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434" r:id="rId4"/>
    <p:sldId id="435" r:id="rId5"/>
    <p:sldId id="436" r:id="rId6"/>
    <p:sldId id="414" r:id="rId7"/>
    <p:sldId id="437" r:id="rId8"/>
    <p:sldId id="438" r:id="rId9"/>
    <p:sldId id="439" r:id="rId10"/>
    <p:sldId id="440" r:id="rId11"/>
    <p:sldId id="441" r:id="rId12"/>
    <p:sldId id="442" r:id="rId13"/>
    <p:sldId id="443" r:id="rId14"/>
    <p:sldId id="444" r:id="rId15"/>
    <p:sldId id="445" r:id="rId16"/>
    <p:sldId id="428" r:id="rId17"/>
    <p:sldId id="430" r:id="rId18"/>
    <p:sldId id="431" r:id="rId19"/>
    <p:sldId id="432" r:id="rId20"/>
    <p:sldId id="418" r:id="rId21"/>
    <p:sldId id="276" r:id="rId22"/>
    <p:sldId id="41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82" d="100"/>
          <a:sy n="82" d="100"/>
        </p:scale>
        <p:origin x="8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7/6/2023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37593" y="65141"/>
            <a:ext cx="88011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15. MỘT SỐ NGÀNH </a:t>
            </a:r>
            <a:r>
              <a:rPr lang="en-US" sz="2400" b="1" smtClean="0">
                <a:solidFill>
                  <a:srgbClr val="FF0000"/>
                </a:solidFill>
                <a:latin typeface="Times New Roman" panose="02020603050405020304" pitchFamily="18" charset="0"/>
                <a:cs typeface="Times New Roman" panose="02020603050405020304" pitchFamily="18" charset="0"/>
              </a:rPr>
              <a:t>NGHỀ </a:t>
            </a:r>
            <a:r>
              <a:rPr lang="en-US" sz="2400" b="1" smtClean="0">
                <a:solidFill>
                  <a:srgbClr val="FF0000"/>
                </a:solidFill>
                <a:latin typeface="Times New Roman" panose="02020603050405020304" pitchFamily="18" charset="0"/>
                <a:cs typeface="Times New Roman" panose="02020603050405020304" pitchFamily="18" charset="0"/>
              </a:rPr>
              <a:t>KỸ </a:t>
            </a:r>
            <a:r>
              <a:rPr lang="en-US" sz="2400" b="1" smtClean="0">
                <a:solidFill>
                  <a:srgbClr val="FF0000"/>
                </a:solidFill>
                <a:latin typeface="Times New Roman" panose="02020603050405020304" pitchFamily="18" charset="0"/>
                <a:cs typeface="Times New Roman" panose="02020603050405020304" pitchFamily="18" charset="0"/>
              </a:rPr>
              <a:t>THUẬT </a:t>
            </a:r>
            <a:r>
              <a:rPr lang="en-US" sz="2400" b="1" smtClean="0">
                <a:solidFill>
                  <a:srgbClr val="FF0000"/>
                </a:solidFill>
                <a:latin typeface="Times New Roman" panose="02020603050405020304" pitchFamily="18" charset="0"/>
                <a:cs typeface="Times New Roman" panose="02020603050405020304" pitchFamily="18" charset="0"/>
              </a:rPr>
              <a:t>ĐIỆN PHỔ BIẾN</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095995" y="3428997"/>
            <a:ext cx="9" cy="6"/>
          </a:xfrm>
          <a:prstGeom prst="rect">
            <a:avLst/>
          </a:prstGeom>
        </p:spPr>
      </p:pic>
      <p:pic>
        <p:nvPicPr>
          <p:cNvPr id="3" name="Picture 2"/>
          <p:cNvPicPr>
            <a:picLocks noChangeAspect="1"/>
          </p:cNvPicPr>
          <p:nvPr/>
        </p:nvPicPr>
        <p:blipFill>
          <a:blip r:embed="rId3"/>
          <a:stretch>
            <a:fillRect/>
          </a:stretch>
        </p:blipFill>
        <p:spPr>
          <a:xfrm>
            <a:off x="6095995" y="602055"/>
            <a:ext cx="5730935" cy="3021109"/>
          </a:xfrm>
          <a:prstGeom prst="rect">
            <a:avLst/>
          </a:prstGeom>
        </p:spPr>
      </p:pic>
      <p:pic>
        <p:nvPicPr>
          <p:cNvPr id="5" name="Picture 4"/>
          <p:cNvPicPr>
            <a:picLocks noChangeAspect="1"/>
          </p:cNvPicPr>
          <p:nvPr/>
        </p:nvPicPr>
        <p:blipFill>
          <a:blip r:embed="rId4"/>
          <a:stretch>
            <a:fillRect/>
          </a:stretch>
        </p:blipFill>
        <p:spPr>
          <a:xfrm>
            <a:off x="321572" y="726422"/>
            <a:ext cx="5569273" cy="2896741"/>
          </a:xfrm>
          <a:prstGeom prst="rect">
            <a:avLst/>
          </a:prstGeom>
        </p:spPr>
      </p:pic>
      <p:pic>
        <p:nvPicPr>
          <p:cNvPr id="7" name="Picture 6"/>
          <p:cNvPicPr>
            <a:picLocks noChangeAspect="1"/>
          </p:cNvPicPr>
          <p:nvPr/>
        </p:nvPicPr>
        <p:blipFill>
          <a:blip r:embed="rId5"/>
          <a:stretch>
            <a:fillRect/>
          </a:stretch>
        </p:blipFill>
        <p:spPr>
          <a:xfrm>
            <a:off x="321571" y="3822779"/>
            <a:ext cx="5569273" cy="2885752"/>
          </a:xfrm>
          <a:prstGeom prst="rect">
            <a:avLst/>
          </a:prstGeom>
        </p:spPr>
      </p:pic>
      <p:pic>
        <p:nvPicPr>
          <p:cNvPr id="8" name="Picture 7"/>
          <p:cNvPicPr>
            <a:picLocks noChangeAspect="1"/>
          </p:cNvPicPr>
          <p:nvPr/>
        </p:nvPicPr>
        <p:blipFill>
          <a:blip r:embed="rId6"/>
          <a:stretch>
            <a:fillRect/>
          </a:stretch>
        </p:blipFill>
        <p:spPr>
          <a:xfrm>
            <a:off x="6162009" y="3822779"/>
            <a:ext cx="5664921" cy="2771452"/>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291" y="83402"/>
            <a:ext cx="11570678"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5.Trình bày đặc điểm của thợ lắp đặt và sửa chữa đường dây điện.</a:t>
            </a:r>
          </a:p>
          <a:p>
            <a:r>
              <a:rPr lang="en-US" sz="2800" b="1">
                <a:latin typeface="Times New Roman" panose="02020603050405020304" pitchFamily="18" charset="0"/>
                <a:cs typeface="Times New Roman" panose="02020603050405020304" pitchFamily="18" charset="0"/>
              </a:rPr>
              <a:t>6. Thợ lắp đặt và sửa chữa đường dây điện ở Hình 15.4 đang thực hiện những công việc gì?</a:t>
            </a:r>
          </a:p>
        </p:txBody>
      </p:sp>
      <p:sp>
        <p:nvSpPr>
          <p:cNvPr id="7" name="TextBox 6"/>
          <p:cNvSpPr txBox="1"/>
          <p:nvPr/>
        </p:nvSpPr>
        <p:spPr>
          <a:xfrm>
            <a:off x="1099038" y="5583115"/>
            <a:ext cx="4053254"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a) Sửa chữa đường dây điện</a:t>
            </a:r>
            <a:endParaRPr lang="en-US">
              <a:latin typeface="Times New Roman" panose="02020603050405020304" pitchFamily="18" charset="0"/>
              <a:cs typeface="Times New Roman" panose="02020603050405020304" pitchFamily="18" charset="0"/>
            </a:endParaRPr>
          </a:p>
        </p:txBody>
      </p:sp>
      <p:sp>
        <p:nvSpPr>
          <p:cNvPr id="8" name="TextBox 7"/>
          <p:cNvSpPr txBox="1"/>
          <p:nvPr/>
        </p:nvSpPr>
        <p:spPr>
          <a:xfrm>
            <a:off x="7432430" y="5583115"/>
            <a:ext cx="2793024"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r>
              <a:rPr lang="en-US" smtClean="0">
                <a:latin typeface="Times New Roman" panose="02020603050405020304" pitchFamily="18" charset="0"/>
                <a:cs typeface="Times New Roman" panose="02020603050405020304" pitchFamily="18" charset="0"/>
              </a:rPr>
              <a:t>) Kiểm tra tủ điện</a:t>
            </a: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2395904" y="6198596"/>
            <a:ext cx="782955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a:t>
            </a:r>
            <a:r>
              <a:rPr lang="en-US" sz="2000" b="1" i="1" smtClean="0">
                <a:latin typeface="Times New Roman" panose="02020603050405020304" pitchFamily="18" charset="0"/>
                <a:cs typeface="Times New Roman" panose="02020603050405020304" pitchFamily="18" charset="0"/>
              </a:rPr>
              <a:t>15.4. Một số công việc của thợ lắp đặt và sửa chữa đường dây điện</a:t>
            </a:r>
            <a:endParaRPr lang="en-US" sz="2000" b="1" i="1">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47439" y="1458545"/>
            <a:ext cx="5455484" cy="3957517"/>
          </a:xfrm>
          <a:prstGeom prst="rect">
            <a:avLst/>
          </a:prstGeom>
        </p:spPr>
      </p:pic>
      <p:pic>
        <p:nvPicPr>
          <p:cNvPr id="6" name="Picture 5"/>
          <p:cNvPicPr>
            <a:picLocks noChangeAspect="1"/>
          </p:cNvPicPr>
          <p:nvPr/>
        </p:nvPicPr>
        <p:blipFill>
          <a:blip r:embed="rId3"/>
          <a:stretch>
            <a:fillRect/>
          </a:stretch>
        </p:blipFill>
        <p:spPr>
          <a:xfrm>
            <a:off x="5951072" y="1468397"/>
            <a:ext cx="5967046" cy="3947665"/>
          </a:xfrm>
          <a:prstGeom prst="rect">
            <a:avLst/>
          </a:prstGeom>
        </p:spPr>
      </p:pic>
    </p:spTree>
    <p:extLst>
      <p:ext uri="{BB962C8B-B14F-4D97-AF65-F5344CB8AC3E}">
        <p14:creationId xmlns:p14="http://schemas.microsoft.com/office/powerpoint/2010/main" val="151763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291" y="83402"/>
            <a:ext cx="11570678"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5.Trình bày đặc điểm của thợ lắp đặt và sửa chữa đường dây điện.</a:t>
            </a:r>
          </a:p>
          <a:p>
            <a:r>
              <a:rPr lang="en-US" sz="2800" b="1">
                <a:latin typeface="Times New Roman" panose="02020603050405020304" pitchFamily="18" charset="0"/>
                <a:cs typeface="Times New Roman" panose="02020603050405020304" pitchFamily="18" charset="0"/>
              </a:rPr>
              <a:t>6. Thợ lắp đặt và sửa chữa đường dây điện ở Hình 15.4 đang thực hiện những công việc gì?</a:t>
            </a:r>
          </a:p>
        </p:txBody>
      </p:sp>
      <p:pic>
        <p:nvPicPr>
          <p:cNvPr id="5" name="Picture 4"/>
          <p:cNvPicPr>
            <a:picLocks noChangeAspect="1"/>
          </p:cNvPicPr>
          <p:nvPr/>
        </p:nvPicPr>
        <p:blipFill>
          <a:blip r:embed="rId2"/>
          <a:stretch>
            <a:fillRect/>
          </a:stretch>
        </p:blipFill>
        <p:spPr>
          <a:xfrm>
            <a:off x="199291" y="1468397"/>
            <a:ext cx="5893599" cy="5249111"/>
          </a:xfrm>
          <a:prstGeom prst="rect">
            <a:avLst/>
          </a:prstGeom>
        </p:spPr>
      </p:pic>
      <p:sp>
        <p:nvSpPr>
          <p:cNvPr id="6" name="Rectangle 5"/>
          <p:cNvSpPr/>
          <p:nvPr/>
        </p:nvSpPr>
        <p:spPr>
          <a:xfrm>
            <a:off x="6242179" y="1201246"/>
            <a:ext cx="5756988" cy="5016758"/>
          </a:xfrm>
          <a:prstGeom prst="rect">
            <a:avLst/>
          </a:prstGeom>
        </p:spPr>
        <p:txBody>
          <a:bodyPr wrap="square">
            <a:spAutoFit/>
          </a:bodyPr>
          <a:lstStyle/>
          <a:p>
            <a:r>
              <a:rPr lang="en-US" sz="2000">
                <a:solidFill>
                  <a:srgbClr val="FF0000"/>
                </a:solidFill>
                <a:latin typeface="Times New Roman" panose="02020603050405020304" pitchFamily="18" charset="0"/>
                <a:ea typeface="Times New Roman" panose="02020603050405020304" pitchFamily="18" charset="0"/>
              </a:rPr>
              <a:t>5. Đặc điểm của thợ lắp đặt và sửa chữa đường dây điện:</a:t>
            </a:r>
          </a:p>
          <a:p>
            <a:r>
              <a:rPr lang="en-US" sz="2000">
                <a:solidFill>
                  <a:srgbClr val="FF0000"/>
                </a:solidFill>
                <a:latin typeface="Times New Roman" panose="02020603050405020304" pitchFamily="18" charset="0"/>
                <a:ea typeface="Times New Roman" panose="02020603050405020304" pitchFamily="18" charset="0"/>
              </a:rPr>
              <a:t>Thợ lắp đặt và sửa chữa đường dây điện là những người có tay nghề, có khả năng sử dụng các máy chuyên dụng cho Lắp đặt và sửa chữa đường dây điện.</a:t>
            </a:r>
          </a:p>
          <a:p>
            <a:r>
              <a:rPr lang="en-US" sz="2000">
                <a:solidFill>
                  <a:srgbClr val="FF0000"/>
                </a:solidFill>
                <a:latin typeface="Times New Roman" panose="02020603050405020304" pitchFamily="18" charset="0"/>
                <a:ea typeface="Times New Roman" panose="02020603050405020304" pitchFamily="18" charset="0"/>
              </a:rPr>
              <a:t>Công việc: Lắp đặt, sửa chữa, tạo mối nối đường đây điện, cáp điện trên cao và ngầm; kiểm tra, xác định hư hỏng của các thiết bị điện trong hệ thống cung cấp điện.</a:t>
            </a:r>
          </a:p>
          <a:p>
            <a:r>
              <a:rPr lang="en-US" sz="2000">
                <a:solidFill>
                  <a:srgbClr val="FF0000"/>
                </a:solidFill>
                <a:latin typeface="Times New Roman" panose="02020603050405020304" pitchFamily="18" charset="0"/>
                <a:ea typeface="Times New Roman" panose="02020603050405020304" pitchFamily="18" charset="0"/>
              </a:rPr>
              <a:t>Môi trường làm việc: các công ty truyền tải điện, công ty phân phối điện, công ty xây lắp điện.</a:t>
            </a:r>
          </a:p>
          <a:p>
            <a:r>
              <a:rPr lang="en-US" sz="2000">
                <a:solidFill>
                  <a:srgbClr val="FF0000"/>
                </a:solidFill>
                <a:latin typeface="Times New Roman" panose="02020603050405020304" pitchFamily="18" charset="0"/>
                <a:ea typeface="Times New Roman" panose="02020603050405020304" pitchFamily="18" charset="0"/>
              </a:rPr>
              <a:t>Nơi đào tạo: các trường dạy nghề, cao đẳng nghề.</a:t>
            </a:r>
          </a:p>
          <a:p>
            <a:r>
              <a:rPr lang="en-US" sz="2000">
                <a:solidFill>
                  <a:srgbClr val="FF0000"/>
                </a:solidFill>
                <a:latin typeface="Times New Roman" panose="02020603050405020304" pitchFamily="18" charset="0"/>
                <a:ea typeface="Times New Roman" panose="02020603050405020304" pitchFamily="18" charset="0"/>
              </a:rPr>
              <a:t>6.  Thợ lắp đặt và sửa chữa đường dây điện ở Hình 15.4 đang thực hiện công việc:</a:t>
            </a:r>
          </a:p>
          <a:p>
            <a:r>
              <a:rPr lang="en-US" sz="2000">
                <a:solidFill>
                  <a:srgbClr val="FF0000"/>
                </a:solidFill>
                <a:latin typeface="Times New Roman" panose="02020603050405020304" pitchFamily="18" charset="0"/>
                <a:ea typeface="Times New Roman" panose="02020603050405020304" pitchFamily="18" charset="0"/>
              </a:rPr>
              <a:t>a) Sửa chữa đường dây điện.</a:t>
            </a:r>
          </a:p>
          <a:p>
            <a:r>
              <a:rPr lang="en-US" sz="2000">
                <a:solidFill>
                  <a:srgbClr val="FF0000"/>
                </a:solidFill>
                <a:latin typeface="Times New Roman" panose="02020603050405020304" pitchFamily="18" charset="0"/>
                <a:ea typeface="Times New Roman" panose="02020603050405020304" pitchFamily="18" charset="0"/>
              </a:rPr>
              <a:t>b) Kiểm tra, xác định hư hỏng của các thiết bị điện.</a:t>
            </a:r>
            <a:endParaRPr lang="en-US" sz="20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410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arn(inVertical)">
                                      <p:cBhvr>
                                        <p:cTn id="22" dur="500"/>
                                        <p:tgtEl>
                                          <p:spTgt spid="6">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arn(inVertical)">
                                      <p:cBhvr>
                                        <p:cTn id="25" dur="500"/>
                                        <p:tgtEl>
                                          <p:spTgt spid="6">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arn(inVertical)">
                                      <p:cBhvr>
                                        <p:cTn id="28"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526" y="538735"/>
            <a:ext cx="11812556" cy="440120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I.Đặc điểm cơ bản của một số nghề trong lĩnh vực kỹ thuật điện</a:t>
            </a:r>
          </a:p>
          <a:p>
            <a:r>
              <a:rPr lang="en-US" sz="2800" b="1">
                <a:latin typeface="Times New Roman" panose="02020603050405020304" pitchFamily="18" charset="0"/>
                <a:cs typeface="Times New Roman" panose="02020603050405020304" pitchFamily="18" charset="0"/>
              </a:rPr>
              <a:t>3. Thợ lắp đặt và sửa chữa đường dây điện:</a:t>
            </a:r>
          </a:p>
          <a:p>
            <a:r>
              <a:rPr lang="en-US" sz="2800">
                <a:latin typeface="Times New Roman" panose="02020603050405020304" pitchFamily="18" charset="0"/>
                <a:cs typeface="Times New Roman" panose="02020603050405020304" pitchFamily="18" charset="0"/>
              </a:rPr>
              <a:t>- Thợ lắp đặt và sửa chữa đường dây điện là những người có tay nghề, có khả năng sử dụng các máy chuyên dụng cho Lắp đặt và sửa chữa đường dây điện.</a:t>
            </a:r>
          </a:p>
          <a:p>
            <a:r>
              <a:rPr lang="en-US" sz="2800">
                <a:latin typeface="Times New Roman" panose="02020603050405020304" pitchFamily="18" charset="0"/>
                <a:cs typeface="Times New Roman" panose="02020603050405020304" pitchFamily="18" charset="0"/>
              </a:rPr>
              <a:t>- Công việc: Lắp đặt, sửa chữa, tạo mối nối đường đây điện, cáp điện trên cao và ngầm; kiểm tra, xác định hư hỏng của các thiết bị điện trong hệ thống cung cấp điện.</a:t>
            </a:r>
          </a:p>
          <a:p>
            <a:r>
              <a:rPr lang="en-US" sz="2800">
                <a:latin typeface="Times New Roman" panose="02020603050405020304" pitchFamily="18" charset="0"/>
                <a:cs typeface="Times New Roman" panose="02020603050405020304" pitchFamily="18" charset="0"/>
              </a:rPr>
              <a:t>- Môi trường làm việc: các công ty truyền tải điện, công ty phân phối điện, công ty xây lắp điện.</a:t>
            </a:r>
          </a:p>
          <a:p>
            <a:r>
              <a:rPr lang="en-US" sz="2800">
                <a:latin typeface="Times New Roman" panose="02020603050405020304" pitchFamily="18" charset="0"/>
                <a:cs typeface="Times New Roman" panose="02020603050405020304" pitchFamily="18" charset="0"/>
              </a:rPr>
              <a:t>- Nơi đào tạo: các trường dạy nghề, cao đẳng nghề.</a:t>
            </a:r>
          </a:p>
        </p:txBody>
      </p:sp>
      <p:sp>
        <p:nvSpPr>
          <p:cNvPr id="4" name="Rectangle 3"/>
          <p:cNvSpPr/>
          <p:nvPr/>
        </p:nvSpPr>
        <p:spPr>
          <a:xfrm>
            <a:off x="1506719" y="77070"/>
            <a:ext cx="88011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15. MỘT SỐ NGÀNH </a:t>
            </a:r>
            <a:r>
              <a:rPr lang="en-US" sz="2400" b="1" smtClean="0">
                <a:solidFill>
                  <a:srgbClr val="FF0000"/>
                </a:solidFill>
                <a:latin typeface="Times New Roman" panose="02020603050405020304" pitchFamily="18" charset="0"/>
                <a:cs typeface="Times New Roman" panose="02020603050405020304" pitchFamily="18" charset="0"/>
              </a:rPr>
              <a:t>NGHỀ </a:t>
            </a:r>
            <a:r>
              <a:rPr lang="en-US" sz="2400" b="1" smtClean="0">
                <a:solidFill>
                  <a:srgbClr val="FF0000"/>
                </a:solidFill>
                <a:latin typeface="Times New Roman" panose="02020603050405020304" pitchFamily="18" charset="0"/>
                <a:cs typeface="Times New Roman" panose="02020603050405020304" pitchFamily="18" charset="0"/>
              </a:rPr>
              <a:t>KỸ </a:t>
            </a:r>
            <a:r>
              <a:rPr lang="en-US" sz="2400" b="1" smtClean="0">
                <a:solidFill>
                  <a:srgbClr val="FF0000"/>
                </a:solidFill>
                <a:latin typeface="Times New Roman" panose="02020603050405020304" pitchFamily="18" charset="0"/>
                <a:cs typeface="Times New Roman" panose="02020603050405020304" pitchFamily="18" charset="0"/>
              </a:rPr>
              <a:t>THUẬT </a:t>
            </a:r>
            <a:r>
              <a:rPr lang="en-US" sz="2400" b="1" smtClean="0">
                <a:solidFill>
                  <a:srgbClr val="FF0000"/>
                </a:solidFill>
                <a:latin typeface="Times New Roman" panose="02020603050405020304" pitchFamily="18" charset="0"/>
                <a:cs typeface="Times New Roman" panose="02020603050405020304" pitchFamily="18" charset="0"/>
              </a:rPr>
              <a:t>ĐIỆN PHỔ BIẾN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898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2935" y="106447"/>
            <a:ext cx="11020412" cy="1384995"/>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Quan sát hình dưới và cho biết</a:t>
            </a:r>
          </a:p>
          <a:p>
            <a:r>
              <a:rPr lang="en-US" sz="2800" b="1" smtClean="0">
                <a:latin typeface="Times New Roman" panose="02020603050405020304" pitchFamily="18" charset="0"/>
                <a:cs typeface="Times New Roman" panose="02020603050405020304" pitchFamily="18" charset="0"/>
              </a:rPr>
              <a:t>1</a:t>
            </a:r>
            <a:r>
              <a:rPr lang="en-US" sz="2800" b="1">
                <a:latin typeface="Times New Roman" panose="02020603050405020304" pitchFamily="18" charset="0"/>
                <a:cs typeface="Times New Roman" panose="02020603050405020304" pitchFamily="18" charset="0"/>
              </a:rPr>
              <a:t>. Nêu những yêu cầu của ngành nghề trong lĩnh vực kĩ thuật điện.</a:t>
            </a:r>
          </a:p>
          <a:p>
            <a:r>
              <a:rPr lang="en-US" sz="2800" b="1">
                <a:latin typeface="Times New Roman" panose="02020603050405020304" pitchFamily="18" charset="0"/>
                <a:cs typeface="Times New Roman" panose="02020603050405020304" pitchFamily="18" charset="0"/>
              </a:rPr>
              <a:t>2. So sánh yêu cầu của nghề kĩ sư điện và thợ điện.</a:t>
            </a:r>
          </a:p>
        </p:txBody>
      </p:sp>
      <p:pic>
        <p:nvPicPr>
          <p:cNvPr id="7" name="Picture 6"/>
          <p:cNvPicPr>
            <a:picLocks noChangeAspect="1"/>
          </p:cNvPicPr>
          <p:nvPr/>
        </p:nvPicPr>
        <p:blipFill>
          <a:blip r:embed="rId2"/>
          <a:stretch>
            <a:fillRect/>
          </a:stretch>
        </p:blipFill>
        <p:spPr>
          <a:xfrm>
            <a:off x="269630" y="1670180"/>
            <a:ext cx="11626901" cy="5119729"/>
          </a:xfrm>
          <a:prstGeom prst="rect">
            <a:avLst/>
          </a:prstGeom>
        </p:spPr>
      </p:pic>
    </p:spTree>
    <p:extLst>
      <p:ext uri="{BB962C8B-B14F-4D97-AF65-F5344CB8AC3E}">
        <p14:creationId xmlns:p14="http://schemas.microsoft.com/office/powerpoint/2010/main" val="325683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2977" y="0"/>
            <a:ext cx="11020412" cy="1015663"/>
          </a:xfrm>
          <a:prstGeom prst="rect">
            <a:avLst/>
          </a:prstGeom>
        </p:spPr>
        <p:txBody>
          <a:bodyPr wrap="square">
            <a:spAutoFit/>
          </a:bodyPr>
          <a:lstStyle/>
          <a:p>
            <a:r>
              <a:rPr lang="en-US" sz="2000" b="1" smtClean="0">
                <a:latin typeface="Times New Roman" panose="02020603050405020304" pitchFamily="18" charset="0"/>
                <a:cs typeface="Times New Roman" panose="02020603050405020304" pitchFamily="18" charset="0"/>
              </a:rPr>
              <a:t>Quan sát hình dưới và cho biết</a:t>
            </a:r>
          </a:p>
          <a:p>
            <a:r>
              <a:rPr lang="en-US" sz="2000" b="1" smtClean="0">
                <a:latin typeface="Times New Roman" panose="02020603050405020304" pitchFamily="18" charset="0"/>
                <a:cs typeface="Times New Roman" panose="02020603050405020304" pitchFamily="18" charset="0"/>
              </a:rPr>
              <a:t>1</a:t>
            </a:r>
            <a:r>
              <a:rPr lang="en-US" sz="2000" b="1">
                <a:latin typeface="Times New Roman" panose="02020603050405020304" pitchFamily="18" charset="0"/>
                <a:cs typeface="Times New Roman" panose="02020603050405020304" pitchFamily="18" charset="0"/>
              </a:rPr>
              <a:t>. Nêu những yêu cầu của ngành nghề trong lĩnh vực kĩ thuật điện.</a:t>
            </a:r>
          </a:p>
          <a:p>
            <a:r>
              <a:rPr lang="en-US" sz="2000" b="1">
                <a:latin typeface="Times New Roman" panose="02020603050405020304" pitchFamily="18" charset="0"/>
                <a:cs typeface="Times New Roman" panose="02020603050405020304" pitchFamily="18" charset="0"/>
              </a:rPr>
              <a:t>2. So sánh yêu cầu của nghề kĩ sư điện và thợ điện.</a:t>
            </a:r>
          </a:p>
        </p:txBody>
      </p:sp>
      <p:sp>
        <p:nvSpPr>
          <p:cNvPr id="2" name="Rectangle 1"/>
          <p:cNvSpPr/>
          <p:nvPr/>
        </p:nvSpPr>
        <p:spPr>
          <a:xfrm>
            <a:off x="222977" y="626563"/>
            <a:ext cx="11530602" cy="4247317"/>
          </a:xfrm>
          <a:prstGeom prst="rect">
            <a:avLst/>
          </a:prstGeom>
        </p:spPr>
        <p:txBody>
          <a:bodyPr wrap="square">
            <a:spAutoFit/>
          </a:bodyPr>
          <a:lstStyle/>
          <a:p>
            <a:r>
              <a:rPr lang="en-US">
                <a:solidFill>
                  <a:srgbClr val="FF0000"/>
                </a:solidFill>
                <a:latin typeface="Times New Roman" panose="02020603050405020304" pitchFamily="18" charset="0"/>
                <a:ea typeface="Times New Roman" panose="02020603050405020304" pitchFamily="18" charset="0"/>
              </a:rPr>
              <a:t>1.</a:t>
            </a:r>
            <a:r>
              <a:rPr lang="en-US">
                <a:solidFill>
                  <a:srgbClr val="FF0000"/>
                </a:solidFill>
                <a:latin typeface="Times New Roman" panose="02020603050405020304" pitchFamily="18" charset="0"/>
                <a:ea typeface="Times New Roman" panose="02020603050405020304" pitchFamily="18" charset="0"/>
                <a:cs typeface="Tahoma" panose="020B0604030504040204" pitchFamily="34" charset="0"/>
              </a:rPr>
              <a:t> </a:t>
            </a:r>
            <a:r>
              <a:rPr lang="en-US" b="1">
                <a:solidFill>
                  <a:srgbClr val="FF0000"/>
                </a:solidFill>
                <a:latin typeface="Times New Roman" panose="02020603050405020304" pitchFamily="18" charset="0"/>
                <a:ea typeface="Times New Roman" panose="02020603050405020304" pitchFamily="18" charset="0"/>
              </a:rPr>
              <a:t>* Yêu cầu về phẩm chất</a:t>
            </a:r>
            <a:endParaRPr lang="en-US">
              <a:solidFill>
                <a:srgbClr val="FF0000"/>
              </a:solidFill>
              <a:latin typeface="Times New Roman" panose="02020603050405020304" pitchFamily="18" charset="0"/>
              <a:ea typeface="Times New Roman" panose="02020603050405020304" pitchFamily="18" charset="0"/>
            </a:endParaRPr>
          </a:p>
          <a:p>
            <a:r>
              <a:rPr lang="en-US">
                <a:solidFill>
                  <a:srgbClr val="FF0000"/>
                </a:solidFill>
                <a:latin typeface="Times New Roman" panose="02020603050405020304" pitchFamily="18" charset="0"/>
                <a:ea typeface="Times New Roman" panose="02020603050405020304" pitchFamily="18" charset="0"/>
              </a:rPr>
              <a:t>Một số phẩm chất của người làm trong lĩnh vực kĩ thuật điện:</a:t>
            </a:r>
          </a:p>
          <a:p>
            <a:r>
              <a:rPr lang="en-US">
                <a:solidFill>
                  <a:srgbClr val="FF0000"/>
                </a:solidFill>
                <a:latin typeface="Times New Roman" panose="02020603050405020304" pitchFamily="18" charset="0"/>
                <a:ea typeface="Times New Roman" panose="02020603050405020304" pitchFamily="18" charset="0"/>
              </a:rPr>
              <a:t>- Năng động, nhanh nhẹn.</a:t>
            </a:r>
          </a:p>
          <a:p>
            <a:r>
              <a:rPr lang="en-US">
                <a:solidFill>
                  <a:srgbClr val="FF0000"/>
                </a:solidFill>
                <a:latin typeface="Times New Roman" panose="02020603050405020304" pitchFamily="18" charset="0"/>
                <a:ea typeface="Times New Roman" panose="02020603050405020304" pitchFamily="18" charset="0"/>
              </a:rPr>
              <a:t>- Có niềm đam mê khám phá trong lĩnh vực kĩ thuật điện.</a:t>
            </a:r>
          </a:p>
          <a:p>
            <a:r>
              <a:rPr lang="en-US">
                <a:solidFill>
                  <a:srgbClr val="FF0000"/>
                </a:solidFill>
                <a:latin typeface="Times New Roman" panose="02020603050405020304" pitchFamily="18" charset="0"/>
                <a:ea typeface="Times New Roman" panose="02020603050405020304" pitchFamily="18" charset="0"/>
              </a:rPr>
              <a:t>- Có đức tính kiên trì, nhẫn nại, tỉ mỉ.</a:t>
            </a:r>
          </a:p>
          <a:p>
            <a:r>
              <a:rPr lang="en-US" b="1">
                <a:solidFill>
                  <a:srgbClr val="FF0000"/>
                </a:solidFill>
                <a:latin typeface="Times New Roman" panose="02020603050405020304" pitchFamily="18" charset="0"/>
                <a:ea typeface="Times New Roman" panose="02020603050405020304" pitchFamily="18" charset="0"/>
              </a:rPr>
              <a:t>* Yêu cầu về năng lực</a:t>
            </a:r>
            <a:endParaRPr lang="en-US">
              <a:solidFill>
                <a:srgbClr val="FF0000"/>
              </a:solidFill>
              <a:latin typeface="Times New Roman" panose="02020603050405020304" pitchFamily="18" charset="0"/>
              <a:ea typeface="Times New Roman" panose="02020603050405020304" pitchFamily="18" charset="0"/>
            </a:endParaRPr>
          </a:p>
          <a:p>
            <a:r>
              <a:rPr lang="en-US">
                <a:solidFill>
                  <a:srgbClr val="FF0000"/>
                </a:solidFill>
                <a:latin typeface="Times New Roman" panose="02020603050405020304" pitchFamily="18" charset="0"/>
                <a:ea typeface="Times New Roman" panose="02020603050405020304" pitchFamily="18" charset="0"/>
              </a:rPr>
              <a:t>a.Kỹ sư điện:</a:t>
            </a:r>
          </a:p>
          <a:p>
            <a:r>
              <a:rPr lang="en-US">
                <a:solidFill>
                  <a:srgbClr val="FF0000"/>
                </a:solidFill>
                <a:latin typeface="Times New Roman" panose="02020603050405020304" pitchFamily="18" charset="0"/>
                <a:ea typeface="Times New Roman" panose="02020603050405020304" pitchFamily="18" charset="0"/>
              </a:rPr>
              <a:t>- Khả năng tự tìm hiểu và giải quyết các bài toán về kĩ thuật;</a:t>
            </a:r>
          </a:p>
          <a:p>
            <a:r>
              <a:rPr lang="en-US">
                <a:solidFill>
                  <a:srgbClr val="FF0000"/>
                </a:solidFill>
                <a:latin typeface="Times New Roman" panose="02020603050405020304" pitchFamily="18" charset="0"/>
                <a:ea typeface="Times New Roman" panose="02020603050405020304" pitchFamily="18" charset="0"/>
              </a:rPr>
              <a:t>- Tư duy sáng tạo trong tư vấn, thiết kế;</a:t>
            </a:r>
          </a:p>
          <a:p>
            <a:r>
              <a:rPr lang="en-US">
                <a:solidFill>
                  <a:srgbClr val="FF0000"/>
                </a:solidFill>
                <a:latin typeface="Times New Roman" panose="02020603050405020304" pitchFamily="18" charset="0"/>
                <a:ea typeface="Times New Roman" panose="02020603050405020304" pitchFamily="18" charset="0"/>
              </a:rPr>
              <a:t>- Sử dụng thành thạo các phần mềm chuyên dụng trong nghiên cứu, thiết kế,...</a:t>
            </a:r>
          </a:p>
          <a:p>
            <a:r>
              <a:rPr lang="en-US">
                <a:solidFill>
                  <a:srgbClr val="FF0000"/>
                </a:solidFill>
                <a:latin typeface="Times New Roman" panose="02020603050405020304" pitchFamily="18" charset="0"/>
                <a:ea typeface="Times New Roman" panose="02020603050405020304" pitchFamily="18" charset="0"/>
              </a:rPr>
              <a:t>b.Thợ lắp ráp và thợ cơ khí điện, thợ lắp đặt và sửa chữa đường dây điện:</a:t>
            </a:r>
          </a:p>
          <a:p>
            <a:r>
              <a:rPr lang="en-US">
                <a:solidFill>
                  <a:srgbClr val="FF0000"/>
                </a:solidFill>
                <a:latin typeface="Times New Roman" panose="02020603050405020304" pitchFamily="18" charset="0"/>
                <a:ea typeface="Times New Roman" panose="02020603050405020304" pitchFamily="18" charset="0"/>
              </a:rPr>
              <a:t>- Hiểu biết, sử dụng thành thạo máy móc, thiết bị thi công và sửa chữa.</a:t>
            </a:r>
          </a:p>
          <a:p>
            <a:r>
              <a:rPr lang="en-US">
                <a:solidFill>
                  <a:srgbClr val="FF0000"/>
                </a:solidFill>
                <a:latin typeface="Times New Roman" panose="02020603050405020304" pitchFamily="18" charset="0"/>
                <a:ea typeface="Times New Roman" panose="02020603050405020304" pitchFamily="18" charset="0"/>
              </a:rPr>
              <a:t>- Sử dụng thành thạo các thiết bị đo điện.</a:t>
            </a:r>
          </a:p>
          <a:p>
            <a:pPr marL="285750" indent="-285750">
              <a:buFontTx/>
              <a:buChar char="-"/>
            </a:pPr>
            <a:r>
              <a:rPr lang="en-US" smtClean="0">
                <a:solidFill>
                  <a:srgbClr val="FF0000"/>
                </a:solidFill>
                <a:latin typeface="Times New Roman" panose="02020603050405020304" pitchFamily="18" charset="0"/>
                <a:ea typeface="Times New Roman" panose="02020603050405020304" pitchFamily="18" charset="0"/>
              </a:rPr>
              <a:t>Khả </a:t>
            </a:r>
            <a:r>
              <a:rPr lang="en-US">
                <a:solidFill>
                  <a:srgbClr val="FF0000"/>
                </a:solidFill>
                <a:latin typeface="Times New Roman" panose="02020603050405020304" pitchFamily="18" charset="0"/>
                <a:ea typeface="Times New Roman" panose="02020603050405020304" pitchFamily="18" charset="0"/>
              </a:rPr>
              <a:t>năng phân tích dữ liệu trong đo lường nhằm xác định sự cố, hư </a:t>
            </a:r>
            <a:r>
              <a:rPr lang="en-US">
                <a:solidFill>
                  <a:srgbClr val="FF0000"/>
                </a:solidFill>
                <a:latin typeface="Times New Roman" panose="02020603050405020304" pitchFamily="18" charset="0"/>
                <a:ea typeface="Times New Roman" panose="02020603050405020304" pitchFamily="18" charset="0"/>
              </a:rPr>
              <a:t>hỏng</a:t>
            </a:r>
            <a:r>
              <a:rPr lang="en-US" smtClean="0">
                <a:solidFill>
                  <a:srgbClr val="FF0000"/>
                </a:solidFill>
                <a:latin typeface="Times New Roman" panose="02020603050405020304" pitchFamily="18" charset="0"/>
                <a:ea typeface="Times New Roman" panose="02020603050405020304" pitchFamily="18" charset="0"/>
              </a:rPr>
              <a:t>...</a:t>
            </a:r>
          </a:p>
          <a:p>
            <a:r>
              <a:rPr lang="en-US" smtClean="0">
                <a:solidFill>
                  <a:srgbClr val="FF0000"/>
                </a:solidFill>
                <a:effectLst/>
                <a:latin typeface="Times New Roman" panose="02020603050405020304" pitchFamily="18" charset="0"/>
                <a:ea typeface="Times New Roman" panose="02020603050405020304" pitchFamily="18" charset="0"/>
              </a:rPr>
              <a:t>2.</a:t>
            </a:r>
            <a:endParaRPr lang="en-US">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256474396"/>
              </p:ext>
            </p:extLst>
          </p:nvPr>
        </p:nvGraphicFramePr>
        <p:xfrm>
          <a:off x="597159" y="4475583"/>
          <a:ext cx="10086392" cy="2442500"/>
        </p:xfrm>
        <a:graphic>
          <a:graphicData uri="http://schemas.openxmlformats.org/drawingml/2006/table">
            <a:tbl>
              <a:tblPr firstRow="1" firstCol="1" bandRow="1"/>
              <a:tblGrid>
                <a:gridCol w="1593964">
                  <a:extLst>
                    <a:ext uri="{9D8B030D-6E8A-4147-A177-3AD203B41FA5}">
                      <a16:colId xmlns:a16="http://schemas.microsoft.com/office/drawing/2014/main" val="3326651476"/>
                    </a:ext>
                  </a:extLst>
                </a:gridCol>
                <a:gridCol w="3919581">
                  <a:extLst>
                    <a:ext uri="{9D8B030D-6E8A-4147-A177-3AD203B41FA5}">
                      <a16:colId xmlns:a16="http://schemas.microsoft.com/office/drawing/2014/main" val="2114604369"/>
                    </a:ext>
                  </a:extLst>
                </a:gridCol>
                <a:gridCol w="4572847">
                  <a:extLst>
                    <a:ext uri="{9D8B030D-6E8A-4147-A177-3AD203B41FA5}">
                      <a16:colId xmlns:a16="http://schemas.microsoft.com/office/drawing/2014/main" val="1117917"/>
                    </a:ext>
                  </a:extLst>
                </a:gridCol>
              </a:tblGrid>
              <a:tr h="216583">
                <a:tc>
                  <a:txBody>
                    <a:bodyPr/>
                    <a:lstStyle/>
                    <a:p>
                      <a:pPr marL="0" marR="0">
                        <a:spcBef>
                          <a:spcPts val="0"/>
                        </a:spcBef>
                        <a:spcAft>
                          <a:spcPts val="0"/>
                        </a:spcAft>
                      </a:pPr>
                      <a:r>
                        <a:rPr lang="en-US" sz="15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Kĩ sư điện</a:t>
                      </a:r>
                      <a:endPar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nl-NL" sz="15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Thợ điện</a:t>
                      </a:r>
                      <a:endPar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3929234"/>
                  </a:ext>
                </a:extLst>
              </a:tr>
              <a:tr h="866333">
                <a:tc>
                  <a:txBody>
                    <a:bodyPr/>
                    <a:lstStyle/>
                    <a:p>
                      <a:pPr marL="0" marR="0">
                        <a:spcBef>
                          <a:spcPts val="0"/>
                        </a:spcBef>
                        <a:spcAft>
                          <a:spcPts val="0"/>
                        </a:spcAft>
                      </a:pPr>
                      <a:r>
                        <a:rPr lang="nl-NL" sz="15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 chung</a:t>
                      </a:r>
                      <a:endPar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 số phẩm chất của người làm trong lĩnh vực kĩ thuật điện:</a:t>
                      </a:r>
                    </a:p>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Năng động, nhanh nhẹn.</a:t>
                      </a:r>
                    </a:p>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Có niềm đam mê khám phá trong lĩnh vực kĩ thuật điện.</a:t>
                      </a:r>
                    </a:p>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Có đức tính kiên trì, nhẫn nại, tỉ </a:t>
                      </a: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mỉ</a:t>
                      </a:r>
                      <a:r>
                        <a:rPr lang="en-US" sz="15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447601209"/>
                  </a:ext>
                </a:extLst>
              </a:tr>
              <a:tr h="1299500">
                <a:tc>
                  <a:txBody>
                    <a:bodyPr/>
                    <a:lstStyle/>
                    <a:p>
                      <a:pPr marL="0" marR="0">
                        <a:spcBef>
                          <a:spcPts val="0"/>
                        </a:spcBef>
                        <a:spcAft>
                          <a:spcPts val="0"/>
                        </a:spcAft>
                      </a:pPr>
                      <a:r>
                        <a:rPr lang="nl-NL" sz="15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 riêng biệt</a:t>
                      </a:r>
                      <a:endPar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Khả năng tự tìm hiểu và giải quyết các bài toán về kĩ thuật.</a:t>
                      </a:r>
                    </a:p>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Tư duy sáng tạo trong tư vấn, thiết kế.</a:t>
                      </a:r>
                    </a:p>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thành thạo các phần mềm chuyên dụng trong nghiên cứu, thiết kế,...</a:t>
                      </a: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Hiểu biết, sử dụng thành thạo máy móc, thiết bị thi công và sửa chữa.</a:t>
                      </a:r>
                    </a:p>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Sử dụng thành thạo các thiết bị đo điện.</a:t>
                      </a:r>
                    </a:p>
                    <a:p>
                      <a:pPr marL="0" marR="0">
                        <a:spcBef>
                          <a:spcPts val="0"/>
                        </a:spcBef>
                        <a:spcAft>
                          <a:spcPts val="0"/>
                        </a:spcAft>
                      </a:pP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Khả năng phân tích dữ liệu trong đo lường nhằm xác định sự cố, hư </a:t>
                      </a:r>
                      <a:r>
                        <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hỏng</a:t>
                      </a:r>
                      <a:r>
                        <a:rPr lang="en-US" sz="15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5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5744" marR="657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2591114"/>
                  </a:ext>
                </a:extLst>
              </a:tr>
            </a:tbl>
          </a:graphicData>
        </a:graphic>
      </p:graphicFrame>
    </p:spTree>
    <p:extLst>
      <p:ext uri="{BB962C8B-B14F-4D97-AF65-F5344CB8AC3E}">
        <p14:creationId xmlns:p14="http://schemas.microsoft.com/office/powerpoint/2010/main" val="90428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526" y="538735"/>
            <a:ext cx="11812556" cy="5632311"/>
          </a:xfrm>
          <a:prstGeom prst="rect">
            <a:avLst/>
          </a:prstGeom>
        </p:spPr>
        <p:txBody>
          <a:bodyPr wrap="square">
            <a:spAutoFit/>
          </a:bodyPr>
          <a:lstStyle/>
          <a:p>
            <a:r>
              <a:rPr lang="en-US" sz="2400" b="1" smtClean="0">
                <a:latin typeface="Times New Roman" panose="02020603050405020304" pitchFamily="18" charset="0"/>
                <a:cs typeface="Times New Roman" panose="02020603050405020304" pitchFamily="18" charset="0"/>
              </a:rPr>
              <a:t>II</a:t>
            </a:r>
            <a:r>
              <a:rPr lang="en-US" sz="2400" b="1">
                <a:latin typeface="Times New Roman" panose="02020603050405020304" pitchFamily="18" charset="0"/>
                <a:cs typeface="Times New Roman" panose="02020603050405020304" pitchFamily="18" charset="0"/>
              </a:rPr>
              <a:t>. Yêu cầu của một số ngành nghề trong lĩnh vực kỹ thuật điện</a:t>
            </a:r>
          </a:p>
          <a:p>
            <a:r>
              <a:rPr lang="en-US" sz="2400">
                <a:latin typeface="Times New Roman" panose="02020603050405020304" pitchFamily="18" charset="0"/>
                <a:cs typeface="Times New Roman" panose="02020603050405020304" pitchFamily="18" charset="0"/>
              </a:rPr>
              <a:t>1.</a:t>
            </a:r>
            <a:r>
              <a:rPr lang="en-US" sz="2400" b="1">
                <a:latin typeface="Times New Roman" panose="02020603050405020304" pitchFamily="18" charset="0"/>
                <a:cs typeface="Times New Roman" panose="02020603050405020304" pitchFamily="18" charset="0"/>
              </a:rPr>
              <a:t> Yêu cầu về phẩm chất</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Một số phẩm chất của người làm trong lĩnh vực kĩ thuật điện:</a:t>
            </a:r>
          </a:p>
          <a:p>
            <a:r>
              <a:rPr lang="en-US" sz="2400">
                <a:latin typeface="Times New Roman" panose="02020603050405020304" pitchFamily="18" charset="0"/>
                <a:cs typeface="Times New Roman" panose="02020603050405020304" pitchFamily="18" charset="0"/>
              </a:rPr>
              <a:t>- Năng động, nhanh nhẹn.</a:t>
            </a:r>
          </a:p>
          <a:p>
            <a:r>
              <a:rPr lang="en-US" sz="2400">
                <a:latin typeface="Times New Roman" panose="02020603050405020304" pitchFamily="18" charset="0"/>
                <a:cs typeface="Times New Roman" panose="02020603050405020304" pitchFamily="18" charset="0"/>
              </a:rPr>
              <a:t>- Có niềm đam mê khám phá trong lĩnh vực kĩ thuật điện.</a:t>
            </a:r>
          </a:p>
          <a:p>
            <a:r>
              <a:rPr lang="en-US" sz="2400">
                <a:latin typeface="Times New Roman" panose="02020603050405020304" pitchFamily="18" charset="0"/>
                <a:cs typeface="Times New Roman" panose="02020603050405020304" pitchFamily="18" charset="0"/>
              </a:rPr>
              <a:t>- Có đức tính kiên trì, nhẫn nại, tỉ mỉ.</a:t>
            </a:r>
          </a:p>
          <a:p>
            <a:r>
              <a:rPr lang="en-US" sz="2400" b="1">
                <a:latin typeface="Times New Roman" panose="02020603050405020304" pitchFamily="18" charset="0"/>
                <a:cs typeface="Times New Roman" panose="02020603050405020304" pitchFamily="18" charset="0"/>
              </a:rPr>
              <a:t>2. Yêu cầu về năng lực</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a.Kỹ sư điện:</a:t>
            </a:r>
          </a:p>
          <a:p>
            <a:r>
              <a:rPr lang="en-US" sz="2400">
                <a:latin typeface="Times New Roman" panose="02020603050405020304" pitchFamily="18" charset="0"/>
                <a:cs typeface="Times New Roman" panose="02020603050405020304" pitchFamily="18" charset="0"/>
              </a:rPr>
              <a:t>- Khả năng tự tìm hiểu và giải quyết các bài toán về kĩ thuật;</a:t>
            </a:r>
          </a:p>
          <a:p>
            <a:r>
              <a:rPr lang="en-US" sz="2400">
                <a:latin typeface="Times New Roman" panose="02020603050405020304" pitchFamily="18" charset="0"/>
                <a:cs typeface="Times New Roman" panose="02020603050405020304" pitchFamily="18" charset="0"/>
              </a:rPr>
              <a:t>- Tư duy sáng tạo trong tư vấn, thiết kế;</a:t>
            </a:r>
          </a:p>
          <a:p>
            <a:r>
              <a:rPr lang="en-US" sz="2400">
                <a:latin typeface="Times New Roman" panose="02020603050405020304" pitchFamily="18" charset="0"/>
                <a:cs typeface="Times New Roman" panose="02020603050405020304" pitchFamily="18" charset="0"/>
              </a:rPr>
              <a:t>- Sử dụng thành thạo các phần mềm chuyên dụng trong nghiên cứu, thiết kế,...</a:t>
            </a:r>
          </a:p>
          <a:p>
            <a:r>
              <a:rPr lang="en-US" sz="2400">
                <a:latin typeface="Times New Roman" panose="02020603050405020304" pitchFamily="18" charset="0"/>
                <a:cs typeface="Times New Roman" panose="02020603050405020304" pitchFamily="18" charset="0"/>
              </a:rPr>
              <a:t>b.Thợ lắp ráp và thợ cơ khí điện, thợ lắp đặt và sửa chữa đường dây điện:</a:t>
            </a:r>
          </a:p>
          <a:p>
            <a:r>
              <a:rPr lang="en-US" sz="2400">
                <a:latin typeface="Times New Roman" panose="02020603050405020304" pitchFamily="18" charset="0"/>
                <a:cs typeface="Times New Roman" panose="02020603050405020304" pitchFamily="18" charset="0"/>
              </a:rPr>
              <a:t>- Hiểu biết, sử dụng thành thạo máy móc, thiết bị thi công và sửa chữa.</a:t>
            </a:r>
          </a:p>
          <a:p>
            <a:r>
              <a:rPr lang="en-US" sz="2400">
                <a:latin typeface="Times New Roman" panose="02020603050405020304" pitchFamily="18" charset="0"/>
                <a:cs typeface="Times New Roman" panose="02020603050405020304" pitchFamily="18" charset="0"/>
              </a:rPr>
              <a:t>- Sử dụng thành thạo các thiết bị đo điện.</a:t>
            </a:r>
          </a:p>
          <a:p>
            <a:r>
              <a:rPr lang="en-US" sz="2400">
                <a:latin typeface="Times New Roman" panose="02020603050405020304" pitchFamily="18" charset="0"/>
                <a:cs typeface="Times New Roman" panose="02020603050405020304" pitchFamily="18" charset="0"/>
              </a:rPr>
              <a:t>- Khả năng phân tích dữ liệu trong đo lường nhằm xác định sự cố, hư hỏng...</a:t>
            </a:r>
          </a:p>
        </p:txBody>
      </p:sp>
      <p:sp>
        <p:nvSpPr>
          <p:cNvPr id="4" name="Rectangle 3"/>
          <p:cNvSpPr/>
          <p:nvPr/>
        </p:nvSpPr>
        <p:spPr>
          <a:xfrm>
            <a:off x="1506719" y="77070"/>
            <a:ext cx="88011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15. MỘT SỐ NGÀNH </a:t>
            </a:r>
            <a:r>
              <a:rPr lang="en-US" sz="2400" b="1" smtClean="0">
                <a:solidFill>
                  <a:srgbClr val="FF0000"/>
                </a:solidFill>
                <a:latin typeface="Times New Roman" panose="02020603050405020304" pitchFamily="18" charset="0"/>
                <a:cs typeface="Times New Roman" panose="02020603050405020304" pitchFamily="18" charset="0"/>
              </a:rPr>
              <a:t>NGHỀ </a:t>
            </a:r>
            <a:r>
              <a:rPr lang="en-US" sz="2400" b="1" smtClean="0">
                <a:solidFill>
                  <a:srgbClr val="FF0000"/>
                </a:solidFill>
                <a:latin typeface="Times New Roman" panose="02020603050405020304" pitchFamily="18" charset="0"/>
                <a:cs typeface="Times New Roman" panose="02020603050405020304" pitchFamily="18" charset="0"/>
              </a:rPr>
              <a:t>KỸ </a:t>
            </a:r>
            <a:r>
              <a:rPr lang="en-US" sz="2400" b="1" smtClean="0">
                <a:solidFill>
                  <a:srgbClr val="FF0000"/>
                </a:solidFill>
                <a:latin typeface="Times New Roman" panose="02020603050405020304" pitchFamily="18" charset="0"/>
                <a:cs typeface="Times New Roman" panose="02020603050405020304" pitchFamily="18" charset="0"/>
              </a:rPr>
              <a:t>THUẬT </a:t>
            </a:r>
            <a:r>
              <a:rPr lang="en-US" sz="2400" b="1" smtClean="0">
                <a:solidFill>
                  <a:srgbClr val="FF0000"/>
                </a:solidFill>
                <a:latin typeface="Times New Roman" panose="02020603050405020304" pitchFamily="18" charset="0"/>
                <a:cs typeface="Times New Roman" panose="02020603050405020304" pitchFamily="18" charset="0"/>
              </a:rPr>
              <a:t>ĐIỆN PHỔ BIẾN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017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7714" y="74646"/>
            <a:ext cx="11974286" cy="1384995"/>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Dựa vào một số gợi ý trong Bảng </a:t>
            </a:r>
            <a:r>
              <a:rPr lang="vi-VN" sz="2800" b="1" smtClean="0">
                <a:latin typeface="Times New Roman" panose="02020603050405020304" pitchFamily="18" charset="0"/>
                <a:cs typeface="Times New Roman" panose="02020603050405020304" pitchFamily="18" charset="0"/>
              </a:rPr>
              <a:t>1</a:t>
            </a:r>
            <a:r>
              <a:rPr lang="en-US" sz="2800" b="1" smtClean="0">
                <a:latin typeface="Times New Roman" panose="02020603050405020304" pitchFamily="18" charset="0"/>
                <a:cs typeface="Times New Roman" panose="02020603050405020304" pitchFamily="18" charset="0"/>
              </a:rPr>
              <a:t>5</a:t>
            </a:r>
            <a:r>
              <a:rPr lang="vi-VN" sz="2800" b="1" smtClean="0">
                <a:latin typeface="Times New Roman" panose="02020603050405020304" pitchFamily="18" charset="0"/>
                <a:cs typeface="Times New Roman" panose="02020603050405020304" pitchFamily="18" charset="0"/>
              </a:rPr>
              <a:t>.5 </a:t>
            </a:r>
            <a:r>
              <a:rPr lang="vi-VN" sz="2800" b="1">
                <a:latin typeface="Times New Roman" panose="02020603050405020304" pitchFamily="18" charset="0"/>
                <a:cs typeface="Times New Roman" panose="02020603050405020304" pitchFamily="18" charset="0"/>
              </a:rPr>
              <a:t>dưới đây, hãy lập bảng liệt kê những sở thích và khả năng của bản thân có thể phù hợp đối với ngành nghề trong lĩnh vực kĩ thuật điện.</a:t>
            </a:r>
            <a:endParaRPr lang="en-US" sz="2800" b="1">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70423484"/>
              </p:ext>
            </p:extLst>
          </p:nvPr>
        </p:nvGraphicFramePr>
        <p:xfrm>
          <a:off x="369168" y="1527110"/>
          <a:ext cx="11434056" cy="4907280"/>
        </p:xfrm>
        <a:graphic>
          <a:graphicData uri="http://schemas.openxmlformats.org/drawingml/2006/table">
            <a:tbl>
              <a:tblPr firstRow="1" firstCol="1" bandRow="1"/>
              <a:tblGrid>
                <a:gridCol w="5237132">
                  <a:extLst>
                    <a:ext uri="{9D8B030D-6E8A-4147-A177-3AD203B41FA5}">
                      <a16:colId xmlns:a16="http://schemas.microsoft.com/office/drawing/2014/main" val="740318280"/>
                    </a:ext>
                  </a:extLst>
                </a:gridCol>
                <a:gridCol w="6196924">
                  <a:extLst>
                    <a:ext uri="{9D8B030D-6E8A-4147-A177-3AD203B41FA5}">
                      <a16:colId xmlns:a16="http://schemas.microsoft.com/office/drawing/2014/main" val="1936189056"/>
                    </a:ext>
                  </a:extLst>
                </a:gridCol>
              </a:tblGrid>
              <a:tr h="228600">
                <a:tc>
                  <a:txBody>
                    <a:bodyPr/>
                    <a:lstStyle/>
                    <a:p>
                      <a:pPr marL="0" marR="0" algn="ctr">
                        <a:lnSpc>
                          <a:spcPct val="115000"/>
                        </a:lnSpc>
                        <a:spcBef>
                          <a:spcPts val="0"/>
                        </a:spcBef>
                        <a:spcAft>
                          <a:spcPts val="0"/>
                        </a:spcAft>
                      </a:pPr>
                      <a:r>
                        <a:rPr lang="en-US" sz="20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Sở thích</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94" marR="638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Khả năng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94" marR="638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2522428"/>
                  </a:ext>
                </a:extLst>
              </a:tr>
              <a:tr h="3657600">
                <a:tc>
                  <a:txBody>
                    <a:bodyPr/>
                    <a:lstStyle/>
                    <a:p>
                      <a:pPr marL="0" marR="0">
                        <a:lnSpc>
                          <a:spcPct val="115000"/>
                        </a:lnSpc>
                        <a:spcBef>
                          <a:spcPts val="0"/>
                        </a:spcBef>
                        <a:spcAft>
                          <a:spcPts val="0"/>
                        </a:spcAft>
                      </a:pPr>
                      <a:r>
                        <a:rPr lang="en-US" sz="200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Về </a:t>
                      </a: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nghề thuộc lĩnh vực kỹ thuật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a:t>
                      </a: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quan tâm và muốn tìm hiểu về nghề nào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muốn theo đuổi nghề nào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-Về những nhiệm vụ của những nghề thuộc lĩnh vực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thấy hoạt động nào đáng làm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thích làm, có hứng thú để làm một hoạt động đáng làm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thích làm, có hứng thú để làm một hoạt động nào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thích nghiên cứu, tìm hiểu nhiều hơn về hoạt động nào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94" marR="638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Về </a:t>
                      </a: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khả năng đáp ứng yêu cầu chuyên môn với nghề thuộc lĩnh vực kỹ thuật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thể thực hiện tốt hoạt động liên quan đến kĩ thuật điện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dễ dàng trình bày về các vấn đề liên quan đến kỹ thuật điện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năng khiếu học tập, tìm hiểu về các nội dung liên quan đế kỹ thuật điện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-Về những kĩ năng cần thiết đối với nghề thuộc lĩnh vực kỹ thuật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kỹ năng phân tích, tổng hợp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kỹ năng tư duy sáng tạo, giải quyết vấn đề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en-US" sz="2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Có kỹ năng tổ chức, quản lý công việc không?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894" marR="638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8531845"/>
                  </a:ext>
                </a:extLst>
              </a:tr>
            </a:tbl>
          </a:graphicData>
        </a:graphic>
      </p:graphicFrame>
    </p:spTree>
    <p:extLst>
      <p:ext uri="{BB962C8B-B14F-4D97-AF65-F5344CB8AC3E}">
        <p14:creationId xmlns:p14="http://schemas.microsoft.com/office/powerpoint/2010/main" val="113727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9033" y="572391"/>
            <a:ext cx="11693912" cy="1384995"/>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tập 1. Dựa vào đặc điểm, các yêu cầu của một số ngành nghề trong lĩnh vực kĩ thuật điện, em hãy tự đánh giá sự phù hợp của bản thân với một nghề cụ thể mà em mong muốn.</a:t>
            </a:r>
          </a:p>
        </p:txBody>
      </p:sp>
    </p:spTree>
    <p:extLst>
      <p:ext uri="{BB962C8B-B14F-4D97-AF65-F5344CB8AC3E}">
        <p14:creationId xmlns:p14="http://schemas.microsoft.com/office/powerpoint/2010/main" val="329785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9033" y="572391"/>
            <a:ext cx="1169391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2.  Với mỗi yêu cầu của nghề ở cột bên trái, hãy xác định nội dung mô tả yêu cầu tương ứng ở cột bên phải trong Bảng </a:t>
            </a:r>
            <a:r>
              <a:rPr lang="en-US" sz="2800" b="1" smtClean="0">
                <a:latin typeface="Times New Roman" panose="02020603050405020304" pitchFamily="18" charset="0"/>
                <a:cs typeface="Times New Roman" panose="02020603050405020304" pitchFamily="18" charset="0"/>
              </a:rPr>
              <a:t>15.1.</a:t>
            </a:r>
            <a:endParaRPr lang="en-US" sz="2800" b="1">
              <a:latin typeface="Times New Roman" panose="02020603050405020304" pitchFamily="18" charset="0"/>
              <a:cs typeface="Times New Roman" panose="02020603050405020304" pitchFamily="18" charset="0"/>
            </a:endParaRPr>
          </a:p>
        </p:txBody>
      </p:sp>
      <p:sp>
        <p:nvSpPr>
          <p:cNvPr id="2" name="Rectangle 1"/>
          <p:cNvSpPr/>
          <p:nvPr/>
        </p:nvSpPr>
        <p:spPr>
          <a:xfrm>
            <a:off x="1144555" y="1526498"/>
            <a:ext cx="9837575" cy="369332"/>
          </a:xfrm>
          <a:prstGeom prst="rect">
            <a:avLst/>
          </a:prstGeom>
        </p:spPr>
        <p:txBody>
          <a:bodyPr wrap="square">
            <a:spAutoFit/>
          </a:bodyPr>
          <a:lstStyle/>
          <a:p>
            <a:r>
              <a:rPr lang="vi-VN" i="1"/>
              <a:t>Bảng </a:t>
            </a:r>
            <a:r>
              <a:rPr lang="vi-VN" i="1" smtClean="0"/>
              <a:t>1</a:t>
            </a:r>
            <a:r>
              <a:rPr lang="en-US" i="1" smtClean="0"/>
              <a:t>5.</a:t>
            </a:r>
            <a:r>
              <a:rPr lang="en-US" i="1"/>
              <a:t>1</a:t>
            </a:r>
            <a:r>
              <a:rPr lang="vi-VN" i="1" smtClean="0"/>
              <a:t>. </a:t>
            </a:r>
            <a:r>
              <a:rPr lang="vi-VN" i="1"/>
              <a:t>Mô tả một số yêu cầu đối với người lao động trong lĩnh vực kỹ thuật điện</a:t>
            </a:r>
            <a:endParaRPr lang="en-US" i="1"/>
          </a:p>
        </p:txBody>
      </p:sp>
      <p:graphicFrame>
        <p:nvGraphicFramePr>
          <p:cNvPr id="5" name="Table 4"/>
          <p:cNvGraphicFramePr>
            <a:graphicFrameLocks noGrp="1"/>
          </p:cNvGraphicFramePr>
          <p:nvPr>
            <p:extLst>
              <p:ext uri="{D42A27DB-BD31-4B8C-83A1-F6EECF244321}">
                <p14:modId xmlns:p14="http://schemas.microsoft.com/office/powerpoint/2010/main" val="3106764402"/>
              </p:ext>
            </p:extLst>
          </p:nvPr>
        </p:nvGraphicFramePr>
        <p:xfrm>
          <a:off x="391025" y="1895830"/>
          <a:ext cx="11551920" cy="4876800"/>
        </p:xfrm>
        <a:graphic>
          <a:graphicData uri="http://schemas.openxmlformats.org/drawingml/2006/table">
            <a:tbl>
              <a:tblPr firstRow="1" firstCol="1" bandRow="1"/>
              <a:tblGrid>
                <a:gridCol w="5775375">
                  <a:extLst>
                    <a:ext uri="{9D8B030D-6E8A-4147-A177-3AD203B41FA5}">
                      <a16:colId xmlns:a16="http://schemas.microsoft.com/office/drawing/2014/main" val="2514318767"/>
                    </a:ext>
                  </a:extLst>
                </a:gridCol>
                <a:gridCol w="5776545">
                  <a:extLst>
                    <a:ext uri="{9D8B030D-6E8A-4147-A177-3AD203B41FA5}">
                      <a16:colId xmlns:a16="http://schemas.microsoft.com/office/drawing/2014/main" val="3353418626"/>
                    </a:ext>
                  </a:extLst>
                </a:gridCol>
              </a:tblGrid>
              <a:tr h="194310">
                <a:tc>
                  <a:txBody>
                    <a:bodyPr/>
                    <a:lstStyle/>
                    <a:p>
                      <a:pPr marL="0" marR="0" algn="ctr">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 yêu cầu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mô tả yêu cầu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8832961"/>
                  </a:ext>
                </a:extLst>
              </a:tr>
              <a:tr h="38862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A.Kiến thức chuyên môn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1.Có khả năng tổ chức, quản lý và phân công công việc.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5961463"/>
                  </a:ext>
                </a:extLst>
              </a:tr>
              <a:tr h="77724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Kỹ năng cập nhập kiến thức chuyên môn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2.Có khả năng linh hoạt, nhạy bén phát hiện và chủ động xử lý, giải quyết vấn đề liên quan đến hệ thống điện, các thiết bị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711597"/>
                  </a:ext>
                </a:extLst>
              </a:tr>
              <a:tr h="77724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Kỹ năng phân tích, tổng hợp số liệu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3.Có thể đưa ra một số giải pháp, đề xuất phương án, sáng tạo đổi mới, nhằm cải thiện hệ thống, quy trình sử dụng điện và các thiết bị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3081900"/>
                  </a:ext>
                </a:extLst>
              </a:tr>
              <a:tr h="58293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Kỹ năng tư duy sáng tạo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Có thể tiếp thu, cập nhập những kiến thức chuyên môn liên quan đáp ứng yêu cầu công việc.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1078438"/>
                  </a:ext>
                </a:extLst>
              </a:tr>
              <a:tr h="77724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Kỹ năng giải quyết vấn đề</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Có thể thiết lập, xây dựng, dự trù kế hoạch cải thiện, đổi mới hệ thoogns điện, thiết bị điện dựa trên việc phân tích và tổng hợp các số liệu liên quan.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176338"/>
                  </a:ext>
                </a:extLst>
              </a:tr>
              <a:tr h="38862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 Kỹ năng tổ chức quản lý công việc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6.Có kiến thức chuyên môn liên quan đến kỹ thuật điện, điện tử.</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3925975"/>
                  </a:ext>
                </a:extLst>
              </a:tr>
            </a:tbl>
          </a:graphicData>
        </a:graphic>
      </p:graphicFrame>
    </p:spTree>
    <p:extLst>
      <p:ext uri="{BB962C8B-B14F-4D97-AF65-F5344CB8AC3E}">
        <p14:creationId xmlns:p14="http://schemas.microsoft.com/office/powerpoint/2010/main" val="275771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249033" y="572391"/>
            <a:ext cx="11693912"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Bài 2.  Với mỗi yêu cầu của nghề ở cột bên trái, hãy xác định nội dung mô tả yêu cầu tương ứng ở cột bên phải trong Bảng </a:t>
            </a:r>
            <a:r>
              <a:rPr lang="en-US" sz="2800" b="1" smtClean="0">
                <a:latin typeface="Times New Roman" panose="02020603050405020304" pitchFamily="18" charset="0"/>
                <a:cs typeface="Times New Roman" panose="02020603050405020304" pitchFamily="18" charset="0"/>
              </a:rPr>
              <a:t>15.1.</a:t>
            </a:r>
            <a:endParaRPr lang="en-US" sz="2800" b="1">
              <a:latin typeface="Times New Roman" panose="02020603050405020304" pitchFamily="18" charset="0"/>
              <a:cs typeface="Times New Roman" panose="02020603050405020304" pitchFamily="18" charset="0"/>
            </a:endParaRPr>
          </a:p>
        </p:txBody>
      </p:sp>
      <p:sp>
        <p:nvSpPr>
          <p:cNvPr id="2" name="Rectangle 1"/>
          <p:cNvSpPr/>
          <p:nvPr/>
        </p:nvSpPr>
        <p:spPr>
          <a:xfrm>
            <a:off x="1144555" y="1526498"/>
            <a:ext cx="9837575" cy="369332"/>
          </a:xfrm>
          <a:prstGeom prst="rect">
            <a:avLst/>
          </a:prstGeom>
        </p:spPr>
        <p:txBody>
          <a:bodyPr wrap="square">
            <a:spAutoFit/>
          </a:bodyPr>
          <a:lstStyle/>
          <a:p>
            <a:r>
              <a:rPr lang="vi-VN" i="1"/>
              <a:t>Bảng </a:t>
            </a:r>
            <a:r>
              <a:rPr lang="vi-VN" i="1" smtClean="0"/>
              <a:t>1</a:t>
            </a:r>
            <a:r>
              <a:rPr lang="en-US" i="1" smtClean="0"/>
              <a:t>5.1.</a:t>
            </a:r>
            <a:r>
              <a:rPr lang="vi-VN" i="1" smtClean="0"/>
              <a:t> </a:t>
            </a:r>
            <a:r>
              <a:rPr lang="vi-VN" i="1"/>
              <a:t>Mô tả một số yêu cầu đối với người lao động trong lĩnh vực kỹ thuật điện</a:t>
            </a:r>
            <a:endParaRPr lang="en-US" i="1"/>
          </a:p>
        </p:txBody>
      </p:sp>
      <p:graphicFrame>
        <p:nvGraphicFramePr>
          <p:cNvPr id="5" name="Table 4"/>
          <p:cNvGraphicFramePr>
            <a:graphicFrameLocks noGrp="1"/>
          </p:cNvGraphicFramePr>
          <p:nvPr>
            <p:extLst>
              <p:ext uri="{D42A27DB-BD31-4B8C-83A1-F6EECF244321}">
                <p14:modId xmlns:p14="http://schemas.microsoft.com/office/powerpoint/2010/main" val="2921579908"/>
              </p:ext>
            </p:extLst>
          </p:nvPr>
        </p:nvGraphicFramePr>
        <p:xfrm>
          <a:off x="391025" y="1895830"/>
          <a:ext cx="9424779" cy="4739640"/>
        </p:xfrm>
        <a:graphic>
          <a:graphicData uri="http://schemas.openxmlformats.org/drawingml/2006/table">
            <a:tbl>
              <a:tblPr firstRow="1" firstCol="1" bandRow="1"/>
              <a:tblGrid>
                <a:gridCol w="2426820">
                  <a:extLst>
                    <a:ext uri="{9D8B030D-6E8A-4147-A177-3AD203B41FA5}">
                      <a16:colId xmlns:a16="http://schemas.microsoft.com/office/drawing/2014/main" val="2514318767"/>
                    </a:ext>
                  </a:extLst>
                </a:gridCol>
                <a:gridCol w="6997959">
                  <a:extLst>
                    <a:ext uri="{9D8B030D-6E8A-4147-A177-3AD203B41FA5}">
                      <a16:colId xmlns:a16="http://schemas.microsoft.com/office/drawing/2014/main" val="3353418626"/>
                    </a:ext>
                  </a:extLst>
                </a:gridCol>
              </a:tblGrid>
              <a:tr h="194310">
                <a:tc>
                  <a:txBody>
                    <a:bodyPr/>
                    <a:lstStyle/>
                    <a:p>
                      <a:pPr marL="0" marR="0" algn="ctr">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Tên yêu cầu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 dung mô tả yêu cầu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8832961"/>
                  </a:ext>
                </a:extLst>
              </a:tr>
              <a:tr h="38862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A.Kiến thức chuyên môn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1.Có khả năng tổ chức, quản lý và phân công công việc.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5961463"/>
                  </a:ext>
                </a:extLst>
              </a:tr>
              <a:tr h="77724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Kỹ năng cập nhập kiến thức chuyên môn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2.Có khả năng linh hoạt, nhạy bén phát hiện và chủ động xử lý, giải quyết vấn đề liên quan đến hệ thống điện, các thiết bị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711597"/>
                  </a:ext>
                </a:extLst>
              </a:tr>
              <a:tr h="77724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Kỹ năng phân tích, tổng hợp số liệu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3.Có thể đưa ra một số giải pháp, đề xuất phương án, sáng tạo đổi mới, nhằm cải thiện hệ thống, quy trình sử dụng điện và các thiết bị điện.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3081900"/>
                  </a:ext>
                </a:extLst>
              </a:tr>
              <a:tr h="58293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 Kỹ năng tư duy sáng tạo</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Có thể tiếp thu, cập nhập những kiến thức chuyên môn liên quan đáp ứng yêu cầu công việc.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1078438"/>
                  </a:ext>
                </a:extLst>
              </a:tr>
              <a:tr h="77724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Kỹ năng giải quyết vấn đề</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Có thể thiết lập, xây dựng, dự trù kế hoạch cải thiện, đổi mới hệ thoogns điện, thiết bị điện dựa trên việc phân tích và tổng hợp các số liệu liên quan.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176338"/>
                  </a:ext>
                </a:extLst>
              </a:tr>
              <a:tr h="388620">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 Kỹ năng tổ chức quản lý công việc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6.Có kiến thức chuyên môn liên quan đến kỹ thuật điện, điện tử.</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457" marR="624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3925975"/>
                  </a:ext>
                </a:extLst>
              </a:tr>
            </a:tbl>
          </a:graphicData>
        </a:graphic>
      </p:graphicFrame>
      <p:sp>
        <p:nvSpPr>
          <p:cNvPr id="6" name="Rectangle 5"/>
          <p:cNvSpPr/>
          <p:nvPr/>
        </p:nvSpPr>
        <p:spPr>
          <a:xfrm>
            <a:off x="10192252" y="1972774"/>
            <a:ext cx="1579756" cy="3108543"/>
          </a:xfrm>
          <a:prstGeom prst="rect">
            <a:avLst/>
          </a:prstGeom>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Bài 2. </a:t>
            </a:r>
            <a:endParaRPr lang="en-US" sz="2800" smtClean="0">
              <a:solidFill>
                <a:srgbClr val="FF0000"/>
              </a:solidFill>
              <a:latin typeface="Times New Roman" panose="02020603050405020304" pitchFamily="18" charset="0"/>
              <a:cs typeface="Times New Roman" panose="02020603050405020304" pitchFamily="18" charset="0"/>
            </a:endParaRPr>
          </a:p>
          <a:p>
            <a:r>
              <a:rPr lang="en-US" sz="2800" smtClean="0">
                <a:solidFill>
                  <a:srgbClr val="FF0000"/>
                </a:solidFill>
                <a:latin typeface="Times New Roman" panose="02020603050405020304" pitchFamily="18" charset="0"/>
                <a:cs typeface="Times New Roman" panose="02020603050405020304" pitchFamily="18" charset="0"/>
              </a:rPr>
              <a:t>A </a:t>
            </a:r>
            <a:r>
              <a:rPr lang="en-US" sz="2800">
                <a:solidFill>
                  <a:srgbClr val="FF0000"/>
                </a:solidFill>
                <a:latin typeface="Times New Roman" panose="02020603050405020304" pitchFamily="18" charset="0"/>
                <a:cs typeface="Times New Roman" panose="02020603050405020304" pitchFamily="18" charset="0"/>
              </a:rPr>
              <a:t>- 6</a:t>
            </a:r>
          </a:p>
          <a:p>
            <a:r>
              <a:rPr lang="en-US" sz="2800">
                <a:solidFill>
                  <a:srgbClr val="FF0000"/>
                </a:solidFill>
                <a:latin typeface="Times New Roman" panose="02020603050405020304" pitchFamily="18" charset="0"/>
                <a:cs typeface="Times New Roman" panose="02020603050405020304" pitchFamily="18" charset="0"/>
              </a:rPr>
              <a:t>B - 4</a:t>
            </a:r>
          </a:p>
          <a:p>
            <a:r>
              <a:rPr lang="en-US" sz="2800">
                <a:solidFill>
                  <a:srgbClr val="FF0000"/>
                </a:solidFill>
                <a:latin typeface="Times New Roman" panose="02020603050405020304" pitchFamily="18" charset="0"/>
                <a:cs typeface="Times New Roman" panose="02020603050405020304" pitchFamily="18" charset="0"/>
              </a:rPr>
              <a:t>C - 5</a:t>
            </a:r>
          </a:p>
          <a:p>
            <a:r>
              <a:rPr lang="en-US" sz="2800">
                <a:solidFill>
                  <a:srgbClr val="FF0000"/>
                </a:solidFill>
                <a:latin typeface="Times New Roman" panose="02020603050405020304" pitchFamily="18" charset="0"/>
                <a:cs typeface="Times New Roman" panose="02020603050405020304" pitchFamily="18" charset="0"/>
              </a:rPr>
              <a:t>D - 3</a:t>
            </a:r>
          </a:p>
          <a:p>
            <a:r>
              <a:rPr lang="en-US" sz="2800">
                <a:solidFill>
                  <a:srgbClr val="FF0000"/>
                </a:solidFill>
                <a:latin typeface="Times New Roman" panose="02020603050405020304" pitchFamily="18" charset="0"/>
                <a:cs typeface="Times New Roman" panose="02020603050405020304" pitchFamily="18" charset="0"/>
              </a:rPr>
              <a:t>E - 2</a:t>
            </a:r>
          </a:p>
          <a:p>
            <a:r>
              <a:rPr lang="en-US" sz="2800">
                <a:solidFill>
                  <a:srgbClr val="FF0000"/>
                </a:solidFill>
                <a:latin typeface="Times New Roman" panose="02020603050405020304" pitchFamily="18" charset="0"/>
                <a:cs typeface="Times New Roman" panose="02020603050405020304" pitchFamily="18" charset="0"/>
              </a:rPr>
              <a:t>G – 1</a:t>
            </a:r>
          </a:p>
        </p:txBody>
      </p:sp>
    </p:spTree>
    <p:extLst>
      <p:ext uri="{BB962C8B-B14F-4D97-AF65-F5344CB8AC3E}">
        <p14:creationId xmlns:p14="http://schemas.microsoft.com/office/powerpoint/2010/main" val="38297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barn(inVertical)">
                                      <p:cBhvr>
                                        <p:cTn id="15" dur="500"/>
                                        <p:tgtEl>
                                          <p:spTgt spid="6">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barn(inVertical)">
                                      <p:cBhvr>
                                        <p:cTn id="18" dur="500"/>
                                        <p:tgtEl>
                                          <p:spTgt spid="6">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barn(inVertical)">
                                      <p:cBhvr>
                                        <p:cTn id="21" dur="500"/>
                                        <p:tgtEl>
                                          <p:spTgt spid="6">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animEffect transition="in" filter="barn(inVertical)">
                                      <p:cBhvr>
                                        <p:cTn id="24" dur="500"/>
                                        <p:tgtEl>
                                          <p:spTgt spid="6">
                                            <p:txEl>
                                              <p:pRg st="5" end="5"/>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barn(inVertical)">
                                      <p:cBhvr>
                                        <p:cTn id="2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1530" y="967247"/>
            <a:ext cx="6151686" cy="2382622"/>
          </a:xfrm>
          <a:prstGeom prst="rect">
            <a:avLst/>
          </a:prstGeom>
        </p:spPr>
      </p:pic>
      <p:sp>
        <p:nvSpPr>
          <p:cNvPr id="5" name="TextBox 4"/>
          <p:cNvSpPr txBox="1"/>
          <p:nvPr/>
        </p:nvSpPr>
        <p:spPr>
          <a:xfrm>
            <a:off x="3705957" y="6268934"/>
            <a:ext cx="673930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a:t>
            </a:r>
            <a:r>
              <a:rPr lang="en-US" sz="2000" b="1" i="1" smtClean="0">
                <a:latin typeface="Times New Roman" panose="02020603050405020304" pitchFamily="18" charset="0"/>
                <a:cs typeface="Times New Roman" panose="02020603050405020304" pitchFamily="18" charset="0"/>
              </a:rPr>
              <a:t>15.1</a:t>
            </a:r>
            <a:r>
              <a:rPr lang="en-US" sz="2000" b="1" i="1" smtClean="0">
                <a:latin typeface="Times New Roman" panose="02020603050405020304" pitchFamily="18" charset="0"/>
                <a:cs typeface="Times New Roman" panose="02020603050405020304" pitchFamily="18" charset="0"/>
              </a:rPr>
              <a:t>. </a:t>
            </a:r>
            <a:r>
              <a:rPr lang="en-US" sz="2000" b="1" i="1" smtClean="0">
                <a:latin typeface="Times New Roman" panose="02020603050405020304" pitchFamily="18" charset="0"/>
                <a:cs typeface="Times New Roman" panose="02020603050405020304" pitchFamily="18" charset="0"/>
              </a:rPr>
              <a:t>Một số ngành nghề trong lĩnh vực kỹ thuật điện</a:t>
            </a:r>
            <a:endParaRPr lang="en-US" sz="2000" b="1" i="1">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752492" y="879232"/>
            <a:ext cx="5292970" cy="2470638"/>
          </a:xfrm>
          <a:prstGeom prst="rect">
            <a:avLst/>
          </a:prstGeom>
        </p:spPr>
      </p:pic>
      <p:sp>
        <p:nvSpPr>
          <p:cNvPr id="7" name="Rectangle 6"/>
          <p:cNvSpPr/>
          <p:nvPr/>
        </p:nvSpPr>
        <p:spPr>
          <a:xfrm>
            <a:off x="269630" y="13140"/>
            <a:ext cx="11626362" cy="954107"/>
          </a:xfrm>
          <a:prstGeom prst="rect">
            <a:avLst/>
          </a:prstGeom>
        </p:spPr>
        <p:txBody>
          <a:bodyPr wrap="square">
            <a:spAutoFit/>
          </a:bodyPr>
          <a:lstStyle/>
          <a:p>
            <a:r>
              <a:rPr lang="en-US" sz="2800" b="1">
                <a:solidFill>
                  <a:srgbClr val="0000FF"/>
                </a:solidFill>
                <a:latin typeface="Times New Roman" panose="02020603050405020304" pitchFamily="18" charset="0"/>
                <a:cs typeface="Times New Roman" panose="02020603050405020304" pitchFamily="18" charset="0"/>
              </a:rPr>
              <a:t>Quan sát Hình 15.1 và cho biết ngành nghề của những người thợ trong hình.</a:t>
            </a:r>
            <a:endParaRPr lang="en-US" sz="2800" b="1">
              <a:solidFill>
                <a:srgbClr val="0000FF"/>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269630" y="3712568"/>
            <a:ext cx="6113585" cy="2371709"/>
          </a:xfrm>
          <a:prstGeom prst="rect">
            <a:avLst/>
          </a:prstGeom>
        </p:spPr>
      </p:pic>
      <p:sp>
        <p:nvSpPr>
          <p:cNvPr id="9" name="TextBox 8"/>
          <p:cNvSpPr txBox="1"/>
          <p:nvPr/>
        </p:nvSpPr>
        <p:spPr>
          <a:xfrm>
            <a:off x="2763715" y="3312458"/>
            <a:ext cx="747346" cy="400110"/>
          </a:xfrm>
          <a:prstGeom prst="rect">
            <a:avLst/>
          </a:prstGeom>
          <a:noFill/>
        </p:spPr>
        <p:txBody>
          <a:bodyPr wrap="square" rtlCol="0">
            <a:spAutoFit/>
          </a:bodyPr>
          <a:lstStyle/>
          <a:p>
            <a:r>
              <a:rPr lang="en-US" sz="2000" smtClean="0">
                <a:latin typeface="Times New Roman" panose="02020603050405020304" pitchFamily="18" charset="0"/>
                <a:cs typeface="Times New Roman" panose="02020603050405020304" pitchFamily="18" charset="0"/>
              </a:rPr>
              <a:t>a)</a:t>
            </a:r>
            <a:endParaRPr lang="en-US" sz="2000">
              <a:latin typeface="Times New Roman" panose="02020603050405020304" pitchFamily="18" charset="0"/>
              <a:cs typeface="Times New Roman" panose="02020603050405020304" pitchFamily="18" charset="0"/>
            </a:endParaRPr>
          </a:p>
        </p:txBody>
      </p:sp>
      <p:sp>
        <p:nvSpPr>
          <p:cNvPr id="10" name="TextBox 9"/>
          <p:cNvSpPr txBox="1"/>
          <p:nvPr/>
        </p:nvSpPr>
        <p:spPr>
          <a:xfrm>
            <a:off x="8915401" y="3349869"/>
            <a:ext cx="747346"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b</a:t>
            </a:r>
            <a:r>
              <a:rPr lang="en-US" sz="2000" smtClean="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sp>
        <p:nvSpPr>
          <p:cNvPr id="11" name="TextBox 10"/>
          <p:cNvSpPr txBox="1"/>
          <p:nvPr/>
        </p:nvSpPr>
        <p:spPr>
          <a:xfrm>
            <a:off x="3137388" y="6071029"/>
            <a:ext cx="747346" cy="400110"/>
          </a:xfrm>
          <a:prstGeom prst="rect">
            <a:avLst/>
          </a:prstGeom>
          <a:noFill/>
        </p:spPr>
        <p:txBody>
          <a:bodyPr wrap="square" rtlCol="0">
            <a:spAutoFit/>
          </a:bodyPr>
          <a:lstStyle/>
          <a:p>
            <a:r>
              <a:rPr lang="en-US" sz="2000">
                <a:latin typeface="Times New Roman" panose="02020603050405020304" pitchFamily="18" charset="0"/>
                <a:cs typeface="Times New Roman" panose="02020603050405020304" pitchFamily="18" charset="0"/>
              </a:rPr>
              <a:t>c</a:t>
            </a:r>
            <a:r>
              <a:rPr lang="en-US" sz="2000" smtClean="0">
                <a:latin typeface="Times New Roman" panose="02020603050405020304" pitchFamily="18" charset="0"/>
                <a:cs typeface="Times New Roman" panose="02020603050405020304" pitchFamily="18" charset="0"/>
              </a:rPr>
              <a:t>)</a:t>
            </a:r>
            <a:endParaRPr lang="en-US" sz="2000">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6778869" y="3793960"/>
            <a:ext cx="5266593" cy="2202382"/>
          </a:xfrm>
          <a:prstGeom prst="rect">
            <a:avLst/>
          </a:prstGeom>
        </p:spPr>
      </p:pic>
      <p:sp>
        <p:nvSpPr>
          <p:cNvPr id="13" name="Rectangle 12"/>
          <p:cNvSpPr/>
          <p:nvPr/>
        </p:nvSpPr>
        <p:spPr>
          <a:xfrm>
            <a:off x="8915401" y="5996342"/>
            <a:ext cx="377026" cy="369332"/>
          </a:xfrm>
          <a:prstGeom prst="rect">
            <a:avLst/>
          </a:prstGeom>
        </p:spPr>
        <p:txBody>
          <a:bodyPr wrap="none">
            <a:spAutoFit/>
          </a:bodyPr>
          <a:lstStyle/>
          <a:p>
            <a:r>
              <a:rPr lang="en-US" smtClean="0">
                <a:latin typeface="Times New Roman" panose="02020603050405020304" pitchFamily="18" charset="0"/>
                <a:cs typeface="Times New Roman" panose="02020603050405020304" pitchFamily="18" charset="0"/>
              </a:rPr>
              <a:t>d)</a:t>
            </a: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627756"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92831" y="458861"/>
            <a:ext cx="11769013" cy="1384995"/>
          </a:xfrm>
          <a:prstGeom prst="rect">
            <a:avLst/>
          </a:prstGeom>
        </p:spPr>
        <p:txBody>
          <a:bodyPr wrap="square">
            <a:spAutoFit/>
          </a:bodyPr>
          <a:lstStyle/>
          <a:p>
            <a:r>
              <a:rPr lang="vi-VN" sz="2800" b="1">
                <a:latin typeface="Times New Roman" panose="02020603050405020304" pitchFamily="18" charset="0"/>
                <a:cs typeface="Times New Roman" panose="02020603050405020304" pitchFamily="18" charset="0"/>
              </a:rPr>
              <a:t>Bài 3. Dựa vào một số gợi ý trong Bảng 17.5 dưới đây, hãy lập bảng liệt kê những sở thích và khả năng của bản thân có thể phù hợp đối với ngành nghề trong lĩnh vực kĩ thuật điện.</a:t>
            </a:r>
            <a:endParaRPr lang="en-US" sz="2800" b="1">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043210141"/>
              </p:ext>
            </p:extLst>
          </p:nvPr>
        </p:nvGraphicFramePr>
        <p:xfrm>
          <a:off x="419878" y="1943100"/>
          <a:ext cx="11541965" cy="4649000"/>
        </p:xfrm>
        <a:graphic>
          <a:graphicData uri="http://schemas.openxmlformats.org/drawingml/2006/table">
            <a:tbl>
              <a:tblPr firstRow="1" firstCol="1" bandRow="1"/>
              <a:tblGrid>
                <a:gridCol w="991739">
                  <a:extLst>
                    <a:ext uri="{9D8B030D-6E8A-4147-A177-3AD203B41FA5}">
                      <a16:colId xmlns:a16="http://schemas.microsoft.com/office/drawing/2014/main" val="3422363641"/>
                    </a:ext>
                  </a:extLst>
                </a:gridCol>
                <a:gridCol w="8821766">
                  <a:extLst>
                    <a:ext uri="{9D8B030D-6E8A-4147-A177-3AD203B41FA5}">
                      <a16:colId xmlns:a16="http://schemas.microsoft.com/office/drawing/2014/main" val="2889267529"/>
                    </a:ext>
                  </a:extLst>
                </a:gridCol>
                <a:gridCol w="655816">
                  <a:extLst>
                    <a:ext uri="{9D8B030D-6E8A-4147-A177-3AD203B41FA5}">
                      <a16:colId xmlns:a16="http://schemas.microsoft.com/office/drawing/2014/main" val="1288288553"/>
                    </a:ext>
                  </a:extLst>
                </a:gridCol>
                <a:gridCol w="1072644">
                  <a:extLst>
                    <a:ext uri="{9D8B030D-6E8A-4147-A177-3AD203B41FA5}">
                      <a16:colId xmlns:a16="http://schemas.microsoft.com/office/drawing/2014/main" val="4219868343"/>
                    </a:ext>
                  </a:extLst>
                </a:gridCol>
              </a:tblGrid>
              <a:tr h="204537">
                <a:tc gridSpan="2">
                  <a:txBody>
                    <a:bodyPr/>
                    <a:lstStyle/>
                    <a:p>
                      <a:pPr marL="0" marR="0" algn="ctr">
                        <a:spcBef>
                          <a:spcPts val="0"/>
                        </a:spcBef>
                        <a:spcAft>
                          <a:spcPts val="0"/>
                        </a:spcAft>
                      </a:pPr>
                      <a:r>
                        <a:rPr lang="en-US" sz="18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Một số sở thích, khả năng phù hợp với ngành nghề trong lĩnh vực kỹ thuật điện</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18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endParaRPr lang="en-US" sz="18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7919248"/>
                  </a:ext>
                </a:extLst>
              </a:tr>
              <a:tr h="306805">
                <a:tc rowSpan="2">
                  <a:txBody>
                    <a:bodyPr/>
                    <a:lstStyle/>
                    <a:p>
                      <a:pPr marL="0" marR="0">
                        <a:spcBef>
                          <a:spcPts val="0"/>
                        </a:spcBef>
                        <a:spcAft>
                          <a:spcPts val="0"/>
                        </a:spcAft>
                      </a:pPr>
                      <a:r>
                        <a:rPr lang="en-US" sz="18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Sở thích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quan tâm hoặc muốn tìm hiểu về các nghề liên quan đến kỹ thuật điện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7704776"/>
                  </a:ext>
                </a:extLst>
              </a:tr>
              <a:tr h="306805">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thích và muốn tương lai sẽ làm một nghề nghiệp cụ thể thuộc lĩnh vực kỹ thuật điện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7919155"/>
                  </a:ext>
                </a:extLst>
              </a:tr>
              <a:tr h="306805">
                <a:tc rowSpan="4">
                  <a:txBody>
                    <a:bodyPr/>
                    <a:lstStyle/>
                    <a:p>
                      <a:pPr marL="0" marR="0">
                        <a:spcBef>
                          <a:spcPts val="0"/>
                        </a:spcBef>
                        <a:spcAft>
                          <a:spcPts val="0"/>
                        </a:spcAft>
                      </a:pPr>
                      <a:r>
                        <a:rPr lang="en-US" sz="18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Sở thích</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thích quan sát, tìm hiểu cách sử dụng và sửa chữa các đồ dùng điện trong gia đình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7274474"/>
                  </a:ext>
                </a:extLst>
              </a:tr>
              <a:tr h="306805">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thấy các hoạt động lắp ráp mạch điện điều khiển là hữu ích hay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8934817"/>
                  </a:ext>
                </a:extLst>
              </a:tr>
              <a:tr h="306805">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hứng thú tham gia các hoạt động lắp rap mạch điện điều khiển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3227768"/>
                  </a:ext>
                </a:extLst>
              </a:tr>
              <a:tr h="306805">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thích tìm tòi mở rộng các kiến thức liên quan đến mạch điện, mạch điện điều khiển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8268542"/>
                  </a:ext>
                </a:extLst>
              </a:tr>
              <a:tr h="306805">
                <a:tc rowSpan="6">
                  <a:txBody>
                    <a:bodyPr/>
                    <a:lstStyle/>
                    <a:p>
                      <a:pPr marL="0" marR="0">
                        <a:spcBef>
                          <a:spcPts val="0"/>
                        </a:spcBef>
                        <a:spcAft>
                          <a:spcPts val="0"/>
                        </a:spcAft>
                      </a:pPr>
                      <a:r>
                        <a:rPr lang="en-US" sz="1800" b="1">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Khả năng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sử dụng các đồ dùng điện trong gia đình đúng cách và an toàn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062817"/>
                  </a:ext>
                </a:extLst>
              </a:tr>
              <a:tr h="306805">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hiểu và dễ dàng trình bày về các nội dung liên quan đến mạch điện, mạch điện điều khiển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6410023"/>
                  </a:ext>
                </a:extLst>
              </a:tr>
              <a:tr h="204537">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lắp ráp được các mạch điện điều khiển đúng cách và an toàn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0872115"/>
                  </a:ext>
                </a:extLst>
              </a:tr>
              <a:tr h="306805">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phân tích được mô đun cảm biến và mạch điện điều khiển sử dụng mô đun cảm biến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0418086"/>
                  </a:ext>
                </a:extLst>
              </a:tr>
              <a:tr h="409074">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đề xuất phương án mới để ứng dụng cho các mạch điện sử dụng mô đun cảm biến trong gia đình mình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7624219"/>
                  </a:ext>
                </a:extLst>
              </a:tr>
              <a:tr h="306805">
                <a:tc vMerge="1">
                  <a:txBody>
                    <a:bodyPr/>
                    <a:lstStyle/>
                    <a:p>
                      <a:endParaRPr lang="en-US"/>
                    </a:p>
                  </a:txBody>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Có khả năng tổ chức, quản lý và phân công công việc phù hợp trong hoạt động nhóm không?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72" marR="328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3001463"/>
                  </a:ext>
                </a:extLst>
              </a:tr>
            </a:tbl>
          </a:graphicData>
        </a:graphic>
      </p:graphicFrame>
    </p:spTree>
    <p:extLst>
      <p:ext uri="{BB962C8B-B14F-4D97-AF65-F5344CB8AC3E}">
        <p14:creationId xmlns:p14="http://schemas.microsoft.com/office/powerpoint/2010/main" val="106083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2677656"/>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1</a:t>
            </a:r>
            <a:r>
              <a:rPr lang="en-US" sz="2800" b="1">
                <a:latin typeface="Times New Roman" panose="02020603050405020304" pitchFamily="18" charset="0"/>
                <a:cs typeface="Times New Roman" panose="02020603050405020304" pitchFamily="18" charset="0"/>
              </a:rPr>
              <a:t>. Kể tên một số công ty, xí nghiệp hoạt động trong lĩnh vực kỹ thuật điện.</a:t>
            </a:r>
          </a:p>
          <a:p>
            <a:r>
              <a:rPr lang="en-US" sz="2800" b="1" smtClean="0">
                <a:latin typeface="Times New Roman" panose="02020603050405020304" pitchFamily="18" charset="0"/>
                <a:cs typeface="Times New Roman" panose="02020603050405020304" pitchFamily="18" charset="0"/>
              </a:rPr>
              <a:t>2</a:t>
            </a:r>
            <a:r>
              <a:rPr lang="en-US" sz="2800" b="1">
                <a:latin typeface="Times New Roman" panose="02020603050405020304" pitchFamily="18" charset="0"/>
                <a:cs typeface="Times New Roman" panose="02020603050405020304" pitchFamily="18" charset="0"/>
              </a:rPr>
              <a:t>. Kể tên trường trung cấp, cao đẳng, đại học ở địa phương có đào tạo ngành nghề thuộc lĩnh vực kĩ thuật điện.</a:t>
            </a:r>
          </a:p>
          <a:p>
            <a:r>
              <a:rPr lang="en-US" sz="2800" b="1">
                <a:latin typeface="Times New Roman" panose="02020603050405020304" pitchFamily="18" charset="0"/>
                <a:cs typeface="Times New Roman" panose="02020603050405020304" pitchFamily="18" charset="0"/>
              </a:rPr>
              <a:t>3. Lập kế hoạch phấn đấu của bản thân theo các yêu cầu nghề nghiệp trong lĩnh vực kĩ thuật diện. Trao đổi với người thân trong gia đình về mong muốn nghề nghiệp của em sau này và kế hoạch phấn đấu</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67462" y="584775"/>
            <a:ext cx="11857054" cy="6186309"/>
          </a:xfrm>
          <a:prstGeom prst="rect">
            <a:avLst/>
          </a:prstGeom>
        </p:spPr>
        <p:txBody>
          <a:bodyPr wrap="square">
            <a:spAutoFit/>
          </a:bodyPr>
          <a:lstStyle/>
          <a:p>
            <a:r>
              <a:rPr lang="vi-VN" sz="2200" b="1">
                <a:solidFill>
                  <a:srgbClr val="0000FF"/>
                </a:solidFill>
                <a:latin typeface="Times New Roman" panose="02020603050405020304" pitchFamily="18" charset="0"/>
                <a:cs typeface="Times New Roman" panose="02020603050405020304" pitchFamily="18" charset="0"/>
              </a:rPr>
              <a:t>1. Công ty cổ phần nhiệt điện Phả Lại.</a:t>
            </a:r>
          </a:p>
          <a:p>
            <a:r>
              <a:rPr lang="vi-VN" sz="2200" b="1">
                <a:solidFill>
                  <a:srgbClr val="0000FF"/>
                </a:solidFill>
                <a:latin typeface="Times New Roman" panose="02020603050405020304" pitchFamily="18" charset="0"/>
                <a:cs typeface="Times New Roman" panose="02020603050405020304" pitchFamily="18" charset="0"/>
              </a:rPr>
              <a:t>- Công ty cổ phần nhiệt điện Quảng Ninh.</a:t>
            </a:r>
          </a:p>
          <a:p>
            <a:r>
              <a:rPr lang="vi-VN" sz="2200" b="1">
                <a:solidFill>
                  <a:srgbClr val="0000FF"/>
                </a:solidFill>
                <a:latin typeface="Times New Roman" panose="02020603050405020304" pitchFamily="18" charset="0"/>
                <a:cs typeface="Times New Roman" panose="02020603050405020304" pitchFamily="18" charset="0"/>
              </a:rPr>
              <a:t>- Công ty cổ phần điện Gia Lai.</a:t>
            </a:r>
          </a:p>
          <a:p>
            <a:r>
              <a:rPr lang="vi-VN" sz="2200" b="1">
                <a:solidFill>
                  <a:srgbClr val="0000FF"/>
                </a:solidFill>
                <a:latin typeface="Times New Roman" panose="02020603050405020304" pitchFamily="18" charset="0"/>
                <a:cs typeface="Times New Roman" panose="02020603050405020304" pitchFamily="18" charset="0"/>
              </a:rPr>
              <a:t>- Nhà máy điện rác Sóc Sơn.</a:t>
            </a:r>
          </a:p>
          <a:p>
            <a:r>
              <a:rPr lang="vi-VN" sz="2200" b="1">
                <a:solidFill>
                  <a:srgbClr val="0000FF"/>
                </a:solidFill>
                <a:latin typeface="Times New Roman" panose="02020603050405020304" pitchFamily="18" charset="0"/>
                <a:cs typeface="Times New Roman" panose="02020603050405020304" pitchFamily="18" charset="0"/>
              </a:rPr>
              <a:t>- Công ty TNHH Điện tử ABECO Việt Nam.</a:t>
            </a:r>
          </a:p>
          <a:p>
            <a:r>
              <a:rPr lang="vi-VN" sz="2200" b="1">
                <a:solidFill>
                  <a:srgbClr val="0000FF"/>
                </a:solidFill>
                <a:latin typeface="Times New Roman" panose="02020603050405020304" pitchFamily="18" charset="0"/>
                <a:cs typeface="Times New Roman" panose="02020603050405020304" pitchFamily="18" charset="0"/>
              </a:rPr>
              <a:t>- Công ty Thiết bị Điện tử DAEWOO Việt Nam.</a:t>
            </a:r>
          </a:p>
          <a:p>
            <a:r>
              <a:rPr lang="vi-VN" sz="2200" b="1">
                <a:solidFill>
                  <a:srgbClr val="0000FF"/>
                </a:solidFill>
                <a:latin typeface="Times New Roman" panose="02020603050405020304" pitchFamily="18" charset="0"/>
                <a:cs typeface="Times New Roman" panose="02020603050405020304" pitchFamily="18" charset="0"/>
              </a:rPr>
              <a:t>- Công ty TNHH Kỹ thuật Điện tử TH.</a:t>
            </a:r>
          </a:p>
          <a:p>
            <a:r>
              <a:rPr lang="vi-VN" sz="2200" b="1">
                <a:solidFill>
                  <a:srgbClr val="0000FF"/>
                </a:solidFill>
                <a:latin typeface="Times New Roman" panose="02020603050405020304" pitchFamily="18" charset="0"/>
                <a:cs typeface="Times New Roman" panose="02020603050405020304" pitchFamily="18" charset="0"/>
              </a:rPr>
              <a:t>2: Kể tên trường trung cấp, cao đẳng, đại học ở địa phương có đào tạo ngành nghề thuộc lĩnh vực kĩ thuật điện.</a:t>
            </a:r>
          </a:p>
          <a:p>
            <a:r>
              <a:rPr lang="vi-VN" sz="2200" b="1" smtClean="0">
                <a:solidFill>
                  <a:srgbClr val="0000FF"/>
                </a:solidFill>
                <a:latin typeface="Times New Roman" panose="02020603050405020304" pitchFamily="18" charset="0"/>
                <a:cs typeface="Times New Roman" panose="02020603050405020304" pitchFamily="18" charset="0"/>
              </a:rPr>
              <a:t>-</a:t>
            </a:r>
            <a:r>
              <a:rPr lang="en-US" sz="2200" b="1" smtClean="0">
                <a:solidFill>
                  <a:srgbClr val="0000FF"/>
                </a:solidFill>
                <a:latin typeface="Times New Roman" panose="02020603050405020304" pitchFamily="18" charset="0"/>
                <a:cs typeface="Times New Roman" panose="02020603050405020304" pitchFamily="18" charset="0"/>
              </a:rPr>
              <a:t> </a:t>
            </a:r>
            <a:r>
              <a:rPr lang="vi-VN" sz="2200" b="1" smtClean="0">
                <a:solidFill>
                  <a:srgbClr val="0000FF"/>
                </a:solidFill>
                <a:latin typeface="Times New Roman" panose="02020603050405020304" pitchFamily="18" charset="0"/>
                <a:cs typeface="Times New Roman" panose="02020603050405020304" pitchFamily="18" charset="0"/>
              </a:rPr>
              <a:t>ĐH </a:t>
            </a:r>
            <a:r>
              <a:rPr lang="vi-VN" sz="2200" b="1">
                <a:solidFill>
                  <a:srgbClr val="0000FF"/>
                </a:solidFill>
                <a:latin typeface="Times New Roman" panose="02020603050405020304" pitchFamily="18" charset="0"/>
                <a:cs typeface="Times New Roman" panose="02020603050405020304" pitchFamily="18" charset="0"/>
              </a:rPr>
              <a:t>Bách Khoa Hà Nội.</a:t>
            </a:r>
          </a:p>
          <a:p>
            <a:r>
              <a:rPr lang="vi-VN" sz="2200" b="1">
                <a:solidFill>
                  <a:srgbClr val="0000FF"/>
                </a:solidFill>
                <a:latin typeface="Times New Roman" panose="02020603050405020304" pitchFamily="18" charset="0"/>
                <a:cs typeface="Times New Roman" panose="02020603050405020304" pitchFamily="18" charset="0"/>
              </a:rPr>
              <a:t>- ĐH Bách Khoa TP. HCM.</a:t>
            </a:r>
          </a:p>
          <a:p>
            <a:r>
              <a:rPr lang="vi-VN" sz="2200" b="1">
                <a:solidFill>
                  <a:srgbClr val="0000FF"/>
                </a:solidFill>
                <a:latin typeface="Times New Roman" panose="02020603050405020304" pitchFamily="18" charset="0"/>
                <a:cs typeface="Times New Roman" panose="02020603050405020304" pitchFamily="18" charset="0"/>
              </a:rPr>
              <a:t>- ĐH Giao thông vận tải.</a:t>
            </a:r>
          </a:p>
          <a:p>
            <a:r>
              <a:rPr lang="vi-VN" sz="2200" b="1">
                <a:solidFill>
                  <a:srgbClr val="0000FF"/>
                </a:solidFill>
                <a:latin typeface="Times New Roman" panose="02020603050405020304" pitchFamily="18" charset="0"/>
                <a:cs typeface="Times New Roman" panose="02020603050405020304" pitchFamily="18" charset="0"/>
              </a:rPr>
              <a:t>- Trường Cao Đẳng Duyên Hải.</a:t>
            </a:r>
          </a:p>
          <a:p>
            <a:r>
              <a:rPr lang="vi-VN" sz="2200" b="1">
                <a:solidFill>
                  <a:srgbClr val="0000FF"/>
                </a:solidFill>
                <a:latin typeface="Times New Roman" panose="02020603050405020304" pitchFamily="18" charset="0"/>
                <a:cs typeface="Times New Roman" panose="02020603050405020304" pitchFamily="18" charset="0"/>
              </a:rPr>
              <a:t>- Trường Cao Đẳng Điện Tử – Điện Lạnh Hà Nội.</a:t>
            </a:r>
          </a:p>
          <a:p>
            <a:r>
              <a:rPr lang="vi-VN" sz="2200" b="1">
                <a:solidFill>
                  <a:srgbClr val="0000FF"/>
                </a:solidFill>
                <a:latin typeface="Times New Roman" panose="02020603050405020304" pitchFamily="18" charset="0"/>
                <a:cs typeface="Times New Roman" panose="02020603050405020304" pitchFamily="18" charset="0"/>
              </a:rPr>
              <a:t>- Trường Cao Đẳng Điện Lực Miền Bắc.</a:t>
            </a:r>
          </a:p>
          <a:p>
            <a:r>
              <a:rPr lang="vi-VN" sz="2200" b="1">
                <a:solidFill>
                  <a:srgbClr val="0000FF"/>
                </a:solidFill>
                <a:latin typeface="Times New Roman" panose="02020603050405020304" pitchFamily="18" charset="0"/>
                <a:cs typeface="Times New Roman" panose="02020603050405020304" pitchFamily="18" charset="0"/>
              </a:rPr>
              <a:t>- Trường trung cấp nghề kĩ thuật công nghệ Hùng Vương.</a:t>
            </a:r>
          </a:p>
          <a:p>
            <a:r>
              <a:rPr lang="vi-VN" sz="2200" b="1">
                <a:solidFill>
                  <a:srgbClr val="0000FF"/>
                </a:solidFill>
                <a:latin typeface="Times New Roman" panose="02020603050405020304" pitchFamily="18" charset="0"/>
                <a:cs typeface="Times New Roman" panose="02020603050405020304" pitchFamily="18" charset="0"/>
              </a:rPr>
              <a:t>3. HS căn cứ vào những yêu cầu phẩm chất, năng lực với người lao động làm việc trong lĩnh vực kĩ thuật điện để trả lời câu hỏi.</a:t>
            </a:r>
          </a:p>
        </p:txBody>
      </p:sp>
    </p:spTree>
    <p:extLst>
      <p:ext uri="{BB962C8B-B14F-4D97-AF65-F5344CB8AC3E}">
        <p14:creationId xmlns:p14="http://schemas.microsoft.com/office/powerpoint/2010/main" val="125808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9630" y="13140"/>
            <a:ext cx="11626362" cy="954107"/>
          </a:xfrm>
          <a:prstGeom prst="rect">
            <a:avLst/>
          </a:prstGeom>
        </p:spPr>
        <p:txBody>
          <a:bodyPr wrap="square">
            <a:spAutoFit/>
          </a:bodyPr>
          <a:lstStyle/>
          <a:p>
            <a:r>
              <a:rPr lang="en-US" sz="2800" b="1">
                <a:solidFill>
                  <a:srgbClr val="0000FF"/>
                </a:solidFill>
                <a:latin typeface="Times New Roman" panose="02020603050405020304" pitchFamily="18" charset="0"/>
                <a:cs typeface="Times New Roman" panose="02020603050405020304" pitchFamily="18" charset="0"/>
              </a:rPr>
              <a:t>Quan sát Hình 15.1 và cho biết ngành nghề của những người thợ trong hình.</a:t>
            </a:r>
            <a:endParaRPr lang="en-US" sz="2800" b="1">
              <a:solidFill>
                <a:srgbClr val="0000FF"/>
              </a:solidFill>
              <a:latin typeface="Times New Roman" panose="02020603050405020304" pitchFamily="18" charset="0"/>
              <a:cs typeface="Times New Roman" panose="02020603050405020304" pitchFamily="18" charset="0"/>
            </a:endParaRPr>
          </a:p>
        </p:txBody>
      </p:sp>
      <p:sp>
        <p:nvSpPr>
          <p:cNvPr id="6" name="Rectangle 5"/>
          <p:cNvSpPr/>
          <p:nvPr/>
        </p:nvSpPr>
        <p:spPr>
          <a:xfrm>
            <a:off x="7948245" y="967247"/>
            <a:ext cx="3842239" cy="2246769"/>
          </a:xfrm>
          <a:prstGeom prst="rect">
            <a:avLst/>
          </a:prstGeom>
        </p:spPr>
        <p:txBody>
          <a:bodyPr wrap="square">
            <a:spAutoFit/>
          </a:bodyPr>
          <a:lstStyle/>
          <a:p>
            <a:r>
              <a:rPr lang="en-US" sz="2800">
                <a:solidFill>
                  <a:srgbClr val="FF0000"/>
                </a:solidFill>
                <a:latin typeface="Times New Roman" panose="02020603050405020304" pitchFamily="18" charset="0"/>
                <a:ea typeface="Times New Roman" panose="02020603050405020304" pitchFamily="18" charset="0"/>
              </a:rPr>
              <a:t>a), d) Thợ lắp đặt, sửa chữa đường dây điện.</a:t>
            </a:r>
          </a:p>
          <a:p>
            <a:r>
              <a:rPr lang="en-US" sz="2800">
                <a:solidFill>
                  <a:srgbClr val="FF0000"/>
                </a:solidFill>
                <a:latin typeface="Times New Roman" panose="02020603050405020304" pitchFamily="18" charset="0"/>
                <a:ea typeface="Times New Roman" panose="02020603050405020304" pitchFamily="18" charset="0"/>
              </a:rPr>
              <a:t>b)Kĩ sư điện.</a:t>
            </a:r>
          </a:p>
          <a:p>
            <a:r>
              <a:rPr lang="en-US" sz="2800">
                <a:solidFill>
                  <a:srgbClr val="FF0000"/>
                </a:solidFill>
                <a:latin typeface="Times New Roman" panose="02020603050405020304" pitchFamily="18" charset="0"/>
                <a:ea typeface="Times New Roman" panose="02020603050405020304" pitchFamily="18" charset="0"/>
              </a:rPr>
              <a:t>c)Thợ lắp ráp và thợ cơ khí điện.</a:t>
            </a:r>
            <a:endParaRPr lang="en-US" sz="2800">
              <a:solidFill>
                <a:srgbClr val="FF0000"/>
              </a:solidFill>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269630" y="894566"/>
            <a:ext cx="7573107" cy="5895343"/>
          </a:xfrm>
          <a:prstGeom prst="rect">
            <a:avLst/>
          </a:prstGeom>
        </p:spPr>
      </p:pic>
    </p:spTree>
    <p:extLst>
      <p:ext uri="{BB962C8B-B14F-4D97-AF65-F5344CB8AC3E}">
        <p14:creationId xmlns:p14="http://schemas.microsoft.com/office/powerpoint/2010/main" val="319364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1322" y="81281"/>
            <a:ext cx="9445869" cy="954107"/>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1.Trình bày đặc điểm của nghề kĩ sư điện.</a:t>
            </a:r>
            <a:endParaRPr lang="en-US" sz="2800" b="1">
              <a:latin typeface="Times New Roman" panose="02020603050405020304" pitchFamily="18" charset="0"/>
              <a:ea typeface="Times New Roman" panose="02020603050405020304" pitchFamily="18" charset="0"/>
            </a:endParaRPr>
          </a:p>
          <a:p>
            <a:r>
              <a:rPr lang="en-US" sz="2800" b="1">
                <a:solidFill>
                  <a:srgbClr val="333333"/>
                </a:solidFill>
                <a:latin typeface="Times New Roman" panose="02020603050405020304" pitchFamily="18" charset="0"/>
                <a:ea typeface="Times New Roman" panose="02020603050405020304" pitchFamily="18" charset="0"/>
              </a:rPr>
              <a:t>2. Kĩ sư điện ở Hình 15.2 đang làm công việc gì?</a:t>
            </a:r>
            <a:r>
              <a:rPr lang="en-US" sz="2800" b="1">
                <a:latin typeface="Times New Roman" panose="02020603050405020304" pitchFamily="18" charset="0"/>
                <a:ea typeface="Times New Roman" panose="02020603050405020304" pitchFamily="18" charset="0"/>
              </a:rPr>
              <a:t> </a:t>
            </a:r>
            <a:endParaRPr lang="en-US" sz="2800" b="1"/>
          </a:p>
        </p:txBody>
      </p:sp>
      <p:pic>
        <p:nvPicPr>
          <p:cNvPr id="5" name="Picture 4"/>
          <p:cNvPicPr>
            <a:picLocks noChangeAspect="1"/>
          </p:cNvPicPr>
          <p:nvPr/>
        </p:nvPicPr>
        <p:blipFill>
          <a:blip r:embed="rId2"/>
          <a:stretch>
            <a:fillRect/>
          </a:stretch>
        </p:blipFill>
        <p:spPr>
          <a:xfrm>
            <a:off x="374040" y="1169376"/>
            <a:ext cx="5964115" cy="4352192"/>
          </a:xfrm>
          <a:prstGeom prst="rect">
            <a:avLst/>
          </a:prstGeom>
        </p:spPr>
      </p:pic>
      <p:pic>
        <p:nvPicPr>
          <p:cNvPr id="6" name="Picture 5"/>
          <p:cNvPicPr>
            <a:picLocks noChangeAspect="1"/>
          </p:cNvPicPr>
          <p:nvPr/>
        </p:nvPicPr>
        <p:blipFill>
          <a:blip r:embed="rId3"/>
          <a:stretch>
            <a:fillRect/>
          </a:stretch>
        </p:blipFill>
        <p:spPr>
          <a:xfrm>
            <a:off x="6585438" y="1169376"/>
            <a:ext cx="5266593" cy="4352192"/>
          </a:xfrm>
          <a:prstGeom prst="rect">
            <a:avLst/>
          </a:prstGeom>
        </p:spPr>
      </p:pic>
      <p:sp>
        <p:nvSpPr>
          <p:cNvPr id="7" name="TextBox 6"/>
          <p:cNvSpPr txBox="1"/>
          <p:nvPr/>
        </p:nvSpPr>
        <p:spPr>
          <a:xfrm>
            <a:off x="1538654" y="5583115"/>
            <a:ext cx="3103685"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a) Giám sát nhà máy phát điện</a:t>
            </a:r>
            <a:endParaRPr lang="en-US">
              <a:latin typeface="Times New Roman" panose="02020603050405020304" pitchFamily="18" charset="0"/>
              <a:cs typeface="Times New Roman" panose="02020603050405020304" pitchFamily="18" charset="0"/>
            </a:endParaRPr>
          </a:p>
        </p:txBody>
      </p:sp>
      <p:sp>
        <p:nvSpPr>
          <p:cNvPr id="8" name="TextBox 7"/>
          <p:cNvSpPr txBox="1"/>
          <p:nvPr/>
        </p:nvSpPr>
        <p:spPr>
          <a:xfrm>
            <a:off x="7432430" y="5583115"/>
            <a:ext cx="4217378"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r>
              <a:rPr lang="en-US" smtClean="0">
                <a:latin typeface="Times New Roman" panose="02020603050405020304" pitchFamily="18" charset="0"/>
                <a:cs typeface="Times New Roman" panose="02020603050405020304" pitchFamily="18" charset="0"/>
              </a:rPr>
              <a:t>) Giám sát đường dây tải điện</a:t>
            </a: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3090496" y="6216180"/>
            <a:ext cx="5139104"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a:t>
            </a:r>
            <a:r>
              <a:rPr lang="en-US" sz="2000" b="1" i="1" smtClean="0">
                <a:latin typeface="Times New Roman" panose="02020603050405020304" pitchFamily="18" charset="0"/>
                <a:cs typeface="Times New Roman" panose="02020603050405020304" pitchFamily="18" charset="0"/>
              </a:rPr>
              <a:t>15.2. Một số công việc của kỹ sư điện</a:t>
            </a:r>
            <a:endParaRPr lang="en-US" sz="2000"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352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1322" y="81281"/>
            <a:ext cx="9445869" cy="954107"/>
          </a:xfrm>
          <a:prstGeom prst="rect">
            <a:avLst/>
          </a:prstGeom>
        </p:spPr>
        <p:txBody>
          <a:bodyPr wrap="square">
            <a:spAutoFit/>
          </a:bodyPr>
          <a:lstStyle/>
          <a:p>
            <a:r>
              <a:rPr lang="en-US" sz="2800" b="1">
                <a:solidFill>
                  <a:srgbClr val="333333"/>
                </a:solidFill>
                <a:latin typeface="Times New Roman" panose="02020603050405020304" pitchFamily="18" charset="0"/>
                <a:ea typeface="Times New Roman" panose="02020603050405020304" pitchFamily="18" charset="0"/>
              </a:rPr>
              <a:t>1.Trình bày đặc điểm của nghề kĩ sư điện.</a:t>
            </a:r>
            <a:endParaRPr lang="en-US" sz="2800" b="1">
              <a:latin typeface="Times New Roman" panose="02020603050405020304" pitchFamily="18" charset="0"/>
              <a:ea typeface="Times New Roman" panose="02020603050405020304" pitchFamily="18" charset="0"/>
            </a:endParaRPr>
          </a:p>
          <a:p>
            <a:r>
              <a:rPr lang="en-US" sz="2800" b="1">
                <a:solidFill>
                  <a:srgbClr val="333333"/>
                </a:solidFill>
                <a:latin typeface="Times New Roman" panose="02020603050405020304" pitchFamily="18" charset="0"/>
                <a:ea typeface="Times New Roman" panose="02020603050405020304" pitchFamily="18" charset="0"/>
              </a:rPr>
              <a:t>2. Kĩ sư điện ở Hình 15.2 đang làm công việc gì?</a:t>
            </a:r>
            <a:r>
              <a:rPr lang="en-US" sz="2800" b="1">
                <a:latin typeface="Times New Roman" panose="02020603050405020304" pitchFamily="18" charset="0"/>
                <a:ea typeface="Times New Roman" panose="02020603050405020304" pitchFamily="18" charset="0"/>
              </a:rPr>
              <a:t> </a:t>
            </a:r>
            <a:endParaRPr lang="en-US" sz="2800" b="1"/>
          </a:p>
        </p:txBody>
      </p:sp>
      <p:sp>
        <p:nvSpPr>
          <p:cNvPr id="3" name="Rectangle 2"/>
          <p:cNvSpPr/>
          <p:nvPr/>
        </p:nvSpPr>
        <p:spPr>
          <a:xfrm>
            <a:off x="6268915" y="1090944"/>
            <a:ext cx="5653454" cy="5632311"/>
          </a:xfrm>
          <a:prstGeom prst="rect">
            <a:avLst/>
          </a:prstGeom>
        </p:spPr>
        <p:txBody>
          <a:bodyPr wrap="square">
            <a:spAutoFit/>
          </a:bodyPr>
          <a:lstStyle/>
          <a:p>
            <a:r>
              <a:rPr lang="en-US" sz="2400">
                <a:solidFill>
                  <a:srgbClr val="FF0000"/>
                </a:solidFill>
                <a:latin typeface="Times New Roman" panose="02020603050405020304" pitchFamily="18" charset="0"/>
                <a:cs typeface="Times New Roman" panose="02020603050405020304" pitchFamily="18" charset="0"/>
              </a:rPr>
              <a:t>1.  Đặc điểm của nghề kĩ sư điện:</a:t>
            </a:r>
          </a:p>
          <a:p>
            <a:r>
              <a:rPr lang="en-US" sz="2400">
                <a:solidFill>
                  <a:srgbClr val="FF0000"/>
                </a:solidFill>
                <a:latin typeface="Times New Roman" panose="02020603050405020304" pitchFamily="18" charset="0"/>
                <a:cs typeface="Times New Roman" panose="02020603050405020304" pitchFamily="18" charset="0"/>
              </a:rPr>
              <a:t>- Kĩ sư điện là những người có chuyên môn cao thuộc lĩnh vực kĩ thuật điện.</a:t>
            </a:r>
          </a:p>
          <a:p>
            <a:r>
              <a:rPr lang="en-US" sz="2400">
                <a:solidFill>
                  <a:srgbClr val="FF0000"/>
                </a:solidFill>
                <a:latin typeface="Times New Roman" panose="02020603050405020304" pitchFamily="18" charset="0"/>
                <a:cs typeface="Times New Roman" panose="02020603050405020304" pitchFamily="18" charset="0"/>
              </a:rPr>
              <a:t>- Một số công việc: Tư vấn, thiết kế, giám sát hoạt động của hệ thống phát điện, truyền tải và phân phối điện; Chỉ định lắp đặt và ứng dụng điện trong công nghiệp, các tòa nhà, công trình.</a:t>
            </a:r>
          </a:p>
          <a:p>
            <a:r>
              <a:rPr lang="en-US" sz="2400">
                <a:solidFill>
                  <a:srgbClr val="FF0000"/>
                </a:solidFill>
                <a:latin typeface="Times New Roman" panose="02020603050405020304" pitchFamily="18" charset="0"/>
                <a:cs typeface="Times New Roman" panose="02020603050405020304" pitchFamily="18" charset="0"/>
              </a:rPr>
              <a:t>- Môi trường làm việc: các viện nghiên cứu, công ty tư vấn thiết kế, sản xuất thiết bị điện.</a:t>
            </a:r>
          </a:p>
          <a:p>
            <a:r>
              <a:rPr lang="en-US" sz="2400">
                <a:solidFill>
                  <a:srgbClr val="FF0000"/>
                </a:solidFill>
                <a:latin typeface="Times New Roman" panose="02020603050405020304" pitchFamily="18" charset="0"/>
                <a:cs typeface="Times New Roman" panose="02020603050405020304" pitchFamily="18" charset="0"/>
              </a:rPr>
              <a:t>- Nơi đào tạo: các trường đại học kĩ thuật.</a:t>
            </a:r>
          </a:p>
          <a:p>
            <a:r>
              <a:rPr lang="en-US" sz="2400">
                <a:solidFill>
                  <a:srgbClr val="FF0000"/>
                </a:solidFill>
                <a:latin typeface="Times New Roman" panose="02020603050405020304" pitchFamily="18" charset="0"/>
                <a:cs typeface="Times New Roman" panose="02020603050405020304" pitchFamily="18" charset="0"/>
              </a:rPr>
              <a:t>2.</a:t>
            </a:r>
          </a:p>
          <a:p>
            <a:r>
              <a:rPr lang="en-US" sz="2400">
                <a:solidFill>
                  <a:srgbClr val="FF0000"/>
                </a:solidFill>
                <a:latin typeface="Times New Roman" panose="02020603050405020304" pitchFamily="18" charset="0"/>
                <a:cs typeface="Times New Roman" panose="02020603050405020304" pitchFamily="18" charset="0"/>
              </a:rPr>
              <a:t>a) Giám sát nhà máy phát điện.</a:t>
            </a:r>
          </a:p>
          <a:p>
            <a:r>
              <a:rPr lang="en-US" sz="2400">
                <a:solidFill>
                  <a:srgbClr val="FF0000"/>
                </a:solidFill>
                <a:latin typeface="Times New Roman" panose="02020603050405020304" pitchFamily="18" charset="0"/>
                <a:cs typeface="Times New Roman" panose="02020603050405020304" pitchFamily="18" charset="0"/>
              </a:rPr>
              <a:t>b) Giám sát đường dây truyền tải điện.</a:t>
            </a:r>
          </a:p>
        </p:txBody>
      </p:sp>
      <p:pic>
        <p:nvPicPr>
          <p:cNvPr id="10" name="Picture 9"/>
          <p:cNvPicPr>
            <a:picLocks noChangeAspect="1"/>
          </p:cNvPicPr>
          <p:nvPr/>
        </p:nvPicPr>
        <p:blipFill>
          <a:blip r:embed="rId2"/>
          <a:stretch>
            <a:fillRect/>
          </a:stretch>
        </p:blipFill>
        <p:spPr>
          <a:xfrm>
            <a:off x="428361" y="1304063"/>
            <a:ext cx="5606502" cy="5263791"/>
          </a:xfrm>
          <a:prstGeom prst="rect">
            <a:avLst/>
          </a:prstGeom>
        </p:spPr>
      </p:pic>
    </p:spTree>
    <p:extLst>
      <p:ext uri="{BB962C8B-B14F-4D97-AF65-F5344CB8AC3E}">
        <p14:creationId xmlns:p14="http://schemas.microsoft.com/office/powerpoint/2010/main" val="131778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526" y="538735"/>
            <a:ext cx="11812556"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I.Đặc điểm cơ bản của một số nghề trong lĩnh vực kỹ thuật điện</a:t>
            </a:r>
          </a:p>
          <a:p>
            <a:r>
              <a:rPr lang="en-US" sz="2800" b="1">
                <a:latin typeface="Times New Roman" panose="02020603050405020304" pitchFamily="18" charset="0"/>
                <a:cs typeface="Times New Roman" panose="02020603050405020304" pitchFamily="18" charset="0"/>
              </a:rPr>
              <a:t>1.Kỹ sư điện</a:t>
            </a:r>
          </a:p>
          <a:p>
            <a:r>
              <a:rPr lang="en-US" sz="2800">
                <a:latin typeface="Times New Roman" panose="02020603050405020304" pitchFamily="18" charset="0"/>
                <a:cs typeface="Times New Roman" panose="02020603050405020304" pitchFamily="18" charset="0"/>
              </a:rPr>
              <a:t>- Kĩ sư điện là những người có chuyên môn cao thuộc lĩnh vực kĩ thuật điện.</a:t>
            </a:r>
          </a:p>
          <a:p>
            <a:r>
              <a:rPr lang="en-US" sz="2800">
                <a:latin typeface="Times New Roman" panose="02020603050405020304" pitchFamily="18" charset="0"/>
                <a:cs typeface="Times New Roman" panose="02020603050405020304" pitchFamily="18" charset="0"/>
              </a:rPr>
              <a:t>- Một số công việc: Tư vấn, thiết kế, giám sát hoạt động của hệ thống phát điện, truyền tải và phân phối điện; Chỉ định lắp đặt và ứng dụng điện trong công nghiệp, các tòa nhà, công trình.</a:t>
            </a:r>
          </a:p>
          <a:p>
            <a:r>
              <a:rPr lang="en-US" sz="2800">
                <a:latin typeface="Times New Roman" panose="02020603050405020304" pitchFamily="18" charset="0"/>
                <a:cs typeface="Times New Roman" panose="02020603050405020304" pitchFamily="18" charset="0"/>
              </a:rPr>
              <a:t>- Môi trường làm việc: các viện nghiên cứu, công ty tư vấn thiết kế, sản xuất thiết bị điện.</a:t>
            </a:r>
          </a:p>
          <a:p>
            <a:r>
              <a:rPr lang="en-US" sz="2800">
                <a:latin typeface="Times New Roman" panose="02020603050405020304" pitchFamily="18" charset="0"/>
                <a:cs typeface="Times New Roman" panose="02020603050405020304" pitchFamily="18" charset="0"/>
              </a:rPr>
              <a:t>- Nơi đào tạo: các trường đại học kĩ thuật.</a:t>
            </a:r>
          </a:p>
        </p:txBody>
      </p:sp>
      <p:sp>
        <p:nvSpPr>
          <p:cNvPr id="4" name="Rectangle 3"/>
          <p:cNvSpPr/>
          <p:nvPr/>
        </p:nvSpPr>
        <p:spPr>
          <a:xfrm>
            <a:off x="1506719" y="77070"/>
            <a:ext cx="88011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15. MỘT SỐ NGÀNH </a:t>
            </a:r>
            <a:r>
              <a:rPr lang="en-US" sz="2400" b="1" smtClean="0">
                <a:solidFill>
                  <a:srgbClr val="FF0000"/>
                </a:solidFill>
                <a:latin typeface="Times New Roman" panose="02020603050405020304" pitchFamily="18" charset="0"/>
                <a:cs typeface="Times New Roman" panose="02020603050405020304" pitchFamily="18" charset="0"/>
              </a:rPr>
              <a:t>NGHỀ </a:t>
            </a:r>
            <a:r>
              <a:rPr lang="en-US" sz="2400" b="1" smtClean="0">
                <a:solidFill>
                  <a:srgbClr val="FF0000"/>
                </a:solidFill>
                <a:latin typeface="Times New Roman" panose="02020603050405020304" pitchFamily="18" charset="0"/>
                <a:cs typeface="Times New Roman" panose="02020603050405020304" pitchFamily="18" charset="0"/>
              </a:rPr>
              <a:t>KỸ </a:t>
            </a:r>
            <a:r>
              <a:rPr lang="en-US" sz="2400" b="1" smtClean="0">
                <a:solidFill>
                  <a:srgbClr val="FF0000"/>
                </a:solidFill>
                <a:latin typeface="Times New Roman" panose="02020603050405020304" pitchFamily="18" charset="0"/>
                <a:cs typeface="Times New Roman" panose="02020603050405020304" pitchFamily="18" charset="0"/>
              </a:rPr>
              <a:t>THUẬT </a:t>
            </a:r>
            <a:r>
              <a:rPr lang="en-US" sz="2400" b="1" smtClean="0">
                <a:solidFill>
                  <a:srgbClr val="FF0000"/>
                </a:solidFill>
                <a:latin typeface="Times New Roman" panose="02020603050405020304" pitchFamily="18" charset="0"/>
                <a:cs typeface="Times New Roman" panose="02020603050405020304" pitchFamily="18" charset="0"/>
              </a:rPr>
              <a:t>ĐIỆN PHỔ BIẾN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79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291" y="83402"/>
            <a:ext cx="11570678"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3.Trình bày đặc điểm của thợ lắp ráp và thợ cơ khí điện.</a:t>
            </a:r>
          </a:p>
          <a:p>
            <a:r>
              <a:rPr lang="en-US" sz="2800" b="1">
                <a:latin typeface="Times New Roman" panose="02020603050405020304" pitchFamily="18" charset="0"/>
                <a:cs typeface="Times New Roman" panose="02020603050405020304" pitchFamily="18" charset="0"/>
              </a:rPr>
              <a:t>4. Thợ lắp ráp và thợ cơ khí điện ở Hình 15.3 đang thực hiện công việc gì?</a:t>
            </a:r>
          </a:p>
        </p:txBody>
      </p:sp>
      <p:sp>
        <p:nvSpPr>
          <p:cNvPr id="7" name="TextBox 6"/>
          <p:cNvSpPr txBox="1"/>
          <p:nvPr/>
        </p:nvSpPr>
        <p:spPr>
          <a:xfrm>
            <a:off x="1099038" y="5583115"/>
            <a:ext cx="4053254"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a) Sửa chữa điện máy điều hòa không khí</a:t>
            </a:r>
            <a:endParaRPr lang="en-US">
              <a:latin typeface="Times New Roman" panose="02020603050405020304" pitchFamily="18" charset="0"/>
              <a:cs typeface="Times New Roman" panose="02020603050405020304" pitchFamily="18" charset="0"/>
            </a:endParaRPr>
          </a:p>
        </p:txBody>
      </p:sp>
      <p:sp>
        <p:nvSpPr>
          <p:cNvPr id="8" name="TextBox 7"/>
          <p:cNvSpPr txBox="1"/>
          <p:nvPr/>
        </p:nvSpPr>
        <p:spPr>
          <a:xfrm>
            <a:off x="7432430" y="5583115"/>
            <a:ext cx="2793024"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t>
            </a:r>
            <a:r>
              <a:rPr lang="en-US" smtClean="0">
                <a:latin typeface="Times New Roman" panose="02020603050405020304" pitchFamily="18" charset="0"/>
                <a:cs typeface="Times New Roman" panose="02020603050405020304" pitchFamily="18" charset="0"/>
              </a:rPr>
              <a:t>) Thợ sửa chữa quạt trần</a:t>
            </a:r>
            <a:endParaRPr lang="en-US">
              <a:latin typeface="Times New Roman" panose="02020603050405020304" pitchFamily="18" charset="0"/>
              <a:cs typeface="Times New Roman" panose="02020603050405020304" pitchFamily="18" charset="0"/>
            </a:endParaRPr>
          </a:p>
        </p:txBody>
      </p:sp>
      <p:sp>
        <p:nvSpPr>
          <p:cNvPr id="9" name="TextBox 8"/>
          <p:cNvSpPr txBox="1"/>
          <p:nvPr/>
        </p:nvSpPr>
        <p:spPr>
          <a:xfrm>
            <a:off x="2756389" y="6216180"/>
            <a:ext cx="7829550" cy="400110"/>
          </a:xfrm>
          <a:prstGeom prst="rect">
            <a:avLst/>
          </a:prstGeom>
          <a:noFill/>
        </p:spPr>
        <p:txBody>
          <a:bodyPr wrap="square" rtlCol="0">
            <a:spAutoFit/>
          </a:bodyPr>
          <a:lstStyle/>
          <a:p>
            <a:r>
              <a:rPr lang="en-US" sz="2000" b="1" i="1" smtClean="0">
                <a:latin typeface="Times New Roman" panose="02020603050405020304" pitchFamily="18" charset="0"/>
                <a:cs typeface="Times New Roman" panose="02020603050405020304" pitchFamily="18" charset="0"/>
              </a:rPr>
              <a:t>Hình </a:t>
            </a:r>
            <a:r>
              <a:rPr lang="en-US" sz="2000" b="1" i="1" smtClean="0">
                <a:latin typeface="Times New Roman" panose="02020603050405020304" pitchFamily="18" charset="0"/>
                <a:cs typeface="Times New Roman" panose="02020603050405020304" pitchFamily="18" charset="0"/>
              </a:rPr>
              <a:t>15.3. Một số công việc của thợ lắp ráp và thợ cơ khí điện</a:t>
            </a:r>
            <a:endParaRPr lang="en-US" sz="2000" b="1" i="1">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53970" y="1110371"/>
            <a:ext cx="5290691" cy="4358443"/>
          </a:xfrm>
          <a:prstGeom prst="rect">
            <a:avLst/>
          </a:prstGeom>
        </p:spPr>
      </p:pic>
      <p:pic>
        <p:nvPicPr>
          <p:cNvPr id="3" name="Picture 2"/>
          <p:cNvPicPr>
            <a:picLocks noChangeAspect="1"/>
          </p:cNvPicPr>
          <p:nvPr/>
        </p:nvPicPr>
        <p:blipFill>
          <a:blip r:embed="rId3"/>
          <a:stretch>
            <a:fillRect/>
          </a:stretch>
        </p:blipFill>
        <p:spPr>
          <a:xfrm>
            <a:off x="5755414" y="1110371"/>
            <a:ext cx="6114818" cy="4209011"/>
          </a:xfrm>
          <a:prstGeom prst="rect">
            <a:avLst/>
          </a:prstGeom>
        </p:spPr>
      </p:pic>
    </p:spTree>
    <p:extLst>
      <p:ext uri="{BB962C8B-B14F-4D97-AF65-F5344CB8AC3E}">
        <p14:creationId xmlns:p14="http://schemas.microsoft.com/office/powerpoint/2010/main" val="716887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4835" y="85644"/>
            <a:ext cx="11699238" cy="1182727"/>
          </a:xfrm>
          <a:prstGeom prst="rect">
            <a:avLst/>
          </a:prstGeom>
        </p:spPr>
      </p:pic>
      <p:pic>
        <p:nvPicPr>
          <p:cNvPr id="5" name="Picture 4"/>
          <p:cNvPicPr>
            <a:picLocks noChangeAspect="1"/>
          </p:cNvPicPr>
          <p:nvPr/>
        </p:nvPicPr>
        <p:blipFill>
          <a:blip r:embed="rId3"/>
          <a:stretch>
            <a:fillRect/>
          </a:stretch>
        </p:blipFill>
        <p:spPr>
          <a:xfrm>
            <a:off x="184835" y="1243098"/>
            <a:ext cx="5204850" cy="5315964"/>
          </a:xfrm>
          <a:prstGeom prst="rect">
            <a:avLst/>
          </a:prstGeom>
        </p:spPr>
      </p:pic>
      <p:sp>
        <p:nvSpPr>
          <p:cNvPr id="6" name="Rectangle 5"/>
          <p:cNvSpPr/>
          <p:nvPr/>
        </p:nvSpPr>
        <p:spPr>
          <a:xfrm>
            <a:off x="5530362" y="1147163"/>
            <a:ext cx="5583115" cy="5632311"/>
          </a:xfrm>
          <a:prstGeom prst="rect">
            <a:avLst/>
          </a:prstGeom>
        </p:spPr>
        <p:txBody>
          <a:bodyPr wrap="square">
            <a:spAutoFit/>
          </a:bodyPr>
          <a:lstStyle/>
          <a:p>
            <a:r>
              <a:rPr lang="en-US" sz="2000">
                <a:solidFill>
                  <a:srgbClr val="FF0000"/>
                </a:solidFill>
                <a:latin typeface="Times New Roman" panose="02020603050405020304" pitchFamily="18" charset="0"/>
                <a:cs typeface="Times New Roman" panose="02020603050405020304" pitchFamily="18" charset="0"/>
              </a:rPr>
              <a:t>3. Đặc điểm của thợ lắp ráp và thợ cơ khí điện:</a:t>
            </a:r>
          </a:p>
          <a:p>
            <a:r>
              <a:rPr lang="en-US" sz="2000">
                <a:solidFill>
                  <a:srgbClr val="FF0000"/>
                </a:solidFill>
                <a:latin typeface="Times New Roman" panose="02020603050405020304" pitchFamily="18" charset="0"/>
                <a:cs typeface="Times New Roman" panose="02020603050405020304" pitchFamily="18" charset="0"/>
              </a:rPr>
              <a:t>- Thợ lắp ráp và thợ cơ khí điện là những người có tay nghề có khả năng sử dụng các máy chuyên dụng cho lắp ráp và sửa chữa cơ khí điện.</a:t>
            </a:r>
          </a:p>
          <a:p>
            <a:r>
              <a:rPr lang="en-US" sz="2000">
                <a:solidFill>
                  <a:srgbClr val="FF0000"/>
                </a:solidFill>
                <a:latin typeface="Times New Roman" panose="02020603050405020304" pitchFamily="18" charset="0"/>
                <a:cs typeface="Times New Roman" panose="02020603050405020304" pitchFamily="18" charset="0"/>
              </a:rPr>
              <a:t>- Công việc: Lắp đặt, điều chỉnh, sửa chữa động cơ điện, máy phát điện, thiết bị chuyển mạch, bộ điều khiển máy công nghiệp, các bộ phận điện trong thiết bị gia dụng; Kiểm tra và thử nghiệm các thiết bị điện trong đời sống, sản xuất.</a:t>
            </a:r>
          </a:p>
          <a:p>
            <a:r>
              <a:rPr lang="en-US" sz="2000">
                <a:solidFill>
                  <a:srgbClr val="FF0000"/>
                </a:solidFill>
                <a:latin typeface="Times New Roman" panose="02020603050405020304" pitchFamily="18" charset="0"/>
                <a:cs typeface="Times New Roman" panose="02020603050405020304" pitchFamily="18" charset="0"/>
              </a:rPr>
              <a:t>- Môi trường làm việc: nhà máy sản xuất, các công ty lắp đặt và sửa chữa điện.</a:t>
            </a:r>
          </a:p>
          <a:p>
            <a:r>
              <a:rPr lang="en-US" sz="2000">
                <a:solidFill>
                  <a:srgbClr val="FF0000"/>
                </a:solidFill>
                <a:latin typeface="Times New Roman" panose="02020603050405020304" pitchFamily="18" charset="0"/>
                <a:cs typeface="Times New Roman" panose="02020603050405020304" pitchFamily="18" charset="0"/>
              </a:rPr>
              <a:t>- Nơi đào tạo: các trường dạy nghề, cao đẳng nghề.</a:t>
            </a:r>
          </a:p>
          <a:p>
            <a:r>
              <a:rPr lang="en-US" sz="2000">
                <a:solidFill>
                  <a:srgbClr val="FF0000"/>
                </a:solidFill>
                <a:latin typeface="Times New Roman" panose="02020603050405020304" pitchFamily="18" charset="0"/>
                <a:cs typeface="Times New Roman" panose="02020603050405020304" pitchFamily="18" charset="0"/>
              </a:rPr>
              <a:t>4. Thợ lắp ráp và thợ cơ khí điện ở Hình 15.3 đang thực hiện công việc:</a:t>
            </a:r>
          </a:p>
          <a:p>
            <a:r>
              <a:rPr lang="en-US" sz="2000">
                <a:solidFill>
                  <a:srgbClr val="FF0000"/>
                </a:solidFill>
                <a:latin typeface="Times New Roman" panose="02020603050405020304" pitchFamily="18" charset="0"/>
                <a:cs typeface="Times New Roman" panose="02020603050405020304" pitchFamily="18" charset="0"/>
              </a:rPr>
              <a:t>a) Sửa chữa bộ phận điện trong thiết bị gia dụng: sửa chữa điện máy điều hòa không khí.</a:t>
            </a:r>
          </a:p>
          <a:p>
            <a:r>
              <a:rPr lang="en-US" sz="2000">
                <a:solidFill>
                  <a:srgbClr val="FF0000"/>
                </a:solidFill>
                <a:latin typeface="Times New Roman" panose="02020603050405020304" pitchFamily="18" charset="0"/>
                <a:cs typeface="Times New Roman" panose="02020603050405020304" pitchFamily="18" charset="0"/>
              </a:rPr>
              <a:t>b) Sửa chữa bộ phận điện trong thiết bị gia dụng: sửa chữa quạt và đèn treo trần nhà.</a:t>
            </a:r>
          </a:p>
        </p:txBody>
      </p:sp>
    </p:spTree>
    <p:extLst>
      <p:ext uri="{BB962C8B-B14F-4D97-AF65-F5344CB8AC3E}">
        <p14:creationId xmlns:p14="http://schemas.microsoft.com/office/powerpoint/2010/main" val="49676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4526" y="538735"/>
            <a:ext cx="11812556" cy="3970318"/>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I.Đặc điểm cơ bản của một số nghề trong lĩnh vực kỹ thuật điện</a:t>
            </a:r>
          </a:p>
          <a:p>
            <a:r>
              <a:rPr lang="en-US" sz="2800" b="1">
                <a:latin typeface="Times New Roman" panose="02020603050405020304" pitchFamily="18" charset="0"/>
                <a:cs typeface="Times New Roman" panose="02020603050405020304" pitchFamily="18" charset="0"/>
              </a:rPr>
              <a:t>2. Thợ lắp ráp và thợ cơ khí điện:</a:t>
            </a:r>
          </a:p>
          <a:p>
            <a:r>
              <a:rPr lang="en-US" sz="2800">
                <a:latin typeface="Times New Roman" panose="02020603050405020304" pitchFamily="18" charset="0"/>
                <a:cs typeface="Times New Roman" panose="02020603050405020304" pitchFamily="18" charset="0"/>
              </a:rPr>
              <a:t>- Thợ lắp ráp và thợ cơ khí điện là những người có tay nghề có khả năng sử dụng các máy chuyên dụng cho lắp ráp và sửa chữa cơ khí điện.</a:t>
            </a:r>
          </a:p>
          <a:p>
            <a:r>
              <a:rPr lang="en-US" sz="2800">
                <a:latin typeface="Times New Roman" panose="02020603050405020304" pitchFamily="18" charset="0"/>
                <a:cs typeface="Times New Roman" panose="02020603050405020304" pitchFamily="18" charset="0"/>
              </a:rPr>
              <a:t>- Công việc: Lắp đặt, điều chỉnh, sửa chữa động cơ điện, máy phát điện, thiết bị chuyển mạch, bộ điều khiển máy công nghiệp, các bộ phận điện trong thiết bị gia dụng; Kiểm tra và thử nghiệm các thiết bị điện trong đời sống, sản xuất.</a:t>
            </a:r>
          </a:p>
          <a:p>
            <a:r>
              <a:rPr lang="en-US" sz="2800">
                <a:latin typeface="Times New Roman" panose="02020603050405020304" pitchFamily="18" charset="0"/>
                <a:cs typeface="Times New Roman" panose="02020603050405020304" pitchFamily="18" charset="0"/>
              </a:rPr>
              <a:t>- Môi trường làm việc: nhà máy sản xuất, các công ty lắp đặt và sửa chữa điện.</a:t>
            </a:r>
          </a:p>
          <a:p>
            <a:r>
              <a:rPr lang="en-US" sz="2800">
                <a:latin typeface="Times New Roman" panose="02020603050405020304" pitchFamily="18" charset="0"/>
                <a:cs typeface="Times New Roman" panose="02020603050405020304" pitchFamily="18" charset="0"/>
              </a:rPr>
              <a:t>- Nơi đào tạo: các trường dạy nghề, cao đẳng nghề.</a:t>
            </a:r>
          </a:p>
        </p:txBody>
      </p:sp>
      <p:sp>
        <p:nvSpPr>
          <p:cNvPr id="4" name="Rectangle 3"/>
          <p:cNvSpPr/>
          <p:nvPr/>
        </p:nvSpPr>
        <p:spPr>
          <a:xfrm>
            <a:off x="1506719" y="77070"/>
            <a:ext cx="8801100" cy="461665"/>
          </a:xfrm>
          <a:prstGeom prst="rect">
            <a:avLst/>
          </a:prstGeom>
        </p:spPr>
        <p:txBody>
          <a:bodyPr wrap="square">
            <a:spAutoFit/>
          </a:bodyPr>
          <a:lstStyle/>
          <a:p>
            <a:r>
              <a:rPr lang="en-US" sz="2400" b="1">
                <a:solidFill>
                  <a:srgbClr val="FF0000"/>
                </a:solidFill>
                <a:latin typeface="Times New Roman" panose="02020603050405020304" pitchFamily="18" charset="0"/>
                <a:cs typeface="Times New Roman" panose="02020603050405020304" pitchFamily="18" charset="0"/>
              </a:rPr>
              <a:t>BÀI </a:t>
            </a:r>
            <a:r>
              <a:rPr lang="en-US" sz="2400" b="1" smtClean="0">
                <a:solidFill>
                  <a:srgbClr val="FF0000"/>
                </a:solidFill>
                <a:latin typeface="Times New Roman" panose="02020603050405020304" pitchFamily="18" charset="0"/>
                <a:cs typeface="Times New Roman" panose="02020603050405020304" pitchFamily="18" charset="0"/>
              </a:rPr>
              <a:t>15. MỘT SỐ NGÀNH </a:t>
            </a:r>
            <a:r>
              <a:rPr lang="en-US" sz="2400" b="1" smtClean="0">
                <a:solidFill>
                  <a:srgbClr val="FF0000"/>
                </a:solidFill>
                <a:latin typeface="Times New Roman" panose="02020603050405020304" pitchFamily="18" charset="0"/>
                <a:cs typeface="Times New Roman" panose="02020603050405020304" pitchFamily="18" charset="0"/>
              </a:rPr>
              <a:t>NGHỀ </a:t>
            </a:r>
            <a:r>
              <a:rPr lang="en-US" sz="2400" b="1" smtClean="0">
                <a:solidFill>
                  <a:srgbClr val="FF0000"/>
                </a:solidFill>
                <a:latin typeface="Times New Roman" panose="02020603050405020304" pitchFamily="18" charset="0"/>
                <a:cs typeface="Times New Roman" panose="02020603050405020304" pitchFamily="18" charset="0"/>
              </a:rPr>
              <a:t>KỸ </a:t>
            </a:r>
            <a:r>
              <a:rPr lang="en-US" sz="2400" b="1" smtClean="0">
                <a:solidFill>
                  <a:srgbClr val="FF0000"/>
                </a:solidFill>
                <a:latin typeface="Times New Roman" panose="02020603050405020304" pitchFamily="18" charset="0"/>
                <a:cs typeface="Times New Roman" panose="02020603050405020304" pitchFamily="18" charset="0"/>
              </a:rPr>
              <a:t>THUẬT </a:t>
            </a:r>
            <a:r>
              <a:rPr lang="en-US" sz="2400" b="1" smtClean="0">
                <a:solidFill>
                  <a:srgbClr val="FF0000"/>
                </a:solidFill>
                <a:latin typeface="Times New Roman" panose="02020603050405020304" pitchFamily="18" charset="0"/>
                <a:cs typeface="Times New Roman" panose="02020603050405020304" pitchFamily="18" charset="0"/>
              </a:rPr>
              <a:t>ĐIỆN PHỔ BIẾN</a:t>
            </a:r>
            <a:endParaRPr lang="en-US" sz="24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727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1151</TotalTime>
  <Words>2822</Words>
  <Application>Microsoft Office PowerPoint</Application>
  <PresentationFormat>Widescreen</PresentationFormat>
  <Paragraphs>254</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Century Gothic</vt:lpstr>
      <vt:lpstr>Tahoma</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141</cp:revision>
  <dcterms:created xsi:type="dcterms:W3CDTF">2023-06-21T22:05:51Z</dcterms:created>
  <dcterms:modified xsi:type="dcterms:W3CDTF">2023-07-06T02:33:24Z</dcterms:modified>
</cp:coreProperties>
</file>