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46" r:id="rId4"/>
    <p:sldId id="447" r:id="rId5"/>
    <p:sldId id="448" r:id="rId6"/>
    <p:sldId id="414" r:id="rId7"/>
    <p:sldId id="449" r:id="rId8"/>
    <p:sldId id="451" r:id="rId9"/>
    <p:sldId id="452" r:id="rId10"/>
    <p:sldId id="453" r:id="rId11"/>
    <p:sldId id="455" r:id="rId12"/>
    <p:sldId id="456" r:id="rId13"/>
    <p:sldId id="457" r:id="rId14"/>
    <p:sldId id="458" r:id="rId15"/>
    <p:sldId id="335" r:id="rId16"/>
    <p:sldId id="442" r:id="rId17"/>
    <p:sldId id="441" r:id="rId18"/>
    <p:sldId id="427" r:id="rId19"/>
    <p:sldId id="276" r:id="rId20"/>
    <p:sldId id="44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0" autoAdjust="0"/>
    <p:restoredTop sz="94660"/>
  </p:normalViewPr>
  <p:slideViewPr>
    <p:cSldViewPr snapToGrid="0">
      <p:cViewPr varScale="1">
        <p:scale>
          <a:sx n="87" d="100"/>
          <a:sy n="87" d="100"/>
        </p:scale>
        <p:origin x="38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1967" y="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6" name="Picture 5"/>
          <p:cNvPicPr>
            <a:picLocks noChangeAspect="1"/>
          </p:cNvPicPr>
          <p:nvPr/>
        </p:nvPicPr>
        <p:blipFill>
          <a:blip r:embed="rId3"/>
          <a:stretch>
            <a:fillRect/>
          </a:stretch>
        </p:blipFill>
        <p:spPr>
          <a:xfrm>
            <a:off x="334840" y="597877"/>
            <a:ext cx="5543550" cy="6049108"/>
          </a:xfrm>
          <a:prstGeom prst="rect">
            <a:avLst/>
          </a:prstGeom>
        </p:spPr>
      </p:pic>
      <p:pic>
        <p:nvPicPr>
          <p:cNvPr id="9" name="Picture 8"/>
          <p:cNvPicPr>
            <a:picLocks noChangeAspect="1"/>
          </p:cNvPicPr>
          <p:nvPr/>
        </p:nvPicPr>
        <p:blipFill>
          <a:blip r:embed="rId4"/>
          <a:stretch>
            <a:fillRect/>
          </a:stretch>
        </p:blipFill>
        <p:spPr>
          <a:xfrm>
            <a:off x="6095995" y="597877"/>
            <a:ext cx="5808790" cy="5864469"/>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85" y="141402"/>
            <a:ext cx="4661408" cy="2771480"/>
          </a:xfrm>
          <a:prstGeom prst="rect">
            <a:avLst/>
          </a:prstGeom>
        </p:spPr>
      </p:pic>
      <p:pic>
        <p:nvPicPr>
          <p:cNvPr id="5" name="Picture 4"/>
          <p:cNvPicPr>
            <a:picLocks noChangeAspect="1"/>
          </p:cNvPicPr>
          <p:nvPr/>
        </p:nvPicPr>
        <p:blipFill>
          <a:blip r:embed="rId3"/>
          <a:stretch>
            <a:fillRect/>
          </a:stretch>
        </p:blipFill>
        <p:spPr>
          <a:xfrm>
            <a:off x="5222941" y="141402"/>
            <a:ext cx="4335838" cy="2771480"/>
          </a:xfrm>
          <a:prstGeom prst="rect">
            <a:avLst/>
          </a:prstGeom>
        </p:spPr>
      </p:pic>
      <p:pic>
        <p:nvPicPr>
          <p:cNvPr id="6" name="Picture 5"/>
          <p:cNvPicPr>
            <a:picLocks noChangeAspect="1"/>
          </p:cNvPicPr>
          <p:nvPr/>
        </p:nvPicPr>
        <p:blipFill>
          <a:blip r:embed="rId4"/>
          <a:stretch>
            <a:fillRect/>
          </a:stretch>
        </p:blipFill>
        <p:spPr>
          <a:xfrm>
            <a:off x="269057" y="3487919"/>
            <a:ext cx="4538613" cy="2554662"/>
          </a:xfrm>
          <a:prstGeom prst="rect">
            <a:avLst/>
          </a:prstGeom>
        </p:spPr>
      </p:pic>
      <p:pic>
        <p:nvPicPr>
          <p:cNvPr id="7" name="Picture 6"/>
          <p:cNvPicPr>
            <a:picLocks noChangeAspect="1"/>
          </p:cNvPicPr>
          <p:nvPr/>
        </p:nvPicPr>
        <p:blipFill>
          <a:blip r:embed="rId5"/>
          <a:stretch>
            <a:fillRect/>
          </a:stretch>
        </p:blipFill>
        <p:spPr>
          <a:xfrm>
            <a:off x="5222941" y="3487918"/>
            <a:ext cx="4430106" cy="2630078"/>
          </a:xfrm>
          <a:prstGeom prst="rect">
            <a:avLst/>
          </a:prstGeom>
        </p:spPr>
      </p:pic>
      <p:sp>
        <p:nvSpPr>
          <p:cNvPr id="8" name="TextBox 7"/>
          <p:cNvSpPr txBox="1"/>
          <p:nvPr/>
        </p:nvSpPr>
        <p:spPr>
          <a:xfrm>
            <a:off x="339365" y="2912882"/>
            <a:ext cx="4006392"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 Kỹ sư cơ khí, kỹ thuật viên cơ khí</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269057" y="6217508"/>
            <a:ext cx="4312517" cy="707886"/>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c)Kỹ sư điện tử, kỹ thuật viên kỹ thuật điện tử</a:t>
            </a:r>
            <a:endParaRPr lang="en-US" sz="2000">
              <a:latin typeface="Times New Roman" panose="02020603050405020304" pitchFamily="18" charset="0"/>
              <a:cs typeface="Times New Roman" panose="02020603050405020304" pitchFamily="18" charset="0"/>
            </a:endParaRPr>
          </a:p>
        </p:txBody>
      </p:sp>
      <p:sp>
        <p:nvSpPr>
          <p:cNvPr id="10" name="TextBox 9"/>
          <p:cNvSpPr txBox="1"/>
          <p:nvPr/>
        </p:nvSpPr>
        <p:spPr>
          <a:xfrm>
            <a:off x="5092045" y="2912882"/>
            <a:ext cx="4466733"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)Kỹ sư điện, kỹ thuật viên kỹ thuật điện</a:t>
            </a:r>
            <a:endParaRPr lang="en-US" sz="2000">
              <a:latin typeface="Times New Roman" panose="02020603050405020304" pitchFamily="18" charset="0"/>
              <a:cs typeface="Times New Roman" panose="02020603050405020304" pitchFamily="18" charset="0"/>
            </a:endParaRPr>
          </a:p>
        </p:txBody>
      </p:sp>
      <p:sp>
        <p:nvSpPr>
          <p:cNvPr id="11" name="TextBox 10"/>
          <p:cNvSpPr txBox="1"/>
          <p:nvPr/>
        </p:nvSpPr>
        <p:spPr>
          <a:xfrm>
            <a:off x="5222941" y="6199622"/>
            <a:ext cx="4006392"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d</a:t>
            </a:r>
            <a:r>
              <a:rPr lang="en-US" sz="2000" smtClean="0">
                <a:latin typeface="Times New Roman" panose="02020603050405020304" pitchFamily="18" charset="0"/>
                <a:cs typeface="Times New Roman" panose="02020603050405020304" pitchFamily="18" charset="0"/>
              </a:rPr>
              <a:t>) Kỹ sư cơ khí, kỹ thuật viên cơ khí</a:t>
            </a:r>
            <a:endParaRPr lang="en-US" sz="2000">
              <a:latin typeface="Times New Roman" panose="02020603050405020304" pitchFamily="18" charset="0"/>
              <a:cs typeface="Times New Roman" panose="02020603050405020304" pitchFamily="18" charset="0"/>
            </a:endParaRPr>
          </a:p>
        </p:txBody>
      </p:sp>
      <p:sp>
        <p:nvSpPr>
          <p:cNvPr id="13" name="Rectangle 12"/>
          <p:cNvSpPr/>
          <p:nvPr/>
        </p:nvSpPr>
        <p:spPr>
          <a:xfrm>
            <a:off x="9653047" y="274436"/>
            <a:ext cx="2526384" cy="3539430"/>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1.Hãy kể tên các ngành nghề được minh họa ở hình dưới đây? Nêu đặc điểm của các nghề đó</a:t>
            </a:r>
            <a:endParaRPr lang="en-US" sz="28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2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975" y="0"/>
            <a:ext cx="9064282" cy="4864231"/>
          </a:xfrm>
          <a:prstGeom prst="rect">
            <a:avLst/>
          </a:prstGeom>
        </p:spPr>
      </p:pic>
      <p:sp>
        <p:nvSpPr>
          <p:cNvPr id="5" name="Rectangle 4"/>
          <p:cNvSpPr/>
          <p:nvPr/>
        </p:nvSpPr>
        <p:spPr>
          <a:xfrm>
            <a:off x="9445658" y="0"/>
            <a:ext cx="2526384" cy="3539430"/>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1.Hãy kể tên các ngành nghề được minh họa ở hình dưới đây? Nêu đặc điểm của các nghề đó</a:t>
            </a:r>
            <a:endParaRPr lang="en-US" sz="2800" b="1">
              <a:effectLst/>
              <a:latin typeface="Times New Roman" panose="02020603050405020304" pitchFamily="18" charset="0"/>
              <a:ea typeface="Times New Roman" panose="02020603050405020304" pitchFamily="18" charset="0"/>
            </a:endParaRPr>
          </a:p>
        </p:txBody>
      </p:sp>
      <p:sp>
        <p:nvSpPr>
          <p:cNvPr id="6" name="Rectangle 5"/>
          <p:cNvSpPr/>
          <p:nvPr/>
        </p:nvSpPr>
        <p:spPr>
          <a:xfrm>
            <a:off x="1313468" y="4549676"/>
            <a:ext cx="6096000" cy="2308324"/>
          </a:xfrm>
          <a:prstGeom prst="rect">
            <a:avLst/>
          </a:prstGeom>
        </p:spPr>
        <p:txBody>
          <a:bodyPr>
            <a:spAutoFit/>
          </a:bodyPr>
          <a:lstStyle/>
          <a:p>
            <a:r>
              <a:rPr lang="en-US" sz="2400">
                <a:solidFill>
                  <a:srgbClr val="FF0000"/>
                </a:solidFill>
                <a:latin typeface="Times New Roman" panose="02020603050405020304" pitchFamily="18" charset="0"/>
                <a:ea typeface="Times New Roman" panose="02020603050405020304" pitchFamily="18" charset="0"/>
              </a:rPr>
              <a:t>1.</a:t>
            </a:r>
          </a:p>
          <a:p>
            <a:r>
              <a:rPr lang="en-US" sz="2400">
                <a:solidFill>
                  <a:srgbClr val="FF0000"/>
                </a:solidFill>
                <a:latin typeface="Times New Roman" panose="02020603050405020304" pitchFamily="18" charset="0"/>
                <a:ea typeface="Times New Roman" panose="02020603050405020304" pitchFamily="18" charset="0"/>
              </a:rPr>
              <a:t>a) Kĩ sư cơ khí và kỹ thuật viên cơ khí.</a:t>
            </a:r>
          </a:p>
          <a:p>
            <a:r>
              <a:rPr lang="en-US" sz="2400">
                <a:solidFill>
                  <a:srgbClr val="FF0000"/>
                </a:solidFill>
                <a:latin typeface="Times New Roman" panose="02020603050405020304" pitchFamily="18" charset="0"/>
                <a:ea typeface="Times New Roman" panose="02020603050405020304" pitchFamily="18" charset="0"/>
              </a:rPr>
              <a:t>b) Kĩ sư điện và kỹ thuật viên kỹ thuật điện.</a:t>
            </a:r>
          </a:p>
          <a:p>
            <a:r>
              <a:rPr lang="en-US" sz="2400">
                <a:solidFill>
                  <a:srgbClr val="FF0000"/>
                </a:solidFill>
                <a:latin typeface="Times New Roman" panose="02020603050405020304" pitchFamily="18" charset="0"/>
                <a:ea typeface="Times New Roman" panose="02020603050405020304" pitchFamily="18" charset="0"/>
              </a:rPr>
              <a:t>c) Kĩ sư điện tử và kỹ thuật viên kỹ thuật điện tử</a:t>
            </a:r>
          </a:p>
          <a:p>
            <a:r>
              <a:rPr lang="en-US" sz="2400">
                <a:solidFill>
                  <a:srgbClr val="FF0000"/>
                </a:solidFill>
                <a:latin typeface="Times New Roman" panose="02020603050405020304" pitchFamily="18" charset="0"/>
                <a:ea typeface="Times New Roman" panose="02020603050405020304" pitchFamily="18" charset="0"/>
              </a:rPr>
              <a:t>d) Kỹ sư xây dựng, kỹ thuật viên xây dựng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195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896" y="171196"/>
            <a:ext cx="9691822"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Hình 16.4 là bản vẽ của các ngành nghề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3139" y="861782"/>
            <a:ext cx="5826832" cy="4366533"/>
          </a:xfrm>
          <a:prstGeom prst="rect">
            <a:avLst/>
          </a:prstGeom>
        </p:spPr>
      </p:pic>
      <p:pic>
        <p:nvPicPr>
          <p:cNvPr id="6" name="Picture 5"/>
          <p:cNvPicPr>
            <a:picLocks noChangeAspect="1"/>
          </p:cNvPicPr>
          <p:nvPr/>
        </p:nvPicPr>
        <p:blipFill>
          <a:blip r:embed="rId3"/>
          <a:stretch>
            <a:fillRect/>
          </a:stretch>
        </p:blipFill>
        <p:spPr>
          <a:xfrm>
            <a:off x="6488440" y="902230"/>
            <a:ext cx="5549590" cy="4285636"/>
          </a:xfrm>
          <a:prstGeom prst="rect">
            <a:avLst/>
          </a:prstGeom>
        </p:spPr>
      </p:pic>
      <p:sp>
        <p:nvSpPr>
          <p:cNvPr id="7" name="TextBox 6"/>
          <p:cNvSpPr txBox="1"/>
          <p:nvPr/>
        </p:nvSpPr>
        <p:spPr>
          <a:xfrm>
            <a:off x="3336555" y="5228315"/>
            <a:ext cx="65987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9181707" y="5228315"/>
            <a:ext cx="65987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3996430" y="5628425"/>
            <a:ext cx="6127957"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16.4. Bản vẽ thiết kế kỹ thuật</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6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896" y="171196"/>
            <a:ext cx="9691822"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Hình 16.4 là bản vẽ của các ngành nghề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3139" y="861782"/>
            <a:ext cx="5826832" cy="4366533"/>
          </a:xfrm>
          <a:prstGeom prst="rect">
            <a:avLst/>
          </a:prstGeom>
        </p:spPr>
      </p:pic>
      <p:pic>
        <p:nvPicPr>
          <p:cNvPr id="6" name="Picture 5"/>
          <p:cNvPicPr>
            <a:picLocks noChangeAspect="1"/>
          </p:cNvPicPr>
          <p:nvPr/>
        </p:nvPicPr>
        <p:blipFill>
          <a:blip r:embed="rId3"/>
          <a:stretch>
            <a:fillRect/>
          </a:stretch>
        </p:blipFill>
        <p:spPr>
          <a:xfrm>
            <a:off x="6488440" y="902230"/>
            <a:ext cx="5549590" cy="4285636"/>
          </a:xfrm>
          <a:prstGeom prst="rect">
            <a:avLst/>
          </a:prstGeom>
        </p:spPr>
      </p:pic>
      <p:sp>
        <p:nvSpPr>
          <p:cNvPr id="7" name="TextBox 6"/>
          <p:cNvSpPr txBox="1"/>
          <p:nvPr/>
        </p:nvSpPr>
        <p:spPr>
          <a:xfrm>
            <a:off x="3336555" y="5228315"/>
            <a:ext cx="65987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9181707" y="5228315"/>
            <a:ext cx="65987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3942669" y="5428386"/>
            <a:ext cx="6127957"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16.4. Bản vẽ thiết kế kỹ thuật</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2199587" y="5868945"/>
            <a:ext cx="6096000" cy="830997"/>
          </a:xfrm>
          <a:prstGeom prst="rect">
            <a:avLst/>
          </a:prstGeom>
        </p:spPr>
        <p:txBody>
          <a:bodyPr>
            <a:spAutoFit/>
          </a:bodyPr>
          <a:lstStyle/>
          <a:p>
            <a:r>
              <a:rPr lang="vi-VN" sz="2400">
                <a:solidFill>
                  <a:srgbClr val="FF0000"/>
                </a:solidFill>
                <a:latin typeface="Times New Roman" panose="02020603050405020304" pitchFamily="18" charset="0"/>
                <a:cs typeface="Times New Roman" panose="02020603050405020304" pitchFamily="18" charset="0"/>
              </a:rPr>
              <a:t>2. a) Bản vẽ kĩ thuật thuộc lĩnh vực cơ khí.</a:t>
            </a:r>
          </a:p>
          <a:p>
            <a:r>
              <a:rPr lang="vi-VN" sz="2400">
                <a:solidFill>
                  <a:srgbClr val="FF0000"/>
                </a:solidFill>
                <a:latin typeface="Times New Roman" panose="02020603050405020304" pitchFamily="18" charset="0"/>
                <a:cs typeface="Times New Roman" panose="02020603050405020304" pitchFamily="18" charset="0"/>
              </a:rPr>
              <a:t>b) Bản vẽ kĩ thuật thuộc lĩnh vực xây dựng.</a:t>
            </a:r>
          </a:p>
        </p:txBody>
      </p:sp>
    </p:spTree>
    <p:extLst>
      <p:ext uri="{BB962C8B-B14F-4D97-AF65-F5344CB8AC3E}">
        <p14:creationId xmlns:p14="http://schemas.microsoft.com/office/powerpoint/2010/main" val="25353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5262979"/>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III. Một số ngành nghề chính liên quan đến thiết kế</a:t>
            </a:r>
          </a:p>
          <a:p>
            <a:r>
              <a:rPr lang="en-US" sz="2400">
                <a:latin typeface="Times New Roman" panose="02020603050405020304" pitchFamily="18" charset="0"/>
                <a:cs typeface="Times New Roman" panose="02020603050405020304" pitchFamily="18" charset="0"/>
              </a:rPr>
              <a:t>1. Kỹ sư cơ khí, kỹ thuật viên cơ khí: Thiết kế các chi tiết, máy móc, công cụ cho sản xuất, khai thác, xây dựng, nông thôn và các ngành sản xuất khác.</a:t>
            </a:r>
          </a:p>
          <a:p>
            <a:r>
              <a:rPr lang="en-US" sz="2400">
                <a:latin typeface="Times New Roman" panose="02020603050405020304" pitchFamily="18" charset="0"/>
                <a:cs typeface="Times New Roman" panose="02020603050405020304" pitchFamily="18" charset="0"/>
              </a:rPr>
              <a:t>2.Kỹ sư điện, kỹ thuật viên điện</a:t>
            </a:r>
          </a:p>
          <a:p>
            <a:r>
              <a:rPr lang="en-US" sz="2400">
                <a:latin typeface="Times New Roman" panose="02020603050405020304" pitchFamily="18" charset="0"/>
                <a:cs typeface="Times New Roman" panose="02020603050405020304" pitchFamily="18" charset="0"/>
              </a:rPr>
              <a:t>- Thiết kế trạm điện, hệ thống phát điện, truyền tải và phân phối điện; thiết kế thiết bị điện như động cơ điện, máy phát điện, thiết bị đóng, cắt và bảo vệ; thiết kế hệ thống điều khiển động cơ điện, hệ thống tự động hóa sản xuất; thiết bị điện gia dụng và các thiết bị khác</a:t>
            </a:r>
          </a:p>
          <a:p>
            <a:r>
              <a:rPr lang="en-US" sz="2400">
                <a:latin typeface="Times New Roman" panose="02020603050405020304" pitchFamily="18" charset="0"/>
                <a:cs typeface="Times New Roman" panose="02020603050405020304" pitchFamily="18" charset="0"/>
              </a:rPr>
              <a:t>3. Kỹ sư điện tử, kỹ thuật viên điện tử</a:t>
            </a:r>
          </a:p>
          <a:p>
            <a:r>
              <a:rPr lang="en-US" sz="2400" smtClean="0">
                <a:latin typeface="Times New Roman" panose="02020603050405020304" pitchFamily="18" charset="0"/>
                <a:cs typeface="Times New Roman" panose="02020603050405020304" pitchFamily="18" charset="0"/>
              </a:rPr>
              <a:t>- Thiết </a:t>
            </a:r>
            <a:r>
              <a:rPr lang="en-US" sz="2400">
                <a:latin typeface="Times New Roman" panose="02020603050405020304" pitchFamily="18" charset="0"/>
                <a:cs typeface="Times New Roman" panose="02020603050405020304" pitchFamily="18" charset="0"/>
              </a:rPr>
              <a:t>kế các mạch, hệ thống điện tử và linh kiện điện tử để sử dụng trong các lĩnh vực như thông tin, truyền thông; hàng không vũ trụ; hệ thống ra đa; điều khiển từ xa; các thiết bị điện tử gia dụng và cá nhân như ti vi, máy tính, điện thoại di </a:t>
            </a:r>
            <a:r>
              <a:rPr lang="en-US" sz="2400">
                <a:latin typeface="Times New Roman" panose="02020603050405020304" pitchFamily="18" charset="0"/>
                <a:cs typeface="Times New Roman" panose="02020603050405020304" pitchFamily="18" charset="0"/>
              </a:rPr>
              <a:t>động</a:t>
            </a:r>
            <a:r>
              <a:rPr lang="en-US" sz="2400" smtClean="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4. Kỹ sư xây dựng, kỹ thuật viên xây dựng</a:t>
            </a:r>
          </a:p>
          <a:p>
            <a:r>
              <a:rPr lang="en-US" sz="2400">
                <a:latin typeface="Times New Roman" panose="02020603050405020304" pitchFamily="18" charset="0"/>
                <a:cs typeface="Times New Roman" panose="02020603050405020304" pitchFamily="18" charset="0"/>
              </a:rPr>
              <a:t>- Thiết kế các công trình dân dụng như nhà ở, chung cư, trung tâm thương mại, văn phòng; thiết kế các công trình công nghiệp, cầu, hầm, đập, bến cảng, sân bay…</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1.Nêu ví dụ về một sản phẩm công nghệ trong gia đình em mà khi chế tạo cần đến bản vẽ thiết kế và sự phát triển của sản phẩm này do thiết kế đem lại.</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6824" y="572390"/>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1.Nêu ví dụ về một sản phẩm công nghệ trong gia đình em mà khi chế tạo cần đến bản vẽ thiết kế và sự phát triển của sản phẩm này do thiết kế đem lại.</a:t>
            </a:r>
          </a:p>
        </p:txBody>
      </p:sp>
      <p:sp>
        <p:nvSpPr>
          <p:cNvPr id="2" name="Rectangle 1"/>
          <p:cNvSpPr/>
          <p:nvPr/>
        </p:nvSpPr>
        <p:spPr>
          <a:xfrm>
            <a:off x="2190161" y="1769862"/>
            <a:ext cx="9282260" cy="1384995"/>
          </a:xfrm>
          <a:prstGeom prst="rect">
            <a:avLst/>
          </a:prstGeom>
        </p:spPr>
        <p:txBody>
          <a:bodyPr wrap="square">
            <a:spAutoFit/>
          </a:bodyPr>
          <a:lstStyle/>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p>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Điện thoại.</a:t>
            </a:r>
          </a:p>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 phát triển của điện thoại được hiển hiện trong hình sau</a:t>
            </a:r>
            <a:endPar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441542" y="3142472"/>
            <a:ext cx="8050491" cy="2118447"/>
          </a:xfrm>
          <a:prstGeom prst="rect">
            <a:avLst/>
          </a:prstGeom>
        </p:spPr>
      </p:pic>
      <p:sp>
        <p:nvSpPr>
          <p:cNvPr id="6" name="Rectangle 5"/>
          <p:cNvSpPr/>
          <p:nvPr/>
        </p:nvSpPr>
        <p:spPr>
          <a:xfrm>
            <a:off x="2369270" y="5260920"/>
            <a:ext cx="8396140" cy="1384995"/>
          </a:xfrm>
          <a:prstGeom prst="rect">
            <a:avLst/>
          </a:prstGeom>
        </p:spPr>
        <p:txBody>
          <a:bodyPr wrap="square">
            <a:spAutoFit/>
          </a:bodyPr>
          <a:lstStyle/>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Nhờ có thiết kế, điện thoại ngày nay trở nên nhỏ gọn, có thể mang trong người khi đi lại và có nhiều tính năng hơn.</a:t>
            </a:r>
            <a:endPar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2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sắp xếp các sản phẩm trong </a:t>
            </a:r>
            <a:r>
              <a:rPr lang="en-US" sz="2800" b="1" smtClean="0">
                <a:latin typeface="Times New Roman" panose="02020603050405020304" pitchFamily="18" charset="0"/>
                <a:cs typeface="Times New Roman" panose="02020603050405020304" pitchFamily="18" charset="0"/>
              </a:rPr>
              <a:t>hình dưới đây theo </a:t>
            </a:r>
            <a:r>
              <a:rPr lang="en-US" sz="2800" b="1">
                <a:latin typeface="Times New Roman" panose="02020603050405020304" pitchFamily="18" charset="0"/>
                <a:cs typeface="Times New Roman" panose="02020603050405020304" pitchFamily="18" charset="0"/>
              </a:rPr>
              <a:t>thứ tự thời gian xuất hiện và cho biết sản phẩm thể hiện vai trò của thiết kế kĩ thuật như thế nào.</a:t>
            </a:r>
          </a:p>
        </p:txBody>
      </p:sp>
      <p:pic>
        <p:nvPicPr>
          <p:cNvPr id="5" name="Picture 4"/>
          <p:cNvPicPr>
            <a:picLocks noChangeAspect="1"/>
          </p:cNvPicPr>
          <p:nvPr/>
        </p:nvPicPr>
        <p:blipFill>
          <a:blip r:embed="rId3"/>
          <a:stretch>
            <a:fillRect/>
          </a:stretch>
        </p:blipFill>
        <p:spPr>
          <a:xfrm>
            <a:off x="210507" y="1526498"/>
            <a:ext cx="2859264" cy="3213453"/>
          </a:xfrm>
          <a:prstGeom prst="rect">
            <a:avLst/>
          </a:prstGeom>
        </p:spPr>
      </p:pic>
      <p:pic>
        <p:nvPicPr>
          <p:cNvPr id="6" name="Picture 5"/>
          <p:cNvPicPr>
            <a:picLocks noChangeAspect="1"/>
          </p:cNvPicPr>
          <p:nvPr/>
        </p:nvPicPr>
        <p:blipFill>
          <a:blip r:embed="rId4"/>
          <a:stretch>
            <a:fillRect/>
          </a:stretch>
        </p:blipFill>
        <p:spPr>
          <a:xfrm>
            <a:off x="3108297" y="1526497"/>
            <a:ext cx="3181739" cy="3064163"/>
          </a:xfrm>
          <a:prstGeom prst="rect">
            <a:avLst/>
          </a:prstGeom>
        </p:spPr>
      </p:pic>
      <p:pic>
        <p:nvPicPr>
          <p:cNvPr id="8" name="Picture 7"/>
          <p:cNvPicPr>
            <a:picLocks noChangeAspect="1"/>
          </p:cNvPicPr>
          <p:nvPr/>
        </p:nvPicPr>
        <p:blipFill>
          <a:blip r:embed="rId5"/>
          <a:stretch>
            <a:fillRect/>
          </a:stretch>
        </p:blipFill>
        <p:spPr>
          <a:xfrm>
            <a:off x="6251510" y="1547183"/>
            <a:ext cx="2827176" cy="2950172"/>
          </a:xfrm>
          <a:prstGeom prst="rect">
            <a:avLst/>
          </a:prstGeom>
        </p:spPr>
      </p:pic>
      <p:pic>
        <p:nvPicPr>
          <p:cNvPr id="9" name="Picture 8"/>
          <p:cNvPicPr>
            <a:picLocks noChangeAspect="1"/>
          </p:cNvPicPr>
          <p:nvPr/>
        </p:nvPicPr>
        <p:blipFill>
          <a:blip r:embed="rId6"/>
          <a:stretch>
            <a:fillRect/>
          </a:stretch>
        </p:blipFill>
        <p:spPr>
          <a:xfrm>
            <a:off x="9187826" y="1526497"/>
            <a:ext cx="2793645" cy="2812238"/>
          </a:xfrm>
          <a:prstGeom prst="rect">
            <a:avLst/>
          </a:prstGeom>
        </p:spPr>
      </p:pic>
      <p:sp>
        <p:nvSpPr>
          <p:cNvPr id="10" name="TextBox 9"/>
          <p:cNvSpPr txBox="1"/>
          <p:nvPr/>
        </p:nvSpPr>
        <p:spPr>
          <a:xfrm>
            <a:off x="979714" y="4851918"/>
            <a:ext cx="10814180" cy="707886"/>
          </a:xfrm>
          <a:prstGeom prst="rect">
            <a:avLst/>
          </a:prstGeom>
          <a:noFill/>
        </p:spPr>
        <p:txBody>
          <a:bodyPr wrap="square" rtlCol="0">
            <a:spAutoFit/>
          </a:bodyPr>
          <a:lstStyle/>
          <a:p>
            <a:pPr marL="342900" indent="-342900">
              <a:buAutoNum type="alphaLcParenR"/>
            </a:pPr>
            <a:r>
              <a:rPr lang="en-US" sz="2000" i="1" smtClean="0">
                <a:latin typeface="Times New Roman" panose="02020603050405020304" pitchFamily="18" charset="0"/>
                <a:cs typeface="Times New Roman" panose="02020603050405020304" pitchFamily="18" charset="0"/>
              </a:rPr>
              <a:t>                                                  b)                                            c)                                            d)</a:t>
            </a:r>
          </a:p>
          <a:p>
            <a:r>
              <a:rPr lang="en-US" smtClean="0"/>
              <a:t>                                            </a:t>
            </a:r>
            <a:r>
              <a:rPr lang="en-US" sz="2000" b="1" i="1" smtClean="0">
                <a:latin typeface="Times New Roman" panose="02020603050405020304" pitchFamily="18" charset="0"/>
                <a:cs typeface="Times New Roman" panose="02020603050405020304" pitchFamily="18" charset="0"/>
              </a:rPr>
              <a:t> </a:t>
            </a:r>
            <a:r>
              <a:rPr lang="en-US" sz="2000" b="1" i="1" smtClean="0">
                <a:latin typeface="Times New Roman" panose="02020603050405020304" pitchFamily="18" charset="0"/>
                <a:cs typeface="Times New Roman" panose="02020603050405020304" pitchFamily="18" charset="0"/>
              </a:rPr>
              <a:t>Các loại máy may</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7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sắp xếp các sản phẩm trong </a:t>
            </a:r>
            <a:r>
              <a:rPr lang="en-US" sz="2800" b="1" smtClean="0">
                <a:latin typeface="Times New Roman" panose="02020603050405020304" pitchFamily="18" charset="0"/>
                <a:cs typeface="Times New Roman" panose="02020603050405020304" pitchFamily="18" charset="0"/>
              </a:rPr>
              <a:t>hình dưới đây theo </a:t>
            </a:r>
            <a:r>
              <a:rPr lang="en-US" sz="2800" b="1">
                <a:latin typeface="Times New Roman" panose="02020603050405020304" pitchFamily="18" charset="0"/>
                <a:cs typeface="Times New Roman" panose="02020603050405020304" pitchFamily="18" charset="0"/>
              </a:rPr>
              <a:t>thứ tự thời gian xuất hiện và cho biết sản phẩm thể hiện vai trò của thiết kế kĩ thuật như thế nào.</a:t>
            </a:r>
          </a:p>
        </p:txBody>
      </p:sp>
      <p:pic>
        <p:nvPicPr>
          <p:cNvPr id="5" name="Picture 4"/>
          <p:cNvPicPr>
            <a:picLocks noChangeAspect="1"/>
          </p:cNvPicPr>
          <p:nvPr/>
        </p:nvPicPr>
        <p:blipFill>
          <a:blip r:embed="rId3"/>
          <a:stretch>
            <a:fillRect/>
          </a:stretch>
        </p:blipFill>
        <p:spPr>
          <a:xfrm>
            <a:off x="210507" y="1526499"/>
            <a:ext cx="2859264" cy="2196416"/>
          </a:xfrm>
          <a:prstGeom prst="rect">
            <a:avLst/>
          </a:prstGeom>
        </p:spPr>
      </p:pic>
      <p:pic>
        <p:nvPicPr>
          <p:cNvPr id="6" name="Picture 5"/>
          <p:cNvPicPr>
            <a:picLocks noChangeAspect="1"/>
          </p:cNvPicPr>
          <p:nvPr/>
        </p:nvPicPr>
        <p:blipFill>
          <a:blip r:embed="rId4"/>
          <a:stretch>
            <a:fillRect/>
          </a:stretch>
        </p:blipFill>
        <p:spPr>
          <a:xfrm>
            <a:off x="3108297" y="1526498"/>
            <a:ext cx="3181739" cy="2261732"/>
          </a:xfrm>
          <a:prstGeom prst="rect">
            <a:avLst/>
          </a:prstGeom>
        </p:spPr>
      </p:pic>
      <p:pic>
        <p:nvPicPr>
          <p:cNvPr id="8" name="Picture 7"/>
          <p:cNvPicPr>
            <a:picLocks noChangeAspect="1"/>
          </p:cNvPicPr>
          <p:nvPr/>
        </p:nvPicPr>
        <p:blipFill>
          <a:blip r:embed="rId5"/>
          <a:stretch>
            <a:fillRect/>
          </a:stretch>
        </p:blipFill>
        <p:spPr>
          <a:xfrm>
            <a:off x="6251510" y="1547183"/>
            <a:ext cx="2827176" cy="1979788"/>
          </a:xfrm>
          <a:prstGeom prst="rect">
            <a:avLst/>
          </a:prstGeom>
        </p:spPr>
      </p:pic>
      <p:pic>
        <p:nvPicPr>
          <p:cNvPr id="9" name="Picture 8"/>
          <p:cNvPicPr>
            <a:picLocks noChangeAspect="1"/>
          </p:cNvPicPr>
          <p:nvPr/>
        </p:nvPicPr>
        <p:blipFill>
          <a:blip r:embed="rId6"/>
          <a:stretch>
            <a:fillRect/>
          </a:stretch>
        </p:blipFill>
        <p:spPr>
          <a:xfrm>
            <a:off x="9187826" y="1526497"/>
            <a:ext cx="2793645" cy="2000474"/>
          </a:xfrm>
          <a:prstGeom prst="rect">
            <a:avLst/>
          </a:prstGeom>
        </p:spPr>
      </p:pic>
      <p:sp>
        <p:nvSpPr>
          <p:cNvPr id="10" name="TextBox 9"/>
          <p:cNvSpPr txBox="1"/>
          <p:nvPr/>
        </p:nvSpPr>
        <p:spPr>
          <a:xfrm>
            <a:off x="1167291" y="3808915"/>
            <a:ext cx="10814180" cy="707886"/>
          </a:xfrm>
          <a:prstGeom prst="rect">
            <a:avLst/>
          </a:prstGeom>
          <a:noFill/>
        </p:spPr>
        <p:txBody>
          <a:bodyPr wrap="square" rtlCol="0">
            <a:spAutoFit/>
          </a:bodyPr>
          <a:lstStyle/>
          <a:p>
            <a:pPr marL="342900" indent="-342900">
              <a:buAutoNum type="alphaLcParenR"/>
            </a:pPr>
            <a:r>
              <a:rPr lang="en-US" sz="2000" i="1" smtClean="0">
                <a:latin typeface="Times New Roman" panose="02020603050405020304" pitchFamily="18" charset="0"/>
                <a:cs typeface="Times New Roman" panose="02020603050405020304" pitchFamily="18" charset="0"/>
              </a:rPr>
              <a:t>                                                  b)                                            c)                                            d)</a:t>
            </a:r>
          </a:p>
          <a:p>
            <a:r>
              <a:rPr lang="en-US" smtClean="0"/>
              <a:t>                                            </a:t>
            </a:r>
            <a:r>
              <a:rPr lang="en-US" sz="2000" b="1" i="1" smtClean="0">
                <a:latin typeface="Times New Roman" panose="02020603050405020304" pitchFamily="18" charset="0"/>
                <a:cs typeface="Times New Roman" panose="02020603050405020304" pitchFamily="18" charset="0"/>
              </a:rPr>
              <a:t>Hình 13.4. Các loại máy may</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394644" y="4798745"/>
            <a:ext cx="11790784" cy="1938992"/>
          </a:xfrm>
          <a:prstGeom prst="rect">
            <a:avLst/>
          </a:prstGeom>
        </p:spPr>
        <p:txBody>
          <a:bodyPr wrap="square">
            <a:spAutoFit/>
          </a:bodyPr>
          <a:lstStyle/>
          <a:p>
            <a:r>
              <a:rPr lang="vi-VN" sz="2000" b="1">
                <a:solidFill>
                  <a:srgbClr val="0000FF"/>
                </a:solidFill>
                <a:latin typeface="Times New Roman" panose="02020603050405020304" pitchFamily="18" charset="0"/>
                <a:cs typeface="Times New Roman" panose="02020603050405020304" pitchFamily="18" charset="0"/>
              </a:rPr>
              <a:t>1.</a:t>
            </a:r>
          </a:p>
          <a:p>
            <a:r>
              <a:rPr lang="vi-VN" sz="2000" b="1">
                <a:solidFill>
                  <a:srgbClr val="0000FF"/>
                </a:solidFill>
                <a:latin typeface="Times New Roman" panose="02020603050405020304" pitchFamily="18" charset="0"/>
                <a:cs typeface="Times New Roman" panose="02020603050405020304" pitchFamily="18" charset="0"/>
              </a:rPr>
              <a:t>a) → d) → b) → c).</a:t>
            </a:r>
          </a:p>
          <a:p>
            <a:r>
              <a:rPr lang="vi-VN" sz="2000" b="1">
                <a:solidFill>
                  <a:srgbClr val="0000FF"/>
                </a:solidFill>
                <a:latin typeface="Times New Roman" panose="02020603050405020304" pitchFamily="18" charset="0"/>
                <a:cs typeface="Times New Roman" panose="02020603050405020304" pitchFamily="18" charset="0"/>
              </a:rPr>
              <a:t>- Phát triển sản phẩm: Quá trình thiết kế kĩ thuật cải tiến những sản phẩm đã có, giúp sản phẩm trở nên thuận tiện hơn cho người sử dụng.</a:t>
            </a:r>
          </a:p>
          <a:p>
            <a:r>
              <a:rPr lang="vi-VN" sz="2000" b="1">
                <a:solidFill>
                  <a:srgbClr val="0000FF"/>
                </a:solidFill>
                <a:latin typeface="Times New Roman" panose="02020603050405020304" pitchFamily="18" charset="0"/>
                <a:cs typeface="Times New Roman" panose="02020603050405020304" pitchFamily="18" charset="0"/>
              </a:rPr>
              <a:t>- Phát triển công nghệ: Trong quá trình thiết kế kĩ thuật, nhà thiết kế sử dụng những giải pháp công nghệ mới nhất để gia tăng chất lượng và năng suất của sản phẩm, qua đó giúp công nghệ ngày càng phát triển.</a:t>
            </a:r>
          </a:p>
        </p:txBody>
      </p:sp>
    </p:spTree>
    <p:extLst>
      <p:ext uri="{BB962C8B-B14F-4D97-AF65-F5344CB8AC3E}">
        <p14:creationId xmlns:p14="http://schemas.microsoft.com/office/powerpoint/2010/main" val="322112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nl-NL" sz="2800" b="1" smtClean="0">
                <a:latin typeface="Times New Roman" panose="02020603050405020304" pitchFamily="18" charset="0"/>
                <a:cs typeface="Times New Roman" panose="02020603050405020304" pitchFamily="18" charset="0"/>
              </a:rPr>
              <a:t>1.</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chọn một sản phẩm trong đời sống gia đình em và nêu các ngành nghề liên quan đến thiết kế sản phẩm đó.</a:t>
            </a:r>
          </a:p>
          <a:p>
            <a:r>
              <a:rPr lang="en-US" sz="2800" b="1">
                <a:latin typeface="Times New Roman" panose="02020603050405020304" pitchFamily="18" charset="0"/>
                <a:cs typeface="Times New Roman" panose="02020603050405020304" pitchFamily="18" charset="0"/>
              </a:rPr>
              <a:t>2.  Lựa chọn một sản phẩm trong gia đình, hãy tìm hiểu lịch sử ra đời, các phiên bản trước đó của sản phẩm để thấy sự phát triển của sản phẩm theo thời gian. </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94331" y="80354"/>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 không? Người thiết kế liên quan đến ngành nghề nào?</a:t>
            </a:r>
          </a:p>
        </p:txBody>
      </p:sp>
      <p:sp>
        <p:nvSpPr>
          <p:cNvPr id="5" name="TextBox 4"/>
          <p:cNvSpPr txBox="1"/>
          <p:nvPr/>
        </p:nvSpPr>
        <p:spPr>
          <a:xfrm>
            <a:off x="2224454" y="5732585"/>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16.1. Xe đạp</a:t>
            </a:r>
            <a:endParaRPr lang="en-US" sz="20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6686" y="80353"/>
            <a:ext cx="6934552" cy="5652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nl-NL" sz="2800" b="1" smtClean="0">
                <a:latin typeface="Times New Roman" panose="02020603050405020304" pitchFamily="18" charset="0"/>
                <a:cs typeface="Times New Roman" panose="02020603050405020304" pitchFamily="18" charset="0"/>
              </a:rPr>
              <a:t>1</a:t>
            </a:r>
            <a:r>
              <a:rPr lang="nl-NL"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chọn một sản phẩm trong đời sống gia đình em và nêu các ngành nghề liên quan đến thiết kế sản phẩm đó.</a:t>
            </a:r>
          </a:p>
          <a:p>
            <a:r>
              <a:rPr lang="en-US" sz="2800" b="1">
                <a:latin typeface="Times New Roman" panose="02020603050405020304" pitchFamily="18" charset="0"/>
                <a:cs typeface="Times New Roman" panose="02020603050405020304" pitchFamily="18" charset="0"/>
              </a:rPr>
              <a:t>2.  Lựa chọn một sản phẩm trong gia đình, hãy tìm hiểu lịch sử ra đời, các phiên bản trước đó của sản phẩm để thấy sự phát triển của sản phẩm theo thời gian. </a:t>
            </a:r>
          </a:p>
        </p:txBody>
      </p:sp>
      <p:sp>
        <p:nvSpPr>
          <p:cNvPr id="2" name="Rectangle 1"/>
          <p:cNvSpPr/>
          <p:nvPr/>
        </p:nvSpPr>
        <p:spPr>
          <a:xfrm>
            <a:off x="2048106" y="2716459"/>
            <a:ext cx="9857947" cy="3785652"/>
          </a:xfrm>
          <a:prstGeom prst="rect">
            <a:avLst/>
          </a:prstGeom>
        </p:spPr>
        <p:txBody>
          <a:bodyPr wrap="square">
            <a:spAutoFit/>
          </a:bodyPr>
          <a:lstStyle/>
          <a:p>
            <a:r>
              <a:rPr lang="vi-VN" sz="2400">
                <a:solidFill>
                  <a:srgbClr val="0000FF"/>
                </a:solidFill>
                <a:latin typeface="Times New Roman" panose="02020603050405020304" pitchFamily="18" charset="0"/>
                <a:cs typeface="Times New Roman" panose="02020603050405020304" pitchFamily="18" charset="0"/>
              </a:rPr>
              <a:t>1. Ngành nghề liên quan đến thiết kế điện thoại:</a:t>
            </a:r>
          </a:p>
          <a:p>
            <a:r>
              <a:rPr lang="vi-VN" sz="2400">
                <a:solidFill>
                  <a:srgbClr val="0000FF"/>
                </a:solidFill>
                <a:latin typeface="Times New Roman" panose="02020603050405020304" pitchFamily="18" charset="0"/>
                <a:cs typeface="Times New Roman" panose="02020603050405020304" pitchFamily="18" charset="0"/>
              </a:rPr>
              <a:t>Kĩ sư điện tử, kĩ thuật viên kĩ thuật điện tử: Thiết kế mạch, hệ thống điện tử và linh kiện điện tử sử dụng trong điện thoại.</a:t>
            </a:r>
          </a:p>
          <a:p>
            <a:r>
              <a:rPr lang="vi-VN" sz="2400">
                <a:solidFill>
                  <a:srgbClr val="0000FF"/>
                </a:solidFill>
                <a:latin typeface="Times New Roman" panose="02020603050405020304" pitchFamily="18" charset="0"/>
                <a:cs typeface="Times New Roman" panose="02020603050405020304" pitchFamily="18" charset="0"/>
              </a:rPr>
              <a:t>Kĩ sư cơ khí, kĩ thuật viên kĩ thuật cơ khí: Thiết kế máy móc, công cụ phục vụ chế tạo linh kiện trong điện thoại.</a:t>
            </a:r>
          </a:p>
          <a:p>
            <a:r>
              <a:rPr lang="vi-VN" sz="2400">
                <a:solidFill>
                  <a:srgbClr val="0000FF"/>
                </a:solidFill>
                <a:latin typeface="Times New Roman" panose="02020603050405020304" pitchFamily="18" charset="0"/>
                <a:cs typeface="Times New Roman" panose="02020603050405020304" pitchFamily="18" charset="0"/>
              </a:rPr>
              <a:t>2. Sản phẩm: ti vi</a:t>
            </a:r>
          </a:p>
          <a:p>
            <a:r>
              <a:rPr lang="vi-VN" sz="2400">
                <a:solidFill>
                  <a:srgbClr val="0000FF"/>
                </a:solidFill>
                <a:latin typeface="Times New Roman" panose="02020603050405020304" pitchFamily="18" charset="0"/>
                <a:cs typeface="Times New Roman" panose="02020603050405020304" pitchFamily="18" charset="0"/>
              </a:rPr>
              <a:t>Lịch sử ra đời: từ năm 1920 đến nay</a:t>
            </a:r>
          </a:p>
          <a:p>
            <a:r>
              <a:rPr lang="vi-VN" sz="2400">
                <a:solidFill>
                  <a:srgbClr val="0000FF"/>
                </a:solidFill>
                <a:latin typeface="Times New Roman" panose="02020603050405020304" pitchFamily="18" charset="0"/>
                <a:cs typeface="Times New Roman" panose="02020603050405020304" pitchFamily="18" charset="0"/>
              </a:rPr>
              <a:t>+ Giai đoạn 1920: từ những chiếc radio có hình ảnh đến hình ảnh có màu</a:t>
            </a:r>
          </a:p>
          <a:p>
            <a:r>
              <a:rPr lang="vi-VN" sz="2400">
                <a:solidFill>
                  <a:srgbClr val="0000FF"/>
                </a:solidFill>
                <a:latin typeface="Times New Roman" panose="02020603050405020304" pitchFamily="18" charset="0"/>
                <a:cs typeface="Times New Roman" panose="02020603050405020304" pitchFamily="18" charset="0"/>
              </a:rPr>
              <a:t>+ Giai đoạn 1930: sản xuất và bán những chiếc ti vi đầu tiên</a:t>
            </a:r>
          </a:p>
          <a:p>
            <a:r>
              <a:rPr lang="vi-VN" sz="2400">
                <a:solidFill>
                  <a:srgbClr val="0000FF"/>
                </a:solidFill>
                <a:latin typeface="Times New Roman" panose="02020603050405020304" pitchFamily="18" charset="0"/>
                <a:cs typeface="Times New Roman" panose="02020603050405020304" pitchFamily="18" charset="0"/>
              </a:rPr>
              <a:t>+ Giai đoạn 1940: điều khiển từ xa có dây chỉ có chức năng phóng to hình ảnh</a:t>
            </a:r>
          </a:p>
        </p:txBody>
      </p:sp>
    </p:spTree>
    <p:extLst>
      <p:ext uri="{BB962C8B-B14F-4D97-AF65-F5344CB8AC3E}">
        <p14:creationId xmlns:p14="http://schemas.microsoft.com/office/powerpoint/2010/main" val="3494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94331" y="80354"/>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 không? Người thiết kế liên quan đến ngành nghề nào?</a:t>
            </a:r>
          </a:p>
        </p:txBody>
      </p:sp>
      <p:sp>
        <p:nvSpPr>
          <p:cNvPr id="5" name="TextBox 4"/>
          <p:cNvSpPr txBox="1"/>
          <p:nvPr/>
        </p:nvSpPr>
        <p:spPr>
          <a:xfrm>
            <a:off x="2199366" y="5005634"/>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16.1. Xe đạp</a:t>
            </a:r>
            <a:endParaRPr lang="en-US" sz="20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6686" y="80354"/>
            <a:ext cx="6934552" cy="4925280"/>
          </a:xfrm>
          <a:prstGeom prst="rect">
            <a:avLst/>
          </a:prstGeom>
        </p:spPr>
      </p:pic>
      <p:sp>
        <p:nvSpPr>
          <p:cNvPr id="4" name="Rectangle 3"/>
          <p:cNvSpPr/>
          <p:nvPr/>
        </p:nvSpPr>
        <p:spPr>
          <a:xfrm>
            <a:off x="305444" y="5405744"/>
            <a:ext cx="11886556" cy="1384995"/>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a:t>
            </a:r>
          </a:p>
          <a:p>
            <a:r>
              <a:rPr lang="vi-VN" sz="2800">
                <a:solidFill>
                  <a:srgbClr val="FF0000"/>
                </a:solidFill>
                <a:latin typeface="Times New Roman" panose="02020603050405020304" pitchFamily="18" charset="0"/>
                <a:cs typeface="Times New Roman" panose="02020603050405020304" pitchFamily="18" charset="0"/>
              </a:rPr>
              <a:t>Người thiết kế liên quan đến ngành nghề thiết kế kĩ thuật: kĩ sư cơ khí.</a:t>
            </a:r>
          </a:p>
        </p:txBody>
      </p:sp>
    </p:spTree>
    <p:extLst>
      <p:ext uri="{BB962C8B-B14F-4D97-AF65-F5344CB8AC3E}">
        <p14:creationId xmlns:p14="http://schemas.microsoft.com/office/powerpoint/2010/main" val="5615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126965"/>
            <a:ext cx="11676668"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16.2 và cho biết người thiết kế đang thực hiện công việc nào? Mục đích của việc thiết kế này là gì?</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67093" y="1081072"/>
            <a:ext cx="9907375" cy="5000625"/>
          </a:xfrm>
          <a:prstGeom prst="rect">
            <a:avLst/>
          </a:prstGeom>
        </p:spPr>
      </p:pic>
      <p:sp>
        <p:nvSpPr>
          <p:cNvPr id="7" name="TextBox 6"/>
          <p:cNvSpPr txBox="1"/>
          <p:nvPr/>
        </p:nvSpPr>
        <p:spPr>
          <a:xfrm>
            <a:off x="3999886" y="6212265"/>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16.2. Thiết kế ô tô</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75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126965"/>
            <a:ext cx="11676668"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16.2 và cho biết người thiết kế đang thực hiện công việc nào? Mục đích của việc thiết kế này là gì?</a:t>
            </a:r>
            <a:endParaRPr lang="en-US" sz="2800" b="1">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67093" y="1284699"/>
            <a:ext cx="6180841" cy="5639289"/>
          </a:xfrm>
          <a:prstGeom prst="rect">
            <a:avLst/>
          </a:prstGeom>
        </p:spPr>
      </p:pic>
      <p:sp>
        <p:nvSpPr>
          <p:cNvPr id="3" name="Rectangle 2"/>
          <p:cNvSpPr/>
          <p:nvPr/>
        </p:nvSpPr>
        <p:spPr>
          <a:xfrm>
            <a:off x="6611332" y="1081072"/>
            <a:ext cx="5332429" cy="4893647"/>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Người thiết kế đang thực hiện công việc thiết kế ô tô.</a:t>
            </a:r>
          </a:p>
          <a:p>
            <a:r>
              <a:rPr lang="en-US" sz="2400">
                <a:solidFill>
                  <a:srgbClr val="FF0000"/>
                </a:solidFill>
                <a:latin typeface="Times New Roman" panose="02020603050405020304" pitchFamily="18" charset="0"/>
                <a:ea typeface="Times New Roman" panose="02020603050405020304" pitchFamily="18" charset="0"/>
              </a:rPr>
              <a:t>Mục đích của việc thiết kế này là:</a:t>
            </a:r>
          </a:p>
          <a:p>
            <a:r>
              <a:rPr lang="en-US" sz="2400">
                <a:solidFill>
                  <a:srgbClr val="FF0000"/>
                </a:solidFill>
                <a:latin typeface="Times New Roman" panose="02020603050405020304" pitchFamily="18" charset="0"/>
                <a:ea typeface="Times New Roman" panose="02020603050405020304" pitchFamily="18" charset="0"/>
              </a:rPr>
              <a:t>- Lập hồ sơ thiết kế gồm các bản vẽ kĩ thuật và thuyết minh có liên quan.</a:t>
            </a:r>
          </a:p>
          <a:p>
            <a:r>
              <a:rPr lang="en-US" sz="2400">
                <a:solidFill>
                  <a:srgbClr val="FF0000"/>
                </a:solidFill>
                <a:latin typeface="Times New Roman" panose="02020603050405020304" pitchFamily="18" charset="0"/>
                <a:ea typeface="Times New Roman" panose="02020603050405020304" pitchFamily="18" charset="0"/>
              </a:rPr>
              <a:t>- Giúp cho nhà sản xuất trong chế tạo, thi công để tạo ra sản phẩm đáp ứng được các yêu cầu về tính năng sử dụng, chất lượng, thẩm mĩ, chi phí sản xuất, an toàn cho người, bảo vệ môi trường,...</a:t>
            </a:r>
          </a:p>
          <a:p>
            <a:r>
              <a:rPr lang="en-US" sz="2400">
                <a:solidFill>
                  <a:srgbClr val="FF0000"/>
                </a:solidFill>
                <a:latin typeface="Times New Roman" panose="02020603050405020304" pitchFamily="18" charset="0"/>
                <a:ea typeface="Times New Roman" panose="02020603050405020304" pitchFamily="18" charset="0"/>
              </a:rPr>
              <a:t>- Giúp cho các nhà chuyên môn và người sử dụng trong lắp ráp, vận hành, bảo dưỡng và sửa chữa sản phẩm.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692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440120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I.Mục đích của thiết kế kỹ thuật</a:t>
            </a:r>
          </a:p>
          <a:p>
            <a:r>
              <a:rPr lang="en-US" sz="2800">
                <a:latin typeface="Times New Roman" panose="02020603050405020304" pitchFamily="18" charset="0"/>
                <a:cs typeface="Times New Roman" panose="02020603050405020304" pitchFamily="18" charset="0"/>
              </a:rPr>
              <a:t>- Thiết kế kỹ thuật gồm công việc như xác định hình dạng, kích thước; xác định vật liệu; tính toán các thông số kỹ thuật của máy móc, thiết bị, công trình.</a:t>
            </a:r>
          </a:p>
          <a:p>
            <a:r>
              <a:rPr lang="en-US" sz="2800">
                <a:latin typeface="Times New Roman" panose="02020603050405020304" pitchFamily="18" charset="0"/>
                <a:cs typeface="Times New Roman" panose="02020603050405020304" pitchFamily="18" charset="0"/>
              </a:rPr>
              <a:t>- Thiết kế kỹ thuật nhằm mục đích:</a:t>
            </a:r>
          </a:p>
          <a:p>
            <a:r>
              <a:rPr lang="en-US" sz="2800">
                <a:latin typeface="Times New Roman" panose="02020603050405020304" pitchFamily="18" charset="0"/>
                <a:cs typeface="Times New Roman" panose="02020603050405020304" pitchFamily="18" charset="0"/>
              </a:rPr>
              <a:t>+ Lập hồ sơ thiết kế gồm các bản vẽ kĩ thuật và thuyết minh có liên quan.</a:t>
            </a:r>
          </a:p>
          <a:p>
            <a:r>
              <a:rPr lang="en-US" sz="2800">
                <a:latin typeface="Times New Roman" panose="02020603050405020304" pitchFamily="18" charset="0"/>
                <a:cs typeface="Times New Roman" panose="02020603050405020304" pitchFamily="18" charset="0"/>
              </a:rPr>
              <a:t>+ Giúp cho nhà sản xuất trong chế tạo, thi công để tạo ra sản phẩm đáp ứng được các yêu cầu về tính năng sử dụng, chất lượng, thẩm mĩ, chi phí sản xuất, an toàn cho người, bảo vệ môi trường,...</a:t>
            </a:r>
          </a:p>
          <a:p>
            <a:r>
              <a:rPr lang="en-US" sz="2800">
                <a:latin typeface="Times New Roman" panose="02020603050405020304" pitchFamily="18" charset="0"/>
                <a:cs typeface="Times New Roman" panose="02020603050405020304" pitchFamily="18" charset="0"/>
              </a:rPr>
              <a:t>+ Giúp cho các nhà chuyên môn và người sử dụng trong lắp ráp, vận hành, bảo dưỡng và sửa chữa sản phẩm.</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0"/>
            <a:ext cx="8933468" cy="2246769"/>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16.3 và cho biết:</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rPr>
              <a:t> Đặc điểm của ti vi qua các thời kì.</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Thiết kế kĩ thuật đóng vai trò như thế nào trong sự phát triển của sản phẩm này?</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3.</a:t>
            </a:r>
            <a:r>
              <a:rPr lang="en-US" sz="2800" b="1">
                <a:solidFill>
                  <a:srgbClr val="333333"/>
                </a:solidFill>
                <a:latin typeface="Times New Roman" panose="02020603050405020304" pitchFamily="18" charset="0"/>
                <a:ea typeface="Times New Roman" panose="02020603050405020304" pitchFamily="18" charset="0"/>
              </a:rPr>
              <a:t> Công nghệ đã thay đổi như thế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349" y="2161381"/>
            <a:ext cx="10347488" cy="4696619"/>
          </a:xfrm>
          <a:prstGeom prst="rect">
            <a:avLst/>
          </a:prstGeom>
        </p:spPr>
      </p:pic>
    </p:spTree>
    <p:extLst>
      <p:ext uri="{BB962C8B-B14F-4D97-AF65-F5344CB8AC3E}">
        <p14:creationId xmlns:p14="http://schemas.microsoft.com/office/powerpoint/2010/main" val="179576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0"/>
            <a:ext cx="8933468" cy="2246769"/>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16.3 và cho biết:</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rPr>
              <a:t> Đặc điểm của ti vi qua các thời kì.</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Thiết kế kĩ thuật đóng vai trò như thế nào trong sự phát triển của sản phẩm này?</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3.</a:t>
            </a:r>
            <a:r>
              <a:rPr lang="en-US" sz="2800" b="1">
                <a:solidFill>
                  <a:srgbClr val="333333"/>
                </a:solidFill>
                <a:latin typeface="Times New Roman" panose="02020603050405020304" pitchFamily="18" charset="0"/>
                <a:ea typeface="Times New Roman" panose="02020603050405020304" pitchFamily="18" charset="0"/>
              </a:rPr>
              <a:t> Công nghệ đã thay đổi như thế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349" y="2161381"/>
            <a:ext cx="5162746" cy="4696619"/>
          </a:xfrm>
          <a:prstGeom prst="rect">
            <a:avLst/>
          </a:prstGeom>
        </p:spPr>
      </p:pic>
      <p:sp>
        <p:nvSpPr>
          <p:cNvPr id="2" name="Rectangle 1"/>
          <p:cNvSpPr/>
          <p:nvPr/>
        </p:nvSpPr>
        <p:spPr>
          <a:xfrm>
            <a:off x="5282152" y="2105561"/>
            <a:ext cx="6623902" cy="4493538"/>
          </a:xfrm>
          <a:prstGeom prst="rect">
            <a:avLst/>
          </a:prstGeom>
        </p:spPr>
        <p:txBody>
          <a:bodyPr wrap="square">
            <a:spAutoFit/>
          </a:bodyPr>
          <a:lstStyle/>
          <a:p>
            <a:r>
              <a:rPr lang="en-US" sz="2200">
                <a:solidFill>
                  <a:srgbClr val="FF0000"/>
                </a:solidFill>
                <a:latin typeface="Times New Roman" panose="02020603050405020304" pitchFamily="18" charset="0"/>
                <a:ea typeface="Times New Roman" panose="02020603050405020304" pitchFamily="18" charset="0"/>
              </a:rPr>
              <a:t>1</a:t>
            </a:r>
            <a:r>
              <a:rPr lang="en-US" sz="2200" b="1">
                <a:solidFill>
                  <a:srgbClr val="FF0000"/>
                </a:solidFill>
                <a:latin typeface="Times New Roman" panose="02020603050405020304" pitchFamily="18" charset="0"/>
                <a:ea typeface="Times New Roman" panose="02020603050405020304" pitchFamily="18" charset="0"/>
              </a:rPr>
              <a:t>.</a:t>
            </a:r>
            <a:r>
              <a:rPr lang="en-US" sz="2200">
                <a:solidFill>
                  <a:srgbClr val="FF0000"/>
                </a:solidFill>
                <a:latin typeface="Times New Roman" panose="02020603050405020304" pitchFamily="18" charset="0"/>
                <a:ea typeface="Times New Roman" panose="02020603050405020304" pitchFamily="18" charset="0"/>
              </a:rPr>
              <a:t> Đặc điểm của ti vi qua các thời kì:</a:t>
            </a:r>
          </a:p>
          <a:p>
            <a:r>
              <a:rPr lang="en-US" sz="2200">
                <a:solidFill>
                  <a:srgbClr val="FF0000"/>
                </a:solidFill>
                <a:latin typeface="Times New Roman" panose="02020603050405020304" pitchFamily="18" charset="0"/>
                <a:ea typeface="Times New Roman" panose="02020603050405020304" pitchFamily="18" charset="0"/>
              </a:rPr>
              <a:t>a) Ti vi đen trắng, dày và nặng.</a:t>
            </a:r>
          </a:p>
          <a:p>
            <a:r>
              <a:rPr lang="en-US" sz="2200">
                <a:solidFill>
                  <a:srgbClr val="FF0000"/>
                </a:solidFill>
                <a:latin typeface="Times New Roman" panose="02020603050405020304" pitchFamily="18" charset="0"/>
                <a:ea typeface="Times New Roman" panose="02020603050405020304" pitchFamily="18" charset="0"/>
              </a:rPr>
              <a:t>b) Ti vi màu, kích thước màn hình bị hạn chế, rất dày và nặng.</a:t>
            </a:r>
          </a:p>
          <a:p>
            <a:r>
              <a:rPr lang="en-US" sz="2200">
                <a:solidFill>
                  <a:srgbClr val="FF0000"/>
                </a:solidFill>
                <a:latin typeface="Times New Roman" panose="02020603050405020304" pitchFamily="18" charset="0"/>
                <a:ea typeface="Times New Roman" panose="02020603050405020304" pitchFamily="18" charset="0"/>
              </a:rPr>
              <a:t>c) Ti vi màu màn hình phẳng, mỏng và nhẹ, kích thước màn hình lớn, hình ảnh đẹp và thật.</a:t>
            </a:r>
          </a:p>
          <a:p>
            <a:r>
              <a:rPr lang="en-US" sz="2200">
                <a:solidFill>
                  <a:srgbClr val="FF0000"/>
                </a:solidFill>
                <a:latin typeface="Times New Roman" panose="02020603050405020304" pitchFamily="18" charset="0"/>
                <a:ea typeface="Times New Roman" panose="02020603050405020304" pitchFamily="18" charset="0"/>
              </a:rPr>
              <a:t>2. Thiết kế kĩ thuật đóng vai trò tăng tính năng sử dụng (từ ti vi đen trắng chuyển sang có màu), giảm trọng lượng, tính thẩm mĩ ngày càng cao.</a:t>
            </a:r>
          </a:p>
          <a:p>
            <a:r>
              <a:rPr lang="en-US" sz="2200">
                <a:solidFill>
                  <a:srgbClr val="FF0000"/>
                </a:solidFill>
                <a:latin typeface="Times New Roman" panose="02020603050405020304" pitchFamily="18" charset="0"/>
                <a:ea typeface="Times New Roman" panose="02020603050405020304" pitchFamily="18" charset="0"/>
              </a:rPr>
              <a:t>3. Công nghệ đã thay đổi: từ ti vi đen trắng chuyển sang có màu; màn hình nhỏ, hạn chế và dày nặng chuyển thành màn hình mỏng, nhẹ có kích thước lớn, hình ảnh thật và sắc nét.</a:t>
            </a:r>
            <a:endParaRPr lang="en-US" sz="2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86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 Vai trò của thiết kế kỹ thuật</a:t>
            </a:r>
          </a:p>
          <a:p>
            <a:r>
              <a:rPr lang="en-US" sz="2800">
                <a:latin typeface="Times New Roman" panose="02020603050405020304" pitchFamily="18" charset="0"/>
                <a:cs typeface="Times New Roman" panose="02020603050405020304" pitchFamily="18" charset="0"/>
              </a:rPr>
              <a:t>1.Vai trò phát triển sản phẩm</a:t>
            </a:r>
          </a:p>
          <a:p>
            <a:r>
              <a:rPr lang="en-US" sz="2800">
                <a:latin typeface="Times New Roman" panose="02020603050405020304" pitchFamily="18" charset="0"/>
                <a:cs typeface="Times New Roman" panose="02020603050405020304" pitchFamily="18" charset="0"/>
              </a:rPr>
              <a:t>- Cho ra sản phẩm mới hoặc phát triển sản phẩm đã có nhằm đáp ứng được yêu cầu ngày càng cao trong sản xuất và đời sống; thúc đẩy xã hội phát triển, cuộc sống con người ngày càng tiện nghi.</a:t>
            </a:r>
          </a:p>
          <a:p>
            <a:r>
              <a:rPr lang="en-US" sz="2800">
                <a:latin typeface="Times New Roman" panose="02020603050405020304" pitchFamily="18" charset="0"/>
                <a:cs typeface="Times New Roman" panose="02020603050405020304" pitchFamily="18" charset="0"/>
              </a:rPr>
              <a:t>2. Vai trò phát triển công nghệ</a:t>
            </a:r>
          </a:p>
          <a:p>
            <a:r>
              <a:rPr lang="en-US" sz="2800">
                <a:latin typeface="Times New Roman" panose="02020603050405020304" pitchFamily="18" charset="0"/>
                <a:cs typeface="Times New Roman" panose="02020603050405020304" pitchFamily="18" charset="0"/>
              </a:rPr>
              <a:t>- Thúc đẩy công nghệ phát triển, tạo ra công nghệ mới có nhiều tính năng vượt trội so với công nghệ trước đó.</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57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1491</TotalTime>
  <Words>1611</Words>
  <Application>Microsoft Office PowerPoint</Application>
  <PresentationFormat>Widescreen</PresentationFormat>
  <Paragraphs>106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148</cp:revision>
  <dcterms:created xsi:type="dcterms:W3CDTF">2023-06-21T22:05:51Z</dcterms:created>
  <dcterms:modified xsi:type="dcterms:W3CDTF">2023-07-06T04:00:28Z</dcterms:modified>
</cp:coreProperties>
</file>