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3" r:id="rId2"/>
    <p:sldId id="335" r:id="rId3"/>
    <p:sldId id="359" r:id="rId4"/>
    <p:sldId id="334" r:id="rId5"/>
    <p:sldId id="416" r:id="rId6"/>
    <p:sldId id="417" r:id="rId7"/>
    <p:sldId id="418" r:id="rId8"/>
    <p:sldId id="419" r:id="rId9"/>
    <p:sldId id="440"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15" r:id="rId30"/>
    <p:sldId id="395" r:id="rId31"/>
    <p:sldId id="4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40" d="100"/>
          <a:sy n="40" d="100"/>
        </p:scale>
        <p:origin x="67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smtClean="0">
                <a:solidFill>
                  <a:srgbClr val="FF0000"/>
                </a:solidFill>
                <a:latin typeface="+mj-lt"/>
              </a:rPr>
              <a:t>	</a:t>
            </a:r>
            <a:r>
              <a:rPr lang="vi-VN" sz="2800" dirty="0" smtClean="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212080"/>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370840">
                <a:tc gridSpan="2">
                  <a:txBody>
                    <a:bodyPr/>
                    <a:lstStyle/>
                    <a:p>
                      <a:pPr algn="ctr"/>
                      <a:r>
                        <a:rPr lang="en-US" sz="2400" dirty="0" err="1" smtClean="0">
                          <a:latin typeface="Times New Roman" pitchFamily="18" charset="0"/>
                          <a:cs typeface="Times New Roman" pitchFamily="18" charset="0"/>
                        </a:rPr>
                        <a:t>Hệ</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sinh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nữ</a:t>
                      </a:r>
                      <a:endParaRPr lang="en-US" sz="24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nam</a:t>
                      </a:r>
                      <a:endParaRPr lang="en-US" sz="24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400" dirty="0" err="1" smtClean="0">
                          <a:solidFill>
                            <a:srgbClr val="FF0000"/>
                          </a:solidFill>
                          <a:latin typeface="Times New Roman" pitchFamily="18" charset="0"/>
                          <a:cs typeface="Times New Roman" pitchFamily="18" charset="0"/>
                        </a:rPr>
                        <a:t>Cơ</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smtClean="0">
                          <a:solidFill>
                            <a:srgbClr val="FF0000"/>
                          </a:solidFill>
                          <a:latin typeface="Times New Roman" pitchFamily="18" charset="0"/>
                          <a:cs typeface="Times New Roman" pitchFamily="18" charset="0"/>
                        </a:rPr>
                        <a:t>Chức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dirty="0" err="1" smtClean="0">
                          <a:solidFill>
                            <a:srgbClr val="FF0000"/>
                          </a:solidFill>
                          <a:latin typeface="Times New Roman" pitchFamily="18" charset="0"/>
                          <a:cs typeface="Times New Roman" pitchFamily="18" charset="0"/>
                        </a:rPr>
                        <a:t>Cơ</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smtClean="0">
                          <a:solidFill>
                            <a:srgbClr val="FF0000"/>
                          </a:solidFill>
                          <a:latin typeface="Times New Roman" pitchFamily="18" charset="0"/>
                          <a:cs typeface="Times New Roman" pitchFamily="18" charset="0"/>
                        </a:rPr>
                        <a:t>Chức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2400" b="0" i="0" kern="1200" dirty="0" err="1" smtClean="0">
                          <a:solidFill>
                            <a:srgbClr val="FF00FF"/>
                          </a:solidFill>
                          <a:latin typeface="Times New Roman" pitchFamily="18" charset="0"/>
                          <a:ea typeface="+mn-ea"/>
                          <a:cs typeface="Times New Roman" pitchFamily="18" charset="0"/>
                        </a:rPr>
                        <a:t>Buồng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400" b="0" i="0" kern="1200" dirty="0" err="1" smtClean="0">
                          <a:solidFill>
                            <a:schemeClr val="tx1"/>
                          </a:solidFill>
                          <a:latin typeface="Times New Roman" pitchFamily="18" charset="0"/>
                          <a:ea typeface="+mn-ea"/>
                          <a:cs typeface="Times New Roman" pitchFamily="18" charset="0"/>
                        </a:rPr>
                        <a:t>Sản</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xuất</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trứng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và</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tiết</a:t>
                      </a:r>
                      <a:r>
                        <a:rPr lang="en-US" sz="2400" b="0" i="0" kern="1200" dirty="0" smtClean="0">
                          <a:solidFill>
                            <a:schemeClr val="tx1"/>
                          </a:solidFill>
                          <a:latin typeface="Times New Roman" pitchFamily="18" charset="0"/>
                          <a:ea typeface="+mn-ea"/>
                          <a:cs typeface="Times New Roman" pitchFamily="18" charset="0"/>
                        </a:rPr>
                        <a:t> hormone </a:t>
                      </a:r>
                      <a:r>
                        <a:rPr lang="en-US" sz="2400" b="0" i="0" kern="1200" dirty="0" err="1" smtClean="0">
                          <a:solidFill>
                            <a:schemeClr val="tx1"/>
                          </a:solidFill>
                          <a:latin typeface="Times New Roman" pitchFamily="18" charset="0"/>
                          <a:ea typeface="+mn-ea"/>
                          <a:cs typeface="Times New Roman" pitchFamily="18" charset="0"/>
                        </a:rPr>
                        <a:t>sinh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dục</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nữ</a:t>
                      </a:r>
                      <a:r>
                        <a:rPr lang="en-US" sz="2400" b="0" i="0" kern="1200" dirty="0" smtClean="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smtClean="0">
                          <a:solidFill>
                            <a:srgbClr val="FF00FF"/>
                          </a:solidFill>
                          <a:latin typeface="Times New Roman" pitchFamily="18" charset="0"/>
                          <a:ea typeface="+mn-ea"/>
                          <a:cs typeface="Times New Roman" pitchFamily="18" charset="0"/>
                        </a:rPr>
                        <a:t>Ống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dẫn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tinh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smtClean="0">
                          <a:solidFill>
                            <a:schemeClr val="tx1"/>
                          </a:solidFill>
                          <a:latin typeface="Times New Roman" pitchFamily="18" charset="0"/>
                          <a:ea typeface="+mn-ea"/>
                          <a:cs typeface="Times New Roman" pitchFamily="18" charset="0"/>
                        </a:rPr>
                        <a:t>Vận chuyển tinh trùng đến túi tinh.</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sz="2400" b="0" i="0" kern="1200" dirty="0" smtClean="0">
                        <a:solidFill>
                          <a:srgbClr val="FF00FF"/>
                        </a:solidFill>
                        <a:latin typeface="Times New Roman" pitchFamily="18" charset="0"/>
                        <a:ea typeface="+mn-ea"/>
                        <a:cs typeface="Times New Roman" pitchFamily="18" charset="0"/>
                      </a:endParaRPr>
                    </a:p>
                    <a:p>
                      <a:pPr algn="ctr"/>
                      <a:endParaRPr lang="en-US" sz="2400" b="0" i="0" kern="1200" dirty="0" smtClean="0">
                        <a:solidFill>
                          <a:srgbClr val="FF00FF"/>
                        </a:solidFill>
                        <a:latin typeface="Times New Roman" pitchFamily="18" charset="0"/>
                        <a:ea typeface="+mn-ea"/>
                        <a:cs typeface="Times New Roman" pitchFamily="18" charset="0"/>
                      </a:endParaRPr>
                    </a:p>
                    <a:p>
                      <a:pPr algn="ctr"/>
                      <a:r>
                        <a:rPr lang="vi-VN" sz="2400" b="0" i="0" kern="1200" dirty="0" smtClean="0">
                          <a:solidFill>
                            <a:srgbClr val="FF00FF"/>
                          </a:solidFill>
                          <a:latin typeface="Times New Roman" pitchFamily="18" charset="0"/>
                          <a:ea typeface="+mn-ea"/>
                          <a:cs typeface="Times New Roman" pitchFamily="18" charset="0"/>
                        </a:rPr>
                        <a:t>Âm đạo</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smtClean="0">
                          <a:solidFill>
                            <a:schemeClr val="tx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2400" b="0" i="0" kern="1200" dirty="0" smtClean="0">
                          <a:solidFill>
                            <a:schemeClr val="tx1"/>
                          </a:solidFill>
                          <a:latin typeface="Times New Roman" pitchFamily="18" charset="0"/>
                          <a:ea typeface="+mn-ea"/>
                          <a:cs typeface="Times New Roman" pitchFamily="18" charset="0"/>
                        </a:rPr>
                        <a:t>- Tiếp nhận tinh trùng.</a:t>
                      </a:r>
                    </a:p>
                    <a:p>
                      <a:r>
                        <a:rPr lang="vi-VN" sz="2400" b="0" i="0" kern="1200" dirty="0" smtClean="0">
                          <a:solidFill>
                            <a:schemeClr val="tx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2400" b="0" i="0" kern="1200" dirty="0" smtClean="0">
                        <a:solidFill>
                          <a:srgbClr val="FF00FF"/>
                        </a:solidFill>
                        <a:latin typeface="Times New Roman" pitchFamily="18" charset="0"/>
                        <a:ea typeface="+mn-ea"/>
                        <a:cs typeface="Times New Roman" pitchFamily="18" charset="0"/>
                      </a:endParaRPr>
                    </a:p>
                    <a:p>
                      <a:pPr algn="ctr"/>
                      <a:r>
                        <a:rPr lang="en-US" sz="2400" b="0" i="0" kern="1200" dirty="0" err="1" smtClean="0">
                          <a:solidFill>
                            <a:srgbClr val="FF00FF"/>
                          </a:solidFill>
                          <a:latin typeface="Times New Roman" pitchFamily="18" charset="0"/>
                          <a:ea typeface="+mn-ea"/>
                          <a:cs typeface="Times New Roman" pitchFamily="18" charset="0"/>
                        </a:rPr>
                        <a:t>Tuyến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tiền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liệt</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2400" b="0" i="0" kern="1200" dirty="0" smtClean="0">
                        <a:solidFill>
                          <a:schemeClr val="tx1"/>
                        </a:solidFill>
                        <a:latin typeface="Times New Roman" pitchFamily="18" charset="0"/>
                        <a:ea typeface="+mn-ea"/>
                        <a:cs typeface="Times New Roman" pitchFamily="18" charset="0"/>
                      </a:endParaRPr>
                    </a:p>
                    <a:p>
                      <a:pPr algn="l"/>
                      <a:r>
                        <a:rPr lang="en-US" sz="2400" b="0" i="0" kern="1200" dirty="0" err="1" smtClean="0">
                          <a:solidFill>
                            <a:schemeClr val="tx1"/>
                          </a:solidFill>
                          <a:latin typeface="Times New Roman" pitchFamily="18" charset="0"/>
                          <a:ea typeface="+mn-ea"/>
                          <a:cs typeface="Times New Roman" pitchFamily="18" charset="0"/>
                        </a:rPr>
                        <a:t>Tiết</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dịch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màu</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trắng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hòa</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lẫn</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với</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trùng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từ</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túi</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phóng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ra</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tạo</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thành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dịch</a:t>
                      </a:r>
                      <a:r>
                        <a:rPr lang="en-US" sz="2400" b="0" i="0" kern="1200" dirty="0" smtClean="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US" sz="2400" b="0" i="0" kern="1200" dirty="0" err="1" smtClean="0">
                          <a:solidFill>
                            <a:srgbClr val="FF00FF"/>
                          </a:solidFill>
                          <a:latin typeface="Times New Roman" pitchFamily="18" charset="0"/>
                          <a:ea typeface="+mn-ea"/>
                          <a:cs typeface="Times New Roman" pitchFamily="18" charset="0"/>
                        </a:rPr>
                        <a:t>Ống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dẫn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smtClean="0">
                          <a:solidFill>
                            <a:schemeClr val="tx1"/>
                          </a:solidFill>
                          <a:latin typeface="Times New Roman" pitchFamily="18" charset="0"/>
                          <a:ea typeface="+mn-ea"/>
                          <a:cs typeface="Times New Roman" pitchFamily="18" charset="0"/>
                        </a:rPr>
                        <a:t>- Đón trứng.</a:t>
                      </a:r>
                    </a:p>
                    <a:p>
                      <a:r>
                        <a:rPr lang="vi-VN" sz="2400" b="0" i="0" kern="1200" dirty="0" smtClean="0">
                          <a:solidFill>
                            <a:schemeClr val="tx1"/>
                          </a:solidFill>
                          <a:latin typeface="Times New Roman" pitchFamily="18" charset="0"/>
                          <a:ea typeface="+mn-ea"/>
                          <a:cs typeface="Times New Roman" pitchFamily="18" charset="0"/>
                        </a:rPr>
                        <a:t>- Là nơi diễn ra sự thụ tinh.</a:t>
                      </a:r>
                    </a:p>
                    <a:p>
                      <a:r>
                        <a:rPr lang="vi-VN" sz="2400" b="0" i="0" kern="1200" dirty="0" smtClean="0">
                          <a:solidFill>
                            <a:schemeClr val="tx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smtClean="0">
                          <a:solidFill>
                            <a:srgbClr val="FF00FF"/>
                          </a:solidFill>
                          <a:latin typeface="Times New Roman" pitchFamily="18" charset="0"/>
                          <a:ea typeface="+mn-ea"/>
                          <a:cs typeface="Times New Roman" pitchFamily="18" charset="0"/>
                        </a:rPr>
                        <a:t>Tuyến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hành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smtClean="0">
                          <a:solidFill>
                            <a:schemeClr val="tx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smtClean="0">
                <a:solidFill>
                  <a:srgbClr val="FF0000"/>
                </a:solidFill>
                <a:latin typeface="+mj-lt"/>
              </a:rPr>
              <a:t>	</a:t>
            </a:r>
            <a:r>
              <a:rPr lang="vi-VN" sz="2800" dirty="0" smtClean="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669280"/>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370840">
                <a:tc gridSpan="2">
                  <a:txBody>
                    <a:bodyPr/>
                    <a:lstStyle/>
                    <a:p>
                      <a:pPr algn="ctr"/>
                      <a:r>
                        <a:rPr lang="en-US" sz="2800" dirty="0" err="1" smtClean="0">
                          <a:latin typeface="Times New Roman" pitchFamily="18" charset="0"/>
                          <a:cs typeface="Times New Roman" pitchFamily="18" charset="0"/>
                        </a:rPr>
                        <a:t>Hệ</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nam</a:t>
                      </a:r>
                      <a:endParaRPr lang="en-US" sz="28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800" dirty="0" err="1"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smtClean="0">
                          <a:solidFill>
                            <a:srgbClr val="FF0000"/>
                          </a:solidFill>
                          <a:latin typeface="Times New Roman" pitchFamily="18" charset="0"/>
                          <a:cs typeface="Times New Roman" pitchFamily="18" charset="0"/>
                        </a:rPr>
                        <a:t>Chức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dirty="0" err="1"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smtClean="0">
                          <a:solidFill>
                            <a:srgbClr val="FF0000"/>
                          </a:solidFill>
                          <a:latin typeface="Times New Roman" pitchFamily="18" charset="0"/>
                          <a:cs typeface="Times New Roman" pitchFamily="18" charset="0"/>
                        </a:rPr>
                        <a:t>Chức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2800" b="0" i="0" kern="1200" dirty="0" err="1" smtClean="0">
                          <a:solidFill>
                            <a:srgbClr val="FF00FF"/>
                          </a:solidFill>
                          <a:latin typeface="Times New Roman" pitchFamily="18" charset="0"/>
                          <a:ea typeface="+mn-ea"/>
                          <a:cs typeface="Times New Roman" pitchFamily="18" charset="0"/>
                        </a:rPr>
                        <a:t>Tử</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cung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800" b="0" i="0" kern="1200" dirty="0" smtClean="0">
                          <a:solidFill>
                            <a:schemeClr val="tx1"/>
                          </a:solidFill>
                          <a:latin typeface="Times New Roman" pitchFamily="18" charset="0"/>
                          <a:ea typeface="+mn-ea"/>
                          <a:cs typeface="Times New Roman" pitchFamily="18" charset="0"/>
                        </a:rPr>
                        <a:t>- Tiếp nhận trứng hoặc hợp tử.</a:t>
                      </a:r>
                    </a:p>
                    <a:p>
                      <a:r>
                        <a:rPr lang="vi-VN" sz="2800" b="0" i="0" kern="1200" dirty="0" smtClean="0">
                          <a:solidFill>
                            <a:schemeClr val="tx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Túi</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tinh</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smtClean="0">
                          <a:solidFill>
                            <a:schemeClr val="tx1"/>
                          </a:solidFill>
                          <a:latin typeface="Times New Roman" pitchFamily="18" charset="0"/>
                          <a:ea typeface="+mn-ea"/>
                          <a:cs typeface="Times New Roman" pitchFamily="18" charset="0"/>
                        </a:rPr>
                        <a:t>Dự</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trữ</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trùng</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tiết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một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ít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dịch</a:t>
                      </a:r>
                      <a:r>
                        <a:rPr lang="en-US" sz="2800" b="0" i="0" kern="1200" dirty="0" smtClean="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US" sz="2800" b="0" i="0" kern="1200" dirty="0" err="1" smtClean="0">
                          <a:solidFill>
                            <a:srgbClr val="FF00FF"/>
                          </a:solidFill>
                          <a:latin typeface="Times New Roman" pitchFamily="18" charset="0"/>
                          <a:ea typeface="+mn-ea"/>
                          <a:cs typeface="Times New Roman" pitchFamily="18" charset="0"/>
                        </a:rPr>
                        <a:t>Âm</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hộ</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 Bảo vệ cơ quan sinh dục.</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Tinh</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smtClean="0">
                          <a:solidFill>
                            <a:schemeClr val="tx1"/>
                          </a:solidFill>
                          <a:latin typeface="Times New Roman" pitchFamily="18" charset="0"/>
                          <a:ea typeface="+mn-ea"/>
                          <a:cs typeface="Times New Roman" pitchFamily="18" charset="0"/>
                        </a:rPr>
                        <a:t>Sản</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xuất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trùng</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và</a:t>
                      </a:r>
                      <a:r>
                        <a:rPr lang="en-US" sz="2800" b="0" i="0" kern="1200" dirty="0" smtClean="0">
                          <a:solidFill>
                            <a:schemeClr val="tx1"/>
                          </a:solidFill>
                          <a:latin typeface="Times New Roman" pitchFamily="18" charset="0"/>
                          <a:ea typeface="+mn-ea"/>
                          <a:cs typeface="Times New Roman" pitchFamily="18" charset="0"/>
                        </a:rPr>
                        <a:t> hormone </a:t>
                      </a:r>
                      <a:r>
                        <a:rPr lang="en-US" sz="2800" b="0" i="0" kern="1200" dirty="0" err="1" smtClean="0">
                          <a:solidFill>
                            <a:schemeClr val="tx1"/>
                          </a:solidFill>
                          <a:latin typeface="Times New Roman" pitchFamily="18" charset="0"/>
                          <a:ea typeface="+mn-ea"/>
                          <a:cs typeface="Times New Roman" pitchFamily="18" charset="0"/>
                        </a:rPr>
                        <a:t>sinh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dục</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nam</a:t>
                      </a:r>
                      <a:r>
                        <a:rPr lang="en-US" sz="2800" b="0" i="0" kern="1200" dirty="0" smtClean="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rowSpan="2" gridSpan="2">
                  <a:txBody>
                    <a:bodyPr/>
                    <a:lstStyle/>
                    <a:p>
                      <a:pPr algn="ctr"/>
                      <a:endParaRPr lang="en-US" sz="2800" dirty="0">
                        <a:solidFill>
                          <a:srgbClr val="FF00FF"/>
                        </a:solidFill>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Mào</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tinh</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Nơi tinh trùng phát triển toàn diện.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2800" b="0" i="0" kern="1200" dirty="0" smtClean="0">
                          <a:solidFill>
                            <a:srgbClr val="FF00FF"/>
                          </a:solidFill>
                          <a:latin typeface="Times New Roman" pitchFamily="18" charset="0"/>
                          <a:ea typeface="+mn-ea"/>
                          <a:cs typeface="Times New Roman" pitchFamily="18" charset="0"/>
                        </a:rPr>
                        <a:t>Dương vật</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Có niệu đạo vừa là đường dẫn nước tiểu vừa là đường dẫn tinh.</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0" y="401795"/>
          <a:ext cx="12192000" cy="6035040"/>
        </p:xfrm>
        <a:graphic>
          <a:graphicData uri="http://schemas.openxmlformats.org/drawingml/2006/table">
            <a:tbl>
              <a:tblPr firstRow="1" bandRow="1">
                <a:tableStyleId>{5C22544A-7EE6-4342-B048-85BDC9FD1C3A}</a:tableStyleId>
              </a:tblPr>
              <a:tblGrid>
                <a:gridCol w="1289816">
                  <a:extLst>
                    <a:ext uri="{9D8B030D-6E8A-4147-A177-3AD203B41FA5}">
                      <a16:colId xmlns:a16="http://schemas.microsoft.com/office/drawing/2014/main" val="20000"/>
                    </a:ext>
                  </a:extLst>
                </a:gridCol>
                <a:gridCol w="4806184">
                  <a:extLst>
                    <a:ext uri="{9D8B030D-6E8A-4147-A177-3AD203B41FA5}">
                      <a16:colId xmlns:a16="http://schemas.microsoft.com/office/drawing/2014/main" val="20001"/>
                    </a:ext>
                  </a:extLst>
                </a:gridCol>
                <a:gridCol w="1647573">
                  <a:extLst>
                    <a:ext uri="{9D8B030D-6E8A-4147-A177-3AD203B41FA5}">
                      <a16:colId xmlns:a16="http://schemas.microsoft.com/office/drawing/2014/main" val="20002"/>
                    </a:ext>
                  </a:extLst>
                </a:gridCol>
                <a:gridCol w="4448427">
                  <a:extLst>
                    <a:ext uri="{9D8B030D-6E8A-4147-A177-3AD203B41FA5}">
                      <a16:colId xmlns:a16="http://schemas.microsoft.com/office/drawing/2014/main" val="20003"/>
                    </a:ext>
                  </a:extLst>
                </a:gridCol>
              </a:tblGrid>
              <a:tr h="370840">
                <a:tc gridSpan="2">
                  <a:txBody>
                    <a:bodyPr/>
                    <a:lstStyle/>
                    <a:p>
                      <a:pPr algn="ctr"/>
                      <a:r>
                        <a:rPr lang="en-US" sz="1900" dirty="0" err="1" smtClean="0">
                          <a:latin typeface="Times New Roman" pitchFamily="18" charset="0"/>
                          <a:cs typeface="Times New Roman" pitchFamily="18" charset="0"/>
                        </a:rPr>
                        <a:t>Hệ</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sinh</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dục</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nữ</a:t>
                      </a:r>
                      <a:endParaRPr lang="en-US" sz="19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1900" dirty="0" err="1" smtClean="0">
                          <a:latin typeface="Times New Roman" pitchFamily="18" charset="0"/>
                          <a:cs typeface="Times New Roman" pitchFamily="18" charset="0"/>
                        </a:rPr>
                        <a:t>Hệ</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sinh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dục</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nam</a:t>
                      </a:r>
                      <a:endParaRPr lang="en-US" sz="19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1900" dirty="0" err="1" smtClean="0">
                          <a:solidFill>
                            <a:srgbClr val="FF0000"/>
                          </a:solidFill>
                          <a:latin typeface="Times New Roman" pitchFamily="18" charset="0"/>
                          <a:cs typeface="Times New Roman" pitchFamily="18" charset="0"/>
                        </a:rPr>
                        <a:t>Cơ</a:t>
                      </a:r>
                      <a:r>
                        <a:rPr lang="en-US" sz="1900" baseline="0" dirty="0" smtClean="0">
                          <a:solidFill>
                            <a:srgbClr val="FF0000"/>
                          </a:solidFill>
                          <a:latin typeface="Times New Roman" pitchFamily="18" charset="0"/>
                          <a:cs typeface="Times New Roman" pitchFamily="18" charset="0"/>
                        </a:rPr>
                        <a:t> </a:t>
                      </a:r>
                      <a:r>
                        <a:rPr lang="en-US" sz="1900" baseline="0" dirty="0" err="1" smtClean="0">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smtClean="0">
                          <a:solidFill>
                            <a:srgbClr val="FF0000"/>
                          </a:solidFill>
                          <a:latin typeface="Times New Roman" pitchFamily="18" charset="0"/>
                          <a:cs typeface="Times New Roman" pitchFamily="18" charset="0"/>
                        </a:rPr>
                        <a:t>Chức</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dirty="0" err="1" smtClean="0">
                          <a:solidFill>
                            <a:srgbClr val="FF0000"/>
                          </a:solidFill>
                          <a:latin typeface="Times New Roman" pitchFamily="18" charset="0"/>
                          <a:cs typeface="Times New Roman" pitchFamily="18" charset="0"/>
                        </a:rPr>
                        <a:t>Cơ</a:t>
                      </a:r>
                      <a:r>
                        <a:rPr lang="en-US" sz="1900" baseline="0" dirty="0" smtClean="0">
                          <a:solidFill>
                            <a:srgbClr val="FF0000"/>
                          </a:solidFill>
                          <a:latin typeface="Times New Roman" pitchFamily="18" charset="0"/>
                          <a:cs typeface="Times New Roman" pitchFamily="18" charset="0"/>
                        </a:rPr>
                        <a:t> </a:t>
                      </a:r>
                      <a:r>
                        <a:rPr lang="en-US" sz="1900" baseline="0" dirty="0" err="1" smtClean="0">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smtClean="0">
                          <a:solidFill>
                            <a:srgbClr val="FF0000"/>
                          </a:solidFill>
                          <a:latin typeface="Times New Roman" pitchFamily="18" charset="0"/>
                          <a:cs typeface="Times New Roman" pitchFamily="18" charset="0"/>
                        </a:rPr>
                        <a:t>Chức</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Buồng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Sản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xuất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trứng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và</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hormone </a:t>
                      </a:r>
                      <a:r>
                        <a:rPr lang="en-US" sz="1900" b="0" i="0" kern="1200" dirty="0" err="1" smtClean="0">
                          <a:solidFill>
                            <a:schemeClr val="dk1"/>
                          </a:solidFill>
                          <a:latin typeface="Times New Roman" pitchFamily="18" charset="0"/>
                          <a:ea typeface="+mn-ea"/>
                          <a:cs typeface="Times New Roman" pitchFamily="18" charset="0"/>
                        </a:rPr>
                        <a:t>sinh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dục</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nữ</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Ống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dẫn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Vận chuyển tinh trùng đến túi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vi-VN" sz="1900" b="0" i="0" kern="1200" dirty="0" smtClean="0">
                          <a:solidFill>
                            <a:srgbClr val="FF00FF"/>
                          </a:solidFill>
                          <a:latin typeface="Times New Roman" pitchFamily="18" charset="0"/>
                          <a:ea typeface="+mn-ea"/>
                          <a:cs typeface="Times New Roman" pitchFamily="18" charset="0"/>
                        </a:rPr>
                        <a:t>Âm đạo</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1900" b="0" i="0" kern="1200" dirty="0" smtClean="0">
                          <a:solidFill>
                            <a:schemeClr val="dk1"/>
                          </a:solidFill>
                          <a:latin typeface="Times New Roman" pitchFamily="18" charset="0"/>
                          <a:ea typeface="+mn-ea"/>
                          <a:cs typeface="Times New Roman" pitchFamily="18" charset="0"/>
                        </a:rPr>
                        <a:t>- Tiếp nhận tinh trùng.</a:t>
                      </a:r>
                    </a:p>
                    <a:p>
                      <a:r>
                        <a:rPr lang="vi-VN" sz="1900" b="0" i="0" kern="1200" dirty="0" smtClean="0">
                          <a:solidFill>
                            <a:schemeClr val="dk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en-US" sz="1900" b="0" i="0" kern="1200" dirty="0" err="1" smtClean="0">
                          <a:solidFill>
                            <a:srgbClr val="FF00FF"/>
                          </a:solidFill>
                          <a:latin typeface="Times New Roman" pitchFamily="18" charset="0"/>
                          <a:ea typeface="+mn-ea"/>
                          <a:cs typeface="Times New Roman" pitchFamily="18" charset="0"/>
                        </a:rPr>
                        <a:t>Tuyến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tiền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liệt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1900" b="0" i="0" kern="1200" dirty="0" smtClean="0">
                        <a:solidFill>
                          <a:schemeClr val="dk1"/>
                        </a:solidFill>
                        <a:latin typeface="Times New Roman" pitchFamily="18" charset="0"/>
                        <a:ea typeface="+mn-ea"/>
                        <a:cs typeface="Times New Roman" pitchFamily="18" charset="0"/>
                      </a:endParaRPr>
                    </a:p>
                    <a:p>
                      <a:pPr algn="l"/>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màu</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trắng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hòa</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lẫn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với</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từ</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túi</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phóng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ra</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tạo</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thành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Ống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dẫn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Đón trứng.</a:t>
                      </a:r>
                    </a:p>
                    <a:p>
                      <a:r>
                        <a:rPr lang="vi-VN" sz="1900" b="0" i="0" kern="1200" dirty="0" smtClean="0">
                          <a:solidFill>
                            <a:schemeClr val="dk1"/>
                          </a:solidFill>
                          <a:latin typeface="Times New Roman" pitchFamily="18" charset="0"/>
                          <a:ea typeface="+mn-ea"/>
                          <a:cs typeface="Times New Roman" pitchFamily="18" charset="0"/>
                        </a:rPr>
                        <a:t>- Là nơi diễn ra sự thụ tinh.</a:t>
                      </a:r>
                    </a:p>
                    <a:p>
                      <a:r>
                        <a:rPr lang="vi-VN" sz="1900" b="0" i="0" kern="1200" dirty="0" smtClean="0">
                          <a:solidFill>
                            <a:schemeClr val="dk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en-US" sz="1900" b="0" i="0" kern="1200" dirty="0" err="1" smtClean="0">
                          <a:solidFill>
                            <a:srgbClr val="FF00FF"/>
                          </a:solidFill>
                          <a:latin typeface="Times New Roman" pitchFamily="18" charset="0"/>
                          <a:ea typeface="+mn-ea"/>
                          <a:cs typeface="Times New Roman" pitchFamily="18" charset="0"/>
                        </a:rPr>
                        <a:t>Tuyến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hành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Tử</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cung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Tiếp nhận trứng hoặc hợp tử.</a:t>
                      </a:r>
                    </a:p>
                    <a:p>
                      <a:r>
                        <a:rPr lang="vi-VN" sz="1900" b="0" i="0" kern="1200" dirty="0" smtClean="0">
                          <a:solidFill>
                            <a:schemeClr val="dk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Túi</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Dự</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trữ</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một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ít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Âm</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hộ</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 Bảo vệ cơ quan sinh dục.</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Tinh</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Sản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xuất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và</a:t>
                      </a:r>
                      <a:r>
                        <a:rPr lang="en-US" sz="1900" b="0" i="0" kern="1200" dirty="0" smtClean="0">
                          <a:solidFill>
                            <a:schemeClr val="dk1"/>
                          </a:solidFill>
                          <a:latin typeface="Times New Roman" pitchFamily="18" charset="0"/>
                          <a:ea typeface="+mn-ea"/>
                          <a:cs typeface="Times New Roman" pitchFamily="18" charset="0"/>
                        </a:rPr>
                        <a:t> hormone </a:t>
                      </a:r>
                      <a:r>
                        <a:rPr lang="en-US" sz="1900" b="0" i="0" kern="1200" dirty="0" err="1" smtClean="0">
                          <a:solidFill>
                            <a:schemeClr val="dk1"/>
                          </a:solidFill>
                          <a:latin typeface="Times New Roman" pitchFamily="18" charset="0"/>
                          <a:ea typeface="+mn-ea"/>
                          <a:cs typeface="Times New Roman" pitchFamily="18" charset="0"/>
                        </a:rPr>
                        <a:t>sinh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dục</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nam</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rowSpan="2" gridSpan="2">
                  <a:txBody>
                    <a:bodyPr/>
                    <a:lstStyle/>
                    <a:p>
                      <a:pPr algn="ctr"/>
                      <a:endParaRPr lang="en-US" sz="1900" dirty="0">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Mào</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Nơi tinh trùng phát triển toàn diện.</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1900" b="0" i="0" kern="1200" dirty="0" smtClean="0">
                          <a:solidFill>
                            <a:srgbClr val="FF00FF"/>
                          </a:solidFill>
                          <a:latin typeface="Times New Roman" pitchFamily="18" charset="0"/>
                          <a:ea typeface="+mn-ea"/>
                          <a:cs typeface="Times New Roman" pitchFamily="18" charset="0"/>
                        </a:rPr>
                        <a:t>Dương vật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Có niệu đạo vừa là đường dẫn nước tiểu vừa là đường dẫn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68597" y="0"/>
            <a:ext cx="10709565" cy="5568974"/>
          </a:xfrm>
          <a:prstGeom prst="rect">
            <a:avLst/>
          </a:prstGeom>
          <a:noFill/>
          <a:ln w="9525">
            <a:noFill/>
            <a:miter lim="800000"/>
            <a:headEnd/>
            <a:tailEnd/>
          </a:ln>
          <a:effectLst/>
        </p:spPr>
      </p:pic>
      <p:sp>
        <p:nvSpPr>
          <p:cNvPr id="13" name="Rectangle 12"/>
          <p:cNvSpPr/>
          <p:nvPr/>
        </p:nvSpPr>
        <p:spPr>
          <a:xfrm>
            <a:off x="0" y="0"/>
            <a:ext cx="1524000" cy="5016758"/>
          </a:xfrm>
          <a:prstGeom prst="rect">
            <a:avLst/>
          </a:prstGeom>
        </p:spPr>
        <p:txBody>
          <a:bodyPr wrap="square">
            <a:spAutoFit/>
          </a:bodyPr>
          <a:lstStyle/>
          <a:p>
            <a:pPr algn="ctr"/>
            <a:r>
              <a:rPr lang="vi-VN" sz="3200" dirty="0" smtClean="0">
                <a:solidFill>
                  <a:srgbClr val="FF0000"/>
                </a:solidFill>
                <a:latin typeface="Times New Roman" pitchFamily="18" charset="0"/>
                <a:cs typeface="Times New Roman" pitchFamily="18" charset="0"/>
              </a:rPr>
              <a:t>Lập sơ đồ đường đi của tinh trùng trong hệ sinh dục nam</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cxnSp>
        <p:nvCxnSpPr>
          <p:cNvPr id="16" name="Straight Arrow Connector 15"/>
          <p:cNvCxnSpPr/>
          <p:nvPr/>
        </p:nvCxnSpPr>
        <p:spPr>
          <a:xfrm rot="5400000" flipH="1" flipV="1">
            <a:off x="7446818" y="3179619"/>
            <a:ext cx="304800" cy="69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7557654" y="3054927"/>
            <a:ext cx="401780" cy="19396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7564589" y="2715493"/>
            <a:ext cx="290939" cy="24938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7536875" y="1995057"/>
            <a:ext cx="332508" cy="2770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100458" y="1752602"/>
            <a:ext cx="374071" cy="1385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733309" y="2299855"/>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733308" y="3283529"/>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5516577"/>
            <a:ext cx="12192000" cy="1077218"/>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Sơ đồ đường đi của tinh trùng trong hệ sinh dục nam: Tinh hoàn → Mào tinh hoàn → Ống dẫn tinh → Túi tinh → Niệu đạo trong dương vật.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upRigh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upRigh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strips(upRight)">
                                      <p:cBhvr>
                                        <p:cTn id="46" dur="10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edge">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350171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4161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(testosterone).</a:t>
            </a:r>
          </a:p>
        </p:txBody>
      </p:sp>
      <p:sp>
        <p:nvSpPr>
          <p:cNvPr id="24" name="TextBox 23"/>
          <p:cNvSpPr txBox="1"/>
          <p:nvPr/>
        </p:nvSpPr>
        <p:spPr>
          <a:xfrm>
            <a:off x="0" y="48317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27509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2562989" y="444645"/>
            <a:ext cx="6525491" cy="4436249"/>
          </a:xfrm>
          <a:prstGeom prst="rect">
            <a:avLst/>
          </a:prstGeom>
          <a:noFill/>
          <a:ln w="9525">
            <a:noFill/>
            <a:miter lim="800000"/>
            <a:headEnd/>
            <a:tailEnd/>
          </a:ln>
          <a:effectLst/>
        </p:spPr>
      </p:pic>
      <p:sp>
        <p:nvSpPr>
          <p:cNvPr id="27" name="TextBox 26"/>
          <p:cNvSpPr txBox="1"/>
          <p:nvPr/>
        </p:nvSpPr>
        <p:spPr>
          <a:xfrm>
            <a:off x="0" y="570459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upRight)">
                                      <p:cBhvr>
                                        <p:cTn id="22" dur="1000"/>
                                        <p:tgtEl>
                                          <p:spTgt spid="27"/>
                                        </p:tgtEl>
                                      </p:cBhvr>
                                    </p:animEffect>
                                  </p:childTnLst>
                                </p:cTn>
                              </p:par>
                              <p:par>
                                <p:cTn id="23" presetID="23" presetClass="exit" presetSubtype="32" fill="hold" nodeType="withEffect">
                                  <p:stCondLst>
                                    <p:cond delay="0"/>
                                  </p:stCondLst>
                                  <p:childTnLst>
                                    <p:anim calcmode="lin" valueType="num">
                                      <p:cBhvr>
                                        <p:cTn id="24" dur="1000"/>
                                        <p:tgtEl>
                                          <p:spTgt spid="5123"/>
                                        </p:tgtEl>
                                        <p:attrNameLst>
                                          <p:attrName>ppt_w</p:attrName>
                                        </p:attrNameLst>
                                      </p:cBhvr>
                                      <p:tavLst>
                                        <p:tav tm="0">
                                          <p:val>
                                            <p:strVal val="ppt_w"/>
                                          </p:val>
                                        </p:tav>
                                        <p:tav tm="100000">
                                          <p:val>
                                            <p:fltVal val="0"/>
                                          </p:val>
                                        </p:tav>
                                      </p:tavLst>
                                    </p:anim>
                                    <p:anim calcmode="lin" valueType="num">
                                      <p:cBhvr>
                                        <p:cTn id="25" dur="1000"/>
                                        <p:tgtEl>
                                          <p:spTgt spid="5123"/>
                                        </p:tgtEl>
                                        <p:attrNameLst>
                                          <p:attrName>ppt_h</p:attrName>
                                        </p:attrNameLst>
                                      </p:cBhvr>
                                      <p:tavLst>
                                        <p:tav tm="0">
                                          <p:val>
                                            <p:strVal val="ppt_h"/>
                                          </p:val>
                                        </p:tav>
                                        <p:tav tm="100000">
                                          <p:val>
                                            <p:fltVal val="0"/>
                                          </p:val>
                                        </p:tav>
                                      </p:tavLst>
                                    </p:anim>
                                    <p:set>
                                      <p:cBhvr>
                                        <p:cTn id="26"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5043814"/>
          </a:xfrm>
          <a:prstGeom prst="rect">
            <a:avLst/>
          </a:prstGeom>
          <a:noFill/>
          <a:ln w="9525">
            <a:noFill/>
            <a:miter lim="800000"/>
            <a:headEnd/>
            <a:tailEnd/>
          </a:ln>
          <a:effectLst/>
        </p:spPr>
      </p:pic>
      <p:sp>
        <p:nvSpPr>
          <p:cNvPr id="13" name="Rectangle 12"/>
          <p:cNvSpPr/>
          <p:nvPr/>
        </p:nvSpPr>
        <p:spPr>
          <a:xfrm>
            <a:off x="0" y="5031617"/>
            <a:ext cx="12192000" cy="1077218"/>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Hợp tử được hình thành sau khi thụ tinh sẽ di chuyển dọc theo ống dẫn trứng hướng về phía tử cung</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Righ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061799"/>
            <a:ext cx="12192000" cy="2554545"/>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Sự thụ tinh xảy ra ở ống dẫn trứng, khi tinh trùng gặp trứng vào thời điểm thích hợp.</a:t>
            </a:r>
          </a:p>
          <a:p>
            <a:pPr algn="just"/>
            <a:r>
              <a:rPr lang="vi-VN" sz="3200" dirty="0" smtClean="0">
                <a:solidFill>
                  <a:srgbClr val="FF00FF"/>
                </a:solidFill>
                <a:latin typeface="Times New Roman" pitchFamily="18" charset="0"/>
                <a:cs typeface="Times New Roman" pitchFamily="18" charset="0"/>
              </a:rPr>
              <a:t>- Thai nhi được nuôi dưỡng ở tử cung. Niêm mạc tử cung là nơi phôi bám vào, hình thành nhau thai để trao đổi chất với cơ thể mẹ giúp phôi thai phát triển.</a:t>
            </a:r>
            <a:endParaRPr lang="vi-VN" sz="3200"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583440" y="0"/>
            <a:ext cx="5931135" cy="42533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p:cTn id="2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8485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21576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04438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endParaRPr lang="vi-VN" sz="3200" dirty="0">
              <a:solidFill>
                <a:srgbClr val="FF00FF"/>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from="(-#ppt_w/2)" to="(#ppt_x)" calcmode="lin" valueType="num">
                                      <p:cBhvr>
                                        <p:cTn id="7" dur="600" fill="hold">
                                          <p:stCondLst>
                                            <p:cond delay="0"/>
                                          </p:stCondLst>
                                        </p:cTn>
                                        <p:tgtEl>
                                          <p:spTgt spid="7171"/>
                                        </p:tgtEl>
                                        <p:attrNameLst>
                                          <p:attrName>ppt_x</p:attrName>
                                        </p:attrNameLst>
                                      </p:cBhvr>
                                    </p:anim>
                                    <p:anim from="0" to="-1.0" calcmode="lin" valueType="num">
                                      <p:cBhvr>
                                        <p:cTn id="8" dur="200" decel="50000" autoRev="1" fill="hold">
                                          <p:stCondLst>
                                            <p:cond delay="600"/>
                                          </p:stCondLst>
                                        </p:cTn>
                                        <p:tgtEl>
                                          <p:spTgt spid="7171"/>
                                        </p:tgtEl>
                                        <p:attrNameLst>
                                          <p:attrName>xshear</p:attrName>
                                        </p:attrNameLst>
                                      </p:cBhvr>
                                    </p:anim>
                                    <p:animScale>
                                      <p:cBhvr>
                                        <p:cTn id="9" dur="200" decel="100000" autoRev="1" fill="hold">
                                          <p:stCondLst>
                                            <p:cond delay="600"/>
                                          </p:stCondLst>
                                        </p:cTn>
                                        <p:tgtEl>
                                          <p:spTgt spid="7171"/>
                                        </p:tgtEl>
                                      </p:cBhvr>
                                      <p:from x="100000" y="100000"/>
                                      <p:to x="80000" y="100000"/>
                                    </p:animScale>
                                    <p:anim by="(#ppt_h/3+#ppt_w*0.1)" calcmode="lin" valueType="num">
                                      <p:cBhvr additive="sum">
                                        <p:cTn id="10" dur="200" decel="100000" autoRev="1" fill="hold">
                                          <p:stCondLst>
                                            <p:cond delay="600"/>
                                          </p:stCondLst>
                                        </p:cTn>
                                        <p:tgtEl>
                                          <p:spTgt spid="717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Ở giai đoạn bắt đầu chu kì kinh nguyệt (khoảng ngày 1 đến ngày 5 của chu kì), lớp niêm mạc tử cung bị bong ra → lớp niêm mạc tử cung mỏng dần.</a:t>
            </a:r>
          </a:p>
          <a:p>
            <a:pPr algn="just"/>
            <a:r>
              <a:rPr lang="vi-VN" sz="2800" dirty="0" smtClean="0">
                <a:solidFill>
                  <a:srgbClr val="FF00FF"/>
                </a:solidFill>
                <a:latin typeface="Times New Roman" pitchFamily="18" charset="0"/>
                <a:cs typeface="Times New Roman" pitchFamily="18" charset="0"/>
              </a:rPr>
              <a:t>- Ở giai đoạn tiếp theo (khoảng ngày 6 đến ngày 28 của chu kì), lớp niêm mạc của tử cung bắt đầu dày lên → lớp niêm mạc tử cung dày nhất vào cuối của chu kì để chuẩn bị cho phôi đến làm tổ.</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8866909" y="395276"/>
            <a:ext cx="3325091" cy="23189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37: </a:t>
            </a:r>
            <a:r>
              <a:rPr lang="en-US" sz="3600" b="1" dirty="0" err="1" smtClean="0">
                <a:solidFill>
                  <a:srgbClr val="0000FF"/>
                </a:solidFill>
                <a:latin typeface="Times New Roman" pitchFamily="18" charset="0"/>
                <a:cs typeface="Times New Roman" pitchFamily="18" charset="0"/>
              </a:rPr>
              <a:t>SINH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SẢN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8485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21576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04438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5292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bong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co </a:t>
            </a:r>
            <a:r>
              <a:rPr lang="en-US" sz="2800" dirty="0" err="1" smtClean="0">
                <a:solidFill>
                  <a:srgbClr val="0000FF"/>
                </a:solidFill>
                <a:latin typeface="Times New Roman" pitchFamily="18" charset="0"/>
                <a:cs typeface="Times New Roman" pitchFamily="18" charset="0"/>
              </a:rPr>
              <a:t>bóp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nguyệt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45754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485933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236655"/>
            <a:ext cx="12192000" cy="3539430"/>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Ví dụ bệnh lây truyền qua đường sinh dục như: HIV/AIDS, bệnh lậu, giang mai, sùi mào gà, viêm gan B,…</a:t>
            </a:r>
          </a:p>
          <a:p>
            <a:pPr algn="just"/>
            <a:r>
              <a:rPr lang="vi-VN" sz="3200" dirty="0" smtClean="0">
                <a:solidFill>
                  <a:srgbClr val="FF00FF"/>
                </a:solidFill>
                <a:latin typeface="Times New Roman" pitchFamily="18" charset="0"/>
                <a:cs typeface="Times New Roman" pitchFamily="18" charset="0"/>
              </a:rPr>
              <a:t>- Cách phòng tránh bệnh lây truyền qua đường sinh dục: Cần quan hệ tình dục an toàn, sử dụng bao cao su khi quan hệ tình dục, tiêm vaccine phòng bệnh, khám phụ khoa định kì, không dùng chung các vật dụng dính máu hoặc dịch cơ thể và đến ngay cơ sở y tế khi có dấu hiệu bất thường ở cơ quan sinh dục.</a:t>
            </a:r>
          </a:p>
        </p:txBody>
      </p:sp>
      <p:pic>
        <p:nvPicPr>
          <p:cNvPr id="9218" name="Picture 2"/>
          <p:cNvPicPr>
            <a:picLocks noChangeAspect="1" noChangeArrowheads="1"/>
          </p:cNvPicPr>
          <p:nvPr/>
        </p:nvPicPr>
        <p:blipFill>
          <a:blip r:embed="rId2"/>
          <a:srcRect/>
          <a:stretch>
            <a:fillRect/>
          </a:stretch>
        </p:blipFill>
        <p:spPr bwMode="auto">
          <a:xfrm>
            <a:off x="3685309" y="0"/>
            <a:ext cx="4229966" cy="32993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upRigh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25467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HIV/AIDS, </a:t>
            </a:r>
            <a:r>
              <a:rPr lang="en-US" sz="2800" dirty="0" err="1" smtClean="0">
                <a:solidFill>
                  <a:srgbClr val="0000FF"/>
                </a:solidFill>
                <a:latin typeface="Times New Roman" pitchFamily="18" charset="0"/>
                <a:cs typeface="Times New Roman" pitchFamily="18" charset="0"/>
              </a:rPr>
              <a:t>lậu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gan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sùi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gà</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312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78362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316907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31" name="TextBox 30"/>
          <p:cNvSpPr txBox="1"/>
          <p:nvPr/>
        </p:nvSpPr>
        <p:spPr>
          <a:xfrm>
            <a:off x="0" y="445754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niên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21034" y="0"/>
            <a:ext cx="8875059"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04502"/>
          <a:ext cx="12192000" cy="6716103"/>
        </p:xfrm>
        <a:graphic>
          <a:graphicData uri="http://schemas.openxmlformats.org/drawingml/2006/table">
            <a:tbl>
              <a:tblPr/>
              <a:tblGrid>
                <a:gridCol w="5724768">
                  <a:extLst>
                    <a:ext uri="{9D8B030D-6E8A-4147-A177-3AD203B41FA5}">
                      <a16:colId xmlns:a16="http://schemas.microsoft.com/office/drawing/2014/main" val="20000"/>
                    </a:ext>
                  </a:extLst>
                </a:gridCol>
                <a:gridCol w="6467232">
                  <a:extLst>
                    <a:ext uri="{9D8B030D-6E8A-4147-A177-3AD203B41FA5}">
                      <a16:colId xmlns:a16="http://schemas.microsoft.com/office/drawing/2014/main" val="20001"/>
                    </a:ext>
                  </a:extLst>
                </a:gridCol>
              </a:tblGrid>
              <a:tr h="394703">
                <a:tc>
                  <a:txBody>
                    <a:bodyPr/>
                    <a:lstStyle/>
                    <a:p>
                      <a:pPr algn="ctr"/>
                      <a:r>
                        <a:rPr lang="en-US" sz="2400" b="1" dirty="0" err="1">
                          <a:solidFill>
                            <a:srgbClr val="000000"/>
                          </a:solidFill>
                          <a:latin typeface="Times New Roman" pitchFamily="18" charset="0"/>
                          <a:cs typeface="Times New Roman" pitchFamily="18" charset="0"/>
                        </a:rPr>
                        <a:t>Biện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pháp</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4110">
                <a:tc>
                  <a:txBody>
                    <a:bodyPr/>
                    <a:lstStyle/>
                    <a:p>
                      <a:pPr algn="just"/>
                      <a:r>
                        <a:rPr lang="vi-VN" sz="2600" dirty="0">
                          <a:solidFill>
                            <a:srgbClr val="000000"/>
                          </a:solidFill>
                          <a:latin typeface="Times New Roman" pitchFamily="18" charset="0"/>
                          <a:cs typeface="Times New Roman" pitchFamily="18" charset="0"/>
                        </a:rPr>
                        <a:t>Tìm hiểu thông tin về sức khỏe sinh sản từ nguồn kiến thức đáng tin cậy.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78813">
                <a:tc>
                  <a:txBody>
                    <a:bodyPr/>
                    <a:lstStyle/>
                    <a:p>
                      <a:pPr algn="just"/>
                      <a:r>
                        <a:rPr lang="vi-VN" sz="2600" dirty="0">
                          <a:solidFill>
                            <a:srgbClr val="000000"/>
                          </a:solidFill>
                          <a:latin typeface="Times New Roman" pitchFamily="18" charset="0"/>
                          <a:cs typeface="Times New Roman" pitchFamily="18" charset="0"/>
                        </a:rPr>
                        <a:t>Nâng cao sức khỏe, vệ sinh cá nhân và cơ quan sinh dục đúng cách, sinh hoạt điều độ, tập thể dục thường xuyên, chế độ dinh dưỡng hợp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nên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quan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hệ</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tình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dục</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sử</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chất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xem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phim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ảnh</a:t>
                      </a:r>
                      <a:r>
                        <a:rPr lang="en-US" sz="2600" dirty="0">
                          <a:solidFill>
                            <a:srgbClr val="000000"/>
                          </a:solidFill>
                          <a:latin typeface="Times New Roman" pitchFamily="18" charset="0"/>
                          <a:cs typeface="Times New Roman" pitchFamily="18" charset="0"/>
                        </a:rPr>
                        <a:t>, website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phù</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hợp</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4110">
                <a:tc>
                  <a:txBody>
                    <a:bodyPr/>
                    <a:lstStyle/>
                    <a:p>
                      <a:pPr algn="just"/>
                      <a:r>
                        <a:rPr lang="vi-VN" sz="2600" dirty="0">
                          <a:solidFill>
                            <a:srgbClr val="000000"/>
                          </a:solidFill>
                          <a:latin typeface="Times New Roman" pitchFamily="18" charset="0"/>
                          <a:cs typeface="Times New Roman" pitchFamily="18" charset="0"/>
                        </a:rPr>
                        <a:t>Có hành vi đúng mực với người khác giới, giúp đỡ nhau cùng tiến bộ.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5733143" y="595086"/>
            <a:ext cx="6458857" cy="954107"/>
          </a:xfrm>
          <a:prstGeom prst="rect">
            <a:avLst/>
          </a:prstGeom>
          <a:noFill/>
        </p:spPr>
        <p:txBody>
          <a:bodyPr wrap="square" rtlCol="0">
            <a:spAutoFit/>
          </a:bodyPr>
          <a:lstStyle/>
          <a:p>
            <a:r>
              <a:rPr lang="vi-VN" sz="2800" dirty="0" smtClean="0">
                <a:solidFill>
                  <a:srgbClr val="FF00FF"/>
                </a:solidFill>
                <a:latin typeface="Times New Roman" pitchFamily="18" charset="0"/>
                <a:cs typeface="Times New Roman" pitchFamily="18" charset="0"/>
              </a:rPr>
              <a:t>Giúp vị thành niên chủ động, có quyết định và hành vi đúng về sức khỏe sinh sản.</a:t>
            </a:r>
          </a:p>
        </p:txBody>
      </p:sp>
      <p:sp>
        <p:nvSpPr>
          <p:cNvPr id="7" name="TextBox 6"/>
          <p:cNvSpPr txBox="1"/>
          <p:nvPr/>
        </p:nvSpPr>
        <p:spPr>
          <a:xfrm>
            <a:off x="5733143" y="1966686"/>
            <a:ext cx="6458857"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Giúp nâng cao sức đề kháng cho cơ thể.</a:t>
            </a:r>
            <a:endParaRPr lang="vi-VN" sz="2800" dirty="0">
              <a:solidFill>
                <a:srgbClr val="FF00FF"/>
              </a:solidFill>
              <a:latin typeface="Times New Roman" pitchFamily="18" charset="0"/>
              <a:cs typeface="Times New Roman" pitchFamily="18" charset="0"/>
            </a:endParaRPr>
          </a:p>
        </p:txBody>
      </p:sp>
      <p:sp>
        <p:nvSpPr>
          <p:cNvPr id="8" name="TextBox 7"/>
          <p:cNvSpPr txBox="1"/>
          <p:nvPr/>
        </p:nvSpPr>
        <p:spPr>
          <a:xfrm>
            <a:off x="5733143" y="3171374"/>
            <a:ext cx="6458857"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Tránh mang thai ngoài ý muốn, phá thai, mắc bệnh lây truyền qua đường sinh dục và vi phạm pháp luật.</a:t>
            </a:r>
            <a:endParaRPr lang="vi-VN" sz="2800" dirty="0">
              <a:solidFill>
                <a:srgbClr val="FF00FF"/>
              </a:solidFill>
              <a:latin typeface="Times New Roman" pitchFamily="18" charset="0"/>
              <a:cs typeface="Times New Roman" pitchFamily="18" charset="0"/>
            </a:endParaRPr>
          </a:p>
        </p:txBody>
      </p:sp>
      <p:sp>
        <p:nvSpPr>
          <p:cNvPr id="9" name="TextBox 8"/>
          <p:cNvSpPr txBox="1"/>
          <p:nvPr/>
        </p:nvSpPr>
        <p:spPr>
          <a:xfrm>
            <a:off x="5733143" y="4535714"/>
            <a:ext cx="6458857"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Tránh những ảnh hưởng tiêu cực đến sức khỏe thể chất và tinh thần.</a:t>
            </a:r>
            <a:endParaRPr lang="vi-VN" sz="2800" dirty="0">
              <a:solidFill>
                <a:srgbClr val="FF00FF"/>
              </a:solidFill>
              <a:latin typeface="Times New Roman" pitchFamily="18" charset="0"/>
              <a:cs typeface="Times New Roman" pitchFamily="18" charset="0"/>
            </a:endParaRPr>
          </a:p>
        </p:txBody>
      </p:sp>
      <p:sp>
        <p:nvSpPr>
          <p:cNvPr id="10" name="TextBox 9"/>
          <p:cNvSpPr txBox="1"/>
          <p:nvPr/>
        </p:nvSpPr>
        <p:spPr>
          <a:xfrm>
            <a:off x="5733143" y="5718628"/>
            <a:ext cx="6458857"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Giúp giữ tình bạn trong sáng; giảm nguy cơ bị xâm hại.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007289" y="-1"/>
            <a:ext cx="4206970" cy="3057525"/>
          </a:xfrm>
          <a:prstGeom prst="rect">
            <a:avLst/>
          </a:prstGeom>
          <a:noFill/>
          <a:ln w="9525">
            <a:noFill/>
            <a:miter lim="800000"/>
            <a:headEnd/>
            <a:tailEnd/>
          </a:ln>
          <a:effectLst/>
        </p:spPr>
      </p:pic>
      <p:sp>
        <p:nvSpPr>
          <p:cNvPr id="4" name="Rectangle 3"/>
          <p:cNvSpPr/>
          <p:nvPr/>
        </p:nvSpPr>
        <p:spPr>
          <a:xfrm>
            <a:off x="0" y="3016627"/>
            <a:ext cx="12192000"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Quan hệ tình dục không an toàn ở tuổi vị thành niên có thể dẫn tới nhiều hậu quả như:</a:t>
            </a:r>
          </a:p>
          <a:p>
            <a:pPr algn="just"/>
            <a:r>
              <a:rPr lang="vi-VN" sz="2800" dirty="0" smtClean="0">
                <a:solidFill>
                  <a:srgbClr val="FF00FF"/>
                </a:solidFill>
                <a:latin typeface="Times New Roman" pitchFamily="18" charset="0"/>
                <a:cs typeface="Times New Roman" pitchFamily="18" charset="0"/>
              </a:rPr>
              <a:t>- Mang thai ngoài ý muốn, nạo phá thai gây ảnh hưởng nghiêm trọng đến sức khỏe, tinh thần và học tập của vị thành niên.</a:t>
            </a:r>
          </a:p>
          <a:p>
            <a:pPr algn="just"/>
            <a:r>
              <a:rPr lang="vi-VN" sz="2800" dirty="0" smtClean="0">
                <a:solidFill>
                  <a:srgbClr val="FF00FF"/>
                </a:solidFill>
                <a:latin typeface="Times New Roman" pitchFamily="18" charset="0"/>
                <a:cs typeface="Times New Roman" pitchFamily="18" charset="0"/>
              </a:rPr>
              <a:t>- Mắc bệnh lây truyền qua đường tình dục khi quan hệ tình dục không an toàn như HIV/AIDS, bệnh lậu, giang mai, sùi mào gà, viêm gan B,…</a:t>
            </a:r>
          </a:p>
          <a:p>
            <a:pPr algn="just"/>
            <a:r>
              <a:rPr lang="vi-VN" sz="2800" dirty="0" smtClean="0">
                <a:solidFill>
                  <a:srgbClr val="FF00FF"/>
                </a:solidFill>
                <a:latin typeface="Times New Roman" pitchFamily="18" charset="0"/>
                <a:cs typeface="Times New Roman" pitchFamily="18" charset="0"/>
              </a:rPr>
              <a:t>- Vi phạm pháp luật: Theo Luật Trẻ em năm 2016, người dưới 16 tuổi được xem là trẻ em và bất cứ hành vi quan hệ trong độ tuổi này đều vi phạm pháp luật.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4)">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4)">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heel(4)">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6627"/>
            <a:ext cx="12192000"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Tìm hiểu thông tin về sức khỏe sinh sản từ nguồn kiến thức đáng tin cậy.</a:t>
            </a:r>
          </a:p>
          <a:p>
            <a:pPr algn="just"/>
            <a:r>
              <a:rPr lang="vi-VN" sz="2800" dirty="0" smtClean="0">
                <a:solidFill>
                  <a:srgbClr val="FF00FF"/>
                </a:solidFill>
                <a:latin typeface="Times New Roman" pitchFamily="18" charset="0"/>
                <a:cs typeface="Times New Roman" pitchFamily="18" charset="0"/>
              </a:rPr>
              <a:t>+ Nâng cao sức khỏe, vệ sinh cá nhân và cơ quan sinh dục đúng cách, sinh hoạt điều độ, tập thể dục thường xuyên, chế độ dinh dưỡng hợp lí.</a:t>
            </a:r>
          </a:p>
          <a:p>
            <a:pPr algn="just"/>
            <a:r>
              <a:rPr lang="vi-VN" sz="2800" dirty="0" smtClean="0">
                <a:solidFill>
                  <a:srgbClr val="FF00FF"/>
                </a:solidFill>
                <a:latin typeface="Times New Roman" pitchFamily="18" charset="0"/>
                <a:cs typeface="Times New Roman" pitchFamily="18" charset="0"/>
              </a:rPr>
              <a:t>+ Không sử dụng các chất kích thích, không xem phim ảnh, website không phù hợp.</a:t>
            </a:r>
          </a:p>
          <a:p>
            <a:pPr algn="just"/>
            <a:r>
              <a:rPr lang="vi-VN" sz="2800" dirty="0" smtClean="0">
                <a:solidFill>
                  <a:srgbClr val="FF00FF"/>
                </a:solidFill>
                <a:latin typeface="Times New Roman" pitchFamily="18" charset="0"/>
                <a:cs typeface="Times New Roman" pitchFamily="18" charset="0"/>
              </a:rPr>
              <a:t>+ Có hành vi đúng mực với người khác giới, giúp đỡ nhau cùng tiến bộ.</a:t>
            </a:r>
          </a:p>
          <a:p>
            <a:pPr algn="just"/>
            <a:r>
              <a:rPr lang="vi-VN" sz="2800" dirty="0" smtClean="0">
                <a:solidFill>
                  <a:srgbClr val="FF00FF"/>
                </a:solidFill>
                <a:latin typeface="Times New Roman" pitchFamily="18" charset="0"/>
                <a:cs typeface="Times New Roman" pitchFamily="18" charset="0"/>
              </a:rPr>
              <a:t>+ Không nên quan hệ tình dục ở độ tuổi học sinh.</a:t>
            </a:r>
            <a:endParaRPr lang="vi-VN" sz="2800" dirty="0">
              <a:solidFill>
                <a:srgbClr val="FF00FF"/>
              </a:solidFill>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srcRect/>
          <a:stretch>
            <a:fillRect/>
          </a:stretch>
        </p:blipFill>
        <p:spPr bwMode="auto">
          <a:xfrm>
            <a:off x="4324125" y="0"/>
            <a:ext cx="4183565" cy="30044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from="(-#ppt_w/2)" to="(#ppt_x)" calcmode="lin" valueType="num">
                                      <p:cBhvr>
                                        <p:cTn id="7" dur="600" fill="hold">
                                          <p:stCondLst>
                                            <p:cond delay="0"/>
                                          </p:stCondLst>
                                        </p:cTn>
                                        <p:tgtEl>
                                          <p:spTgt spid="39938"/>
                                        </p:tgtEl>
                                        <p:attrNameLst>
                                          <p:attrName>ppt_x</p:attrName>
                                        </p:attrNameLst>
                                      </p:cBhvr>
                                    </p:anim>
                                    <p:anim from="0" to="-1.0" calcmode="lin" valueType="num">
                                      <p:cBhvr>
                                        <p:cTn id="8" dur="200" decel="50000" autoRev="1" fill="hold">
                                          <p:stCondLst>
                                            <p:cond delay="600"/>
                                          </p:stCondLst>
                                        </p:cTn>
                                        <p:tgtEl>
                                          <p:spTgt spid="39938"/>
                                        </p:tgtEl>
                                        <p:attrNameLst>
                                          <p:attrName>xshear</p:attrName>
                                        </p:attrNameLst>
                                      </p:cBhvr>
                                    </p:anim>
                                    <p:animScale>
                                      <p:cBhvr>
                                        <p:cTn id="9" dur="200" decel="100000" autoRev="1" fill="hold">
                                          <p:stCondLst>
                                            <p:cond delay="600"/>
                                          </p:stCondLst>
                                        </p:cTn>
                                        <p:tgtEl>
                                          <p:spTgt spid="39938"/>
                                        </p:tgtEl>
                                      </p:cBhvr>
                                      <p:from x="100000" y="100000"/>
                                      <p:to x="80000" y="100000"/>
                                    </p:animScale>
                                    <p:anim by="(#ppt_h/3+#ppt_w*0.1)" calcmode="lin" valueType="num">
                                      <p:cBhvr additive="sum">
                                        <p:cTn id="10" dur="200" decel="100000" autoRev="1" fill="hold">
                                          <p:stCondLst>
                                            <p:cond delay="600"/>
                                          </p:stCondLst>
                                        </p:cTn>
                                        <p:tgtEl>
                                          <p:spTgt spid="3993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4)">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4)">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4)">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4)">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heel(4)">
                                      <p:cBhvr>
                                        <p:cTn id="3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135480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HIV/AIDS, </a:t>
            </a:r>
            <a:r>
              <a:rPr lang="en-US" sz="2800" dirty="0" err="1" smtClean="0">
                <a:solidFill>
                  <a:srgbClr val="0000FF"/>
                </a:solidFill>
                <a:latin typeface="Times New Roman" pitchFamily="18" charset="0"/>
                <a:cs typeface="Times New Roman" pitchFamily="18" charset="0"/>
              </a:rPr>
              <a:t>lậu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gan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sùi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gà</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126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8837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2269208"/>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31" name="TextBox 30"/>
          <p:cNvSpPr txBox="1"/>
          <p:nvPr/>
        </p:nvSpPr>
        <p:spPr>
          <a:xfrm>
            <a:off x="0" y="35576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niên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4032694"/>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đáng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cậy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529543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24101" y="0"/>
            <a:ext cx="10929257" cy="6845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Cơ quan nào trong hệ sinh dục nữ có chức năng nuôi dưỡng phôi thai?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Ống dẫn trứng.</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Buồng trứng.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Tử cung.</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Âm đạo.</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Cơ quan nào trong hệ sinh dục nam có chức năng tiết testosterone?</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Tinh hoàn.</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Tuyến tiền liệt.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Ống dẫn tinh.</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Túi tinh.</a:t>
            </a:r>
            <a:endParaRPr lang="en-US" sz="2800"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Âm đạo có chức năng nào dưới đây?</a:t>
            </a:r>
          </a:p>
          <a:p>
            <a:pPr algn="just"/>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Là nơi diễn ra sự thụ tinh.</a:t>
            </a:r>
          </a:p>
          <a:p>
            <a:pPr algn="just"/>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Sản xuất hormone sinh dục nữ.                     </a:t>
            </a:r>
          </a:p>
          <a:p>
            <a:pPr algn="just"/>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Tiết chất nhờn mang tính acid giúp giảm ma sát và ngăn chặn vi khuẩn xâm nhập.</a:t>
            </a:r>
          </a:p>
          <a:p>
            <a:pPr algn="just"/>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Đón trứng chín khi trứng rụng.</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Ống dẫn tinh có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Tiết hormone sinh dục nam.</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Vận chuyển tinh trùng từ mào tinh hoàn đến túi tinh.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Vận chuyển tinh trùng từ túi tinh đến niệu đạo.</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Sản sinh tinh trùng.</a:t>
            </a:r>
          </a:p>
        </p:txBody>
      </p:sp>
      <p:sp>
        <p:nvSpPr>
          <p:cNvPr id="5" name="Oval 4"/>
          <p:cNvSpPr/>
          <p:nvPr/>
        </p:nvSpPr>
        <p:spPr>
          <a:xfrm>
            <a:off x="5604493" y="493418"/>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3794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06511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517694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42118"/>
            <a:ext cx="12192000" cy="1815882"/>
          </a:xfrm>
          <a:prstGeom prst="rect">
            <a:avLst/>
          </a:prstGeom>
        </p:spPr>
        <p:txBody>
          <a:bodyPr wrap="square">
            <a:spAutoFit/>
          </a:bodyPr>
          <a:lstStyle/>
          <a:p>
            <a:pPr algn="just">
              <a:buFontTx/>
              <a:buChar char="-"/>
            </a:pPr>
            <a:r>
              <a:rPr lang="vi-VN" sz="2800" dirty="0" smtClean="0">
                <a:solidFill>
                  <a:srgbClr val="FF00FF"/>
                </a:solidFill>
                <a:latin typeface="+mj-lt"/>
              </a:rPr>
              <a:t> Vai trò của hệ sinh dục nam: Sản sinh ra tinh trùng và tiết ra hormone sinh dục nam.</a:t>
            </a:r>
            <a:endParaRPr lang="en-US" sz="2800" dirty="0" smtClean="0">
              <a:solidFill>
                <a:srgbClr val="FF00FF"/>
              </a:solidFill>
              <a:latin typeface="+mj-lt"/>
            </a:endParaRPr>
          </a:p>
          <a:p>
            <a:pPr algn="just">
              <a:buFontTx/>
              <a:buChar char="-"/>
            </a:pPr>
            <a:r>
              <a:rPr lang="vi-VN" sz="2800" dirty="0" smtClean="0">
                <a:solidFill>
                  <a:srgbClr val="FF00FF"/>
                </a:solidFill>
                <a:latin typeface="+mj-lt"/>
              </a:rPr>
              <a:t> Vai trò của hệ sinh dục nữ: Sản xuất trứng, tiết ra hormone sinh dục nữ và đây là nơi diễn ra quá trình thụ tinh, phát triển phôi thai.</a:t>
            </a:r>
            <a:endParaRPr lang="en-US" sz="2800" dirty="0" smtClean="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562561" y="0"/>
            <a:ext cx="8772940" cy="5062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Nối tên cơ quan sinh dục nữ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d, </a:t>
            </a:r>
          </a:p>
          <a:p>
            <a:r>
              <a:rPr lang="pt-BR" sz="3600" b="1" dirty="0" smtClean="0">
                <a:solidFill>
                  <a:srgbClr val="FF00FF"/>
                </a:solidFill>
                <a:latin typeface="Times New Roman" pitchFamily="18" charset="0"/>
                <a:cs typeface="Times New Roman" pitchFamily="18" charset="0"/>
              </a:rPr>
              <a:t>(2) – g, </a:t>
            </a:r>
          </a:p>
          <a:p>
            <a:r>
              <a:rPr lang="pt-BR" sz="3600" b="1" dirty="0" smtClean="0">
                <a:solidFill>
                  <a:srgbClr val="FF00FF"/>
                </a:solidFill>
                <a:latin typeface="Times New Roman" pitchFamily="18" charset="0"/>
                <a:cs typeface="Times New Roman" pitchFamily="18" charset="0"/>
              </a:rPr>
              <a:t>(3) – b, </a:t>
            </a:r>
          </a:p>
          <a:p>
            <a:r>
              <a:rPr lang="pt-BR" sz="3600" b="1" dirty="0" smtClean="0">
                <a:solidFill>
                  <a:srgbClr val="FF00FF"/>
                </a:solidFill>
                <a:latin typeface="Times New Roman" pitchFamily="18" charset="0"/>
                <a:cs typeface="Times New Roman" pitchFamily="18" charset="0"/>
              </a:rPr>
              <a:t>(4) – c, </a:t>
            </a:r>
          </a:p>
          <a:p>
            <a:r>
              <a:rPr lang="pt-BR" sz="3600" b="1" dirty="0" smtClean="0">
                <a:solidFill>
                  <a:srgbClr val="FF00FF"/>
                </a:solidFill>
                <a:latin typeface="Times New Roman" pitchFamily="18" charset="0"/>
                <a:cs typeface="Times New Roman" pitchFamily="18" charset="0"/>
              </a:rPr>
              <a:t>(5) – f, </a:t>
            </a:r>
          </a:p>
          <a:p>
            <a:r>
              <a:rPr lang="pt-BR" sz="3600" b="1" dirty="0" smtClean="0">
                <a:solidFill>
                  <a:srgbClr val="FF00FF"/>
                </a:solidFill>
                <a:latin typeface="Times New Roman" pitchFamily="18" charset="0"/>
                <a:cs typeface="Times New Roman" pitchFamily="18" charset="0"/>
              </a:rPr>
              <a:t>(6) – a, </a:t>
            </a:r>
          </a:p>
          <a:p>
            <a:r>
              <a:rPr lang="pt-BR" sz="3600" b="1" dirty="0" smtClean="0">
                <a:solidFill>
                  <a:srgbClr val="FF00FF"/>
                </a:solidFill>
                <a:latin typeface="Times New Roman" pitchFamily="18" charset="0"/>
                <a:cs typeface="Times New Roman" pitchFamily="18" charset="0"/>
              </a:rPr>
              <a:t>(7) – h, </a:t>
            </a:r>
          </a:p>
          <a:p>
            <a:r>
              <a:rPr lang="pt-BR" sz="3600" b="1" dirty="0" smtClean="0">
                <a:solidFill>
                  <a:srgbClr val="FF00FF"/>
                </a:solidFill>
                <a:latin typeface="Times New Roman" pitchFamily="18" charset="0"/>
                <a:cs typeface="Times New Roman" pitchFamily="18" charset="0"/>
              </a:rPr>
              <a:t>(8) – e, </a:t>
            </a:r>
          </a:p>
        </p:txBody>
      </p:sp>
      <p:pic>
        <p:nvPicPr>
          <p:cNvPr id="20481" name="Picture 1"/>
          <p:cNvPicPr>
            <a:picLocks noChangeAspect="1" noChangeArrowheads="1"/>
          </p:cNvPicPr>
          <p:nvPr/>
        </p:nvPicPr>
        <p:blipFill>
          <a:blip r:embed="rId2"/>
          <a:srcRect/>
          <a:stretch>
            <a:fillRect/>
          </a:stretch>
        </p:blipFill>
        <p:spPr bwMode="auto">
          <a:xfrm>
            <a:off x="-1" y="499156"/>
            <a:ext cx="8313351" cy="63588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 </a:t>
            </a:r>
            <a:r>
              <a:rPr lang="vi-VN" sz="2800" dirty="0" smtClean="0">
                <a:latin typeface="Times New Roman" pitchFamily="18" charset="0"/>
                <a:cs typeface="Times New Roman" pitchFamily="18" charset="0"/>
              </a:rPr>
              <a:t>Nối tên cơ quan sinh dục n</a:t>
            </a:r>
            <a:r>
              <a:rPr lang="en-US" sz="2800" dirty="0" smtClean="0">
                <a:latin typeface="Times New Roman" pitchFamily="18" charset="0"/>
                <a:cs typeface="Times New Roman" pitchFamily="18" charset="0"/>
              </a:rPr>
              <a:t>am</a:t>
            </a:r>
            <a:r>
              <a:rPr lang="vi-VN" sz="2800" dirty="0" smtClean="0">
                <a:latin typeface="Times New Roman" pitchFamily="18" charset="0"/>
                <a:cs typeface="Times New Roman" pitchFamily="18" charset="0"/>
              </a:rPr>
              <a:t>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g, </a:t>
            </a:r>
          </a:p>
          <a:p>
            <a:r>
              <a:rPr lang="pt-BR" sz="3600" b="1" dirty="0" smtClean="0">
                <a:solidFill>
                  <a:srgbClr val="FF00FF"/>
                </a:solidFill>
                <a:latin typeface="Times New Roman" pitchFamily="18" charset="0"/>
                <a:cs typeface="Times New Roman" pitchFamily="18" charset="0"/>
              </a:rPr>
              <a:t>(2) – a, </a:t>
            </a:r>
          </a:p>
          <a:p>
            <a:r>
              <a:rPr lang="pt-BR" sz="3600" b="1" dirty="0" smtClean="0">
                <a:solidFill>
                  <a:srgbClr val="FF00FF"/>
                </a:solidFill>
                <a:latin typeface="Times New Roman" pitchFamily="18" charset="0"/>
                <a:cs typeface="Times New Roman" pitchFamily="18" charset="0"/>
              </a:rPr>
              <a:t>(3) – d, </a:t>
            </a:r>
          </a:p>
          <a:p>
            <a:r>
              <a:rPr lang="pt-BR" sz="3600" b="1" dirty="0" smtClean="0">
                <a:solidFill>
                  <a:srgbClr val="FF00FF"/>
                </a:solidFill>
                <a:latin typeface="Times New Roman" pitchFamily="18" charset="0"/>
                <a:cs typeface="Times New Roman" pitchFamily="18" charset="0"/>
              </a:rPr>
              <a:t>(4) – h, </a:t>
            </a:r>
          </a:p>
          <a:p>
            <a:r>
              <a:rPr lang="pt-BR" sz="3600" b="1" dirty="0" smtClean="0">
                <a:solidFill>
                  <a:srgbClr val="FF00FF"/>
                </a:solidFill>
                <a:latin typeface="Times New Roman" pitchFamily="18" charset="0"/>
                <a:cs typeface="Times New Roman" pitchFamily="18" charset="0"/>
              </a:rPr>
              <a:t>(5) – b, </a:t>
            </a:r>
          </a:p>
          <a:p>
            <a:r>
              <a:rPr lang="pt-BR" sz="3600" b="1" dirty="0" smtClean="0">
                <a:solidFill>
                  <a:srgbClr val="FF00FF"/>
                </a:solidFill>
                <a:latin typeface="Times New Roman" pitchFamily="18" charset="0"/>
                <a:cs typeface="Times New Roman" pitchFamily="18" charset="0"/>
              </a:rPr>
              <a:t>(6) – e, </a:t>
            </a:r>
          </a:p>
          <a:p>
            <a:r>
              <a:rPr lang="pt-BR" sz="3600" b="1" dirty="0" smtClean="0">
                <a:solidFill>
                  <a:srgbClr val="FF00FF"/>
                </a:solidFill>
                <a:latin typeface="Times New Roman" pitchFamily="18" charset="0"/>
                <a:cs typeface="Times New Roman" pitchFamily="18" charset="0"/>
              </a:rPr>
              <a:t>(7) – c, </a:t>
            </a:r>
          </a:p>
          <a:p>
            <a:r>
              <a:rPr lang="pt-BR" sz="3600" b="1" dirty="0" smtClean="0">
                <a:solidFill>
                  <a:srgbClr val="FF00FF"/>
                </a:solidFill>
                <a:latin typeface="Times New Roman" pitchFamily="18" charset="0"/>
                <a:cs typeface="Times New Roman" pitchFamily="18" charset="0"/>
              </a:rPr>
              <a:t>(8) – f, </a:t>
            </a:r>
          </a:p>
        </p:txBody>
      </p:sp>
      <p:pic>
        <p:nvPicPr>
          <p:cNvPr id="41986" name="Picture 2"/>
          <p:cNvPicPr>
            <a:picLocks noChangeAspect="1" noChangeArrowheads="1"/>
          </p:cNvPicPr>
          <p:nvPr/>
        </p:nvPicPr>
        <p:blipFill>
          <a:blip r:embed="rId2"/>
          <a:srcRect/>
          <a:stretch>
            <a:fillRect/>
          </a:stretch>
        </p:blipFill>
        <p:spPr bwMode="auto">
          <a:xfrm>
            <a:off x="624102" y="459014"/>
            <a:ext cx="7750629" cy="6368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78207" y="0"/>
            <a:ext cx="9515061" cy="6843934"/>
          </a:xfrm>
          <a:prstGeom prst="rect">
            <a:avLst/>
          </a:prstGeom>
          <a:noFill/>
          <a:ln w="9525">
            <a:noFill/>
            <a:miter lim="800000"/>
            <a:headEnd/>
            <a:tailEnd/>
          </a:ln>
          <a:effectLst/>
        </p:spPr>
      </p:pic>
      <p:sp>
        <p:nvSpPr>
          <p:cNvPr id="6" name="Rectangle 5"/>
          <p:cNvSpPr/>
          <p:nvPr/>
        </p:nvSpPr>
        <p:spPr>
          <a:xfrm>
            <a:off x="1630017" y="2292626"/>
            <a:ext cx="3220279"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06145" y="2202873"/>
            <a:ext cx="2992582"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5564" y="3657600"/>
            <a:ext cx="3311236" cy="181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16982" y="4170218"/>
            <a:ext cx="2867891"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58545" y="5597236"/>
            <a:ext cx="2604655"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36110" y="-1"/>
            <a:ext cx="9712036" cy="6832457"/>
          </a:xfrm>
          <a:prstGeom prst="rect">
            <a:avLst/>
          </a:prstGeom>
          <a:noFill/>
          <a:ln w="9525">
            <a:noFill/>
            <a:miter lim="800000"/>
            <a:headEnd/>
            <a:tailEnd/>
          </a:ln>
          <a:effectLst/>
        </p:spPr>
      </p:pic>
      <p:sp>
        <p:nvSpPr>
          <p:cNvPr id="6" name="Rectangle 5"/>
          <p:cNvSpPr/>
          <p:nvPr/>
        </p:nvSpPr>
        <p:spPr>
          <a:xfrm>
            <a:off x="1339072" y="2638991"/>
            <a:ext cx="2803438" cy="8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4289" y="3352799"/>
            <a:ext cx="2286002" cy="80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6182" y="5001491"/>
            <a:ext cx="2812473"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12729" y="4447310"/>
            <a:ext cx="2285999"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3564" y="5611092"/>
            <a:ext cx="2133601" cy="110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8145" y="2230582"/>
            <a:ext cx="2189019" cy="78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57745" y="3713018"/>
            <a:ext cx="2673928" cy="105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350171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4161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(testosterone).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0" y="1131642"/>
            <a:ext cx="12190971" cy="4195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trips(downRight)">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4847</TotalTime>
  <Words>2342</Words>
  <Application>Microsoft Office PowerPoint</Application>
  <PresentationFormat>Widescreen</PresentationFormat>
  <Paragraphs>226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1222</cp:revision>
  <dcterms:created xsi:type="dcterms:W3CDTF">2022-07-11T10:05:56Z</dcterms:created>
  <dcterms:modified xsi:type="dcterms:W3CDTF">2025-04-21T01:21:57Z</dcterms:modified>
</cp:coreProperties>
</file>