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svg" ContentType="image/svg+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Lst>
  <p:notesMasterIdLst>
    <p:notesMasterId r:id="rId33"/>
  </p:notesMasterIdLst>
  <p:sldIdLst>
    <p:sldId id="256" r:id="rId3"/>
    <p:sldId id="257" r:id="rId4"/>
    <p:sldId id="258" r:id="rId5"/>
    <p:sldId id="259" r:id="rId6"/>
    <p:sldId id="260" r:id="rId7"/>
    <p:sldId id="274" r:id="rId8"/>
    <p:sldId id="273" r:id="rId9"/>
    <p:sldId id="272" r:id="rId10"/>
    <p:sldId id="271" r:id="rId11"/>
    <p:sldId id="270" r:id="rId12"/>
    <p:sldId id="269" r:id="rId13"/>
    <p:sldId id="268" r:id="rId14"/>
    <p:sldId id="267" r:id="rId15"/>
    <p:sldId id="275" r:id="rId16"/>
    <p:sldId id="277" r:id="rId17"/>
    <p:sldId id="278" r:id="rId18"/>
    <p:sldId id="279" r:id="rId19"/>
    <p:sldId id="280" r:id="rId20"/>
    <p:sldId id="276" r:id="rId21"/>
    <p:sldId id="261" r:id="rId22"/>
    <p:sldId id="281" r:id="rId23"/>
    <p:sldId id="282" r:id="rId24"/>
    <p:sldId id="283" r:id="rId25"/>
    <p:sldId id="284" r:id="rId26"/>
    <p:sldId id="285" r:id="rId27"/>
    <p:sldId id="286" r:id="rId28"/>
    <p:sldId id="263" r:id="rId29"/>
    <p:sldId id="264" r:id="rId30"/>
    <p:sldId id="265" r:id="rId31"/>
    <p:sldId id="266" r:id="rId32"/>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2">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4" roundtripDataSignature="AMtx7mgWdNpDqWeJw7b6OjSEYMiih9n2+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35" autoAdjust="0"/>
    <p:restoredTop sz="96357" autoAdjust="0"/>
  </p:normalViewPr>
  <p:slideViewPr>
    <p:cSldViewPr snapToGrid="0">
      <p:cViewPr varScale="1">
        <p:scale>
          <a:sx n="110" d="100"/>
          <a:sy n="110" d="100"/>
        </p:scale>
        <p:origin x="696" y="108"/>
      </p:cViewPr>
      <p:guideLst>
        <p:guide orient="horz" pos="2112"/>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45106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275182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5424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491171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922942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70721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001054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669952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733735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674291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bình</a:t>
            </a:r>
            <a:r>
              <a:rPr lang="en-US" baseline="0" dirty="0"/>
              <a:t> </a:t>
            </a:r>
            <a:r>
              <a:rPr lang="en-US" baseline="0" dirty="0" err="1"/>
              <a:t>cá</a:t>
            </a:r>
            <a:r>
              <a:rPr lang="en-US" baseline="0" dirty="0"/>
              <a:t> </a:t>
            </a:r>
            <a:r>
              <a:rPr lang="en-US" baseline="0" dirty="0" err="1"/>
              <a:t>bên</a:t>
            </a:r>
            <a:r>
              <a:rPr lang="en-US" baseline="0" dirty="0"/>
              <a:t> </a:t>
            </a:r>
            <a:r>
              <a:rPr lang="en-US" baseline="0" dirty="0" err="1"/>
              <a:t>dưới</a:t>
            </a:r>
            <a:r>
              <a:rPr lang="en-US" baseline="0" dirty="0"/>
              <a:t> con </a:t>
            </a:r>
            <a:r>
              <a:rPr lang="en-US" baseline="0" dirty="0" err="1"/>
              <a:t>cá</a:t>
            </a:r>
            <a:r>
              <a:rPr lang="en-US" baseline="0" dirty="0"/>
              <a:t> </a:t>
            </a:r>
            <a:r>
              <a:rPr lang="en-US" baseline="0" dirty="0" err="1"/>
              <a:t>để</a:t>
            </a:r>
            <a:r>
              <a:rPr lang="en-US" baseline="0" dirty="0"/>
              <a:t> </a:t>
            </a:r>
            <a:r>
              <a:rPr lang="en-US" baseline="0" dirty="0" err="1"/>
              <a:t>hiện</a:t>
            </a:r>
            <a:r>
              <a:rPr lang="en-US" baseline="0" dirty="0"/>
              <a:t> </a:t>
            </a:r>
            <a:r>
              <a:rPr lang="en-US" baseline="0" dirty="0" err="1"/>
              <a:t>câu</a:t>
            </a:r>
            <a:r>
              <a:rPr lang="en-US" baseline="0" dirty="0"/>
              <a:t> </a:t>
            </a:r>
            <a:r>
              <a:rPr lang="en-US" baseline="0" dirty="0" err="1"/>
              <a:t>hỏi</a:t>
            </a:r>
            <a:r>
              <a:rPr lang="en-US" baseline="0" dirty="0"/>
              <a:t> </a:t>
            </a:r>
            <a:r>
              <a:rPr lang="en-US" baseline="0" dirty="0" err="1"/>
              <a:t>tương</a:t>
            </a:r>
            <a:r>
              <a:rPr lang="en-US" baseline="0" dirty="0"/>
              <a:t> </a:t>
            </a:r>
            <a:r>
              <a:rPr lang="en-US" baseline="0" dirty="0" err="1"/>
              <a:t>ứng</a:t>
            </a:r>
            <a:r>
              <a:rPr lang="en-US" baseline="0" dirty="0"/>
              <a:t>.</a:t>
            </a:r>
            <a:br>
              <a:rPr lang="en-US" baseline="0" dirty="0"/>
            </a:b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con </a:t>
            </a:r>
            <a:r>
              <a:rPr lang="en-US" baseline="0" dirty="0" err="1"/>
              <a:t>cá</a:t>
            </a:r>
            <a:r>
              <a:rPr lang="en-US" baseline="0" dirty="0"/>
              <a:t> </a:t>
            </a:r>
            <a:r>
              <a:rPr lang="en-US" baseline="0" dirty="0" err="1"/>
              <a:t>đế</a:t>
            </a:r>
            <a:r>
              <a:rPr lang="en-US" baseline="0" dirty="0"/>
              <a:t> </a:t>
            </a:r>
            <a:r>
              <a:rPr lang="en-US" baseline="0" dirty="0" err="1"/>
              <a:t>nuôi</a:t>
            </a:r>
            <a:r>
              <a:rPr lang="en-US" baseline="0" dirty="0"/>
              <a:t> </a:t>
            </a:r>
            <a:r>
              <a:rPr lang="en-US" baseline="0" dirty="0" err="1"/>
              <a:t>cá</a:t>
            </a:r>
            <a:r>
              <a:rPr lang="en-US" baseline="0" dirty="0"/>
              <a:t> </a:t>
            </a:r>
            <a:r>
              <a:rPr lang="en-US" baseline="0" dirty="0" err="1"/>
              <a:t>trong</a:t>
            </a:r>
            <a:r>
              <a:rPr lang="en-US" baseline="0" dirty="0"/>
              <a:t> </a:t>
            </a:r>
            <a:r>
              <a:rPr lang="en-US" baseline="0" dirty="0" err="1"/>
              <a:t>bình</a:t>
            </a:r>
            <a:r>
              <a:rPr lang="en-US" baseline="0" dirty="0"/>
              <a:t> </a:t>
            </a:r>
            <a:r>
              <a:rPr lang="en-US" baseline="0" dirty="0" err="1"/>
              <a:t>tương</a:t>
            </a:r>
            <a:r>
              <a:rPr lang="en-US" baseline="0" dirty="0"/>
              <a:t> </a:t>
            </a:r>
            <a:r>
              <a:rPr lang="en-US" baseline="0" dirty="0" err="1"/>
              <a:t>ứng</a:t>
            </a:r>
            <a:r>
              <a:rPr lang="en-US" baseline="0" dirty="0"/>
              <a:t>.</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25433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633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75265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68DB8F-766E-4037-BF33-02F5815E274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0054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Hướng</a:t>
            </a:r>
            <a:r>
              <a:rPr lang="en-US" baseline="0" dirty="0"/>
              <a:t> </a:t>
            </a:r>
            <a:r>
              <a:rPr lang="en-US" baseline="0" dirty="0" err="1"/>
              <a:t>dẫn</a:t>
            </a:r>
            <a:r>
              <a:rPr lang="en-US" baseline="0" dirty="0"/>
              <a:t>: GV click </a:t>
            </a:r>
            <a:r>
              <a:rPr lang="en-US" baseline="0" dirty="0" err="1"/>
              <a:t>vào</a:t>
            </a:r>
            <a:r>
              <a:rPr lang="en-US" baseline="0" dirty="0"/>
              <a:t> </a:t>
            </a:r>
            <a:r>
              <a:rPr lang="en-US" baseline="0" dirty="0" err="1"/>
              <a:t>đồng</a:t>
            </a:r>
            <a:r>
              <a:rPr lang="en-US" baseline="0" dirty="0"/>
              <a:t> </a:t>
            </a:r>
            <a:r>
              <a:rPr lang="en-US" baseline="0" dirty="0" err="1"/>
              <a:t>hồ</a:t>
            </a:r>
            <a:r>
              <a:rPr lang="en-US" baseline="0" dirty="0"/>
              <a:t> </a:t>
            </a:r>
            <a:r>
              <a:rPr lang="en-US" baseline="0" dirty="0" err="1"/>
              <a:t>để</a:t>
            </a:r>
            <a:r>
              <a:rPr lang="en-US" baseline="0" dirty="0"/>
              <a:t> </a:t>
            </a:r>
            <a:r>
              <a:rPr lang="en-US" baseline="0" dirty="0" err="1"/>
              <a:t>bấm</a:t>
            </a:r>
            <a:r>
              <a:rPr lang="en-US" baseline="0" dirty="0"/>
              <a:t> </a:t>
            </a:r>
            <a:r>
              <a:rPr lang="en-US" baseline="0" dirty="0" err="1"/>
              <a:t>giờ</a:t>
            </a:r>
            <a:r>
              <a:rPr lang="en-US" baseline="0" dirty="0"/>
              <a:t> &gt;&gt; </a:t>
            </a:r>
            <a:r>
              <a:rPr lang="en-US" baseline="0" dirty="0" err="1"/>
              <a:t>sau</a:t>
            </a:r>
            <a:r>
              <a:rPr lang="en-US" baseline="0" dirty="0"/>
              <a:t> </a:t>
            </a:r>
            <a:r>
              <a:rPr lang="en-US" baseline="0" dirty="0" err="1"/>
              <a:t>khi</a:t>
            </a:r>
            <a:r>
              <a:rPr lang="en-US" baseline="0" dirty="0"/>
              <a:t> HS </a:t>
            </a:r>
            <a:r>
              <a:rPr lang="en-US" baseline="0" dirty="0" err="1"/>
              <a:t>trả</a:t>
            </a:r>
            <a:r>
              <a:rPr lang="en-US" baseline="0" dirty="0"/>
              <a:t> </a:t>
            </a:r>
            <a:r>
              <a:rPr lang="en-US" baseline="0" dirty="0" err="1"/>
              <a:t>lời</a:t>
            </a:r>
            <a:r>
              <a:rPr lang="en-US" baseline="0" dirty="0"/>
              <a:t> </a:t>
            </a:r>
            <a:r>
              <a:rPr lang="en-US" baseline="0" dirty="0" err="1"/>
              <a:t>đúng</a:t>
            </a:r>
            <a:r>
              <a:rPr lang="en-US" baseline="0" dirty="0"/>
              <a:t>, GV click </a:t>
            </a:r>
            <a:r>
              <a:rPr lang="en-US" baseline="0" dirty="0" err="1"/>
              <a:t>vào</a:t>
            </a:r>
            <a:r>
              <a:rPr lang="en-US" baseline="0" dirty="0"/>
              <a:t> </a:t>
            </a:r>
            <a:r>
              <a:rPr lang="en-US" baseline="0" dirty="0" err="1"/>
              <a:t>hình</a:t>
            </a:r>
            <a:r>
              <a:rPr lang="en-US" baseline="0" dirty="0"/>
              <a:t> </a:t>
            </a:r>
            <a:r>
              <a:rPr lang="en-US" baseline="0" dirty="0" err="1"/>
              <a:t>ngôi</a:t>
            </a:r>
            <a:r>
              <a:rPr lang="en-US" baseline="0" dirty="0"/>
              <a:t> </a:t>
            </a:r>
            <a:r>
              <a:rPr lang="en-US" baseline="0" dirty="0" err="1"/>
              <a:t>sao</a:t>
            </a:r>
            <a:r>
              <a:rPr lang="en-US" baseline="0" dirty="0"/>
              <a:t> </a:t>
            </a:r>
            <a:r>
              <a:rPr lang="en-US" baseline="0" dirty="0" err="1"/>
              <a:t>để</a:t>
            </a:r>
            <a:r>
              <a:rPr lang="en-US" baseline="0" dirty="0"/>
              <a:t> quay </a:t>
            </a:r>
            <a:r>
              <a:rPr lang="en-US" baseline="0" dirty="0" err="1"/>
              <a:t>về</a:t>
            </a:r>
            <a:r>
              <a:rPr lang="en-US" baseline="0" dirty="0"/>
              <a:t> </a:t>
            </a:r>
            <a:r>
              <a:rPr lang="en-US" baseline="0" dirty="0" err="1"/>
              <a:t>màn</a:t>
            </a:r>
            <a:r>
              <a:rPr lang="en-US" baseline="0" dirty="0"/>
              <a:t> </a:t>
            </a:r>
            <a:r>
              <a:rPr lang="en-US" baseline="0" dirty="0" err="1"/>
              <a:t>hình</a:t>
            </a:r>
            <a:r>
              <a:rPr lang="en-US" baseline="0" dirty="0"/>
              <a:t> </a:t>
            </a:r>
            <a:r>
              <a:rPr lang="en-US" baseline="0" dirty="0" err="1"/>
              <a:t>nuôi</a:t>
            </a:r>
            <a:r>
              <a:rPr lang="en-US" baseline="0" dirty="0"/>
              <a:t> </a:t>
            </a:r>
            <a:r>
              <a:rPr lang="en-US" baseline="0" dirty="0" err="1"/>
              <a:t>cá</a:t>
            </a:r>
            <a:r>
              <a:rPr lang="en-US" baseline="0" dirty="0"/>
              <a:t>.</a:t>
            </a:r>
            <a:endParaRPr lang="en-US" dirty="0"/>
          </a:p>
          <a:p>
            <a:endParaRPr lang="en-US" dirty="0"/>
          </a:p>
        </p:txBody>
      </p:sp>
      <p:sp>
        <p:nvSpPr>
          <p:cNvPr id="4" name="Slide Number Placeholder 3"/>
          <p:cNvSpPr>
            <a:spLocks noGrp="1"/>
          </p:cNvSpPr>
          <p:nvPr>
            <p:ph type="sldNum" sz="quarter" idx="5"/>
          </p:nvPr>
        </p:nvSpPr>
        <p:spPr/>
        <p:txBody>
          <a:bodyPr/>
          <a:lstStyle/>
          <a:p>
            <a:fld id="{4E68DB8F-766E-4037-BF33-02F5815E2747}" type="slidenum">
              <a:rPr lang="en-US" smtClean="0"/>
              <a:t>26</a:t>
            </a:fld>
            <a:endParaRPr lang="en-US"/>
          </a:p>
        </p:txBody>
      </p:sp>
    </p:spTree>
    <p:extLst>
      <p:ext uri="{BB962C8B-B14F-4D97-AF65-F5344CB8AC3E}">
        <p14:creationId xmlns:p14="http://schemas.microsoft.com/office/powerpoint/2010/main" val="17430369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2" name="Google Shape;112;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0" name="Google Shape;120;p1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2" name="Google Shape;92;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66364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814795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7592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5795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3"/>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1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22"/>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23"/>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23"/>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022949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339405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4875266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61388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118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85190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1505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5674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768580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682592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790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0"/>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20"/>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21"/>
          <p:cNvSpPr>
            <a:spLocks noGrp="1"/>
          </p:cNvSpPr>
          <p:nvPr>
            <p:ph type="pic" idx="2"/>
          </p:nvPr>
        </p:nvSpPr>
        <p:spPr>
          <a:xfrm>
            <a:off x="5183188" y="987425"/>
            <a:ext cx="6172200" cy="4873625"/>
          </a:xfrm>
          <a:prstGeom prst="rect">
            <a:avLst/>
          </a:prstGeom>
          <a:noFill/>
          <a:ln>
            <a:noFill/>
          </a:ln>
        </p:spPr>
      </p:sp>
      <p:sp>
        <p:nvSpPr>
          <p:cNvPr id="64" name="Google Shape;64;p2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extLst>
              <a:ext uri="{96DAC541-7B7A-43D3-8B79-37D633B846F1}">
                <asvg:svgBlip xmlns:asvg="http://schemas.microsoft.com/office/drawing/2016/SVG/main" r:embed="rId14"/>
              </a:ext>
            </a:extLst>
          </a:blip>
          <a:srcRect/>
          <a:stretch>
            <a:fillRect t="-39000" b="-3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12/6/2023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7679448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hoc10.vn/doc-sach/khoa-hoc-tu-nhien-6/1/25/3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hoc10.vn/doc-sach/khoa-hoc-tu-nhien-6/1/25/33/"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3.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slide" Target="slide24.xml"/><Relationship Id="rId13" Type="http://schemas.openxmlformats.org/officeDocument/2006/relationships/image" Target="../media/image32.png"/><Relationship Id="rId3" Type="http://schemas.openxmlformats.org/officeDocument/2006/relationships/image" Target="../media/image26.png"/><Relationship Id="rId7" Type="http://schemas.openxmlformats.org/officeDocument/2006/relationships/slide" Target="slide26.xml"/><Relationship Id="rId12"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12.xml"/><Relationship Id="rId6" Type="http://schemas.openxmlformats.org/officeDocument/2006/relationships/image" Target="../media/image28.png"/><Relationship Id="rId11" Type="http://schemas.openxmlformats.org/officeDocument/2006/relationships/image" Target="../media/image30.png"/><Relationship Id="rId5" Type="http://schemas.openxmlformats.org/officeDocument/2006/relationships/slide" Target="slide25.xml"/><Relationship Id="rId15" Type="http://schemas.openxmlformats.org/officeDocument/2006/relationships/image" Target="../media/image24.jpeg"/><Relationship Id="rId10" Type="http://schemas.openxmlformats.org/officeDocument/2006/relationships/slide" Target="slide23.xml"/><Relationship Id="rId4" Type="http://schemas.openxmlformats.org/officeDocument/2006/relationships/image" Target="../media/image27.png"/><Relationship Id="rId9" Type="http://schemas.openxmlformats.org/officeDocument/2006/relationships/image" Target="../media/image29.png"/><Relationship Id="rId14" Type="http://schemas.openxmlformats.org/officeDocument/2006/relationships/image" Target="../media/image33.png"/></Relationships>
</file>

<file path=ppt/slides/_rels/slide23.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slideLayout" Target="../slideLayouts/slideLayout13.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37.png"/><Relationship Id="rId4" Type="http://schemas.openxmlformats.org/officeDocument/2006/relationships/notesSlide" Target="../notesSlides/notesSlide22.xml"/><Relationship Id="rId9" Type="http://schemas.openxmlformats.org/officeDocument/2006/relationships/slide" Target="slide22.xml"/><Relationship Id="rId14" Type="http://schemas.openxmlformats.org/officeDocument/2006/relationships/image" Target="../media/image24.jpeg"/></Relationships>
</file>

<file path=ppt/slides/_rels/slide24.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slideLayout" Target="../slideLayouts/slideLayout13.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37.png"/><Relationship Id="rId4" Type="http://schemas.openxmlformats.org/officeDocument/2006/relationships/notesSlide" Target="../notesSlides/notesSlide23.xml"/><Relationship Id="rId9" Type="http://schemas.openxmlformats.org/officeDocument/2006/relationships/slide" Target="slide22.xml"/><Relationship Id="rId14" Type="http://schemas.openxmlformats.org/officeDocument/2006/relationships/image" Target="../media/image24.jpeg"/></Relationships>
</file>

<file path=ppt/slides/_rels/slide2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slideLayout" Target="../slideLayouts/slideLayout13.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37.png"/><Relationship Id="rId4" Type="http://schemas.openxmlformats.org/officeDocument/2006/relationships/notesSlide" Target="../notesSlides/notesSlide24.xml"/><Relationship Id="rId9" Type="http://schemas.openxmlformats.org/officeDocument/2006/relationships/slide" Target="slide22.xml"/><Relationship Id="rId14" Type="http://schemas.openxmlformats.org/officeDocument/2006/relationships/image" Target="../media/image24.jpe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39.png"/><Relationship Id="rId3" Type="http://schemas.openxmlformats.org/officeDocument/2006/relationships/slideLayout" Target="../slideLayouts/slideLayout13.xml"/><Relationship Id="rId7" Type="http://schemas.openxmlformats.org/officeDocument/2006/relationships/image" Target="../media/image35.png"/><Relationship Id="rId12" Type="http://schemas.openxmlformats.org/officeDocument/2006/relationships/image" Target="../media/image38.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11" Type="http://schemas.openxmlformats.org/officeDocument/2006/relationships/slide" Target="slide5.xml"/><Relationship Id="rId5" Type="http://schemas.openxmlformats.org/officeDocument/2006/relationships/audio" Target="../media/audio1.wav"/><Relationship Id="rId10" Type="http://schemas.openxmlformats.org/officeDocument/2006/relationships/image" Target="../media/image37.png"/><Relationship Id="rId4" Type="http://schemas.openxmlformats.org/officeDocument/2006/relationships/notesSlide" Target="../notesSlides/notesSlide25.xml"/><Relationship Id="rId9" Type="http://schemas.openxmlformats.org/officeDocument/2006/relationships/slide" Target="slide22.xml"/><Relationship Id="rId14" Type="http://schemas.openxmlformats.org/officeDocument/2006/relationships/image" Target="../media/image24.jpeg"/></Relationships>
</file>

<file path=ppt/slides/_rels/slide2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hoc10.vn/doc-sach/khoa-hoc-tu-nhien-6/1/25/33/"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3" Type="http://schemas.openxmlformats.org/officeDocument/2006/relationships/image" Target="../media/image43.jpg"/><Relationship Id="rId7"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44.png"/><Relationship Id="rId4" Type="http://schemas.openxmlformats.org/officeDocument/2006/relationships/hyperlink" Target="https://www.facebook.com/hoc10fb/"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s://hoc10.vn/doc-sach/khoa-hoc-tu-nhien-6/1/25/3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3"/>
        <p:cNvGrpSpPr/>
        <p:nvPr/>
      </p:nvGrpSpPr>
      <p:grpSpPr>
        <a:xfrm>
          <a:off x="0" y="0"/>
          <a:ext cx="0" cy="0"/>
          <a:chOff x="0" y="0"/>
          <a:chExt cx="0" cy="0"/>
        </a:xfrm>
      </p:grpSpPr>
      <p:sp>
        <p:nvSpPr>
          <p:cNvPr id="7" name="Title 1">
            <a:extLst>
              <a:ext uri="{FF2B5EF4-FFF2-40B4-BE49-F238E27FC236}">
                <a16:creationId xmlns:a16="http://schemas.microsoft.com/office/drawing/2014/main" id="{6BE50F7D-0CB3-94C9-8055-280FA06BBFBB}"/>
              </a:ext>
            </a:extLst>
          </p:cNvPr>
          <p:cNvSpPr txBox="1">
            <a:spLocks/>
          </p:cNvSpPr>
          <p:nvPr/>
        </p:nvSpPr>
        <p:spPr>
          <a:xfrm>
            <a:off x="996057" y="656387"/>
            <a:ext cx="10152993" cy="204578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50000"/>
              </a:lnSpc>
            </a:pPr>
            <a:r>
              <a:rPr lang="vi-VN" sz="5400" b="1" dirty="0">
                <a:solidFill>
                  <a:srgbClr val="002060"/>
                </a:solidFill>
                <a:latin typeface="UTM Avo" panose="02040603050506020204" pitchFamily="18" charset="0"/>
              </a:rPr>
              <a:t>Chủ đề </a:t>
            </a:r>
            <a:r>
              <a:rPr lang="en-US" sz="5400" b="1" dirty="0">
                <a:solidFill>
                  <a:srgbClr val="002060"/>
                </a:solidFill>
                <a:latin typeface="UTM Avo" panose="02040603050506020204" pitchFamily="18" charset="0"/>
              </a:rPr>
              <a:t>3</a:t>
            </a:r>
            <a:r>
              <a:rPr lang="vi-VN"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Các</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thể</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của</a:t>
            </a:r>
            <a:r>
              <a:rPr lang="en-US" sz="5400" b="1" dirty="0">
                <a:solidFill>
                  <a:srgbClr val="002060"/>
                </a:solidFill>
                <a:latin typeface="UTM Avo" panose="02040603050506020204" pitchFamily="18" charset="0"/>
              </a:rPr>
              <a:t> </a:t>
            </a:r>
            <a:r>
              <a:rPr lang="en-US" sz="5400" b="1" dirty="0" err="1">
                <a:solidFill>
                  <a:srgbClr val="002060"/>
                </a:solidFill>
                <a:latin typeface="UTM Avo" panose="02040603050506020204" pitchFamily="18" charset="0"/>
              </a:rPr>
              <a:t>chất</a:t>
            </a:r>
            <a:endParaRPr lang="en-US" sz="5400" b="1" dirty="0">
              <a:solidFill>
                <a:srgbClr val="002060"/>
              </a:solidFill>
              <a:latin typeface="UTM Avo" panose="02040603050506020204" pitchFamily="18" charset="0"/>
            </a:endParaRPr>
          </a:p>
        </p:txBody>
      </p:sp>
      <p:sp>
        <p:nvSpPr>
          <p:cNvPr id="8" name="Subtitle 2">
            <a:extLst>
              <a:ext uri="{FF2B5EF4-FFF2-40B4-BE49-F238E27FC236}">
                <a16:creationId xmlns:a16="http://schemas.microsoft.com/office/drawing/2014/main" id="{D7A828B5-BD58-4681-C734-99000619EE8A}"/>
              </a:ext>
            </a:extLst>
          </p:cNvPr>
          <p:cNvSpPr txBox="1">
            <a:spLocks/>
          </p:cNvSpPr>
          <p:nvPr/>
        </p:nvSpPr>
        <p:spPr>
          <a:xfrm>
            <a:off x="1717038" y="2702170"/>
            <a:ext cx="8793944" cy="165576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vi-VN" sz="6000" b="1" dirty="0">
                <a:solidFill>
                  <a:srgbClr val="FF0000"/>
                </a:solidFill>
                <a:latin typeface="UTM Avo" panose="02040603050506020204" pitchFamily="18" charset="0"/>
              </a:rPr>
              <a:t>Bài </a:t>
            </a:r>
            <a:r>
              <a:rPr lang="en-US" sz="6000" b="1" dirty="0">
                <a:solidFill>
                  <a:srgbClr val="FF0000"/>
                </a:solidFill>
                <a:latin typeface="UTM Avo" panose="02040603050506020204" pitchFamily="18" charset="0"/>
              </a:rPr>
              <a:t>6: </a:t>
            </a:r>
            <a:r>
              <a:rPr lang="en-US" sz="6000" b="1" dirty="0" err="1">
                <a:solidFill>
                  <a:srgbClr val="FF0000"/>
                </a:solidFill>
                <a:latin typeface="UTM Avo" panose="02040603050506020204" pitchFamily="18" charset="0"/>
              </a:rPr>
              <a:t>Tính</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chất</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và</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sự</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chuyển</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thể</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của</a:t>
            </a:r>
            <a:r>
              <a:rPr lang="en-US" sz="6000" b="1" dirty="0">
                <a:solidFill>
                  <a:srgbClr val="FF0000"/>
                </a:solidFill>
                <a:latin typeface="UTM Avo" panose="02040603050506020204" pitchFamily="18" charset="0"/>
              </a:rPr>
              <a:t> </a:t>
            </a:r>
            <a:r>
              <a:rPr lang="en-US" sz="6000" b="1" dirty="0" err="1">
                <a:solidFill>
                  <a:srgbClr val="FF0000"/>
                </a:solidFill>
                <a:latin typeface="UTM Avo" panose="02040603050506020204" pitchFamily="18" charset="0"/>
              </a:rPr>
              <a:t>chất</a:t>
            </a:r>
            <a:endParaRPr lang="en-US" sz="6000" b="1" dirty="0">
              <a:solidFill>
                <a:srgbClr val="FF0000"/>
              </a:solidFill>
              <a:latin typeface="UTM Avo" panose="02040603050506020204" pitchFamily="18" charset="0"/>
            </a:endParaRPr>
          </a:p>
        </p:txBody>
      </p:sp>
      <p:sp>
        <p:nvSpPr>
          <p:cNvPr id="9" name="Title 1">
            <a:extLst>
              <a:ext uri="{FF2B5EF4-FFF2-40B4-BE49-F238E27FC236}">
                <a16:creationId xmlns:a16="http://schemas.microsoft.com/office/drawing/2014/main" id="{7B85D05B-B550-6C98-D97D-3B4476EF0689}"/>
              </a:ext>
            </a:extLst>
          </p:cNvPr>
          <p:cNvSpPr txBox="1">
            <a:spLocks/>
          </p:cNvSpPr>
          <p:nvPr/>
        </p:nvSpPr>
        <p:spPr>
          <a:xfrm>
            <a:off x="9063429" y="214969"/>
            <a:ext cx="2782110" cy="71685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lnSpc>
                <a:spcPct val="120000"/>
              </a:lnSpc>
            </a:pPr>
            <a:r>
              <a:rPr lang="vi-VN" sz="3600">
                <a:solidFill>
                  <a:schemeClr val="bg1"/>
                </a:solidFill>
                <a:effectLst>
                  <a:outerShdw blurRad="38100" dist="38100" dir="2700000" algn="tl">
                    <a:srgbClr val="000000">
                      <a:alpha val="43137"/>
                    </a:srgbClr>
                  </a:outerShdw>
                </a:effectLst>
                <a:latin typeface="UTM Avo" panose="02040603050506020204" pitchFamily="18" charset="0"/>
              </a:rPr>
              <a:t>KH</a:t>
            </a:r>
            <a:r>
              <a:rPr lang="en-US" sz="3600">
                <a:solidFill>
                  <a:schemeClr val="bg1"/>
                </a:solidFill>
                <a:effectLst>
                  <a:outerShdw blurRad="38100" dist="38100" dir="2700000" algn="tl">
                    <a:srgbClr val="000000">
                      <a:alpha val="43137"/>
                    </a:srgbClr>
                  </a:outerShdw>
                </a:effectLst>
                <a:latin typeface="UTM Avo" panose="02040603050506020204" pitchFamily="18" charset="0"/>
              </a:rPr>
              <a:t>TN </a:t>
            </a:r>
            <a:r>
              <a:rPr lang="vi-VN" sz="3600">
                <a:solidFill>
                  <a:schemeClr val="bg1"/>
                </a:solidFill>
                <a:effectLst>
                  <a:outerShdw blurRad="38100" dist="38100" dir="2700000" algn="tl">
                    <a:srgbClr val="000000">
                      <a:alpha val="43137"/>
                    </a:srgbClr>
                  </a:outerShdw>
                </a:effectLst>
                <a:latin typeface="UTM Avo" panose="02040603050506020204" pitchFamily="18" charset="0"/>
              </a:rPr>
              <a:t>6</a:t>
            </a:r>
            <a:endParaRPr lang="en-US" sz="3600" dirty="0">
              <a:solidFill>
                <a:schemeClr val="bg1"/>
              </a:solidFill>
              <a:effectLst>
                <a:outerShdw blurRad="38100" dist="38100" dir="2700000" algn="tl">
                  <a:srgbClr val="000000">
                    <a:alpha val="43137"/>
                  </a:srgbClr>
                </a:outerShdw>
              </a:effectLst>
              <a:latin typeface="UTM Avo" panose="020406030505060202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Cloud 1">
            <a:extLst>
              <a:ext uri="{FF2B5EF4-FFF2-40B4-BE49-F238E27FC236}">
                <a16:creationId xmlns:a16="http://schemas.microsoft.com/office/drawing/2014/main" id="{054374AB-D6A6-BA73-631F-0D43E56E0816}"/>
              </a:ext>
            </a:extLst>
          </p:cNvPr>
          <p:cNvSpPr/>
          <p:nvPr/>
        </p:nvSpPr>
        <p:spPr>
          <a:xfrm>
            <a:off x="3682464" y="1215805"/>
            <a:ext cx="7482841" cy="3729174"/>
          </a:xfrm>
          <a:prstGeom prst="cloud">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 name="Rectangle 2">
            <a:extLst>
              <a:ext uri="{FF2B5EF4-FFF2-40B4-BE49-F238E27FC236}">
                <a16:creationId xmlns:a16="http://schemas.microsoft.com/office/drawing/2014/main" id="{6678D6FE-B4D5-5B51-991F-8CF33B965FFD}"/>
              </a:ext>
            </a:extLst>
          </p:cNvPr>
          <p:cNvSpPr/>
          <p:nvPr/>
        </p:nvSpPr>
        <p:spPr>
          <a:xfrm>
            <a:off x="4658367" y="2075977"/>
            <a:ext cx="5075180" cy="1583126"/>
          </a:xfrm>
          <a:prstGeom prst="rect">
            <a:avLst/>
          </a:prstGeom>
        </p:spPr>
        <p:txBody>
          <a:bodyPr wrap="square">
            <a:spAutoFit/>
          </a:bodyPr>
          <a:lstStyle/>
          <a:p>
            <a:pPr algn="ctr">
              <a:lnSpc>
                <a:spcPct val="135000"/>
              </a:lnSpc>
              <a:spcBef>
                <a:spcPts val="600"/>
              </a:spcBef>
              <a:spcAft>
                <a:spcPts val="600"/>
              </a:spcAft>
            </a:pPr>
            <a:r>
              <a:rPr lang="nl-NL" sz="2500" dirty="0" err="1">
                <a:latin typeface="UTM Avo" panose="02040603050506020204" pitchFamily="18"/>
                <a:ea typeface="Calibri" panose="020F0502020204030204" pitchFamily="34" charset="0"/>
                <a:cs typeface="Arial" panose="020B0604020202020204" pitchFamily="34" charset="0"/>
              </a:rPr>
              <a:t>Những</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đồ</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vật</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bằng</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sắt</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khóa</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cửa</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dây</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xích</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khi</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được</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bôi</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dầu</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mỡ</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sẽ</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không</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bị</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gỉ</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Vì</a:t>
            </a:r>
            <a:r>
              <a:rPr lang="nl-NL" sz="2500" dirty="0">
                <a:latin typeface="UTM Avo" panose="02040603050506020204" pitchFamily="18"/>
                <a:ea typeface="Calibri" panose="020F0502020204030204" pitchFamily="34" charset="0"/>
                <a:cs typeface="Arial" panose="020B0604020202020204" pitchFamily="34" charset="0"/>
              </a:rPr>
              <a:t> </a:t>
            </a:r>
            <a:r>
              <a:rPr lang="nl-NL" sz="2500" dirty="0" err="1">
                <a:latin typeface="UTM Avo" panose="02040603050506020204" pitchFamily="18"/>
                <a:ea typeface="Calibri" panose="020F0502020204030204" pitchFamily="34" charset="0"/>
                <a:cs typeface="Arial" panose="020B0604020202020204" pitchFamily="34" charset="0"/>
              </a:rPr>
              <a:t>sao</a:t>
            </a:r>
            <a:r>
              <a:rPr lang="nl-NL" sz="2500" dirty="0">
                <a:latin typeface="UTM Avo" panose="02040603050506020204" pitchFamily="18"/>
                <a:ea typeface="Calibri" panose="020F0502020204030204" pitchFamily="34" charset="0"/>
                <a:cs typeface="Arial" panose="020B0604020202020204" pitchFamily="34" charset="0"/>
              </a:rPr>
              <a:t>? </a:t>
            </a:r>
            <a:endParaRPr lang="en-US" sz="2500" dirty="0">
              <a:latin typeface="UTM Avo" panose="02040603050506020204" pitchFamily="18"/>
              <a:cs typeface="Arial" panose="020B0604020202020204" pitchFamily="34" charset="0"/>
            </a:endParaRPr>
          </a:p>
        </p:txBody>
      </p:sp>
      <p:pic>
        <p:nvPicPr>
          <p:cNvPr id="4" name="Picture 3" descr="Những icon đẹp cute, đáng yêu, dí dỏm nhất">
            <a:extLst>
              <a:ext uri="{FF2B5EF4-FFF2-40B4-BE49-F238E27FC236}">
                <a16:creationId xmlns:a16="http://schemas.microsoft.com/office/drawing/2014/main" id="{E25860D5-E01B-30AE-2436-0C807162449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91" y="3521975"/>
            <a:ext cx="3483325" cy="3013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7954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Notched Right Arrow 1">
            <a:extLst>
              <a:ext uri="{FF2B5EF4-FFF2-40B4-BE49-F238E27FC236}">
                <a16:creationId xmlns:a16="http://schemas.microsoft.com/office/drawing/2014/main" id="{AF13093C-E65C-9476-3EC1-9F8608496B15}"/>
              </a:ext>
            </a:extLst>
          </p:cNvPr>
          <p:cNvSpPr/>
          <p:nvPr/>
        </p:nvSpPr>
        <p:spPr>
          <a:xfrm>
            <a:off x="251266" y="2069121"/>
            <a:ext cx="2311062" cy="1207477"/>
          </a:xfrm>
          <a:prstGeom prst="notch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 name="Google Shape;341;p37">
            <a:extLst>
              <a:ext uri="{FF2B5EF4-FFF2-40B4-BE49-F238E27FC236}">
                <a16:creationId xmlns:a16="http://schemas.microsoft.com/office/drawing/2014/main" id="{4637737B-CB0C-086E-208B-568B81267E03}"/>
              </a:ext>
            </a:extLst>
          </p:cNvPr>
          <p:cNvSpPr txBox="1">
            <a:spLocks/>
          </p:cNvSpPr>
          <p:nvPr/>
        </p:nvSpPr>
        <p:spPr>
          <a:xfrm>
            <a:off x="671619" y="2248601"/>
            <a:ext cx="1723293" cy="7278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err="1">
                <a:solidFill>
                  <a:schemeClr val="tx1"/>
                </a:solidFill>
                <a:latin typeface="UTM Avo" panose="02040603050506020204" pitchFamily="18"/>
              </a:rPr>
              <a:t>Kết</a:t>
            </a:r>
            <a:r>
              <a:rPr lang="en-US" sz="2800" b="1" dirty="0">
                <a:solidFill>
                  <a:schemeClr val="tx1"/>
                </a:solidFill>
                <a:latin typeface="UTM Avo" panose="02040603050506020204" pitchFamily="18"/>
              </a:rPr>
              <a:t> </a:t>
            </a:r>
            <a:r>
              <a:rPr lang="en-US" sz="2800" b="1" dirty="0" err="1">
                <a:solidFill>
                  <a:schemeClr val="tx1"/>
                </a:solidFill>
                <a:latin typeface="UTM Avo" panose="02040603050506020204" pitchFamily="18"/>
              </a:rPr>
              <a:t>luận</a:t>
            </a:r>
            <a:endParaRPr lang="en-US" sz="2800" b="1" dirty="0">
              <a:solidFill>
                <a:schemeClr val="tx1"/>
              </a:solidFill>
              <a:latin typeface="UTM Avo" panose="02040603050506020204" pitchFamily="18"/>
            </a:endParaRPr>
          </a:p>
        </p:txBody>
      </p:sp>
      <p:sp>
        <p:nvSpPr>
          <p:cNvPr id="4" name="Google Shape;330;p33">
            <a:extLst>
              <a:ext uri="{FF2B5EF4-FFF2-40B4-BE49-F238E27FC236}">
                <a16:creationId xmlns:a16="http://schemas.microsoft.com/office/drawing/2014/main" id="{6E9D94F9-7261-D0E6-E37E-3D98D0BBC1C4}"/>
              </a:ext>
            </a:extLst>
          </p:cNvPr>
          <p:cNvSpPr txBox="1">
            <a:spLocks/>
          </p:cNvSpPr>
          <p:nvPr/>
        </p:nvSpPr>
        <p:spPr>
          <a:xfrm>
            <a:off x="2779170" y="2200475"/>
            <a:ext cx="7880808" cy="1830104"/>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50000"/>
              </a:lnSpc>
              <a:spcAft>
                <a:spcPts val="600"/>
              </a:spcAft>
            </a:pPr>
            <a:r>
              <a:rPr lang="en-US" altLang="en-US" sz="2200" b="1" dirty="0" err="1">
                <a:solidFill>
                  <a:schemeClr val="tx1"/>
                </a:solidFill>
                <a:latin typeface="UTM Avo" panose="02040603050506020204" pitchFamily="18"/>
                <a:cs typeface="Arial" panose="020B0604020202020204" pitchFamily="34" charset="0"/>
              </a:rPr>
              <a:t>Một</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số</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tính</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chất</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vật</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lý</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của</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chất</a:t>
            </a:r>
            <a:endParaRPr lang="en-US" altLang="en-US" sz="2200" b="1" dirty="0">
              <a:solidFill>
                <a:schemeClr val="tx1"/>
              </a:solidFill>
              <a:latin typeface="UTM Avo" panose="02040603050506020204" pitchFamily="18"/>
              <a:cs typeface="Arial" panose="020B0604020202020204" pitchFamily="34" charset="0"/>
            </a:endParaRPr>
          </a:p>
          <a:p>
            <a:pPr algn="just">
              <a:lnSpc>
                <a:spcPct val="150000"/>
              </a:lnSpc>
              <a:spcAft>
                <a:spcPts val="600"/>
              </a:spcAft>
            </a:pPr>
            <a:r>
              <a:rPr lang="en-US" sz="2200" dirty="0" err="1">
                <a:latin typeface="UTM Avo" panose="02040603050506020204" pitchFamily="18"/>
                <a:ea typeface="Calibri" panose="020F0502020204030204" pitchFamily="34" charset="0"/>
                <a:cs typeface="Arial" panose="020B0604020202020204" pitchFamily="34" charset="0"/>
              </a:rPr>
              <a:t>Thể</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màu</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sắc</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mùi</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vị</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khối</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lượng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thể</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tích</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tính</a:t>
            </a:r>
            <a:r>
              <a:rPr lang="en-US" sz="2200" dirty="0">
                <a:latin typeface="UTM Avo" panose="02040603050506020204" pitchFamily="18"/>
                <a:ea typeface="Calibri" panose="020F0502020204030204" pitchFamily="34" charset="0"/>
                <a:cs typeface="Arial" panose="020B0604020202020204" pitchFamily="34" charset="0"/>
              </a:rPr>
              <a:t> tan, </a:t>
            </a:r>
            <a:r>
              <a:rPr lang="en-US" sz="2200" dirty="0" err="1">
                <a:latin typeface="UTM Avo" panose="02040603050506020204" pitchFamily="18"/>
                <a:ea typeface="Calibri" panose="020F0502020204030204" pitchFamily="34" charset="0"/>
                <a:cs typeface="Arial" panose="020B0604020202020204" pitchFamily="34" charset="0"/>
              </a:rPr>
              <a:t>tính</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dẻo</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tính</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cứng</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tính</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dẫn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điện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tính</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dẫn</a:t>
            </a:r>
            <a:r>
              <a:rPr lang="en-US" sz="2200" dirty="0">
                <a:latin typeface="UTM Avo" panose="02040603050506020204" pitchFamily="18"/>
                <a:ea typeface="Calibri" panose="020F0502020204030204" pitchFamily="34" charset="0"/>
                <a:cs typeface="Arial" panose="020B0604020202020204" pitchFamily="34" charset="0"/>
              </a:rPr>
              <a:t> </a:t>
            </a:r>
            <a:r>
              <a:rPr lang="en-US" sz="2200" dirty="0" err="1">
                <a:latin typeface="UTM Avo" panose="02040603050506020204" pitchFamily="18"/>
                <a:ea typeface="Calibri" panose="020F0502020204030204" pitchFamily="34" charset="0"/>
                <a:cs typeface="Arial" panose="020B0604020202020204" pitchFamily="34" charset="0"/>
              </a:rPr>
              <a:t>nhiệt</a:t>
            </a:r>
            <a:r>
              <a:rPr lang="en-US" sz="2200" dirty="0">
                <a:latin typeface="UTM Avo" panose="02040603050506020204" pitchFamily="18"/>
                <a:ea typeface="Calibri" panose="020F0502020204030204" pitchFamily="34" charset="0"/>
                <a:cs typeface="Arial" panose="020B0604020202020204" pitchFamily="34" charset="0"/>
              </a:rPr>
              <a:t>…</a:t>
            </a:r>
            <a:endParaRPr lang="en-US" sz="2200" dirty="0">
              <a:latin typeface="UTM Avo" panose="02040603050506020204" pitchFamily="18"/>
              <a:cs typeface="Arial" panose="020B0604020202020204" pitchFamily="34" charset="0"/>
            </a:endParaRPr>
          </a:p>
        </p:txBody>
      </p:sp>
      <p:sp>
        <p:nvSpPr>
          <p:cNvPr id="5" name="Rectangle 4">
            <a:extLst>
              <a:ext uri="{FF2B5EF4-FFF2-40B4-BE49-F238E27FC236}">
                <a16:creationId xmlns:a16="http://schemas.microsoft.com/office/drawing/2014/main" id="{6AE479C5-FC4A-9A7F-138A-01F9155D1755}"/>
              </a:ext>
            </a:extLst>
          </p:cNvPr>
          <p:cNvSpPr/>
          <p:nvPr/>
        </p:nvSpPr>
        <p:spPr>
          <a:xfrm>
            <a:off x="2779169" y="4268076"/>
            <a:ext cx="7880809" cy="1543884"/>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just" eaLnBrk="1" hangingPunct="1">
              <a:lnSpc>
                <a:spcPct val="150000"/>
              </a:lnSpc>
              <a:spcBef>
                <a:spcPts val="600"/>
              </a:spcBef>
              <a:spcAft>
                <a:spcPts val="600"/>
              </a:spcAft>
            </a:pPr>
            <a:r>
              <a:rPr lang="en-US" altLang="en-US" sz="2200" b="1" dirty="0" err="1">
                <a:solidFill>
                  <a:schemeClr val="tx1"/>
                </a:solidFill>
                <a:latin typeface="UTM Avo" panose="02040603050506020204" pitchFamily="18"/>
                <a:cs typeface="Arial" panose="020B0604020202020204" pitchFamily="34" charset="0"/>
              </a:rPr>
              <a:t>Tính</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chất</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hóa</a:t>
            </a:r>
            <a:r>
              <a:rPr lang="en-US" altLang="en-US" sz="2200" b="1" dirty="0">
                <a:solidFill>
                  <a:schemeClr val="tx1"/>
                </a:solidFill>
                <a:latin typeface="UTM Avo" panose="02040603050506020204" pitchFamily="18"/>
                <a:cs typeface="Arial" panose="020B0604020202020204" pitchFamily="34" charset="0"/>
              </a:rPr>
              <a:t> </a:t>
            </a:r>
            <a:r>
              <a:rPr lang="en-US" altLang="en-US" sz="2200" b="1" dirty="0" err="1">
                <a:solidFill>
                  <a:schemeClr val="tx1"/>
                </a:solidFill>
                <a:latin typeface="UTM Avo" panose="02040603050506020204" pitchFamily="18"/>
                <a:cs typeface="Arial" panose="020B0604020202020204" pitchFamily="34" charset="0"/>
              </a:rPr>
              <a:t>học</a:t>
            </a:r>
            <a:r>
              <a:rPr lang="en-US" altLang="en-US" sz="2200" b="1" dirty="0">
                <a:solidFill>
                  <a:schemeClr val="tx1"/>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là</a:t>
            </a:r>
            <a:r>
              <a:rPr lang="en-US" altLang="en-US" sz="2200" b="1"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khả</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năng</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một</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chất</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biến</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đổi</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thành</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chất</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khác</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ví</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dụ</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như</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khả</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năng</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cháy</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khả</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năng</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phân</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hủy</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khả</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năng</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tác</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dụng</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với</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chất</a:t>
            </a:r>
            <a:r>
              <a:rPr lang="en-US" altLang="en-US" sz="2200" dirty="0">
                <a:solidFill>
                  <a:srgbClr val="002060"/>
                </a:solidFill>
                <a:latin typeface="UTM Avo" panose="02040603050506020204" pitchFamily="18"/>
                <a:cs typeface="Arial" panose="020B0604020202020204" pitchFamily="34" charset="0"/>
              </a:rPr>
              <a:t> </a:t>
            </a:r>
            <a:r>
              <a:rPr lang="en-US" altLang="en-US" sz="2200" dirty="0" err="1">
                <a:solidFill>
                  <a:srgbClr val="002060"/>
                </a:solidFill>
                <a:latin typeface="UTM Avo" panose="02040603050506020204" pitchFamily="18"/>
                <a:cs typeface="Arial" panose="020B0604020202020204" pitchFamily="34" charset="0"/>
              </a:rPr>
              <a:t>khác</a:t>
            </a:r>
            <a:r>
              <a:rPr lang="en-US" altLang="en-US" sz="2200" dirty="0">
                <a:solidFill>
                  <a:srgbClr val="002060"/>
                </a:solidFill>
                <a:latin typeface="UTM Avo" panose="02040603050506020204" pitchFamily="18"/>
                <a:cs typeface="Arial" panose="020B0604020202020204" pitchFamily="34" charset="0"/>
              </a:rPr>
              <a:t>.</a:t>
            </a:r>
          </a:p>
        </p:txBody>
      </p:sp>
    </p:spTree>
    <p:extLst>
      <p:ext uri="{BB962C8B-B14F-4D97-AF65-F5344CB8AC3E}">
        <p14:creationId xmlns:p14="http://schemas.microsoft.com/office/powerpoint/2010/main" val="2914657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3" name="Rectangle 2">
            <a:extLst>
              <a:ext uri="{FF2B5EF4-FFF2-40B4-BE49-F238E27FC236}">
                <a16:creationId xmlns:a16="http://schemas.microsoft.com/office/drawing/2014/main" id="{3026BD38-2340-71B4-5EF3-2C54A0B864E2}"/>
              </a:ext>
            </a:extLst>
          </p:cNvPr>
          <p:cNvSpPr/>
          <p:nvPr/>
        </p:nvSpPr>
        <p:spPr>
          <a:xfrm>
            <a:off x="1438074" y="1592007"/>
            <a:ext cx="9778268" cy="508216"/>
          </a:xfrm>
          <a:prstGeom prst="rect">
            <a:avLst/>
          </a:prstGeom>
        </p:spPr>
        <p:txBody>
          <a:bodyPr wrap="square">
            <a:spAutoFit/>
          </a:bodyPr>
          <a:lstStyle/>
          <a:p>
            <a:pPr algn="ctr">
              <a:lnSpc>
                <a:spcPct val="135000"/>
              </a:lnSpc>
              <a:spcBef>
                <a:spcPts val="600"/>
              </a:spcBef>
              <a:spcAft>
                <a:spcPts val="600"/>
              </a:spcAft>
            </a:pPr>
            <a:r>
              <a:rPr lang="nl-NL" sz="2300" dirty="0" err="1">
                <a:latin typeface="UTM Avo" panose="02040603050506020204" pitchFamily="18"/>
                <a:ea typeface="Calibri" panose="020F0502020204030204" pitchFamily="34" charset="0"/>
                <a:cs typeface="Arial" panose="020B0604020202020204" pitchFamily="34" charset="0"/>
              </a:rPr>
              <a:t>Hình</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nào</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mô</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tả</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tính</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chất</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vật</a:t>
            </a:r>
            <a:r>
              <a:rPr lang="nl-NL" sz="2300" dirty="0">
                <a:latin typeface="UTM Avo" panose="02040603050506020204" pitchFamily="18"/>
                <a:ea typeface="Calibri" panose="020F0502020204030204" pitchFamily="34" charset="0"/>
                <a:cs typeface="Arial" panose="020B0604020202020204" pitchFamily="34" charset="0"/>
              </a:rPr>
              <a:t> lí, </a:t>
            </a:r>
            <a:r>
              <a:rPr lang="nl-NL" sz="2300" dirty="0" err="1">
                <a:latin typeface="UTM Avo" panose="02040603050506020204" pitchFamily="18"/>
                <a:ea typeface="Calibri" panose="020F0502020204030204" pitchFamily="34" charset="0"/>
                <a:cs typeface="Arial" panose="020B0604020202020204" pitchFamily="34" charset="0"/>
              </a:rPr>
              <a:t>hình</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nào</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mô</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tả</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tính</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chất</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hóa</a:t>
            </a:r>
            <a:r>
              <a:rPr lang="nl-NL" sz="2300" dirty="0">
                <a:latin typeface="UTM Avo" panose="02040603050506020204" pitchFamily="18"/>
                <a:ea typeface="Calibri" panose="020F0502020204030204" pitchFamily="34" charset="0"/>
                <a:cs typeface="Arial" panose="020B0604020202020204" pitchFamily="34" charset="0"/>
              </a:rPr>
              <a:t> </a:t>
            </a:r>
            <a:r>
              <a:rPr lang="nl-NL" sz="2300" dirty="0" err="1">
                <a:latin typeface="UTM Avo" panose="02040603050506020204" pitchFamily="18"/>
                <a:ea typeface="Calibri" panose="020F0502020204030204" pitchFamily="34" charset="0"/>
                <a:cs typeface="Arial" panose="020B0604020202020204" pitchFamily="34" charset="0"/>
              </a:rPr>
              <a:t>học</a:t>
            </a:r>
            <a:r>
              <a:rPr lang="nl-NL" sz="2300" dirty="0">
                <a:latin typeface="UTM Avo" panose="02040603050506020204" pitchFamily="18"/>
                <a:ea typeface="Calibri" panose="020F0502020204030204" pitchFamily="34" charset="0"/>
                <a:cs typeface="Arial" panose="020B0604020202020204" pitchFamily="34" charset="0"/>
              </a:rPr>
              <a:t>?</a:t>
            </a:r>
            <a:endParaRPr lang="en-US" sz="2300" dirty="0">
              <a:latin typeface="UTM Avo" panose="02040603050506020204" pitchFamily="18"/>
              <a:cs typeface="Arial" panose="020B0604020202020204" pitchFamily="34" charset="0"/>
            </a:endParaRPr>
          </a:p>
        </p:txBody>
      </p:sp>
      <p:sp>
        <p:nvSpPr>
          <p:cNvPr id="4" name="Left Arrow 3">
            <a:extLst>
              <a:ext uri="{FF2B5EF4-FFF2-40B4-BE49-F238E27FC236}">
                <a16:creationId xmlns:a16="http://schemas.microsoft.com/office/drawing/2014/main" id="{D6A2E5EC-786E-2D5C-D6D6-E7448E48EF5E}"/>
              </a:ext>
            </a:extLst>
          </p:cNvPr>
          <p:cNvSpPr/>
          <p:nvPr/>
        </p:nvSpPr>
        <p:spPr>
          <a:xfrm>
            <a:off x="2870479" y="3069082"/>
            <a:ext cx="269631" cy="24618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UTM Avo" panose="02040603050506020204" pitchFamily="18"/>
            </a:endParaRPr>
          </a:p>
        </p:txBody>
      </p:sp>
      <p:sp>
        <p:nvSpPr>
          <p:cNvPr id="5" name="Title 11">
            <a:extLst>
              <a:ext uri="{FF2B5EF4-FFF2-40B4-BE49-F238E27FC236}">
                <a16:creationId xmlns:a16="http://schemas.microsoft.com/office/drawing/2014/main" id="{8E422C0F-9CA8-0D3B-B912-B73DBAF4652F}"/>
              </a:ext>
            </a:extLst>
          </p:cNvPr>
          <p:cNvSpPr txBox="1">
            <a:spLocks/>
          </p:cNvSpPr>
          <p:nvPr/>
        </p:nvSpPr>
        <p:spPr>
          <a:xfrm>
            <a:off x="1027446" y="2807710"/>
            <a:ext cx="1797172" cy="72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200" b="1" dirty="0" err="1">
                <a:solidFill>
                  <a:schemeClr val="tx1"/>
                </a:solidFill>
                <a:latin typeface="UTM Avo" panose="02040603050506020204" pitchFamily="18"/>
              </a:rPr>
              <a:t>Tính</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chất</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hóa</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học</a:t>
            </a:r>
            <a:endParaRPr lang="en-US" sz="2200" b="1" dirty="0">
              <a:solidFill>
                <a:schemeClr val="tx1"/>
              </a:solidFill>
              <a:latin typeface="UTM Avo" panose="02040603050506020204" pitchFamily="18"/>
            </a:endParaRPr>
          </a:p>
        </p:txBody>
      </p:sp>
      <p:sp>
        <p:nvSpPr>
          <p:cNvPr id="6" name="Title 11">
            <a:extLst>
              <a:ext uri="{FF2B5EF4-FFF2-40B4-BE49-F238E27FC236}">
                <a16:creationId xmlns:a16="http://schemas.microsoft.com/office/drawing/2014/main" id="{847B948B-4B10-F9BC-B6CD-5DE127A1092C}"/>
              </a:ext>
            </a:extLst>
          </p:cNvPr>
          <p:cNvSpPr txBox="1">
            <a:spLocks/>
          </p:cNvSpPr>
          <p:nvPr/>
        </p:nvSpPr>
        <p:spPr>
          <a:xfrm>
            <a:off x="9048311" y="2807710"/>
            <a:ext cx="1797172" cy="72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200" b="1" dirty="0" err="1">
                <a:solidFill>
                  <a:schemeClr val="tx1"/>
                </a:solidFill>
                <a:latin typeface="UTM Avo" panose="02040603050506020204" pitchFamily="18"/>
              </a:rPr>
              <a:t>Tính</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chất</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hóa</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học</a:t>
            </a:r>
            <a:endParaRPr lang="en-US" sz="2200" b="1" dirty="0">
              <a:solidFill>
                <a:schemeClr val="tx1"/>
              </a:solidFill>
              <a:latin typeface="UTM Avo" panose="02040603050506020204" pitchFamily="18"/>
            </a:endParaRPr>
          </a:p>
        </p:txBody>
      </p:sp>
      <p:sp>
        <p:nvSpPr>
          <p:cNvPr id="7" name="Right Arrow 6">
            <a:extLst>
              <a:ext uri="{FF2B5EF4-FFF2-40B4-BE49-F238E27FC236}">
                <a16:creationId xmlns:a16="http://schemas.microsoft.com/office/drawing/2014/main" id="{FC8BEC6C-C85A-4676-B298-4F6DD2A33263}"/>
              </a:ext>
            </a:extLst>
          </p:cNvPr>
          <p:cNvSpPr/>
          <p:nvPr/>
        </p:nvSpPr>
        <p:spPr>
          <a:xfrm>
            <a:off x="8732819" y="3100996"/>
            <a:ext cx="319073" cy="24618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UTM Avo" panose="02040603050506020204" pitchFamily="18"/>
            </a:endParaRPr>
          </a:p>
        </p:txBody>
      </p:sp>
      <p:sp>
        <p:nvSpPr>
          <p:cNvPr id="8" name="Left Arrow 7">
            <a:extLst>
              <a:ext uri="{FF2B5EF4-FFF2-40B4-BE49-F238E27FC236}">
                <a16:creationId xmlns:a16="http://schemas.microsoft.com/office/drawing/2014/main" id="{24479E05-7850-BE75-FACC-A22B1C5BD6C5}"/>
              </a:ext>
            </a:extLst>
          </p:cNvPr>
          <p:cNvSpPr/>
          <p:nvPr/>
        </p:nvSpPr>
        <p:spPr>
          <a:xfrm>
            <a:off x="2870479" y="4873987"/>
            <a:ext cx="269631" cy="246184"/>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UTM Avo" panose="02040603050506020204" pitchFamily="18"/>
            </a:endParaRPr>
          </a:p>
        </p:txBody>
      </p:sp>
      <p:sp>
        <p:nvSpPr>
          <p:cNvPr id="9" name="Title 11">
            <a:extLst>
              <a:ext uri="{FF2B5EF4-FFF2-40B4-BE49-F238E27FC236}">
                <a16:creationId xmlns:a16="http://schemas.microsoft.com/office/drawing/2014/main" id="{2E973EA5-45DF-5A8F-8E66-AF0E50595CD0}"/>
              </a:ext>
            </a:extLst>
          </p:cNvPr>
          <p:cNvSpPr txBox="1">
            <a:spLocks/>
          </p:cNvSpPr>
          <p:nvPr/>
        </p:nvSpPr>
        <p:spPr>
          <a:xfrm>
            <a:off x="1027446" y="4538193"/>
            <a:ext cx="1797172" cy="72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200" b="1" dirty="0" err="1">
                <a:solidFill>
                  <a:schemeClr val="tx1"/>
                </a:solidFill>
                <a:latin typeface="UTM Avo" panose="02040603050506020204" pitchFamily="18"/>
              </a:rPr>
              <a:t>Tính</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chất</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vật</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lí</a:t>
            </a:r>
            <a:endParaRPr lang="en-US" sz="2200" b="1" dirty="0">
              <a:solidFill>
                <a:schemeClr val="tx1"/>
              </a:solidFill>
              <a:latin typeface="UTM Avo" panose="02040603050506020204" pitchFamily="18"/>
            </a:endParaRPr>
          </a:p>
        </p:txBody>
      </p:sp>
      <p:sp>
        <p:nvSpPr>
          <p:cNvPr id="10" name="Title 11">
            <a:extLst>
              <a:ext uri="{FF2B5EF4-FFF2-40B4-BE49-F238E27FC236}">
                <a16:creationId xmlns:a16="http://schemas.microsoft.com/office/drawing/2014/main" id="{D3474F73-76A7-1A9B-0F44-5F438E63BDAE}"/>
              </a:ext>
            </a:extLst>
          </p:cNvPr>
          <p:cNvSpPr txBox="1">
            <a:spLocks/>
          </p:cNvSpPr>
          <p:nvPr/>
        </p:nvSpPr>
        <p:spPr>
          <a:xfrm>
            <a:off x="9057892" y="4566230"/>
            <a:ext cx="1797172" cy="72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GB" sz="2200" b="1" dirty="0" err="1">
                <a:solidFill>
                  <a:schemeClr val="tx1"/>
                </a:solidFill>
                <a:latin typeface="UTM Avo" panose="02040603050506020204" pitchFamily="18"/>
              </a:rPr>
              <a:t>Tính</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chất</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vật</a:t>
            </a:r>
            <a:r>
              <a:rPr lang="en-GB" sz="2200" b="1" dirty="0">
                <a:solidFill>
                  <a:schemeClr val="tx1"/>
                </a:solidFill>
                <a:latin typeface="UTM Avo" panose="02040603050506020204" pitchFamily="18"/>
              </a:rPr>
              <a:t> </a:t>
            </a:r>
            <a:r>
              <a:rPr lang="en-GB" sz="2200" b="1" dirty="0" err="1">
                <a:solidFill>
                  <a:schemeClr val="tx1"/>
                </a:solidFill>
                <a:latin typeface="UTM Avo" panose="02040603050506020204" pitchFamily="18"/>
              </a:rPr>
              <a:t>lí</a:t>
            </a:r>
            <a:endParaRPr lang="en-US" sz="2200" b="1" dirty="0">
              <a:solidFill>
                <a:schemeClr val="tx1"/>
              </a:solidFill>
              <a:latin typeface="UTM Avo" panose="02040603050506020204" pitchFamily="18"/>
            </a:endParaRPr>
          </a:p>
        </p:txBody>
      </p:sp>
      <p:sp>
        <p:nvSpPr>
          <p:cNvPr id="11" name="Right Arrow 10">
            <a:extLst>
              <a:ext uri="{FF2B5EF4-FFF2-40B4-BE49-F238E27FC236}">
                <a16:creationId xmlns:a16="http://schemas.microsoft.com/office/drawing/2014/main" id="{186544B9-1527-9D8B-1C54-B30014893B09}"/>
              </a:ext>
            </a:extLst>
          </p:cNvPr>
          <p:cNvSpPr/>
          <p:nvPr/>
        </p:nvSpPr>
        <p:spPr>
          <a:xfrm>
            <a:off x="8732819" y="4873987"/>
            <a:ext cx="319073" cy="24618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latin typeface="UTM Avo" panose="02040603050506020204" pitchFamily="18"/>
            </a:endParaRPr>
          </a:p>
        </p:txBody>
      </p:sp>
      <p:pic>
        <p:nvPicPr>
          <p:cNvPr id="13" name="Picture 12">
            <a:extLst>
              <a:ext uri="{FF2B5EF4-FFF2-40B4-BE49-F238E27FC236}">
                <a16:creationId xmlns:a16="http://schemas.microsoft.com/office/drawing/2014/main" id="{5DC17FEA-8629-331B-CAF8-85B04B10C736}"/>
              </a:ext>
            </a:extLst>
          </p:cNvPr>
          <p:cNvPicPr>
            <a:picLocks noChangeAspect="1"/>
          </p:cNvPicPr>
          <p:nvPr/>
        </p:nvPicPr>
        <p:blipFill rotWithShape="1">
          <a:blip r:embed="rId4"/>
          <a:srcRect l="196" t="21681" r="-196" b="2139"/>
          <a:stretch/>
        </p:blipFill>
        <p:spPr>
          <a:xfrm>
            <a:off x="2703598" y="2290261"/>
            <a:ext cx="6475314" cy="4439652"/>
          </a:xfrm>
          <a:prstGeom prst="rect">
            <a:avLst/>
          </a:prstGeom>
        </p:spPr>
      </p:pic>
    </p:spTree>
    <p:extLst>
      <p:ext uri="{BB962C8B-B14F-4D97-AF65-F5344CB8AC3E}">
        <p14:creationId xmlns:p14="http://schemas.microsoft.com/office/powerpoint/2010/main" val="386575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arn(inVertical)">
                                      <p:cBhvr>
                                        <p:cTn id="18" dur="500"/>
                                        <p:tgtEl>
                                          <p:spTgt spid="9"/>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barn(inVertical)">
                                      <p:cBhvr>
                                        <p:cTn id="24" dur="500"/>
                                        <p:tgtEl>
                                          <p:spTgt spid="1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par>
                                <p:cTn id="33" presetID="16" presetClass="entr" presetSubtype="21" fill="hold" grpId="0"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barn(inVertical)">
                                      <p:cBhvr>
                                        <p:cTn id="38" dur="500"/>
                                        <p:tgtEl>
                                          <p:spTgt spid="7"/>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barn(inVertical)">
                                      <p:cBhvr>
                                        <p:cTn id="4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P spid="6" grpId="0"/>
      <p:bldP spid="7" grpId="0" animBg="1"/>
      <p:bldP spid="8" grpId="0" animBg="1"/>
      <p:bldP spid="9" grpId="0"/>
      <p:bldP spid="10" grpId="0"/>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Google Shape;118;p14">
            <a:extLst>
              <a:ext uri="{FF2B5EF4-FFF2-40B4-BE49-F238E27FC236}">
                <a16:creationId xmlns:a16="http://schemas.microsoft.com/office/drawing/2014/main" id="{88D6E028-ED46-F6FD-713E-53AEC53FAE84}"/>
              </a:ext>
            </a:extLst>
          </p:cNvPr>
          <p:cNvSpPr txBox="1">
            <a:spLocks/>
          </p:cNvSpPr>
          <p:nvPr/>
        </p:nvSpPr>
        <p:spPr>
          <a:xfrm>
            <a:off x="794700" y="1877903"/>
            <a:ext cx="5301300" cy="49434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800" b="1" dirty="0">
                <a:solidFill>
                  <a:schemeClr val="tx1"/>
                </a:solidFill>
                <a:latin typeface="UTM Avo" panose="02040603050506020204" pitchFamily="18"/>
                <a:cs typeface="Arial" panose="020B0604020202020204" pitchFamily="34" charset="0"/>
              </a:rPr>
              <a:t>II. </a:t>
            </a:r>
            <a:r>
              <a:rPr lang="en-US" sz="2800" b="1" dirty="0" err="1">
                <a:solidFill>
                  <a:schemeClr val="tx1"/>
                </a:solidFill>
                <a:latin typeface="UTM Avo" panose="02040603050506020204" pitchFamily="18"/>
                <a:cs typeface="Arial" panose="020B0604020202020204" pitchFamily="34" charset="0"/>
              </a:rPr>
              <a:t>Sự</a:t>
            </a:r>
            <a:r>
              <a:rPr lang="en-US" sz="2800" b="1" dirty="0">
                <a:solidFill>
                  <a:schemeClr val="tx1"/>
                </a:solidFill>
                <a:latin typeface="UTM Avo" panose="02040603050506020204" pitchFamily="18"/>
                <a:cs typeface="Arial" panose="020B0604020202020204" pitchFamily="34" charset="0"/>
              </a:rPr>
              <a:t> </a:t>
            </a:r>
            <a:r>
              <a:rPr lang="en-US" sz="2800" b="1" dirty="0" err="1">
                <a:solidFill>
                  <a:schemeClr val="tx1"/>
                </a:solidFill>
                <a:latin typeface="UTM Avo" panose="02040603050506020204" pitchFamily="18"/>
                <a:cs typeface="Arial" panose="020B0604020202020204" pitchFamily="34" charset="0"/>
              </a:rPr>
              <a:t>chuyển</a:t>
            </a:r>
            <a:r>
              <a:rPr lang="en-US" sz="2800" b="1" dirty="0">
                <a:solidFill>
                  <a:schemeClr val="tx1"/>
                </a:solidFill>
                <a:latin typeface="UTM Avo" panose="02040603050506020204" pitchFamily="18"/>
                <a:cs typeface="Arial" panose="020B0604020202020204" pitchFamily="34" charset="0"/>
              </a:rPr>
              <a:t> </a:t>
            </a:r>
            <a:r>
              <a:rPr lang="en-US" sz="2800" b="1" dirty="0" err="1">
                <a:solidFill>
                  <a:schemeClr val="tx1"/>
                </a:solidFill>
                <a:latin typeface="UTM Avo" panose="02040603050506020204" pitchFamily="18"/>
                <a:cs typeface="Arial" panose="020B0604020202020204" pitchFamily="34" charset="0"/>
              </a:rPr>
              <a:t>thể</a:t>
            </a:r>
            <a:r>
              <a:rPr lang="en-US" sz="2800" b="1" dirty="0">
                <a:solidFill>
                  <a:schemeClr val="tx1"/>
                </a:solidFill>
                <a:latin typeface="UTM Avo" panose="02040603050506020204" pitchFamily="18"/>
                <a:cs typeface="Arial" panose="020B0604020202020204" pitchFamily="34" charset="0"/>
              </a:rPr>
              <a:t> </a:t>
            </a:r>
            <a:r>
              <a:rPr lang="en-US" sz="2800" b="1" dirty="0" err="1">
                <a:solidFill>
                  <a:schemeClr val="tx1"/>
                </a:solidFill>
                <a:latin typeface="UTM Avo" panose="02040603050506020204" pitchFamily="18"/>
                <a:cs typeface="Arial" panose="020B0604020202020204" pitchFamily="34" charset="0"/>
              </a:rPr>
              <a:t>của</a:t>
            </a:r>
            <a:r>
              <a:rPr lang="en-US" sz="2800" b="1" dirty="0">
                <a:solidFill>
                  <a:schemeClr val="tx1"/>
                </a:solidFill>
                <a:latin typeface="UTM Avo" panose="02040603050506020204" pitchFamily="18"/>
                <a:cs typeface="Arial" panose="020B0604020202020204" pitchFamily="34" charset="0"/>
              </a:rPr>
              <a:t> </a:t>
            </a:r>
            <a:r>
              <a:rPr lang="en-US" sz="2800" b="1" dirty="0" err="1">
                <a:solidFill>
                  <a:schemeClr val="tx1"/>
                </a:solidFill>
                <a:latin typeface="UTM Avo" panose="02040603050506020204" pitchFamily="18"/>
                <a:cs typeface="Arial" panose="020B0604020202020204" pitchFamily="34" charset="0"/>
              </a:rPr>
              <a:t>chất</a:t>
            </a:r>
            <a:endParaRPr lang="en-US" sz="2800" b="1" dirty="0">
              <a:solidFill>
                <a:schemeClr val="tx1"/>
              </a:solidFill>
              <a:latin typeface="UTM Avo" panose="02040603050506020204" pitchFamily="18"/>
              <a:cs typeface="Arial" panose="020B0604020202020204" pitchFamily="34" charset="0"/>
            </a:endParaRPr>
          </a:p>
        </p:txBody>
      </p:sp>
      <p:sp>
        <p:nvSpPr>
          <p:cNvPr id="3" name="Horizontal Scroll 2">
            <a:extLst>
              <a:ext uri="{FF2B5EF4-FFF2-40B4-BE49-F238E27FC236}">
                <a16:creationId xmlns:a16="http://schemas.microsoft.com/office/drawing/2014/main" id="{D8D3128B-E855-70D0-CB2D-E26A9D95FE08}"/>
              </a:ext>
            </a:extLst>
          </p:cNvPr>
          <p:cNvSpPr/>
          <p:nvPr/>
        </p:nvSpPr>
        <p:spPr>
          <a:xfrm>
            <a:off x="1081306" y="2538881"/>
            <a:ext cx="4159386" cy="1570550"/>
          </a:xfrm>
          <a:prstGeom prst="horizontalScroll">
            <a:avLst/>
          </a:prstGeom>
          <a:solidFill>
            <a:srgbClr val="FFFF0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GB" sz="2400" dirty="0" err="1">
                <a:solidFill>
                  <a:srgbClr val="000000"/>
                </a:solidFill>
                <a:latin typeface="UTM Avo" panose="02040603050506020204" pitchFamily="18"/>
                <a:cs typeface="Arial" panose="020B0604020202020204" pitchFamily="34" charset="0"/>
              </a:rPr>
              <a:t>Thí</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nghiệm</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sự</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chuyển</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thể</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của</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chất</a:t>
            </a:r>
            <a:endParaRPr lang="en-US" sz="2400" dirty="0">
              <a:solidFill>
                <a:srgbClr val="000000"/>
              </a:solidFill>
              <a:latin typeface="UTM Avo" panose="02040603050506020204" pitchFamily="18"/>
              <a:cs typeface="Arial" panose="020B0604020202020204" pitchFamily="34" charset="0"/>
            </a:endParaRPr>
          </a:p>
        </p:txBody>
      </p:sp>
      <p:sp>
        <p:nvSpPr>
          <p:cNvPr id="5" name="Google Shape;281;p30">
            <a:extLst>
              <a:ext uri="{FF2B5EF4-FFF2-40B4-BE49-F238E27FC236}">
                <a16:creationId xmlns:a16="http://schemas.microsoft.com/office/drawing/2014/main" id="{B9BE2D13-A24B-68D3-8A1F-F5C99B539B1C}"/>
              </a:ext>
            </a:extLst>
          </p:cNvPr>
          <p:cNvSpPr txBox="1">
            <a:spLocks/>
          </p:cNvSpPr>
          <p:nvPr/>
        </p:nvSpPr>
        <p:spPr>
          <a:xfrm>
            <a:off x="1007460" y="4442704"/>
            <a:ext cx="6199455" cy="1672421"/>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nSpc>
                <a:spcPct val="150000"/>
              </a:lnSpc>
              <a:buFont typeface="Karla"/>
              <a:buNone/>
            </a:pPr>
            <a:r>
              <a:rPr lang="en-GB" sz="2400" dirty="0" err="1">
                <a:solidFill>
                  <a:srgbClr val="000000"/>
                </a:solidFill>
                <a:latin typeface="UTM Avo" panose="02040603050506020204" pitchFamily="18"/>
                <a:cs typeface="Arial" panose="020B0604020202020204" pitchFamily="34" charset="0"/>
              </a:rPr>
              <a:t>Tiến</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hành</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thí</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nghiệm</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như</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hình</a:t>
            </a:r>
            <a:r>
              <a:rPr lang="en-GB" sz="2400" dirty="0">
                <a:solidFill>
                  <a:srgbClr val="000000"/>
                </a:solidFill>
                <a:latin typeface="UTM Avo" panose="02040603050506020204" pitchFamily="18"/>
                <a:cs typeface="Arial" panose="020B0604020202020204" pitchFamily="34" charset="0"/>
              </a:rPr>
              <a:t> 6.4 </a:t>
            </a:r>
            <a:r>
              <a:rPr lang="en-GB" sz="2400" dirty="0" err="1">
                <a:solidFill>
                  <a:srgbClr val="000000"/>
                </a:solidFill>
                <a:latin typeface="UTM Avo" panose="02040603050506020204" pitchFamily="18"/>
                <a:cs typeface="Arial" panose="020B0604020202020204" pitchFamily="34" charset="0"/>
              </a:rPr>
              <a:t>và</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điền</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các</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thông</a:t>
            </a:r>
            <a:r>
              <a:rPr lang="en-GB" sz="2400" dirty="0">
                <a:solidFill>
                  <a:srgbClr val="000000"/>
                </a:solidFill>
                <a:latin typeface="UTM Avo" panose="02040603050506020204" pitchFamily="18"/>
                <a:cs typeface="Arial" panose="020B0604020202020204" pitchFamily="34" charset="0"/>
              </a:rPr>
              <a:t> tin </a:t>
            </a:r>
            <a:r>
              <a:rPr lang="en-GB" sz="2400" dirty="0" err="1">
                <a:solidFill>
                  <a:srgbClr val="000000"/>
                </a:solidFill>
                <a:latin typeface="UTM Avo" panose="02040603050506020204" pitchFamily="18"/>
                <a:cs typeface="Arial" panose="020B0604020202020204" pitchFamily="34" charset="0"/>
              </a:rPr>
              <a:t>vào</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bảng</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sau</a:t>
            </a:r>
            <a:r>
              <a:rPr lang="en-GB" sz="2400" dirty="0">
                <a:solidFill>
                  <a:srgbClr val="000000"/>
                </a:solidFill>
                <a:latin typeface="UTM Avo" panose="02040603050506020204" pitchFamily="18"/>
                <a:cs typeface="Arial" panose="020B0604020202020204" pitchFamily="34" charset="0"/>
              </a:rPr>
              <a:t>:</a:t>
            </a:r>
            <a:endParaRPr lang="en-US" sz="2400" dirty="0">
              <a:solidFill>
                <a:srgbClr val="000000"/>
              </a:solidFill>
              <a:latin typeface="UTM Avo" panose="02040603050506020204" pitchFamily="18"/>
              <a:cs typeface="Arial" panose="020B0604020202020204" pitchFamily="34" charset="0"/>
            </a:endParaRPr>
          </a:p>
        </p:txBody>
      </p:sp>
      <p:pic>
        <p:nvPicPr>
          <p:cNvPr id="7" name="Picture 6">
            <a:extLst>
              <a:ext uri="{FF2B5EF4-FFF2-40B4-BE49-F238E27FC236}">
                <a16:creationId xmlns:a16="http://schemas.microsoft.com/office/drawing/2014/main" id="{6C51A68D-6168-6140-89B1-F15FD38C3D7C}"/>
              </a:ext>
            </a:extLst>
          </p:cNvPr>
          <p:cNvPicPr>
            <a:picLocks noChangeAspect="1"/>
          </p:cNvPicPr>
          <p:nvPr/>
        </p:nvPicPr>
        <p:blipFill rotWithShape="1">
          <a:blip r:embed="rId4"/>
          <a:srcRect l="68731"/>
          <a:stretch/>
        </p:blipFill>
        <p:spPr>
          <a:xfrm>
            <a:off x="8332009" y="726953"/>
            <a:ext cx="2609650" cy="5976261"/>
          </a:xfrm>
          <a:prstGeom prst="rect">
            <a:avLst/>
          </a:prstGeom>
        </p:spPr>
      </p:pic>
    </p:spTree>
    <p:extLst>
      <p:ext uri="{BB962C8B-B14F-4D97-AF65-F5344CB8AC3E}">
        <p14:creationId xmlns:p14="http://schemas.microsoft.com/office/powerpoint/2010/main" val="4163550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125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FC6A6942-33E6-DCF9-6420-3787AE21F3AB}"/>
              </a:ext>
            </a:extLst>
          </p:cNvPr>
          <p:cNvGraphicFramePr>
            <a:graphicFrameLocks noGrp="1"/>
          </p:cNvGraphicFramePr>
          <p:nvPr>
            <p:extLst>
              <p:ext uri="{D42A27DB-BD31-4B8C-83A1-F6EECF244321}">
                <p14:modId xmlns:p14="http://schemas.microsoft.com/office/powerpoint/2010/main" val="614483875"/>
              </p:ext>
            </p:extLst>
          </p:nvPr>
        </p:nvGraphicFramePr>
        <p:xfrm>
          <a:off x="846220" y="1655012"/>
          <a:ext cx="10716128" cy="5033138"/>
        </p:xfrm>
        <a:graphic>
          <a:graphicData uri="http://schemas.openxmlformats.org/drawingml/2006/table">
            <a:tbl>
              <a:tblPr firstRow="1" firstCol="1" bandRow="1">
                <a:tableStyleId>{284E427A-3D55-4303-BF80-6455036E1DE7}</a:tableStyleId>
              </a:tblPr>
              <a:tblGrid>
                <a:gridCol w="977095">
                  <a:extLst>
                    <a:ext uri="{9D8B030D-6E8A-4147-A177-3AD203B41FA5}">
                      <a16:colId xmlns:a16="http://schemas.microsoft.com/office/drawing/2014/main" val="2155488116"/>
                    </a:ext>
                  </a:extLst>
                </a:gridCol>
                <a:gridCol w="2580243">
                  <a:extLst>
                    <a:ext uri="{9D8B030D-6E8A-4147-A177-3AD203B41FA5}">
                      <a16:colId xmlns:a16="http://schemas.microsoft.com/office/drawing/2014/main" val="3660652201"/>
                    </a:ext>
                  </a:extLst>
                </a:gridCol>
                <a:gridCol w="5553242">
                  <a:extLst>
                    <a:ext uri="{9D8B030D-6E8A-4147-A177-3AD203B41FA5}">
                      <a16:colId xmlns:a16="http://schemas.microsoft.com/office/drawing/2014/main" val="956275216"/>
                    </a:ext>
                  </a:extLst>
                </a:gridCol>
                <a:gridCol w="1605548">
                  <a:extLst>
                    <a:ext uri="{9D8B030D-6E8A-4147-A177-3AD203B41FA5}">
                      <a16:colId xmlns:a16="http://schemas.microsoft.com/office/drawing/2014/main" val="164975073"/>
                    </a:ext>
                  </a:extLst>
                </a:gridCol>
              </a:tblGrid>
              <a:tr h="649722">
                <a:tc>
                  <a:txBody>
                    <a:bodyPr/>
                    <a:lstStyle/>
                    <a:p>
                      <a:pPr algn="ctr">
                        <a:lnSpc>
                          <a:spcPct val="120000"/>
                        </a:lnSpc>
                        <a:spcBef>
                          <a:spcPts val="600"/>
                        </a:spcBef>
                        <a:spcAft>
                          <a:spcPts val="600"/>
                        </a:spcAft>
                      </a:pPr>
                      <a:r>
                        <a:rPr lang="nl-NL" sz="1800" dirty="0" err="1">
                          <a:solidFill>
                            <a:schemeClr val="tx1"/>
                          </a:solidFill>
                          <a:effectLst/>
                          <a:latin typeface="UTM Avo" panose="02040603050506020204" pitchFamily="18"/>
                        </a:rPr>
                        <a:t>Thí</a:t>
                      </a:r>
                      <a:r>
                        <a:rPr lang="nl-NL" sz="1800" dirty="0">
                          <a:solidFill>
                            <a:schemeClr val="tx1"/>
                          </a:solidFill>
                          <a:effectLst/>
                          <a:latin typeface="UTM Avo" panose="02040603050506020204" pitchFamily="18"/>
                        </a:rPr>
                        <a:t> </a:t>
                      </a:r>
                      <a:r>
                        <a:rPr lang="nl-NL" sz="1800" dirty="0" err="1">
                          <a:solidFill>
                            <a:schemeClr val="tx1"/>
                          </a:solidFill>
                          <a:effectLst/>
                          <a:latin typeface="UTM Avo" panose="02040603050506020204" pitchFamily="18"/>
                        </a:rPr>
                        <a:t>nghiệm</a:t>
                      </a:r>
                      <a:endParaRPr lang="en-US" sz="18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0"/>
                        </a:spcAft>
                      </a:pPr>
                      <a:r>
                        <a:rPr lang="nl-NL" sz="1800" dirty="0" err="1">
                          <a:solidFill>
                            <a:schemeClr val="tx1"/>
                          </a:solidFill>
                          <a:effectLst/>
                          <a:latin typeface="UTM Avo" panose="02040603050506020204" pitchFamily="18"/>
                        </a:rPr>
                        <a:t>Cách</a:t>
                      </a:r>
                      <a:r>
                        <a:rPr lang="nl-NL" sz="1800" dirty="0">
                          <a:solidFill>
                            <a:schemeClr val="tx1"/>
                          </a:solidFill>
                          <a:effectLst/>
                          <a:latin typeface="UTM Avo" panose="02040603050506020204" pitchFamily="18"/>
                        </a:rPr>
                        <a:t> </a:t>
                      </a:r>
                      <a:r>
                        <a:rPr lang="nl-NL" sz="1800" dirty="0" err="1">
                          <a:solidFill>
                            <a:schemeClr val="tx1"/>
                          </a:solidFill>
                          <a:effectLst/>
                          <a:latin typeface="UTM Avo" panose="02040603050506020204" pitchFamily="18"/>
                        </a:rPr>
                        <a:t>tiến</a:t>
                      </a:r>
                      <a:r>
                        <a:rPr lang="nl-NL" sz="1800" dirty="0">
                          <a:solidFill>
                            <a:schemeClr val="tx1"/>
                          </a:solidFill>
                          <a:effectLst/>
                          <a:latin typeface="UTM Avo" panose="02040603050506020204" pitchFamily="18"/>
                        </a:rPr>
                        <a:t> </a:t>
                      </a:r>
                      <a:r>
                        <a:rPr lang="nl-NL" sz="1800" dirty="0" err="1">
                          <a:solidFill>
                            <a:schemeClr val="tx1"/>
                          </a:solidFill>
                          <a:effectLst/>
                          <a:latin typeface="UTM Avo" panose="02040603050506020204" pitchFamily="18"/>
                        </a:rPr>
                        <a:t>hành</a:t>
                      </a:r>
                      <a:endParaRPr lang="en-US" sz="18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0"/>
                        </a:spcAft>
                      </a:pPr>
                      <a:r>
                        <a:rPr lang="nl-NL" sz="1800" dirty="0" err="1">
                          <a:solidFill>
                            <a:schemeClr val="tx1"/>
                          </a:solidFill>
                          <a:effectLst/>
                          <a:latin typeface="UTM Avo" panose="02040603050506020204" pitchFamily="18"/>
                        </a:rPr>
                        <a:t>Yêu</a:t>
                      </a:r>
                      <a:r>
                        <a:rPr lang="nl-NL" sz="1800" dirty="0">
                          <a:solidFill>
                            <a:schemeClr val="tx1"/>
                          </a:solidFill>
                          <a:effectLst/>
                          <a:latin typeface="UTM Avo" panose="02040603050506020204" pitchFamily="18"/>
                        </a:rPr>
                        <a:t> </a:t>
                      </a:r>
                      <a:r>
                        <a:rPr lang="nl-NL" sz="1800" dirty="0" err="1">
                          <a:solidFill>
                            <a:schemeClr val="tx1"/>
                          </a:solidFill>
                          <a:effectLst/>
                          <a:latin typeface="UTM Avo" panose="02040603050506020204" pitchFamily="18"/>
                        </a:rPr>
                        <a:t>cầu</a:t>
                      </a:r>
                      <a:endParaRPr lang="en-US" sz="18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nl-NL" sz="1800" dirty="0" err="1">
                          <a:solidFill>
                            <a:schemeClr val="tx1"/>
                          </a:solidFill>
                          <a:effectLst/>
                          <a:latin typeface="UTM Avo" panose="02040603050506020204" pitchFamily="18"/>
                        </a:rPr>
                        <a:t>Kết</a:t>
                      </a:r>
                      <a:r>
                        <a:rPr lang="nl-NL" sz="1800" dirty="0">
                          <a:solidFill>
                            <a:schemeClr val="tx1"/>
                          </a:solidFill>
                          <a:effectLst/>
                          <a:latin typeface="UTM Avo" panose="02040603050506020204" pitchFamily="18"/>
                        </a:rPr>
                        <a:t> </a:t>
                      </a:r>
                      <a:r>
                        <a:rPr lang="nl-NL" sz="1800" dirty="0" err="1">
                          <a:solidFill>
                            <a:schemeClr val="tx1"/>
                          </a:solidFill>
                          <a:effectLst/>
                          <a:latin typeface="UTM Avo" panose="02040603050506020204" pitchFamily="18"/>
                        </a:rPr>
                        <a:t>quả</a:t>
                      </a:r>
                      <a:r>
                        <a:rPr lang="nl-NL" sz="1800" dirty="0">
                          <a:solidFill>
                            <a:schemeClr val="tx1"/>
                          </a:solidFill>
                          <a:effectLst/>
                          <a:latin typeface="UTM Avo" panose="02040603050506020204" pitchFamily="18"/>
                        </a:rPr>
                        <a:t> </a:t>
                      </a:r>
                      <a:r>
                        <a:rPr lang="nl-NL" sz="1800" dirty="0" err="1">
                          <a:solidFill>
                            <a:schemeClr val="tx1"/>
                          </a:solidFill>
                          <a:effectLst/>
                          <a:latin typeface="UTM Avo" panose="02040603050506020204" pitchFamily="18"/>
                        </a:rPr>
                        <a:t>và</a:t>
                      </a:r>
                      <a:r>
                        <a:rPr lang="nl-NL" sz="1800" dirty="0">
                          <a:solidFill>
                            <a:schemeClr val="tx1"/>
                          </a:solidFill>
                          <a:effectLst/>
                          <a:latin typeface="UTM Avo" panose="02040603050506020204" pitchFamily="18"/>
                        </a:rPr>
                        <a:t> </a:t>
                      </a:r>
                    </a:p>
                    <a:p>
                      <a:pPr algn="ctr">
                        <a:lnSpc>
                          <a:spcPct val="100000"/>
                        </a:lnSpc>
                        <a:spcBef>
                          <a:spcPts val="600"/>
                        </a:spcBef>
                        <a:spcAft>
                          <a:spcPts val="600"/>
                        </a:spcAft>
                      </a:pPr>
                      <a:r>
                        <a:rPr lang="nl-NL" sz="1800" dirty="0" err="1">
                          <a:solidFill>
                            <a:schemeClr val="tx1"/>
                          </a:solidFill>
                          <a:effectLst/>
                          <a:latin typeface="UTM Avo" panose="02040603050506020204" pitchFamily="18"/>
                        </a:rPr>
                        <a:t>nhận</a:t>
                      </a:r>
                      <a:r>
                        <a:rPr lang="nl-NL" sz="1800" dirty="0">
                          <a:solidFill>
                            <a:schemeClr val="tx1"/>
                          </a:solidFill>
                          <a:effectLst/>
                          <a:latin typeface="UTM Avo" panose="02040603050506020204" pitchFamily="18"/>
                        </a:rPr>
                        <a:t> </a:t>
                      </a:r>
                      <a:r>
                        <a:rPr lang="nl-NL" sz="1800" dirty="0" err="1">
                          <a:solidFill>
                            <a:schemeClr val="tx1"/>
                          </a:solidFill>
                          <a:effectLst/>
                          <a:latin typeface="UTM Avo" panose="02040603050506020204" pitchFamily="18"/>
                        </a:rPr>
                        <a:t>xét</a:t>
                      </a:r>
                      <a:endParaRPr lang="en-US" sz="18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8288313"/>
                  </a:ext>
                </a:extLst>
              </a:tr>
              <a:tr h="1976534">
                <a:tc>
                  <a:txBody>
                    <a:bodyPr/>
                    <a:lstStyle/>
                    <a:p>
                      <a:pPr algn="ctr">
                        <a:lnSpc>
                          <a:spcPct val="120000"/>
                        </a:lnSpc>
                        <a:spcBef>
                          <a:spcPts val="600"/>
                        </a:spcBef>
                        <a:spcAft>
                          <a:spcPts val="600"/>
                        </a:spcAft>
                      </a:pPr>
                      <a:r>
                        <a:rPr lang="nl-NL" sz="1800" dirty="0">
                          <a:effectLst/>
                          <a:latin typeface="UTM Avo" panose="02040603050506020204" pitchFamily="18"/>
                        </a:rPr>
                        <a:t>1</a:t>
                      </a:r>
                      <a:endParaRPr lang="en-US" sz="1800" dirty="0">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spcBef>
                          <a:spcPts val="600"/>
                        </a:spcBef>
                        <a:spcAft>
                          <a:spcPts val="600"/>
                        </a:spcAft>
                      </a:pPr>
                      <a:r>
                        <a:rPr lang="nl-NL" sz="1800" dirty="0">
                          <a:effectLst/>
                          <a:latin typeface="UTM Avo" panose="02040603050506020204" pitchFamily="18"/>
                        </a:rPr>
                        <a:t>- </a:t>
                      </a:r>
                      <a:r>
                        <a:rPr lang="nl-NL" sz="1800" dirty="0" err="1">
                          <a:effectLst/>
                          <a:latin typeface="UTM Avo" panose="02040603050506020204" pitchFamily="18"/>
                        </a:rPr>
                        <a:t>Cho</a:t>
                      </a:r>
                      <a:r>
                        <a:rPr lang="nl-NL" sz="1800" dirty="0">
                          <a:effectLst/>
                          <a:latin typeface="UTM Avo" panose="02040603050506020204" pitchFamily="18"/>
                        </a:rPr>
                        <a:t> 4 – 6 </a:t>
                      </a:r>
                      <a:r>
                        <a:rPr lang="nl-NL" sz="1800" dirty="0" err="1">
                          <a:effectLst/>
                          <a:latin typeface="UTM Avo" panose="02040603050506020204" pitchFamily="18"/>
                        </a:rPr>
                        <a:t>viên</a:t>
                      </a:r>
                      <a:r>
                        <a:rPr lang="nl-NL" sz="1800" dirty="0">
                          <a:effectLst/>
                          <a:latin typeface="UTM Avo" panose="02040603050506020204" pitchFamily="18"/>
                        </a:rPr>
                        <a:t> </a:t>
                      </a:r>
                      <a:r>
                        <a:rPr lang="nl-NL" sz="1800" dirty="0" err="1">
                          <a:effectLst/>
                          <a:latin typeface="UTM Avo" panose="02040603050506020204" pitchFamily="18"/>
                        </a:rPr>
                        <a:t>nước</a:t>
                      </a:r>
                      <a:r>
                        <a:rPr lang="nl-NL" sz="1800" dirty="0">
                          <a:effectLst/>
                          <a:latin typeface="UTM Avo" panose="02040603050506020204" pitchFamily="18"/>
                        </a:rPr>
                        <a:t> </a:t>
                      </a:r>
                      <a:r>
                        <a:rPr lang="nl-NL" sz="1800" dirty="0" err="1">
                          <a:effectLst/>
                          <a:latin typeface="UTM Avo" panose="02040603050506020204" pitchFamily="18"/>
                        </a:rPr>
                        <a:t>đá</a:t>
                      </a:r>
                      <a:r>
                        <a:rPr lang="nl-NL" sz="1800" dirty="0">
                          <a:effectLst/>
                          <a:latin typeface="UTM Avo" panose="02040603050506020204" pitchFamily="18"/>
                        </a:rPr>
                        <a:t> </a:t>
                      </a:r>
                      <a:r>
                        <a:rPr lang="nl-NL" sz="1800" dirty="0" err="1">
                          <a:effectLst/>
                          <a:latin typeface="UTM Avo" panose="02040603050506020204" pitchFamily="18"/>
                        </a:rPr>
                        <a:t>vào</a:t>
                      </a:r>
                      <a:r>
                        <a:rPr lang="nl-NL" sz="1800" dirty="0">
                          <a:effectLst/>
                          <a:latin typeface="UTM Avo" panose="02040603050506020204" pitchFamily="18"/>
                        </a:rPr>
                        <a:t> hai </a:t>
                      </a:r>
                      <a:r>
                        <a:rPr lang="nl-NL" sz="1800" dirty="0" err="1">
                          <a:effectLst/>
                          <a:latin typeface="UTM Avo" panose="02040603050506020204" pitchFamily="18"/>
                        </a:rPr>
                        <a:t>cốc</a:t>
                      </a:r>
                      <a:r>
                        <a:rPr lang="nl-NL" sz="1800" dirty="0">
                          <a:effectLst/>
                          <a:latin typeface="UTM Avo" panose="02040603050506020204" pitchFamily="18"/>
                        </a:rPr>
                        <a:t> </a:t>
                      </a:r>
                      <a:r>
                        <a:rPr lang="nl-NL" sz="1800" dirty="0" err="1">
                          <a:effectLst/>
                          <a:latin typeface="UTM Avo" panose="02040603050506020204" pitchFamily="18"/>
                        </a:rPr>
                        <a:t>thủy</a:t>
                      </a:r>
                      <a:r>
                        <a:rPr lang="nl-NL" sz="1800" dirty="0">
                          <a:effectLst/>
                          <a:latin typeface="UTM Avo" panose="02040603050506020204" pitchFamily="18"/>
                        </a:rPr>
                        <a:t> </a:t>
                      </a:r>
                      <a:r>
                        <a:rPr lang="nl-NL" sz="1800" dirty="0" err="1">
                          <a:effectLst/>
                          <a:latin typeface="UTM Avo" panose="02040603050506020204" pitchFamily="18"/>
                        </a:rPr>
                        <a:t>tinh</a:t>
                      </a:r>
                      <a:r>
                        <a:rPr lang="nl-NL" sz="1800" dirty="0">
                          <a:effectLst/>
                          <a:latin typeface="UTM Avo" panose="02040603050506020204" pitchFamily="18"/>
                        </a:rPr>
                        <a:t> A, B </a:t>
                      </a:r>
                      <a:r>
                        <a:rPr lang="nl-NL" sz="1800" dirty="0" err="1">
                          <a:effectLst/>
                          <a:latin typeface="UTM Avo" panose="02040603050506020204" pitchFamily="18"/>
                        </a:rPr>
                        <a:t>khô</a:t>
                      </a:r>
                      <a:r>
                        <a:rPr lang="nl-NL" sz="1800" dirty="0">
                          <a:effectLst/>
                          <a:latin typeface="UTM Avo" panose="02040603050506020204" pitchFamily="18"/>
                        </a:rPr>
                        <a:t>.</a:t>
                      </a:r>
                      <a:endParaRPr lang="en-US" sz="1800" dirty="0">
                        <a:effectLst/>
                        <a:latin typeface="UTM Avo" panose="02040603050506020204" pitchFamily="18"/>
                      </a:endParaRPr>
                    </a:p>
                    <a:p>
                      <a:pPr algn="l">
                        <a:lnSpc>
                          <a:spcPct val="120000"/>
                        </a:lnSpc>
                        <a:spcBef>
                          <a:spcPts val="600"/>
                        </a:spcBef>
                        <a:spcAft>
                          <a:spcPts val="600"/>
                        </a:spcAft>
                      </a:pPr>
                      <a:r>
                        <a:rPr lang="nl-NL" sz="1800" dirty="0">
                          <a:effectLst/>
                          <a:latin typeface="UTM Avo" panose="02040603050506020204" pitchFamily="18"/>
                        </a:rPr>
                        <a:t>- </a:t>
                      </a:r>
                      <a:r>
                        <a:rPr lang="nl-NL" sz="1800" dirty="0" err="1">
                          <a:effectLst/>
                          <a:latin typeface="UTM Avo" panose="02040603050506020204" pitchFamily="18"/>
                        </a:rPr>
                        <a:t>Cốc</a:t>
                      </a:r>
                      <a:r>
                        <a:rPr lang="nl-NL" sz="1800" dirty="0">
                          <a:effectLst/>
                          <a:latin typeface="UTM Avo" panose="02040603050506020204" pitchFamily="18"/>
                        </a:rPr>
                        <a:t> A </a:t>
                      </a:r>
                      <a:r>
                        <a:rPr lang="nl-NL" sz="1800" dirty="0" err="1">
                          <a:effectLst/>
                          <a:latin typeface="UTM Avo" panose="02040603050506020204" pitchFamily="18"/>
                        </a:rPr>
                        <a:t>đun</a:t>
                      </a:r>
                      <a:r>
                        <a:rPr lang="nl-NL" sz="1800" dirty="0">
                          <a:effectLst/>
                          <a:latin typeface="UTM Avo" panose="02040603050506020204" pitchFamily="18"/>
                        </a:rPr>
                        <a:t> </a:t>
                      </a:r>
                      <a:r>
                        <a:rPr lang="nl-NL" sz="1800" dirty="0" err="1">
                          <a:effectLst/>
                          <a:latin typeface="UTM Avo" panose="02040603050506020204" pitchFamily="18"/>
                        </a:rPr>
                        <a:t>nóng</a:t>
                      </a:r>
                      <a:r>
                        <a:rPr lang="nl-NL" sz="1800" dirty="0">
                          <a:effectLst/>
                          <a:latin typeface="UTM Avo" panose="02040603050506020204" pitchFamily="18"/>
                        </a:rPr>
                        <a:t> </a:t>
                      </a:r>
                      <a:r>
                        <a:rPr lang="nl-NL" sz="1800" dirty="0" err="1">
                          <a:effectLst/>
                          <a:latin typeface="UTM Avo" panose="02040603050506020204" pitchFamily="18"/>
                        </a:rPr>
                        <a:t>nhẹ</a:t>
                      </a:r>
                      <a:r>
                        <a:rPr lang="nl-NL" sz="1800" dirty="0">
                          <a:effectLst/>
                          <a:latin typeface="UTM Avo" panose="02040603050506020204" pitchFamily="18"/>
                        </a:rPr>
                        <a:t>, </a:t>
                      </a:r>
                      <a:r>
                        <a:rPr lang="nl-NL" sz="1800" dirty="0" err="1">
                          <a:effectLst/>
                          <a:latin typeface="UTM Avo" panose="02040603050506020204" pitchFamily="18"/>
                        </a:rPr>
                        <a:t>cốc</a:t>
                      </a:r>
                      <a:r>
                        <a:rPr lang="nl-NL" sz="1800" dirty="0">
                          <a:effectLst/>
                          <a:latin typeface="UTM Avo" panose="02040603050506020204" pitchFamily="18"/>
                        </a:rPr>
                        <a:t> B </a:t>
                      </a:r>
                      <a:r>
                        <a:rPr lang="nl-NL" sz="1800" dirty="0" err="1">
                          <a:effectLst/>
                          <a:latin typeface="UTM Avo" panose="02040603050506020204" pitchFamily="18"/>
                        </a:rPr>
                        <a:t>để</a:t>
                      </a:r>
                      <a:r>
                        <a:rPr lang="nl-NL" sz="1800" dirty="0">
                          <a:effectLst/>
                          <a:latin typeface="UTM Avo" panose="02040603050506020204" pitchFamily="18"/>
                        </a:rPr>
                        <a:t> </a:t>
                      </a:r>
                      <a:r>
                        <a:rPr lang="nl-NL" sz="1800" dirty="0" err="1">
                          <a:effectLst/>
                          <a:latin typeface="UTM Avo" panose="02040603050506020204" pitchFamily="18"/>
                        </a:rPr>
                        <a:t>yên</a:t>
                      </a:r>
                      <a:r>
                        <a:rPr lang="nl-NL" sz="1800" dirty="0">
                          <a:effectLst/>
                          <a:latin typeface="UTM Avo" panose="02040603050506020204" pitchFamily="18"/>
                        </a:rPr>
                        <a:t> </a:t>
                      </a:r>
                      <a:r>
                        <a:rPr lang="nl-NL" sz="1800" dirty="0" err="1">
                          <a:effectLst/>
                          <a:latin typeface="UTM Avo" panose="02040603050506020204" pitchFamily="18"/>
                        </a:rPr>
                        <a:t>không</a:t>
                      </a:r>
                      <a:r>
                        <a:rPr lang="nl-NL" sz="1800" dirty="0">
                          <a:effectLst/>
                          <a:latin typeface="UTM Avo" panose="02040603050506020204" pitchFamily="18"/>
                        </a:rPr>
                        <a:t> </a:t>
                      </a:r>
                      <a:r>
                        <a:rPr lang="nl-NL" sz="1800" dirty="0" err="1">
                          <a:effectLst/>
                          <a:latin typeface="UTM Avo" panose="02040603050506020204" pitchFamily="18"/>
                        </a:rPr>
                        <a:t>đun</a:t>
                      </a:r>
                      <a:r>
                        <a:rPr lang="nl-NL" sz="1800" dirty="0">
                          <a:effectLst/>
                          <a:latin typeface="UTM Avo" panose="02040603050506020204" pitchFamily="18"/>
                        </a:rPr>
                        <a:t>.</a:t>
                      </a:r>
                      <a:endParaRPr lang="en-US" sz="1800" dirty="0">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spcBef>
                          <a:spcPts val="600"/>
                        </a:spcBef>
                        <a:spcAft>
                          <a:spcPts val="600"/>
                        </a:spcAft>
                      </a:pPr>
                      <a:r>
                        <a:rPr lang="nl-NL" sz="1800" dirty="0">
                          <a:effectLst/>
                          <a:latin typeface="UTM Avo" panose="02040603050506020204" pitchFamily="18"/>
                        </a:rPr>
                        <a:t>1. </a:t>
                      </a:r>
                      <a:r>
                        <a:rPr lang="nl-NL" sz="1800" dirty="0" err="1">
                          <a:effectLst/>
                          <a:latin typeface="UTM Avo" panose="02040603050506020204" pitchFamily="18"/>
                        </a:rPr>
                        <a:t>Ghi</a:t>
                      </a:r>
                      <a:r>
                        <a:rPr lang="nl-NL" sz="1800" dirty="0">
                          <a:effectLst/>
                          <a:latin typeface="UTM Avo" panose="02040603050506020204" pitchFamily="18"/>
                        </a:rPr>
                        <a:t> </a:t>
                      </a:r>
                      <a:r>
                        <a:rPr lang="nl-NL" sz="1800" dirty="0" err="1">
                          <a:effectLst/>
                          <a:latin typeface="UTM Avo" panose="02040603050506020204" pitchFamily="18"/>
                        </a:rPr>
                        <a:t>lại</a:t>
                      </a:r>
                      <a:r>
                        <a:rPr lang="nl-NL" sz="1800" dirty="0">
                          <a:effectLst/>
                          <a:latin typeface="UTM Avo" panose="02040603050506020204" pitchFamily="18"/>
                        </a:rPr>
                        <a:t> </a:t>
                      </a:r>
                      <a:r>
                        <a:rPr lang="nl-NL" sz="1800" dirty="0" err="1">
                          <a:effectLst/>
                          <a:latin typeface="UTM Avo" panose="02040603050506020204" pitchFamily="18"/>
                        </a:rPr>
                        <a:t>khoảng</a:t>
                      </a:r>
                      <a:r>
                        <a:rPr lang="nl-NL" sz="1800" dirty="0">
                          <a:effectLst/>
                          <a:latin typeface="UTM Avo" panose="02040603050506020204" pitchFamily="18"/>
                        </a:rPr>
                        <a:t> </a:t>
                      </a:r>
                      <a:r>
                        <a:rPr lang="nl-NL" sz="1800" dirty="0" err="1">
                          <a:effectLst/>
                          <a:latin typeface="UTM Avo" panose="02040603050506020204" pitchFamily="18"/>
                        </a:rPr>
                        <a:t>thời</a:t>
                      </a:r>
                      <a:r>
                        <a:rPr lang="nl-NL" sz="1800" dirty="0">
                          <a:effectLst/>
                          <a:latin typeface="UTM Avo" panose="02040603050506020204" pitchFamily="18"/>
                        </a:rPr>
                        <a:t> </a:t>
                      </a:r>
                      <a:r>
                        <a:rPr lang="nl-NL" sz="1800" dirty="0" err="1">
                          <a:effectLst/>
                          <a:latin typeface="UTM Avo" panose="02040603050506020204" pitchFamily="18"/>
                        </a:rPr>
                        <a:t>gian</a:t>
                      </a:r>
                      <a:r>
                        <a:rPr lang="nl-NL" sz="1800" dirty="0">
                          <a:effectLst/>
                          <a:latin typeface="UTM Avo" panose="02040603050506020204" pitchFamily="18"/>
                        </a:rPr>
                        <a:t> </a:t>
                      </a:r>
                      <a:r>
                        <a:rPr lang="nl-NL" sz="1800" dirty="0" err="1">
                          <a:effectLst/>
                          <a:latin typeface="UTM Avo" panose="02040603050506020204" pitchFamily="18"/>
                        </a:rPr>
                        <a:t>các</a:t>
                      </a:r>
                      <a:r>
                        <a:rPr lang="nl-NL" sz="1800" dirty="0">
                          <a:effectLst/>
                          <a:latin typeface="UTM Avo" panose="02040603050506020204" pitchFamily="18"/>
                        </a:rPr>
                        <a:t> </a:t>
                      </a:r>
                      <a:r>
                        <a:rPr lang="nl-NL" sz="1800" dirty="0" err="1">
                          <a:effectLst/>
                          <a:latin typeface="UTM Avo" panose="02040603050506020204" pitchFamily="18"/>
                        </a:rPr>
                        <a:t>viên</a:t>
                      </a:r>
                      <a:r>
                        <a:rPr lang="nl-NL" sz="1800" dirty="0">
                          <a:effectLst/>
                          <a:latin typeface="UTM Avo" panose="02040603050506020204" pitchFamily="18"/>
                        </a:rPr>
                        <a:t> </a:t>
                      </a:r>
                      <a:r>
                        <a:rPr lang="nl-NL" sz="1800" dirty="0" err="1">
                          <a:effectLst/>
                          <a:latin typeface="UTM Avo" panose="02040603050506020204" pitchFamily="18"/>
                        </a:rPr>
                        <a:t>nước</a:t>
                      </a:r>
                      <a:r>
                        <a:rPr lang="nl-NL" sz="1800" dirty="0">
                          <a:effectLst/>
                          <a:latin typeface="UTM Avo" panose="02040603050506020204" pitchFamily="18"/>
                        </a:rPr>
                        <a:t> </a:t>
                      </a:r>
                      <a:r>
                        <a:rPr lang="nl-NL" sz="1800" dirty="0" err="1">
                          <a:effectLst/>
                          <a:latin typeface="UTM Avo" panose="02040603050506020204" pitchFamily="18"/>
                        </a:rPr>
                        <a:t>đá</a:t>
                      </a:r>
                      <a:r>
                        <a:rPr lang="nl-NL" sz="1800" dirty="0">
                          <a:effectLst/>
                          <a:latin typeface="UTM Avo" panose="02040603050506020204" pitchFamily="18"/>
                        </a:rPr>
                        <a:t> </a:t>
                      </a:r>
                      <a:r>
                        <a:rPr lang="nl-NL" sz="1800" dirty="0" err="1">
                          <a:effectLst/>
                          <a:latin typeface="UTM Avo" panose="02040603050506020204" pitchFamily="18"/>
                        </a:rPr>
                        <a:t>trong</a:t>
                      </a:r>
                      <a:r>
                        <a:rPr lang="nl-NL" sz="1800" dirty="0">
                          <a:effectLst/>
                          <a:latin typeface="UTM Avo" panose="02040603050506020204" pitchFamily="18"/>
                        </a:rPr>
                        <a:t> </a:t>
                      </a:r>
                      <a:r>
                        <a:rPr lang="nl-NL" sz="1800" dirty="0" err="1">
                          <a:effectLst/>
                          <a:latin typeface="UTM Avo" panose="02040603050506020204" pitchFamily="18"/>
                        </a:rPr>
                        <a:t>cốc</a:t>
                      </a:r>
                      <a:r>
                        <a:rPr lang="nl-NL" sz="1800" dirty="0">
                          <a:effectLst/>
                          <a:latin typeface="UTM Avo" panose="02040603050506020204" pitchFamily="18"/>
                        </a:rPr>
                        <a:t> tan </a:t>
                      </a:r>
                      <a:r>
                        <a:rPr lang="nl-NL" sz="1800" dirty="0" err="1">
                          <a:effectLst/>
                          <a:latin typeface="UTM Avo" panose="02040603050506020204" pitchFamily="18"/>
                        </a:rPr>
                        <a:t>hoàn</a:t>
                      </a:r>
                      <a:r>
                        <a:rPr lang="nl-NL" sz="1800" dirty="0">
                          <a:effectLst/>
                          <a:latin typeface="UTM Avo" panose="02040603050506020204" pitchFamily="18"/>
                        </a:rPr>
                        <a:t> </a:t>
                      </a:r>
                      <a:r>
                        <a:rPr lang="nl-NL" sz="1800" dirty="0" err="1">
                          <a:effectLst/>
                          <a:latin typeface="UTM Avo" panose="02040603050506020204" pitchFamily="18"/>
                        </a:rPr>
                        <a:t>toàn</a:t>
                      </a:r>
                      <a:r>
                        <a:rPr lang="nl-NL" sz="1800" dirty="0">
                          <a:effectLst/>
                          <a:latin typeface="UTM Avo" panose="02040603050506020204" pitchFamily="18"/>
                        </a:rPr>
                        <a:t>.</a:t>
                      </a:r>
                      <a:endParaRPr lang="en-US" sz="1800" dirty="0">
                        <a:effectLst/>
                        <a:latin typeface="UTM Avo" panose="02040603050506020204" pitchFamily="18"/>
                      </a:endParaRPr>
                    </a:p>
                    <a:p>
                      <a:pPr algn="l">
                        <a:lnSpc>
                          <a:spcPct val="120000"/>
                        </a:lnSpc>
                        <a:spcBef>
                          <a:spcPts val="600"/>
                        </a:spcBef>
                        <a:spcAft>
                          <a:spcPts val="600"/>
                        </a:spcAft>
                      </a:pPr>
                      <a:r>
                        <a:rPr lang="nl-NL" sz="1800" dirty="0">
                          <a:effectLst/>
                          <a:latin typeface="UTM Avo" panose="02040603050506020204" pitchFamily="18"/>
                        </a:rPr>
                        <a:t>2. </a:t>
                      </a:r>
                      <a:r>
                        <a:rPr lang="nl-NL" sz="1800" dirty="0" err="1">
                          <a:effectLst/>
                          <a:latin typeface="UTM Avo" panose="02040603050506020204" pitchFamily="18"/>
                        </a:rPr>
                        <a:t>So</a:t>
                      </a:r>
                      <a:r>
                        <a:rPr lang="nl-NL" sz="1800" dirty="0">
                          <a:effectLst/>
                          <a:latin typeface="UTM Avo" panose="02040603050506020204" pitchFamily="18"/>
                        </a:rPr>
                        <a:t> </a:t>
                      </a:r>
                      <a:r>
                        <a:rPr lang="nl-NL" sz="1800" dirty="0" err="1">
                          <a:effectLst/>
                          <a:latin typeface="UTM Avo" panose="02040603050506020204" pitchFamily="18"/>
                        </a:rPr>
                        <a:t>sánh</a:t>
                      </a:r>
                      <a:r>
                        <a:rPr lang="nl-NL" sz="1800" dirty="0">
                          <a:effectLst/>
                          <a:latin typeface="UTM Avo" panose="02040603050506020204" pitchFamily="18"/>
                        </a:rPr>
                        <a:t> </a:t>
                      </a:r>
                      <a:r>
                        <a:rPr lang="nl-NL" sz="1800" dirty="0" err="1">
                          <a:effectLst/>
                          <a:latin typeface="UTM Avo" panose="02040603050506020204" pitchFamily="18"/>
                        </a:rPr>
                        <a:t>khoảng</a:t>
                      </a:r>
                      <a:r>
                        <a:rPr lang="nl-NL" sz="1800" dirty="0">
                          <a:effectLst/>
                          <a:latin typeface="UTM Avo" panose="02040603050506020204" pitchFamily="18"/>
                        </a:rPr>
                        <a:t> </a:t>
                      </a:r>
                      <a:r>
                        <a:rPr lang="nl-NL" sz="1800" dirty="0" err="1">
                          <a:effectLst/>
                          <a:latin typeface="UTM Avo" panose="02040603050506020204" pitchFamily="18"/>
                        </a:rPr>
                        <a:t>thời</a:t>
                      </a:r>
                      <a:r>
                        <a:rPr lang="nl-NL" sz="1800" dirty="0">
                          <a:effectLst/>
                          <a:latin typeface="UTM Avo" panose="02040603050506020204" pitchFamily="18"/>
                        </a:rPr>
                        <a:t> </a:t>
                      </a:r>
                      <a:r>
                        <a:rPr lang="nl-NL" sz="1800" dirty="0" err="1">
                          <a:effectLst/>
                          <a:latin typeface="UTM Avo" panose="02040603050506020204" pitchFamily="18"/>
                        </a:rPr>
                        <a:t>gian</a:t>
                      </a:r>
                      <a:r>
                        <a:rPr lang="nl-NL" sz="1800" dirty="0">
                          <a:effectLst/>
                          <a:latin typeface="UTM Avo" panose="02040603050506020204" pitchFamily="18"/>
                        </a:rPr>
                        <a:t> </a:t>
                      </a:r>
                      <a:r>
                        <a:rPr lang="nl-NL" sz="1800" dirty="0" err="1">
                          <a:effectLst/>
                          <a:latin typeface="UTM Avo" panose="02040603050506020204" pitchFamily="18"/>
                        </a:rPr>
                        <a:t>các</a:t>
                      </a:r>
                      <a:r>
                        <a:rPr lang="nl-NL" sz="1800" dirty="0">
                          <a:effectLst/>
                          <a:latin typeface="UTM Avo" panose="02040603050506020204" pitchFamily="18"/>
                        </a:rPr>
                        <a:t> </a:t>
                      </a:r>
                      <a:r>
                        <a:rPr lang="nl-NL" sz="1800" dirty="0" err="1">
                          <a:effectLst/>
                          <a:latin typeface="UTM Avo" panose="02040603050506020204" pitchFamily="18"/>
                        </a:rPr>
                        <a:t>viên</a:t>
                      </a:r>
                      <a:r>
                        <a:rPr lang="nl-NL" sz="1800" dirty="0">
                          <a:effectLst/>
                          <a:latin typeface="UTM Avo" panose="02040603050506020204" pitchFamily="18"/>
                        </a:rPr>
                        <a:t> </a:t>
                      </a:r>
                      <a:r>
                        <a:rPr lang="nl-NL" sz="1800" dirty="0" err="1">
                          <a:effectLst/>
                          <a:latin typeface="UTM Avo" panose="02040603050506020204" pitchFamily="18"/>
                        </a:rPr>
                        <a:t>nước</a:t>
                      </a:r>
                      <a:r>
                        <a:rPr lang="nl-NL" sz="1800" dirty="0">
                          <a:effectLst/>
                          <a:latin typeface="UTM Avo" panose="02040603050506020204" pitchFamily="18"/>
                        </a:rPr>
                        <a:t> </a:t>
                      </a:r>
                      <a:r>
                        <a:rPr lang="nl-NL" sz="1800" dirty="0" err="1">
                          <a:effectLst/>
                          <a:latin typeface="UTM Avo" panose="02040603050506020204" pitchFamily="18"/>
                        </a:rPr>
                        <a:t>đá</a:t>
                      </a:r>
                      <a:r>
                        <a:rPr lang="nl-NL" sz="1800" dirty="0">
                          <a:effectLst/>
                          <a:latin typeface="UTM Avo" panose="02040603050506020204" pitchFamily="18"/>
                        </a:rPr>
                        <a:t> tan </a:t>
                      </a:r>
                      <a:r>
                        <a:rPr lang="nl-NL" sz="1800" dirty="0" err="1">
                          <a:effectLst/>
                          <a:latin typeface="UTM Avo" panose="02040603050506020204" pitchFamily="18"/>
                        </a:rPr>
                        <a:t>hoàn</a:t>
                      </a:r>
                      <a:r>
                        <a:rPr lang="nl-NL" sz="1800" dirty="0">
                          <a:effectLst/>
                          <a:latin typeface="UTM Avo" panose="02040603050506020204" pitchFamily="18"/>
                        </a:rPr>
                        <a:t> </a:t>
                      </a:r>
                      <a:r>
                        <a:rPr lang="nl-NL" sz="1800" dirty="0" err="1">
                          <a:effectLst/>
                          <a:latin typeface="UTM Avo" panose="02040603050506020204" pitchFamily="18"/>
                        </a:rPr>
                        <a:t>toàn</a:t>
                      </a:r>
                      <a:r>
                        <a:rPr lang="nl-NL" sz="1800" dirty="0">
                          <a:effectLst/>
                          <a:latin typeface="UTM Avo" panose="02040603050506020204" pitchFamily="18"/>
                        </a:rPr>
                        <a:t> </a:t>
                      </a:r>
                      <a:r>
                        <a:rPr lang="nl-NL" sz="1800" dirty="0" err="1">
                          <a:effectLst/>
                          <a:latin typeface="UTM Avo" panose="02040603050506020204" pitchFamily="18"/>
                        </a:rPr>
                        <a:t>thành</a:t>
                      </a:r>
                      <a:r>
                        <a:rPr lang="nl-NL" sz="1800" dirty="0">
                          <a:effectLst/>
                          <a:latin typeface="UTM Avo" panose="02040603050506020204" pitchFamily="18"/>
                        </a:rPr>
                        <a:t> </a:t>
                      </a:r>
                      <a:r>
                        <a:rPr lang="nl-NL" sz="1800" dirty="0" err="1">
                          <a:effectLst/>
                          <a:latin typeface="UTM Avo" panose="02040603050506020204" pitchFamily="18"/>
                        </a:rPr>
                        <a:t>nước</a:t>
                      </a:r>
                      <a:r>
                        <a:rPr lang="nl-NL" sz="1800" dirty="0">
                          <a:effectLst/>
                          <a:latin typeface="UTM Avo" panose="02040603050506020204" pitchFamily="18"/>
                        </a:rPr>
                        <a:t> </a:t>
                      </a:r>
                      <a:r>
                        <a:rPr lang="nl-NL" sz="1800" dirty="0" err="1">
                          <a:effectLst/>
                          <a:latin typeface="UTM Avo" panose="02040603050506020204" pitchFamily="18"/>
                        </a:rPr>
                        <a:t>trong</a:t>
                      </a:r>
                      <a:r>
                        <a:rPr lang="nl-NL" sz="1800" dirty="0">
                          <a:effectLst/>
                          <a:latin typeface="UTM Avo" panose="02040603050506020204" pitchFamily="18"/>
                        </a:rPr>
                        <a:t> </a:t>
                      </a:r>
                      <a:r>
                        <a:rPr lang="nl-NL" sz="1800" dirty="0" err="1">
                          <a:effectLst/>
                          <a:latin typeface="UTM Avo" panose="02040603050506020204" pitchFamily="18"/>
                        </a:rPr>
                        <a:t>cốc</a:t>
                      </a:r>
                      <a:r>
                        <a:rPr lang="nl-NL" sz="1800" dirty="0">
                          <a:effectLst/>
                          <a:latin typeface="UTM Avo" panose="02040603050506020204" pitchFamily="18"/>
                        </a:rPr>
                        <a:t> A </a:t>
                      </a:r>
                      <a:r>
                        <a:rPr lang="nl-NL" sz="1800" dirty="0" err="1">
                          <a:effectLst/>
                          <a:latin typeface="UTM Avo" panose="02040603050506020204" pitchFamily="18"/>
                        </a:rPr>
                        <a:t>và</a:t>
                      </a:r>
                      <a:r>
                        <a:rPr lang="nl-NL" sz="1800" dirty="0">
                          <a:effectLst/>
                          <a:latin typeface="UTM Avo" panose="02040603050506020204" pitchFamily="18"/>
                        </a:rPr>
                        <a:t> </a:t>
                      </a:r>
                      <a:r>
                        <a:rPr lang="nl-NL" sz="1800" dirty="0" err="1">
                          <a:effectLst/>
                          <a:latin typeface="UTM Avo" panose="02040603050506020204" pitchFamily="18"/>
                        </a:rPr>
                        <a:t>cốc</a:t>
                      </a:r>
                      <a:r>
                        <a:rPr lang="nl-NL" sz="1800" dirty="0">
                          <a:effectLst/>
                          <a:latin typeface="UTM Avo" panose="02040603050506020204" pitchFamily="18"/>
                        </a:rPr>
                        <a:t> B.</a:t>
                      </a:r>
                      <a:endParaRPr lang="en-US" sz="1800" dirty="0">
                        <a:effectLst/>
                        <a:latin typeface="UTM Avo" panose="02040603050506020204" pitchFamily="18"/>
                      </a:endParaRPr>
                    </a:p>
                    <a:p>
                      <a:pPr algn="l">
                        <a:lnSpc>
                          <a:spcPct val="120000"/>
                        </a:lnSpc>
                        <a:spcBef>
                          <a:spcPts val="600"/>
                        </a:spcBef>
                        <a:spcAft>
                          <a:spcPts val="600"/>
                        </a:spcAft>
                      </a:pPr>
                      <a:r>
                        <a:rPr lang="nl-NL" sz="1800" dirty="0">
                          <a:effectLst/>
                          <a:latin typeface="UTM Avo" panose="02040603050506020204" pitchFamily="18"/>
                        </a:rPr>
                        <a:t>3. </a:t>
                      </a:r>
                      <a:r>
                        <a:rPr lang="nl-NL" sz="1800" dirty="0" err="1">
                          <a:effectLst/>
                          <a:latin typeface="UTM Avo" panose="02040603050506020204" pitchFamily="18"/>
                        </a:rPr>
                        <a:t>Quan</a:t>
                      </a:r>
                      <a:r>
                        <a:rPr lang="nl-NL" sz="1800" dirty="0">
                          <a:effectLst/>
                          <a:latin typeface="UTM Avo" panose="02040603050506020204" pitchFamily="18"/>
                        </a:rPr>
                        <a:t> </a:t>
                      </a:r>
                      <a:r>
                        <a:rPr lang="nl-NL" sz="1800" dirty="0" err="1">
                          <a:effectLst/>
                          <a:latin typeface="UTM Avo" panose="02040603050506020204" pitchFamily="18"/>
                        </a:rPr>
                        <a:t>sát</a:t>
                      </a:r>
                      <a:r>
                        <a:rPr lang="nl-NL" sz="1800" dirty="0">
                          <a:effectLst/>
                          <a:latin typeface="UTM Avo" panose="02040603050506020204" pitchFamily="18"/>
                        </a:rPr>
                        <a:t> </a:t>
                      </a:r>
                      <a:r>
                        <a:rPr lang="nl-NL" sz="1800" dirty="0" err="1">
                          <a:effectLst/>
                          <a:latin typeface="UTM Avo" panose="02040603050506020204" pitchFamily="18"/>
                        </a:rPr>
                        <a:t>và</a:t>
                      </a:r>
                      <a:r>
                        <a:rPr lang="nl-NL" sz="1800" dirty="0">
                          <a:effectLst/>
                          <a:latin typeface="UTM Avo" panose="02040603050506020204" pitchFamily="18"/>
                        </a:rPr>
                        <a:t> </a:t>
                      </a:r>
                      <a:r>
                        <a:rPr lang="nl-NL" sz="1800" dirty="0" err="1">
                          <a:effectLst/>
                          <a:latin typeface="UTM Avo" panose="02040603050506020204" pitchFamily="18"/>
                        </a:rPr>
                        <a:t>nhận</a:t>
                      </a:r>
                      <a:r>
                        <a:rPr lang="nl-NL" sz="1800" dirty="0">
                          <a:effectLst/>
                          <a:latin typeface="UTM Avo" panose="02040603050506020204" pitchFamily="18"/>
                        </a:rPr>
                        <a:t> </a:t>
                      </a:r>
                      <a:r>
                        <a:rPr lang="nl-NL" sz="1800" dirty="0" err="1">
                          <a:effectLst/>
                          <a:latin typeface="UTM Avo" panose="02040603050506020204" pitchFamily="18"/>
                        </a:rPr>
                        <a:t>xét</a:t>
                      </a:r>
                      <a:r>
                        <a:rPr lang="nl-NL" sz="1800" dirty="0">
                          <a:effectLst/>
                          <a:latin typeface="UTM Avo" panose="02040603050506020204" pitchFamily="18"/>
                        </a:rPr>
                        <a:t> </a:t>
                      </a:r>
                      <a:r>
                        <a:rPr lang="nl-NL" sz="1800" dirty="0" err="1">
                          <a:effectLst/>
                          <a:latin typeface="UTM Avo" panose="02040603050506020204" pitchFamily="18"/>
                        </a:rPr>
                        <a:t>mặt</a:t>
                      </a:r>
                      <a:r>
                        <a:rPr lang="nl-NL" sz="1800" dirty="0">
                          <a:effectLst/>
                          <a:latin typeface="UTM Avo" panose="02040603050506020204" pitchFamily="18"/>
                        </a:rPr>
                        <a:t> </a:t>
                      </a:r>
                      <a:r>
                        <a:rPr lang="nl-NL" sz="1800" dirty="0" err="1">
                          <a:effectLst/>
                          <a:latin typeface="UTM Avo" panose="02040603050506020204" pitchFamily="18"/>
                        </a:rPr>
                        <a:t>ngoài</a:t>
                      </a:r>
                      <a:r>
                        <a:rPr lang="nl-NL" sz="1800" dirty="0">
                          <a:effectLst/>
                          <a:latin typeface="UTM Avo" panose="02040603050506020204" pitchFamily="18"/>
                        </a:rPr>
                        <a:t> </a:t>
                      </a:r>
                      <a:r>
                        <a:rPr lang="nl-NL" sz="1800" dirty="0" err="1">
                          <a:effectLst/>
                          <a:latin typeface="UTM Avo" panose="02040603050506020204" pitchFamily="18"/>
                        </a:rPr>
                        <a:t>của</a:t>
                      </a:r>
                      <a:r>
                        <a:rPr lang="nl-NL" sz="1800" dirty="0">
                          <a:effectLst/>
                          <a:latin typeface="UTM Avo" panose="02040603050506020204" pitchFamily="18"/>
                        </a:rPr>
                        <a:t> </a:t>
                      </a:r>
                      <a:r>
                        <a:rPr lang="nl-NL" sz="1800" dirty="0" err="1">
                          <a:effectLst/>
                          <a:latin typeface="UTM Avo" panose="02040603050506020204" pitchFamily="18"/>
                        </a:rPr>
                        <a:t>cốc</a:t>
                      </a:r>
                      <a:r>
                        <a:rPr lang="nl-NL" sz="1800" dirty="0">
                          <a:effectLst/>
                          <a:latin typeface="UTM Avo" panose="02040603050506020204" pitchFamily="18"/>
                        </a:rPr>
                        <a:t> B.</a:t>
                      </a:r>
                      <a:endParaRPr lang="en-US" sz="1800" dirty="0">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spcBef>
                          <a:spcPts val="600"/>
                        </a:spcBef>
                        <a:spcAft>
                          <a:spcPts val="600"/>
                        </a:spcAft>
                      </a:pPr>
                      <a:r>
                        <a:rPr lang="nl-NL" sz="1800" dirty="0">
                          <a:effectLst/>
                          <a:latin typeface="UTM Avo" panose="02040603050506020204" pitchFamily="18"/>
                        </a:rPr>
                        <a:t> </a:t>
                      </a:r>
                      <a:endParaRPr lang="en-US" sz="1800" dirty="0">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88117103"/>
                  </a:ext>
                </a:extLst>
              </a:tr>
              <a:tr h="2227816">
                <a:tc>
                  <a:txBody>
                    <a:bodyPr/>
                    <a:lstStyle/>
                    <a:p>
                      <a:pPr algn="ctr">
                        <a:lnSpc>
                          <a:spcPct val="120000"/>
                        </a:lnSpc>
                        <a:spcBef>
                          <a:spcPts val="600"/>
                        </a:spcBef>
                        <a:spcAft>
                          <a:spcPts val="600"/>
                        </a:spcAft>
                      </a:pPr>
                      <a:r>
                        <a:rPr lang="nl-NL" sz="1800">
                          <a:effectLst/>
                          <a:latin typeface="UTM Avo" panose="02040603050506020204" pitchFamily="18"/>
                        </a:rPr>
                        <a:t>2</a:t>
                      </a:r>
                      <a:endParaRPr lang="en-US" sz="1800">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spcBef>
                          <a:spcPts val="600"/>
                        </a:spcBef>
                        <a:spcAft>
                          <a:spcPts val="600"/>
                        </a:spcAft>
                      </a:pPr>
                      <a:r>
                        <a:rPr lang="nl-NL" sz="1800" dirty="0">
                          <a:effectLst/>
                          <a:latin typeface="UTM Avo" panose="02040603050506020204" pitchFamily="18"/>
                        </a:rPr>
                        <a:t>- </a:t>
                      </a:r>
                      <a:r>
                        <a:rPr lang="nl-NL" sz="1800" dirty="0" err="1">
                          <a:effectLst/>
                          <a:latin typeface="UTM Avo" panose="02040603050506020204" pitchFamily="18"/>
                        </a:rPr>
                        <a:t>Tiếp</a:t>
                      </a:r>
                      <a:r>
                        <a:rPr lang="nl-NL" sz="1800" dirty="0">
                          <a:effectLst/>
                          <a:latin typeface="UTM Avo" panose="02040603050506020204" pitchFamily="18"/>
                        </a:rPr>
                        <a:t> </a:t>
                      </a:r>
                      <a:r>
                        <a:rPr lang="nl-NL" sz="1800" dirty="0" err="1">
                          <a:effectLst/>
                          <a:latin typeface="UTM Avo" panose="02040603050506020204" pitchFamily="18"/>
                        </a:rPr>
                        <a:t>tục</a:t>
                      </a:r>
                      <a:r>
                        <a:rPr lang="nl-NL" sz="1800" dirty="0">
                          <a:effectLst/>
                          <a:latin typeface="UTM Avo" panose="02040603050506020204" pitchFamily="18"/>
                        </a:rPr>
                        <a:t> </a:t>
                      </a:r>
                      <a:r>
                        <a:rPr lang="nl-NL" sz="1800" dirty="0" err="1">
                          <a:effectLst/>
                          <a:latin typeface="UTM Avo" panose="02040603050506020204" pitchFamily="18"/>
                        </a:rPr>
                        <a:t>đun</a:t>
                      </a:r>
                      <a:r>
                        <a:rPr lang="nl-NL" sz="1800" dirty="0">
                          <a:effectLst/>
                          <a:latin typeface="UTM Avo" panose="02040603050506020204" pitchFamily="18"/>
                        </a:rPr>
                        <a:t> </a:t>
                      </a:r>
                      <a:r>
                        <a:rPr lang="nl-NL" sz="1800" dirty="0" err="1">
                          <a:effectLst/>
                          <a:latin typeface="UTM Avo" panose="02040603050506020204" pitchFamily="18"/>
                        </a:rPr>
                        <a:t>nóng</a:t>
                      </a:r>
                      <a:r>
                        <a:rPr lang="nl-NL" sz="1800" dirty="0">
                          <a:effectLst/>
                          <a:latin typeface="UTM Avo" panose="02040603050506020204" pitchFamily="18"/>
                        </a:rPr>
                        <a:t> </a:t>
                      </a:r>
                      <a:r>
                        <a:rPr lang="nl-NL" sz="1800" dirty="0" err="1">
                          <a:effectLst/>
                          <a:latin typeface="UTM Avo" panose="02040603050506020204" pitchFamily="18"/>
                        </a:rPr>
                        <a:t>cốc</a:t>
                      </a:r>
                      <a:r>
                        <a:rPr lang="nl-NL" sz="1800" dirty="0">
                          <a:effectLst/>
                          <a:latin typeface="UTM Avo" panose="02040603050506020204" pitchFamily="18"/>
                        </a:rPr>
                        <a:t> A </a:t>
                      </a:r>
                      <a:r>
                        <a:rPr lang="nl-NL" sz="1800" dirty="0" err="1">
                          <a:effectLst/>
                          <a:latin typeface="UTM Avo" panose="02040603050506020204" pitchFamily="18"/>
                        </a:rPr>
                        <a:t>đến</a:t>
                      </a:r>
                      <a:r>
                        <a:rPr lang="nl-NL" sz="1800" dirty="0">
                          <a:effectLst/>
                          <a:latin typeface="UTM Avo" panose="02040603050506020204" pitchFamily="18"/>
                        </a:rPr>
                        <a:t> </a:t>
                      </a:r>
                      <a:r>
                        <a:rPr lang="nl-NL" sz="1800" dirty="0" err="1">
                          <a:effectLst/>
                          <a:latin typeface="UTM Avo" panose="02040603050506020204" pitchFamily="18"/>
                        </a:rPr>
                        <a:t>khi</a:t>
                      </a:r>
                      <a:r>
                        <a:rPr lang="nl-NL" sz="1800" dirty="0">
                          <a:effectLst/>
                          <a:latin typeface="UTM Avo" panose="02040603050506020204" pitchFamily="18"/>
                        </a:rPr>
                        <a:t> </a:t>
                      </a:r>
                      <a:r>
                        <a:rPr lang="nl-NL" sz="1800" dirty="0" err="1">
                          <a:effectLst/>
                          <a:latin typeface="UTM Avo" panose="02040603050506020204" pitchFamily="18"/>
                        </a:rPr>
                        <a:t>nước</a:t>
                      </a:r>
                      <a:r>
                        <a:rPr lang="nl-NL" sz="1800" dirty="0">
                          <a:effectLst/>
                          <a:latin typeface="UTM Avo" panose="02040603050506020204" pitchFamily="18"/>
                        </a:rPr>
                        <a:t> </a:t>
                      </a:r>
                      <a:r>
                        <a:rPr lang="nl-NL" sz="1800" dirty="0" err="1">
                          <a:effectLst/>
                          <a:latin typeface="UTM Avo" panose="02040603050506020204" pitchFamily="18"/>
                        </a:rPr>
                        <a:t>sôi</a:t>
                      </a:r>
                      <a:r>
                        <a:rPr lang="nl-NL" sz="1800" dirty="0">
                          <a:effectLst/>
                          <a:latin typeface="UTM Avo" panose="02040603050506020204" pitchFamily="18"/>
                        </a:rPr>
                        <a:t>.</a:t>
                      </a:r>
                      <a:endParaRPr lang="en-US" sz="1800" dirty="0">
                        <a:effectLst/>
                        <a:latin typeface="UTM Avo" panose="02040603050506020204" pitchFamily="18"/>
                      </a:endParaRPr>
                    </a:p>
                    <a:p>
                      <a:pPr algn="l">
                        <a:lnSpc>
                          <a:spcPct val="120000"/>
                        </a:lnSpc>
                        <a:spcBef>
                          <a:spcPts val="600"/>
                        </a:spcBef>
                        <a:spcAft>
                          <a:spcPts val="600"/>
                        </a:spcAft>
                      </a:pPr>
                      <a:r>
                        <a:rPr lang="nl-NL" sz="1800" dirty="0">
                          <a:effectLst/>
                          <a:latin typeface="UTM Avo" panose="02040603050506020204" pitchFamily="18"/>
                        </a:rPr>
                        <a:t>- Theo </a:t>
                      </a:r>
                      <a:r>
                        <a:rPr lang="nl-NL" sz="1800" dirty="0" err="1">
                          <a:effectLst/>
                          <a:latin typeface="UTM Avo" panose="02040603050506020204" pitchFamily="18"/>
                        </a:rPr>
                        <a:t>dõi</a:t>
                      </a:r>
                      <a:r>
                        <a:rPr lang="nl-NL" sz="1800" dirty="0">
                          <a:effectLst/>
                          <a:latin typeface="UTM Avo" panose="02040603050506020204" pitchFamily="18"/>
                        </a:rPr>
                        <a:t> </a:t>
                      </a:r>
                      <a:r>
                        <a:rPr lang="nl-NL" sz="1800" dirty="0" err="1">
                          <a:effectLst/>
                          <a:latin typeface="UTM Avo" panose="02040603050506020204" pitchFamily="18"/>
                        </a:rPr>
                        <a:t>nhiệt</a:t>
                      </a:r>
                      <a:r>
                        <a:rPr lang="nl-NL" sz="1800" dirty="0">
                          <a:effectLst/>
                          <a:latin typeface="UTM Avo" panose="02040603050506020204" pitchFamily="18"/>
                        </a:rPr>
                        <a:t> </a:t>
                      </a:r>
                      <a:r>
                        <a:rPr lang="nl-NL" sz="1800" dirty="0" err="1">
                          <a:effectLst/>
                          <a:latin typeface="UTM Avo" panose="02040603050506020204" pitchFamily="18"/>
                        </a:rPr>
                        <a:t>độ</a:t>
                      </a:r>
                      <a:r>
                        <a:rPr lang="nl-NL" sz="1800" dirty="0">
                          <a:effectLst/>
                          <a:latin typeface="UTM Avo" panose="02040603050506020204" pitchFamily="18"/>
                        </a:rPr>
                        <a:t> qua </a:t>
                      </a:r>
                      <a:r>
                        <a:rPr lang="nl-NL" sz="1800" dirty="0" err="1">
                          <a:effectLst/>
                          <a:latin typeface="UTM Avo" panose="02040603050506020204" pitchFamily="18"/>
                        </a:rPr>
                        <a:t>nhiệt</a:t>
                      </a:r>
                      <a:r>
                        <a:rPr lang="nl-NL" sz="1800" dirty="0">
                          <a:effectLst/>
                          <a:latin typeface="UTM Avo" panose="02040603050506020204" pitchFamily="18"/>
                        </a:rPr>
                        <a:t> </a:t>
                      </a:r>
                      <a:r>
                        <a:rPr lang="nl-NL" sz="1800" dirty="0" err="1">
                          <a:effectLst/>
                          <a:latin typeface="UTM Avo" panose="02040603050506020204" pitchFamily="18"/>
                        </a:rPr>
                        <a:t>kế</a:t>
                      </a:r>
                      <a:r>
                        <a:rPr lang="nl-NL" sz="1800" dirty="0">
                          <a:effectLst/>
                          <a:latin typeface="UTM Avo" panose="02040603050506020204" pitchFamily="18"/>
                        </a:rPr>
                        <a:t>.</a:t>
                      </a:r>
                      <a:endParaRPr lang="en-US" sz="1800" dirty="0">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ct val="120000"/>
                        </a:lnSpc>
                        <a:spcBef>
                          <a:spcPts val="600"/>
                        </a:spcBef>
                        <a:spcAft>
                          <a:spcPts val="600"/>
                        </a:spcAft>
                      </a:pPr>
                      <a:r>
                        <a:rPr lang="nl-NL" sz="1800" dirty="0">
                          <a:effectLst/>
                          <a:latin typeface="UTM Avo" panose="02040603050506020204" pitchFamily="18"/>
                        </a:rPr>
                        <a:t>1. </a:t>
                      </a:r>
                      <a:r>
                        <a:rPr lang="nl-NL" sz="1800" dirty="0" err="1">
                          <a:effectLst/>
                          <a:latin typeface="UTM Avo" panose="02040603050506020204" pitchFamily="18"/>
                        </a:rPr>
                        <a:t>Quan</a:t>
                      </a:r>
                      <a:r>
                        <a:rPr lang="nl-NL" sz="1800" dirty="0">
                          <a:effectLst/>
                          <a:latin typeface="UTM Avo" panose="02040603050506020204" pitchFamily="18"/>
                        </a:rPr>
                        <a:t> </a:t>
                      </a:r>
                      <a:r>
                        <a:rPr lang="nl-NL" sz="1800" dirty="0" err="1">
                          <a:effectLst/>
                          <a:latin typeface="UTM Avo" panose="02040603050506020204" pitchFamily="18"/>
                        </a:rPr>
                        <a:t>sát</a:t>
                      </a:r>
                      <a:r>
                        <a:rPr lang="nl-NL" sz="1800" dirty="0">
                          <a:effectLst/>
                          <a:latin typeface="UTM Avo" panose="02040603050506020204" pitchFamily="18"/>
                        </a:rPr>
                        <a:t> </a:t>
                      </a:r>
                      <a:r>
                        <a:rPr lang="nl-NL" sz="1800" dirty="0" err="1">
                          <a:effectLst/>
                          <a:latin typeface="UTM Avo" panose="02040603050506020204" pitchFamily="18"/>
                        </a:rPr>
                        <a:t>sự</a:t>
                      </a:r>
                      <a:r>
                        <a:rPr lang="nl-NL" sz="1800" dirty="0">
                          <a:effectLst/>
                          <a:latin typeface="UTM Avo" panose="02040603050506020204" pitchFamily="18"/>
                        </a:rPr>
                        <a:t> </a:t>
                      </a:r>
                      <a:r>
                        <a:rPr lang="nl-NL" sz="1800" dirty="0" err="1">
                          <a:effectLst/>
                          <a:latin typeface="UTM Avo" panose="02040603050506020204" pitchFamily="18"/>
                        </a:rPr>
                        <a:t>xuất</a:t>
                      </a:r>
                      <a:r>
                        <a:rPr lang="nl-NL" sz="1800" dirty="0">
                          <a:effectLst/>
                          <a:latin typeface="UTM Avo" panose="02040603050506020204" pitchFamily="18"/>
                        </a:rPr>
                        <a:t> </a:t>
                      </a:r>
                      <a:r>
                        <a:rPr lang="nl-NL" sz="1800" dirty="0" err="1">
                          <a:effectLst/>
                          <a:latin typeface="UTM Avo" panose="02040603050506020204" pitchFamily="18"/>
                        </a:rPr>
                        <a:t>hiện</a:t>
                      </a:r>
                      <a:r>
                        <a:rPr lang="nl-NL" sz="1800" dirty="0">
                          <a:effectLst/>
                          <a:latin typeface="UTM Avo" panose="02040603050506020204" pitchFamily="18"/>
                        </a:rPr>
                        <a:t> </a:t>
                      </a:r>
                      <a:r>
                        <a:rPr lang="nl-NL" sz="1800" dirty="0" err="1">
                          <a:effectLst/>
                          <a:latin typeface="UTM Avo" panose="02040603050506020204" pitchFamily="18"/>
                        </a:rPr>
                        <a:t>bọt</a:t>
                      </a:r>
                      <a:r>
                        <a:rPr lang="nl-NL" sz="1800" dirty="0">
                          <a:effectLst/>
                          <a:latin typeface="UTM Avo" panose="02040603050506020204" pitchFamily="18"/>
                        </a:rPr>
                        <a:t> </a:t>
                      </a:r>
                      <a:r>
                        <a:rPr lang="nl-NL" sz="1800" dirty="0" err="1">
                          <a:effectLst/>
                          <a:latin typeface="UTM Avo" panose="02040603050506020204" pitchFamily="18"/>
                        </a:rPr>
                        <a:t>khí</a:t>
                      </a:r>
                      <a:r>
                        <a:rPr lang="nl-NL" sz="1800" dirty="0">
                          <a:effectLst/>
                          <a:latin typeface="UTM Avo" panose="02040603050506020204" pitchFamily="18"/>
                        </a:rPr>
                        <a:t> </a:t>
                      </a:r>
                      <a:r>
                        <a:rPr lang="nl-NL" sz="1800" dirty="0" err="1">
                          <a:effectLst/>
                          <a:latin typeface="UTM Avo" panose="02040603050506020204" pitchFamily="18"/>
                        </a:rPr>
                        <a:t>và</a:t>
                      </a:r>
                      <a:r>
                        <a:rPr lang="nl-NL" sz="1800" dirty="0">
                          <a:effectLst/>
                          <a:latin typeface="UTM Avo" panose="02040603050506020204" pitchFamily="18"/>
                        </a:rPr>
                        <a:t> </a:t>
                      </a:r>
                      <a:r>
                        <a:rPr lang="nl-NL" sz="1800" dirty="0" err="1">
                          <a:effectLst/>
                          <a:latin typeface="UTM Avo" panose="02040603050506020204" pitchFamily="18"/>
                        </a:rPr>
                        <a:t>ghi</a:t>
                      </a:r>
                      <a:r>
                        <a:rPr lang="nl-NL" sz="1800" dirty="0">
                          <a:effectLst/>
                          <a:latin typeface="UTM Avo" panose="02040603050506020204" pitchFamily="18"/>
                        </a:rPr>
                        <a:t> </a:t>
                      </a:r>
                      <a:r>
                        <a:rPr lang="nl-NL" sz="1800" dirty="0" err="1">
                          <a:effectLst/>
                          <a:latin typeface="UTM Avo" panose="02040603050506020204" pitchFamily="18"/>
                        </a:rPr>
                        <a:t>lại</a:t>
                      </a:r>
                      <a:r>
                        <a:rPr lang="nl-NL" sz="1800" dirty="0">
                          <a:effectLst/>
                          <a:latin typeface="UTM Avo" panose="02040603050506020204" pitchFamily="18"/>
                        </a:rPr>
                        <a:t> </a:t>
                      </a:r>
                      <a:r>
                        <a:rPr lang="nl-NL" sz="1800" dirty="0" err="1">
                          <a:effectLst/>
                          <a:latin typeface="UTM Avo" panose="02040603050506020204" pitchFamily="18"/>
                        </a:rPr>
                        <a:t>nhiệt</a:t>
                      </a:r>
                      <a:r>
                        <a:rPr lang="nl-NL" sz="1800" dirty="0">
                          <a:effectLst/>
                          <a:latin typeface="UTM Avo" panose="02040603050506020204" pitchFamily="18"/>
                        </a:rPr>
                        <a:t> </a:t>
                      </a:r>
                      <a:r>
                        <a:rPr lang="nl-NL" sz="1800" dirty="0" err="1">
                          <a:effectLst/>
                          <a:latin typeface="UTM Avo" panose="02040603050506020204" pitchFamily="18"/>
                        </a:rPr>
                        <a:t>độ</a:t>
                      </a:r>
                      <a:r>
                        <a:rPr lang="nl-NL" sz="1800" dirty="0">
                          <a:effectLst/>
                          <a:latin typeface="UTM Avo" panose="02040603050506020204" pitchFamily="18"/>
                        </a:rPr>
                        <a:t> </a:t>
                      </a:r>
                      <a:r>
                        <a:rPr lang="nl-NL" sz="1800" dirty="0" err="1">
                          <a:effectLst/>
                          <a:latin typeface="UTM Avo" panose="02040603050506020204" pitchFamily="18"/>
                        </a:rPr>
                        <a:t>trong</a:t>
                      </a:r>
                      <a:r>
                        <a:rPr lang="nl-NL" sz="1800" dirty="0">
                          <a:effectLst/>
                          <a:latin typeface="UTM Avo" panose="02040603050506020204" pitchFamily="18"/>
                        </a:rPr>
                        <a:t> </a:t>
                      </a:r>
                      <a:r>
                        <a:rPr lang="nl-NL" sz="1800" dirty="0" err="1">
                          <a:effectLst/>
                          <a:latin typeface="UTM Avo" panose="02040603050506020204" pitchFamily="18"/>
                        </a:rPr>
                        <a:t>cốc</a:t>
                      </a:r>
                      <a:r>
                        <a:rPr lang="nl-NL" sz="1800" dirty="0">
                          <a:effectLst/>
                          <a:latin typeface="UTM Avo" panose="02040603050506020204" pitchFamily="18"/>
                        </a:rPr>
                        <a:t> A, </a:t>
                      </a:r>
                      <a:r>
                        <a:rPr lang="nl-NL" sz="1800" dirty="0" err="1">
                          <a:effectLst/>
                          <a:latin typeface="UTM Avo" panose="02040603050506020204" pitchFamily="18"/>
                        </a:rPr>
                        <a:t>mỗi</a:t>
                      </a:r>
                      <a:r>
                        <a:rPr lang="nl-NL" sz="1800" dirty="0">
                          <a:effectLst/>
                          <a:latin typeface="UTM Avo" panose="02040603050506020204" pitchFamily="18"/>
                        </a:rPr>
                        <a:t> </a:t>
                      </a:r>
                      <a:r>
                        <a:rPr lang="nl-NL" sz="1800" dirty="0" err="1">
                          <a:effectLst/>
                          <a:latin typeface="UTM Avo" panose="02040603050506020204" pitchFamily="18"/>
                        </a:rPr>
                        <a:t>lần</a:t>
                      </a:r>
                      <a:r>
                        <a:rPr lang="nl-NL" sz="1800" dirty="0">
                          <a:effectLst/>
                          <a:latin typeface="UTM Avo" panose="02040603050506020204" pitchFamily="18"/>
                        </a:rPr>
                        <a:t> </a:t>
                      </a:r>
                      <a:r>
                        <a:rPr lang="nl-NL" sz="1800" dirty="0" err="1">
                          <a:effectLst/>
                          <a:latin typeface="UTM Avo" panose="02040603050506020204" pitchFamily="18"/>
                        </a:rPr>
                        <a:t>cách</a:t>
                      </a:r>
                      <a:r>
                        <a:rPr lang="nl-NL" sz="1800" dirty="0">
                          <a:effectLst/>
                          <a:latin typeface="UTM Avo" panose="02040603050506020204" pitchFamily="18"/>
                        </a:rPr>
                        <a:t> </a:t>
                      </a:r>
                      <a:r>
                        <a:rPr lang="nl-NL" sz="1800" dirty="0" err="1">
                          <a:effectLst/>
                          <a:latin typeface="UTM Avo" panose="02040603050506020204" pitchFamily="18"/>
                        </a:rPr>
                        <a:t>nhau</a:t>
                      </a:r>
                      <a:r>
                        <a:rPr lang="nl-NL" sz="1800" dirty="0">
                          <a:effectLst/>
                          <a:latin typeface="UTM Avo" panose="02040603050506020204" pitchFamily="18"/>
                        </a:rPr>
                        <a:t> 1 </a:t>
                      </a:r>
                      <a:r>
                        <a:rPr lang="nl-NL" sz="1800" dirty="0" err="1">
                          <a:effectLst/>
                          <a:latin typeface="UTM Avo" panose="02040603050506020204" pitchFamily="18"/>
                        </a:rPr>
                        <a:t>phút</a:t>
                      </a:r>
                      <a:r>
                        <a:rPr lang="nl-NL" sz="1800" dirty="0">
                          <a:effectLst/>
                          <a:latin typeface="UTM Avo" panose="02040603050506020204" pitchFamily="18"/>
                        </a:rPr>
                        <a:t>.</a:t>
                      </a:r>
                      <a:endParaRPr lang="en-US" sz="1800" dirty="0">
                        <a:effectLst/>
                        <a:latin typeface="UTM Avo" panose="02040603050506020204" pitchFamily="18"/>
                      </a:endParaRPr>
                    </a:p>
                    <a:p>
                      <a:pPr algn="l">
                        <a:lnSpc>
                          <a:spcPct val="120000"/>
                        </a:lnSpc>
                        <a:spcBef>
                          <a:spcPts val="600"/>
                        </a:spcBef>
                        <a:spcAft>
                          <a:spcPts val="600"/>
                        </a:spcAft>
                      </a:pPr>
                      <a:r>
                        <a:rPr lang="nl-NL" sz="1800" dirty="0">
                          <a:effectLst/>
                          <a:latin typeface="UTM Avo" panose="02040603050506020204" pitchFamily="18"/>
                        </a:rPr>
                        <a:t>2. </a:t>
                      </a:r>
                      <a:r>
                        <a:rPr lang="nl-NL" sz="1800" dirty="0" err="1">
                          <a:effectLst/>
                          <a:latin typeface="UTM Avo" panose="02040603050506020204" pitchFamily="18"/>
                        </a:rPr>
                        <a:t>Mô</a:t>
                      </a:r>
                      <a:r>
                        <a:rPr lang="nl-NL" sz="1800" dirty="0">
                          <a:effectLst/>
                          <a:latin typeface="UTM Avo" panose="02040603050506020204" pitchFamily="18"/>
                        </a:rPr>
                        <a:t> </a:t>
                      </a:r>
                      <a:r>
                        <a:rPr lang="nl-NL" sz="1800" dirty="0" err="1">
                          <a:effectLst/>
                          <a:latin typeface="UTM Avo" panose="02040603050506020204" pitchFamily="18"/>
                        </a:rPr>
                        <a:t>tả</a:t>
                      </a:r>
                      <a:r>
                        <a:rPr lang="nl-NL" sz="1800" dirty="0">
                          <a:effectLst/>
                          <a:latin typeface="UTM Avo" panose="02040603050506020204" pitchFamily="18"/>
                        </a:rPr>
                        <a:t> </a:t>
                      </a:r>
                      <a:r>
                        <a:rPr lang="nl-NL" sz="1800" dirty="0" err="1">
                          <a:effectLst/>
                          <a:latin typeface="UTM Avo" panose="02040603050506020204" pitchFamily="18"/>
                        </a:rPr>
                        <a:t>các</a:t>
                      </a:r>
                      <a:r>
                        <a:rPr lang="nl-NL" sz="1800" dirty="0">
                          <a:effectLst/>
                          <a:latin typeface="UTM Avo" panose="02040603050506020204" pitchFamily="18"/>
                        </a:rPr>
                        <a:t> </a:t>
                      </a:r>
                      <a:r>
                        <a:rPr lang="nl-NL" sz="1800" dirty="0" err="1">
                          <a:effectLst/>
                          <a:latin typeface="UTM Avo" panose="02040603050506020204" pitchFamily="18"/>
                        </a:rPr>
                        <a:t>hiện</a:t>
                      </a:r>
                      <a:r>
                        <a:rPr lang="nl-NL" sz="1800" dirty="0">
                          <a:effectLst/>
                          <a:latin typeface="UTM Avo" panose="02040603050506020204" pitchFamily="18"/>
                        </a:rPr>
                        <a:t> </a:t>
                      </a:r>
                      <a:r>
                        <a:rPr lang="nl-NL" sz="1800" dirty="0" err="1">
                          <a:effectLst/>
                          <a:latin typeface="UTM Avo" panose="02040603050506020204" pitchFamily="18"/>
                        </a:rPr>
                        <a:t>tượng</a:t>
                      </a:r>
                      <a:r>
                        <a:rPr lang="nl-NL" sz="1800" dirty="0">
                          <a:effectLst/>
                          <a:latin typeface="UTM Avo" panose="02040603050506020204" pitchFamily="18"/>
                        </a:rPr>
                        <a:t> </a:t>
                      </a:r>
                      <a:r>
                        <a:rPr lang="nl-NL" sz="1800" dirty="0" err="1">
                          <a:effectLst/>
                          <a:latin typeface="UTM Avo" panose="02040603050506020204" pitchFamily="18"/>
                        </a:rPr>
                        <a:t>khi</a:t>
                      </a:r>
                      <a:r>
                        <a:rPr lang="nl-NL" sz="1800" dirty="0">
                          <a:effectLst/>
                          <a:latin typeface="UTM Avo" panose="02040603050506020204" pitchFamily="18"/>
                        </a:rPr>
                        <a:t> </a:t>
                      </a:r>
                      <a:r>
                        <a:rPr lang="nl-NL" sz="1800" dirty="0" err="1">
                          <a:effectLst/>
                          <a:latin typeface="UTM Avo" panose="02040603050506020204" pitchFamily="18"/>
                        </a:rPr>
                        <a:t>nước</a:t>
                      </a:r>
                      <a:r>
                        <a:rPr lang="nl-NL" sz="1800" dirty="0">
                          <a:effectLst/>
                          <a:latin typeface="UTM Avo" panose="02040603050506020204" pitchFamily="18"/>
                        </a:rPr>
                        <a:t> </a:t>
                      </a:r>
                      <a:r>
                        <a:rPr lang="nl-NL" sz="1800" dirty="0" err="1">
                          <a:effectLst/>
                          <a:latin typeface="UTM Avo" panose="02040603050506020204" pitchFamily="18"/>
                        </a:rPr>
                        <a:t>sôi</a:t>
                      </a:r>
                      <a:r>
                        <a:rPr lang="nl-NL" sz="1800" dirty="0">
                          <a:effectLst/>
                          <a:latin typeface="UTM Avo" panose="02040603050506020204" pitchFamily="18"/>
                        </a:rPr>
                        <a:t>. </a:t>
                      </a:r>
                      <a:r>
                        <a:rPr lang="nl-NL" sz="1800" dirty="0" err="1">
                          <a:effectLst/>
                          <a:latin typeface="UTM Avo" panose="02040603050506020204" pitchFamily="18"/>
                        </a:rPr>
                        <a:t>Khi</a:t>
                      </a:r>
                      <a:r>
                        <a:rPr lang="nl-NL" sz="1800" dirty="0">
                          <a:effectLst/>
                          <a:latin typeface="UTM Avo" panose="02040603050506020204" pitchFamily="18"/>
                        </a:rPr>
                        <a:t> </a:t>
                      </a:r>
                      <a:r>
                        <a:rPr lang="nl-NL" sz="1800" dirty="0" err="1">
                          <a:effectLst/>
                          <a:latin typeface="UTM Avo" panose="02040603050506020204" pitchFamily="18"/>
                        </a:rPr>
                        <a:t>nước</a:t>
                      </a:r>
                      <a:r>
                        <a:rPr lang="nl-NL" sz="1800" dirty="0">
                          <a:effectLst/>
                          <a:latin typeface="UTM Avo" panose="02040603050506020204" pitchFamily="18"/>
                        </a:rPr>
                        <a:t> </a:t>
                      </a:r>
                      <a:r>
                        <a:rPr lang="nl-NL" sz="1800" dirty="0" err="1">
                          <a:effectLst/>
                          <a:latin typeface="UTM Avo" panose="02040603050506020204" pitchFamily="18"/>
                        </a:rPr>
                        <a:t>sôi</a:t>
                      </a:r>
                      <a:r>
                        <a:rPr lang="nl-NL" sz="1800" dirty="0">
                          <a:effectLst/>
                          <a:latin typeface="UTM Avo" panose="02040603050506020204" pitchFamily="18"/>
                        </a:rPr>
                        <a:t> </a:t>
                      </a:r>
                      <a:r>
                        <a:rPr lang="nl-NL" sz="1800" dirty="0" err="1">
                          <a:effectLst/>
                          <a:latin typeface="UTM Avo" panose="02040603050506020204" pitchFamily="18"/>
                        </a:rPr>
                        <a:t>ghi</a:t>
                      </a:r>
                      <a:r>
                        <a:rPr lang="nl-NL" sz="1800" dirty="0">
                          <a:effectLst/>
                          <a:latin typeface="UTM Avo" panose="02040603050506020204" pitchFamily="18"/>
                        </a:rPr>
                        <a:t> </a:t>
                      </a:r>
                      <a:r>
                        <a:rPr lang="nl-NL" sz="1800" dirty="0" err="1">
                          <a:effectLst/>
                          <a:latin typeface="UTM Avo" panose="02040603050506020204" pitchFamily="18"/>
                        </a:rPr>
                        <a:t>lại</a:t>
                      </a:r>
                      <a:r>
                        <a:rPr lang="nl-NL" sz="1800" dirty="0">
                          <a:effectLst/>
                          <a:latin typeface="UTM Avo" panose="02040603050506020204" pitchFamily="18"/>
                        </a:rPr>
                        <a:t> </a:t>
                      </a:r>
                      <a:r>
                        <a:rPr lang="nl-NL" sz="1800" dirty="0" err="1">
                          <a:effectLst/>
                          <a:latin typeface="UTM Avo" panose="02040603050506020204" pitchFamily="18"/>
                        </a:rPr>
                        <a:t>nhiệt</a:t>
                      </a:r>
                      <a:r>
                        <a:rPr lang="nl-NL" sz="1800" dirty="0">
                          <a:effectLst/>
                          <a:latin typeface="UTM Avo" panose="02040603050506020204" pitchFamily="18"/>
                        </a:rPr>
                        <a:t> </a:t>
                      </a:r>
                      <a:r>
                        <a:rPr lang="nl-NL" sz="1800" dirty="0" err="1">
                          <a:effectLst/>
                          <a:latin typeface="UTM Avo" panose="02040603050506020204" pitchFamily="18"/>
                        </a:rPr>
                        <a:t>độ</a:t>
                      </a:r>
                      <a:r>
                        <a:rPr lang="nl-NL" sz="1800" dirty="0">
                          <a:effectLst/>
                          <a:latin typeface="UTM Avo" panose="02040603050506020204" pitchFamily="18"/>
                        </a:rPr>
                        <a:t> 3 </a:t>
                      </a:r>
                      <a:r>
                        <a:rPr lang="nl-NL" sz="1800" dirty="0" err="1">
                          <a:effectLst/>
                          <a:latin typeface="UTM Avo" panose="02040603050506020204" pitchFamily="18"/>
                        </a:rPr>
                        <a:t>lần</a:t>
                      </a:r>
                      <a:r>
                        <a:rPr lang="nl-NL" sz="1800" dirty="0">
                          <a:effectLst/>
                          <a:latin typeface="UTM Avo" panose="02040603050506020204" pitchFamily="18"/>
                        </a:rPr>
                        <a:t> </a:t>
                      </a:r>
                      <a:r>
                        <a:rPr lang="nl-NL" sz="1800" dirty="0" err="1">
                          <a:effectLst/>
                          <a:latin typeface="UTM Avo" panose="02040603050506020204" pitchFamily="18"/>
                        </a:rPr>
                        <a:t>cách</a:t>
                      </a:r>
                      <a:r>
                        <a:rPr lang="nl-NL" sz="1800" dirty="0">
                          <a:effectLst/>
                          <a:latin typeface="UTM Avo" panose="02040603050506020204" pitchFamily="18"/>
                        </a:rPr>
                        <a:t> </a:t>
                      </a:r>
                      <a:r>
                        <a:rPr lang="nl-NL" sz="1800" dirty="0" err="1">
                          <a:effectLst/>
                          <a:latin typeface="UTM Avo" panose="02040603050506020204" pitchFamily="18"/>
                        </a:rPr>
                        <a:t>nhau</a:t>
                      </a:r>
                      <a:r>
                        <a:rPr lang="nl-NL" sz="1800" dirty="0">
                          <a:effectLst/>
                          <a:latin typeface="UTM Avo" panose="02040603050506020204" pitchFamily="18"/>
                        </a:rPr>
                        <a:t> 1 </a:t>
                      </a:r>
                      <a:r>
                        <a:rPr lang="nl-NL" sz="1800" dirty="0" err="1">
                          <a:effectLst/>
                          <a:latin typeface="UTM Avo" panose="02040603050506020204" pitchFamily="18"/>
                        </a:rPr>
                        <a:t>phút</a:t>
                      </a:r>
                      <a:r>
                        <a:rPr lang="nl-NL" sz="1800" dirty="0">
                          <a:effectLst/>
                          <a:latin typeface="UTM Avo" panose="02040603050506020204" pitchFamily="18"/>
                        </a:rPr>
                        <a:t>.</a:t>
                      </a:r>
                      <a:endParaRPr lang="en-US" sz="1800" dirty="0">
                        <a:effectLst/>
                        <a:latin typeface="UTM Avo" panose="02040603050506020204" pitchFamily="18"/>
                      </a:endParaRPr>
                    </a:p>
                    <a:p>
                      <a:pPr algn="l">
                        <a:lnSpc>
                          <a:spcPct val="120000"/>
                        </a:lnSpc>
                        <a:spcBef>
                          <a:spcPts val="600"/>
                        </a:spcBef>
                        <a:spcAft>
                          <a:spcPts val="600"/>
                        </a:spcAft>
                      </a:pPr>
                      <a:r>
                        <a:rPr lang="nl-NL" sz="1800" dirty="0">
                          <a:effectLst/>
                          <a:latin typeface="UTM Avo" panose="02040603050506020204" pitchFamily="18"/>
                        </a:rPr>
                        <a:t>3. </a:t>
                      </a:r>
                      <a:r>
                        <a:rPr lang="nl-NL" sz="1800" dirty="0" err="1">
                          <a:effectLst/>
                          <a:latin typeface="UTM Avo" panose="02040603050506020204" pitchFamily="18"/>
                        </a:rPr>
                        <a:t>So</a:t>
                      </a:r>
                      <a:r>
                        <a:rPr lang="nl-NL" sz="1800" dirty="0">
                          <a:effectLst/>
                          <a:latin typeface="UTM Avo" panose="02040603050506020204" pitchFamily="18"/>
                        </a:rPr>
                        <a:t> </a:t>
                      </a:r>
                      <a:r>
                        <a:rPr lang="nl-NL" sz="1800" dirty="0" err="1">
                          <a:effectLst/>
                          <a:latin typeface="UTM Avo" panose="02040603050506020204" pitchFamily="18"/>
                        </a:rPr>
                        <a:t>sánh</a:t>
                      </a:r>
                      <a:r>
                        <a:rPr lang="nl-NL" sz="1800" dirty="0">
                          <a:effectLst/>
                          <a:latin typeface="UTM Avo" panose="02040603050506020204" pitchFamily="18"/>
                        </a:rPr>
                        <a:t> </a:t>
                      </a:r>
                      <a:r>
                        <a:rPr lang="nl-NL" sz="1800" dirty="0" err="1">
                          <a:effectLst/>
                          <a:latin typeface="UTM Avo" panose="02040603050506020204" pitchFamily="18"/>
                        </a:rPr>
                        <a:t>các</a:t>
                      </a:r>
                      <a:r>
                        <a:rPr lang="nl-NL" sz="1800" dirty="0">
                          <a:effectLst/>
                          <a:latin typeface="UTM Avo" panose="02040603050506020204" pitchFamily="18"/>
                        </a:rPr>
                        <a:t> </a:t>
                      </a:r>
                      <a:r>
                        <a:rPr lang="nl-NL" sz="1800" dirty="0" err="1">
                          <a:effectLst/>
                          <a:latin typeface="UTM Avo" panose="02040603050506020204" pitchFamily="18"/>
                        </a:rPr>
                        <a:t>giá</a:t>
                      </a:r>
                      <a:r>
                        <a:rPr lang="nl-NL" sz="1800" dirty="0">
                          <a:effectLst/>
                          <a:latin typeface="UTM Avo" panose="02040603050506020204" pitchFamily="18"/>
                        </a:rPr>
                        <a:t> </a:t>
                      </a:r>
                      <a:r>
                        <a:rPr lang="nl-NL" sz="1800" dirty="0" err="1">
                          <a:effectLst/>
                          <a:latin typeface="UTM Avo" panose="02040603050506020204" pitchFamily="18"/>
                        </a:rPr>
                        <a:t>trị</a:t>
                      </a:r>
                      <a:r>
                        <a:rPr lang="nl-NL" sz="1800" dirty="0">
                          <a:effectLst/>
                          <a:latin typeface="UTM Avo" panose="02040603050506020204" pitchFamily="18"/>
                        </a:rPr>
                        <a:t> </a:t>
                      </a:r>
                      <a:r>
                        <a:rPr lang="nl-NL" sz="1800" dirty="0" err="1">
                          <a:effectLst/>
                          <a:latin typeface="UTM Avo" panose="02040603050506020204" pitchFamily="18"/>
                        </a:rPr>
                        <a:t>nhiệt</a:t>
                      </a:r>
                      <a:r>
                        <a:rPr lang="nl-NL" sz="1800" dirty="0">
                          <a:effectLst/>
                          <a:latin typeface="UTM Avo" panose="02040603050506020204" pitchFamily="18"/>
                        </a:rPr>
                        <a:t> </a:t>
                      </a:r>
                      <a:r>
                        <a:rPr lang="nl-NL" sz="1800" dirty="0" err="1">
                          <a:effectLst/>
                          <a:latin typeface="UTM Avo" panose="02040603050506020204" pitchFamily="18"/>
                        </a:rPr>
                        <a:t>độ</a:t>
                      </a:r>
                      <a:r>
                        <a:rPr lang="nl-NL" sz="1800" dirty="0">
                          <a:effectLst/>
                          <a:latin typeface="UTM Avo" panose="02040603050506020204" pitchFamily="18"/>
                        </a:rPr>
                        <a:t> </a:t>
                      </a:r>
                      <a:r>
                        <a:rPr lang="nl-NL" sz="1800" dirty="0" err="1">
                          <a:effectLst/>
                          <a:latin typeface="UTM Avo" panose="02040603050506020204" pitchFamily="18"/>
                        </a:rPr>
                        <a:t>ghi</a:t>
                      </a:r>
                      <a:r>
                        <a:rPr lang="nl-NL" sz="1800" dirty="0">
                          <a:effectLst/>
                          <a:latin typeface="UTM Avo" panose="02040603050506020204" pitchFamily="18"/>
                        </a:rPr>
                        <a:t> </a:t>
                      </a:r>
                      <a:r>
                        <a:rPr lang="nl-NL" sz="1800" dirty="0" err="1">
                          <a:effectLst/>
                          <a:latin typeface="UTM Avo" panose="02040603050506020204" pitchFamily="18"/>
                        </a:rPr>
                        <a:t>lại</a:t>
                      </a:r>
                      <a:r>
                        <a:rPr lang="nl-NL" sz="1800" dirty="0">
                          <a:effectLst/>
                          <a:latin typeface="UTM Avo" panose="02040603050506020204" pitchFamily="18"/>
                        </a:rPr>
                        <a:t> </a:t>
                      </a:r>
                      <a:r>
                        <a:rPr lang="nl-NL" sz="1800" dirty="0" err="1">
                          <a:effectLst/>
                          <a:latin typeface="UTM Avo" panose="02040603050506020204" pitchFamily="18"/>
                        </a:rPr>
                        <a:t>được</a:t>
                      </a:r>
                      <a:r>
                        <a:rPr lang="nl-NL" sz="1800" dirty="0">
                          <a:effectLst/>
                          <a:latin typeface="UTM Avo" panose="02040603050506020204" pitchFamily="18"/>
                        </a:rPr>
                        <a:t> </a:t>
                      </a:r>
                      <a:r>
                        <a:rPr lang="nl-NL" sz="1800" dirty="0" err="1">
                          <a:effectLst/>
                          <a:latin typeface="UTM Avo" panose="02040603050506020204" pitchFamily="18"/>
                        </a:rPr>
                        <a:t>trước</a:t>
                      </a:r>
                      <a:r>
                        <a:rPr lang="nl-NL" sz="1800" dirty="0">
                          <a:effectLst/>
                          <a:latin typeface="UTM Avo" panose="02040603050506020204" pitchFamily="18"/>
                        </a:rPr>
                        <a:t> </a:t>
                      </a:r>
                      <a:r>
                        <a:rPr lang="nl-NL" sz="1800" dirty="0" err="1">
                          <a:effectLst/>
                          <a:latin typeface="UTM Avo" panose="02040603050506020204" pitchFamily="18"/>
                        </a:rPr>
                        <a:t>và</a:t>
                      </a:r>
                      <a:r>
                        <a:rPr lang="nl-NL" sz="1800" dirty="0">
                          <a:effectLst/>
                          <a:latin typeface="UTM Avo" panose="02040603050506020204" pitchFamily="18"/>
                        </a:rPr>
                        <a:t> </a:t>
                      </a:r>
                      <a:r>
                        <a:rPr lang="nl-NL" sz="1800" dirty="0" err="1">
                          <a:effectLst/>
                          <a:latin typeface="UTM Avo" panose="02040603050506020204" pitchFamily="18"/>
                        </a:rPr>
                        <a:t>sau</a:t>
                      </a:r>
                      <a:r>
                        <a:rPr lang="nl-NL" sz="1800" dirty="0">
                          <a:effectLst/>
                          <a:latin typeface="UTM Avo" panose="02040603050506020204" pitchFamily="18"/>
                        </a:rPr>
                        <a:t> </a:t>
                      </a:r>
                      <a:r>
                        <a:rPr lang="nl-NL" sz="1800" dirty="0" err="1">
                          <a:effectLst/>
                          <a:latin typeface="UTM Avo" panose="02040603050506020204" pitchFamily="18"/>
                        </a:rPr>
                        <a:t>khi</a:t>
                      </a:r>
                      <a:r>
                        <a:rPr lang="nl-NL" sz="1800" dirty="0">
                          <a:effectLst/>
                          <a:latin typeface="UTM Avo" panose="02040603050506020204" pitchFamily="18"/>
                        </a:rPr>
                        <a:t> </a:t>
                      </a:r>
                      <a:r>
                        <a:rPr lang="nl-NL" sz="1800" dirty="0" err="1">
                          <a:effectLst/>
                          <a:latin typeface="UTM Avo" panose="02040603050506020204" pitchFamily="18"/>
                        </a:rPr>
                        <a:t>nước</a:t>
                      </a:r>
                      <a:r>
                        <a:rPr lang="nl-NL" sz="1800" dirty="0">
                          <a:effectLst/>
                          <a:latin typeface="UTM Avo" panose="02040603050506020204" pitchFamily="18"/>
                        </a:rPr>
                        <a:t> </a:t>
                      </a:r>
                      <a:r>
                        <a:rPr lang="nl-NL" sz="1800" dirty="0" err="1">
                          <a:effectLst/>
                          <a:latin typeface="UTM Avo" panose="02040603050506020204" pitchFamily="18"/>
                        </a:rPr>
                        <a:t>sôi</a:t>
                      </a:r>
                      <a:r>
                        <a:rPr lang="nl-NL" sz="1800" dirty="0">
                          <a:effectLst/>
                          <a:latin typeface="UTM Avo" panose="02040603050506020204" pitchFamily="18"/>
                        </a:rPr>
                        <a:t>.</a:t>
                      </a:r>
                      <a:endParaRPr lang="en-US" sz="1800" dirty="0">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20000"/>
                        </a:lnSpc>
                        <a:spcBef>
                          <a:spcPts val="600"/>
                        </a:spcBef>
                        <a:spcAft>
                          <a:spcPts val="600"/>
                        </a:spcAft>
                      </a:pPr>
                      <a:r>
                        <a:rPr lang="nl-NL" sz="1800" dirty="0">
                          <a:effectLst/>
                          <a:latin typeface="UTM Avo" panose="02040603050506020204" pitchFamily="18"/>
                        </a:rPr>
                        <a:t> </a:t>
                      </a:r>
                      <a:endParaRPr lang="en-US" sz="1800" dirty="0">
                        <a:effectLst/>
                        <a:latin typeface="UTM Avo" panose="02040603050506020204" pitchFamily="18"/>
                        <a:ea typeface="Calibri" panose="020F0502020204030204" pitchFamily="34" charset="0"/>
                        <a:cs typeface="Times New Roman" panose="02020603050405020304" pitchFamily="18" charset="0"/>
                      </a:endParaRPr>
                    </a:p>
                  </a:txBody>
                  <a:tcPr marL="35845" marR="35845"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8743478"/>
                  </a:ext>
                </a:extLst>
              </a:tr>
            </a:tbl>
          </a:graphicData>
        </a:graphic>
      </p:graphicFrame>
    </p:spTree>
    <p:extLst>
      <p:ext uri="{BB962C8B-B14F-4D97-AF65-F5344CB8AC3E}">
        <p14:creationId xmlns:p14="http://schemas.microsoft.com/office/powerpoint/2010/main" val="3604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Google Shape;341;p37">
            <a:extLst>
              <a:ext uri="{FF2B5EF4-FFF2-40B4-BE49-F238E27FC236}">
                <a16:creationId xmlns:a16="http://schemas.microsoft.com/office/drawing/2014/main" id="{303FC302-E006-822A-F1A6-F6E1359879A6}"/>
              </a:ext>
            </a:extLst>
          </p:cNvPr>
          <p:cNvSpPr txBox="1">
            <a:spLocks/>
          </p:cNvSpPr>
          <p:nvPr/>
        </p:nvSpPr>
        <p:spPr>
          <a:xfrm>
            <a:off x="3213640" y="1698080"/>
            <a:ext cx="6904919" cy="56624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700" b="1" dirty="0">
                <a:solidFill>
                  <a:schemeClr val="tx1"/>
                </a:solidFill>
                <a:latin typeface="UTM Avo" panose="02040603050506020204" pitchFamily="18"/>
              </a:rPr>
              <a:t>1. </a:t>
            </a:r>
            <a:r>
              <a:rPr lang="en-US" sz="2700" b="1" dirty="0" err="1">
                <a:solidFill>
                  <a:schemeClr val="tx1"/>
                </a:solidFill>
                <a:latin typeface="UTM Avo" panose="02040603050506020204" pitchFamily="18"/>
              </a:rPr>
              <a:t>Sự</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nóng</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chảy</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và</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sự</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đông</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đặc</a:t>
            </a:r>
            <a:endParaRPr lang="en-US" sz="2700" b="1" dirty="0">
              <a:solidFill>
                <a:schemeClr val="tx1"/>
              </a:solidFill>
              <a:latin typeface="UTM Avo" panose="02040603050506020204" pitchFamily="18"/>
            </a:endParaRPr>
          </a:p>
        </p:txBody>
      </p:sp>
      <p:sp>
        <p:nvSpPr>
          <p:cNvPr id="3" name="Pentagon 2">
            <a:extLst>
              <a:ext uri="{FF2B5EF4-FFF2-40B4-BE49-F238E27FC236}">
                <a16:creationId xmlns:a16="http://schemas.microsoft.com/office/drawing/2014/main" id="{094EC6C7-FF9D-9437-FDDB-2CF715BF5A67}"/>
              </a:ext>
            </a:extLst>
          </p:cNvPr>
          <p:cNvSpPr/>
          <p:nvPr/>
        </p:nvSpPr>
        <p:spPr>
          <a:xfrm>
            <a:off x="2781590" y="5535540"/>
            <a:ext cx="6725072" cy="802345"/>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latin typeface="UTM Avo" panose="02040603050506020204" pitchFamily="18"/>
            </a:endParaRPr>
          </a:p>
        </p:txBody>
      </p:sp>
      <p:sp>
        <p:nvSpPr>
          <p:cNvPr id="4" name="Google Shape;281;p30">
            <a:extLst>
              <a:ext uri="{FF2B5EF4-FFF2-40B4-BE49-F238E27FC236}">
                <a16:creationId xmlns:a16="http://schemas.microsoft.com/office/drawing/2014/main" id="{C3B741E1-C0CF-9790-9C09-19ACCD9EA6C3}"/>
              </a:ext>
            </a:extLst>
          </p:cNvPr>
          <p:cNvSpPr txBox="1">
            <a:spLocks/>
          </p:cNvSpPr>
          <p:nvPr/>
        </p:nvSpPr>
        <p:spPr>
          <a:xfrm>
            <a:off x="2875102" y="5406963"/>
            <a:ext cx="6148581" cy="6940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400" dirty="0" err="1">
                <a:solidFill>
                  <a:srgbClr val="000000"/>
                </a:solidFill>
                <a:latin typeface="UTM Avo" panose="02040603050506020204" pitchFamily="18"/>
                <a:cs typeface="Arial" panose="020B0604020202020204" pitchFamily="34" charset="0"/>
              </a:rPr>
              <a:t>Sự</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nóng</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chảy</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là</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gì</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Sự</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đông</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đặc</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là</a:t>
            </a:r>
            <a:r>
              <a:rPr lang="en-GB" sz="2400" dirty="0">
                <a:solidFill>
                  <a:srgbClr val="000000"/>
                </a:solidFill>
                <a:latin typeface="UTM Avo" panose="02040603050506020204" pitchFamily="18"/>
                <a:cs typeface="Arial" panose="020B0604020202020204" pitchFamily="34" charset="0"/>
              </a:rPr>
              <a:t> </a:t>
            </a:r>
            <a:r>
              <a:rPr lang="en-GB" sz="2400" dirty="0" err="1">
                <a:solidFill>
                  <a:srgbClr val="000000"/>
                </a:solidFill>
                <a:latin typeface="UTM Avo" panose="02040603050506020204" pitchFamily="18"/>
                <a:cs typeface="Arial" panose="020B0604020202020204" pitchFamily="34" charset="0"/>
              </a:rPr>
              <a:t>gì</a:t>
            </a:r>
            <a:r>
              <a:rPr lang="en-GB" sz="2400" dirty="0">
                <a:solidFill>
                  <a:srgbClr val="000000"/>
                </a:solidFill>
                <a:latin typeface="UTM Avo" panose="02040603050506020204" pitchFamily="18"/>
                <a:cs typeface="Arial" panose="020B0604020202020204" pitchFamily="34" charset="0"/>
              </a:rPr>
              <a:t>?</a:t>
            </a:r>
            <a:endParaRPr lang="en-US" sz="2400" dirty="0">
              <a:solidFill>
                <a:srgbClr val="000000"/>
              </a:solidFill>
              <a:latin typeface="UTM Avo" panose="02040603050506020204" pitchFamily="18"/>
              <a:cs typeface="Arial" panose="020B0604020202020204" pitchFamily="34" charset="0"/>
            </a:endParaRPr>
          </a:p>
        </p:txBody>
      </p:sp>
      <p:pic>
        <p:nvPicPr>
          <p:cNvPr id="7" name="Picture 6">
            <a:extLst>
              <a:ext uri="{FF2B5EF4-FFF2-40B4-BE49-F238E27FC236}">
                <a16:creationId xmlns:a16="http://schemas.microsoft.com/office/drawing/2014/main" id="{AE4126C2-E767-ACF2-EA54-9FAEAAB51FA4}"/>
              </a:ext>
            </a:extLst>
          </p:cNvPr>
          <p:cNvPicPr>
            <a:picLocks noChangeAspect="1"/>
          </p:cNvPicPr>
          <p:nvPr/>
        </p:nvPicPr>
        <p:blipFill rotWithShape="1">
          <a:blip r:embed="rId4"/>
          <a:srcRect l="3341" t="56967" r="-3341" b="4160"/>
          <a:stretch/>
        </p:blipFill>
        <p:spPr>
          <a:xfrm>
            <a:off x="1545570" y="2277630"/>
            <a:ext cx="9100860" cy="2762442"/>
          </a:xfrm>
          <a:prstGeom prst="rect">
            <a:avLst/>
          </a:prstGeom>
        </p:spPr>
      </p:pic>
    </p:spTree>
    <p:extLst>
      <p:ext uri="{BB962C8B-B14F-4D97-AF65-F5344CB8AC3E}">
        <p14:creationId xmlns:p14="http://schemas.microsoft.com/office/powerpoint/2010/main" val="3899055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Google Shape;341;p37">
            <a:extLst>
              <a:ext uri="{FF2B5EF4-FFF2-40B4-BE49-F238E27FC236}">
                <a16:creationId xmlns:a16="http://schemas.microsoft.com/office/drawing/2014/main" id="{B1039C34-7946-B32F-C8BA-7D352A3A4DA5}"/>
              </a:ext>
            </a:extLst>
          </p:cNvPr>
          <p:cNvSpPr txBox="1">
            <a:spLocks/>
          </p:cNvSpPr>
          <p:nvPr/>
        </p:nvSpPr>
        <p:spPr>
          <a:xfrm>
            <a:off x="2941006" y="1659505"/>
            <a:ext cx="5860973" cy="56624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700" b="1" dirty="0">
                <a:solidFill>
                  <a:schemeClr val="tx1"/>
                </a:solidFill>
                <a:latin typeface="UTM Avo" panose="02040603050506020204" pitchFamily="18"/>
              </a:rPr>
              <a:t>2. </a:t>
            </a:r>
            <a:r>
              <a:rPr lang="en-US" sz="2700" b="1" dirty="0" err="1">
                <a:solidFill>
                  <a:schemeClr val="tx1"/>
                </a:solidFill>
                <a:latin typeface="UTM Avo" panose="02040603050506020204" pitchFamily="18"/>
              </a:rPr>
              <a:t>Sự</a:t>
            </a:r>
            <a:r>
              <a:rPr lang="en-US" sz="2700" b="1" dirty="0">
                <a:solidFill>
                  <a:schemeClr val="tx1"/>
                </a:solidFill>
                <a:latin typeface="UTM Avo" panose="02040603050506020204" pitchFamily="18"/>
              </a:rPr>
              <a:t> bay </a:t>
            </a:r>
            <a:r>
              <a:rPr lang="en-US" sz="2700" b="1" dirty="0" err="1">
                <a:solidFill>
                  <a:schemeClr val="tx1"/>
                </a:solidFill>
                <a:latin typeface="UTM Avo" panose="02040603050506020204" pitchFamily="18"/>
              </a:rPr>
              <a:t>hơi</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và</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sự</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ngưng</a:t>
            </a:r>
            <a:r>
              <a:rPr lang="en-US" sz="2700" b="1" dirty="0">
                <a:solidFill>
                  <a:schemeClr val="tx1"/>
                </a:solidFill>
                <a:latin typeface="UTM Avo" panose="02040603050506020204" pitchFamily="18"/>
              </a:rPr>
              <a:t> </a:t>
            </a:r>
            <a:r>
              <a:rPr lang="en-US" sz="2700" b="1" dirty="0" err="1">
                <a:solidFill>
                  <a:schemeClr val="tx1"/>
                </a:solidFill>
                <a:latin typeface="UTM Avo" panose="02040603050506020204" pitchFamily="18"/>
              </a:rPr>
              <a:t>tụ</a:t>
            </a:r>
            <a:endParaRPr lang="en-US" sz="2700" b="1" dirty="0">
              <a:solidFill>
                <a:schemeClr val="tx1"/>
              </a:solidFill>
              <a:latin typeface="UTM Avo" panose="02040603050506020204" pitchFamily="18"/>
            </a:endParaRPr>
          </a:p>
        </p:txBody>
      </p:sp>
      <p:sp>
        <p:nvSpPr>
          <p:cNvPr id="3" name="Google Shape;281;p30">
            <a:extLst>
              <a:ext uri="{FF2B5EF4-FFF2-40B4-BE49-F238E27FC236}">
                <a16:creationId xmlns:a16="http://schemas.microsoft.com/office/drawing/2014/main" id="{5C1B6BEC-CC33-FAC9-5A51-D3A17A35AFEE}"/>
              </a:ext>
            </a:extLst>
          </p:cNvPr>
          <p:cNvSpPr txBox="1">
            <a:spLocks/>
          </p:cNvSpPr>
          <p:nvPr/>
        </p:nvSpPr>
        <p:spPr>
          <a:xfrm>
            <a:off x="2311669" y="5489353"/>
            <a:ext cx="6927143" cy="6940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endParaRPr lang="en-US" sz="2200" dirty="0">
              <a:solidFill>
                <a:srgbClr val="000000"/>
              </a:solidFill>
              <a:latin typeface="UTM Avo" panose="02040603050506020204" pitchFamily="18"/>
              <a:cs typeface="Arial" panose="020B0604020202020204" pitchFamily="34" charset="0"/>
            </a:endParaRPr>
          </a:p>
        </p:txBody>
      </p:sp>
      <p:pic>
        <p:nvPicPr>
          <p:cNvPr id="4" name="Picture 3">
            <a:extLst>
              <a:ext uri="{FF2B5EF4-FFF2-40B4-BE49-F238E27FC236}">
                <a16:creationId xmlns:a16="http://schemas.microsoft.com/office/drawing/2014/main" id="{504517A7-34F6-7FE3-F27B-C2109582D683}"/>
              </a:ext>
            </a:extLst>
          </p:cNvPr>
          <p:cNvPicPr>
            <a:picLocks noChangeAspect="1"/>
          </p:cNvPicPr>
          <p:nvPr/>
        </p:nvPicPr>
        <p:blipFill>
          <a:blip r:embed="rId4"/>
          <a:stretch>
            <a:fillRect/>
          </a:stretch>
        </p:blipFill>
        <p:spPr>
          <a:xfrm>
            <a:off x="1337523" y="2387191"/>
            <a:ext cx="9516954" cy="2940723"/>
          </a:xfrm>
          <a:prstGeom prst="rect">
            <a:avLst/>
          </a:prstGeom>
        </p:spPr>
      </p:pic>
      <p:sp>
        <p:nvSpPr>
          <p:cNvPr id="6" name="Wave 5">
            <a:extLst>
              <a:ext uri="{FF2B5EF4-FFF2-40B4-BE49-F238E27FC236}">
                <a16:creationId xmlns:a16="http://schemas.microsoft.com/office/drawing/2014/main" id="{FE6B12F8-41E2-4C67-4313-105B974DE148}"/>
              </a:ext>
            </a:extLst>
          </p:cNvPr>
          <p:cNvSpPr/>
          <p:nvPr/>
        </p:nvSpPr>
        <p:spPr>
          <a:xfrm>
            <a:off x="2165994" y="5327914"/>
            <a:ext cx="7602517" cy="1101686"/>
          </a:xfrm>
          <a:prstGeom prst="wave">
            <a:avLst/>
          </a:prstGeom>
          <a:solidFill>
            <a:schemeClr val="accent2">
              <a:lumMod val="40000"/>
              <a:lumOff val="60000"/>
            </a:schemeClr>
          </a:solidFill>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Google Shape;281;p30">
            <a:extLst>
              <a:ext uri="{FF2B5EF4-FFF2-40B4-BE49-F238E27FC236}">
                <a16:creationId xmlns:a16="http://schemas.microsoft.com/office/drawing/2014/main" id="{BAEFB82F-DC58-0D8E-5904-C3B0A306AE88}"/>
              </a:ext>
            </a:extLst>
          </p:cNvPr>
          <p:cNvSpPr txBox="1">
            <a:spLocks/>
          </p:cNvSpPr>
          <p:nvPr/>
        </p:nvSpPr>
        <p:spPr>
          <a:xfrm>
            <a:off x="2054172" y="5401221"/>
            <a:ext cx="7826159" cy="694062"/>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300" dirty="0" err="1">
                <a:solidFill>
                  <a:srgbClr val="000000"/>
                </a:solidFill>
                <a:latin typeface="UTM Avo" panose="02040603050506020204" pitchFamily="18"/>
                <a:cs typeface="Arial" panose="020B0604020202020204" pitchFamily="34" charset="0"/>
              </a:rPr>
              <a:t>Trình</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bày</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quá</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trình</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diễn</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ra</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sự</a:t>
            </a:r>
            <a:r>
              <a:rPr lang="en-GB" sz="2300" dirty="0">
                <a:solidFill>
                  <a:srgbClr val="000000"/>
                </a:solidFill>
                <a:latin typeface="UTM Avo" panose="02040603050506020204" pitchFamily="18"/>
                <a:cs typeface="Arial" panose="020B0604020202020204" pitchFamily="34" charset="0"/>
              </a:rPr>
              <a:t> bay </a:t>
            </a:r>
            <a:r>
              <a:rPr lang="en-GB" sz="2300" dirty="0" err="1">
                <a:solidFill>
                  <a:srgbClr val="000000"/>
                </a:solidFill>
                <a:latin typeface="UTM Avo" panose="02040603050506020204" pitchFamily="18"/>
                <a:cs typeface="Arial" panose="020B0604020202020204" pitchFamily="34" charset="0"/>
              </a:rPr>
              <a:t>hơi</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sự</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ngưng</a:t>
            </a:r>
            <a:r>
              <a:rPr lang="en-GB" sz="2300" dirty="0">
                <a:solidFill>
                  <a:srgbClr val="000000"/>
                </a:solidFill>
                <a:latin typeface="UTM Avo" panose="02040603050506020204" pitchFamily="18"/>
                <a:cs typeface="Arial" panose="020B0604020202020204" pitchFamily="34" charset="0"/>
              </a:rPr>
              <a:t> </a:t>
            </a:r>
            <a:r>
              <a:rPr lang="en-GB" sz="2300" dirty="0" err="1">
                <a:solidFill>
                  <a:srgbClr val="000000"/>
                </a:solidFill>
                <a:latin typeface="UTM Avo" panose="02040603050506020204" pitchFamily="18"/>
                <a:cs typeface="Arial" panose="020B0604020202020204" pitchFamily="34" charset="0"/>
              </a:rPr>
              <a:t>tụ</a:t>
            </a:r>
            <a:r>
              <a:rPr lang="en-GB" sz="2300" dirty="0">
                <a:solidFill>
                  <a:srgbClr val="000000"/>
                </a:solidFill>
                <a:latin typeface="UTM Avo" panose="02040603050506020204" pitchFamily="18"/>
                <a:cs typeface="Arial" panose="020B0604020202020204" pitchFamily="34" charset="0"/>
              </a:rPr>
              <a:t>.</a:t>
            </a:r>
            <a:endParaRPr lang="en-US" sz="2300" dirty="0">
              <a:solidFill>
                <a:srgbClr val="000000"/>
              </a:solidFill>
              <a:latin typeface="UTM Avo" panose="02040603050506020204" pitchFamily="18"/>
              <a:cs typeface="Arial" panose="020B0604020202020204" pitchFamily="34" charset="0"/>
            </a:endParaRPr>
          </a:p>
        </p:txBody>
      </p:sp>
    </p:spTree>
    <p:extLst>
      <p:ext uri="{BB962C8B-B14F-4D97-AF65-F5344CB8AC3E}">
        <p14:creationId xmlns:p14="http://schemas.microsoft.com/office/powerpoint/2010/main" val="764881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grpSp>
        <p:nvGrpSpPr>
          <p:cNvPr id="2" name="Group 1">
            <a:extLst>
              <a:ext uri="{FF2B5EF4-FFF2-40B4-BE49-F238E27FC236}">
                <a16:creationId xmlns:a16="http://schemas.microsoft.com/office/drawing/2014/main" id="{065CBC25-3CBD-C366-1D24-DB8847A8F626}"/>
              </a:ext>
            </a:extLst>
          </p:cNvPr>
          <p:cNvGrpSpPr/>
          <p:nvPr/>
        </p:nvGrpSpPr>
        <p:grpSpPr>
          <a:xfrm>
            <a:off x="3724714" y="1776323"/>
            <a:ext cx="5166622" cy="3011181"/>
            <a:chOff x="2798283" y="668175"/>
            <a:chExt cx="4109292" cy="2306912"/>
          </a:xfrm>
        </p:grpSpPr>
        <p:sp>
          <p:nvSpPr>
            <p:cNvPr id="3" name="Cloud Callout 2">
              <a:extLst>
                <a:ext uri="{FF2B5EF4-FFF2-40B4-BE49-F238E27FC236}">
                  <a16:creationId xmlns:a16="http://schemas.microsoft.com/office/drawing/2014/main" id="{ADA439E1-361E-B188-59C8-79615CB94CF6}"/>
                </a:ext>
              </a:extLst>
            </p:cNvPr>
            <p:cNvSpPr/>
            <p:nvPr/>
          </p:nvSpPr>
          <p:spPr>
            <a:xfrm>
              <a:off x="2798283" y="668175"/>
              <a:ext cx="4109292" cy="2306912"/>
            </a:xfrm>
            <a:prstGeom prst="cloudCallout">
              <a:avLst>
                <a:gd name="adj1" fmla="val -59842"/>
                <a:gd name="adj2" fmla="val 46741"/>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sz="2600">
                <a:latin typeface="UTM Avo" panose="02040603050506020204" pitchFamily="18"/>
              </a:endParaRPr>
            </a:p>
          </p:txBody>
        </p:sp>
        <p:sp>
          <p:nvSpPr>
            <p:cNvPr id="4" name="Google Shape;281;p30">
              <a:extLst>
                <a:ext uri="{FF2B5EF4-FFF2-40B4-BE49-F238E27FC236}">
                  <a16:creationId xmlns:a16="http://schemas.microsoft.com/office/drawing/2014/main" id="{E94B5CA3-0D20-171C-03B7-CF3443990150}"/>
                </a:ext>
              </a:extLst>
            </p:cNvPr>
            <p:cNvSpPr txBox="1">
              <a:spLocks/>
            </p:cNvSpPr>
            <p:nvPr/>
          </p:nvSpPr>
          <p:spPr>
            <a:xfrm>
              <a:off x="3348602" y="874718"/>
              <a:ext cx="3008652" cy="114575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600">
                  <a:solidFill>
                    <a:srgbClr val="000000"/>
                  </a:solidFill>
                  <a:latin typeface="UTM Avo" panose="02040603050506020204" pitchFamily="18"/>
                  <a:cs typeface="Arial" panose="020B0604020202020204" pitchFamily="34" charset="0"/>
                </a:rPr>
                <a:t>Trình bày quá trình diễn ra sự sôi và khái niệm sự sôi.</a:t>
              </a:r>
              <a:endParaRPr lang="en-US" sz="2600">
                <a:solidFill>
                  <a:srgbClr val="000000"/>
                </a:solidFill>
                <a:latin typeface="UTM Avo" panose="02040603050506020204" pitchFamily="18"/>
                <a:cs typeface="Arial" panose="020B0604020202020204" pitchFamily="34" charset="0"/>
              </a:endParaRPr>
            </a:p>
          </p:txBody>
        </p:sp>
      </p:grpSp>
      <p:sp>
        <p:nvSpPr>
          <p:cNvPr id="5" name="Google Shape;341;p37">
            <a:extLst>
              <a:ext uri="{FF2B5EF4-FFF2-40B4-BE49-F238E27FC236}">
                <a16:creationId xmlns:a16="http://schemas.microsoft.com/office/drawing/2014/main" id="{1A22F77B-032C-9FE9-8B71-643D34AD484E}"/>
              </a:ext>
            </a:extLst>
          </p:cNvPr>
          <p:cNvSpPr txBox="1">
            <a:spLocks/>
          </p:cNvSpPr>
          <p:nvPr/>
        </p:nvSpPr>
        <p:spPr>
          <a:xfrm>
            <a:off x="937158" y="1706164"/>
            <a:ext cx="5860973" cy="566247"/>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900" b="1" dirty="0">
                <a:solidFill>
                  <a:schemeClr val="tx1"/>
                </a:solidFill>
                <a:latin typeface="UTM Avo" panose="02040603050506020204" pitchFamily="18"/>
              </a:rPr>
              <a:t>3. </a:t>
            </a:r>
            <a:r>
              <a:rPr lang="en-US" sz="2900" b="1" dirty="0" err="1">
                <a:solidFill>
                  <a:schemeClr val="tx1"/>
                </a:solidFill>
                <a:latin typeface="UTM Avo" panose="02040603050506020204" pitchFamily="18"/>
              </a:rPr>
              <a:t>Sự</a:t>
            </a:r>
            <a:r>
              <a:rPr lang="en-US" sz="2900" b="1" dirty="0">
                <a:solidFill>
                  <a:schemeClr val="tx1"/>
                </a:solidFill>
                <a:latin typeface="UTM Avo" panose="02040603050506020204" pitchFamily="18"/>
              </a:rPr>
              <a:t> </a:t>
            </a:r>
            <a:r>
              <a:rPr lang="en-US" sz="2900" b="1" dirty="0" err="1">
                <a:solidFill>
                  <a:schemeClr val="tx1"/>
                </a:solidFill>
                <a:latin typeface="UTM Avo" panose="02040603050506020204" pitchFamily="18"/>
              </a:rPr>
              <a:t>sôi</a:t>
            </a:r>
            <a:endParaRPr lang="en-US" sz="2900" b="1" dirty="0">
              <a:solidFill>
                <a:schemeClr val="tx1"/>
              </a:solidFill>
              <a:latin typeface="UTM Avo" panose="02040603050506020204" pitchFamily="18"/>
            </a:endParaRPr>
          </a:p>
        </p:txBody>
      </p:sp>
      <p:grpSp>
        <p:nvGrpSpPr>
          <p:cNvPr id="6" name="Group 5">
            <a:extLst>
              <a:ext uri="{FF2B5EF4-FFF2-40B4-BE49-F238E27FC236}">
                <a16:creationId xmlns:a16="http://schemas.microsoft.com/office/drawing/2014/main" id="{CCE89B97-08F6-B17A-7146-843E0E02A3E0}"/>
              </a:ext>
            </a:extLst>
          </p:cNvPr>
          <p:cNvGrpSpPr/>
          <p:nvPr/>
        </p:nvGrpSpPr>
        <p:grpSpPr>
          <a:xfrm>
            <a:off x="3724714" y="1776324"/>
            <a:ext cx="4474702" cy="3011180"/>
            <a:chOff x="4114800" y="6018992"/>
            <a:chExt cx="4087258" cy="1538462"/>
          </a:xfrm>
        </p:grpSpPr>
        <p:sp>
          <p:nvSpPr>
            <p:cNvPr id="7" name="Oval Callout 6">
              <a:extLst>
                <a:ext uri="{FF2B5EF4-FFF2-40B4-BE49-F238E27FC236}">
                  <a16:creationId xmlns:a16="http://schemas.microsoft.com/office/drawing/2014/main" id="{243101B0-46DA-36B2-2EC3-A5EDA2E936A5}"/>
                </a:ext>
              </a:extLst>
            </p:cNvPr>
            <p:cNvSpPr/>
            <p:nvPr/>
          </p:nvSpPr>
          <p:spPr>
            <a:xfrm>
              <a:off x="4114800" y="6018992"/>
              <a:ext cx="4087258" cy="1538462"/>
            </a:xfrm>
            <a:prstGeom prst="wedgeEllipseCallout">
              <a:avLst>
                <a:gd name="adj1" fmla="val -45361"/>
                <a:gd name="adj2" fmla="val 54568"/>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600">
                <a:latin typeface="UTM Avo" panose="02040603050506020204" pitchFamily="18"/>
              </a:endParaRPr>
            </a:p>
          </p:txBody>
        </p:sp>
        <p:sp>
          <p:nvSpPr>
            <p:cNvPr id="8" name="Google Shape;281;p30">
              <a:extLst>
                <a:ext uri="{FF2B5EF4-FFF2-40B4-BE49-F238E27FC236}">
                  <a16:creationId xmlns:a16="http://schemas.microsoft.com/office/drawing/2014/main" id="{4C1C62AB-7429-883B-5D5D-E97AF678F6C8}"/>
                </a:ext>
              </a:extLst>
            </p:cNvPr>
            <p:cNvSpPr txBox="1">
              <a:spLocks/>
            </p:cNvSpPr>
            <p:nvPr/>
          </p:nvSpPr>
          <p:spPr>
            <a:xfrm>
              <a:off x="4702744" y="6280822"/>
              <a:ext cx="2911369" cy="117656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55600" algn="l" rtl="0">
                <a:lnSpc>
                  <a:spcPct val="100000"/>
                </a:lnSpc>
                <a:spcBef>
                  <a:spcPts val="60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1pPr>
              <a:lvl2pPr marL="914400" marR="0" lvl="1"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2pPr>
              <a:lvl3pPr marL="1371600" marR="0" lvl="2"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3pPr>
              <a:lvl4pPr marL="1828800" marR="0" lvl="3"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4pPr>
              <a:lvl5pPr marL="2286000" marR="0" lvl="4"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5pPr>
              <a:lvl6pPr marL="2743200" marR="0" lvl="5"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6pPr>
              <a:lvl7pPr marL="3200400" marR="0" lvl="6"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7pPr>
              <a:lvl8pPr marL="3657600" marR="0" lvl="7"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8pPr>
              <a:lvl9pPr marL="4114800" marR="0" lvl="8" indent="-355600" algn="l" rtl="0">
                <a:lnSpc>
                  <a:spcPct val="100000"/>
                </a:lnSpc>
                <a:spcBef>
                  <a:spcPts val="0"/>
                </a:spcBef>
                <a:spcAft>
                  <a:spcPts val="0"/>
                </a:spcAft>
                <a:buClr>
                  <a:schemeClr val="dk1"/>
                </a:buClr>
                <a:buSzPts val="2000"/>
                <a:buFont typeface="Karla"/>
                <a:buChar char="■"/>
                <a:defRPr sz="2000" b="0" i="0" u="none" strike="noStrike" cap="none">
                  <a:solidFill>
                    <a:schemeClr val="dk1"/>
                  </a:solidFill>
                  <a:latin typeface="Karla"/>
                  <a:ea typeface="Karla"/>
                  <a:cs typeface="Karla"/>
                  <a:sym typeface="Karla"/>
                </a:defRPr>
              </a:lvl9pPr>
            </a:lstStyle>
            <a:p>
              <a:pPr marL="0" indent="0" algn="ctr">
                <a:lnSpc>
                  <a:spcPct val="150000"/>
                </a:lnSpc>
                <a:buFont typeface="Karla"/>
                <a:buNone/>
              </a:pPr>
              <a:r>
                <a:rPr lang="en-GB" sz="2600" dirty="0" err="1">
                  <a:solidFill>
                    <a:srgbClr val="000000"/>
                  </a:solidFill>
                  <a:latin typeface="UTM Avo" panose="02040603050506020204" pitchFamily="18"/>
                  <a:cs typeface="Arial" panose="020B0604020202020204" pitchFamily="34" charset="0"/>
                </a:rPr>
                <a:t>Sự</a:t>
              </a:r>
              <a:r>
                <a:rPr lang="en-GB" sz="2600" dirty="0">
                  <a:solidFill>
                    <a:srgbClr val="000000"/>
                  </a:solidFill>
                  <a:latin typeface="UTM Avo" panose="02040603050506020204" pitchFamily="18"/>
                  <a:cs typeface="Arial" panose="020B0604020202020204" pitchFamily="34" charset="0"/>
                </a:rPr>
                <a:t> bay </a:t>
              </a:r>
              <a:r>
                <a:rPr lang="en-GB" sz="2600" dirty="0" err="1">
                  <a:solidFill>
                    <a:srgbClr val="000000"/>
                  </a:solidFill>
                  <a:latin typeface="UTM Avo" panose="02040603050506020204" pitchFamily="18"/>
                  <a:cs typeface="Arial" panose="020B0604020202020204" pitchFamily="34" charset="0"/>
                </a:rPr>
                <a:t>hơi</a:t>
              </a:r>
              <a:r>
                <a:rPr lang="en-GB" sz="2600" dirty="0">
                  <a:solidFill>
                    <a:srgbClr val="000000"/>
                  </a:solidFill>
                  <a:latin typeface="UTM Avo" panose="02040603050506020204" pitchFamily="18"/>
                  <a:cs typeface="Arial" panose="020B0604020202020204" pitchFamily="34" charset="0"/>
                </a:rPr>
                <a:t> </a:t>
              </a:r>
              <a:r>
                <a:rPr lang="en-GB" sz="2600" dirty="0" err="1">
                  <a:solidFill>
                    <a:srgbClr val="000000"/>
                  </a:solidFill>
                  <a:latin typeface="UTM Avo" panose="02040603050506020204" pitchFamily="18"/>
                  <a:cs typeface="Arial" panose="020B0604020202020204" pitchFamily="34" charset="0"/>
                </a:rPr>
                <a:t>và</a:t>
              </a:r>
              <a:r>
                <a:rPr lang="en-GB" sz="2600" dirty="0">
                  <a:solidFill>
                    <a:srgbClr val="000000"/>
                  </a:solidFill>
                  <a:latin typeface="UTM Avo" panose="02040603050506020204" pitchFamily="18"/>
                  <a:cs typeface="Arial" panose="020B0604020202020204" pitchFamily="34" charset="0"/>
                </a:rPr>
                <a:t> </a:t>
              </a:r>
              <a:r>
                <a:rPr lang="en-GB" sz="2600" dirty="0" err="1">
                  <a:solidFill>
                    <a:srgbClr val="000000"/>
                  </a:solidFill>
                  <a:latin typeface="UTM Avo" panose="02040603050506020204" pitchFamily="18"/>
                  <a:cs typeface="Arial" panose="020B0604020202020204" pitchFamily="34" charset="0"/>
                </a:rPr>
                <a:t>sự</a:t>
              </a:r>
              <a:r>
                <a:rPr lang="en-GB" sz="2600" dirty="0">
                  <a:solidFill>
                    <a:srgbClr val="000000"/>
                  </a:solidFill>
                  <a:latin typeface="UTM Avo" panose="02040603050506020204" pitchFamily="18"/>
                  <a:cs typeface="Arial" panose="020B0604020202020204" pitchFamily="34" charset="0"/>
                </a:rPr>
                <a:t> </a:t>
              </a:r>
              <a:r>
                <a:rPr lang="en-GB" sz="2600" dirty="0" err="1">
                  <a:solidFill>
                    <a:srgbClr val="000000"/>
                  </a:solidFill>
                  <a:latin typeface="UTM Avo" panose="02040603050506020204" pitchFamily="18"/>
                  <a:cs typeface="Arial" panose="020B0604020202020204" pitchFamily="34" charset="0"/>
                </a:rPr>
                <a:t>sôi</a:t>
              </a:r>
              <a:r>
                <a:rPr lang="en-GB" sz="2600" dirty="0">
                  <a:solidFill>
                    <a:srgbClr val="000000"/>
                  </a:solidFill>
                  <a:latin typeface="UTM Avo" panose="02040603050506020204" pitchFamily="18"/>
                  <a:cs typeface="Arial" panose="020B0604020202020204" pitchFamily="34" charset="0"/>
                </a:rPr>
                <a:t> </a:t>
              </a:r>
              <a:r>
                <a:rPr lang="en-GB" sz="2600" dirty="0" err="1">
                  <a:solidFill>
                    <a:srgbClr val="000000"/>
                  </a:solidFill>
                  <a:latin typeface="UTM Avo" panose="02040603050506020204" pitchFamily="18"/>
                  <a:cs typeface="Arial" panose="020B0604020202020204" pitchFamily="34" charset="0"/>
                </a:rPr>
                <a:t>khác</a:t>
              </a:r>
              <a:r>
                <a:rPr lang="en-GB" sz="2600" dirty="0">
                  <a:solidFill>
                    <a:srgbClr val="000000"/>
                  </a:solidFill>
                  <a:latin typeface="UTM Avo" panose="02040603050506020204" pitchFamily="18"/>
                  <a:cs typeface="Arial" panose="020B0604020202020204" pitchFamily="34" charset="0"/>
                </a:rPr>
                <a:t> </a:t>
              </a:r>
              <a:r>
                <a:rPr lang="en-GB" sz="2600" dirty="0" err="1">
                  <a:solidFill>
                    <a:srgbClr val="000000"/>
                  </a:solidFill>
                  <a:latin typeface="UTM Avo" panose="02040603050506020204" pitchFamily="18"/>
                  <a:cs typeface="Arial" panose="020B0604020202020204" pitchFamily="34" charset="0"/>
                </a:rPr>
                <a:t>nhau</a:t>
              </a:r>
              <a:r>
                <a:rPr lang="en-GB" sz="2600" dirty="0">
                  <a:solidFill>
                    <a:srgbClr val="000000"/>
                  </a:solidFill>
                  <a:latin typeface="UTM Avo" panose="02040603050506020204" pitchFamily="18"/>
                  <a:cs typeface="Arial" panose="020B0604020202020204" pitchFamily="34" charset="0"/>
                </a:rPr>
                <a:t> </a:t>
              </a:r>
              <a:r>
                <a:rPr lang="en-GB" sz="2600" dirty="0" err="1">
                  <a:solidFill>
                    <a:srgbClr val="000000"/>
                  </a:solidFill>
                  <a:latin typeface="UTM Avo" panose="02040603050506020204" pitchFamily="18"/>
                  <a:cs typeface="Arial" panose="020B0604020202020204" pitchFamily="34" charset="0"/>
                </a:rPr>
                <a:t>ở</a:t>
              </a:r>
              <a:r>
                <a:rPr lang="en-GB" sz="2600" dirty="0">
                  <a:solidFill>
                    <a:srgbClr val="000000"/>
                  </a:solidFill>
                  <a:latin typeface="UTM Avo" panose="02040603050506020204" pitchFamily="18"/>
                  <a:cs typeface="Arial" panose="020B0604020202020204" pitchFamily="34" charset="0"/>
                </a:rPr>
                <a:t> </a:t>
              </a:r>
              <a:r>
                <a:rPr lang="en-GB" sz="2600" dirty="0" err="1">
                  <a:solidFill>
                    <a:srgbClr val="000000"/>
                  </a:solidFill>
                  <a:latin typeface="UTM Avo" panose="02040603050506020204" pitchFamily="18"/>
                  <a:cs typeface="Arial" panose="020B0604020202020204" pitchFamily="34" charset="0"/>
                </a:rPr>
                <a:t>điểm</a:t>
              </a:r>
              <a:r>
                <a:rPr lang="en-GB" sz="2600" dirty="0">
                  <a:solidFill>
                    <a:srgbClr val="000000"/>
                  </a:solidFill>
                  <a:latin typeface="UTM Avo" panose="02040603050506020204" pitchFamily="18"/>
                  <a:cs typeface="Arial" panose="020B0604020202020204" pitchFamily="34" charset="0"/>
                </a:rPr>
                <a:t> </a:t>
              </a:r>
              <a:r>
                <a:rPr lang="en-GB" sz="2600" dirty="0" err="1">
                  <a:solidFill>
                    <a:srgbClr val="000000"/>
                  </a:solidFill>
                  <a:latin typeface="UTM Avo" panose="02040603050506020204" pitchFamily="18"/>
                  <a:cs typeface="Arial" panose="020B0604020202020204" pitchFamily="34" charset="0"/>
                </a:rPr>
                <a:t>nào</a:t>
              </a:r>
              <a:r>
                <a:rPr lang="en-GB" sz="2600" dirty="0">
                  <a:solidFill>
                    <a:srgbClr val="000000"/>
                  </a:solidFill>
                  <a:latin typeface="UTM Avo" panose="02040603050506020204" pitchFamily="18"/>
                  <a:cs typeface="Arial" panose="020B0604020202020204" pitchFamily="34" charset="0"/>
                </a:rPr>
                <a:t>?</a:t>
              </a:r>
              <a:endParaRPr lang="en-US" sz="2600" dirty="0">
                <a:solidFill>
                  <a:srgbClr val="000000"/>
                </a:solidFill>
                <a:latin typeface="UTM Avo" panose="02040603050506020204" pitchFamily="18"/>
                <a:cs typeface="Arial" panose="020B0604020202020204" pitchFamily="34" charset="0"/>
              </a:endParaRPr>
            </a:p>
          </p:txBody>
        </p:sp>
      </p:grpSp>
      <p:pic>
        <p:nvPicPr>
          <p:cNvPr id="9" name="Picture 8">
            <a:extLst>
              <a:ext uri="{FF2B5EF4-FFF2-40B4-BE49-F238E27FC236}">
                <a16:creationId xmlns:a16="http://schemas.microsoft.com/office/drawing/2014/main" id="{C307EE1A-EB4E-B558-9157-6BC2C160FD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444" y="3984019"/>
            <a:ext cx="2598161" cy="2580239"/>
          </a:xfrm>
          <a:prstGeom prst="rect">
            <a:avLst/>
          </a:prstGeom>
        </p:spPr>
      </p:pic>
    </p:spTree>
    <p:extLst>
      <p:ext uri="{BB962C8B-B14F-4D97-AF65-F5344CB8AC3E}">
        <p14:creationId xmlns:p14="http://schemas.microsoft.com/office/powerpoint/2010/main" val="55052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xit" presetSubtype="4" fill="hold" nodeType="clickEffect">
                                  <p:stCondLst>
                                    <p:cond delay="0"/>
                                  </p:stCondLst>
                                  <p:childTnLst>
                                    <p:animEffect transition="out" filter="wipe(down)">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Notched Right Arrow 1">
            <a:extLst>
              <a:ext uri="{FF2B5EF4-FFF2-40B4-BE49-F238E27FC236}">
                <a16:creationId xmlns:a16="http://schemas.microsoft.com/office/drawing/2014/main" id="{D774D649-C82A-A618-DF42-5C336F439DBD}"/>
              </a:ext>
            </a:extLst>
          </p:cNvPr>
          <p:cNvSpPr/>
          <p:nvPr/>
        </p:nvSpPr>
        <p:spPr>
          <a:xfrm>
            <a:off x="205584" y="2074730"/>
            <a:ext cx="1611744" cy="893406"/>
          </a:xfrm>
          <a:prstGeom prst="notchedRightArrow">
            <a:avLst/>
          </a:prstGeom>
        </p:spPr>
        <p:style>
          <a:lnRef idx="3">
            <a:schemeClr val="lt1"/>
          </a:lnRef>
          <a:fillRef idx="1">
            <a:schemeClr val="accent4"/>
          </a:fillRef>
          <a:effectRef idx="1">
            <a:schemeClr val="accent4"/>
          </a:effectRef>
          <a:fontRef idx="minor">
            <a:schemeClr val="lt1"/>
          </a:fontRef>
        </p:style>
        <p:txBody>
          <a:bodyPr rtlCol="0" anchor="ctr"/>
          <a:lstStyle/>
          <a:p>
            <a:pPr algn="ctr"/>
            <a:endParaRPr lang="en-US" sz="1200">
              <a:solidFill>
                <a:schemeClr val="tx1"/>
              </a:solidFill>
              <a:latin typeface="UTM Avo" panose="02040603050506020204" pitchFamily="18"/>
            </a:endParaRPr>
          </a:p>
        </p:txBody>
      </p:sp>
      <p:sp>
        <p:nvSpPr>
          <p:cNvPr id="3" name="Google Shape;341;p37">
            <a:extLst>
              <a:ext uri="{FF2B5EF4-FFF2-40B4-BE49-F238E27FC236}">
                <a16:creationId xmlns:a16="http://schemas.microsoft.com/office/drawing/2014/main" id="{1C284154-E7D0-29BC-6E26-74EDB7822C98}"/>
              </a:ext>
            </a:extLst>
          </p:cNvPr>
          <p:cNvSpPr txBox="1">
            <a:spLocks/>
          </p:cNvSpPr>
          <p:nvPr/>
        </p:nvSpPr>
        <p:spPr>
          <a:xfrm>
            <a:off x="393935" y="2226873"/>
            <a:ext cx="1611744" cy="542931"/>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800" b="1" dirty="0" err="1">
                <a:solidFill>
                  <a:schemeClr val="tx1"/>
                </a:solidFill>
                <a:latin typeface="UTM Avo" panose="02040603050506020204" pitchFamily="18"/>
              </a:rPr>
              <a:t>Kết</a:t>
            </a:r>
            <a:r>
              <a:rPr lang="en-US" sz="1800" b="1" dirty="0">
                <a:solidFill>
                  <a:schemeClr val="tx1"/>
                </a:solidFill>
                <a:latin typeface="UTM Avo" panose="02040603050506020204" pitchFamily="18"/>
              </a:rPr>
              <a:t> </a:t>
            </a:r>
            <a:r>
              <a:rPr lang="en-US" sz="1800" b="1" dirty="0" err="1">
                <a:solidFill>
                  <a:schemeClr val="tx1"/>
                </a:solidFill>
                <a:latin typeface="UTM Avo" panose="02040603050506020204" pitchFamily="18"/>
              </a:rPr>
              <a:t>luận</a:t>
            </a:r>
            <a:endParaRPr lang="en-US" sz="1800" b="1" dirty="0">
              <a:solidFill>
                <a:schemeClr val="tx1"/>
              </a:solidFill>
              <a:latin typeface="UTM Avo" panose="02040603050506020204" pitchFamily="18"/>
            </a:endParaRPr>
          </a:p>
        </p:txBody>
      </p:sp>
      <p:sp>
        <p:nvSpPr>
          <p:cNvPr id="4" name="Google Shape;330;p33">
            <a:extLst>
              <a:ext uri="{FF2B5EF4-FFF2-40B4-BE49-F238E27FC236}">
                <a16:creationId xmlns:a16="http://schemas.microsoft.com/office/drawing/2014/main" id="{BF982DB1-EA2B-DB96-CC0C-E0702037182C}"/>
              </a:ext>
            </a:extLst>
          </p:cNvPr>
          <p:cNvSpPr txBox="1">
            <a:spLocks/>
          </p:cNvSpPr>
          <p:nvPr/>
        </p:nvSpPr>
        <p:spPr>
          <a:xfrm>
            <a:off x="2005678" y="1701954"/>
            <a:ext cx="9448382" cy="1390355"/>
          </a:xfrm>
          <a:prstGeom prst="rect">
            <a:avLst/>
          </a:prstGeom>
        </p:spPr>
        <p:style>
          <a:lnRef idx="2">
            <a:schemeClr val="accent5"/>
          </a:lnRef>
          <a:fillRef idx="1">
            <a:schemeClr val="lt1"/>
          </a:fillRef>
          <a:effectRef idx="0">
            <a:schemeClr val="accent5"/>
          </a:effectRef>
          <a:fontRef idx="minor">
            <a:schemeClr val="dk1"/>
          </a:fontRef>
        </p:style>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1pPr>
            <a:lvl2pPr marR="0" lvl="1"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Font typeface="Arial"/>
              <a:defRPr sz="1400" b="0" i="0" u="none" strike="noStrike" cap="none">
                <a:solidFill>
                  <a:schemeClr val="dk1"/>
                </a:solidFill>
                <a:latin typeface="+mn-lt"/>
                <a:ea typeface="+mn-ea"/>
                <a:cs typeface="+mn-cs"/>
                <a:sym typeface="Arial"/>
              </a:defRPr>
            </a:lvl9pPr>
          </a:lstStyle>
          <a:p>
            <a:pPr algn="just">
              <a:lnSpc>
                <a:spcPct val="120000"/>
              </a:lnSpc>
              <a:spcAft>
                <a:spcPts val="600"/>
              </a:spcAft>
            </a:pPr>
            <a:r>
              <a:rPr lang="en-US" altLang="en-US" sz="2000" b="1" dirty="0" err="1">
                <a:solidFill>
                  <a:schemeClr val="tx1"/>
                </a:solidFill>
                <a:latin typeface="UTM Avo" panose="02040603050506020204" pitchFamily="18"/>
                <a:cs typeface="Arial" panose="020B0604020202020204" pitchFamily="34" charset="0"/>
              </a:rPr>
              <a:t>Sự</a:t>
            </a:r>
            <a:r>
              <a:rPr lang="en-US" altLang="en-US" sz="2000" b="1" dirty="0">
                <a:solidFill>
                  <a:schemeClr val="tx1"/>
                </a:solidFill>
                <a:latin typeface="UTM Avo" panose="02040603050506020204" pitchFamily="18"/>
                <a:cs typeface="Arial" panose="020B0604020202020204" pitchFamily="34" charset="0"/>
              </a:rPr>
              <a:t> </a:t>
            </a:r>
            <a:r>
              <a:rPr lang="en-US" altLang="en-US" sz="2000" b="1" dirty="0" err="1">
                <a:solidFill>
                  <a:schemeClr val="tx1"/>
                </a:solidFill>
                <a:latin typeface="UTM Avo" panose="02040603050506020204" pitchFamily="18"/>
                <a:cs typeface="Arial" panose="020B0604020202020204" pitchFamily="34" charset="0"/>
              </a:rPr>
              <a:t>nóng</a:t>
            </a:r>
            <a:r>
              <a:rPr lang="en-US" altLang="en-US" sz="2000" b="1" dirty="0">
                <a:solidFill>
                  <a:schemeClr val="tx1"/>
                </a:solidFill>
                <a:latin typeface="UTM Avo" panose="02040603050506020204" pitchFamily="18"/>
                <a:cs typeface="Arial" panose="020B0604020202020204" pitchFamily="34" charset="0"/>
              </a:rPr>
              <a:t> </a:t>
            </a:r>
            <a:r>
              <a:rPr lang="en-US" altLang="en-US" sz="2000" b="1" dirty="0" err="1">
                <a:solidFill>
                  <a:schemeClr val="tx1"/>
                </a:solidFill>
                <a:latin typeface="UTM Avo" panose="02040603050506020204" pitchFamily="18"/>
                <a:cs typeface="Arial" panose="020B0604020202020204" pitchFamily="34" charset="0"/>
              </a:rPr>
              <a:t>chảy</a:t>
            </a:r>
            <a:r>
              <a:rPr lang="en-US" altLang="en-US" sz="2000" b="1" dirty="0">
                <a:solidFill>
                  <a:schemeClr val="tx1"/>
                </a:solidFill>
                <a:latin typeface="UTM Avo" panose="02040603050506020204" pitchFamily="18"/>
                <a:cs typeface="Arial" panose="020B0604020202020204" pitchFamily="34" charset="0"/>
              </a:rPr>
              <a:t> – </a:t>
            </a:r>
            <a:r>
              <a:rPr lang="en-US" altLang="en-US" sz="2000" b="1" dirty="0" err="1">
                <a:solidFill>
                  <a:schemeClr val="tx1"/>
                </a:solidFill>
                <a:latin typeface="UTM Avo" panose="02040603050506020204" pitchFamily="18"/>
                <a:cs typeface="Arial" panose="020B0604020202020204" pitchFamily="34" charset="0"/>
              </a:rPr>
              <a:t>Sự</a:t>
            </a:r>
            <a:r>
              <a:rPr lang="en-US" altLang="en-US" sz="2000" b="1" dirty="0">
                <a:solidFill>
                  <a:schemeClr val="tx1"/>
                </a:solidFill>
                <a:latin typeface="UTM Avo" panose="02040603050506020204" pitchFamily="18"/>
                <a:cs typeface="Arial" panose="020B0604020202020204" pitchFamily="34" charset="0"/>
              </a:rPr>
              <a:t> </a:t>
            </a:r>
            <a:r>
              <a:rPr lang="en-US" altLang="en-US" sz="2000" b="1" dirty="0" err="1">
                <a:solidFill>
                  <a:schemeClr val="tx1"/>
                </a:solidFill>
                <a:latin typeface="UTM Avo" panose="02040603050506020204" pitchFamily="18"/>
                <a:cs typeface="Arial" panose="020B0604020202020204" pitchFamily="34" charset="0"/>
              </a:rPr>
              <a:t>đông</a:t>
            </a:r>
            <a:r>
              <a:rPr lang="en-US" altLang="en-US" sz="2000" b="1" dirty="0">
                <a:solidFill>
                  <a:schemeClr val="tx1"/>
                </a:solidFill>
                <a:latin typeface="UTM Avo" panose="02040603050506020204" pitchFamily="18"/>
                <a:cs typeface="Arial" panose="020B0604020202020204" pitchFamily="34" charset="0"/>
              </a:rPr>
              <a:t> </a:t>
            </a:r>
            <a:r>
              <a:rPr lang="en-US" altLang="en-US" sz="2000" b="1" dirty="0" err="1">
                <a:solidFill>
                  <a:schemeClr val="tx1"/>
                </a:solidFill>
                <a:latin typeface="UTM Avo" panose="02040603050506020204" pitchFamily="18"/>
                <a:cs typeface="Arial" panose="020B0604020202020204" pitchFamily="34" charset="0"/>
              </a:rPr>
              <a:t>đặc</a:t>
            </a:r>
            <a:endParaRPr lang="en-US" altLang="en-US" sz="2000" b="1" dirty="0">
              <a:solidFill>
                <a:schemeClr val="tx1"/>
              </a:solidFill>
              <a:latin typeface="UTM Avo" panose="02040603050506020204" pitchFamily="18"/>
              <a:cs typeface="Arial" panose="020B0604020202020204" pitchFamily="34" charset="0"/>
            </a:endParaRPr>
          </a:p>
          <a:p>
            <a:pPr algn="just">
              <a:lnSpc>
                <a:spcPct val="120000"/>
              </a:lnSpc>
              <a:spcAft>
                <a:spcPts val="600"/>
              </a:spcAft>
            </a:pP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Sự</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chuyển</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thể</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từ</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thể</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rắn</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sáng</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thể</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lỏng</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được</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gọi</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là</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sự</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nóng</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chảy</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Sự</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chuyển</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thể</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từ</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thể</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lỏng</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sang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thể</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rắn</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được</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gọi</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là</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sự</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đông</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r>
              <a:rPr lang="en-US" sz="2000" dirty="0" err="1">
                <a:solidFill>
                  <a:schemeClr val="tx1"/>
                </a:solidFill>
                <a:latin typeface="UTM Avo" panose="02040603050506020204" pitchFamily="18"/>
                <a:ea typeface="Calibri" panose="020F0502020204030204" pitchFamily="34" charset="0"/>
                <a:cs typeface="Arial" panose="020B0604020202020204" pitchFamily="34" charset="0"/>
              </a:rPr>
              <a:t>đặc</a:t>
            </a:r>
            <a:r>
              <a:rPr lang="en-US" sz="2000" dirty="0">
                <a:solidFill>
                  <a:schemeClr val="tx1"/>
                </a:solidFill>
                <a:latin typeface="UTM Avo" panose="02040603050506020204" pitchFamily="18"/>
                <a:ea typeface="Calibri" panose="020F0502020204030204" pitchFamily="34" charset="0"/>
                <a:cs typeface="Arial" panose="020B0604020202020204" pitchFamily="34" charset="0"/>
              </a:rPr>
              <a:t>. </a:t>
            </a:r>
            <a:endParaRPr lang="en-US" sz="2000" dirty="0">
              <a:solidFill>
                <a:schemeClr val="tx1"/>
              </a:solidFill>
              <a:latin typeface="UTM Avo" panose="02040603050506020204" pitchFamily="18"/>
              <a:cs typeface="Arial" panose="020B0604020202020204" pitchFamily="34" charset="0"/>
            </a:endParaRPr>
          </a:p>
        </p:txBody>
      </p:sp>
      <p:sp>
        <p:nvSpPr>
          <p:cNvPr id="5" name="Rectangle 4">
            <a:extLst>
              <a:ext uri="{FF2B5EF4-FFF2-40B4-BE49-F238E27FC236}">
                <a16:creationId xmlns:a16="http://schemas.microsoft.com/office/drawing/2014/main" id="{954E47D8-DE4D-9D01-8B4D-A96116988382}"/>
              </a:ext>
            </a:extLst>
          </p:cNvPr>
          <p:cNvSpPr/>
          <p:nvPr/>
        </p:nvSpPr>
        <p:spPr>
          <a:xfrm>
            <a:off x="2005679" y="3244452"/>
            <a:ext cx="9448381" cy="1311962"/>
          </a:xfrm>
          <a:prstGeom prst="rect">
            <a:avLst/>
          </a:prstGeom>
          <a:ln/>
        </p:spPr>
        <p:style>
          <a:lnRef idx="2">
            <a:schemeClr val="accent2"/>
          </a:lnRef>
          <a:fillRef idx="1">
            <a:schemeClr val="lt1"/>
          </a:fillRef>
          <a:effectRef idx="0">
            <a:schemeClr val="accent2"/>
          </a:effectRef>
          <a:fontRef idx="minor">
            <a:schemeClr val="dk1"/>
          </a:fontRef>
        </p:style>
        <p:txBody>
          <a:bodyPr wrap="square">
            <a:spAutoFit/>
          </a:bodyPr>
          <a:lstStyle/>
          <a:p>
            <a:pPr algn="just" eaLnBrk="1" hangingPunct="1">
              <a:lnSpc>
                <a:spcPct val="120000"/>
              </a:lnSpc>
              <a:spcBef>
                <a:spcPts val="600"/>
              </a:spcBef>
              <a:spcAft>
                <a:spcPts val="600"/>
              </a:spcAft>
            </a:pPr>
            <a:r>
              <a:rPr lang="en-US" altLang="en-US" sz="2000" b="1" dirty="0" err="1">
                <a:solidFill>
                  <a:schemeClr val="tx1"/>
                </a:solidFill>
                <a:latin typeface="UTM Avo" panose="02040603050506020204" pitchFamily="18"/>
                <a:cs typeface="Arial" panose="020B0604020202020204" pitchFamily="34" charset="0"/>
              </a:rPr>
              <a:t>Sự</a:t>
            </a:r>
            <a:r>
              <a:rPr lang="en-US" altLang="en-US" sz="2000" b="1" dirty="0">
                <a:solidFill>
                  <a:schemeClr val="tx1"/>
                </a:solidFill>
                <a:latin typeface="UTM Avo" panose="02040603050506020204" pitchFamily="18"/>
                <a:cs typeface="Arial" panose="020B0604020202020204" pitchFamily="34" charset="0"/>
              </a:rPr>
              <a:t> bay </a:t>
            </a:r>
            <a:r>
              <a:rPr lang="en-US" altLang="en-US" sz="2000" b="1" dirty="0" err="1">
                <a:solidFill>
                  <a:schemeClr val="tx1"/>
                </a:solidFill>
                <a:latin typeface="UTM Avo" panose="02040603050506020204" pitchFamily="18"/>
                <a:cs typeface="Arial" panose="020B0604020202020204" pitchFamily="34" charset="0"/>
              </a:rPr>
              <a:t>hơi</a:t>
            </a:r>
            <a:r>
              <a:rPr lang="en-US" altLang="en-US" sz="2000" b="1" dirty="0">
                <a:solidFill>
                  <a:schemeClr val="tx1"/>
                </a:solidFill>
                <a:latin typeface="UTM Avo" panose="02040603050506020204" pitchFamily="18"/>
                <a:cs typeface="Arial" panose="020B0604020202020204" pitchFamily="34" charset="0"/>
              </a:rPr>
              <a:t> – </a:t>
            </a:r>
            <a:r>
              <a:rPr lang="en-US" altLang="en-US" sz="2000" b="1" dirty="0" err="1">
                <a:solidFill>
                  <a:schemeClr val="tx1"/>
                </a:solidFill>
                <a:latin typeface="UTM Avo" panose="02040603050506020204" pitchFamily="18"/>
                <a:cs typeface="Arial" panose="020B0604020202020204" pitchFamily="34" charset="0"/>
              </a:rPr>
              <a:t>Sự</a:t>
            </a:r>
            <a:r>
              <a:rPr lang="en-US" altLang="en-US" sz="2000" b="1" dirty="0">
                <a:solidFill>
                  <a:schemeClr val="tx1"/>
                </a:solidFill>
                <a:latin typeface="UTM Avo" panose="02040603050506020204" pitchFamily="18"/>
                <a:cs typeface="Arial" panose="020B0604020202020204" pitchFamily="34" charset="0"/>
              </a:rPr>
              <a:t> </a:t>
            </a:r>
            <a:r>
              <a:rPr lang="en-US" altLang="en-US" sz="2000" b="1" dirty="0" err="1">
                <a:solidFill>
                  <a:schemeClr val="tx1"/>
                </a:solidFill>
                <a:latin typeface="UTM Avo" panose="02040603050506020204" pitchFamily="18"/>
                <a:cs typeface="Arial" panose="020B0604020202020204" pitchFamily="34" charset="0"/>
              </a:rPr>
              <a:t>ngưng</a:t>
            </a:r>
            <a:r>
              <a:rPr lang="en-US" altLang="en-US" sz="2000" b="1" dirty="0">
                <a:solidFill>
                  <a:schemeClr val="tx1"/>
                </a:solidFill>
                <a:latin typeface="UTM Avo" panose="02040603050506020204" pitchFamily="18"/>
                <a:cs typeface="Arial" panose="020B0604020202020204" pitchFamily="34" charset="0"/>
              </a:rPr>
              <a:t> </a:t>
            </a:r>
            <a:r>
              <a:rPr lang="en-US" altLang="en-US" sz="2000" b="1" dirty="0" err="1">
                <a:solidFill>
                  <a:schemeClr val="tx1"/>
                </a:solidFill>
                <a:latin typeface="UTM Avo" panose="02040603050506020204" pitchFamily="18"/>
                <a:cs typeface="Arial" panose="020B0604020202020204" pitchFamily="34" charset="0"/>
              </a:rPr>
              <a:t>tụ</a:t>
            </a:r>
            <a:endParaRPr lang="en-US" altLang="en-US" sz="2000" dirty="0">
              <a:solidFill>
                <a:schemeClr val="tx1"/>
              </a:solidFill>
              <a:latin typeface="UTM Avo" panose="02040603050506020204" pitchFamily="18"/>
              <a:cs typeface="Arial" panose="020B0604020202020204" pitchFamily="34" charset="0"/>
            </a:endParaRPr>
          </a:p>
          <a:p>
            <a:pPr algn="just" eaLnBrk="1" hangingPunct="1">
              <a:lnSpc>
                <a:spcPct val="120000"/>
              </a:lnSpc>
              <a:spcBef>
                <a:spcPts val="600"/>
              </a:spcBef>
              <a:spcAft>
                <a:spcPts val="600"/>
              </a:spcAft>
            </a:pPr>
            <a:r>
              <a:rPr lang="en-US" altLang="en-US" sz="2000" dirty="0" err="1">
                <a:solidFill>
                  <a:schemeClr val="tx1"/>
                </a:solidFill>
                <a:latin typeface="UTM Avo" panose="02040603050506020204" pitchFamily="18"/>
                <a:cs typeface="Arial" panose="020B0604020202020204" pitchFamily="34" charset="0"/>
              </a:rPr>
              <a:t>Sự</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chuyển</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thể</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từ</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thể</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lỏng</a:t>
            </a:r>
            <a:r>
              <a:rPr lang="en-US" altLang="en-US" sz="2000" dirty="0">
                <a:solidFill>
                  <a:schemeClr val="tx1"/>
                </a:solidFill>
                <a:latin typeface="UTM Avo" panose="02040603050506020204" pitchFamily="18"/>
                <a:cs typeface="Arial" panose="020B0604020202020204" pitchFamily="34" charset="0"/>
              </a:rPr>
              <a:t> sang </a:t>
            </a:r>
            <a:r>
              <a:rPr lang="en-US" altLang="en-US" sz="2000" dirty="0" err="1">
                <a:solidFill>
                  <a:schemeClr val="tx1"/>
                </a:solidFill>
                <a:latin typeface="UTM Avo" panose="02040603050506020204" pitchFamily="18"/>
                <a:cs typeface="Arial" panose="020B0604020202020204" pitchFamily="34" charset="0"/>
              </a:rPr>
              <a:t>thể</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hơi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được</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gọi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là</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sự</a:t>
            </a:r>
            <a:r>
              <a:rPr lang="en-US" altLang="en-US" sz="2000" dirty="0">
                <a:solidFill>
                  <a:schemeClr val="tx1"/>
                </a:solidFill>
                <a:latin typeface="UTM Avo" panose="02040603050506020204" pitchFamily="18"/>
                <a:cs typeface="Arial" panose="020B0604020202020204" pitchFamily="34" charset="0"/>
              </a:rPr>
              <a:t> bay </a:t>
            </a:r>
            <a:r>
              <a:rPr lang="en-US" altLang="en-US" sz="2000" dirty="0" err="1">
                <a:solidFill>
                  <a:schemeClr val="tx1"/>
                </a:solidFill>
                <a:latin typeface="UTM Avo" panose="02040603050506020204" pitchFamily="18"/>
                <a:cs typeface="Arial" panose="020B0604020202020204" pitchFamily="34" charset="0"/>
              </a:rPr>
              <a:t>hơi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Sự</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chuyển</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thể</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từ</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thể</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hơi</a:t>
            </a:r>
            <a:r>
              <a:rPr lang="en-US" altLang="en-US" sz="2000" dirty="0">
                <a:solidFill>
                  <a:schemeClr val="tx1"/>
                </a:solidFill>
                <a:latin typeface="UTM Avo" panose="02040603050506020204" pitchFamily="18"/>
                <a:cs typeface="Arial" panose="020B0604020202020204" pitchFamily="34" charset="0"/>
              </a:rPr>
              <a:t> sang </a:t>
            </a:r>
            <a:r>
              <a:rPr lang="en-US" altLang="en-US" sz="2000" dirty="0" err="1">
                <a:solidFill>
                  <a:schemeClr val="tx1"/>
                </a:solidFill>
                <a:latin typeface="UTM Avo" panose="02040603050506020204" pitchFamily="18"/>
                <a:cs typeface="Arial" panose="020B0604020202020204" pitchFamily="34" charset="0"/>
              </a:rPr>
              <a:t>thể</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lỏng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được</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gọi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là</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sự</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ngưng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tụ</a:t>
            </a:r>
            <a:r>
              <a:rPr lang="en-US" altLang="en-US" sz="2000" dirty="0">
                <a:solidFill>
                  <a:schemeClr val="tx1"/>
                </a:solidFill>
                <a:latin typeface="UTM Avo" panose="02040603050506020204" pitchFamily="18"/>
                <a:cs typeface="Arial" panose="020B0604020202020204" pitchFamily="34" charset="0"/>
              </a:rPr>
              <a:t>. </a:t>
            </a:r>
          </a:p>
        </p:txBody>
      </p:sp>
      <p:sp>
        <p:nvSpPr>
          <p:cNvPr id="6" name="Rectangle 5">
            <a:extLst>
              <a:ext uri="{FF2B5EF4-FFF2-40B4-BE49-F238E27FC236}">
                <a16:creationId xmlns:a16="http://schemas.microsoft.com/office/drawing/2014/main" id="{B99A0886-7817-AF8F-A928-C6DAF8909124}"/>
              </a:ext>
            </a:extLst>
          </p:cNvPr>
          <p:cNvSpPr/>
          <p:nvPr/>
        </p:nvSpPr>
        <p:spPr>
          <a:xfrm>
            <a:off x="2005679" y="4708557"/>
            <a:ext cx="9448381" cy="2050626"/>
          </a:xfrm>
          <a:prstGeom prst="rect">
            <a:avLst/>
          </a:prstGeom>
          <a:ln/>
        </p:spPr>
        <p:style>
          <a:lnRef idx="2">
            <a:schemeClr val="accent6"/>
          </a:lnRef>
          <a:fillRef idx="1">
            <a:schemeClr val="lt1"/>
          </a:fillRef>
          <a:effectRef idx="0">
            <a:schemeClr val="accent6"/>
          </a:effectRef>
          <a:fontRef idx="minor">
            <a:schemeClr val="dk1"/>
          </a:fontRef>
        </p:style>
        <p:txBody>
          <a:bodyPr wrap="square">
            <a:spAutoFit/>
          </a:bodyPr>
          <a:lstStyle/>
          <a:p>
            <a:pPr algn="just" eaLnBrk="1" hangingPunct="1">
              <a:lnSpc>
                <a:spcPct val="120000"/>
              </a:lnSpc>
              <a:spcBef>
                <a:spcPts val="600"/>
              </a:spcBef>
              <a:spcAft>
                <a:spcPts val="600"/>
              </a:spcAft>
            </a:pPr>
            <a:r>
              <a:rPr lang="en-US" altLang="en-US" sz="2000" b="1" dirty="0" err="1">
                <a:solidFill>
                  <a:schemeClr val="tx1"/>
                </a:solidFill>
                <a:latin typeface="UTM Avo" panose="02040603050506020204" pitchFamily="18"/>
                <a:cs typeface="Arial" panose="020B0604020202020204" pitchFamily="34" charset="0"/>
              </a:rPr>
              <a:t>Sự</a:t>
            </a:r>
            <a:r>
              <a:rPr lang="en-US" altLang="en-US" sz="2000" b="1" dirty="0">
                <a:solidFill>
                  <a:schemeClr val="tx1"/>
                </a:solidFill>
                <a:latin typeface="UTM Avo" panose="02040603050506020204" pitchFamily="18"/>
                <a:cs typeface="Arial" panose="020B0604020202020204" pitchFamily="34" charset="0"/>
              </a:rPr>
              <a:t> </a:t>
            </a:r>
            <a:r>
              <a:rPr lang="en-US" altLang="en-US" sz="2000" b="1" dirty="0" err="1">
                <a:solidFill>
                  <a:schemeClr val="tx1"/>
                </a:solidFill>
                <a:latin typeface="UTM Avo" panose="02040603050506020204" pitchFamily="18"/>
                <a:cs typeface="Arial" panose="020B0604020202020204" pitchFamily="34" charset="0"/>
              </a:rPr>
              <a:t>sôi</a:t>
            </a:r>
            <a:endParaRPr lang="en-US" altLang="en-US" sz="2000" dirty="0">
              <a:solidFill>
                <a:schemeClr val="tx1"/>
              </a:solidFill>
              <a:latin typeface="UTM Avo" panose="02040603050506020204" pitchFamily="18"/>
              <a:cs typeface="Arial" panose="020B0604020202020204" pitchFamily="34" charset="0"/>
            </a:endParaRPr>
          </a:p>
          <a:p>
            <a:pPr algn="just" eaLnBrk="1" hangingPunct="1">
              <a:lnSpc>
                <a:spcPct val="120000"/>
              </a:lnSpc>
              <a:spcBef>
                <a:spcPts val="600"/>
              </a:spcBef>
              <a:spcAft>
                <a:spcPts val="600"/>
              </a:spcAft>
            </a:pPr>
            <a:r>
              <a:rPr lang="en-US" altLang="en-US" sz="2000" dirty="0" err="1">
                <a:solidFill>
                  <a:schemeClr val="tx1"/>
                </a:solidFill>
                <a:latin typeface="UTM Avo" panose="02040603050506020204" pitchFamily="18"/>
                <a:cs typeface="Arial" panose="020B0604020202020204" pitchFamily="34" charset="0"/>
              </a:rPr>
              <a:t>Sự</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sôi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là</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sự</a:t>
            </a:r>
            <a:r>
              <a:rPr lang="en-US" altLang="en-US" sz="2000" dirty="0">
                <a:solidFill>
                  <a:schemeClr val="tx1"/>
                </a:solidFill>
                <a:latin typeface="UTM Avo" panose="02040603050506020204" pitchFamily="18"/>
                <a:cs typeface="Arial" panose="020B0604020202020204" pitchFamily="34" charset="0"/>
              </a:rPr>
              <a:t> bay </a:t>
            </a:r>
            <a:r>
              <a:rPr lang="en-US" altLang="en-US" sz="2000" dirty="0" err="1">
                <a:solidFill>
                  <a:schemeClr val="tx1"/>
                </a:solidFill>
                <a:latin typeface="UTM Avo" panose="02040603050506020204" pitchFamily="18"/>
                <a:cs typeface="Arial" panose="020B0604020202020204" pitchFamily="34" charset="0"/>
              </a:rPr>
              <a:t>hơi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đặc</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biệt</a:t>
            </a:r>
            <a:r>
              <a:rPr lang="en-US" altLang="en-US" sz="2000" dirty="0">
                <a:solidFill>
                  <a:schemeClr val="tx1"/>
                </a:solidFill>
                <a:latin typeface="UTM Avo" panose="02040603050506020204" pitchFamily="18"/>
                <a:cs typeface="Arial" panose="020B0604020202020204" pitchFamily="34" charset="0"/>
              </a:rPr>
              <a:t>. Trong </a:t>
            </a:r>
            <a:r>
              <a:rPr lang="en-US" altLang="en-US" sz="2000" dirty="0" err="1">
                <a:solidFill>
                  <a:schemeClr val="tx1"/>
                </a:solidFill>
                <a:latin typeface="UTM Avo" panose="02040603050506020204" pitchFamily="18"/>
                <a:cs typeface="Arial" panose="020B0604020202020204" pitchFamily="34" charset="0"/>
              </a:rPr>
              <a:t>suốt</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thời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gian</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sôi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nước</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vừa</a:t>
            </a:r>
            <a:r>
              <a:rPr lang="en-US" altLang="en-US" sz="2000" dirty="0">
                <a:solidFill>
                  <a:schemeClr val="tx1"/>
                </a:solidFill>
                <a:latin typeface="UTM Avo" panose="02040603050506020204" pitchFamily="18"/>
                <a:cs typeface="Arial" panose="020B0604020202020204" pitchFamily="34" charset="0"/>
              </a:rPr>
              <a:t> bay </a:t>
            </a:r>
            <a:r>
              <a:rPr lang="en-US" altLang="en-US" sz="2000" dirty="0" err="1">
                <a:solidFill>
                  <a:schemeClr val="tx1"/>
                </a:solidFill>
                <a:latin typeface="UTM Avo" panose="02040603050506020204" pitchFamily="18"/>
                <a:cs typeface="Arial" panose="020B0604020202020204" pitchFamily="34" charset="0"/>
              </a:rPr>
              <a:t>hơi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tạo</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ra</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các</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bọt</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khí</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vừa</a:t>
            </a:r>
            <a:r>
              <a:rPr lang="en-US" altLang="en-US" sz="2000" dirty="0">
                <a:solidFill>
                  <a:schemeClr val="tx1"/>
                </a:solidFill>
                <a:latin typeface="UTM Avo" panose="02040603050506020204" pitchFamily="18"/>
                <a:cs typeface="Arial" panose="020B0604020202020204" pitchFamily="34" charset="0"/>
              </a:rPr>
              <a:t> bay </a:t>
            </a:r>
            <a:r>
              <a:rPr lang="en-US" altLang="en-US" sz="2000" dirty="0" err="1">
                <a:solidFill>
                  <a:schemeClr val="tx1"/>
                </a:solidFill>
                <a:latin typeface="UTM Avo" panose="02040603050506020204" pitchFamily="18"/>
                <a:cs typeface="Arial" panose="020B0604020202020204" pitchFamily="34" charset="0"/>
              </a:rPr>
              <a:t>hơi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trong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mặt</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thoáng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đồng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thời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nhiệt</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độ</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của</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nước</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không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thay</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đổi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Đối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với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một</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số</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chất</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lỏng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khác</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sự</a:t>
            </a:r>
            <a:r>
              <a:rPr lang="en-US" altLang="en-US" sz="2000" dirty="0">
                <a:solidFill>
                  <a:schemeClr val="tx1"/>
                </a:solidFill>
                <a:latin typeface="UTM Avo" panose="02040603050506020204" pitchFamily="18"/>
                <a:cs typeface="Arial" panose="020B0604020202020204" pitchFamily="34" charset="0"/>
              </a:rPr>
              <a:t> bay </a:t>
            </a:r>
            <a:r>
              <a:rPr lang="en-US" altLang="en-US" sz="2000" dirty="0" err="1">
                <a:solidFill>
                  <a:schemeClr val="tx1"/>
                </a:solidFill>
                <a:latin typeface="UTM Avo" panose="02040603050506020204" pitchFamily="18"/>
                <a:cs typeface="Arial" panose="020B0604020202020204" pitchFamily="34" charset="0"/>
              </a:rPr>
              <a:t>hơi</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cũng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diễn</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ra</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tương</a:t>
            </a:r>
            <a:r>
              <a:rPr lang="en-US" altLang="en-US" sz="2000" dirty="0">
                <a:solidFill>
                  <a:schemeClr val="tx1"/>
                </a:solidFill>
                <a:latin typeface="UTM Avo" panose="02040603050506020204" pitchFamily="18"/>
                <a:cs typeface="Arial" panose="020B0604020202020204" pitchFamily="34" charset="0"/>
              </a:rPr>
              <a:t> </a:t>
            </a:r>
            <a:r>
              <a:rPr lang="en-US" altLang="en-US" sz="2000" dirty="0" err="1">
                <a:solidFill>
                  <a:schemeClr val="tx1"/>
                </a:solidFill>
                <a:latin typeface="UTM Avo" panose="02040603050506020204" pitchFamily="18"/>
                <a:cs typeface="Arial" panose="020B0604020202020204" pitchFamily="34" charset="0"/>
              </a:rPr>
              <a:t>tự</a:t>
            </a:r>
            <a:r>
              <a:rPr lang="en-US" altLang="en-US" sz="2000" dirty="0">
                <a:solidFill>
                  <a:schemeClr val="tx1"/>
                </a:solidFill>
                <a:latin typeface="UTM Avo" panose="02040603050506020204" pitchFamily="18"/>
                <a:cs typeface="Arial" panose="020B0604020202020204" pitchFamily="34" charset="0"/>
              </a:rPr>
              <a:t>. </a:t>
            </a:r>
          </a:p>
        </p:txBody>
      </p:sp>
    </p:spTree>
    <p:extLst>
      <p:ext uri="{BB962C8B-B14F-4D97-AF65-F5344CB8AC3E}">
        <p14:creationId xmlns:p14="http://schemas.microsoft.com/office/powerpoint/2010/main" val="351100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500" fill="hold"/>
                                        <p:tgtEl>
                                          <p:spTgt spid="6"/>
                                        </p:tgtEl>
                                        <p:attrNameLst>
                                          <p:attrName>ppt_x</p:attrName>
                                        </p:attrNameLst>
                                      </p:cBhvr>
                                      <p:tavLst>
                                        <p:tav tm="0">
                                          <p:val>
                                            <p:strVal val="#ppt_x"/>
                                          </p:val>
                                        </p:tav>
                                        <p:tav tm="100000">
                                          <p:val>
                                            <p:strVal val="#ppt_x"/>
                                          </p:val>
                                        </p:tav>
                                      </p:tavLst>
                                    </p:anim>
                                    <p:anim calcmode="lin" valueType="num">
                                      <p:cBhvr additive="base">
                                        <p:cTn id="2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626047B-D305-5871-BE56-2A02F32041EA}"/>
              </a:ext>
            </a:extLst>
          </p:cNvPr>
          <p:cNvSpPr/>
          <p:nvPr/>
        </p:nvSpPr>
        <p:spPr>
          <a:xfrm>
            <a:off x="858526" y="1690255"/>
            <a:ext cx="10638768" cy="4793672"/>
          </a:xfrm>
          <a:prstGeom prst="roundRect">
            <a:avLst>
              <a:gd name="adj" fmla="val 10128"/>
            </a:avLst>
          </a:prstGeom>
          <a:solidFill>
            <a:srgbClr val="F9E9F2"/>
          </a:solidFill>
          <a:ln w="57150">
            <a:solidFill>
              <a:srgbClr val="E283B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4" name="Picture 3">
            <a:extLst>
              <a:ext uri="{FF2B5EF4-FFF2-40B4-BE49-F238E27FC236}">
                <a16:creationId xmlns:a16="http://schemas.microsoft.com/office/drawing/2014/main" id="{63C6D1F1-2CEA-1448-AD88-2B40ABDEFF9F}"/>
              </a:ext>
            </a:extLst>
          </p:cNvPr>
          <p:cNvPicPr>
            <a:picLocks noChangeAspect="1"/>
          </p:cNvPicPr>
          <p:nvPr/>
        </p:nvPicPr>
        <p:blipFill>
          <a:blip r:embed="rId4"/>
          <a:stretch>
            <a:fillRect/>
          </a:stretch>
        </p:blipFill>
        <p:spPr>
          <a:xfrm>
            <a:off x="10260980" y="953616"/>
            <a:ext cx="1560583" cy="1473278"/>
          </a:xfrm>
          <a:prstGeom prst="rect">
            <a:avLst/>
          </a:prstGeom>
        </p:spPr>
      </p:pic>
      <p:sp>
        <p:nvSpPr>
          <p:cNvPr id="6" name="Rectangle 5">
            <a:extLst>
              <a:ext uri="{FF2B5EF4-FFF2-40B4-BE49-F238E27FC236}">
                <a16:creationId xmlns:a16="http://schemas.microsoft.com/office/drawing/2014/main" id="{34C22141-FFF0-1886-4ED2-6D7798A05D9A}"/>
              </a:ext>
            </a:extLst>
          </p:cNvPr>
          <p:cNvSpPr/>
          <p:nvPr/>
        </p:nvSpPr>
        <p:spPr>
          <a:xfrm>
            <a:off x="996627" y="1824648"/>
            <a:ext cx="10127772" cy="4419351"/>
          </a:xfrm>
          <a:prstGeom prst="rect">
            <a:avLst/>
          </a:prstGeom>
        </p:spPr>
        <p:txBody>
          <a:bodyPr wrap="square">
            <a:spAutoFit/>
          </a:bodyPr>
          <a:lstStyle/>
          <a:p>
            <a:pPr marL="285750" lvl="0" indent="-285750" algn="just">
              <a:lnSpc>
                <a:spcPct val="150000"/>
              </a:lnSpc>
              <a:spcBef>
                <a:spcPts val="600"/>
              </a:spcBef>
              <a:buClr>
                <a:schemeClr val="dk1"/>
              </a:buClr>
              <a:buSzPts val="2000"/>
              <a:buFont typeface="Arial" panose="020B0604020202020204" pitchFamily="34" charset="0"/>
              <a:buChar char="•"/>
            </a:pPr>
            <a:r>
              <a:rPr lang="vi-VN" sz="1800" dirty="0">
                <a:latin typeface="UTM Avo" panose="02040603050506020204" pitchFamily="18"/>
                <a:ea typeface="Karla"/>
                <a:cs typeface="Arial" panose="020B0604020202020204" pitchFamily="34" charset="0"/>
                <a:sym typeface="Karla"/>
              </a:rPr>
              <a:t>Một số tính chất vật lí của chất: thể (rắn, lỏng, khí), màu sắc, mùi vị, tính tan, thể tích, khối lượng, tính dẻo, tính cứng, tính dẫn điện, tính dẫn nhiệt, nhiệt độ sôi,... </a:t>
            </a:r>
            <a:endParaRPr lang="en-US" sz="1800" dirty="0">
              <a:latin typeface="UTM Avo" panose="02040603050506020204" pitchFamily="18"/>
              <a:ea typeface="Karla"/>
              <a:cs typeface="Arial" panose="020B0604020202020204" pitchFamily="34" charset="0"/>
              <a:sym typeface="Karla"/>
            </a:endParaRPr>
          </a:p>
          <a:p>
            <a:pPr marL="285750" lvl="0" indent="-285750" algn="just">
              <a:lnSpc>
                <a:spcPct val="150000"/>
              </a:lnSpc>
              <a:spcBef>
                <a:spcPts val="600"/>
              </a:spcBef>
              <a:buClr>
                <a:schemeClr val="dk1"/>
              </a:buClr>
              <a:buSzPts val="2000"/>
              <a:buFont typeface="Arial" panose="020B0604020202020204" pitchFamily="34" charset="0"/>
              <a:buChar char="•"/>
            </a:pPr>
            <a:r>
              <a:rPr lang="vi-VN" sz="1800" dirty="0">
                <a:latin typeface="UTM Avo" panose="02040603050506020204" pitchFamily="18"/>
                <a:ea typeface="Karla"/>
                <a:cs typeface="Arial" panose="020B0604020202020204" pitchFamily="34" charset="0"/>
                <a:sym typeface="Karla"/>
              </a:rPr>
              <a:t>Một số tính chất hoá học của chất: khả năng cháy, khả năng bị phân huỷ, khả năng tác dụng được với chất khác. </a:t>
            </a:r>
            <a:endParaRPr lang="en-US" sz="1800" dirty="0">
              <a:latin typeface="UTM Avo" panose="02040603050506020204" pitchFamily="18"/>
              <a:ea typeface="Karla"/>
              <a:cs typeface="Arial" panose="020B0604020202020204" pitchFamily="34" charset="0"/>
              <a:sym typeface="Karla"/>
            </a:endParaRPr>
          </a:p>
          <a:p>
            <a:pPr marL="285750" lvl="0" indent="-285750" algn="just">
              <a:lnSpc>
                <a:spcPct val="150000"/>
              </a:lnSpc>
              <a:spcBef>
                <a:spcPts val="600"/>
              </a:spcBef>
              <a:buClr>
                <a:schemeClr val="dk1"/>
              </a:buClr>
              <a:buSzPts val="2000"/>
              <a:buFont typeface="Arial" panose="020B0604020202020204" pitchFamily="34" charset="0"/>
              <a:buChar char="•"/>
            </a:pPr>
            <a:r>
              <a:rPr lang="vi-VN" sz="1800" dirty="0">
                <a:latin typeface="UTM Avo" panose="02040603050506020204" pitchFamily="18"/>
                <a:ea typeface="Karla"/>
                <a:cs typeface="Arial" panose="020B0604020202020204" pitchFamily="34" charset="0"/>
                <a:sym typeface="Karla"/>
              </a:rPr>
              <a:t>Sự chuyển từ thể rắn sang thể lỏng được gọi là sự nóng chảy. Sự chuyển từ thể lỏng sang thể rắn được gọi là sự đông đặc. </a:t>
            </a:r>
            <a:endParaRPr lang="en-US" sz="1800" dirty="0">
              <a:latin typeface="UTM Avo" panose="02040603050506020204" pitchFamily="18"/>
              <a:ea typeface="Karla"/>
              <a:cs typeface="Arial" panose="020B0604020202020204" pitchFamily="34" charset="0"/>
              <a:sym typeface="Karla"/>
            </a:endParaRPr>
          </a:p>
          <a:p>
            <a:pPr marL="285750" lvl="0" indent="-285750" algn="just">
              <a:lnSpc>
                <a:spcPct val="150000"/>
              </a:lnSpc>
              <a:spcBef>
                <a:spcPts val="600"/>
              </a:spcBef>
              <a:buClr>
                <a:schemeClr val="dk1"/>
              </a:buClr>
              <a:buSzPts val="2000"/>
              <a:buFont typeface="Arial" panose="020B0604020202020204" pitchFamily="34" charset="0"/>
              <a:buChar char="•"/>
            </a:pPr>
            <a:r>
              <a:rPr lang="vi-VN" sz="1800" dirty="0">
                <a:latin typeface="UTM Avo" panose="02040603050506020204" pitchFamily="18"/>
                <a:ea typeface="Karla"/>
                <a:cs typeface="Arial" panose="020B0604020202020204" pitchFamily="34" charset="0"/>
                <a:sym typeface="Karla"/>
              </a:rPr>
              <a:t>Sự chuyển từ thể lỏng sang thể hơi được gọi là sự bay hơi. Sự chuyển từ thể hơi sang thể lỏng được gọi là sự ngưng tụ. Sự sôi là sự bay hơi đặc biệt. Trong suốt thời gian sôi, nước vừa bay hơi tạo ra các bọt khí, vừa bay hơi trên mặt thoáng, đồng thời nhiệt độ của nước không thay đổi. Đối với một số chất lỏng khác, sự sôi cũng diễn ra tương tự.</a:t>
            </a:r>
          </a:p>
        </p:txBody>
      </p:sp>
    </p:spTree>
    <p:extLst>
      <p:ext uri="{BB962C8B-B14F-4D97-AF65-F5344CB8AC3E}">
        <p14:creationId xmlns:p14="http://schemas.microsoft.com/office/powerpoint/2010/main" val="110079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500"/>
                                        <p:tgtEl>
                                          <p:spTgt spid="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animEffect transition="in" filter="fade">
                                      <p:cBhvr>
                                        <p:cTn id="20" dur="500"/>
                                        <p:tgtEl>
                                          <p:spTgt spid="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6">
                                            <p:txEl>
                                              <p:pRg st="2" end="2"/>
                                            </p:txEl>
                                          </p:spTgt>
                                        </p:tgtEl>
                                        <p:attrNameLst>
                                          <p:attrName>style.visibility</p:attrName>
                                        </p:attrNameLst>
                                      </p:cBhvr>
                                      <p:to>
                                        <p:strVal val="visible"/>
                                      </p:to>
                                    </p:set>
                                    <p:animEffect transition="in" filter="fade">
                                      <p:cBhvr>
                                        <p:cTn id="25" dur="500"/>
                                        <p:tgtEl>
                                          <p:spTgt spid="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6">
                                            <p:txEl>
                                              <p:pRg st="3" end="3"/>
                                            </p:txEl>
                                          </p:spTgt>
                                        </p:tgtEl>
                                        <p:attrNameLst>
                                          <p:attrName>style.visibility</p:attrName>
                                        </p:attrNameLst>
                                      </p:cBhvr>
                                      <p:to>
                                        <p:strVal val="visible"/>
                                      </p:to>
                                    </p:set>
                                    <p:animEffect transition="in" filter="fade">
                                      <p:cBhvr>
                                        <p:cTn id="30"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89"/>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840E28DC-C624-991B-3EE6-984FDC495336}"/>
              </a:ext>
            </a:extLst>
          </p:cNvPr>
          <p:cNvPicPr>
            <a:picLocks noChangeAspect="1"/>
          </p:cNvPicPr>
          <p:nvPr/>
        </p:nvPicPr>
        <p:blipFill>
          <a:blip r:embed="rId5"/>
          <a:stretch>
            <a:fillRect/>
          </a:stretch>
        </p:blipFill>
        <p:spPr>
          <a:xfrm>
            <a:off x="4501082" y="3147800"/>
            <a:ext cx="3189835" cy="1764777"/>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5"/>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08A3B9DD-C8B5-1B66-DF6F-467904C4E321}"/>
              </a:ext>
            </a:extLst>
          </p:cNvPr>
          <p:cNvPicPr>
            <a:picLocks noChangeAspect="1"/>
          </p:cNvPicPr>
          <p:nvPr/>
        </p:nvPicPr>
        <p:blipFill>
          <a:blip r:embed="rId5"/>
          <a:stretch>
            <a:fillRect/>
          </a:stretch>
        </p:blipFill>
        <p:spPr>
          <a:xfrm>
            <a:off x="4501082" y="3147800"/>
            <a:ext cx="3189835" cy="1764777"/>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b5aef37f21f408bbf0d6f54883e309d.png"/>
          <p:cNvPicPr>
            <a:picLocks noChangeAspect="1"/>
          </p:cNvPicPr>
          <p:nvPr/>
        </p:nvPicPr>
        <p:blipFill>
          <a:blip r:embed="rId2" cstate="print"/>
          <a:stretch>
            <a:fillRect/>
          </a:stretch>
        </p:blipFill>
        <p:spPr>
          <a:xfrm>
            <a:off x="3276600" y="914400"/>
            <a:ext cx="6248400" cy="6248400"/>
          </a:xfrm>
          <a:prstGeom prst="rect">
            <a:avLst/>
          </a:prstGeom>
        </p:spPr>
      </p:pic>
      <p:pic>
        <p:nvPicPr>
          <p:cNvPr id="2" name="Picture 1" descr="Logo, company name&#10;&#10;Description automatically generated">
            <a:extLst>
              <a:ext uri="{FF2B5EF4-FFF2-40B4-BE49-F238E27FC236}">
                <a16:creationId xmlns:a16="http://schemas.microsoft.com/office/drawing/2014/main" id="{3A527ABC-47AA-BD8D-B094-66B6522553E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pic>
        <p:nvPicPr>
          <p:cNvPr id="5" name="Picture 4" descr="Text&#10;&#10;Description automatically generated">
            <a:extLst>
              <a:ext uri="{FF2B5EF4-FFF2-40B4-BE49-F238E27FC236}">
                <a16:creationId xmlns:a16="http://schemas.microsoft.com/office/drawing/2014/main" id="{B81B65D7-D5E2-3EFC-2468-A8D9C1297479}"/>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991" t="22346" r="27643" b="21375"/>
          <a:stretch/>
        </p:blipFill>
        <p:spPr>
          <a:xfrm rot="20632546">
            <a:off x="4008340" y="1942870"/>
            <a:ext cx="3573741" cy="1905668"/>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ke.png"/>
          <p:cNvPicPr>
            <a:picLocks noChangeAspect="1"/>
          </p:cNvPicPr>
          <p:nvPr/>
        </p:nvPicPr>
        <p:blipFill>
          <a:blip r:embed="rId3" cstate="print"/>
          <a:stretch>
            <a:fillRect/>
          </a:stretch>
        </p:blipFill>
        <p:spPr>
          <a:xfrm>
            <a:off x="1235242" y="600229"/>
            <a:ext cx="9372600" cy="2828771"/>
          </a:xfrm>
          <a:prstGeom prst="rect">
            <a:avLst/>
          </a:prstGeom>
        </p:spPr>
      </p:pic>
      <p:pic>
        <p:nvPicPr>
          <p:cNvPr id="15" name="Picture 14" descr="hey.png"/>
          <p:cNvPicPr>
            <a:picLocks noChangeAspect="1"/>
          </p:cNvPicPr>
          <p:nvPr/>
        </p:nvPicPr>
        <p:blipFill>
          <a:blip r:embed="rId4" cstate="print"/>
          <a:stretch>
            <a:fillRect/>
          </a:stretch>
        </p:blipFill>
        <p:spPr>
          <a:xfrm>
            <a:off x="1524000" y="3886200"/>
            <a:ext cx="9296400" cy="3248338"/>
          </a:xfrm>
          <a:prstGeom prst="rect">
            <a:avLst/>
          </a:prstGeom>
        </p:spPr>
      </p:pic>
      <p:pic>
        <p:nvPicPr>
          <p:cNvPr id="22" name="Picture 21" descr="ductri.png">
            <a:hlinkClick r:id="rId5" action="ppaction://hlinksldjump"/>
          </p:cNvPr>
          <p:cNvPicPr>
            <a:picLocks noChangeAspect="1"/>
          </p:cNvPicPr>
          <p:nvPr/>
        </p:nvPicPr>
        <p:blipFill>
          <a:blip r:embed="rId6" cstate="print"/>
          <a:stretch>
            <a:fillRect/>
          </a:stretch>
        </p:blipFill>
        <p:spPr>
          <a:xfrm>
            <a:off x="5715000" y="4811047"/>
            <a:ext cx="1752600" cy="1851537"/>
          </a:xfrm>
          <a:prstGeom prst="rect">
            <a:avLst/>
          </a:prstGeom>
        </p:spPr>
      </p:pic>
      <p:pic>
        <p:nvPicPr>
          <p:cNvPr id="23" name="Picture 22" descr="ductri.png">
            <a:hlinkClick r:id="rId7" action="ppaction://hlinksldjump"/>
          </p:cNvPr>
          <p:cNvPicPr>
            <a:picLocks noChangeAspect="1"/>
          </p:cNvPicPr>
          <p:nvPr/>
        </p:nvPicPr>
        <p:blipFill>
          <a:blip r:embed="rId6" cstate="print"/>
          <a:stretch>
            <a:fillRect/>
          </a:stretch>
        </p:blipFill>
        <p:spPr>
          <a:xfrm>
            <a:off x="8855242" y="4835110"/>
            <a:ext cx="1752600" cy="1851537"/>
          </a:xfrm>
          <a:prstGeom prst="rect">
            <a:avLst/>
          </a:prstGeom>
        </p:spPr>
      </p:pic>
      <p:pic>
        <p:nvPicPr>
          <p:cNvPr id="24" name="Picture 23" descr="ductri.png">
            <a:hlinkClick r:id="rId8" action="ppaction://hlinksldjump"/>
          </p:cNvPr>
          <p:cNvPicPr>
            <a:picLocks noChangeAspect="1"/>
          </p:cNvPicPr>
          <p:nvPr/>
        </p:nvPicPr>
        <p:blipFill>
          <a:blip r:embed="rId9" cstate="print"/>
          <a:stretch>
            <a:fillRect/>
          </a:stretch>
        </p:blipFill>
        <p:spPr>
          <a:xfrm>
            <a:off x="6196386" y="1335239"/>
            <a:ext cx="1608344" cy="1699137"/>
          </a:xfrm>
          <a:prstGeom prst="rect">
            <a:avLst/>
          </a:prstGeom>
        </p:spPr>
      </p:pic>
      <p:pic>
        <p:nvPicPr>
          <p:cNvPr id="26" name="Picture 25" descr="ductri.png">
            <a:hlinkClick r:id="rId10" action="ppaction://hlinksldjump"/>
          </p:cNvPr>
          <p:cNvPicPr>
            <a:picLocks noChangeAspect="1"/>
          </p:cNvPicPr>
          <p:nvPr/>
        </p:nvPicPr>
        <p:blipFill>
          <a:blip r:embed="rId9" cstate="print"/>
          <a:stretch>
            <a:fillRect/>
          </a:stretch>
        </p:blipFill>
        <p:spPr>
          <a:xfrm>
            <a:off x="3216442" y="1362229"/>
            <a:ext cx="1608344" cy="1699137"/>
          </a:xfrm>
          <a:prstGeom prst="rect">
            <a:avLst/>
          </a:prstGeom>
        </p:spPr>
      </p:pic>
      <p:sp>
        <p:nvSpPr>
          <p:cNvPr id="33" name="Oval 32"/>
          <p:cNvSpPr/>
          <p:nvPr/>
        </p:nvSpPr>
        <p:spPr>
          <a:xfrm>
            <a:off x="3445042" y="219228"/>
            <a:ext cx="1295400" cy="838200"/>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27" name="Picture 26" descr="ca.png"/>
          <p:cNvPicPr>
            <a:picLocks noChangeAspect="1"/>
          </p:cNvPicPr>
          <p:nvPr/>
        </p:nvPicPr>
        <p:blipFill>
          <a:blip r:embed="rId11" cstate="print"/>
          <a:stretch>
            <a:fillRect/>
          </a:stretch>
        </p:blipFill>
        <p:spPr>
          <a:xfrm>
            <a:off x="3597442" y="219229"/>
            <a:ext cx="990600" cy="922283"/>
          </a:xfrm>
          <a:prstGeom prst="rect">
            <a:avLst/>
          </a:prstGeom>
        </p:spPr>
      </p:pic>
      <p:sp>
        <p:nvSpPr>
          <p:cNvPr id="35" name="Oval 34"/>
          <p:cNvSpPr/>
          <p:nvPr/>
        </p:nvSpPr>
        <p:spPr>
          <a:xfrm>
            <a:off x="6356930" y="192239"/>
            <a:ext cx="1219200" cy="762000"/>
          </a:xfrm>
          <a:prstGeom prst="ellipse">
            <a:avLst/>
          </a:prstGeom>
        </p:spPr>
        <p:style>
          <a:lnRef idx="2">
            <a:schemeClr val="accent3"/>
          </a:lnRef>
          <a:fillRef idx="1">
            <a:schemeClr val="lt1"/>
          </a:fillRef>
          <a:effectRef idx="0">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2" name="Picture 31" descr="ca1.png"/>
          <p:cNvPicPr>
            <a:picLocks noChangeAspect="1"/>
          </p:cNvPicPr>
          <p:nvPr/>
        </p:nvPicPr>
        <p:blipFill>
          <a:blip r:embed="rId12" cstate="print"/>
          <a:stretch>
            <a:fillRect/>
          </a:stretch>
        </p:blipFill>
        <p:spPr>
          <a:xfrm flipH="1">
            <a:off x="6356930" y="192239"/>
            <a:ext cx="990600" cy="849353"/>
          </a:xfrm>
          <a:prstGeom prst="rect">
            <a:avLst/>
          </a:prstGeom>
        </p:spPr>
      </p:pic>
      <p:sp>
        <p:nvSpPr>
          <p:cNvPr id="36" name="Oval 35"/>
          <p:cNvSpPr/>
          <p:nvPr/>
        </p:nvSpPr>
        <p:spPr>
          <a:xfrm>
            <a:off x="9176084" y="2910291"/>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Oval 36"/>
          <p:cNvSpPr/>
          <p:nvPr/>
        </p:nvSpPr>
        <p:spPr>
          <a:xfrm>
            <a:off x="6035842" y="2886228"/>
            <a:ext cx="1295400" cy="914400"/>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29" descr="uh.png"/>
          <p:cNvPicPr>
            <a:picLocks noChangeAspect="1"/>
          </p:cNvPicPr>
          <p:nvPr/>
        </p:nvPicPr>
        <p:blipFill>
          <a:blip r:embed="rId13" cstate="print"/>
          <a:stretch>
            <a:fillRect/>
          </a:stretch>
        </p:blipFill>
        <p:spPr>
          <a:xfrm>
            <a:off x="9404684" y="2834092"/>
            <a:ext cx="914400" cy="996461"/>
          </a:xfrm>
          <a:prstGeom prst="rect">
            <a:avLst/>
          </a:prstGeom>
        </p:spPr>
      </p:pic>
      <p:pic>
        <p:nvPicPr>
          <p:cNvPr id="29" name="Picture 28" descr="uh3.png"/>
          <p:cNvPicPr>
            <a:picLocks noChangeAspect="1"/>
          </p:cNvPicPr>
          <p:nvPr/>
        </p:nvPicPr>
        <p:blipFill>
          <a:blip r:embed="rId14" cstate="print"/>
          <a:stretch>
            <a:fillRect/>
          </a:stretch>
        </p:blipFill>
        <p:spPr>
          <a:xfrm>
            <a:off x="6188243" y="2962428"/>
            <a:ext cx="998331" cy="688850"/>
          </a:xfrm>
          <a:prstGeom prst="rect">
            <a:avLst/>
          </a:prstGeom>
        </p:spPr>
      </p:pic>
      <p:pic>
        <p:nvPicPr>
          <p:cNvPr id="3" name="Picture 2" descr="Logo, company name&#10;&#10;Description automatically generated">
            <a:extLst>
              <a:ext uri="{FF2B5EF4-FFF2-40B4-BE49-F238E27FC236}">
                <a16:creationId xmlns:a16="http://schemas.microsoft.com/office/drawing/2014/main" id="{D056DD25-22E6-EBD0-4A78-B3F85FC3B9A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7"/>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3.7037E-7 L -0.00417 0.24398 " pathEditMode="relative" rAng="0" ptsTypes="AA">
                                      <p:cBhvr>
                                        <p:cTn id="6" dur="2000" fill="hold"/>
                                        <p:tgtEl>
                                          <p:spTgt spid="27"/>
                                        </p:tgtEl>
                                        <p:attrNameLst>
                                          <p:attrName>ppt_x</p:attrName>
                                          <p:attrName>ppt_y</p:attrName>
                                        </p:attrNameLst>
                                      </p:cBhvr>
                                      <p:rCtr x="-200" y="12200"/>
                                    </p:animMotion>
                                  </p:childTnLst>
                                </p:cTn>
                              </p:par>
                              <p:par>
                                <p:cTn id="7" presetID="14" presetClass="exit" presetSubtype="10" fill="hold" grpId="0" nodeType="withEffect">
                                  <p:stCondLst>
                                    <p:cond delay="0"/>
                                  </p:stCondLst>
                                  <p:childTnLst>
                                    <p:animEffect transition="out" filter="randombar(horizontal)">
                                      <p:cBhvr>
                                        <p:cTn id="8" dur="500"/>
                                        <p:tgtEl>
                                          <p:spTgt spid="33"/>
                                        </p:tgtEl>
                                      </p:cBhvr>
                                    </p:animEffect>
                                    <p:set>
                                      <p:cBhvr>
                                        <p:cTn id="9"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10" restart="whenNotActive" fill="hold" evtFilter="cancelBubble" nodeType="interactiveSeq">
                <p:stCondLst>
                  <p:cond evt="onClick" delay="0">
                    <p:tgtEl>
                      <p:spTgt spid="32"/>
                    </p:tgtEl>
                  </p:cond>
                </p:stCondLst>
                <p:endSync evt="end" delay="0">
                  <p:rtn val="all"/>
                </p:endSync>
                <p:childTnLst>
                  <p:par>
                    <p:cTn id="11" fill="hold">
                      <p:stCondLst>
                        <p:cond delay="0"/>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3.33333E-6 4.44444E-6 L 0.0125 0.2493 " pathEditMode="relative" rAng="0" ptsTypes="AA">
                                      <p:cBhvr>
                                        <p:cTn id="14" dur="2000" fill="hold"/>
                                        <p:tgtEl>
                                          <p:spTgt spid="32"/>
                                        </p:tgtEl>
                                        <p:attrNameLst>
                                          <p:attrName>ppt_x</p:attrName>
                                          <p:attrName>ppt_y</p:attrName>
                                        </p:attrNameLst>
                                      </p:cBhvr>
                                      <p:rCtr x="600" y="12500"/>
                                    </p:animMotion>
                                  </p:childTnLst>
                                </p:cTn>
                              </p:par>
                              <p:par>
                                <p:cTn id="15" presetID="14" presetClass="exit" presetSubtype="10" fill="hold" grpId="0" nodeType="withEffect">
                                  <p:stCondLst>
                                    <p:cond delay="0"/>
                                  </p:stCondLst>
                                  <p:childTnLst>
                                    <p:animEffect transition="out" filter="randombar(horizontal)">
                                      <p:cBhvr>
                                        <p:cTn id="16" dur="500"/>
                                        <p:tgtEl>
                                          <p:spTgt spid="35"/>
                                        </p:tgtEl>
                                      </p:cBhvr>
                                    </p:animEffect>
                                    <p:set>
                                      <p:cBhvr>
                                        <p:cTn id="1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18" restart="whenNotActive" fill="hold" evtFilter="cancelBubble" nodeType="interactiveSeq">
                <p:stCondLst>
                  <p:cond evt="onClick" delay="0">
                    <p:tgtEl>
                      <p:spTgt spid="30"/>
                    </p:tgtEl>
                  </p:cond>
                </p:stCondLst>
                <p:endSync evt="end" delay="0">
                  <p:rtn val="all"/>
                </p:endSync>
                <p:childTnLst>
                  <p:par>
                    <p:cTn id="19" fill="hold">
                      <p:stCondLst>
                        <p:cond delay="0"/>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 -2.96296E-6 L -0.01667 0.39398 " pathEditMode="relative" rAng="0" ptsTypes="AA">
                                      <p:cBhvr>
                                        <p:cTn id="22" dur="2000" fill="hold"/>
                                        <p:tgtEl>
                                          <p:spTgt spid="30"/>
                                        </p:tgtEl>
                                        <p:attrNameLst>
                                          <p:attrName>ppt_x</p:attrName>
                                          <p:attrName>ppt_y</p:attrName>
                                        </p:attrNameLst>
                                      </p:cBhvr>
                                      <p:rCtr x="-800" y="19700"/>
                                    </p:animMotion>
                                  </p:childTnLst>
                                </p:cTn>
                              </p:par>
                              <p:par>
                                <p:cTn id="23" presetID="14" presetClass="exit" presetSubtype="10" fill="hold" grpId="0" nodeType="withEffect">
                                  <p:stCondLst>
                                    <p:cond delay="0"/>
                                  </p:stCondLst>
                                  <p:childTnLst>
                                    <p:animEffect transition="out" filter="randombar(horizontal)">
                                      <p:cBhvr>
                                        <p:cTn id="24" dur="500"/>
                                        <p:tgtEl>
                                          <p:spTgt spid="36"/>
                                        </p:tgtEl>
                                      </p:cBhvr>
                                    </p:animEffect>
                                    <p:set>
                                      <p:cBhvr>
                                        <p:cTn id="25" dur="1" fill="hold">
                                          <p:stCondLst>
                                            <p:cond delay="4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6" restart="whenNotActive" fill="hold" evtFilter="cancelBubble" nodeType="interactiveSeq">
                <p:stCondLst>
                  <p:cond evt="onClick" delay="0">
                    <p:tgtEl>
                      <p:spTgt spid="29"/>
                    </p:tgtEl>
                  </p:cond>
                </p:stCondLst>
                <p:endSync evt="end" delay="0">
                  <p:rtn val="all"/>
                </p:endSync>
                <p:childTnLst>
                  <p:par>
                    <p:cTn id="27" fill="hold">
                      <p:stCondLst>
                        <p:cond delay="0"/>
                      </p:stCondLst>
                      <p:childTnLst>
                        <p:par>
                          <p:cTn id="28" fill="hold">
                            <p:stCondLst>
                              <p:cond delay="0"/>
                            </p:stCondLst>
                            <p:childTnLst>
                              <p:par>
                                <p:cTn id="29" presetID="42" presetClass="path" presetSubtype="0" accel="50000" decel="50000" fill="hold" nodeType="clickEffect">
                                  <p:stCondLst>
                                    <p:cond delay="0"/>
                                  </p:stCondLst>
                                  <p:childTnLst>
                                    <p:animMotion origin="layout" path="M -5.55556E-7 -1.48148E-6 L -0.00451 0.3831 " pathEditMode="relative" rAng="0" ptsTypes="AA">
                                      <p:cBhvr>
                                        <p:cTn id="30" dur="2000" fill="hold"/>
                                        <p:tgtEl>
                                          <p:spTgt spid="29"/>
                                        </p:tgtEl>
                                        <p:attrNameLst>
                                          <p:attrName>ppt_x</p:attrName>
                                          <p:attrName>ppt_y</p:attrName>
                                        </p:attrNameLst>
                                      </p:cBhvr>
                                      <p:rCtr x="-200" y="19100"/>
                                    </p:animMotion>
                                  </p:childTnLst>
                                </p:cTn>
                              </p:par>
                              <p:par>
                                <p:cTn id="31" presetID="14" presetClass="exit" presetSubtype="10" fill="hold" grpId="0" nodeType="withEffect">
                                  <p:stCondLst>
                                    <p:cond delay="0"/>
                                  </p:stCondLst>
                                  <p:childTnLst>
                                    <p:animEffect transition="out" filter="randombar(horizontal)">
                                      <p:cBhvr>
                                        <p:cTn id="32" dur="500"/>
                                        <p:tgtEl>
                                          <p:spTgt spid="37"/>
                                        </p:tgtEl>
                                      </p:cBhvr>
                                    </p:animEffect>
                                    <p:set>
                                      <p:cBhvr>
                                        <p:cTn id="33"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29"/>
                  </p:tgtEl>
                </p:cond>
              </p:nextCondLst>
            </p:seq>
          </p:childTnLst>
        </p:cTn>
      </p:par>
    </p:tnLst>
    <p:bldLst>
      <p:bldP spid="33" grpId="0" animBg="1"/>
      <p:bldP spid="35" grpId="0" animBg="1"/>
      <p:bldP spid="36" grpId="0" animBg="1"/>
      <p:bldP spid="3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375ba1682899b9444c201750c3b90c1b.png">
            <a:extLst>
              <a:ext uri="{FF2B5EF4-FFF2-40B4-BE49-F238E27FC236}">
                <a16:creationId xmlns:a16="http://schemas.microsoft.com/office/drawing/2014/main" id="{6F1FA902-4873-2AB7-4E8B-51C0A0179549}"/>
              </a:ext>
            </a:extLst>
          </p:cNvPr>
          <p:cNvPicPr>
            <a:picLocks noChangeAspect="1"/>
          </p:cNvPicPr>
          <p:nvPr/>
        </p:nvPicPr>
        <p:blipFill>
          <a:blip r:embed="rId6" cstate="print"/>
          <a:stretch>
            <a:fillRect/>
          </a:stretch>
        </p:blipFill>
        <p:spPr>
          <a:xfrm>
            <a:off x="687484" y="-471529"/>
            <a:ext cx="10817031" cy="4067257"/>
          </a:xfrm>
          <a:prstGeom prst="rect">
            <a:avLst/>
          </a:prstGeom>
        </p:spPr>
      </p:pic>
      <p:sp>
        <p:nvSpPr>
          <p:cNvPr id="90" name="TextBox 89">
            <a:extLst>
              <a:ext uri="{FF2B5EF4-FFF2-40B4-BE49-F238E27FC236}">
                <a16:creationId xmlns:a16="http://schemas.microsoft.com/office/drawing/2014/main" id="{86EE8A5D-1EBE-6E07-7D71-E24A1B88B854}"/>
              </a:ext>
            </a:extLst>
          </p:cNvPr>
          <p:cNvSpPr txBox="1"/>
          <p:nvPr/>
        </p:nvSpPr>
        <p:spPr>
          <a:xfrm>
            <a:off x="2790969" y="981723"/>
            <a:ext cx="6629400" cy="1266244"/>
          </a:xfrm>
          <a:prstGeom prst="rect">
            <a:avLst/>
          </a:prstGeom>
          <a:noFill/>
        </p:spPr>
        <p:txBody>
          <a:bodyPr wrap="square" rtlCol="0">
            <a:spAutoFit/>
          </a:bodyPr>
          <a:lstStyle/>
          <a:p>
            <a:pPr algn="just">
              <a:lnSpc>
                <a:spcPct val="135000"/>
              </a:lnSpc>
              <a:defRPr/>
            </a:pPr>
            <a:r>
              <a:rPr lang="en-US" altLang="vi-VN" sz="3000" b="1" dirty="0" err="1">
                <a:solidFill>
                  <a:schemeClr val="tx1"/>
                </a:solidFill>
                <a:latin typeface="UTM Avo" panose="02040603050506020204" pitchFamily="18"/>
                <a:cs typeface="Arial" panose="020B0604020202020204" pitchFamily="34" charset="0"/>
              </a:rPr>
              <a:t>Câu</a:t>
            </a:r>
            <a:r>
              <a:rPr lang="en-US" altLang="vi-VN" sz="3000" b="1" dirty="0">
                <a:solidFill>
                  <a:schemeClr val="tx1"/>
                </a:solidFill>
                <a:latin typeface="UTM Avo" panose="02040603050506020204" pitchFamily="18"/>
                <a:cs typeface="Arial" panose="020B0604020202020204" pitchFamily="34" charset="0"/>
              </a:rPr>
              <a:t> 1: </a:t>
            </a:r>
            <a:r>
              <a:rPr lang="en-US" altLang="vi-VN" sz="3000" dirty="0" err="1">
                <a:solidFill>
                  <a:schemeClr val="tx1"/>
                </a:solidFill>
                <a:latin typeface="UTM Avo" panose="02040603050506020204" pitchFamily="18"/>
                <a:cs typeface="Arial" panose="020B0604020202020204" pitchFamily="34" charset="0"/>
              </a:rPr>
              <a:t>Những</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tính</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chất</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nào</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sau</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đây</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là</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tính</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chất</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vật</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lí</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của</a:t>
            </a:r>
            <a:r>
              <a:rPr lang="en-US" altLang="vi-VN" sz="3000" dirty="0">
                <a:solidFill>
                  <a:schemeClr val="tx1"/>
                </a:solidFill>
                <a:latin typeface="UTM Avo" panose="02040603050506020204" pitchFamily="18"/>
                <a:cs typeface="Arial" panose="020B0604020202020204" pitchFamily="34" charset="0"/>
              </a:rPr>
              <a:t> </a:t>
            </a:r>
            <a:r>
              <a:rPr lang="en-US" altLang="vi-VN" sz="3000" dirty="0" err="1">
                <a:solidFill>
                  <a:schemeClr val="tx1"/>
                </a:solidFill>
                <a:latin typeface="UTM Avo" panose="02040603050506020204" pitchFamily="18"/>
                <a:cs typeface="Arial" panose="020B0604020202020204" pitchFamily="34" charset="0"/>
              </a:rPr>
              <a:t>chất</a:t>
            </a:r>
            <a:r>
              <a:rPr lang="en-US" altLang="vi-VN" sz="3000" dirty="0">
                <a:solidFill>
                  <a:schemeClr val="tx1"/>
                </a:solidFill>
                <a:latin typeface="UTM Avo" panose="02040603050506020204" pitchFamily="18"/>
                <a:cs typeface="Arial" panose="020B0604020202020204" pitchFamily="34" charset="0"/>
              </a:rPr>
              <a:t>?</a:t>
            </a:r>
            <a:endParaRPr lang="vi-VN" altLang="vi-VN" sz="3000" dirty="0">
              <a:solidFill>
                <a:schemeClr val="tx1"/>
              </a:solidFill>
              <a:latin typeface="UTM Avo" panose="02040603050506020204" pitchFamily="18"/>
              <a:cs typeface="Arial" panose="020B0604020202020204" pitchFamily="34" charset="0"/>
            </a:endParaRPr>
          </a:p>
        </p:txBody>
      </p:sp>
      <p:pic>
        <p:nvPicPr>
          <p:cNvPr id="91" name="Picture 14" descr="kim phut">
            <a:extLst>
              <a:ext uri="{FF2B5EF4-FFF2-40B4-BE49-F238E27FC236}">
                <a16:creationId xmlns:a16="http://schemas.microsoft.com/office/drawing/2014/main" id="{969B848B-47F2-C730-592F-5E7F67571ED8}"/>
              </a:ext>
            </a:extLst>
          </p:cNvPr>
          <p:cNvPicPr>
            <a:picLocks noChangeAspect="1" noChangeArrowheads="1"/>
          </p:cNvPicPr>
          <p:nvPr/>
        </p:nvPicPr>
        <p:blipFill>
          <a:blip r:embed="rId7" cstate="print"/>
          <a:srcRect/>
          <a:stretch>
            <a:fillRect/>
          </a:stretch>
        </p:blipFill>
        <p:spPr bwMode="auto">
          <a:xfrm>
            <a:off x="9781930" y="4220135"/>
            <a:ext cx="1143000" cy="1075765"/>
          </a:xfrm>
          <a:prstGeom prst="rect">
            <a:avLst/>
          </a:prstGeom>
          <a:noFill/>
          <a:ln w="9525">
            <a:noFill/>
            <a:miter lim="800000"/>
            <a:headEnd/>
            <a:tailEnd/>
          </a:ln>
        </p:spPr>
      </p:pic>
      <p:pic>
        <p:nvPicPr>
          <p:cNvPr id="92" name="Picture 91" descr="dongho1">
            <a:extLst>
              <a:ext uri="{FF2B5EF4-FFF2-40B4-BE49-F238E27FC236}">
                <a16:creationId xmlns:a16="http://schemas.microsoft.com/office/drawing/2014/main" id="{15E06B8D-7F67-17BE-CA08-26EEB391D253}"/>
              </a:ext>
            </a:extLst>
          </p:cNvPr>
          <p:cNvPicPr>
            <a:picLocks noChangeAspect="1" noChangeArrowheads="1"/>
          </p:cNvPicPr>
          <p:nvPr/>
        </p:nvPicPr>
        <p:blipFill>
          <a:blip r:embed="rId8" cstate="print"/>
          <a:srcRect/>
          <a:stretch>
            <a:fillRect/>
          </a:stretch>
        </p:blipFill>
        <p:spPr bwMode="auto">
          <a:xfrm>
            <a:off x="9477130" y="3743585"/>
            <a:ext cx="1752600" cy="1768573"/>
          </a:xfrm>
          <a:prstGeom prst="rect">
            <a:avLst/>
          </a:prstGeom>
          <a:noFill/>
        </p:spPr>
      </p:pic>
      <p:sp>
        <p:nvSpPr>
          <p:cNvPr id="93" name="Cloud 92">
            <a:extLst>
              <a:ext uri="{FF2B5EF4-FFF2-40B4-BE49-F238E27FC236}">
                <a16:creationId xmlns:a16="http://schemas.microsoft.com/office/drawing/2014/main" id="{374F5DB3-C9B6-A9C4-5B93-B7893E081BD7}"/>
              </a:ext>
            </a:extLst>
          </p:cNvPr>
          <p:cNvSpPr/>
          <p:nvPr/>
        </p:nvSpPr>
        <p:spPr>
          <a:xfrm>
            <a:off x="9991343" y="2760507"/>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itchFamily="18" charset="0"/>
              </a:rPr>
              <a:t>HẾT GIỜ</a:t>
            </a:r>
          </a:p>
        </p:txBody>
      </p:sp>
      <p:pic>
        <p:nvPicPr>
          <p:cNvPr id="94" name="Picture 93" descr="sao.png">
            <a:hlinkClick r:id="rId9" action="ppaction://hlinksldjump"/>
            <a:extLst>
              <a:ext uri="{FF2B5EF4-FFF2-40B4-BE49-F238E27FC236}">
                <a16:creationId xmlns:a16="http://schemas.microsoft.com/office/drawing/2014/main" id="{F702EEB1-BD86-BAD7-FFE4-510C3EAA3B56}"/>
              </a:ext>
            </a:extLst>
          </p:cNvPr>
          <p:cNvPicPr>
            <a:picLocks noChangeAspect="1"/>
          </p:cNvPicPr>
          <p:nvPr/>
        </p:nvPicPr>
        <p:blipFill>
          <a:blip r:embed="rId10" cstate="print"/>
          <a:stretch>
            <a:fillRect/>
          </a:stretch>
        </p:blipFill>
        <p:spPr>
          <a:xfrm>
            <a:off x="9314686" y="5620510"/>
            <a:ext cx="1353315" cy="1237491"/>
          </a:xfrm>
          <a:prstGeom prst="rect">
            <a:avLst/>
          </a:prstGeom>
        </p:spPr>
      </p:pic>
      <p:grpSp>
        <p:nvGrpSpPr>
          <p:cNvPr id="95" name="Group 94">
            <a:extLst>
              <a:ext uri="{FF2B5EF4-FFF2-40B4-BE49-F238E27FC236}">
                <a16:creationId xmlns:a16="http://schemas.microsoft.com/office/drawing/2014/main" id="{91B2FDAC-BBCA-9DAB-6CAE-124A3A12595F}"/>
              </a:ext>
            </a:extLst>
          </p:cNvPr>
          <p:cNvGrpSpPr/>
          <p:nvPr/>
        </p:nvGrpSpPr>
        <p:grpSpPr>
          <a:xfrm>
            <a:off x="1186805" y="3954521"/>
            <a:ext cx="7551957" cy="892789"/>
            <a:chOff x="2086070" y="4015141"/>
            <a:chExt cx="4471943" cy="568481"/>
          </a:xfrm>
        </p:grpSpPr>
        <p:grpSp>
          <p:nvGrpSpPr>
            <p:cNvPr id="96" name="Group 95">
              <a:extLst>
                <a:ext uri="{FF2B5EF4-FFF2-40B4-BE49-F238E27FC236}">
                  <a16:creationId xmlns:a16="http://schemas.microsoft.com/office/drawing/2014/main" id="{17E44C5B-F3DA-150D-E30F-A60B1CB73C4E}"/>
                </a:ext>
              </a:extLst>
            </p:cNvPr>
            <p:cNvGrpSpPr/>
            <p:nvPr/>
          </p:nvGrpSpPr>
          <p:grpSpPr>
            <a:xfrm>
              <a:off x="2086070" y="4015141"/>
              <a:ext cx="579456" cy="526793"/>
              <a:chOff x="2086070" y="4015141"/>
              <a:chExt cx="579456" cy="526793"/>
            </a:xfrm>
          </p:grpSpPr>
          <p:sp>
            <p:nvSpPr>
              <p:cNvPr id="100" name="Oval 99">
                <a:extLst>
                  <a:ext uri="{FF2B5EF4-FFF2-40B4-BE49-F238E27FC236}">
                    <a16:creationId xmlns:a16="http://schemas.microsoft.com/office/drawing/2014/main" id="{A918BFA1-8E5C-EC72-49D9-C43CB73FA918}"/>
                  </a:ext>
                </a:extLst>
              </p:cNvPr>
              <p:cNvSpPr/>
              <p:nvPr/>
            </p:nvSpPr>
            <p:spPr>
              <a:xfrm>
                <a:off x="2086070" y="4015141"/>
                <a:ext cx="513122" cy="52679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2">
                      <a:lumMod val="90000"/>
                    </a:schemeClr>
                  </a:solidFill>
                  <a:effectLst/>
                  <a:uLnTx/>
                  <a:uFillTx/>
                  <a:latin typeface="UTM Avo" panose="02040603050506020204" pitchFamily="18"/>
                </a:endParaRPr>
              </a:p>
            </p:txBody>
          </p:sp>
          <p:sp>
            <p:nvSpPr>
              <p:cNvPr id="101" name="TextBox 100">
                <a:extLst>
                  <a:ext uri="{FF2B5EF4-FFF2-40B4-BE49-F238E27FC236}">
                    <a16:creationId xmlns:a16="http://schemas.microsoft.com/office/drawing/2014/main" id="{7EB043B2-42DC-DE93-67D9-AF04E3D3CC71}"/>
                  </a:ext>
                </a:extLst>
              </p:cNvPr>
              <p:cNvSpPr txBox="1"/>
              <p:nvPr/>
            </p:nvSpPr>
            <p:spPr>
              <a:xfrm>
                <a:off x="2208326" y="4182554"/>
                <a:ext cx="457200" cy="254769"/>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B</a:t>
                </a:r>
              </a:p>
            </p:txBody>
          </p:sp>
        </p:grpSp>
        <p:grpSp>
          <p:nvGrpSpPr>
            <p:cNvPr id="97" name="Group 96">
              <a:extLst>
                <a:ext uri="{FF2B5EF4-FFF2-40B4-BE49-F238E27FC236}">
                  <a16:creationId xmlns:a16="http://schemas.microsoft.com/office/drawing/2014/main" id="{C71F5E52-528A-5FB5-9438-8A2A323BFEEB}"/>
                </a:ext>
              </a:extLst>
            </p:cNvPr>
            <p:cNvGrpSpPr/>
            <p:nvPr/>
          </p:nvGrpSpPr>
          <p:grpSpPr>
            <a:xfrm>
              <a:off x="2765972" y="4075696"/>
              <a:ext cx="3792041" cy="507926"/>
              <a:chOff x="2765972" y="4162044"/>
              <a:chExt cx="3792041" cy="507926"/>
            </a:xfrm>
          </p:grpSpPr>
          <p:pic>
            <p:nvPicPr>
              <p:cNvPr id="98" name="Picture 97">
                <a:hlinkClick r:id="rId11" action="ppaction://hlinksldjump"/>
                <a:extLst>
                  <a:ext uri="{FF2B5EF4-FFF2-40B4-BE49-F238E27FC236}">
                    <a16:creationId xmlns:a16="http://schemas.microsoft.com/office/drawing/2014/main" id="{FE63E378-4A0F-3303-EAB7-E828835177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5972" y="4162044"/>
                <a:ext cx="3792041" cy="507926"/>
              </a:xfrm>
              <a:prstGeom prst="rect">
                <a:avLst/>
              </a:prstGeom>
              <a:ln>
                <a:noFill/>
              </a:ln>
            </p:spPr>
          </p:pic>
          <p:sp>
            <p:nvSpPr>
              <p:cNvPr id="99" name="TextBox 98">
                <a:extLst>
                  <a:ext uri="{FF2B5EF4-FFF2-40B4-BE49-F238E27FC236}">
                    <a16:creationId xmlns:a16="http://schemas.microsoft.com/office/drawing/2014/main" id="{E4EEF857-9240-233B-F54E-04A8C7E670C3}"/>
                  </a:ext>
                </a:extLst>
              </p:cNvPr>
              <p:cNvSpPr txBox="1"/>
              <p:nvPr/>
            </p:nvSpPr>
            <p:spPr>
              <a:xfrm>
                <a:off x="2896067" y="4190635"/>
                <a:ext cx="3426773" cy="450744"/>
              </a:xfrm>
              <a:prstGeom prst="rect">
                <a:avLst/>
              </a:prstGeom>
              <a:noFill/>
            </p:spPr>
            <p:txBody>
              <a:bodyPr wrap="square" rtlCol="0">
                <a:spAutoFit/>
              </a:bodyPr>
              <a:lstStyle/>
              <a:p>
                <a:r>
                  <a:rPr lang="en-US" altLang="vi-VN" sz="2000" dirty="0">
                    <a:solidFill>
                      <a:schemeClr val="bg2"/>
                    </a:solidFill>
                    <a:latin typeface="UTM Avo" panose="02040603050506020204" pitchFamily="18"/>
                    <a:cs typeface="Arial" panose="020B0604020202020204" pitchFamily="34" charset="0"/>
                  </a:rPr>
                  <a:t>B. </a:t>
                </a:r>
                <a:r>
                  <a:rPr lang="fr-FR" altLang="vi-VN" sz="2000" dirty="0" err="1">
                    <a:solidFill>
                      <a:schemeClr val="bg2"/>
                    </a:solidFill>
                    <a:latin typeface="UTM Avo" panose="02040603050506020204" pitchFamily="18"/>
                    <a:cs typeface="Arial" panose="020B0604020202020204" pitchFamily="34" charset="0"/>
                  </a:rPr>
                  <a:t>Tính</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dẫn</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điện</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nhiệt</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độ</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sôi</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khả</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năng</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tác</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dụng</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với</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nước</a:t>
                </a:r>
                <a:r>
                  <a:rPr lang="fr-FR" altLang="vi-VN" sz="2000" dirty="0">
                    <a:solidFill>
                      <a:schemeClr val="bg2"/>
                    </a:solidFill>
                    <a:latin typeface="UTM Avo" panose="02040603050506020204" pitchFamily="18"/>
                    <a:cs typeface="Arial" panose="020B0604020202020204" pitchFamily="34" charset="0"/>
                  </a:rPr>
                  <a:t>.</a:t>
                </a:r>
                <a:endParaRPr lang="en-US" sz="2000" dirty="0">
                  <a:solidFill>
                    <a:schemeClr val="bg2"/>
                  </a:solidFill>
                  <a:latin typeface="UTM Avo" panose="02040603050506020204" pitchFamily="18"/>
                </a:endParaRPr>
              </a:p>
            </p:txBody>
          </p:sp>
        </p:grpSp>
      </p:grpSp>
      <p:grpSp>
        <p:nvGrpSpPr>
          <p:cNvPr id="102" name="Group 101">
            <a:extLst>
              <a:ext uri="{FF2B5EF4-FFF2-40B4-BE49-F238E27FC236}">
                <a16:creationId xmlns:a16="http://schemas.microsoft.com/office/drawing/2014/main" id="{DF40AF0C-7419-4126-944D-3BFC57833B6F}"/>
              </a:ext>
            </a:extLst>
          </p:cNvPr>
          <p:cNvGrpSpPr/>
          <p:nvPr/>
        </p:nvGrpSpPr>
        <p:grpSpPr>
          <a:xfrm>
            <a:off x="1204413" y="2927350"/>
            <a:ext cx="7521919" cy="933449"/>
            <a:chOff x="2090206" y="5073801"/>
            <a:chExt cx="4258696" cy="520668"/>
          </a:xfrm>
        </p:grpSpPr>
        <p:grpSp>
          <p:nvGrpSpPr>
            <p:cNvPr id="103" name="Group 102">
              <a:extLst>
                <a:ext uri="{FF2B5EF4-FFF2-40B4-BE49-F238E27FC236}">
                  <a16:creationId xmlns:a16="http://schemas.microsoft.com/office/drawing/2014/main" id="{F2CBEC48-AA54-05BC-90B9-D4935A19405C}"/>
                </a:ext>
              </a:extLst>
            </p:cNvPr>
            <p:cNvGrpSpPr/>
            <p:nvPr/>
          </p:nvGrpSpPr>
          <p:grpSpPr>
            <a:xfrm>
              <a:off x="2090206" y="5119307"/>
              <a:ext cx="571317" cy="471232"/>
              <a:chOff x="2090206" y="5119307"/>
              <a:chExt cx="571317" cy="471232"/>
            </a:xfrm>
          </p:grpSpPr>
          <p:sp>
            <p:nvSpPr>
              <p:cNvPr id="107" name="Oval 106">
                <a:extLst>
                  <a:ext uri="{FF2B5EF4-FFF2-40B4-BE49-F238E27FC236}">
                    <a16:creationId xmlns:a16="http://schemas.microsoft.com/office/drawing/2014/main" id="{7F03F281-6A70-F11B-55D9-E100395F7A95}"/>
                  </a:ext>
                </a:extLst>
              </p:cNvPr>
              <p:cNvSpPr/>
              <p:nvPr/>
            </p:nvSpPr>
            <p:spPr>
              <a:xfrm>
                <a:off x="2090206" y="5119307"/>
                <a:ext cx="475648" cy="4712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2000" b="1" i="0" u="none" strike="noStrike" kern="1200" cap="none" spc="0" normalizeH="0" baseline="0" noProof="0">
                  <a:ln>
                    <a:noFill/>
                  </a:ln>
                  <a:solidFill>
                    <a:schemeClr val="bg2">
                      <a:lumMod val="90000"/>
                    </a:schemeClr>
                  </a:solidFill>
                  <a:effectLst/>
                  <a:uLnTx/>
                  <a:uFillTx/>
                  <a:latin typeface="UTM Avo" panose="02040603050506020204" pitchFamily="18"/>
                </a:endParaRPr>
              </a:p>
            </p:txBody>
          </p:sp>
          <p:sp>
            <p:nvSpPr>
              <p:cNvPr id="108" name="TextBox 107">
                <a:extLst>
                  <a:ext uri="{FF2B5EF4-FFF2-40B4-BE49-F238E27FC236}">
                    <a16:creationId xmlns:a16="http://schemas.microsoft.com/office/drawing/2014/main" id="{1F45E22B-976C-8C05-93BE-B83EB9FEA8DA}"/>
                  </a:ext>
                </a:extLst>
              </p:cNvPr>
              <p:cNvSpPr txBox="1"/>
              <p:nvPr/>
            </p:nvSpPr>
            <p:spPr>
              <a:xfrm>
                <a:off x="2204323" y="5193046"/>
                <a:ext cx="457200" cy="22655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A</a:t>
                </a:r>
              </a:p>
            </p:txBody>
          </p:sp>
        </p:grpSp>
        <p:grpSp>
          <p:nvGrpSpPr>
            <p:cNvPr id="104" name="Group 103">
              <a:extLst>
                <a:ext uri="{FF2B5EF4-FFF2-40B4-BE49-F238E27FC236}">
                  <a16:creationId xmlns:a16="http://schemas.microsoft.com/office/drawing/2014/main" id="{5A2A9B38-8B05-05C5-BE8E-ECDE11FF7EEF}"/>
                </a:ext>
              </a:extLst>
            </p:cNvPr>
            <p:cNvGrpSpPr/>
            <p:nvPr/>
          </p:nvGrpSpPr>
          <p:grpSpPr>
            <a:xfrm>
              <a:off x="2723042" y="5073801"/>
              <a:ext cx="3625860" cy="520668"/>
              <a:chOff x="2723042" y="5073801"/>
              <a:chExt cx="3625860" cy="520668"/>
            </a:xfrm>
          </p:grpSpPr>
          <p:pic>
            <p:nvPicPr>
              <p:cNvPr id="105" name="Picture 104">
                <a:hlinkClick r:id="rId11" action="ppaction://hlinksldjump"/>
                <a:extLst>
                  <a:ext uri="{FF2B5EF4-FFF2-40B4-BE49-F238E27FC236}">
                    <a16:creationId xmlns:a16="http://schemas.microsoft.com/office/drawing/2014/main" id="{7DEFCF56-8BB3-F451-952F-4F7E1751737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23042" y="5073801"/>
                <a:ext cx="3625860" cy="520668"/>
              </a:xfrm>
              <a:prstGeom prst="rect">
                <a:avLst/>
              </a:prstGeom>
              <a:ln>
                <a:noFill/>
              </a:ln>
            </p:spPr>
          </p:pic>
          <p:sp>
            <p:nvSpPr>
              <p:cNvPr id="106" name="TextBox 105">
                <a:extLst>
                  <a:ext uri="{FF2B5EF4-FFF2-40B4-BE49-F238E27FC236}">
                    <a16:creationId xmlns:a16="http://schemas.microsoft.com/office/drawing/2014/main" id="{9759AC32-7037-A3CD-6EF2-A370D67DF721}"/>
                  </a:ext>
                </a:extLst>
              </p:cNvPr>
              <p:cNvSpPr txBox="1"/>
              <p:nvPr/>
            </p:nvSpPr>
            <p:spPr>
              <a:xfrm>
                <a:off x="2884313" y="5103749"/>
                <a:ext cx="3276600" cy="400820"/>
              </a:xfrm>
              <a:prstGeom prst="rect">
                <a:avLst/>
              </a:prstGeom>
              <a:noFill/>
            </p:spPr>
            <p:txBody>
              <a:bodyPr wrap="square" rtlCol="0">
                <a:spAutoFit/>
              </a:bodyPr>
              <a:lstStyle/>
              <a:p>
                <a:r>
                  <a:rPr lang="fr-FR" altLang="vi-VN" sz="2000" dirty="0">
                    <a:solidFill>
                      <a:schemeClr val="bg2"/>
                    </a:solidFill>
                    <a:latin typeface="UTM Avo" panose="02040603050506020204" pitchFamily="18"/>
                    <a:cs typeface="Arial" panose="020B0604020202020204" pitchFamily="34" charset="0"/>
                  </a:rPr>
                  <a:t>A. </a:t>
                </a:r>
                <a:r>
                  <a:rPr lang="fr-FR" altLang="vi-VN" sz="2000" dirty="0" err="1">
                    <a:solidFill>
                      <a:schemeClr val="bg2"/>
                    </a:solidFill>
                    <a:latin typeface="UTM Avo" panose="02040603050506020204" pitchFamily="18"/>
                    <a:cs typeface="Arial" panose="020B0604020202020204" pitchFamily="34" charset="0"/>
                  </a:rPr>
                  <a:t>Khả</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năng</a:t>
                </a:r>
                <a:r>
                  <a:rPr lang="fr-FR" altLang="vi-VN" sz="2000" dirty="0">
                    <a:solidFill>
                      <a:schemeClr val="bg2"/>
                    </a:solidFill>
                    <a:latin typeface="UTM Avo" panose="02040603050506020204" pitchFamily="18"/>
                    <a:cs typeface="Arial" panose="020B0604020202020204" pitchFamily="34" charset="0"/>
                  </a:rPr>
                  <a:t> tan </a:t>
                </a:r>
                <a:r>
                  <a:rPr lang="fr-FR" altLang="vi-VN" sz="2000" dirty="0" err="1">
                    <a:solidFill>
                      <a:schemeClr val="bg2"/>
                    </a:solidFill>
                    <a:latin typeface="UTM Avo" panose="02040603050506020204" pitchFamily="18"/>
                    <a:cs typeface="Arial" panose="020B0604020202020204" pitchFamily="34" charset="0"/>
                  </a:rPr>
                  <a:t>trong</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nước</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màu</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sắc</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khả</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năng</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bị</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cháy</a:t>
                </a:r>
                <a:endParaRPr lang="en-US" sz="2000" dirty="0">
                  <a:solidFill>
                    <a:schemeClr val="bg2"/>
                  </a:solidFill>
                  <a:latin typeface="UTM Avo" panose="02040603050506020204" pitchFamily="18"/>
                </a:endParaRPr>
              </a:p>
            </p:txBody>
          </p:sp>
        </p:grpSp>
      </p:grpSp>
      <p:grpSp>
        <p:nvGrpSpPr>
          <p:cNvPr id="109" name="Group 108">
            <a:extLst>
              <a:ext uri="{FF2B5EF4-FFF2-40B4-BE49-F238E27FC236}">
                <a16:creationId xmlns:a16="http://schemas.microsoft.com/office/drawing/2014/main" id="{B0DDAFFE-41ED-494C-58F6-F1EC7DB48398}"/>
              </a:ext>
            </a:extLst>
          </p:cNvPr>
          <p:cNvGrpSpPr/>
          <p:nvPr/>
        </p:nvGrpSpPr>
        <p:grpSpPr>
          <a:xfrm>
            <a:off x="1186806" y="5930447"/>
            <a:ext cx="7596788" cy="776780"/>
            <a:chOff x="1490126" y="5877969"/>
            <a:chExt cx="5160829" cy="776780"/>
          </a:xfrm>
        </p:grpSpPr>
        <p:grpSp>
          <p:nvGrpSpPr>
            <p:cNvPr id="110" name="Group 109">
              <a:extLst>
                <a:ext uri="{FF2B5EF4-FFF2-40B4-BE49-F238E27FC236}">
                  <a16:creationId xmlns:a16="http://schemas.microsoft.com/office/drawing/2014/main" id="{638E0D3C-FA70-3242-5D2F-3A582062DA58}"/>
                </a:ext>
              </a:extLst>
            </p:cNvPr>
            <p:cNvGrpSpPr/>
            <p:nvPr/>
          </p:nvGrpSpPr>
          <p:grpSpPr>
            <a:xfrm>
              <a:off x="1490126" y="5877969"/>
              <a:ext cx="1253074" cy="776780"/>
              <a:chOff x="1490126" y="5877969"/>
              <a:chExt cx="1253074" cy="776780"/>
            </a:xfrm>
          </p:grpSpPr>
          <p:sp>
            <p:nvSpPr>
              <p:cNvPr id="114" name="Oval 113">
                <a:extLst>
                  <a:ext uri="{FF2B5EF4-FFF2-40B4-BE49-F238E27FC236}">
                    <a16:creationId xmlns:a16="http://schemas.microsoft.com/office/drawing/2014/main" id="{B9887A2C-1D57-5F60-EB47-55258492637F}"/>
                  </a:ext>
                </a:extLst>
              </p:cNvPr>
              <p:cNvSpPr/>
              <p:nvPr/>
            </p:nvSpPr>
            <p:spPr>
              <a:xfrm>
                <a:off x="1490126" y="5877969"/>
                <a:ext cx="561541" cy="7767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TM Avo" panose="02040603050506020204" pitchFamily="18"/>
                  </a:rPr>
                  <a:t>D</a:t>
                </a:r>
              </a:p>
            </p:txBody>
          </p:sp>
          <p:sp>
            <p:nvSpPr>
              <p:cNvPr id="115" name="TextBox 114">
                <a:extLst>
                  <a:ext uri="{FF2B5EF4-FFF2-40B4-BE49-F238E27FC236}">
                    <a16:creationId xmlns:a16="http://schemas.microsoft.com/office/drawing/2014/main" id="{73B9DA7A-7427-16FC-113C-76ED6AC68975}"/>
                  </a:ext>
                </a:extLst>
              </p:cNvPr>
              <p:cNvSpPr txBox="1"/>
              <p:nvPr/>
            </p:nvSpPr>
            <p:spPr>
              <a:xfrm>
                <a:off x="2286000" y="5943600"/>
                <a:ext cx="457200" cy="40011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2">
                      <a:lumMod val="90000"/>
                    </a:schemeClr>
                  </a:solidFill>
                  <a:effectLst/>
                  <a:uLnTx/>
                  <a:uFillTx/>
                  <a:latin typeface="UTM Avo" panose="02040603050506020204" pitchFamily="18"/>
                  <a:ea typeface="+mn-ea"/>
                  <a:cs typeface="Times New Roman" pitchFamily="18" charset="0"/>
                </a:endParaRPr>
              </a:p>
            </p:txBody>
          </p:sp>
        </p:grpSp>
        <p:grpSp>
          <p:nvGrpSpPr>
            <p:cNvPr id="111" name="Group 110">
              <a:extLst>
                <a:ext uri="{FF2B5EF4-FFF2-40B4-BE49-F238E27FC236}">
                  <a16:creationId xmlns:a16="http://schemas.microsoft.com/office/drawing/2014/main" id="{AE6451CE-1EFD-D203-947C-340AAFC88B6F}"/>
                </a:ext>
              </a:extLst>
            </p:cNvPr>
            <p:cNvGrpSpPr/>
            <p:nvPr/>
          </p:nvGrpSpPr>
          <p:grpSpPr>
            <a:xfrm>
              <a:off x="2270134" y="5877969"/>
              <a:ext cx="4380821" cy="776780"/>
              <a:chOff x="2270134" y="5877969"/>
              <a:chExt cx="4380821" cy="776780"/>
            </a:xfrm>
          </p:grpSpPr>
          <p:pic>
            <p:nvPicPr>
              <p:cNvPr id="112" name="Picture 111">
                <a:hlinkClick r:id="rId11" action="ppaction://hlinksldjump"/>
                <a:extLst>
                  <a:ext uri="{FF2B5EF4-FFF2-40B4-BE49-F238E27FC236}">
                    <a16:creationId xmlns:a16="http://schemas.microsoft.com/office/drawing/2014/main" id="{1446E123-BFF0-92FB-C345-F22121ABAB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0134" y="5877969"/>
                <a:ext cx="4380821" cy="776780"/>
              </a:xfrm>
              <a:prstGeom prst="rect">
                <a:avLst/>
              </a:prstGeom>
              <a:ln>
                <a:noFill/>
              </a:ln>
            </p:spPr>
          </p:pic>
          <p:sp>
            <p:nvSpPr>
              <p:cNvPr id="113" name="TextBox 112">
                <a:extLst>
                  <a:ext uri="{FF2B5EF4-FFF2-40B4-BE49-F238E27FC236}">
                    <a16:creationId xmlns:a16="http://schemas.microsoft.com/office/drawing/2014/main" id="{B8B9E439-4D28-1EC2-5BEE-AE0D29961D6D}"/>
                  </a:ext>
                </a:extLst>
              </p:cNvPr>
              <p:cNvSpPr txBox="1"/>
              <p:nvPr/>
            </p:nvSpPr>
            <p:spPr>
              <a:xfrm>
                <a:off x="2419384" y="5901025"/>
                <a:ext cx="4173053" cy="707886"/>
              </a:xfrm>
              <a:prstGeom prst="rect">
                <a:avLst/>
              </a:prstGeom>
              <a:noFill/>
            </p:spPr>
            <p:txBody>
              <a:bodyPr wrap="square" rtlCol="0">
                <a:spAutoFit/>
              </a:bodyPr>
              <a:lstStyle/>
              <a:p>
                <a:pPr>
                  <a:defRPr/>
                </a:pPr>
                <a:r>
                  <a:rPr lang="fr-FR" altLang="vi-VN" sz="2000" dirty="0">
                    <a:solidFill>
                      <a:schemeClr val="bg2"/>
                    </a:solidFill>
                    <a:latin typeface="UTM Avo" panose="02040603050506020204" pitchFamily="18"/>
                    <a:cs typeface="Arial" panose="020B0604020202020204" pitchFamily="34" charset="0"/>
                  </a:rPr>
                  <a:t>D. </a:t>
                </a:r>
                <a:r>
                  <a:rPr lang="fr-FR" altLang="vi-VN" sz="2000" dirty="0" err="1">
                    <a:solidFill>
                      <a:schemeClr val="bg2"/>
                    </a:solidFill>
                    <a:latin typeface="UTM Avo" panose="02040603050506020204" pitchFamily="18"/>
                    <a:cs typeface="Arial" panose="020B0604020202020204" pitchFamily="34" charset="0"/>
                  </a:rPr>
                  <a:t>Tính</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dẫn</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điện</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khả</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năng</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tác</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dụng</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với</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nước</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khả</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năng</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bị</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cháy</a:t>
                </a:r>
                <a:r>
                  <a:rPr lang="fr-FR" altLang="vi-VN" sz="2000" dirty="0">
                    <a:solidFill>
                      <a:schemeClr val="bg2"/>
                    </a:solidFill>
                    <a:latin typeface="UTM Avo" panose="02040603050506020204" pitchFamily="18"/>
                    <a:cs typeface="Arial" panose="020B0604020202020204" pitchFamily="34" charset="0"/>
                  </a:rPr>
                  <a:t>.</a:t>
                </a:r>
                <a:endParaRPr lang="vi-VN" altLang="vi-VN" sz="2000" dirty="0">
                  <a:solidFill>
                    <a:schemeClr val="bg2"/>
                  </a:solidFill>
                  <a:latin typeface="UTM Avo" panose="02040603050506020204" pitchFamily="18"/>
                  <a:cs typeface="Arial" panose="020B0604020202020204" pitchFamily="34" charset="0"/>
                </a:endParaRPr>
              </a:p>
            </p:txBody>
          </p:sp>
        </p:grpSp>
      </p:grpSp>
      <p:grpSp>
        <p:nvGrpSpPr>
          <p:cNvPr id="116" name="Group 115">
            <a:extLst>
              <a:ext uri="{FF2B5EF4-FFF2-40B4-BE49-F238E27FC236}">
                <a16:creationId xmlns:a16="http://schemas.microsoft.com/office/drawing/2014/main" id="{63A21409-7102-EECF-DEAC-4809FB7D9667}"/>
              </a:ext>
            </a:extLst>
          </p:cNvPr>
          <p:cNvGrpSpPr/>
          <p:nvPr/>
        </p:nvGrpSpPr>
        <p:grpSpPr>
          <a:xfrm>
            <a:off x="1162648" y="5011675"/>
            <a:ext cx="7556782" cy="827318"/>
            <a:chOff x="2053491" y="3098188"/>
            <a:chExt cx="4390001" cy="607116"/>
          </a:xfrm>
        </p:grpSpPr>
        <p:grpSp>
          <p:nvGrpSpPr>
            <p:cNvPr id="117" name="Group 116">
              <a:extLst>
                <a:ext uri="{FF2B5EF4-FFF2-40B4-BE49-F238E27FC236}">
                  <a16:creationId xmlns:a16="http://schemas.microsoft.com/office/drawing/2014/main" id="{8984E6C1-2316-E8C7-D624-9C2A6530F6D7}"/>
                </a:ext>
              </a:extLst>
            </p:cNvPr>
            <p:cNvGrpSpPr/>
            <p:nvPr/>
          </p:nvGrpSpPr>
          <p:grpSpPr>
            <a:xfrm>
              <a:off x="2053491" y="3098188"/>
              <a:ext cx="576585" cy="607116"/>
              <a:chOff x="2053491" y="3098188"/>
              <a:chExt cx="576585" cy="607116"/>
            </a:xfrm>
          </p:grpSpPr>
          <p:sp>
            <p:nvSpPr>
              <p:cNvPr id="121" name="Oval 120">
                <a:extLst>
                  <a:ext uri="{FF2B5EF4-FFF2-40B4-BE49-F238E27FC236}">
                    <a16:creationId xmlns:a16="http://schemas.microsoft.com/office/drawing/2014/main" id="{A9BE43BC-03B5-3758-E65C-04C028994629}"/>
                  </a:ext>
                </a:extLst>
              </p:cNvPr>
              <p:cNvSpPr/>
              <p:nvPr/>
            </p:nvSpPr>
            <p:spPr>
              <a:xfrm>
                <a:off x="2053491" y="3098188"/>
                <a:ext cx="488051" cy="6071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2000" b="1" i="0" u="none" strike="noStrike" kern="1200" cap="none" spc="0" normalizeH="0" baseline="0" noProof="0">
                  <a:ln>
                    <a:noFill/>
                  </a:ln>
                  <a:solidFill>
                    <a:schemeClr val="bg2">
                      <a:lumMod val="90000"/>
                    </a:schemeClr>
                  </a:solidFill>
                  <a:effectLst/>
                  <a:uLnTx/>
                  <a:uFillTx/>
                  <a:latin typeface="UTM Avo" panose="02040603050506020204" pitchFamily="18"/>
                </a:endParaRPr>
              </a:p>
            </p:txBody>
          </p:sp>
          <p:sp>
            <p:nvSpPr>
              <p:cNvPr id="122" name="TextBox 121">
                <a:extLst>
                  <a:ext uri="{FF2B5EF4-FFF2-40B4-BE49-F238E27FC236}">
                    <a16:creationId xmlns:a16="http://schemas.microsoft.com/office/drawing/2014/main" id="{7DF230C0-52DB-1F95-1BC8-E1223C36D3C1}"/>
                  </a:ext>
                </a:extLst>
              </p:cNvPr>
              <p:cNvSpPr txBox="1"/>
              <p:nvPr/>
            </p:nvSpPr>
            <p:spPr>
              <a:xfrm>
                <a:off x="2172876" y="3257842"/>
                <a:ext cx="457200" cy="293615"/>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C</a:t>
                </a:r>
              </a:p>
            </p:txBody>
          </p:sp>
        </p:grpSp>
        <p:grpSp>
          <p:nvGrpSpPr>
            <p:cNvPr id="118" name="Group 117">
              <a:extLst>
                <a:ext uri="{FF2B5EF4-FFF2-40B4-BE49-F238E27FC236}">
                  <a16:creationId xmlns:a16="http://schemas.microsoft.com/office/drawing/2014/main" id="{DEEF32D9-1BCD-B128-B63F-E975308597CF}"/>
                </a:ext>
              </a:extLst>
            </p:cNvPr>
            <p:cNvGrpSpPr/>
            <p:nvPr/>
          </p:nvGrpSpPr>
          <p:grpSpPr>
            <a:xfrm>
              <a:off x="2723312" y="3121672"/>
              <a:ext cx="3720180" cy="529610"/>
              <a:chOff x="2723312" y="3147104"/>
              <a:chExt cx="3720180" cy="529610"/>
            </a:xfrm>
          </p:grpSpPr>
          <p:pic>
            <p:nvPicPr>
              <p:cNvPr id="119" name="Picture 118">
                <a:hlinkClick r:id="rId11" action="ppaction://hlinksldjump"/>
                <a:extLst>
                  <a:ext uri="{FF2B5EF4-FFF2-40B4-BE49-F238E27FC236}">
                    <a16:creationId xmlns:a16="http://schemas.microsoft.com/office/drawing/2014/main" id="{BEF767D1-AF37-DE9B-DE32-6F7C42E323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23312" y="3156046"/>
                <a:ext cx="3720180" cy="520668"/>
              </a:xfrm>
              <a:prstGeom prst="rect">
                <a:avLst/>
              </a:prstGeom>
              <a:ln>
                <a:noFill/>
              </a:ln>
            </p:spPr>
          </p:pic>
          <p:sp>
            <p:nvSpPr>
              <p:cNvPr id="120" name="TextBox 119">
                <a:extLst>
                  <a:ext uri="{FF2B5EF4-FFF2-40B4-BE49-F238E27FC236}">
                    <a16:creationId xmlns:a16="http://schemas.microsoft.com/office/drawing/2014/main" id="{47773AC3-7039-A574-E460-9414CAF530AF}"/>
                  </a:ext>
                </a:extLst>
              </p:cNvPr>
              <p:cNvSpPr txBox="1"/>
              <p:nvPr/>
            </p:nvSpPr>
            <p:spPr>
              <a:xfrm>
                <a:off x="2860491" y="3147104"/>
                <a:ext cx="3276600" cy="519472"/>
              </a:xfrm>
              <a:prstGeom prst="rect">
                <a:avLst/>
              </a:prstGeom>
              <a:noFill/>
            </p:spPr>
            <p:txBody>
              <a:bodyPr wrap="square" rtlCol="0">
                <a:spAutoFit/>
              </a:bodyPr>
              <a:lstStyle/>
              <a:p>
                <a:r>
                  <a:rPr lang="fr-FR" altLang="vi-VN" sz="2000" dirty="0">
                    <a:solidFill>
                      <a:schemeClr val="bg2"/>
                    </a:solidFill>
                    <a:latin typeface="UTM Avo" panose="02040603050506020204" pitchFamily="18"/>
                    <a:cs typeface="Arial" panose="020B0604020202020204" pitchFamily="34" charset="0"/>
                  </a:rPr>
                  <a:t>C. </a:t>
                </a:r>
                <a:r>
                  <a:rPr lang="fr-FR" altLang="vi-VN" sz="2000" dirty="0" err="1">
                    <a:solidFill>
                      <a:schemeClr val="bg2"/>
                    </a:solidFill>
                    <a:latin typeface="UTM Avo" panose="02040603050506020204" pitchFamily="18"/>
                    <a:cs typeface="Arial" panose="020B0604020202020204" pitchFamily="34" charset="0"/>
                  </a:rPr>
                  <a:t>Khả</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năng</a:t>
                </a:r>
                <a:r>
                  <a:rPr lang="fr-FR" altLang="vi-VN" sz="2000" dirty="0">
                    <a:solidFill>
                      <a:schemeClr val="bg2"/>
                    </a:solidFill>
                    <a:latin typeface="UTM Avo" panose="02040603050506020204" pitchFamily="18"/>
                    <a:cs typeface="Arial" panose="020B0604020202020204" pitchFamily="34" charset="0"/>
                  </a:rPr>
                  <a:t> tan </a:t>
                </a:r>
                <a:r>
                  <a:rPr lang="fr-FR" altLang="vi-VN" sz="2000" dirty="0" err="1">
                    <a:solidFill>
                      <a:schemeClr val="bg2"/>
                    </a:solidFill>
                    <a:latin typeface="UTM Avo" panose="02040603050506020204" pitchFamily="18"/>
                    <a:cs typeface="Arial" panose="020B0604020202020204" pitchFamily="34" charset="0"/>
                  </a:rPr>
                  <a:t>trong</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nước</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nhiệt</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độ</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sôi</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màu</a:t>
                </a:r>
                <a:r>
                  <a:rPr lang="fr-FR" altLang="vi-VN" sz="2000" dirty="0">
                    <a:solidFill>
                      <a:schemeClr val="bg2"/>
                    </a:solidFill>
                    <a:latin typeface="UTM Avo" panose="02040603050506020204" pitchFamily="18"/>
                    <a:cs typeface="Arial" panose="020B0604020202020204" pitchFamily="34" charset="0"/>
                  </a:rPr>
                  <a:t> </a:t>
                </a:r>
                <a:r>
                  <a:rPr lang="fr-FR" altLang="vi-VN" sz="2000" dirty="0" err="1">
                    <a:solidFill>
                      <a:schemeClr val="bg2"/>
                    </a:solidFill>
                    <a:latin typeface="UTM Avo" panose="02040603050506020204" pitchFamily="18"/>
                    <a:cs typeface="Arial" panose="020B0604020202020204" pitchFamily="34" charset="0"/>
                  </a:rPr>
                  <a:t>sắc</a:t>
                </a:r>
                <a:r>
                  <a:rPr lang="fr-FR" altLang="vi-VN" sz="2000" dirty="0">
                    <a:solidFill>
                      <a:schemeClr val="bg2"/>
                    </a:solidFill>
                    <a:latin typeface="UTM Avo" panose="02040603050506020204" pitchFamily="18"/>
                    <a:cs typeface="Arial" panose="020B0604020202020204" pitchFamily="34" charset="0"/>
                  </a:rPr>
                  <a:t>. </a:t>
                </a:r>
                <a:endParaRPr lang="en-US" sz="2000" dirty="0">
                  <a:solidFill>
                    <a:schemeClr val="bg2"/>
                  </a:solidFill>
                  <a:latin typeface="UTM Avo" panose="02040603050506020204" pitchFamily="18"/>
                </a:endParaRPr>
              </a:p>
            </p:txBody>
          </p:sp>
        </p:grpSp>
      </p:grpSp>
      <p:pic>
        <p:nvPicPr>
          <p:cNvPr id="123" name="Am-thanh-tra-loi-dung-chinh-xac-www_tiengdong_com">
            <a:hlinkClick r:id="" action="ppaction://media"/>
            <a:extLst>
              <a:ext uri="{FF2B5EF4-FFF2-40B4-BE49-F238E27FC236}">
                <a16:creationId xmlns:a16="http://schemas.microsoft.com/office/drawing/2014/main" id="{29744513-D51D-5AE0-C806-84DC977F7C5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39875" y="2784475"/>
            <a:ext cx="609600" cy="609600"/>
          </a:xfrm>
          <a:prstGeom prst="rect">
            <a:avLst/>
          </a:prstGeom>
        </p:spPr>
      </p:pic>
      <p:pic>
        <p:nvPicPr>
          <p:cNvPr id="124" name="Picture 123" descr="Logo, company name&#10;&#10;Description automatically generated">
            <a:extLst>
              <a:ext uri="{FF2B5EF4-FFF2-40B4-BE49-F238E27FC236}">
                <a16:creationId xmlns:a16="http://schemas.microsoft.com/office/drawing/2014/main" id="{273E18F9-F448-B1FB-A729-93ABB17E07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ppt_w+.3"/>
                                          </p:val>
                                        </p:tav>
                                        <p:tav tm="100000">
                                          <p:val>
                                            <p:strVal val="#ppt_w"/>
                                          </p:val>
                                        </p:tav>
                                      </p:tavLst>
                                    </p:anim>
                                    <p:anim calcmode="lin" valueType="num">
                                      <p:cBhvr>
                                        <p:cTn id="8" dur="1000" fill="hold"/>
                                        <p:tgtEl>
                                          <p:spTgt spid="89"/>
                                        </p:tgtEl>
                                        <p:attrNameLst>
                                          <p:attrName>ppt_h</p:attrName>
                                        </p:attrNameLst>
                                      </p:cBhvr>
                                      <p:tavLst>
                                        <p:tav tm="0">
                                          <p:val>
                                            <p:strVal val="#ppt_h"/>
                                          </p:val>
                                        </p:tav>
                                        <p:tav tm="100000">
                                          <p:val>
                                            <p:strVal val="#ppt_h"/>
                                          </p:val>
                                        </p:tav>
                                      </p:tavLst>
                                    </p:anim>
                                    <p:animEffect transition="in" filter="fade">
                                      <p:cBhvr>
                                        <p:cTn id="9" dur="1000"/>
                                        <p:tgtEl>
                                          <p:spTgt spid="89"/>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down)">
                                      <p:cBhvr>
                                        <p:cTn id="13" dur="435">
                                          <p:stCondLst>
                                            <p:cond delay="0"/>
                                          </p:stCondLst>
                                        </p:cTn>
                                        <p:tgtEl>
                                          <p:spTgt spid="90"/>
                                        </p:tgtEl>
                                      </p:cBhvr>
                                    </p:animEffect>
                                    <p:anim calcmode="lin" valueType="num">
                                      <p:cBhvr>
                                        <p:cTn id="14" dur="1366"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9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9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90"/>
                                        </p:tgtEl>
                                        <p:attrNameLst>
                                          <p:attrName>ppt_y</p:attrName>
                                        </p:attrNameLst>
                                      </p:cBhvr>
                                      <p:tavLst>
                                        <p:tav tm="0" fmla="#ppt_y-sin(pi*$)/81">
                                          <p:val>
                                            <p:fltVal val="0"/>
                                          </p:val>
                                        </p:tav>
                                        <p:tav tm="100000">
                                          <p:val>
                                            <p:fltVal val="1"/>
                                          </p:val>
                                        </p:tav>
                                      </p:tavLst>
                                    </p:anim>
                                    <p:animScale>
                                      <p:cBhvr>
                                        <p:cTn id="19" dur="19">
                                          <p:stCondLst>
                                            <p:cond delay="487"/>
                                          </p:stCondLst>
                                        </p:cTn>
                                        <p:tgtEl>
                                          <p:spTgt spid="90"/>
                                        </p:tgtEl>
                                      </p:cBhvr>
                                      <p:to x="100000" y="60000"/>
                                    </p:animScale>
                                    <p:animScale>
                                      <p:cBhvr>
                                        <p:cTn id="20" dur="124" decel="50000">
                                          <p:stCondLst>
                                            <p:cond delay="507"/>
                                          </p:stCondLst>
                                        </p:cTn>
                                        <p:tgtEl>
                                          <p:spTgt spid="90"/>
                                        </p:tgtEl>
                                      </p:cBhvr>
                                      <p:to x="100000" y="100000"/>
                                    </p:animScale>
                                    <p:animScale>
                                      <p:cBhvr>
                                        <p:cTn id="21" dur="19">
                                          <p:stCondLst>
                                            <p:cond delay="984"/>
                                          </p:stCondLst>
                                        </p:cTn>
                                        <p:tgtEl>
                                          <p:spTgt spid="90"/>
                                        </p:tgtEl>
                                      </p:cBhvr>
                                      <p:to x="100000" y="80000"/>
                                    </p:animScale>
                                    <p:animScale>
                                      <p:cBhvr>
                                        <p:cTn id="22" dur="124" decel="50000">
                                          <p:stCondLst>
                                            <p:cond delay="1003"/>
                                          </p:stCondLst>
                                        </p:cTn>
                                        <p:tgtEl>
                                          <p:spTgt spid="90"/>
                                        </p:tgtEl>
                                      </p:cBhvr>
                                      <p:to x="100000" y="100000"/>
                                    </p:animScale>
                                    <p:animScale>
                                      <p:cBhvr>
                                        <p:cTn id="23" dur="19">
                                          <p:stCondLst>
                                            <p:cond delay="1231"/>
                                          </p:stCondLst>
                                        </p:cTn>
                                        <p:tgtEl>
                                          <p:spTgt spid="90"/>
                                        </p:tgtEl>
                                      </p:cBhvr>
                                      <p:to x="100000" y="90000"/>
                                    </p:animScale>
                                    <p:animScale>
                                      <p:cBhvr>
                                        <p:cTn id="24" dur="124" decel="50000">
                                          <p:stCondLst>
                                            <p:cond delay="1251"/>
                                          </p:stCondLst>
                                        </p:cTn>
                                        <p:tgtEl>
                                          <p:spTgt spid="90"/>
                                        </p:tgtEl>
                                      </p:cBhvr>
                                      <p:to x="100000" y="100000"/>
                                    </p:animScale>
                                    <p:animScale>
                                      <p:cBhvr>
                                        <p:cTn id="25" dur="19">
                                          <p:stCondLst>
                                            <p:cond delay="1356"/>
                                          </p:stCondLst>
                                        </p:cTn>
                                        <p:tgtEl>
                                          <p:spTgt spid="90"/>
                                        </p:tgtEl>
                                      </p:cBhvr>
                                      <p:to x="100000" y="95000"/>
                                    </p:animScale>
                                    <p:animScale>
                                      <p:cBhvr>
                                        <p:cTn id="26" dur="124" decel="50000">
                                          <p:stCondLst>
                                            <p:cond delay="1376"/>
                                          </p:stCondLst>
                                        </p:cTn>
                                        <p:tgtEl>
                                          <p:spTgt spid="90"/>
                                        </p:tgtEl>
                                      </p:cBhvr>
                                      <p:to x="100000" y="100000"/>
                                    </p:animScale>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 calcmode="lin" valueType="num">
                                      <p:cBhvr additive="base">
                                        <p:cTn id="30" dur="750" fill="hold"/>
                                        <p:tgtEl>
                                          <p:spTgt spid="102"/>
                                        </p:tgtEl>
                                        <p:attrNameLst>
                                          <p:attrName>ppt_x</p:attrName>
                                        </p:attrNameLst>
                                      </p:cBhvr>
                                      <p:tavLst>
                                        <p:tav tm="0">
                                          <p:val>
                                            <p:strVal val="#ppt_x"/>
                                          </p:val>
                                        </p:tav>
                                        <p:tav tm="100000">
                                          <p:val>
                                            <p:strVal val="#ppt_x"/>
                                          </p:val>
                                        </p:tav>
                                      </p:tavLst>
                                    </p:anim>
                                    <p:anim calcmode="lin" valueType="num">
                                      <p:cBhvr additive="base">
                                        <p:cTn id="31" dur="750" fill="hold"/>
                                        <p:tgtEl>
                                          <p:spTgt spid="102"/>
                                        </p:tgtEl>
                                        <p:attrNameLst>
                                          <p:attrName>ppt_y</p:attrName>
                                        </p:attrNameLst>
                                      </p:cBhvr>
                                      <p:tavLst>
                                        <p:tav tm="0">
                                          <p:val>
                                            <p:strVal val="1+#ppt_h/2"/>
                                          </p:val>
                                        </p:tav>
                                        <p:tav tm="100000">
                                          <p:val>
                                            <p:strVal val="#ppt_y"/>
                                          </p:val>
                                        </p:tav>
                                      </p:tavLst>
                                    </p:anim>
                                  </p:childTnLst>
                                </p:cTn>
                              </p:par>
                            </p:childTnLst>
                          </p:cTn>
                        </p:par>
                        <p:par>
                          <p:cTn id="32" fill="hold">
                            <p:stCondLst>
                              <p:cond delay="3250"/>
                            </p:stCondLst>
                            <p:childTnLst>
                              <p:par>
                                <p:cTn id="33" presetID="2" presetClass="entr" presetSubtype="4"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750" fill="hold"/>
                                        <p:tgtEl>
                                          <p:spTgt spid="95"/>
                                        </p:tgtEl>
                                        <p:attrNameLst>
                                          <p:attrName>ppt_x</p:attrName>
                                        </p:attrNameLst>
                                      </p:cBhvr>
                                      <p:tavLst>
                                        <p:tav tm="0">
                                          <p:val>
                                            <p:strVal val="#ppt_x"/>
                                          </p:val>
                                        </p:tav>
                                        <p:tav tm="100000">
                                          <p:val>
                                            <p:strVal val="#ppt_x"/>
                                          </p:val>
                                        </p:tav>
                                      </p:tavLst>
                                    </p:anim>
                                    <p:anim calcmode="lin" valueType="num">
                                      <p:cBhvr additive="base">
                                        <p:cTn id="36" dur="750" fill="hold"/>
                                        <p:tgtEl>
                                          <p:spTgt spid="95"/>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additive="base">
                                        <p:cTn id="40" dur="750" fill="hold"/>
                                        <p:tgtEl>
                                          <p:spTgt spid="116"/>
                                        </p:tgtEl>
                                        <p:attrNameLst>
                                          <p:attrName>ppt_x</p:attrName>
                                        </p:attrNameLst>
                                      </p:cBhvr>
                                      <p:tavLst>
                                        <p:tav tm="0">
                                          <p:val>
                                            <p:strVal val="#ppt_x"/>
                                          </p:val>
                                        </p:tav>
                                        <p:tav tm="100000">
                                          <p:val>
                                            <p:strVal val="#ppt_x"/>
                                          </p:val>
                                        </p:tav>
                                      </p:tavLst>
                                    </p:anim>
                                    <p:anim calcmode="lin" valueType="num">
                                      <p:cBhvr additive="base">
                                        <p:cTn id="41" dur="750" fill="hold"/>
                                        <p:tgtEl>
                                          <p:spTgt spid="116"/>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 presetClass="entr" presetSubtype="4"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 calcmode="lin" valueType="num">
                                      <p:cBhvr additive="base">
                                        <p:cTn id="45" dur="750" fill="hold"/>
                                        <p:tgtEl>
                                          <p:spTgt spid="109"/>
                                        </p:tgtEl>
                                        <p:attrNameLst>
                                          <p:attrName>ppt_x</p:attrName>
                                        </p:attrNameLst>
                                      </p:cBhvr>
                                      <p:tavLst>
                                        <p:tav tm="0">
                                          <p:val>
                                            <p:strVal val="#ppt_x"/>
                                          </p:val>
                                        </p:tav>
                                        <p:tav tm="100000">
                                          <p:val>
                                            <p:strVal val="#ppt_x"/>
                                          </p:val>
                                        </p:tav>
                                      </p:tavLst>
                                    </p:anim>
                                    <p:anim calcmode="lin" valueType="num">
                                      <p:cBhvr additive="base">
                                        <p:cTn id="46" dur="75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15000" fill="hold"/>
                                        <p:tgtEl>
                                          <p:spTgt spid="91"/>
                                        </p:tgtEl>
                                        <p:attrNameLst>
                                          <p:attrName>r</p:attrName>
                                        </p:attrNameLst>
                                      </p:cBhvr>
                                    </p:animRot>
                                  </p:childTnLst>
                                </p:cTn>
                              </p:par>
                            </p:childTnLst>
                          </p:cTn>
                        </p:par>
                        <p:par>
                          <p:cTn id="51" fill="hold">
                            <p:stCondLst>
                              <p:cond delay="15000"/>
                            </p:stCondLst>
                            <p:childTnLst>
                              <p:par>
                                <p:cTn id="52" presetID="1" presetClass="entr" presetSubtype="0"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16"/>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16"/>
                                        </p:tgtEl>
                                        <p:attrNameLst>
                                          <p:attrName>r</p:attrName>
                                        </p:attrNameLst>
                                      </p:cBhvr>
                                    </p:animRot>
                                    <p:animRot by="-240000">
                                      <p:cBhvr>
                                        <p:cTn id="59" dur="200" fill="hold">
                                          <p:stCondLst>
                                            <p:cond delay="200"/>
                                          </p:stCondLst>
                                        </p:cTn>
                                        <p:tgtEl>
                                          <p:spTgt spid="116"/>
                                        </p:tgtEl>
                                        <p:attrNameLst>
                                          <p:attrName>r</p:attrName>
                                        </p:attrNameLst>
                                      </p:cBhvr>
                                    </p:animRot>
                                    <p:animRot by="240000">
                                      <p:cBhvr>
                                        <p:cTn id="60" dur="200" fill="hold">
                                          <p:stCondLst>
                                            <p:cond delay="400"/>
                                          </p:stCondLst>
                                        </p:cTn>
                                        <p:tgtEl>
                                          <p:spTgt spid="116"/>
                                        </p:tgtEl>
                                        <p:attrNameLst>
                                          <p:attrName>r</p:attrName>
                                        </p:attrNameLst>
                                      </p:cBhvr>
                                    </p:animRot>
                                    <p:animRot by="-240000">
                                      <p:cBhvr>
                                        <p:cTn id="61" dur="200" fill="hold">
                                          <p:stCondLst>
                                            <p:cond delay="600"/>
                                          </p:stCondLst>
                                        </p:cTn>
                                        <p:tgtEl>
                                          <p:spTgt spid="116"/>
                                        </p:tgtEl>
                                        <p:attrNameLst>
                                          <p:attrName>r</p:attrName>
                                        </p:attrNameLst>
                                      </p:cBhvr>
                                    </p:animRot>
                                    <p:animRot by="120000">
                                      <p:cBhvr>
                                        <p:cTn id="62" dur="200" fill="hold">
                                          <p:stCondLst>
                                            <p:cond delay="800"/>
                                          </p:stCondLst>
                                        </p:cTn>
                                        <p:tgtEl>
                                          <p:spTgt spid="116"/>
                                        </p:tgtEl>
                                        <p:attrNameLst>
                                          <p:attrName>r</p:attrName>
                                        </p:attrNameLst>
                                      </p:cBhvr>
                                    </p:animRot>
                                  </p:childTnLst>
                                </p:cTn>
                              </p:par>
                              <p:par>
                                <p:cTn id="63" presetID="1" presetClass="mediacall" presetSubtype="0" fill="hold" nodeType="withEffect">
                                  <p:stCondLst>
                                    <p:cond delay="0"/>
                                  </p:stCondLst>
                                  <p:childTnLst>
                                    <p:cmd type="call" cmd="playFrom(0.0)">
                                      <p:cBhvr>
                                        <p:cTn id="64" dur="1724" fill="hold"/>
                                        <p:tgtEl>
                                          <p:spTgt spid="123"/>
                                        </p:tgtEl>
                                      </p:cBhvr>
                                    </p:cmd>
                                  </p:childTnLst>
                                </p:cTn>
                              </p:par>
                            </p:childTnLst>
                          </p:cTn>
                        </p:par>
                      </p:childTnLst>
                    </p:cTn>
                  </p:par>
                </p:childTnLst>
              </p:cTn>
              <p:nextCondLst>
                <p:cond evt="onClick" delay="0">
                  <p:tgtEl>
                    <p:spTgt spid="116"/>
                  </p:tgtEl>
                </p:cond>
              </p:nextCondLst>
            </p:seq>
            <p:seq concurrent="1" nextAc="seek">
              <p:cTn id="65" restart="whenNotActive" fill="hold" evtFilter="cancelBubble" nodeType="interactiveSeq">
                <p:stCondLst>
                  <p:cond evt="onClick" delay="0">
                    <p:tgtEl>
                      <p:spTgt spid="95"/>
                    </p:tgtEl>
                  </p:cond>
                </p:stCondLst>
                <p:endSync evt="end" delay="0">
                  <p:rtn val="all"/>
                </p:endSync>
                <p:childTnLst>
                  <p:par>
                    <p:cTn id="66" fill="hold">
                      <p:stCondLst>
                        <p:cond delay="0"/>
                      </p:stCondLst>
                      <p:childTnLst>
                        <p:par>
                          <p:cTn id="67" fill="hold">
                            <p:stCondLst>
                              <p:cond delay="0"/>
                            </p:stCondLst>
                            <p:childTnLst>
                              <p:par>
                                <p:cTn id="68" presetID="9" presetClass="emph" presetSubtype="0" nodeType="clickEffect">
                                  <p:stCondLst>
                                    <p:cond delay="0"/>
                                  </p:stCondLst>
                                  <p:childTnLst>
                                    <p:set>
                                      <p:cBhvr>
                                        <p:cTn id="69" dur="indefinite"/>
                                        <p:tgtEl>
                                          <p:spTgt spid="95"/>
                                        </p:tgtEl>
                                        <p:attrNameLst>
                                          <p:attrName>style.opacity</p:attrName>
                                        </p:attrNameLst>
                                      </p:cBhvr>
                                      <p:to>
                                        <p:strVal val="0.5"/>
                                      </p:to>
                                    </p:set>
                                    <p:animEffect filter="image" prLst="opacity: 0.5">
                                      <p:cBhvr rctx="IE">
                                        <p:cTn id="70" dur="indefinite"/>
                                        <p:tgtEl>
                                          <p:spTgt spid="95"/>
                                        </p:tgtEl>
                                      </p:cBhvr>
                                    </p:animEffect>
                                  </p:childTnLst>
                                </p:cTn>
                              </p:par>
                            </p:childTnLst>
                          </p:cTn>
                        </p:par>
                      </p:childTnLst>
                    </p:cTn>
                  </p:par>
                </p:childTnLst>
              </p:cTn>
              <p:nextCondLst>
                <p:cond evt="onClick" delay="0">
                  <p:tgtEl>
                    <p:spTgt spid="95"/>
                  </p:tgtEl>
                </p:cond>
              </p:nextCondLst>
            </p:seq>
            <p:seq concurrent="1" nextAc="seek">
              <p:cTn id="71" restart="whenNotActive" fill="hold" evtFilter="cancelBubble" nodeType="interactiveSeq">
                <p:stCondLst>
                  <p:cond evt="onClick" delay="0">
                    <p:tgtEl>
                      <p:spTgt spid="102"/>
                    </p:tgtEl>
                  </p:cond>
                </p:stCondLst>
                <p:endSync evt="end" delay="0">
                  <p:rtn val="all"/>
                </p:endSync>
                <p:childTnLst>
                  <p:par>
                    <p:cTn id="72" fill="hold">
                      <p:stCondLst>
                        <p:cond delay="0"/>
                      </p:stCondLst>
                      <p:childTnLst>
                        <p:par>
                          <p:cTn id="73" fill="hold">
                            <p:stCondLst>
                              <p:cond delay="0"/>
                            </p:stCondLst>
                            <p:childTnLst>
                              <p:par>
                                <p:cTn id="74" presetID="9" presetClass="emph" presetSubtype="0" nodeType="clickEffect">
                                  <p:stCondLst>
                                    <p:cond delay="0"/>
                                  </p:stCondLst>
                                  <p:childTnLst>
                                    <p:set>
                                      <p:cBhvr>
                                        <p:cTn id="75" dur="indefinite"/>
                                        <p:tgtEl>
                                          <p:spTgt spid="102"/>
                                        </p:tgtEl>
                                        <p:attrNameLst>
                                          <p:attrName>style.opacity</p:attrName>
                                        </p:attrNameLst>
                                      </p:cBhvr>
                                      <p:to>
                                        <p:strVal val="0.5"/>
                                      </p:to>
                                    </p:set>
                                    <p:animEffect filter="image" prLst="opacity: 0.5">
                                      <p:cBhvr rctx="IE">
                                        <p:cTn id="76" dur="indefinite"/>
                                        <p:tgtEl>
                                          <p:spTgt spid="102"/>
                                        </p:tgtEl>
                                      </p:cBhvr>
                                    </p:animEffect>
                                  </p:childTnLst>
                                </p:cTn>
                              </p:par>
                            </p:childTnLst>
                          </p:cTn>
                        </p:par>
                      </p:childTnLst>
                    </p:cTn>
                  </p:par>
                </p:childTnLst>
              </p:cTn>
              <p:nextCondLst>
                <p:cond evt="onClick" delay="0">
                  <p:tgtEl>
                    <p:spTgt spid="102"/>
                  </p:tgtEl>
                </p:cond>
              </p:nextCondLst>
            </p:seq>
            <p:seq concurrent="1" nextAc="seek">
              <p:cTn id="77" restart="whenNotActive" fill="hold" evtFilter="cancelBubble" nodeType="interactiveSeq">
                <p:stCondLst>
                  <p:cond evt="onClick" delay="0">
                    <p:tgtEl>
                      <p:spTgt spid="109"/>
                    </p:tgtEl>
                  </p:cond>
                </p:stCondLst>
                <p:endSync evt="end" delay="0">
                  <p:rtn val="all"/>
                </p:endSync>
                <p:childTnLst>
                  <p:par>
                    <p:cTn id="78" fill="hold">
                      <p:stCondLst>
                        <p:cond delay="0"/>
                      </p:stCondLst>
                      <p:childTnLst>
                        <p:par>
                          <p:cTn id="79" fill="hold">
                            <p:stCondLst>
                              <p:cond delay="0"/>
                            </p:stCondLst>
                            <p:childTnLst>
                              <p:par>
                                <p:cTn id="80" presetID="9" presetClass="emph" presetSubtype="0" nodeType="clickEffect">
                                  <p:stCondLst>
                                    <p:cond delay="0"/>
                                  </p:stCondLst>
                                  <p:childTnLst>
                                    <p:set>
                                      <p:cBhvr>
                                        <p:cTn id="81" dur="indefinite"/>
                                        <p:tgtEl>
                                          <p:spTgt spid="109"/>
                                        </p:tgtEl>
                                        <p:attrNameLst>
                                          <p:attrName>style.opacity</p:attrName>
                                        </p:attrNameLst>
                                      </p:cBhvr>
                                      <p:to>
                                        <p:strVal val="0.5"/>
                                      </p:to>
                                    </p:set>
                                    <p:animEffect filter="image" prLst="opacity: 0.5">
                                      <p:cBhvr rctx="IE">
                                        <p:cTn id="82" dur="indefinite"/>
                                        <p:tgtEl>
                                          <p:spTgt spid="109"/>
                                        </p:tgtEl>
                                      </p:cBhvr>
                                    </p:animEffect>
                                  </p:childTnLst>
                                </p:cTn>
                              </p:par>
                            </p:childTnLst>
                          </p:cTn>
                        </p:par>
                      </p:childTnLst>
                    </p:cTn>
                  </p:par>
                </p:childTnLst>
              </p:cTn>
              <p:nextCondLst>
                <p:cond evt="onClick" delay="0">
                  <p:tgtEl>
                    <p:spTgt spid="109"/>
                  </p:tgtEl>
                </p:cond>
              </p:nextCondLst>
            </p:seq>
            <p:audio>
              <p:cMediaNode vol="80000">
                <p:cTn id="83" fill="hold" display="0">
                  <p:stCondLst>
                    <p:cond delay="indefinite"/>
                  </p:stCondLst>
                  <p:endCondLst>
                    <p:cond evt="onStopAudio" delay="0">
                      <p:tgtEl>
                        <p:sldTgt/>
                      </p:tgtEl>
                    </p:cond>
                  </p:endCondLst>
                </p:cTn>
                <p:tgtEl>
                  <p:spTgt spid="123"/>
                </p:tgtEl>
              </p:cMediaNode>
            </p:audio>
          </p:childTnLst>
        </p:cTn>
      </p:par>
    </p:tnLst>
    <p:bldLst>
      <p:bldP spid="90" grpId="0"/>
      <p:bldP spid="9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 name="Picture 88" descr="375ba1682899b9444c201750c3b90c1b.png">
            <a:extLst>
              <a:ext uri="{FF2B5EF4-FFF2-40B4-BE49-F238E27FC236}">
                <a16:creationId xmlns:a16="http://schemas.microsoft.com/office/drawing/2014/main" id="{6F1FA902-4873-2AB7-4E8B-51C0A0179549}"/>
              </a:ext>
            </a:extLst>
          </p:cNvPr>
          <p:cNvPicPr>
            <a:picLocks noChangeAspect="1"/>
          </p:cNvPicPr>
          <p:nvPr/>
        </p:nvPicPr>
        <p:blipFill>
          <a:blip r:embed="rId6" cstate="print"/>
          <a:stretch>
            <a:fillRect/>
          </a:stretch>
        </p:blipFill>
        <p:spPr>
          <a:xfrm>
            <a:off x="697153" y="-471529"/>
            <a:ext cx="10817031" cy="4067257"/>
          </a:xfrm>
          <a:prstGeom prst="rect">
            <a:avLst/>
          </a:prstGeom>
        </p:spPr>
      </p:pic>
      <p:sp>
        <p:nvSpPr>
          <p:cNvPr id="90" name="TextBox 89">
            <a:extLst>
              <a:ext uri="{FF2B5EF4-FFF2-40B4-BE49-F238E27FC236}">
                <a16:creationId xmlns:a16="http://schemas.microsoft.com/office/drawing/2014/main" id="{86EE8A5D-1EBE-6E07-7D71-E24A1B88B854}"/>
              </a:ext>
            </a:extLst>
          </p:cNvPr>
          <p:cNvSpPr txBox="1"/>
          <p:nvPr/>
        </p:nvSpPr>
        <p:spPr>
          <a:xfrm>
            <a:off x="2790969" y="981723"/>
            <a:ext cx="6629400" cy="1335750"/>
          </a:xfrm>
          <a:prstGeom prst="rect">
            <a:avLst/>
          </a:prstGeom>
          <a:noFill/>
        </p:spPr>
        <p:txBody>
          <a:bodyPr wrap="square" rtlCol="0">
            <a:spAutoFit/>
          </a:bodyPr>
          <a:lstStyle/>
          <a:p>
            <a:pPr algn="just">
              <a:lnSpc>
                <a:spcPct val="135000"/>
              </a:lnSpc>
              <a:defRPr/>
            </a:pPr>
            <a:r>
              <a:rPr lang="en-US" altLang="vi-VN" sz="3200" b="1" dirty="0" err="1">
                <a:solidFill>
                  <a:schemeClr val="tx1"/>
                </a:solidFill>
                <a:latin typeface="UTM Avo" panose="02040603050506020204" pitchFamily="18"/>
                <a:cs typeface="Arial" panose="020B0604020202020204" pitchFamily="34" charset="0"/>
              </a:rPr>
              <a:t>Câu</a:t>
            </a:r>
            <a:r>
              <a:rPr lang="en-US" altLang="vi-VN" sz="3200" b="1" dirty="0">
                <a:solidFill>
                  <a:schemeClr val="tx1"/>
                </a:solidFill>
                <a:latin typeface="UTM Avo" panose="02040603050506020204" pitchFamily="18"/>
                <a:cs typeface="Arial" panose="020B0604020202020204" pitchFamily="34" charset="0"/>
              </a:rPr>
              <a:t> 2: </a:t>
            </a:r>
            <a:r>
              <a:rPr lang="en-US" altLang="vi-VN" sz="3200" dirty="0" err="1">
                <a:solidFill>
                  <a:schemeClr val="tx1"/>
                </a:solidFill>
                <a:latin typeface="UTM Avo" panose="02040603050506020204" pitchFamily="18"/>
                <a:cs typeface="Arial" panose="020B0604020202020204" pitchFamily="34" charset="0"/>
              </a:rPr>
              <a:t>Tính</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chất</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nào</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sau</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đây</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là</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tính</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chất</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hóa</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học</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của</a:t>
            </a:r>
            <a:r>
              <a:rPr lang="en-US" altLang="vi-VN" sz="3200" dirty="0">
                <a:solidFill>
                  <a:schemeClr val="tx1"/>
                </a:solidFill>
                <a:latin typeface="UTM Avo" panose="02040603050506020204" pitchFamily="18"/>
                <a:cs typeface="Arial" panose="020B0604020202020204" pitchFamily="34" charset="0"/>
              </a:rPr>
              <a:t> </a:t>
            </a:r>
            <a:r>
              <a:rPr lang="en-US" altLang="vi-VN" sz="3200" dirty="0" err="1">
                <a:solidFill>
                  <a:schemeClr val="tx1"/>
                </a:solidFill>
                <a:latin typeface="UTM Avo" panose="02040603050506020204" pitchFamily="18"/>
                <a:cs typeface="Arial" panose="020B0604020202020204" pitchFamily="34" charset="0"/>
              </a:rPr>
              <a:t>đường</a:t>
            </a:r>
            <a:r>
              <a:rPr lang="en-US" altLang="vi-VN" sz="3200" dirty="0">
                <a:solidFill>
                  <a:schemeClr val="tx1"/>
                </a:solidFill>
                <a:latin typeface="UTM Avo" panose="02040603050506020204" pitchFamily="18"/>
                <a:cs typeface="Arial" panose="020B0604020202020204" pitchFamily="34" charset="0"/>
              </a:rPr>
              <a:t>?</a:t>
            </a:r>
            <a:endParaRPr lang="vi-VN" altLang="vi-VN" sz="3200" dirty="0">
              <a:solidFill>
                <a:schemeClr val="tx1"/>
              </a:solidFill>
              <a:latin typeface="UTM Avo" panose="02040603050506020204" pitchFamily="18"/>
              <a:cs typeface="Arial" panose="020B0604020202020204" pitchFamily="34" charset="0"/>
            </a:endParaRPr>
          </a:p>
        </p:txBody>
      </p:sp>
      <p:pic>
        <p:nvPicPr>
          <p:cNvPr id="91" name="Picture 14" descr="kim phut">
            <a:extLst>
              <a:ext uri="{FF2B5EF4-FFF2-40B4-BE49-F238E27FC236}">
                <a16:creationId xmlns:a16="http://schemas.microsoft.com/office/drawing/2014/main" id="{969B848B-47F2-C730-592F-5E7F67571ED8}"/>
              </a:ext>
            </a:extLst>
          </p:cNvPr>
          <p:cNvPicPr>
            <a:picLocks noChangeAspect="1" noChangeArrowheads="1"/>
          </p:cNvPicPr>
          <p:nvPr/>
        </p:nvPicPr>
        <p:blipFill>
          <a:blip r:embed="rId7" cstate="print"/>
          <a:srcRect/>
          <a:stretch>
            <a:fillRect/>
          </a:stretch>
        </p:blipFill>
        <p:spPr bwMode="auto">
          <a:xfrm>
            <a:off x="9781930" y="4220135"/>
            <a:ext cx="1143000" cy="1075765"/>
          </a:xfrm>
          <a:prstGeom prst="rect">
            <a:avLst/>
          </a:prstGeom>
          <a:noFill/>
          <a:ln w="9525">
            <a:noFill/>
            <a:miter lim="800000"/>
            <a:headEnd/>
            <a:tailEnd/>
          </a:ln>
        </p:spPr>
      </p:pic>
      <p:pic>
        <p:nvPicPr>
          <p:cNvPr id="92" name="Picture 91" descr="dongho1">
            <a:extLst>
              <a:ext uri="{FF2B5EF4-FFF2-40B4-BE49-F238E27FC236}">
                <a16:creationId xmlns:a16="http://schemas.microsoft.com/office/drawing/2014/main" id="{15E06B8D-7F67-17BE-CA08-26EEB391D253}"/>
              </a:ext>
            </a:extLst>
          </p:cNvPr>
          <p:cNvPicPr>
            <a:picLocks noChangeAspect="1" noChangeArrowheads="1"/>
          </p:cNvPicPr>
          <p:nvPr/>
        </p:nvPicPr>
        <p:blipFill>
          <a:blip r:embed="rId8" cstate="print"/>
          <a:srcRect/>
          <a:stretch>
            <a:fillRect/>
          </a:stretch>
        </p:blipFill>
        <p:spPr bwMode="auto">
          <a:xfrm>
            <a:off x="9477130" y="3743585"/>
            <a:ext cx="1752600" cy="1768573"/>
          </a:xfrm>
          <a:prstGeom prst="rect">
            <a:avLst/>
          </a:prstGeom>
          <a:noFill/>
        </p:spPr>
      </p:pic>
      <p:sp>
        <p:nvSpPr>
          <p:cNvPr id="93" name="Cloud 92">
            <a:extLst>
              <a:ext uri="{FF2B5EF4-FFF2-40B4-BE49-F238E27FC236}">
                <a16:creationId xmlns:a16="http://schemas.microsoft.com/office/drawing/2014/main" id="{374F5DB3-C9B6-A9C4-5B93-B7893E081BD7}"/>
              </a:ext>
            </a:extLst>
          </p:cNvPr>
          <p:cNvSpPr/>
          <p:nvPr/>
        </p:nvSpPr>
        <p:spPr>
          <a:xfrm>
            <a:off x="9991343" y="2760507"/>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itchFamily="18" charset="0"/>
              </a:rPr>
              <a:t>HẾT GIỜ</a:t>
            </a:r>
          </a:p>
        </p:txBody>
      </p:sp>
      <p:pic>
        <p:nvPicPr>
          <p:cNvPr id="94" name="Picture 93" descr="sao.png">
            <a:hlinkClick r:id="rId9" action="ppaction://hlinksldjump"/>
            <a:extLst>
              <a:ext uri="{FF2B5EF4-FFF2-40B4-BE49-F238E27FC236}">
                <a16:creationId xmlns:a16="http://schemas.microsoft.com/office/drawing/2014/main" id="{F702EEB1-BD86-BAD7-FFE4-510C3EAA3B56}"/>
              </a:ext>
            </a:extLst>
          </p:cNvPr>
          <p:cNvPicPr>
            <a:picLocks noChangeAspect="1"/>
          </p:cNvPicPr>
          <p:nvPr/>
        </p:nvPicPr>
        <p:blipFill>
          <a:blip r:embed="rId10" cstate="print"/>
          <a:stretch>
            <a:fillRect/>
          </a:stretch>
        </p:blipFill>
        <p:spPr>
          <a:xfrm>
            <a:off x="9314686" y="5620510"/>
            <a:ext cx="1353315" cy="1237491"/>
          </a:xfrm>
          <a:prstGeom prst="rect">
            <a:avLst/>
          </a:prstGeom>
        </p:spPr>
      </p:pic>
      <p:grpSp>
        <p:nvGrpSpPr>
          <p:cNvPr id="95" name="Group 94">
            <a:extLst>
              <a:ext uri="{FF2B5EF4-FFF2-40B4-BE49-F238E27FC236}">
                <a16:creationId xmlns:a16="http://schemas.microsoft.com/office/drawing/2014/main" id="{91B2FDAC-BBCA-9DAB-6CAE-124A3A12595F}"/>
              </a:ext>
            </a:extLst>
          </p:cNvPr>
          <p:cNvGrpSpPr/>
          <p:nvPr/>
        </p:nvGrpSpPr>
        <p:grpSpPr>
          <a:xfrm>
            <a:off x="1186805" y="3954523"/>
            <a:ext cx="7551957" cy="827319"/>
            <a:chOff x="2086070" y="4015141"/>
            <a:chExt cx="4471943" cy="526793"/>
          </a:xfrm>
        </p:grpSpPr>
        <p:grpSp>
          <p:nvGrpSpPr>
            <p:cNvPr id="96" name="Group 95">
              <a:extLst>
                <a:ext uri="{FF2B5EF4-FFF2-40B4-BE49-F238E27FC236}">
                  <a16:creationId xmlns:a16="http://schemas.microsoft.com/office/drawing/2014/main" id="{17E44C5B-F3DA-150D-E30F-A60B1CB73C4E}"/>
                </a:ext>
              </a:extLst>
            </p:cNvPr>
            <p:cNvGrpSpPr/>
            <p:nvPr/>
          </p:nvGrpSpPr>
          <p:grpSpPr>
            <a:xfrm>
              <a:off x="2086070" y="4015141"/>
              <a:ext cx="579456" cy="526793"/>
              <a:chOff x="2086070" y="4015141"/>
              <a:chExt cx="579456" cy="526793"/>
            </a:xfrm>
          </p:grpSpPr>
          <p:sp>
            <p:nvSpPr>
              <p:cNvPr id="100" name="Oval 99">
                <a:extLst>
                  <a:ext uri="{FF2B5EF4-FFF2-40B4-BE49-F238E27FC236}">
                    <a16:creationId xmlns:a16="http://schemas.microsoft.com/office/drawing/2014/main" id="{A918BFA1-8E5C-EC72-49D9-C43CB73FA918}"/>
                  </a:ext>
                </a:extLst>
              </p:cNvPr>
              <p:cNvSpPr/>
              <p:nvPr/>
            </p:nvSpPr>
            <p:spPr>
              <a:xfrm>
                <a:off x="2086070" y="4015141"/>
                <a:ext cx="513122" cy="526793"/>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2">
                      <a:lumMod val="90000"/>
                    </a:schemeClr>
                  </a:solidFill>
                  <a:effectLst/>
                  <a:uLnTx/>
                  <a:uFillTx/>
                  <a:latin typeface="UTM Avo" panose="02040603050506020204" pitchFamily="18"/>
                </a:endParaRPr>
              </a:p>
            </p:txBody>
          </p:sp>
          <p:sp>
            <p:nvSpPr>
              <p:cNvPr id="101" name="TextBox 100">
                <a:extLst>
                  <a:ext uri="{FF2B5EF4-FFF2-40B4-BE49-F238E27FC236}">
                    <a16:creationId xmlns:a16="http://schemas.microsoft.com/office/drawing/2014/main" id="{7EB043B2-42DC-DE93-67D9-AF04E3D3CC71}"/>
                  </a:ext>
                </a:extLst>
              </p:cNvPr>
              <p:cNvSpPr txBox="1"/>
              <p:nvPr/>
            </p:nvSpPr>
            <p:spPr>
              <a:xfrm>
                <a:off x="2208326" y="4182554"/>
                <a:ext cx="457200" cy="254769"/>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B</a:t>
                </a:r>
              </a:p>
            </p:txBody>
          </p:sp>
        </p:grpSp>
        <p:grpSp>
          <p:nvGrpSpPr>
            <p:cNvPr id="97" name="Group 96">
              <a:extLst>
                <a:ext uri="{FF2B5EF4-FFF2-40B4-BE49-F238E27FC236}">
                  <a16:creationId xmlns:a16="http://schemas.microsoft.com/office/drawing/2014/main" id="{C71F5E52-528A-5FB5-9438-8A2A323BFEEB}"/>
                </a:ext>
              </a:extLst>
            </p:cNvPr>
            <p:cNvGrpSpPr/>
            <p:nvPr/>
          </p:nvGrpSpPr>
          <p:grpSpPr>
            <a:xfrm>
              <a:off x="2765972" y="4075696"/>
              <a:ext cx="3792041" cy="451782"/>
              <a:chOff x="2765972" y="4162044"/>
              <a:chExt cx="3792041" cy="451782"/>
            </a:xfrm>
          </p:grpSpPr>
          <p:pic>
            <p:nvPicPr>
              <p:cNvPr id="98" name="Picture 97">
                <a:hlinkClick r:id="rId11" action="ppaction://hlinksldjump"/>
                <a:extLst>
                  <a:ext uri="{FF2B5EF4-FFF2-40B4-BE49-F238E27FC236}">
                    <a16:creationId xmlns:a16="http://schemas.microsoft.com/office/drawing/2014/main" id="{FE63E378-4A0F-3303-EAB7-E828835177F3}"/>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65972" y="4162044"/>
                <a:ext cx="3792041" cy="451782"/>
              </a:xfrm>
              <a:prstGeom prst="rect">
                <a:avLst/>
              </a:prstGeom>
              <a:ln>
                <a:noFill/>
              </a:ln>
            </p:spPr>
          </p:pic>
          <p:sp>
            <p:nvSpPr>
              <p:cNvPr id="99" name="TextBox 98">
                <a:extLst>
                  <a:ext uri="{FF2B5EF4-FFF2-40B4-BE49-F238E27FC236}">
                    <a16:creationId xmlns:a16="http://schemas.microsoft.com/office/drawing/2014/main" id="{E4EEF857-9240-233B-F54E-04A8C7E670C3}"/>
                  </a:ext>
                </a:extLst>
              </p:cNvPr>
              <p:cNvSpPr txBox="1"/>
              <p:nvPr/>
            </p:nvSpPr>
            <p:spPr>
              <a:xfrm>
                <a:off x="2896067" y="4190635"/>
                <a:ext cx="3426773" cy="293964"/>
              </a:xfrm>
              <a:prstGeom prst="rect">
                <a:avLst/>
              </a:prstGeom>
              <a:noFill/>
            </p:spPr>
            <p:txBody>
              <a:bodyPr wrap="square" rtlCol="0">
                <a:spAutoFit/>
              </a:bodyPr>
              <a:lstStyle/>
              <a:p>
                <a:r>
                  <a:rPr lang="en-US" altLang="vi-VN" sz="2400" dirty="0">
                    <a:solidFill>
                      <a:schemeClr val="bg2"/>
                    </a:solidFill>
                    <a:latin typeface="UTM Avo" panose="02040603050506020204" pitchFamily="18"/>
                    <a:cs typeface="Arial" panose="020B0604020202020204" pitchFamily="34" charset="0"/>
                  </a:rPr>
                  <a:t>B. </a:t>
                </a:r>
                <a:r>
                  <a:rPr lang="fr-FR" altLang="vi-VN" sz="2400" dirty="0" err="1">
                    <a:solidFill>
                      <a:schemeClr val="bg2"/>
                    </a:solidFill>
                    <a:latin typeface="UTM Avo" panose="02040603050506020204" pitchFamily="18"/>
                    <a:cs typeface="Arial" panose="020B0604020202020204" pitchFamily="34" charset="0"/>
                  </a:rPr>
                  <a:t>Có</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màu</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trắng</a:t>
                </a:r>
                <a:r>
                  <a:rPr lang="fr-FR" altLang="vi-VN" sz="2400" dirty="0">
                    <a:solidFill>
                      <a:schemeClr val="bg2"/>
                    </a:solidFill>
                    <a:latin typeface="UTM Avo" panose="02040603050506020204" pitchFamily="18"/>
                    <a:cs typeface="Arial" panose="020B0604020202020204" pitchFamily="34" charset="0"/>
                  </a:rPr>
                  <a:t>.</a:t>
                </a:r>
                <a:endParaRPr lang="en-US" sz="2400" dirty="0">
                  <a:solidFill>
                    <a:schemeClr val="bg2"/>
                  </a:solidFill>
                  <a:latin typeface="UTM Avo" panose="02040603050506020204" pitchFamily="18"/>
                </a:endParaRPr>
              </a:p>
            </p:txBody>
          </p:sp>
        </p:grpSp>
      </p:grpSp>
      <p:grpSp>
        <p:nvGrpSpPr>
          <p:cNvPr id="102" name="Group 101">
            <a:extLst>
              <a:ext uri="{FF2B5EF4-FFF2-40B4-BE49-F238E27FC236}">
                <a16:creationId xmlns:a16="http://schemas.microsoft.com/office/drawing/2014/main" id="{DF40AF0C-7419-4126-944D-3BFC57833B6F}"/>
              </a:ext>
            </a:extLst>
          </p:cNvPr>
          <p:cNvGrpSpPr/>
          <p:nvPr/>
        </p:nvGrpSpPr>
        <p:grpSpPr>
          <a:xfrm>
            <a:off x="1204413" y="3008930"/>
            <a:ext cx="7521919" cy="851866"/>
            <a:chOff x="2090206" y="5119307"/>
            <a:chExt cx="4258696" cy="475162"/>
          </a:xfrm>
        </p:grpSpPr>
        <p:grpSp>
          <p:nvGrpSpPr>
            <p:cNvPr id="103" name="Group 102">
              <a:extLst>
                <a:ext uri="{FF2B5EF4-FFF2-40B4-BE49-F238E27FC236}">
                  <a16:creationId xmlns:a16="http://schemas.microsoft.com/office/drawing/2014/main" id="{F2CBEC48-AA54-05BC-90B9-D4935A19405C}"/>
                </a:ext>
              </a:extLst>
            </p:cNvPr>
            <p:cNvGrpSpPr/>
            <p:nvPr/>
          </p:nvGrpSpPr>
          <p:grpSpPr>
            <a:xfrm>
              <a:off x="2090206" y="5119307"/>
              <a:ext cx="571317" cy="471232"/>
              <a:chOff x="2090206" y="5119307"/>
              <a:chExt cx="571317" cy="471232"/>
            </a:xfrm>
          </p:grpSpPr>
          <p:sp>
            <p:nvSpPr>
              <p:cNvPr id="107" name="Oval 106">
                <a:extLst>
                  <a:ext uri="{FF2B5EF4-FFF2-40B4-BE49-F238E27FC236}">
                    <a16:creationId xmlns:a16="http://schemas.microsoft.com/office/drawing/2014/main" id="{7F03F281-6A70-F11B-55D9-E100395F7A95}"/>
                  </a:ext>
                </a:extLst>
              </p:cNvPr>
              <p:cNvSpPr/>
              <p:nvPr/>
            </p:nvSpPr>
            <p:spPr>
              <a:xfrm>
                <a:off x="2090206" y="5119307"/>
                <a:ext cx="475648" cy="471232"/>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2000" b="1" i="0" u="none" strike="noStrike" kern="1200" cap="none" spc="0" normalizeH="0" baseline="0" noProof="0">
                  <a:ln>
                    <a:noFill/>
                  </a:ln>
                  <a:solidFill>
                    <a:schemeClr val="bg2">
                      <a:lumMod val="90000"/>
                    </a:schemeClr>
                  </a:solidFill>
                  <a:effectLst/>
                  <a:uLnTx/>
                  <a:uFillTx/>
                  <a:latin typeface="UTM Avo" panose="02040603050506020204" pitchFamily="18"/>
                </a:endParaRPr>
              </a:p>
            </p:txBody>
          </p:sp>
          <p:sp>
            <p:nvSpPr>
              <p:cNvPr id="108" name="TextBox 107">
                <a:extLst>
                  <a:ext uri="{FF2B5EF4-FFF2-40B4-BE49-F238E27FC236}">
                    <a16:creationId xmlns:a16="http://schemas.microsoft.com/office/drawing/2014/main" id="{1F45E22B-976C-8C05-93BE-B83EB9FEA8DA}"/>
                  </a:ext>
                </a:extLst>
              </p:cNvPr>
              <p:cNvSpPr txBox="1"/>
              <p:nvPr/>
            </p:nvSpPr>
            <p:spPr>
              <a:xfrm>
                <a:off x="2204323" y="5193046"/>
                <a:ext cx="457200" cy="226551"/>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A</a:t>
                </a:r>
              </a:p>
            </p:txBody>
          </p:sp>
        </p:grpSp>
        <p:grpSp>
          <p:nvGrpSpPr>
            <p:cNvPr id="104" name="Group 103">
              <a:extLst>
                <a:ext uri="{FF2B5EF4-FFF2-40B4-BE49-F238E27FC236}">
                  <a16:creationId xmlns:a16="http://schemas.microsoft.com/office/drawing/2014/main" id="{5A2A9B38-8B05-05C5-BE8E-ECDE11FF7EEF}"/>
                </a:ext>
              </a:extLst>
            </p:cNvPr>
            <p:cNvGrpSpPr/>
            <p:nvPr/>
          </p:nvGrpSpPr>
          <p:grpSpPr>
            <a:xfrm>
              <a:off x="2723042" y="5119307"/>
              <a:ext cx="3625860" cy="475162"/>
              <a:chOff x="2723042" y="5119307"/>
              <a:chExt cx="3625860" cy="475162"/>
            </a:xfrm>
          </p:grpSpPr>
          <p:pic>
            <p:nvPicPr>
              <p:cNvPr id="105" name="Picture 104">
                <a:hlinkClick r:id="rId11" action="ppaction://hlinksldjump"/>
                <a:extLst>
                  <a:ext uri="{FF2B5EF4-FFF2-40B4-BE49-F238E27FC236}">
                    <a16:creationId xmlns:a16="http://schemas.microsoft.com/office/drawing/2014/main" id="{7DEFCF56-8BB3-F451-952F-4F7E17517372}"/>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23042" y="5119307"/>
                <a:ext cx="3625860" cy="475162"/>
              </a:xfrm>
              <a:prstGeom prst="rect">
                <a:avLst/>
              </a:prstGeom>
              <a:ln>
                <a:noFill/>
              </a:ln>
            </p:spPr>
          </p:pic>
          <p:sp>
            <p:nvSpPr>
              <p:cNvPr id="106" name="TextBox 105">
                <a:extLst>
                  <a:ext uri="{FF2B5EF4-FFF2-40B4-BE49-F238E27FC236}">
                    <a16:creationId xmlns:a16="http://schemas.microsoft.com/office/drawing/2014/main" id="{9759AC32-7037-A3CD-6EF2-A370D67DF721}"/>
                  </a:ext>
                </a:extLst>
              </p:cNvPr>
              <p:cNvSpPr txBox="1"/>
              <p:nvPr/>
            </p:nvSpPr>
            <p:spPr>
              <a:xfrm>
                <a:off x="2893876" y="5223441"/>
                <a:ext cx="3276600" cy="257512"/>
              </a:xfrm>
              <a:prstGeom prst="rect">
                <a:avLst/>
              </a:prstGeom>
              <a:noFill/>
            </p:spPr>
            <p:txBody>
              <a:bodyPr wrap="square" rtlCol="0">
                <a:spAutoFit/>
              </a:bodyPr>
              <a:lstStyle/>
              <a:p>
                <a:r>
                  <a:rPr lang="fr-FR" altLang="vi-VN" sz="2400" dirty="0">
                    <a:solidFill>
                      <a:schemeClr val="bg2"/>
                    </a:solidFill>
                    <a:latin typeface="UTM Avo" panose="02040603050506020204" pitchFamily="18"/>
                    <a:cs typeface="Arial" panose="020B0604020202020204" pitchFamily="34" charset="0"/>
                  </a:rPr>
                  <a:t>A. Tan </a:t>
                </a:r>
                <a:r>
                  <a:rPr lang="fr-FR" altLang="vi-VN" sz="2400" dirty="0" err="1">
                    <a:solidFill>
                      <a:schemeClr val="bg2"/>
                    </a:solidFill>
                    <a:latin typeface="UTM Avo" panose="02040603050506020204" pitchFamily="18"/>
                    <a:cs typeface="Arial" panose="020B0604020202020204" pitchFamily="34" charset="0"/>
                  </a:rPr>
                  <a:t>trong</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nước</a:t>
                </a:r>
                <a:endParaRPr lang="en-US" sz="2400" dirty="0">
                  <a:solidFill>
                    <a:schemeClr val="bg2"/>
                  </a:solidFill>
                  <a:latin typeface="UTM Avo" panose="02040603050506020204" pitchFamily="18"/>
                </a:endParaRPr>
              </a:p>
            </p:txBody>
          </p:sp>
        </p:grpSp>
      </p:grpSp>
      <p:grpSp>
        <p:nvGrpSpPr>
          <p:cNvPr id="109" name="Group 108">
            <a:extLst>
              <a:ext uri="{FF2B5EF4-FFF2-40B4-BE49-F238E27FC236}">
                <a16:creationId xmlns:a16="http://schemas.microsoft.com/office/drawing/2014/main" id="{B0DDAFFE-41ED-494C-58F6-F1EC7DB48398}"/>
              </a:ext>
            </a:extLst>
          </p:cNvPr>
          <p:cNvGrpSpPr/>
          <p:nvPr/>
        </p:nvGrpSpPr>
        <p:grpSpPr>
          <a:xfrm>
            <a:off x="1186806" y="5930447"/>
            <a:ext cx="7596788" cy="776780"/>
            <a:chOff x="1490126" y="5877969"/>
            <a:chExt cx="5160829" cy="776780"/>
          </a:xfrm>
        </p:grpSpPr>
        <p:grpSp>
          <p:nvGrpSpPr>
            <p:cNvPr id="110" name="Group 109">
              <a:extLst>
                <a:ext uri="{FF2B5EF4-FFF2-40B4-BE49-F238E27FC236}">
                  <a16:creationId xmlns:a16="http://schemas.microsoft.com/office/drawing/2014/main" id="{638E0D3C-FA70-3242-5D2F-3A582062DA58}"/>
                </a:ext>
              </a:extLst>
            </p:cNvPr>
            <p:cNvGrpSpPr/>
            <p:nvPr/>
          </p:nvGrpSpPr>
          <p:grpSpPr>
            <a:xfrm>
              <a:off x="1490126" y="5877969"/>
              <a:ext cx="1253074" cy="776780"/>
              <a:chOff x="1490126" y="5877969"/>
              <a:chExt cx="1253074" cy="776780"/>
            </a:xfrm>
          </p:grpSpPr>
          <p:sp>
            <p:nvSpPr>
              <p:cNvPr id="114" name="Oval 113">
                <a:extLst>
                  <a:ext uri="{FF2B5EF4-FFF2-40B4-BE49-F238E27FC236}">
                    <a16:creationId xmlns:a16="http://schemas.microsoft.com/office/drawing/2014/main" id="{B9887A2C-1D57-5F60-EB47-55258492637F}"/>
                  </a:ext>
                </a:extLst>
              </p:cNvPr>
              <p:cNvSpPr/>
              <p:nvPr/>
            </p:nvSpPr>
            <p:spPr>
              <a:xfrm>
                <a:off x="1490126" y="5877969"/>
                <a:ext cx="561541" cy="77678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TM Avo" panose="02040603050506020204" pitchFamily="18"/>
                  </a:rPr>
                  <a:t>D</a:t>
                </a:r>
              </a:p>
            </p:txBody>
          </p:sp>
          <p:sp>
            <p:nvSpPr>
              <p:cNvPr id="115" name="TextBox 114">
                <a:extLst>
                  <a:ext uri="{FF2B5EF4-FFF2-40B4-BE49-F238E27FC236}">
                    <a16:creationId xmlns:a16="http://schemas.microsoft.com/office/drawing/2014/main" id="{73B9DA7A-7427-16FC-113C-76ED6AC68975}"/>
                  </a:ext>
                </a:extLst>
              </p:cNvPr>
              <p:cNvSpPr txBox="1"/>
              <p:nvPr/>
            </p:nvSpPr>
            <p:spPr>
              <a:xfrm>
                <a:off x="2286000" y="5943600"/>
                <a:ext cx="457200" cy="400110"/>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endParaRPr kumimoji="0" lang="en-US" sz="2000" b="1" i="0" u="none" strike="noStrike" kern="1200" cap="none" spc="0" normalizeH="0" baseline="0" noProof="0" dirty="0">
                  <a:ln>
                    <a:noFill/>
                  </a:ln>
                  <a:solidFill>
                    <a:schemeClr val="bg2">
                      <a:lumMod val="90000"/>
                    </a:schemeClr>
                  </a:solidFill>
                  <a:effectLst/>
                  <a:uLnTx/>
                  <a:uFillTx/>
                  <a:latin typeface="UTM Avo" panose="02040603050506020204" pitchFamily="18"/>
                  <a:ea typeface="+mn-ea"/>
                  <a:cs typeface="Times New Roman" pitchFamily="18" charset="0"/>
                </a:endParaRPr>
              </a:p>
            </p:txBody>
          </p:sp>
        </p:grpSp>
        <p:grpSp>
          <p:nvGrpSpPr>
            <p:cNvPr id="111" name="Group 110">
              <a:extLst>
                <a:ext uri="{FF2B5EF4-FFF2-40B4-BE49-F238E27FC236}">
                  <a16:creationId xmlns:a16="http://schemas.microsoft.com/office/drawing/2014/main" id="{AE6451CE-1EFD-D203-947C-340AAFC88B6F}"/>
                </a:ext>
              </a:extLst>
            </p:cNvPr>
            <p:cNvGrpSpPr/>
            <p:nvPr/>
          </p:nvGrpSpPr>
          <p:grpSpPr>
            <a:xfrm>
              <a:off x="2270134" y="5877969"/>
              <a:ext cx="4380821" cy="776780"/>
              <a:chOff x="2270134" y="5877969"/>
              <a:chExt cx="4380821" cy="776780"/>
            </a:xfrm>
          </p:grpSpPr>
          <p:pic>
            <p:nvPicPr>
              <p:cNvPr id="112" name="Picture 111">
                <a:hlinkClick r:id="rId11" action="ppaction://hlinksldjump"/>
                <a:extLst>
                  <a:ext uri="{FF2B5EF4-FFF2-40B4-BE49-F238E27FC236}">
                    <a16:creationId xmlns:a16="http://schemas.microsoft.com/office/drawing/2014/main" id="{1446E123-BFF0-92FB-C345-F22121ABAB9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270134" y="5877969"/>
                <a:ext cx="4380821" cy="776780"/>
              </a:xfrm>
              <a:prstGeom prst="rect">
                <a:avLst/>
              </a:prstGeom>
              <a:ln>
                <a:noFill/>
              </a:ln>
            </p:spPr>
          </p:pic>
          <p:sp>
            <p:nvSpPr>
              <p:cNvPr id="113" name="TextBox 112">
                <a:extLst>
                  <a:ext uri="{FF2B5EF4-FFF2-40B4-BE49-F238E27FC236}">
                    <a16:creationId xmlns:a16="http://schemas.microsoft.com/office/drawing/2014/main" id="{B8B9E439-4D28-1EC2-5BEE-AE0D29961D6D}"/>
                  </a:ext>
                </a:extLst>
              </p:cNvPr>
              <p:cNvSpPr txBox="1"/>
              <p:nvPr/>
            </p:nvSpPr>
            <p:spPr>
              <a:xfrm>
                <a:off x="2419384" y="5901025"/>
                <a:ext cx="4173053" cy="526298"/>
              </a:xfrm>
              <a:prstGeom prst="rect">
                <a:avLst/>
              </a:prstGeom>
              <a:noFill/>
            </p:spPr>
            <p:txBody>
              <a:bodyPr wrap="square" rtlCol="0">
                <a:spAutoFit/>
              </a:bodyPr>
              <a:lstStyle/>
              <a:p>
                <a:pPr>
                  <a:lnSpc>
                    <a:spcPct val="135000"/>
                  </a:lnSpc>
                  <a:defRPr/>
                </a:pPr>
                <a:r>
                  <a:rPr lang="fr-FR" altLang="vi-VN" sz="2400" dirty="0">
                    <a:solidFill>
                      <a:schemeClr val="bg2"/>
                    </a:solidFill>
                    <a:latin typeface="UTM Avo" panose="02040603050506020204" pitchFamily="18"/>
                    <a:cs typeface="Arial" panose="020B0604020202020204" pitchFamily="34" charset="0"/>
                  </a:rPr>
                  <a:t>D. Là </a:t>
                </a:r>
                <a:r>
                  <a:rPr lang="fr-FR" altLang="vi-VN" sz="2400" dirty="0" err="1">
                    <a:solidFill>
                      <a:schemeClr val="bg2"/>
                    </a:solidFill>
                    <a:latin typeface="UTM Avo" panose="02040603050506020204" pitchFamily="18"/>
                    <a:cs typeface="Arial" panose="020B0604020202020204" pitchFamily="34" charset="0"/>
                  </a:rPr>
                  <a:t>chất</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rắn</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ở</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nhiệt</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độ</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phòng</a:t>
                </a:r>
                <a:r>
                  <a:rPr lang="fr-FR" altLang="vi-VN" sz="2400" dirty="0">
                    <a:solidFill>
                      <a:schemeClr val="bg2"/>
                    </a:solidFill>
                    <a:latin typeface="UTM Avo" panose="02040603050506020204" pitchFamily="18"/>
                    <a:cs typeface="Arial" panose="020B0604020202020204" pitchFamily="34" charset="0"/>
                  </a:rPr>
                  <a:t>.</a:t>
                </a:r>
                <a:endParaRPr lang="vi-VN" altLang="vi-VN" sz="2400" dirty="0">
                  <a:solidFill>
                    <a:schemeClr val="bg2"/>
                  </a:solidFill>
                  <a:latin typeface="UTM Avo" panose="02040603050506020204" pitchFamily="18"/>
                  <a:cs typeface="Arial" panose="020B0604020202020204" pitchFamily="34" charset="0"/>
                </a:endParaRPr>
              </a:p>
            </p:txBody>
          </p:sp>
        </p:grpSp>
      </p:grpSp>
      <p:grpSp>
        <p:nvGrpSpPr>
          <p:cNvPr id="116" name="Group 115">
            <a:extLst>
              <a:ext uri="{FF2B5EF4-FFF2-40B4-BE49-F238E27FC236}">
                <a16:creationId xmlns:a16="http://schemas.microsoft.com/office/drawing/2014/main" id="{63A21409-7102-EECF-DEAC-4809FB7D9667}"/>
              </a:ext>
            </a:extLst>
          </p:cNvPr>
          <p:cNvGrpSpPr/>
          <p:nvPr/>
        </p:nvGrpSpPr>
        <p:grpSpPr>
          <a:xfrm>
            <a:off x="1219265" y="4942485"/>
            <a:ext cx="7500165" cy="830997"/>
            <a:chOff x="2086382" y="3047415"/>
            <a:chExt cx="4357110" cy="609816"/>
          </a:xfrm>
        </p:grpSpPr>
        <p:grpSp>
          <p:nvGrpSpPr>
            <p:cNvPr id="117" name="Group 116">
              <a:extLst>
                <a:ext uri="{FF2B5EF4-FFF2-40B4-BE49-F238E27FC236}">
                  <a16:creationId xmlns:a16="http://schemas.microsoft.com/office/drawing/2014/main" id="{8984E6C1-2316-E8C7-D624-9C2A6530F6D7}"/>
                </a:ext>
              </a:extLst>
            </p:cNvPr>
            <p:cNvGrpSpPr/>
            <p:nvPr/>
          </p:nvGrpSpPr>
          <p:grpSpPr>
            <a:xfrm>
              <a:off x="2086382" y="3047415"/>
              <a:ext cx="576586" cy="607116"/>
              <a:chOff x="2086382" y="3047415"/>
              <a:chExt cx="576586" cy="607116"/>
            </a:xfrm>
          </p:grpSpPr>
          <p:sp>
            <p:nvSpPr>
              <p:cNvPr id="121" name="Oval 120">
                <a:extLst>
                  <a:ext uri="{FF2B5EF4-FFF2-40B4-BE49-F238E27FC236}">
                    <a16:creationId xmlns:a16="http://schemas.microsoft.com/office/drawing/2014/main" id="{A9BE43BC-03B5-3758-E65C-04C028994629}"/>
                  </a:ext>
                </a:extLst>
              </p:cNvPr>
              <p:cNvSpPr/>
              <p:nvPr/>
            </p:nvSpPr>
            <p:spPr>
              <a:xfrm>
                <a:off x="2086382" y="3047415"/>
                <a:ext cx="488051" cy="607116"/>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spcBef>
                    <a:spcPts val="0"/>
                  </a:spcBef>
                  <a:spcAft>
                    <a:spcPts val="0"/>
                  </a:spcAft>
                  <a:buClrTx/>
                  <a:buSzTx/>
                  <a:buFontTx/>
                  <a:buNone/>
                  <a:tabLst/>
                  <a:defRPr/>
                </a:pPr>
                <a:endParaRPr kumimoji="0" lang="en-US" sz="2000" b="1" i="0" u="none" strike="noStrike" kern="1200" cap="none" spc="0" normalizeH="0" baseline="0" noProof="0">
                  <a:ln>
                    <a:noFill/>
                  </a:ln>
                  <a:solidFill>
                    <a:schemeClr val="bg2">
                      <a:lumMod val="90000"/>
                    </a:schemeClr>
                  </a:solidFill>
                  <a:effectLst/>
                  <a:uLnTx/>
                  <a:uFillTx/>
                  <a:latin typeface="UTM Avo" panose="02040603050506020204" pitchFamily="18"/>
                </a:endParaRPr>
              </a:p>
            </p:txBody>
          </p:sp>
          <p:sp>
            <p:nvSpPr>
              <p:cNvPr id="122" name="TextBox 121">
                <a:extLst>
                  <a:ext uri="{FF2B5EF4-FFF2-40B4-BE49-F238E27FC236}">
                    <a16:creationId xmlns:a16="http://schemas.microsoft.com/office/drawing/2014/main" id="{7DF230C0-52DB-1F95-1BC8-E1223C36D3C1}"/>
                  </a:ext>
                </a:extLst>
              </p:cNvPr>
              <p:cNvSpPr txBox="1"/>
              <p:nvPr/>
            </p:nvSpPr>
            <p:spPr>
              <a:xfrm>
                <a:off x="2205768" y="3207068"/>
                <a:ext cx="457200" cy="293615"/>
              </a:xfrm>
              <a:prstGeom prst="rect">
                <a:avLst/>
              </a:prstGeom>
              <a:noFill/>
            </p:spPr>
            <p:txBody>
              <a:bodyPr wrap="square" rtlCol="0">
                <a:spAutoFit/>
              </a:bodyPr>
              <a:lstStyle/>
              <a:p>
                <a:pPr marL="0" marR="0" lvl="0" indent="0" algn="l" defTabSz="914400" rtl="0" eaLnBrk="1" fontAlgn="auto" latinLnBrk="0" hangingPunct="1">
                  <a:spcBef>
                    <a:spcPts val="0"/>
                  </a:spcBef>
                  <a:spcAft>
                    <a:spcPts val="0"/>
                  </a:spcAft>
                  <a:buClrTx/>
                  <a:buSzTx/>
                  <a:buFontTx/>
                  <a:buNone/>
                  <a:tabLst/>
                  <a:defRPr/>
                </a:pPr>
                <a:r>
                  <a:rPr kumimoji="0" lang="en-US" sz="2000" b="1" i="0" u="none" strike="noStrike" kern="1200" cap="none" spc="0" normalizeH="0" baseline="0" noProof="0" dirty="0">
                    <a:ln>
                      <a:noFill/>
                    </a:ln>
                    <a:solidFill>
                      <a:schemeClr val="tx1"/>
                    </a:solidFill>
                    <a:effectLst/>
                    <a:uLnTx/>
                    <a:uFillTx/>
                    <a:latin typeface="UTM Avo" panose="02040603050506020204" pitchFamily="18"/>
                    <a:ea typeface="+mn-ea"/>
                    <a:cs typeface="Times New Roman" pitchFamily="18" charset="0"/>
                  </a:rPr>
                  <a:t>C</a:t>
                </a:r>
              </a:p>
            </p:txBody>
          </p:sp>
        </p:grpSp>
        <p:grpSp>
          <p:nvGrpSpPr>
            <p:cNvPr id="118" name="Group 117">
              <a:extLst>
                <a:ext uri="{FF2B5EF4-FFF2-40B4-BE49-F238E27FC236}">
                  <a16:creationId xmlns:a16="http://schemas.microsoft.com/office/drawing/2014/main" id="{DEEF32D9-1BCD-B128-B63F-E975308597CF}"/>
                </a:ext>
              </a:extLst>
            </p:cNvPr>
            <p:cNvGrpSpPr/>
            <p:nvPr/>
          </p:nvGrpSpPr>
          <p:grpSpPr>
            <a:xfrm>
              <a:off x="2723312" y="3047415"/>
              <a:ext cx="3720180" cy="609816"/>
              <a:chOff x="2723312" y="3072847"/>
              <a:chExt cx="3720180" cy="609816"/>
            </a:xfrm>
          </p:grpSpPr>
          <p:pic>
            <p:nvPicPr>
              <p:cNvPr id="119" name="Picture 118">
                <a:hlinkClick r:id="rId11" action="ppaction://hlinksldjump"/>
                <a:extLst>
                  <a:ext uri="{FF2B5EF4-FFF2-40B4-BE49-F238E27FC236}">
                    <a16:creationId xmlns:a16="http://schemas.microsoft.com/office/drawing/2014/main" id="{BEF767D1-AF37-DE9B-DE32-6F7C42E32341}"/>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723312" y="3076874"/>
                <a:ext cx="3720180" cy="599841"/>
              </a:xfrm>
              <a:prstGeom prst="rect">
                <a:avLst/>
              </a:prstGeom>
              <a:ln>
                <a:noFill/>
              </a:ln>
            </p:spPr>
          </p:pic>
          <p:sp>
            <p:nvSpPr>
              <p:cNvPr id="120" name="TextBox 119">
                <a:extLst>
                  <a:ext uri="{FF2B5EF4-FFF2-40B4-BE49-F238E27FC236}">
                    <a16:creationId xmlns:a16="http://schemas.microsoft.com/office/drawing/2014/main" id="{47773AC3-7039-A574-E460-9414CAF530AF}"/>
                  </a:ext>
                </a:extLst>
              </p:cNvPr>
              <p:cNvSpPr txBox="1"/>
              <p:nvPr/>
            </p:nvSpPr>
            <p:spPr>
              <a:xfrm>
                <a:off x="2882963" y="3072847"/>
                <a:ext cx="3276600" cy="609816"/>
              </a:xfrm>
              <a:prstGeom prst="rect">
                <a:avLst/>
              </a:prstGeom>
              <a:noFill/>
            </p:spPr>
            <p:txBody>
              <a:bodyPr wrap="square" rtlCol="0">
                <a:spAutoFit/>
              </a:bodyPr>
              <a:lstStyle/>
              <a:p>
                <a:r>
                  <a:rPr lang="fr-FR" altLang="vi-VN" sz="2400" dirty="0">
                    <a:solidFill>
                      <a:schemeClr val="bg2"/>
                    </a:solidFill>
                    <a:latin typeface="UTM Avo" panose="02040603050506020204" pitchFamily="18"/>
                    <a:cs typeface="Arial" panose="020B0604020202020204" pitchFamily="34" charset="0"/>
                  </a:rPr>
                  <a:t>C. </a:t>
                </a:r>
                <a:r>
                  <a:rPr lang="fr-FR" altLang="vi-VN" sz="2400" dirty="0" err="1">
                    <a:solidFill>
                      <a:schemeClr val="bg2"/>
                    </a:solidFill>
                    <a:latin typeface="UTM Avo" panose="02040603050506020204" pitchFamily="18"/>
                    <a:cs typeface="Arial" panose="020B0604020202020204" pitchFamily="34" charset="0"/>
                  </a:rPr>
                  <a:t>Khả</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năng</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cháy</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trong</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oxygen</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tạo</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thành</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khí</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carbon</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dioxide</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và</a:t>
                </a:r>
                <a:r>
                  <a:rPr lang="fr-FR" altLang="vi-VN" sz="2400" dirty="0">
                    <a:solidFill>
                      <a:schemeClr val="bg2"/>
                    </a:solidFill>
                    <a:latin typeface="UTM Avo" panose="02040603050506020204" pitchFamily="18"/>
                    <a:cs typeface="Arial" panose="020B0604020202020204" pitchFamily="34" charset="0"/>
                  </a:rPr>
                  <a:t> </a:t>
                </a:r>
                <a:r>
                  <a:rPr lang="fr-FR" altLang="vi-VN" sz="2400" dirty="0" err="1">
                    <a:solidFill>
                      <a:schemeClr val="bg2"/>
                    </a:solidFill>
                    <a:latin typeface="UTM Avo" panose="02040603050506020204" pitchFamily="18"/>
                    <a:cs typeface="Arial" panose="020B0604020202020204" pitchFamily="34" charset="0"/>
                  </a:rPr>
                  <a:t>nước</a:t>
                </a:r>
                <a:r>
                  <a:rPr lang="fr-FR" altLang="vi-VN" sz="2400" dirty="0">
                    <a:solidFill>
                      <a:schemeClr val="bg2"/>
                    </a:solidFill>
                    <a:latin typeface="UTM Avo" panose="02040603050506020204" pitchFamily="18"/>
                    <a:cs typeface="Arial" panose="020B0604020202020204" pitchFamily="34" charset="0"/>
                  </a:rPr>
                  <a:t>. </a:t>
                </a:r>
                <a:endParaRPr lang="en-US" sz="2400" dirty="0">
                  <a:solidFill>
                    <a:schemeClr val="bg2"/>
                  </a:solidFill>
                  <a:latin typeface="UTM Avo" panose="02040603050506020204" pitchFamily="18"/>
                </a:endParaRPr>
              </a:p>
            </p:txBody>
          </p:sp>
        </p:grpSp>
      </p:grpSp>
      <p:pic>
        <p:nvPicPr>
          <p:cNvPr id="123" name="Am-thanh-tra-loi-dung-chinh-xac-www_tiengdong_com">
            <a:hlinkClick r:id="" action="ppaction://media"/>
            <a:extLst>
              <a:ext uri="{FF2B5EF4-FFF2-40B4-BE49-F238E27FC236}">
                <a16:creationId xmlns:a16="http://schemas.microsoft.com/office/drawing/2014/main" id="{29744513-D51D-5AE0-C806-84DC977F7C57}"/>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39875" y="2784475"/>
            <a:ext cx="609600" cy="609600"/>
          </a:xfrm>
          <a:prstGeom prst="rect">
            <a:avLst/>
          </a:prstGeom>
        </p:spPr>
      </p:pic>
      <p:pic>
        <p:nvPicPr>
          <p:cNvPr id="124" name="Picture 123" descr="Logo, company name&#10;&#10;Description automatically generated">
            <a:extLst>
              <a:ext uri="{FF2B5EF4-FFF2-40B4-BE49-F238E27FC236}">
                <a16:creationId xmlns:a16="http://schemas.microsoft.com/office/drawing/2014/main" id="{273E18F9-F448-B1FB-A729-93ABB17E075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extLst>
      <p:ext uri="{BB962C8B-B14F-4D97-AF65-F5344CB8AC3E}">
        <p14:creationId xmlns:p14="http://schemas.microsoft.com/office/powerpoint/2010/main" val="651650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ppt_w+.3"/>
                                          </p:val>
                                        </p:tav>
                                        <p:tav tm="100000">
                                          <p:val>
                                            <p:strVal val="#ppt_w"/>
                                          </p:val>
                                        </p:tav>
                                      </p:tavLst>
                                    </p:anim>
                                    <p:anim calcmode="lin" valueType="num">
                                      <p:cBhvr>
                                        <p:cTn id="8" dur="1000" fill="hold"/>
                                        <p:tgtEl>
                                          <p:spTgt spid="89"/>
                                        </p:tgtEl>
                                        <p:attrNameLst>
                                          <p:attrName>ppt_h</p:attrName>
                                        </p:attrNameLst>
                                      </p:cBhvr>
                                      <p:tavLst>
                                        <p:tav tm="0">
                                          <p:val>
                                            <p:strVal val="#ppt_h"/>
                                          </p:val>
                                        </p:tav>
                                        <p:tav tm="100000">
                                          <p:val>
                                            <p:strVal val="#ppt_h"/>
                                          </p:val>
                                        </p:tav>
                                      </p:tavLst>
                                    </p:anim>
                                    <p:animEffect transition="in" filter="fade">
                                      <p:cBhvr>
                                        <p:cTn id="9" dur="1000"/>
                                        <p:tgtEl>
                                          <p:spTgt spid="89"/>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wipe(down)">
                                      <p:cBhvr>
                                        <p:cTn id="13" dur="435">
                                          <p:stCondLst>
                                            <p:cond delay="0"/>
                                          </p:stCondLst>
                                        </p:cTn>
                                        <p:tgtEl>
                                          <p:spTgt spid="90"/>
                                        </p:tgtEl>
                                      </p:cBhvr>
                                    </p:animEffect>
                                    <p:anim calcmode="lin" valueType="num">
                                      <p:cBhvr>
                                        <p:cTn id="14" dur="1366"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90"/>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90"/>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90"/>
                                        </p:tgtEl>
                                        <p:attrNameLst>
                                          <p:attrName>ppt_y</p:attrName>
                                        </p:attrNameLst>
                                      </p:cBhvr>
                                      <p:tavLst>
                                        <p:tav tm="0" fmla="#ppt_y-sin(pi*$)/81">
                                          <p:val>
                                            <p:fltVal val="0"/>
                                          </p:val>
                                        </p:tav>
                                        <p:tav tm="100000">
                                          <p:val>
                                            <p:fltVal val="1"/>
                                          </p:val>
                                        </p:tav>
                                      </p:tavLst>
                                    </p:anim>
                                    <p:animScale>
                                      <p:cBhvr>
                                        <p:cTn id="19" dur="19">
                                          <p:stCondLst>
                                            <p:cond delay="487"/>
                                          </p:stCondLst>
                                        </p:cTn>
                                        <p:tgtEl>
                                          <p:spTgt spid="90"/>
                                        </p:tgtEl>
                                      </p:cBhvr>
                                      <p:to x="100000" y="60000"/>
                                    </p:animScale>
                                    <p:animScale>
                                      <p:cBhvr>
                                        <p:cTn id="20" dur="124" decel="50000">
                                          <p:stCondLst>
                                            <p:cond delay="507"/>
                                          </p:stCondLst>
                                        </p:cTn>
                                        <p:tgtEl>
                                          <p:spTgt spid="90"/>
                                        </p:tgtEl>
                                      </p:cBhvr>
                                      <p:to x="100000" y="100000"/>
                                    </p:animScale>
                                    <p:animScale>
                                      <p:cBhvr>
                                        <p:cTn id="21" dur="19">
                                          <p:stCondLst>
                                            <p:cond delay="984"/>
                                          </p:stCondLst>
                                        </p:cTn>
                                        <p:tgtEl>
                                          <p:spTgt spid="90"/>
                                        </p:tgtEl>
                                      </p:cBhvr>
                                      <p:to x="100000" y="80000"/>
                                    </p:animScale>
                                    <p:animScale>
                                      <p:cBhvr>
                                        <p:cTn id="22" dur="124" decel="50000">
                                          <p:stCondLst>
                                            <p:cond delay="1003"/>
                                          </p:stCondLst>
                                        </p:cTn>
                                        <p:tgtEl>
                                          <p:spTgt spid="90"/>
                                        </p:tgtEl>
                                      </p:cBhvr>
                                      <p:to x="100000" y="100000"/>
                                    </p:animScale>
                                    <p:animScale>
                                      <p:cBhvr>
                                        <p:cTn id="23" dur="19">
                                          <p:stCondLst>
                                            <p:cond delay="1231"/>
                                          </p:stCondLst>
                                        </p:cTn>
                                        <p:tgtEl>
                                          <p:spTgt spid="90"/>
                                        </p:tgtEl>
                                      </p:cBhvr>
                                      <p:to x="100000" y="90000"/>
                                    </p:animScale>
                                    <p:animScale>
                                      <p:cBhvr>
                                        <p:cTn id="24" dur="124" decel="50000">
                                          <p:stCondLst>
                                            <p:cond delay="1251"/>
                                          </p:stCondLst>
                                        </p:cTn>
                                        <p:tgtEl>
                                          <p:spTgt spid="90"/>
                                        </p:tgtEl>
                                      </p:cBhvr>
                                      <p:to x="100000" y="100000"/>
                                    </p:animScale>
                                    <p:animScale>
                                      <p:cBhvr>
                                        <p:cTn id="25" dur="19">
                                          <p:stCondLst>
                                            <p:cond delay="1356"/>
                                          </p:stCondLst>
                                        </p:cTn>
                                        <p:tgtEl>
                                          <p:spTgt spid="90"/>
                                        </p:tgtEl>
                                      </p:cBhvr>
                                      <p:to x="100000" y="95000"/>
                                    </p:animScale>
                                    <p:animScale>
                                      <p:cBhvr>
                                        <p:cTn id="26" dur="124" decel="50000">
                                          <p:stCondLst>
                                            <p:cond delay="1376"/>
                                          </p:stCondLst>
                                        </p:cTn>
                                        <p:tgtEl>
                                          <p:spTgt spid="90"/>
                                        </p:tgtEl>
                                      </p:cBhvr>
                                      <p:to x="100000" y="100000"/>
                                    </p:animScale>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02"/>
                                        </p:tgtEl>
                                        <p:attrNameLst>
                                          <p:attrName>style.visibility</p:attrName>
                                        </p:attrNameLst>
                                      </p:cBhvr>
                                      <p:to>
                                        <p:strVal val="visible"/>
                                      </p:to>
                                    </p:set>
                                    <p:anim calcmode="lin" valueType="num">
                                      <p:cBhvr additive="base">
                                        <p:cTn id="30" dur="750" fill="hold"/>
                                        <p:tgtEl>
                                          <p:spTgt spid="102"/>
                                        </p:tgtEl>
                                        <p:attrNameLst>
                                          <p:attrName>ppt_x</p:attrName>
                                        </p:attrNameLst>
                                      </p:cBhvr>
                                      <p:tavLst>
                                        <p:tav tm="0">
                                          <p:val>
                                            <p:strVal val="#ppt_x"/>
                                          </p:val>
                                        </p:tav>
                                        <p:tav tm="100000">
                                          <p:val>
                                            <p:strVal val="#ppt_x"/>
                                          </p:val>
                                        </p:tav>
                                      </p:tavLst>
                                    </p:anim>
                                    <p:anim calcmode="lin" valueType="num">
                                      <p:cBhvr additive="base">
                                        <p:cTn id="31" dur="750" fill="hold"/>
                                        <p:tgtEl>
                                          <p:spTgt spid="102"/>
                                        </p:tgtEl>
                                        <p:attrNameLst>
                                          <p:attrName>ppt_y</p:attrName>
                                        </p:attrNameLst>
                                      </p:cBhvr>
                                      <p:tavLst>
                                        <p:tav tm="0">
                                          <p:val>
                                            <p:strVal val="1+#ppt_h/2"/>
                                          </p:val>
                                        </p:tav>
                                        <p:tav tm="100000">
                                          <p:val>
                                            <p:strVal val="#ppt_y"/>
                                          </p:val>
                                        </p:tav>
                                      </p:tavLst>
                                    </p:anim>
                                  </p:childTnLst>
                                </p:cTn>
                              </p:par>
                            </p:childTnLst>
                          </p:cTn>
                        </p:par>
                        <p:par>
                          <p:cTn id="32" fill="hold">
                            <p:stCondLst>
                              <p:cond delay="3250"/>
                            </p:stCondLst>
                            <p:childTnLst>
                              <p:par>
                                <p:cTn id="33" presetID="2" presetClass="entr" presetSubtype="4" fill="hold" nodeType="afterEffect">
                                  <p:stCondLst>
                                    <p:cond delay="0"/>
                                  </p:stCondLst>
                                  <p:childTnLst>
                                    <p:set>
                                      <p:cBhvr>
                                        <p:cTn id="34" dur="1" fill="hold">
                                          <p:stCondLst>
                                            <p:cond delay="0"/>
                                          </p:stCondLst>
                                        </p:cTn>
                                        <p:tgtEl>
                                          <p:spTgt spid="95"/>
                                        </p:tgtEl>
                                        <p:attrNameLst>
                                          <p:attrName>style.visibility</p:attrName>
                                        </p:attrNameLst>
                                      </p:cBhvr>
                                      <p:to>
                                        <p:strVal val="visible"/>
                                      </p:to>
                                    </p:set>
                                    <p:anim calcmode="lin" valueType="num">
                                      <p:cBhvr additive="base">
                                        <p:cTn id="35" dur="750" fill="hold"/>
                                        <p:tgtEl>
                                          <p:spTgt spid="95"/>
                                        </p:tgtEl>
                                        <p:attrNameLst>
                                          <p:attrName>ppt_x</p:attrName>
                                        </p:attrNameLst>
                                      </p:cBhvr>
                                      <p:tavLst>
                                        <p:tav tm="0">
                                          <p:val>
                                            <p:strVal val="#ppt_x"/>
                                          </p:val>
                                        </p:tav>
                                        <p:tav tm="100000">
                                          <p:val>
                                            <p:strVal val="#ppt_x"/>
                                          </p:val>
                                        </p:tav>
                                      </p:tavLst>
                                    </p:anim>
                                    <p:anim calcmode="lin" valueType="num">
                                      <p:cBhvr additive="base">
                                        <p:cTn id="36" dur="750" fill="hold"/>
                                        <p:tgtEl>
                                          <p:spTgt spid="95"/>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additive="base">
                                        <p:cTn id="40" dur="750" fill="hold"/>
                                        <p:tgtEl>
                                          <p:spTgt spid="116"/>
                                        </p:tgtEl>
                                        <p:attrNameLst>
                                          <p:attrName>ppt_x</p:attrName>
                                        </p:attrNameLst>
                                      </p:cBhvr>
                                      <p:tavLst>
                                        <p:tav tm="0">
                                          <p:val>
                                            <p:strVal val="#ppt_x"/>
                                          </p:val>
                                        </p:tav>
                                        <p:tav tm="100000">
                                          <p:val>
                                            <p:strVal val="#ppt_x"/>
                                          </p:val>
                                        </p:tav>
                                      </p:tavLst>
                                    </p:anim>
                                    <p:anim calcmode="lin" valueType="num">
                                      <p:cBhvr additive="base">
                                        <p:cTn id="41" dur="750" fill="hold"/>
                                        <p:tgtEl>
                                          <p:spTgt spid="116"/>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 presetClass="entr" presetSubtype="4"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 calcmode="lin" valueType="num">
                                      <p:cBhvr additive="base">
                                        <p:cTn id="45" dur="750" fill="hold"/>
                                        <p:tgtEl>
                                          <p:spTgt spid="109"/>
                                        </p:tgtEl>
                                        <p:attrNameLst>
                                          <p:attrName>ppt_x</p:attrName>
                                        </p:attrNameLst>
                                      </p:cBhvr>
                                      <p:tavLst>
                                        <p:tav tm="0">
                                          <p:val>
                                            <p:strVal val="#ppt_x"/>
                                          </p:val>
                                        </p:tav>
                                        <p:tav tm="100000">
                                          <p:val>
                                            <p:strVal val="#ppt_x"/>
                                          </p:val>
                                        </p:tav>
                                      </p:tavLst>
                                    </p:anim>
                                    <p:anim calcmode="lin" valueType="num">
                                      <p:cBhvr additive="base">
                                        <p:cTn id="46" dur="750" fill="hold"/>
                                        <p:tgtEl>
                                          <p:spTgt spid="109"/>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15000" fill="hold"/>
                                        <p:tgtEl>
                                          <p:spTgt spid="91"/>
                                        </p:tgtEl>
                                        <p:attrNameLst>
                                          <p:attrName>r</p:attrName>
                                        </p:attrNameLst>
                                      </p:cBhvr>
                                    </p:animRot>
                                  </p:childTnLst>
                                </p:cTn>
                              </p:par>
                            </p:childTnLst>
                          </p:cTn>
                        </p:par>
                        <p:par>
                          <p:cTn id="51" fill="hold">
                            <p:stCondLst>
                              <p:cond delay="15000"/>
                            </p:stCondLst>
                            <p:childTnLst>
                              <p:par>
                                <p:cTn id="52" presetID="1" presetClass="entr" presetSubtype="0"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16"/>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16"/>
                                        </p:tgtEl>
                                        <p:attrNameLst>
                                          <p:attrName>r</p:attrName>
                                        </p:attrNameLst>
                                      </p:cBhvr>
                                    </p:animRot>
                                    <p:animRot by="-240000">
                                      <p:cBhvr>
                                        <p:cTn id="59" dur="200" fill="hold">
                                          <p:stCondLst>
                                            <p:cond delay="200"/>
                                          </p:stCondLst>
                                        </p:cTn>
                                        <p:tgtEl>
                                          <p:spTgt spid="116"/>
                                        </p:tgtEl>
                                        <p:attrNameLst>
                                          <p:attrName>r</p:attrName>
                                        </p:attrNameLst>
                                      </p:cBhvr>
                                    </p:animRot>
                                    <p:animRot by="240000">
                                      <p:cBhvr>
                                        <p:cTn id="60" dur="200" fill="hold">
                                          <p:stCondLst>
                                            <p:cond delay="400"/>
                                          </p:stCondLst>
                                        </p:cTn>
                                        <p:tgtEl>
                                          <p:spTgt spid="116"/>
                                        </p:tgtEl>
                                        <p:attrNameLst>
                                          <p:attrName>r</p:attrName>
                                        </p:attrNameLst>
                                      </p:cBhvr>
                                    </p:animRot>
                                    <p:animRot by="-240000">
                                      <p:cBhvr>
                                        <p:cTn id="61" dur="200" fill="hold">
                                          <p:stCondLst>
                                            <p:cond delay="600"/>
                                          </p:stCondLst>
                                        </p:cTn>
                                        <p:tgtEl>
                                          <p:spTgt spid="116"/>
                                        </p:tgtEl>
                                        <p:attrNameLst>
                                          <p:attrName>r</p:attrName>
                                        </p:attrNameLst>
                                      </p:cBhvr>
                                    </p:animRot>
                                    <p:animRot by="120000">
                                      <p:cBhvr>
                                        <p:cTn id="62" dur="200" fill="hold">
                                          <p:stCondLst>
                                            <p:cond delay="800"/>
                                          </p:stCondLst>
                                        </p:cTn>
                                        <p:tgtEl>
                                          <p:spTgt spid="116"/>
                                        </p:tgtEl>
                                        <p:attrNameLst>
                                          <p:attrName>r</p:attrName>
                                        </p:attrNameLst>
                                      </p:cBhvr>
                                    </p:animRot>
                                  </p:childTnLst>
                                </p:cTn>
                              </p:par>
                              <p:par>
                                <p:cTn id="63" presetID="1" presetClass="mediacall" presetSubtype="0" fill="hold" nodeType="withEffect">
                                  <p:stCondLst>
                                    <p:cond delay="0"/>
                                  </p:stCondLst>
                                  <p:childTnLst>
                                    <p:cmd type="call" cmd="playFrom(0.0)">
                                      <p:cBhvr>
                                        <p:cTn id="64" dur="1724" fill="hold"/>
                                        <p:tgtEl>
                                          <p:spTgt spid="123"/>
                                        </p:tgtEl>
                                      </p:cBhvr>
                                    </p:cmd>
                                  </p:childTnLst>
                                </p:cTn>
                              </p:par>
                            </p:childTnLst>
                          </p:cTn>
                        </p:par>
                      </p:childTnLst>
                    </p:cTn>
                  </p:par>
                </p:childTnLst>
              </p:cTn>
              <p:nextCondLst>
                <p:cond evt="onClick" delay="0">
                  <p:tgtEl>
                    <p:spTgt spid="116"/>
                  </p:tgtEl>
                </p:cond>
              </p:nextCondLst>
            </p:seq>
            <p:seq concurrent="1" nextAc="seek">
              <p:cTn id="65" restart="whenNotActive" fill="hold" evtFilter="cancelBubble" nodeType="interactiveSeq">
                <p:stCondLst>
                  <p:cond evt="onClick" delay="0">
                    <p:tgtEl>
                      <p:spTgt spid="95"/>
                    </p:tgtEl>
                  </p:cond>
                </p:stCondLst>
                <p:endSync evt="end" delay="0">
                  <p:rtn val="all"/>
                </p:endSync>
                <p:childTnLst>
                  <p:par>
                    <p:cTn id="66" fill="hold">
                      <p:stCondLst>
                        <p:cond delay="0"/>
                      </p:stCondLst>
                      <p:childTnLst>
                        <p:par>
                          <p:cTn id="67" fill="hold">
                            <p:stCondLst>
                              <p:cond delay="0"/>
                            </p:stCondLst>
                            <p:childTnLst>
                              <p:par>
                                <p:cTn id="68" presetID="9" presetClass="emph" presetSubtype="0" nodeType="clickEffect">
                                  <p:stCondLst>
                                    <p:cond delay="0"/>
                                  </p:stCondLst>
                                  <p:childTnLst>
                                    <p:set>
                                      <p:cBhvr>
                                        <p:cTn id="69" dur="indefinite"/>
                                        <p:tgtEl>
                                          <p:spTgt spid="95"/>
                                        </p:tgtEl>
                                        <p:attrNameLst>
                                          <p:attrName>style.opacity</p:attrName>
                                        </p:attrNameLst>
                                      </p:cBhvr>
                                      <p:to>
                                        <p:strVal val="0.5"/>
                                      </p:to>
                                    </p:set>
                                    <p:animEffect filter="image" prLst="opacity: 0.5">
                                      <p:cBhvr rctx="IE">
                                        <p:cTn id="70" dur="indefinite"/>
                                        <p:tgtEl>
                                          <p:spTgt spid="95"/>
                                        </p:tgtEl>
                                      </p:cBhvr>
                                    </p:animEffect>
                                  </p:childTnLst>
                                </p:cTn>
                              </p:par>
                            </p:childTnLst>
                          </p:cTn>
                        </p:par>
                      </p:childTnLst>
                    </p:cTn>
                  </p:par>
                </p:childTnLst>
              </p:cTn>
              <p:nextCondLst>
                <p:cond evt="onClick" delay="0">
                  <p:tgtEl>
                    <p:spTgt spid="95"/>
                  </p:tgtEl>
                </p:cond>
              </p:nextCondLst>
            </p:seq>
            <p:seq concurrent="1" nextAc="seek">
              <p:cTn id="71" restart="whenNotActive" fill="hold" evtFilter="cancelBubble" nodeType="interactiveSeq">
                <p:stCondLst>
                  <p:cond evt="onClick" delay="0">
                    <p:tgtEl>
                      <p:spTgt spid="102"/>
                    </p:tgtEl>
                  </p:cond>
                </p:stCondLst>
                <p:endSync evt="end" delay="0">
                  <p:rtn val="all"/>
                </p:endSync>
                <p:childTnLst>
                  <p:par>
                    <p:cTn id="72" fill="hold">
                      <p:stCondLst>
                        <p:cond delay="0"/>
                      </p:stCondLst>
                      <p:childTnLst>
                        <p:par>
                          <p:cTn id="73" fill="hold">
                            <p:stCondLst>
                              <p:cond delay="0"/>
                            </p:stCondLst>
                            <p:childTnLst>
                              <p:par>
                                <p:cTn id="74" presetID="9" presetClass="emph" presetSubtype="0" nodeType="clickEffect">
                                  <p:stCondLst>
                                    <p:cond delay="0"/>
                                  </p:stCondLst>
                                  <p:childTnLst>
                                    <p:set>
                                      <p:cBhvr>
                                        <p:cTn id="75" dur="indefinite"/>
                                        <p:tgtEl>
                                          <p:spTgt spid="102"/>
                                        </p:tgtEl>
                                        <p:attrNameLst>
                                          <p:attrName>style.opacity</p:attrName>
                                        </p:attrNameLst>
                                      </p:cBhvr>
                                      <p:to>
                                        <p:strVal val="0.5"/>
                                      </p:to>
                                    </p:set>
                                    <p:animEffect filter="image" prLst="opacity: 0.5">
                                      <p:cBhvr rctx="IE">
                                        <p:cTn id="76" dur="indefinite"/>
                                        <p:tgtEl>
                                          <p:spTgt spid="102"/>
                                        </p:tgtEl>
                                      </p:cBhvr>
                                    </p:animEffect>
                                  </p:childTnLst>
                                </p:cTn>
                              </p:par>
                            </p:childTnLst>
                          </p:cTn>
                        </p:par>
                      </p:childTnLst>
                    </p:cTn>
                  </p:par>
                </p:childTnLst>
              </p:cTn>
              <p:nextCondLst>
                <p:cond evt="onClick" delay="0">
                  <p:tgtEl>
                    <p:spTgt spid="102"/>
                  </p:tgtEl>
                </p:cond>
              </p:nextCondLst>
            </p:seq>
            <p:seq concurrent="1" nextAc="seek">
              <p:cTn id="77" restart="whenNotActive" fill="hold" evtFilter="cancelBubble" nodeType="interactiveSeq">
                <p:stCondLst>
                  <p:cond evt="onClick" delay="0">
                    <p:tgtEl>
                      <p:spTgt spid="109"/>
                    </p:tgtEl>
                  </p:cond>
                </p:stCondLst>
                <p:endSync evt="end" delay="0">
                  <p:rtn val="all"/>
                </p:endSync>
                <p:childTnLst>
                  <p:par>
                    <p:cTn id="78" fill="hold">
                      <p:stCondLst>
                        <p:cond delay="0"/>
                      </p:stCondLst>
                      <p:childTnLst>
                        <p:par>
                          <p:cTn id="79" fill="hold">
                            <p:stCondLst>
                              <p:cond delay="0"/>
                            </p:stCondLst>
                            <p:childTnLst>
                              <p:par>
                                <p:cTn id="80" presetID="9" presetClass="emph" presetSubtype="0" nodeType="clickEffect">
                                  <p:stCondLst>
                                    <p:cond delay="0"/>
                                  </p:stCondLst>
                                  <p:childTnLst>
                                    <p:set>
                                      <p:cBhvr>
                                        <p:cTn id="81" dur="indefinite"/>
                                        <p:tgtEl>
                                          <p:spTgt spid="109"/>
                                        </p:tgtEl>
                                        <p:attrNameLst>
                                          <p:attrName>style.opacity</p:attrName>
                                        </p:attrNameLst>
                                      </p:cBhvr>
                                      <p:to>
                                        <p:strVal val="0.5"/>
                                      </p:to>
                                    </p:set>
                                    <p:animEffect filter="image" prLst="opacity: 0.5">
                                      <p:cBhvr rctx="IE">
                                        <p:cTn id="82" dur="indefinite"/>
                                        <p:tgtEl>
                                          <p:spTgt spid="109"/>
                                        </p:tgtEl>
                                      </p:cBhvr>
                                    </p:animEffect>
                                  </p:childTnLst>
                                </p:cTn>
                              </p:par>
                            </p:childTnLst>
                          </p:cTn>
                        </p:par>
                      </p:childTnLst>
                    </p:cTn>
                  </p:par>
                </p:childTnLst>
              </p:cTn>
              <p:nextCondLst>
                <p:cond evt="onClick" delay="0">
                  <p:tgtEl>
                    <p:spTgt spid="109"/>
                  </p:tgtEl>
                </p:cond>
              </p:nextCondLst>
            </p:seq>
            <p:audio>
              <p:cMediaNode vol="80000">
                <p:cTn id="83" fill="hold" display="0">
                  <p:stCondLst>
                    <p:cond delay="indefinite"/>
                  </p:stCondLst>
                  <p:endCondLst>
                    <p:cond evt="onStopAudio" delay="0">
                      <p:tgtEl>
                        <p:sldTgt/>
                      </p:tgtEl>
                    </p:cond>
                  </p:endCondLst>
                </p:cTn>
                <p:tgtEl>
                  <p:spTgt spid="123"/>
                </p:tgtEl>
              </p:cMediaNode>
            </p:audio>
          </p:childTnLst>
        </p:cTn>
      </p:par>
    </p:tnLst>
    <p:bldLst>
      <p:bldP spid="90" grpId="0"/>
      <p:bldP spid="9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 name="Picture 61" descr="375ba1682899b9444c201750c3b90c1b.png">
            <a:extLst>
              <a:ext uri="{FF2B5EF4-FFF2-40B4-BE49-F238E27FC236}">
                <a16:creationId xmlns:a16="http://schemas.microsoft.com/office/drawing/2014/main" id="{2E7E48FF-37F6-115E-B3AC-40F126282625}"/>
              </a:ext>
            </a:extLst>
          </p:cNvPr>
          <p:cNvPicPr>
            <a:picLocks noChangeAspect="1"/>
          </p:cNvPicPr>
          <p:nvPr/>
        </p:nvPicPr>
        <p:blipFill>
          <a:blip r:embed="rId6" cstate="print"/>
          <a:stretch>
            <a:fillRect/>
          </a:stretch>
        </p:blipFill>
        <p:spPr>
          <a:xfrm>
            <a:off x="1039607" y="-448733"/>
            <a:ext cx="10112785" cy="4347665"/>
          </a:xfrm>
          <a:prstGeom prst="rect">
            <a:avLst/>
          </a:prstGeom>
        </p:spPr>
      </p:pic>
      <p:sp>
        <p:nvSpPr>
          <p:cNvPr id="63" name="TextBox 62">
            <a:extLst>
              <a:ext uri="{FF2B5EF4-FFF2-40B4-BE49-F238E27FC236}">
                <a16:creationId xmlns:a16="http://schemas.microsoft.com/office/drawing/2014/main" id="{62440D4E-A3CC-E25A-723F-0381A9206345}"/>
              </a:ext>
            </a:extLst>
          </p:cNvPr>
          <p:cNvSpPr txBox="1"/>
          <p:nvPr/>
        </p:nvSpPr>
        <p:spPr>
          <a:xfrm>
            <a:off x="2743200" y="1044794"/>
            <a:ext cx="6930189" cy="1568956"/>
          </a:xfrm>
          <a:prstGeom prst="rect">
            <a:avLst/>
          </a:prstGeom>
          <a:noFill/>
        </p:spPr>
        <p:txBody>
          <a:bodyPr wrap="square" rtlCol="0">
            <a:spAutoFit/>
          </a:bodyPr>
          <a:lstStyle/>
          <a:p>
            <a:pPr algn="just">
              <a:lnSpc>
                <a:spcPct val="135000"/>
              </a:lnSpc>
              <a:defRPr/>
            </a:pPr>
            <a:r>
              <a:rPr lang="en-US" altLang="vi-VN" sz="3700" b="1" dirty="0" err="1">
                <a:solidFill>
                  <a:schemeClr val="tx1"/>
                </a:solidFill>
                <a:latin typeface="UTM Avo" panose="02040603050506020204" pitchFamily="18"/>
                <a:cs typeface="Arial" panose="020B0604020202020204" pitchFamily="34" charset="0"/>
              </a:rPr>
              <a:t>Câu</a:t>
            </a:r>
            <a:r>
              <a:rPr lang="en-US" altLang="vi-VN" sz="3700" b="1" dirty="0">
                <a:solidFill>
                  <a:schemeClr val="tx1"/>
                </a:solidFill>
                <a:latin typeface="UTM Avo" panose="02040603050506020204" pitchFamily="18"/>
                <a:cs typeface="Arial" panose="020B0604020202020204" pitchFamily="34" charset="0"/>
              </a:rPr>
              <a:t> 3: </a:t>
            </a:r>
            <a:r>
              <a:rPr lang="en-US" altLang="vi-VN" sz="3700" dirty="0" err="1">
                <a:solidFill>
                  <a:schemeClr val="tx1"/>
                </a:solidFill>
                <a:latin typeface="UTM Avo" panose="02040603050506020204" pitchFamily="18"/>
                <a:cs typeface="Arial" panose="020B0604020202020204" pitchFamily="34" charset="0"/>
              </a:rPr>
              <a:t>Sự</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chuyển</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thể</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từ</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thể</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hơi</a:t>
            </a:r>
            <a:r>
              <a:rPr lang="en-US" altLang="vi-VN" sz="3700" dirty="0">
                <a:solidFill>
                  <a:schemeClr val="tx1"/>
                </a:solidFill>
                <a:latin typeface="UTM Avo" panose="02040603050506020204" pitchFamily="18"/>
                <a:cs typeface="Arial" panose="020B0604020202020204" pitchFamily="34" charset="0"/>
              </a:rPr>
              <a:t> sang </a:t>
            </a:r>
            <a:r>
              <a:rPr lang="en-US" altLang="vi-VN" sz="3700" dirty="0" err="1">
                <a:solidFill>
                  <a:schemeClr val="tx1"/>
                </a:solidFill>
                <a:latin typeface="UTM Avo" panose="02040603050506020204" pitchFamily="18"/>
                <a:cs typeface="Arial" panose="020B0604020202020204" pitchFamily="34" charset="0"/>
              </a:rPr>
              <a:t>thể</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lỏng</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được</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gọi</a:t>
            </a:r>
            <a:r>
              <a:rPr lang="en-US" altLang="vi-VN" sz="3700" dirty="0">
                <a:solidFill>
                  <a:schemeClr val="tx1"/>
                </a:solidFill>
                <a:latin typeface="UTM Avo" panose="02040603050506020204" pitchFamily="18"/>
                <a:cs typeface="Arial" panose="020B0604020202020204" pitchFamily="34" charset="0"/>
              </a:rPr>
              <a:t> </a:t>
            </a:r>
            <a:r>
              <a:rPr lang="en-US" altLang="vi-VN" sz="3700" dirty="0" err="1">
                <a:solidFill>
                  <a:schemeClr val="tx1"/>
                </a:solidFill>
                <a:latin typeface="UTM Avo" panose="02040603050506020204" pitchFamily="18"/>
                <a:cs typeface="Arial" panose="020B0604020202020204" pitchFamily="34" charset="0"/>
              </a:rPr>
              <a:t>là</a:t>
            </a:r>
            <a:endParaRPr lang="vi-VN" altLang="vi-VN" sz="3700" dirty="0">
              <a:solidFill>
                <a:schemeClr val="tx1"/>
              </a:solidFill>
              <a:latin typeface="UTM Avo" panose="02040603050506020204" pitchFamily="18"/>
              <a:cs typeface="Arial" panose="020B0604020202020204" pitchFamily="34" charset="0"/>
            </a:endParaRPr>
          </a:p>
        </p:txBody>
      </p:sp>
      <p:pic>
        <p:nvPicPr>
          <p:cNvPr id="64" name="Picture 14" descr="kim phut">
            <a:extLst>
              <a:ext uri="{FF2B5EF4-FFF2-40B4-BE49-F238E27FC236}">
                <a16:creationId xmlns:a16="http://schemas.microsoft.com/office/drawing/2014/main" id="{967D96FB-4A7F-466B-9327-97B0E76812F2}"/>
              </a:ext>
            </a:extLst>
          </p:cNvPr>
          <p:cNvPicPr>
            <a:picLocks noChangeAspect="1" noChangeArrowheads="1"/>
          </p:cNvPicPr>
          <p:nvPr/>
        </p:nvPicPr>
        <p:blipFill>
          <a:blip r:embed="rId7" cstate="print"/>
          <a:srcRect/>
          <a:stretch>
            <a:fillRect/>
          </a:stretch>
        </p:blipFill>
        <p:spPr bwMode="auto">
          <a:xfrm>
            <a:off x="8077200" y="4191001"/>
            <a:ext cx="1143000" cy="1075765"/>
          </a:xfrm>
          <a:prstGeom prst="rect">
            <a:avLst/>
          </a:prstGeom>
          <a:noFill/>
          <a:ln w="9525">
            <a:noFill/>
            <a:miter lim="800000"/>
            <a:headEnd/>
            <a:tailEnd/>
          </a:ln>
        </p:spPr>
      </p:pic>
      <p:pic>
        <p:nvPicPr>
          <p:cNvPr id="65" name="Picture 64" descr="dongho1">
            <a:extLst>
              <a:ext uri="{FF2B5EF4-FFF2-40B4-BE49-F238E27FC236}">
                <a16:creationId xmlns:a16="http://schemas.microsoft.com/office/drawing/2014/main" id="{4AE73D23-0A74-6F8A-3B62-C2F8E54BA952}"/>
              </a:ext>
            </a:extLst>
          </p:cNvPr>
          <p:cNvPicPr>
            <a:picLocks noChangeAspect="1" noChangeArrowheads="1"/>
          </p:cNvPicPr>
          <p:nvPr/>
        </p:nvPicPr>
        <p:blipFill>
          <a:blip r:embed="rId8" cstate="print"/>
          <a:srcRect/>
          <a:stretch>
            <a:fillRect/>
          </a:stretch>
        </p:blipFill>
        <p:spPr bwMode="auto">
          <a:xfrm>
            <a:off x="7772400" y="3744458"/>
            <a:ext cx="1752600" cy="1768573"/>
          </a:xfrm>
          <a:prstGeom prst="rect">
            <a:avLst/>
          </a:prstGeom>
          <a:noFill/>
        </p:spPr>
      </p:pic>
      <p:sp>
        <p:nvSpPr>
          <p:cNvPr id="66" name="Cloud 65">
            <a:extLst>
              <a:ext uri="{FF2B5EF4-FFF2-40B4-BE49-F238E27FC236}">
                <a16:creationId xmlns:a16="http://schemas.microsoft.com/office/drawing/2014/main" id="{C577C4D5-2583-B69C-0BA2-98939ECFD133}"/>
              </a:ext>
            </a:extLst>
          </p:cNvPr>
          <p:cNvSpPr/>
          <p:nvPr/>
        </p:nvSpPr>
        <p:spPr>
          <a:xfrm>
            <a:off x="8915400" y="3025994"/>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UTM Avo" panose="02040603050506020204" pitchFamily="18" charset="0"/>
                <a:ea typeface="+mn-ea"/>
                <a:cs typeface="Times New Roman" pitchFamily="18" charset="0"/>
              </a:rPr>
              <a:t>HẾT GIỜ</a:t>
            </a:r>
          </a:p>
        </p:txBody>
      </p:sp>
      <p:pic>
        <p:nvPicPr>
          <p:cNvPr id="67" name="Picture 66" descr="sao.png">
            <a:hlinkClick r:id="rId9" action="ppaction://hlinksldjump"/>
            <a:extLst>
              <a:ext uri="{FF2B5EF4-FFF2-40B4-BE49-F238E27FC236}">
                <a16:creationId xmlns:a16="http://schemas.microsoft.com/office/drawing/2014/main" id="{11A79914-BB36-1B91-91AA-F9524C9C5927}"/>
              </a:ext>
            </a:extLst>
          </p:cNvPr>
          <p:cNvPicPr>
            <a:picLocks noChangeAspect="1"/>
          </p:cNvPicPr>
          <p:nvPr/>
        </p:nvPicPr>
        <p:blipFill>
          <a:blip r:embed="rId10" cstate="print"/>
          <a:stretch>
            <a:fillRect/>
          </a:stretch>
        </p:blipFill>
        <p:spPr>
          <a:xfrm>
            <a:off x="9314686" y="5620510"/>
            <a:ext cx="1353315" cy="1237491"/>
          </a:xfrm>
          <a:prstGeom prst="rect">
            <a:avLst/>
          </a:prstGeom>
        </p:spPr>
      </p:pic>
      <p:grpSp>
        <p:nvGrpSpPr>
          <p:cNvPr id="68" name="Group 67">
            <a:extLst>
              <a:ext uri="{FF2B5EF4-FFF2-40B4-BE49-F238E27FC236}">
                <a16:creationId xmlns:a16="http://schemas.microsoft.com/office/drawing/2014/main" id="{AFB262C7-9CEC-94F8-C964-FFC835D25F6C}"/>
              </a:ext>
            </a:extLst>
          </p:cNvPr>
          <p:cNvGrpSpPr/>
          <p:nvPr/>
        </p:nvGrpSpPr>
        <p:grpSpPr>
          <a:xfrm>
            <a:off x="2133600" y="4038600"/>
            <a:ext cx="4497788" cy="685800"/>
            <a:chOff x="2133600" y="4038600"/>
            <a:chExt cx="4497788" cy="685800"/>
          </a:xfrm>
        </p:grpSpPr>
        <p:grpSp>
          <p:nvGrpSpPr>
            <p:cNvPr id="69" name="Group 68">
              <a:extLst>
                <a:ext uri="{FF2B5EF4-FFF2-40B4-BE49-F238E27FC236}">
                  <a16:creationId xmlns:a16="http://schemas.microsoft.com/office/drawing/2014/main" id="{C7192EE5-361A-FB76-D8C8-BF15A17CE631}"/>
                </a:ext>
              </a:extLst>
            </p:cNvPr>
            <p:cNvGrpSpPr/>
            <p:nvPr/>
          </p:nvGrpSpPr>
          <p:grpSpPr>
            <a:xfrm>
              <a:off x="2133600" y="4038600"/>
              <a:ext cx="685800" cy="685800"/>
              <a:chOff x="2133600" y="4038600"/>
              <a:chExt cx="685800" cy="685800"/>
            </a:xfrm>
          </p:grpSpPr>
          <p:sp>
            <p:nvSpPr>
              <p:cNvPr id="73" name="Oval 72">
                <a:extLst>
                  <a:ext uri="{FF2B5EF4-FFF2-40B4-BE49-F238E27FC236}">
                    <a16:creationId xmlns:a16="http://schemas.microsoft.com/office/drawing/2014/main" id="{7F39262B-5BED-0F2A-0225-E94B1BBD8E86}"/>
                  </a:ext>
                </a:extLst>
              </p:cNvPr>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a:endParaRPr>
              </a:p>
            </p:txBody>
          </p:sp>
          <p:sp>
            <p:nvSpPr>
              <p:cNvPr id="74" name="TextBox 73">
                <a:extLst>
                  <a:ext uri="{FF2B5EF4-FFF2-40B4-BE49-F238E27FC236}">
                    <a16:creationId xmlns:a16="http://schemas.microsoft.com/office/drawing/2014/main" id="{5CCCEB6F-85A5-F3E5-6E48-F799555ED0EA}"/>
                  </a:ext>
                </a:extLst>
              </p:cNvPr>
              <p:cNvSpPr txBox="1"/>
              <p:nvPr/>
            </p:nvSpPr>
            <p:spPr>
              <a:xfrm>
                <a:off x="2286000" y="41148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itchFamily="18" charset="0"/>
                  </a:rPr>
                  <a:t>B</a:t>
                </a:r>
              </a:p>
            </p:txBody>
          </p:sp>
        </p:grpSp>
        <p:grpSp>
          <p:nvGrpSpPr>
            <p:cNvPr id="70" name="Group 69">
              <a:extLst>
                <a:ext uri="{FF2B5EF4-FFF2-40B4-BE49-F238E27FC236}">
                  <a16:creationId xmlns:a16="http://schemas.microsoft.com/office/drawing/2014/main" id="{0F382D5F-9010-0F31-3AB7-CAED3C4E520D}"/>
                </a:ext>
              </a:extLst>
            </p:cNvPr>
            <p:cNvGrpSpPr/>
            <p:nvPr/>
          </p:nvGrpSpPr>
          <p:grpSpPr>
            <a:xfrm>
              <a:off x="3005528" y="4105525"/>
              <a:ext cx="3625860" cy="542675"/>
              <a:chOff x="3005528" y="4191873"/>
              <a:chExt cx="3625860" cy="542675"/>
            </a:xfrm>
          </p:grpSpPr>
          <p:pic>
            <p:nvPicPr>
              <p:cNvPr id="71" name="Picture 70">
                <a:hlinkClick r:id="rId11" action="ppaction://hlinksldjump"/>
                <a:extLst>
                  <a:ext uri="{FF2B5EF4-FFF2-40B4-BE49-F238E27FC236}">
                    <a16:creationId xmlns:a16="http://schemas.microsoft.com/office/drawing/2014/main" id="{32F7B658-0710-177D-9A52-6E9F47B5DA30}"/>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8" y="4213880"/>
                <a:ext cx="3625860" cy="520668"/>
              </a:xfrm>
              <a:prstGeom prst="rect">
                <a:avLst/>
              </a:prstGeom>
              <a:ln>
                <a:noFill/>
              </a:ln>
            </p:spPr>
          </p:pic>
          <p:sp>
            <p:nvSpPr>
              <p:cNvPr id="72" name="TextBox 71">
                <a:extLst>
                  <a:ext uri="{FF2B5EF4-FFF2-40B4-BE49-F238E27FC236}">
                    <a16:creationId xmlns:a16="http://schemas.microsoft.com/office/drawing/2014/main" id="{251D238D-23B6-F480-C294-7A4DF5B66CB9}"/>
                  </a:ext>
                </a:extLst>
              </p:cNvPr>
              <p:cNvSpPr txBox="1"/>
              <p:nvPr/>
            </p:nvSpPr>
            <p:spPr>
              <a:xfrm>
                <a:off x="3178170" y="4191873"/>
                <a:ext cx="3276600" cy="523220"/>
              </a:xfrm>
              <a:prstGeom prst="rect">
                <a:avLst/>
              </a:prstGeom>
              <a:noFill/>
            </p:spPr>
            <p:txBody>
              <a:bodyPr wrap="square" rtlCol="0">
                <a:spAutoFit/>
              </a:bodyPr>
              <a:lstStyle/>
              <a:p>
                <a:r>
                  <a:rPr lang="en-US" altLang="vi-VN" sz="2800" dirty="0">
                    <a:solidFill>
                      <a:schemeClr val="bg2"/>
                    </a:solidFill>
                    <a:latin typeface="UTM Avo" panose="02040603050506020204" pitchFamily="18"/>
                    <a:cs typeface="Arial" panose="020B0604020202020204" pitchFamily="34" charset="0"/>
                  </a:rPr>
                  <a:t>B. </a:t>
                </a:r>
                <a:r>
                  <a:rPr lang="fr-FR" altLang="vi-VN" sz="2800" dirty="0" err="1">
                    <a:solidFill>
                      <a:schemeClr val="bg2"/>
                    </a:solidFill>
                    <a:latin typeface="UTM Avo" panose="02040603050506020204" pitchFamily="18"/>
                    <a:cs typeface="Arial" panose="020B0604020202020204" pitchFamily="34" charset="0"/>
                  </a:rPr>
                  <a:t>sự</a:t>
                </a:r>
                <a:r>
                  <a:rPr lang="fr-FR" altLang="vi-VN" sz="2800" dirty="0">
                    <a:solidFill>
                      <a:schemeClr val="bg2"/>
                    </a:solidFill>
                    <a:latin typeface="UTM Avo" panose="02040603050506020204" pitchFamily="18"/>
                    <a:cs typeface="Arial" panose="020B0604020202020204" pitchFamily="34" charset="0"/>
                  </a:rPr>
                  <a:t> bay </a:t>
                </a:r>
                <a:r>
                  <a:rPr lang="fr-FR" altLang="vi-VN" sz="2800" dirty="0" err="1">
                    <a:solidFill>
                      <a:schemeClr val="bg2"/>
                    </a:solidFill>
                    <a:latin typeface="UTM Avo" panose="02040603050506020204" pitchFamily="18"/>
                    <a:cs typeface="Arial" panose="020B0604020202020204" pitchFamily="34" charset="0"/>
                  </a:rPr>
                  <a:t>hơi</a:t>
                </a:r>
                <a:r>
                  <a:rPr lang="fr-FR" altLang="vi-VN" sz="2800" dirty="0">
                    <a:solidFill>
                      <a:schemeClr val="bg2"/>
                    </a:solidFill>
                    <a:latin typeface="UTM Avo" panose="02040603050506020204" pitchFamily="18"/>
                    <a:cs typeface="Arial" panose="020B0604020202020204" pitchFamily="34" charset="0"/>
                  </a:rPr>
                  <a:t>.</a:t>
                </a:r>
                <a:endParaRPr lang="en-US" sz="2800" dirty="0">
                  <a:solidFill>
                    <a:schemeClr val="bg2"/>
                  </a:solidFill>
                  <a:latin typeface="UTM Avo" panose="02040603050506020204" pitchFamily="18"/>
                </a:endParaRPr>
              </a:p>
            </p:txBody>
          </p:sp>
        </p:grpSp>
      </p:grpSp>
      <p:grpSp>
        <p:nvGrpSpPr>
          <p:cNvPr id="75" name="Group 74">
            <a:extLst>
              <a:ext uri="{FF2B5EF4-FFF2-40B4-BE49-F238E27FC236}">
                <a16:creationId xmlns:a16="http://schemas.microsoft.com/office/drawing/2014/main" id="{72559887-959E-44A3-1FF3-CEADCB382190}"/>
              </a:ext>
            </a:extLst>
          </p:cNvPr>
          <p:cNvGrpSpPr/>
          <p:nvPr/>
        </p:nvGrpSpPr>
        <p:grpSpPr>
          <a:xfrm>
            <a:off x="2133600" y="4953000"/>
            <a:ext cx="4497788" cy="686495"/>
            <a:chOff x="2133600" y="4953000"/>
            <a:chExt cx="4497788" cy="686495"/>
          </a:xfrm>
        </p:grpSpPr>
        <p:grpSp>
          <p:nvGrpSpPr>
            <p:cNvPr id="76" name="Group 75">
              <a:extLst>
                <a:ext uri="{FF2B5EF4-FFF2-40B4-BE49-F238E27FC236}">
                  <a16:creationId xmlns:a16="http://schemas.microsoft.com/office/drawing/2014/main" id="{A1C19C06-A957-A5EA-957F-CC65DBB1008D}"/>
                </a:ext>
              </a:extLst>
            </p:cNvPr>
            <p:cNvGrpSpPr/>
            <p:nvPr/>
          </p:nvGrpSpPr>
          <p:grpSpPr>
            <a:xfrm>
              <a:off x="2133600" y="4953000"/>
              <a:ext cx="685800" cy="685800"/>
              <a:chOff x="2133600" y="4953000"/>
              <a:chExt cx="685800" cy="685800"/>
            </a:xfrm>
          </p:grpSpPr>
          <p:sp>
            <p:nvSpPr>
              <p:cNvPr id="80" name="Oval 79">
                <a:extLst>
                  <a:ext uri="{FF2B5EF4-FFF2-40B4-BE49-F238E27FC236}">
                    <a16:creationId xmlns:a16="http://schemas.microsoft.com/office/drawing/2014/main" id="{CF3D56E4-B261-9A4A-8F9B-D32A605134E9}"/>
                  </a:ext>
                </a:extLst>
              </p:cNvPr>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a:endParaRPr>
              </a:p>
            </p:txBody>
          </p:sp>
          <p:sp>
            <p:nvSpPr>
              <p:cNvPr id="81" name="TextBox 80">
                <a:extLst>
                  <a:ext uri="{FF2B5EF4-FFF2-40B4-BE49-F238E27FC236}">
                    <a16:creationId xmlns:a16="http://schemas.microsoft.com/office/drawing/2014/main" id="{E6E5555E-59CE-473D-76EC-C1641DA05703}"/>
                  </a:ext>
                </a:extLst>
              </p:cNvPr>
              <p:cNvSpPr txBox="1"/>
              <p:nvPr/>
            </p:nvSpPr>
            <p:spPr>
              <a:xfrm>
                <a:off x="2286000" y="50292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itchFamily="18" charset="0"/>
                  </a:rPr>
                  <a:t>C</a:t>
                </a:r>
              </a:p>
            </p:txBody>
          </p:sp>
        </p:grpSp>
        <p:grpSp>
          <p:nvGrpSpPr>
            <p:cNvPr id="77" name="Group 76">
              <a:extLst>
                <a:ext uri="{FF2B5EF4-FFF2-40B4-BE49-F238E27FC236}">
                  <a16:creationId xmlns:a16="http://schemas.microsoft.com/office/drawing/2014/main" id="{32CEDF0B-2D19-CAC4-9425-5CAE98D62055}"/>
                </a:ext>
              </a:extLst>
            </p:cNvPr>
            <p:cNvGrpSpPr/>
            <p:nvPr/>
          </p:nvGrpSpPr>
          <p:grpSpPr>
            <a:xfrm>
              <a:off x="3005528" y="5029200"/>
              <a:ext cx="3625860" cy="610295"/>
              <a:chOff x="3005528" y="5029200"/>
              <a:chExt cx="3625860" cy="610295"/>
            </a:xfrm>
          </p:grpSpPr>
          <p:pic>
            <p:nvPicPr>
              <p:cNvPr id="78" name="Picture 77">
                <a:hlinkClick r:id="rId11" action="ppaction://hlinksldjump"/>
                <a:extLst>
                  <a:ext uri="{FF2B5EF4-FFF2-40B4-BE49-F238E27FC236}">
                    <a16:creationId xmlns:a16="http://schemas.microsoft.com/office/drawing/2014/main" id="{655FC868-C3A9-D340-D6B6-542BB2EBB048}"/>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8" y="5040464"/>
                <a:ext cx="3625860" cy="592303"/>
              </a:xfrm>
              <a:prstGeom prst="rect">
                <a:avLst/>
              </a:prstGeom>
              <a:ln>
                <a:noFill/>
              </a:ln>
            </p:spPr>
          </p:pic>
          <p:sp>
            <p:nvSpPr>
              <p:cNvPr id="79" name="TextBox 78">
                <a:extLst>
                  <a:ext uri="{FF2B5EF4-FFF2-40B4-BE49-F238E27FC236}">
                    <a16:creationId xmlns:a16="http://schemas.microsoft.com/office/drawing/2014/main" id="{24B566BA-2A7B-682E-5E9B-3D9B2674930F}"/>
                  </a:ext>
                </a:extLst>
              </p:cNvPr>
              <p:cNvSpPr txBox="1"/>
              <p:nvPr/>
            </p:nvSpPr>
            <p:spPr>
              <a:xfrm>
                <a:off x="3124200" y="5029200"/>
                <a:ext cx="3276600" cy="610295"/>
              </a:xfrm>
              <a:prstGeom prst="rect">
                <a:avLst/>
              </a:prstGeom>
              <a:noFill/>
            </p:spPr>
            <p:txBody>
              <a:bodyPr wrap="square" rtlCol="0">
                <a:spAutoFit/>
              </a:bodyPr>
              <a:lstStyle/>
              <a:p>
                <a:pPr>
                  <a:lnSpc>
                    <a:spcPct val="135000"/>
                  </a:lnSpc>
                </a:pPr>
                <a:r>
                  <a:rPr lang="fr-FR" altLang="vi-VN" sz="2800" dirty="0">
                    <a:solidFill>
                      <a:schemeClr val="bg2"/>
                    </a:solidFill>
                    <a:latin typeface="UTM Avo" panose="02040603050506020204" pitchFamily="18"/>
                    <a:cs typeface="Arial" panose="020B0604020202020204" pitchFamily="34" charset="0"/>
                  </a:rPr>
                  <a:t>C. </a:t>
                </a:r>
                <a:r>
                  <a:rPr lang="fr-FR" altLang="vi-VN" sz="2800" dirty="0" err="1">
                    <a:solidFill>
                      <a:schemeClr val="bg2"/>
                    </a:solidFill>
                    <a:latin typeface="UTM Avo" panose="02040603050506020204" pitchFamily="18"/>
                    <a:cs typeface="Arial" panose="020B0604020202020204" pitchFamily="34" charset="0"/>
                  </a:rPr>
                  <a:t>sự</a:t>
                </a:r>
                <a:r>
                  <a:rPr lang="fr-FR" altLang="vi-VN" sz="2800" dirty="0">
                    <a:solidFill>
                      <a:schemeClr val="bg2"/>
                    </a:solidFill>
                    <a:latin typeface="UTM Avo" panose="02040603050506020204" pitchFamily="18"/>
                    <a:cs typeface="Arial" panose="020B0604020202020204" pitchFamily="34" charset="0"/>
                  </a:rPr>
                  <a:t> </a:t>
                </a:r>
                <a:r>
                  <a:rPr lang="fr-FR" altLang="vi-VN" sz="2800" dirty="0" err="1">
                    <a:solidFill>
                      <a:schemeClr val="bg2"/>
                    </a:solidFill>
                    <a:latin typeface="UTM Avo" panose="02040603050506020204" pitchFamily="18"/>
                    <a:cs typeface="Arial" panose="020B0604020202020204" pitchFamily="34" charset="0"/>
                  </a:rPr>
                  <a:t>đông</a:t>
                </a:r>
                <a:r>
                  <a:rPr lang="fr-FR" altLang="vi-VN" sz="2800" dirty="0">
                    <a:solidFill>
                      <a:schemeClr val="bg2"/>
                    </a:solidFill>
                    <a:latin typeface="UTM Avo" panose="02040603050506020204" pitchFamily="18"/>
                    <a:cs typeface="Arial" panose="020B0604020202020204" pitchFamily="34" charset="0"/>
                  </a:rPr>
                  <a:t> </a:t>
                </a:r>
                <a:r>
                  <a:rPr lang="fr-FR" altLang="vi-VN" sz="2800" dirty="0" err="1">
                    <a:solidFill>
                      <a:schemeClr val="bg2"/>
                    </a:solidFill>
                    <a:latin typeface="UTM Avo" panose="02040603050506020204" pitchFamily="18"/>
                    <a:cs typeface="Arial" panose="020B0604020202020204" pitchFamily="34" charset="0"/>
                  </a:rPr>
                  <a:t>đặc</a:t>
                </a:r>
                <a:r>
                  <a:rPr lang="fr-FR" altLang="vi-VN" sz="2800" dirty="0">
                    <a:solidFill>
                      <a:schemeClr val="bg2"/>
                    </a:solidFill>
                    <a:latin typeface="UTM Avo" panose="02040603050506020204" pitchFamily="18"/>
                    <a:cs typeface="Arial" panose="020B0604020202020204" pitchFamily="34" charset="0"/>
                  </a:rPr>
                  <a:t>. </a:t>
                </a:r>
                <a:endParaRPr lang="en-US" sz="2800" dirty="0">
                  <a:solidFill>
                    <a:schemeClr val="bg2"/>
                  </a:solidFill>
                  <a:latin typeface="UTM Avo" panose="02040603050506020204" pitchFamily="18"/>
                </a:endParaRPr>
              </a:p>
            </p:txBody>
          </p:sp>
        </p:grpSp>
      </p:grpSp>
      <p:grpSp>
        <p:nvGrpSpPr>
          <p:cNvPr id="82" name="Group 81">
            <a:extLst>
              <a:ext uri="{FF2B5EF4-FFF2-40B4-BE49-F238E27FC236}">
                <a16:creationId xmlns:a16="http://schemas.microsoft.com/office/drawing/2014/main" id="{35482A70-7CE1-ADC9-2CCA-D5494D00EF03}"/>
              </a:ext>
            </a:extLst>
          </p:cNvPr>
          <p:cNvGrpSpPr/>
          <p:nvPr/>
        </p:nvGrpSpPr>
        <p:grpSpPr>
          <a:xfrm>
            <a:off x="2133600" y="5856525"/>
            <a:ext cx="4497788" cy="696675"/>
            <a:chOff x="2133600" y="5856525"/>
            <a:chExt cx="4497788" cy="696675"/>
          </a:xfrm>
        </p:grpSpPr>
        <p:grpSp>
          <p:nvGrpSpPr>
            <p:cNvPr id="83" name="Group 82">
              <a:extLst>
                <a:ext uri="{FF2B5EF4-FFF2-40B4-BE49-F238E27FC236}">
                  <a16:creationId xmlns:a16="http://schemas.microsoft.com/office/drawing/2014/main" id="{5163E41E-76D0-9D0B-B15D-1298F1F86834}"/>
                </a:ext>
              </a:extLst>
            </p:cNvPr>
            <p:cNvGrpSpPr/>
            <p:nvPr/>
          </p:nvGrpSpPr>
          <p:grpSpPr>
            <a:xfrm>
              <a:off x="2133600" y="5867400"/>
              <a:ext cx="685800" cy="685800"/>
              <a:chOff x="2133600" y="5867400"/>
              <a:chExt cx="685800" cy="685800"/>
            </a:xfrm>
          </p:grpSpPr>
          <p:sp>
            <p:nvSpPr>
              <p:cNvPr id="87" name="Oval 86">
                <a:extLst>
                  <a:ext uri="{FF2B5EF4-FFF2-40B4-BE49-F238E27FC236}">
                    <a16:creationId xmlns:a16="http://schemas.microsoft.com/office/drawing/2014/main" id="{727236E4-DD82-5828-7372-5F9287A09E95}"/>
                  </a:ext>
                </a:extLst>
              </p:cNvPr>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a:endParaRPr>
              </a:p>
            </p:txBody>
          </p:sp>
          <p:sp>
            <p:nvSpPr>
              <p:cNvPr id="88" name="TextBox 87">
                <a:extLst>
                  <a:ext uri="{FF2B5EF4-FFF2-40B4-BE49-F238E27FC236}">
                    <a16:creationId xmlns:a16="http://schemas.microsoft.com/office/drawing/2014/main" id="{D2094D92-26B7-93E2-27B1-6BC67F7125F0}"/>
                  </a:ext>
                </a:extLst>
              </p:cNvPr>
              <p:cNvSpPr txBox="1"/>
              <p:nvPr/>
            </p:nvSpPr>
            <p:spPr>
              <a:xfrm>
                <a:off x="2286000" y="5943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itchFamily="18" charset="0"/>
                  </a:rPr>
                  <a:t>D</a:t>
                </a:r>
              </a:p>
            </p:txBody>
          </p:sp>
        </p:grpSp>
        <p:grpSp>
          <p:nvGrpSpPr>
            <p:cNvPr id="84" name="Group 83">
              <a:extLst>
                <a:ext uri="{FF2B5EF4-FFF2-40B4-BE49-F238E27FC236}">
                  <a16:creationId xmlns:a16="http://schemas.microsoft.com/office/drawing/2014/main" id="{9FCB1CA7-E596-B158-ADF0-5A28B702DB7A}"/>
                </a:ext>
              </a:extLst>
            </p:cNvPr>
            <p:cNvGrpSpPr/>
            <p:nvPr/>
          </p:nvGrpSpPr>
          <p:grpSpPr>
            <a:xfrm>
              <a:off x="3005528" y="5856525"/>
              <a:ext cx="3625860" cy="627753"/>
              <a:chOff x="3005528" y="5856525"/>
              <a:chExt cx="3625860" cy="627753"/>
            </a:xfrm>
          </p:grpSpPr>
          <p:pic>
            <p:nvPicPr>
              <p:cNvPr id="85" name="Picture 84">
                <a:hlinkClick r:id="rId11" action="ppaction://hlinksldjump"/>
                <a:extLst>
                  <a:ext uri="{FF2B5EF4-FFF2-40B4-BE49-F238E27FC236}">
                    <a16:creationId xmlns:a16="http://schemas.microsoft.com/office/drawing/2014/main" id="{5059E2B4-28A9-024C-68D4-7653632DF23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8" y="5891975"/>
                <a:ext cx="3625860" cy="592303"/>
              </a:xfrm>
              <a:prstGeom prst="rect">
                <a:avLst/>
              </a:prstGeom>
              <a:ln>
                <a:noFill/>
              </a:ln>
            </p:spPr>
          </p:pic>
          <p:sp>
            <p:nvSpPr>
              <p:cNvPr id="86" name="TextBox 85">
                <a:extLst>
                  <a:ext uri="{FF2B5EF4-FFF2-40B4-BE49-F238E27FC236}">
                    <a16:creationId xmlns:a16="http://schemas.microsoft.com/office/drawing/2014/main" id="{163C77B4-C3EC-7FB5-2ABE-680F766CAB75}"/>
                  </a:ext>
                </a:extLst>
              </p:cNvPr>
              <p:cNvSpPr txBox="1"/>
              <p:nvPr/>
            </p:nvSpPr>
            <p:spPr>
              <a:xfrm>
                <a:off x="3124548" y="5856525"/>
                <a:ext cx="3276600" cy="610295"/>
              </a:xfrm>
              <a:prstGeom prst="rect">
                <a:avLst/>
              </a:prstGeom>
              <a:noFill/>
            </p:spPr>
            <p:txBody>
              <a:bodyPr wrap="square" rtlCol="0">
                <a:spAutoFit/>
              </a:bodyPr>
              <a:lstStyle/>
              <a:p>
                <a:pPr>
                  <a:lnSpc>
                    <a:spcPct val="135000"/>
                  </a:lnSpc>
                  <a:defRPr/>
                </a:pPr>
                <a:r>
                  <a:rPr lang="fr-FR" altLang="vi-VN" sz="2800" dirty="0">
                    <a:solidFill>
                      <a:schemeClr val="bg2"/>
                    </a:solidFill>
                    <a:latin typeface="UTM Avo" panose="02040603050506020204" pitchFamily="18"/>
                    <a:cs typeface="Arial" panose="020B0604020202020204" pitchFamily="34" charset="0"/>
                  </a:rPr>
                  <a:t>D. </a:t>
                </a:r>
                <a:r>
                  <a:rPr lang="fr-FR" altLang="vi-VN" sz="2800" dirty="0" err="1">
                    <a:solidFill>
                      <a:schemeClr val="bg2"/>
                    </a:solidFill>
                    <a:latin typeface="UTM Avo" panose="02040603050506020204" pitchFamily="18"/>
                    <a:cs typeface="Arial" panose="020B0604020202020204" pitchFamily="34" charset="0"/>
                  </a:rPr>
                  <a:t>sự</a:t>
                </a:r>
                <a:r>
                  <a:rPr lang="fr-FR" altLang="vi-VN" sz="2800" dirty="0">
                    <a:solidFill>
                      <a:schemeClr val="bg2"/>
                    </a:solidFill>
                    <a:latin typeface="UTM Avo" panose="02040603050506020204" pitchFamily="18"/>
                    <a:cs typeface="Arial" panose="020B0604020202020204" pitchFamily="34" charset="0"/>
                  </a:rPr>
                  <a:t> </a:t>
                </a:r>
                <a:r>
                  <a:rPr lang="fr-FR" altLang="vi-VN" sz="2800" dirty="0" err="1">
                    <a:solidFill>
                      <a:schemeClr val="bg2"/>
                    </a:solidFill>
                    <a:latin typeface="UTM Avo" panose="02040603050506020204" pitchFamily="18"/>
                    <a:cs typeface="Arial" panose="020B0604020202020204" pitchFamily="34" charset="0"/>
                  </a:rPr>
                  <a:t>nóng</a:t>
                </a:r>
                <a:r>
                  <a:rPr lang="fr-FR" altLang="vi-VN" sz="2800" dirty="0">
                    <a:solidFill>
                      <a:schemeClr val="bg2"/>
                    </a:solidFill>
                    <a:latin typeface="UTM Avo" panose="02040603050506020204" pitchFamily="18"/>
                    <a:cs typeface="Arial" panose="020B0604020202020204" pitchFamily="34" charset="0"/>
                  </a:rPr>
                  <a:t> </a:t>
                </a:r>
                <a:r>
                  <a:rPr lang="fr-FR" altLang="vi-VN" sz="2800" dirty="0" err="1">
                    <a:solidFill>
                      <a:schemeClr val="bg2"/>
                    </a:solidFill>
                    <a:latin typeface="UTM Avo" panose="02040603050506020204" pitchFamily="18"/>
                    <a:cs typeface="Arial" panose="020B0604020202020204" pitchFamily="34" charset="0"/>
                  </a:rPr>
                  <a:t>chảy</a:t>
                </a:r>
                <a:r>
                  <a:rPr lang="fr-FR" altLang="vi-VN" sz="2800" dirty="0">
                    <a:solidFill>
                      <a:schemeClr val="bg2"/>
                    </a:solidFill>
                    <a:latin typeface="UTM Avo" panose="02040603050506020204" pitchFamily="18"/>
                    <a:cs typeface="Arial" panose="020B0604020202020204" pitchFamily="34" charset="0"/>
                  </a:rPr>
                  <a:t>.</a:t>
                </a:r>
                <a:endParaRPr lang="vi-VN" altLang="vi-VN" sz="2800" dirty="0">
                  <a:solidFill>
                    <a:schemeClr val="bg2"/>
                  </a:solidFill>
                  <a:latin typeface="UTM Avo" panose="02040603050506020204" pitchFamily="18"/>
                  <a:cs typeface="Arial" panose="020B0604020202020204" pitchFamily="34" charset="0"/>
                </a:endParaRPr>
              </a:p>
            </p:txBody>
          </p:sp>
        </p:grpSp>
      </p:grpSp>
      <p:grpSp>
        <p:nvGrpSpPr>
          <p:cNvPr id="89" name="Group 88">
            <a:extLst>
              <a:ext uri="{FF2B5EF4-FFF2-40B4-BE49-F238E27FC236}">
                <a16:creationId xmlns:a16="http://schemas.microsoft.com/office/drawing/2014/main" id="{38D7CAD4-A141-3495-14D8-9871990C10C0}"/>
              </a:ext>
            </a:extLst>
          </p:cNvPr>
          <p:cNvGrpSpPr/>
          <p:nvPr/>
        </p:nvGrpSpPr>
        <p:grpSpPr>
          <a:xfrm>
            <a:off x="2133600" y="3200400"/>
            <a:ext cx="4495800" cy="685800"/>
            <a:chOff x="2133600" y="3200400"/>
            <a:chExt cx="4495800" cy="685800"/>
          </a:xfrm>
        </p:grpSpPr>
        <p:grpSp>
          <p:nvGrpSpPr>
            <p:cNvPr id="90" name="Group 89">
              <a:extLst>
                <a:ext uri="{FF2B5EF4-FFF2-40B4-BE49-F238E27FC236}">
                  <a16:creationId xmlns:a16="http://schemas.microsoft.com/office/drawing/2014/main" id="{251AC934-5D90-3892-7AD2-B6A53A467160}"/>
                </a:ext>
              </a:extLst>
            </p:cNvPr>
            <p:cNvGrpSpPr/>
            <p:nvPr/>
          </p:nvGrpSpPr>
          <p:grpSpPr>
            <a:xfrm>
              <a:off x="2133600" y="3200400"/>
              <a:ext cx="685800" cy="685800"/>
              <a:chOff x="2133600" y="3200400"/>
              <a:chExt cx="685800" cy="685800"/>
            </a:xfrm>
          </p:grpSpPr>
          <p:sp>
            <p:nvSpPr>
              <p:cNvPr id="94" name="Oval 93">
                <a:extLst>
                  <a:ext uri="{FF2B5EF4-FFF2-40B4-BE49-F238E27FC236}">
                    <a16:creationId xmlns:a16="http://schemas.microsoft.com/office/drawing/2014/main" id="{9461BB85-B867-2482-A2FD-73B961FF3F14}"/>
                  </a:ext>
                </a:extLst>
              </p:cNvPr>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UTM Avo" panose="02040603050506020204" pitchFamily="18"/>
                </a:endParaRPr>
              </a:p>
            </p:txBody>
          </p:sp>
          <p:sp>
            <p:nvSpPr>
              <p:cNvPr id="95" name="TextBox 94">
                <a:extLst>
                  <a:ext uri="{FF2B5EF4-FFF2-40B4-BE49-F238E27FC236}">
                    <a16:creationId xmlns:a16="http://schemas.microsoft.com/office/drawing/2014/main" id="{4EC7ABA2-0035-7BB6-A898-0C694F1510F6}"/>
                  </a:ext>
                </a:extLst>
              </p:cNvPr>
              <p:cNvSpPr txBox="1"/>
              <p:nvPr/>
            </p:nvSpPr>
            <p:spPr>
              <a:xfrm>
                <a:off x="2209800" y="3276600"/>
                <a:ext cx="4572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UTM Avo" panose="02040603050506020204" pitchFamily="18"/>
                    <a:ea typeface="+mn-ea"/>
                    <a:cs typeface="Times New Roman" pitchFamily="18" charset="0"/>
                  </a:rPr>
                  <a:t>A</a:t>
                </a:r>
              </a:p>
            </p:txBody>
          </p:sp>
        </p:grpSp>
        <p:grpSp>
          <p:nvGrpSpPr>
            <p:cNvPr id="91" name="Group 90">
              <a:extLst>
                <a:ext uri="{FF2B5EF4-FFF2-40B4-BE49-F238E27FC236}">
                  <a16:creationId xmlns:a16="http://schemas.microsoft.com/office/drawing/2014/main" id="{EEE5573B-C72D-EB9F-B6C7-D09937C38109}"/>
                </a:ext>
              </a:extLst>
            </p:cNvPr>
            <p:cNvGrpSpPr/>
            <p:nvPr/>
          </p:nvGrpSpPr>
          <p:grpSpPr>
            <a:xfrm>
              <a:off x="3003540" y="3250796"/>
              <a:ext cx="3625860" cy="546472"/>
              <a:chOff x="3003540" y="3276228"/>
              <a:chExt cx="3625860" cy="546472"/>
            </a:xfrm>
          </p:grpSpPr>
          <p:pic>
            <p:nvPicPr>
              <p:cNvPr id="92" name="Picture 91">
                <a:hlinkClick r:id="rId11" action="ppaction://hlinksldjump"/>
                <a:extLst>
                  <a:ext uri="{FF2B5EF4-FFF2-40B4-BE49-F238E27FC236}">
                    <a16:creationId xmlns:a16="http://schemas.microsoft.com/office/drawing/2014/main" id="{83E076A6-11A5-5863-F96C-F20E02D0E39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3540" y="3302032"/>
                <a:ext cx="3625860" cy="520668"/>
              </a:xfrm>
              <a:prstGeom prst="rect">
                <a:avLst/>
              </a:prstGeom>
              <a:ln>
                <a:noFill/>
              </a:ln>
            </p:spPr>
          </p:pic>
          <p:sp>
            <p:nvSpPr>
              <p:cNvPr id="93" name="TextBox 92">
                <a:extLst>
                  <a:ext uri="{FF2B5EF4-FFF2-40B4-BE49-F238E27FC236}">
                    <a16:creationId xmlns:a16="http://schemas.microsoft.com/office/drawing/2014/main" id="{158DCE7D-9EB8-7B65-119A-57F13B3E5076}"/>
                  </a:ext>
                </a:extLst>
              </p:cNvPr>
              <p:cNvSpPr txBox="1"/>
              <p:nvPr/>
            </p:nvSpPr>
            <p:spPr>
              <a:xfrm>
                <a:off x="3178170" y="3276228"/>
                <a:ext cx="3276600" cy="523220"/>
              </a:xfrm>
              <a:prstGeom prst="rect">
                <a:avLst/>
              </a:prstGeom>
              <a:noFill/>
            </p:spPr>
            <p:txBody>
              <a:bodyPr wrap="square" rtlCol="0">
                <a:spAutoFit/>
              </a:bodyPr>
              <a:lstStyle/>
              <a:p>
                <a:r>
                  <a:rPr lang="fr-FR" altLang="vi-VN" sz="2800" dirty="0">
                    <a:solidFill>
                      <a:schemeClr val="bg2"/>
                    </a:solidFill>
                    <a:latin typeface="UTM Avo" panose="02040603050506020204" pitchFamily="18"/>
                    <a:cs typeface="Arial" panose="020B0604020202020204" pitchFamily="34" charset="0"/>
                  </a:rPr>
                  <a:t>A. </a:t>
                </a:r>
                <a:r>
                  <a:rPr lang="fr-FR" altLang="vi-VN" sz="2800" dirty="0" err="1">
                    <a:solidFill>
                      <a:schemeClr val="bg2"/>
                    </a:solidFill>
                    <a:latin typeface="UTM Avo" panose="02040603050506020204" pitchFamily="18"/>
                    <a:cs typeface="Arial" panose="020B0604020202020204" pitchFamily="34" charset="0"/>
                  </a:rPr>
                  <a:t>sự</a:t>
                </a:r>
                <a:r>
                  <a:rPr lang="fr-FR" altLang="vi-VN" sz="2800" dirty="0">
                    <a:solidFill>
                      <a:schemeClr val="bg2"/>
                    </a:solidFill>
                    <a:latin typeface="UTM Avo" panose="02040603050506020204" pitchFamily="18"/>
                    <a:cs typeface="Arial" panose="020B0604020202020204" pitchFamily="34" charset="0"/>
                  </a:rPr>
                  <a:t> </a:t>
                </a:r>
                <a:r>
                  <a:rPr lang="fr-FR" altLang="vi-VN" sz="2800" dirty="0" err="1">
                    <a:solidFill>
                      <a:schemeClr val="bg2"/>
                    </a:solidFill>
                    <a:latin typeface="UTM Avo" panose="02040603050506020204" pitchFamily="18"/>
                    <a:cs typeface="Arial" panose="020B0604020202020204" pitchFamily="34" charset="0"/>
                  </a:rPr>
                  <a:t>ngưng</a:t>
                </a:r>
                <a:r>
                  <a:rPr lang="fr-FR" altLang="vi-VN" sz="2800" dirty="0">
                    <a:solidFill>
                      <a:schemeClr val="bg2"/>
                    </a:solidFill>
                    <a:latin typeface="UTM Avo" panose="02040603050506020204" pitchFamily="18"/>
                    <a:cs typeface="Arial" panose="020B0604020202020204" pitchFamily="34" charset="0"/>
                  </a:rPr>
                  <a:t> </a:t>
                </a:r>
                <a:r>
                  <a:rPr lang="fr-FR" altLang="vi-VN" sz="2800" dirty="0" err="1">
                    <a:solidFill>
                      <a:schemeClr val="bg2"/>
                    </a:solidFill>
                    <a:latin typeface="UTM Avo" panose="02040603050506020204" pitchFamily="18"/>
                    <a:cs typeface="Arial" panose="020B0604020202020204" pitchFamily="34" charset="0"/>
                  </a:rPr>
                  <a:t>tụ</a:t>
                </a:r>
                <a:r>
                  <a:rPr lang="fr-FR" altLang="vi-VN" sz="2800" dirty="0">
                    <a:solidFill>
                      <a:schemeClr val="bg2"/>
                    </a:solidFill>
                    <a:latin typeface="UTM Avo" panose="02040603050506020204" pitchFamily="18"/>
                    <a:cs typeface="Arial" panose="020B0604020202020204" pitchFamily="34" charset="0"/>
                  </a:rPr>
                  <a:t>.</a:t>
                </a:r>
                <a:endParaRPr lang="en-US" sz="2800" dirty="0">
                  <a:solidFill>
                    <a:schemeClr val="bg2"/>
                  </a:solidFill>
                  <a:latin typeface="UTM Avo" panose="02040603050506020204" pitchFamily="18"/>
                </a:endParaRPr>
              </a:p>
            </p:txBody>
          </p:sp>
        </p:grpSp>
      </p:grpSp>
      <p:pic>
        <p:nvPicPr>
          <p:cNvPr id="96" name="Am-thanh-tra-loi-dung-chinh-xac-www_tiengdong_com">
            <a:hlinkClick r:id="" action="ppaction://media"/>
            <a:extLst>
              <a:ext uri="{FF2B5EF4-FFF2-40B4-BE49-F238E27FC236}">
                <a16:creationId xmlns:a16="http://schemas.microsoft.com/office/drawing/2014/main" id="{B2AEDBD2-5942-C74A-29F6-26B414C621C2}"/>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39875" y="2784475"/>
            <a:ext cx="609600" cy="609600"/>
          </a:xfrm>
          <a:prstGeom prst="rect">
            <a:avLst/>
          </a:prstGeom>
        </p:spPr>
      </p:pic>
      <p:pic>
        <p:nvPicPr>
          <p:cNvPr id="97" name="Picture 96" descr="Logo, company name&#10;&#10;Description automatically generated">
            <a:extLst>
              <a:ext uri="{FF2B5EF4-FFF2-40B4-BE49-F238E27FC236}">
                <a16:creationId xmlns:a16="http://schemas.microsoft.com/office/drawing/2014/main" id="{F45CDD86-BDB1-E0EB-0738-16BCFA8CA1C1}"/>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p:cTn id="7" dur="1000" fill="hold"/>
                                        <p:tgtEl>
                                          <p:spTgt spid="62"/>
                                        </p:tgtEl>
                                        <p:attrNameLst>
                                          <p:attrName>ppt_w</p:attrName>
                                        </p:attrNameLst>
                                      </p:cBhvr>
                                      <p:tavLst>
                                        <p:tav tm="0">
                                          <p:val>
                                            <p:strVal val="#ppt_w+.3"/>
                                          </p:val>
                                        </p:tav>
                                        <p:tav tm="100000">
                                          <p:val>
                                            <p:strVal val="#ppt_w"/>
                                          </p:val>
                                        </p:tav>
                                      </p:tavLst>
                                    </p:anim>
                                    <p:anim calcmode="lin" valueType="num">
                                      <p:cBhvr>
                                        <p:cTn id="8" dur="1000" fill="hold"/>
                                        <p:tgtEl>
                                          <p:spTgt spid="62"/>
                                        </p:tgtEl>
                                        <p:attrNameLst>
                                          <p:attrName>ppt_h</p:attrName>
                                        </p:attrNameLst>
                                      </p:cBhvr>
                                      <p:tavLst>
                                        <p:tav tm="0">
                                          <p:val>
                                            <p:strVal val="#ppt_h"/>
                                          </p:val>
                                        </p:tav>
                                        <p:tav tm="100000">
                                          <p:val>
                                            <p:strVal val="#ppt_h"/>
                                          </p:val>
                                        </p:tav>
                                      </p:tavLst>
                                    </p:anim>
                                    <p:animEffect transition="in" filter="fade">
                                      <p:cBhvr>
                                        <p:cTn id="9" dur="1000"/>
                                        <p:tgtEl>
                                          <p:spTgt spid="62"/>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63"/>
                                        </p:tgtEl>
                                        <p:attrNameLst>
                                          <p:attrName>style.visibility</p:attrName>
                                        </p:attrNameLst>
                                      </p:cBhvr>
                                      <p:to>
                                        <p:strVal val="visible"/>
                                      </p:to>
                                    </p:set>
                                    <p:animEffect transition="in" filter="wipe(down)">
                                      <p:cBhvr>
                                        <p:cTn id="13" dur="435">
                                          <p:stCondLst>
                                            <p:cond delay="0"/>
                                          </p:stCondLst>
                                        </p:cTn>
                                        <p:tgtEl>
                                          <p:spTgt spid="63"/>
                                        </p:tgtEl>
                                      </p:cBhvr>
                                    </p:animEffect>
                                    <p:anim calcmode="lin" valueType="num">
                                      <p:cBhvr>
                                        <p:cTn id="14" dur="1366"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63"/>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63"/>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63"/>
                                        </p:tgtEl>
                                        <p:attrNameLst>
                                          <p:attrName>ppt_y</p:attrName>
                                        </p:attrNameLst>
                                      </p:cBhvr>
                                      <p:tavLst>
                                        <p:tav tm="0" fmla="#ppt_y-sin(pi*$)/81">
                                          <p:val>
                                            <p:fltVal val="0"/>
                                          </p:val>
                                        </p:tav>
                                        <p:tav tm="100000">
                                          <p:val>
                                            <p:fltVal val="1"/>
                                          </p:val>
                                        </p:tav>
                                      </p:tavLst>
                                    </p:anim>
                                    <p:animScale>
                                      <p:cBhvr>
                                        <p:cTn id="19" dur="19">
                                          <p:stCondLst>
                                            <p:cond delay="487"/>
                                          </p:stCondLst>
                                        </p:cTn>
                                        <p:tgtEl>
                                          <p:spTgt spid="63"/>
                                        </p:tgtEl>
                                      </p:cBhvr>
                                      <p:to x="100000" y="60000"/>
                                    </p:animScale>
                                    <p:animScale>
                                      <p:cBhvr>
                                        <p:cTn id="20" dur="124" decel="50000">
                                          <p:stCondLst>
                                            <p:cond delay="507"/>
                                          </p:stCondLst>
                                        </p:cTn>
                                        <p:tgtEl>
                                          <p:spTgt spid="63"/>
                                        </p:tgtEl>
                                      </p:cBhvr>
                                      <p:to x="100000" y="100000"/>
                                    </p:animScale>
                                    <p:animScale>
                                      <p:cBhvr>
                                        <p:cTn id="21" dur="19">
                                          <p:stCondLst>
                                            <p:cond delay="984"/>
                                          </p:stCondLst>
                                        </p:cTn>
                                        <p:tgtEl>
                                          <p:spTgt spid="63"/>
                                        </p:tgtEl>
                                      </p:cBhvr>
                                      <p:to x="100000" y="80000"/>
                                    </p:animScale>
                                    <p:animScale>
                                      <p:cBhvr>
                                        <p:cTn id="22" dur="124" decel="50000">
                                          <p:stCondLst>
                                            <p:cond delay="1003"/>
                                          </p:stCondLst>
                                        </p:cTn>
                                        <p:tgtEl>
                                          <p:spTgt spid="63"/>
                                        </p:tgtEl>
                                      </p:cBhvr>
                                      <p:to x="100000" y="100000"/>
                                    </p:animScale>
                                    <p:animScale>
                                      <p:cBhvr>
                                        <p:cTn id="23" dur="19">
                                          <p:stCondLst>
                                            <p:cond delay="1231"/>
                                          </p:stCondLst>
                                        </p:cTn>
                                        <p:tgtEl>
                                          <p:spTgt spid="63"/>
                                        </p:tgtEl>
                                      </p:cBhvr>
                                      <p:to x="100000" y="90000"/>
                                    </p:animScale>
                                    <p:animScale>
                                      <p:cBhvr>
                                        <p:cTn id="24" dur="124" decel="50000">
                                          <p:stCondLst>
                                            <p:cond delay="1251"/>
                                          </p:stCondLst>
                                        </p:cTn>
                                        <p:tgtEl>
                                          <p:spTgt spid="63"/>
                                        </p:tgtEl>
                                      </p:cBhvr>
                                      <p:to x="100000" y="100000"/>
                                    </p:animScale>
                                    <p:animScale>
                                      <p:cBhvr>
                                        <p:cTn id="25" dur="19">
                                          <p:stCondLst>
                                            <p:cond delay="1356"/>
                                          </p:stCondLst>
                                        </p:cTn>
                                        <p:tgtEl>
                                          <p:spTgt spid="63"/>
                                        </p:tgtEl>
                                      </p:cBhvr>
                                      <p:to x="100000" y="95000"/>
                                    </p:animScale>
                                    <p:animScale>
                                      <p:cBhvr>
                                        <p:cTn id="26" dur="124" decel="50000">
                                          <p:stCondLst>
                                            <p:cond delay="1376"/>
                                          </p:stCondLst>
                                        </p:cTn>
                                        <p:tgtEl>
                                          <p:spTgt spid="63"/>
                                        </p:tgtEl>
                                      </p:cBhvr>
                                      <p:to x="100000" y="100000"/>
                                    </p:animScale>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89"/>
                                        </p:tgtEl>
                                        <p:attrNameLst>
                                          <p:attrName>style.visibility</p:attrName>
                                        </p:attrNameLst>
                                      </p:cBhvr>
                                      <p:to>
                                        <p:strVal val="visible"/>
                                      </p:to>
                                    </p:set>
                                    <p:anim calcmode="lin" valueType="num">
                                      <p:cBhvr additive="base">
                                        <p:cTn id="30" dur="750" fill="hold"/>
                                        <p:tgtEl>
                                          <p:spTgt spid="89"/>
                                        </p:tgtEl>
                                        <p:attrNameLst>
                                          <p:attrName>ppt_x</p:attrName>
                                        </p:attrNameLst>
                                      </p:cBhvr>
                                      <p:tavLst>
                                        <p:tav tm="0">
                                          <p:val>
                                            <p:strVal val="#ppt_x"/>
                                          </p:val>
                                        </p:tav>
                                        <p:tav tm="100000">
                                          <p:val>
                                            <p:strVal val="#ppt_x"/>
                                          </p:val>
                                        </p:tav>
                                      </p:tavLst>
                                    </p:anim>
                                    <p:anim calcmode="lin" valueType="num">
                                      <p:cBhvr additive="base">
                                        <p:cTn id="31" dur="750" fill="hold"/>
                                        <p:tgtEl>
                                          <p:spTgt spid="89"/>
                                        </p:tgtEl>
                                        <p:attrNameLst>
                                          <p:attrName>ppt_y</p:attrName>
                                        </p:attrNameLst>
                                      </p:cBhvr>
                                      <p:tavLst>
                                        <p:tav tm="0">
                                          <p:val>
                                            <p:strVal val="1+#ppt_h/2"/>
                                          </p:val>
                                        </p:tav>
                                        <p:tav tm="100000">
                                          <p:val>
                                            <p:strVal val="#ppt_y"/>
                                          </p:val>
                                        </p:tav>
                                      </p:tavLst>
                                    </p:anim>
                                  </p:childTnLst>
                                </p:cTn>
                              </p:par>
                            </p:childTnLst>
                          </p:cTn>
                        </p:par>
                        <p:par>
                          <p:cTn id="32" fill="hold">
                            <p:stCondLst>
                              <p:cond delay="3250"/>
                            </p:stCondLst>
                            <p:childTnLst>
                              <p:par>
                                <p:cTn id="33" presetID="2" presetClass="entr" presetSubtype="4" fill="hold" nodeType="afterEffect">
                                  <p:stCondLst>
                                    <p:cond delay="0"/>
                                  </p:stCondLst>
                                  <p:childTnLst>
                                    <p:set>
                                      <p:cBhvr>
                                        <p:cTn id="34" dur="1" fill="hold">
                                          <p:stCondLst>
                                            <p:cond delay="0"/>
                                          </p:stCondLst>
                                        </p:cTn>
                                        <p:tgtEl>
                                          <p:spTgt spid="68"/>
                                        </p:tgtEl>
                                        <p:attrNameLst>
                                          <p:attrName>style.visibility</p:attrName>
                                        </p:attrNameLst>
                                      </p:cBhvr>
                                      <p:to>
                                        <p:strVal val="visible"/>
                                      </p:to>
                                    </p:set>
                                    <p:anim calcmode="lin" valueType="num">
                                      <p:cBhvr additive="base">
                                        <p:cTn id="35" dur="750" fill="hold"/>
                                        <p:tgtEl>
                                          <p:spTgt spid="68"/>
                                        </p:tgtEl>
                                        <p:attrNameLst>
                                          <p:attrName>ppt_x</p:attrName>
                                        </p:attrNameLst>
                                      </p:cBhvr>
                                      <p:tavLst>
                                        <p:tav tm="0">
                                          <p:val>
                                            <p:strVal val="#ppt_x"/>
                                          </p:val>
                                        </p:tav>
                                        <p:tav tm="100000">
                                          <p:val>
                                            <p:strVal val="#ppt_x"/>
                                          </p:val>
                                        </p:tav>
                                      </p:tavLst>
                                    </p:anim>
                                    <p:anim calcmode="lin" valueType="num">
                                      <p:cBhvr additive="base">
                                        <p:cTn id="36" dur="750" fill="hold"/>
                                        <p:tgtEl>
                                          <p:spTgt spid="68"/>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75"/>
                                        </p:tgtEl>
                                        <p:attrNameLst>
                                          <p:attrName>style.visibility</p:attrName>
                                        </p:attrNameLst>
                                      </p:cBhvr>
                                      <p:to>
                                        <p:strVal val="visible"/>
                                      </p:to>
                                    </p:set>
                                    <p:anim calcmode="lin" valueType="num">
                                      <p:cBhvr additive="base">
                                        <p:cTn id="40" dur="750" fill="hold"/>
                                        <p:tgtEl>
                                          <p:spTgt spid="75"/>
                                        </p:tgtEl>
                                        <p:attrNameLst>
                                          <p:attrName>ppt_x</p:attrName>
                                        </p:attrNameLst>
                                      </p:cBhvr>
                                      <p:tavLst>
                                        <p:tav tm="0">
                                          <p:val>
                                            <p:strVal val="#ppt_x"/>
                                          </p:val>
                                        </p:tav>
                                        <p:tav tm="100000">
                                          <p:val>
                                            <p:strVal val="#ppt_x"/>
                                          </p:val>
                                        </p:tav>
                                      </p:tavLst>
                                    </p:anim>
                                    <p:anim calcmode="lin" valueType="num">
                                      <p:cBhvr additive="base">
                                        <p:cTn id="41" dur="750" fill="hold"/>
                                        <p:tgtEl>
                                          <p:spTgt spid="75"/>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 presetClass="entr" presetSubtype="4" fill="hold" nodeType="afterEffect">
                                  <p:stCondLst>
                                    <p:cond delay="0"/>
                                  </p:stCondLst>
                                  <p:childTnLst>
                                    <p:set>
                                      <p:cBhvr>
                                        <p:cTn id="44" dur="1" fill="hold">
                                          <p:stCondLst>
                                            <p:cond delay="0"/>
                                          </p:stCondLst>
                                        </p:cTn>
                                        <p:tgtEl>
                                          <p:spTgt spid="82"/>
                                        </p:tgtEl>
                                        <p:attrNameLst>
                                          <p:attrName>style.visibility</p:attrName>
                                        </p:attrNameLst>
                                      </p:cBhvr>
                                      <p:to>
                                        <p:strVal val="visible"/>
                                      </p:to>
                                    </p:set>
                                    <p:anim calcmode="lin" valueType="num">
                                      <p:cBhvr additive="base">
                                        <p:cTn id="45" dur="750" fill="hold"/>
                                        <p:tgtEl>
                                          <p:spTgt spid="82"/>
                                        </p:tgtEl>
                                        <p:attrNameLst>
                                          <p:attrName>ppt_x</p:attrName>
                                        </p:attrNameLst>
                                      </p:cBhvr>
                                      <p:tavLst>
                                        <p:tav tm="0">
                                          <p:val>
                                            <p:strVal val="#ppt_x"/>
                                          </p:val>
                                        </p:tav>
                                        <p:tav tm="100000">
                                          <p:val>
                                            <p:strVal val="#ppt_x"/>
                                          </p:val>
                                        </p:tav>
                                      </p:tavLst>
                                    </p:anim>
                                    <p:anim calcmode="lin" valueType="num">
                                      <p:cBhvr additive="base">
                                        <p:cTn id="46" dur="750" fill="hold"/>
                                        <p:tgtEl>
                                          <p:spTgt spid="82"/>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15000" fill="hold"/>
                                        <p:tgtEl>
                                          <p:spTgt spid="64"/>
                                        </p:tgtEl>
                                        <p:attrNameLst>
                                          <p:attrName>r</p:attrName>
                                        </p:attrNameLst>
                                      </p:cBhvr>
                                    </p:animRot>
                                  </p:childTnLst>
                                </p:cTn>
                              </p:par>
                            </p:childTnLst>
                          </p:cTn>
                        </p:par>
                        <p:par>
                          <p:cTn id="51" fill="hold">
                            <p:stCondLst>
                              <p:cond delay="15000"/>
                            </p:stCondLst>
                            <p:childTnLst>
                              <p:par>
                                <p:cTn id="52" presetID="1" presetClass="entr" presetSubtype="0" fill="hold" grpId="0" nodeType="afterEffect">
                                  <p:stCondLst>
                                    <p:cond delay="0"/>
                                  </p:stCondLst>
                                  <p:childTnLst>
                                    <p:set>
                                      <p:cBhvr>
                                        <p:cTn id="53"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89"/>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89"/>
                                        </p:tgtEl>
                                        <p:attrNameLst>
                                          <p:attrName>r</p:attrName>
                                        </p:attrNameLst>
                                      </p:cBhvr>
                                    </p:animRot>
                                    <p:animRot by="-240000">
                                      <p:cBhvr>
                                        <p:cTn id="59" dur="200" fill="hold">
                                          <p:stCondLst>
                                            <p:cond delay="200"/>
                                          </p:stCondLst>
                                        </p:cTn>
                                        <p:tgtEl>
                                          <p:spTgt spid="89"/>
                                        </p:tgtEl>
                                        <p:attrNameLst>
                                          <p:attrName>r</p:attrName>
                                        </p:attrNameLst>
                                      </p:cBhvr>
                                    </p:animRot>
                                    <p:animRot by="240000">
                                      <p:cBhvr>
                                        <p:cTn id="60" dur="200" fill="hold">
                                          <p:stCondLst>
                                            <p:cond delay="400"/>
                                          </p:stCondLst>
                                        </p:cTn>
                                        <p:tgtEl>
                                          <p:spTgt spid="89"/>
                                        </p:tgtEl>
                                        <p:attrNameLst>
                                          <p:attrName>r</p:attrName>
                                        </p:attrNameLst>
                                      </p:cBhvr>
                                    </p:animRot>
                                    <p:animRot by="-240000">
                                      <p:cBhvr>
                                        <p:cTn id="61" dur="200" fill="hold">
                                          <p:stCondLst>
                                            <p:cond delay="600"/>
                                          </p:stCondLst>
                                        </p:cTn>
                                        <p:tgtEl>
                                          <p:spTgt spid="89"/>
                                        </p:tgtEl>
                                        <p:attrNameLst>
                                          <p:attrName>r</p:attrName>
                                        </p:attrNameLst>
                                      </p:cBhvr>
                                    </p:animRot>
                                    <p:animRot by="120000">
                                      <p:cBhvr>
                                        <p:cTn id="62" dur="200" fill="hold">
                                          <p:stCondLst>
                                            <p:cond delay="800"/>
                                          </p:stCondLst>
                                        </p:cTn>
                                        <p:tgtEl>
                                          <p:spTgt spid="89"/>
                                        </p:tgtEl>
                                        <p:attrNameLst>
                                          <p:attrName>r</p:attrName>
                                        </p:attrNameLst>
                                      </p:cBhvr>
                                    </p:animRot>
                                  </p:childTnLst>
                                </p:cTn>
                              </p:par>
                              <p:par>
                                <p:cTn id="63" presetID="1" presetClass="mediacall" presetSubtype="0" fill="hold" nodeType="withEffect">
                                  <p:stCondLst>
                                    <p:cond delay="0"/>
                                  </p:stCondLst>
                                  <p:childTnLst>
                                    <p:cmd type="call" cmd="playFrom(0.0)">
                                      <p:cBhvr>
                                        <p:cTn id="64" dur="1724" fill="hold"/>
                                        <p:tgtEl>
                                          <p:spTgt spid="96"/>
                                        </p:tgtEl>
                                      </p:cBhvr>
                                    </p:cmd>
                                  </p:childTnLst>
                                </p:cTn>
                              </p:par>
                            </p:childTnLst>
                          </p:cTn>
                        </p:par>
                      </p:childTnLst>
                    </p:cTn>
                  </p:par>
                </p:childTnLst>
              </p:cTn>
              <p:nextCondLst>
                <p:cond evt="onClick" delay="0">
                  <p:tgtEl>
                    <p:spTgt spid="89"/>
                  </p:tgtEl>
                </p:cond>
              </p:nextCondLst>
            </p:seq>
            <p:seq concurrent="1" nextAc="seek">
              <p:cTn id="65" restart="whenNotActive" fill="hold" evtFilter="cancelBubble" nodeType="interactiveSeq">
                <p:stCondLst>
                  <p:cond evt="onClick" delay="0">
                    <p:tgtEl>
                      <p:spTgt spid="68"/>
                    </p:tgtEl>
                  </p:cond>
                </p:stCondLst>
                <p:endSync evt="end" delay="0">
                  <p:rtn val="all"/>
                </p:endSync>
                <p:childTnLst>
                  <p:par>
                    <p:cTn id="66" fill="hold">
                      <p:stCondLst>
                        <p:cond delay="0"/>
                      </p:stCondLst>
                      <p:childTnLst>
                        <p:par>
                          <p:cTn id="67" fill="hold">
                            <p:stCondLst>
                              <p:cond delay="0"/>
                            </p:stCondLst>
                            <p:childTnLst>
                              <p:par>
                                <p:cTn id="68" presetID="9" presetClass="emph" presetSubtype="0" nodeType="clickEffect">
                                  <p:stCondLst>
                                    <p:cond delay="0"/>
                                  </p:stCondLst>
                                  <p:childTnLst>
                                    <p:set>
                                      <p:cBhvr>
                                        <p:cTn id="69" dur="indefinite"/>
                                        <p:tgtEl>
                                          <p:spTgt spid="68"/>
                                        </p:tgtEl>
                                        <p:attrNameLst>
                                          <p:attrName>style.opacity</p:attrName>
                                        </p:attrNameLst>
                                      </p:cBhvr>
                                      <p:to>
                                        <p:strVal val="0.5"/>
                                      </p:to>
                                    </p:set>
                                    <p:animEffect filter="image" prLst="opacity: 0.5">
                                      <p:cBhvr rctx="IE">
                                        <p:cTn id="70" dur="indefinite"/>
                                        <p:tgtEl>
                                          <p:spTgt spid="68"/>
                                        </p:tgtEl>
                                      </p:cBhvr>
                                    </p:animEffect>
                                  </p:childTnLst>
                                </p:cTn>
                              </p:par>
                            </p:childTnLst>
                          </p:cTn>
                        </p:par>
                      </p:childTnLst>
                    </p:cTn>
                  </p:par>
                </p:childTnLst>
              </p:cTn>
              <p:nextCondLst>
                <p:cond evt="onClick" delay="0">
                  <p:tgtEl>
                    <p:spTgt spid="68"/>
                  </p:tgtEl>
                </p:cond>
              </p:nextCondLst>
            </p:seq>
            <p:seq concurrent="1" nextAc="seek">
              <p:cTn id="71" restart="whenNotActive" fill="hold" evtFilter="cancelBubble" nodeType="interactiveSeq">
                <p:stCondLst>
                  <p:cond evt="onClick" delay="0">
                    <p:tgtEl>
                      <p:spTgt spid="75"/>
                    </p:tgtEl>
                  </p:cond>
                </p:stCondLst>
                <p:endSync evt="end" delay="0">
                  <p:rtn val="all"/>
                </p:endSync>
                <p:childTnLst>
                  <p:par>
                    <p:cTn id="72" fill="hold">
                      <p:stCondLst>
                        <p:cond delay="0"/>
                      </p:stCondLst>
                      <p:childTnLst>
                        <p:par>
                          <p:cTn id="73" fill="hold">
                            <p:stCondLst>
                              <p:cond delay="0"/>
                            </p:stCondLst>
                            <p:childTnLst>
                              <p:par>
                                <p:cTn id="74" presetID="9" presetClass="emph" presetSubtype="0" nodeType="clickEffect">
                                  <p:stCondLst>
                                    <p:cond delay="0"/>
                                  </p:stCondLst>
                                  <p:childTnLst>
                                    <p:set>
                                      <p:cBhvr>
                                        <p:cTn id="75" dur="indefinite"/>
                                        <p:tgtEl>
                                          <p:spTgt spid="75"/>
                                        </p:tgtEl>
                                        <p:attrNameLst>
                                          <p:attrName>style.opacity</p:attrName>
                                        </p:attrNameLst>
                                      </p:cBhvr>
                                      <p:to>
                                        <p:strVal val="0.5"/>
                                      </p:to>
                                    </p:set>
                                    <p:animEffect filter="image" prLst="opacity: 0.5">
                                      <p:cBhvr rctx="IE">
                                        <p:cTn id="76" dur="indefinite"/>
                                        <p:tgtEl>
                                          <p:spTgt spid="75"/>
                                        </p:tgtEl>
                                      </p:cBhvr>
                                    </p:animEffect>
                                  </p:childTnLst>
                                </p:cTn>
                              </p:par>
                            </p:childTnLst>
                          </p:cTn>
                        </p:par>
                      </p:childTnLst>
                    </p:cTn>
                  </p:par>
                </p:childTnLst>
              </p:cTn>
              <p:nextCondLst>
                <p:cond evt="onClick" delay="0">
                  <p:tgtEl>
                    <p:spTgt spid="75"/>
                  </p:tgtEl>
                </p:cond>
              </p:nextCondLst>
            </p:seq>
            <p:seq concurrent="1" nextAc="seek">
              <p:cTn id="77" restart="whenNotActive" fill="hold" evtFilter="cancelBubble" nodeType="interactiveSeq">
                <p:stCondLst>
                  <p:cond evt="onClick" delay="0">
                    <p:tgtEl>
                      <p:spTgt spid="82"/>
                    </p:tgtEl>
                  </p:cond>
                </p:stCondLst>
                <p:endSync evt="end" delay="0">
                  <p:rtn val="all"/>
                </p:endSync>
                <p:childTnLst>
                  <p:par>
                    <p:cTn id="78" fill="hold">
                      <p:stCondLst>
                        <p:cond delay="0"/>
                      </p:stCondLst>
                      <p:childTnLst>
                        <p:par>
                          <p:cTn id="79" fill="hold">
                            <p:stCondLst>
                              <p:cond delay="0"/>
                            </p:stCondLst>
                            <p:childTnLst>
                              <p:par>
                                <p:cTn id="80" presetID="9" presetClass="emph" presetSubtype="0" nodeType="clickEffect">
                                  <p:stCondLst>
                                    <p:cond delay="0"/>
                                  </p:stCondLst>
                                  <p:childTnLst>
                                    <p:set>
                                      <p:cBhvr>
                                        <p:cTn id="81" dur="indefinite"/>
                                        <p:tgtEl>
                                          <p:spTgt spid="82"/>
                                        </p:tgtEl>
                                        <p:attrNameLst>
                                          <p:attrName>style.opacity</p:attrName>
                                        </p:attrNameLst>
                                      </p:cBhvr>
                                      <p:to>
                                        <p:strVal val="0.5"/>
                                      </p:to>
                                    </p:set>
                                    <p:animEffect filter="image" prLst="opacity: 0.5">
                                      <p:cBhvr rctx="IE">
                                        <p:cTn id="82" dur="indefinite"/>
                                        <p:tgtEl>
                                          <p:spTgt spid="82"/>
                                        </p:tgtEl>
                                      </p:cBhvr>
                                    </p:animEffect>
                                  </p:childTnLst>
                                </p:cTn>
                              </p:par>
                            </p:childTnLst>
                          </p:cTn>
                        </p:par>
                      </p:childTnLst>
                    </p:cTn>
                  </p:par>
                </p:childTnLst>
              </p:cTn>
              <p:nextCondLst>
                <p:cond evt="onClick" delay="0">
                  <p:tgtEl>
                    <p:spTgt spid="82"/>
                  </p:tgtEl>
                </p:cond>
              </p:nextCondLst>
            </p:seq>
            <p:audio>
              <p:cMediaNode vol="80000">
                <p:cTn id="83" fill="hold" display="0">
                  <p:stCondLst>
                    <p:cond delay="indefinite"/>
                  </p:stCondLst>
                  <p:endCondLst>
                    <p:cond evt="onStopAudio" delay="0">
                      <p:tgtEl>
                        <p:sldTgt/>
                      </p:tgtEl>
                    </p:cond>
                  </p:endCondLst>
                </p:cTn>
                <p:tgtEl>
                  <p:spTgt spid="96"/>
                </p:tgtEl>
              </p:cMediaNode>
            </p:audio>
          </p:childTnLst>
        </p:cTn>
      </p:par>
    </p:tnLst>
    <p:bldLst>
      <p:bldP spid="63" grpId="0"/>
      <p:bldP spid="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3" name="Picture 122" descr="375ba1682899b9444c201750c3b90c1b.png">
            <a:extLst>
              <a:ext uri="{FF2B5EF4-FFF2-40B4-BE49-F238E27FC236}">
                <a16:creationId xmlns:a16="http://schemas.microsoft.com/office/drawing/2014/main" id="{8792B77B-E760-05FF-E0FB-1967C617D0C4}"/>
              </a:ext>
            </a:extLst>
          </p:cNvPr>
          <p:cNvPicPr>
            <a:picLocks noChangeAspect="1"/>
          </p:cNvPicPr>
          <p:nvPr/>
        </p:nvPicPr>
        <p:blipFill>
          <a:blip r:embed="rId6" cstate="print"/>
          <a:stretch>
            <a:fillRect/>
          </a:stretch>
        </p:blipFill>
        <p:spPr>
          <a:xfrm>
            <a:off x="625641" y="-438264"/>
            <a:ext cx="10768264" cy="4503962"/>
          </a:xfrm>
          <a:prstGeom prst="rect">
            <a:avLst/>
          </a:prstGeom>
        </p:spPr>
      </p:pic>
      <p:sp>
        <p:nvSpPr>
          <p:cNvPr id="124" name="TextBox 123">
            <a:extLst>
              <a:ext uri="{FF2B5EF4-FFF2-40B4-BE49-F238E27FC236}">
                <a16:creationId xmlns:a16="http://schemas.microsoft.com/office/drawing/2014/main" id="{37D44536-99AE-24DC-B04A-61FC0C767859}"/>
              </a:ext>
            </a:extLst>
          </p:cNvPr>
          <p:cNvSpPr txBox="1"/>
          <p:nvPr/>
        </p:nvSpPr>
        <p:spPr>
          <a:xfrm>
            <a:off x="2388507" y="1055154"/>
            <a:ext cx="7790209" cy="1568956"/>
          </a:xfrm>
          <a:prstGeom prst="rect">
            <a:avLst/>
          </a:prstGeom>
          <a:noFill/>
        </p:spPr>
        <p:txBody>
          <a:bodyPr wrap="square" rtlCol="0">
            <a:spAutoFit/>
          </a:bodyPr>
          <a:lstStyle/>
          <a:p>
            <a:pPr>
              <a:lnSpc>
                <a:spcPct val="135000"/>
              </a:lnSpc>
            </a:pPr>
            <a:r>
              <a:rPr lang="en-US" altLang="vi-VN" sz="3800" b="1" dirty="0" err="1">
                <a:solidFill>
                  <a:schemeClr val="tx1"/>
                </a:solidFill>
                <a:latin typeface="UTM Avo" panose="02040603050506020204" pitchFamily="18"/>
                <a:cs typeface="Arial" panose="020B0604020202020204" pitchFamily="34" charset="0"/>
              </a:rPr>
              <a:t>Câu</a:t>
            </a:r>
            <a:r>
              <a:rPr lang="en-US" altLang="vi-VN" sz="3800" b="1" dirty="0">
                <a:solidFill>
                  <a:schemeClr val="tx1"/>
                </a:solidFill>
                <a:latin typeface="UTM Avo" panose="02040603050506020204" pitchFamily="18"/>
                <a:cs typeface="Arial" panose="020B0604020202020204" pitchFamily="34" charset="0"/>
              </a:rPr>
              <a:t> 4: </a:t>
            </a:r>
            <a:r>
              <a:rPr lang="en-US" altLang="vi-VN" sz="3800" dirty="0" err="1">
                <a:solidFill>
                  <a:schemeClr val="tx1"/>
                </a:solidFill>
                <a:latin typeface="UTM Avo" panose="02040603050506020204" pitchFamily="18"/>
                <a:cs typeface="Arial" panose="020B0604020202020204" pitchFamily="34" charset="0"/>
              </a:rPr>
              <a:t>Sự</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chuyển</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thể</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nào</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sau</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đây</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xảy</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ra</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ở</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nhiệt</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độ</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xác</a:t>
            </a:r>
            <a:r>
              <a:rPr lang="en-US" altLang="vi-VN" sz="3800" dirty="0">
                <a:solidFill>
                  <a:schemeClr val="tx1"/>
                </a:solidFill>
                <a:latin typeface="UTM Avo" panose="02040603050506020204" pitchFamily="18"/>
                <a:cs typeface="Arial" panose="020B0604020202020204" pitchFamily="34" charset="0"/>
              </a:rPr>
              <a:t> </a:t>
            </a:r>
            <a:r>
              <a:rPr lang="en-US" altLang="vi-VN" sz="3800" dirty="0" err="1">
                <a:solidFill>
                  <a:schemeClr val="tx1"/>
                </a:solidFill>
                <a:latin typeface="UTM Avo" panose="02040603050506020204" pitchFamily="18"/>
                <a:cs typeface="Arial" panose="020B0604020202020204" pitchFamily="34" charset="0"/>
              </a:rPr>
              <a:t>định</a:t>
            </a:r>
            <a:r>
              <a:rPr lang="en-US" altLang="vi-VN" sz="3800" dirty="0">
                <a:solidFill>
                  <a:schemeClr val="tx1"/>
                </a:solidFill>
                <a:latin typeface="UTM Avo" panose="02040603050506020204" pitchFamily="18"/>
                <a:cs typeface="Arial" panose="020B0604020202020204" pitchFamily="34" charset="0"/>
              </a:rPr>
              <a:t>?</a:t>
            </a:r>
            <a:endParaRPr lang="en-US" sz="3800" dirty="0">
              <a:solidFill>
                <a:schemeClr val="tx1"/>
              </a:solidFill>
              <a:latin typeface="UTM Avo" panose="02040603050506020204" pitchFamily="18"/>
            </a:endParaRPr>
          </a:p>
        </p:txBody>
      </p:sp>
      <p:pic>
        <p:nvPicPr>
          <p:cNvPr id="125" name="Picture 14" descr="kim phut">
            <a:extLst>
              <a:ext uri="{FF2B5EF4-FFF2-40B4-BE49-F238E27FC236}">
                <a16:creationId xmlns:a16="http://schemas.microsoft.com/office/drawing/2014/main" id="{DE5CB5BE-585C-DEE4-9C9D-A4B20DCA8516}"/>
              </a:ext>
            </a:extLst>
          </p:cNvPr>
          <p:cNvPicPr>
            <a:picLocks noChangeAspect="1" noChangeArrowheads="1"/>
          </p:cNvPicPr>
          <p:nvPr/>
        </p:nvPicPr>
        <p:blipFill>
          <a:blip r:embed="rId7" cstate="print"/>
          <a:srcRect/>
          <a:stretch>
            <a:fillRect/>
          </a:stretch>
        </p:blipFill>
        <p:spPr bwMode="auto">
          <a:xfrm>
            <a:off x="8077200" y="4191001"/>
            <a:ext cx="1143000" cy="1075765"/>
          </a:xfrm>
          <a:prstGeom prst="rect">
            <a:avLst/>
          </a:prstGeom>
          <a:noFill/>
          <a:ln w="9525">
            <a:noFill/>
            <a:miter lim="800000"/>
            <a:headEnd/>
            <a:tailEnd/>
          </a:ln>
        </p:spPr>
      </p:pic>
      <p:pic>
        <p:nvPicPr>
          <p:cNvPr id="126" name="Picture 125" descr="dongho1">
            <a:extLst>
              <a:ext uri="{FF2B5EF4-FFF2-40B4-BE49-F238E27FC236}">
                <a16:creationId xmlns:a16="http://schemas.microsoft.com/office/drawing/2014/main" id="{CB8A86BC-DE3A-AD3D-A96B-53843AA812FE}"/>
              </a:ext>
            </a:extLst>
          </p:cNvPr>
          <p:cNvPicPr>
            <a:picLocks noChangeAspect="1" noChangeArrowheads="1"/>
          </p:cNvPicPr>
          <p:nvPr/>
        </p:nvPicPr>
        <p:blipFill>
          <a:blip r:embed="rId8" cstate="print"/>
          <a:srcRect/>
          <a:stretch>
            <a:fillRect/>
          </a:stretch>
        </p:blipFill>
        <p:spPr bwMode="auto">
          <a:xfrm>
            <a:off x="7772400" y="3747752"/>
            <a:ext cx="1752600" cy="1768573"/>
          </a:xfrm>
          <a:prstGeom prst="rect">
            <a:avLst/>
          </a:prstGeom>
          <a:noFill/>
        </p:spPr>
      </p:pic>
      <p:sp>
        <p:nvSpPr>
          <p:cNvPr id="127" name="Cloud 126">
            <a:extLst>
              <a:ext uri="{FF2B5EF4-FFF2-40B4-BE49-F238E27FC236}">
                <a16:creationId xmlns:a16="http://schemas.microsoft.com/office/drawing/2014/main" id="{223E0DD5-B205-4E11-8669-2A1160C9F7D3}"/>
              </a:ext>
            </a:extLst>
          </p:cNvPr>
          <p:cNvSpPr/>
          <p:nvPr/>
        </p:nvSpPr>
        <p:spPr>
          <a:xfrm>
            <a:off x="8915400" y="3025994"/>
            <a:ext cx="1752600" cy="914400"/>
          </a:xfrm>
          <a:prstGeom prst="cloud">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solidFill>
                  <a:srgbClr val="FF0000"/>
                </a:solidFill>
                <a:latin typeface="UTM Avo" panose="02040603050506020204" pitchFamily="18" charset="0"/>
                <a:cs typeface="Times New Roman" pitchFamily="18" charset="0"/>
              </a:rPr>
              <a:t>HẾT GIỜ</a:t>
            </a:r>
          </a:p>
        </p:txBody>
      </p:sp>
      <p:pic>
        <p:nvPicPr>
          <p:cNvPr id="128" name="Picture 127" descr="sao.png">
            <a:hlinkClick r:id="rId9" action="ppaction://hlinksldjump"/>
            <a:extLst>
              <a:ext uri="{FF2B5EF4-FFF2-40B4-BE49-F238E27FC236}">
                <a16:creationId xmlns:a16="http://schemas.microsoft.com/office/drawing/2014/main" id="{84896FAC-DD70-572C-C56E-47B977980A07}"/>
              </a:ext>
            </a:extLst>
          </p:cNvPr>
          <p:cNvPicPr>
            <a:picLocks noChangeAspect="1"/>
          </p:cNvPicPr>
          <p:nvPr/>
        </p:nvPicPr>
        <p:blipFill>
          <a:blip r:embed="rId10" cstate="print"/>
          <a:stretch>
            <a:fillRect/>
          </a:stretch>
        </p:blipFill>
        <p:spPr>
          <a:xfrm>
            <a:off x="9289501" y="5469622"/>
            <a:ext cx="1353315" cy="1237491"/>
          </a:xfrm>
          <a:prstGeom prst="rect">
            <a:avLst/>
          </a:prstGeom>
        </p:spPr>
      </p:pic>
      <p:grpSp>
        <p:nvGrpSpPr>
          <p:cNvPr id="129" name="Group 128">
            <a:extLst>
              <a:ext uri="{FF2B5EF4-FFF2-40B4-BE49-F238E27FC236}">
                <a16:creationId xmlns:a16="http://schemas.microsoft.com/office/drawing/2014/main" id="{9E1F77D9-B18E-66D1-C62A-FBCD3D2DA23D}"/>
              </a:ext>
            </a:extLst>
          </p:cNvPr>
          <p:cNvGrpSpPr/>
          <p:nvPr/>
        </p:nvGrpSpPr>
        <p:grpSpPr>
          <a:xfrm>
            <a:off x="2133600" y="4038600"/>
            <a:ext cx="4616114" cy="685800"/>
            <a:chOff x="2133600" y="4038600"/>
            <a:chExt cx="4616114" cy="685800"/>
          </a:xfrm>
        </p:grpSpPr>
        <p:grpSp>
          <p:nvGrpSpPr>
            <p:cNvPr id="130" name="Group 129">
              <a:extLst>
                <a:ext uri="{FF2B5EF4-FFF2-40B4-BE49-F238E27FC236}">
                  <a16:creationId xmlns:a16="http://schemas.microsoft.com/office/drawing/2014/main" id="{02E4DE16-75C6-C892-08D2-F2979D3AFED1}"/>
                </a:ext>
              </a:extLst>
            </p:cNvPr>
            <p:cNvGrpSpPr/>
            <p:nvPr/>
          </p:nvGrpSpPr>
          <p:grpSpPr>
            <a:xfrm>
              <a:off x="2133600" y="4038600"/>
              <a:ext cx="685800" cy="685800"/>
              <a:chOff x="2133600" y="4038600"/>
              <a:chExt cx="685800" cy="685800"/>
            </a:xfrm>
          </p:grpSpPr>
          <p:sp>
            <p:nvSpPr>
              <p:cNvPr id="134" name="Oval 133">
                <a:extLst>
                  <a:ext uri="{FF2B5EF4-FFF2-40B4-BE49-F238E27FC236}">
                    <a16:creationId xmlns:a16="http://schemas.microsoft.com/office/drawing/2014/main" id="{67018582-167B-FB59-FEA5-C28C223BA82A}"/>
                  </a:ext>
                </a:extLst>
              </p:cNvPr>
              <p:cNvSpPr/>
              <p:nvPr/>
            </p:nvSpPr>
            <p:spPr>
              <a:xfrm>
                <a:off x="2133600" y="40386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UTM Avo" panose="02040603050506020204" pitchFamily="18" charset="0"/>
                </a:endParaRPr>
              </a:p>
            </p:txBody>
          </p:sp>
          <p:sp>
            <p:nvSpPr>
              <p:cNvPr id="135" name="TextBox 134">
                <a:extLst>
                  <a:ext uri="{FF2B5EF4-FFF2-40B4-BE49-F238E27FC236}">
                    <a16:creationId xmlns:a16="http://schemas.microsoft.com/office/drawing/2014/main" id="{0AF637B7-869D-6AB2-C66F-960393E40263}"/>
                  </a:ext>
                </a:extLst>
              </p:cNvPr>
              <p:cNvSpPr txBox="1"/>
              <p:nvPr/>
            </p:nvSpPr>
            <p:spPr>
              <a:xfrm>
                <a:off x="2286000" y="4114800"/>
                <a:ext cx="457200" cy="523220"/>
              </a:xfrm>
              <a:prstGeom prst="rect">
                <a:avLst/>
              </a:prstGeom>
              <a:noFill/>
            </p:spPr>
            <p:txBody>
              <a:bodyPr wrap="square" rtlCol="0">
                <a:spAutoFit/>
              </a:bodyPr>
              <a:lstStyle/>
              <a:p>
                <a:r>
                  <a:rPr lang="en-US" sz="2800" b="1" dirty="0">
                    <a:latin typeface="UTM Avo" panose="02040603050506020204" pitchFamily="18" charset="0"/>
                    <a:cs typeface="Times New Roman" pitchFamily="18" charset="0"/>
                  </a:rPr>
                  <a:t>B</a:t>
                </a:r>
              </a:p>
            </p:txBody>
          </p:sp>
        </p:grpSp>
        <p:grpSp>
          <p:nvGrpSpPr>
            <p:cNvPr id="131" name="Group 130">
              <a:extLst>
                <a:ext uri="{FF2B5EF4-FFF2-40B4-BE49-F238E27FC236}">
                  <a16:creationId xmlns:a16="http://schemas.microsoft.com/office/drawing/2014/main" id="{47C863BC-A68A-FAC0-F0A5-FC99CE4E0FBF}"/>
                </a:ext>
              </a:extLst>
            </p:cNvPr>
            <p:cNvGrpSpPr/>
            <p:nvPr/>
          </p:nvGrpSpPr>
          <p:grpSpPr>
            <a:xfrm>
              <a:off x="3005527" y="4127532"/>
              <a:ext cx="3744187" cy="596868"/>
              <a:chOff x="3005527" y="4213880"/>
              <a:chExt cx="3744187" cy="596868"/>
            </a:xfrm>
          </p:grpSpPr>
          <p:pic>
            <p:nvPicPr>
              <p:cNvPr id="132" name="Picture 131">
                <a:hlinkClick r:id="rId11" action="ppaction://hlinksldjump"/>
                <a:extLst>
                  <a:ext uri="{FF2B5EF4-FFF2-40B4-BE49-F238E27FC236}">
                    <a16:creationId xmlns:a16="http://schemas.microsoft.com/office/drawing/2014/main" id="{B28146EF-902A-E514-E2BE-4AE89EBB4B15}"/>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7" y="4213880"/>
                <a:ext cx="3744187" cy="596868"/>
              </a:xfrm>
              <a:prstGeom prst="rect">
                <a:avLst/>
              </a:prstGeom>
              <a:ln>
                <a:noFill/>
              </a:ln>
            </p:spPr>
          </p:pic>
          <p:sp>
            <p:nvSpPr>
              <p:cNvPr id="133" name="TextBox 132">
                <a:extLst>
                  <a:ext uri="{FF2B5EF4-FFF2-40B4-BE49-F238E27FC236}">
                    <a16:creationId xmlns:a16="http://schemas.microsoft.com/office/drawing/2014/main" id="{1A9CBAC1-90F8-22C8-F221-E951FE2B71B6}"/>
                  </a:ext>
                </a:extLst>
              </p:cNvPr>
              <p:cNvSpPr txBox="1"/>
              <p:nvPr/>
            </p:nvSpPr>
            <p:spPr>
              <a:xfrm>
                <a:off x="3124200" y="4239092"/>
                <a:ext cx="3276600" cy="523220"/>
              </a:xfrm>
              <a:prstGeom prst="rect">
                <a:avLst/>
              </a:prstGeom>
              <a:noFill/>
            </p:spPr>
            <p:txBody>
              <a:bodyPr wrap="square" rtlCol="0">
                <a:spAutoFit/>
              </a:bodyPr>
              <a:lstStyle/>
              <a:p>
                <a:r>
                  <a:rPr lang="en-US" altLang="vi-VN" sz="2800" dirty="0">
                    <a:solidFill>
                      <a:schemeClr val="bg2"/>
                    </a:solidFill>
                    <a:latin typeface="UTM Avo" panose="02040603050506020204" pitchFamily="18"/>
                    <a:cs typeface="Arial" panose="020B0604020202020204" pitchFamily="34" charset="0"/>
                  </a:rPr>
                  <a:t>B. </a:t>
                </a:r>
                <a:r>
                  <a:rPr lang="fr-FR" altLang="vi-VN" sz="2800" dirty="0" err="1">
                    <a:solidFill>
                      <a:schemeClr val="bg2"/>
                    </a:solidFill>
                    <a:latin typeface="UTM Avo" panose="02040603050506020204" pitchFamily="18"/>
                    <a:cs typeface="Arial" panose="020B0604020202020204" pitchFamily="34" charset="0"/>
                  </a:rPr>
                  <a:t>Hóa</a:t>
                </a:r>
                <a:r>
                  <a:rPr lang="fr-FR" altLang="vi-VN" sz="2800" dirty="0">
                    <a:solidFill>
                      <a:schemeClr val="bg2"/>
                    </a:solidFill>
                    <a:latin typeface="UTM Avo" panose="02040603050506020204" pitchFamily="18"/>
                    <a:cs typeface="Arial" panose="020B0604020202020204" pitchFamily="34" charset="0"/>
                  </a:rPr>
                  <a:t> </a:t>
                </a:r>
                <a:r>
                  <a:rPr lang="fr-FR" altLang="vi-VN" sz="2800" dirty="0" err="1">
                    <a:solidFill>
                      <a:schemeClr val="bg2"/>
                    </a:solidFill>
                    <a:latin typeface="UTM Avo" panose="02040603050506020204" pitchFamily="18"/>
                    <a:cs typeface="Arial" panose="020B0604020202020204" pitchFamily="34" charset="0"/>
                  </a:rPr>
                  <a:t>hơi</a:t>
                </a:r>
                <a:r>
                  <a:rPr lang="fr-FR" altLang="vi-VN" sz="2800" dirty="0">
                    <a:solidFill>
                      <a:schemeClr val="bg2"/>
                    </a:solidFill>
                    <a:latin typeface="UTM Avo" panose="02040603050506020204" pitchFamily="18"/>
                    <a:cs typeface="Arial" panose="020B0604020202020204" pitchFamily="34" charset="0"/>
                  </a:rPr>
                  <a:t>.</a:t>
                </a:r>
                <a:endParaRPr lang="en-US" sz="2800" dirty="0">
                  <a:solidFill>
                    <a:schemeClr val="bg2"/>
                  </a:solidFill>
                  <a:latin typeface="UTM Avo" panose="02040603050506020204" pitchFamily="18"/>
                </a:endParaRPr>
              </a:p>
            </p:txBody>
          </p:sp>
        </p:grpSp>
      </p:grpSp>
      <p:grpSp>
        <p:nvGrpSpPr>
          <p:cNvPr id="136" name="Group 135">
            <a:extLst>
              <a:ext uri="{FF2B5EF4-FFF2-40B4-BE49-F238E27FC236}">
                <a16:creationId xmlns:a16="http://schemas.microsoft.com/office/drawing/2014/main" id="{4D81CB6D-B55E-0A6D-F8B2-D7DE6983E6B8}"/>
              </a:ext>
            </a:extLst>
          </p:cNvPr>
          <p:cNvGrpSpPr/>
          <p:nvPr/>
        </p:nvGrpSpPr>
        <p:grpSpPr>
          <a:xfrm>
            <a:off x="2133600" y="4906030"/>
            <a:ext cx="4616114" cy="732770"/>
            <a:chOff x="2133600" y="4906030"/>
            <a:chExt cx="4616114" cy="732770"/>
          </a:xfrm>
        </p:grpSpPr>
        <p:grpSp>
          <p:nvGrpSpPr>
            <p:cNvPr id="137" name="Group 136">
              <a:extLst>
                <a:ext uri="{FF2B5EF4-FFF2-40B4-BE49-F238E27FC236}">
                  <a16:creationId xmlns:a16="http://schemas.microsoft.com/office/drawing/2014/main" id="{93508ED4-DBF0-36B5-4995-18595C6E329A}"/>
                </a:ext>
              </a:extLst>
            </p:cNvPr>
            <p:cNvGrpSpPr/>
            <p:nvPr/>
          </p:nvGrpSpPr>
          <p:grpSpPr>
            <a:xfrm>
              <a:off x="2133600" y="4953000"/>
              <a:ext cx="685800" cy="685800"/>
              <a:chOff x="2133600" y="4953000"/>
              <a:chExt cx="685800" cy="685800"/>
            </a:xfrm>
          </p:grpSpPr>
          <p:sp>
            <p:nvSpPr>
              <p:cNvPr id="141" name="Oval 140">
                <a:extLst>
                  <a:ext uri="{FF2B5EF4-FFF2-40B4-BE49-F238E27FC236}">
                    <a16:creationId xmlns:a16="http://schemas.microsoft.com/office/drawing/2014/main" id="{B32B0B71-7FE9-7247-5D11-8C2B191A93AD}"/>
                  </a:ext>
                </a:extLst>
              </p:cNvPr>
              <p:cNvSpPr/>
              <p:nvPr/>
            </p:nvSpPr>
            <p:spPr>
              <a:xfrm>
                <a:off x="2133600" y="49530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UTM Avo" panose="02040603050506020204" pitchFamily="18" charset="0"/>
                </a:endParaRPr>
              </a:p>
            </p:txBody>
          </p:sp>
          <p:sp>
            <p:nvSpPr>
              <p:cNvPr id="142" name="TextBox 141">
                <a:extLst>
                  <a:ext uri="{FF2B5EF4-FFF2-40B4-BE49-F238E27FC236}">
                    <a16:creationId xmlns:a16="http://schemas.microsoft.com/office/drawing/2014/main" id="{77BE1515-E8BD-7D85-7B53-1C55E8B0381E}"/>
                  </a:ext>
                </a:extLst>
              </p:cNvPr>
              <p:cNvSpPr txBox="1"/>
              <p:nvPr/>
            </p:nvSpPr>
            <p:spPr>
              <a:xfrm>
                <a:off x="2286000" y="5029200"/>
                <a:ext cx="457200" cy="523220"/>
              </a:xfrm>
              <a:prstGeom prst="rect">
                <a:avLst/>
              </a:prstGeom>
              <a:noFill/>
            </p:spPr>
            <p:txBody>
              <a:bodyPr wrap="square" rtlCol="0">
                <a:spAutoFit/>
              </a:bodyPr>
              <a:lstStyle/>
              <a:p>
                <a:r>
                  <a:rPr lang="en-US" sz="2800" b="1" dirty="0">
                    <a:latin typeface="UTM Avo" panose="02040603050506020204" pitchFamily="18" charset="0"/>
                    <a:cs typeface="Times New Roman" pitchFamily="18" charset="0"/>
                  </a:rPr>
                  <a:t>C</a:t>
                </a:r>
              </a:p>
            </p:txBody>
          </p:sp>
        </p:grpSp>
        <p:grpSp>
          <p:nvGrpSpPr>
            <p:cNvPr id="138" name="Group 137">
              <a:extLst>
                <a:ext uri="{FF2B5EF4-FFF2-40B4-BE49-F238E27FC236}">
                  <a16:creationId xmlns:a16="http://schemas.microsoft.com/office/drawing/2014/main" id="{DA2FC2E3-7E2F-7005-6AB0-93D6C2CEE53D}"/>
                </a:ext>
              </a:extLst>
            </p:cNvPr>
            <p:cNvGrpSpPr/>
            <p:nvPr/>
          </p:nvGrpSpPr>
          <p:grpSpPr>
            <a:xfrm>
              <a:off x="3005528" y="4906030"/>
              <a:ext cx="3744186" cy="655103"/>
              <a:chOff x="3005528" y="4906030"/>
              <a:chExt cx="3744186" cy="655103"/>
            </a:xfrm>
          </p:grpSpPr>
          <p:pic>
            <p:nvPicPr>
              <p:cNvPr id="139" name="Picture 138">
                <a:hlinkClick r:id="rId11" action="ppaction://hlinksldjump"/>
                <a:extLst>
                  <a:ext uri="{FF2B5EF4-FFF2-40B4-BE49-F238E27FC236}">
                    <a16:creationId xmlns:a16="http://schemas.microsoft.com/office/drawing/2014/main" id="{6AACB990-8F63-B50F-FE02-20D51E6512F4}"/>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8" y="4953000"/>
                <a:ext cx="3744186" cy="608133"/>
              </a:xfrm>
              <a:prstGeom prst="rect">
                <a:avLst/>
              </a:prstGeom>
              <a:ln>
                <a:noFill/>
              </a:ln>
            </p:spPr>
          </p:pic>
          <p:sp>
            <p:nvSpPr>
              <p:cNvPr id="140" name="TextBox 139">
                <a:extLst>
                  <a:ext uri="{FF2B5EF4-FFF2-40B4-BE49-F238E27FC236}">
                    <a16:creationId xmlns:a16="http://schemas.microsoft.com/office/drawing/2014/main" id="{AAEED65B-4298-32D9-CC53-4FE7434DFF13}"/>
                  </a:ext>
                </a:extLst>
              </p:cNvPr>
              <p:cNvSpPr txBox="1"/>
              <p:nvPr/>
            </p:nvSpPr>
            <p:spPr>
              <a:xfrm>
                <a:off x="3084095" y="4906030"/>
                <a:ext cx="3276600" cy="610295"/>
              </a:xfrm>
              <a:prstGeom prst="rect">
                <a:avLst/>
              </a:prstGeom>
              <a:noFill/>
            </p:spPr>
            <p:txBody>
              <a:bodyPr wrap="square" rtlCol="0">
                <a:spAutoFit/>
              </a:bodyPr>
              <a:lstStyle/>
              <a:p>
                <a:pPr>
                  <a:lnSpc>
                    <a:spcPct val="135000"/>
                  </a:lnSpc>
                </a:pPr>
                <a:r>
                  <a:rPr lang="fr-FR" altLang="vi-VN" sz="2800" dirty="0">
                    <a:solidFill>
                      <a:schemeClr val="bg2"/>
                    </a:solidFill>
                    <a:latin typeface="UTM Avo" panose="02040603050506020204" pitchFamily="18"/>
                    <a:cs typeface="Arial" panose="020B0604020202020204" pitchFamily="34" charset="0"/>
                  </a:rPr>
                  <a:t>C. Bay </a:t>
                </a:r>
                <a:r>
                  <a:rPr lang="fr-FR" altLang="vi-VN" sz="2800" dirty="0" err="1">
                    <a:solidFill>
                      <a:schemeClr val="bg2"/>
                    </a:solidFill>
                    <a:latin typeface="UTM Avo" panose="02040603050506020204" pitchFamily="18"/>
                    <a:cs typeface="Arial" panose="020B0604020202020204" pitchFamily="34" charset="0"/>
                  </a:rPr>
                  <a:t>hơi</a:t>
                </a:r>
                <a:r>
                  <a:rPr lang="fr-FR" altLang="vi-VN" sz="2800" dirty="0">
                    <a:solidFill>
                      <a:schemeClr val="bg2"/>
                    </a:solidFill>
                    <a:latin typeface="UTM Avo" panose="02040603050506020204" pitchFamily="18"/>
                    <a:cs typeface="Arial" panose="020B0604020202020204" pitchFamily="34" charset="0"/>
                  </a:rPr>
                  <a:t>. </a:t>
                </a:r>
                <a:endParaRPr lang="en-US" sz="2800" dirty="0">
                  <a:solidFill>
                    <a:schemeClr val="bg2"/>
                  </a:solidFill>
                  <a:latin typeface="UTM Avo" panose="02040603050506020204" pitchFamily="18"/>
                </a:endParaRPr>
              </a:p>
            </p:txBody>
          </p:sp>
        </p:grpSp>
      </p:grpSp>
      <p:grpSp>
        <p:nvGrpSpPr>
          <p:cNvPr id="143" name="Group 142">
            <a:extLst>
              <a:ext uri="{FF2B5EF4-FFF2-40B4-BE49-F238E27FC236}">
                <a16:creationId xmlns:a16="http://schemas.microsoft.com/office/drawing/2014/main" id="{0C075058-7477-649E-3828-A61C33CF685C}"/>
              </a:ext>
            </a:extLst>
          </p:cNvPr>
          <p:cNvGrpSpPr/>
          <p:nvPr/>
        </p:nvGrpSpPr>
        <p:grpSpPr>
          <a:xfrm>
            <a:off x="2131611" y="3190252"/>
            <a:ext cx="4618104" cy="707212"/>
            <a:chOff x="2133600" y="5867400"/>
            <a:chExt cx="4618104" cy="707212"/>
          </a:xfrm>
        </p:grpSpPr>
        <p:grpSp>
          <p:nvGrpSpPr>
            <p:cNvPr id="144" name="Group 143">
              <a:extLst>
                <a:ext uri="{FF2B5EF4-FFF2-40B4-BE49-F238E27FC236}">
                  <a16:creationId xmlns:a16="http://schemas.microsoft.com/office/drawing/2014/main" id="{5506D7BC-BF56-A00F-5A8A-3036CCB70B9E}"/>
                </a:ext>
              </a:extLst>
            </p:cNvPr>
            <p:cNvGrpSpPr/>
            <p:nvPr/>
          </p:nvGrpSpPr>
          <p:grpSpPr>
            <a:xfrm>
              <a:off x="2133600" y="5867400"/>
              <a:ext cx="685800" cy="685800"/>
              <a:chOff x="2133600" y="5867400"/>
              <a:chExt cx="685800" cy="685800"/>
            </a:xfrm>
          </p:grpSpPr>
          <p:sp>
            <p:nvSpPr>
              <p:cNvPr id="148" name="Oval 147">
                <a:extLst>
                  <a:ext uri="{FF2B5EF4-FFF2-40B4-BE49-F238E27FC236}">
                    <a16:creationId xmlns:a16="http://schemas.microsoft.com/office/drawing/2014/main" id="{10A9181F-D26E-9791-330B-FE664F09646B}"/>
                  </a:ext>
                </a:extLst>
              </p:cNvPr>
              <p:cNvSpPr/>
              <p:nvPr/>
            </p:nvSpPr>
            <p:spPr>
              <a:xfrm>
                <a:off x="2133600" y="5867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UTM Avo" panose="02040603050506020204" pitchFamily="18" charset="0"/>
                </a:endParaRPr>
              </a:p>
            </p:txBody>
          </p:sp>
          <p:sp>
            <p:nvSpPr>
              <p:cNvPr id="149" name="TextBox 148">
                <a:extLst>
                  <a:ext uri="{FF2B5EF4-FFF2-40B4-BE49-F238E27FC236}">
                    <a16:creationId xmlns:a16="http://schemas.microsoft.com/office/drawing/2014/main" id="{C5775C83-1CEC-4403-7847-A3D3971860EC}"/>
                  </a:ext>
                </a:extLst>
              </p:cNvPr>
              <p:cNvSpPr txBox="1"/>
              <p:nvPr/>
            </p:nvSpPr>
            <p:spPr>
              <a:xfrm>
                <a:off x="2286000" y="5943600"/>
                <a:ext cx="457200" cy="523220"/>
              </a:xfrm>
              <a:prstGeom prst="rect">
                <a:avLst/>
              </a:prstGeom>
              <a:noFill/>
            </p:spPr>
            <p:txBody>
              <a:bodyPr wrap="square" rtlCol="0">
                <a:spAutoFit/>
              </a:bodyPr>
              <a:lstStyle/>
              <a:p>
                <a:r>
                  <a:rPr lang="en-US" sz="2800" b="1" dirty="0">
                    <a:latin typeface="UTM Avo" panose="02040603050506020204" pitchFamily="18" charset="0"/>
                    <a:cs typeface="Times New Roman" pitchFamily="18" charset="0"/>
                  </a:rPr>
                  <a:t>A</a:t>
                </a:r>
              </a:p>
            </p:txBody>
          </p:sp>
        </p:grpSp>
        <p:grpSp>
          <p:nvGrpSpPr>
            <p:cNvPr id="145" name="Group 144">
              <a:extLst>
                <a:ext uri="{FF2B5EF4-FFF2-40B4-BE49-F238E27FC236}">
                  <a16:creationId xmlns:a16="http://schemas.microsoft.com/office/drawing/2014/main" id="{BBA144F1-5998-C1D5-C9F7-6CD48F6DE262}"/>
                </a:ext>
              </a:extLst>
            </p:cNvPr>
            <p:cNvGrpSpPr/>
            <p:nvPr/>
          </p:nvGrpSpPr>
          <p:grpSpPr>
            <a:xfrm>
              <a:off x="3005527" y="5963609"/>
              <a:ext cx="3746177" cy="611003"/>
              <a:chOff x="3005527" y="5963609"/>
              <a:chExt cx="3746177" cy="611003"/>
            </a:xfrm>
          </p:grpSpPr>
          <p:pic>
            <p:nvPicPr>
              <p:cNvPr id="146" name="Picture 145">
                <a:hlinkClick r:id="rId11" action="ppaction://hlinksldjump"/>
                <a:extLst>
                  <a:ext uri="{FF2B5EF4-FFF2-40B4-BE49-F238E27FC236}">
                    <a16:creationId xmlns:a16="http://schemas.microsoft.com/office/drawing/2014/main" id="{E9CBBB8F-8EC3-E7AF-1A80-614547CAF66B}"/>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5527" y="5963609"/>
                <a:ext cx="3746177" cy="611003"/>
              </a:xfrm>
              <a:prstGeom prst="rect">
                <a:avLst/>
              </a:prstGeom>
              <a:ln>
                <a:noFill/>
              </a:ln>
            </p:spPr>
          </p:pic>
          <p:sp>
            <p:nvSpPr>
              <p:cNvPr id="147" name="TextBox 146">
                <a:extLst>
                  <a:ext uri="{FF2B5EF4-FFF2-40B4-BE49-F238E27FC236}">
                    <a16:creationId xmlns:a16="http://schemas.microsoft.com/office/drawing/2014/main" id="{3E904779-57FC-B4DF-B5A1-566FF3716096}"/>
                  </a:ext>
                </a:extLst>
              </p:cNvPr>
              <p:cNvSpPr txBox="1"/>
              <p:nvPr/>
            </p:nvSpPr>
            <p:spPr>
              <a:xfrm>
                <a:off x="3126189" y="6006280"/>
                <a:ext cx="3276600" cy="523220"/>
              </a:xfrm>
              <a:prstGeom prst="rect">
                <a:avLst/>
              </a:prstGeom>
              <a:noFill/>
            </p:spPr>
            <p:txBody>
              <a:bodyPr wrap="square" rtlCol="0">
                <a:spAutoFit/>
              </a:bodyPr>
              <a:lstStyle/>
              <a:p>
                <a:r>
                  <a:rPr lang="fr-FR" altLang="vi-VN" sz="2800" dirty="0">
                    <a:solidFill>
                      <a:schemeClr val="bg2"/>
                    </a:solidFill>
                    <a:latin typeface="UTM Avo" panose="02040603050506020204" pitchFamily="18"/>
                    <a:cs typeface="Arial" panose="020B0604020202020204" pitchFamily="34" charset="0"/>
                  </a:rPr>
                  <a:t>A. </a:t>
                </a:r>
                <a:r>
                  <a:rPr lang="fr-FR" altLang="vi-VN" sz="2800" dirty="0" err="1">
                    <a:solidFill>
                      <a:schemeClr val="bg2"/>
                    </a:solidFill>
                    <a:latin typeface="UTM Avo" panose="02040603050506020204" pitchFamily="18"/>
                    <a:cs typeface="Arial" panose="020B0604020202020204" pitchFamily="34" charset="0"/>
                  </a:rPr>
                  <a:t>Ngưng</a:t>
                </a:r>
                <a:r>
                  <a:rPr lang="fr-FR" altLang="vi-VN" sz="2800" dirty="0">
                    <a:solidFill>
                      <a:schemeClr val="bg2"/>
                    </a:solidFill>
                    <a:latin typeface="UTM Avo" panose="02040603050506020204" pitchFamily="18"/>
                    <a:cs typeface="Arial" panose="020B0604020202020204" pitchFamily="34" charset="0"/>
                  </a:rPr>
                  <a:t> </a:t>
                </a:r>
                <a:r>
                  <a:rPr lang="fr-FR" altLang="vi-VN" sz="2800" dirty="0" err="1">
                    <a:solidFill>
                      <a:schemeClr val="bg2"/>
                    </a:solidFill>
                    <a:latin typeface="UTM Avo" panose="02040603050506020204" pitchFamily="18"/>
                    <a:cs typeface="Arial" panose="020B0604020202020204" pitchFamily="34" charset="0"/>
                  </a:rPr>
                  <a:t>tụ</a:t>
                </a:r>
                <a:r>
                  <a:rPr lang="fr-FR" altLang="vi-VN" sz="2800" dirty="0">
                    <a:solidFill>
                      <a:schemeClr val="bg2"/>
                    </a:solidFill>
                    <a:latin typeface="UTM Avo" panose="02040603050506020204" pitchFamily="18"/>
                    <a:cs typeface="Arial" panose="020B0604020202020204" pitchFamily="34" charset="0"/>
                  </a:rPr>
                  <a:t>.</a:t>
                </a:r>
                <a:endParaRPr lang="en-US" sz="2800" dirty="0">
                  <a:solidFill>
                    <a:schemeClr val="bg2"/>
                  </a:solidFill>
                  <a:latin typeface="UTM Avo" panose="02040603050506020204" pitchFamily="18"/>
                </a:endParaRPr>
              </a:p>
            </p:txBody>
          </p:sp>
        </p:grpSp>
      </p:grpSp>
      <p:grpSp>
        <p:nvGrpSpPr>
          <p:cNvPr id="150" name="Group 149">
            <a:extLst>
              <a:ext uri="{FF2B5EF4-FFF2-40B4-BE49-F238E27FC236}">
                <a16:creationId xmlns:a16="http://schemas.microsoft.com/office/drawing/2014/main" id="{1EF6397D-40A0-67BB-471F-A4B6C8D5E942}"/>
              </a:ext>
            </a:extLst>
          </p:cNvPr>
          <p:cNvGrpSpPr/>
          <p:nvPr/>
        </p:nvGrpSpPr>
        <p:grpSpPr>
          <a:xfrm>
            <a:off x="2133600" y="5715000"/>
            <a:ext cx="4614126" cy="685800"/>
            <a:chOff x="2133600" y="3200400"/>
            <a:chExt cx="4614126" cy="685800"/>
          </a:xfrm>
        </p:grpSpPr>
        <p:grpSp>
          <p:nvGrpSpPr>
            <p:cNvPr id="151" name="Group 150">
              <a:extLst>
                <a:ext uri="{FF2B5EF4-FFF2-40B4-BE49-F238E27FC236}">
                  <a16:creationId xmlns:a16="http://schemas.microsoft.com/office/drawing/2014/main" id="{4591D464-A297-013B-AE11-5AD463EFCC77}"/>
                </a:ext>
              </a:extLst>
            </p:cNvPr>
            <p:cNvGrpSpPr/>
            <p:nvPr/>
          </p:nvGrpSpPr>
          <p:grpSpPr>
            <a:xfrm>
              <a:off x="2133600" y="3200400"/>
              <a:ext cx="685800" cy="685800"/>
              <a:chOff x="2133600" y="3200400"/>
              <a:chExt cx="685800" cy="685800"/>
            </a:xfrm>
          </p:grpSpPr>
          <p:sp>
            <p:nvSpPr>
              <p:cNvPr id="155" name="Oval 154">
                <a:extLst>
                  <a:ext uri="{FF2B5EF4-FFF2-40B4-BE49-F238E27FC236}">
                    <a16:creationId xmlns:a16="http://schemas.microsoft.com/office/drawing/2014/main" id="{777C8F3B-C6D2-3B5A-2EDB-48CFBBF4A875}"/>
                  </a:ext>
                </a:extLst>
              </p:cNvPr>
              <p:cNvSpPr/>
              <p:nvPr/>
            </p:nvSpPr>
            <p:spPr>
              <a:xfrm>
                <a:off x="2133600" y="3200400"/>
                <a:ext cx="685800" cy="685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UTM Avo" panose="02040603050506020204" pitchFamily="18" charset="0"/>
                </a:endParaRPr>
              </a:p>
            </p:txBody>
          </p:sp>
          <p:sp>
            <p:nvSpPr>
              <p:cNvPr id="156" name="TextBox 155">
                <a:extLst>
                  <a:ext uri="{FF2B5EF4-FFF2-40B4-BE49-F238E27FC236}">
                    <a16:creationId xmlns:a16="http://schemas.microsoft.com/office/drawing/2014/main" id="{88F4357B-FC8F-E7B9-8290-7E5F0ECE7BE3}"/>
                  </a:ext>
                </a:extLst>
              </p:cNvPr>
              <p:cNvSpPr txBox="1"/>
              <p:nvPr/>
            </p:nvSpPr>
            <p:spPr>
              <a:xfrm>
                <a:off x="2286000" y="3276600"/>
                <a:ext cx="457200" cy="523220"/>
              </a:xfrm>
              <a:prstGeom prst="rect">
                <a:avLst/>
              </a:prstGeom>
              <a:noFill/>
            </p:spPr>
            <p:txBody>
              <a:bodyPr wrap="square" rtlCol="0">
                <a:spAutoFit/>
              </a:bodyPr>
              <a:lstStyle/>
              <a:p>
                <a:r>
                  <a:rPr lang="en-US" sz="2800" b="1" dirty="0">
                    <a:latin typeface="UTM Avo" panose="02040603050506020204" pitchFamily="18" charset="0"/>
                    <a:cs typeface="Times New Roman" pitchFamily="18" charset="0"/>
                  </a:rPr>
                  <a:t>D</a:t>
                </a:r>
              </a:p>
            </p:txBody>
          </p:sp>
        </p:grpSp>
        <p:grpSp>
          <p:nvGrpSpPr>
            <p:cNvPr id="152" name="Group 151">
              <a:extLst>
                <a:ext uri="{FF2B5EF4-FFF2-40B4-BE49-F238E27FC236}">
                  <a16:creationId xmlns:a16="http://schemas.microsoft.com/office/drawing/2014/main" id="{C316AE0A-B787-599D-9DAB-8BFF990FDA76}"/>
                </a:ext>
              </a:extLst>
            </p:cNvPr>
            <p:cNvGrpSpPr/>
            <p:nvPr/>
          </p:nvGrpSpPr>
          <p:grpSpPr>
            <a:xfrm>
              <a:off x="3003540" y="3275517"/>
              <a:ext cx="3744186" cy="610295"/>
              <a:chOff x="3003540" y="3300949"/>
              <a:chExt cx="3744186" cy="610295"/>
            </a:xfrm>
          </p:grpSpPr>
          <p:pic>
            <p:nvPicPr>
              <p:cNvPr id="153" name="Picture 152">
                <a:hlinkClick r:id="rId11" action="ppaction://hlinksldjump"/>
                <a:extLst>
                  <a:ext uri="{FF2B5EF4-FFF2-40B4-BE49-F238E27FC236}">
                    <a16:creationId xmlns:a16="http://schemas.microsoft.com/office/drawing/2014/main" id="{37BF0F83-F945-3327-EC7F-0C0949736AF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003540" y="3302031"/>
                <a:ext cx="3744186" cy="608133"/>
              </a:xfrm>
              <a:prstGeom prst="rect">
                <a:avLst/>
              </a:prstGeom>
              <a:ln>
                <a:noFill/>
              </a:ln>
            </p:spPr>
          </p:pic>
          <p:sp>
            <p:nvSpPr>
              <p:cNvPr id="154" name="TextBox 153">
                <a:extLst>
                  <a:ext uri="{FF2B5EF4-FFF2-40B4-BE49-F238E27FC236}">
                    <a16:creationId xmlns:a16="http://schemas.microsoft.com/office/drawing/2014/main" id="{DA09A4AD-B340-0399-278D-D86B0D4F72C5}"/>
                  </a:ext>
                </a:extLst>
              </p:cNvPr>
              <p:cNvSpPr txBox="1"/>
              <p:nvPr/>
            </p:nvSpPr>
            <p:spPr>
              <a:xfrm>
                <a:off x="3124200" y="3300949"/>
                <a:ext cx="3276600" cy="610295"/>
              </a:xfrm>
              <a:prstGeom prst="rect">
                <a:avLst/>
              </a:prstGeom>
              <a:noFill/>
            </p:spPr>
            <p:txBody>
              <a:bodyPr wrap="square" rtlCol="0">
                <a:spAutoFit/>
              </a:bodyPr>
              <a:lstStyle/>
              <a:p>
                <a:pPr>
                  <a:lnSpc>
                    <a:spcPct val="135000"/>
                  </a:lnSpc>
                  <a:defRPr/>
                </a:pPr>
                <a:r>
                  <a:rPr lang="fr-FR" altLang="vi-VN" sz="2800" dirty="0">
                    <a:solidFill>
                      <a:schemeClr val="bg2"/>
                    </a:solidFill>
                    <a:latin typeface="UTM Avo" panose="02040603050506020204" pitchFamily="18"/>
                    <a:cs typeface="Arial" panose="020B0604020202020204" pitchFamily="34" charset="0"/>
                  </a:rPr>
                  <a:t>D. </a:t>
                </a:r>
                <a:r>
                  <a:rPr lang="fr-FR" altLang="vi-VN" sz="2800" dirty="0" err="1">
                    <a:solidFill>
                      <a:schemeClr val="bg2"/>
                    </a:solidFill>
                    <a:latin typeface="UTM Avo" panose="02040603050506020204" pitchFamily="18"/>
                    <a:cs typeface="Arial" panose="020B0604020202020204" pitchFamily="34" charset="0"/>
                  </a:rPr>
                  <a:t>Sôi</a:t>
                </a:r>
                <a:r>
                  <a:rPr lang="fr-FR" altLang="vi-VN" sz="2800" dirty="0">
                    <a:solidFill>
                      <a:schemeClr val="bg2"/>
                    </a:solidFill>
                    <a:latin typeface="UTM Avo" panose="02040603050506020204" pitchFamily="18"/>
                    <a:cs typeface="Arial" panose="020B0604020202020204" pitchFamily="34" charset="0"/>
                  </a:rPr>
                  <a:t>.</a:t>
                </a:r>
                <a:endParaRPr lang="vi-VN" altLang="vi-VN" sz="2800" dirty="0">
                  <a:solidFill>
                    <a:schemeClr val="bg2"/>
                  </a:solidFill>
                  <a:latin typeface="UTM Avo" panose="02040603050506020204" pitchFamily="18"/>
                  <a:cs typeface="Arial" panose="020B0604020202020204" pitchFamily="34" charset="0"/>
                </a:endParaRPr>
              </a:p>
            </p:txBody>
          </p:sp>
        </p:grpSp>
      </p:grpSp>
      <p:pic>
        <p:nvPicPr>
          <p:cNvPr id="157" name="Am-thanh-tra-loi-dung-chinh-xac-www_tiengdong_com">
            <a:hlinkClick r:id="" action="ppaction://media"/>
            <a:extLst>
              <a:ext uri="{FF2B5EF4-FFF2-40B4-BE49-F238E27FC236}">
                <a16:creationId xmlns:a16="http://schemas.microsoft.com/office/drawing/2014/main" id="{D2D78981-8FC7-E0C4-7CC4-A85D907641BA}"/>
              </a:ext>
            </a:extLst>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39875" y="2784475"/>
            <a:ext cx="609600" cy="609600"/>
          </a:xfrm>
          <a:prstGeom prst="rect">
            <a:avLst/>
          </a:prstGeom>
        </p:spPr>
      </p:pic>
      <p:pic>
        <p:nvPicPr>
          <p:cNvPr id="158" name="Picture 157" descr="Logo, company name&#10;&#10;Description automatically generated">
            <a:extLst>
              <a:ext uri="{FF2B5EF4-FFF2-40B4-BE49-F238E27FC236}">
                <a16:creationId xmlns:a16="http://schemas.microsoft.com/office/drawing/2014/main" id="{DF78F38F-29A9-7EB8-E87B-052336DA1C80}"/>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 y="-1"/>
            <a:ext cx="816862" cy="9115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123"/>
                                        </p:tgtEl>
                                        <p:attrNameLst>
                                          <p:attrName>style.visibility</p:attrName>
                                        </p:attrNameLst>
                                      </p:cBhvr>
                                      <p:to>
                                        <p:strVal val="visible"/>
                                      </p:to>
                                    </p:set>
                                    <p:anim calcmode="lin" valueType="num">
                                      <p:cBhvr>
                                        <p:cTn id="7" dur="1000" fill="hold"/>
                                        <p:tgtEl>
                                          <p:spTgt spid="123"/>
                                        </p:tgtEl>
                                        <p:attrNameLst>
                                          <p:attrName>ppt_w</p:attrName>
                                        </p:attrNameLst>
                                      </p:cBhvr>
                                      <p:tavLst>
                                        <p:tav tm="0">
                                          <p:val>
                                            <p:strVal val="#ppt_w+.3"/>
                                          </p:val>
                                        </p:tav>
                                        <p:tav tm="100000">
                                          <p:val>
                                            <p:strVal val="#ppt_w"/>
                                          </p:val>
                                        </p:tav>
                                      </p:tavLst>
                                    </p:anim>
                                    <p:anim calcmode="lin" valueType="num">
                                      <p:cBhvr>
                                        <p:cTn id="8" dur="1000" fill="hold"/>
                                        <p:tgtEl>
                                          <p:spTgt spid="123"/>
                                        </p:tgtEl>
                                        <p:attrNameLst>
                                          <p:attrName>ppt_h</p:attrName>
                                        </p:attrNameLst>
                                      </p:cBhvr>
                                      <p:tavLst>
                                        <p:tav tm="0">
                                          <p:val>
                                            <p:strVal val="#ppt_h"/>
                                          </p:val>
                                        </p:tav>
                                        <p:tav tm="100000">
                                          <p:val>
                                            <p:strVal val="#ppt_h"/>
                                          </p:val>
                                        </p:tav>
                                      </p:tavLst>
                                    </p:anim>
                                    <p:animEffect transition="in" filter="fade">
                                      <p:cBhvr>
                                        <p:cTn id="9" dur="1000"/>
                                        <p:tgtEl>
                                          <p:spTgt spid="123"/>
                                        </p:tgtEl>
                                      </p:cBhvr>
                                    </p:animEffect>
                                  </p:childTnLst>
                                </p:cTn>
                              </p:par>
                            </p:childTnLst>
                          </p:cTn>
                        </p:par>
                        <p:par>
                          <p:cTn id="10" fill="hold">
                            <p:stCondLst>
                              <p:cond delay="1000"/>
                            </p:stCondLst>
                            <p:childTnLst>
                              <p:par>
                                <p:cTn id="11" presetID="26" presetClass="entr" presetSubtype="0" fill="hold" grpId="0" nodeType="afterEffect">
                                  <p:stCondLst>
                                    <p:cond delay="0"/>
                                  </p:stCondLst>
                                  <p:childTnLst>
                                    <p:set>
                                      <p:cBhvr>
                                        <p:cTn id="12" dur="1" fill="hold">
                                          <p:stCondLst>
                                            <p:cond delay="0"/>
                                          </p:stCondLst>
                                        </p:cTn>
                                        <p:tgtEl>
                                          <p:spTgt spid="124"/>
                                        </p:tgtEl>
                                        <p:attrNameLst>
                                          <p:attrName>style.visibility</p:attrName>
                                        </p:attrNameLst>
                                      </p:cBhvr>
                                      <p:to>
                                        <p:strVal val="visible"/>
                                      </p:to>
                                    </p:set>
                                    <p:animEffect transition="in" filter="wipe(down)">
                                      <p:cBhvr>
                                        <p:cTn id="13" dur="435">
                                          <p:stCondLst>
                                            <p:cond delay="0"/>
                                          </p:stCondLst>
                                        </p:cTn>
                                        <p:tgtEl>
                                          <p:spTgt spid="124"/>
                                        </p:tgtEl>
                                      </p:cBhvr>
                                    </p:animEffect>
                                    <p:anim calcmode="lin" valueType="num">
                                      <p:cBhvr>
                                        <p:cTn id="14" dur="1366" tmFilter="0,0; 0.14,0.36; 0.43,0.73; 0.71,0.91; 1.0,1.0">
                                          <p:stCondLst>
                                            <p:cond delay="0"/>
                                          </p:stCondLst>
                                        </p:cTn>
                                        <p:tgtEl>
                                          <p:spTgt spid="124"/>
                                        </p:tgtEl>
                                        <p:attrNameLst>
                                          <p:attrName>ppt_x</p:attrName>
                                        </p:attrNameLst>
                                      </p:cBhvr>
                                      <p:tavLst>
                                        <p:tav tm="0">
                                          <p:val>
                                            <p:strVal val="#ppt_x-0.25"/>
                                          </p:val>
                                        </p:tav>
                                        <p:tav tm="100000">
                                          <p:val>
                                            <p:strVal val="#ppt_x"/>
                                          </p:val>
                                        </p:tav>
                                      </p:tavLst>
                                    </p:anim>
                                    <p:anim calcmode="lin" valueType="num">
                                      <p:cBhvr>
                                        <p:cTn id="15" dur="498" tmFilter="0.0,0.0; 0.25,0.07; 0.50,0.2; 0.75,0.467; 1.0,1.0">
                                          <p:stCondLst>
                                            <p:cond delay="0"/>
                                          </p:stCondLst>
                                        </p:cTn>
                                        <p:tgtEl>
                                          <p:spTgt spid="124"/>
                                        </p:tgtEl>
                                        <p:attrNameLst>
                                          <p:attrName>ppt_y</p:attrName>
                                        </p:attrNameLst>
                                      </p:cBhvr>
                                      <p:tavLst>
                                        <p:tav tm="0" fmla="#ppt_y-sin(pi*$)/3">
                                          <p:val>
                                            <p:fltVal val="0.5"/>
                                          </p:val>
                                        </p:tav>
                                        <p:tav tm="100000">
                                          <p:val>
                                            <p:fltVal val="1"/>
                                          </p:val>
                                        </p:tav>
                                      </p:tavLst>
                                    </p:anim>
                                    <p:anim calcmode="lin" valueType="num">
                                      <p:cBhvr>
                                        <p:cTn id="16" dur="498" tmFilter="0, 0; 0.125,0.2665; 0.25,0.4; 0.375,0.465; 0.5,0.5;  0.625,0.535; 0.75,0.6; 0.875,0.7335; 1,1">
                                          <p:stCondLst>
                                            <p:cond delay="498"/>
                                          </p:stCondLst>
                                        </p:cTn>
                                        <p:tgtEl>
                                          <p:spTgt spid="124"/>
                                        </p:tgtEl>
                                        <p:attrNameLst>
                                          <p:attrName>ppt_y</p:attrName>
                                        </p:attrNameLst>
                                      </p:cBhvr>
                                      <p:tavLst>
                                        <p:tav tm="0" fmla="#ppt_y-sin(pi*$)/9">
                                          <p:val>
                                            <p:fltVal val="0"/>
                                          </p:val>
                                        </p:tav>
                                        <p:tav tm="100000">
                                          <p:val>
                                            <p:fltVal val="1"/>
                                          </p:val>
                                        </p:tav>
                                      </p:tavLst>
                                    </p:anim>
                                    <p:anim calcmode="lin" valueType="num">
                                      <p:cBhvr>
                                        <p:cTn id="17" dur="249" tmFilter="0, 0; 0.125,0.2665; 0.25,0.4; 0.375,0.465; 0.5,0.5;  0.625,0.535; 0.75,0.6; 0.875,0.7335; 1,1">
                                          <p:stCondLst>
                                            <p:cond delay="993"/>
                                          </p:stCondLst>
                                        </p:cTn>
                                        <p:tgtEl>
                                          <p:spTgt spid="124"/>
                                        </p:tgtEl>
                                        <p:attrNameLst>
                                          <p:attrName>ppt_y</p:attrName>
                                        </p:attrNameLst>
                                      </p:cBhvr>
                                      <p:tavLst>
                                        <p:tav tm="0" fmla="#ppt_y-sin(pi*$)/27">
                                          <p:val>
                                            <p:fltVal val="0"/>
                                          </p:val>
                                        </p:tav>
                                        <p:tav tm="100000">
                                          <p:val>
                                            <p:fltVal val="1"/>
                                          </p:val>
                                        </p:tav>
                                      </p:tavLst>
                                    </p:anim>
                                    <p:anim calcmode="lin" valueType="num">
                                      <p:cBhvr>
                                        <p:cTn id="18" dur="123" tmFilter="0, 0; 0.125,0.2665; 0.25,0.4; 0.375,0.465; 0.5,0.5;  0.625,0.535; 0.75,0.6; 0.875,0.7335; 1,1">
                                          <p:stCondLst>
                                            <p:cond delay="1242"/>
                                          </p:stCondLst>
                                        </p:cTn>
                                        <p:tgtEl>
                                          <p:spTgt spid="124"/>
                                        </p:tgtEl>
                                        <p:attrNameLst>
                                          <p:attrName>ppt_y</p:attrName>
                                        </p:attrNameLst>
                                      </p:cBhvr>
                                      <p:tavLst>
                                        <p:tav tm="0" fmla="#ppt_y-sin(pi*$)/81">
                                          <p:val>
                                            <p:fltVal val="0"/>
                                          </p:val>
                                        </p:tav>
                                        <p:tav tm="100000">
                                          <p:val>
                                            <p:fltVal val="1"/>
                                          </p:val>
                                        </p:tav>
                                      </p:tavLst>
                                    </p:anim>
                                    <p:animScale>
                                      <p:cBhvr>
                                        <p:cTn id="19" dur="19">
                                          <p:stCondLst>
                                            <p:cond delay="487"/>
                                          </p:stCondLst>
                                        </p:cTn>
                                        <p:tgtEl>
                                          <p:spTgt spid="124"/>
                                        </p:tgtEl>
                                      </p:cBhvr>
                                      <p:to x="100000" y="60000"/>
                                    </p:animScale>
                                    <p:animScale>
                                      <p:cBhvr>
                                        <p:cTn id="20" dur="124" decel="50000">
                                          <p:stCondLst>
                                            <p:cond delay="507"/>
                                          </p:stCondLst>
                                        </p:cTn>
                                        <p:tgtEl>
                                          <p:spTgt spid="124"/>
                                        </p:tgtEl>
                                      </p:cBhvr>
                                      <p:to x="100000" y="100000"/>
                                    </p:animScale>
                                    <p:animScale>
                                      <p:cBhvr>
                                        <p:cTn id="21" dur="19">
                                          <p:stCondLst>
                                            <p:cond delay="984"/>
                                          </p:stCondLst>
                                        </p:cTn>
                                        <p:tgtEl>
                                          <p:spTgt spid="124"/>
                                        </p:tgtEl>
                                      </p:cBhvr>
                                      <p:to x="100000" y="80000"/>
                                    </p:animScale>
                                    <p:animScale>
                                      <p:cBhvr>
                                        <p:cTn id="22" dur="124" decel="50000">
                                          <p:stCondLst>
                                            <p:cond delay="1003"/>
                                          </p:stCondLst>
                                        </p:cTn>
                                        <p:tgtEl>
                                          <p:spTgt spid="124"/>
                                        </p:tgtEl>
                                      </p:cBhvr>
                                      <p:to x="100000" y="100000"/>
                                    </p:animScale>
                                    <p:animScale>
                                      <p:cBhvr>
                                        <p:cTn id="23" dur="19">
                                          <p:stCondLst>
                                            <p:cond delay="1231"/>
                                          </p:stCondLst>
                                        </p:cTn>
                                        <p:tgtEl>
                                          <p:spTgt spid="124"/>
                                        </p:tgtEl>
                                      </p:cBhvr>
                                      <p:to x="100000" y="90000"/>
                                    </p:animScale>
                                    <p:animScale>
                                      <p:cBhvr>
                                        <p:cTn id="24" dur="124" decel="50000">
                                          <p:stCondLst>
                                            <p:cond delay="1251"/>
                                          </p:stCondLst>
                                        </p:cTn>
                                        <p:tgtEl>
                                          <p:spTgt spid="124"/>
                                        </p:tgtEl>
                                      </p:cBhvr>
                                      <p:to x="100000" y="100000"/>
                                    </p:animScale>
                                    <p:animScale>
                                      <p:cBhvr>
                                        <p:cTn id="25" dur="19">
                                          <p:stCondLst>
                                            <p:cond delay="1356"/>
                                          </p:stCondLst>
                                        </p:cTn>
                                        <p:tgtEl>
                                          <p:spTgt spid="124"/>
                                        </p:tgtEl>
                                      </p:cBhvr>
                                      <p:to x="100000" y="95000"/>
                                    </p:animScale>
                                    <p:animScale>
                                      <p:cBhvr>
                                        <p:cTn id="26" dur="124" decel="50000">
                                          <p:stCondLst>
                                            <p:cond delay="1376"/>
                                          </p:stCondLst>
                                        </p:cTn>
                                        <p:tgtEl>
                                          <p:spTgt spid="124"/>
                                        </p:tgtEl>
                                      </p:cBhvr>
                                      <p:to x="100000" y="100000"/>
                                    </p:animScale>
                                  </p:childTnLst>
                                </p:cTn>
                              </p:par>
                            </p:childTnLst>
                          </p:cTn>
                        </p:par>
                        <p:par>
                          <p:cTn id="27" fill="hold">
                            <p:stCondLst>
                              <p:cond delay="2500"/>
                            </p:stCondLst>
                            <p:childTnLst>
                              <p:par>
                                <p:cTn id="28" presetID="2" presetClass="entr" presetSubtype="4" fill="hold" nodeType="afterEffect">
                                  <p:stCondLst>
                                    <p:cond delay="0"/>
                                  </p:stCondLst>
                                  <p:childTnLst>
                                    <p:set>
                                      <p:cBhvr>
                                        <p:cTn id="29" dur="1" fill="hold">
                                          <p:stCondLst>
                                            <p:cond delay="0"/>
                                          </p:stCondLst>
                                        </p:cTn>
                                        <p:tgtEl>
                                          <p:spTgt spid="143"/>
                                        </p:tgtEl>
                                        <p:attrNameLst>
                                          <p:attrName>style.visibility</p:attrName>
                                        </p:attrNameLst>
                                      </p:cBhvr>
                                      <p:to>
                                        <p:strVal val="visible"/>
                                      </p:to>
                                    </p:set>
                                    <p:anim calcmode="lin" valueType="num">
                                      <p:cBhvr additive="base">
                                        <p:cTn id="30" dur="750" fill="hold"/>
                                        <p:tgtEl>
                                          <p:spTgt spid="143"/>
                                        </p:tgtEl>
                                        <p:attrNameLst>
                                          <p:attrName>ppt_x</p:attrName>
                                        </p:attrNameLst>
                                      </p:cBhvr>
                                      <p:tavLst>
                                        <p:tav tm="0">
                                          <p:val>
                                            <p:strVal val="#ppt_x"/>
                                          </p:val>
                                        </p:tav>
                                        <p:tav tm="100000">
                                          <p:val>
                                            <p:strVal val="#ppt_x"/>
                                          </p:val>
                                        </p:tav>
                                      </p:tavLst>
                                    </p:anim>
                                    <p:anim calcmode="lin" valueType="num">
                                      <p:cBhvr additive="base">
                                        <p:cTn id="31" dur="750" fill="hold"/>
                                        <p:tgtEl>
                                          <p:spTgt spid="143"/>
                                        </p:tgtEl>
                                        <p:attrNameLst>
                                          <p:attrName>ppt_y</p:attrName>
                                        </p:attrNameLst>
                                      </p:cBhvr>
                                      <p:tavLst>
                                        <p:tav tm="0">
                                          <p:val>
                                            <p:strVal val="1+#ppt_h/2"/>
                                          </p:val>
                                        </p:tav>
                                        <p:tav tm="100000">
                                          <p:val>
                                            <p:strVal val="#ppt_y"/>
                                          </p:val>
                                        </p:tav>
                                      </p:tavLst>
                                    </p:anim>
                                  </p:childTnLst>
                                </p:cTn>
                              </p:par>
                            </p:childTnLst>
                          </p:cTn>
                        </p:par>
                        <p:par>
                          <p:cTn id="32" fill="hold">
                            <p:stCondLst>
                              <p:cond delay="3250"/>
                            </p:stCondLst>
                            <p:childTnLst>
                              <p:par>
                                <p:cTn id="33" presetID="2" presetClass="entr" presetSubtype="4" fill="hold" nodeType="afterEffect">
                                  <p:stCondLst>
                                    <p:cond delay="0"/>
                                  </p:stCondLst>
                                  <p:childTnLst>
                                    <p:set>
                                      <p:cBhvr>
                                        <p:cTn id="34" dur="1" fill="hold">
                                          <p:stCondLst>
                                            <p:cond delay="0"/>
                                          </p:stCondLst>
                                        </p:cTn>
                                        <p:tgtEl>
                                          <p:spTgt spid="129"/>
                                        </p:tgtEl>
                                        <p:attrNameLst>
                                          <p:attrName>style.visibility</p:attrName>
                                        </p:attrNameLst>
                                      </p:cBhvr>
                                      <p:to>
                                        <p:strVal val="visible"/>
                                      </p:to>
                                    </p:set>
                                    <p:anim calcmode="lin" valueType="num">
                                      <p:cBhvr additive="base">
                                        <p:cTn id="35" dur="750" fill="hold"/>
                                        <p:tgtEl>
                                          <p:spTgt spid="129"/>
                                        </p:tgtEl>
                                        <p:attrNameLst>
                                          <p:attrName>ppt_x</p:attrName>
                                        </p:attrNameLst>
                                      </p:cBhvr>
                                      <p:tavLst>
                                        <p:tav tm="0">
                                          <p:val>
                                            <p:strVal val="#ppt_x"/>
                                          </p:val>
                                        </p:tav>
                                        <p:tav tm="100000">
                                          <p:val>
                                            <p:strVal val="#ppt_x"/>
                                          </p:val>
                                        </p:tav>
                                      </p:tavLst>
                                    </p:anim>
                                    <p:anim calcmode="lin" valueType="num">
                                      <p:cBhvr additive="base">
                                        <p:cTn id="36" dur="750" fill="hold"/>
                                        <p:tgtEl>
                                          <p:spTgt spid="129"/>
                                        </p:tgtEl>
                                        <p:attrNameLst>
                                          <p:attrName>ppt_y</p:attrName>
                                        </p:attrNameLst>
                                      </p:cBhvr>
                                      <p:tavLst>
                                        <p:tav tm="0">
                                          <p:val>
                                            <p:strVal val="1+#ppt_h/2"/>
                                          </p:val>
                                        </p:tav>
                                        <p:tav tm="100000">
                                          <p:val>
                                            <p:strVal val="#ppt_y"/>
                                          </p:val>
                                        </p:tav>
                                      </p:tavLst>
                                    </p:anim>
                                  </p:childTnLst>
                                </p:cTn>
                              </p:par>
                            </p:childTnLst>
                          </p:cTn>
                        </p:par>
                        <p:par>
                          <p:cTn id="37" fill="hold">
                            <p:stCondLst>
                              <p:cond delay="4000"/>
                            </p:stCondLst>
                            <p:childTnLst>
                              <p:par>
                                <p:cTn id="38" presetID="2" presetClass="entr" presetSubtype="4" fill="hold" nodeType="afterEffect">
                                  <p:stCondLst>
                                    <p:cond delay="0"/>
                                  </p:stCondLst>
                                  <p:childTnLst>
                                    <p:set>
                                      <p:cBhvr>
                                        <p:cTn id="39" dur="1" fill="hold">
                                          <p:stCondLst>
                                            <p:cond delay="0"/>
                                          </p:stCondLst>
                                        </p:cTn>
                                        <p:tgtEl>
                                          <p:spTgt spid="136"/>
                                        </p:tgtEl>
                                        <p:attrNameLst>
                                          <p:attrName>style.visibility</p:attrName>
                                        </p:attrNameLst>
                                      </p:cBhvr>
                                      <p:to>
                                        <p:strVal val="visible"/>
                                      </p:to>
                                    </p:set>
                                    <p:anim calcmode="lin" valueType="num">
                                      <p:cBhvr additive="base">
                                        <p:cTn id="40" dur="750" fill="hold"/>
                                        <p:tgtEl>
                                          <p:spTgt spid="136"/>
                                        </p:tgtEl>
                                        <p:attrNameLst>
                                          <p:attrName>ppt_x</p:attrName>
                                        </p:attrNameLst>
                                      </p:cBhvr>
                                      <p:tavLst>
                                        <p:tav tm="0">
                                          <p:val>
                                            <p:strVal val="#ppt_x"/>
                                          </p:val>
                                        </p:tav>
                                        <p:tav tm="100000">
                                          <p:val>
                                            <p:strVal val="#ppt_x"/>
                                          </p:val>
                                        </p:tav>
                                      </p:tavLst>
                                    </p:anim>
                                    <p:anim calcmode="lin" valueType="num">
                                      <p:cBhvr additive="base">
                                        <p:cTn id="41" dur="750" fill="hold"/>
                                        <p:tgtEl>
                                          <p:spTgt spid="136"/>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 presetClass="entr" presetSubtype="4" fill="hold" nodeType="afterEffect">
                                  <p:stCondLst>
                                    <p:cond delay="0"/>
                                  </p:stCondLst>
                                  <p:childTnLst>
                                    <p:set>
                                      <p:cBhvr>
                                        <p:cTn id="44" dur="1" fill="hold">
                                          <p:stCondLst>
                                            <p:cond delay="0"/>
                                          </p:stCondLst>
                                        </p:cTn>
                                        <p:tgtEl>
                                          <p:spTgt spid="150"/>
                                        </p:tgtEl>
                                        <p:attrNameLst>
                                          <p:attrName>style.visibility</p:attrName>
                                        </p:attrNameLst>
                                      </p:cBhvr>
                                      <p:to>
                                        <p:strVal val="visible"/>
                                      </p:to>
                                    </p:set>
                                    <p:anim calcmode="lin" valueType="num">
                                      <p:cBhvr additive="base">
                                        <p:cTn id="45" dur="750" fill="hold"/>
                                        <p:tgtEl>
                                          <p:spTgt spid="150"/>
                                        </p:tgtEl>
                                        <p:attrNameLst>
                                          <p:attrName>ppt_x</p:attrName>
                                        </p:attrNameLst>
                                      </p:cBhvr>
                                      <p:tavLst>
                                        <p:tav tm="0">
                                          <p:val>
                                            <p:strVal val="#ppt_x"/>
                                          </p:val>
                                        </p:tav>
                                        <p:tav tm="100000">
                                          <p:val>
                                            <p:strVal val="#ppt_x"/>
                                          </p:val>
                                        </p:tav>
                                      </p:tavLst>
                                    </p:anim>
                                    <p:anim calcmode="lin" valueType="num">
                                      <p:cBhvr additive="base">
                                        <p:cTn id="46" dur="750" fill="hold"/>
                                        <p:tgtEl>
                                          <p:spTgt spid="150"/>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8" presetClass="emph" presetSubtype="0" fill="hold" nodeType="clickEffect">
                                  <p:stCondLst>
                                    <p:cond delay="0"/>
                                  </p:stCondLst>
                                  <p:childTnLst>
                                    <p:animRot by="-21600000">
                                      <p:cBhvr>
                                        <p:cTn id="50" dur="15000" fill="hold"/>
                                        <p:tgtEl>
                                          <p:spTgt spid="125"/>
                                        </p:tgtEl>
                                        <p:attrNameLst>
                                          <p:attrName>r</p:attrName>
                                        </p:attrNameLst>
                                      </p:cBhvr>
                                    </p:animRot>
                                  </p:childTnLst>
                                </p:cTn>
                              </p:par>
                            </p:childTnLst>
                          </p:cTn>
                        </p:par>
                        <p:par>
                          <p:cTn id="51" fill="hold">
                            <p:stCondLst>
                              <p:cond delay="15000"/>
                            </p:stCondLst>
                            <p:childTnLst>
                              <p:par>
                                <p:cTn id="52" presetID="1" presetClass="entr" presetSubtype="0" fill="hold" grpId="0" nodeType="afterEffect">
                                  <p:stCondLst>
                                    <p:cond delay="0"/>
                                  </p:stCondLst>
                                  <p:childTnLst>
                                    <p:set>
                                      <p:cBhvr>
                                        <p:cTn id="53" dur="1" fill="hold">
                                          <p:stCondLst>
                                            <p:cond delay="0"/>
                                          </p:stCondLst>
                                        </p:cTn>
                                        <p:tgtEl>
                                          <p:spTgt spid="127"/>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5" name="bomb.wav"/>
                                        </p:tgtEl>
                                      </p:cMediaNode>
                                    </p:audio>
                                  </p:subTnLst>
                                </p:cTn>
                              </p:par>
                            </p:childTnLst>
                          </p:cTn>
                        </p:par>
                      </p:childTnLst>
                    </p:cTn>
                  </p:par>
                </p:childTnLst>
              </p:cTn>
              <p:prevCondLst>
                <p:cond evt="onPrev" delay="0">
                  <p:tgtEl>
                    <p:sldTgt/>
                  </p:tgtEl>
                </p:cond>
              </p:prevCondLst>
              <p:nextCondLst>
                <p:cond evt="onNext" delay="0">
                  <p:tgtEl>
                    <p:sldTgt/>
                  </p:tgtEl>
                </p:cond>
              </p:nextCondLst>
            </p:seq>
            <p:seq concurrent="1" nextAc="seek">
              <p:cTn id="54" restart="whenNotActive" fill="hold" evtFilter="cancelBubble" nodeType="interactiveSeq">
                <p:stCondLst>
                  <p:cond evt="onClick" delay="0">
                    <p:tgtEl>
                      <p:spTgt spid="150"/>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150"/>
                                        </p:tgtEl>
                                        <p:attrNameLst>
                                          <p:attrName>r</p:attrName>
                                        </p:attrNameLst>
                                      </p:cBhvr>
                                    </p:animRot>
                                    <p:animRot by="-240000">
                                      <p:cBhvr>
                                        <p:cTn id="59" dur="200" fill="hold">
                                          <p:stCondLst>
                                            <p:cond delay="200"/>
                                          </p:stCondLst>
                                        </p:cTn>
                                        <p:tgtEl>
                                          <p:spTgt spid="150"/>
                                        </p:tgtEl>
                                        <p:attrNameLst>
                                          <p:attrName>r</p:attrName>
                                        </p:attrNameLst>
                                      </p:cBhvr>
                                    </p:animRot>
                                    <p:animRot by="240000">
                                      <p:cBhvr>
                                        <p:cTn id="60" dur="200" fill="hold">
                                          <p:stCondLst>
                                            <p:cond delay="400"/>
                                          </p:stCondLst>
                                        </p:cTn>
                                        <p:tgtEl>
                                          <p:spTgt spid="150"/>
                                        </p:tgtEl>
                                        <p:attrNameLst>
                                          <p:attrName>r</p:attrName>
                                        </p:attrNameLst>
                                      </p:cBhvr>
                                    </p:animRot>
                                    <p:animRot by="-240000">
                                      <p:cBhvr>
                                        <p:cTn id="61" dur="200" fill="hold">
                                          <p:stCondLst>
                                            <p:cond delay="600"/>
                                          </p:stCondLst>
                                        </p:cTn>
                                        <p:tgtEl>
                                          <p:spTgt spid="150"/>
                                        </p:tgtEl>
                                        <p:attrNameLst>
                                          <p:attrName>r</p:attrName>
                                        </p:attrNameLst>
                                      </p:cBhvr>
                                    </p:animRot>
                                    <p:animRot by="120000">
                                      <p:cBhvr>
                                        <p:cTn id="62" dur="200" fill="hold">
                                          <p:stCondLst>
                                            <p:cond delay="800"/>
                                          </p:stCondLst>
                                        </p:cTn>
                                        <p:tgtEl>
                                          <p:spTgt spid="150"/>
                                        </p:tgtEl>
                                        <p:attrNameLst>
                                          <p:attrName>r</p:attrName>
                                        </p:attrNameLst>
                                      </p:cBhvr>
                                    </p:animRot>
                                  </p:childTnLst>
                                </p:cTn>
                              </p:par>
                              <p:par>
                                <p:cTn id="63" presetID="1" presetClass="mediacall" presetSubtype="0" fill="hold" nodeType="withEffect">
                                  <p:stCondLst>
                                    <p:cond delay="0"/>
                                  </p:stCondLst>
                                  <p:childTnLst>
                                    <p:cmd type="call" cmd="playFrom(0.0)">
                                      <p:cBhvr>
                                        <p:cTn id="64" dur="1724" fill="hold"/>
                                        <p:tgtEl>
                                          <p:spTgt spid="157"/>
                                        </p:tgtEl>
                                      </p:cBhvr>
                                    </p:cmd>
                                  </p:childTnLst>
                                </p:cTn>
                              </p:par>
                            </p:childTnLst>
                          </p:cTn>
                        </p:par>
                      </p:childTnLst>
                    </p:cTn>
                  </p:par>
                </p:childTnLst>
              </p:cTn>
              <p:nextCondLst>
                <p:cond evt="onClick" delay="0">
                  <p:tgtEl>
                    <p:spTgt spid="150"/>
                  </p:tgtEl>
                </p:cond>
              </p:nextCondLst>
            </p:seq>
            <p:seq concurrent="1" nextAc="seek">
              <p:cTn id="65" restart="whenNotActive" fill="hold" evtFilter="cancelBubble" nodeType="interactiveSeq">
                <p:stCondLst>
                  <p:cond evt="onClick" delay="0">
                    <p:tgtEl>
                      <p:spTgt spid="129"/>
                    </p:tgtEl>
                  </p:cond>
                </p:stCondLst>
                <p:endSync evt="end" delay="0">
                  <p:rtn val="all"/>
                </p:endSync>
                <p:childTnLst>
                  <p:par>
                    <p:cTn id="66" fill="hold">
                      <p:stCondLst>
                        <p:cond delay="0"/>
                      </p:stCondLst>
                      <p:childTnLst>
                        <p:par>
                          <p:cTn id="67" fill="hold">
                            <p:stCondLst>
                              <p:cond delay="0"/>
                            </p:stCondLst>
                            <p:childTnLst>
                              <p:par>
                                <p:cTn id="68" presetID="9" presetClass="emph" presetSubtype="0" nodeType="clickEffect">
                                  <p:stCondLst>
                                    <p:cond delay="0"/>
                                  </p:stCondLst>
                                  <p:childTnLst>
                                    <p:set>
                                      <p:cBhvr>
                                        <p:cTn id="69" dur="indefinite"/>
                                        <p:tgtEl>
                                          <p:spTgt spid="129"/>
                                        </p:tgtEl>
                                        <p:attrNameLst>
                                          <p:attrName>style.opacity</p:attrName>
                                        </p:attrNameLst>
                                      </p:cBhvr>
                                      <p:to>
                                        <p:strVal val="0.5"/>
                                      </p:to>
                                    </p:set>
                                    <p:animEffect filter="image" prLst="opacity: 0.5">
                                      <p:cBhvr rctx="IE">
                                        <p:cTn id="70" dur="indefinite"/>
                                        <p:tgtEl>
                                          <p:spTgt spid="129"/>
                                        </p:tgtEl>
                                      </p:cBhvr>
                                    </p:animEffect>
                                  </p:childTnLst>
                                </p:cTn>
                              </p:par>
                            </p:childTnLst>
                          </p:cTn>
                        </p:par>
                      </p:childTnLst>
                    </p:cTn>
                  </p:par>
                </p:childTnLst>
              </p:cTn>
              <p:nextCondLst>
                <p:cond evt="onClick" delay="0">
                  <p:tgtEl>
                    <p:spTgt spid="129"/>
                  </p:tgtEl>
                </p:cond>
              </p:nextCondLst>
            </p:seq>
            <p:seq concurrent="1" nextAc="seek">
              <p:cTn id="71" restart="whenNotActive" fill="hold" evtFilter="cancelBubble" nodeType="interactiveSeq">
                <p:stCondLst>
                  <p:cond evt="onClick" delay="0">
                    <p:tgtEl>
                      <p:spTgt spid="136"/>
                    </p:tgtEl>
                  </p:cond>
                </p:stCondLst>
                <p:endSync evt="end" delay="0">
                  <p:rtn val="all"/>
                </p:endSync>
                <p:childTnLst>
                  <p:par>
                    <p:cTn id="72" fill="hold">
                      <p:stCondLst>
                        <p:cond delay="0"/>
                      </p:stCondLst>
                      <p:childTnLst>
                        <p:par>
                          <p:cTn id="73" fill="hold">
                            <p:stCondLst>
                              <p:cond delay="0"/>
                            </p:stCondLst>
                            <p:childTnLst>
                              <p:par>
                                <p:cTn id="74" presetID="9" presetClass="emph" presetSubtype="0" nodeType="clickEffect">
                                  <p:stCondLst>
                                    <p:cond delay="0"/>
                                  </p:stCondLst>
                                  <p:childTnLst>
                                    <p:set>
                                      <p:cBhvr>
                                        <p:cTn id="75" dur="indefinite"/>
                                        <p:tgtEl>
                                          <p:spTgt spid="136"/>
                                        </p:tgtEl>
                                        <p:attrNameLst>
                                          <p:attrName>style.opacity</p:attrName>
                                        </p:attrNameLst>
                                      </p:cBhvr>
                                      <p:to>
                                        <p:strVal val="0.5"/>
                                      </p:to>
                                    </p:set>
                                    <p:animEffect filter="image" prLst="opacity: 0.5">
                                      <p:cBhvr rctx="IE">
                                        <p:cTn id="76" dur="indefinite"/>
                                        <p:tgtEl>
                                          <p:spTgt spid="136"/>
                                        </p:tgtEl>
                                      </p:cBhvr>
                                    </p:animEffect>
                                  </p:childTnLst>
                                </p:cTn>
                              </p:par>
                            </p:childTnLst>
                          </p:cTn>
                        </p:par>
                      </p:childTnLst>
                    </p:cTn>
                  </p:par>
                </p:childTnLst>
              </p:cTn>
              <p:nextCondLst>
                <p:cond evt="onClick" delay="0">
                  <p:tgtEl>
                    <p:spTgt spid="136"/>
                  </p:tgtEl>
                </p:cond>
              </p:nextCondLst>
            </p:seq>
            <p:seq concurrent="1" nextAc="seek">
              <p:cTn id="77" restart="whenNotActive" fill="hold" evtFilter="cancelBubble" nodeType="interactiveSeq">
                <p:stCondLst>
                  <p:cond evt="onClick" delay="0">
                    <p:tgtEl>
                      <p:spTgt spid="143"/>
                    </p:tgtEl>
                  </p:cond>
                </p:stCondLst>
                <p:endSync evt="end" delay="0">
                  <p:rtn val="all"/>
                </p:endSync>
                <p:childTnLst>
                  <p:par>
                    <p:cTn id="78" fill="hold">
                      <p:stCondLst>
                        <p:cond delay="0"/>
                      </p:stCondLst>
                      <p:childTnLst>
                        <p:par>
                          <p:cTn id="79" fill="hold">
                            <p:stCondLst>
                              <p:cond delay="0"/>
                            </p:stCondLst>
                            <p:childTnLst>
                              <p:par>
                                <p:cTn id="80" presetID="9" presetClass="emph" presetSubtype="0" nodeType="clickEffect">
                                  <p:stCondLst>
                                    <p:cond delay="0"/>
                                  </p:stCondLst>
                                  <p:childTnLst>
                                    <p:set>
                                      <p:cBhvr>
                                        <p:cTn id="81" dur="indefinite"/>
                                        <p:tgtEl>
                                          <p:spTgt spid="143"/>
                                        </p:tgtEl>
                                        <p:attrNameLst>
                                          <p:attrName>style.opacity</p:attrName>
                                        </p:attrNameLst>
                                      </p:cBhvr>
                                      <p:to>
                                        <p:strVal val="0.5"/>
                                      </p:to>
                                    </p:set>
                                    <p:animEffect filter="image" prLst="opacity: 0.5">
                                      <p:cBhvr rctx="IE">
                                        <p:cTn id="82" dur="indefinite"/>
                                        <p:tgtEl>
                                          <p:spTgt spid="143"/>
                                        </p:tgtEl>
                                      </p:cBhvr>
                                    </p:animEffect>
                                  </p:childTnLst>
                                </p:cTn>
                              </p:par>
                            </p:childTnLst>
                          </p:cTn>
                        </p:par>
                      </p:childTnLst>
                    </p:cTn>
                  </p:par>
                </p:childTnLst>
              </p:cTn>
              <p:nextCondLst>
                <p:cond evt="onClick" delay="0">
                  <p:tgtEl>
                    <p:spTgt spid="143"/>
                  </p:tgtEl>
                </p:cond>
              </p:nextCondLst>
            </p:seq>
            <p:audio>
              <p:cMediaNode vol="80000">
                <p:cTn id="83" fill="hold" display="0">
                  <p:stCondLst>
                    <p:cond delay="indefinite"/>
                  </p:stCondLst>
                  <p:endCondLst>
                    <p:cond evt="onStopAudio" delay="0">
                      <p:tgtEl>
                        <p:sldTgt/>
                      </p:tgtEl>
                    </p:cond>
                  </p:endCondLst>
                </p:cTn>
                <p:tgtEl>
                  <p:spTgt spid="157"/>
                </p:tgtEl>
              </p:cMediaNode>
            </p:audio>
          </p:childTnLst>
        </p:cTn>
      </p:par>
    </p:tnLst>
    <p:bldLst>
      <p:bldP spid="124" grpId="0"/>
      <p:bldP spid="1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3"/>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AF25ABD9-0C45-4BC6-90F2-28EBFD168291}"/>
              </a:ext>
            </a:extLst>
          </p:cNvPr>
          <p:cNvPicPr>
            <a:picLocks noChangeAspect="1"/>
          </p:cNvPicPr>
          <p:nvPr/>
        </p:nvPicPr>
        <p:blipFill>
          <a:blip r:embed="rId5"/>
          <a:stretch>
            <a:fillRect/>
          </a:stretch>
        </p:blipFill>
        <p:spPr>
          <a:xfrm>
            <a:off x="4501082" y="3147800"/>
            <a:ext cx="3189835" cy="1764777"/>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7"/>
        <p:cNvGrpSpPr/>
        <p:nvPr/>
      </p:nvGrpSpPr>
      <p:grpSpPr>
        <a:xfrm>
          <a:off x="0" y="0"/>
          <a:ext cx="0" cy="0"/>
          <a:chOff x="0" y="0"/>
          <a:chExt cx="0" cy="0"/>
        </a:xfrm>
      </p:grpSpPr>
      <p:sp>
        <p:nvSpPr>
          <p:cNvPr id="2" name="Google Shape;368;p37">
            <a:extLst>
              <a:ext uri="{FF2B5EF4-FFF2-40B4-BE49-F238E27FC236}">
                <a16:creationId xmlns:a16="http://schemas.microsoft.com/office/drawing/2014/main" id="{92FCFFC5-52AC-EDCE-DA78-F21F22A85795}"/>
              </a:ext>
            </a:extLst>
          </p:cNvPr>
          <p:cNvSpPr/>
          <p:nvPr/>
        </p:nvSpPr>
        <p:spPr>
          <a:xfrm>
            <a:off x="2296455" y="2707105"/>
            <a:ext cx="7599090" cy="3224923"/>
          </a:xfrm>
          <a:prstGeom prst="rect">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spcFirstLastPara="1" wrap="square" lIns="91425" tIns="91425" rIns="91425" bIns="91425" anchor="ctr" anchorCtr="0">
            <a:noAutofit/>
          </a:bodyPr>
          <a:lstStyle/>
          <a:p>
            <a:pPr marL="0" lvl="0" indent="0" algn="just" rtl="0">
              <a:lnSpc>
                <a:spcPct val="135000"/>
              </a:lnSpc>
              <a:spcBef>
                <a:spcPts val="600"/>
              </a:spcBef>
              <a:spcAft>
                <a:spcPts val="600"/>
              </a:spcAft>
              <a:buNone/>
            </a:pP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Học</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bài</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và</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làm</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bài</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tập</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trong</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sách</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bài</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tập</a:t>
            </a:r>
            <a:endParaRPr lang="en" sz="3100" dirty="0">
              <a:latin typeface="UTM Avo" panose="02040603050506020204" pitchFamily="18"/>
              <a:ea typeface="Karla"/>
              <a:cs typeface="Arial" panose="020B0604020202020204" pitchFamily="34" charset="0"/>
              <a:sym typeface="Karla"/>
            </a:endParaRPr>
          </a:p>
          <a:p>
            <a:pPr marL="0" lvl="0" indent="0" algn="just" rtl="0">
              <a:lnSpc>
                <a:spcPct val="135000"/>
              </a:lnSpc>
              <a:spcBef>
                <a:spcPts val="600"/>
              </a:spcBef>
              <a:spcAft>
                <a:spcPts val="600"/>
              </a:spcAft>
              <a:buNone/>
            </a:pP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Chuẩn</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bị</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bài</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mới</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Bài</a:t>
            </a:r>
            <a:r>
              <a:rPr lang="en" sz="3100" dirty="0">
                <a:latin typeface="UTM Avo" panose="02040603050506020204" pitchFamily="18"/>
                <a:ea typeface="Karla"/>
                <a:cs typeface="Arial" panose="020B0604020202020204" pitchFamily="34" charset="0"/>
                <a:sym typeface="Karla"/>
              </a:rPr>
              <a:t> 7: Oxygen </a:t>
            </a:r>
            <a:r>
              <a:rPr lang="en" sz="3100" dirty="0" err="1">
                <a:latin typeface="UTM Avo" panose="02040603050506020204" pitchFamily="18"/>
                <a:ea typeface="Karla"/>
                <a:cs typeface="Arial" panose="020B0604020202020204" pitchFamily="34" charset="0"/>
                <a:sym typeface="Karla"/>
              </a:rPr>
              <a:t>và</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không</a:t>
            </a:r>
            <a:r>
              <a:rPr lang="en" sz="3100" dirty="0">
                <a:latin typeface="UTM Avo" panose="02040603050506020204" pitchFamily="18"/>
                <a:ea typeface="Karla"/>
                <a:cs typeface="Arial" panose="020B0604020202020204" pitchFamily="34" charset="0"/>
                <a:sym typeface="Karla"/>
              </a:rPr>
              <a:t> </a:t>
            </a:r>
            <a:r>
              <a:rPr lang="en" sz="3100" dirty="0" err="1">
                <a:latin typeface="UTM Avo" panose="02040603050506020204" pitchFamily="18"/>
                <a:ea typeface="Karla"/>
                <a:cs typeface="Arial" panose="020B0604020202020204" pitchFamily="34" charset="0"/>
                <a:sym typeface="Karla"/>
              </a:rPr>
              <a:t>khí</a:t>
            </a:r>
            <a:endParaRPr sz="3100" dirty="0">
              <a:latin typeface="UTM Avo" panose="02040603050506020204" pitchFamily="18"/>
              <a:ea typeface="Karla"/>
              <a:cs typeface="Arial" panose="020B0604020202020204" pitchFamily="34" charset="0"/>
              <a:sym typeface="Karla"/>
            </a:endParaRPr>
          </a:p>
        </p:txBody>
      </p:sp>
      <p:sp>
        <p:nvSpPr>
          <p:cNvPr id="3" name="Google Shape;369;p37">
            <a:extLst>
              <a:ext uri="{FF2B5EF4-FFF2-40B4-BE49-F238E27FC236}">
                <a16:creationId xmlns:a16="http://schemas.microsoft.com/office/drawing/2014/main" id="{FBCFEC1F-0F82-3B04-288E-D50C2A9EADE9}"/>
              </a:ext>
            </a:extLst>
          </p:cNvPr>
          <p:cNvSpPr txBox="1">
            <a:spLocks/>
          </p:cNvSpPr>
          <p:nvPr/>
        </p:nvSpPr>
        <p:spPr>
          <a:xfrm>
            <a:off x="3867066" y="1945616"/>
            <a:ext cx="5155700" cy="485700"/>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3200" b="1" dirty="0">
                <a:solidFill>
                  <a:schemeClr val="tx1"/>
                </a:solidFill>
                <a:latin typeface="UTM Avo" panose="02040603050506020204" pitchFamily="18"/>
                <a:cs typeface="Arial" panose="020B0604020202020204" pitchFamily="34" charset="0"/>
              </a:rPr>
              <a:t>HƯỚNG DẪN VỀ NHÀ</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1"/>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3"/>
        <p:cNvGrpSpPr/>
        <p:nvPr/>
      </p:nvGrpSpPr>
      <p:grpSpPr>
        <a:xfrm>
          <a:off x="0" y="0"/>
          <a:ext cx="0" cy="0"/>
          <a:chOff x="0" y="0"/>
          <a:chExt cx="0" cy="0"/>
        </a:xfrm>
      </p:grpSpPr>
      <p:sp>
        <p:nvSpPr>
          <p:cNvPr id="2" name="Flowchart: Alternate Process 1">
            <a:extLst>
              <a:ext uri="{FF2B5EF4-FFF2-40B4-BE49-F238E27FC236}">
                <a16:creationId xmlns:a16="http://schemas.microsoft.com/office/drawing/2014/main" id="{F9C412AC-A4C4-D185-6304-08FEA94BD8EC}"/>
              </a:ext>
            </a:extLst>
          </p:cNvPr>
          <p:cNvSpPr/>
          <p:nvPr/>
        </p:nvSpPr>
        <p:spPr>
          <a:xfrm>
            <a:off x="3898233" y="2780145"/>
            <a:ext cx="7194883" cy="2838601"/>
          </a:xfrm>
          <a:prstGeom prst="flowChartAlternateProcess">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a:latin typeface="UTM Avo" panose="02040603050506020204" pitchFamily="18"/>
            </a:endParaRPr>
          </a:p>
        </p:txBody>
      </p:sp>
      <p:sp>
        <p:nvSpPr>
          <p:cNvPr id="3" name="Google Shape;254;p28">
            <a:extLst>
              <a:ext uri="{FF2B5EF4-FFF2-40B4-BE49-F238E27FC236}">
                <a16:creationId xmlns:a16="http://schemas.microsoft.com/office/drawing/2014/main" id="{735CEF63-EF2B-2189-18DE-AFB8C7034915}"/>
              </a:ext>
            </a:extLst>
          </p:cNvPr>
          <p:cNvSpPr txBox="1">
            <a:spLocks/>
          </p:cNvSpPr>
          <p:nvPr/>
        </p:nvSpPr>
        <p:spPr>
          <a:xfrm>
            <a:off x="4627804" y="2955636"/>
            <a:ext cx="5735740" cy="236089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just">
              <a:lnSpc>
                <a:spcPct val="150000"/>
              </a:lnSpc>
            </a:pPr>
            <a:r>
              <a:rPr lang="en-US" sz="2400" dirty="0" err="1">
                <a:solidFill>
                  <a:srgbClr val="000000"/>
                </a:solidFill>
                <a:latin typeface="UTM Avo" panose="02040603050506020204" pitchFamily="18"/>
                <a:cs typeface="Arial" panose="020B0604020202020204" pitchFamily="34" charset="0"/>
              </a:rPr>
              <a:t>Có</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ba</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bình</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một</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bình</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chứa</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nước</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một</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bình</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chứa</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rượu</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và</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một</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bình</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chứa</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giấm</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ăn</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Làm</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thế</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nào</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để</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phân</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biệt</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được</a:t>
            </a:r>
            <a:r>
              <a:rPr lang="en-US" sz="2400" dirty="0">
                <a:solidFill>
                  <a:srgbClr val="000000"/>
                </a:solidFill>
                <a:latin typeface="UTM Avo" panose="02040603050506020204" pitchFamily="18"/>
                <a:cs typeface="Arial" panose="020B0604020202020204" pitchFamily="34" charset="0"/>
              </a:rPr>
              <a:t> </a:t>
            </a:r>
            <a:r>
              <a:rPr lang="en-US" sz="2400" dirty="0" err="1">
                <a:solidFill>
                  <a:srgbClr val="000000"/>
                </a:solidFill>
                <a:latin typeface="UTM Avo" panose="02040603050506020204" pitchFamily="18"/>
                <a:cs typeface="Arial" panose="020B0604020202020204" pitchFamily="34" charset="0"/>
              </a:rPr>
              <a:t>chúng</a:t>
            </a:r>
            <a:r>
              <a:rPr lang="en-US" sz="2400" dirty="0">
                <a:solidFill>
                  <a:srgbClr val="000000"/>
                </a:solidFill>
                <a:latin typeface="UTM Avo" panose="02040603050506020204" pitchFamily="18"/>
                <a:cs typeface="Arial" panose="020B0604020202020204" pitchFamily="34" charset="0"/>
              </a:rPr>
              <a:t>?</a:t>
            </a:r>
          </a:p>
        </p:txBody>
      </p:sp>
      <p:pic>
        <p:nvPicPr>
          <p:cNvPr id="4" name="Picture 3" descr="Những icon đẹp cute, đáng yêu, dí dỏm nhất">
            <a:extLst>
              <a:ext uri="{FF2B5EF4-FFF2-40B4-BE49-F238E27FC236}">
                <a16:creationId xmlns:a16="http://schemas.microsoft.com/office/drawing/2014/main" id="{7CDB6277-8220-DBA0-3041-ADC590387C6E}"/>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9179" y="3164305"/>
            <a:ext cx="4042584" cy="34977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5"/>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88A3A7C-34E8-13EA-45EE-2D68B658DC3C}"/>
              </a:ext>
            </a:extLst>
          </p:cNvPr>
          <p:cNvSpPr/>
          <p:nvPr/>
        </p:nvSpPr>
        <p:spPr>
          <a:xfrm>
            <a:off x="4775418" y="3585180"/>
            <a:ext cx="2944537" cy="2958470"/>
          </a:xfrm>
          <a:prstGeom prst="roundRect">
            <a:avLst/>
          </a:prstGeom>
          <a:solidFill>
            <a:schemeClr val="accent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4ABECB8-FD03-5AE7-97FE-F4155DEA6CA5}"/>
              </a:ext>
            </a:extLst>
          </p:cNvPr>
          <p:cNvSpPr txBox="1"/>
          <p:nvPr/>
        </p:nvSpPr>
        <p:spPr>
          <a:xfrm>
            <a:off x="462105" y="912740"/>
            <a:ext cx="11367083" cy="950325"/>
          </a:xfrm>
          <a:prstGeom prst="rect">
            <a:avLst/>
          </a:prstGeom>
          <a:noFill/>
        </p:spPr>
        <p:txBody>
          <a:bodyPr wrap="square" rtlCol="0">
            <a:spAutoFit/>
          </a:bodyPr>
          <a:lstStyle/>
          <a:p>
            <a:pPr algn="ctr">
              <a:lnSpc>
                <a:spcPct val="150000"/>
              </a:lnSpc>
            </a:pPr>
            <a:r>
              <a:rPr lang="en-US" sz="2000" b="1">
                <a:solidFill>
                  <a:schemeClr val="accent2">
                    <a:lumMod val="50000"/>
                  </a:schemeClr>
                </a:solidFill>
                <a:latin typeface="UTM Avo" panose="02040603050506020204" pitchFamily="18" charset="0"/>
              </a:rPr>
              <a:t>Like fanpage Hoc10 - Học 1 biết 10 để nhận thêm nhiều tài liệu giảng dạy</a:t>
            </a:r>
          </a:p>
          <a:p>
            <a:pPr algn="ctr">
              <a:lnSpc>
                <a:spcPct val="150000"/>
              </a:lnSpc>
            </a:pPr>
            <a:r>
              <a:rPr lang="en-US" sz="2000">
                <a:solidFill>
                  <a:schemeClr val="accent2">
                    <a:lumMod val="50000"/>
                  </a:schemeClr>
                </a:solidFill>
                <a:latin typeface="UTM Avo" panose="02040603050506020204" pitchFamily="18" charset="0"/>
              </a:rPr>
              <a:t>theo đường link:  </a:t>
            </a:r>
          </a:p>
        </p:txBody>
      </p:sp>
      <p:sp>
        <p:nvSpPr>
          <p:cNvPr id="6" name="Rectangle: Rounded Corners 5">
            <a:extLst>
              <a:ext uri="{FF2B5EF4-FFF2-40B4-BE49-F238E27FC236}">
                <a16:creationId xmlns:a16="http://schemas.microsoft.com/office/drawing/2014/main" id="{BB017106-823C-06DA-97A9-5D2E2A9E9275}"/>
              </a:ext>
            </a:extLst>
          </p:cNvPr>
          <p:cNvSpPr/>
          <p:nvPr/>
        </p:nvSpPr>
        <p:spPr>
          <a:xfrm>
            <a:off x="2441908" y="2000034"/>
            <a:ext cx="7407478" cy="461665"/>
          </a:xfrm>
          <a:prstGeom prst="roundRect">
            <a:avLst/>
          </a:prstGeom>
          <a:solidFill>
            <a:schemeClr val="accent2">
              <a:lumMod val="20000"/>
              <a:lumOff val="80000"/>
            </a:schemeClr>
          </a:solidFill>
          <a:ln>
            <a:solidFill>
              <a:schemeClr val="accent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hlinkClick r:id="rId4"/>
            <a:extLst>
              <a:ext uri="{FF2B5EF4-FFF2-40B4-BE49-F238E27FC236}">
                <a16:creationId xmlns:a16="http://schemas.microsoft.com/office/drawing/2014/main" id="{A0105E89-067C-927E-4DF3-389673AAE472}"/>
              </a:ext>
            </a:extLst>
          </p:cNvPr>
          <p:cNvSpPr txBox="1"/>
          <p:nvPr/>
        </p:nvSpPr>
        <p:spPr>
          <a:xfrm>
            <a:off x="2644617" y="2000034"/>
            <a:ext cx="7122253" cy="461665"/>
          </a:xfrm>
          <a:prstGeom prst="rect">
            <a:avLst/>
          </a:prstGeom>
          <a:noFill/>
        </p:spPr>
        <p:txBody>
          <a:bodyPr wrap="square" rtlCol="0">
            <a:spAutoFit/>
          </a:bodyPr>
          <a:lstStyle/>
          <a:p>
            <a:pPr algn="ctr"/>
            <a:r>
              <a:rPr lang="en-US" sz="2400" b="1" u="sng" dirty="0">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Hoc10 – </a:t>
            </a:r>
            <a:r>
              <a:rPr lang="en-US" sz="2400" b="1" u="sng" dirty="0" err="1">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Học</a:t>
            </a:r>
            <a:r>
              <a:rPr lang="en-US" sz="2400" b="1" u="sng" dirty="0">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 1 </a:t>
            </a:r>
            <a:r>
              <a:rPr lang="en-US" sz="2400" b="1" u="sng" dirty="0" err="1">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biết</a:t>
            </a:r>
            <a:r>
              <a:rPr lang="en-US" sz="2400" b="1" u="sng" dirty="0">
                <a:solidFill>
                  <a:srgbClr val="843C0C"/>
                </a:solidFill>
                <a:latin typeface="UTM Avo" panose="02040603050506020204" pitchFamily="18" charset="0"/>
                <a:hlinkClick r:id="rId4">
                  <a:extLst>
                    <a:ext uri="{A12FA001-AC4F-418D-AE19-62706E023703}">
                      <ahyp:hlinkClr xmlns:ahyp="http://schemas.microsoft.com/office/drawing/2018/hyperlinkcolor" val="tx"/>
                    </a:ext>
                  </a:extLst>
                </a:hlinkClick>
              </a:rPr>
              <a:t> 10</a:t>
            </a:r>
            <a:endParaRPr lang="en-US" sz="2400" b="1" u="sng" dirty="0">
              <a:solidFill>
                <a:srgbClr val="843C0C"/>
              </a:solidFill>
              <a:latin typeface="UTM Avo" panose="02040603050506020204" pitchFamily="18" charset="0"/>
            </a:endParaRPr>
          </a:p>
        </p:txBody>
      </p:sp>
      <p:sp>
        <p:nvSpPr>
          <p:cNvPr id="8" name="TextBox 7">
            <a:extLst>
              <a:ext uri="{FF2B5EF4-FFF2-40B4-BE49-F238E27FC236}">
                <a16:creationId xmlns:a16="http://schemas.microsoft.com/office/drawing/2014/main" id="{D37054F1-31DC-009E-C62D-66AB6570595D}"/>
              </a:ext>
            </a:extLst>
          </p:cNvPr>
          <p:cNvSpPr txBox="1"/>
          <p:nvPr/>
        </p:nvSpPr>
        <p:spPr>
          <a:xfrm>
            <a:off x="4011326" y="2381351"/>
            <a:ext cx="4321723" cy="488660"/>
          </a:xfrm>
          <a:prstGeom prst="rect">
            <a:avLst/>
          </a:prstGeom>
          <a:noFill/>
        </p:spPr>
        <p:txBody>
          <a:bodyPr wrap="square" rtlCol="0">
            <a:spAutoFit/>
          </a:bodyPr>
          <a:lstStyle/>
          <a:p>
            <a:pPr algn="ctr">
              <a:lnSpc>
                <a:spcPct val="150000"/>
              </a:lnSpc>
            </a:pPr>
            <a:r>
              <a:rPr lang="en-US" sz="2000">
                <a:solidFill>
                  <a:schemeClr val="accent2">
                    <a:lumMod val="50000"/>
                  </a:schemeClr>
                </a:solidFill>
                <a:latin typeface="UTM Avo" panose="02040603050506020204" pitchFamily="18" charset="0"/>
              </a:rPr>
              <a:t>Hoặc truy cập qua QR code</a:t>
            </a:r>
          </a:p>
        </p:txBody>
      </p:sp>
      <p:pic>
        <p:nvPicPr>
          <p:cNvPr id="9" name="Picture 2" descr="Ngón Trỏ, ngón tay, Máy tính Biểu tượng Tay - tay png tải về - Miễn phí  trong suốt Tay png Tải về.">
            <a:extLst>
              <a:ext uri="{FF2B5EF4-FFF2-40B4-BE49-F238E27FC236}">
                <a16:creationId xmlns:a16="http://schemas.microsoft.com/office/drawing/2014/main" id="{AB656D55-6C9A-335C-4CAB-523ABAD10029}"/>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16200000">
            <a:off x="5679086" y="2851979"/>
            <a:ext cx="1053311" cy="74902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64B03055-79B8-366C-367F-ADB7039FD11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4905420" y="3722149"/>
            <a:ext cx="2684532" cy="2684532"/>
          </a:xfrm>
          <a:prstGeom prst="roundRect">
            <a:avLst>
              <a:gd name="adj" fmla="val 12957"/>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repeatCount="indefinite" fill="hold" grpId="0" nodeType="withEffect">
                                  <p:stCondLst>
                                    <p:cond delay="0"/>
                                  </p:stCondLst>
                                  <p:childTnLst>
                                    <p:animClr clrSpc="hsl" dir="cw">
                                      <p:cBhvr override="childStyle">
                                        <p:cTn id="6" dur="1000" fill="hold"/>
                                        <p:tgtEl>
                                          <p:spTgt spid="7"/>
                                        </p:tgtEl>
                                        <p:attrNameLst>
                                          <p:attrName>style.color</p:attrName>
                                        </p:attrNameLst>
                                      </p:cBhvr>
                                      <p:by>
                                        <p:hsl h="7200000" s="0" l="0"/>
                                      </p:by>
                                    </p:animClr>
                                    <p:animClr clrSpc="hsl" dir="cw">
                                      <p:cBhvr>
                                        <p:cTn id="7" dur="1000" fill="hold"/>
                                        <p:tgtEl>
                                          <p:spTgt spid="7"/>
                                        </p:tgtEl>
                                        <p:attrNameLst>
                                          <p:attrName>fillcolor</p:attrName>
                                        </p:attrNameLst>
                                      </p:cBhvr>
                                      <p:by>
                                        <p:hsl h="7200000" s="0" l="0"/>
                                      </p:by>
                                    </p:animClr>
                                    <p:animClr clrSpc="hsl" dir="cw">
                                      <p:cBhvr>
                                        <p:cTn id="8" dur="1000" fill="hold"/>
                                        <p:tgtEl>
                                          <p:spTgt spid="7"/>
                                        </p:tgtEl>
                                        <p:attrNameLst>
                                          <p:attrName>stroke.color</p:attrName>
                                        </p:attrNameLst>
                                      </p:cBhvr>
                                      <p:by>
                                        <p:hsl h="7200000" s="0" l="0"/>
                                      </p:by>
                                    </p:animClr>
                                    <p:set>
                                      <p:cBhvr>
                                        <p:cTn id="9" dur="1000" fill="hold"/>
                                        <p:tgtEl>
                                          <p:spTgt spid="7"/>
                                        </p:tgtEl>
                                        <p:attrNameLst>
                                          <p:attrName>fill.type</p:attrName>
                                        </p:attrNameLst>
                                      </p:cBhvr>
                                      <p:to>
                                        <p:strVal val="solid"/>
                                      </p:to>
                                    </p:set>
                                  </p:childTnLst>
                                </p:cTn>
                              </p:par>
                              <p:par>
                                <p:cTn id="10" presetID="1" presetClass="emph" presetSubtype="2" repeatCount="indefinite" fill="hold" nodeType="withEffect">
                                  <p:stCondLst>
                                    <p:cond delay="0"/>
                                  </p:stCondLst>
                                  <p:childTnLst>
                                    <p:animClr clrSpc="rgb" dir="cw">
                                      <p:cBhvr>
                                        <p:cTn id="11" dur="1000" fill="hold"/>
                                        <p:tgtEl>
                                          <p:spTgt spid="6"/>
                                        </p:tgtEl>
                                        <p:attrNameLst>
                                          <p:attrName>fillcolor</p:attrName>
                                        </p:attrNameLst>
                                      </p:cBhvr>
                                      <p:to>
                                        <a:srgbClr val="C5E0B3"/>
                                      </p:to>
                                    </p:animClr>
                                    <p:set>
                                      <p:cBhvr>
                                        <p:cTn id="12" dur="1000" fill="hold"/>
                                        <p:tgtEl>
                                          <p:spTgt spid="6"/>
                                        </p:tgtEl>
                                        <p:attrNameLst>
                                          <p:attrName>fill.type</p:attrName>
                                        </p:attrNameLst>
                                      </p:cBhvr>
                                      <p:to>
                                        <p:strVal val="solid"/>
                                      </p:to>
                                    </p:set>
                                    <p:set>
                                      <p:cBhvr>
                                        <p:cTn id="13" dur="1000" fill="hold"/>
                                        <p:tgtEl>
                                          <p:spTgt spid="6"/>
                                        </p:tgtEl>
                                        <p:attrNameLst>
                                          <p:attrName>fill.on</p:attrName>
                                        </p:attrNameLst>
                                      </p:cBhvr>
                                      <p:to>
                                        <p:strVal val="true"/>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4"/>
                                        </p:tgtEl>
                                        <p:attrNameLst>
                                          <p:attrName>style.color</p:attrName>
                                        </p:attrNameLst>
                                      </p:cBhvr>
                                      <p:by>
                                        <p:hsl h="7200000" s="0" l="0"/>
                                      </p:by>
                                    </p:animClr>
                                    <p:animClr clrSpc="hsl" dir="cw">
                                      <p:cBhvr>
                                        <p:cTn id="16" dur="1000" fill="hold"/>
                                        <p:tgtEl>
                                          <p:spTgt spid="4"/>
                                        </p:tgtEl>
                                        <p:attrNameLst>
                                          <p:attrName>fillcolor</p:attrName>
                                        </p:attrNameLst>
                                      </p:cBhvr>
                                      <p:by>
                                        <p:hsl h="7200000" s="0" l="0"/>
                                      </p:by>
                                    </p:animClr>
                                    <p:animClr clrSpc="hsl" dir="cw">
                                      <p:cBhvr>
                                        <p:cTn id="17" dur="1000" fill="hold"/>
                                        <p:tgtEl>
                                          <p:spTgt spid="4"/>
                                        </p:tgtEl>
                                        <p:attrNameLst>
                                          <p:attrName>stroke.color</p:attrName>
                                        </p:attrNameLst>
                                      </p:cBhvr>
                                      <p:by>
                                        <p:hsl h="7200000" s="0" l="0"/>
                                      </p:by>
                                    </p:animClr>
                                    <p:set>
                                      <p:cBhvr>
                                        <p:cTn id="18" dur="10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7"/>
        <p:cNvGrpSpPr/>
        <p:nvPr/>
      </p:nvGrpSpPr>
      <p:grpSpPr>
        <a:xfrm>
          <a:off x="0" y="0"/>
          <a:ext cx="0" cy="0"/>
          <a:chOff x="0" y="0"/>
          <a:chExt cx="0" cy="0"/>
        </a:xfrm>
      </p:grpSpPr>
      <p:pic>
        <p:nvPicPr>
          <p:cNvPr id="2" name="Picture 1">
            <a:hlinkClick r:id="rId4"/>
            <a:extLst>
              <a:ext uri="{FF2B5EF4-FFF2-40B4-BE49-F238E27FC236}">
                <a16:creationId xmlns:a16="http://schemas.microsoft.com/office/drawing/2014/main" id="{3066707F-C08A-7F51-FC81-DC23CEC0685F}"/>
              </a:ext>
            </a:extLst>
          </p:cNvPr>
          <p:cNvPicPr>
            <a:picLocks noChangeAspect="1"/>
          </p:cNvPicPr>
          <p:nvPr/>
        </p:nvPicPr>
        <p:blipFill>
          <a:blip r:embed="rId5"/>
          <a:stretch>
            <a:fillRect/>
          </a:stretch>
        </p:blipFill>
        <p:spPr>
          <a:xfrm>
            <a:off x="4501082" y="3147800"/>
            <a:ext cx="3189835" cy="176477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Flowchart: Alternate Process 2">
            <a:extLst>
              <a:ext uri="{FF2B5EF4-FFF2-40B4-BE49-F238E27FC236}">
                <a16:creationId xmlns:a16="http://schemas.microsoft.com/office/drawing/2014/main" id="{225429FF-ED79-D272-FD53-C05958592074}"/>
              </a:ext>
            </a:extLst>
          </p:cNvPr>
          <p:cNvSpPr/>
          <p:nvPr/>
        </p:nvSpPr>
        <p:spPr>
          <a:xfrm>
            <a:off x="3552987" y="5266961"/>
            <a:ext cx="7050224" cy="1392446"/>
          </a:xfrm>
          <a:prstGeom prst="flowChartAlternateProces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latin typeface="UTM Avo" panose="02040603050506020204" pitchFamily="18"/>
            </a:endParaRPr>
          </a:p>
        </p:txBody>
      </p:sp>
      <p:sp>
        <p:nvSpPr>
          <p:cNvPr id="3" name="Cloud 2">
            <a:extLst>
              <a:ext uri="{FF2B5EF4-FFF2-40B4-BE49-F238E27FC236}">
                <a16:creationId xmlns:a16="http://schemas.microsoft.com/office/drawing/2014/main" id="{D67AF7E2-A32B-4E4A-1ECB-13B99AE8E09E}"/>
              </a:ext>
            </a:extLst>
          </p:cNvPr>
          <p:cNvSpPr/>
          <p:nvPr/>
        </p:nvSpPr>
        <p:spPr>
          <a:xfrm>
            <a:off x="6096000" y="2075204"/>
            <a:ext cx="5309937" cy="2794953"/>
          </a:xfrm>
          <a:prstGeom prst="cloud">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latin typeface="UTM Avo" panose="02040603050506020204" pitchFamily="18"/>
            </a:endParaRPr>
          </a:p>
        </p:txBody>
      </p:sp>
      <p:sp>
        <p:nvSpPr>
          <p:cNvPr id="4" name="Google Shape;118;p14">
            <a:extLst>
              <a:ext uri="{FF2B5EF4-FFF2-40B4-BE49-F238E27FC236}">
                <a16:creationId xmlns:a16="http://schemas.microsoft.com/office/drawing/2014/main" id="{12DF1486-A5EE-D41B-BEDB-68453C0BAB48}"/>
              </a:ext>
            </a:extLst>
          </p:cNvPr>
          <p:cNvSpPr txBox="1">
            <a:spLocks/>
          </p:cNvSpPr>
          <p:nvPr/>
        </p:nvSpPr>
        <p:spPr>
          <a:xfrm>
            <a:off x="2784154" y="1398944"/>
            <a:ext cx="6435616" cy="74748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800" b="1" dirty="0">
                <a:solidFill>
                  <a:schemeClr val="tx1"/>
                </a:solidFill>
                <a:latin typeface="UTM Avo" panose="02040603050506020204" pitchFamily="18"/>
                <a:cs typeface="Arial" panose="020B0604020202020204" pitchFamily="34" charset="0"/>
              </a:rPr>
              <a:t>I. </a:t>
            </a:r>
            <a:r>
              <a:rPr lang="en-US" sz="2800" b="1" dirty="0" err="1">
                <a:solidFill>
                  <a:schemeClr val="tx1"/>
                </a:solidFill>
                <a:latin typeface="UTM Avo" panose="02040603050506020204" pitchFamily="18"/>
                <a:cs typeface="Arial" panose="020B0604020202020204" pitchFamily="34" charset="0"/>
              </a:rPr>
              <a:t>Tính</a:t>
            </a:r>
            <a:r>
              <a:rPr lang="en-US" sz="2800" b="1" dirty="0">
                <a:solidFill>
                  <a:schemeClr val="tx1"/>
                </a:solidFill>
                <a:latin typeface="UTM Avo" panose="02040603050506020204" pitchFamily="18"/>
                <a:cs typeface="Arial" panose="020B0604020202020204" pitchFamily="34" charset="0"/>
              </a:rPr>
              <a:t> </a:t>
            </a:r>
            <a:r>
              <a:rPr lang="en-US" sz="2800" b="1" dirty="0" err="1">
                <a:solidFill>
                  <a:schemeClr val="tx1"/>
                </a:solidFill>
                <a:latin typeface="UTM Avo" panose="02040603050506020204" pitchFamily="18"/>
                <a:cs typeface="Arial" panose="020B0604020202020204" pitchFamily="34" charset="0"/>
              </a:rPr>
              <a:t>chất</a:t>
            </a:r>
            <a:r>
              <a:rPr lang="en-US" sz="2800" b="1" dirty="0">
                <a:solidFill>
                  <a:schemeClr val="tx1"/>
                </a:solidFill>
                <a:latin typeface="UTM Avo" panose="02040603050506020204" pitchFamily="18"/>
                <a:cs typeface="Arial" panose="020B0604020202020204" pitchFamily="34" charset="0"/>
              </a:rPr>
              <a:t> </a:t>
            </a:r>
            <a:r>
              <a:rPr lang="en-US" sz="2800" b="1" dirty="0" err="1">
                <a:solidFill>
                  <a:schemeClr val="tx1"/>
                </a:solidFill>
                <a:latin typeface="UTM Avo" panose="02040603050506020204" pitchFamily="18"/>
                <a:cs typeface="Arial" panose="020B0604020202020204" pitchFamily="34" charset="0"/>
              </a:rPr>
              <a:t>của</a:t>
            </a:r>
            <a:r>
              <a:rPr lang="en-US" sz="2800" b="1" dirty="0">
                <a:solidFill>
                  <a:schemeClr val="tx1"/>
                </a:solidFill>
                <a:latin typeface="UTM Avo" panose="02040603050506020204" pitchFamily="18"/>
                <a:cs typeface="Arial" panose="020B0604020202020204" pitchFamily="34" charset="0"/>
              </a:rPr>
              <a:t> </a:t>
            </a:r>
            <a:r>
              <a:rPr lang="en-US" sz="2800" b="1" dirty="0" err="1">
                <a:solidFill>
                  <a:schemeClr val="tx1"/>
                </a:solidFill>
                <a:latin typeface="UTM Avo" panose="02040603050506020204" pitchFamily="18"/>
                <a:cs typeface="Arial" panose="020B0604020202020204" pitchFamily="34" charset="0"/>
              </a:rPr>
              <a:t>chất</a:t>
            </a:r>
            <a:endParaRPr lang="en-US" sz="2800" b="1" dirty="0">
              <a:solidFill>
                <a:schemeClr val="tx1"/>
              </a:solidFill>
              <a:latin typeface="UTM Avo" panose="02040603050506020204" pitchFamily="18"/>
              <a:cs typeface="Arial" panose="020B0604020202020204" pitchFamily="34" charset="0"/>
            </a:endParaRPr>
          </a:p>
        </p:txBody>
      </p:sp>
      <p:sp>
        <p:nvSpPr>
          <p:cNvPr id="5" name="Google Shape;254;p28">
            <a:extLst>
              <a:ext uri="{FF2B5EF4-FFF2-40B4-BE49-F238E27FC236}">
                <a16:creationId xmlns:a16="http://schemas.microsoft.com/office/drawing/2014/main" id="{B613C248-0FD2-2E23-055C-A2E2093D20B4}"/>
              </a:ext>
            </a:extLst>
          </p:cNvPr>
          <p:cNvSpPr txBox="1">
            <a:spLocks/>
          </p:cNvSpPr>
          <p:nvPr/>
        </p:nvSpPr>
        <p:spPr>
          <a:xfrm>
            <a:off x="6557500" y="2326953"/>
            <a:ext cx="4146318" cy="2291454"/>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1pPr>
            <a:lvl2pPr marR="0" lvl="1"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2pPr>
            <a:lvl3pPr marR="0" lvl="2"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3pPr>
            <a:lvl4pPr marR="0" lvl="3"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4pPr>
            <a:lvl5pPr marR="0" lvl="4"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5pPr>
            <a:lvl6pPr marR="0" lvl="5"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6pPr>
            <a:lvl7pPr marR="0" lvl="6"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7pPr>
            <a:lvl8pPr marR="0" lvl="7"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8pPr>
            <a:lvl9pPr marR="0" lvl="8"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9pPr>
          </a:lstStyle>
          <a:p>
            <a:pPr algn="ctr">
              <a:lnSpc>
                <a:spcPct val="150000"/>
              </a:lnSpc>
            </a:pPr>
            <a:r>
              <a:rPr lang="en-US" sz="2200" b="0" dirty="0" err="1">
                <a:solidFill>
                  <a:srgbClr val="000000"/>
                </a:solidFill>
                <a:latin typeface="UTM Avo" panose="02040603050506020204" pitchFamily="18"/>
                <a:cs typeface="Arial" panose="020B0604020202020204" pitchFamily="34" charset="0"/>
              </a:rPr>
              <a:t>Nêu</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một</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số</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tính</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chất</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của</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nước</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giúp</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em</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phân</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biệt</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nước</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với</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các</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chất</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khác</a:t>
            </a:r>
            <a:r>
              <a:rPr lang="en-US" sz="2200" b="0" dirty="0">
                <a:solidFill>
                  <a:srgbClr val="000000"/>
                </a:solidFill>
                <a:latin typeface="UTM Avo" panose="02040603050506020204" pitchFamily="18"/>
                <a:cs typeface="Arial" panose="020B0604020202020204" pitchFamily="34" charset="0"/>
              </a:rPr>
              <a:t>. Cho </a:t>
            </a:r>
            <a:r>
              <a:rPr lang="en-US" sz="2200" b="0" dirty="0" err="1">
                <a:solidFill>
                  <a:srgbClr val="000000"/>
                </a:solidFill>
                <a:latin typeface="UTM Avo" panose="02040603050506020204" pitchFamily="18"/>
                <a:cs typeface="Arial" panose="020B0604020202020204" pitchFamily="34" charset="0"/>
              </a:rPr>
              <a:t>ví</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dụ</a:t>
            </a:r>
            <a:r>
              <a:rPr lang="en-US" sz="2200" b="0" dirty="0">
                <a:solidFill>
                  <a:srgbClr val="000000"/>
                </a:solidFill>
                <a:latin typeface="UTM Avo" panose="02040603050506020204" pitchFamily="18"/>
                <a:cs typeface="Arial" panose="020B0604020202020204" pitchFamily="34" charset="0"/>
              </a:rPr>
              <a:t>.</a:t>
            </a:r>
          </a:p>
        </p:txBody>
      </p:sp>
      <p:pic>
        <p:nvPicPr>
          <p:cNvPr id="6" name="Picture 5">
            <a:extLst>
              <a:ext uri="{FF2B5EF4-FFF2-40B4-BE49-F238E27FC236}">
                <a16:creationId xmlns:a16="http://schemas.microsoft.com/office/drawing/2014/main" id="{D3D124D7-58A0-DB60-3A48-AD2160D75F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245" y="2146426"/>
            <a:ext cx="2609742" cy="2924080"/>
          </a:xfrm>
          <a:prstGeom prst="rect">
            <a:avLst/>
          </a:prstGeom>
        </p:spPr>
      </p:pic>
      <p:sp>
        <p:nvSpPr>
          <p:cNvPr id="7" name="Google Shape;254;p28">
            <a:extLst>
              <a:ext uri="{FF2B5EF4-FFF2-40B4-BE49-F238E27FC236}">
                <a16:creationId xmlns:a16="http://schemas.microsoft.com/office/drawing/2014/main" id="{006E4733-DB66-9BB0-5B4E-9BF1C26D4634}"/>
              </a:ext>
            </a:extLst>
          </p:cNvPr>
          <p:cNvSpPr txBox="1">
            <a:spLocks/>
          </p:cNvSpPr>
          <p:nvPr/>
        </p:nvSpPr>
        <p:spPr>
          <a:xfrm>
            <a:off x="3723711" y="4958919"/>
            <a:ext cx="6708775" cy="1453625"/>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1pPr>
            <a:lvl2pPr marR="0" lvl="1"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2pPr>
            <a:lvl3pPr marR="0" lvl="2"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3pPr>
            <a:lvl4pPr marR="0" lvl="3"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4pPr>
            <a:lvl5pPr marR="0" lvl="4"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5pPr>
            <a:lvl6pPr marR="0" lvl="5"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6pPr>
            <a:lvl7pPr marR="0" lvl="6"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7pPr>
            <a:lvl8pPr marR="0" lvl="7"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8pPr>
            <a:lvl9pPr marR="0" lvl="8"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9pPr>
          </a:lstStyle>
          <a:p>
            <a:r>
              <a:rPr lang="en-US" sz="2600" b="0" dirty="0" err="1">
                <a:solidFill>
                  <a:srgbClr val="000000"/>
                </a:solidFill>
                <a:latin typeface="UTM Avo" panose="02040603050506020204" pitchFamily="18"/>
                <a:cs typeface="Arial" panose="020B0604020202020204" pitchFamily="34" charset="0"/>
              </a:rPr>
              <a:t>Thể</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lỏng</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không</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màu</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không</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mùi</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không</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vị</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hòa</a:t>
            </a:r>
            <a:r>
              <a:rPr lang="en-US" sz="2600" b="0" dirty="0">
                <a:solidFill>
                  <a:srgbClr val="000000"/>
                </a:solidFill>
                <a:latin typeface="UTM Avo" panose="02040603050506020204" pitchFamily="18"/>
                <a:cs typeface="Arial" panose="020B0604020202020204" pitchFamily="34" charset="0"/>
              </a:rPr>
              <a:t> tan </a:t>
            </a:r>
            <a:r>
              <a:rPr lang="en-US" sz="2600" b="0" dirty="0" err="1">
                <a:solidFill>
                  <a:srgbClr val="000000"/>
                </a:solidFill>
                <a:latin typeface="UTM Avo" panose="02040603050506020204" pitchFamily="18"/>
                <a:cs typeface="Arial" panose="020B0604020202020204" pitchFamily="34" charset="0"/>
              </a:rPr>
              <a:t>được</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đường</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muối</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ăn</a:t>
            </a:r>
            <a:r>
              <a:rPr lang="en-US" sz="2600" b="0" dirty="0">
                <a:solidFill>
                  <a:srgbClr val="000000"/>
                </a:solidFill>
                <a:latin typeface="UTM Avo" panose="02040603050506020204" pitchFamily="18"/>
                <a:cs typeface="Arial" panose="020B0604020202020204" pitchFamily="34" charset="0"/>
              </a:rPr>
              <a:t>, </a:t>
            </a:r>
            <a:r>
              <a:rPr lang="en-US" sz="2600" b="0" dirty="0" err="1">
                <a:solidFill>
                  <a:srgbClr val="000000"/>
                </a:solidFill>
                <a:latin typeface="UTM Avo" panose="02040603050506020204" pitchFamily="18"/>
                <a:cs typeface="Arial" panose="020B0604020202020204" pitchFamily="34" charset="0"/>
              </a:rPr>
              <a:t>nước</a:t>
            </a:r>
            <a:endParaRPr lang="en-US" sz="2600" b="0" dirty="0">
              <a:solidFill>
                <a:srgbClr val="000000"/>
              </a:solidFill>
              <a:latin typeface="UTM Avo" panose="02040603050506020204" pitchFamily="18"/>
              <a:cs typeface="Arial" panose="020B0604020202020204" pitchFamily="34" charset="0"/>
            </a:endParaRPr>
          </a:p>
        </p:txBody>
      </p:sp>
      <p:sp>
        <p:nvSpPr>
          <p:cNvPr id="8" name="Right Arrow 7">
            <a:extLst>
              <a:ext uri="{FF2B5EF4-FFF2-40B4-BE49-F238E27FC236}">
                <a16:creationId xmlns:a16="http://schemas.microsoft.com/office/drawing/2014/main" id="{F39F1901-19DE-2602-2B82-947AED2CA4E6}"/>
              </a:ext>
            </a:extLst>
          </p:cNvPr>
          <p:cNvSpPr/>
          <p:nvPr/>
        </p:nvSpPr>
        <p:spPr>
          <a:xfrm>
            <a:off x="1631406" y="5266961"/>
            <a:ext cx="1152748" cy="1102054"/>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algn="ctr"/>
            <a:endParaRPr lang="en-US">
              <a:latin typeface="UTM Avo" panose="02040603050506020204" pitchFamily="1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p:bldP spid="7" grpId="0"/>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Google Shape;254;p28">
            <a:extLst>
              <a:ext uri="{FF2B5EF4-FFF2-40B4-BE49-F238E27FC236}">
                <a16:creationId xmlns:a16="http://schemas.microsoft.com/office/drawing/2014/main" id="{A3AEE1FA-89BA-F0EF-98E4-3656613CE710}"/>
              </a:ext>
            </a:extLst>
          </p:cNvPr>
          <p:cNvSpPr txBox="1">
            <a:spLocks/>
          </p:cNvSpPr>
          <p:nvPr/>
        </p:nvSpPr>
        <p:spPr>
          <a:xfrm>
            <a:off x="1814299" y="2206809"/>
            <a:ext cx="8845679" cy="63427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1pPr>
            <a:lvl2pPr marR="0" lvl="1"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2pPr>
            <a:lvl3pPr marR="0" lvl="2"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3pPr>
            <a:lvl4pPr marR="0" lvl="3"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4pPr>
            <a:lvl5pPr marR="0" lvl="4"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5pPr>
            <a:lvl6pPr marR="0" lvl="5"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6pPr>
            <a:lvl7pPr marR="0" lvl="6"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7pPr>
            <a:lvl8pPr marR="0" lvl="7"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8pPr>
            <a:lvl9pPr marR="0" lvl="8"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9pPr>
          </a:lstStyle>
          <a:p>
            <a:pPr algn="ctr"/>
            <a:r>
              <a:rPr lang="en-US" sz="2200" b="0" dirty="0" err="1">
                <a:solidFill>
                  <a:srgbClr val="000000"/>
                </a:solidFill>
                <a:latin typeface="UTM Avo" panose="02040603050506020204" pitchFamily="18"/>
                <a:cs typeface="Arial" panose="020B0604020202020204" pitchFamily="34" charset="0"/>
              </a:rPr>
              <a:t>Nêu</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một</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số</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tính</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chất</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vật</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lí</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của</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chất</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có</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trong</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mỗi</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thể</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ở</a:t>
            </a:r>
            <a:r>
              <a:rPr lang="en-US" sz="2200" b="0" dirty="0">
                <a:solidFill>
                  <a:srgbClr val="000000"/>
                </a:solidFill>
                <a:latin typeface="UTM Avo" panose="02040603050506020204" pitchFamily="18"/>
                <a:cs typeface="Arial" panose="020B0604020202020204" pitchFamily="34" charset="0"/>
              </a:rPr>
              <a:t> </a:t>
            </a:r>
            <a:r>
              <a:rPr lang="en-US" sz="2200" b="0" dirty="0" err="1">
                <a:solidFill>
                  <a:srgbClr val="000000"/>
                </a:solidFill>
                <a:latin typeface="UTM Avo" panose="02040603050506020204" pitchFamily="18"/>
                <a:cs typeface="Arial" panose="020B0604020202020204" pitchFamily="34" charset="0"/>
              </a:rPr>
              <a:t>hình</a:t>
            </a:r>
            <a:r>
              <a:rPr lang="en-US" sz="2200" b="0" dirty="0">
                <a:solidFill>
                  <a:srgbClr val="000000"/>
                </a:solidFill>
                <a:latin typeface="UTM Avo" panose="02040603050506020204" pitchFamily="18"/>
                <a:cs typeface="Arial" panose="020B0604020202020204" pitchFamily="34" charset="0"/>
              </a:rPr>
              <a:t> 6.1</a:t>
            </a:r>
          </a:p>
        </p:txBody>
      </p:sp>
      <p:sp>
        <p:nvSpPr>
          <p:cNvPr id="3" name="Horizontal Scroll 2">
            <a:extLst>
              <a:ext uri="{FF2B5EF4-FFF2-40B4-BE49-F238E27FC236}">
                <a16:creationId xmlns:a16="http://schemas.microsoft.com/office/drawing/2014/main" id="{F5085A93-1676-7884-5080-AB549DB4EEBC}"/>
              </a:ext>
            </a:extLst>
          </p:cNvPr>
          <p:cNvSpPr/>
          <p:nvPr/>
        </p:nvSpPr>
        <p:spPr>
          <a:xfrm>
            <a:off x="4415523" y="1274479"/>
            <a:ext cx="3562595" cy="1022066"/>
          </a:xfrm>
          <a:prstGeom prst="horizontalScroll">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latin typeface="UTM Avo" panose="02040603050506020204" pitchFamily="18"/>
            </a:endParaRPr>
          </a:p>
        </p:txBody>
      </p:sp>
      <p:sp>
        <p:nvSpPr>
          <p:cNvPr id="4" name="Google Shape;118;p14">
            <a:extLst>
              <a:ext uri="{FF2B5EF4-FFF2-40B4-BE49-F238E27FC236}">
                <a16:creationId xmlns:a16="http://schemas.microsoft.com/office/drawing/2014/main" id="{EC3CCFD7-CFA8-3606-6B90-A544FC67FF0B}"/>
              </a:ext>
            </a:extLst>
          </p:cNvPr>
          <p:cNvSpPr txBox="1">
            <a:spLocks/>
          </p:cNvSpPr>
          <p:nvPr/>
        </p:nvSpPr>
        <p:spPr>
          <a:xfrm>
            <a:off x="4678592" y="1571428"/>
            <a:ext cx="3118337" cy="49434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600" b="1" dirty="0" err="1">
                <a:solidFill>
                  <a:schemeClr val="tx1"/>
                </a:solidFill>
                <a:latin typeface="UTM Avo" panose="02040603050506020204" pitchFamily="18"/>
                <a:cs typeface="Arial" panose="020B0604020202020204" pitchFamily="34" charset="0"/>
              </a:rPr>
              <a:t>Thảo</a:t>
            </a:r>
            <a:r>
              <a:rPr lang="en-GB" sz="2600" b="1" dirty="0">
                <a:solidFill>
                  <a:schemeClr val="tx1"/>
                </a:solidFill>
                <a:latin typeface="UTM Avo" panose="02040603050506020204" pitchFamily="18"/>
                <a:cs typeface="Arial" panose="020B0604020202020204" pitchFamily="34" charset="0"/>
              </a:rPr>
              <a:t> </a:t>
            </a:r>
            <a:r>
              <a:rPr lang="en-GB" sz="2600" b="1" dirty="0" err="1">
                <a:solidFill>
                  <a:schemeClr val="tx1"/>
                </a:solidFill>
                <a:latin typeface="UTM Avo" panose="02040603050506020204" pitchFamily="18"/>
                <a:cs typeface="Arial" panose="020B0604020202020204" pitchFamily="34" charset="0"/>
              </a:rPr>
              <a:t>luận</a:t>
            </a:r>
            <a:r>
              <a:rPr lang="en-GB" sz="2600" b="1" dirty="0">
                <a:solidFill>
                  <a:schemeClr val="tx1"/>
                </a:solidFill>
                <a:latin typeface="UTM Avo" panose="02040603050506020204" pitchFamily="18"/>
                <a:cs typeface="Arial" panose="020B0604020202020204" pitchFamily="34" charset="0"/>
              </a:rPr>
              <a:t> </a:t>
            </a:r>
            <a:r>
              <a:rPr lang="en-GB" sz="2600" b="1" dirty="0" err="1">
                <a:solidFill>
                  <a:schemeClr val="tx1"/>
                </a:solidFill>
                <a:latin typeface="UTM Avo" panose="02040603050506020204" pitchFamily="18"/>
                <a:cs typeface="Arial" panose="020B0604020202020204" pitchFamily="34" charset="0"/>
              </a:rPr>
              <a:t>nhóm</a:t>
            </a:r>
            <a:endParaRPr lang="en-US" sz="2600" b="1" dirty="0">
              <a:solidFill>
                <a:schemeClr val="tx1"/>
              </a:solidFill>
              <a:latin typeface="UTM Avo" panose="02040603050506020204" pitchFamily="18"/>
              <a:cs typeface="Arial" panose="020B0604020202020204" pitchFamily="34" charset="0"/>
            </a:endParaRPr>
          </a:p>
        </p:txBody>
      </p:sp>
      <p:grpSp>
        <p:nvGrpSpPr>
          <p:cNvPr id="5" name="Group 4">
            <a:extLst>
              <a:ext uri="{FF2B5EF4-FFF2-40B4-BE49-F238E27FC236}">
                <a16:creationId xmlns:a16="http://schemas.microsoft.com/office/drawing/2014/main" id="{FD508A9E-3C0F-6B31-6DF7-1BD4E493B0A6}"/>
              </a:ext>
            </a:extLst>
          </p:cNvPr>
          <p:cNvGrpSpPr/>
          <p:nvPr/>
        </p:nvGrpSpPr>
        <p:grpSpPr>
          <a:xfrm>
            <a:off x="2567195" y="2949357"/>
            <a:ext cx="7057610" cy="3855452"/>
            <a:chOff x="700725" y="1695876"/>
            <a:chExt cx="6749968" cy="3700833"/>
          </a:xfrm>
        </p:grpSpPr>
        <p:pic>
          <p:nvPicPr>
            <p:cNvPr id="6" name="Picture 5">
              <a:extLst>
                <a:ext uri="{FF2B5EF4-FFF2-40B4-BE49-F238E27FC236}">
                  <a16:creationId xmlns:a16="http://schemas.microsoft.com/office/drawing/2014/main" id="{8507E15D-3EE4-69C8-B1EC-6787744B1E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6417" y="1709344"/>
              <a:ext cx="2224650" cy="1278673"/>
            </a:xfrm>
            <a:prstGeom prst="rect">
              <a:avLst/>
            </a:prstGeom>
          </p:spPr>
        </p:pic>
        <p:pic>
          <p:nvPicPr>
            <p:cNvPr id="7" name="Picture 6">
              <a:extLst>
                <a:ext uri="{FF2B5EF4-FFF2-40B4-BE49-F238E27FC236}">
                  <a16:creationId xmlns:a16="http://schemas.microsoft.com/office/drawing/2014/main" id="{E7D3B0EC-F435-F83B-4D57-00DA40C587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6042" y="1695876"/>
              <a:ext cx="2224651" cy="1286699"/>
            </a:xfrm>
            <a:prstGeom prst="rect">
              <a:avLst/>
            </a:prstGeom>
          </p:spPr>
        </p:pic>
        <p:pic>
          <p:nvPicPr>
            <p:cNvPr id="8" name="Picture 7">
              <a:extLst>
                <a:ext uri="{FF2B5EF4-FFF2-40B4-BE49-F238E27FC236}">
                  <a16:creationId xmlns:a16="http://schemas.microsoft.com/office/drawing/2014/main" id="{7BFCC1C9-DEA4-CA61-A7C4-09B5B3F0D57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0725" y="3447086"/>
              <a:ext cx="2224649" cy="1267630"/>
            </a:xfrm>
            <a:prstGeom prst="rect">
              <a:avLst/>
            </a:prstGeom>
          </p:spPr>
        </p:pic>
        <p:pic>
          <p:nvPicPr>
            <p:cNvPr id="9" name="Picture 8">
              <a:extLst>
                <a:ext uri="{FF2B5EF4-FFF2-40B4-BE49-F238E27FC236}">
                  <a16:creationId xmlns:a16="http://schemas.microsoft.com/office/drawing/2014/main" id="{B3E3AD26-FC37-6EA8-7253-91F93D696F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26042" y="3410546"/>
              <a:ext cx="2224649" cy="1436670"/>
            </a:xfrm>
            <a:prstGeom prst="rect">
              <a:avLst/>
            </a:prstGeom>
          </p:spPr>
        </p:pic>
        <p:sp>
          <p:nvSpPr>
            <p:cNvPr id="10" name="Google Shape;118;p14">
              <a:extLst>
                <a:ext uri="{FF2B5EF4-FFF2-40B4-BE49-F238E27FC236}">
                  <a16:creationId xmlns:a16="http://schemas.microsoft.com/office/drawing/2014/main" id="{9BA63C5A-DD45-5684-12B2-BE7D7B3A1772}"/>
                </a:ext>
              </a:extLst>
            </p:cNvPr>
            <p:cNvSpPr txBox="1">
              <a:spLocks/>
            </p:cNvSpPr>
            <p:nvPr/>
          </p:nvSpPr>
          <p:spPr>
            <a:xfrm>
              <a:off x="996383" y="2918335"/>
              <a:ext cx="2004008" cy="49434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000" dirty="0">
                  <a:latin typeface="UTM Avo" panose="02040603050506020204" pitchFamily="18"/>
                  <a:cs typeface="Arial" panose="020B0604020202020204" pitchFamily="34" charset="0"/>
                </a:rPr>
                <a:t>a) </a:t>
              </a:r>
              <a:r>
                <a:rPr lang="en-GB" sz="2000" dirty="0" err="1">
                  <a:latin typeface="UTM Avo" panose="02040603050506020204" pitchFamily="18"/>
                  <a:cs typeface="Arial" panose="020B0604020202020204" pitchFamily="34" charset="0"/>
                </a:rPr>
                <a:t>Dây</a:t>
              </a:r>
              <a:r>
                <a:rPr lang="en-GB" sz="2000" dirty="0">
                  <a:latin typeface="UTM Avo" panose="02040603050506020204" pitchFamily="18"/>
                  <a:cs typeface="Arial" panose="020B0604020202020204" pitchFamily="34" charset="0"/>
                </a:rPr>
                <a:t> </a:t>
              </a:r>
              <a:r>
                <a:rPr lang="en-GB" sz="2000" dirty="0" err="1">
                  <a:latin typeface="UTM Avo" panose="02040603050506020204" pitchFamily="18"/>
                  <a:cs typeface="Arial" panose="020B0604020202020204" pitchFamily="34" charset="0"/>
                </a:rPr>
                <a:t>đồng</a:t>
              </a:r>
              <a:endParaRPr lang="en-US" sz="2000" dirty="0">
                <a:latin typeface="UTM Avo" panose="02040603050506020204" pitchFamily="18"/>
                <a:cs typeface="Arial" panose="020B0604020202020204" pitchFamily="34" charset="0"/>
              </a:endParaRPr>
            </a:p>
          </p:txBody>
        </p:sp>
        <p:sp>
          <p:nvSpPr>
            <p:cNvPr id="11" name="Google Shape;118;p14">
              <a:extLst>
                <a:ext uri="{FF2B5EF4-FFF2-40B4-BE49-F238E27FC236}">
                  <a16:creationId xmlns:a16="http://schemas.microsoft.com/office/drawing/2014/main" id="{889C7D98-BDB0-8625-AB48-236E249925F3}"/>
                </a:ext>
              </a:extLst>
            </p:cNvPr>
            <p:cNvSpPr txBox="1">
              <a:spLocks/>
            </p:cNvSpPr>
            <p:nvPr/>
          </p:nvSpPr>
          <p:spPr>
            <a:xfrm>
              <a:off x="3420399" y="4902367"/>
              <a:ext cx="3118337" cy="49434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200" b="1" dirty="0" err="1">
                  <a:solidFill>
                    <a:schemeClr val="tx1"/>
                  </a:solidFill>
                  <a:latin typeface="UTM Avo" panose="02040603050506020204" pitchFamily="18"/>
                  <a:cs typeface="Arial" panose="020B0604020202020204" pitchFamily="34" charset="0"/>
                </a:rPr>
                <a:t>Hình</a:t>
              </a:r>
              <a:r>
                <a:rPr lang="en-GB" sz="2200" b="1" dirty="0">
                  <a:solidFill>
                    <a:schemeClr val="tx1"/>
                  </a:solidFill>
                  <a:latin typeface="UTM Avo" panose="02040603050506020204" pitchFamily="18"/>
                  <a:cs typeface="Arial" panose="020B0604020202020204" pitchFamily="34" charset="0"/>
                </a:rPr>
                <a:t> 6.1</a:t>
              </a:r>
              <a:endParaRPr lang="en-US" sz="2200" b="1" dirty="0">
                <a:solidFill>
                  <a:schemeClr val="tx1"/>
                </a:solidFill>
                <a:latin typeface="UTM Avo" panose="02040603050506020204" pitchFamily="18"/>
                <a:cs typeface="Arial" panose="020B0604020202020204" pitchFamily="34" charset="0"/>
              </a:endParaRPr>
            </a:p>
          </p:txBody>
        </p:sp>
        <p:sp>
          <p:nvSpPr>
            <p:cNvPr id="12" name="Google Shape;118;p14">
              <a:extLst>
                <a:ext uri="{FF2B5EF4-FFF2-40B4-BE49-F238E27FC236}">
                  <a16:creationId xmlns:a16="http://schemas.microsoft.com/office/drawing/2014/main" id="{711929DB-1D76-19D2-863B-5DA140CB2E46}"/>
                </a:ext>
              </a:extLst>
            </p:cNvPr>
            <p:cNvSpPr txBox="1">
              <a:spLocks/>
            </p:cNvSpPr>
            <p:nvPr/>
          </p:nvSpPr>
          <p:spPr>
            <a:xfrm>
              <a:off x="5338855" y="2916204"/>
              <a:ext cx="2004008" cy="49434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000" dirty="0">
                  <a:latin typeface="UTM Avo" panose="02040603050506020204" pitchFamily="18"/>
                  <a:cs typeface="Arial" panose="020B0604020202020204" pitchFamily="34" charset="0"/>
                </a:rPr>
                <a:t>b) Kim </a:t>
              </a:r>
              <a:r>
                <a:rPr lang="en-GB" sz="2000" dirty="0" err="1">
                  <a:latin typeface="UTM Avo" panose="02040603050506020204" pitchFamily="18"/>
                  <a:cs typeface="Arial" panose="020B0604020202020204" pitchFamily="34" charset="0"/>
                </a:rPr>
                <a:t>cương</a:t>
              </a:r>
              <a:endParaRPr lang="en-US" sz="2000" dirty="0">
                <a:latin typeface="UTM Avo" panose="02040603050506020204" pitchFamily="18"/>
                <a:cs typeface="Arial" panose="020B0604020202020204" pitchFamily="34" charset="0"/>
              </a:endParaRPr>
            </a:p>
          </p:txBody>
        </p:sp>
        <p:sp>
          <p:nvSpPr>
            <p:cNvPr id="13" name="Google Shape;118;p14">
              <a:extLst>
                <a:ext uri="{FF2B5EF4-FFF2-40B4-BE49-F238E27FC236}">
                  <a16:creationId xmlns:a16="http://schemas.microsoft.com/office/drawing/2014/main" id="{C58FB4C7-0B90-0C0F-5508-75761237D8C6}"/>
                </a:ext>
              </a:extLst>
            </p:cNvPr>
            <p:cNvSpPr txBox="1">
              <a:spLocks/>
            </p:cNvSpPr>
            <p:nvPr/>
          </p:nvSpPr>
          <p:spPr>
            <a:xfrm>
              <a:off x="1069696" y="4749126"/>
              <a:ext cx="2004008" cy="49434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000" dirty="0">
                  <a:latin typeface="UTM Avo" panose="02040603050506020204" pitchFamily="18"/>
                  <a:cs typeface="Arial" panose="020B0604020202020204" pitchFamily="34" charset="0"/>
                </a:rPr>
                <a:t>c) </a:t>
              </a:r>
              <a:r>
                <a:rPr lang="en-GB" sz="2000" dirty="0" err="1">
                  <a:latin typeface="UTM Avo" panose="02040603050506020204" pitchFamily="18"/>
                  <a:cs typeface="Arial" panose="020B0604020202020204" pitchFamily="34" charset="0"/>
                </a:rPr>
                <a:t>Đường</a:t>
              </a:r>
              <a:endParaRPr lang="en-US" sz="2000" dirty="0">
                <a:latin typeface="UTM Avo" panose="02040603050506020204" pitchFamily="18"/>
                <a:cs typeface="Arial" panose="020B0604020202020204" pitchFamily="34" charset="0"/>
              </a:endParaRPr>
            </a:p>
          </p:txBody>
        </p:sp>
        <p:sp>
          <p:nvSpPr>
            <p:cNvPr id="14" name="Google Shape;118;p14">
              <a:extLst>
                <a:ext uri="{FF2B5EF4-FFF2-40B4-BE49-F238E27FC236}">
                  <a16:creationId xmlns:a16="http://schemas.microsoft.com/office/drawing/2014/main" id="{C1CAA2AE-F769-A3CF-1864-D5B325705D88}"/>
                </a:ext>
              </a:extLst>
            </p:cNvPr>
            <p:cNvSpPr txBox="1">
              <a:spLocks/>
            </p:cNvSpPr>
            <p:nvPr/>
          </p:nvSpPr>
          <p:spPr>
            <a:xfrm>
              <a:off x="5398647" y="4736040"/>
              <a:ext cx="2004008" cy="494342"/>
            </a:xfrm>
            <a:prstGeom prst="rect">
              <a:avLst/>
            </a:prstGeom>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2000" dirty="0">
                  <a:latin typeface="UTM Avo" panose="02040603050506020204" pitchFamily="18"/>
                  <a:cs typeface="Arial" panose="020B0604020202020204" pitchFamily="34" charset="0"/>
                </a:rPr>
                <a:t>d) </a:t>
              </a:r>
              <a:r>
                <a:rPr lang="en-GB" sz="2000" dirty="0" err="1">
                  <a:latin typeface="UTM Avo" panose="02040603050506020204" pitchFamily="18"/>
                  <a:cs typeface="Arial" panose="020B0604020202020204" pitchFamily="34" charset="0"/>
                </a:rPr>
                <a:t>Dầu</a:t>
              </a:r>
              <a:r>
                <a:rPr lang="en-GB" sz="2000" dirty="0">
                  <a:latin typeface="UTM Avo" panose="02040603050506020204" pitchFamily="18"/>
                  <a:cs typeface="Arial" panose="020B0604020202020204" pitchFamily="34" charset="0"/>
                </a:rPr>
                <a:t> </a:t>
              </a:r>
              <a:r>
                <a:rPr lang="en-GB" sz="2000" dirty="0" err="1">
                  <a:latin typeface="UTM Avo" panose="02040603050506020204" pitchFamily="18"/>
                  <a:cs typeface="Arial" panose="020B0604020202020204" pitchFamily="34" charset="0"/>
                </a:rPr>
                <a:t>ô</a:t>
              </a:r>
              <a:r>
                <a:rPr lang="en-GB" sz="2000" dirty="0">
                  <a:latin typeface="UTM Avo" panose="02040603050506020204" pitchFamily="18"/>
                  <a:cs typeface="Arial" panose="020B0604020202020204" pitchFamily="34" charset="0"/>
                </a:rPr>
                <a:t> </a:t>
              </a:r>
              <a:r>
                <a:rPr lang="en-GB" sz="2000" dirty="0" err="1">
                  <a:latin typeface="UTM Avo" panose="02040603050506020204" pitchFamily="18"/>
                  <a:cs typeface="Arial" panose="020B0604020202020204" pitchFamily="34" charset="0"/>
                </a:rPr>
                <a:t>liu</a:t>
              </a:r>
              <a:endParaRPr lang="en-US" sz="2000" dirty="0">
                <a:latin typeface="UTM Avo" panose="02040603050506020204" pitchFamily="18"/>
                <a:cs typeface="Arial" panose="020B0604020202020204" pitchFamily="34" charset="0"/>
              </a:endParaRPr>
            </a:p>
          </p:txBody>
        </p:sp>
      </p:grpSp>
    </p:spTree>
    <p:extLst>
      <p:ext uri="{BB962C8B-B14F-4D97-AF65-F5344CB8AC3E}">
        <p14:creationId xmlns:p14="http://schemas.microsoft.com/office/powerpoint/2010/main" val="1343903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960CD4E6-B4DD-231D-A0ED-52B00A86D373}"/>
              </a:ext>
            </a:extLst>
          </p:cNvPr>
          <p:cNvGraphicFramePr>
            <a:graphicFrameLocks noGrp="1"/>
          </p:cNvGraphicFramePr>
          <p:nvPr>
            <p:extLst>
              <p:ext uri="{D42A27DB-BD31-4B8C-83A1-F6EECF244321}">
                <p14:modId xmlns:p14="http://schemas.microsoft.com/office/powerpoint/2010/main" val="2674879592"/>
              </p:ext>
            </p:extLst>
          </p:nvPr>
        </p:nvGraphicFramePr>
        <p:xfrm>
          <a:off x="757989" y="1720516"/>
          <a:ext cx="10936706" cy="4740284"/>
        </p:xfrm>
        <a:graphic>
          <a:graphicData uri="http://schemas.openxmlformats.org/drawingml/2006/table">
            <a:tbl>
              <a:tblPr firstRow="1" firstCol="1" bandRow="1">
                <a:tableStyleId>{3C2FFA5D-87B4-456A-9821-1D502468CF0F}</a:tableStyleId>
              </a:tblPr>
              <a:tblGrid>
                <a:gridCol w="2024112">
                  <a:extLst>
                    <a:ext uri="{9D8B030D-6E8A-4147-A177-3AD203B41FA5}">
                      <a16:colId xmlns:a16="http://schemas.microsoft.com/office/drawing/2014/main" val="1837588748"/>
                    </a:ext>
                  </a:extLst>
                </a:gridCol>
                <a:gridCol w="1492971">
                  <a:extLst>
                    <a:ext uri="{9D8B030D-6E8A-4147-A177-3AD203B41FA5}">
                      <a16:colId xmlns:a16="http://schemas.microsoft.com/office/drawing/2014/main" val="853246678"/>
                    </a:ext>
                  </a:extLst>
                </a:gridCol>
                <a:gridCol w="2277161">
                  <a:extLst>
                    <a:ext uri="{9D8B030D-6E8A-4147-A177-3AD203B41FA5}">
                      <a16:colId xmlns:a16="http://schemas.microsoft.com/office/drawing/2014/main" val="68442304"/>
                    </a:ext>
                  </a:extLst>
                </a:gridCol>
                <a:gridCol w="2262080">
                  <a:extLst>
                    <a:ext uri="{9D8B030D-6E8A-4147-A177-3AD203B41FA5}">
                      <a16:colId xmlns:a16="http://schemas.microsoft.com/office/drawing/2014/main" val="1730701087"/>
                    </a:ext>
                  </a:extLst>
                </a:gridCol>
                <a:gridCol w="2880382">
                  <a:extLst>
                    <a:ext uri="{9D8B030D-6E8A-4147-A177-3AD203B41FA5}">
                      <a16:colId xmlns:a16="http://schemas.microsoft.com/office/drawing/2014/main" val="3728987467"/>
                    </a:ext>
                  </a:extLst>
                </a:gridCol>
              </a:tblGrid>
              <a:tr h="453487">
                <a:tc rowSpan="2">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Vật</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thể</a:t>
                      </a:r>
                      <a:endParaRPr lang="en-US" sz="2400" b="1"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gridSpan="4">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Tính</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chất</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vật</a:t>
                      </a:r>
                      <a:r>
                        <a:rPr lang="nl-NL" sz="2400" dirty="0">
                          <a:solidFill>
                            <a:schemeClr val="tx1"/>
                          </a:solidFill>
                          <a:effectLst/>
                          <a:latin typeface="UTM Avo" panose="02040603050506020204" pitchFamily="18"/>
                        </a:rPr>
                        <a:t> lí</a:t>
                      </a:r>
                      <a:endParaRPr lang="en-US" sz="2400" b="1"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86233022"/>
                  </a:ext>
                </a:extLst>
              </a:tr>
              <a:tr h="771266">
                <a:tc vMerge="1">
                  <a:txBody>
                    <a:bodyPr/>
                    <a:lstStyle/>
                    <a:p>
                      <a:endParaRPr lang="en-US"/>
                    </a:p>
                  </a:txBody>
                  <a:tcPr/>
                </a:tc>
                <a:tc>
                  <a:txBody>
                    <a:bodyPr/>
                    <a:lstStyle/>
                    <a:p>
                      <a:pPr algn="ctr">
                        <a:lnSpc>
                          <a:spcPct val="150000"/>
                        </a:lnSpc>
                        <a:spcBef>
                          <a:spcPts val="600"/>
                        </a:spcBef>
                        <a:spcAft>
                          <a:spcPts val="600"/>
                        </a:spcAft>
                      </a:pPr>
                      <a:r>
                        <a:rPr lang="nl-NL" sz="2400" b="1" dirty="0">
                          <a:solidFill>
                            <a:schemeClr val="tx1"/>
                          </a:solidFill>
                          <a:effectLst/>
                          <a:latin typeface="UTM Avo" panose="02040603050506020204" pitchFamily="18"/>
                        </a:rPr>
                        <a:t>Thể</a:t>
                      </a:r>
                      <a:endParaRPr lang="en-US" sz="2400" b="1"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b="1" dirty="0" err="1">
                          <a:solidFill>
                            <a:schemeClr val="tx1"/>
                          </a:solidFill>
                          <a:effectLst/>
                          <a:latin typeface="UTM Avo" panose="02040603050506020204" pitchFamily="18"/>
                        </a:rPr>
                        <a:t>Màu</a:t>
                      </a:r>
                      <a:r>
                        <a:rPr lang="nl-NL" sz="2400" b="1" dirty="0">
                          <a:solidFill>
                            <a:schemeClr val="tx1"/>
                          </a:solidFill>
                          <a:effectLst/>
                          <a:latin typeface="UTM Avo" panose="02040603050506020204" pitchFamily="18"/>
                        </a:rPr>
                        <a:t> </a:t>
                      </a:r>
                      <a:r>
                        <a:rPr lang="nl-NL" sz="2400" b="1" dirty="0" err="1">
                          <a:solidFill>
                            <a:schemeClr val="tx1"/>
                          </a:solidFill>
                          <a:effectLst/>
                          <a:latin typeface="UTM Avo" panose="02040603050506020204" pitchFamily="18"/>
                        </a:rPr>
                        <a:t>sắc</a:t>
                      </a:r>
                      <a:endParaRPr lang="en-US" sz="2400" b="1"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b="1" dirty="0">
                          <a:solidFill>
                            <a:schemeClr val="tx1"/>
                          </a:solidFill>
                          <a:effectLst/>
                          <a:latin typeface="UTM Avo" panose="02040603050506020204" pitchFamily="18"/>
                        </a:rPr>
                        <a:t>Mùi vị</a:t>
                      </a:r>
                      <a:endParaRPr lang="en-US" sz="2400" b="1"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b="1" dirty="0">
                          <a:solidFill>
                            <a:schemeClr val="tx1"/>
                          </a:solidFill>
                          <a:effectLst/>
                          <a:latin typeface="UTM Avo" panose="02040603050506020204" pitchFamily="18"/>
                        </a:rPr>
                        <a:t>Tính chất khác</a:t>
                      </a:r>
                      <a:endParaRPr lang="en-US" sz="2400" b="1"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30723209"/>
                  </a:ext>
                </a:extLst>
              </a:tr>
              <a:tr h="772125">
                <a:tc>
                  <a:txBody>
                    <a:bodyPr/>
                    <a:lstStyle/>
                    <a:p>
                      <a:pPr algn="ctr">
                        <a:lnSpc>
                          <a:spcPct val="150000"/>
                        </a:lnSpc>
                        <a:spcBef>
                          <a:spcPts val="600"/>
                        </a:spcBef>
                        <a:spcAft>
                          <a:spcPts val="600"/>
                        </a:spcAft>
                      </a:pPr>
                      <a:r>
                        <a:rPr lang="nl-NL" sz="2400" b="0" dirty="0" err="1">
                          <a:solidFill>
                            <a:schemeClr val="tx1"/>
                          </a:solidFill>
                          <a:effectLst/>
                          <a:latin typeface="UTM Avo" panose="02040603050506020204" pitchFamily="18"/>
                        </a:rPr>
                        <a:t>Dây</a:t>
                      </a:r>
                      <a:r>
                        <a:rPr lang="nl-NL" sz="2400" b="0" dirty="0">
                          <a:solidFill>
                            <a:schemeClr val="tx1"/>
                          </a:solidFill>
                          <a:effectLst/>
                          <a:latin typeface="UTM Avo" panose="02040603050506020204" pitchFamily="18"/>
                        </a:rPr>
                        <a:t> </a:t>
                      </a:r>
                      <a:r>
                        <a:rPr lang="nl-NL" sz="2400" b="0" dirty="0" err="1">
                          <a:solidFill>
                            <a:schemeClr val="tx1"/>
                          </a:solidFill>
                          <a:effectLst/>
                          <a:latin typeface="UTM Avo" panose="02040603050506020204" pitchFamily="18"/>
                        </a:rPr>
                        <a:t>đồng</a:t>
                      </a:r>
                      <a:endParaRPr lang="en-US" sz="2400" b="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Rắn</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Nâu</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đỏ</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Không</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mùi</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Dẫn</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điện</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dẻo</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96546882"/>
                  </a:ext>
                </a:extLst>
              </a:tr>
              <a:tr h="772125">
                <a:tc>
                  <a:txBody>
                    <a:bodyPr/>
                    <a:lstStyle/>
                    <a:p>
                      <a:pPr algn="ctr">
                        <a:lnSpc>
                          <a:spcPct val="150000"/>
                        </a:lnSpc>
                        <a:spcBef>
                          <a:spcPts val="600"/>
                        </a:spcBef>
                        <a:spcAft>
                          <a:spcPts val="600"/>
                        </a:spcAft>
                      </a:pPr>
                      <a:r>
                        <a:rPr lang="nl-NL" sz="2400" b="0" dirty="0">
                          <a:solidFill>
                            <a:schemeClr val="tx1"/>
                          </a:solidFill>
                          <a:effectLst/>
                          <a:latin typeface="UTM Avo" panose="02040603050506020204" pitchFamily="18"/>
                        </a:rPr>
                        <a:t>Kim cương</a:t>
                      </a:r>
                      <a:endParaRPr lang="en-US" sz="2400" b="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a:solidFill>
                            <a:schemeClr val="tx1"/>
                          </a:solidFill>
                          <a:effectLst/>
                          <a:latin typeface="UTM Avo" panose="02040603050506020204" pitchFamily="18"/>
                        </a:rPr>
                        <a:t>Rắn</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a:solidFill>
                            <a:schemeClr val="tx1"/>
                          </a:solidFill>
                          <a:effectLst/>
                          <a:latin typeface="UTM Avo" panose="02040603050506020204" pitchFamily="18"/>
                        </a:rPr>
                        <a:t>Trong suốt</a:t>
                      </a:r>
                      <a:endParaRPr lang="en-US" sz="240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Không</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mùi</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Cứng</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51398152"/>
                  </a:ext>
                </a:extLst>
              </a:tr>
              <a:tr h="767252">
                <a:tc>
                  <a:txBody>
                    <a:bodyPr/>
                    <a:lstStyle/>
                    <a:p>
                      <a:pPr algn="ctr">
                        <a:lnSpc>
                          <a:spcPct val="150000"/>
                        </a:lnSpc>
                        <a:spcBef>
                          <a:spcPts val="600"/>
                        </a:spcBef>
                        <a:spcAft>
                          <a:spcPts val="600"/>
                        </a:spcAft>
                      </a:pPr>
                      <a:r>
                        <a:rPr lang="nl-NL" sz="2400" b="0" dirty="0">
                          <a:solidFill>
                            <a:schemeClr val="tx1"/>
                          </a:solidFill>
                          <a:effectLst/>
                          <a:latin typeface="UTM Avo" panose="02040603050506020204" pitchFamily="18"/>
                        </a:rPr>
                        <a:t>Đường</a:t>
                      </a:r>
                      <a:endParaRPr lang="en-US" sz="2400" b="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a:solidFill>
                            <a:schemeClr val="tx1"/>
                          </a:solidFill>
                          <a:effectLst/>
                          <a:latin typeface="UTM Avo" panose="02040603050506020204" pitchFamily="18"/>
                        </a:rPr>
                        <a:t>Rắn</a:t>
                      </a:r>
                      <a:endParaRPr lang="en-US" sz="240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a:solidFill>
                            <a:schemeClr val="tx1"/>
                          </a:solidFill>
                          <a:effectLst/>
                          <a:latin typeface="UTM Avo" panose="02040603050506020204" pitchFamily="18"/>
                        </a:rPr>
                        <a:t>Màu trắng</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a:solidFill>
                            <a:schemeClr val="tx1"/>
                          </a:solidFill>
                          <a:effectLst/>
                          <a:latin typeface="UTM Avo" panose="02040603050506020204" pitchFamily="18"/>
                        </a:rPr>
                        <a:t>Vị ngọt</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a:solidFill>
                            <a:schemeClr val="tx1"/>
                          </a:solidFill>
                          <a:effectLst/>
                          <a:latin typeface="UTM Avo" panose="02040603050506020204" pitchFamily="18"/>
                        </a:rPr>
                        <a:t>Tan </a:t>
                      </a:r>
                      <a:r>
                        <a:rPr lang="nl-NL" sz="2400" dirty="0" err="1">
                          <a:solidFill>
                            <a:schemeClr val="tx1"/>
                          </a:solidFill>
                          <a:effectLst/>
                          <a:latin typeface="UTM Avo" panose="02040603050506020204" pitchFamily="18"/>
                        </a:rPr>
                        <a:t>trong</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nước</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77280135"/>
                  </a:ext>
                </a:extLst>
              </a:tr>
              <a:tr h="1180123">
                <a:tc>
                  <a:txBody>
                    <a:bodyPr/>
                    <a:lstStyle/>
                    <a:p>
                      <a:pPr algn="ctr">
                        <a:lnSpc>
                          <a:spcPct val="150000"/>
                        </a:lnSpc>
                        <a:spcBef>
                          <a:spcPts val="600"/>
                        </a:spcBef>
                        <a:spcAft>
                          <a:spcPts val="600"/>
                        </a:spcAft>
                      </a:pPr>
                      <a:r>
                        <a:rPr lang="nl-NL" sz="2400" b="0" dirty="0">
                          <a:solidFill>
                            <a:schemeClr val="tx1"/>
                          </a:solidFill>
                          <a:effectLst/>
                          <a:latin typeface="UTM Avo" panose="02040603050506020204" pitchFamily="18"/>
                        </a:rPr>
                        <a:t>Dầu ô liu</a:t>
                      </a:r>
                      <a:endParaRPr lang="en-US" sz="2400" b="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a:solidFill>
                            <a:schemeClr val="tx1"/>
                          </a:solidFill>
                          <a:effectLst/>
                          <a:latin typeface="UTM Avo" panose="02040603050506020204" pitchFamily="18"/>
                        </a:rPr>
                        <a:t>Lỏng</a:t>
                      </a:r>
                      <a:endParaRPr lang="en-US" sz="240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a:solidFill>
                            <a:schemeClr val="tx1"/>
                          </a:solidFill>
                          <a:effectLst/>
                          <a:latin typeface="UTM Avo" panose="02040603050506020204" pitchFamily="18"/>
                        </a:rPr>
                        <a:t>Màu trắng</a:t>
                      </a:r>
                      <a:endParaRPr lang="en-US" sz="240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a:solidFill>
                            <a:schemeClr val="tx1"/>
                          </a:solidFill>
                          <a:effectLst/>
                          <a:latin typeface="UTM Avo" panose="02040603050506020204" pitchFamily="18"/>
                        </a:rPr>
                        <a:t>Thơm</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50000"/>
                        </a:lnSpc>
                        <a:spcBef>
                          <a:spcPts val="600"/>
                        </a:spcBef>
                        <a:spcAft>
                          <a:spcPts val="600"/>
                        </a:spcAft>
                      </a:pPr>
                      <a:r>
                        <a:rPr lang="nl-NL" sz="2400" dirty="0" err="1">
                          <a:solidFill>
                            <a:schemeClr val="tx1"/>
                          </a:solidFill>
                          <a:effectLst/>
                          <a:latin typeface="UTM Avo" panose="02040603050506020204" pitchFamily="18"/>
                        </a:rPr>
                        <a:t>Sánh</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không</a:t>
                      </a:r>
                      <a:r>
                        <a:rPr lang="nl-NL" sz="2400" dirty="0">
                          <a:solidFill>
                            <a:schemeClr val="tx1"/>
                          </a:solidFill>
                          <a:effectLst/>
                          <a:latin typeface="UTM Avo" panose="02040603050506020204" pitchFamily="18"/>
                        </a:rPr>
                        <a:t> tan </a:t>
                      </a:r>
                      <a:r>
                        <a:rPr lang="nl-NL" sz="2400" dirty="0" err="1">
                          <a:solidFill>
                            <a:schemeClr val="tx1"/>
                          </a:solidFill>
                          <a:effectLst/>
                          <a:latin typeface="UTM Avo" panose="02040603050506020204" pitchFamily="18"/>
                        </a:rPr>
                        <a:t>trong</a:t>
                      </a:r>
                      <a:r>
                        <a:rPr lang="nl-NL" sz="2400" dirty="0">
                          <a:solidFill>
                            <a:schemeClr val="tx1"/>
                          </a:solidFill>
                          <a:effectLst/>
                          <a:latin typeface="UTM Avo" panose="02040603050506020204" pitchFamily="18"/>
                        </a:rPr>
                        <a:t> </a:t>
                      </a:r>
                      <a:r>
                        <a:rPr lang="nl-NL" sz="2400" dirty="0" err="1">
                          <a:solidFill>
                            <a:schemeClr val="tx1"/>
                          </a:solidFill>
                          <a:effectLst/>
                          <a:latin typeface="UTM Avo" panose="02040603050506020204" pitchFamily="18"/>
                        </a:rPr>
                        <a:t>nước</a:t>
                      </a:r>
                      <a:endParaRPr lang="en-US" sz="2400" dirty="0">
                        <a:solidFill>
                          <a:schemeClr val="tx1"/>
                        </a:solidFill>
                        <a:effectLst/>
                        <a:latin typeface="UTM Avo" panose="02040603050506020204" pitchFamily="18"/>
                        <a:ea typeface="Calibri" panose="020F0502020204030204" pitchFamily="34" charset="0"/>
                        <a:cs typeface="Times New Roman" panose="02020603050405020304" pitchFamily="18" charset="0"/>
                      </a:endParaRPr>
                    </a:p>
                  </a:txBody>
                  <a:tcPr marL="47457" marR="4745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0725074"/>
                  </a:ext>
                </a:extLst>
              </a:tr>
            </a:tbl>
          </a:graphicData>
        </a:graphic>
      </p:graphicFrame>
    </p:spTree>
    <p:extLst>
      <p:ext uri="{BB962C8B-B14F-4D97-AF65-F5344CB8AC3E}">
        <p14:creationId xmlns:p14="http://schemas.microsoft.com/office/powerpoint/2010/main" val="4081379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2" name="Round Diagonal Corner Rectangle 1">
            <a:extLst>
              <a:ext uri="{FF2B5EF4-FFF2-40B4-BE49-F238E27FC236}">
                <a16:creationId xmlns:a16="http://schemas.microsoft.com/office/drawing/2014/main" id="{63AFFBB0-6571-E0E4-E25B-F48F08B3A586}"/>
              </a:ext>
            </a:extLst>
          </p:cNvPr>
          <p:cNvSpPr/>
          <p:nvPr/>
        </p:nvSpPr>
        <p:spPr>
          <a:xfrm>
            <a:off x="2742004" y="2719137"/>
            <a:ext cx="6707992" cy="2983832"/>
          </a:xfrm>
          <a:prstGeom prst="round2Diag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400">
              <a:latin typeface="UTM Avo" panose="02040603050506020204" pitchFamily="18"/>
            </a:endParaRPr>
          </a:p>
        </p:txBody>
      </p:sp>
      <p:sp>
        <p:nvSpPr>
          <p:cNvPr id="3" name="Google Shape;254;p28">
            <a:extLst>
              <a:ext uri="{FF2B5EF4-FFF2-40B4-BE49-F238E27FC236}">
                <a16:creationId xmlns:a16="http://schemas.microsoft.com/office/drawing/2014/main" id="{1312631F-F8B0-EDA0-4573-0422F84CE5BA}"/>
              </a:ext>
            </a:extLst>
          </p:cNvPr>
          <p:cNvSpPr txBox="1">
            <a:spLocks/>
          </p:cNvSpPr>
          <p:nvPr/>
        </p:nvSpPr>
        <p:spPr>
          <a:xfrm>
            <a:off x="3098633" y="3651430"/>
            <a:ext cx="6351363" cy="2051539"/>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1pPr>
            <a:lvl2pPr marR="0" lvl="1"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2pPr>
            <a:lvl3pPr marR="0" lvl="2"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3pPr>
            <a:lvl4pPr marR="0" lvl="3"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4pPr>
            <a:lvl5pPr marR="0" lvl="4"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5pPr>
            <a:lvl6pPr marR="0" lvl="5"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6pPr>
            <a:lvl7pPr marR="0" lvl="6"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7pPr>
            <a:lvl8pPr marR="0" lvl="7"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8pPr>
            <a:lvl9pPr marR="0" lvl="8" algn="l" rtl="0">
              <a:lnSpc>
                <a:spcPct val="100000"/>
              </a:lnSpc>
              <a:spcBef>
                <a:spcPts val="0"/>
              </a:spcBef>
              <a:spcAft>
                <a:spcPts val="0"/>
              </a:spcAft>
              <a:buClr>
                <a:schemeClr val="dk1"/>
              </a:buClr>
              <a:buSzPts val="2400"/>
              <a:buFont typeface="Droid Serif"/>
              <a:buNone/>
              <a:defRPr sz="2400" b="1" i="0" u="none" strike="noStrike" cap="none">
                <a:solidFill>
                  <a:schemeClr val="dk1"/>
                </a:solidFill>
                <a:latin typeface="Droid Serif"/>
                <a:ea typeface="Droid Serif"/>
                <a:cs typeface="Droid Serif"/>
                <a:sym typeface="Droid Serif"/>
              </a:defRPr>
            </a:lvl9pPr>
          </a:lstStyle>
          <a:p>
            <a:pPr>
              <a:lnSpc>
                <a:spcPct val="135000"/>
              </a:lnSpc>
              <a:spcBef>
                <a:spcPts val="600"/>
              </a:spcBef>
              <a:spcAft>
                <a:spcPts val="600"/>
              </a:spcAft>
            </a:pPr>
            <a:r>
              <a:rPr lang="en-GB" sz="2500" b="0" dirty="0" err="1">
                <a:solidFill>
                  <a:srgbClr val="000000"/>
                </a:solidFill>
                <a:latin typeface="UTM Avo" panose="02040603050506020204" pitchFamily="18"/>
                <a:cs typeface="Arial" panose="020B0604020202020204" pitchFamily="34" charset="0"/>
              </a:rPr>
              <a:t>Vì</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sao</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các</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dụng</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cụ</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nấu</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ăn</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như</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nồi</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xoong</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chảo</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thường</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làm</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bằng</a:t>
            </a:r>
            <a:r>
              <a:rPr lang="en-GB" sz="2500" b="0" dirty="0">
                <a:solidFill>
                  <a:srgbClr val="000000"/>
                </a:solidFill>
                <a:latin typeface="UTM Avo" panose="02040603050506020204" pitchFamily="18"/>
                <a:cs typeface="Arial" panose="020B0604020202020204" pitchFamily="34" charset="0"/>
              </a:rPr>
              <a:t> inox </a:t>
            </a:r>
            <a:r>
              <a:rPr lang="en-GB" sz="2500" b="0" dirty="0" err="1">
                <a:solidFill>
                  <a:srgbClr val="000000"/>
                </a:solidFill>
                <a:latin typeface="UTM Avo" panose="02040603050506020204" pitchFamily="18"/>
                <a:cs typeface="Arial" panose="020B0604020202020204" pitchFamily="34" charset="0"/>
              </a:rPr>
              <a:t>có</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thành</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phần</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chính</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là</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sắt</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nhưng</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phần</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tay</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cầm</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của</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chúng</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lại</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làm</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bằng</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gỗ</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hoặc</a:t>
            </a:r>
            <a:r>
              <a:rPr lang="en-GB" sz="2500" b="0" dirty="0">
                <a:solidFill>
                  <a:srgbClr val="000000"/>
                </a:solidFill>
                <a:latin typeface="UTM Avo" panose="02040603050506020204" pitchFamily="18"/>
                <a:cs typeface="Arial" panose="020B0604020202020204" pitchFamily="34" charset="0"/>
              </a:rPr>
              <a:t> </a:t>
            </a:r>
            <a:r>
              <a:rPr lang="en-GB" sz="2500" b="0" dirty="0" err="1">
                <a:solidFill>
                  <a:srgbClr val="000000"/>
                </a:solidFill>
                <a:latin typeface="UTM Avo" panose="02040603050506020204" pitchFamily="18"/>
                <a:cs typeface="Arial" panose="020B0604020202020204" pitchFamily="34" charset="0"/>
              </a:rPr>
              <a:t>nhựa</a:t>
            </a:r>
            <a:r>
              <a:rPr lang="en-GB" sz="2500" b="0" dirty="0">
                <a:solidFill>
                  <a:srgbClr val="000000"/>
                </a:solidFill>
                <a:latin typeface="UTM Avo" panose="02040603050506020204" pitchFamily="18"/>
                <a:cs typeface="Arial" panose="020B0604020202020204" pitchFamily="34" charset="0"/>
              </a:rPr>
              <a:t>?</a:t>
            </a:r>
            <a:endParaRPr lang="en-US" sz="2500" b="0" dirty="0">
              <a:solidFill>
                <a:srgbClr val="000000"/>
              </a:solidFill>
              <a:latin typeface="UTM Avo" panose="02040603050506020204" pitchFamily="18"/>
              <a:cs typeface="Arial" panose="020B0604020202020204" pitchFamily="34" charset="0"/>
            </a:endParaRPr>
          </a:p>
        </p:txBody>
      </p:sp>
      <p:sp>
        <p:nvSpPr>
          <p:cNvPr id="4" name="Title 11">
            <a:extLst>
              <a:ext uri="{FF2B5EF4-FFF2-40B4-BE49-F238E27FC236}">
                <a16:creationId xmlns:a16="http://schemas.microsoft.com/office/drawing/2014/main" id="{80FCE489-6ED6-8596-EB21-AA53644F41E9}"/>
              </a:ext>
            </a:extLst>
          </p:cNvPr>
          <p:cNvSpPr txBox="1">
            <a:spLocks/>
          </p:cNvSpPr>
          <p:nvPr/>
        </p:nvSpPr>
        <p:spPr>
          <a:xfrm>
            <a:off x="4664858" y="1866868"/>
            <a:ext cx="5301300" cy="7278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000" b="1" dirty="0" err="1">
                <a:solidFill>
                  <a:schemeClr val="tx1"/>
                </a:solidFill>
                <a:latin typeface="UTM Avo" panose="02040603050506020204" pitchFamily="18"/>
              </a:rPr>
              <a:t>Tìm</a:t>
            </a:r>
            <a:r>
              <a:rPr lang="en-GB" sz="3000" b="1" dirty="0">
                <a:solidFill>
                  <a:schemeClr val="tx1"/>
                </a:solidFill>
                <a:latin typeface="UTM Avo" panose="02040603050506020204" pitchFamily="18"/>
              </a:rPr>
              <a:t> </a:t>
            </a:r>
            <a:r>
              <a:rPr lang="en-GB" sz="3000" b="1" dirty="0" err="1">
                <a:solidFill>
                  <a:schemeClr val="tx1"/>
                </a:solidFill>
                <a:latin typeface="UTM Avo" panose="02040603050506020204" pitchFamily="18"/>
              </a:rPr>
              <a:t>hiểu</a:t>
            </a:r>
            <a:r>
              <a:rPr lang="en-GB" sz="3000" b="1" dirty="0">
                <a:solidFill>
                  <a:schemeClr val="tx1"/>
                </a:solidFill>
                <a:latin typeface="UTM Avo" panose="02040603050506020204" pitchFamily="18"/>
              </a:rPr>
              <a:t> </a:t>
            </a:r>
            <a:r>
              <a:rPr lang="en-GB" sz="3000" b="1" dirty="0" err="1">
                <a:solidFill>
                  <a:schemeClr val="tx1"/>
                </a:solidFill>
                <a:latin typeface="UTM Avo" panose="02040603050506020204" pitchFamily="18"/>
              </a:rPr>
              <a:t>thêm</a:t>
            </a:r>
            <a:endParaRPr lang="en-US" sz="3000" b="1" dirty="0">
              <a:solidFill>
                <a:schemeClr val="tx1"/>
              </a:solidFill>
              <a:latin typeface="UTM Avo" panose="02040603050506020204" pitchFamily="18"/>
            </a:endParaRPr>
          </a:p>
        </p:txBody>
      </p:sp>
      <p:grpSp>
        <p:nvGrpSpPr>
          <p:cNvPr id="5" name="Google Shape;140;p20">
            <a:extLst>
              <a:ext uri="{FF2B5EF4-FFF2-40B4-BE49-F238E27FC236}">
                <a16:creationId xmlns:a16="http://schemas.microsoft.com/office/drawing/2014/main" id="{74D03818-4428-0363-58E2-058D7F270C39}"/>
              </a:ext>
            </a:extLst>
          </p:cNvPr>
          <p:cNvGrpSpPr/>
          <p:nvPr/>
        </p:nvGrpSpPr>
        <p:grpSpPr>
          <a:xfrm>
            <a:off x="1081945" y="1699699"/>
            <a:ext cx="1276244" cy="1729301"/>
            <a:chOff x="6718575" y="2318625"/>
            <a:chExt cx="256950" cy="407375"/>
          </a:xfrm>
        </p:grpSpPr>
        <p:sp>
          <p:nvSpPr>
            <p:cNvPr id="6" name="Google Shape;141;p20">
              <a:extLst>
                <a:ext uri="{FF2B5EF4-FFF2-40B4-BE49-F238E27FC236}">
                  <a16:creationId xmlns:a16="http://schemas.microsoft.com/office/drawing/2014/main" id="{AD6A2AB6-8BB8-C31E-CA54-E8185BD5E7C2}"/>
                </a:ext>
              </a:extLst>
            </p:cNvPr>
            <p:cNvSpPr/>
            <p:nvPr/>
          </p:nvSpPr>
          <p:spPr>
            <a:xfrm>
              <a:off x="6795900" y="2673600"/>
              <a:ext cx="102300" cy="22550"/>
            </a:xfrm>
            <a:custGeom>
              <a:avLst/>
              <a:gdLst/>
              <a:ahLst/>
              <a:cxnLst/>
              <a:rect l="l" t="t" r="r" b="b"/>
              <a:pathLst>
                <a:path w="4092" h="902" fill="none" extrusionOk="0">
                  <a:moveTo>
                    <a:pt x="4092" y="902"/>
                  </a:moveTo>
                  <a:lnTo>
                    <a:pt x="4092" y="1"/>
                  </a:lnTo>
                  <a:lnTo>
                    <a:pt x="0" y="1"/>
                  </a:lnTo>
                  <a:lnTo>
                    <a:pt x="0" y="902"/>
                  </a:lnTo>
                  <a:lnTo>
                    <a:pt x="4092" y="902"/>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UTM Avo" panose="02040603050506020204" pitchFamily="18"/>
              </a:endParaRPr>
            </a:p>
          </p:txBody>
        </p:sp>
        <p:sp>
          <p:nvSpPr>
            <p:cNvPr id="7" name="Google Shape;142;p20">
              <a:extLst>
                <a:ext uri="{FF2B5EF4-FFF2-40B4-BE49-F238E27FC236}">
                  <a16:creationId xmlns:a16="http://schemas.microsoft.com/office/drawing/2014/main" id="{878C545C-81F5-428C-0CF9-D6777D140BE8}"/>
                </a:ext>
              </a:extLst>
            </p:cNvPr>
            <p:cNvSpPr/>
            <p:nvPr/>
          </p:nvSpPr>
          <p:spPr>
            <a:xfrm>
              <a:off x="6795900" y="2650475"/>
              <a:ext cx="102300" cy="22550"/>
            </a:xfrm>
            <a:custGeom>
              <a:avLst/>
              <a:gdLst/>
              <a:ahLst/>
              <a:cxnLst/>
              <a:rect l="l" t="t" r="r" b="b"/>
              <a:pathLst>
                <a:path w="4092" h="902" fill="none" extrusionOk="0">
                  <a:moveTo>
                    <a:pt x="4092" y="901"/>
                  </a:moveTo>
                  <a:lnTo>
                    <a:pt x="4092" y="0"/>
                  </a:lnTo>
                  <a:lnTo>
                    <a:pt x="0" y="0"/>
                  </a:lnTo>
                  <a:lnTo>
                    <a:pt x="0" y="901"/>
                  </a:lnTo>
                  <a:lnTo>
                    <a:pt x="4092" y="90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UTM Avo" panose="02040603050506020204" pitchFamily="18"/>
              </a:endParaRPr>
            </a:p>
          </p:txBody>
        </p:sp>
        <p:sp>
          <p:nvSpPr>
            <p:cNvPr id="8" name="Google Shape;143;p20">
              <a:extLst>
                <a:ext uri="{FF2B5EF4-FFF2-40B4-BE49-F238E27FC236}">
                  <a16:creationId xmlns:a16="http://schemas.microsoft.com/office/drawing/2014/main" id="{C2BEE5E4-8316-9265-0A8B-B0FA4EA20FDB}"/>
                </a:ext>
              </a:extLst>
            </p:cNvPr>
            <p:cNvSpPr/>
            <p:nvPr/>
          </p:nvSpPr>
          <p:spPr>
            <a:xfrm>
              <a:off x="6795900" y="2696125"/>
              <a:ext cx="102300" cy="29875"/>
            </a:xfrm>
            <a:custGeom>
              <a:avLst/>
              <a:gdLst/>
              <a:ahLst/>
              <a:cxnLst/>
              <a:rect l="l" t="t" r="r" b="b"/>
              <a:pathLst>
                <a:path w="4092" h="1195" fill="none" extrusionOk="0">
                  <a:moveTo>
                    <a:pt x="0" y="1"/>
                  </a:moveTo>
                  <a:lnTo>
                    <a:pt x="0" y="171"/>
                  </a:lnTo>
                  <a:lnTo>
                    <a:pt x="0" y="171"/>
                  </a:lnTo>
                  <a:lnTo>
                    <a:pt x="24" y="318"/>
                  </a:lnTo>
                  <a:lnTo>
                    <a:pt x="98" y="464"/>
                  </a:lnTo>
                  <a:lnTo>
                    <a:pt x="195" y="585"/>
                  </a:lnTo>
                  <a:lnTo>
                    <a:pt x="341" y="659"/>
                  </a:lnTo>
                  <a:lnTo>
                    <a:pt x="1875" y="1170"/>
                  </a:lnTo>
                  <a:lnTo>
                    <a:pt x="1875" y="1170"/>
                  </a:lnTo>
                  <a:lnTo>
                    <a:pt x="2046" y="1194"/>
                  </a:lnTo>
                  <a:lnTo>
                    <a:pt x="2046" y="1194"/>
                  </a:lnTo>
                  <a:lnTo>
                    <a:pt x="2216" y="1170"/>
                  </a:lnTo>
                  <a:lnTo>
                    <a:pt x="3751" y="659"/>
                  </a:lnTo>
                  <a:lnTo>
                    <a:pt x="3751" y="659"/>
                  </a:lnTo>
                  <a:lnTo>
                    <a:pt x="3897" y="585"/>
                  </a:lnTo>
                  <a:lnTo>
                    <a:pt x="3994" y="464"/>
                  </a:lnTo>
                  <a:lnTo>
                    <a:pt x="4067" y="318"/>
                  </a:lnTo>
                  <a:lnTo>
                    <a:pt x="4092" y="171"/>
                  </a:lnTo>
                  <a:lnTo>
                    <a:pt x="4092" y="1"/>
                  </a:lnTo>
                  <a:lnTo>
                    <a:pt x="0" y="1"/>
                  </a:lnTo>
                  <a:close/>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UTM Avo" panose="02040603050506020204" pitchFamily="18"/>
              </a:endParaRPr>
            </a:p>
          </p:txBody>
        </p:sp>
        <p:sp>
          <p:nvSpPr>
            <p:cNvPr id="9" name="Google Shape;144;p20">
              <a:extLst>
                <a:ext uri="{FF2B5EF4-FFF2-40B4-BE49-F238E27FC236}">
                  <a16:creationId xmlns:a16="http://schemas.microsoft.com/office/drawing/2014/main" id="{BC5443C3-62BE-362A-D633-52F3EF494108}"/>
                </a:ext>
              </a:extLst>
            </p:cNvPr>
            <p:cNvSpPr/>
            <p:nvPr/>
          </p:nvSpPr>
          <p:spPr>
            <a:xfrm>
              <a:off x="6784925" y="2459275"/>
              <a:ext cx="35350" cy="166875"/>
            </a:xfrm>
            <a:custGeom>
              <a:avLst/>
              <a:gdLst/>
              <a:ahLst/>
              <a:cxnLst/>
              <a:rect l="l" t="t" r="r" b="b"/>
              <a:pathLst>
                <a:path w="1414" h="6675" fill="none" extrusionOk="0">
                  <a:moveTo>
                    <a:pt x="1413" y="6674"/>
                  </a:moveTo>
                  <a:lnTo>
                    <a:pt x="1413" y="6674"/>
                  </a:lnTo>
                  <a:lnTo>
                    <a:pt x="585" y="2850"/>
                  </a:lnTo>
                  <a:lnTo>
                    <a:pt x="1"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UTM Avo" panose="02040603050506020204" pitchFamily="18"/>
              </a:endParaRPr>
            </a:p>
          </p:txBody>
        </p:sp>
        <p:sp>
          <p:nvSpPr>
            <p:cNvPr id="10" name="Google Shape;145;p20">
              <a:extLst>
                <a:ext uri="{FF2B5EF4-FFF2-40B4-BE49-F238E27FC236}">
                  <a16:creationId xmlns:a16="http://schemas.microsoft.com/office/drawing/2014/main" id="{DEED8564-5AB6-A145-A42D-E1077888D688}"/>
                </a:ext>
              </a:extLst>
            </p:cNvPr>
            <p:cNvSpPr/>
            <p:nvPr/>
          </p:nvSpPr>
          <p:spPr>
            <a:xfrm>
              <a:off x="6718575" y="2318625"/>
              <a:ext cx="256950" cy="307525"/>
            </a:xfrm>
            <a:custGeom>
              <a:avLst/>
              <a:gdLst/>
              <a:ahLst/>
              <a:cxnLst/>
              <a:rect l="l" t="t" r="r" b="b"/>
              <a:pathLst>
                <a:path w="10278" h="12301" fill="none" extrusionOk="0">
                  <a:moveTo>
                    <a:pt x="7185" y="12300"/>
                  </a:moveTo>
                  <a:lnTo>
                    <a:pt x="7185" y="12300"/>
                  </a:lnTo>
                  <a:lnTo>
                    <a:pt x="7307" y="11764"/>
                  </a:lnTo>
                  <a:lnTo>
                    <a:pt x="7477" y="11253"/>
                  </a:lnTo>
                  <a:lnTo>
                    <a:pt x="7672" y="10766"/>
                  </a:lnTo>
                  <a:lnTo>
                    <a:pt x="7891" y="10327"/>
                  </a:lnTo>
                  <a:lnTo>
                    <a:pt x="8135" y="9913"/>
                  </a:lnTo>
                  <a:lnTo>
                    <a:pt x="8378" y="9499"/>
                  </a:lnTo>
                  <a:lnTo>
                    <a:pt x="8914" y="8720"/>
                  </a:lnTo>
                  <a:lnTo>
                    <a:pt x="9182" y="8330"/>
                  </a:lnTo>
                  <a:lnTo>
                    <a:pt x="9425" y="7941"/>
                  </a:lnTo>
                  <a:lnTo>
                    <a:pt x="9645" y="7551"/>
                  </a:lnTo>
                  <a:lnTo>
                    <a:pt x="9864" y="7113"/>
                  </a:lnTo>
                  <a:lnTo>
                    <a:pt x="10034" y="6674"/>
                  </a:lnTo>
                  <a:lnTo>
                    <a:pt x="10156" y="6187"/>
                  </a:lnTo>
                  <a:lnTo>
                    <a:pt x="10229" y="5676"/>
                  </a:lnTo>
                  <a:lnTo>
                    <a:pt x="10253" y="5408"/>
                  </a:lnTo>
                  <a:lnTo>
                    <a:pt x="10278" y="5140"/>
                  </a:lnTo>
                  <a:lnTo>
                    <a:pt x="10278" y="5140"/>
                  </a:lnTo>
                  <a:lnTo>
                    <a:pt x="10229" y="4604"/>
                  </a:lnTo>
                  <a:lnTo>
                    <a:pt x="10156" y="4093"/>
                  </a:lnTo>
                  <a:lnTo>
                    <a:pt x="10034" y="3605"/>
                  </a:lnTo>
                  <a:lnTo>
                    <a:pt x="9864" y="3143"/>
                  </a:lnTo>
                  <a:lnTo>
                    <a:pt x="9645" y="2680"/>
                  </a:lnTo>
                  <a:lnTo>
                    <a:pt x="9401" y="2266"/>
                  </a:lnTo>
                  <a:lnTo>
                    <a:pt x="9084" y="1876"/>
                  </a:lnTo>
                  <a:lnTo>
                    <a:pt x="8768" y="1511"/>
                  </a:lnTo>
                  <a:lnTo>
                    <a:pt x="8402" y="1170"/>
                  </a:lnTo>
                  <a:lnTo>
                    <a:pt x="8013" y="878"/>
                  </a:lnTo>
                  <a:lnTo>
                    <a:pt x="7574" y="634"/>
                  </a:lnTo>
                  <a:lnTo>
                    <a:pt x="7136" y="415"/>
                  </a:lnTo>
                  <a:lnTo>
                    <a:pt x="6673" y="244"/>
                  </a:lnTo>
                  <a:lnTo>
                    <a:pt x="6162" y="98"/>
                  </a:lnTo>
                  <a:lnTo>
                    <a:pt x="5675" y="25"/>
                  </a:lnTo>
                  <a:lnTo>
                    <a:pt x="5139" y="1"/>
                  </a:lnTo>
                  <a:lnTo>
                    <a:pt x="5139" y="1"/>
                  </a:lnTo>
                  <a:lnTo>
                    <a:pt x="4603" y="25"/>
                  </a:lnTo>
                  <a:lnTo>
                    <a:pt x="4116" y="98"/>
                  </a:lnTo>
                  <a:lnTo>
                    <a:pt x="3605" y="244"/>
                  </a:lnTo>
                  <a:lnTo>
                    <a:pt x="3142" y="415"/>
                  </a:lnTo>
                  <a:lnTo>
                    <a:pt x="2703" y="634"/>
                  </a:lnTo>
                  <a:lnTo>
                    <a:pt x="2265" y="878"/>
                  </a:lnTo>
                  <a:lnTo>
                    <a:pt x="1875" y="1170"/>
                  </a:lnTo>
                  <a:lnTo>
                    <a:pt x="1510" y="1511"/>
                  </a:lnTo>
                  <a:lnTo>
                    <a:pt x="1193" y="1876"/>
                  </a:lnTo>
                  <a:lnTo>
                    <a:pt x="877" y="2266"/>
                  </a:lnTo>
                  <a:lnTo>
                    <a:pt x="633" y="2680"/>
                  </a:lnTo>
                  <a:lnTo>
                    <a:pt x="414" y="3143"/>
                  </a:lnTo>
                  <a:lnTo>
                    <a:pt x="244" y="3605"/>
                  </a:lnTo>
                  <a:lnTo>
                    <a:pt x="122" y="4093"/>
                  </a:lnTo>
                  <a:lnTo>
                    <a:pt x="49" y="4604"/>
                  </a:lnTo>
                  <a:lnTo>
                    <a:pt x="0" y="5140"/>
                  </a:lnTo>
                  <a:lnTo>
                    <a:pt x="0" y="5140"/>
                  </a:lnTo>
                  <a:lnTo>
                    <a:pt x="24" y="5408"/>
                  </a:lnTo>
                  <a:lnTo>
                    <a:pt x="49" y="5676"/>
                  </a:lnTo>
                  <a:lnTo>
                    <a:pt x="122" y="6187"/>
                  </a:lnTo>
                  <a:lnTo>
                    <a:pt x="244" y="6674"/>
                  </a:lnTo>
                  <a:lnTo>
                    <a:pt x="414" y="7113"/>
                  </a:lnTo>
                  <a:lnTo>
                    <a:pt x="633" y="7551"/>
                  </a:lnTo>
                  <a:lnTo>
                    <a:pt x="852" y="7941"/>
                  </a:lnTo>
                  <a:lnTo>
                    <a:pt x="1096" y="8330"/>
                  </a:lnTo>
                  <a:lnTo>
                    <a:pt x="1364" y="8720"/>
                  </a:lnTo>
                  <a:lnTo>
                    <a:pt x="1900" y="9499"/>
                  </a:lnTo>
                  <a:lnTo>
                    <a:pt x="2143" y="9913"/>
                  </a:lnTo>
                  <a:lnTo>
                    <a:pt x="2387" y="10327"/>
                  </a:lnTo>
                  <a:lnTo>
                    <a:pt x="2606" y="10766"/>
                  </a:lnTo>
                  <a:lnTo>
                    <a:pt x="2801" y="11253"/>
                  </a:lnTo>
                  <a:lnTo>
                    <a:pt x="2971" y="11764"/>
                  </a:lnTo>
                  <a:lnTo>
                    <a:pt x="3093" y="12300"/>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UTM Avo" panose="02040603050506020204" pitchFamily="18"/>
              </a:endParaRPr>
            </a:p>
          </p:txBody>
        </p:sp>
        <p:sp>
          <p:nvSpPr>
            <p:cNvPr id="11" name="Google Shape;146;p20">
              <a:extLst>
                <a:ext uri="{FF2B5EF4-FFF2-40B4-BE49-F238E27FC236}">
                  <a16:creationId xmlns:a16="http://schemas.microsoft.com/office/drawing/2014/main" id="{F3F38442-4B26-FD9E-F3D9-D328941AC912}"/>
                </a:ext>
              </a:extLst>
            </p:cNvPr>
            <p:cNvSpPr/>
            <p:nvPr/>
          </p:nvSpPr>
          <p:spPr>
            <a:xfrm>
              <a:off x="6873825" y="2459275"/>
              <a:ext cx="35350" cy="166875"/>
            </a:xfrm>
            <a:custGeom>
              <a:avLst/>
              <a:gdLst/>
              <a:ahLst/>
              <a:cxnLst/>
              <a:rect l="l" t="t" r="r" b="b"/>
              <a:pathLst>
                <a:path w="1414" h="6675" fill="none" extrusionOk="0">
                  <a:moveTo>
                    <a:pt x="1413" y="1"/>
                  </a:moveTo>
                  <a:lnTo>
                    <a:pt x="1413" y="1"/>
                  </a:lnTo>
                  <a:lnTo>
                    <a:pt x="829" y="2850"/>
                  </a:lnTo>
                  <a:lnTo>
                    <a:pt x="1" y="6674"/>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UTM Avo" panose="02040603050506020204" pitchFamily="18"/>
              </a:endParaRPr>
            </a:p>
          </p:txBody>
        </p:sp>
        <p:sp>
          <p:nvSpPr>
            <p:cNvPr id="12" name="Google Shape;147;p20">
              <a:extLst>
                <a:ext uri="{FF2B5EF4-FFF2-40B4-BE49-F238E27FC236}">
                  <a16:creationId xmlns:a16="http://schemas.microsoft.com/office/drawing/2014/main" id="{32BF18AB-A1E2-C174-E497-4ED0110AEC58}"/>
                </a:ext>
              </a:extLst>
            </p:cNvPr>
            <p:cNvSpPr/>
            <p:nvPr/>
          </p:nvSpPr>
          <p:spPr>
            <a:xfrm>
              <a:off x="6801975" y="2453200"/>
              <a:ext cx="90150" cy="19500"/>
            </a:xfrm>
            <a:custGeom>
              <a:avLst/>
              <a:gdLst/>
              <a:ahLst/>
              <a:cxnLst/>
              <a:rect l="l" t="t" r="r" b="b"/>
              <a:pathLst>
                <a:path w="3606" h="780" fill="none" extrusionOk="0">
                  <a:moveTo>
                    <a:pt x="1" y="73"/>
                  </a:moveTo>
                  <a:lnTo>
                    <a:pt x="829" y="780"/>
                  </a:lnTo>
                  <a:lnTo>
                    <a:pt x="1657" y="73"/>
                  </a:lnTo>
                  <a:lnTo>
                    <a:pt x="1657" y="73"/>
                  </a:lnTo>
                  <a:lnTo>
                    <a:pt x="1730" y="25"/>
                  </a:lnTo>
                  <a:lnTo>
                    <a:pt x="1803" y="0"/>
                  </a:lnTo>
                  <a:lnTo>
                    <a:pt x="1876" y="25"/>
                  </a:lnTo>
                  <a:lnTo>
                    <a:pt x="1949" y="73"/>
                  </a:lnTo>
                  <a:lnTo>
                    <a:pt x="2777" y="780"/>
                  </a:lnTo>
                  <a:lnTo>
                    <a:pt x="3605" y="73"/>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UTM Avo" panose="02040603050506020204" pitchFamily="18"/>
              </a:endParaRPr>
            </a:p>
          </p:txBody>
        </p:sp>
        <p:sp>
          <p:nvSpPr>
            <p:cNvPr id="13" name="Google Shape;148;p20">
              <a:extLst>
                <a:ext uri="{FF2B5EF4-FFF2-40B4-BE49-F238E27FC236}">
                  <a16:creationId xmlns:a16="http://schemas.microsoft.com/office/drawing/2014/main" id="{6F1CDEC1-D452-23FF-4425-A6DB8D940E9E}"/>
                </a:ext>
              </a:extLst>
            </p:cNvPr>
            <p:cNvSpPr/>
            <p:nvPr/>
          </p:nvSpPr>
          <p:spPr>
            <a:xfrm>
              <a:off x="6795900" y="2628550"/>
              <a:ext cx="102300" cy="25"/>
            </a:xfrm>
            <a:custGeom>
              <a:avLst/>
              <a:gdLst/>
              <a:ahLst/>
              <a:cxnLst/>
              <a:rect l="l" t="t" r="r" b="b"/>
              <a:pathLst>
                <a:path w="4092" h="1" fill="none" extrusionOk="0">
                  <a:moveTo>
                    <a:pt x="0" y="1"/>
                  </a:moveTo>
                  <a:lnTo>
                    <a:pt x="4092" y="1"/>
                  </a:lnTo>
                </a:path>
              </a:pathLst>
            </a:custGeom>
            <a:noFill/>
            <a:ln w="28575" cap="rnd" cmpd="sng">
              <a:solidFill>
                <a:srgbClr val="F4433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solidFill>
                  <a:schemeClr val="tx1"/>
                </a:solidFill>
                <a:latin typeface="UTM Avo" panose="02040603050506020204" pitchFamily="18"/>
              </a:endParaRPr>
            </a:p>
          </p:txBody>
        </p:sp>
      </p:grpSp>
    </p:spTree>
    <p:extLst>
      <p:ext uri="{BB962C8B-B14F-4D97-AF65-F5344CB8AC3E}">
        <p14:creationId xmlns:p14="http://schemas.microsoft.com/office/powerpoint/2010/main" val="425676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1"/>
        <p:cNvGrpSpPr/>
        <p:nvPr/>
      </p:nvGrpSpPr>
      <p:grpSpPr>
        <a:xfrm>
          <a:off x="0" y="0"/>
          <a:ext cx="0" cy="0"/>
          <a:chOff x="0" y="0"/>
          <a:chExt cx="0" cy="0"/>
        </a:xfrm>
      </p:grpSpPr>
      <p:sp>
        <p:nvSpPr>
          <p:cNvPr id="3" name="Rectangle 2">
            <a:extLst>
              <a:ext uri="{FF2B5EF4-FFF2-40B4-BE49-F238E27FC236}">
                <a16:creationId xmlns:a16="http://schemas.microsoft.com/office/drawing/2014/main" id="{1B410BDD-0344-9671-B30C-76651028D9E5}"/>
              </a:ext>
            </a:extLst>
          </p:cNvPr>
          <p:cNvSpPr/>
          <p:nvPr/>
        </p:nvSpPr>
        <p:spPr>
          <a:xfrm>
            <a:off x="950311" y="1648063"/>
            <a:ext cx="10623884" cy="1780937"/>
          </a:xfrm>
          <a:prstGeom prst="rect">
            <a:avLst/>
          </a:prstGeom>
        </p:spPr>
        <p:txBody>
          <a:bodyPr wrap="square">
            <a:spAutoFit/>
          </a:bodyPr>
          <a:lstStyle/>
          <a:p>
            <a:pPr>
              <a:lnSpc>
                <a:spcPct val="135000"/>
              </a:lnSpc>
            </a:pPr>
            <a:r>
              <a:rPr lang="nl-NL" sz="20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b="1" dirty="0" err="1">
                <a:solidFill>
                  <a:schemeClr val="tx1"/>
                </a:solidFill>
                <a:latin typeface="UTM Avo" panose="02040603050506020204" pitchFamily="18"/>
                <a:ea typeface="Calibri" panose="020F0502020204030204" pitchFamily="34" charset="0"/>
                <a:cs typeface="Arial" panose="020B0604020202020204" pitchFamily="34" charset="0"/>
              </a:rPr>
              <a:t>Quan</a:t>
            </a:r>
            <a:r>
              <a:rPr lang="nl-NL" sz="21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b="1" dirty="0" err="1">
                <a:solidFill>
                  <a:schemeClr val="tx1"/>
                </a:solidFill>
                <a:latin typeface="UTM Avo" panose="02040603050506020204" pitchFamily="18"/>
                <a:ea typeface="Calibri" panose="020F0502020204030204" pitchFamily="34" charset="0"/>
                <a:cs typeface="Arial" panose="020B0604020202020204" pitchFamily="34" charset="0"/>
              </a:rPr>
              <a:t>sát</a:t>
            </a:r>
            <a:r>
              <a:rPr lang="nl-NL" sz="21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b="1" dirty="0" err="1">
                <a:solidFill>
                  <a:schemeClr val="tx1"/>
                </a:solidFill>
                <a:latin typeface="UTM Avo" panose="02040603050506020204" pitchFamily="18"/>
                <a:ea typeface="Calibri" panose="020F0502020204030204" pitchFamily="34" charset="0"/>
                <a:cs typeface="Arial" panose="020B0604020202020204" pitchFamily="34" charset="0"/>
              </a:rPr>
              <a:t>hình</a:t>
            </a:r>
            <a:r>
              <a:rPr lang="nl-NL" sz="2100" b="1" dirty="0">
                <a:solidFill>
                  <a:schemeClr val="tx1"/>
                </a:solidFill>
                <a:latin typeface="UTM Avo" panose="02040603050506020204" pitchFamily="18"/>
                <a:ea typeface="Calibri" panose="020F0502020204030204" pitchFamily="34" charset="0"/>
                <a:cs typeface="Arial" panose="020B0604020202020204" pitchFamily="34" charset="0"/>
              </a:rPr>
              <a:t> 6.2, </a:t>
            </a:r>
            <a:r>
              <a:rPr lang="nl-NL" sz="2100" b="1" dirty="0" err="1">
                <a:solidFill>
                  <a:schemeClr val="tx1"/>
                </a:solidFill>
                <a:latin typeface="UTM Avo" panose="02040603050506020204" pitchFamily="18"/>
                <a:ea typeface="Calibri" panose="020F0502020204030204" pitchFamily="34" charset="0"/>
                <a:cs typeface="Arial" panose="020B0604020202020204" pitchFamily="34" charset="0"/>
              </a:rPr>
              <a:t>cho</a:t>
            </a:r>
            <a:r>
              <a:rPr lang="nl-NL" sz="2100" b="1"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b="1" dirty="0" err="1">
                <a:solidFill>
                  <a:schemeClr val="tx1"/>
                </a:solidFill>
                <a:latin typeface="UTM Avo" panose="02040603050506020204" pitchFamily="18"/>
                <a:ea typeface="Calibri" panose="020F0502020204030204" pitchFamily="34" charset="0"/>
                <a:cs typeface="Arial" panose="020B0604020202020204" pitchFamily="34" charset="0"/>
              </a:rPr>
              <a:t>biết</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a:t>
            </a:r>
          </a:p>
          <a:p>
            <a:pPr>
              <a:lnSpc>
                <a:spcPct val="135000"/>
              </a:lnSpc>
            </a:pP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Ở</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hình</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gỗ</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cháy</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thành</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than</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có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còn</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giữ</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được</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tính</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chất</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ban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đầu</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không</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a:t>
            </a:r>
          </a:p>
          <a:p>
            <a:pPr>
              <a:lnSpc>
                <a:spcPct val="135000"/>
              </a:lnSpc>
            </a:pP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Hình</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b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dây</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xích</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xe</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đạp</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bị</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gỉ</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gỉ</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sắt</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có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phải</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là</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sắt</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hay</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không</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p>
          <a:p>
            <a:pPr>
              <a:lnSpc>
                <a:spcPct val="135000"/>
              </a:lnSpc>
            </a:pP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Chất</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mới</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tạo</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thành</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trong</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hai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hình</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 b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là</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chất</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 </a:t>
            </a:r>
            <a:r>
              <a:rPr lang="nl-NL" sz="2100" dirty="0" err="1">
                <a:solidFill>
                  <a:schemeClr val="tx1"/>
                </a:solidFill>
                <a:latin typeface="UTM Avo" panose="02040603050506020204" pitchFamily="18"/>
                <a:ea typeface="Calibri" panose="020F0502020204030204" pitchFamily="34" charset="0"/>
                <a:cs typeface="Arial" panose="020B0604020202020204" pitchFamily="34" charset="0"/>
              </a:rPr>
              <a:t>nào</a:t>
            </a:r>
            <a:r>
              <a:rPr lang="nl-NL" sz="2100" dirty="0">
                <a:solidFill>
                  <a:schemeClr val="tx1"/>
                </a:solidFill>
                <a:latin typeface="UTM Avo" panose="02040603050506020204" pitchFamily="18"/>
                <a:ea typeface="Calibri" panose="020F0502020204030204" pitchFamily="34" charset="0"/>
                <a:cs typeface="Arial" panose="020B0604020202020204" pitchFamily="34" charset="0"/>
              </a:rPr>
              <a:t>?</a:t>
            </a:r>
            <a:endParaRPr lang="en-US" sz="2100" dirty="0">
              <a:solidFill>
                <a:schemeClr val="tx1"/>
              </a:solidFill>
              <a:latin typeface="UTM Avo" panose="02040603050506020204" pitchFamily="18"/>
              <a:cs typeface="Arial" panose="020B0604020202020204" pitchFamily="34" charset="0"/>
            </a:endParaRPr>
          </a:p>
        </p:txBody>
      </p:sp>
      <p:pic>
        <p:nvPicPr>
          <p:cNvPr id="5" name="Picture 4">
            <a:extLst>
              <a:ext uri="{FF2B5EF4-FFF2-40B4-BE49-F238E27FC236}">
                <a16:creationId xmlns:a16="http://schemas.microsoft.com/office/drawing/2014/main" id="{120A6173-DC14-B486-9E74-473AE2DB4EEB}"/>
              </a:ext>
            </a:extLst>
          </p:cNvPr>
          <p:cNvPicPr>
            <a:picLocks noChangeAspect="1"/>
          </p:cNvPicPr>
          <p:nvPr/>
        </p:nvPicPr>
        <p:blipFill rotWithShape="1">
          <a:blip r:embed="rId4"/>
          <a:srcRect t="29835"/>
          <a:stretch/>
        </p:blipFill>
        <p:spPr>
          <a:xfrm>
            <a:off x="2301540" y="3429000"/>
            <a:ext cx="7588919" cy="3507578"/>
          </a:xfrm>
          <a:prstGeom prst="rect">
            <a:avLst/>
          </a:prstGeom>
        </p:spPr>
      </p:pic>
    </p:spTree>
    <p:extLst>
      <p:ext uri="{BB962C8B-B14F-4D97-AF65-F5344CB8AC3E}">
        <p14:creationId xmlns:p14="http://schemas.microsoft.com/office/powerpoint/2010/main" val="87865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TotalTime>
  <Words>1530</Words>
  <Application>Microsoft Office PowerPoint</Application>
  <PresentationFormat>Widescreen</PresentationFormat>
  <Paragraphs>153</Paragraphs>
  <Slides>30</Slides>
  <Notes>29</Notes>
  <HiddenSlides>0</HiddenSlides>
  <MMClips>4</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30</vt:i4>
      </vt:variant>
    </vt:vector>
  </HeadingPairs>
  <TitlesOfParts>
    <vt:vector size="37" baseType="lpstr">
      <vt:lpstr>Arial</vt:lpstr>
      <vt:lpstr>Calibri</vt:lpstr>
      <vt:lpstr>Droid Serif</vt:lpstr>
      <vt:lpstr>Karla</vt:lpstr>
      <vt:lpstr>UTM Avo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Chủ đề 3 Các thể của chất</dc:title>
  <dc:creator>Huy Nguyễn</dc:creator>
  <cp:lastModifiedBy>Huy Nguyễn</cp:lastModifiedBy>
  <cp:revision>8</cp:revision>
  <dcterms:created xsi:type="dcterms:W3CDTF">2023-10-18T06:55:26Z</dcterms:created>
  <dcterms:modified xsi:type="dcterms:W3CDTF">2023-12-06T02:57:20Z</dcterms:modified>
</cp:coreProperties>
</file>