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7" r:id="rId8"/>
    <p:sldId id="268" r:id="rId9"/>
    <p:sldId id="269" r:id="rId10"/>
    <p:sldId id="282" r:id="rId11"/>
    <p:sldId id="261" r:id="rId12"/>
    <p:sldId id="270" r:id="rId13"/>
    <p:sldId id="271" r:id="rId14"/>
    <p:sldId id="272" r:id="rId15"/>
    <p:sldId id="273" r:id="rId16"/>
    <p:sldId id="274" r:id="rId17"/>
    <p:sldId id="275" r:id="rId18"/>
    <p:sldId id="276" r:id="rId19"/>
    <p:sldId id="277" r:id="rId20"/>
    <p:sldId id="278" r:id="rId21"/>
    <p:sldId id="279" r:id="rId22"/>
    <p:sldId id="262" r:id="rId23"/>
    <p:sldId id="280" r:id="rId24"/>
    <p:sldId id="281" r:id="rId25"/>
    <p:sldId id="263" r:id="rId26"/>
    <p:sldId id="264" r:id="rId27"/>
    <p:sldId id="265" r:id="rId28"/>
    <p:sldId id="266"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2">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gWdNpDqWeJw7b6OjSEYMiih9n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2"/>
    <p:restoredTop sz="94692"/>
  </p:normalViewPr>
  <p:slideViewPr>
    <p:cSldViewPr snapToGrid="0">
      <p:cViewPr varScale="1">
        <p:scale>
          <a:sx n="104" d="100"/>
          <a:sy n="104" d="100"/>
        </p:scale>
        <p:origin x="672" y="108"/>
      </p:cViewPr>
      <p:guideLst>
        <p:guide orient="horz" pos="21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&gt;&gt;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a:t>
            </a:r>
            <a:r>
              <a:rPr lang="en-US" baseline="0" dirty="0" err="1"/>
              <a:t>ấy</a:t>
            </a:r>
            <a:r>
              <a:rPr lang="en-US" baseline="0" dirty="0"/>
              <a:t> </a:t>
            </a:r>
            <a:r>
              <a:rPr lang="en-US" baseline="0" dirty="0" err="1"/>
              <a:t>vào</a:t>
            </a:r>
            <a:r>
              <a:rPr lang="en-US" baseline="0" dirty="0"/>
              <a:t> </a:t>
            </a:r>
            <a:r>
              <a:rPr lang="en-US" baseline="0" dirty="0" err="1"/>
              <a:t>dấu</a:t>
            </a:r>
            <a:r>
              <a:rPr lang="en-US" baseline="0" dirty="0"/>
              <a:t> </a:t>
            </a:r>
            <a:r>
              <a:rPr lang="en-US" baseline="0" dirty="0" err="1"/>
              <a:t>cộng</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của</a:t>
            </a:r>
            <a:r>
              <a:rPr lang="en-US" baseline="0" dirty="0"/>
              <a:t> </a:t>
            </a:r>
            <a:r>
              <a:rPr lang="en-US" baseline="0" dirty="0" err="1"/>
              <a:t>đội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tính</a:t>
            </a:r>
            <a:r>
              <a:rPr lang="en-US" baseline="0" dirty="0"/>
              <a:t> </a:t>
            </a:r>
            <a:r>
              <a:rPr lang="en-US" baseline="0" dirty="0" err="1"/>
              <a:t>điểm</a:t>
            </a:r>
            <a:r>
              <a:rPr lang="en-US" baseline="0" dirty="0"/>
              <a:t>.</a:t>
            </a:r>
          </a:p>
          <a:p>
            <a:r>
              <a:rPr lang="en-US" baseline="0" dirty="0" err="1"/>
              <a:t>Sau</a:t>
            </a:r>
            <a:r>
              <a:rPr lang="en-US" baseline="0" dirty="0"/>
              <a:t> </a:t>
            </a:r>
            <a:r>
              <a:rPr lang="en-US" baseline="0" dirty="0" err="1"/>
              <a:t>đó</a:t>
            </a:r>
            <a:r>
              <a:rPr lang="en-US" baseline="0" dirty="0"/>
              <a:t> </a:t>
            </a:r>
            <a:r>
              <a:rPr lang="en-US" baseline="0" dirty="0" err="1"/>
              <a:t>chọn</a:t>
            </a:r>
            <a:r>
              <a:rPr lang="en-US" baseline="0" dirty="0"/>
              <a:t> con </a:t>
            </a:r>
            <a:r>
              <a:rPr lang="en-US" baseline="0" dirty="0" err="1"/>
              <a:t>bướm</a:t>
            </a:r>
            <a:r>
              <a:rPr lang="en-US" baseline="0" dirty="0"/>
              <a:t> </a:t>
            </a:r>
            <a:r>
              <a:rPr lang="en-US" baseline="0" dirty="0" err="1"/>
              <a:t>khác</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06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34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151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074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163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823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981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15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Go Home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DD580-2AE9-4B2E-82FF-440E9C699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33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379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1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470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971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4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887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70078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780113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022987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05938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83727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96934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739098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33014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084996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69704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12/6/2023</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687124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12/6/2023</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3185721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hoc10.vn/doc-sach/khoa-hoc-tu-nhien-6/1/25/5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audio" Target="../media/media1.mp3"/><Relationship Id="rId16" Type="http://schemas.openxmlformats.org/officeDocument/2006/relationships/image" Target="../media/image28.jpeg"/><Relationship Id="rId1" Type="http://schemas.microsoft.com/office/2007/relationships/media" Target="../media/media1.mp3"/><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gif"/><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gif"/><Relationship Id="rId9" Type="http://schemas.openxmlformats.org/officeDocument/2006/relationships/image" Target="../media/image2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slide" Target="slide13.xml"/><Relationship Id="rId18" Type="http://schemas.openxmlformats.org/officeDocument/2006/relationships/image" Target="../media/image33.gif"/><Relationship Id="rId3" Type="http://schemas.openxmlformats.org/officeDocument/2006/relationships/audio" Target="../media/audio1.wav"/><Relationship Id="rId21" Type="http://schemas.openxmlformats.org/officeDocument/2006/relationships/image" Target="../media/image34.png"/><Relationship Id="rId7" Type="http://schemas.openxmlformats.org/officeDocument/2006/relationships/slide" Target="slide16.xml"/><Relationship Id="rId12" Type="http://schemas.openxmlformats.org/officeDocument/2006/relationships/image" Target="../media/image19.gif"/><Relationship Id="rId17" Type="http://schemas.openxmlformats.org/officeDocument/2006/relationships/slide" Target="slide14.xml"/><Relationship Id="rId2" Type="http://schemas.openxmlformats.org/officeDocument/2006/relationships/notesSlide" Target="../notesSlides/notesSlide11.xml"/><Relationship Id="rId16" Type="http://schemas.openxmlformats.org/officeDocument/2006/relationships/image" Target="../media/image32.gif"/><Relationship Id="rId20" Type="http://schemas.openxmlformats.org/officeDocument/2006/relationships/image" Target="../media/image17.gif"/><Relationship Id="rId1" Type="http://schemas.openxmlformats.org/officeDocument/2006/relationships/slideLayout" Target="../slideLayouts/slideLayout12.xml"/><Relationship Id="rId6" Type="http://schemas.openxmlformats.org/officeDocument/2006/relationships/image" Target="../media/image29.gif"/><Relationship Id="rId11" Type="http://schemas.openxmlformats.org/officeDocument/2006/relationships/slide" Target="slide15.xml"/><Relationship Id="rId5" Type="http://schemas.openxmlformats.org/officeDocument/2006/relationships/slide" Target="slide17.xml"/><Relationship Id="rId15" Type="http://schemas.openxmlformats.org/officeDocument/2006/relationships/slide" Target="slide18.xml"/><Relationship Id="rId23" Type="http://schemas.openxmlformats.org/officeDocument/2006/relationships/image" Target="../media/image28.jpeg"/><Relationship Id="rId10" Type="http://schemas.openxmlformats.org/officeDocument/2006/relationships/image" Target="../media/image31.gif"/><Relationship Id="rId19" Type="http://schemas.openxmlformats.org/officeDocument/2006/relationships/slide" Target="slide20.xml"/><Relationship Id="rId4" Type="http://schemas.openxmlformats.org/officeDocument/2006/relationships/audio" Target="../media/audio2.wav"/><Relationship Id="rId9" Type="http://schemas.openxmlformats.org/officeDocument/2006/relationships/slide" Target="slide19.xml"/><Relationship Id="rId14" Type="http://schemas.openxmlformats.org/officeDocument/2006/relationships/image" Target="../media/image16.gif"/><Relationship Id="rId22"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3.gif"/><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slide" Target="slide12.xml"/><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slide" Target="slide1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slide" Target="slide1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slide" Target="slide1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hoc10.vn/doc-sach/khoa-hoc-tu-nhien-6/1/25/5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7.gif"/><Relationship Id="rId4" Type="http://schemas.openxmlformats.org/officeDocument/2006/relationships/slide" Target="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hoc10.vn/doc-sach/khoa-hoc-tu-nhien-6/1/25/5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hyperlink" Target="https://www.facebook.com/hoc10f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hoc10.vn/doc-sach/khoa-hoc-tu-nhien-6/1/25/5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15" name="Title 1">
            <a:extLst>
              <a:ext uri="{FF2B5EF4-FFF2-40B4-BE49-F238E27FC236}">
                <a16:creationId xmlns:a16="http://schemas.microsoft.com/office/drawing/2014/main" id="{AA010852-7D2E-A604-7D9A-27F6A49EE20E}"/>
              </a:ext>
            </a:extLst>
          </p:cNvPr>
          <p:cNvSpPr txBox="1">
            <a:spLocks/>
          </p:cNvSpPr>
          <p:nvPr/>
        </p:nvSpPr>
        <p:spPr>
          <a:xfrm>
            <a:off x="-62660" y="879764"/>
            <a:ext cx="12317320" cy="254923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vi-VN" sz="5000" b="1" dirty="0">
                <a:solidFill>
                  <a:srgbClr val="002060"/>
                </a:solidFill>
                <a:latin typeface="UTM Avo" panose="02040603050506020204" pitchFamily="18" charset="0"/>
              </a:rPr>
              <a:t>Chủ đề </a:t>
            </a:r>
            <a:r>
              <a:rPr lang="en-US" sz="5000" b="1" dirty="0">
                <a:solidFill>
                  <a:srgbClr val="002060"/>
                </a:solidFill>
                <a:latin typeface="UTM Avo" panose="02040603050506020204" pitchFamily="18" charset="0"/>
              </a:rPr>
              <a:t>3</a:t>
            </a:r>
            <a:r>
              <a:rPr lang="vi-VN" sz="5000" b="1" dirty="0">
                <a:solidFill>
                  <a:srgbClr val="002060"/>
                </a:solidFill>
                <a:latin typeface="UTM Avo" panose="02040603050506020204" pitchFamily="18" charset="0"/>
              </a:rPr>
              <a:t>: </a:t>
            </a:r>
            <a:r>
              <a:rPr lang="en-US" sz="5000" b="1" dirty="0" err="1">
                <a:solidFill>
                  <a:srgbClr val="002060"/>
                </a:solidFill>
                <a:latin typeface="UTM Avo" panose="02040603050506020204" pitchFamily="18"/>
              </a:rPr>
              <a:t>Một</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số</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vật</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liệu</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nhiên</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liệu</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nguyên</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liệu</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lương</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thực</a:t>
            </a:r>
            <a:r>
              <a:rPr lang="en-US" sz="5000" b="1" dirty="0">
                <a:solidFill>
                  <a:srgbClr val="002060"/>
                </a:solidFill>
                <a:latin typeface="UTM Avo" panose="02040603050506020204" pitchFamily="18"/>
              </a:rPr>
              <a:t> – </a:t>
            </a:r>
            <a:r>
              <a:rPr lang="en-US" sz="5000" b="1" dirty="0" err="1">
                <a:solidFill>
                  <a:srgbClr val="002060"/>
                </a:solidFill>
                <a:latin typeface="UTM Avo" panose="02040603050506020204" pitchFamily="18"/>
              </a:rPr>
              <a:t>thực</a:t>
            </a:r>
            <a:r>
              <a:rPr lang="en-US" sz="5000" b="1" dirty="0">
                <a:solidFill>
                  <a:srgbClr val="002060"/>
                </a:solidFill>
                <a:latin typeface="UTM Avo" panose="02040603050506020204" pitchFamily="18"/>
              </a:rPr>
              <a:t> </a:t>
            </a:r>
            <a:r>
              <a:rPr lang="en-US" sz="5000" b="1" dirty="0" err="1">
                <a:solidFill>
                  <a:srgbClr val="002060"/>
                </a:solidFill>
                <a:latin typeface="UTM Avo" panose="02040603050506020204" pitchFamily="18"/>
              </a:rPr>
              <a:t>phẩm</a:t>
            </a:r>
            <a:endParaRPr lang="en-US" sz="5000" b="1" dirty="0">
              <a:solidFill>
                <a:srgbClr val="002060"/>
              </a:solidFill>
              <a:latin typeface="UTM Avo" panose="02040603050506020204" pitchFamily="18" charset="0"/>
            </a:endParaRPr>
          </a:p>
        </p:txBody>
      </p:sp>
      <p:sp>
        <p:nvSpPr>
          <p:cNvPr id="16" name="Subtitle 2">
            <a:extLst>
              <a:ext uri="{FF2B5EF4-FFF2-40B4-BE49-F238E27FC236}">
                <a16:creationId xmlns:a16="http://schemas.microsoft.com/office/drawing/2014/main" id="{7999D2EB-E7C5-5F54-D1D4-40EF272823C2}"/>
              </a:ext>
            </a:extLst>
          </p:cNvPr>
          <p:cNvSpPr txBox="1">
            <a:spLocks/>
          </p:cNvSpPr>
          <p:nvPr/>
        </p:nvSpPr>
        <p:spPr>
          <a:xfrm>
            <a:off x="255096" y="3572256"/>
            <a:ext cx="11681807"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vi-VN" sz="5400" b="1" dirty="0">
                <a:solidFill>
                  <a:srgbClr val="FF0000"/>
                </a:solidFill>
                <a:latin typeface="UTM Avo" panose="02040603050506020204" pitchFamily="18" charset="0"/>
              </a:rPr>
              <a:t>Bài </a:t>
            </a:r>
            <a:r>
              <a:rPr lang="en-US" sz="5400" b="1" dirty="0">
                <a:solidFill>
                  <a:srgbClr val="FF0000"/>
                </a:solidFill>
                <a:latin typeface="UTM Avo" panose="02040603050506020204" pitchFamily="18" charset="0"/>
              </a:rPr>
              <a:t>8: </a:t>
            </a:r>
            <a:r>
              <a:rPr lang="en-US" sz="5400" b="1" dirty="0" err="1">
                <a:solidFill>
                  <a:srgbClr val="FF0000"/>
                </a:solidFill>
                <a:latin typeface="UTM Avo" panose="02040603050506020204" pitchFamily="18"/>
              </a:rPr>
              <a:t>Một</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số</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vật</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liệu</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nhiên</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liệu</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nguyên</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liệu</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thông</a:t>
            </a:r>
            <a:r>
              <a:rPr lang="en-US" sz="5400" b="1" dirty="0">
                <a:solidFill>
                  <a:srgbClr val="FF0000"/>
                </a:solidFill>
                <a:latin typeface="UTM Avo" panose="02040603050506020204" pitchFamily="18"/>
              </a:rPr>
              <a:t> </a:t>
            </a:r>
            <a:r>
              <a:rPr lang="en-US" sz="5400" b="1" dirty="0" err="1">
                <a:solidFill>
                  <a:srgbClr val="FF0000"/>
                </a:solidFill>
                <a:latin typeface="UTM Avo" panose="02040603050506020204" pitchFamily="18"/>
              </a:rPr>
              <a:t>dụng</a:t>
            </a:r>
            <a:endParaRPr lang="en-US" sz="5400" b="1" dirty="0">
              <a:solidFill>
                <a:srgbClr val="FF0000"/>
              </a:solidFill>
              <a:latin typeface="UTM Avo" panose="02040603050506020204" pitchFamily="18"/>
            </a:endParaRPr>
          </a:p>
          <a:p>
            <a:pPr>
              <a:lnSpc>
                <a:spcPct val="100000"/>
              </a:lnSpc>
            </a:pPr>
            <a:r>
              <a:rPr lang="en-US" sz="5400" b="1" dirty="0">
                <a:solidFill>
                  <a:srgbClr val="FF0000"/>
                </a:solidFill>
                <a:latin typeface="UTM Avo" panose="02040603050506020204" pitchFamily="18"/>
              </a:rPr>
              <a:t>(</a:t>
            </a:r>
            <a:r>
              <a:rPr lang="en-US" sz="5400" b="1" dirty="0" err="1">
                <a:solidFill>
                  <a:srgbClr val="FF0000"/>
                </a:solidFill>
                <a:latin typeface="UTM Avo" panose="02040603050506020204" pitchFamily="18"/>
              </a:rPr>
              <a:t>Phần</a:t>
            </a:r>
            <a:r>
              <a:rPr lang="en-US" sz="5400" b="1" dirty="0">
                <a:solidFill>
                  <a:srgbClr val="FF0000"/>
                </a:solidFill>
                <a:latin typeface="UTM Avo" panose="02040603050506020204" pitchFamily="18"/>
              </a:rPr>
              <a:t> III)</a:t>
            </a:r>
            <a:endParaRPr lang="en-US" sz="5400" b="1" dirty="0">
              <a:solidFill>
                <a:srgbClr val="FF0000"/>
              </a:solidFill>
              <a:latin typeface="UTM Avo" panose="02040603050506020204" pitchFamily="18" charset="0"/>
            </a:endParaRPr>
          </a:p>
        </p:txBody>
      </p:sp>
      <p:sp>
        <p:nvSpPr>
          <p:cNvPr id="17" name="Title 1">
            <a:extLst>
              <a:ext uri="{FF2B5EF4-FFF2-40B4-BE49-F238E27FC236}">
                <a16:creationId xmlns:a16="http://schemas.microsoft.com/office/drawing/2014/main" id="{4E778279-A0DF-19E2-172E-6EFF6D1AFFA7}"/>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3600">
                <a:solidFill>
                  <a:schemeClr val="bg1"/>
                </a:solidFill>
                <a:effectLst>
                  <a:outerShdw blurRad="38100" dist="38100" dir="2700000" algn="tl">
                    <a:srgbClr val="000000">
                      <a:alpha val="43137"/>
                    </a:srgbClr>
                  </a:outerShdw>
                </a:effectLst>
                <a:latin typeface="UTM Avo" panose="02040603050506020204" pitchFamily="18" charset="0"/>
              </a:rPr>
              <a:t>KH</a:t>
            </a:r>
            <a:r>
              <a:rPr lang="en-US" sz="3600">
                <a:solidFill>
                  <a:schemeClr val="bg1"/>
                </a:solidFill>
                <a:effectLst>
                  <a:outerShdw blurRad="38100" dist="38100" dir="2700000" algn="tl">
                    <a:srgbClr val="000000">
                      <a:alpha val="43137"/>
                    </a:srgbClr>
                  </a:outerShdw>
                </a:effectLst>
                <a:latin typeface="UTM Avo" panose="02040603050506020204" pitchFamily="18" charset="0"/>
              </a:rPr>
              <a:t>TN </a:t>
            </a:r>
            <a:r>
              <a:rPr lang="vi-VN" sz="3600">
                <a:solidFill>
                  <a:schemeClr val="bg1"/>
                </a:solidFill>
                <a:effectLst>
                  <a:outerShdw blurRad="38100" dist="38100" dir="2700000" algn="tl">
                    <a:srgbClr val="000000">
                      <a:alpha val="43137"/>
                    </a:srgbClr>
                  </a:outerShdw>
                </a:effectLst>
                <a:latin typeface="UTM Avo" panose="02040603050506020204" pitchFamily="18" charset="0"/>
              </a:rPr>
              <a:t>6</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0B391537-8A9D-295B-DB44-68D4D38A3173}"/>
              </a:ext>
            </a:extLst>
          </p:cNvPr>
          <p:cNvPicPr>
            <a:picLocks noChangeAspect="1"/>
          </p:cNvPicPr>
          <p:nvPr/>
        </p:nvPicPr>
        <p:blipFill>
          <a:blip r:embed="rId5"/>
          <a:stretch>
            <a:fillRect/>
          </a:stretch>
        </p:blipFill>
        <p:spPr>
          <a:xfrm>
            <a:off x="4501082" y="3147800"/>
            <a:ext cx="3189835" cy="176477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55823" y="2046738"/>
            <a:ext cx="1609725"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7647" y="113229"/>
            <a:ext cx="1609725"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88709" y="59441"/>
            <a:ext cx="4522926" cy="2009540"/>
          </a:xfrm>
          <a:prstGeom prst="rect">
            <a:avLst/>
          </a:prstGeom>
        </p:spPr>
      </p:pic>
      <p:pic>
        <p:nvPicPr>
          <p:cNvPr id="3" name="Picture 2" descr="Text&#10;&#10;Description automatically generated">
            <a:extLst>
              <a:ext uri="{FF2B5EF4-FFF2-40B4-BE49-F238E27FC236}">
                <a16:creationId xmlns:a16="http://schemas.microsoft.com/office/drawing/2014/main" id="{C015D3BB-088F-C4DB-75A5-7D9B34C982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041" y="-337864"/>
            <a:ext cx="8206808" cy="4616329"/>
          </a:xfrm>
          <a:prstGeom prst="rect">
            <a:avLst/>
          </a:prstGeom>
        </p:spPr>
      </p:pic>
      <p:pic>
        <p:nvPicPr>
          <p:cNvPr id="2" name="Picture 1" descr="Logo, company name&#10;&#10;Description automatically generated">
            <a:extLst>
              <a:ext uri="{FF2B5EF4-FFF2-40B4-BE49-F238E27FC236}">
                <a16:creationId xmlns:a16="http://schemas.microsoft.com/office/drawing/2014/main" id="{0D610A4C-336E-968B-9A2B-C9D89976BFD2}"/>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1250" fill="hold"/>
                                        <p:tgtEl>
                                          <p:spTgt spid="29"/>
                                        </p:tgtEl>
                                        <p:attrNameLst>
                                          <p:attrName>ppt_x</p:attrName>
                                        </p:attrNameLst>
                                      </p:cBhvr>
                                      <p:tavLst>
                                        <p:tav tm="0">
                                          <p:val>
                                            <p:strVal val="0-#ppt_w/2"/>
                                          </p:val>
                                        </p:tav>
                                        <p:tav tm="100000">
                                          <p:val>
                                            <p:strVal val="#ppt_x"/>
                                          </p:val>
                                        </p:tav>
                                      </p:tavLst>
                                    </p:anim>
                                    <p:anim calcmode="lin" valueType="num">
                                      <p:cBhvr additive="base">
                                        <p:cTn id="10" dur="1250" fill="hold"/>
                                        <p:tgtEl>
                                          <p:spTgt spid="29"/>
                                        </p:tgtEl>
                                        <p:attrNameLst>
                                          <p:attrName>ppt_y</p:attrName>
                                        </p:attrNameLst>
                                      </p:cBhvr>
                                      <p:tavLst>
                                        <p:tav tm="0">
                                          <p:val>
                                            <p:strVal val="#ppt_y"/>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750" fill="hold"/>
                                        <p:tgtEl>
                                          <p:spTgt spid="19"/>
                                        </p:tgtEl>
                                        <p:attrNameLst>
                                          <p:attrName>ppt_x</p:attrName>
                                        </p:attrNameLst>
                                      </p:cBhvr>
                                      <p:tavLst>
                                        <p:tav tm="0">
                                          <p:val>
                                            <p:strVal val="#ppt_x"/>
                                          </p:val>
                                        </p:tav>
                                        <p:tav tm="100000">
                                          <p:val>
                                            <p:strVal val="#ppt_x"/>
                                          </p:val>
                                        </p:tav>
                                      </p:tavLst>
                                    </p:anim>
                                    <p:anim calcmode="lin" valueType="num">
                                      <p:cBhvr additive="base">
                                        <p:cTn id="14" dur="1750" fill="hold"/>
                                        <p:tgtEl>
                                          <p:spTgt spid="19"/>
                                        </p:tgtEl>
                                        <p:attrNameLst>
                                          <p:attrName>ppt_y</p:attrName>
                                        </p:attrNameLst>
                                      </p:cBhvr>
                                      <p:tavLst>
                                        <p:tav tm="0">
                                          <p:val>
                                            <p:strVal val="0-#ppt_h/2"/>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3000" fill="hold"/>
                                        <p:tgtEl>
                                          <p:spTgt spid="23"/>
                                        </p:tgtEl>
                                        <p:attrNameLst>
                                          <p:attrName>ppt_x</p:attrName>
                                        </p:attrNameLst>
                                      </p:cBhvr>
                                      <p:tavLst>
                                        <p:tav tm="0">
                                          <p:val>
                                            <p:strVal val="1+#ppt_w/2"/>
                                          </p:val>
                                        </p:tav>
                                        <p:tav tm="100000">
                                          <p:val>
                                            <p:strVal val="#ppt_x"/>
                                          </p:val>
                                        </p:tav>
                                      </p:tavLst>
                                    </p:anim>
                                    <p:anim calcmode="lin" valueType="num">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8" repeatCount="indefinite" fill="hold" nodeType="withEffect">
                                  <p:stCondLst>
                                    <p:cond delay="0"/>
                                  </p:stCondLst>
                                  <p:childTnLst>
                                    <p:anim calcmode="lin" valueType="num">
                                      <p:cBhvr additive="base">
                                        <p:cTn id="20" dur="5000"/>
                                        <p:tgtEl>
                                          <p:spTgt spid="77"/>
                                        </p:tgtEl>
                                        <p:attrNameLst>
                                          <p:attrName>ppt_x</p:attrName>
                                        </p:attrNameLst>
                                      </p:cBhvr>
                                      <p:tavLst>
                                        <p:tav tm="0">
                                          <p:val>
                                            <p:strVal val="ppt_x"/>
                                          </p:val>
                                        </p:tav>
                                        <p:tav tm="100000">
                                          <p:val>
                                            <p:strVal val="0-ppt_w/2"/>
                                          </p:val>
                                        </p:tav>
                                      </p:tavLst>
                                    </p:anim>
                                    <p:anim calcmode="lin" valueType="num">
                                      <p:cBhvr additive="base">
                                        <p:cTn id="21" dur="5000"/>
                                        <p:tgtEl>
                                          <p:spTgt spid="77"/>
                                        </p:tgtEl>
                                        <p:attrNameLst>
                                          <p:attrName>ppt_y</p:attrName>
                                        </p:attrNameLst>
                                      </p:cBhvr>
                                      <p:tavLst>
                                        <p:tav tm="0">
                                          <p:val>
                                            <p:strVal val="ppt_y"/>
                                          </p:val>
                                        </p:tav>
                                        <p:tav tm="100000">
                                          <p:val>
                                            <p:strVal val="ppt_y"/>
                                          </p:val>
                                        </p:tav>
                                      </p:tavLst>
                                    </p:anim>
                                    <p:set>
                                      <p:cBhvr>
                                        <p:cTn id="22"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419319" y="5742169"/>
            <a:ext cx="15472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3747030" y="1107101"/>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6958" y="237018"/>
            <a:ext cx="1606378" cy="1545336"/>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5931995" y="3918382"/>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7277" y="2545729"/>
            <a:ext cx="1749437" cy="1545336"/>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7786183" y="2125152"/>
            <a:ext cx="457200" cy="4572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4171" y="691514"/>
            <a:ext cx="1613086" cy="1545336"/>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2875906" y="4325348"/>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93854" y="3374314"/>
            <a:ext cx="1564105" cy="1545336"/>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1824525" y="461797"/>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9599" y="314656"/>
            <a:ext cx="1589852" cy="1545336"/>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9075039" y="3868148"/>
            <a:ext cx="457200" cy="4572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39656" y="2582554"/>
            <a:ext cx="1727966" cy="1545336"/>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1367325" y="2861197"/>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7281" y="1828978"/>
            <a:ext cx="2091294" cy="1545336"/>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0246568" y="1430638"/>
            <a:ext cx="457200" cy="4572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77767" y="342502"/>
            <a:ext cx="1651000" cy="1545336"/>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7732583" y="5746057"/>
            <a:ext cx="152157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1486812" y="1082860"/>
            <a:ext cx="4153701"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518118"/>
            <a:ext cx="1333986" cy="1333986"/>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518118"/>
            <a:ext cx="1333986" cy="1333986"/>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7334805" y="1143845"/>
            <a:ext cx="4153701"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a16="http://schemas.microsoft.com/office/drawing/2014/main" id="{DA69900A-F0DA-4B13-B9A0-C0120A855BBF}"/>
              </a:ext>
            </a:extLst>
          </p:cNvPr>
          <p:cNvSpPr/>
          <p:nvPr/>
        </p:nvSpPr>
        <p:spPr>
          <a:xfrm>
            <a:off x="5528709" y="5563486"/>
            <a:ext cx="1134582" cy="1134582"/>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PIPI</a:t>
            </a:r>
          </a:p>
        </p:txBody>
      </p:sp>
      <p:pic>
        <p:nvPicPr>
          <p:cNvPr id="2" name="Picture 1" descr="Logo, company name&#10;&#10;Description automatically generated">
            <a:extLst>
              <a:ext uri="{FF2B5EF4-FFF2-40B4-BE49-F238E27FC236}">
                <a16:creationId xmlns:a16="http://schemas.microsoft.com/office/drawing/2014/main" id="{6391E5B0-AB97-89F2-3BD1-BAF818E70073}"/>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spTree>
    <p:extLst>
      <p:ext uri="{BB962C8B-B14F-4D97-AF65-F5344CB8AC3E}">
        <p14:creationId xmlns:p14="http://schemas.microsoft.com/office/powerpoint/2010/main" val="4281345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11AB175-5CFC-8763-A526-947DBC8643A3}"/>
              </a:ext>
            </a:extLst>
          </p:cNvPr>
          <p:cNvSpPr/>
          <p:nvPr/>
        </p:nvSpPr>
        <p:spPr>
          <a:xfrm>
            <a:off x="0" y="3499561"/>
            <a:ext cx="5670614" cy="2276381"/>
          </a:xfrm>
          <a:custGeom>
            <a:avLst/>
            <a:gdLst>
              <a:gd name="connsiteX0" fmla="*/ 5484686 w 5670614"/>
              <a:gd name="connsiteY0" fmla="*/ 1792987 h 2276381"/>
              <a:gd name="connsiteX1" fmla="*/ 5355717 w 5670614"/>
              <a:gd name="connsiteY1" fmla="*/ 1679830 h 2276381"/>
              <a:gd name="connsiteX2" fmla="*/ 5145501 w 5670614"/>
              <a:gd name="connsiteY2" fmla="*/ 1558005 h 2276381"/>
              <a:gd name="connsiteX3" fmla="*/ 4989576 w 5670614"/>
              <a:gd name="connsiteY3" fmla="*/ 1612298 h 2276381"/>
              <a:gd name="connsiteX4" fmla="*/ 4901660 w 5670614"/>
              <a:gd name="connsiteY4" fmla="*/ 1597344 h 2276381"/>
              <a:gd name="connsiteX5" fmla="*/ 4818507 w 5670614"/>
              <a:gd name="connsiteY5" fmla="*/ 1611250 h 2276381"/>
              <a:gd name="connsiteX6" fmla="*/ 4612196 w 5670614"/>
              <a:gd name="connsiteY6" fmla="*/ 1497236 h 2276381"/>
              <a:gd name="connsiteX7" fmla="*/ 4539329 w 5670614"/>
              <a:gd name="connsiteY7" fmla="*/ 1507904 h 2276381"/>
              <a:gd name="connsiteX8" fmla="*/ 4349877 w 5670614"/>
              <a:gd name="connsiteY8" fmla="*/ 1420274 h 2276381"/>
              <a:gd name="connsiteX9" fmla="*/ 4166235 w 5670614"/>
              <a:gd name="connsiteY9" fmla="*/ 1502284 h 2276381"/>
              <a:gd name="connsiteX10" fmla="*/ 3979164 w 5670614"/>
              <a:gd name="connsiteY10" fmla="*/ 1405986 h 2276381"/>
              <a:gd name="connsiteX11" fmla="*/ 3988308 w 5670614"/>
              <a:gd name="connsiteY11" fmla="*/ 1351313 h 2276381"/>
              <a:gd name="connsiteX12" fmla="*/ 3761804 w 5670614"/>
              <a:gd name="connsiteY12" fmla="*/ 1158051 h 2276381"/>
              <a:gd name="connsiteX13" fmla="*/ 3760851 w 5670614"/>
              <a:gd name="connsiteY13" fmla="*/ 1158051 h 2276381"/>
              <a:gd name="connsiteX14" fmla="*/ 3552920 w 5670614"/>
              <a:gd name="connsiteY14" fmla="*/ 980981 h 2276381"/>
              <a:gd name="connsiteX15" fmla="*/ 3326892 w 5670614"/>
              <a:gd name="connsiteY15" fmla="*/ 794672 h 2276381"/>
              <a:gd name="connsiteX16" fmla="*/ 3234500 w 5670614"/>
              <a:gd name="connsiteY16" fmla="*/ 812007 h 2276381"/>
              <a:gd name="connsiteX17" fmla="*/ 3064478 w 5670614"/>
              <a:gd name="connsiteY17" fmla="*/ 686754 h 2276381"/>
              <a:gd name="connsiteX18" fmla="*/ 3036570 w 5670614"/>
              <a:gd name="connsiteY18" fmla="*/ 688944 h 2276381"/>
              <a:gd name="connsiteX19" fmla="*/ 2813399 w 5670614"/>
              <a:gd name="connsiteY19" fmla="*/ 480823 h 2276381"/>
              <a:gd name="connsiteX20" fmla="*/ 2698909 w 5670614"/>
              <a:gd name="connsiteY20" fmla="*/ 418720 h 2276381"/>
              <a:gd name="connsiteX21" fmla="*/ 2701957 w 5670614"/>
              <a:gd name="connsiteY21" fmla="*/ 385287 h 2276381"/>
              <a:gd name="connsiteX22" fmla="*/ 2439257 w 5670614"/>
              <a:gd name="connsiteY22" fmla="*/ 161069 h 2276381"/>
              <a:gd name="connsiteX23" fmla="*/ 2327624 w 5670614"/>
              <a:gd name="connsiteY23" fmla="*/ 182976 h 2276381"/>
              <a:gd name="connsiteX24" fmla="*/ 2159032 w 5670614"/>
              <a:gd name="connsiteY24" fmla="*/ 130684 h 2276381"/>
              <a:gd name="connsiteX25" fmla="*/ 1959674 w 5670614"/>
              <a:gd name="connsiteY25" fmla="*/ 210504 h 2276381"/>
              <a:gd name="connsiteX26" fmla="*/ 1697736 w 5670614"/>
              <a:gd name="connsiteY26" fmla="*/ 1 h 2276381"/>
              <a:gd name="connsiteX27" fmla="*/ 1492853 w 5670614"/>
              <a:gd name="connsiteY27" fmla="*/ 85726 h 2276381"/>
              <a:gd name="connsiteX28" fmla="*/ 1381697 w 5670614"/>
              <a:gd name="connsiteY28" fmla="*/ 55056 h 2276381"/>
              <a:gd name="connsiteX29" fmla="*/ 1194530 w 5670614"/>
              <a:gd name="connsiteY29" fmla="*/ 195359 h 2276381"/>
              <a:gd name="connsiteX30" fmla="*/ 1012222 w 5670614"/>
              <a:gd name="connsiteY30" fmla="*/ 358332 h 2276381"/>
              <a:gd name="connsiteX31" fmla="*/ 1055751 w 5670614"/>
              <a:gd name="connsiteY31" fmla="*/ 461678 h 2276381"/>
              <a:gd name="connsiteX32" fmla="*/ 1012889 w 5670614"/>
              <a:gd name="connsiteY32" fmla="*/ 583122 h 2276381"/>
              <a:gd name="connsiteX33" fmla="*/ 1025271 w 5670614"/>
              <a:gd name="connsiteY33" fmla="*/ 649511 h 2276381"/>
              <a:gd name="connsiteX34" fmla="*/ 958596 w 5670614"/>
              <a:gd name="connsiteY34" fmla="*/ 688087 h 2276381"/>
              <a:gd name="connsiteX35" fmla="*/ 796290 w 5670614"/>
              <a:gd name="connsiteY35" fmla="*/ 637986 h 2276381"/>
              <a:gd name="connsiteX36" fmla="*/ 543973 w 5670614"/>
              <a:gd name="connsiteY36" fmla="*/ 855632 h 2276381"/>
              <a:gd name="connsiteX37" fmla="*/ 555784 w 5670614"/>
              <a:gd name="connsiteY37" fmla="*/ 920688 h 2276381"/>
              <a:gd name="connsiteX38" fmla="*/ 396907 w 5670614"/>
              <a:gd name="connsiteY38" fmla="*/ 1054323 h 2276381"/>
              <a:gd name="connsiteX39" fmla="*/ 228219 w 5670614"/>
              <a:gd name="connsiteY39" fmla="*/ 1011366 h 2276381"/>
              <a:gd name="connsiteX40" fmla="*/ 0 w 5670614"/>
              <a:gd name="connsiteY40" fmla="*/ 1099853 h 2276381"/>
              <a:gd name="connsiteX41" fmla="*/ 0 w 5670614"/>
              <a:gd name="connsiteY41" fmla="*/ 2092644 h 2276381"/>
              <a:gd name="connsiteX42" fmla="*/ 141446 w 5670614"/>
              <a:gd name="connsiteY42" fmla="*/ 2128077 h 2276381"/>
              <a:gd name="connsiteX43" fmla="*/ 337376 w 5670614"/>
              <a:gd name="connsiteY43" fmla="*/ 2051496 h 2276381"/>
              <a:gd name="connsiteX44" fmla="*/ 575310 w 5670614"/>
              <a:gd name="connsiteY44" fmla="*/ 2181322 h 2276381"/>
              <a:gd name="connsiteX45" fmla="*/ 797909 w 5670614"/>
              <a:gd name="connsiteY45" fmla="*/ 2073594 h 2276381"/>
              <a:gd name="connsiteX46" fmla="*/ 1008983 w 5670614"/>
              <a:gd name="connsiteY46" fmla="*/ 2164748 h 2276381"/>
              <a:gd name="connsiteX47" fmla="*/ 1250537 w 5670614"/>
              <a:gd name="connsiteY47" fmla="*/ 2025492 h 2276381"/>
              <a:gd name="connsiteX48" fmla="*/ 1342930 w 5670614"/>
              <a:gd name="connsiteY48" fmla="*/ 2039875 h 2276381"/>
              <a:gd name="connsiteX49" fmla="*/ 1368933 w 5670614"/>
              <a:gd name="connsiteY49" fmla="*/ 2038637 h 2276381"/>
              <a:gd name="connsiteX50" fmla="*/ 1550956 w 5670614"/>
              <a:gd name="connsiteY50" fmla="*/ 2101407 h 2276381"/>
              <a:gd name="connsiteX51" fmla="*/ 1716977 w 5670614"/>
              <a:gd name="connsiteY51" fmla="*/ 2049972 h 2276381"/>
              <a:gd name="connsiteX52" fmla="*/ 1761363 w 5670614"/>
              <a:gd name="connsiteY52" fmla="*/ 2069403 h 2276381"/>
              <a:gd name="connsiteX53" fmla="*/ 2021300 w 5670614"/>
              <a:gd name="connsiteY53" fmla="*/ 2263141 h 2276381"/>
              <a:gd name="connsiteX54" fmla="*/ 2265236 w 5670614"/>
              <a:gd name="connsiteY54" fmla="*/ 2118266 h 2276381"/>
              <a:gd name="connsiteX55" fmla="*/ 2318957 w 5670614"/>
              <a:gd name="connsiteY55" fmla="*/ 2122933 h 2276381"/>
              <a:gd name="connsiteX56" fmla="*/ 2410873 w 5670614"/>
              <a:gd name="connsiteY56" fmla="*/ 2108170 h 2276381"/>
              <a:gd name="connsiteX57" fmla="*/ 2662809 w 5670614"/>
              <a:gd name="connsiteY57" fmla="*/ 2269332 h 2276381"/>
              <a:gd name="connsiteX58" fmla="*/ 2814733 w 5670614"/>
              <a:gd name="connsiteY58" fmla="*/ 2227041 h 2276381"/>
              <a:gd name="connsiteX59" fmla="*/ 2979039 w 5670614"/>
              <a:gd name="connsiteY59" fmla="*/ 2276381 h 2276381"/>
              <a:gd name="connsiteX60" fmla="*/ 3229547 w 5670614"/>
              <a:gd name="connsiteY60" fmla="*/ 2115313 h 2276381"/>
              <a:gd name="connsiteX61" fmla="*/ 3385280 w 5670614"/>
              <a:gd name="connsiteY61" fmla="*/ 2159223 h 2276381"/>
              <a:gd name="connsiteX62" fmla="*/ 3527679 w 5670614"/>
              <a:gd name="connsiteY62" fmla="*/ 2122552 h 2276381"/>
              <a:gd name="connsiteX63" fmla="*/ 3765042 w 5670614"/>
              <a:gd name="connsiteY63" fmla="*/ 2251330 h 2276381"/>
              <a:gd name="connsiteX64" fmla="*/ 3980784 w 5670614"/>
              <a:gd name="connsiteY64" fmla="*/ 2153128 h 2276381"/>
              <a:gd name="connsiteX65" fmla="*/ 4135279 w 5670614"/>
              <a:gd name="connsiteY65" fmla="*/ 2196181 h 2276381"/>
              <a:gd name="connsiteX66" fmla="*/ 4334256 w 5670614"/>
              <a:gd name="connsiteY66" fmla="*/ 2116742 h 2276381"/>
              <a:gd name="connsiteX67" fmla="*/ 4360926 w 5670614"/>
              <a:gd name="connsiteY67" fmla="*/ 2118171 h 2276381"/>
              <a:gd name="connsiteX68" fmla="*/ 4497896 w 5670614"/>
              <a:gd name="connsiteY68" fmla="*/ 2077785 h 2276381"/>
              <a:gd name="connsiteX69" fmla="*/ 4722781 w 5670614"/>
              <a:gd name="connsiteY69" fmla="*/ 2249140 h 2276381"/>
              <a:gd name="connsiteX70" fmla="*/ 4915472 w 5670614"/>
              <a:gd name="connsiteY70" fmla="*/ 2155128 h 2276381"/>
              <a:gd name="connsiteX71" fmla="*/ 5038725 w 5670614"/>
              <a:gd name="connsiteY71" fmla="*/ 2186370 h 2276381"/>
              <a:gd name="connsiteX72" fmla="*/ 5120735 w 5670614"/>
              <a:gd name="connsiteY72" fmla="*/ 2172844 h 2276381"/>
              <a:gd name="connsiteX73" fmla="*/ 5264753 w 5670614"/>
              <a:gd name="connsiteY73" fmla="*/ 2216850 h 2276381"/>
              <a:gd name="connsiteX74" fmla="*/ 5404866 w 5670614"/>
              <a:gd name="connsiteY74" fmla="*/ 2174464 h 2276381"/>
              <a:gd name="connsiteX75" fmla="*/ 5445347 w 5670614"/>
              <a:gd name="connsiteY75" fmla="*/ 2177607 h 2276381"/>
              <a:gd name="connsiteX76" fmla="*/ 5670614 w 5670614"/>
              <a:gd name="connsiteY76" fmla="*/ 1983297 h 2276381"/>
              <a:gd name="connsiteX77" fmla="*/ 5484686 w 5670614"/>
              <a:gd name="connsiteY77" fmla="*/ 1792987 h 22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670614" h="2276381">
                <a:moveTo>
                  <a:pt x="5484686" y="1792987"/>
                </a:moveTo>
                <a:cubicBezTo>
                  <a:pt x="5462397" y="1741266"/>
                  <a:pt x="5415344" y="1699928"/>
                  <a:pt x="5355717" y="1679830"/>
                </a:cubicBezTo>
                <a:cubicBezTo>
                  <a:pt x="5322380" y="1608297"/>
                  <a:pt x="5240846" y="1557815"/>
                  <a:pt x="5145501" y="1558005"/>
                </a:cubicBezTo>
                <a:cubicBezTo>
                  <a:pt x="5084826" y="1558101"/>
                  <a:pt x="5029962" y="1578865"/>
                  <a:pt x="4989576" y="1612298"/>
                </a:cubicBezTo>
                <a:cubicBezTo>
                  <a:pt x="4962525" y="1602582"/>
                  <a:pt x="4932807" y="1597248"/>
                  <a:pt x="4901660" y="1597344"/>
                </a:cubicBezTo>
                <a:cubicBezTo>
                  <a:pt x="4872228" y="1597439"/>
                  <a:pt x="4844225" y="1602487"/>
                  <a:pt x="4818507" y="1611250"/>
                </a:cubicBezTo>
                <a:cubicBezTo>
                  <a:pt x="4782979" y="1543909"/>
                  <a:pt x="4703921" y="1496950"/>
                  <a:pt x="4612196" y="1497236"/>
                </a:cubicBezTo>
                <a:cubicBezTo>
                  <a:pt x="4586669" y="1497331"/>
                  <a:pt x="4562189" y="1501141"/>
                  <a:pt x="4539329" y="1507904"/>
                </a:cubicBezTo>
                <a:cubicBezTo>
                  <a:pt x="4498848" y="1455040"/>
                  <a:pt x="4429125" y="1420179"/>
                  <a:pt x="4349877" y="1420274"/>
                </a:cubicBezTo>
                <a:cubicBezTo>
                  <a:pt x="4273963" y="1420464"/>
                  <a:pt x="4207002" y="1452850"/>
                  <a:pt x="4166235" y="1502284"/>
                </a:cubicBezTo>
                <a:cubicBezTo>
                  <a:pt x="4128421" y="1446468"/>
                  <a:pt x="4059079" y="1408463"/>
                  <a:pt x="3979164" y="1405986"/>
                </a:cubicBezTo>
                <a:cubicBezTo>
                  <a:pt x="3985070" y="1388651"/>
                  <a:pt x="3988308" y="1370268"/>
                  <a:pt x="3988308" y="1351313"/>
                </a:cubicBezTo>
                <a:cubicBezTo>
                  <a:pt x="3987927" y="1244252"/>
                  <a:pt x="3886581" y="1157765"/>
                  <a:pt x="3761804" y="1158051"/>
                </a:cubicBezTo>
                <a:cubicBezTo>
                  <a:pt x="3761518" y="1158051"/>
                  <a:pt x="3761232" y="1158051"/>
                  <a:pt x="3760851" y="1158051"/>
                </a:cubicBezTo>
                <a:cubicBezTo>
                  <a:pt x="3751802" y="1063277"/>
                  <a:pt x="3663505" y="988029"/>
                  <a:pt x="3552920" y="980981"/>
                </a:cubicBezTo>
                <a:cubicBezTo>
                  <a:pt x="3548253" y="877158"/>
                  <a:pt x="3448907" y="794386"/>
                  <a:pt x="3326892" y="794672"/>
                </a:cubicBezTo>
                <a:cubicBezTo>
                  <a:pt x="3293936" y="794767"/>
                  <a:pt x="3262694" y="801054"/>
                  <a:pt x="3234500" y="812007"/>
                </a:cubicBezTo>
                <a:cubicBezTo>
                  <a:pt x="3222022" y="740951"/>
                  <a:pt x="3150680" y="686563"/>
                  <a:pt x="3064478" y="686754"/>
                </a:cubicBezTo>
                <a:cubicBezTo>
                  <a:pt x="3054953" y="686754"/>
                  <a:pt x="3045714" y="687611"/>
                  <a:pt x="3036570" y="688944"/>
                </a:cubicBezTo>
                <a:cubicBezTo>
                  <a:pt x="3028855" y="582264"/>
                  <a:pt x="2934748" y="495968"/>
                  <a:pt x="2813399" y="480823"/>
                </a:cubicBezTo>
                <a:cubicBezTo>
                  <a:pt x="2782538" y="452248"/>
                  <a:pt x="2743391" y="430531"/>
                  <a:pt x="2698909" y="418720"/>
                </a:cubicBezTo>
                <a:cubicBezTo>
                  <a:pt x="2700719" y="407766"/>
                  <a:pt x="2702052" y="396717"/>
                  <a:pt x="2701957" y="385287"/>
                </a:cubicBezTo>
                <a:cubicBezTo>
                  <a:pt x="2701576" y="261081"/>
                  <a:pt x="2583942" y="160783"/>
                  <a:pt x="2439257" y="161069"/>
                </a:cubicBezTo>
                <a:cubicBezTo>
                  <a:pt x="2399252" y="161164"/>
                  <a:pt x="2361533" y="169165"/>
                  <a:pt x="2327624" y="182976"/>
                </a:cubicBezTo>
                <a:cubicBezTo>
                  <a:pt x="2282000" y="150210"/>
                  <a:pt x="2223230" y="130494"/>
                  <a:pt x="2159032" y="130684"/>
                </a:cubicBezTo>
                <a:cubicBezTo>
                  <a:pt x="2079022" y="130875"/>
                  <a:pt x="2007584" y="161926"/>
                  <a:pt x="1959674" y="210504"/>
                </a:cubicBezTo>
                <a:cubicBezTo>
                  <a:pt x="1951006" y="92775"/>
                  <a:pt x="1837087" y="-380"/>
                  <a:pt x="1697736" y="1"/>
                </a:cubicBezTo>
                <a:cubicBezTo>
                  <a:pt x="1614583" y="192"/>
                  <a:pt x="1540669" y="33720"/>
                  <a:pt x="1492853" y="85726"/>
                </a:cubicBezTo>
                <a:cubicBezTo>
                  <a:pt x="1461516" y="66390"/>
                  <a:pt x="1423226" y="54960"/>
                  <a:pt x="1381697" y="55056"/>
                </a:cubicBezTo>
                <a:cubicBezTo>
                  <a:pt x="1285970" y="55246"/>
                  <a:pt x="1207294" y="116301"/>
                  <a:pt x="1194530" y="195359"/>
                </a:cubicBezTo>
                <a:cubicBezTo>
                  <a:pt x="1092994" y="198788"/>
                  <a:pt x="1011936" y="270416"/>
                  <a:pt x="1012222" y="358332"/>
                </a:cubicBezTo>
                <a:cubicBezTo>
                  <a:pt x="1012317" y="397575"/>
                  <a:pt x="1028700" y="433579"/>
                  <a:pt x="1055751" y="461678"/>
                </a:cubicBezTo>
                <a:cubicBezTo>
                  <a:pt x="1028605" y="496349"/>
                  <a:pt x="1012793" y="538164"/>
                  <a:pt x="1012889" y="583122"/>
                </a:cubicBezTo>
                <a:cubicBezTo>
                  <a:pt x="1012984" y="606267"/>
                  <a:pt x="1017365" y="628556"/>
                  <a:pt x="1025271" y="649511"/>
                </a:cubicBezTo>
                <a:cubicBezTo>
                  <a:pt x="1000601" y="659322"/>
                  <a:pt x="978218" y="672371"/>
                  <a:pt x="958596" y="688087"/>
                </a:cubicBezTo>
                <a:cubicBezTo>
                  <a:pt x="914591" y="656655"/>
                  <a:pt x="858012" y="637795"/>
                  <a:pt x="796290" y="637986"/>
                </a:cubicBezTo>
                <a:cubicBezTo>
                  <a:pt x="656558" y="638367"/>
                  <a:pt x="543592" y="735712"/>
                  <a:pt x="543973" y="855632"/>
                </a:cubicBezTo>
                <a:cubicBezTo>
                  <a:pt x="544068" y="878301"/>
                  <a:pt x="548164" y="900209"/>
                  <a:pt x="555784" y="920688"/>
                </a:cubicBezTo>
                <a:cubicBezTo>
                  <a:pt x="481584" y="941738"/>
                  <a:pt x="422910" y="991363"/>
                  <a:pt x="396907" y="1054323"/>
                </a:cubicBezTo>
                <a:cubicBezTo>
                  <a:pt x="348425" y="1027082"/>
                  <a:pt x="290513" y="1011271"/>
                  <a:pt x="228219" y="1011366"/>
                </a:cubicBezTo>
                <a:cubicBezTo>
                  <a:pt x="137351" y="1011556"/>
                  <a:pt x="56007" y="1045846"/>
                  <a:pt x="0" y="1099853"/>
                </a:cubicBezTo>
                <a:lnTo>
                  <a:pt x="0" y="2092644"/>
                </a:lnTo>
                <a:cubicBezTo>
                  <a:pt x="40862" y="2115028"/>
                  <a:pt x="89345" y="2128172"/>
                  <a:pt x="141446" y="2128077"/>
                </a:cubicBezTo>
                <a:cubicBezTo>
                  <a:pt x="219647" y="2127886"/>
                  <a:pt x="289465" y="2098168"/>
                  <a:pt x="337376" y="2051496"/>
                </a:cubicBezTo>
                <a:cubicBezTo>
                  <a:pt x="379286" y="2128363"/>
                  <a:pt x="469964" y="2181607"/>
                  <a:pt x="575310" y="2181322"/>
                </a:cubicBezTo>
                <a:cubicBezTo>
                  <a:pt x="669703" y="2181131"/>
                  <a:pt x="751999" y="2137983"/>
                  <a:pt x="797909" y="2073594"/>
                </a:cubicBezTo>
                <a:cubicBezTo>
                  <a:pt x="845820" y="2128934"/>
                  <a:pt x="922401" y="2164939"/>
                  <a:pt x="1008983" y="2164748"/>
                </a:cubicBezTo>
                <a:cubicBezTo>
                  <a:pt x="1118140" y="2164462"/>
                  <a:pt x="1211390" y="2107027"/>
                  <a:pt x="1250537" y="2025492"/>
                </a:cubicBezTo>
                <a:cubicBezTo>
                  <a:pt x="1279303" y="2034732"/>
                  <a:pt x="1310354" y="2039971"/>
                  <a:pt x="1342930" y="2039875"/>
                </a:cubicBezTo>
                <a:cubicBezTo>
                  <a:pt x="1351693" y="2039875"/>
                  <a:pt x="1360361" y="2039399"/>
                  <a:pt x="1368933" y="2038637"/>
                </a:cubicBezTo>
                <a:cubicBezTo>
                  <a:pt x="1416177" y="2077594"/>
                  <a:pt x="1480280" y="2101502"/>
                  <a:pt x="1550956" y="2101407"/>
                </a:cubicBezTo>
                <a:cubicBezTo>
                  <a:pt x="1614011" y="2101216"/>
                  <a:pt x="1671923" y="2081976"/>
                  <a:pt x="1716977" y="2049972"/>
                </a:cubicBezTo>
                <a:cubicBezTo>
                  <a:pt x="1730883" y="2057592"/>
                  <a:pt x="1745742" y="2064069"/>
                  <a:pt x="1761363" y="2069403"/>
                </a:cubicBezTo>
                <a:cubicBezTo>
                  <a:pt x="1779080" y="2179036"/>
                  <a:pt x="1888712" y="2263427"/>
                  <a:pt x="2021300" y="2263141"/>
                </a:cubicBezTo>
                <a:cubicBezTo>
                  <a:pt x="2132933" y="2262856"/>
                  <a:pt x="2227802" y="2202657"/>
                  <a:pt x="2265236" y="2118266"/>
                </a:cubicBezTo>
                <a:cubicBezTo>
                  <a:pt x="2282571" y="2121314"/>
                  <a:pt x="2300573" y="2122933"/>
                  <a:pt x="2318957" y="2122933"/>
                </a:cubicBezTo>
                <a:cubicBezTo>
                  <a:pt x="2351342" y="2122838"/>
                  <a:pt x="2382203" y="2117504"/>
                  <a:pt x="2410873" y="2108170"/>
                </a:cubicBezTo>
                <a:cubicBezTo>
                  <a:pt x="2442972" y="2201515"/>
                  <a:pt x="2543651" y="2269618"/>
                  <a:pt x="2662809" y="2269332"/>
                </a:cubicBezTo>
                <a:cubicBezTo>
                  <a:pt x="2719578" y="2269237"/>
                  <a:pt x="2771966" y="2253426"/>
                  <a:pt x="2814733" y="2227041"/>
                </a:cubicBezTo>
                <a:cubicBezTo>
                  <a:pt x="2859786" y="2257998"/>
                  <a:pt x="2916936" y="2276476"/>
                  <a:pt x="2979039" y="2276381"/>
                </a:cubicBezTo>
                <a:cubicBezTo>
                  <a:pt x="3097721" y="2276095"/>
                  <a:pt x="3197638" y="2208182"/>
                  <a:pt x="3229547" y="2115313"/>
                </a:cubicBezTo>
                <a:cubicBezTo>
                  <a:pt x="3273171" y="2142936"/>
                  <a:pt x="3326892" y="2159319"/>
                  <a:pt x="3385280" y="2159223"/>
                </a:cubicBezTo>
                <a:cubicBezTo>
                  <a:pt x="3437859" y="2159128"/>
                  <a:pt x="3486722" y="2145507"/>
                  <a:pt x="3527679" y="2122552"/>
                </a:cubicBezTo>
                <a:cubicBezTo>
                  <a:pt x="3569780" y="2198848"/>
                  <a:pt x="3660172" y="2251616"/>
                  <a:pt x="3765042" y="2251330"/>
                </a:cubicBezTo>
                <a:cubicBezTo>
                  <a:pt x="3854768" y="2251140"/>
                  <a:pt x="3933730" y="2212182"/>
                  <a:pt x="3980784" y="2153128"/>
                </a:cubicBezTo>
                <a:cubicBezTo>
                  <a:pt x="4024217" y="2180179"/>
                  <a:pt x="4077462" y="2196371"/>
                  <a:pt x="4135279" y="2196181"/>
                </a:cubicBezTo>
                <a:cubicBezTo>
                  <a:pt x="4215098" y="2195990"/>
                  <a:pt x="4286345" y="2165129"/>
                  <a:pt x="4334256" y="2116742"/>
                </a:cubicBezTo>
                <a:cubicBezTo>
                  <a:pt x="4343019" y="2117599"/>
                  <a:pt x="4351878" y="2118171"/>
                  <a:pt x="4360926" y="2118171"/>
                </a:cubicBezTo>
                <a:cubicBezTo>
                  <a:pt x="4412552" y="2118075"/>
                  <a:pt x="4459986" y="2102836"/>
                  <a:pt x="4497896" y="2077785"/>
                </a:cubicBezTo>
                <a:cubicBezTo>
                  <a:pt x="4510945" y="2174464"/>
                  <a:pt x="4606671" y="2249425"/>
                  <a:pt x="4722781" y="2249140"/>
                </a:cubicBezTo>
                <a:cubicBezTo>
                  <a:pt x="4804696" y="2248949"/>
                  <a:pt x="4876038" y="2211230"/>
                  <a:pt x="4915472" y="2155128"/>
                </a:cubicBezTo>
                <a:cubicBezTo>
                  <a:pt x="4951000" y="2174940"/>
                  <a:pt x="4993291" y="2186465"/>
                  <a:pt x="5038725" y="2186370"/>
                </a:cubicBezTo>
                <a:cubicBezTo>
                  <a:pt x="5067682" y="2186274"/>
                  <a:pt x="5095304" y="2181417"/>
                  <a:pt x="5120735" y="2172844"/>
                </a:cubicBezTo>
                <a:cubicBezTo>
                  <a:pt x="5159883" y="2200467"/>
                  <a:pt x="5210080" y="2217040"/>
                  <a:pt x="5264753" y="2216850"/>
                </a:cubicBezTo>
                <a:cubicBezTo>
                  <a:pt x="5317808" y="2216755"/>
                  <a:pt x="5366385" y="2200848"/>
                  <a:pt x="5404866" y="2174464"/>
                </a:cubicBezTo>
                <a:cubicBezTo>
                  <a:pt x="5418011" y="2176464"/>
                  <a:pt x="5431536" y="2177702"/>
                  <a:pt x="5445347" y="2177607"/>
                </a:cubicBezTo>
                <a:cubicBezTo>
                  <a:pt x="5570125" y="2177321"/>
                  <a:pt x="5670995" y="2090263"/>
                  <a:pt x="5670614" y="1983297"/>
                </a:cubicBezTo>
                <a:cubicBezTo>
                  <a:pt x="5670709" y="1887856"/>
                  <a:pt x="5590318" y="1809084"/>
                  <a:pt x="5484686" y="1792987"/>
                </a:cubicBezTo>
                <a:close/>
              </a:path>
            </a:pathLst>
          </a:custGeom>
          <a:gradFill>
            <a:gsLst>
              <a:gs pos="0">
                <a:srgbClr val="FFFFFF"/>
              </a:gs>
              <a:gs pos="37910">
                <a:srgbClr val="FAFEFE"/>
              </a:gs>
              <a:gs pos="100000">
                <a:srgbClr val="81D2E7"/>
              </a:gs>
            </a:gsLst>
            <a:lin ang="525822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3" name="Freeform: Shape 2">
            <a:extLst>
              <a:ext uri="{FF2B5EF4-FFF2-40B4-BE49-F238E27FC236}">
                <a16:creationId xmlns:a16="http://schemas.microsoft.com/office/drawing/2014/main" id="{51B686B3-9BCA-60F6-CA8F-E3FD524C26C9}"/>
              </a:ext>
            </a:extLst>
          </p:cNvPr>
          <p:cNvSpPr/>
          <p:nvPr/>
        </p:nvSpPr>
        <p:spPr>
          <a:xfrm>
            <a:off x="8226170" y="3567637"/>
            <a:ext cx="3965830" cy="2269523"/>
          </a:xfrm>
          <a:custGeom>
            <a:avLst/>
            <a:gdLst>
              <a:gd name="connsiteX0" fmla="*/ 3965830 w 3965830"/>
              <a:gd name="connsiteY0" fmla="*/ 483776 h 2269523"/>
              <a:gd name="connsiteX1" fmla="*/ 3947542 w 3965830"/>
              <a:gd name="connsiteY1" fmla="*/ 480823 h 2269523"/>
              <a:gd name="connsiteX2" fmla="*/ 3833052 w 3965830"/>
              <a:gd name="connsiteY2" fmla="*/ 418720 h 2269523"/>
              <a:gd name="connsiteX3" fmla="*/ 3836100 w 3965830"/>
              <a:gd name="connsiteY3" fmla="*/ 385287 h 2269523"/>
              <a:gd name="connsiteX4" fmla="*/ 3573400 w 3965830"/>
              <a:gd name="connsiteY4" fmla="*/ 161069 h 2269523"/>
              <a:gd name="connsiteX5" fmla="*/ 3461767 w 3965830"/>
              <a:gd name="connsiteY5" fmla="*/ 182976 h 2269523"/>
              <a:gd name="connsiteX6" fmla="*/ 3293175 w 3965830"/>
              <a:gd name="connsiteY6" fmla="*/ 130684 h 2269523"/>
              <a:gd name="connsiteX7" fmla="*/ 3093816 w 3965830"/>
              <a:gd name="connsiteY7" fmla="*/ 210504 h 2269523"/>
              <a:gd name="connsiteX8" fmla="*/ 2831974 w 3965830"/>
              <a:gd name="connsiteY8" fmla="*/ 1 h 2269523"/>
              <a:gd name="connsiteX9" fmla="*/ 2626996 w 3965830"/>
              <a:gd name="connsiteY9" fmla="*/ 85726 h 2269523"/>
              <a:gd name="connsiteX10" fmla="*/ 2515839 w 3965830"/>
              <a:gd name="connsiteY10" fmla="*/ 55056 h 2269523"/>
              <a:gd name="connsiteX11" fmla="*/ 2328673 w 3965830"/>
              <a:gd name="connsiteY11" fmla="*/ 195359 h 2269523"/>
              <a:gd name="connsiteX12" fmla="*/ 2146364 w 3965830"/>
              <a:gd name="connsiteY12" fmla="*/ 358332 h 2269523"/>
              <a:gd name="connsiteX13" fmla="*/ 2189894 w 3965830"/>
              <a:gd name="connsiteY13" fmla="*/ 461678 h 2269523"/>
              <a:gd name="connsiteX14" fmla="*/ 2147031 w 3965830"/>
              <a:gd name="connsiteY14" fmla="*/ 583122 h 2269523"/>
              <a:gd name="connsiteX15" fmla="*/ 2159414 w 3965830"/>
              <a:gd name="connsiteY15" fmla="*/ 649511 h 2269523"/>
              <a:gd name="connsiteX16" fmla="*/ 2092739 w 3965830"/>
              <a:gd name="connsiteY16" fmla="*/ 688087 h 2269523"/>
              <a:gd name="connsiteX17" fmla="*/ 1930337 w 3965830"/>
              <a:gd name="connsiteY17" fmla="*/ 637986 h 2269523"/>
              <a:gd name="connsiteX18" fmla="*/ 1678020 w 3965830"/>
              <a:gd name="connsiteY18" fmla="*/ 855632 h 2269523"/>
              <a:gd name="connsiteX19" fmla="*/ 1689831 w 3965830"/>
              <a:gd name="connsiteY19" fmla="*/ 920688 h 2269523"/>
              <a:gd name="connsiteX20" fmla="*/ 1530954 w 3965830"/>
              <a:gd name="connsiteY20" fmla="*/ 1054324 h 2269523"/>
              <a:gd name="connsiteX21" fmla="*/ 1362266 w 3965830"/>
              <a:gd name="connsiteY21" fmla="*/ 1011366 h 2269523"/>
              <a:gd name="connsiteX22" fmla="*/ 1067658 w 3965830"/>
              <a:gd name="connsiteY22" fmla="*/ 1203485 h 2269523"/>
              <a:gd name="connsiteX23" fmla="*/ 983362 w 3965830"/>
              <a:gd name="connsiteY23" fmla="*/ 1190626 h 2269523"/>
              <a:gd name="connsiteX24" fmla="*/ 742951 w 3965830"/>
              <a:gd name="connsiteY24" fmla="*/ 1369791 h 2269523"/>
              <a:gd name="connsiteX25" fmla="*/ 607791 w 3965830"/>
              <a:gd name="connsiteY25" fmla="*/ 1417702 h 2269523"/>
              <a:gd name="connsiteX26" fmla="*/ 441770 w 3965830"/>
              <a:gd name="connsiteY26" fmla="*/ 1346932 h 2269523"/>
              <a:gd name="connsiteX27" fmla="*/ 234697 w 3965830"/>
              <a:gd name="connsiteY27" fmla="*/ 1522668 h 2269523"/>
              <a:gd name="connsiteX28" fmla="*/ 153163 w 3965830"/>
              <a:gd name="connsiteY28" fmla="*/ 1502665 h 2269523"/>
              <a:gd name="connsiteX29" fmla="*/ 1 w 3965830"/>
              <a:gd name="connsiteY29" fmla="*/ 1634872 h 2269523"/>
              <a:gd name="connsiteX30" fmla="*/ 154020 w 3965830"/>
              <a:gd name="connsiteY30" fmla="*/ 1766317 h 2269523"/>
              <a:gd name="connsiteX31" fmla="*/ 191358 w 3965830"/>
              <a:gd name="connsiteY31" fmla="*/ 1762126 h 2269523"/>
              <a:gd name="connsiteX32" fmla="*/ 316802 w 3965830"/>
              <a:gd name="connsiteY32" fmla="*/ 1812418 h 2269523"/>
              <a:gd name="connsiteX33" fmla="*/ 409671 w 3965830"/>
              <a:gd name="connsiteY33" fmla="*/ 1787082 h 2269523"/>
              <a:gd name="connsiteX34" fmla="*/ 551879 w 3965830"/>
              <a:gd name="connsiteY34" fmla="*/ 1858329 h 2269523"/>
              <a:gd name="connsiteX35" fmla="*/ 595218 w 3965830"/>
              <a:gd name="connsiteY35" fmla="*/ 1853090 h 2269523"/>
              <a:gd name="connsiteX36" fmla="*/ 750952 w 3965830"/>
              <a:gd name="connsiteY36" fmla="*/ 1950912 h 2269523"/>
              <a:gd name="connsiteX37" fmla="*/ 802101 w 3965830"/>
              <a:gd name="connsiteY37" fmla="*/ 1943673 h 2269523"/>
              <a:gd name="connsiteX38" fmla="*/ 913734 w 3965830"/>
              <a:gd name="connsiteY38" fmla="*/ 1981582 h 2269523"/>
              <a:gd name="connsiteX39" fmla="*/ 1018223 w 3965830"/>
              <a:gd name="connsiteY39" fmla="*/ 1948531 h 2269523"/>
              <a:gd name="connsiteX40" fmla="*/ 1275589 w 3965830"/>
              <a:gd name="connsiteY40" fmla="*/ 2127982 h 2269523"/>
              <a:gd name="connsiteX41" fmla="*/ 1471518 w 3965830"/>
              <a:gd name="connsiteY41" fmla="*/ 2051400 h 2269523"/>
              <a:gd name="connsiteX42" fmla="*/ 1709453 w 3965830"/>
              <a:gd name="connsiteY42" fmla="*/ 2181226 h 2269523"/>
              <a:gd name="connsiteX43" fmla="*/ 1932052 w 3965830"/>
              <a:gd name="connsiteY43" fmla="*/ 2073594 h 2269523"/>
              <a:gd name="connsiteX44" fmla="*/ 2143126 w 3965830"/>
              <a:gd name="connsiteY44" fmla="*/ 2164748 h 2269523"/>
              <a:gd name="connsiteX45" fmla="*/ 2384680 w 3965830"/>
              <a:gd name="connsiteY45" fmla="*/ 2025492 h 2269523"/>
              <a:gd name="connsiteX46" fmla="*/ 2477072 w 3965830"/>
              <a:gd name="connsiteY46" fmla="*/ 2039875 h 2269523"/>
              <a:gd name="connsiteX47" fmla="*/ 2502981 w 3965830"/>
              <a:gd name="connsiteY47" fmla="*/ 2038732 h 2269523"/>
              <a:gd name="connsiteX48" fmla="*/ 2685003 w 3965830"/>
              <a:gd name="connsiteY48" fmla="*/ 2101502 h 2269523"/>
              <a:gd name="connsiteX49" fmla="*/ 2851024 w 3965830"/>
              <a:gd name="connsiteY49" fmla="*/ 2050067 h 2269523"/>
              <a:gd name="connsiteX50" fmla="*/ 2895411 w 3965830"/>
              <a:gd name="connsiteY50" fmla="*/ 2069498 h 2269523"/>
              <a:gd name="connsiteX51" fmla="*/ 3155348 w 3965830"/>
              <a:gd name="connsiteY51" fmla="*/ 2263236 h 2269523"/>
              <a:gd name="connsiteX52" fmla="*/ 3399283 w 3965830"/>
              <a:gd name="connsiteY52" fmla="*/ 2118361 h 2269523"/>
              <a:gd name="connsiteX53" fmla="*/ 3453004 w 3965830"/>
              <a:gd name="connsiteY53" fmla="*/ 2123028 h 2269523"/>
              <a:gd name="connsiteX54" fmla="*/ 3544920 w 3965830"/>
              <a:gd name="connsiteY54" fmla="*/ 2108265 h 2269523"/>
              <a:gd name="connsiteX55" fmla="*/ 3796856 w 3965830"/>
              <a:gd name="connsiteY55" fmla="*/ 2269523 h 2269523"/>
              <a:gd name="connsiteX56" fmla="*/ 3948780 w 3965830"/>
              <a:gd name="connsiteY56" fmla="*/ 2227232 h 2269523"/>
              <a:gd name="connsiteX57" fmla="*/ 3965544 w 3965830"/>
              <a:gd name="connsiteY57" fmla="*/ 2237805 h 2269523"/>
              <a:gd name="connsiteX58" fmla="*/ 3965544 w 3965830"/>
              <a:gd name="connsiteY58" fmla="*/ 483776 h 22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65830" h="2269523">
                <a:moveTo>
                  <a:pt x="3965830" y="483776"/>
                </a:moveTo>
                <a:cubicBezTo>
                  <a:pt x="3959829" y="482633"/>
                  <a:pt x="3953733" y="481585"/>
                  <a:pt x="3947542" y="480823"/>
                </a:cubicBezTo>
                <a:cubicBezTo>
                  <a:pt x="3916681" y="452248"/>
                  <a:pt x="3877533" y="430531"/>
                  <a:pt x="3833052" y="418720"/>
                </a:cubicBezTo>
                <a:cubicBezTo>
                  <a:pt x="3834956" y="407766"/>
                  <a:pt x="3836194" y="396622"/>
                  <a:pt x="3836100" y="385287"/>
                </a:cubicBezTo>
                <a:cubicBezTo>
                  <a:pt x="3835718" y="261081"/>
                  <a:pt x="3718085" y="160783"/>
                  <a:pt x="3573400" y="161069"/>
                </a:cubicBezTo>
                <a:cubicBezTo>
                  <a:pt x="3533395" y="161164"/>
                  <a:pt x="3495676" y="169165"/>
                  <a:pt x="3461767" y="182976"/>
                </a:cubicBezTo>
                <a:cubicBezTo>
                  <a:pt x="3416142" y="150210"/>
                  <a:pt x="3357373" y="130494"/>
                  <a:pt x="3293175" y="130684"/>
                </a:cubicBezTo>
                <a:cubicBezTo>
                  <a:pt x="3213164" y="130875"/>
                  <a:pt x="3141727" y="161926"/>
                  <a:pt x="3093816" y="210504"/>
                </a:cubicBezTo>
                <a:cubicBezTo>
                  <a:pt x="3085148" y="92775"/>
                  <a:pt x="2971229" y="-380"/>
                  <a:pt x="2831974" y="1"/>
                </a:cubicBezTo>
                <a:cubicBezTo>
                  <a:pt x="2748725" y="192"/>
                  <a:pt x="2674907" y="33720"/>
                  <a:pt x="2626996" y="85726"/>
                </a:cubicBezTo>
                <a:cubicBezTo>
                  <a:pt x="2595754" y="66390"/>
                  <a:pt x="2557368" y="54960"/>
                  <a:pt x="2515839" y="55056"/>
                </a:cubicBezTo>
                <a:cubicBezTo>
                  <a:pt x="2420113" y="55246"/>
                  <a:pt x="2341436" y="116301"/>
                  <a:pt x="2328673" y="195359"/>
                </a:cubicBezTo>
                <a:cubicBezTo>
                  <a:pt x="2227136" y="198788"/>
                  <a:pt x="2146078" y="270416"/>
                  <a:pt x="2146364" y="358332"/>
                </a:cubicBezTo>
                <a:cubicBezTo>
                  <a:pt x="2146460" y="397575"/>
                  <a:pt x="2162843" y="433579"/>
                  <a:pt x="2189894" y="461678"/>
                </a:cubicBezTo>
                <a:cubicBezTo>
                  <a:pt x="2162747" y="496349"/>
                  <a:pt x="2146936" y="538164"/>
                  <a:pt x="2147031" y="583122"/>
                </a:cubicBezTo>
                <a:cubicBezTo>
                  <a:pt x="2147127" y="606267"/>
                  <a:pt x="2151508" y="628556"/>
                  <a:pt x="2159414" y="649511"/>
                </a:cubicBezTo>
                <a:cubicBezTo>
                  <a:pt x="2134744" y="659322"/>
                  <a:pt x="2112265" y="672371"/>
                  <a:pt x="2092739" y="688087"/>
                </a:cubicBezTo>
                <a:cubicBezTo>
                  <a:pt x="2048733" y="656655"/>
                  <a:pt x="1992155" y="637795"/>
                  <a:pt x="1930337" y="637986"/>
                </a:cubicBezTo>
                <a:cubicBezTo>
                  <a:pt x="1790606" y="638367"/>
                  <a:pt x="1677639" y="735807"/>
                  <a:pt x="1678020" y="855632"/>
                </a:cubicBezTo>
                <a:cubicBezTo>
                  <a:pt x="1678116" y="878301"/>
                  <a:pt x="1682306" y="900209"/>
                  <a:pt x="1689831" y="920688"/>
                </a:cubicBezTo>
                <a:cubicBezTo>
                  <a:pt x="1615631" y="941738"/>
                  <a:pt x="1556957" y="991363"/>
                  <a:pt x="1530954" y="1054324"/>
                </a:cubicBezTo>
                <a:cubicBezTo>
                  <a:pt x="1482472" y="1027082"/>
                  <a:pt x="1424560" y="1011175"/>
                  <a:pt x="1362266" y="1011366"/>
                </a:cubicBezTo>
                <a:cubicBezTo>
                  <a:pt x="1221773" y="1011747"/>
                  <a:pt x="1103853" y="1092900"/>
                  <a:pt x="1067658" y="1203485"/>
                </a:cubicBezTo>
                <a:cubicBezTo>
                  <a:pt x="1041369" y="1195198"/>
                  <a:pt x="1012985" y="1190531"/>
                  <a:pt x="983362" y="1190626"/>
                </a:cubicBezTo>
                <a:cubicBezTo>
                  <a:pt x="860870" y="1190912"/>
                  <a:pt x="760001" y="1268731"/>
                  <a:pt x="742951" y="1369791"/>
                </a:cubicBezTo>
                <a:cubicBezTo>
                  <a:pt x="690658" y="1371220"/>
                  <a:pt x="643415" y="1389127"/>
                  <a:pt x="607791" y="1417702"/>
                </a:cubicBezTo>
                <a:cubicBezTo>
                  <a:pt x="569691" y="1374649"/>
                  <a:pt x="509588" y="1346741"/>
                  <a:pt x="441770" y="1346932"/>
                </a:cubicBezTo>
                <a:cubicBezTo>
                  <a:pt x="328137" y="1347217"/>
                  <a:pt x="236316" y="1425608"/>
                  <a:pt x="234697" y="1522668"/>
                </a:cubicBezTo>
                <a:cubicBezTo>
                  <a:pt x="210980" y="1509999"/>
                  <a:pt x="183071" y="1502570"/>
                  <a:pt x="153163" y="1502665"/>
                </a:cubicBezTo>
                <a:cubicBezTo>
                  <a:pt x="68295" y="1502856"/>
                  <a:pt x="-285" y="1562006"/>
                  <a:pt x="1" y="1634872"/>
                </a:cubicBezTo>
                <a:cubicBezTo>
                  <a:pt x="287" y="1707643"/>
                  <a:pt x="69248" y="1766508"/>
                  <a:pt x="154020" y="1766317"/>
                </a:cubicBezTo>
                <a:cubicBezTo>
                  <a:pt x="166879" y="1766317"/>
                  <a:pt x="179357" y="1764698"/>
                  <a:pt x="191358" y="1762126"/>
                </a:cubicBezTo>
                <a:cubicBezTo>
                  <a:pt x="221266" y="1792987"/>
                  <a:pt x="266415" y="1812514"/>
                  <a:pt x="316802" y="1812418"/>
                </a:cubicBezTo>
                <a:cubicBezTo>
                  <a:pt x="351378" y="1812323"/>
                  <a:pt x="383382" y="1802893"/>
                  <a:pt x="409671" y="1787082"/>
                </a:cubicBezTo>
                <a:cubicBezTo>
                  <a:pt x="437579" y="1829754"/>
                  <a:pt x="490824" y="1858519"/>
                  <a:pt x="551879" y="1858329"/>
                </a:cubicBezTo>
                <a:cubicBezTo>
                  <a:pt x="566929" y="1858329"/>
                  <a:pt x="581407" y="1856424"/>
                  <a:pt x="595218" y="1853090"/>
                </a:cubicBezTo>
                <a:cubicBezTo>
                  <a:pt x="615887" y="1909859"/>
                  <a:pt x="677895" y="1951102"/>
                  <a:pt x="750952" y="1950912"/>
                </a:cubicBezTo>
                <a:cubicBezTo>
                  <a:pt x="768859" y="1950912"/>
                  <a:pt x="786004" y="1948245"/>
                  <a:pt x="802101" y="1943673"/>
                </a:cubicBezTo>
                <a:cubicBezTo>
                  <a:pt x="831343" y="1967199"/>
                  <a:pt x="870491" y="1981677"/>
                  <a:pt x="913734" y="1981582"/>
                </a:cubicBezTo>
                <a:cubicBezTo>
                  <a:pt x="953549" y="1981487"/>
                  <a:pt x="990029" y="1969009"/>
                  <a:pt x="1018223" y="1948531"/>
                </a:cubicBezTo>
                <a:cubicBezTo>
                  <a:pt x="1042798" y="2051210"/>
                  <a:pt x="1148716" y="2128267"/>
                  <a:pt x="1275589" y="2127982"/>
                </a:cubicBezTo>
                <a:cubicBezTo>
                  <a:pt x="1353789" y="2127791"/>
                  <a:pt x="1423607" y="2098073"/>
                  <a:pt x="1471518" y="2051400"/>
                </a:cubicBezTo>
                <a:cubicBezTo>
                  <a:pt x="1513428" y="2128172"/>
                  <a:pt x="1604106" y="2181512"/>
                  <a:pt x="1709453" y="2181226"/>
                </a:cubicBezTo>
                <a:cubicBezTo>
                  <a:pt x="1803845" y="2181036"/>
                  <a:pt x="1886141" y="2137888"/>
                  <a:pt x="1932052" y="2073594"/>
                </a:cubicBezTo>
                <a:cubicBezTo>
                  <a:pt x="1979962" y="2128934"/>
                  <a:pt x="2056544" y="2164939"/>
                  <a:pt x="2143126" y="2164748"/>
                </a:cubicBezTo>
                <a:cubicBezTo>
                  <a:pt x="2252282" y="2164462"/>
                  <a:pt x="2345532" y="2107026"/>
                  <a:pt x="2384680" y="2025492"/>
                </a:cubicBezTo>
                <a:cubicBezTo>
                  <a:pt x="2413445" y="2034732"/>
                  <a:pt x="2444497" y="2039971"/>
                  <a:pt x="2477072" y="2039875"/>
                </a:cubicBezTo>
                <a:cubicBezTo>
                  <a:pt x="2485836" y="2039875"/>
                  <a:pt x="2494503" y="2039399"/>
                  <a:pt x="2502981" y="2038732"/>
                </a:cubicBezTo>
                <a:cubicBezTo>
                  <a:pt x="2550225" y="2077690"/>
                  <a:pt x="2614328" y="2101692"/>
                  <a:pt x="2685003" y="2101502"/>
                </a:cubicBezTo>
                <a:cubicBezTo>
                  <a:pt x="2748059" y="2101311"/>
                  <a:pt x="2805875" y="2082071"/>
                  <a:pt x="2851024" y="2050067"/>
                </a:cubicBezTo>
                <a:cubicBezTo>
                  <a:pt x="2864931" y="2057687"/>
                  <a:pt x="2879789" y="2064164"/>
                  <a:pt x="2895411" y="2069498"/>
                </a:cubicBezTo>
                <a:cubicBezTo>
                  <a:pt x="2913127" y="2179131"/>
                  <a:pt x="3022760" y="2263522"/>
                  <a:pt x="3155348" y="2263236"/>
                </a:cubicBezTo>
                <a:cubicBezTo>
                  <a:pt x="3266981" y="2262951"/>
                  <a:pt x="3361754" y="2202753"/>
                  <a:pt x="3399283" y="2118361"/>
                </a:cubicBezTo>
                <a:cubicBezTo>
                  <a:pt x="3416618" y="2121409"/>
                  <a:pt x="3434621" y="2123028"/>
                  <a:pt x="3453004" y="2123028"/>
                </a:cubicBezTo>
                <a:cubicBezTo>
                  <a:pt x="3485484" y="2122933"/>
                  <a:pt x="3516345" y="2117599"/>
                  <a:pt x="3544920" y="2108265"/>
                </a:cubicBezTo>
                <a:cubicBezTo>
                  <a:pt x="3577020" y="2201610"/>
                  <a:pt x="3677699" y="2269714"/>
                  <a:pt x="3796856" y="2269523"/>
                </a:cubicBezTo>
                <a:cubicBezTo>
                  <a:pt x="3853625" y="2269428"/>
                  <a:pt x="3906013" y="2253616"/>
                  <a:pt x="3948780" y="2227232"/>
                </a:cubicBezTo>
                <a:cubicBezTo>
                  <a:pt x="3954209" y="2230947"/>
                  <a:pt x="3959829" y="2234471"/>
                  <a:pt x="3965544" y="2237805"/>
                </a:cubicBezTo>
                <a:lnTo>
                  <a:pt x="3965544" y="483776"/>
                </a:lnTo>
                <a:close/>
              </a:path>
            </a:pathLst>
          </a:custGeom>
          <a:gradFill>
            <a:gsLst>
              <a:gs pos="0">
                <a:srgbClr val="FFFFFF"/>
              </a:gs>
              <a:gs pos="37910">
                <a:srgbClr val="FAFEFE"/>
              </a:gs>
              <a:gs pos="100000">
                <a:srgbClr val="81D2E7"/>
              </a:gs>
            </a:gsLst>
            <a:lin ang="5656845"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82673" y="622335"/>
            <a:ext cx="1589852" cy="1545336"/>
          </a:xfrm>
          <a:prstGeom prst="rect">
            <a:avLst/>
          </a:prstGeom>
        </p:spPr>
      </p:pic>
      <p:sp>
        <p:nvSpPr>
          <p:cNvPr id="11" name="Arrow: Pentagon 10">
            <a:hlinkClick r:id="rId4"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GO HOME</a:t>
            </a:r>
          </a:p>
        </p:txBody>
      </p:sp>
      <p:grpSp>
        <p:nvGrpSpPr>
          <p:cNvPr id="21" name="Group 20">
            <a:extLst>
              <a:ext uri="{FF2B5EF4-FFF2-40B4-BE49-F238E27FC236}">
                <a16:creationId xmlns:a16="http://schemas.microsoft.com/office/drawing/2014/main" id="{55FA34DF-6CAA-11D0-EF20-2043BA07A0E8}"/>
              </a:ext>
            </a:extLst>
          </p:cNvPr>
          <p:cNvGrpSpPr/>
          <p:nvPr/>
        </p:nvGrpSpPr>
        <p:grpSpPr>
          <a:xfrm>
            <a:off x="914401" y="296194"/>
            <a:ext cx="9685420" cy="2091611"/>
            <a:chOff x="313163" y="231911"/>
            <a:chExt cx="11502886" cy="2130233"/>
          </a:xfrm>
        </p:grpSpPr>
        <p:sp>
          <p:nvSpPr>
            <p:cNvPr id="22" name="Rectangle: Diagonal Corners Snipped 21">
              <a:extLst>
                <a:ext uri="{FF2B5EF4-FFF2-40B4-BE49-F238E27FC236}">
                  <a16:creationId xmlns:a16="http://schemas.microsoft.com/office/drawing/2014/main" id="{A2FF42D2-A190-42ED-9BE3-2C5000C0FB1F}"/>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3" name="TextBox 22">
              <a:extLst>
                <a:ext uri="{FF2B5EF4-FFF2-40B4-BE49-F238E27FC236}">
                  <a16:creationId xmlns:a16="http://schemas.microsoft.com/office/drawing/2014/main" id="{29BFE608-3D23-0758-35C8-1621DFFD7717}"/>
                </a:ext>
              </a:extLst>
            </p:cNvPr>
            <p:cNvSpPr txBox="1"/>
            <p:nvPr/>
          </p:nvSpPr>
          <p:spPr>
            <a:xfrm>
              <a:off x="740975" y="669462"/>
              <a:ext cx="10331295" cy="1692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UTM Avo" panose="02040603050506020204" pitchFamily="18"/>
                  <a:ea typeface="+mn-ea"/>
                  <a:cs typeface="+mn-cs"/>
                </a:rPr>
                <a:t>Câu</a:t>
              </a:r>
              <a:r>
                <a:rPr kumimoji="0" lang="en-US" sz="3400" b="1" i="0" u="none" strike="noStrike" kern="1200" cap="none" spc="0" normalizeH="0" baseline="0" noProof="0" dirty="0">
                  <a:ln>
                    <a:noFill/>
                  </a:ln>
                  <a:solidFill>
                    <a:prstClr val="black"/>
                  </a:solidFill>
                  <a:effectLst/>
                  <a:uLnTx/>
                  <a:uFillTx/>
                  <a:latin typeface="UTM Avo" panose="02040603050506020204" pitchFamily="18"/>
                  <a:ea typeface="+mn-ea"/>
                  <a:cs typeface="+mn-cs"/>
                </a:rPr>
                <a:t> 1: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Trong</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các</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vật</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liệu</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sau</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vật</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liệu</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nào</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dẫn</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điện</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a:ea typeface="+mn-ea"/>
                  <a:cs typeface="+mn-cs"/>
                </a:rPr>
                <a:t>tốt</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a:t>
              </a:r>
              <a:b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br>
              <a:endPar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grpSp>
      <p:grpSp>
        <p:nvGrpSpPr>
          <p:cNvPr id="24" name="S1">
            <a:extLst>
              <a:ext uri="{FF2B5EF4-FFF2-40B4-BE49-F238E27FC236}">
                <a16:creationId xmlns:a16="http://schemas.microsoft.com/office/drawing/2014/main" id="{182C3EF7-F8ED-3357-87C6-19ACB13B8CD2}"/>
              </a:ext>
            </a:extLst>
          </p:cNvPr>
          <p:cNvGrpSpPr/>
          <p:nvPr/>
        </p:nvGrpSpPr>
        <p:grpSpPr>
          <a:xfrm>
            <a:off x="927464" y="2497521"/>
            <a:ext cx="7354957" cy="918222"/>
            <a:chOff x="689113" y="2497522"/>
            <a:chExt cx="7354957" cy="918222"/>
          </a:xfrm>
        </p:grpSpPr>
        <p:sp>
          <p:nvSpPr>
            <p:cNvPr id="25" name="Rectangle: Diagonal Corners Snipped 24">
              <a:extLst>
                <a:ext uri="{FF2B5EF4-FFF2-40B4-BE49-F238E27FC236}">
                  <a16:creationId xmlns:a16="http://schemas.microsoft.com/office/drawing/2014/main" id="{0AD061B6-9A27-EDB5-0D42-6C889A9C88F8}"/>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26" name="TextBox 25">
              <a:extLst>
                <a:ext uri="{FF2B5EF4-FFF2-40B4-BE49-F238E27FC236}">
                  <a16:creationId xmlns:a16="http://schemas.microsoft.com/office/drawing/2014/main" id="{34C5E7B8-894D-8857-DA5B-C38571CFC851}"/>
                </a:ext>
              </a:extLst>
            </p:cNvPr>
            <p:cNvSpPr txBox="1"/>
            <p:nvPr/>
          </p:nvSpPr>
          <p:spPr>
            <a:xfrm>
              <a:off x="914400" y="2644032"/>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A. Thủy tinh</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27" name="Đ">
            <a:extLst>
              <a:ext uri="{FF2B5EF4-FFF2-40B4-BE49-F238E27FC236}">
                <a16:creationId xmlns:a16="http://schemas.microsoft.com/office/drawing/2014/main" id="{BAE8B35F-D3D8-8B2F-942A-50B09253AC86}"/>
              </a:ext>
            </a:extLst>
          </p:cNvPr>
          <p:cNvGrpSpPr/>
          <p:nvPr/>
        </p:nvGrpSpPr>
        <p:grpSpPr>
          <a:xfrm>
            <a:off x="927464" y="3567636"/>
            <a:ext cx="7354957" cy="918222"/>
            <a:chOff x="689113" y="3567637"/>
            <a:chExt cx="7354957" cy="918222"/>
          </a:xfrm>
        </p:grpSpPr>
        <p:sp>
          <p:nvSpPr>
            <p:cNvPr id="28" name="Rectangle: Diagonal Corners Snipped 27">
              <a:extLst>
                <a:ext uri="{FF2B5EF4-FFF2-40B4-BE49-F238E27FC236}">
                  <a16:creationId xmlns:a16="http://schemas.microsoft.com/office/drawing/2014/main" id="{F9057D51-71C2-C9C2-305C-B2B278C09BB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29" name="TextBox 28">
              <a:extLst>
                <a:ext uri="{FF2B5EF4-FFF2-40B4-BE49-F238E27FC236}">
                  <a16:creationId xmlns:a16="http://schemas.microsoft.com/office/drawing/2014/main" id="{E42E6BB7-4BDF-2E45-B432-F9389688E980}"/>
                </a:ext>
              </a:extLst>
            </p:cNvPr>
            <p:cNvSpPr txBox="1"/>
            <p:nvPr/>
          </p:nvSpPr>
          <p:spPr>
            <a:xfrm>
              <a:off x="914400" y="3684108"/>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B. Kim loại</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30" name="S3">
            <a:extLst>
              <a:ext uri="{FF2B5EF4-FFF2-40B4-BE49-F238E27FC236}">
                <a16:creationId xmlns:a16="http://schemas.microsoft.com/office/drawing/2014/main" id="{B4919C62-364E-63CC-EB4E-55B3B4141953}"/>
              </a:ext>
            </a:extLst>
          </p:cNvPr>
          <p:cNvGrpSpPr/>
          <p:nvPr/>
        </p:nvGrpSpPr>
        <p:grpSpPr>
          <a:xfrm>
            <a:off x="927464" y="4637751"/>
            <a:ext cx="7354957" cy="918222"/>
            <a:chOff x="689113" y="4637752"/>
            <a:chExt cx="7354957" cy="918222"/>
          </a:xfrm>
        </p:grpSpPr>
        <p:sp>
          <p:nvSpPr>
            <p:cNvPr id="31" name="Rectangle: Diagonal Corners Snipped 30">
              <a:extLst>
                <a:ext uri="{FF2B5EF4-FFF2-40B4-BE49-F238E27FC236}">
                  <a16:creationId xmlns:a16="http://schemas.microsoft.com/office/drawing/2014/main" id="{A5BA0E6A-43C1-D946-30C6-59D6E1D7D7BB}"/>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32" name="TextBox 31">
              <a:extLst>
                <a:ext uri="{FF2B5EF4-FFF2-40B4-BE49-F238E27FC236}">
                  <a16:creationId xmlns:a16="http://schemas.microsoft.com/office/drawing/2014/main" id="{E5B7CD02-7005-4A90-B984-F1B9E4D44451}"/>
                </a:ext>
              </a:extLst>
            </p:cNvPr>
            <p:cNvSpPr txBox="1"/>
            <p:nvPr/>
          </p:nvSpPr>
          <p:spPr>
            <a:xfrm>
              <a:off x="914400" y="4754223"/>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C. Cao su</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33" name="S4">
            <a:extLst>
              <a:ext uri="{FF2B5EF4-FFF2-40B4-BE49-F238E27FC236}">
                <a16:creationId xmlns:a16="http://schemas.microsoft.com/office/drawing/2014/main" id="{58777609-A6B9-DAC5-00B6-B8DBEC4D5BC0}"/>
              </a:ext>
            </a:extLst>
          </p:cNvPr>
          <p:cNvGrpSpPr/>
          <p:nvPr/>
        </p:nvGrpSpPr>
        <p:grpSpPr>
          <a:xfrm>
            <a:off x="927464" y="5707866"/>
            <a:ext cx="7354957" cy="918222"/>
            <a:chOff x="689113" y="5707867"/>
            <a:chExt cx="7354957" cy="918222"/>
          </a:xfrm>
        </p:grpSpPr>
        <p:sp>
          <p:nvSpPr>
            <p:cNvPr id="34" name="Rectangle: Diagonal Corners Snipped 33">
              <a:extLst>
                <a:ext uri="{FF2B5EF4-FFF2-40B4-BE49-F238E27FC236}">
                  <a16:creationId xmlns:a16="http://schemas.microsoft.com/office/drawing/2014/main" id="{AF886E4F-1320-9C76-4456-4C07653D28BE}"/>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35" name="TextBox 34">
              <a:extLst>
                <a:ext uri="{FF2B5EF4-FFF2-40B4-BE49-F238E27FC236}">
                  <a16:creationId xmlns:a16="http://schemas.microsoft.com/office/drawing/2014/main" id="{7F8324DB-F15B-81F7-5060-D38E4EEF21CC}"/>
                </a:ext>
              </a:extLst>
            </p:cNvPr>
            <p:cNvSpPr txBox="1"/>
            <p:nvPr/>
          </p:nvSpPr>
          <p:spPr>
            <a:xfrm>
              <a:off x="914400" y="5776151"/>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D. Gốm</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pic>
        <p:nvPicPr>
          <p:cNvPr id="36" name="Picture 35" descr="Logo, company name&#10;&#10;Description automatically generated">
            <a:extLst>
              <a:ext uri="{FF2B5EF4-FFF2-40B4-BE49-F238E27FC236}">
                <a16:creationId xmlns:a16="http://schemas.microsoft.com/office/drawing/2014/main" id="{B48F7C1A-05B7-7E12-D5C1-72B987FD509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600" fill="hold"/>
                                        <p:tgtEl>
                                          <p:spTgt spid="33"/>
                                        </p:tgtEl>
                                        <p:attrNameLst>
                                          <p:attrName>ppt_x</p:attrName>
                                        </p:attrNameLst>
                                      </p:cBhvr>
                                      <p:tavLst>
                                        <p:tav tm="0">
                                          <p:val>
                                            <p:strVal val="#ppt_x"/>
                                          </p:val>
                                        </p:tav>
                                        <p:tav tm="100000">
                                          <p:val>
                                            <p:strVal val="#ppt_x"/>
                                          </p:val>
                                        </p:tav>
                                      </p:tavLst>
                                    </p:anim>
                                    <p:anim calcmode="lin" valueType="num">
                                      <p:cBhvr additive="base">
                                        <p:cTn id="25" dur="6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4"/>
                                        </p:tgtEl>
                                        <p:attrNameLst>
                                          <p:attrName>style.opacity</p:attrName>
                                        </p:attrNameLst>
                                      </p:cBhvr>
                                      <p:to>
                                        <p:strVal val="0.5"/>
                                      </p:to>
                                    </p:set>
                                    <p:animEffect filter="image" prLst="opacity: 0.5">
                                      <p:cBhvr rctx="IE">
                                        <p:cTn id="31" dur="indefinite"/>
                                        <p:tgtEl>
                                          <p:spTgt spid="24"/>
                                        </p:tgtEl>
                                      </p:cBhvr>
                                    </p:animEffec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27"/>
                                        </p:tgtEl>
                                        <p:attrNameLst>
                                          <p:attrName>r</p:attrName>
                                        </p:attrNameLst>
                                      </p:cBhvr>
                                    </p:animRot>
                                    <p:animRot by="-240000">
                                      <p:cBhvr>
                                        <p:cTn id="37" dur="200" fill="hold">
                                          <p:stCondLst>
                                            <p:cond delay="200"/>
                                          </p:stCondLst>
                                        </p:cTn>
                                        <p:tgtEl>
                                          <p:spTgt spid="27"/>
                                        </p:tgtEl>
                                        <p:attrNameLst>
                                          <p:attrName>r</p:attrName>
                                        </p:attrNameLst>
                                      </p:cBhvr>
                                    </p:animRot>
                                    <p:animRot by="240000">
                                      <p:cBhvr>
                                        <p:cTn id="38" dur="200" fill="hold">
                                          <p:stCondLst>
                                            <p:cond delay="400"/>
                                          </p:stCondLst>
                                        </p:cTn>
                                        <p:tgtEl>
                                          <p:spTgt spid="27"/>
                                        </p:tgtEl>
                                        <p:attrNameLst>
                                          <p:attrName>r</p:attrName>
                                        </p:attrNameLst>
                                      </p:cBhvr>
                                    </p:animRot>
                                    <p:animRot by="-240000">
                                      <p:cBhvr>
                                        <p:cTn id="39" dur="200" fill="hold">
                                          <p:stCondLst>
                                            <p:cond delay="600"/>
                                          </p:stCondLst>
                                        </p:cTn>
                                        <p:tgtEl>
                                          <p:spTgt spid="27"/>
                                        </p:tgtEl>
                                        <p:attrNameLst>
                                          <p:attrName>r</p:attrName>
                                        </p:attrNameLst>
                                      </p:cBhvr>
                                    </p:animRot>
                                    <p:animRot by="120000">
                                      <p:cBhvr>
                                        <p:cTn id="40" dur="200" fill="hold">
                                          <p:stCondLst>
                                            <p:cond delay="800"/>
                                          </p:stCondLst>
                                        </p:cTn>
                                        <p:tgtEl>
                                          <p:spTgt spid="27"/>
                                        </p:tgtEl>
                                        <p:attrNameLst>
                                          <p:attrName>r</p:attrName>
                                        </p:attrNameLst>
                                      </p:cBhvr>
                                    </p:animRot>
                                  </p:childTnLst>
                                </p:cTn>
                              </p:par>
                              <p:par>
                                <p:cTn id="41" presetID="26" presetClass="emph" presetSubtype="0" fill="hold" nodeType="withEffect">
                                  <p:stCondLst>
                                    <p:cond delay="0"/>
                                  </p:stCondLst>
                                  <p:childTnLst>
                                    <p:animEffect transition="out" filter="fade">
                                      <p:cBhvr>
                                        <p:cTn id="42" dur="500" tmFilter="0, 0; .2, .5; .8, .5; 1, 0"/>
                                        <p:tgtEl>
                                          <p:spTgt spid="10"/>
                                        </p:tgtEl>
                                      </p:cBhvr>
                                    </p:animEffect>
                                    <p:animScale>
                                      <p:cBhvr>
                                        <p:cTn id="43" dur="250" autoRev="1" fill="hold"/>
                                        <p:tgtEl>
                                          <p:spTgt spid="10"/>
                                        </p:tgtEl>
                                      </p:cBhvr>
                                      <p:by x="105000" y="105000"/>
                                    </p:animScale>
                                  </p:childTnLst>
                                </p:cTn>
                              </p:par>
                              <p:par>
                                <p:cTn id="44" presetID="35" presetClass="path" presetSubtype="0" accel="50000" decel="50000" fill="hold" nodeType="withEffect">
                                  <p:stCondLst>
                                    <p:cond delay="0"/>
                                  </p:stCondLst>
                                  <p:childTnLst>
                                    <p:animMotion origin="layout" path="M 1.11022E-16 -7.40741E-7 L -0.38385 0.36736 " pathEditMode="relative" rAng="0" ptsTypes="AA">
                                      <p:cBhvr>
                                        <p:cTn id="45" dur="2000" fill="hold"/>
                                        <p:tgtEl>
                                          <p:spTgt spid="10"/>
                                        </p:tgtEl>
                                        <p:attrNameLst>
                                          <p:attrName>ppt_x</p:attrName>
                                          <p:attrName>ppt_y</p:attrName>
                                        </p:attrNameLst>
                                      </p:cBhvr>
                                      <p:rCtr x="-19193" y="18356"/>
                                    </p:animMotion>
                                  </p:childTnLst>
                                </p:cTn>
                              </p:par>
                            </p:childTnLst>
                          </p:cTn>
                        </p:par>
                      </p:childTnLst>
                    </p:cTn>
                  </p:par>
                </p:childTnLst>
              </p:cTn>
              <p:nextCondLst>
                <p:cond evt="onClick" delay="0">
                  <p:tgtEl>
                    <p:spTgt spid="27"/>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p:cTn id="50" dur="indefinite"/>
                                        <p:tgtEl>
                                          <p:spTgt spid="30"/>
                                        </p:tgtEl>
                                        <p:attrNameLst>
                                          <p:attrName>style.opacity</p:attrName>
                                        </p:attrNameLst>
                                      </p:cBhvr>
                                      <p:to>
                                        <p:strVal val="0.5"/>
                                      </p:to>
                                    </p:set>
                                    <p:animEffect filter="image" prLst="opacity: 0.5">
                                      <p:cBhvr rctx="IE">
                                        <p:cTn id="51" dur="indefinite"/>
                                        <p:tgtEl>
                                          <p:spTgt spid="30"/>
                                        </p:tgtEl>
                                      </p:cBhvr>
                                    </p:animEffec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p:cTn id="56" dur="indefinite"/>
                                        <p:tgtEl>
                                          <p:spTgt spid="33"/>
                                        </p:tgtEl>
                                        <p:attrNameLst>
                                          <p:attrName>style.opacity</p:attrName>
                                        </p:attrNameLst>
                                      </p:cBhvr>
                                      <p:to>
                                        <p:strVal val="0.5"/>
                                      </p:to>
                                    </p:set>
                                    <p:animEffect filter="image" prLst="opacity: 0.5">
                                      <p:cBhvr rctx="IE">
                                        <p:cTn id="57" dur="indefinite"/>
                                        <p:tgtEl>
                                          <p:spTgt spid="33"/>
                                        </p:tgtEl>
                                      </p:cBhvr>
                                    </p:animEffect>
                                  </p:childTnLst>
                                </p:cTn>
                              </p:par>
                            </p:childTnLst>
                          </p:cTn>
                        </p:par>
                      </p:childTnLst>
                    </p:cTn>
                  </p:par>
                </p:childTnLst>
              </p:cTn>
              <p:nextCondLst>
                <p:cond evt="onClick" delay="0">
                  <p:tgtEl>
                    <p:spTgt spid="3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6CF5F573-440D-FA6E-655B-D0DB6C064DB9}"/>
              </a:ext>
            </a:extLst>
          </p:cNvPr>
          <p:cNvSpPr/>
          <p:nvPr/>
        </p:nvSpPr>
        <p:spPr>
          <a:xfrm>
            <a:off x="0" y="3499561"/>
            <a:ext cx="5670614" cy="2276381"/>
          </a:xfrm>
          <a:custGeom>
            <a:avLst/>
            <a:gdLst>
              <a:gd name="connsiteX0" fmla="*/ 5484686 w 5670614"/>
              <a:gd name="connsiteY0" fmla="*/ 1792987 h 2276381"/>
              <a:gd name="connsiteX1" fmla="*/ 5355717 w 5670614"/>
              <a:gd name="connsiteY1" fmla="*/ 1679830 h 2276381"/>
              <a:gd name="connsiteX2" fmla="*/ 5145501 w 5670614"/>
              <a:gd name="connsiteY2" fmla="*/ 1558005 h 2276381"/>
              <a:gd name="connsiteX3" fmla="*/ 4989576 w 5670614"/>
              <a:gd name="connsiteY3" fmla="*/ 1612298 h 2276381"/>
              <a:gd name="connsiteX4" fmla="*/ 4901660 w 5670614"/>
              <a:gd name="connsiteY4" fmla="*/ 1597344 h 2276381"/>
              <a:gd name="connsiteX5" fmla="*/ 4818507 w 5670614"/>
              <a:gd name="connsiteY5" fmla="*/ 1611250 h 2276381"/>
              <a:gd name="connsiteX6" fmla="*/ 4612196 w 5670614"/>
              <a:gd name="connsiteY6" fmla="*/ 1497236 h 2276381"/>
              <a:gd name="connsiteX7" fmla="*/ 4539329 w 5670614"/>
              <a:gd name="connsiteY7" fmla="*/ 1507904 h 2276381"/>
              <a:gd name="connsiteX8" fmla="*/ 4349877 w 5670614"/>
              <a:gd name="connsiteY8" fmla="*/ 1420274 h 2276381"/>
              <a:gd name="connsiteX9" fmla="*/ 4166235 w 5670614"/>
              <a:gd name="connsiteY9" fmla="*/ 1502284 h 2276381"/>
              <a:gd name="connsiteX10" fmla="*/ 3979164 w 5670614"/>
              <a:gd name="connsiteY10" fmla="*/ 1405986 h 2276381"/>
              <a:gd name="connsiteX11" fmla="*/ 3988308 w 5670614"/>
              <a:gd name="connsiteY11" fmla="*/ 1351313 h 2276381"/>
              <a:gd name="connsiteX12" fmla="*/ 3761804 w 5670614"/>
              <a:gd name="connsiteY12" fmla="*/ 1158051 h 2276381"/>
              <a:gd name="connsiteX13" fmla="*/ 3760851 w 5670614"/>
              <a:gd name="connsiteY13" fmla="*/ 1158051 h 2276381"/>
              <a:gd name="connsiteX14" fmla="*/ 3552920 w 5670614"/>
              <a:gd name="connsiteY14" fmla="*/ 980981 h 2276381"/>
              <a:gd name="connsiteX15" fmla="*/ 3326892 w 5670614"/>
              <a:gd name="connsiteY15" fmla="*/ 794672 h 2276381"/>
              <a:gd name="connsiteX16" fmla="*/ 3234500 w 5670614"/>
              <a:gd name="connsiteY16" fmla="*/ 812007 h 2276381"/>
              <a:gd name="connsiteX17" fmla="*/ 3064478 w 5670614"/>
              <a:gd name="connsiteY17" fmla="*/ 686754 h 2276381"/>
              <a:gd name="connsiteX18" fmla="*/ 3036570 w 5670614"/>
              <a:gd name="connsiteY18" fmla="*/ 688944 h 2276381"/>
              <a:gd name="connsiteX19" fmla="*/ 2813399 w 5670614"/>
              <a:gd name="connsiteY19" fmla="*/ 480823 h 2276381"/>
              <a:gd name="connsiteX20" fmla="*/ 2698909 w 5670614"/>
              <a:gd name="connsiteY20" fmla="*/ 418720 h 2276381"/>
              <a:gd name="connsiteX21" fmla="*/ 2701957 w 5670614"/>
              <a:gd name="connsiteY21" fmla="*/ 385287 h 2276381"/>
              <a:gd name="connsiteX22" fmla="*/ 2439257 w 5670614"/>
              <a:gd name="connsiteY22" fmla="*/ 161069 h 2276381"/>
              <a:gd name="connsiteX23" fmla="*/ 2327624 w 5670614"/>
              <a:gd name="connsiteY23" fmla="*/ 182976 h 2276381"/>
              <a:gd name="connsiteX24" fmla="*/ 2159032 w 5670614"/>
              <a:gd name="connsiteY24" fmla="*/ 130684 h 2276381"/>
              <a:gd name="connsiteX25" fmla="*/ 1959674 w 5670614"/>
              <a:gd name="connsiteY25" fmla="*/ 210504 h 2276381"/>
              <a:gd name="connsiteX26" fmla="*/ 1697736 w 5670614"/>
              <a:gd name="connsiteY26" fmla="*/ 1 h 2276381"/>
              <a:gd name="connsiteX27" fmla="*/ 1492853 w 5670614"/>
              <a:gd name="connsiteY27" fmla="*/ 85726 h 2276381"/>
              <a:gd name="connsiteX28" fmla="*/ 1381697 w 5670614"/>
              <a:gd name="connsiteY28" fmla="*/ 55056 h 2276381"/>
              <a:gd name="connsiteX29" fmla="*/ 1194530 w 5670614"/>
              <a:gd name="connsiteY29" fmla="*/ 195359 h 2276381"/>
              <a:gd name="connsiteX30" fmla="*/ 1012222 w 5670614"/>
              <a:gd name="connsiteY30" fmla="*/ 358332 h 2276381"/>
              <a:gd name="connsiteX31" fmla="*/ 1055751 w 5670614"/>
              <a:gd name="connsiteY31" fmla="*/ 461678 h 2276381"/>
              <a:gd name="connsiteX32" fmla="*/ 1012889 w 5670614"/>
              <a:gd name="connsiteY32" fmla="*/ 583122 h 2276381"/>
              <a:gd name="connsiteX33" fmla="*/ 1025271 w 5670614"/>
              <a:gd name="connsiteY33" fmla="*/ 649511 h 2276381"/>
              <a:gd name="connsiteX34" fmla="*/ 958596 w 5670614"/>
              <a:gd name="connsiteY34" fmla="*/ 688087 h 2276381"/>
              <a:gd name="connsiteX35" fmla="*/ 796290 w 5670614"/>
              <a:gd name="connsiteY35" fmla="*/ 637986 h 2276381"/>
              <a:gd name="connsiteX36" fmla="*/ 543973 w 5670614"/>
              <a:gd name="connsiteY36" fmla="*/ 855632 h 2276381"/>
              <a:gd name="connsiteX37" fmla="*/ 555784 w 5670614"/>
              <a:gd name="connsiteY37" fmla="*/ 920688 h 2276381"/>
              <a:gd name="connsiteX38" fmla="*/ 396907 w 5670614"/>
              <a:gd name="connsiteY38" fmla="*/ 1054323 h 2276381"/>
              <a:gd name="connsiteX39" fmla="*/ 228219 w 5670614"/>
              <a:gd name="connsiteY39" fmla="*/ 1011366 h 2276381"/>
              <a:gd name="connsiteX40" fmla="*/ 0 w 5670614"/>
              <a:gd name="connsiteY40" fmla="*/ 1099853 h 2276381"/>
              <a:gd name="connsiteX41" fmla="*/ 0 w 5670614"/>
              <a:gd name="connsiteY41" fmla="*/ 2092644 h 2276381"/>
              <a:gd name="connsiteX42" fmla="*/ 141446 w 5670614"/>
              <a:gd name="connsiteY42" fmla="*/ 2128077 h 2276381"/>
              <a:gd name="connsiteX43" fmla="*/ 337376 w 5670614"/>
              <a:gd name="connsiteY43" fmla="*/ 2051496 h 2276381"/>
              <a:gd name="connsiteX44" fmla="*/ 575310 w 5670614"/>
              <a:gd name="connsiteY44" fmla="*/ 2181322 h 2276381"/>
              <a:gd name="connsiteX45" fmla="*/ 797909 w 5670614"/>
              <a:gd name="connsiteY45" fmla="*/ 2073594 h 2276381"/>
              <a:gd name="connsiteX46" fmla="*/ 1008983 w 5670614"/>
              <a:gd name="connsiteY46" fmla="*/ 2164748 h 2276381"/>
              <a:gd name="connsiteX47" fmla="*/ 1250537 w 5670614"/>
              <a:gd name="connsiteY47" fmla="*/ 2025492 h 2276381"/>
              <a:gd name="connsiteX48" fmla="*/ 1342930 w 5670614"/>
              <a:gd name="connsiteY48" fmla="*/ 2039875 h 2276381"/>
              <a:gd name="connsiteX49" fmla="*/ 1368933 w 5670614"/>
              <a:gd name="connsiteY49" fmla="*/ 2038637 h 2276381"/>
              <a:gd name="connsiteX50" fmla="*/ 1550956 w 5670614"/>
              <a:gd name="connsiteY50" fmla="*/ 2101407 h 2276381"/>
              <a:gd name="connsiteX51" fmla="*/ 1716977 w 5670614"/>
              <a:gd name="connsiteY51" fmla="*/ 2049972 h 2276381"/>
              <a:gd name="connsiteX52" fmla="*/ 1761363 w 5670614"/>
              <a:gd name="connsiteY52" fmla="*/ 2069403 h 2276381"/>
              <a:gd name="connsiteX53" fmla="*/ 2021300 w 5670614"/>
              <a:gd name="connsiteY53" fmla="*/ 2263141 h 2276381"/>
              <a:gd name="connsiteX54" fmla="*/ 2265236 w 5670614"/>
              <a:gd name="connsiteY54" fmla="*/ 2118266 h 2276381"/>
              <a:gd name="connsiteX55" fmla="*/ 2318957 w 5670614"/>
              <a:gd name="connsiteY55" fmla="*/ 2122933 h 2276381"/>
              <a:gd name="connsiteX56" fmla="*/ 2410873 w 5670614"/>
              <a:gd name="connsiteY56" fmla="*/ 2108170 h 2276381"/>
              <a:gd name="connsiteX57" fmla="*/ 2662809 w 5670614"/>
              <a:gd name="connsiteY57" fmla="*/ 2269332 h 2276381"/>
              <a:gd name="connsiteX58" fmla="*/ 2814733 w 5670614"/>
              <a:gd name="connsiteY58" fmla="*/ 2227041 h 2276381"/>
              <a:gd name="connsiteX59" fmla="*/ 2979039 w 5670614"/>
              <a:gd name="connsiteY59" fmla="*/ 2276381 h 2276381"/>
              <a:gd name="connsiteX60" fmla="*/ 3229547 w 5670614"/>
              <a:gd name="connsiteY60" fmla="*/ 2115313 h 2276381"/>
              <a:gd name="connsiteX61" fmla="*/ 3385280 w 5670614"/>
              <a:gd name="connsiteY61" fmla="*/ 2159223 h 2276381"/>
              <a:gd name="connsiteX62" fmla="*/ 3527679 w 5670614"/>
              <a:gd name="connsiteY62" fmla="*/ 2122552 h 2276381"/>
              <a:gd name="connsiteX63" fmla="*/ 3765042 w 5670614"/>
              <a:gd name="connsiteY63" fmla="*/ 2251330 h 2276381"/>
              <a:gd name="connsiteX64" fmla="*/ 3980784 w 5670614"/>
              <a:gd name="connsiteY64" fmla="*/ 2153128 h 2276381"/>
              <a:gd name="connsiteX65" fmla="*/ 4135279 w 5670614"/>
              <a:gd name="connsiteY65" fmla="*/ 2196181 h 2276381"/>
              <a:gd name="connsiteX66" fmla="*/ 4334256 w 5670614"/>
              <a:gd name="connsiteY66" fmla="*/ 2116742 h 2276381"/>
              <a:gd name="connsiteX67" fmla="*/ 4360926 w 5670614"/>
              <a:gd name="connsiteY67" fmla="*/ 2118171 h 2276381"/>
              <a:gd name="connsiteX68" fmla="*/ 4497896 w 5670614"/>
              <a:gd name="connsiteY68" fmla="*/ 2077785 h 2276381"/>
              <a:gd name="connsiteX69" fmla="*/ 4722781 w 5670614"/>
              <a:gd name="connsiteY69" fmla="*/ 2249140 h 2276381"/>
              <a:gd name="connsiteX70" fmla="*/ 4915472 w 5670614"/>
              <a:gd name="connsiteY70" fmla="*/ 2155128 h 2276381"/>
              <a:gd name="connsiteX71" fmla="*/ 5038725 w 5670614"/>
              <a:gd name="connsiteY71" fmla="*/ 2186370 h 2276381"/>
              <a:gd name="connsiteX72" fmla="*/ 5120735 w 5670614"/>
              <a:gd name="connsiteY72" fmla="*/ 2172844 h 2276381"/>
              <a:gd name="connsiteX73" fmla="*/ 5264753 w 5670614"/>
              <a:gd name="connsiteY73" fmla="*/ 2216850 h 2276381"/>
              <a:gd name="connsiteX74" fmla="*/ 5404866 w 5670614"/>
              <a:gd name="connsiteY74" fmla="*/ 2174464 h 2276381"/>
              <a:gd name="connsiteX75" fmla="*/ 5445347 w 5670614"/>
              <a:gd name="connsiteY75" fmla="*/ 2177607 h 2276381"/>
              <a:gd name="connsiteX76" fmla="*/ 5670614 w 5670614"/>
              <a:gd name="connsiteY76" fmla="*/ 1983297 h 2276381"/>
              <a:gd name="connsiteX77" fmla="*/ 5484686 w 5670614"/>
              <a:gd name="connsiteY77" fmla="*/ 1792987 h 22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670614" h="2276381">
                <a:moveTo>
                  <a:pt x="5484686" y="1792987"/>
                </a:moveTo>
                <a:cubicBezTo>
                  <a:pt x="5462397" y="1741266"/>
                  <a:pt x="5415344" y="1699928"/>
                  <a:pt x="5355717" y="1679830"/>
                </a:cubicBezTo>
                <a:cubicBezTo>
                  <a:pt x="5322380" y="1608297"/>
                  <a:pt x="5240846" y="1557815"/>
                  <a:pt x="5145501" y="1558005"/>
                </a:cubicBezTo>
                <a:cubicBezTo>
                  <a:pt x="5084826" y="1558101"/>
                  <a:pt x="5029962" y="1578865"/>
                  <a:pt x="4989576" y="1612298"/>
                </a:cubicBezTo>
                <a:cubicBezTo>
                  <a:pt x="4962525" y="1602582"/>
                  <a:pt x="4932807" y="1597248"/>
                  <a:pt x="4901660" y="1597344"/>
                </a:cubicBezTo>
                <a:cubicBezTo>
                  <a:pt x="4872228" y="1597439"/>
                  <a:pt x="4844225" y="1602487"/>
                  <a:pt x="4818507" y="1611250"/>
                </a:cubicBezTo>
                <a:cubicBezTo>
                  <a:pt x="4782979" y="1543909"/>
                  <a:pt x="4703921" y="1496950"/>
                  <a:pt x="4612196" y="1497236"/>
                </a:cubicBezTo>
                <a:cubicBezTo>
                  <a:pt x="4586669" y="1497331"/>
                  <a:pt x="4562189" y="1501141"/>
                  <a:pt x="4539329" y="1507904"/>
                </a:cubicBezTo>
                <a:cubicBezTo>
                  <a:pt x="4498848" y="1455040"/>
                  <a:pt x="4429125" y="1420179"/>
                  <a:pt x="4349877" y="1420274"/>
                </a:cubicBezTo>
                <a:cubicBezTo>
                  <a:pt x="4273963" y="1420464"/>
                  <a:pt x="4207002" y="1452850"/>
                  <a:pt x="4166235" y="1502284"/>
                </a:cubicBezTo>
                <a:cubicBezTo>
                  <a:pt x="4128421" y="1446468"/>
                  <a:pt x="4059079" y="1408463"/>
                  <a:pt x="3979164" y="1405986"/>
                </a:cubicBezTo>
                <a:cubicBezTo>
                  <a:pt x="3985070" y="1388651"/>
                  <a:pt x="3988308" y="1370268"/>
                  <a:pt x="3988308" y="1351313"/>
                </a:cubicBezTo>
                <a:cubicBezTo>
                  <a:pt x="3987927" y="1244252"/>
                  <a:pt x="3886581" y="1157765"/>
                  <a:pt x="3761804" y="1158051"/>
                </a:cubicBezTo>
                <a:cubicBezTo>
                  <a:pt x="3761518" y="1158051"/>
                  <a:pt x="3761232" y="1158051"/>
                  <a:pt x="3760851" y="1158051"/>
                </a:cubicBezTo>
                <a:cubicBezTo>
                  <a:pt x="3751802" y="1063277"/>
                  <a:pt x="3663505" y="988029"/>
                  <a:pt x="3552920" y="980981"/>
                </a:cubicBezTo>
                <a:cubicBezTo>
                  <a:pt x="3548253" y="877158"/>
                  <a:pt x="3448907" y="794386"/>
                  <a:pt x="3326892" y="794672"/>
                </a:cubicBezTo>
                <a:cubicBezTo>
                  <a:pt x="3293936" y="794767"/>
                  <a:pt x="3262694" y="801054"/>
                  <a:pt x="3234500" y="812007"/>
                </a:cubicBezTo>
                <a:cubicBezTo>
                  <a:pt x="3222022" y="740951"/>
                  <a:pt x="3150680" y="686563"/>
                  <a:pt x="3064478" y="686754"/>
                </a:cubicBezTo>
                <a:cubicBezTo>
                  <a:pt x="3054953" y="686754"/>
                  <a:pt x="3045714" y="687611"/>
                  <a:pt x="3036570" y="688944"/>
                </a:cubicBezTo>
                <a:cubicBezTo>
                  <a:pt x="3028855" y="582264"/>
                  <a:pt x="2934748" y="495968"/>
                  <a:pt x="2813399" y="480823"/>
                </a:cubicBezTo>
                <a:cubicBezTo>
                  <a:pt x="2782538" y="452248"/>
                  <a:pt x="2743391" y="430531"/>
                  <a:pt x="2698909" y="418720"/>
                </a:cubicBezTo>
                <a:cubicBezTo>
                  <a:pt x="2700719" y="407766"/>
                  <a:pt x="2702052" y="396717"/>
                  <a:pt x="2701957" y="385287"/>
                </a:cubicBezTo>
                <a:cubicBezTo>
                  <a:pt x="2701576" y="261081"/>
                  <a:pt x="2583942" y="160783"/>
                  <a:pt x="2439257" y="161069"/>
                </a:cubicBezTo>
                <a:cubicBezTo>
                  <a:pt x="2399252" y="161164"/>
                  <a:pt x="2361533" y="169165"/>
                  <a:pt x="2327624" y="182976"/>
                </a:cubicBezTo>
                <a:cubicBezTo>
                  <a:pt x="2282000" y="150210"/>
                  <a:pt x="2223230" y="130494"/>
                  <a:pt x="2159032" y="130684"/>
                </a:cubicBezTo>
                <a:cubicBezTo>
                  <a:pt x="2079022" y="130875"/>
                  <a:pt x="2007584" y="161926"/>
                  <a:pt x="1959674" y="210504"/>
                </a:cubicBezTo>
                <a:cubicBezTo>
                  <a:pt x="1951006" y="92775"/>
                  <a:pt x="1837087" y="-380"/>
                  <a:pt x="1697736" y="1"/>
                </a:cubicBezTo>
                <a:cubicBezTo>
                  <a:pt x="1614583" y="192"/>
                  <a:pt x="1540669" y="33720"/>
                  <a:pt x="1492853" y="85726"/>
                </a:cubicBezTo>
                <a:cubicBezTo>
                  <a:pt x="1461516" y="66390"/>
                  <a:pt x="1423226" y="54960"/>
                  <a:pt x="1381697" y="55056"/>
                </a:cubicBezTo>
                <a:cubicBezTo>
                  <a:pt x="1285970" y="55246"/>
                  <a:pt x="1207294" y="116301"/>
                  <a:pt x="1194530" y="195359"/>
                </a:cubicBezTo>
                <a:cubicBezTo>
                  <a:pt x="1092994" y="198788"/>
                  <a:pt x="1011936" y="270416"/>
                  <a:pt x="1012222" y="358332"/>
                </a:cubicBezTo>
                <a:cubicBezTo>
                  <a:pt x="1012317" y="397575"/>
                  <a:pt x="1028700" y="433579"/>
                  <a:pt x="1055751" y="461678"/>
                </a:cubicBezTo>
                <a:cubicBezTo>
                  <a:pt x="1028605" y="496349"/>
                  <a:pt x="1012793" y="538164"/>
                  <a:pt x="1012889" y="583122"/>
                </a:cubicBezTo>
                <a:cubicBezTo>
                  <a:pt x="1012984" y="606267"/>
                  <a:pt x="1017365" y="628556"/>
                  <a:pt x="1025271" y="649511"/>
                </a:cubicBezTo>
                <a:cubicBezTo>
                  <a:pt x="1000601" y="659322"/>
                  <a:pt x="978218" y="672371"/>
                  <a:pt x="958596" y="688087"/>
                </a:cubicBezTo>
                <a:cubicBezTo>
                  <a:pt x="914591" y="656655"/>
                  <a:pt x="858012" y="637795"/>
                  <a:pt x="796290" y="637986"/>
                </a:cubicBezTo>
                <a:cubicBezTo>
                  <a:pt x="656558" y="638367"/>
                  <a:pt x="543592" y="735712"/>
                  <a:pt x="543973" y="855632"/>
                </a:cubicBezTo>
                <a:cubicBezTo>
                  <a:pt x="544068" y="878301"/>
                  <a:pt x="548164" y="900209"/>
                  <a:pt x="555784" y="920688"/>
                </a:cubicBezTo>
                <a:cubicBezTo>
                  <a:pt x="481584" y="941738"/>
                  <a:pt x="422910" y="991363"/>
                  <a:pt x="396907" y="1054323"/>
                </a:cubicBezTo>
                <a:cubicBezTo>
                  <a:pt x="348425" y="1027082"/>
                  <a:pt x="290513" y="1011271"/>
                  <a:pt x="228219" y="1011366"/>
                </a:cubicBezTo>
                <a:cubicBezTo>
                  <a:pt x="137351" y="1011556"/>
                  <a:pt x="56007" y="1045846"/>
                  <a:pt x="0" y="1099853"/>
                </a:cubicBezTo>
                <a:lnTo>
                  <a:pt x="0" y="2092644"/>
                </a:lnTo>
                <a:cubicBezTo>
                  <a:pt x="40862" y="2115028"/>
                  <a:pt x="89345" y="2128172"/>
                  <a:pt x="141446" y="2128077"/>
                </a:cubicBezTo>
                <a:cubicBezTo>
                  <a:pt x="219647" y="2127886"/>
                  <a:pt x="289465" y="2098168"/>
                  <a:pt x="337376" y="2051496"/>
                </a:cubicBezTo>
                <a:cubicBezTo>
                  <a:pt x="379286" y="2128363"/>
                  <a:pt x="469964" y="2181607"/>
                  <a:pt x="575310" y="2181322"/>
                </a:cubicBezTo>
                <a:cubicBezTo>
                  <a:pt x="669703" y="2181131"/>
                  <a:pt x="751999" y="2137983"/>
                  <a:pt x="797909" y="2073594"/>
                </a:cubicBezTo>
                <a:cubicBezTo>
                  <a:pt x="845820" y="2128934"/>
                  <a:pt x="922401" y="2164939"/>
                  <a:pt x="1008983" y="2164748"/>
                </a:cubicBezTo>
                <a:cubicBezTo>
                  <a:pt x="1118140" y="2164462"/>
                  <a:pt x="1211390" y="2107027"/>
                  <a:pt x="1250537" y="2025492"/>
                </a:cubicBezTo>
                <a:cubicBezTo>
                  <a:pt x="1279303" y="2034732"/>
                  <a:pt x="1310354" y="2039971"/>
                  <a:pt x="1342930" y="2039875"/>
                </a:cubicBezTo>
                <a:cubicBezTo>
                  <a:pt x="1351693" y="2039875"/>
                  <a:pt x="1360361" y="2039399"/>
                  <a:pt x="1368933" y="2038637"/>
                </a:cubicBezTo>
                <a:cubicBezTo>
                  <a:pt x="1416177" y="2077594"/>
                  <a:pt x="1480280" y="2101502"/>
                  <a:pt x="1550956" y="2101407"/>
                </a:cubicBezTo>
                <a:cubicBezTo>
                  <a:pt x="1614011" y="2101216"/>
                  <a:pt x="1671923" y="2081976"/>
                  <a:pt x="1716977" y="2049972"/>
                </a:cubicBezTo>
                <a:cubicBezTo>
                  <a:pt x="1730883" y="2057592"/>
                  <a:pt x="1745742" y="2064069"/>
                  <a:pt x="1761363" y="2069403"/>
                </a:cubicBezTo>
                <a:cubicBezTo>
                  <a:pt x="1779080" y="2179036"/>
                  <a:pt x="1888712" y="2263427"/>
                  <a:pt x="2021300" y="2263141"/>
                </a:cubicBezTo>
                <a:cubicBezTo>
                  <a:pt x="2132933" y="2262856"/>
                  <a:pt x="2227802" y="2202657"/>
                  <a:pt x="2265236" y="2118266"/>
                </a:cubicBezTo>
                <a:cubicBezTo>
                  <a:pt x="2282571" y="2121314"/>
                  <a:pt x="2300573" y="2122933"/>
                  <a:pt x="2318957" y="2122933"/>
                </a:cubicBezTo>
                <a:cubicBezTo>
                  <a:pt x="2351342" y="2122838"/>
                  <a:pt x="2382203" y="2117504"/>
                  <a:pt x="2410873" y="2108170"/>
                </a:cubicBezTo>
                <a:cubicBezTo>
                  <a:pt x="2442972" y="2201515"/>
                  <a:pt x="2543651" y="2269618"/>
                  <a:pt x="2662809" y="2269332"/>
                </a:cubicBezTo>
                <a:cubicBezTo>
                  <a:pt x="2719578" y="2269237"/>
                  <a:pt x="2771966" y="2253426"/>
                  <a:pt x="2814733" y="2227041"/>
                </a:cubicBezTo>
                <a:cubicBezTo>
                  <a:pt x="2859786" y="2257998"/>
                  <a:pt x="2916936" y="2276476"/>
                  <a:pt x="2979039" y="2276381"/>
                </a:cubicBezTo>
                <a:cubicBezTo>
                  <a:pt x="3097721" y="2276095"/>
                  <a:pt x="3197638" y="2208182"/>
                  <a:pt x="3229547" y="2115313"/>
                </a:cubicBezTo>
                <a:cubicBezTo>
                  <a:pt x="3273171" y="2142936"/>
                  <a:pt x="3326892" y="2159319"/>
                  <a:pt x="3385280" y="2159223"/>
                </a:cubicBezTo>
                <a:cubicBezTo>
                  <a:pt x="3437859" y="2159128"/>
                  <a:pt x="3486722" y="2145507"/>
                  <a:pt x="3527679" y="2122552"/>
                </a:cubicBezTo>
                <a:cubicBezTo>
                  <a:pt x="3569780" y="2198848"/>
                  <a:pt x="3660172" y="2251616"/>
                  <a:pt x="3765042" y="2251330"/>
                </a:cubicBezTo>
                <a:cubicBezTo>
                  <a:pt x="3854768" y="2251140"/>
                  <a:pt x="3933730" y="2212182"/>
                  <a:pt x="3980784" y="2153128"/>
                </a:cubicBezTo>
                <a:cubicBezTo>
                  <a:pt x="4024217" y="2180179"/>
                  <a:pt x="4077462" y="2196371"/>
                  <a:pt x="4135279" y="2196181"/>
                </a:cubicBezTo>
                <a:cubicBezTo>
                  <a:pt x="4215098" y="2195990"/>
                  <a:pt x="4286345" y="2165129"/>
                  <a:pt x="4334256" y="2116742"/>
                </a:cubicBezTo>
                <a:cubicBezTo>
                  <a:pt x="4343019" y="2117599"/>
                  <a:pt x="4351878" y="2118171"/>
                  <a:pt x="4360926" y="2118171"/>
                </a:cubicBezTo>
                <a:cubicBezTo>
                  <a:pt x="4412552" y="2118075"/>
                  <a:pt x="4459986" y="2102836"/>
                  <a:pt x="4497896" y="2077785"/>
                </a:cubicBezTo>
                <a:cubicBezTo>
                  <a:pt x="4510945" y="2174464"/>
                  <a:pt x="4606671" y="2249425"/>
                  <a:pt x="4722781" y="2249140"/>
                </a:cubicBezTo>
                <a:cubicBezTo>
                  <a:pt x="4804696" y="2248949"/>
                  <a:pt x="4876038" y="2211230"/>
                  <a:pt x="4915472" y="2155128"/>
                </a:cubicBezTo>
                <a:cubicBezTo>
                  <a:pt x="4951000" y="2174940"/>
                  <a:pt x="4993291" y="2186465"/>
                  <a:pt x="5038725" y="2186370"/>
                </a:cubicBezTo>
                <a:cubicBezTo>
                  <a:pt x="5067682" y="2186274"/>
                  <a:pt x="5095304" y="2181417"/>
                  <a:pt x="5120735" y="2172844"/>
                </a:cubicBezTo>
                <a:cubicBezTo>
                  <a:pt x="5159883" y="2200467"/>
                  <a:pt x="5210080" y="2217040"/>
                  <a:pt x="5264753" y="2216850"/>
                </a:cubicBezTo>
                <a:cubicBezTo>
                  <a:pt x="5317808" y="2216755"/>
                  <a:pt x="5366385" y="2200848"/>
                  <a:pt x="5404866" y="2174464"/>
                </a:cubicBezTo>
                <a:cubicBezTo>
                  <a:pt x="5418011" y="2176464"/>
                  <a:pt x="5431536" y="2177702"/>
                  <a:pt x="5445347" y="2177607"/>
                </a:cubicBezTo>
                <a:cubicBezTo>
                  <a:pt x="5570125" y="2177321"/>
                  <a:pt x="5670995" y="2090263"/>
                  <a:pt x="5670614" y="1983297"/>
                </a:cubicBezTo>
                <a:cubicBezTo>
                  <a:pt x="5670709" y="1887856"/>
                  <a:pt x="5590318" y="1809084"/>
                  <a:pt x="5484686" y="1792987"/>
                </a:cubicBezTo>
                <a:close/>
              </a:path>
            </a:pathLst>
          </a:custGeom>
          <a:gradFill>
            <a:gsLst>
              <a:gs pos="0">
                <a:srgbClr val="FFFFFF"/>
              </a:gs>
              <a:gs pos="37910">
                <a:srgbClr val="FAFEFE"/>
              </a:gs>
              <a:gs pos="100000">
                <a:srgbClr val="81D2E7"/>
              </a:gs>
            </a:gsLst>
            <a:lin ang="525822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60" name="Freeform: Shape 59">
            <a:extLst>
              <a:ext uri="{FF2B5EF4-FFF2-40B4-BE49-F238E27FC236}">
                <a16:creationId xmlns:a16="http://schemas.microsoft.com/office/drawing/2014/main" id="{0D2A868D-ABC0-0102-F97A-1A33C2AC9AE3}"/>
              </a:ext>
            </a:extLst>
          </p:cNvPr>
          <p:cNvSpPr/>
          <p:nvPr/>
        </p:nvSpPr>
        <p:spPr>
          <a:xfrm>
            <a:off x="8171006" y="3567637"/>
            <a:ext cx="3965830" cy="2269523"/>
          </a:xfrm>
          <a:custGeom>
            <a:avLst/>
            <a:gdLst>
              <a:gd name="connsiteX0" fmla="*/ 3965830 w 3965830"/>
              <a:gd name="connsiteY0" fmla="*/ 483776 h 2269523"/>
              <a:gd name="connsiteX1" fmla="*/ 3947542 w 3965830"/>
              <a:gd name="connsiteY1" fmla="*/ 480823 h 2269523"/>
              <a:gd name="connsiteX2" fmla="*/ 3833052 w 3965830"/>
              <a:gd name="connsiteY2" fmla="*/ 418720 h 2269523"/>
              <a:gd name="connsiteX3" fmla="*/ 3836100 w 3965830"/>
              <a:gd name="connsiteY3" fmla="*/ 385287 h 2269523"/>
              <a:gd name="connsiteX4" fmla="*/ 3573400 w 3965830"/>
              <a:gd name="connsiteY4" fmla="*/ 161069 h 2269523"/>
              <a:gd name="connsiteX5" fmla="*/ 3461767 w 3965830"/>
              <a:gd name="connsiteY5" fmla="*/ 182976 h 2269523"/>
              <a:gd name="connsiteX6" fmla="*/ 3293175 w 3965830"/>
              <a:gd name="connsiteY6" fmla="*/ 130684 h 2269523"/>
              <a:gd name="connsiteX7" fmla="*/ 3093816 w 3965830"/>
              <a:gd name="connsiteY7" fmla="*/ 210504 h 2269523"/>
              <a:gd name="connsiteX8" fmla="*/ 2831974 w 3965830"/>
              <a:gd name="connsiteY8" fmla="*/ 1 h 2269523"/>
              <a:gd name="connsiteX9" fmla="*/ 2626996 w 3965830"/>
              <a:gd name="connsiteY9" fmla="*/ 85726 h 2269523"/>
              <a:gd name="connsiteX10" fmla="*/ 2515839 w 3965830"/>
              <a:gd name="connsiteY10" fmla="*/ 55056 h 2269523"/>
              <a:gd name="connsiteX11" fmla="*/ 2328673 w 3965830"/>
              <a:gd name="connsiteY11" fmla="*/ 195359 h 2269523"/>
              <a:gd name="connsiteX12" fmla="*/ 2146364 w 3965830"/>
              <a:gd name="connsiteY12" fmla="*/ 358332 h 2269523"/>
              <a:gd name="connsiteX13" fmla="*/ 2189894 w 3965830"/>
              <a:gd name="connsiteY13" fmla="*/ 461678 h 2269523"/>
              <a:gd name="connsiteX14" fmla="*/ 2147031 w 3965830"/>
              <a:gd name="connsiteY14" fmla="*/ 583122 h 2269523"/>
              <a:gd name="connsiteX15" fmla="*/ 2159414 w 3965830"/>
              <a:gd name="connsiteY15" fmla="*/ 649511 h 2269523"/>
              <a:gd name="connsiteX16" fmla="*/ 2092739 w 3965830"/>
              <a:gd name="connsiteY16" fmla="*/ 688087 h 2269523"/>
              <a:gd name="connsiteX17" fmla="*/ 1930337 w 3965830"/>
              <a:gd name="connsiteY17" fmla="*/ 637986 h 2269523"/>
              <a:gd name="connsiteX18" fmla="*/ 1678020 w 3965830"/>
              <a:gd name="connsiteY18" fmla="*/ 855632 h 2269523"/>
              <a:gd name="connsiteX19" fmla="*/ 1689831 w 3965830"/>
              <a:gd name="connsiteY19" fmla="*/ 920688 h 2269523"/>
              <a:gd name="connsiteX20" fmla="*/ 1530954 w 3965830"/>
              <a:gd name="connsiteY20" fmla="*/ 1054324 h 2269523"/>
              <a:gd name="connsiteX21" fmla="*/ 1362266 w 3965830"/>
              <a:gd name="connsiteY21" fmla="*/ 1011366 h 2269523"/>
              <a:gd name="connsiteX22" fmla="*/ 1067658 w 3965830"/>
              <a:gd name="connsiteY22" fmla="*/ 1203485 h 2269523"/>
              <a:gd name="connsiteX23" fmla="*/ 983362 w 3965830"/>
              <a:gd name="connsiteY23" fmla="*/ 1190626 h 2269523"/>
              <a:gd name="connsiteX24" fmla="*/ 742951 w 3965830"/>
              <a:gd name="connsiteY24" fmla="*/ 1369791 h 2269523"/>
              <a:gd name="connsiteX25" fmla="*/ 607791 w 3965830"/>
              <a:gd name="connsiteY25" fmla="*/ 1417702 h 2269523"/>
              <a:gd name="connsiteX26" fmla="*/ 441770 w 3965830"/>
              <a:gd name="connsiteY26" fmla="*/ 1346932 h 2269523"/>
              <a:gd name="connsiteX27" fmla="*/ 234697 w 3965830"/>
              <a:gd name="connsiteY27" fmla="*/ 1522668 h 2269523"/>
              <a:gd name="connsiteX28" fmla="*/ 153163 w 3965830"/>
              <a:gd name="connsiteY28" fmla="*/ 1502665 h 2269523"/>
              <a:gd name="connsiteX29" fmla="*/ 1 w 3965830"/>
              <a:gd name="connsiteY29" fmla="*/ 1634872 h 2269523"/>
              <a:gd name="connsiteX30" fmla="*/ 154020 w 3965830"/>
              <a:gd name="connsiteY30" fmla="*/ 1766317 h 2269523"/>
              <a:gd name="connsiteX31" fmla="*/ 191358 w 3965830"/>
              <a:gd name="connsiteY31" fmla="*/ 1762126 h 2269523"/>
              <a:gd name="connsiteX32" fmla="*/ 316802 w 3965830"/>
              <a:gd name="connsiteY32" fmla="*/ 1812418 h 2269523"/>
              <a:gd name="connsiteX33" fmla="*/ 409671 w 3965830"/>
              <a:gd name="connsiteY33" fmla="*/ 1787082 h 2269523"/>
              <a:gd name="connsiteX34" fmla="*/ 551879 w 3965830"/>
              <a:gd name="connsiteY34" fmla="*/ 1858329 h 2269523"/>
              <a:gd name="connsiteX35" fmla="*/ 595218 w 3965830"/>
              <a:gd name="connsiteY35" fmla="*/ 1853090 h 2269523"/>
              <a:gd name="connsiteX36" fmla="*/ 750952 w 3965830"/>
              <a:gd name="connsiteY36" fmla="*/ 1950912 h 2269523"/>
              <a:gd name="connsiteX37" fmla="*/ 802101 w 3965830"/>
              <a:gd name="connsiteY37" fmla="*/ 1943673 h 2269523"/>
              <a:gd name="connsiteX38" fmla="*/ 913734 w 3965830"/>
              <a:gd name="connsiteY38" fmla="*/ 1981582 h 2269523"/>
              <a:gd name="connsiteX39" fmla="*/ 1018223 w 3965830"/>
              <a:gd name="connsiteY39" fmla="*/ 1948531 h 2269523"/>
              <a:gd name="connsiteX40" fmla="*/ 1275589 w 3965830"/>
              <a:gd name="connsiteY40" fmla="*/ 2127982 h 2269523"/>
              <a:gd name="connsiteX41" fmla="*/ 1471518 w 3965830"/>
              <a:gd name="connsiteY41" fmla="*/ 2051400 h 2269523"/>
              <a:gd name="connsiteX42" fmla="*/ 1709453 w 3965830"/>
              <a:gd name="connsiteY42" fmla="*/ 2181226 h 2269523"/>
              <a:gd name="connsiteX43" fmla="*/ 1932052 w 3965830"/>
              <a:gd name="connsiteY43" fmla="*/ 2073594 h 2269523"/>
              <a:gd name="connsiteX44" fmla="*/ 2143126 w 3965830"/>
              <a:gd name="connsiteY44" fmla="*/ 2164748 h 2269523"/>
              <a:gd name="connsiteX45" fmla="*/ 2384680 w 3965830"/>
              <a:gd name="connsiteY45" fmla="*/ 2025492 h 2269523"/>
              <a:gd name="connsiteX46" fmla="*/ 2477072 w 3965830"/>
              <a:gd name="connsiteY46" fmla="*/ 2039875 h 2269523"/>
              <a:gd name="connsiteX47" fmla="*/ 2502981 w 3965830"/>
              <a:gd name="connsiteY47" fmla="*/ 2038732 h 2269523"/>
              <a:gd name="connsiteX48" fmla="*/ 2685003 w 3965830"/>
              <a:gd name="connsiteY48" fmla="*/ 2101502 h 2269523"/>
              <a:gd name="connsiteX49" fmla="*/ 2851024 w 3965830"/>
              <a:gd name="connsiteY49" fmla="*/ 2050067 h 2269523"/>
              <a:gd name="connsiteX50" fmla="*/ 2895411 w 3965830"/>
              <a:gd name="connsiteY50" fmla="*/ 2069498 h 2269523"/>
              <a:gd name="connsiteX51" fmla="*/ 3155348 w 3965830"/>
              <a:gd name="connsiteY51" fmla="*/ 2263236 h 2269523"/>
              <a:gd name="connsiteX52" fmla="*/ 3399283 w 3965830"/>
              <a:gd name="connsiteY52" fmla="*/ 2118361 h 2269523"/>
              <a:gd name="connsiteX53" fmla="*/ 3453004 w 3965830"/>
              <a:gd name="connsiteY53" fmla="*/ 2123028 h 2269523"/>
              <a:gd name="connsiteX54" fmla="*/ 3544920 w 3965830"/>
              <a:gd name="connsiteY54" fmla="*/ 2108265 h 2269523"/>
              <a:gd name="connsiteX55" fmla="*/ 3796856 w 3965830"/>
              <a:gd name="connsiteY55" fmla="*/ 2269523 h 2269523"/>
              <a:gd name="connsiteX56" fmla="*/ 3948780 w 3965830"/>
              <a:gd name="connsiteY56" fmla="*/ 2227232 h 2269523"/>
              <a:gd name="connsiteX57" fmla="*/ 3965544 w 3965830"/>
              <a:gd name="connsiteY57" fmla="*/ 2237805 h 2269523"/>
              <a:gd name="connsiteX58" fmla="*/ 3965544 w 3965830"/>
              <a:gd name="connsiteY58" fmla="*/ 483776 h 22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65830" h="2269523">
                <a:moveTo>
                  <a:pt x="3965830" y="483776"/>
                </a:moveTo>
                <a:cubicBezTo>
                  <a:pt x="3959829" y="482633"/>
                  <a:pt x="3953733" y="481585"/>
                  <a:pt x="3947542" y="480823"/>
                </a:cubicBezTo>
                <a:cubicBezTo>
                  <a:pt x="3916681" y="452248"/>
                  <a:pt x="3877533" y="430531"/>
                  <a:pt x="3833052" y="418720"/>
                </a:cubicBezTo>
                <a:cubicBezTo>
                  <a:pt x="3834956" y="407766"/>
                  <a:pt x="3836194" y="396622"/>
                  <a:pt x="3836100" y="385287"/>
                </a:cubicBezTo>
                <a:cubicBezTo>
                  <a:pt x="3835718" y="261081"/>
                  <a:pt x="3718085" y="160783"/>
                  <a:pt x="3573400" y="161069"/>
                </a:cubicBezTo>
                <a:cubicBezTo>
                  <a:pt x="3533395" y="161164"/>
                  <a:pt x="3495676" y="169165"/>
                  <a:pt x="3461767" y="182976"/>
                </a:cubicBezTo>
                <a:cubicBezTo>
                  <a:pt x="3416142" y="150210"/>
                  <a:pt x="3357373" y="130494"/>
                  <a:pt x="3293175" y="130684"/>
                </a:cubicBezTo>
                <a:cubicBezTo>
                  <a:pt x="3213164" y="130875"/>
                  <a:pt x="3141727" y="161926"/>
                  <a:pt x="3093816" y="210504"/>
                </a:cubicBezTo>
                <a:cubicBezTo>
                  <a:pt x="3085148" y="92775"/>
                  <a:pt x="2971229" y="-380"/>
                  <a:pt x="2831974" y="1"/>
                </a:cubicBezTo>
                <a:cubicBezTo>
                  <a:pt x="2748725" y="192"/>
                  <a:pt x="2674907" y="33720"/>
                  <a:pt x="2626996" y="85726"/>
                </a:cubicBezTo>
                <a:cubicBezTo>
                  <a:pt x="2595754" y="66390"/>
                  <a:pt x="2557368" y="54960"/>
                  <a:pt x="2515839" y="55056"/>
                </a:cubicBezTo>
                <a:cubicBezTo>
                  <a:pt x="2420113" y="55246"/>
                  <a:pt x="2341436" y="116301"/>
                  <a:pt x="2328673" y="195359"/>
                </a:cubicBezTo>
                <a:cubicBezTo>
                  <a:pt x="2227136" y="198788"/>
                  <a:pt x="2146078" y="270416"/>
                  <a:pt x="2146364" y="358332"/>
                </a:cubicBezTo>
                <a:cubicBezTo>
                  <a:pt x="2146460" y="397575"/>
                  <a:pt x="2162843" y="433579"/>
                  <a:pt x="2189894" y="461678"/>
                </a:cubicBezTo>
                <a:cubicBezTo>
                  <a:pt x="2162747" y="496349"/>
                  <a:pt x="2146936" y="538164"/>
                  <a:pt x="2147031" y="583122"/>
                </a:cubicBezTo>
                <a:cubicBezTo>
                  <a:pt x="2147127" y="606267"/>
                  <a:pt x="2151508" y="628556"/>
                  <a:pt x="2159414" y="649511"/>
                </a:cubicBezTo>
                <a:cubicBezTo>
                  <a:pt x="2134744" y="659322"/>
                  <a:pt x="2112265" y="672371"/>
                  <a:pt x="2092739" y="688087"/>
                </a:cubicBezTo>
                <a:cubicBezTo>
                  <a:pt x="2048733" y="656655"/>
                  <a:pt x="1992155" y="637795"/>
                  <a:pt x="1930337" y="637986"/>
                </a:cubicBezTo>
                <a:cubicBezTo>
                  <a:pt x="1790606" y="638367"/>
                  <a:pt x="1677639" y="735807"/>
                  <a:pt x="1678020" y="855632"/>
                </a:cubicBezTo>
                <a:cubicBezTo>
                  <a:pt x="1678116" y="878301"/>
                  <a:pt x="1682306" y="900209"/>
                  <a:pt x="1689831" y="920688"/>
                </a:cubicBezTo>
                <a:cubicBezTo>
                  <a:pt x="1615631" y="941738"/>
                  <a:pt x="1556957" y="991363"/>
                  <a:pt x="1530954" y="1054324"/>
                </a:cubicBezTo>
                <a:cubicBezTo>
                  <a:pt x="1482472" y="1027082"/>
                  <a:pt x="1424560" y="1011175"/>
                  <a:pt x="1362266" y="1011366"/>
                </a:cubicBezTo>
                <a:cubicBezTo>
                  <a:pt x="1221773" y="1011747"/>
                  <a:pt x="1103853" y="1092900"/>
                  <a:pt x="1067658" y="1203485"/>
                </a:cubicBezTo>
                <a:cubicBezTo>
                  <a:pt x="1041369" y="1195198"/>
                  <a:pt x="1012985" y="1190531"/>
                  <a:pt x="983362" y="1190626"/>
                </a:cubicBezTo>
                <a:cubicBezTo>
                  <a:pt x="860870" y="1190912"/>
                  <a:pt x="760001" y="1268731"/>
                  <a:pt x="742951" y="1369791"/>
                </a:cubicBezTo>
                <a:cubicBezTo>
                  <a:pt x="690658" y="1371220"/>
                  <a:pt x="643415" y="1389127"/>
                  <a:pt x="607791" y="1417702"/>
                </a:cubicBezTo>
                <a:cubicBezTo>
                  <a:pt x="569691" y="1374649"/>
                  <a:pt x="509588" y="1346741"/>
                  <a:pt x="441770" y="1346932"/>
                </a:cubicBezTo>
                <a:cubicBezTo>
                  <a:pt x="328137" y="1347217"/>
                  <a:pt x="236316" y="1425608"/>
                  <a:pt x="234697" y="1522668"/>
                </a:cubicBezTo>
                <a:cubicBezTo>
                  <a:pt x="210980" y="1509999"/>
                  <a:pt x="183071" y="1502570"/>
                  <a:pt x="153163" y="1502665"/>
                </a:cubicBezTo>
                <a:cubicBezTo>
                  <a:pt x="68295" y="1502856"/>
                  <a:pt x="-285" y="1562006"/>
                  <a:pt x="1" y="1634872"/>
                </a:cubicBezTo>
                <a:cubicBezTo>
                  <a:pt x="287" y="1707643"/>
                  <a:pt x="69248" y="1766508"/>
                  <a:pt x="154020" y="1766317"/>
                </a:cubicBezTo>
                <a:cubicBezTo>
                  <a:pt x="166879" y="1766317"/>
                  <a:pt x="179357" y="1764698"/>
                  <a:pt x="191358" y="1762126"/>
                </a:cubicBezTo>
                <a:cubicBezTo>
                  <a:pt x="221266" y="1792987"/>
                  <a:pt x="266415" y="1812514"/>
                  <a:pt x="316802" y="1812418"/>
                </a:cubicBezTo>
                <a:cubicBezTo>
                  <a:pt x="351378" y="1812323"/>
                  <a:pt x="383382" y="1802893"/>
                  <a:pt x="409671" y="1787082"/>
                </a:cubicBezTo>
                <a:cubicBezTo>
                  <a:pt x="437579" y="1829754"/>
                  <a:pt x="490824" y="1858519"/>
                  <a:pt x="551879" y="1858329"/>
                </a:cubicBezTo>
                <a:cubicBezTo>
                  <a:pt x="566929" y="1858329"/>
                  <a:pt x="581407" y="1856424"/>
                  <a:pt x="595218" y="1853090"/>
                </a:cubicBezTo>
                <a:cubicBezTo>
                  <a:pt x="615887" y="1909859"/>
                  <a:pt x="677895" y="1951102"/>
                  <a:pt x="750952" y="1950912"/>
                </a:cubicBezTo>
                <a:cubicBezTo>
                  <a:pt x="768859" y="1950912"/>
                  <a:pt x="786004" y="1948245"/>
                  <a:pt x="802101" y="1943673"/>
                </a:cubicBezTo>
                <a:cubicBezTo>
                  <a:pt x="831343" y="1967199"/>
                  <a:pt x="870491" y="1981677"/>
                  <a:pt x="913734" y="1981582"/>
                </a:cubicBezTo>
                <a:cubicBezTo>
                  <a:pt x="953549" y="1981487"/>
                  <a:pt x="990029" y="1969009"/>
                  <a:pt x="1018223" y="1948531"/>
                </a:cubicBezTo>
                <a:cubicBezTo>
                  <a:pt x="1042798" y="2051210"/>
                  <a:pt x="1148716" y="2128267"/>
                  <a:pt x="1275589" y="2127982"/>
                </a:cubicBezTo>
                <a:cubicBezTo>
                  <a:pt x="1353789" y="2127791"/>
                  <a:pt x="1423607" y="2098073"/>
                  <a:pt x="1471518" y="2051400"/>
                </a:cubicBezTo>
                <a:cubicBezTo>
                  <a:pt x="1513428" y="2128172"/>
                  <a:pt x="1604106" y="2181512"/>
                  <a:pt x="1709453" y="2181226"/>
                </a:cubicBezTo>
                <a:cubicBezTo>
                  <a:pt x="1803845" y="2181036"/>
                  <a:pt x="1886141" y="2137888"/>
                  <a:pt x="1932052" y="2073594"/>
                </a:cubicBezTo>
                <a:cubicBezTo>
                  <a:pt x="1979962" y="2128934"/>
                  <a:pt x="2056544" y="2164939"/>
                  <a:pt x="2143126" y="2164748"/>
                </a:cubicBezTo>
                <a:cubicBezTo>
                  <a:pt x="2252282" y="2164462"/>
                  <a:pt x="2345532" y="2107026"/>
                  <a:pt x="2384680" y="2025492"/>
                </a:cubicBezTo>
                <a:cubicBezTo>
                  <a:pt x="2413445" y="2034732"/>
                  <a:pt x="2444497" y="2039971"/>
                  <a:pt x="2477072" y="2039875"/>
                </a:cubicBezTo>
                <a:cubicBezTo>
                  <a:pt x="2485836" y="2039875"/>
                  <a:pt x="2494503" y="2039399"/>
                  <a:pt x="2502981" y="2038732"/>
                </a:cubicBezTo>
                <a:cubicBezTo>
                  <a:pt x="2550225" y="2077690"/>
                  <a:pt x="2614328" y="2101692"/>
                  <a:pt x="2685003" y="2101502"/>
                </a:cubicBezTo>
                <a:cubicBezTo>
                  <a:pt x="2748059" y="2101311"/>
                  <a:pt x="2805875" y="2082071"/>
                  <a:pt x="2851024" y="2050067"/>
                </a:cubicBezTo>
                <a:cubicBezTo>
                  <a:pt x="2864931" y="2057687"/>
                  <a:pt x="2879789" y="2064164"/>
                  <a:pt x="2895411" y="2069498"/>
                </a:cubicBezTo>
                <a:cubicBezTo>
                  <a:pt x="2913127" y="2179131"/>
                  <a:pt x="3022760" y="2263522"/>
                  <a:pt x="3155348" y="2263236"/>
                </a:cubicBezTo>
                <a:cubicBezTo>
                  <a:pt x="3266981" y="2262951"/>
                  <a:pt x="3361754" y="2202753"/>
                  <a:pt x="3399283" y="2118361"/>
                </a:cubicBezTo>
                <a:cubicBezTo>
                  <a:pt x="3416618" y="2121409"/>
                  <a:pt x="3434621" y="2123028"/>
                  <a:pt x="3453004" y="2123028"/>
                </a:cubicBezTo>
                <a:cubicBezTo>
                  <a:pt x="3485484" y="2122933"/>
                  <a:pt x="3516345" y="2117599"/>
                  <a:pt x="3544920" y="2108265"/>
                </a:cubicBezTo>
                <a:cubicBezTo>
                  <a:pt x="3577020" y="2201610"/>
                  <a:pt x="3677699" y="2269714"/>
                  <a:pt x="3796856" y="2269523"/>
                </a:cubicBezTo>
                <a:cubicBezTo>
                  <a:pt x="3853625" y="2269428"/>
                  <a:pt x="3906013" y="2253616"/>
                  <a:pt x="3948780" y="2227232"/>
                </a:cubicBezTo>
                <a:cubicBezTo>
                  <a:pt x="3954209" y="2230947"/>
                  <a:pt x="3959829" y="2234471"/>
                  <a:pt x="3965544" y="2237805"/>
                </a:cubicBezTo>
                <a:lnTo>
                  <a:pt x="3965544" y="483776"/>
                </a:lnTo>
                <a:close/>
              </a:path>
            </a:pathLst>
          </a:custGeom>
          <a:gradFill>
            <a:gsLst>
              <a:gs pos="0">
                <a:srgbClr val="FFFFFF"/>
              </a:gs>
              <a:gs pos="37910">
                <a:srgbClr val="FAFEFE"/>
              </a:gs>
              <a:gs pos="100000">
                <a:srgbClr val="81D2E7"/>
              </a:gs>
            </a:gsLst>
            <a:lin ang="5656845"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58" name="Picture 57" descr="Logo, company name&#10;&#10;Description automatically generated">
            <a:extLst>
              <a:ext uri="{FF2B5EF4-FFF2-40B4-BE49-F238E27FC236}">
                <a16:creationId xmlns:a16="http://schemas.microsoft.com/office/drawing/2014/main" id="{8172E297-8E31-0D22-D800-85041C57B2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sp>
        <p:nvSpPr>
          <p:cNvPr id="11" name="Arrow: Pentagon 10">
            <a:hlinkClick r:id="rId4"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grpSp>
        <p:nvGrpSpPr>
          <p:cNvPr id="2" name="Group 1">
            <a:extLst>
              <a:ext uri="{FF2B5EF4-FFF2-40B4-BE49-F238E27FC236}">
                <a16:creationId xmlns:a16="http://schemas.microsoft.com/office/drawing/2014/main" id="{68DAE121-07AC-EC63-12FF-ECA555ECAD05}"/>
              </a:ext>
            </a:extLst>
          </p:cNvPr>
          <p:cNvGrpSpPr/>
          <p:nvPr/>
        </p:nvGrpSpPr>
        <p:grpSpPr>
          <a:xfrm>
            <a:off x="914401" y="296195"/>
            <a:ext cx="10237494" cy="2133390"/>
            <a:chOff x="313163" y="231911"/>
            <a:chExt cx="11502886" cy="2172783"/>
          </a:xfrm>
        </p:grpSpPr>
        <p:sp>
          <p:nvSpPr>
            <p:cNvPr id="3" name="Rectangle: Diagonal Corners Snipped 2">
              <a:extLst>
                <a:ext uri="{FF2B5EF4-FFF2-40B4-BE49-F238E27FC236}">
                  <a16:creationId xmlns:a16="http://schemas.microsoft.com/office/drawing/2014/main" id="{551EE01A-EF37-9E8F-5E91-3E82DB84C9C0}"/>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86003AC-8D01-2472-CF5A-55A28C0C0C2D}"/>
                </a:ext>
              </a:extLst>
            </p:cNvPr>
            <p:cNvSpPr txBox="1"/>
            <p:nvPr/>
          </p:nvSpPr>
          <p:spPr>
            <a:xfrm>
              <a:off x="580974" y="712012"/>
              <a:ext cx="10468760" cy="16926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3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Vật</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liệu</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nào</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đây</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không</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tái</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chế</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b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5" name="S1">
            <a:extLst>
              <a:ext uri="{FF2B5EF4-FFF2-40B4-BE49-F238E27FC236}">
                <a16:creationId xmlns:a16="http://schemas.microsoft.com/office/drawing/2014/main" id="{E0301AD9-941C-2C21-4327-512B1C962BFC}"/>
              </a:ext>
            </a:extLst>
          </p:cNvPr>
          <p:cNvGrpSpPr/>
          <p:nvPr/>
        </p:nvGrpSpPr>
        <p:grpSpPr>
          <a:xfrm>
            <a:off x="927464" y="2497522"/>
            <a:ext cx="7354957" cy="918222"/>
            <a:chOff x="689113" y="2497522"/>
            <a:chExt cx="7354957" cy="918222"/>
          </a:xfrm>
        </p:grpSpPr>
        <p:sp>
          <p:nvSpPr>
            <p:cNvPr id="6" name="Rectangle: Diagonal Corners Snipped 5">
              <a:extLst>
                <a:ext uri="{FF2B5EF4-FFF2-40B4-BE49-F238E27FC236}">
                  <a16:creationId xmlns:a16="http://schemas.microsoft.com/office/drawing/2014/main" id="{E0A0438C-8576-40BD-94A1-035C3FAA07EA}"/>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7" name="TextBox 6">
              <a:extLst>
                <a:ext uri="{FF2B5EF4-FFF2-40B4-BE49-F238E27FC236}">
                  <a16:creationId xmlns:a16="http://schemas.microsoft.com/office/drawing/2014/main" id="{541F93DF-9851-0116-BCE1-CA146B8E1F6E}"/>
                </a:ext>
              </a:extLst>
            </p:cNvPr>
            <p:cNvSpPr txBox="1"/>
            <p:nvPr/>
          </p:nvSpPr>
          <p:spPr>
            <a:xfrm>
              <a:off x="914400" y="2644032"/>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A. Thép xây dựng.</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8" name="S2">
            <a:extLst>
              <a:ext uri="{FF2B5EF4-FFF2-40B4-BE49-F238E27FC236}">
                <a16:creationId xmlns:a16="http://schemas.microsoft.com/office/drawing/2014/main" id="{75338D36-9717-55CA-2D0C-0D62499845E6}"/>
              </a:ext>
            </a:extLst>
          </p:cNvPr>
          <p:cNvGrpSpPr/>
          <p:nvPr/>
        </p:nvGrpSpPr>
        <p:grpSpPr>
          <a:xfrm>
            <a:off x="927464" y="3567637"/>
            <a:ext cx="7354957" cy="1070578"/>
            <a:chOff x="689113" y="3567637"/>
            <a:chExt cx="7354957" cy="1070578"/>
          </a:xfrm>
        </p:grpSpPr>
        <p:sp>
          <p:nvSpPr>
            <p:cNvPr id="9" name="Rectangle: Diagonal Corners Snipped 8">
              <a:extLst>
                <a:ext uri="{FF2B5EF4-FFF2-40B4-BE49-F238E27FC236}">
                  <a16:creationId xmlns:a16="http://schemas.microsoft.com/office/drawing/2014/main" id="{4AF2B0D7-CE30-9652-FF16-360372B45797}"/>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2" name="TextBox 11">
              <a:extLst>
                <a:ext uri="{FF2B5EF4-FFF2-40B4-BE49-F238E27FC236}">
                  <a16:creationId xmlns:a16="http://schemas.microsoft.com/office/drawing/2014/main" id="{F32507E7-BC7C-68FC-79A7-3D80C26B326A}"/>
                </a:ext>
              </a:extLst>
            </p:cNvPr>
            <p:cNvSpPr txBox="1"/>
            <p:nvPr/>
          </p:nvSpPr>
          <p:spPr>
            <a:xfrm>
              <a:off x="914400" y="3684108"/>
              <a:ext cx="4572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B. Thủy tinh.</a:t>
              </a:r>
              <a:br>
                <a:rPr lang="vi-VN" sz="2800" b="0" i="0" dirty="0">
                  <a:solidFill>
                    <a:schemeClr val="bg1"/>
                  </a:solidFill>
                  <a:effectLst/>
                  <a:latin typeface="UTM Avo" panose="02040603050506020204" pitchFamily="18"/>
                </a:rPr>
              </a:b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13" name="S3">
            <a:extLst>
              <a:ext uri="{FF2B5EF4-FFF2-40B4-BE49-F238E27FC236}">
                <a16:creationId xmlns:a16="http://schemas.microsoft.com/office/drawing/2014/main" id="{26ECC2E7-92C6-887F-6C15-4273445D03E4}"/>
              </a:ext>
            </a:extLst>
          </p:cNvPr>
          <p:cNvGrpSpPr/>
          <p:nvPr/>
        </p:nvGrpSpPr>
        <p:grpSpPr>
          <a:xfrm>
            <a:off x="927464" y="4637752"/>
            <a:ext cx="7354957" cy="918222"/>
            <a:chOff x="689113" y="4637752"/>
            <a:chExt cx="7354957" cy="918222"/>
          </a:xfrm>
        </p:grpSpPr>
        <p:sp>
          <p:nvSpPr>
            <p:cNvPr id="14" name="Rectangle: Diagonal Corners Snipped 13">
              <a:extLst>
                <a:ext uri="{FF2B5EF4-FFF2-40B4-BE49-F238E27FC236}">
                  <a16:creationId xmlns:a16="http://schemas.microsoft.com/office/drawing/2014/main" id="{E85BB14A-F056-557C-F6A1-88EC9ECFBC95}"/>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5" name="TextBox 14">
              <a:extLst>
                <a:ext uri="{FF2B5EF4-FFF2-40B4-BE49-F238E27FC236}">
                  <a16:creationId xmlns:a16="http://schemas.microsoft.com/office/drawing/2014/main" id="{6855960D-0145-4517-B22A-0440C7A63B9B}"/>
                </a:ext>
              </a:extLst>
            </p:cNvPr>
            <p:cNvSpPr txBox="1"/>
            <p:nvPr/>
          </p:nvSpPr>
          <p:spPr>
            <a:xfrm>
              <a:off x="914400" y="4754223"/>
              <a:ext cx="6728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C. Nhựa composite.</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16" name="Đ">
            <a:extLst>
              <a:ext uri="{FF2B5EF4-FFF2-40B4-BE49-F238E27FC236}">
                <a16:creationId xmlns:a16="http://schemas.microsoft.com/office/drawing/2014/main" id="{00958216-DDF0-7B64-17B4-1A6012021D84}"/>
              </a:ext>
            </a:extLst>
          </p:cNvPr>
          <p:cNvGrpSpPr/>
          <p:nvPr/>
        </p:nvGrpSpPr>
        <p:grpSpPr>
          <a:xfrm>
            <a:off x="927464" y="5707867"/>
            <a:ext cx="7354957" cy="1022391"/>
            <a:chOff x="689113" y="5707867"/>
            <a:chExt cx="7354957" cy="1022391"/>
          </a:xfrm>
        </p:grpSpPr>
        <p:sp>
          <p:nvSpPr>
            <p:cNvPr id="17" name="Rectangle: Diagonal Corners Snipped 16">
              <a:extLst>
                <a:ext uri="{FF2B5EF4-FFF2-40B4-BE49-F238E27FC236}">
                  <a16:creationId xmlns:a16="http://schemas.microsoft.com/office/drawing/2014/main" id="{1564FC59-1118-570D-293A-00178515756A}"/>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8" name="TextBox 17">
              <a:extLst>
                <a:ext uri="{FF2B5EF4-FFF2-40B4-BE49-F238E27FC236}">
                  <a16:creationId xmlns:a16="http://schemas.microsoft.com/office/drawing/2014/main" id="{2EF773A2-4F9E-932D-8098-B76DEB421CFD}"/>
                </a:ext>
              </a:extLst>
            </p:cNvPr>
            <p:cNvSpPr txBox="1"/>
            <p:nvPr/>
          </p:nvSpPr>
          <p:spPr>
            <a:xfrm>
              <a:off x="914400" y="5776151"/>
              <a:ext cx="4572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D. Xi măng.</a:t>
              </a:r>
              <a:br>
                <a:rPr lang="vi-VN" sz="2800" b="0" i="0" dirty="0">
                  <a:solidFill>
                    <a:schemeClr val="bg1"/>
                  </a:solidFill>
                  <a:effectLst/>
                  <a:latin typeface="UTM Avo" panose="02040603050506020204" pitchFamily="18"/>
                </a:rPr>
              </a:b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10257591" y="992712"/>
            <a:ext cx="1589852" cy="1174802"/>
          </a:xfrm>
          <a:prstGeom prst="rect">
            <a:avLst/>
          </a:prstGeom>
        </p:spPr>
      </p:pic>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600" fill="hold"/>
                                        <p:tgtEl>
                                          <p:spTgt spid="16"/>
                                        </p:tgtEl>
                                        <p:attrNameLst>
                                          <p:attrName>ppt_x</p:attrName>
                                        </p:attrNameLst>
                                      </p:cBhvr>
                                      <p:tavLst>
                                        <p:tav tm="0">
                                          <p:val>
                                            <p:strVal val="#ppt_x"/>
                                          </p:val>
                                        </p:tav>
                                        <p:tav tm="100000">
                                          <p:val>
                                            <p:strVal val="#ppt_x"/>
                                          </p:val>
                                        </p:tav>
                                      </p:tavLst>
                                    </p:anim>
                                    <p:anim calcmode="lin" valueType="num">
                                      <p:cBhvr additive="base">
                                        <p:cTn id="25" dur="6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9" presetClass="emph" presetSubtype="0" nodeType="clickEffect">
                                  <p:stCondLst>
                                    <p:cond delay="0"/>
                                  </p:stCondLst>
                                  <p:childTnLst>
                                    <p:set>
                                      <p:cBhvr>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clickEffect">
                                  <p:stCondLst>
                                    <p:cond delay="0"/>
                                  </p:stCondLst>
                                  <p:childTnLst>
                                    <p:set>
                                      <p:cBhvr>
                                        <p:cTn id="42" dur="indefinite"/>
                                        <p:tgtEl>
                                          <p:spTgt spid="13"/>
                                        </p:tgtEl>
                                        <p:attrNameLst>
                                          <p:attrName>style.opacity</p:attrName>
                                        </p:attrNameLst>
                                      </p:cBhvr>
                                      <p:to>
                                        <p:strVal val="0.5"/>
                                      </p:to>
                                    </p:set>
                                    <p:animEffect filter="image" prLst="opacity: 0.5">
                                      <p:cBhvr rctx="IE">
                                        <p:cTn id="43" dur="indefinite"/>
                                        <p:tgtEl>
                                          <p:spTgt spid="13"/>
                                        </p:tgtEl>
                                      </p:cBhvr>
                                    </p:animEffec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6"/>
                                        </p:tgtEl>
                                        <p:attrNameLst>
                                          <p:attrName>r</p:attrName>
                                        </p:attrNameLst>
                                      </p:cBhvr>
                                    </p:animRot>
                                    <p:animRot by="-240000">
                                      <p:cBhvr>
                                        <p:cTn id="49" dur="200" fill="hold">
                                          <p:stCondLst>
                                            <p:cond delay="200"/>
                                          </p:stCondLst>
                                        </p:cTn>
                                        <p:tgtEl>
                                          <p:spTgt spid="16"/>
                                        </p:tgtEl>
                                        <p:attrNameLst>
                                          <p:attrName>r</p:attrName>
                                        </p:attrNameLst>
                                      </p:cBhvr>
                                    </p:animRot>
                                    <p:animRot by="240000">
                                      <p:cBhvr>
                                        <p:cTn id="50" dur="200" fill="hold">
                                          <p:stCondLst>
                                            <p:cond delay="400"/>
                                          </p:stCondLst>
                                        </p:cTn>
                                        <p:tgtEl>
                                          <p:spTgt spid="16"/>
                                        </p:tgtEl>
                                        <p:attrNameLst>
                                          <p:attrName>r</p:attrName>
                                        </p:attrNameLst>
                                      </p:cBhvr>
                                    </p:animRot>
                                    <p:animRot by="-240000">
                                      <p:cBhvr>
                                        <p:cTn id="51" dur="200" fill="hold">
                                          <p:stCondLst>
                                            <p:cond delay="600"/>
                                          </p:stCondLst>
                                        </p:cTn>
                                        <p:tgtEl>
                                          <p:spTgt spid="16"/>
                                        </p:tgtEl>
                                        <p:attrNameLst>
                                          <p:attrName>r</p:attrName>
                                        </p:attrNameLst>
                                      </p:cBhvr>
                                    </p:animRot>
                                    <p:animRot by="120000">
                                      <p:cBhvr>
                                        <p:cTn id="52" dur="200" fill="hold">
                                          <p:stCondLst>
                                            <p:cond delay="800"/>
                                          </p:stCondLst>
                                        </p:cTn>
                                        <p:tgtEl>
                                          <p:spTgt spid="16"/>
                                        </p:tgtEl>
                                        <p:attrNameLst>
                                          <p:attrName>r</p:attrName>
                                        </p:attrNameLst>
                                      </p:cBhvr>
                                    </p:animRot>
                                  </p:childTnLst>
                                </p:cTn>
                              </p:par>
                              <p:par>
                                <p:cTn id="53" presetID="26" presetClass="emph" presetSubtype="0" fill="hold" nodeType="withEffect">
                                  <p:stCondLst>
                                    <p:cond delay="0"/>
                                  </p:stCondLst>
                                  <p:childTnLst>
                                    <p:animEffect transition="out" filter="fade">
                                      <p:cBhvr>
                                        <p:cTn id="54" dur="500" tmFilter="0, 0; .2, .5; .8, .5; 1, 0"/>
                                        <p:tgtEl>
                                          <p:spTgt spid="10"/>
                                        </p:tgtEl>
                                      </p:cBhvr>
                                    </p:animEffect>
                                    <p:animScale>
                                      <p:cBhvr>
                                        <p:cTn id="55" dur="250" autoRev="1" fill="hold"/>
                                        <p:tgtEl>
                                          <p:spTgt spid="10"/>
                                        </p:tgtEl>
                                      </p:cBhvr>
                                      <p:by x="105000" y="105000"/>
                                    </p:animScale>
                                  </p:childTnLst>
                                </p:cTn>
                              </p:par>
                              <p:par>
                                <p:cTn id="56" presetID="35" presetClass="path" presetSubtype="0" accel="50000" decel="50000" fill="hold" nodeType="withEffect">
                                  <p:stCondLst>
                                    <p:cond delay="0"/>
                                  </p:stCondLst>
                                  <p:childTnLst>
                                    <p:animMotion origin="layout" path="M -4.16667E-7 -4.07407E-6 L -0.32526 0.68218 " pathEditMode="relative" rAng="0" ptsTypes="AA">
                                      <p:cBhvr>
                                        <p:cTn id="57" dur="2000" fill="hold"/>
                                        <p:tgtEl>
                                          <p:spTgt spid="10"/>
                                        </p:tgtEl>
                                        <p:attrNameLst>
                                          <p:attrName>ppt_x</p:attrName>
                                          <p:attrName>ppt_y</p:attrName>
                                        </p:attrNameLst>
                                      </p:cBhvr>
                                      <p:rCtr x="-16263" y="34097"/>
                                    </p:animMotion>
                                  </p:childTnLst>
                                </p:cTn>
                              </p:par>
                            </p:childTnLst>
                          </p:cTn>
                        </p:par>
                      </p:childTnLst>
                    </p:cTn>
                  </p:par>
                </p:childTnLst>
              </p:cTn>
              <p:nextCondLst>
                <p:cond evt="onClick" delay="0">
                  <p:tgtEl>
                    <p:spTgt spid="1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8A480048-F2D3-A6D2-E2AC-20450F03404A}"/>
              </a:ext>
            </a:extLst>
          </p:cNvPr>
          <p:cNvSpPr/>
          <p:nvPr/>
        </p:nvSpPr>
        <p:spPr>
          <a:xfrm>
            <a:off x="0" y="3499561"/>
            <a:ext cx="5670614" cy="2276381"/>
          </a:xfrm>
          <a:custGeom>
            <a:avLst/>
            <a:gdLst>
              <a:gd name="connsiteX0" fmla="*/ 5484686 w 5670614"/>
              <a:gd name="connsiteY0" fmla="*/ 1792987 h 2276381"/>
              <a:gd name="connsiteX1" fmla="*/ 5355717 w 5670614"/>
              <a:gd name="connsiteY1" fmla="*/ 1679830 h 2276381"/>
              <a:gd name="connsiteX2" fmla="*/ 5145501 w 5670614"/>
              <a:gd name="connsiteY2" fmla="*/ 1558005 h 2276381"/>
              <a:gd name="connsiteX3" fmla="*/ 4989576 w 5670614"/>
              <a:gd name="connsiteY3" fmla="*/ 1612298 h 2276381"/>
              <a:gd name="connsiteX4" fmla="*/ 4901660 w 5670614"/>
              <a:gd name="connsiteY4" fmla="*/ 1597344 h 2276381"/>
              <a:gd name="connsiteX5" fmla="*/ 4818507 w 5670614"/>
              <a:gd name="connsiteY5" fmla="*/ 1611250 h 2276381"/>
              <a:gd name="connsiteX6" fmla="*/ 4612196 w 5670614"/>
              <a:gd name="connsiteY6" fmla="*/ 1497236 h 2276381"/>
              <a:gd name="connsiteX7" fmla="*/ 4539329 w 5670614"/>
              <a:gd name="connsiteY7" fmla="*/ 1507904 h 2276381"/>
              <a:gd name="connsiteX8" fmla="*/ 4349877 w 5670614"/>
              <a:gd name="connsiteY8" fmla="*/ 1420274 h 2276381"/>
              <a:gd name="connsiteX9" fmla="*/ 4166235 w 5670614"/>
              <a:gd name="connsiteY9" fmla="*/ 1502284 h 2276381"/>
              <a:gd name="connsiteX10" fmla="*/ 3979164 w 5670614"/>
              <a:gd name="connsiteY10" fmla="*/ 1405986 h 2276381"/>
              <a:gd name="connsiteX11" fmla="*/ 3988308 w 5670614"/>
              <a:gd name="connsiteY11" fmla="*/ 1351313 h 2276381"/>
              <a:gd name="connsiteX12" fmla="*/ 3761804 w 5670614"/>
              <a:gd name="connsiteY12" fmla="*/ 1158051 h 2276381"/>
              <a:gd name="connsiteX13" fmla="*/ 3760851 w 5670614"/>
              <a:gd name="connsiteY13" fmla="*/ 1158051 h 2276381"/>
              <a:gd name="connsiteX14" fmla="*/ 3552920 w 5670614"/>
              <a:gd name="connsiteY14" fmla="*/ 980981 h 2276381"/>
              <a:gd name="connsiteX15" fmla="*/ 3326892 w 5670614"/>
              <a:gd name="connsiteY15" fmla="*/ 794672 h 2276381"/>
              <a:gd name="connsiteX16" fmla="*/ 3234500 w 5670614"/>
              <a:gd name="connsiteY16" fmla="*/ 812007 h 2276381"/>
              <a:gd name="connsiteX17" fmla="*/ 3064478 w 5670614"/>
              <a:gd name="connsiteY17" fmla="*/ 686754 h 2276381"/>
              <a:gd name="connsiteX18" fmla="*/ 3036570 w 5670614"/>
              <a:gd name="connsiteY18" fmla="*/ 688944 h 2276381"/>
              <a:gd name="connsiteX19" fmla="*/ 2813399 w 5670614"/>
              <a:gd name="connsiteY19" fmla="*/ 480823 h 2276381"/>
              <a:gd name="connsiteX20" fmla="*/ 2698909 w 5670614"/>
              <a:gd name="connsiteY20" fmla="*/ 418720 h 2276381"/>
              <a:gd name="connsiteX21" fmla="*/ 2701957 w 5670614"/>
              <a:gd name="connsiteY21" fmla="*/ 385287 h 2276381"/>
              <a:gd name="connsiteX22" fmla="*/ 2439257 w 5670614"/>
              <a:gd name="connsiteY22" fmla="*/ 161069 h 2276381"/>
              <a:gd name="connsiteX23" fmla="*/ 2327624 w 5670614"/>
              <a:gd name="connsiteY23" fmla="*/ 182976 h 2276381"/>
              <a:gd name="connsiteX24" fmla="*/ 2159032 w 5670614"/>
              <a:gd name="connsiteY24" fmla="*/ 130684 h 2276381"/>
              <a:gd name="connsiteX25" fmla="*/ 1959674 w 5670614"/>
              <a:gd name="connsiteY25" fmla="*/ 210504 h 2276381"/>
              <a:gd name="connsiteX26" fmla="*/ 1697736 w 5670614"/>
              <a:gd name="connsiteY26" fmla="*/ 1 h 2276381"/>
              <a:gd name="connsiteX27" fmla="*/ 1492853 w 5670614"/>
              <a:gd name="connsiteY27" fmla="*/ 85726 h 2276381"/>
              <a:gd name="connsiteX28" fmla="*/ 1381697 w 5670614"/>
              <a:gd name="connsiteY28" fmla="*/ 55056 h 2276381"/>
              <a:gd name="connsiteX29" fmla="*/ 1194530 w 5670614"/>
              <a:gd name="connsiteY29" fmla="*/ 195359 h 2276381"/>
              <a:gd name="connsiteX30" fmla="*/ 1012222 w 5670614"/>
              <a:gd name="connsiteY30" fmla="*/ 358332 h 2276381"/>
              <a:gd name="connsiteX31" fmla="*/ 1055751 w 5670614"/>
              <a:gd name="connsiteY31" fmla="*/ 461678 h 2276381"/>
              <a:gd name="connsiteX32" fmla="*/ 1012889 w 5670614"/>
              <a:gd name="connsiteY32" fmla="*/ 583122 h 2276381"/>
              <a:gd name="connsiteX33" fmla="*/ 1025271 w 5670614"/>
              <a:gd name="connsiteY33" fmla="*/ 649511 h 2276381"/>
              <a:gd name="connsiteX34" fmla="*/ 958596 w 5670614"/>
              <a:gd name="connsiteY34" fmla="*/ 688087 h 2276381"/>
              <a:gd name="connsiteX35" fmla="*/ 796290 w 5670614"/>
              <a:gd name="connsiteY35" fmla="*/ 637986 h 2276381"/>
              <a:gd name="connsiteX36" fmla="*/ 543973 w 5670614"/>
              <a:gd name="connsiteY36" fmla="*/ 855632 h 2276381"/>
              <a:gd name="connsiteX37" fmla="*/ 555784 w 5670614"/>
              <a:gd name="connsiteY37" fmla="*/ 920688 h 2276381"/>
              <a:gd name="connsiteX38" fmla="*/ 396907 w 5670614"/>
              <a:gd name="connsiteY38" fmla="*/ 1054323 h 2276381"/>
              <a:gd name="connsiteX39" fmla="*/ 228219 w 5670614"/>
              <a:gd name="connsiteY39" fmla="*/ 1011366 h 2276381"/>
              <a:gd name="connsiteX40" fmla="*/ 0 w 5670614"/>
              <a:gd name="connsiteY40" fmla="*/ 1099853 h 2276381"/>
              <a:gd name="connsiteX41" fmla="*/ 0 w 5670614"/>
              <a:gd name="connsiteY41" fmla="*/ 2092644 h 2276381"/>
              <a:gd name="connsiteX42" fmla="*/ 141446 w 5670614"/>
              <a:gd name="connsiteY42" fmla="*/ 2128077 h 2276381"/>
              <a:gd name="connsiteX43" fmla="*/ 337376 w 5670614"/>
              <a:gd name="connsiteY43" fmla="*/ 2051496 h 2276381"/>
              <a:gd name="connsiteX44" fmla="*/ 575310 w 5670614"/>
              <a:gd name="connsiteY44" fmla="*/ 2181322 h 2276381"/>
              <a:gd name="connsiteX45" fmla="*/ 797909 w 5670614"/>
              <a:gd name="connsiteY45" fmla="*/ 2073594 h 2276381"/>
              <a:gd name="connsiteX46" fmla="*/ 1008983 w 5670614"/>
              <a:gd name="connsiteY46" fmla="*/ 2164748 h 2276381"/>
              <a:gd name="connsiteX47" fmla="*/ 1250537 w 5670614"/>
              <a:gd name="connsiteY47" fmla="*/ 2025492 h 2276381"/>
              <a:gd name="connsiteX48" fmla="*/ 1342930 w 5670614"/>
              <a:gd name="connsiteY48" fmla="*/ 2039875 h 2276381"/>
              <a:gd name="connsiteX49" fmla="*/ 1368933 w 5670614"/>
              <a:gd name="connsiteY49" fmla="*/ 2038637 h 2276381"/>
              <a:gd name="connsiteX50" fmla="*/ 1550956 w 5670614"/>
              <a:gd name="connsiteY50" fmla="*/ 2101407 h 2276381"/>
              <a:gd name="connsiteX51" fmla="*/ 1716977 w 5670614"/>
              <a:gd name="connsiteY51" fmla="*/ 2049972 h 2276381"/>
              <a:gd name="connsiteX52" fmla="*/ 1761363 w 5670614"/>
              <a:gd name="connsiteY52" fmla="*/ 2069403 h 2276381"/>
              <a:gd name="connsiteX53" fmla="*/ 2021300 w 5670614"/>
              <a:gd name="connsiteY53" fmla="*/ 2263141 h 2276381"/>
              <a:gd name="connsiteX54" fmla="*/ 2265236 w 5670614"/>
              <a:gd name="connsiteY54" fmla="*/ 2118266 h 2276381"/>
              <a:gd name="connsiteX55" fmla="*/ 2318957 w 5670614"/>
              <a:gd name="connsiteY55" fmla="*/ 2122933 h 2276381"/>
              <a:gd name="connsiteX56" fmla="*/ 2410873 w 5670614"/>
              <a:gd name="connsiteY56" fmla="*/ 2108170 h 2276381"/>
              <a:gd name="connsiteX57" fmla="*/ 2662809 w 5670614"/>
              <a:gd name="connsiteY57" fmla="*/ 2269332 h 2276381"/>
              <a:gd name="connsiteX58" fmla="*/ 2814733 w 5670614"/>
              <a:gd name="connsiteY58" fmla="*/ 2227041 h 2276381"/>
              <a:gd name="connsiteX59" fmla="*/ 2979039 w 5670614"/>
              <a:gd name="connsiteY59" fmla="*/ 2276381 h 2276381"/>
              <a:gd name="connsiteX60" fmla="*/ 3229547 w 5670614"/>
              <a:gd name="connsiteY60" fmla="*/ 2115313 h 2276381"/>
              <a:gd name="connsiteX61" fmla="*/ 3385280 w 5670614"/>
              <a:gd name="connsiteY61" fmla="*/ 2159223 h 2276381"/>
              <a:gd name="connsiteX62" fmla="*/ 3527679 w 5670614"/>
              <a:gd name="connsiteY62" fmla="*/ 2122552 h 2276381"/>
              <a:gd name="connsiteX63" fmla="*/ 3765042 w 5670614"/>
              <a:gd name="connsiteY63" fmla="*/ 2251330 h 2276381"/>
              <a:gd name="connsiteX64" fmla="*/ 3980784 w 5670614"/>
              <a:gd name="connsiteY64" fmla="*/ 2153128 h 2276381"/>
              <a:gd name="connsiteX65" fmla="*/ 4135279 w 5670614"/>
              <a:gd name="connsiteY65" fmla="*/ 2196181 h 2276381"/>
              <a:gd name="connsiteX66" fmla="*/ 4334256 w 5670614"/>
              <a:gd name="connsiteY66" fmla="*/ 2116742 h 2276381"/>
              <a:gd name="connsiteX67" fmla="*/ 4360926 w 5670614"/>
              <a:gd name="connsiteY67" fmla="*/ 2118171 h 2276381"/>
              <a:gd name="connsiteX68" fmla="*/ 4497896 w 5670614"/>
              <a:gd name="connsiteY68" fmla="*/ 2077785 h 2276381"/>
              <a:gd name="connsiteX69" fmla="*/ 4722781 w 5670614"/>
              <a:gd name="connsiteY69" fmla="*/ 2249140 h 2276381"/>
              <a:gd name="connsiteX70" fmla="*/ 4915472 w 5670614"/>
              <a:gd name="connsiteY70" fmla="*/ 2155128 h 2276381"/>
              <a:gd name="connsiteX71" fmla="*/ 5038725 w 5670614"/>
              <a:gd name="connsiteY71" fmla="*/ 2186370 h 2276381"/>
              <a:gd name="connsiteX72" fmla="*/ 5120735 w 5670614"/>
              <a:gd name="connsiteY72" fmla="*/ 2172844 h 2276381"/>
              <a:gd name="connsiteX73" fmla="*/ 5264753 w 5670614"/>
              <a:gd name="connsiteY73" fmla="*/ 2216850 h 2276381"/>
              <a:gd name="connsiteX74" fmla="*/ 5404866 w 5670614"/>
              <a:gd name="connsiteY74" fmla="*/ 2174464 h 2276381"/>
              <a:gd name="connsiteX75" fmla="*/ 5445347 w 5670614"/>
              <a:gd name="connsiteY75" fmla="*/ 2177607 h 2276381"/>
              <a:gd name="connsiteX76" fmla="*/ 5670614 w 5670614"/>
              <a:gd name="connsiteY76" fmla="*/ 1983297 h 2276381"/>
              <a:gd name="connsiteX77" fmla="*/ 5484686 w 5670614"/>
              <a:gd name="connsiteY77" fmla="*/ 1792987 h 22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670614" h="2276381">
                <a:moveTo>
                  <a:pt x="5484686" y="1792987"/>
                </a:moveTo>
                <a:cubicBezTo>
                  <a:pt x="5462397" y="1741266"/>
                  <a:pt x="5415344" y="1699928"/>
                  <a:pt x="5355717" y="1679830"/>
                </a:cubicBezTo>
                <a:cubicBezTo>
                  <a:pt x="5322380" y="1608297"/>
                  <a:pt x="5240846" y="1557815"/>
                  <a:pt x="5145501" y="1558005"/>
                </a:cubicBezTo>
                <a:cubicBezTo>
                  <a:pt x="5084826" y="1558101"/>
                  <a:pt x="5029962" y="1578865"/>
                  <a:pt x="4989576" y="1612298"/>
                </a:cubicBezTo>
                <a:cubicBezTo>
                  <a:pt x="4962525" y="1602582"/>
                  <a:pt x="4932807" y="1597248"/>
                  <a:pt x="4901660" y="1597344"/>
                </a:cubicBezTo>
                <a:cubicBezTo>
                  <a:pt x="4872228" y="1597439"/>
                  <a:pt x="4844225" y="1602487"/>
                  <a:pt x="4818507" y="1611250"/>
                </a:cubicBezTo>
                <a:cubicBezTo>
                  <a:pt x="4782979" y="1543909"/>
                  <a:pt x="4703921" y="1496950"/>
                  <a:pt x="4612196" y="1497236"/>
                </a:cubicBezTo>
                <a:cubicBezTo>
                  <a:pt x="4586669" y="1497331"/>
                  <a:pt x="4562189" y="1501141"/>
                  <a:pt x="4539329" y="1507904"/>
                </a:cubicBezTo>
                <a:cubicBezTo>
                  <a:pt x="4498848" y="1455040"/>
                  <a:pt x="4429125" y="1420179"/>
                  <a:pt x="4349877" y="1420274"/>
                </a:cubicBezTo>
                <a:cubicBezTo>
                  <a:pt x="4273963" y="1420464"/>
                  <a:pt x="4207002" y="1452850"/>
                  <a:pt x="4166235" y="1502284"/>
                </a:cubicBezTo>
                <a:cubicBezTo>
                  <a:pt x="4128421" y="1446468"/>
                  <a:pt x="4059079" y="1408463"/>
                  <a:pt x="3979164" y="1405986"/>
                </a:cubicBezTo>
                <a:cubicBezTo>
                  <a:pt x="3985070" y="1388651"/>
                  <a:pt x="3988308" y="1370268"/>
                  <a:pt x="3988308" y="1351313"/>
                </a:cubicBezTo>
                <a:cubicBezTo>
                  <a:pt x="3987927" y="1244252"/>
                  <a:pt x="3886581" y="1157765"/>
                  <a:pt x="3761804" y="1158051"/>
                </a:cubicBezTo>
                <a:cubicBezTo>
                  <a:pt x="3761518" y="1158051"/>
                  <a:pt x="3761232" y="1158051"/>
                  <a:pt x="3760851" y="1158051"/>
                </a:cubicBezTo>
                <a:cubicBezTo>
                  <a:pt x="3751802" y="1063277"/>
                  <a:pt x="3663505" y="988029"/>
                  <a:pt x="3552920" y="980981"/>
                </a:cubicBezTo>
                <a:cubicBezTo>
                  <a:pt x="3548253" y="877158"/>
                  <a:pt x="3448907" y="794386"/>
                  <a:pt x="3326892" y="794672"/>
                </a:cubicBezTo>
                <a:cubicBezTo>
                  <a:pt x="3293936" y="794767"/>
                  <a:pt x="3262694" y="801054"/>
                  <a:pt x="3234500" y="812007"/>
                </a:cubicBezTo>
                <a:cubicBezTo>
                  <a:pt x="3222022" y="740951"/>
                  <a:pt x="3150680" y="686563"/>
                  <a:pt x="3064478" y="686754"/>
                </a:cubicBezTo>
                <a:cubicBezTo>
                  <a:pt x="3054953" y="686754"/>
                  <a:pt x="3045714" y="687611"/>
                  <a:pt x="3036570" y="688944"/>
                </a:cubicBezTo>
                <a:cubicBezTo>
                  <a:pt x="3028855" y="582264"/>
                  <a:pt x="2934748" y="495968"/>
                  <a:pt x="2813399" y="480823"/>
                </a:cubicBezTo>
                <a:cubicBezTo>
                  <a:pt x="2782538" y="452248"/>
                  <a:pt x="2743391" y="430531"/>
                  <a:pt x="2698909" y="418720"/>
                </a:cubicBezTo>
                <a:cubicBezTo>
                  <a:pt x="2700719" y="407766"/>
                  <a:pt x="2702052" y="396717"/>
                  <a:pt x="2701957" y="385287"/>
                </a:cubicBezTo>
                <a:cubicBezTo>
                  <a:pt x="2701576" y="261081"/>
                  <a:pt x="2583942" y="160783"/>
                  <a:pt x="2439257" y="161069"/>
                </a:cubicBezTo>
                <a:cubicBezTo>
                  <a:pt x="2399252" y="161164"/>
                  <a:pt x="2361533" y="169165"/>
                  <a:pt x="2327624" y="182976"/>
                </a:cubicBezTo>
                <a:cubicBezTo>
                  <a:pt x="2282000" y="150210"/>
                  <a:pt x="2223230" y="130494"/>
                  <a:pt x="2159032" y="130684"/>
                </a:cubicBezTo>
                <a:cubicBezTo>
                  <a:pt x="2079022" y="130875"/>
                  <a:pt x="2007584" y="161926"/>
                  <a:pt x="1959674" y="210504"/>
                </a:cubicBezTo>
                <a:cubicBezTo>
                  <a:pt x="1951006" y="92775"/>
                  <a:pt x="1837087" y="-380"/>
                  <a:pt x="1697736" y="1"/>
                </a:cubicBezTo>
                <a:cubicBezTo>
                  <a:pt x="1614583" y="192"/>
                  <a:pt x="1540669" y="33720"/>
                  <a:pt x="1492853" y="85726"/>
                </a:cubicBezTo>
                <a:cubicBezTo>
                  <a:pt x="1461516" y="66390"/>
                  <a:pt x="1423226" y="54960"/>
                  <a:pt x="1381697" y="55056"/>
                </a:cubicBezTo>
                <a:cubicBezTo>
                  <a:pt x="1285970" y="55246"/>
                  <a:pt x="1207294" y="116301"/>
                  <a:pt x="1194530" y="195359"/>
                </a:cubicBezTo>
                <a:cubicBezTo>
                  <a:pt x="1092994" y="198788"/>
                  <a:pt x="1011936" y="270416"/>
                  <a:pt x="1012222" y="358332"/>
                </a:cubicBezTo>
                <a:cubicBezTo>
                  <a:pt x="1012317" y="397575"/>
                  <a:pt x="1028700" y="433579"/>
                  <a:pt x="1055751" y="461678"/>
                </a:cubicBezTo>
                <a:cubicBezTo>
                  <a:pt x="1028605" y="496349"/>
                  <a:pt x="1012793" y="538164"/>
                  <a:pt x="1012889" y="583122"/>
                </a:cubicBezTo>
                <a:cubicBezTo>
                  <a:pt x="1012984" y="606267"/>
                  <a:pt x="1017365" y="628556"/>
                  <a:pt x="1025271" y="649511"/>
                </a:cubicBezTo>
                <a:cubicBezTo>
                  <a:pt x="1000601" y="659322"/>
                  <a:pt x="978218" y="672371"/>
                  <a:pt x="958596" y="688087"/>
                </a:cubicBezTo>
                <a:cubicBezTo>
                  <a:pt x="914591" y="656655"/>
                  <a:pt x="858012" y="637795"/>
                  <a:pt x="796290" y="637986"/>
                </a:cubicBezTo>
                <a:cubicBezTo>
                  <a:pt x="656558" y="638367"/>
                  <a:pt x="543592" y="735712"/>
                  <a:pt x="543973" y="855632"/>
                </a:cubicBezTo>
                <a:cubicBezTo>
                  <a:pt x="544068" y="878301"/>
                  <a:pt x="548164" y="900209"/>
                  <a:pt x="555784" y="920688"/>
                </a:cubicBezTo>
                <a:cubicBezTo>
                  <a:pt x="481584" y="941738"/>
                  <a:pt x="422910" y="991363"/>
                  <a:pt x="396907" y="1054323"/>
                </a:cubicBezTo>
                <a:cubicBezTo>
                  <a:pt x="348425" y="1027082"/>
                  <a:pt x="290513" y="1011271"/>
                  <a:pt x="228219" y="1011366"/>
                </a:cubicBezTo>
                <a:cubicBezTo>
                  <a:pt x="137351" y="1011556"/>
                  <a:pt x="56007" y="1045846"/>
                  <a:pt x="0" y="1099853"/>
                </a:cubicBezTo>
                <a:lnTo>
                  <a:pt x="0" y="2092644"/>
                </a:lnTo>
                <a:cubicBezTo>
                  <a:pt x="40862" y="2115028"/>
                  <a:pt x="89345" y="2128172"/>
                  <a:pt x="141446" y="2128077"/>
                </a:cubicBezTo>
                <a:cubicBezTo>
                  <a:pt x="219647" y="2127886"/>
                  <a:pt x="289465" y="2098168"/>
                  <a:pt x="337376" y="2051496"/>
                </a:cubicBezTo>
                <a:cubicBezTo>
                  <a:pt x="379286" y="2128363"/>
                  <a:pt x="469964" y="2181607"/>
                  <a:pt x="575310" y="2181322"/>
                </a:cubicBezTo>
                <a:cubicBezTo>
                  <a:pt x="669703" y="2181131"/>
                  <a:pt x="751999" y="2137983"/>
                  <a:pt x="797909" y="2073594"/>
                </a:cubicBezTo>
                <a:cubicBezTo>
                  <a:pt x="845820" y="2128934"/>
                  <a:pt x="922401" y="2164939"/>
                  <a:pt x="1008983" y="2164748"/>
                </a:cubicBezTo>
                <a:cubicBezTo>
                  <a:pt x="1118140" y="2164462"/>
                  <a:pt x="1211390" y="2107027"/>
                  <a:pt x="1250537" y="2025492"/>
                </a:cubicBezTo>
                <a:cubicBezTo>
                  <a:pt x="1279303" y="2034732"/>
                  <a:pt x="1310354" y="2039971"/>
                  <a:pt x="1342930" y="2039875"/>
                </a:cubicBezTo>
                <a:cubicBezTo>
                  <a:pt x="1351693" y="2039875"/>
                  <a:pt x="1360361" y="2039399"/>
                  <a:pt x="1368933" y="2038637"/>
                </a:cubicBezTo>
                <a:cubicBezTo>
                  <a:pt x="1416177" y="2077594"/>
                  <a:pt x="1480280" y="2101502"/>
                  <a:pt x="1550956" y="2101407"/>
                </a:cubicBezTo>
                <a:cubicBezTo>
                  <a:pt x="1614011" y="2101216"/>
                  <a:pt x="1671923" y="2081976"/>
                  <a:pt x="1716977" y="2049972"/>
                </a:cubicBezTo>
                <a:cubicBezTo>
                  <a:pt x="1730883" y="2057592"/>
                  <a:pt x="1745742" y="2064069"/>
                  <a:pt x="1761363" y="2069403"/>
                </a:cubicBezTo>
                <a:cubicBezTo>
                  <a:pt x="1779080" y="2179036"/>
                  <a:pt x="1888712" y="2263427"/>
                  <a:pt x="2021300" y="2263141"/>
                </a:cubicBezTo>
                <a:cubicBezTo>
                  <a:pt x="2132933" y="2262856"/>
                  <a:pt x="2227802" y="2202657"/>
                  <a:pt x="2265236" y="2118266"/>
                </a:cubicBezTo>
                <a:cubicBezTo>
                  <a:pt x="2282571" y="2121314"/>
                  <a:pt x="2300573" y="2122933"/>
                  <a:pt x="2318957" y="2122933"/>
                </a:cubicBezTo>
                <a:cubicBezTo>
                  <a:pt x="2351342" y="2122838"/>
                  <a:pt x="2382203" y="2117504"/>
                  <a:pt x="2410873" y="2108170"/>
                </a:cubicBezTo>
                <a:cubicBezTo>
                  <a:pt x="2442972" y="2201515"/>
                  <a:pt x="2543651" y="2269618"/>
                  <a:pt x="2662809" y="2269332"/>
                </a:cubicBezTo>
                <a:cubicBezTo>
                  <a:pt x="2719578" y="2269237"/>
                  <a:pt x="2771966" y="2253426"/>
                  <a:pt x="2814733" y="2227041"/>
                </a:cubicBezTo>
                <a:cubicBezTo>
                  <a:pt x="2859786" y="2257998"/>
                  <a:pt x="2916936" y="2276476"/>
                  <a:pt x="2979039" y="2276381"/>
                </a:cubicBezTo>
                <a:cubicBezTo>
                  <a:pt x="3097721" y="2276095"/>
                  <a:pt x="3197638" y="2208182"/>
                  <a:pt x="3229547" y="2115313"/>
                </a:cubicBezTo>
                <a:cubicBezTo>
                  <a:pt x="3273171" y="2142936"/>
                  <a:pt x="3326892" y="2159319"/>
                  <a:pt x="3385280" y="2159223"/>
                </a:cubicBezTo>
                <a:cubicBezTo>
                  <a:pt x="3437859" y="2159128"/>
                  <a:pt x="3486722" y="2145507"/>
                  <a:pt x="3527679" y="2122552"/>
                </a:cubicBezTo>
                <a:cubicBezTo>
                  <a:pt x="3569780" y="2198848"/>
                  <a:pt x="3660172" y="2251616"/>
                  <a:pt x="3765042" y="2251330"/>
                </a:cubicBezTo>
                <a:cubicBezTo>
                  <a:pt x="3854768" y="2251140"/>
                  <a:pt x="3933730" y="2212182"/>
                  <a:pt x="3980784" y="2153128"/>
                </a:cubicBezTo>
                <a:cubicBezTo>
                  <a:pt x="4024217" y="2180179"/>
                  <a:pt x="4077462" y="2196371"/>
                  <a:pt x="4135279" y="2196181"/>
                </a:cubicBezTo>
                <a:cubicBezTo>
                  <a:pt x="4215098" y="2195990"/>
                  <a:pt x="4286345" y="2165129"/>
                  <a:pt x="4334256" y="2116742"/>
                </a:cubicBezTo>
                <a:cubicBezTo>
                  <a:pt x="4343019" y="2117599"/>
                  <a:pt x="4351878" y="2118171"/>
                  <a:pt x="4360926" y="2118171"/>
                </a:cubicBezTo>
                <a:cubicBezTo>
                  <a:pt x="4412552" y="2118075"/>
                  <a:pt x="4459986" y="2102836"/>
                  <a:pt x="4497896" y="2077785"/>
                </a:cubicBezTo>
                <a:cubicBezTo>
                  <a:pt x="4510945" y="2174464"/>
                  <a:pt x="4606671" y="2249425"/>
                  <a:pt x="4722781" y="2249140"/>
                </a:cubicBezTo>
                <a:cubicBezTo>
                  <a:pt x="4804696" y="2248949"/>
                  <a:pt x="4876038" y="2211230"/>
                  <a:pt x="4915472" y="2155128"/>
                </a:cubicBezTo>
                <a:cubicBezTo>
                  <a:pt x="4951000" y="2174940"/>
                  <a:pt x="4993291" y="2186465"/>
                  <a:pt x="5038725" y="2186370"/>
                </a:cubicBezTo>
                <a:cubicBezTo>
                  <a:pt x="5067682" y="2186274"/>
                  <a:pt x="5095304" y="2181417"/>
                  <a:pt x="5120735" y="2172844"/>
                </a:cubicBezTo>
                <a:cubicBezTo>
                  <a:pt x="5159883" y="2200467"/>
                  <a:pt x="5210080" y="2217040"/>
                  <a:pt x="5264753" y="2216850"/>
                </a:cubicBezTo>
                <a:cubicBezTo>
                  <a:pt x="5317808" y="2216755"/>
                  <a:pt x="5366385" y="2200848"/>
                  <a:pt x="5404866" y="2174464"/>
                </a:cubicBezTo>
                <a:cubicBezTo>
                  <a:pt x="5418011" y="2176464"/>
                  <a:pt x="5431536" y="2177702"/>
                  <a:pt x="5445347" y="2177607"/>
                </a:cubicBezTo>
                <a:cubicBezTo>
                  <a:pt x="5570125" y="2177321"/>
                  <a:pt x="5670995" y="2090263"/>
                  <a:pt x="5670614" y="1983297"/>
                </a:cubicBezTo>
                <a:cubicBezTo>
                  <a:pt x="5670709" y="1887856"/>
                  <a:pt x="5590318" y="1809084"/>
                  <a:pt x="5484686" y="1792987"/>
                </a:cubicBezTo>
                <a:close/>
              </a:path>
            </a:pathLst>
          </a:custGeom>
          <a:gradFill>
            <a:gsLst>
              <a:gs pos="0">
                <a:srgbClr val="FFFFFF"/>
              </a:gs>
              <a:gs pos="37910">
                <a:srgbClr val="FAFEFE"/>
              </a:gs>
              <a:gs pos="100000">
                <a:srgbClr val="81D2E7"/>
              </a:gs>
            </a:gsLst>
            <a:lin ang="525822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55" name="Freeform: Shape 54">
            <a:extLst>
              <a:ext uri="{FF2B5EF4-FFF2-40B4-BE49-F238E27FC236}">
                <a16:creationId xmlns:a16="http://schemas.microsoft.com/office/drawing/2014/main" id="{B2EF83D7-390C-8C87-7DA4-4EE4B91EF353}"/>
              </a:ext>
            </a:extLst>
          </p:cNvPr>
          <p:cNvSpPr/>
          <p:nvPr/>
        </p:nvSpPr>
        <p:spPr>
          <a:xfrm>
            <a:off x="8226170" y="3567637"/>
            <a:ext cx="3965830" cy="2269523"/>
          </a:xfrm>
          <a:custGeom>
            <a:avLst/>
            <a:gdLst>
              <a:gd name="connsiteX0" fmla="*/ 3965830 w 3965830"/>
              <a:gd name="connsiteY0" fmla="*/ 483776 h 2269523"/>
              <a:gd name="connsiteX1" fmla="*/ 3947542 w 3965830"/>
              <a:gd name="connsiteY1" fmla="*/ 480823 h 2269523"/>
              <a:gd name="connsiteX2" fmla="*/ 3833052 w 3965830"/>
              <a:gd name="connsiteY2" fmla="*/ 418720 h 2269523"/>
              <a:gd name="connsiteX3" fmla="*/ 3836100 w 3965830"/>
              <a:gd name="connsiteY3" fmla="*/ 385287 h 2269523"/>
              <a:gd name="connsiteX4" fmla="*/ 3573400 w 3965830"/>
              <a:gd name="connsiteY4" fmla="*/ 161069 h 2269523"/>
              <a:gd name="connsiteX5" fmla="*/ 3461767 w 3965830"/>
              <a:gd name="connsiteY5" fmla="*/ 182976 h 2269523"/>
              <a:gd name="connsiteX6" fmla="*/ 3293175 w 3965830"/>
              <a:gd name="connsiteY6" fmla="*/ 130684 h 2269523"/>
              <a:gd name="connsiteX7" fmla="*/ 3093816 w 3965830"/>
              <a:gd name="connsiteY7" fmla="*/ 210504 h 2269523"/>
              <a:gd name="connsiteX8" fmla="*/ 2831974 w 3965830"/>
              <a:gd name="connsiteY8" fmla="*/ 1 h 2269523"/>
              <a:gd name="connsiteX9" fmla="*/ 2626996 w 3965830"/>
              <a:gd name="connsiteY9" fmla="*/ 85726 h 2269523"/>
              <a:gd name="connsiteX10" fmla="*/ 2515839 w 3965830"/>
              <a:gd name="connsiteY10" fmla="*/ 55056 h 2269523"/>
              <a:gd name="connsiteX11" fmla="*/ 2328673 w 3965830"/>
              <a:gd name="connsiteY11" fmla="*/ 195359 h 2269523"/>
              <a:gd name="connsiteX12" fmla="*/ 2146364 w 3965830"/>
              <a:gd name="connsiteY12" fmla="*/ 358332 h 2269523"/>
              <a:gd name="connsiteX13" fmla="*/ 2189894 w 3965830"/>
              <a:gd name="connsiteY13" fmla="*/ 461678 h 2269523"/>
              <a:gd name="connsiteX14" fmla="*/ 2147031 w 3965830"/>
              <a:gd name="connsiteY14" fmla="*/ 583122 h 2269523"/>
              <a:gd name="connsiteX15" fmla="*/ 2159414 w 3965830"/>
              <a:gd name="connsiteY15" fmla="*/ 649511 h 2269523"/>
              <a:gd name="connsiteX16" fmla="*/ 2092739 w 3965830"/>
              <a:gd name="connsiteY16" fmla="*/ 688087 h 2269523"/>
              <a:gd name="connsiteX17" fmla="*/ 1930337 w 3965830"/>
              <a:gd name="connsiteY17" fmla="*/ 637986 h 2269523"/>
              <a:gd name="connsiteX18" fmla="*/ 1678020 w 3965830"/>
              <a:gd name="connsiteY18" fmla="*/ 855632 h 2269523"/>
              <a:gd name="connsiteX19" fmla="*/ 1689831 w 3965830"/>
              <a:gd name="connsiteY19" fmla="*/ 920688 h 2269523"/>
              <a:gd name="connsiteX20" fmla="*/ 1530954 w 3965830"/>
              <a:gd name="connsiteY20" fmla="*/ 1054324 h 2269523"/>
              <a:gd name="connsiteX21" fmla="*/ 1362266 w 3965830"/>
              <a:gd name="connsiteY21" fmla="*/ 1011366 h 2269523"/>
              <a:gd name="connsiteX22" fmla="*/ 1067658 w 3965830"/>
              <a:gd name="connsiteY22" fmla="*/ 1203485 h 2269523"/>
              <a:gd name="connsiteX23" fmla="*/ 983362 w 3965830"/>
              <a:gd name="connsiteY23" fmla="*/ 1190626 h 2269523"/>
              <a:gd name="connsiteX24" fmla="*/ 742951 w 3965830"/>
              <a:gd name="connsiteY24" fmla="*/ 1369791 h 2269523"/>
              <a:gd name="connsiteX25" fmla="*/ 607791 w 3965830"/>
              <a:gd name="connsiteY25" fmla="*/ 1417702 h 2269523"/>
              <a:gd name="connsiteX26" fmla="*/ 441770 w 3965830"/>
              <a:gd name="connsiteY26" fmla="*/ 1346932 h 2269523"/>
              <a:gd name="connsiteX27" fmla="*/ 234697 w 3965830"/>
              <a:gd name="connsiteY27" fmla="*/ 1522668 h 2269523"/>
              <a:gd name="connsiteX28" fmla="*/ 153163 w 3965830"/>
              <a:gd name="connsiteY28" fmla="*/ 1502665 h 2269523"/>
              <a:gd name="connsiteX29" fmla="*/ 1 w 3965830"/>
              <a:gd name="connsiteY29" fmla="*/ 1634872 h 2269523"/>
              <a:gd name="connsiteX30" fmla="*/ 154020 w 3965830"/>
              <a:gd name="connsiteY30" fmla="*/ 1766317 h 2269523"/>
              <a:gd name="connsiteX31" fmla="*/ 191358 w 3965830"/>
              <a:gd name="connsiteY31" fmla="*/ 1762126 h 2269523"/>
              <a:gd name="connsiteX32" fmla="*/ 316802 w 3965830"/>
              <a:gd name="connsiteY32" fmla="*/ 1812418 h 2269523"/>
              <a:gd name="connsiteX33" fmla="*/ 409671 w 3965830"/>
              <a:gd name="connsiteY33" fmla="*/ 1787082 h 2269523"/>
              <a:gd name="connsiteX34" fmla="*/ 551879 w 3965830"/>
              <a:gd name="connsiteY34" fmla="*/ 1858329 h 2269523"/>
              <a:gd name="connsiteX35" fmla="*/ 595218 w 3965830"/>
              <a:gd name="connsiteY35" fmla="*/ 1853090 h 2269523"/>
              <a:gd name="connsiteX36" fmla="*/ 750952 w 3965830"/>
              <a:gd name="connsiteY36" fmla="*/ 1950912 h 2269523"/>
              <a:gd name="connsiteX37" fmla="*/ 802101 w 3965830"/>
              <a:gd name="connsiteY37" fmla="*/ 1943673 h 2269523"/>
              <a:gd name="connsiteX38" fmla="*/ 913734 w 3965830"/>
              <a:gd name="connsiteY38" fmla="*/ 1981582 h 2269523"/>
              <a:gd name="connsiteX39" fmla="*/ 1018223 w 3965830"/>
              <a:gd name="connsiteY39" fmla="*/ 1948531 h 2269523"/>
              <a:gd name="connsiteX40" fmla="*/ 1275589 w 3965830"/>
              <a:gd name="connsiteY40" fmla="*/ 2127982 h 2269523"/>
              <a:gd name="connsiteX41" fmla="*/ 1471518 w 3965830"/>
              <a:gd name="connsiteY41" fmla="*/ 2051400 h 2269523"/>
              <a:gd name="connsiteX42" fmla="*/ 1709453 w 3965830"/>
              <a:gd name="connsiteY42" fmla="*/ 2181226 h 2269523"/>
              <a:gd name="connsiteX43" fmla="*/ 1932052 w 3965830"/>
              <a:gd name="connsiteY43" fmla="*/ 2073594 h 2269523"/>
              <a:gd name="connsiteX44" fmla="*/ 2143126 w 3965830"/>
              <a:gd name="connsiteY44" fmla="*/ 2164748 h 2269523"/>
              <a:gd name="connsiteX45" fmla="*/ 2384680 w 3965830"/>
              <a:gd name="connsiteY45" fmla="*/ 2025492 h 2269523"/>
              <a:gd name="connsiteX46" fmla="*/ 2477072 w 3965830"/>
              <a:gd name="connsiteY46" fmla="*/ 2039875 h 2269523"/>
              <a:gd name="connsiteX47" fmla="*/ 2502981 w 3965830"/>
              <a:gd name="connsiteY47" fmla="*/ 2038732 h 2269523"/>
              <a:gd name="connsiteX48" fmla="*/ 2685003 w 3965830"/>
              <a:gd name="connsiteY48" fmla="*/ 2101502 h 2269523"/>
              <a:gd name="connsiteX49" fmla="*/ 2851024 w 3965830"/>
              <a:gd name="connsiteY49" fmla="*/ 2050067 h 2269523"/>
              <a:gd name="connsiteX50" fmla="*/ 2895411 w 3965830"/>
              <a:gd name="connsiteY50" fmla="*/ 2069498 h 2269523"/>
              <a:gd name="connsiteX51" fmla="*/ 3155348 w 3965830"/>
              <a:gd name="connsiteY51" fmla="*/ 2263236 h 2269523"/>
              <a:gd name="connsiteX52" fmla="*/ 3399283 w 3965830"/>
              <a:gd name="connsiteY52" fmla="*/ 2118361 h 2269523"/>
              <a:gd name="connsiteX53" fmla="*/ 3453004 w 3965830"/>
              <a:gd name="connsiteY53" fmla="*/ 2123028 h 2269523"/>
              <a:gd name="connsiteX54" fmla="*/ 3544920 w 3965830"/>
              <a:gd name="connsiteY54" fmla="*/ 2108265 h 2269523"/>
              <a:gd name="connsiteX55" fmla="*/ 3796856 w 3965830"/>
              <a:gd name="connsiteY55" fmla="*/ 2269523 h 2269523"/>
              <a:gd name="connsiteX56" fmla="*/ 3948780 w 3965830"/>
              <a:gd name="connsiteY56" fmla="*/ 2227232 h 2269523"/>
              <a:gd name="connsiteX57" fmla="*/ 3965544 w 3965830"/>
              <a:gd name="connsiteY57" fmla="*/ 2237805 h 2269523"/>
              <a:gd name="connsiteX58" fmla="*/ 3965544 w 3965830"/>
              <a:gd name="connsiteY58" fmla="*/ 483776 h 22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65830" h="2269523">
                <a:moveTo>
                  <a:pt x="3965830" y="483776"/>
                </a:moveTo>
                <a:cubicBezTo>
                  <a:pt x="3959829" y="482633"/>
                  <a:pt x="3953733" y="481585"/>
                  <a:pt x="3947542" y="480823"/>
                </a:cubicBezTo>
                <a:cubicBezTo>
                  <a:pt x="3916681" y="452248"/>
                  <a:pt x="3877533" y="430531"/>
                  <a:pt x="3833052" y="418720"/>
                </a:cubicBezTo>
                <a:cubicBezTo>
                  <a:pt x="3834956" y="407766"/>
                  <a:pt x="3836194" y="396622"/>
                  <a:pt x="3836100" y="385287"/>
                </a:cubicBezTo>
                <a:cubicBezTo>
                  <a:pt x="3835718" y="261081"/>
                  <a:pt x="3718085" y="160783"/>
                  <a:pt x="3573400" y="161069"/>
                </a:cubicBezTo>
                <a:cubicBezTo>
                  <a:pt x="3533395" y="161164"/>
                  <a:pt x="3495676" y="169165"/>
                  <a:pt x="3461767" y="182976"/>
                </a:cubicBezTo>
                <a:cubicBezTo>
                  <a:pt x="3416142" y="150210"/>
                  <a:pt x="3357373" y="130494"/>
                  <a:pt x="3293175" y="130684"/>
                </a:cubicBezTo>
                <a:cubicBezTo>
                  <a:pt x="3213164" y="130875"/>
                  <a:pt x="3141727" y="161926"/>
                  <a:pt x="3093816" y="210504"/>
                </a:cubicBezTo>
                <a:cubicBezTo>
                  <a:pt x="3085148" y="92775"/>
                  <a:pt x="2971229" y="-380"/>
                  <a:pt x="2831974" y="1"/>
                </a:cubicBezTo>
                <a:cubicBezTo>
                  <a:pt x="2748725" y="192"/>
                  <a:pt x="2674907" y="33720"/>
                  <a:pt x="2626996" y="85726"/>
                </a:cubicBezTo>
                <a:cubicBezTo>
                  <a:pt x="2595754" y="66390"/>
                  <a:pt x="2557368" y="54960"/>
                  <a:pt x="2515839" y="55056"/>
                </a:cubicBezTo>
                <a:cubicBezTo>
                  <a:pt x="2420113" y="55246"/>
                  <a:pt x="2341436" y="116301"/>
                  <a:pt x="2328673" y="195359"/>
                </a:cubicBezTo>
                <a:cubicBezTo>
                  <a:pt x="2227136" y="198788"/>
                  <a:pt x="2146078" y="270416"/>
                  <a:pt x="2146364" y="358332"/>
                </a:cubicBezTo>
                <a:cubicBezTo>
                  <a:pt x="2146460" y="397575"/>
                  <a:pt x="2162843" y="433579"/>
                  <a:pt x="2189894" y="461678"/>
                </a:cubicBezTo>
                <a:cubicBezTo>
                  <a:pt x="2162747" y="496349"/>
                  <a:pt x="2146936" y="538164"/>
                  <a:pt x="2147031" y="583122"/>
                </a:cubicBezTo>
                <a:cubicBezTo>
                  <a:pt x="2147127" y="606267"/>
                  <a:pt x="2151508" y="628556"/>
                  <a:pt x="2159414" y="649511"/>
                </a:cubicBezTo>
                <a:cubicBezTo>
                  <a:pt x="2134744" y="659322"/>
                  <a:pt x="2112265" y="672371"/>
                  <a:pt x="2092739" y="688087"/>
                </a:cubicBezTo>
                <a:cubicBezTo>
                  <a:pt x="2048733" y="656655"/>
                  <a:pt x="1992155" y="637795"/>
                  <a:pt x="1930337" y="637986"/>
                </a:cubicBezTo>
                <a:cubicBezTo>
                  <a:pt x="1790606" y="638367"/>
                  <a:pt x="1677639" y="735807"/>
                  <a:pt x="1678020" y="855632"/>
                </a:cubicBezTo>
                <a:cubicBezTo>
                  <a:pt x="1678116" y="878301"/>
                  <a:pt x="1682306" y="900209"/>
                  <a:pt x="1689831" y="920688"/>
                </a:cubicBezTo>
                <a:cubicBezTo>
                  <a:pt x="1615631" y="941738"/>
                  <a:pt x="1556957" y="991363"/>
                  <a:pt x="1530954" y="1054324"/>
                </a:cubicBezTo>
                <a:cubicBezTo>
                  <a:pt x="1482472" y="1027082"/>
                  <a:pt x="1424560" y="1011175"/>
                  <a:pt x="1362266" y="1011366"/>
                </a:cubicBezTo>
                <a:cubicBezTo>
                  <a:pt x="1221773" y="1011747"/>
                  <a:pt x="1103853" y="1092900"/>
                  <a:pt x="1067658" y="1203485"/>
                </a:cubicBezTo>
                <a:cubicBezTo>
                  <a:pt x="1041369" y="1195198"/>
                  <a:pt x="1012985" y="1190531"/>
                  <a:pt x="983362" y="1190626"/>
                </a:cubicBezTo>
                <a:cubicBezTo>
                  <a:pt x="860870" y="1190912"/>
                  <a:pt x="760001" y="1268731"/>
                  <a:pt x="742951" y="1369791"/>
                </a:cubicBezTo>
                <a:cubicBezTo>
                  <a:pt x="690658" y="1371220"/>
                  <a:pt x="643415" y="1389127"/>
                  <a:pt x="607791" y="1417702"/>
                </a:cubicBezTo>
                <a:cubicBezTo>
                  <a:pt x="569691" y="1374649"/>
                  <a:pt x="509588" y="1346741"/>
                  <a:pt x="441770" y="1346932"/>
                </a:cubicBezTo>
                <a:cubicBezTo>
                  <a:pt x="328137" y="1347217"/>
                  <a:pt x="236316" y="1425608"/>
                  <a:pt x="234697" y="1522668"/>
                </a:cubicBezTo>
                <a:cubicBezTo>
                  <a:pt x="210980" y="1509999"/>
                  <a:pt x="183071" y="1502570"/>
                  <a:pt x="153163" y="1502665"/>
                </a:cubicBezTo>
                <a:cubicBezTo>
                  <a:pt x="68295" y="1502856"/>
                  <a:pt x="-285" y="1562006"/>
                  <a:pt x="1" y="1634872"/>
                </a:cubicBezTo>
                <a:cubicBezTo>
                  <a:pt x="287" y="1707643"/>
                  <a:pt x="69248" y="1766508"/>
                  <a:pt x="154020" y="1766317"/>
                </a:cubicBezTo>
                <a:cubicBezTo>
                  <a:pt x="166879" y="1766317"/>
                  <a:pt x="179357" y="1764698"/>
                  <a:pt x="191358" y="1762126"/>
                </a:cubicBezTo>
                <a:cubicBezTo>
                  <a:pt x="221266" y="1792987"/>
                  <a:pt x="266415" y="1812514"/>
                  <a:pt x="316802" y="1812418"/>
                </a:cubicBezTo>
                <a:cubicBezTo>
                  <a:pt x="351378" y="1812323"/>
                  <a:pt x="383382" y="1802893"/>
                  <a:pt x="409671" y="1787082"/>
                </a:cubicBezTo>
                <a:cubicBezTo>
                  <a:pt x="437579" y="1829754"/>
                  <a:pt x="490824" y="1858519"/>
                  <a:pt x="551879" y="1858329"/>
                </a:cubicBezTo>
                <a:cubicBezTo>
                  <a:pt x="566929" y="1858329"/>
                  <a:pt x="581407" y="1856424"/>
                  <a:pt x="595218" y="1853090"/>
                </a:cubicBezTo>
                <a:cubicBezTo>
                  <a:pt x="615887" y="1909859"/>
                  <a:pt x="677895" y="1951102"/>
                  <a:pt x="750952" y="1950912"/>
                </a:cubicBezTo>
                <a:cubicBezTo>
                  <a:pt x="768859" y="1950912"/>
                  <a:pt x="786004" y="1948245"/>
                  <a:pt x="802101" y="1943673"/>
                </a:cubicBezTo>
                <a:cubicBezTo>
                  <a:pt x="831343" y="1967199"/>
                  <a:pt x="870491" y="1981677"/>
                  <a:pt x="913734" y="1981582"/>
                </a:cubicBezTo>
                <a:cubicBezTo>
                  <a:pt x="953549" y="1981487"/>
                  <a:pt x="990029" y="1969009"/>
                  <a:pt x="1018223" y="1948531"/>
                </a:cubicBezTo>
                <a:cubicBezTo>
                  <a:pt x="1042798" y="2051210"/>
                  <a:pt x="1148716" y="2128267"/>
                  <a:pt x="1275589" y="2127982"/>
                </a:cubicBezTo>
                <a:cubicBezTo>
                  <a:pt x="1353789" y="2127791"/>
                  <a:pt x="1423607" y="2098073"/>
                  <a:pt x="1471518" y="2051400"/>
                </a:cubicBezTo>
                <a:cubicBezTo>
                  <a:pt x="1513428" y="2128172"/>
                  <a:pt x="1604106" y="2181512"/>
                  <a:pt x="1709453" y="2181226"/>
                </a:cubicBezTo>
                <a:cubicBezTo>
                  <a:pt x="1803845" y="2181036"/>
                  <a:pt x="1886141" y="2137888"/>
                  <a:pt x="1932052" y="2073594"/>
                </a:cubicBezTo>
                <a:cubicBezTo>
                  <a:pt x="1979962" y="2128934"/>
                  <a:pt x="2056544" y="2164939"/>
                  <a:pt x="2143126" y="2164748"/>
                </a:cubicBezTo>
                <a:cubicBezTo>
                  <a:pt x="2252282" y="2164462"/>
                  <a:pt x="2345532" y="2107026"/>
                  <a:pt x="2384680" y="2025492"/>
                </a:cubicBezTo>
                <a:cubicBezTo>
                  <a:pt x="2413445" y="2034732"/>
                  <a:pt x="2444497" y="2039971"/>
                  <a:pt x="2477072" y="2039875"/>
                </a:cubicBezTo>
                <a:cubicBezTo>
                  <a:pt x="2485836" y="2039875"/>
                  <a:pt x="2494503" y="2039399"/>
                  <a:pt x="2502981" y="2038732"/>
                </a:cubicBezTo>
                <a:cubicBezTo>
                  <a:pt x="2550225" y="2077690"/>
                  <a:pt x="2614328" y="2101692"/>
                  <a:pt x="2685003" y="2101502"/>
                </a:cubicBezTo>
                <a:cubicBezTo>
                  <a:pt x="2748059" y="2101311"/>
                  <a:pt x="2805875" y="2082071"/>
                  <a:pt x="2851024" y="2050067"/>
                </a:cubicBezTo>
                <a:cubicBezTo>
                  <a:pt x="2864931" y="2057687"/>
                  <a:pt x="2879789" y="2064164"/>
                  <a:pt x="2895411" y="2069498"/>
                </a:cubicBezTo>
                <a:cubicBezTo>
                  <a:pt x="2913127" y="2179131"/>
                  <a:pt x="3022760" y="2263522"/>
                  <a:pt x="3155348" y="2263236"/>
                </a:cubicBezTo>
                <a:cubicBezTo>
                  <a:pt x="3266981" y="2262951"/>
                  <a:pt x="3361754" y="2202753"/>
                  <a:pt x="3399283" y="2118361"/>
                </a:cubicBezTo>
                <a:cubicBezTo>
                  <a:pt x="3416618" y="2121409"/>
                  <a:pt x="3434621" y="2123028"/>
                  <a:pt x="3453004" y="2123028"/>
                </a:cubicBezTo>
                <a:cubicBezTo>
                  <a:pt x="3485484" y="2122933"/>
                  <a:pt x="3516345" y="2117599"/>
                  <a:pt x="3544920" y="2108265"/>
                </a:cubicBezTo>
                <a:cubicBezTo>
                  <a:pt x="3577020" y="2201610"/>
                  <a:pt x="3677699" y="2269714"/>
                  <a:pt x="3796856" y="2269523"/>
                </a:cubicBezTo>
                <a:cubicBezTo>
                  <a:pt x="3853625" y="2269428"/>
                  <a:pt x="3906013" y="2253616"/>
                  <a:pt x="3948780" y="2227232"/>
                </a:cubicBezTo>
                <a:cubicBezTo>
                  <a:pt x="3954209" y="2230947"/>
                  <a:pt x="3959829" y="2234471"/>
                  <a:pt x="3965544" y="2237805"/>
                </a:cubicBezTo>
                <a:lnTo>
                  <a:pt x="3965544" y="483776"/>
                </a:lnTo>
                <a:close/>
              </a:path>
            </a:pathLst>
          </a:custGeom>
          <a:gradFill>
            <a:gsLst>
              <a:gs pos="0">
                <a:srgbClr val="FFFFFF"/>
              </a:gs>
              <a:gs pos="37910">
                <a:srgbClr val="FAFEFE"/>
              </a:gs>
              <a:gs pos="100000">
                <a:srgbClr val="81D2E7"/>
              </a:gs>
            </a:gsLst>
            <a:lin ang="5656845"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95546" y="859946"/>
            <a:ext cx="1564105" cy="1545336"/>
          </a:xfrm>
          <a:prstGeom prst="rect">
            <a:avLst/>
          </a:prstGeom>
        </p:spPr>
      </p:pic>
      <p:sp>
        <p:nvSpPr>
          <p:cNvPr id="11" name="Arrow: Pentagon 10">
            <a:hlinkClick r:id="rId4"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pic>
        <p:nvPicPr>
          <p:cNvPr id="53" name="Picture 52" descr="Logo, company name&#10;&#10;Description automatically generated">
            <a:extLst>
              <a:ext uri="{FF2B5EF4-FFF2-40B4-BE49-F238E27FC236}">
                <a16:creationId xmlns:a16="http://schemas.microsoft.com/office/drawing/2014/main" id="{54F59E88-5D68-25B6-A9B6-24ACA2713E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grpSp>
        <p:nvGrpSpPr>
          <p:cNvPr id="2" name="Group 1">
            <a:extLst>
              <a:ext uri="{FF2B5EF4-FFF2-40B4-BE49-F238E27FC236}">
                <a16:creationId xmlns:a16="http://schemas.microsoft.com/office/drawing/2014/main" id="{B88F22B0-1CB9-CFCC-077F-3BFF4B25084F}"/>
              </a:ext>
            </a:extLst>
          </p:cNvPr>
          <p:cNvGrpSpPr/>
          <p:nvPr/>
        </p:nvGrpSpPr>
        <p:grpSpPr>
          <a:xfrm>
            <a:off x="914401" y="296195"/>
            <a:ext cx="10237494" cy="2016846"/>
            <a:chOff x="313163" y="231911"/>
            <a:chExt cx="11502886" cy="2054087"/>
          </a:xfrm>
        </p:grpSpPr>
        <p:sp>
          <p:nvSpPr>
            <p:cNvPr id="3" name="Rectangle: Diagonal Corners Snipped 2">
              <a:extLst>
                <a:ext uri="{FF2B5EF4-FFF2-40B4-BE49-F238E27FC236}">
                  <a16:creationId xmlns:a16="http://schemas.microsoft.com/office/drawing/2014/main" id="{18D449C3-290B-4FB8-EB26-93A73F21B651}"/>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B9A0C49-D9DA-3F8D-F1DB-74A5E5676005}"/>
                </a:ext>
              </a:extLst>
            </p:cNvPr>
            <p:cNvSpPr txBox="1"/>
            <p:nvPr/>
          </p:nvSpPr>
          <p:spPr>
            <a:xfrm>
              <a:off x="676394" y="580835"/>
              <a:ext cx="10818557" cy="1159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400" b="1" i="0" dirty="0">
                  <a:effectLst/>
                  <a:latin typeface="UTM Avo" panose="02040603050506020204" pitchFamily="18"/>
                </a:rPr>
                <a:t>Câu 3: </a:t>
              </a:r>
              <a:r>
                <a:rPr lang="vi-VN" sz="3400" b="0" i="0" dirty="0">
                  <a:effectLst/>
                  <a:latin typeface="UTM Avo" panose="02040603050506020204" pitchFamily="18"/>
                </a:rPr>
                <a:t>Trong một đoạn dây điện, phần nào của dây là chất</a:t>
              </a:r>
              <a:r>
                <a:rPr lang="en-US" sz="3400" b="0" i="0" dirty="0">
                  <a:effectLst/>
                  <a:latin typeface="UTM Avo" panose="02040603050506020204" pitchFamily="18"/>
                </a:rPr>
                <a:t> </a:t>
              </a:r>
              <a:r>
                <a:rPr lang="en-US" sz="3400" b="0" i="0" dirty="0" err="1">
                  <a:effectLst/>
                  <a:latin typeface="UTM Avo" panose="02040603050506020204" pitchFamily="18"/>
                </a:rPr>
                <a:t>dẫn</a:t>
              </a:r>
              <a:r>
                <a:rPr lang="en-US" sz="3400" b="0" i="0" dirty="0">
                  <a:effectLst/>
                  <a:latin typeface="UTM Avo" panose="02040603050506020204" pitchFamily="18"/>
                </a:rPr>
                <a:t> </a:t>
              </a:r>
              <a:r>
                <a:rPr lang="en-US" sz="3400" b="0" i="0" dirty="0" err="1">
                  <a:effectLst/>
                  <a:latin typeface="UTM Avo" panose="02040603050506020204" pitchFamily="18"/>
                </a:rPr>
                <a:t>điện</a:t>
              </a:r>
              <a:r>
                <a:rPr lang="en-US" sz="3400" b="0" i="0" dirty="0">
                  <a:effectLst/>
                  <a:latin typeface="UTM Avo" panose="02040603050506020204" pitchFamily="18"/>
                </a:rPr>
                <a:t>?</a:t>
              </a:r>
              <a:r>
                <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rPr>
                <a:t> </a:t>
              </a:r>
            </a:p>
          </p:txBody>
        </p:sp>
      </p:grpSp>
      <p:grpSp>
        <p:nvGrpSpPr>
          <p:cNvPr id="5" name="S1">
            <a:extLst>
              <a:ext uri="{FF2B5EF4-FFF2-40B4-BE49-F238E27FC236}">
                <a16:creationId xmlns:a16="http://schemas.microsoft.com/office/drawing/2014/main" id="{AC7738D8-6EB4-ED57-FCB4-0795CF3FC54C}"/>
              </a:ext>
            </a:extLst>
          </p:cNvPr>
          <p:cNvGrpSpPr/>
          <p:nvPr/>
        </p:nvGrpSpPr>
        <p:grpSpPr>
          <a:xfrm>
            <a:off x="927464" y="2497522"/>
            <a:ext cx="7354957" cy="918222"/>
            <a:chOff x="689113" y="2497522"/>
            <a:chExt cx="7354957" cy="918222"/>
          </a:xfrm>
        </p:grpSpPr>
        <p:sp>
          <p:nvSpPr>
            <p:cNvPr id="6" name="Rectangle: Diagonal Corners Snipped 5">
              <a:extLst>
                <a:ext uri="{FF2B5EF4-FFF2-40B4-BE49-F238E27FC236}">
                  <a16:creationId xmlns:a16="http://schemas.microsoft.com/office/drawing/2014/main" id="{20812FA3-EA39-C397-292E-DA67B840BCC6}"/>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7" name="TextBox 6">
              <a:extLst>
                <a:ext uri="{FF2B5EF4-FFF2-40B4-BE49-F238E27FC236}">
                  <a16:creationId xmlns:a16="http://schemas.microsoft.com/office/drawing/2014/main" id="{EC920FC5-4138-DDCA-44EE-88215E415CC2}"/>
                </a:ext>
              </a:extLst>
            </p:cNvPr>
            <p:cNvSpPr txBox="1"/>
            <p:nvPr/>
          </p:nvSpPr>
          <p:spPr>
            <a:xfrm>
              <a:off x="914399" y="2644032"/>
              <a:ext cx="64993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A. Phần vỏ nhựa của dây</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8" name="S2">
            <a:extLst>
              <a:ext uri="{FF2B5EF4-FFF2-40B4-BE49-F238E27FC236}">
                <a16:creationId xmlns:a16="http://schemas.microsoft.com/office/drawing/2014/main" id="{F36947E8-BF43-2514-E948-9CD6ABBA1DC8}"/>
              </a:ext>
            </a:extLst>
          </p:cNvPr>
          <p:cNvGrpSpPr/>
          <p:nvPr/>
        </p:nvGrpSpPr>
        <p:grpSpPr>
          <a:xfrm>
            <a:off x="927464" y="3567637"/>
            <a:ext cx="7354957" cy="918222"/>
            <a:chOff x="689113" y="3567637"/>
            <a:chExt cx="7354957" cy="918222"/>
          </a:xfrm>
        </p:grpSpPr>
        <p:sp>
          <p:nvSpPr>
            <p:cNvPr id="9" name="Rectangle: Diagonal Corners Snipped 8">
              <a:extLst>
                <a:ext uri="{FF2B5EF4-FFF2-40B4-BE49-F238E27FC236}">
                  <a16:creationId xmlns:a16="http://schemas.microsoft.com/office/drawing/2014/main" id="{74D6E5FA-D840-8570-BE77-F27A377558B4}"/>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2" name="TextBox 11">
              <a:extLst>
                <a:ext uri="{FF2B5EF4-FFF2-40B4-BE49-F238E27FC236}">
                  <a16:creationId xmlns:a16="http://schemas.microsoft.com/office/drawing/2014/main" id="{1D8FF753-1B4E-1797-F846-5CCE0E1A17C1}"/>
                </a:ext>
              </a:extLst>
            </p:cNvPr>
            <p:cNvSpPr txBox="1"/>
            <p:nvPr/>
          </p:nvSpPr>
          <p:spPr>
            <a:xfrm>
              <a:off x="914400" y="3684108"/>
              <a:ext cx="66437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B. Phần đầu của đoạn dây</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13" name="S3">
            <a:extLst>
              <a:ext uri="{FF2B5EF4-FFF2-40B4-BE49-F238E27FC236}">
                <a16:creationId xmlns:a16="http://schemas.microsoft.com/office/drawing/2014/main" id="{852558F3-4DE3-33C7-92A0-6B2C14DC9B61}"/>
              </a:ext>
            </a:extLst>
          </p:cNvPr>
          <p:cNvGrpSpPr/>
          <p:nvPr/>
        </p:nvGrpSpPr>
        <p:grpSpPr>
          <a:xfrm>
            <a:off x="927464" y="4637752"/>
            <a:ext cx="7354957" cy="918222"/>
            <a:chOff x="689113" y="4637752"/>
            <a:chExt cx="7354957" cy="918222"/>
          </a:xfrm>
        </p:grpSpPr>
        <p:sp>
          <p:nvSpPr>
            <p:cNvPr id="14" name="Rectangle: Diagonal Corners Snipped 13">
              <a:extLst>
                <a:ext uri="{FF2B5EF4-FFF2-40B4-BE49-F238E27FC236}">
                  <a16:creationId xmlns:a16="http://schemas.microsoft.com/office/drawing/2014/main" id="{C04BF260-6A56-8DBC-8149-0659A1FDAD96}"/>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5" name="TextBox 14">
              <a:extLst>
                <a:ext uri="{FF2B5EF4-FFF2-40B4-BE49-F238E27FC236}">
                  <a16:creationId xmlns:a16="http://schemas.microsoft.com/office/drawing/2014/main" id="{424AB4C0-7C0E-A171-AFAB-05BF656F178B}"/>
                </a:ext>
              </a:extLst>
            </p:cNvPr>
            <p:cNvSpPr txBox="1"/>
            <p:nvPr/>
          </p:nvSpPr>
          <p:spPr>
            <a:xfrm>
              <a:off x="914400" y="4754223"/>
              <a:ext cx="6872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C. Phần cuối của đoạn dây</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16" name="Đ">
            <a:extLst>
              <a:ext uri="{FF2B5EF4-FFF2-40B4-BE49-F238E27FC236}">
                <a16:creationId xmlns:a16="http://schemas.microsoft.com/office/drawing/2014/main" id="{8989A3B7-6618-321E-7492-FC4FC0C645E1}"/>
              </a:ext>
            </a:extLst>
          </p:cNvPr>
          <p:cNvGrpSpPr/>
          <p:nvPr/>
        </p:nvGrpSpPr>
        <p:grpSpPr>
          <a:xfrm>
            <a:off x="927464" y="5707867"/>
            <a:ext cx="7354957" cy="918222"/>
            <a:chOff x="689113" y="5707867"/>
            <a:chExt cx="7354957" cy="918222"/>
          </a:xfrm>
        </p:grpSpPr>
        <p:sp>
          <p:nvSpPr>
            <p:cNvPr id="17" name="Rectangle: Diagonal Corners Snipped 16">
              <a:extLst>
                <a:ext uri="{FF2B5EF4-FFF2-40B4-BE49-F238E27FC236}">
                  <a16:creationId xmlns:a16="http://schemas.microsoft.com/office/drawing/2014/main" id="{E54645AD-CBA1-C8F6-0B26-5DEAF639BEE7}"/>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8" name="TextBox 17">
              <a:extLst>
                <a:ext uri="{FF2B5EF4-FFF2-40B4-BE49-F238E27FC236}">
                  <a16:creationId xmlns:a16="http://schemas.microsoft.com/office/drawing/2014/main" id="{B40EED98-E61F-5943-601B-8B806DECD32F}"/>
                </a:ext>
              </a:extLst>
            </p:cNvPr>
            <p:cNvSpPr txBox="1"/>
            <p:nvPr/>
          </p:nvSpPr>
          <p:spPr>
            <a:xfrm>
              <a:off x="914400" y="5776151"/>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D. Phần lõi của dây</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600" fill="hold"/>
                                        <p:tgtEl>
                                          <p:spTgt spid="16"/>
                                        </p:tgtEl>
                                        <p:attrNameLst>
                                          <p:attrName>ppt_x</p:attrName>
                                        </p:attrNameLst>
                                      </p:cBhvr>
                                      <p:tavLst>
                                        <p:tav tm="0">
                                          <p:val>
                                            <p:strVal val="#ppt_x"/>
                                          </p:val>
                                        </p:tav>
                                        <p:tav tm="100000">
                                          <p:val>
                                            <p:strVal val="#ppt_x"/>
                                          </p:val>
                                        </p:tav>
                                      </p:tavLst>
                                    </p:anim>
                                    <p:anim calcmode="lin" valueType="num">
                                      <p:cBhvr additive="base">
                                        <p:cTn id="25" dur="6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9" presetClass="emph" presetSubtype="0" nodeType="clickEffect">
                                  <p:stCondLst>
                                    <p:cond delay="0"/>
                                  </p:stCondLst>
                                  <p:childTnLst>
                                    <p:set>
                                      <p:cBhvr>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clickEffect">
                                  <p:stCondLst>
                                    <p:cond delay="0"/>
                                  </p:stCondLst>
                                  <p:childTnLst>
                                    <p:set>
                                      <p:cBhvr>
                                        <p:cTn id="42" dur="indefinite"/>
                                        <p:tgtEl>
                                          <p:spTgt spid="13"/>
                                        </p:tgtEl>
                                        <p:attrNameLst>
                                          <p:attrName>style.opacity</p:attrName>
                                        </p:attrNameLst>
                                      </p:cBhvr>
                                      <p:to>
                                        <p:strVal val="0.5"/>
                                      </p:to>
                                    </p:set>
                                    <p:animEffect filter="image" prLst="opacity: 0.5">
                                      <p:cBhvr rctx="IE">
                                        <p:cTn id="43" dur="indefinite"/>
                                        <p:tgtEl>
                                          <p:spTgt spid="13"/>
                                        </p:tgtEl>
                                      </p:cBhvr>
                                    </p:animEffec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6"/>
                                        </p:tgtEl>
                                        <p:attrNameLst>
                                          <p:attrName>r</p:attrName>
                                        </p:attrNameLst>
                                      </p:cBhvr>
                                    </p:animRot>
                                    <p:animRot by="-240000">
                                      <p:cBhvr>
                                        <p:cTn id="49" dur="200" fill="hold">
                                          <p:stCondLst>
                                            <p:cond delay="200"/>
                                          </p:stCondLst>
                                        </p:cTn>
                                        <p:tgtEl>
                                          <p:spTgt spid="16"/>
                                        </p:tgtEl>
                                        <p:attrNameLst>
                                          <p:attrName>r</p:attrName>
                                        </p:attrNameLst>
                                      </p:cBhvr>
                                    </p:animRot>
                                    <p:animRot by="240000">
                                      <p:cBhvr>
                                        <p:cTn id="50" dur="200" fill="hold">
                                          <p:stCondLst>
                                            <p:cond delay="400"/>
                                          </p:stCondLst>
                                        </p:cTn>
                                        <p:tgtEl>
                                          <p:spTgt spid="16"/>
                                        </p:tgtEl>
                                        <p:attrNameLst>
                                          <p:attrName>r</p:attrName>
                                        </p:attrNameLst>
                                      </p:cBhvr>
                                    </p:animRot>
                                    <p:animRot by="-240000">
                                      <p:cBhvr>
                                        <p:cTn id="51" dur="200" fill="hold">
                                          <p:stCondLst>
                                            <p:cond delay="600"/>
                                          </p:stCondLst>
                                        </p:cTn>
                                        <p:tgtEl>
                                          <p:spTgt spid="16"/>
                                        </p:tgtEl>
                                        <p:attrNameLst>
                                          <p:attrName>r</p:attrName>
                                        </p:attrNameLst>
                                      </p:cBhvr>
                                    </p:animRot>
                                    <p:animRot by="120000">
                                      <p:cBhvr>
                                        <p:cTn id="52" dur="200" fill="hold">
                                          <p:stCondLst>
                                            <p:cond delay="800"/>
                                          </p:stCondLst>
                                        </p:cTn>
                                        <p:tgtEl>
                                          <p:spTgt spid="16"/>
                                        </p:tgtEl>
                                        <p:attrNameLst>
                                          <p:attrName>r</p:attrName>
                                        </p:attrNameLst>
                                      </p:cBhvr>
                                    </p:animRot>
                                  </p:childTnLst>
                                </p:cTn>
                              </p:par>
                              <p:par>
                                <p:cTn id="53" presetID="26" presetClass="emph" presetSubtype="0" fill="hold" nodeType="withEffect">
                                  <p:stCondLst>
                                    <p:cond delay="0"/>
                                  </p:stCondLst>
                                  <p:childTnLst>
                                    <p:animEffect transition="out" filter="fade">
                                      <p:cBhvr>
                                        <p:cTn id="54" dur="500" tmFilter="0, 0; .2, .5; .8, .5; 1, 0"/>
                                        <p:tgtEl>
                                          <p:spTgt spid="10"/>
                                        </p:tgtEl>
                                      </p:cBhvr>
                                    </p:animEffect>
                                    <p:animScale>
                                      <p:cBhvr>
                                        <p:cTn id="55" dur="250" autoRev="1" fill="hold"/>
                                        <p:tgtEl>
                                          <p:spTgt spid="10"/>
                                        </p:tgtEl>
                                      </p:cBhvr>
                                      <p:by x="105000" y="105000"/>
                                    </p:animScale>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0.0362 0.03033 L -0.36589 0.63658 " pathEditMode="relative" rAng="0" ptsTypes="AA">
                                      <p:cBhvr>
                                        <p:cTn id="58" dur="2000" fill="hold"/>
                                        <p:tgtEl>
                                          <p:spTgt spid="10"/>
                                        </p:tgtEl>
                                        <p:attrNameLst>
                                          <p:attrName>ppt_x</p:attrName>
                                          <p:attrName>ppt_y</p:attrName>
                                        </p:attrNameLst>
                                      </p:cBhvr>
                                      <p:rCtr x="-20104" y="30301"/>
                                    </p:animMotion>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922C17F2-73F8-E597-3CCD-CA03A31EF8AF}"/>
              </a:ext>
            </a:extLst>
          </p:cNvPr>
          <p:cNvSpPr/>
          <p:nvPr/>
        </p:nvSpPr>
        <p:spPr>
          <a:xfrm>
            <a:off x="0" y="3499561"/>
            <a:ext cx="5670614" cy="2276381"/>
          </a:xfrm>
          <a:custGeom>
            <a:avLst/>
            <a:gdLst>
              <a:gd name="connsiteX0" fmla="*/ 5484686 w 5670614"/>
              <a:gd name="connsiteY0" fmla="*/ 1792987 h 2276381"/>
              <a:gd name="connsiteX1" fmla="*/ 5355717 w 5670614"/>
              <a:gd name="connsiteY1" fmla="*/ 1679830 h 2276381"/>
              <a:gd name="connsiteX2" fmla="*/ 5145501 w 5670614"/>
              <a:gd name="connsiteY2" fmla="*/ 1558005 h 2276381"/>
              <a:gd name="connsiteX3" fmla="*/ 4989576 w 5670614"/>
              <a:gd name="connsiteY3" fmla="*/ 1612298 h 2276381"/>
              <a:gd name="connsiteX4" fmla="*/ 4901660 w 5670614"/>
              <a:gd name="connsiteY4" fmla="*/ 1597344 h 2276381"/>
              <a:gd name="connsiteX5" fmla="*/ 4818507 w 5670614"/>
              <a:gd name="connsiteY5" fmla="*/ 1611250 h 2276381"/>
              <a:gd name="connsiteX6" fmla="*/ 4612196 w 5670614"/>
              <a:gd name="connsiteY6" fmla="*/ 1497236 h 2276381"/>
              <a:gd name="connsiteX7" fmla="*/ 4539329 w 5670614"/>
              <a:gd name="connsiteY7" fmla="*/ 1507904 h 2276381"/>
              <a:gd name="connsiteX8" fmla="*/ 4349877 w 5670614"/>
              <a:gd name="connsiteY8" fmla="*/ 1420274 h 2276381"/>
              <a:gd name="connsiteX9" fmla="*/ 4166235 w 5670614"/>
              <a:gd name="connsiteY9" fmla="*/ 1502284 h 2276381"/>
              <a:gd name="connsiteX10" fmla="*/ 3979164 w 5670614"/>
              <a:gd name="connsiteY10" fmla="*/ 1405986 h 2276381"/>
              <a:gd name="connsiteX11" fmla="*/ 3988308 w 5670614"/>
              <a:gd name="connsiteY11" fmla="*/ 1351313 h 2276381"/>
              <a:gd name="connsiteX12" fmla="*/ 3761804 w 5670614"/>
              <a:gd name="connsiteY12" fmla="*/ 1158051 h 2276381"/>
              <a:gd name="connsiteX13" fmla="*/ 3760851 w 5670614"/>
              <a:gd name="connsiteY13" fmla="*/ 1158051 h 2276381"/>
              <a:gd name="connsiteX14" fmla="*/ 3552920 w 5670614"/>
              <a:gd name="connsiteY14" fmla="*/ 980981 h 2276381"/>
              <a:gd name="connsiteX15" fmla="*/ 3326892 w 5670614"/>
              <a:gd name="connsiteY15" fmla="*/ 794672 h 2276381"/>
              <a:gd name="connsiteX16" fmla="*/ 3234500 w 5670614"/>
              <a:gd name="connsiteY16" fmla="*/ 812007 h 2276381"/>
              <a:gd name="connsiteX17" fmla="*/ 3064478 w 5670614"/>
              <a:gd name="connsiteY17" fmla="*/ 686754 h 2276381"/>
              <a:gd name="connsiteX18" fmla="*/ 3036570 w 5670614"/>
              <a:gd name="connsiteY18" fmla="*/ 688944 h 2276381"/>
              <a:gd name="connsiteX19" fmla="*/ 2813399 w 5670614"/>
              <a:gd name="connsiteY19" fmla="*/ 480823 h 2276381"/>
              <a:gd name="connsiteX20" fmla="*/ 2698909 w 5670614"/>
              <a:gd name="connsiteY20" fmla="*/ 418720 h 2276381"/>
              <a:gd name="connsiteX21" fmla="*/ 2701957 w 5670614"/>
              <a:gd name="connsiteY21" fmla="*/ 385287 h 2276381"/>
              <a:gd name="connsiteX22" fmla="*/ 2439257 w 5670614"/>
              <a:gd name="connsiteY22" fmla="*/ 161069 h 2276381"/>
              <a:gd name="connsiteX23" fmla="*/ 2327624 w 5670614"/>
              <a:gd name="connsiteY23" fmla="*/ 182976 h 2276381"/>
              <a:gd name="connsiteX24" fmla="*/ 2159032 w 5670614"/>
              <a:gd name="connsiteY24" fmla="*/ 130684 h 2276381"/>
              <a:gd name="connsiteX25" fmla="*/ 1959674 w 5670614"/>
              <a:gd name="connsiteY25" fmla="*/ 210504 h 2276381"/>
              <a:gd name="connsiteX26" fmla="*/ 1697736 w 5670614"/>
              <a:gd name="connsiteY26" fmla="*/ 1 h 2276381"/>
              <a:gd name="connsiteX27" fmla="*/ 1492853 w 5670614"/>
              <a:gd name="connsiteY27" fmla="*/ 85726 h 2276381"/>
              <a:gd name="connsiteX28" fmla="*/ 1381697 w 5670614"/>
              <a:gd name="connsiteY28" fmla="*/ 55056 h 2276381"/>
              <a:gd name="connsiteX29" fmla="*/ 1194530 w 5670614"/>
              <a:gd name="connsiteY29" fmla="*/ 195359 h 2276381"/>
              <a:gd name="connsiteX30" fmla="*/ 1012222 w 5670614"/>
              <a:gd name="connsiteY30" fmla="*/ 358332 h 2276381"/>
              <a:gd name="connsiteX31" fmla="*/ 1055751 w 5670614"/>
              <a:gd name="connsiteY31" fmla="*/ 461678 h 2276381"/>
              <a:gd name="connsiteX32" fmla="*/ 1012889 w 5670614"/>
              <a:gd name="connsiteY32" fmla="*/ 583122 h 2276381"/>
              <a:gd name="connsiteX33" fmla="*/ 1025271 w 5670614"/>
              <a:gd name="connsiteY33" fmla="*/ 649511 h 2276381"/>
              <a:gd name="connsiteX34" fmla="*/ 958596 w 5670614"/>
              <a:gd name="connsiteY34" fmla="*/ 688087 h 2276381"/>
              <a:gd name="connsiteX35" fmla="*/ 796290 w 5670614"/>
              <a:gd name="connsiteY35" fmla="*/ 637986 h 2276381"/>
              <a:gd name="connsiteX36" fmla="*/ 543973 w 5670614"/>
              <a:gd name="connsiteY36" fmla="*/ 855632 h 2276381"/>
              <a:gd name="connsiteX37" fmla="*/ 555784 w 5670614"/>
              <a:gd name="connsiteY37" fmla="*/ 920688 h 2276381"/>
              <a:gd name="connsiteX38" fmla="*/ 396907 w 5670614"/>
              <a:gd name="connsiteY38" fmla="*/ 1054323 h 2276381"/>
              <a:gd name="connsiteX39" fmla="*/ 228219 w 5670614"/>
              <a:gd name="connsiteY39" fmla="*/ 1011366 h 2276381"/>
              <a:gd name="connsiteX40" fmla="*/ 0 w 5670614"/>
              <a:gd name="connsiteY40" fmla="*/ 1099853 h 2276381"/>
              <a:gd name="connsiteX41" fmla="*/ 0 w 5670614"/>
              <a:gd name="connsiteY41" fmla="*/ 2092644 h 2276381"/>
              <a:gd name="connsiteX42" fmla="*/ 141446 w 5670614"/>
              <a:gd name="connsiteY42" fmla="*/ 2128077 h 2276381"/>
              <a:gd name="connsiteX43" fmla="*/ 337376 w 5670614"/>
              <a:gd name="connsiteY43" fmla="*/ 2051496 h 2276381"/>
              <a:gd name="connsiteX44" fmla="*/ 575310 w 5670614"/>
              <a:gd name="connsiteY44" fmla="*/ 2181322 h 2276381"/>
              <a:gd name="connsiteX45" fmla="*/ 797909 w 5670614"/>
              <a:gd name="connsiteY45" fmla="*/ 2073594 h 2276381"/>
              <a:gd name="connsiteX46" fmla="*/ 1008983 w 5670614"/>
              <a:gd name="connsiteY46" fmla="*/ 2164748 h 2276381"/>
              <a:gd name="connsiteX47" fmla="*/ 1250537 w 5670614"/>
              <a:gd name="connsiteY47" fmla="*/ 2025492 h 2276381"/>
              <a:gd name="connsiteX48" fmla="*/ 1342930 w 5670614"/>
              <a:gd name="connsiteY48" fmla="*/ 2039875 h 2276381"/>
              <a:gd name="connsiteX49" fmla="*/ 1368933 w 5670614"/>
              <a:gd name="connsiteY49" fmla="*/ 2038637 h 2276381"/>
              <a:gd name="connsiteX50" fmla="*/ 1550956 w 5670614"/>
              <a:gd name="connsiteY50" fmla="*/ 2101407 h 2276381"/>
              <a:gd name="connsiteX51" fmla="*/ 1716977 w 5670614"/>
              <a:gd name="connsiteY51" fmla="*/ 2049972 h 2276381"/>
              <a:gd name="connsiteX52" fmla="*/ 1761363 w 5670614"/>
              <a:gd name="connsiteY52" fmla="*/ 2069403 h 2276381"/>
              <a:gd name="connsiteX53" fmla="*/ 2021300 w 5670614"/>
              <a:gd name="connsiteY53" fmla="*/ 2263141 h 2276381"/>
              <a:gd name="connsiteX54" fmla="*/ 2265236 w 5670614"/>
              <a:gd name="connsiteY54" fmla="*/ 2118266 h 2276381"/>
              <a:gd name="connsiteX55" fmla="*/ 2318957 w 5670614"/>
              <a:gd name="connsiteY55" fmla="*/ 2122933 h 2276381"/>
              <a:gd name="connsiteX56" fmla="*/ 2410873 w 5670614"/>
              <a:gd name="connsiteY56" fmla="*/ 2108170 h 2276381"/>
              <a:gd name="connsiteX57" fmla="*/ 2662809 w 5670614"/>
              <a:gd name="connsiteY57" fmla="*/ 2269332 h 2276381"/>
              <a:gd name="connsiteX58" fmla="*/ 2814733 w 5670614"/>
              <a:gd name="connsiteY58" fmla="*/ 2227041 h 2276381"/>
              <a:gd name="connsiteX59" fmla="*/ 2979039 w 5670614"/>
              <a:gd name="connsiteY59" fmla="*/ 2276381 h 2276381"/>
              <a:gd name="connsiteX60" fmla="*/ 3229547 w 5670614"/>
              <a:gd name="connsiteY60" fmla="*/ 2115313 h 2276381"/>
              <a:gd name="connsiteX61" fmla="*/ 3385280 w 5670614"/>
              <a:gd name="connsiteY61" fmla="*/ 2159223 h 2276381"/>
              <a:gd name="connsiteX62" fmla="*/ 3527679 w 5670614"/>
              <a:gd name="connsiteY62" fmla="*/ 2122552 h 2276381"/>
              <a:gd name="connsiteX63" fmla="*/ 3765042 w 5670614"/>
              <a:gd name="connsiteY63" fmla="*/ 2251330 h 2276381"/>
              <a:gd name="connsiteX64" fmla="*/ 3980784 w 5670614"/>
              <a:gd name="connsiteY64" fmla="*/ 2153128 h 2276381"/>
              <a:gd name="connsiteX65" fmla="*/ 4135279 w 5670614"/>
              <a:gd name="connsiteY65" fmla="*/ 2196181 h 2276381"/>
              <a:gd name="connsiteX66" fmla="*/ 4334256 w 5670614"/>
              <a:gd name="connsiteY66" fmla="*/ 2116742 h 2276381"/>
              <a:gd name="connsiteX67" fmla="*/ 4360926 w 5670614"/>
              <a:gd name="connsiteY67" fmla="*/ 2118171 h 2276381"/>
              <a:gd name="connsiteX68" fmla="*/ 4497896 w 5670614"/>
              <a:gd name="connsiteY68" fmla="*/ 2077785 h 2276381"/>
              <a:gd name="connsiteX69" fmla="*/ 4722781 w 5670614"/>
              <a:gd name="connsiteY69" fmla="*/ 2249140 h 2276381"/>
              <a:gd name="connsiteX70" fmla="*/ 4915472 w 5670614"/>
              <a:gd name="connsiteY70" fmla="*/ 2155128 h 2276381"/>
              <a:gd name="connsiteX71" fmla="*/ 5038725 w 5670614"/>
              <a:gd name="connsiteY71" fmla="*/ 2186370 h 2276381"/>
              <a:gd name="connsiteX72" fmla="*/ 5120735 w 5670614"/>
              <a:gd name="connsiteY72" fmla="*/ 2172844 h 2276381"/>
              <a:gd name="connsiteX73" fmla="*/ 5264753 w 5670614"/>
              <a:gd name="connsiteY73" fmla="*/ 2216850 h 2276381"/>
              <a:gd name="connsiteX74" fmla="*/ 5404866 w 5670614"/>
              <a:gd name="connsiteY74" fmla="*/ 2174464 h 2276381"/>
              <a:gd name="connsiteX75" fmla="*/ 5445347 w 5670614"/>
              <a:gd name="connsiteY75" fmla="*/ 2177607 h 2276381"/>
              <a:gd name="connsiteX76" fmla="*/ 5670614 w 5670614"/>
              <a:gd name="connsiteY76" fmla="*/ 1983297 h 2276381"/>
              <a:gd name="connsiteX77" fmla="*/ 5484686 w 5670614"/>
              <a:gd name="connsiteY77" fmla="*/ 1792987 h 22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670614" h="2276381">
                <a:moveTo>
                  <a:pt x="5484686" y="1792987"/>
                </a:moveTo>
                <a:cubicBezTo>
                  <a:pt x="5462397" y="1741266"/>
                  <a:pt x="5415344" y="1699928"/>
                  <a:pt x="5355717" y="1679830"/>
                </a:cubicBezTo>
                <a:cubicBezTo>
                  <a:pt x="5322380" y="1608297"/>
                  <a:pt x="5240846" y="1557815"/>
                  <a:pt x="5145501" y="1558005"/>
                </a:cubicBezTo>
                <a:cubicBezTo>
                  <a:pt x="5084826" y="1558101"/>
                  <a:pt x="5029962" y="1578865"/>
                  <a:pt x="4989576" y="1612298"/>
                </a:cubicBezTo>
                <a:cubicBezTo>
                  <a:pt x="4962525" y="1602582"/>
                  <a:pt x="4932807" y="1597248"/>
                  <a:pt x="4901660" y="1597344"/>
                </a:cubicBezTo>
                <a:cubicBezTo>
                  <a:pt x="4872228" y="1597439"/>
                  <a:pt x="4844225" y="1602487"/>
                  <a:pt x="4818507" y="1611250"/>
                </a:cubicBezTo>
                <a:cubicBezTo>
                  <a:pt x="4782979" y="1543909"/>
                  <a:pt x="4703921" y="1496950"/>
                  <a:pt x="4612196" y="1497236"/>
                </a:cubicBezTo>
                <a:cubicBezTo>
                  <a:pt x="4586669" y="1497331"/>
                  <a:pt x="4562189" y="1501141"/>
                  <a:pt x="4539329" y="1507904"/>
                </a:cubicBezTo>
                <a:cubicBezTo>
                  <a:pt x="4498848" y="1455040"/>
                  <a:pt x="4429125" y="1420179"/>
                  <a:pt x="4349877" y="1420274"/>
                </a:cubicBezTo>
                <a:cubicBezTo>
                  <a:pt x="4273963" y="1420464"/>
                  <a:pt x="4207002" y="1452850"/>
                  <a:pt x="4166235" y="1502284"/>
                </a:cubicBezTo>
                <a:cubicBezTo>
                  <a:pt x="4128421" y="1446468"/>
                  <a:pt x="4059079" y="1408463"/>
                  <a:pt x="3979164" y="1405986"/>
                </a:cubicBezTo>
                <a:cubicBezTo>
                  <a:pt x="3985070" y="1388651"/>
                  <a:pt x="3988308" y="1370268"/>
                  <a:pt x="3988308" y="1351313"/>
                </a:cubicBezTo>
                <a:cubicBezTo>
                  <a:pt x="3987927" y="1244252"/>
                  <a:pt x="3886581" y="1157765"/>
                  <a:pt x="3761804" y="1158051"/>
                </a:cubicBezTo>
                <a:cubicBezTo>
                  <a:pt x="3761518" y="1158051"/>
                  <a:pt x="3761232" y="1158051"/>
                  <a:pt x="3760851" y="1158051"/>
                </a:cubicBezTo>
                <a:cubicBezTo>
                  <a:pt x="3751802" y="1063277"/>
                  <a:pt x="3663505" y="988029"/>
                  <a:pt x="3552920" y="980981"/>
                </a:cubicBezTo>
                <a:cubicBezTo>
                  <a:pt x="3548253" y="877158"/>
                  <a:pt x="3448907" y="794386"/>
                  <a:pt x="3326892" y="794672"/>
                </a:cubicBezTo>
                <a:cubicBezTo>
                  <a:pt x="3293936" y="794767"/>
                  <a:pt x="3262694" y="801054"/>
                  <a:pt x="3234500" y="812007"/>
                </a:cubicBezTo>
                <a:cubicBezTo>
                  <a:pt x="3222022" y="740951"/>
                  <a:pt x="3150680" y="686563"/>
                  <a:pt x="3064478" y="686754"/>
                </a:cubicBezTo>
                <a:cubicBezTo>
                  <a:pt x="3054953" y="686754"/>
                  <a:pt x="3045714" y="687611"/>
                  <a:pt x="3036570" y="688944"/>
                </a:cubicBezTo>
                <a:cubicBezTo>
                  <a:pt x="3028855" y="582264"/>
                  <a:pt x="2934748" y="495968"/>
                  <a:pt x="2813399" y="480823"/>
                </a:cubicBezTo>
                <a:cubicBezTo>
                  <a:pt x="2782538" y="452248"/>
                  <a:pt x="2743391" y="430531"/>
                  <a:pt x="2698909" y="418720"/>
                </a:cubicBezTo>
                <a:cubicBezTo>
                  <a:pt x="2700719" y="407766"/>
                  <a:pt x="2702052" y="396717"/>
                  <a:pt x="2701957" y="385287"/>
                </a:cubicBezTo>
                <a:cubicBezTo>
                  <a:pt x="2701576" y="261081"/>
                  <a:pt x="2583942" y="160783"/>
                  <a:pt x="2439257" y="161069"/>
                </a:cubicBezTo>
                <a:cubicBezTo>
                  <a:pt x="2399252" y="161164"/>
                  <a:pt x="2361533" y="169165"/>
                  <a:pt x="2327624" y="182976"/>
                </a:cubicBezTo>
                <a:cubicBezTo>
                  <a:pt x="2282000" y="150210"/>
                  <a:pt x="2223230" y="130494"/>
                  <a:pt x="2159032" y="130684"/>
                </a:cubicBezTo>
                <a:cubicBezTo>
                  <a:pt x="2079022" y="130875"/>
                  <a:pt x="2007584" y="161926"/>
                  <a:pt x="1959674" y="210504"/>
                </a:cubicBezTo>
                <a:cubicBezTo>
                  <a:pt x="1951006" y="92775"/>
                  <a:pt x="1837087" y="-380"/>
                  <a:pt x="1697736" y="1"/>
                </a:cubicBezTo>
                <a:cubicBezTo>
                  <a:pt x="1614583" y="192"/>
                  <a:pt x="1540669" y="33720"/>
                  <a:pt x="1492853" y="85726"/>
                </a:cubicBezTo>
                <a:cubicBezTo>
                  <a:pt x="1461516" y="66390"/>
                  <a:pt x="1423226" y="54960"/>
                  <a:pt x="1381697" y="55056"/>
                </a:cubicBezTo>
                <a:cubicBezTo>
                  <a:pt x="1285970" y="55246"/>
                  <a:pt x="1207294" y="116301"/>
                  <a:pt x="1194530" y="195359"/>
                </a:cubicBezTo>
                <a:cubicBezTo>
                  <a:pt x="1092994" y="198788"/>
                  <a:pt x="1011936" y="270416"/>
                  <a:pt x="1012222" y="358332"/>
                </a:cubicBezTo>
                <a:cubicBezTo>
                  <a:pt x="1012317" y="397575"/>
                  <a:pt x="1028700" y="433579"/>
                  <a:pt x="1055751" y="461678"/>
                </a:cubicBezTo>
                <a:cubicBezTo>
                  <a:pt x="1028605" y="496349"/>
                  <a:pt x="1012793" y="538164"/>
                  <a:pt x="1012889" y="583122"/>
                </a:cubicBezTo>
                <a:cubicBezTo>
                  <a:pt x="1012984" y="606267"/>
                  <a:pt x="1017365" y="628556"/>
                  <a:pt x="1025271" y="649511"/>
                </a:cubicBezTo>
                <a:cubicBezTo>
                  <a:pt x="1000601" y="659322"/>
                  <a:pt x="978218" y="672371"/>
                  <a:pt x="958596" y="688087"/>
                </a:cubicBezTo>
                <a:cubicBezTo>
                  <a:pt x="914591" y="656655"/>
                  <a:pt x="858012" y="637795"/>
                  <a:pt x="796290" y="637986"/>
                </a:cubicBezTo>
                <a:cubicBezTo>
                  <a:pt x="656558" y="638367"/>
                  <a:pt x="543592" y="735712"/>
                  <a:pt x="543973" y="855632"/>
                </a:cubicBezTo>
                <a:cubicBezTo>
                  <a:pt x="544068" y="878301"/>
                  <a:pt x="548164" y="900209"/>
                  <a:pt x="555784" y="920688"/>
                </a:cubicBezTo>
                <a:cubicBezTo>
                  <a:pt x="481584" y="941738"/>
                  <a:pt x="422910" y="991363"/>
                  <a:pt x="396907" y="1054323"/>
                </a:cubicBezTo>
                <a:cubicBezTo>
                  <a:pt x="348425" y="1027082"/>
                  <a:pt x="290513" y="1011271"/>
                  <a:pt x="228219" y="1011366"/>
                </a:cubicBezTo>
                <a:cubicBezTo>
                  <a:pt x="137351" y="1011556"/>
                  <a:pt x="56007" y="1045846"/>
                  <a:pt x="0" y="1099853"/>
                </a:cubicBezTo>
                <a:lnTo>
                  <a:pt x="0" y="2092644"/>
                </a:lnTo>
                <a:cubicBezTo>
                  <a:pt x="40862" y="2115028"/>
                  <a:pt x="89345" y="2128172"/>
                  <a:pt x="141446" y="2128077"/>
                </a:cubicBezTo>
                <a:cubicBezTo>
                  <a:pt x="219647" y="2127886"/>
                  <a:pt x="289465" y="2098168"/>
                  <a:pt x="337376" y="2051496"/>
                </a:cubicBezTo>
                <a:cubicBezTo>
                  <a:pt x="379286" y="2128363"/>
                  <a:pt x="469964" y="2181607"/>
                  <a:pt x="575310" y="2181322"/>
                </a:cubicBezTo>
                <a:cubicBezTo>
                  <a:pt x="669703" y="2181131"/>
                  <a:pt x="751999" y="2137983"/>
                  <a:pt x="797909" y="2073594"/>
                </a:cubicBezTo>
                <a:cubicBezTo>
                  <a:pt x="845820" y="2128934"/>
                  <a:pt x="922401" y="2164939"/>
                  <a:pt x="1008983" y="2164748"/>
                </a:cubicBezTo>
                <a:cubicBezTo>
                  <a:pt x="1118140" y="2164462"/>
                  <a:pt x="1211390" y="2107027"/>
                  <a:pt x="1250537" y="2025492"/>
                </a:cubicBezTo>
                <a:cubicBezTo>
                  <a:pt x="1279303" y="2034732"/>
                  <a:pt x="1310354" y="2039971"/>
                  <a:pt x="1342930" y="2039875"/>
                </a:cubicBezTo>
                <a:cubicBezTo>
                  <a:pt x="1351693" y="2039875"/>
                  <a:pt x="1360361" y="2039399"/>
                  <a:pt x="1368933" y="2038637"/>
                </a:cubicBezTo>
                <a:cubicBezTo>
                  <a:pt x="1416177" y="2077594"/>
                  <a:pt x="1480280" y="2101502"/>
                  <a:pt x="1550956" y="2101407"/>
                </a:cubicBezTo>
                <a:cubicBezTo>
                  <a:pt x="1614011" y="2101216"/>
                  <a:pt x="1671923" y="2081976"/>
                  <a:pt x="1716977" y="2049972"/>
                </a:cubicBezTo>
                <a:cubicBezTo>
                  <a:pt x="1730883" y="2057592"/>
                  <a:pt x="1745742" y="2064069"/>
                  <a:pt x="1761363" y="2069403"/>
                </a:cubicBezTo>
                <a:cubicBezTo>
                  <a:pt x="1779080" y="2179036"/>
                  <a:pt x="1888712" y="2263427"/>
                  <a:pt x="2021300" y="2263141"/>
                </a:cubicBezTo>
                <a:cubicBezTo>
                  <a:pt x="2132933" y="2262856"/>
                  <a:pt x="2227802" y="2202657"/>
                  <a:pt x="2265236" y="2118266"/>
                </a:cubicBezTo>
                <a:cubicBezTo>
                  <a:pt x="2282571" y="2121314"/>
                  <a:pt x="2300573" y="2122933"/>
                  <a:pt x="2318957" y="2122933"/>
                </a:cubicBezTo>
                <a:cubicBezTo>
                  <a:pt x="2351342" y="2122838"/>
                  <a:pt x="2382203" y="2117504"/>
                  <a:pt x="2410873" y="2108170"/>
                </a:cubicBezTo>
                <a:cubicBezTo>
                  <a:pt x="2442972" y="2201515"/>
                  <a:pt x="2543651" y="2269618"/>
                  <a:pt x="2662809" y="2269332"/>
                </a:cubicBezTo>
                <a:cubicBezTo>
                  <a:pt x="2719578" y="2269237"/>
                  <a:pt x="2771966" y="2253426"/>
                  <a:pt x="2814733" y="2227041"/>
                </a:cubicBezTo>
                <a:cubicBezTo>
                  <a:pt x="2859786" y="2257998"/>
                  <a:pt x="2916936" y="2276476"/>
                  <a:pt x="2979039" y="2276381"/>
                </a:cubicBezTo>
                <a:cubicBezTo>
                  <a:pt x="3097721" y="2276095"/>
                  <a:pt x="3197638" y="2208182"/>
                  <a:pt x="3229547" y="2115313"/>
                </a:cubicBezTo>
                <a:cubicBezTo>
                  <a:pt x="3273171" y="2142936"/>
                  <a:pt x="3326892" y="2159319"/>
                  <a:pt x="3385280" y="2159223"/>
                </a:cubicBezTo>
                <a:cubicBezTo>
                  <a:pt x="3437859" y="2159128"/>
                  <a:pt x="3486722" y="2145507"/>
                  <a:pt x="3527679" y="2122552"/>
                </a:cubicBezTo>
                <a:cubicBezTo>
                  <a:pt x="3569780" y="2198848"/>
                  <a:pt x="3660172" y="2251616"/>
                  <a:pt x="3765042" y="2251330"/>
                </a:cubicBezTo>
                <a:cubicBezTo>
                  <a:pt x="3854768" y="2251140"/>
                  <a:pt x="3933730" y="2212182"/>
                  <a:pt x="3980784" y="2153128"/>
                </a:cubicBezTo>
                <a:cubicBezTo>
                  <a:pt x="4024217" y="2180179"/>
                  <a:pt x="4077462" y="2196371"/>
                  <a:pt x="4135279" y="2196181"/>
                </a:cubicBezTo>
                <a:cubicBezTo>
                  <a:pt x="4215098" y="2195990"/>
                  <a:pt x="4286345" y="2165129"/>
                  <a:pt x="4334256" y="2116742"/>
                </a:cubicBezTo>
                <a:cubicBezTo>
                  <a:pt x="4343019" y="2117599"/>
                  <a:pt x="4351878" y="2118171"/>
                  <a:pt x="4360926" y="2118171"/>
                </a:cubicBezTo>
                <a:cubicBezTo>
                  <a:pt x="4412552" y="2118075"/>
                  <a:pt x="4459986" y="2102836"/>
                  <a:pt x="4497896" y="2077785"/>
                </a:cubicBezTo>
                <a:cubicBezTo>
                  <a:pt x="4510945" y="2174464"/>
                  <a:pt x="4606671" y="2249425"/>
                  <a:pt x="4722781" y="2249140"/>
                </a:cubicBezTo>
                <a:cubicBezTo>
                  <a:pt x="4804696" y="2248949"/>
                  <a:pt x="4876038" y="2211230"/>
                  <a:pt x="4915472" y="2155128"/>
                </a:cubicBezTo>
                <a:cubicBezTo>
                  <a:pt x="4951000" y="2174940"/>
                  <a:pt x="4993291" y="2186465"/>
                  <a:pt x="5038725" y="2186370"/>
                </a:cubicBezTo>
                <a:cubicBezTo>
                  <a:pt x="5067682" y="2186274"/>
                  <a:pt x="5095304" y="2181417"/>
                  <a:pt x="5120735" y="2172844"/>
                </a:cubicBezTo>
                <a:cubicBezTo>
                  <a:pt x="5159883" y="2200467"/>
                  <a:pt x="5210080" y="2217040"/>
                  <a:pt x="5264753" y="2216850"/>
                </a:cubicBezTo>
                <a:cubicBezTo>
                  <a:pt x="5317808" y="2216755"/>
                  <a:pt x="5366385" y="2200848"/>
                  <a:pt x="5404866" y="2174464"/>
                </a:cubicBezTo>
                <a:cubicBezTo>
                  <a:pt x="5418011" y="2176464"/>
                  <a:pt x="5431536" y="2177702"/>
                  <a:pt x="5445347" y="2177607"/>
                </a:cubicBezTo>
                <a:cubicBezTo>
                  <a:pt x="5570125" y="2177321"/>
                  <a:pt x="5670995" y="2090263"/>
                  <a:pt x="5670614" y="1983297"/>
                </a:cubicBezTo>
                <a:cubicBezTo>
                  <a:pt x="5670709" y="1887856"/>
                  <a:pt x="5590318" y="1809084"/>
                  <a:pt x="5484686" y="1792987"/>
                </a:cubicBezTo>
                <a:close/>
              </a:path>
            </a:pathLst>
          </a:custGeom>
          <a:gradFill>
            <a:gsLst>
              <a:gs pos="0">
                <a:srgbClr val="FFFFFF"/>
              </a:gs>
              <a:gs pos="37910">
                <a:srgbClr val="FAFEFE"/>
              </a:gs>
              <a:gs pos="100000">
                <a:srgbClr val="81D2E7"/>
              </a:gs>
            </a:gsLst>
            <a:lin ang="525822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69" name="Freeform: Shape 68">
            <a:extLst>
              <a:ext uri="{FF2B5EF4-FFF2-40B4-BE49-F238E27FC236}">
                <a16:creationId xmlns:a16="http://schemas.microsoft.com/office/drawing/2014/main" id="{2EC6891C-8FE2-C4B8-313F-26FEDBD9D75C}"/>
              </a:ext>
            </a:extLst>
          </p:cNvPr>
          <p:cNvSpPr/>
          <p:nvPr/>
        </p:nvSpPr>
        <p:spPr>
          <a:xfrm>
            <a:off x="8226170" y="3567637"/>
            <a:ext cx="3965830" cy="2269523"/>
          </a:xfrm>
          <a:custGeom>
            <a:avLst/>
            <a:gdLst>
              <a:gd name="connsiteX0" fmla="*/ 3965830 w 3965830"/>
              <a:gd name="connsiteY0" fmla="*/ 483776 h 2269523"/>
              <a:gd name="connsiteX1" fmla="*/ 3947542 w 3965830"/>
              <a:gd name="connsiteY1" fmla="*/ 480823 h 2269523"/>
              <a:gd name="connsiteX2" fmla="*/ 3833052 w 3965830"/>
              <a:gd name="connsiteY2" fmla="*/ 418720 h 2269523"/>
              <a:gd name="connsiteX3" fmla="*/ 3836100 w 3965830"/>
              <a:gd name="connsiteY3" fmla="*/ 385287 h 2269523"/>
              <a:gd name="connsiteX4" fmla="*/ 3573400 w 3965830"/>
              <a:gd name="connsiteY4" fmla="*/ 161069 h 2269523"/>
              <a:gd name="connsiteX5" fmla="*/ 3461767 w 3965830"/>
              <a:gd name="connsiteY5" fmla="*/ 182976 h 2269523"/>
              <a:gd name="connsiteX6" fmla="*/ 3293175 w 3965830"/>
              <a:gd name="connsiteY6" fmla="*/ 130684 h 2269523"/>
              <a:gd name="connsiteX7" fmla="*/ 3093816 w 3965830"/>
              <a:gd name="connsiteY7" fmla="*/ 210504 h 2269523"/>
              <a:gd name="connsiteX8" fmla="*/ 2831974 w 3965830"/>
              <a:gd name="connsiteY8" fmla="*/ 1 h 2269523"/>
              <a:gd name="connsiteX9" fmla="*/ 2626996 w 3965830"/>
              <a:gd name="connsiteY9" fmla="*/ 85726 h 2269523"/>
              <a:gd name="connsiteX10" fmla="*/ 2515839 w 3965830"/>
              <a:gd name="connsiteY10" fmla="*/ 55056 h 2269523"/>
              <a:gd name="connsiteX11" fmla="*/ 2328673 w 3965830"/>
              <a:gd name="connsiteY11" fmla="*/ 195359 h 2269523"/>
              <a:gd name="connsiteX12" fmla="*/ 2146364 w 3965830"/>
              <a:gd name="connsiteY12" fmla="*/ 358332 h 2269523"/>
              <a:gd name="connsiteX13" fmla="*/ 2189894 w 3965830"/>
              <a:gd name="connsiteY13" fmla="*/ 461678 h 2269523"/>
              <a:gd name="connsiteX14" fmla="*/ 2147031 w 3965830"/>
              <a:gd name="connsiteY14" fmla="*/ 583122 h 2269523"/>
              <a:gd name="connsiteX15" fmla="*/ 2159414 w 3965830"/>
              <a:gd name="connsiteY15" fmla="*/ 649511 h 2269523"/>
              <a:gd name="connsiteX16" fmla="*/ 2092739 w 3965830"/>
              <a:gd name="connsiteY16" fmla="*/ 688087 h 2269523"/>
              <a:gd name="connsiteX17" fmla="*/ 1930337 w 3965830"/>
              <a:gd name="connsiteY17" fmla="*/ 637986 h 2269523"/>
              <a:gd name="connsiteX18" fmla="*/ 1678020 w 3965830"/>
              <a:gd name="connsiteY18" fmla="*/ 855632 h 2269523"/>
              <a:gd name="connsiteX19" fmla="*/ 1689831 w 3965830"/>
              <a:gd name="connsiteY19" fmla="*/ 920688 h 2269523"/>
              <a:gd name="connsiteX20" fmla="*/ 1530954 w 3965830"/>
              <a:gd name="connsiteY20" fmla="*/ 1054324 h 2269523"/>
              <a:gd name="connsiteX21" fmla="*/ 1362266 w 3965830"/>
              <a:gd name="connsiteY21" fmla="*/ 1011366 h 2269523"/>
              <a:gd name="connsiteX22" fmla="*/ 1067658 w 3965830"/>
              <a:gd name="connsiteY22" fmla="*/ 1203485 h 2269523"/>
              <a:gd name="connsiteX23" fmla="*/ 983362 w 3965830"/>
              <a:gd name="connsiteY23" fmla="*/ 1190626 h 2269523"/>
              <a:gd name="connsiteX24" fmla="*/ 742951 w 3965830"/>
              <a:gd name="connsiteY24" fmla="*/ 1369791 h 2269523"/>
              <a:gd name="connsiteX25" fmla="*/ 607791 w 3965830"/>
              <a:gd name="connsiteY25" fmla="*/ 1417702 h 2269523"/>
              <a:gd name="connsiteX26" fmla="*/ 441770 w 3965830"/>
              <a:gd name="connsiteY26" fmla="*/ 1346932 h 2269523"/>
              <a:gd name="connsiteX27" fmla="*/ 234697 w 3965830"/>
              <a:gd name="connsiteY27" fmla="*/ 1522668 h 2269523"/>
              <a:gd name="connsiteX28" fmla="*/ 153163 w 3965830"/>
              <a:gd name="connsiteY28" fmla="*/ 1502665 h 2269523"/>
              <a:gd name="connsiteX29" fmla="*/ 1 w 3965830"/>
              <a:gd name="connsiteY29" fmla="*/ 1634872 h 2269523"/>
              <a:gd name="connsiteX30" fmla="*/ 154020 w 3965830"/>
              <a:gd name="connsiteY30" fmla="*/ 1766317 h 2269523"/>
              <a:gd name="connsiteX31" fmla="*/ 191358 w 3965830"/>
              <a:gd name="connsiteY31" fmla="*/ 1762126 h 2269523"/>
              <a:gd name="connsiteX32" fmla="*/ 316802 w 3965830"/>
              <a:gd name="connsiteY32" fmla="*/ 1812418 h 2269523"/>
              <a:gd name="connsiteX33" fmla="*/ 409671 w 3965830"/>
              <a:gd name="connsiteY33" fmla="*/ 1787082 h 2269523"/>
              <a:gd name="connsiteX34" fmla="*/ 551879 w 3965830"/>
              <a:gd name="connsiteY34" fmla="*/ 1858329 h 2269523"/>
              <a:gd name="connsiteX35" fmla="*/ 595218 w 3965830"/>
              <a:gd name="connsiteY35" fmla="*/ 1853090 h 2269523"/>
              <a:gd name="connsiteX36" fmla="*/ 750952 w 3965830"/>
              <a:gd name="connsiteY36" fmla="*/ 1950912 h 2269523"/>
              <a:gd name="connsiteX37" fmla="*/ 802101 w 3965830"/>
              <a:gd name="connsiteY37" fmla="*/ 1943673 h 2269523"/>
              <a:gd name="connsiteX38" fmla="*/ 913734 w 3965830"/>
              <a:gd name="connsiteY38" fmla="*/ 1981582 h 2269523"/>
              <a:gd name="connsiteX39" fmla="*/ 1018223 w 3965830"/>
              <a:gd name="connsiteY39" fmla="*/ 1948531 h 2269523"/>
              <a:gd name="connsiteX40" fmla="*/ 1275589 w 3965830"/>
              <a:gd name="connsiteY40" fmla="*/ 2127982 h 2269523"/>
              <a:gd name="connsiteX41" fmla="*/ 1471518 w 3965830"/>
              <a:gd name="connsiteY41" fmla="*/ 2051400 h 2269523"/>
              <a:gd name="connsiteX42" fmla="*/ 1709453 w 3965830"/>
              <a:gd name="connsiteY42" fmla="*/ 2181226 h 2269523"/>
              <a:gd name="connsiteX43" fmla="*/ 1932052 w 3965830"/>
              <a:gd name="connsiteY43" fmla="*/ 2073594 h 2269523"/>
              <a:gd name="connsiteX44" fmla="*/ 2143126 w 3965830"/>
              <a:gd name="connsiteY44" fmla="*/ 2164748 h 2269523"/>
              <a:gd name="connsiteX45" fmla="*/ 2384680 w 3965830"/>
              <a:gd name="connsiteY45" fmla="*/ 2025492 h 2269523"/>
              <a:gd name="connsiteX46" fmla="*/ 2477072 w 3965830"/>
              <a:gd name="connsiteY46" fmla="*/ 2039875 h 2269523"/>
              <a:gd name="connsiteX47" fmla="*/ 2502981 w 3965830"/>
              <a:gd name="connsiteY47" fmla="*/ 2038732 h 2269523"/>
              <a:gd name="connsiteX48" fmla="*/ 2685003 w 3965830"/>
              <a:gd name="connsiteY48" fmla="*/ 2101502 h 2269523"/>
              <a:gd name="connsiteX49" fmla="*/ 2851024 w 3965830"/>
              <a:gd name="connsiteY49" fmla="*/ 2050067 h 2269523"/>
              <a:gd name="connsiteX50" fmla="*/ 2895411 w 3965830"/>
              <a:gd name="connsiteY50" fmla="*/ 2069498 h 2269523"/>
              <a:gd name="connsiteX51" fmla="*/ 3155348 w 3965830"/>
              <a:gd name="connsiteY51" fmla="*/ 2263236 h 2269523"/>
              <a:gd name="connsiteX52" fmla="*/ 3399283 w 3965830"/>
              <a:gd name="connsiteY52" fmla="*/ 2118361 h 2269523"/>
              <a:gd name="connsiteX53" fmla="*/ 3453004 w 3965830"/>
              <a:gd name="connsiteY53" fmla="*/ 2123028 h 2269523"/>
              <a:gd name="connsiteX54" fmla="*/ 3544920 w 3965830"/>
              <a:gd name="connsiteY54" fmla="*/ 2108265 h 2269523"/>
              <a:gd name="connsiteX55" fmla="*/ 3796856 w 3965830"/>
              <a:gd name="connsiteY55" fmla="*/ 2269523 h 2269523"/>
              <a:gd name="connsiteX56" fmla="*/ 3948780 w 3965830"/>
              <a:gd name="connsiteY56" fmla="*/ 2227232 h 2269523"/>
              <a:gd name="connsiteX57" fmla="*/ 3965544 w 3965830"/>
              <a:gd name="connsiteY57" fmla="*/ 2237805 h 2269523"/>
              <a:gd name="connsiteX58" fmla="*/ 3965544 w 3965830"/>
              <a:gd name="connsiteY58" fmla="*/ 483776 h 22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65830" h="2269523">
                <a:moveTo>
                  <a:pt x="3965830" y="483776"/>
                </a:moveTo>
                <a:cubicBezTo>
                  <a:pt x="3959829" y="482633"/>
                  <a:pt x="3953733" y="481585"/>
                  <a:pt x="3947542" y="480823"/>
                </a:cubicBezTo>
                <a:cubicBezTo>
                  <a:pt x="3916681" y="452248"/>
                  <a:pt x="3877533" y="430531"/>
                  <a:pt x="3833052" y="418720"/>
                </a:cubicBezTo>
                <a:cubicBezTo>
                  <a:pt x="3834956" y="407766"/>
                  <a:pt x="3836194" y="396622"/>
                  <a:pt x="3836100" y="385287"/>
                </a:cubicBezTo>
                <a:cubicBezTo>
                  <a:pt x="3835718" y="261081"/>
                  <a:pt x="3718085" y="160783"/>
                  <a:pt x="3573400" y="161069"/>
                </a:cubicBezTo>
                <a:cubicBezTo>
                  <a:pt x="3533395" y="161164"/>
                  <a:pt x="3495676" y="169165"/>
                  <a:pt x="3461767" y="182976"/>
                </a:cubicBezTo>
                <a:cubicBezTo>
                  <a:pt x="3416142" y="150210"/>
                  <a:pt x="3357373" y="130494"/>
                  <a:pt x="3293175" y="130684"/>
                </a:cubicBezTo>
                <a:cubicBezTo>
                  <a:pt x="3213164" y="130875"/>
                  <a:pt x="3141727" y="161926"/>
                  <a:pt x="3093816" y="210504"/>
                </a:cubicBezTo>
                <a:cubicBezTo>
                  <a:pt x="3085148" y="92775"/>
                  <a:pt x="2971229" y="-380"/>
                  <a:pt x="2831974" y="1"/>
                </a:cubicBezTo>
                <a:cubicBezTo>
                  <a:pt x="2748725" y="192"/>
                  <a:pt x="2674907" y="33720"/>
                  <a:pt x="2626996" y="85726"/>
                </a:cubicBezTo>
                <a:cubicBezTo>
                  <a:pt x="2595754" y="66390"/>
                  <a:pt x="2557368" y="54960"/>
                  <a:pt x="2515839" y="55056"/>
                </a:cubicBezTo>
                <a:cubicBezTo>
                  <a:pt x="2420113" y="55246"/>
                  <a:pt x="2341436" y="116301"/>
                  <a:pt x="2328673" y="195359"/>
                </a:cubicBezTo>
                <a:cubicBezTo>
                  <a:pt x="2227136" y="198788"/>
                  <a:pt x="2146078" y="270416"/>
                  <a:pt x="2146364" y="358332"/>
                </a:cubicBezTo>
                <a:cubicBezTo>
                  <a:pt x="2146460" y="397575"/>
                  <a:pt x="2162843" y="433579"/>
                  <a:pt x="2189894" y="461678"/>
                </a:cubicBezTo>
                <a:cubicBezTo>
                  <a:pt x="2162747" y="496349"/>
                  <a:pt x="2146936" y="538164"/>
                  <a:pt x="2147031" y="583122"/>
                </a:cubicBezTo>
                <a:cubicBezTo>
                  <a:pt x="2147127" y="606267"/>
                  <a:pt x="2151508" y="628556"/>
                  <a:pt x="2159414" y="649511"/>
                </a:cubicBezTo>
                <a:cubicBezTo>
                  <a:pt x="2134744" y="659322"/>
                  <a:pt x="2112265" y="672371"/>
                  <a:pt x="2092739" y="688087"/>
                </a:cubicBezTo>
                <a:cubicBezTo>
                  <a:pt x="2048733" y="656655"/>
                  <a:pt x="1992155" y="637795"/>
                  <a:pt x="1930337" y="637986"/>
                </a:cubicBezTo>
                <a:cubicBezTo>
                  <a:pt x="1790606" y="638367"/>
                  <a:pt x="1677639" y="735807"/>
                  <a:pt x="1678020" y="855632"/>
                </a:cubicBezTo>
                <a:cubicBezTo>
                  <a:pt x="1678116" y="878301"/>
                  <a:pt x="1682306" y="900209"/>
                  <a:pt x="1689831" y="920688"/>
                </a:cubicBezTo>
                <a:cubicBezTo>
                  <a:pt x="1615631" y="941738"/>
                  <a:pt x="1556957" y="991363"/>
                  <a:pt x="1530954" y="1054324"/>
                </a:cubicBezTo>
                <a:cubicBezTo>
                  <a:pt x="1482472" y="1027082"/>
                  <a:pt x="1424560" y="1011175"/>
                  <a:pt x="1362266" y="1011366"/>
                </a:cubicBezTo>
                <a:cubicBezTo>
                  <a:pt x="1221773" y="1011747"/>
                  <a:pt x="1103853" y="1092900"/>
                  <a:pt x="1067658" y="1203485"/>
                </a:cubicBezTo>
                <a:cubicBezTo>
                  <a:pt x="1041369" y="1195198"/>
                  <a:pt x="1012985" y="1190531"/>
                  <a:pt x="983362" y="1190626"/>
                </a:cubicBezTo>
                <a:cubicBezTo>
                  <a:pt x="860870" y="1190912"/>
                  <a:pt x="760001" y="1268731"/>
                  <a:pt x="742951" y="1369791"/>
                </a:cubicBezTo>
                <a:cubicBezTo>
                  <a:pt x="690658" y="1371220"/>
                  <a:pt x="643415" y="1389127"/>
                  <a:pt x="607791" y="1417702"/>
                </a:cubicBezTo>
                <a:cubicBezTo>
                  <a:pt x="569691" y="1374649"/>
                  <a:pt x="509588" y="1346741"/>
                  <a:pt x="441770" y="1346932"/>
                </a:cubicBezTo>
                <a:cubicBezTo>
                  <a:pt x="328137" y="1347217"/>
                  <a:pt x="236316" y="1425608"/>
                  <a:pt x="234697" y="1522668"/>
                </a:cubicBezTo>
                <a:cubicBezTo>
                  <a:pt x="210980" y="1509999"/>
                  <a:pt x="183071" y="1502570"/>
                  <a:pt x="153163" y="1502665"/>
                </a:cubicBezTo>
                <a:cubicBezTo>
                  <a:pt x="68295" y="1502856"/>
                  <a:pt x="-285" y="1562006"/>
                  <a:pt x="1" y="1634872"/>
                </a:cubicBezTo>
                <a:cubicBezTo>
                  <a:pt x="287" y="1707643"/>
                  <a:pt x="69248" y="1766508"/>
                  <a:pt x="154020" y="1766317"/>
                </a:cubicBezTo>
                <a:cubicBezTo>
                  <a:pt x="166879" y="1766317"/>
                  <a:pt x="179357" y="1764698"/>
                  <a:pt x="191358" y="1762126"/>
                </a:cubicBezTo>
                <a:cubicBezTo>
                  <a:pt x="221266" y="1792987"/>
                  <a:pt x="266415" y="1812514"/>
                  <a:pt x="316802" y="1812418"/>
                </a:cubicBezTo>
                <a:cubicBezTo>
                  <a:pt x="351378" y="1812323"/>
                  <a:pt x="383382" y="1802893"/>
                  <a:pt x="409671" y="1787082"/>
                </a:cubicBezTo>
                <a:cubicBezTo>
                  <a:pt x="437579" y="1829754"/>
                  <a:pt x="490824" y="1858519"/>
                  <a:pt x="551879" y="1858329"/>
                </a:cubicBezTo>
                <a:cubicBezTo>
                  <a:pt x="566929" y="1858329"/>
                  <a:pt x="581407" y="1856424"/>
                  <a:pt x="595218" y="1853090"/>
                </a:cubicBezTo>
                <a:cubicBezTo>
                  <a:pt x="615887" y="1909859"/>
                  <a:pt x="677895" y="1951102"/>
                  <a:pt x="750952" y="1950912"/>
                </a:cubicBezTo>
                <a:cubicBezTo>
                  <a:pt x="768859" y="1950912"/>
                  <a:pt x="786004" y="1948245"/>
                  <a:pt x="802101" y="1943673"/>
                </a:cubicBezTo>
                <a:cubicBezTo>
                  <a:pt x="831343" y="1967199"/>
                  <a:pt x="870491" y="1981677"/>
                  <a:pt x="913734" y="1981582"/>
                </a:cubicBezTo>
                <a:cubicBezTo>
                  <a:pt x="953549" y="1981487"/>
                  <a:pt x="990029" y="1969009"/>
                  <a:pt x="1018223" y="1948531"/>
                </a:cubicBezTo>
                <a:cubicBezTo>
                  <a:pt x="1042798" y="2051210"/>
                  <a:pt x="1148716" y="2128267"/>
                  <a:pt x="1275589" y="2127982"/>
                </a:cubicBezTo>
                <a:cubicBezTo>
                  <a:pt x="1353789" y="2127791"/>
                  <a:pt x="1423607" y="2098073"/>
                  <a:pt x="1471518" y="2051400"/>
                </a:cubicBezTo>
                <a:cubicBezTo>
                  <a:pt x="1513428" y="2128172"/>
                  <a:pt x="1604106" y="2181512"/>
                  <a:pt x="1709453" y="2181226"/>
                </a:cubicBezTo>
                <a:cubicBezTo>
                  <a:pt x="1803845" y="2181036"/>
                  <a:pt x="1886141" y="2137888"/>
                  <a:pt x="1932052" y="2073594"/>
                </a:cubicBezTo>
                <a:cubicBezTo>
                  <a:pt x="1979962" y="2128934"/>
                  <a:pt x="2056544" y="2164939"/>
                  <a:pt x="2143126" y="2164748"/>
                </a:cubicBezTo>
                <a:cubicBezTo>
                  <a:pt x="2252282" y="2164462"/>
                  <a:pt x="2345532" y="2107026"/>
                  <a:pt x="2384680" y="2025492"/>
                </a:cubicBezTo>
                <a:cubicBezTo>
                  <a:pt x="2413445" y="2034732"/>
                  <a:pt x="2444497" y="2039971"/>
                  <a:pt x="2477072" y="2039875"/>
                </a:cubicBezTo>
                <a:cubicBezTo>
                  <a:pt x="2485836" y="2039875"/>
                  <a:pt x="2494503" y="2039399"/>
                  <a:pt x="2502981" y="2038732"/>
                </a:cubicBezTo>
                <a:cubicBezTo>
                  <a:pt x="2550225" y="2077690"/>
                  <a:pt x="2614328" y="2101692"/>
                  <a:pt x="2685003" y="2101502"/>
                </a:cubicBezTo>
                <a:cubicBezTo>
                  <a:pt x="2748059" y="2101311"/>
                  <a:pt x="2805875" y="2082071"/>
                  <a:pt x="2851024" y="2050067"/>
                </a:cubicBezTo>
                <a:cubicBezTo>
                  <a:pt x="2864931" y="2057687"/>
                  <a:pt x="2879789" y="2064164"/>
                  <a:pt x="2895411" y="2069498"/>
                </a:cubicBezTo>
                <a:cubicBezTo>
                  <a:pt x="2913127" y="2179131"/>
                  <a:pt x="3022760" y="2263522"/>
                  <a:pt x="3155348" y="2263236"/>
                </a:cubicBezTo>
                <a:cubicBezTo>
                  <a:pt x="3266981" y="2262951"/>
                  <a:pt x="3361754" y="2202753"/>
                  <a:pt x="3399283" y="2118361"/>
                </a:cubicBezTo>
                <a:cubicBezTo>
                  <a:pt x="3416618" y="2121409"/>
                  <a:pt x="3434621" y="2123028"/>
                  <a:pt x="3453004" y="2123028"/>
                </a:cubicBezTo>
                <a:cubicBezTo>
                  <a:pt x="3485484" y="2122933"/>
                  <a:pt x="3516345" y="2117599"/>
                  <a:pt x="3544920" y="2108265"/>
                </a:cubicBezTo>
                <a:cubicBezTo>
                  <a:pt x="3577020" y="2201610"/>
                  <a:pt x="3677699" y="2269714"/>
                  <a:pt x="3796856" y="2269523"/>
                </a:cubicBezTo>
                <a:cubicBezTo>
                  <a:pt x="3853625" y="2269428"/>
                  <a:pt x="3906013" y="2253616"/>
                  <a:pt x="3948780" y="2227232"/>
                </a:cubicBezTo>
                <a:cubicBezTo>
                  <a:pt x="3954209" y="2230947"/>
                  <a:pt x="3959829" y="2234471"/>
                  <a:pt x="3965544" y="2237805"/>
                </a:cubicBezTo>
                <a:lnTo>
                  <a:pt x="3965544" y="483776"/>
                </a:lnTo>
                <a:close/>
              </a:path>
            </a:pathLst>
          </a:custGeom>
          <a:gradFill>
            <a:gsLst>
              <a:gs pos="0">
                <a:srgbClr val="FFFFFF"/>
              </a:gs>
              <a:gs pos="37910">
                <a:srgbClr val="FAFEFE"/>
              </a:gs>
              <a:gs pos="100000">
                <a:srgbClr val="81D2E7"/>
              </a:gs>
            </a:gsLst>
            <a:lin ang="5656845"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67" name="Picture 66" descr="Logo, company name&#10;&#10;Description automatically generated">
            <a:extLst>
              <a:ext uri="{FF2B5EF4-FFF2-40B4-BE49-F238E27FC236}">
                <a16:creationId xmlns:a16="http://schemas.microsoft.com/office/drawing/2014/main" id="{AC01FAC6-F396-5B87-B094-E215C0A137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867" y="833786"/>
            <a:ext cx="1589852" cy="1404369"/>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grpSp>
        <p:nvGrpSpPr>
          <p:cNvPr id="2" name="Group 1">
            <a:extLst>
              <a:ext uri="{FF2B5EF4-FFF2-40B4-BE49-F238E27FC236}">
                <a16:creationId xmlns:a16="http://schemas.microsoft.com/office/drawing/2014/main" id="{FD5AF2A8-752B-3A3D-9752-C21B83271598}"/>
              </a:ext>
            </a:extLst>
          </p:cNvPr>
          <p:cNvGrpSpPr/>
          <p:nvPr/>
        </p:nvGrpSpPr>
        <p:grpSpPr>
          <a:xfrm>
            <a:off x="914401" y="296195"/>
            <a:ext cx="10237494" cy="2016846"/>
            <a:chOff x="313163" y="231911"/>
            <a:chExt cx="11502886" cy="2054087"/>
          </a:xfrm>
        </p:grpSpPr>
        <p:sp>
          <p:nvSpPr>
            <p:cNvPr id="3" name="Rectangle: Diagonal Corners Snipped 2">
              <a:extLst>
                <a:ext uri="{FF2B5EF4-FFF2-40B4-BE49-F238E27FC236}">
                  <a16:creationId xmlns:a16="http://schemas.microsoft.com/office/drawing/2014/main" id="{00C5C99E-2FD8-50BE-26BC-C98A8693388E}"/>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E4527B-ACEA-B152-CB29-6D7161A87ECB}"/>
                </a:ext>
              </a:extLst>
            </p:cNvPr>
            <p:cNvSpPr txBox="1"/>
            <p:nvPr/>
          </p:nvSpPr>
          <p:spPr>
            <a:xfrm>
              <a:off x="749038" y="640039"/>
              <a:ext cx="10276651" cy="1159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400" b="1" i="0" dirty="0">
                  <a:effectLst/>
                  <a:latin typeface="UTM Avo" panose="02040603050506020204" pitchFamily="18"/>
                </a:rPr>
                <a:t>Câu 4: </a:t>
              </a:r>
              <a:r>
                <a:rPr lang="vi-VN" sz="3400" b="0" i="0" dirty="0">
                  <a:effectLst/>
                  <a:latin typeface="UTM Avo" panose="02040603050506020204" pitchFamily="18"/>
                </a:rPr>
                <a:t>Khi dùng gỗ để sản xuất giấy thì người ta sẽ gọi gỗ là</a:t>
              </a:r>
              <a:endPar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grpSp>
      <p:grpSp>
        <p:nvGrpSpPr>
          <p:cNvPr id="5" name="S1">
            <a:extLst>
              <a:ext uri="{FF2B5EF4-FFF2-40B4-BE49-F238E27FC236}">
                <a16:creationId xmlns:a16="http://schemas.microsoft.com/office/drawing/2014/main" id="{BCCE6C57-513D-30B5-C97B-F698A45477B1}"/>
              </a:ext>
            </a:extLst>
          </p:cNvPr>
          <p:cNvGrpSpPr/>
          <p:nvPr/>
        </p:nvGrpSpPr>
        <p:grpSpPr>
          <a:xfrm>
            <a:off x="927464" y="2497522"/>
            <a:ext cx="7354957" cy="918222"/>
            <a:chOff x="689113" y="2497522"/>
            <a:chExt cx="7354957" cy="918222"/>
          </a:xfrm>
        </p:grpSpPr>
        <p:sp>
          <p:nvSpPr>
            <p:cNvPr id="6" name="Rectangle: Diagonal Corners Snipped 5">
              <a:extLst>
                <a:ext uri="{FF2B5EF4-FFF2-40B4-BE49-F238E27FC236}">
                  <a16:creationId xmlns:a16="http://schemas.microsoft.com/office/drawing/2014/main" id="{093CFC3E-B9DB-42FC-C986-2D16A18E2488}"/>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7" name="TextBox 6">
              <a:extLst>
                <a:ext uri="{FF2B5EF4-FFF2-40B4-BE49-F238E27FC236}">
                  <a16:creationId xmlns:a16="http://schemas.microsoft.com/office/drawing/2014/main" id="{47418729-BBF6-F393-84B4-88EF00D07A0A}"/>
                </a:ext>
              </a:extLst>
            </p:cNvPr>
            <p:cNvSpPr txBox="1"/>
            <p:nvPr/>
          </p:nvSpPr>
          <p:spPr>
            <a:xfrm>
              <a:off x="914400" y="2644032"/>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A. nhiên liệu.</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8" name="Đ">
            <a:extLst>
              <a:ext uri="{FF2B5EF4-FFF2-40B4-BE49-F238E27FC236}">
                <a16:creationId xmlns:a16="http://schemas.microsoft.com/office/drawing/2014/main" id="{4CCC2B1A-7106-72B8-3F5C-F77342FFA48E}"/>
              </a:ext>
            </a:extLst>
          </p:cNvPr>
          <p:cNvGrpSpPr/>
          <p:nvPr/>
        </p:nvGrpSpPr>
        <p:grpSpPr>
          <a:xfrm>
            <a:off x="927464" y="3567637"/>
            <a:ext cx="7354957" cy="1070578"/>
            <a:chOff x="689113" y="3567637"/>
            <a:chExt cx="7354957" cy="1070578"/>
          </a:xfrm>
        </p:grpSpPr>
        <p:sp>
          <p:nvSpPr>
            <p:cNvPr id="9" name="Rectangle: Diagonal Corners Snipped 8">
              <a:extLst>
                <a:ext uri="{FF2B5EF4-FFF2-40B4-BE49-F238E27FC236}">
                  <a16:creationId xmlns:a16="http://schemas.microsoft.com/office/drawing/2014/main" id="{1F792C31-06ED-2B6A-B167-5A434B007F86}"/>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2" name="TextBox 11">
              <a:extLst>
                <a:ext uri="{FF2B5EF4-FFF2-40B4-BE49-F238E27FC236}">
                  <a16:creationId xmlns:a16="http://schemas.microsoft.com/office/drawing/2014/main" id="{2CE412D5-243E-38FD-8BB5-26415C40A3C3}"/>
                </a:ext>
              </a:extLst>
            </p:cNvPr>
            <p:cNvSpPr txBox="1"/>
            <p:nvPr/>
          </p:nvSpPr>
          <p:spPr>
            <a:xfrm>
              <a:off x="914400" y="3684108"/>
              <a:ext cx="4572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B. nguyên liệu.</a:t>
              </a:r>
              <a:br>
                <a:rPr lang="vi-VN" sz="2800" b="0" i="0" dirty="0">
                  <a:solidFill>
                    <a:schemeClr val="bg1"/>
                  </a:solidFill>
                  <a:effectLst/>
                  <a:latin typeface="UTM Avo" panose="02040603050506020204" pitchFamily="18"/>
                </a:rPr>
              </a:b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13" name="S3">
            <a:extLst>
              <a:ext uri="{FF2B5EF4-FFF2-40B4-BE49-F238E27FC236}">
                <a16:creationId xmlns:a16="http://schemas.microsoft.com/office/drawing/2014/main" id="{AB3F6975-72D9-3730-878E-819D892DC299}"/>
              </a:ext>
            </a:extLst>
          </p:cNvPr>
          <p:cNvGrpSpPr/>
          <p:nvPr/>
        </p:nvGrpSpPr>
        <p:grpSpPr>
          <a:xfrm>
            <a:off x="927464" y="4637752"/>
            <a:ext cx="7354957" cy="918222"/>
            <a:chOff x="689113" y="4637752"/>
            <a:chExt cx="7354957" cy="918222"/>
          </a:xfrm>
        </p:grpSpPr>
        <p:sp>
          <p:nvSpPr>
            <p:cNvPr id="14" name="Rectangle: Diagonal Corners Snipped 13">
              <a:extLst>
                <a:ext uri="{FF2B5EF4-FFF2-40B4-BE49-F238E27FC236}">
                  <a16:creationId xmlns:a16="http://schemas.microsoft.com/office/drawing/2014/main" id="{CD937973-0037-05E6-B204-A568DCF13895}"/>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5" name="TextBox 14">
              <a:extLst>
                <a:ext uri="{FF2B5EF4-FFF2-40B4-BE49-F238E27FC236}">
                  <a16:creationId xmlns:a16="http://schemas.microsoft.com/office/drawing/2014/main" id="{CEE0AC8A-3DB8-B7BA-3E03-48E548270B1C}"/>
                </a:ext>
              </a:extLst>
            </p:cNvPr>
            <p:cNvSpPr txBox="1"/>
            <p:nvPr/>
          </p:nvSpPr>
          <p:spPr>
            <a:xfrm>
              <a:off x="914400" y="4754223"/>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C. phế liệu. </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grpSp>
        <p:nvGrpSpPr>
          <p:cNvPr id="16" name="S4">
            <a:extLst>
              <a:ext uri="{FF2B5EF4-FFF2-40B4-BE49-F238E27FC236}">
                <a16:creationId xmlns:a16="http://schemas.microsoft.com/office/drawing/2014/main" id="{BC3B2DBC-2A78-672F-B7A5-D3132E34793A}"/>
              </a:ext>
            </a:extLst>
          </p:cNvPr>
          <p:cNvGrpSpPr/>
          <p:nvPr/>
        </p:nvGrpSpPr>
        <p:grpSpPr>
          <a:xfrm>
            <a:off x="927464" y="5707867"/>
            <a:ext cx="7354957" cy="918222"/>
            <a:chOff x="689113" y="5707867"/>
            <a:chExt cx="7354957" cy="918222"/>
          </a:xfrm>
        </p:grpSpPr>
        <p:sp>
          <p:nvSpPr>
            <p:cNvPr id="17" name="Rectangle: Diagonal Corners Snipped 16">
              <a:extLst>
                <a:ext uri="{FF2B5EF4-FFF2-40B4-BE49-F238E27FC236}">
                  <a16:creationId xmlns:a16="http://schemas.microsoft.com/office/drawing/2014/main" id="{5D28B867-18D5-CC7A-BFEB-64D1EE4C21E3}"/>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UTM Avo" panose="02040603050506020204" pitchFamily="18"/>
                <a:cs typeface="Times New Roman" panose="02020603050405020304" pitchFamily="18" charset="0"/>
              </a:endParaRPr>
            </a:p>
          </p:txBody>
        </p:sp>
        <p:sp>
          <p:nvSpPr>
            <p:cNvPr id="18" name="TextBox 17">
              <a:extLst>
                <a:ext uri="{FF2B5EF4-FFF2-40B4-BE49-F238E27FC236}">
                  <a16:creationId xmlns:a16="http://schemas.microsoft.com/office/drawing/2014/main" id="{724D88CB-0DA8-595F-FFA8-15CEACFFE68D}"/>
                </a:ext>
              </a:extLst>
            </p:cNvPr>
            <p:cNvSpPr txBox="1"/>
            <p:nvPr/>
          </p:nvSpPr>
          <p:spPr>
            <a:xfrm>
              <a:off x="914400" y="5776151"/>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D. vật liệu.</a:t>
              </a: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600" fill="hold"/>
                                        <p:tgtEl>
                                          <p:spTgt spid="16"/>
                                        </p:tgtEl>
                                        <p:attrNameLst>
                                          <p:attrName>ppt_x</p:attrName>
                                        </p:attrNameLst>
                                      </p:cBhvr>
                                      <p:tavLst>
                                        <p:tav tm="0">
                                          <p:val>
                                            <p:strVal val="#ppt_x"/>
                                          </p:val>
                                        </p:tav>
                                        <p:tav tm="100000">
                                          <p:val>
                                            <p:strVal val="#ppt_x"/>
                                          </p:val>
                                        </p:tav>
                                      </p:tavLst>
                                    </p:anim>
                                    <p:anim calcmode="lin" valueType="num">
                                      <p:cBhvr additive="base">
                                        <p:cTn id="25" dur="6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26" presetClass="emph" presetSubtype="0" fill="hold" nodeType="withEffect">
                                  <p:stCondLst>
                                    <p:cond delay="0"/>
                                  </p:stCondLst>
                                  <p:childTnLst>
                                    <p:animEffect transition="out" filter="fade">
                                      <p:cBhvr>
                                        <p:cTn id="42" dur="500" tmFilter="0, 0; .2, .5; .8, .5; 1, 0"/>
                                        <p:tgtEl>
                                          <p:spTgt spid="10"/>
                                        </p:tgtEl>
                                      </p:cBhvr>
                                    </p:animEffect>
                                    <p:animScale>
                                      <p:cBhvr>
                                        <p:cTn id="43" dur="250" autoRev="1" fill="hold"/>
                                        <p:tgtEl>
                                          <p:spTgt spid="10"/>
                                        </p:tgtEl>
                                      </p:cBhvr>
                                      <p:by x="105000" y="105000"/>
                                    </p:animScale>
                                  </p:childTnLst>
                                </p:cTn>
                              </p:par>
                              <p:par>
                                <p:cTn id="44" presetID="35" presetClass="path" presetSubtype="0" accel="50000" decel="50000" fill="hold" nodeType="withEffect">
                                  <p:stCondLst>
                                    <p:cond delay="0"/>
                                  </p:stCondLst>
                                  <p:childTnLst>
                                    <p:animMotion origin="layout" path="M 3.75E-6 -2.59259E-6 L -0.3711 0.37847 " pathEditMode="relative" rAng="0" ptsTypes="AA">
                                      <p:cBhvr>
                                        <p:cTn id="45" dur="2000" fill="hold"/>
                                        <p:tgtEl>
                                          <p:spTgt spid="10"/>
                                        </p:tgtEl>
                                        <p:attrNameLst>
                                          <p:attrName>ppt_x</p:attrName>
                                          <p:attrName>ppt_y</p:attrName>
                                        </p:attrNameLst>
                                      </p:cBhvr>
                                      <p:rCtr x="-18555" y="18912"/>
                                    </p:animMotion>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p:cTn id="50" dur="indefinite"/>
                                        <p:tgtEl>
                                          <p:spTgt spid="13"/>
                                        </p:tgtEl>
                                        <p:attrNameLst>
                                          <p:attrName>style.opacity</p:attrName>
                                        </p:attrNameLst>
                                      </p:cBhvr>
                                      <p:to>
                                        <p:strVal val="0.5"/>
                                      </p:to>
                                    </p:set>
                                    <p:animEffect filter="image" prLst="opacity: 0.5">
                                      <p:cBhvr rctx="IE">
                                        <p:cTn id="51" dur="indefinite"/>
                                        <p:tgtEl>
                                          <p:spTgt spid="13"/>
                                        </p:tgtEl>
                                      </p:cBhvr>
                                    </p:animEffec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p:cTn id="56" dur="indefinite"/>
                                        <p:tgtEl>
                                          <p:spTgt spid="16"/>
                                        </p:tgtEl>
                                        <p:attrNameLst>
                                          <p:attrName>style.opacity</p:attrName>
                                        </p:attrNameLst>
                                      </p:cBhvr>
                                      <p:to>
                                        <p:strVal val="0.5"/>
                                      </p:to>
                                    </p:set>
                                    <p:animEffect filter="image" prLst="opacity: 0.5">
                                      <p:cBhvr rctx="IE">
                                        <p:cTn id="57" dur="indefinite"/>
                                        <p:tgtEl>
                                          <p:spTgt spid="16"/>
                                        </p:tgtEl>
                                      </p:cBhvr>
                                    </p:animEffect>
                                  </p:child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26708" flipH="1">
            <a:off x="10697129" y="643079"/>
            <a:ext cx="1226306" cy="1174802"/>
          </a:xfrm>
          <a:prstGeom prst="rect">
            <a:avLst/>
          </a:prstGeom>
        </p:spPr>
      </p:pic>
      <p:pic>
        <p:nvPicPr>
          <p:cNvPr id="2" name="Picture 1" descr="Logo, company name&#10;&#10;Description automatically generated">
            <a:extLst>
              <a:ext uri="{FF2B5EF4-FFF2-40B4-BE49-F238E27FC236}">
                <a16:creationId xmlns:a16="http://schemas.microsoft.com/office/drawing/2014/main" id="{D161D487-DA90-C2DA-759E-E022245C38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sp>
        <p:nvSpPr>
          <p:cNvPr id="3" name="Arrow: Pentagon 2">
            <a:hlinkClick r:id="rId5" action="ppaction://hlinksldjump"/>
            <a:extLst>
              <a:ext uri="{FF2B5EF4-FFF2-40B4-BE49-F238E27FC236}">
                <a16:creationId xmlns:a16="http://schemas.microsoft.com/office/drawing/2014/main" id="{372E317B-51A9-85B0-76F4-C2DB0AA0ADE8}"/>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grpSp>
        <p:nvGrpSpPr>
          <p:cNvPr id="4" name="Group 3">
            <a:extLst>
              <a:ext uri="{FF2B5EF4-FFF2-40B4-BE49-F238E27FC236}">
                <a16:creationId xmlns:a16="http://schemas.microsoft.com/office/drawing/2014/main" id="{20244DF0-5E16-EAEA-1C02-78A7834A6886}"/>
              </a:ext>
            </a:extLst>
          </p:cNvPr>
          <p:cNvGrpSpPr/>
          <p:nvPr/>
        </p:nvGrpSpPr>
        <p:grpSpPr>
          <a:xfrm>
            <a:off x="914401" y="296195"/>
            <a:ext cx="10237494" cy="2020409"/>
            <a:chOff x="313163" y="231911"/>
            <a:chExt cx="11502886" cy="2057716"/>
          </a:xfrm>
        </p:grpSpPr>
        <p:sp>
          <p:nvSpPr>
            <p:cNvPr id="5" name="Rectangle: Diagonal Corners Snipped 4">
              <a:extLst>
                <a:ext uri="{FF2B5EF4-FFF2-40B4-BE49-F238E27FC236}">
                  <a16:creationId xmlns:a16="http://schemas.microsoft.com/office/drawing/2014/main" id="{ED016848-4265-91D6-588A-AB1D9BCF7A9C}"/>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098F38D-1921-35DB-A870-FB950C94BEB5}"/>
                </a:ext>
              </a:extLst>
            </p:cNvPr>
            <p:cNvSpPr txBox="1"/>
            <p:nvPr/>
          </p:nvSpPr>
          <p:spPr>
            <a:xfrm>
              <a:off x="580975" y="596945"/>
              <a:ext cx="10668102" cy="1692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3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5: </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Khi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khai</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thác</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quặng</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sắt</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ý</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nào</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đây</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không</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đúng</a:t>
              </a:r>
              <a: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br>
                <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7" name="S1">
            <a:extLst>
              <a:ext uri="{FF2B5EF4-FFF2-40B4-BE49-F238E27FC236}">
                <a16:creationId xmlns:a16="http://schemas.microsoft.com/office/drawing/2014/main" id="{C3DD97FC-1BAC-71D3-CB42-8216CA0B632B}"/>
              </a:ext>
            </a:extLst>
          </p:cNvPr>
          <p:cNvGrpSpPr/>
          <p:nvPr/>
        </p:nvGrpSpPr>
        <p:grpSpPr>
          <a:xfrm>
            <a:off x="927464" y="2473008"/>
            <a:ext cx="8384977" cy="1384995"/>
            <a:chOff x="689113" y="2473008"/>
            <a:chExt cx="8384977" cy="1384995"/>
          </a:xfrm>
        </p:grpSpPr>
        <p:sp>
          <p:nvSpPr>
            <p:cNvPr id="8" name="Rectangle: Diagonal Corners Snipped 7">
              <a:extLst>
                <a:ext uri="{FF2B5EF4-FFF2-40B4-BE49-F238E27FC236}">
                  <a16:creationId xmlns:a16="http://schemas.microsoft.com/office/drawing/2014/main" id="{2D5923A4-043A-EE55-B633-35B908934BC7}"/>
                </a:ext>
              </a:extLst>
            </p:cNvPr>
            <p:cNvSpPr/>
            <p:nvPr/>
          </p:nvSpPr>
          <p:spPr>
            <a:xfrm>
              <a:off x="689113" y="2497522"/>
              <a:ext cx="838497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1E107EB-0B2C-A85C-2DA1-4F48F3215429}"/>
                </a:ext>
              </a:extLst>
            </p:cNvPr>
            <p:cNvSpPr txBox="1"/>
            <p:nvPr/>
          </p:nvSpPr>
          <p:spPr>
            <a:xfrm>
              <a:off x="837923" y="2473008"/>
              <a:ext cx="807429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prstClr val="white"/>
                  </a:solidFill>
                  <a:latin typeface="UTM Avo" panose="02040603050506020204" pitchFamily="18" charset="0"/>
                  <a:ea typeface="+mn-ea"/>
                  <a:cs typeface="+mn-cs"/>
                </a:rPr>
                <a:t>A. </a:t>
              </a:r>
              <a:r>
                <a:rPr lang="en-US" sz="2800" kern="1200" dirty="0" err="1">
                  <a:solidFill>
                    <a:prstClr val="white"/>
                  </a:solidFill>
                  <a:latin typeface="UTM Avo" panose="02040603050506020204" pitchFamily="18" charset="0"/>
                  <a:ea typeface="+mn-ea"/>
                  <a:cs typeface="+mn-cs"/>
                </a:rPr>
                <a:t>Chế</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biến</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quặng</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thành</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sản</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phẩm</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có</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giá</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trị</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để</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nâng</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cao</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kinh</a:t>
              </a:r>
              <a:r>
                <a:rPr lang="en-US" sz="2800" kern="1200" dirty="0">
                  <a:solidFill>
                    <a:prstClr val="white"/>
                  </a:solidFill>
                  <a:latin typeface="UTM Avo" panose="02040603050506020204" pitchFamily="18" charset="0"/>
                  <a:ea typeface="+mn-ea"/>
                  <a:cs typeface="+mn-cs"/>
                </a:rPr>
                <a:t> </a:t>
              </a:r>
              <a:r>
                <a:rPr lang="en-US" sz="2800" kern="1200" dirty="0" err="1">
                  <a:solidFill>
                    <a:prstClr val="white"/>
                  </a:solidFill>
                  <a:latin typeface="UTM Avo" panose="02040603050506020204" pitchFamily="18" charset="0"/>
                  <a:ea typeface="+mn-ea"/>
                  <a:cs typeface="+mn-cs"/>
                </a:rPr>
                <a:t>tế</a:t>
              </a:r>
              <a:r>
                <a:rPr lang="en-US" sz="2800" kern="1200" dirty="0">
                  <a:solidFill>
                    <a:prstClr val="white"/>
                  </a:solidFill>
                  <a:latin typeface="UTM Avo" panose="02040603050506020204" pitchFamily="18" charset="0"/>
                  <a:ea typeface="+mn-ea"/>
                  <a:cs typeface="+mn-cs"/>
                </a:rPr>
                <a:t>.</a:t>
              </a:r>
              <a:br>
                <a:rPr lang="en-US" sz="2800" kern="1200" dirty="0">
                  <a:solidFill>
                    <a:prstClr val="white"/>
                  </a:solidFill>
                  <a:latin typeface="UTM Avo" panose="02040603050506020204" pitchFamily="18" charset="0"/>
                  <a:ea typeface="+mn-ea"/>
                  <a:cs typeface="+mn-cs"/>
                </a:rPr>
              </a:br>
              <a:endParaRPr lang="en-US" sz="2800" kern="1200" dirty="0">
                <a:solidFill>
                  <a:prstClr val="white"/>
                </a:solidFill>
                <a:latin typeface="UTM Avo" panose="02040603050506020204" pitchFamily="18" charset="0"/>
                <a:ea typeface="+mn-ea"/>
                <a:cs typeface="+mn-cs"/>
              </a:endParaRPr>
            </a:p>
          </p:txBody>
        </p:sp>
      </p:grpSp>
      <p:grpSp>
        <p:nvGrpSpPr>
          <p:cNvPr id="12" name="Đ">
            <a:extLst>
              <a:ext uri="{FF2B5EF4-FFF2-40B4-BE49-F238E27FC236}">
                <a16:creationId xmlns:a16="http://schemas.microsoft.com/office/drawing/2014/main" id="{4E49249D-866D-E893-F07B-F94B50E54BD5}"/>
              </a:ext>
            </a:extLst>
          </p:cNvPr>
          <p:cNvGrpSpPr/>
          <p:nvPr/>
        </p:nvGrpSpPr>
        <p:grpSpPr>
          <a:xfrm>
            <a:off x="927464" y="3565853"/>
            <a:ext cx="8384977" cy="1384995"/>
            <a:chOff x="689113" y="3565853"/>
            <a:chExt cx="8384977" cy="1384995"/>
          </a:xfrm>
        </p:grpSpPr>
        <p:sp>
          <p:nvSpPr>
            <p:cNvPr id="13" name="Rectangle: Diagonal Corners Snipped 12">
              <a:extLst>
                <a:ext uri="{FF2B5EF4-FFF2-40B4-BE49-F238E27FC236}">
                  <a16:creationId xmlns:a16="http://schemas.microsoft.com/office/drawing/2014/main" id="{D7CF972E-3109-86E4-59FE-702EE1F4B70E}"/>
                </a:ext>
              </a:extLst>
            </p:cNvPr>
            <p:cNvSpPr/>
            <p:nvPr/>
          </p:nvSpPr>
          <p:spPr>
            <a:xfrm>
              <a:off x="689113" y="3567637"/>
              <a:ext cx="838497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7AC1F74-7B12-B554-DEDB-03E571CDC902}"/>
                </a:ext>
              </a:extLst>
            </p:cNvPr>
            <p:cNvSpPr txBox="1"/>
            <p:nvPr/>
          </p:nvSpPr>
          <p:spPr>
            <a:xfrm>
              <a:off x="826131" y="3565853"/>
              <a:ext cx="8110939" cy="1384995"/>
            </a:xfrm>
            <a:prstGeom prst="rect">
              <a:avLst/>
            </a:prstGeom>
            <a:noFill/>
          </p:spPr>
          <p:txBody>
            <a:bodyPr wrap="square" rtlCol="0">
              <a:spAutoFit/>
            </a:bodyPr>
            <a:lstStyle/>
            <a:p>
              <a:pPr>
                <a:buClrTx/>
                <a:defRPr/>
              </a:pPr>
              <a: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B. Nên sử dụng các phương pháp khai thác thủ công.</a:t>
              </a:r>
              <a:b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br>
              <a:endPar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15" name="S3">
            <a:extLst>
              <a:ext uri="{FF2B5EF4-FFF2-40B4-BE49-F238E27FC236}">
                <a16:creationId xmlns:a16="http://schemas.microsoft.com/office/drawing/2014/main" id="{7A0D71A0-B49F-FF5E-D8F6-A2B3572AA719}"/>
              </a:ext>
            </a:extLst>
          </p:cNvPr>
          <p:cNvGrpSpPr/>
          <p:nvPr/>
        </p:nvGrpSpPr>
        <p:grpSpPr>
          <a:xfrm>
            <a:off x="914401" y="4629678"/>
            <a:ext cx="8532742" cy="1078652"/>
            <a:chOff x="676050" y="4629678"/>
            <a:chExt cx="8532742" cy="1078652"/>
          </a:xfrm>
        </p:grpSpPr>
        <p:sp>
          <p:nvSpPr>
            <p:cNvPr id="16" name="Rectangle: Diagonal Corners Snipped 15">
              <a:extLst>
                <a:ext uri="{FF2B5EF4-FFF2-40B4-BE49-F238E27FC236}">
                  <a16:creationId xmlns:a16="http://schemas.microsoft.com/office/drawing/2014/main" id="{D7C5DCFD-6D19-502A-A143-852DC352B387}"/>
                </a:ext>
              </a:extLst>
            </p:cNvPr>
            <p:cNvSpPr/>
            <p:nvPr/>
          </p:nvSpPr>
          <p:spPr>
            <a:xfrm>
              <a:off x="676050" y="4629678"/>
              <a:ext cx="8398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524DB75F-04DE-2582-3071-5F4C7A293E53}"/>
                </a:ext>
              </a:extLst>
            </p:cNvPr>
            <p:cNvSpPr txBox="1"/>
            <p:nvPr/>
          </p:nvSpPr>
          <p:spPr>
            <a:xfrm>
              <a:off x="914400" y="4754223"/>
              <a:ext cx="82943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C. Tránh làm ô nhiễm môi trường.</a:t>
              </a:r>
              <a:b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br>
              <a:endPar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18" name="S4">
            <a:extLst>
              <a:ext uri="{FF2B5EF4-FFF2-40B4-BE49-F238E27FC236}">
                <a16:creationId xmlns:a16="http://schemas.microsoft.com/office/drawing/2014/main" id="{40E315B6-F501-A410-A0AD-9FA16A95406C}"/>
              </a:ext>
            </a:extLst>
          </p:cNvPr>
          <p:cNvGrpSpPr/>
          <p:nvPr/>
        </p:nvGrpSpPr>
        <p:grpSpPr>
          <a:xfrm>
            <a:off x="927464" y="5707867"/>
            <a:ext cx="9527696" cy="1058513"/>
            <a:chOff x="689113" y="5707867"/>
            <a:chExt cx="9527696" cy="1058513"/>
          </a:xfrm>
        </p:grpSpPr>
        <p:sp>
          <p:nvSpPr>
            <p:cNvPr id="19" name="Rectangle: Diagonal Corners Snipped 18">
              <a:extLst>
                <a:ext uri="{FF2B5EF4-FFF2-40B4-BE49-F238E27FC236}">
                  <a16:creationId xmlns:a16="http://schemas.microsoft.com/office/drawing/2014/main" id="{30634B34-4E11-F181-5919-1714C9A9977B}"/>
                </a:ext>
              </a:extLst>
            </p:cNvPr>
            <p:cNvSpPr/>
            <p:nvPr/>
          </p:nvSpPr>
          <p:spPr>
            <a:xfrm>
              <a:off x="689113" y="5707867"/>
              <a:ext cx="838497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AF2459DE-CC62-26E7-9CE2-BC2F8B9C462C}"/>
                </a:ext>
              </a:extLst>
            </p:cNvPr>
            <p:cNvSpPr txBox="1"/>
            <p:nvPr/>
          </p:nvSpPr>
          <p:spPr>
            <a:xfrm>
              <a:off x="914400" y="5812273"/>
              <a:ext cx="930240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UTM Avo" panose="02040603050506020204" pitchFamily="18"/>
                </a:rPr>
                <a:t>D. Khai thác tiết kiệm vì nguồn quặng có hạn.</a:t>
              </a:r>
              <a:br>
                <a:rPr lang="vi-VN" sz="2800" b="0" i="0" dirty="0">
                  <a:solidFill>
                    <a:schemeClr val="bg1"/>
                  </a:solidFill>
                  <a:effectLst/>
                  <a:latin typeface="UTM Avo" panose="02040603050506020204" pitchFamily="18"/>
                </a:rPr>
              </a:br>
              <a:endParaRPr kumimoji="0" lang="en-US" sz="2800" b="0" i="0" u="none" strike="noStrike" kern="1200" cap="none" spc="0" normalizeH="0" baseline="0" noProof="0" dirty="0">
                <a:ln>
                  <a:noFill/>
                </a:ln>
                <a:solidFill>
                  <a:schemeClr val="bg1"/>
                </a:solidFill>
                <a:effectLst/>
                <a:uLnTx/>
                <a:uFillTx/>
                <a:latin typeface="UTM Avo" panose="02040603050506020204" pitchFamily="18"/>
                <a:ea typeface="+mn-ea"/>
                <a:cs typeface="+mn-cs"/>
              </a:endParaRPr>
            </a:p>
          </p:txBody>
        </p:sp>
      </p:grpSp>
    </p:spTree>
    <p:extLst>
      <p:ext uri="{BB962C8B-B14F-4D97-AF65-F5344CB8AC3E}">
        <p14:creationId xmlns:p14="http://schemas.microsoft.com/office/powerpoint/2010/main" val="21722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600" fill="hold"/>
                                        <p:tgtEl>
                                          <p:spTgt spid="18"/>
                                        </p:tgtEl>
                                        <p:attrNameLst>
                                          <p:attrName>ppt_x</p:attrName>
                                        </p:attrNameLst>
                                      </p:cBhvr>
                                      <p:tavLst>
                                        <p:tav tm="0">
                                          <p:val>
                                            <p:strVal val="#ppt_x"/>
                                          </p:val>
                                        </p:tav>
                                        <p:tav tm="100000">
                                          <p:val>
                                            <p:strVal val="#ppt_x"/>
                                          </p:val>
                                        </p:tav>
                                      </p:tavLst>
                                    </p:anim>
                                    <p:anim calcmode="lin" valueType="num">
                                      <p:cBhvr additive="base">
                                        <p:cTn id="25" dur="6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7"/>
                                        </p:tgtEl>
                                        <p:attrNameLst>
                                          <p:attrName>style.opacity</p:attrName>
                                        </p:attrNameLst>
                                      </p:cBhvr>
                                      <p:to>
                                        <p:strVal val="0.5"/>
                                      </p:to>
                                    </p:set>
                                    <p:animEffect filter="image" prLst="opacity: 0.5">
                                      <p:cBhvr rctx="IE">
                                        <p:cTn id="31" dur="indefinite"/>
                                        <p:tgtEl>
                                          <p:spTgt spid="7"/>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12"/>
                                        </p:tgtEl>
                                        <p:attrNameLst>
                                          <p:attrName>r</p:attrName>
                                        </p:attrNameLst>
                                      </p:cBhvr>
                                    </p:animRot>
                                    <p:animRot by="-240000">
                                      <p:cBhvr>
                                        <p:cTn id="37" dur="200" fill="hold">
                                          <p:stCondLst>
                                            <p:cond delay="200"/>
                                          </p:stCondLst>
                                        </p:cTn>
                                        <p:tgtEl>
                                          <p:spTgt spid="12"/>
                                        </p:tgtEl>
                                        <p:attrNameLst>
                                          <p:attrName>r</p:attrName>
                                        </p:attrNameLst>
                                      </p:cBhvr>
                                    </p:animRot>
                                    <p:animRot by="240000">
                                      <p:cBhvr>
                                        <p:cTn id="38" dur="200" fill="hold">
                                          <p:stCondLst>
                                            <p:cond delay="400"/>
                                          </p:stCondLst>
                                        </p:cTn>
                                        <p:tgtEl>
                                          <p:spTgt spid="12"/>
                                        </p:tgtEl>
                                        <p:attrNameLst>
                                          <p:attrName>r</p:attrName>
                                        </p:attrNameLst>
                                      </p:cBhvr>
                                    </p:animRot>
                                    <p:animRot by="-240000">
                                      <p:cBhvr>
                                        <p:cTn id="39" dur="200" fill="hold">
                                          <p:stCondLst>
                                            <p:cond delay="600"/>
                                          </p:stCondLst>
                                        </p:cTn>
                                        <p:tgtEl>
                                          <p:spTgt spid="12"/>
                                        </p:tgtEl>
                                        <p:attrNameLst>
                                          <p:attrName>r</p:attrName>
                                        </p:attrNameLst>
                                      </p:cBhvr>
                                    </p:animRot>
                                    <p:animRot by="120000">
                                      <p:cBhvr>
                                        <p:cTn id="40" dur="200" fill="hold">
                                          <p:stCondLst>
                                            <p:cond delay="800"/>
                                          </p:stCondLst>
                                        </p:cTn>
                                        <p:tgtEl>
                                          <p:spTgt spid="12"/>
                                        </p:tgtEl>
                                        <p:attrNameLst>
                                          <p:attrName>r</p:attrName>
                                        </p:attrNameLst>
                                      </p:cBhvr>
                                    </p:animRot>
                                  </p:childTnLst>
                                </p:cTn>
                              </p:par>
                              <p:par>
                                <p:cTn id="41" presetID="26" presetClass="emph" presetSubtype="0" fill="hold" nodeType="withEffect">
                                  <p:stCondLst>
                                    <p:cond delay="0"/>
                                  </p:stCondLst>
                                  <p:childTnLst>
                                    <p:animEffect transition="out" filter="fade">
                                      <p:cBhvr>
                                        <p:cTn id="42" dur="500" tmFilter="0, 0; .2, .5; .8, .5; 1, 0"/>
                                        <p:tgtEl>
                                          <p:spTgt spid="10"/>
                                        </p:tgtEl>
                                      </p:cBhvr>
                                    </p:animEffect>
                                    <p:animScale>
                                      <p:cBhvr>
                                        <p:cTn id="43" dur="250" autoRev="1" fill="hold"/>
                                        <p:tgtEl>
                                          <p:spTgt spid="10"/>
                                        </p:tgtEl>
                                      </p:cBhvr>
                                      <p:by x="105000" y="105000"/>
                                    </p:animScale>
                                  </p:childTnLst>
                                </p:cTn>
                              </p:par>
                              <p:par>
                                <p:cTn id="44" presetID="35" presetClass="path" presetSubtype="0" accel="50000" decel="50000" fill="hold" nodeType="withEffect">
                                  <p:stCondLst>
                                    <p:cond delay="0"/>
                                  </p:stCondLst>
                                  <p:childTnLst>
                                    <p:animMotion origin="layout" path="M -4.16667E-6 1.85185E-6 L -0.175 0.40856 " pathEditMode="relative" rAng="0" ptsTypes="AA">
                                      <p:cBhvr>
                                        <p:cTn id="45" dur="2000" fill="hold"/>
                                        <p:tgtEl>
                                          <p:spTgt spid="10"/>
                                        </p:tgtEl>
                                        <p:attrNameLst>
                                          <p:attrName>ppt_x</p:attrName>
                                          <p:attrName>ppt_y</p:attrName>
                                        </p:attrNameLst>
                                      </p:cBhvr>
                                      <p:rCtr x="-8750" y="20417"/>
                                    </p:animMotion>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p:cTn id="50" dur="indefinite"/>
                                        <p:tgtEl>
                                          <p:spTgt spid="15"/>
                                        </p:tgtEl>
                                        <p:attrNameLst>
                                          <p:attrName>style.opacity</p:attrName>
                                        </p:attrNameLst>
                                      </p:cBhvr>
                                      <p:to>
                                        <p:strVal val="0.5"/>
                                      </p:to>
                                    </p:set>
                                    <p:animEffect filter="image" prLst="opacity: 0.5">
                                      <p:cBhvr rctx="IE">
                                        <p:cTn id="51" dur="indefinite"/>
                                        <p:tgtEl>
                                          <p:spTgt spid="15"/>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p:cTn id="56" dur="indefinite"/>
                                        <p:tgtEl>
                                          <p:spTgt spid="18"/>
                                        </p:tgtEl>
                                        <p:attrNameLst>
                                          <p:attrName>style.opacity</p:attrName>
                                        </p:attrNameLst>
                                      </p:cBhvr>
                                      <p:to>
                                        <p:strVal val="0.5"/>
                                      </p:to>
                                    </p:set>
                                    <p:animEffect filter="image" prLst="opacity: 0.5">
                                      <p:cBhvr rctx="IE">
                                        <p:cTn id="57" dur="indefinite"/>
                                        <p:tgtEl>
                                          <p:spTgt spid="18"/>
                                        </p:tgtEl>
                                      </p:cBhvr>
                                    </p:animEffect>
                                  </p:childTnLst>
                                </p:cTn>
                              </p:par>
                            </p:childTnLst>
                          </p:cTn>
                        </p:par>
                      </p:childTnLst>
                    </p:cTn>
                  </p:par>
                </p:childTnLst>
              </p:cTn>
              <p:nextCondLst>
                <p:cond evt="onClick" delay="0">
                  <p:tgtEl>
                    <p:spTgt spid="1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11233" flipH="1">
            <a:off x="11028740" y="1947710"/>
            <a:ext cx="1313642" cy="1174802"/>
          </a:xfrm>
          <a:prstGeom prst="rect">
            <a:avLst/>
          </a:prstGeom>
        </p:spPr>
      </p:pic>
      <p:pic>
        <p:nvPicPr>
          <p:cNvPr id="2" name="Picture 1" descr="Logo, company name&#10;&#10;Description automatically generated">
            <a:extLst>
              <a:ext uri="{FF2B5EF4-FFF2-40B4-BE49-F238E27FC236}">
                <a16:creationId xmlns:a16="http://schemas.microsoft.com/office/drawing/2014/main" id="{4AAFB589-9C4C-AC0F-1E9A-17DBDCB5BD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sp>
        <p:nvSpPr>
          <p:cNvPr id="3" name="Arrow: Pentagon 2">
            <a:hlinkClick r:id="rId5" action="ppaction://hlinksldjump"/>
            <a:extLst>
              <a:ext uri="{FF2B5EF4-FFF2-40B4-BE49-F238E27FC236}">
                <a16:creationId xmlns:a16="http://schemas.microsoft.com/office/drawing/2014/main" id="{0E86BAF0-1C75-753E-6196-AC7D1C0A27FE}"/>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grpSp>
        <p:nvGrpSpPr>
          <p:cNvPr id="4" name="Group 3">
            <a:extLst>
              <a:ext uri="{FF2B5EF4-FFF2-40B4-BE49-F238E27FC236}">
                <a16:creationId xmlns:a16="http://schemas.microsoft.com/office/drawing/2014/main" id="{2E9D2F10-7FD1-FE06-5AAF-5115421E1557}"/>
              </a:ext>
            </a:extLst>
          </p:cNvPr>
          <p:cNvGrpSpPr/>
          <p:nvPr/>
        </p:nvGrpSpPr>
        <p:grpSpPr>
          <a:xfrm>
            <a:off x="914401" y="296195"/>
            <a:ext cx="10751126" cy="2016846"/>
            <a:chOff x="313163" y="231911"/>
            <a:chExt cx="12080005" cy="2054087"/>
          </a:xfrm>
        </p:grpSpPr>
        <p:sp>
          <p:nvSpPr>
            <p:cNvPr id="5" name="Rectangle: Diagonal Corners Snipped 4">
              <a:extLst>
                <a:ext uri="{FF2B5EF4-FFF2-40B4-BE49-F238E27FC236}">
                  <a16:creationId xmlns:a16="http://schemas.microsoft.com/office/drawing/2014/main" id="{74C1162A-76F1-DB3D-AA7A-B31969B2A0A1}"/>
                </a:ext>
              </a:extLst>
            </p:cNvPr>
            <p:cNvSpPr/>
            <p:nvPr/>
          </p:nvSpPr>
          <p:spPr>
            <a:xfrm>
              <a:off x="313163" y="231911"/>
              <a:ext cx="12080005"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985FFBA-14B8-97B8-1FBC-13EC02D922A7}"/>
                </a:ext>
              </a:extLst>
            </p:cNvPr>
            <p:cNvSpPr txBox="1"/>
            <p:nvPr/>
          </p:nvSpPr>
          <p:spPr>
            <a:xfrm>
              <a:off x="580974" y="457054"/>
              <a:ext cx="11718792" cy="1692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400" b="1" i="0" dirty="0">
                  <a:effectLst/>
                  <a:latin typeface="UTM Avo" panose="02040603050506020204" pitchFamily="18"/>
                </a:rPr>
                <a:t>Câu 6: </a:t>
              </a:r>
              <a:r>
                <a:rPr lang="vi-VN" sz="3400" b="0" i="0" dirty="0">
                  <a:effectLst/>
                  <a:latin typeface="UTM Avo" panose="02040603050506020204" pitchFamily="18"/>
                </a:rPr>
                <a:t>Người ta khai thác than đá để cung cấp cho các nhà máy nhiệt điện để sản xuất điện. Lúc này, than đá được gọi là</a:t>
              </a:r>
              <a:endPar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grpSp>
      <p:grpSp>
        <p:nvGrpSpPr>
          <p:cNvPr id="7" name="S1">
            <a:extLst>
              <a:ext uri="{FF2B5EF4-FFF2-40B4-BE49-F238E27FC236}">
                <a16:creationId xmlns:a16="http://schemas.microsoft.com/office/drawing/2014/main" id="{997E8173-013A-7704-0B0F-D5A03E014B77}"/>
              </a:ext>
            </a:extLst>
          </p:cNvPr>
          <p:cNvGrpSpPr/>
          <p:nvPr/>
        </p:nvGrpSpPr>
        <p:grpSpPr>
          <a:xfrm>
            <a:off x="927464" y="2497522"/>
            <a:ext cx="7354957" cy="918222"/>
            <a:chOff x="689113" y="2497522"/>
            <a:chExt cx="7354957" cy="918222"/>
          </a:xfrm>
        </p:grpSpPr>
        <p:sp>
          <p:nvSpPr>
            <p:cNvPr id="8" name="Rectangle: Diagonal Corners Snipped 7">
              <a:extLst>
                <a:ext uri="{FF2B5EF4-FFF2-40B4-BE49-F238E27FC236}">
                  <a16:creationId xmlns:a16="http://schemas.microsoft.com/office/drawing/2014/main" id="{92FB06AC-4172-6F2F-3018-49192236A756}"/>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B91902E-552E-7340-8DC6-5B78D287FD8E}"/>
                </a:ext>
              </a:extLst>
            </p:cNvPr>
            <p:cNvSpPr txBox="1"/>
            <p:nvPr/>
          </p:nvSpPr>
          <p:spPr>
            <a:xfrm>
              <a:off x="914400" y="2644032"/>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nguyên</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liệu</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t>
              </a:r>
            </a:p>
          </p:txBody>
        </p:sp>
      </p:grpSp>
      <p:grpSp>
        <p:nvGrpSpPr>
          <p:cNvPr id="12" name="Đ">
            <a:extLst>
              <a:ext uri="{FF2B5EF4-FFF2-40B4-BE49-F238E27FC236}">
                <a16:creationId xmlns:a16="http://schemas.microsoft.com/office/drawing/2014/main" id="{919BAF96-6520-6949-4CA6-43089EF9B81E}"/>
              </a:ext>
            </a:extLst>
          </p:cNvPr>
          <p:cNvGrpSpPr/>
          <p:nvPr/>
        </p:nvGrpSpPr>
        <p:grpSpPr>
          <a:xfrm>
            <a:off x="927464" y="3567637"/>
            <a:ext cx="7354957" cy="918222"/>
            <a:chOff x="689113" y="3567637"/>
            <a:chExt cx="7354957" cy="918222"/>
          </a:xfrm>
        </p:grpSpPr>
        <p:sp>
          <p:nvSpPr>
            <p:cNvPr id="13" name="Rectangle: Diagonal Corners Snipped 12">
              <a:extLst>
                <a:ext uri="{FF2B5EF4-FFF2-40B4-BE49-F238E27FC236}">
                  <a16:creationId xmlns:a16="http://schemas.microsoft.com/office/drawing/2014/main" id="{649A5B57-99CC-8310-912A-524C6B85B1D6}"/>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7D168C9F-0ECA-6ACB-9E21-97FC1EC3D86B}"/>
                </a:ext>
              </a:extLst>
            </p:cNvPr>
            <p:cNvSpPr txBox="1"/>
            <p:nvPr/>
          </p:nvSpPr>
          <p:spPr>
            <a:xfrm>
              <a:off x="914400" y="3684108"/>
              <a:ext cx="4572000" cy="523220"/>
            </a:xfrm>
            <a:prstGeom prst="rect">
              <a:avLst/>
            </a:prstGeom>
            <a:noFill/>
          </p:spPr>
          <p:txBody>
            <a:bodyPr wrap="square" rtlCol="0">
              <a:spAutoFit/>
            </a:bodyPr>
            <a:lstStyle/>
            <a:p>
              <a:pPr>
                <a:buClrTx/>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B.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nhiên</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liệu</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t>
              </a:r>
            </a:p>
          </p:txBody>
        </p:sp>
      </p:grpSp>
      <p:grpSp>
        <p:nvGrpSpPr>
          <p:cNvPr id="15" name="S3">
            <a:extLst>
              <a:ext uri="{FF2B5EF4-FFF2-40B4-BE49-F238E27FC236}">
                <a16:creationId xmlns:a16="http://schemas.microsoft.com/office/drawing/2014/main" id="{A0EC8784-07BE-DB2B-1ED9-CCF66B2A091B}"/>
              </a:ext>
            </a:extLst>
          </p:cNvPr>
          <p:cNvGrpSpPr/>
          <p:nvPr/>
        </p:nvGrpSpPr>
        <p:grpSpPr>
          <a:xfrm>
            <a:off x="927464" y="4637752"/>
            <a:ext cx="7354957" cy="918222"/>
            <a:chOff x="689113" y="4637752"/>
            <a:chExt cx="7354957" cy="918222"/>
          </a:xfrm>
        </p:grpSpPr>
        <p:sp>
          <p:nvSpPr>
            <p:cNvPr id="16" name="Rectangle: Diagonal Corners Snipped 15">
              <a:extLst>
                <a:ext uri="{FF2B5EF4-FFF2-40B4-BE49-F238E27FC236}">
                  <a16:creationId xmlns:a16="http://schemas.microsoft.com/office/drawing/2014/main" id="{6AD67DEE-7EC3-B251-E554-84AC07719E03}"/>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B21FDF28-33B8-FD2F-0182-AD71B3CFE3CC}"/>
                </a:ext>
              </a:extLst>
            </p:cNvPr>
            <p:cNvSpPr txBox="1"/>
            <p:nvPr/>
          </p:nvSpPr>
          <p:spPr>
            <a:xfrm>
              <a:off x="914400" y="4754223"/>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C.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vật</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liệu</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t>
              </a:r>
            </a:p>
          </p:txBody>
        </p:sp>
      </p:grpSp>
      <p:grpSp>
        <p:nvGrpSpPr>
          <p:cNvPr id="18" name="S4">
            <a:extLst>
              <a:ext uri="{FF2B5EF4-FFF2-40B4-BE49-F238E27FC236}">
                <a16:creationId xmlns:a16="http://schemas.microsoft.com/office/drawing/2014/main" id="{386C2AB8-9E13-A890-97CD-BB9BCE4A350B}"/>
              </a:ext>
            </a:extLst>
          </p:cNvPr>
          <p:cNvGrpSpPr/>
          <p:nvPr/>
        </p:nvGrpSpPr>
        <p:grpSpPr>
          <a:xfrm>
            <a:off x="927464" y="5707867"/>
            <a:ext cx="7354957" cy="918222"/>
            <a:chOff x="689113" y="5707867"/>
            <a:chExt cx="7354957" cy="918222"/>
          </a:xfrm>
        </p:grpSpPr>
        <p:sp>
          <p:nvSpPr>
            <p:cNvPr id="19" name="Rectangle: Diagonal Corners Snipped 18">
              <a:extLst>
                <a:ext uri="{FF2B5EF4-FFF2-40B4-BE49-F238E27FC236}">
                  <a16:creationId xmlns:a16="http://schemas.microsoft.com/office/drawing/2014/main" id="{92296B3B-7DA0-88A4-FF82-184CF44176FC}"/>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00F3747C-4F4D-521A-03F7-2ABF143EAA9C}"/>
                </a:ext>
              </a:extLst>
            </p:cNvPr>
            <p:cNvSpPr txBox="1"/>
            <p:nvPr/>
          </p:nvSpPr>
          <p:spPr>
            <a:xfrm>
              <a:off x="914400" y="5776151"/>
              <a:ext cx="7129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D.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vật</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liệu</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hoặc</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nguyên</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liệu</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192580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600" fill="hold"/>
                                        <p:tgtEl>
                                          <p:spTgt spid="18"/>
                                        </p:tgtEl>
                                        <p:attrNameLst>
                                          <p:attrName>ppt_x</p:attrName>
                                        </p:attrNameLst>
                                      </p:cBhvr>
                                      <p:tavLst>
                                        <p:tav tm="0">
                                          <p:val>
                                            <p:strVal val="#ppt_x"/>
                                          </p:val>
                                        </p:tav>
                                        <p:tav tm="100000">
                                          <p:val>
                                            <p:strVal val="#ppt_x"/>
                                          </p:val>
                                        </p:tav>
                                      </p:tavLst>
                                    </p:anim>
                                    <p:anim calcmode="lin" valueType="num">
                                      <p:cBhvr additive="base">
                                        <p:cTn id="25" dur="6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7"/>
                                        </p:tgtEl>
                                        <p:attrNameLst>
                                          <p:attrName>style.opacity</p:attrName>
                                        </p:attrNameLst>
                                      </p:cBhvr>
                                      <p:to>
                                        <p:strVal val="0.5"/>
                                      </p:to>
                                    </p:set>
                                    <p:animEffect filter="image" prLst="opacity: 0.5">
                                      <p:cBhvr rctx="IE">
                                        <p:cTn id="31" dur="indefinite"/>
                                        <p:tgtEl>
                                          <p:spTgt spid="7"/>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12"/>
                                        </p:tgtEl>
                                        <p:attrNameLst>
                                          <p:attrName>r</p:attrName>
                                        </p:attrNameLst>
                                      </p:cBhvr>
                                    </p:animRot>
                                    <p:animRot by="-240000">
                                      <p:cBhvr>
                                        <p:cTn id="37" dur="200" fill="hold">
                                          <p:stCondLst>
                                            <p:cond delay="200"/>
                                          </p:stCondLst>
                                        </p:cTn>
                                        <p:tgtEl>
                                          <p:spTgt spid="12"/>
                                        </p:tgtEl>
                                        <p:attrNameLst>
                                          <p:attrName>r</p:attrName>
                                        </p:attrNameLst>
                                      </p:cBhvr>
                                    </p:animRot>
                                    <p:animRot by="240000">
                                      <p:cBhvr>
                                        <p:cTn id="38" dur="200" fill="hold">
                                          <p:stCondLst>
                                            <p:cond delay="400"/>
                                          </p:stCondLst>
                                        </p:cTn>
                                        <p:tgtEl>
                                          <p:spTgt spid="12"/>
                                        </p:tgtEl>
                                        <p:attrNameLst>
                                          <p:attrName>r</p:attrName>
                                        </p:attrNameLst>
                                      </p:cBhvr>
                                    </p:animRot>
                                    <p:animRot by="-240000">
                                      <p:cBhvr>
                                        <p:cTn id="39" dur="200" fill="hold">
                                          <p:stCondLst>
                                            <p:cond delay="600"/>
                                          </p:stCondLst>
                                        </p:cTn>
                                        <p:tgtEl>
                                          <p:spTgt spid="12"/>
                                        </p:tgtEl>
                                        <p:attrNameLst>
                                          <p:attrName>r</p:attrName>
                                        </p:attrNameLst>
                                      </p:cBhvr>
                                    </p:animRot>
                                    <p:animRot by="120000">
                                      <p:cBhvr>
                                        <p:cTn id="40" dur="200" fill="hold">
                                          <p:stCondLst>
                                            <p:cond delay="800"/>
                                          </p:stCondLst>
                                        </p:cTn>
                                        <p:tgtEl>
                                          <p:spTgt spid="12"/>
                                        </p:tgtEl>
                                        <p:attrNameLst>
                                          <p:attrName>r</p:attrName>
                                        </p:attrNameLst>
                                      </p:cBhvr>
                                    </p:animRot>
                                  </p:childTnLst>
                                </p:cTn>
                              </p:par>
                              <p:par>
                                <p:cTn id="41" presetID="26" presetClass="emph" presetSubtype="0" fill="hold" nodeType="withEffect">
                                  <p:stCondLst>
                                    <p:cond delay="0"/>
                                  </p:stCondLst>
                                  <p:childTnLst>
                                    <p:animEffect transition="out" filter="fade">
                                      <p:cBhvr>
                                        <p:cTn id="42" dur="500" tmFilter="0, 0; .2, .5; .8, .5; 1, 0"/>
                                        <p:tgtEl>
                                          <p:spTgt spid="10"/>
                                        </p:tgtEl>
                                      </p:cBhvr>
                                    </p:animEffect>
                                    <p:animScale>
                                      <p:cBhvr>
                                        <p:cTn id="43" dur="250" autoRev="1" fill="hold"/>
                                        <p:tgtEl>
                                          <p:spTgt spid="10"/>
                                        </p:tgtEl>
                                      </p:cBhvr>
                                      <p:by x="105000" y="105000"/>
                                    </p:animScale>
                                  </p:childTnLst>
                                </p:cTn>
                              </p:par>
                              <p:par>
                                <p:cTn id="44" presetID="35" presetClass="path" presetSubtype="0" accel="50000" decel="50000" fill="hold" nodeType="withEffect">
                                  <p:stCondLst>
                                    <p:cond delay="0"/>
                                  </p:stCondLst>
                                  <p:childTnLst>
                                    <p:animMotion origin="layout" path="M -0.01575 -0.06505 L -0.34674 0.19166 " pathEditMode="relative" rAng="0" ptsTypes="AA">
                                      <p:cBhvr>
                                        <p:cTn id="45" dur="2000" fill="hold"/>
                                        <p:tgtEl>
                                          <p:spTgt spid="10"/>
                                        </p:tgtEl>
                                        <p:attrNameLst>
                                          <p:attrName>ppt_x</p:attrName>
                                          <p:attrName>ppt_y</p:attrName>
                                        </p:attrNameLst>
                                      </p:cBhvr>
                                      <p:rCtr x="-16549" y="12824"/>
                                    </p:animMotion>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p:cTn id="50" dur="indefinite"/>
                                        <p:tgtEl>
                                          <p:spTgt spid="15"/>
                                        </p:tgtEl>
                                        <p:attrNameLst>
                                          <p:attrName>style.opacity</p:attrName>
                                        </p:attrNameLst>
                                      </p:cBhvr>
                                      <p:to>
                                        <p:strVal val="0.5"/>
                                      </p:to>
                                    </p:set>
                                    <p:animEffect filter="image" prLst="opacity: 0.5">
                                      <p:cBhvr rctx="IE">
                                        <p:cTn id="51" dur="indefinite"/>
                                        <p:tgtEl>
                                          <p:spTgt spid="15"/>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p:cTn id="56" dur="indefinite"/>
                                        <p:tgtEl>
                                          <p:spTgt spid="18"/>
                                        </p:tgtEl>
                                        <p:attrNameLst>
                                          <p:attrName>style.opacity</p:attrName>
                                        </p:attrNameLst>
                                      </p:cBhvr>
                                      <p:to>
                                        <p:strVal val="0.5"/>
                                      </p:to>
                                    </p:set>
                                    <p:animEffect filter="image" prLst="opacity: 0.5">
                                      <p:cBhvr rctx="IE">
                                        <p:cTn id="57" dur="indefinite"/>
                                        <p:tgtEl>
                                          <p:spTgt spid="18"/>
                                        </p:tgtEl>
                                      </p:cBhvr>
                                    </p:animEffect>
                                  </p:childTnLst>
                                </p:cTn>
                              </p:par>
                            </p:childTnLst>
                          </p:cTn>
                        </p:par>
                      </p:childTnLst>
                    </p:cTn>
                  </p:par>
                </p:childTnLst>
              </p:cTn>
              <p:nextCondLst>
                <p:cond evt="onClick" delay="0">
                  <p:tgtEl>
                    <p:spTgt spid="1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97129" y="717217"/>
            <a:ext cx="1226306" cy="1174802"/>
          </a:xfrm>
          <a:prstGeom prst="rect">
            <a:avLst/>
          </a:prstGeom>
        </p:spPr>
      </p:pic>
      <p:pic>
        <p:nvPicPr>
          <p:cNvPr id="2" name="Picture 1" descr="Logo, company name&#10;&#10;Description automatically generated">
            <a:extLst>
              <a:ext uri="{FF2B5EF4-FFF2-40B4-BE49-F238E27FC236}">
                <a16:creationId xmlns:a16="http://schemas.microsoft.com/office/drawing/2014/main" id="{8678865C-02C4-FAAC-4131-5D872E5667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sp>
        <p:nvSpPr>
          <p:cNvPr id="3" name="Arrow: Pentagon 2">
            <a:hlinkClick r:id="rId5" action="ppaction://hlinksldjump"/>
            <a:extLst>
              <a:ext uri="{FF2B5EF4-FFF2-40B4-BE49-F238E27FC236}">
                <a16:creationId xmlns:a16="http://schemas.microsoft.com/office/drawing/2014/main" id="{8449B524-716A-FF5B-2CCC-6E2B91F752D6}"/>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grpSp>
        <p:nvGrpSpPr>
          <p:cNvPr id="4" name="Group 3">
            <a:extLst>
              <a:ext uri="{FF2B5EF4-FFF2-40B4-BE49-F238E27FC236}">
                <a16:creationId xmlns:a16="http://schemas.microsoft.com/office/drawing/2014/main" id="{664A4FE4-8235-27BE-EEEA-28FBA168ACD5}"/>
              </a:ext>
            </a:extLst>
          </p:cNvPr>
          <p:cNvGrpSpPr/>
          <p:nvPr/>
        </p:nvGrpSpPr>
        <p:grpSpPr>
          <a:xfrm>
            <a:off x="977253" y="296194"/>
            <a:ext cx="10237494" cy="2342663"/>
            <a:chOff x="313163" y="231911"/>
            <a:chExt cx="11502886" cy="2385921"/>
          </a:xfrm>
        </p:grpSpPr>
        <p:sp>
          <p:nvSpPr>
            <p:cNvPr id="5" name="Rectangle: Diagonal Corners Snipped 4">
              <a:extLst>
                <a:ext uri="{FF2B5EF4-FFF2-40B4-BE49-F238E27FC236}">
                  <a16:creationId xmlns:a16="http://schemas.microsoft.com/office/drawing/2014/main" id="{817A987D-BDAB-1B26-794F-73824BDA5A10}"/>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68CFE21-2363-EA55-332F-1A2B1D9F8B8C}"/>
                </a:ext>
              </a:extLst>
            </p:cNvPr>
            <p:cNvSpPr txBox="1"/>
            <p:nvPr/>
          </p:nvSpPr>
          <p:spPr>
            <a:xfrm>
              <a:off x="801509" y="392268"/>
              <a:ext cx="10488206" cy="2225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Câu 7: </a:t>
              </a:r>
              <a:r>
                <a:rPr kumimoji="0" lang="vi-VN"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Hãy giải thích tại sao các chất khí dễ cháy hoàn toàn hơn các chất rắn và chất lỏng?</a:t>
              </a:r>
              <a:br>
                <a:rPr kumimoji="0" lang="vi-VN"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7" name="S1">
            <a:extLst>
              <a:ext uri="{FF2B5EF4-FFF2-40B4-BE49-F238E27FC236}">
                <a16:creationId xmlns:a16="http://schemas.microsoft.com/office/drawing/2014/main" id="{71179163-29F7-D246-C1CA-A3B7B8CEA397}"/>
              </a:ext>
            </a:extLst>
          </p:cNvPr>
          <p:cNvGrpSpPr/>
          <p:nvPr/>
        </p:nvGrpSpPr>
        <p:grpSpPr>
          <a:xfrm>
            <a:off x="927464" y="2497522"/>
            <a:ext cx="8512745" cy="1118302"/>
            <a:chOff x="689113" y="2497522"/>
            <a:chExt cx="7563044" cy="1118302"/>
          </a:xfrm>
        </p:grpSpPr>
        <p:sp>
          <p:nvSpPr>
            <p:cNvPr id="8" name="Rectangle: Diagonal Corners Snipped 7">
              <a:extLst>
                <a:ext uri="{FF2B5EF4-FFF2-40B4-BE49-F238E27FC236}">
                  <a16:creationId xmlns:a16="http://schemas.microsoft.com/office/drawing/2014/main" id="{DFE60486-1BD8-5524-5014-57095457F58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068429B-7415-DA35-DABB-E2F8492D5FC7}"/>
                </a:ext>
              </a:extLst>
            </p:cNvPr>
            <p:cNvSpPr txBox="1"/>
            <p:nvPr/>
          </p:nvSpPr>
          <p:spPr>
            <a:xfrm>
              <a:off x="897200" y="2661717"/>
              <a:ext cx="73549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 Vì chất khí nhẹ hơn chất rắn và chất lỏng.</a:t>
              </a:r>
              <a:b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br>
              <a:endPar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12" name="S2">
            <a:extLst>
              <a:ext uri="{FF2B5EF4-FFF2-40B4-BE49-F238E27FC236}">
                <a16:creationId xmlns:a16="http://schemas.microsoft.com/office/drawing/2014/main" id="{0150312A-C5BE-7566-70CC-1B30F7149864}"/>
              </a:ext>
            </a:extLst>
          </p:cNvPr>
          <p:cNvGrpSpPr/>
          <p:nvPr/>
        </p:nvGrpSpPr>
        <p:grpSpPr>
          <a:xfrm>
            <a:off x="927464" y="3542952"/>
            <a:ext cx="8278529" cy="1384995"/>
            <a:chOff x="689113" y="3542952"/>
            <a:chExt cx="7354957" cy="1384995"/>
          </a:xfrm>
        </p:grpSpPr>
        <p:sp>
          <p:nvSpPr>
            <p:cNvPr id="13" name="Rectangle: Diagonal Corners Snipped 12">
              <a:extLst>
                <a:ext uri="{FF2B5EF4-FFF2-40B4-BE49-F238E27FC236}">
                  <a16:creationId xmlns:a16="http://schemas.microsoft.com/office/drawing/2014/main" id="{CED43A3D-5B0F-C56C-32F6-D9D09DF70111}"/>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C48AF911-E865-E81E-54B6-4594588B3F22}"/>
                </a:ext>
              </a:extLst>
            </p:cNvPr>
            <p:cNvSpPr txBox="1"/>
            <p:nvPr/>
          </p:nvSpPr>
          <p:spPr>
            <a:xfrm>
              <a:off x="897200" y="3542952"/>
              <a:ext cx="697820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B. Vì chất khí có nhiệt độ sôi thấp hơn chất rắn và chất lỏng.</a:t>
              </a:r>
              <a:b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br>
              <a:endPar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15" name="Đ">
            <a:extLst>
              <a:ext uri="{FF2B5EF4-FFF2-40B4-BE49-F238E27FC236}">
                <a16:creationId xmlns:a16="http://schemas.microsoft.com/office/drawing/2014/main" id="{15027DE0-6BA5-64A2-03C9-EAA4EB08A6C1}"/>
              </a:ext>
            </a:extLst>
          </p:cNvPr>
          <p:cNvGrpSpPr/>
          <p:nvPr/>
        </p:nvGrpSpPr>
        <p:grpSpPr>
          <a:xfrm>
            <a:off x="927464" y="4633995"/>
            <a:ext cx="8278529" cy="1384995"/>
            <a:chOff x="689113" y="4633995"/>
            <a:chExt cx="7354957" cy="1384995"/>
          </a:xfrm>
        </p:grpSpPr>
        <p:sp>
          <p:nvSpPr>
            <p:cNvPr id="16" name="Rectangle: Diagonal Corners Snipped 15">
              <a:extLst>
                <a:ext uri="{FF2B5EF4-FFF2-40B4-BE49-F238E27FC236}">
                  <a16:creationId xmlns:a16="http://schemas.microsoft.com/office/drawing/2014/main" id="{CA6EEEEE-F028-13F1-136C-02C452DDDBDE}"/>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4B52E232-A3DD-63ED-2C5E-0414397FDFE1}"/>
                </a:ext>
              </a:extLst>
            </p:cNvPr>
            <p:cNvSpPr txBox="1"/>
            <p:nvPr/>
          </p:nvSpPr>
          <p:spPr>
            <a:xfrm>
              <a:off x="914399" y="4633995"/>
              <a:ext cx="696101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C. Vì diện tích tiếp xúc của chất khí với không khí lớn hơn.</a:t>
              </a:r>
              <a:b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br>
              <a:endPar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18" name="S4">
            <a:extLst>
              <a:ext uri="{FF2B5EF4-FFF2-40B4-BE49-F238E27FC236}">
                <a16:creationId xmlns:a16="http://schemas.microsoft.com/office/drawing/2014/main" id="{ECA33DB6-ACFC-35D3-2568-17ACEF6BA906}"/>
              </a:ext>
            </a:extLst>
          </p:cNvPr>
          <p:cNvGrpSpPr/>
          <p:nvPr/>
        </p:nvGrpSpPr>
        <p:grpSpPr>
          <a:xfrm>
            <a:off x="927464" y="5681361"/>
            <a:ext cx="8297888" cy="1384995"/>
            <a:chOff x="689113" y="5681361"/>
            <a:chExt cx="7372156" cy="1384995"/>
          </a:xfrm>
        </p:grpSpPr>
        <p:sp>
          <p:nvSpPr>
            <p:cNvPr id="19" name="Rectangle: Diagonal Corners Snipped 18">
              <a:extLst>
                <a:ext uri="{FF2B5EF4-FFF2-40B4-BE49-F238E27FC236}">
                  <a16:creationId xmlns:a16="http://schemas.microsoft.com/office/drawing/2014/main" id="{6914826B-683D-0473-C25C-456326DEBDC4}"/>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6896BD79-F283-AB32-9392-4CCC5681A387}"/>
                </a:ext>
              </a:extLst>
            </p:cNvPr>
            <p:cNvSpPr txBox="1"/>
            <p:nvPr/>
          </p:nvSpPr>
          <p:spPr>
            <a:xfrm>
              <a:off x="931600" y="5681361"/>
              <a:ext cx="712966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D. Vì chất khí có khối lượng riêng lớn hơn chất rắn và lỏng.</a:t>
              </a:r>
              <a:b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br>
              <a:endPar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328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600" fill="hold"/>
                                        <p:tgtEl>
                                          <p:spTgt spid="18"/>
                                        </p:tgtEl>
                                        <p:attrNameLst>
                                          <p:attrName>ppt_x</p:attrName>
                                        </p:attrNameLst>
                                      </p:cBhvr>
                                      <p:tavLst>
                                        <p:tav tm="0">
                                          <p:val>
                                            <p:strVal val="#ppt_x"/>
                                          </p:val>
                                        </p:tav>
                                        <p:tav tm="100000">
                                          <p:val>
                                            <p:strVal val="#ppt_x"/>
                                          </p:val>
                                        </p:tav>
                                      </p:tavLst>
                                    </p:anim>
                                    <p:anim calcmode="lin" valueType="num">
                                      <p:cBhvr additive="base">
                                        <p:cTn id="25" dur="6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7"/>
                                        </p:tgtEl>
                                        <p:attrNameLst>
                                          <p:attrName>style.opacity</p:attrName>
                                        </p:attrNameLst>
                                      </p:cBhvr>
                                      <p:to>
                                        <p:strVal val="0.5"/>
                                      </p:to>
                                    </p:set>
                                    <p:animEffect filter="image" prLst="opacity: 0.5">
                                      <p:cBhvr rctx="IE">
                                        <p:cTn id="31" dur="indefinite"/>
                                        <p:tgtEl>
                                          <p:spTgt spid="7"/>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9" presetClass="emph" presetSubtype="0" nodeType="clickEffect">
                                  <p:stCondLst>
                                    <p:cond delay="0"/>
                                  </p:stCondLst>
                                  <p:childTnLst>
                                    <p:set>
                                      <p:cBhvr>
                                        <p:cTn id="36" dur="indefinite"/>
                                        <p:tgtEl>
                                          <p:spTgt spid="12"/>
                                        </p:tgtEl>
                                        <p:attrNameLst>
                                          <p:attrName>style.opacity</p:attrName>
                                        </p:attrNameLst>
                                      </p:cBhvr>
                                      <p:to>
                                        <p:strVal val="0.5"/>
                                      </p:to>
                                    </p:set>
                                    <p:animEffect filter="image" prLst="opacity: 0.5">
                                      <p:cBhvr rctx="IE">
                                        <p:cTn id="37" dur="indefinite"/>
                                        <p:tgtEl>
                                          <p:spTgt spid="12"/>
                                        </p:tgtEl>
                                      </p:cBhvr>
                                    </p:animEffec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par>
                                <p:cTn id="47" presetID="26" presetClass="emph" presetSubtype="0" fill="hold" nodeType="withEffect">
                                  <p:stCondLst>
                                    <p:cond delay="0"/>
                                  </p:stCondLst>
                                  <p:childTnLst>
                                    <p:animEffect transition="out" filter="fade">
                                      <p:cBhvr>
                                        <p:cTn id="48" dur="500" tmFilter="0, 0; .2, .5; .8, .5; 1, 0"/>
                                        <p:tgtEl>
                                          <p:spTgt spid="10"/>
                                        </p:tgtEl>
                                      </p:cBhvr>
                                    </p:animEffect>
                                    <p:animScale>
                                      <p:cBhvr>
                                        <p:cTn id="49" dur="250" autoRev="1" fill="hold"/>
                                        <p:tgtEl>
                                          <p:spTgt spid="10"/>
                                        </p:tgtEl>
                                      </p:cBhvr>
                                      <p:by x="105000" y="105000"/>
                                    </p:animScale>
                                  </p:childTnLst>
                                </p:cTn>
                              </p:par>
                              <p:par>
                                <p:cTn id="50" presetID="35" presetClass="path" presetSubtype="0" accel="50000" decel="50000" fill="hold" nodeType="withEffect">
                                  <p:stCondLst>
                                    <p:cond delay="0"/>
                                  </p:stCondLst>
                                  <p:childTnLst>
                                    <p:animMotion origin="layout" path="M -4.16667E-6 2.22222E-6 L -0.21315 0.56713 " pathEditMode="relative" rAng="0" ptsTypes="AA">
                                      <p:cBhvr>
                                        <p:cTn id="51" dur="2000" fill="hold"/>
                                        <p:tgtEl>
                                          <p:spTgt spid="10"/>
                                        </p:tgtEl>
                                        <p:attrNameLst>
                                          <p:attrName>ppt_x</p:attrName>
                                          <p:attrName>ppt_y</p:attrName>
                                        </p:attrNameLst>
                                      </p:cBhvr>
                                      <p:rCtr x="-10664" y="28356"/>
                                    </p:animMotion>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p:cTn id="56" dur="indefinite"/>
                                        <p:tgtEl>
                                          <p:spTgt spid="18"/>
                                        </p:tgtEl>
                                        <p:attrNameLst>
                                          <p:attrName>style.opacity</p:attrName>
                                        </p:attrNameLst>
                                      </p:cBhvr>
                                      <p:to>
                                        <p:strVal val="0.5"/>
                                      </p:to>
                                    </p:set>
                                    <p:animEffect filter="image" prLst="opacity: 0.5">
                                      <p:cBhvr rctx="IE">
                                        <p:cTn id="57" dur="indefinite"/>
                                        <p:tgtEl>
                                          <p:spTgt spid="18"/>
                                        </p:tgtEl>
                                      </p:cBhvr>
                                    </p:animEffect>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D6C66476-1D70-9428-C475-68ADBDECA9D7}"/>
              </a:ext>
            </a:extLst>
          </p:cNvPr>
          <p:cNvPicPr>
            <a:picLocks noChangeAspect="1"/>
          </p:cNvPicPr>
          <p:nvPr/>
        </p:nvPicPr>
        <p:blipFill>
          <a:blip r:embed="rId5"/>
          <a:stretch>
            <a:fillRect/>
          </a:stretch>
        </p:blipFill>
        <p:spPr>
          <a:xfrm>
            <a:off x="4501082" y="3147800"/>
            <a:ext cx="3189835" cy="17647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666FD64A-9B4D-81D7-476E-78BF87448D1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56014" cy="843677"/>
          </a:xfrm>
          <a:prstGeom prst="rect">
            <a:avLst/>
          </a:prstGeom>
        </p:spPr>
      </p:pic>
      <p:sp>
        <p:nvSpPr>
          <p:cNvPr id="6" name="Arrow: Pentagon 5">
            <a:hlinkClick r:id="rId4" action="ppaction://hlinksldjump"/>
            <a:extLst>
              <a:ext uri="{FF2B5EF4-FFF2-40B4-BE49-F238E27FC236}">
                <a16:creationId xmlns:a16="http://schemas.microsoft.com/office/drawing/2014/main" id="{153BA5DD-F549-834E-90F7-B08825917559}"/>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grpSp>
        <p:nvGrpSpPr>
          <p:cNvPr id="7" name="Group 6">
            <a:extLst>
              <a:ext uri="{FF2B5EF4-FFF2-40B4-BE49-F238E27FC236}">
                <a16:creationId xmlns:a16="http://schemas.microsoft.com/office/drawing/2014/main" id="{10237483-6664-34E0-6952-4292F2257E58}"/>
              </a:ext>
            </a:extLst>
          </p:cNvPr>
          <p:cNvGrpSpPr/>
          <p:nvPr/>
        </p:nvGrpSpPr>
        <p:grpSpPr>
          <a:xfrm>
            <a:off x="914401" y="296195"/>
            <a:ext cx="10237494" cy="2016846"/>
            <a:chOff x="313163" y="231911"/>
            <a:chExt cx="11502886" cy="2054087"/>
          </a:xfrm>
        </p:grpSpPr>
        <p:sp>
          <p:nvSpPr>
            <p:cNvPr id="8" name="Rectangle: Diagonal Corners Snipped 7">
              <a:extLst>
                <a:ext uri="{FF2B5EF4-FFF2-40B4-BE49-F238E27FC236}">
                  <a16:creationId xmlns:a16="http://schemas.microsoft.com/office/drawing/2014/main" id="{8D2DE108-8F5C-7D7B-3436-E3513ACD44EE}"/>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FB0CA84-8AAD-F6F7-DCD8-6888EB9EC61A}"/>
                </a:ext>
              </a:extLst>
            </p:cNvPr>
            <p:cNvSpPr txBox="1"/>
            <p:nvPr/>
          </p:nvSpPr>
          <p:spPr>
            <a:xfrm>
              <a:off x="671620" y="600866"/>
              <a:ext cx="10927213" cy="1159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400" b="1" i="0" dirty="0">
                  <a:effectLst/>
                  <a:latin typeface="UTM Avo" panose="02040603050506020204" pitchFamily="18"/>
                </a:rPr>
                <a:t>Câu 8: </a:t>
              </a:r>
              <a:r>
                <a:rPr lang="vi-VN" sz="3400" b="0" i="0" dirty="0">
                  <a:effectLst/>
                  <a:latin typeface="UTM Avo" panose="02040603050506020204" pitchFamily="18"/>
                </a:rPr>
                <a:t>Để sử dụng nhiên liệu có hiệu quả cần phải cung cấp không khí hoặc oxi:</a:t>
              </a:r>
              <a:endParaRPr kumimoji="0" lang="en-US" sz="34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grpSp>
      <p:grpSp>
        <p:nvGrpSpPr>
          <p:cNvPr id="25" name="Group 24">
            <a:extLst>
              <a:ext uri="{FF2B5EF4-FFF2-40B4-BE49-F238E27FC236}">
                <a16:creationId xmlns:a16="http://schemas.microsoft.com/office/drawing/2014/main" id="{5CCE18A2-C347-07F3-DF23-A2539BCA468F}"/>
              </a:ext>
            </a:extLst>
          </p:cNvPr>
          <p:cNvGrpSpPr/>
          <p:nvPr/>
        </p:nvGrpSpPr>
        <p:grpSpPr>
          <a:xfrm>
            <a:off x="927464" y="2497522"/>
            <a:ext cx="7354957" cy="918222"/>
            <a:chOff x="689113" y="2497522"/>
            <a:chExt cx="7354957" cy="918222"/>
          </a:xfrm>
        </p:grpSpPr>
        <p:sp>
          <p:nvSpPr>
            <p:cNvPr id="26" name="Rectangle: Diagonal Corners Snipped 25">
              <a:extLst>
                <a:ext uri="{FF2B5EF4-FFF2-40B4-BE49-F238E27FC236}">
                  <a16:creationId xmlns:a16="http://schemas.microsoft.com/office/drawing/2014/main" id="{13DA99BF-579C-0E9B-5D55-DBE906CE5EF3}"/>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16F3FB62-D405-5E40-35F1-C268439B8A72}"/>
                </a:ext>
              </a:extLst>
            </p:cNvPr>
            <p:cNvSpPr txBox="1"/>
            <p:nvPr/>
          </p:nvSpPr>
          <p:spPr>
            <a:xfrm>
              <a:off x="914400" y="2644032"/>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Vừa</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đủ</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t>
              </a:r>
            </a:p>
          </p:txBody>
        </p:sp>
      </p:grpSp>
      <p:grpSp>
        <p:nvGrpSpPr>
          <p:cNvPr id="28" name="Group 27">
            <a:extLst>
              <a:ext uri="{FF2B5EF4-FFF2-40B4-BE49-F238E27FC236}">
                <a16:creationId xmlns:a16="http://schemas.microsoft.com/office/drawing/2014/main" id="{76E79A6C-41C7-4CF3-913C-BEDFB41217EE}"/>
              </a:ext>
            </a:extLst>
          </p:cNvPr>
          <p:cNvGrpSpPr/>
          <p:nvPr/>
        </p:nvGrpSpPr>
        <p:grpSpPr>
          <a:xfrm>
            <a:off x="927464" y="3567637"/>
            <a:ext cx="7354957" cy="918222"/>
            <a:chOff x="689113" y="3567637"/>
            <a:chExt cx="7354957" cy="918222"/>
          </a:xfrm>
        </p:grpSpPr>
        <p:sp>
          <p:nvSpPr>
            <p:cNvPr id="29" name="Rectangle: Diagonal Corners Snipped 28">
              <a:extLst>
                <a:ext uri="{FF2B5EF4-FFF2-40B4-BE49-F238E27FC236}">
                  <a16:creationId xmlns:a16="http://schemas.microsoft.com/office/drawing/2014/main" id="{B8658BDC-D917-0D79-0F60-F18FEF3B7ED4}"/>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6D877F04-3BF2-AE0D-C0C4-BEA0EAD463B9}"/>
                </a:ext>
              </a:extLst>
            </p:cNvPr>
            <p:cNvSpPr txBox="1"/>
            <p:nvPr/>
          </p:nvSpPr>
          <p:spPr>
            <a:xfrm>
              <a:off x="914400" y="3684108"/>
              <a:ext cx="4572000" cy="523220"/>
            </a:xfrm>
            <a:prstGeom prst="rect">
              <a:avLst/>
            </a:prstGeom>
            <a:noFill/>
          </p:spPr>
          <p:txBody>
            <a:bodyPr wrap="square" rtlCol="0">
              <a:spAutoFit/>
            </a:bodyPr>
            <a:lstStyle/>
            <a:p>
              <a:pPr>
                <a:buClrTx/>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B.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Thiếu</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t>
              </a:r>
            </a:p>
          </p:txBody>
        </p:sp>
      </p:grpSp>
      <p:grpSp>
        <p:nvGrpSpPr>
          <p:cNvPr id="31" name="Group 30">
            <a:extLst>
              <a:ext uri="{FF2B5EF4-FFF2-40B4-BE49-F238E27FC236}">
                <a16:creationId xmlns:a16="http://schemas.microsoft.com/office/drawing/2014/main" id="{94FCACDD-707F-A18E-679C-109057C77809}"/>
              </a:ext>
            </a:extLst>
          </p:cNvPr>
          <p:cNvGrpSpPr/>
          <p:nvPr/>
        </p:nvGrpSpPr>
        <p:grpSpPr>
          <a:xfrm>
            <a:off x="927464" y="4637752"/>
            <a:ext cx="7354957" cy="918222"/>
            <a:chOff x="689113" y="4637752"/>
            <a:chExt cx="7354957" cy="918222"/>
          </a:xfrm>
        </p:grpSpPr>
        <p:sp>
          <p:nvSpPr>
            <p:cNvPr id="32" name="Rectangle: Diagonal Corners Snipped 31">
              <a:extLst>
                <a:ext uri="{FF2B5EF4-FFF2-40B4-BE49-F238E27FC236}">
                  <a16:creationId xmlns:a16="http://schemas.microsoft.com/office/drawing/2014/main" id="{49E5922B-8465-91F7-C2F2-0C9FCA9987D3}"/>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11C5B522-7B18-0727-E319-C29BE518F820}"/>
                </a:ext>
              </a:extLst>
            </p:cNvPr>
            <p:cNvSpPr txBox="1"/>
            <p:nvPr/>
          </p:nvSpPr>
          <p:spPr>
            <a:xfrm>
              <a:off x="914400" y="4754223"/>
              <a:ext cx="4572000" cy="523220"/>
            </a:xfrm>
            <a:prstGeom prst="rect">
              <a:avLst/>
            </a:prstGeom>
            <a:noFill/>
          </p:spPr>
          <p:txBody>
            <a:bodyPr wrap="square" rtlCol="0">
              <a:spAutoFit/>
            </a:bodyPr>
            <a:lstStyle/>
            <a:p>
              <a:pPr>
                <a:buClrTx/>
                <a:defRPr/>
              </a:pPr>
              <a:r>
                <a:rPr kumimoji="0" lang="vi-VN"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C. Dư.</a:t>
              </a:r>
              <a:endPar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34" name="Group 33">
            <a:extLst>
              <a:ext uri="{FF2B5EF4-FFF2-40B4-BE49-F238E27FC236}">
                <a16:creationId xmlns:a16="http://schemas.microsoft.com/office/drawing/2014/main" id="{20E07402-44A6-2495-2664-C5060BAE2C0F}"/>
              </a:ext>
            </a:extLst>
          </p:cNvPr>
          <p:cNvGrpSpPr/>
          <p:nvPr/>
        </p:nvGrpSpPr>
        <p:grpSpPr>
          <a:xfrm>
            <a:off x="927464" y="5707867"/>
            <a:ext cx="7354957" cy="918222"/>
            <a:chOff x="689113" y="5707867"/>
            <a:chExt cx="7354957" cy="918222"/>
          </a:xfrm>
        </p:grpSpPr>
        <p:sp>
          <p:nvSpPr>
            <p:cNvPr id="35" name="Rectangle: Diagonal Corners Snipped 34">
              <a:extLst>
                <a:ext uri="{FF2B5EF4-FFF2-40B4-BE49-F238E27FC236}">
                  <a16:creationId xmlns:a16="http://schemas.microsoft.com/office/drawing/2014/main" id="{29320ADB-F99D-0E7A-24D7-1F432C4738E3}"/>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909B9FD7-FEF4-0CAB-FC21-F6CF0AF6BB91}"/>
                </a:ext>
              </a:extLst>
            </p:cNvPr>
            <p:cNvSpPr txBox="1"/>
            <p:nvPr/>
          </p:nvSpPr>
          <p:spPr>
            <a:xfrm>
              <a:off x="914399" y="5776151"/>
              <a:ext cx="5960971" cy="523220"/>
            </a:xfrm>
            <a:prstGeom prst="rect">
              <a:avLst/>
            </a:prstGeom>
            <a:noFill/>
          </p:spPr>
          <p:txBody>
            <a:bodyPr wrap="square" rtlCol="0">
              <a:spAutoFit/>
            </a:bodyPr>
            <a:lstStyle/>
            <a:p>
              <a:pPr>
                <a:buClrTx/>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D.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Cả</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B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và</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C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đều</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đúng</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a:t>
              </a:r>
            </a:p>
          </p:txBody>
        </p:sp>
      </p:gr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394149" y="-17980"/>
            <a:ext cx="1255130" cy="1174802"/>
          </a:xfrm>
          <a:prstGeom prst="rect">
            <a:avLst/>
          </a:prstGeom>
        </p:spPr>
      </p:pic>
    </p:spTree>
    <p:extLst>
      <p:ext uri="{BB962C8B-B14F-4D97-AF65-F5344CB8AC3E}">
        <p14:creationId xmlns:p14="http://schemas.microsoft.com/office/powerpoint/2010/main" val="34200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600" fill="hold"/>
                                        <p:tgtEl>
                                          <p:spTgt spid="34"/>
                                        </p:tgtEl>
                                        <p:attrNameLst>
                                          <p:attrName>ppt_x</p:attrName>
                                        </p:attrNameLst>
                                      </p:cBhvr>
                                      <p:tavLst>
                                        <p:tav tm="0">
                                          <p:val>
                                            <p:strVal val="#ppt_x"/>
                                          </p:val>
                                        </p:tav>
                                        <p:tav tm="100000">
                                          <p:val>
                                            <p:strVal val="#ppt_x"/>
                                          </p:val>
                                        </p:tav>
                                      </p:tavLst>
                                    </p:anim>
                                    <p:anim calcmode="lin" valueType="num">
                                      <p:cBhvr additive="base">
                                        <p:cTn id="25" dur="6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par>
                                <p:cTn id="35" presetID="26" presetClass="emph" presetSubtype="0" fill="hold" nodeType="withEffect">
                                  <p:stCondLst>
                                    <p:cond delay="0"/>
                                  </p:stCondLst>
                                  <p:childTnLst>
                                    <p:animEffect transition="out" filter="fade">
                                      <p:cBhvr>
                                        <p:cTn id="36" dur="500" tmFilter="0, 0; .2, .5; .8, .5; 1, 0"/>
                                        <p:tgtEl>
                                          <p:spTgt spid="10"/>
                                        </p:tgtEl>
                                      </p:cBhvr>
                                    </p:animEffect>
                                    <p:animScale>
                                      <p:cBhvr>
                                        <p:cTn id="37" dur="250" autoRev="1" fill="hold"/>
                                        <p:tgtEl>
                                          <p:spTgt spid="10"/>
                                        </p:tgtEl>
                                      </p:cBhvr>
                                      <p:by x="105000" y="105000"/>
                                    </p:animScale>
                                  </p:childTnLst>
                                </p:cTn>
                              </p:par>
                              <p:par>
                                <p:cTn id="38" presetID="35" presetClass="path" presetSubtype="0" accel="50000" decel="50000" fill="hold" nodeType="withEffect">
                                  <p:stCondLst>
                                    <p:cond delay="0"/>
                                  </p:stCondLst>
                                  <p:childTnLst>
                                    <p:animMotion origin="layout" path="M 3.75E-6 -1.85185E-6 L -0.40391 0.34352 " pathEditMode="relative" rAng="0" ptsTypes="AA">
                                      <p:cBhvr>
                                        <p:cTn id="39" dur="2000" fill="hold"/>
                                        <p:tgtEl>
                                          <p:spTgt spid="10"/>
                                        </p:tgtEl>
                                        <p:attrNameLst>
                                          <p:attrName>ppt_x</p:attrName>
                                          <p:attrName>ppt_y</p:attrName>
                                        </p:attrNameLst>
                                      </p:cBhvr>
                                      <p:rCtr x="-20195" y="17176"/>
                                    </p:animMotion>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childTnLst>
                                    <p:set>
                                      <p:cBhvr>
                                        <p:cTn id="44" dur="indefinite"/>
                                        <p:tgtEl>
                                          <p:spTgt spid="28"/>
                                        </p:tgtEl>
                                        <p:attrNameLst>
                                          <p:attrName>style.opacity</p:attrName>
                                        </p:attrNameLst>
                                      </p:cBhvr>
                                      <p:to>
                                        <p:strVal val="0.5"/>
                                      </p:to>
                                    </p:set>
                                    <p:animEffect filter="image" prLst="opacity: 0.5">
                                      <p:cBhvr rctx="IE">
                                        <p:cTn id="45" dur="indefinite"/>
                                        <p:tgtEl>
                                          <p:spTgt spid="28"/>
                                        </p:tgtEl>
                                      </p:cBhvr>
                                    </p:animEffect>
                                  </p:childTnLst>
                                </p:cTn>
                              </p:par>
                            </p:childTnLst>
                          </p:cTn>
                        </p:par>
                      </p:childTnLst>
                    </p:cTn>
                  </p:par>
                </p:childTnLst>
              </p:cTn>
              <p:nextCondLst>
                <p:cond evt="onClick" delay="0">
                  <p:tgtEl>
                    <p:spTgt spid="28"/>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p:cTn id="50" dur="indefinite"/>
                                        <p:tgtEl>
                                          <p:spTgt spid="31"/>
                                        </p:tgtEl>
                                        <p:attrNameLst>
                                          <p:attrName>style.opacity</p:attrName>
                                        </p:attrNameLst>
                                      </p:cBhvr>
                                      <p:to>
                                        <p:strVal val="0.5"/>
                                      </p:to>
                                    </p:set>
                                    <p:animEffect filter="image" prLst="opacity: 0.5">
                                      <p:cBhvr rctx="IE">
                                        <p:cTn id="51" dur="indefinite"/>
                                        <p:tgtEl>
                                          <p:spTgt spid="31"/>
                                        </p:tgtEl>
                                      </p:cBhvr>
                                    </p:animEffec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4"/>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p:cTn id="56" dur="indefinite"/>
                                        <p:tgtEl>
                                          <p:spTgt spid="34"/>
                                        </p:tgtEl>
                                        <p:attrNameLst>
                                          <p:attrName>style.opacity</p:attrName>
                                        </p:attrNameLst>
                                      </p:cBhvr>
                                      <p:to>
                                        <p:strVal val="0.5"/>
                                      </p:to>
                                    </p:set>
                                    <p:animEffect filter="image" prLst="opacity: 0.5">
                                      <p:cBhvr rctx="IE">
                                        <p:cTn id="57" dur="indefinite"/>
                                        <p:tgtEl>
                                          <p:spTgt spid="34"/>
                                        </p:tgtEl>
                                      </p:cBhvr>
                                    </p:animEffect>
                                  </p:childTnLst>
                                </p:cTn>
                              </p:par>
                            </p:childTnLst>
                          </p:cTn>
                        </p:par>
                      </p:childTnLst>
                    </p:cTn>
                  </p:par>
                </p:childTnLst>
              </p:cTn>
              <p:nextCondLst>
                <p:cond evt="onClick" delay="0">
                  <p:tgtEl>
                    <p:spTgt spid="3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3" name="Rectangle 2">
            <a:extLst>
              <a:ext uri="{FF2B5EF4-FFF2-40B4-BE49-F238E27FC236}">
                <a16:creationId xmlns:a16="http://schemas.microsoft.com/office/drawing/2014/main" id="{A0492026-9723-2639-07AD-0A980613AA3B}"/>
              </a:ext>
            </a:extLst>
          </p:cNvPr>
          <p:cNvSpPr/>
          <p:nvPr/>
        </p:nvSpPr>
        <p:spPr>
          <a:xfrm>
            <a:off x="1195235" y="1829306"/>
            <a:ext cx="9801529" cy="1523494"/>
          </a:xfrm>
          <a:prstGeom prst="rect">
            <a:avLst/>
          </a:prstGeom>
        </p:spPr>
        <p:txBody>
          <a:bodyPr wrap="square">
            <a:spAutoFit/>
          </a:bodyPr>
          <a:lstStyle/>
          <a:p>
            <a:pPr algn="just">
              <a:lnSpc>
                <a:spcPct val="135000"/>
              </a:lnSpc>
              <a:spcBef>
                <a:spcPts val="600"/>
              </a:spcBef>
              <a:spcAft>
                <a:spcPts val="600"/>
              </a:spcAft>
            </a:pPr>
            <a:r>
              <a:rPr lang="en-US" sz="2400" b="1" dirty="0" err="1">
                <a:latin typeface="UTM Avo" panose="02040603050506020204" pitchFamily="18"/>
                <a:cs typeface="Arial" panose="020B0604020202020204" pitchFamily="34" charset="0"/>
              </a:rPr>
              <a:t>Câu</a:t>
            </a:r>
            <a:r>
              <a:rPr lang="en-US" sz="2400" b="1" dirty="0">
                <a:latin typeface="UTM Avo" panose="02040603050506020204" pitchFamily="18"/>
                <a:cs typeface="Arial" panose="020B0604020202020204" pitchFamily="34" charset="0"/>
              </a:rPr>
              <a:t> 1: </a:t>
            </a:r>
            <a:r>
              <a:rPr lang="en-US" sz="2400" dirty="0" err="1">
                <a:latin typeface="UTM Avo" panose="02040603050506020204" pitchFamily="18"/>
              </a:rPr>
              <a:t>Khí</a:t>
            </a:r>
            <a:r>
              <a:rPr lang="en-US" sz="2400" dirty="0">
                <a:latin typeface="UTM Avo" panose="02040603050506020204" pitchFamily="18"/>
              </a:rPr>
              <a:t> </a:t>
            </a:r>
            <a:r>
              <a:rPr lang="en-US" sz="2400" dirty="0" err="1">
                <a:latin typeface="UTM Avo" panose="02040603050506020204" pitchFamily="18"/>
              </a:rPr>
              <a:t>thải</a:t>
            </a:r>
            <a:r>
              <a:rPr lang="en-US" sz="2400" dirty="0">
                <a:latin typeface="UTM Avo" panose="02040603050506020204" pitchFamily="18"/>
              </a:rPr>
              <a:t> (carbon dioxide, sulfur dioxide,…), </a:t>
            </a:r>
            <a:r>
              <a:rPr lang="en-US" sz="2400" dirty="0" err="1">
                <a:latin typeface="UTM Avo" panose="02040603050506020204" pitchFamily="18"/>
              </a:rPr>
              <a:t>bụi</a:t>
            </a:r>
            <a:r>
              <a:rPr lang="en-US" sz="2400" dirty="0">
                <a:latin typeface="UTM Avo" panose="02040603050506020204" pitchFamily="18"/>
              </a:rPr>
              <a:t> </a:t>
            </a:r>
            <a:r>
              <a:rPr lang="en-US" sz="2400" dirty="0" err="1">
                <a:latin typeface="UTM Avo" panose="02040603050506020204" pitchFamily="18"/>
              </a:rPr>
              <a:t>mịn</a:t>
            </a:r>
            <a:r>
              <a:rPr lang="en-US" sz="2400" dirty="0">
                <a:latin typeface="UTM Avo" panose="02040603050506020204" pitchFamily="18"/>
              </a:rPr>
              <a:t> do </a:t>
            </a:r>
            <a:r>
              <a:rPr lang="en-US" sz="2400" dirty="0" err="1">
                <a:latin typeface="UTM Avo" panose="02040603050506020204" pitchFamily="18"/>
              </a:rPr>
              <a:t>quá</a:t>
            </a:r>
            <a:r>
              <a:rPr lang="en-US" sz="2400" dirty="0">
                <a:latin typeface="UTM Avo" panose="02040603050506020204" pitchFamily="18"/>
              </a:rPr>
              <a:t> </a:t>
            </a:r>
            <a:r>
              <a:rPr lang="en-US" sz="2400" dirty="0" err="1">
                <a:latin typeface="UTM Avo" panose="02040603050506020204" pitchFamily="18"/>
              </a:rPr>
              <a:t>trình</a:t>
            </a:r>
            <a:r>
              <a:rPr lang="en-US" sz="2400" dirty="0">
                <a:latin typeface="UTM Avo" panose="02040603050506020204" pitchFamily="18"/>
              </a:rPr>
              <a:t> </a:t>
            </a:r>
            <a:r>
              <a:rPr lang="en-US" sz="2400" dirty="0" err="1">
                <a:latin typeface="UTM Avo" panose="02040603050506020204" pitchFamily="18"/>
              </a:rPr>
              <a:t>đốt</a:t>
            </a:r>
            <a:r>
              <a:rPr lang="en-US" sz="2400" dirty="0">
                <a:latin typeface="UTM Avo" panose="02040603050506020204" pitchFamily="18"/>
              </a:rPr>
              <a:t> than, </a:t>
            </a:r>
            <a:r>
              <a:rPr lang="en-US" sz="2400" dirty="0" err="1">
                <a:latin typeface="UTM Avo" panose="02040603050506020204" pitchFamily="18"/>
              </a:rPr>
              <a:t>xăng</a:t>
            </a:r>
            <a:r>
              <a:rPr lang="en-US" sz="2400" dirty="0">
                <a:latin typeface="UTM Avo" panose="02040603050506020204" pitchFamily="18"/>
              </a:rPr>
              <a:t> </a:t>
            </a:r>
            <a:r>
              <a:rPr lang="en-US" sz="2400" dirty="0" err="1">
                <a:latin typeface="UTM Avo" panose="02040603050506020204" pitchFamily="18"/>
              </a:rPr>
              <a:t>dầu</a:t>
            </a:r>
            <a:r>
              <a:rPr lang="en-US" sz="2400" dirty="0">
                <a:latin typeface="UTM Avo" panose="02040603050506020204" pitchFamily="18"/>
              </a:rPr>
              <a:t> </a:t>
            </a:r>
            <a:r>
              <a:rPr lang="en-US" sz="2400" dirty="0" err="1">
                <a:latin typeface="UTM Avo" panose="02040603050506020204" pitchFamily="18"/>
              </a:rPr>
              <a:t>ảnh</a:t>
            </a:r>
            <a:r>
              <a:rPr lang="en-US" sz="2400" dirty="0">
                <a:latin typeface="UTM Avo" panose="02040603050506020204" pitchFamily="18"/>
              </a:rPr>
              <a:t> </a:t>
            </a:r>
            <a:r>
              <a:rPr lang="en-US" sz="2400" dirty="0" err="1">
                <a:latin typeface="UTM Avo" panose="02040603050506020204" pitchFamily="18"/>
              </a:rPr>
              <a:t>hưởng</a:t>
            </a:r>
            <a:r>
              <a:rPr lang="en-US" sz="2400" dirty="0">
                <a:latin typeface="UTM Avo" panose="02040603050506020204" pitchFamily="18"/>
              </a:rPr>
              <a:t> </a:t>
            </a:r>
            <a:r>
              <a:rPr lang="en-US" sz="2400" dirty="0" err="1">
                <a:latin typeface="UTM Avo" panose="02040603050506020204" pitchFamily="18"/>
              </a:rPr>
              <a:t>như</a:t>
            </a:r>
            <a:r>
              <a:rPr lang="en-US" sz="2400" dirty="0">
                <a:latin typeface="UTM Avo" panose="02040603050506020204" pitchFamily="18"/>
              </a:rPr>
              <a:t> </a:t>
            </a:r>
            <a:r>
              <a:rPr lang="en-US" sz="2400" dirty="0" err="1">
                <a:latin typeface="UTM Avo" panose="02040603050506020204" pitchFamily="18"/>
              </a:rPr>
              <a:t>thế</a:t>
            </a:r>
            <a:r>
              <a:rPr lang="en-US" sz="2400" dirty="0">
                <a:latin typeface="UTM Avo" panose="02040603050506020204" pitchFamily="18"/>
              </a:rPr>
              <a:t> </a:t>
            </a:r>
            <a:r>
              <a:rPr lang="en-US" sz="2400" dirty="0" err="1">
                <a:latin typeface="UTM Avo" panose="02040603050506020204" pitchFamily="18"/>
              </a:rPr>
              <a:t>nào</a:t>
            </a:r>
            <a:r>
              <a:rPr lang="en-US" sz="2400" dirty="0">
                <a:latin typeface="UTM Avo" panose="02040603050506020204" pitchFamily="18"/>
              </a:rPr>
              <a:t> </a:t>
            </a:r>
            <a:r>
              <a:rPr lang="en-US" sz="2400" dirty="0" err="1">
                <a:latin typeface="UTM Avo" panose="02040603050506020204" pitchFamily="18"/>
              </a:rPr>
              <a:t>đối</a:t>
            </a:r>
            <a:r>
              <a:rPr lang="en-US" sz="2400" dirty="0">
                <a:latin typeface="UTM Avo" panose="02040603050506020204" pitchFamily="18"/>
              </a:rPr>
              <a:t> </a:t>
            </a:r>
            <a:r>
              <a:rPr lang="en-US" sz="2400" dirty="0" err="1">
                <a:latin typeface="UTM Avo" panose="02040603050506020204" pitchFamily="18"/>
              </a:rPr>
              <a:t>với</a:t>
            </a:r>
            <a:r>
              <a:rPr lang="en-US" sz="2400" dirty="0">
                <a:latin typeface="UTM Avo" panose="02040603050506020204" pitchFamily="18"/>
              </a:rPr>
              <a:t> </a:t>
            </a:r>
            <a:r>
              <a:rPr lang="en-US" sz="2400" dirty="0" err="1">
                <a:latin typeface="UTM Avo" panose="02040603050506020204" pitchFamily="18"/>
              </a:rPr>
              <a:t>sức</a:t>
            </a:r>
            <a:r>
              <a:rPr lang="en-US" sz="2400" dirty="0">
                <a:latin typeface="UTM Avo" panose="02040603050506020204" pitchFamily="18"/>
              </a:rPr>
              <a:t> </a:t>
            </a:r>
            <a:r>
              <a:rPr lang="en-US" sz="2400" dirty="0" err="1">
                <a:latin typeface="UTM Avo" panose="02040603050506020204" pitchFamily="18"/>
              </a:rPr>
              <a:t>khỏe</a:t>
            </a:r>
            <a:r>
              <a:rPr lang="en-US" sz="2400" dirty="0">
                <a:latin typeface="UTM Avo" panose="02040603050506020204" pitchFamily="18"/>
              </a:rPr>
              <a:t> con </a:t>
            </a:r>
            <a:r>
              <a:rPr lang="en-US" sz="2400" dirty="0" err="1">
                <a:latin typeface="UTM Avo" panose="02040603050506020204" pitchFamily="18"/>
              </a:rPr>
              <a:t>người</a:t>
            </a:r>
            <a:r>
              <a:rPr lang="en-US" sz="2400" dirty="0">
                <a:latin typeface="UTM Avo" panose="02040603050506020204" pitchFamily="18"/>
              </a:rPr>
              <a:t>, </a:t>
            </a:r>
            <a:r>
              <a:rPr lang="en-US" sz="2400" dirty="0" err="1">
                <a:latin typeface="UTM Avo" panose="02040603050506020204" pitchFamily="18"/>
              </a:rPr>
              <a:t>môi</a:t>
            </a:r>
            <a:r>
              <a:rPr lang="en-US" sz="2400" dirty="0">
                <a:latin typeface="UTM Avo" panose="02040603050506020204" pitchFamily="18"/>
              </a:rPr>
              <a:t> </a:t>
            </a:r>
            <a:r>
              <a:rPr lang="en-US" sz="2400" dirty="0" err="1">
                <a:latin typeface="UTM Avo" panose="02040603050506020204" pitchFamily="18"/>
              </a:rPr>
              <a:t>trường</a:t>
            </a:r>
            <a:r>
              <a:rPr lang="en-US" sz="2400" dirty="0">
                <a:latin typeface="UTM Avo" panose="02040603050506020204" pitchFamily="18"/>
              </a:rPr>
              <a:t> </a:t>
            </a:r>
            <a:r>
              <a:rPr lang="en-US" sz="2400" dirty="0" err="1">
                <a:latin typeface="UTM Avo" panose="02040603050506020204" pitchFamily="18"/>
              </a:rPr>
              <a:t>và</a:t>
            </a:r>
            <a:r>
              <a:rPr lang="en-US" sz="2400" dirty="0">
                <a:latin typeface="UTM Avo" panose="02040603050506020204" pitchFamily="18"/>
              </a:rPr>
              <a:t> </a:t>
            </a:r>
            <a:r>
              <a:rPr lang="en-US" sz="2400" dirty="0" err="1">
                <a:latin typeface="UTM Avo" panose="02040603050506020204" pitchFamily="18"/>
              </a:rPr>
              <a:t>xã</a:t>
            </a:r>
            <a:r>
              <a:rPr lang="en-US" sz="2400" dirty="0">
                <a:latin typeface="UTM Avo" panose="02040603050506020204" pitchFamily="18"/>
              </a:rPr>
              <a:t> </a:t>
            </a:r>
            <a:r>
              <a:rPr lang="en-US" sz="2400" dirty="0" err="1">
                <a:latin typeface="UTM Avo" panose="02040603050506020204" pitchFamily="18"/>
              </a:rPr>
              <a:t>hội</a:t>
            </a:r>
            <a:r>
              <a:rPr lang="en-US" sz="2400" dirty="0">
                <a:latin typeface="UTM Avo" panose="02040603050506020204" pitchFamily="18"/>
              </a:rPr>
              <a:t>?</a:t>
            </a:r>
            <a:endParaRPr lang="en-US" sz="2400" dirty="0">
              <a:latin typeface="UTM Avo" panose="02040603050506020204" pitchFamily="18"/>
              <a:cs typeface="Arial" panose="020B0604020202020204" pitchFamily="34" charset="0"/>
            </a:endParaRPr>
          </a:p>
        </p:txBody>
      </p:sp>
      <p:pic>
        <p:nvPicPr>
          <p:cNvPr id="4" name="Picture 6" descr="Xử lý khí thải, xu ly khi thai">
            <a:extLst>
              <a:ext uri="{FF2B5EF4-FFF2-40B4-BE49-F238E27FC236}">
                <a16:creationId xmlns:a16="http://schemas.microsoft.com/office/drawing/2014/main" id="{31C3644A-DF6A-9C60-B451-6CBB8B87A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125" y="3954674"/>
            <a:ext cx="3884065" cy="2207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Điểm mặt 6 loại khí nhân tạo gây ô nhiễm không khí">
            <a:extLst>
              <a:ext uri="{FF2B5EF4-FFF2-40B4-BE49-F238E27FC236}">
                <a16:creationId xmlns:a16="http://schemas.microsoft.com/office/drawing/2014/main" id="{0BE59247-08A9-0013-78C6-1C09D1E1C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8812" y="3972066"/>
            <a:ext cx="3628031" cy="2172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6" name="Title 5">
            <a:extLst>
              <a:ext uri="{FF2B5EF4-FFF2-40B4-BE49-F238E27FC236}">
                <a16:creationId xmlns:a16="http://schemas.microsoft.com/office/drawing/2014/main" id="{ECEF402D-FEF9-6323-ED5D-CD36942F23EC}"/>
              </a:ext>
            </a:extLst>
          </p:cNvPr>
          <p:cNvSpPr>
            <a:spLocks noGrp="1"/>
          </p:cNvSpPr>
          <p:nvPr>
            <p:ph type="title"/>
          </p:nvPr>
        </p:nvSpPr>
        <p:spPr>
          <a:xfrm>
            <a:off x="976745" y="3181612"/>
            <a:ext cx="10781145" cy="1325563"/>
          </a:xfrm>
        </p:spPr>
        <p:txBody>
          <a:bodyPr>
            <a:noAutofit/>
          </a:bodyPr>
          <a:lstStyle/>
          <a:p>
            <a:pPr>
              <a:lnSpc>
                <a:spcPct val="150000"/>
              </a:lnSpc>
            </a:pPr>
            <a:r>
              <a:rPr lang="vi-VN" sz="2400" dirty="0">
                <a:latin typeface="UTM Avo" panose="02040603050506020204" pitchFamily="18"/>
              </a:rPr>
              <a:t>- Khí thải (carbon dioxide, nitrogen dioxide, sulfur dioxide,…) bụi mịn do quá trình đốt than, xăng dầu có thể gây ảnh hưởng lớn tới con người, môi trường và xã hội: </a:t>
            </a:r>
            <a:br>
              <a:rPr lang="vi-VN" sz="2400" dirty="0">
                <a:latin typeface="UTM Avo" panose="02040603050506020204" pitchFamily="18"/>
              </a:rPr>
            </a:br>
            <a:r>
              <a:rPr lang="vi-VN" sz="2400" dirty="0">
                <a:latin typeface="UTM Avo" panose="02040603050506020204" pitchFamily="18"/>
              </a:rPr>
              <a:t>  + Đối với con người: Tăng khả năng mắc các bệnh về hô hấp, tim, phổi … và có thể gây ung thư.</a:t>
            </a:r>
            <a:br>
              <a:rPr lang="vi-VN" sz="2400" dirty="0">
                <a:latin typeface="UTM Avo" panose="02040603050506020204" pitchFamily="18"/>
              </a:rPr>
            </a:br>
            <a:r>
              <a:rPr lang="vi-VN" sz="2400" dirty="0">
                <a:latin typeface="UTM Avo" panose="02040603050506020204" pitchFamily="18"/>
              </a:rPr>
              <a:t>  + Đối với môi trường và xã hội: Gây ô  nhiễm không khí, làm suy giảm tầng ozon, gây ra hiện tượng mưa axit … ảnh hưởng đến đời sống, sinh hoạt của con người.</a:t>
            </a:r>
          </a:p>
        </p:txBody>
      </p:sp>
      <p:pic>
        <p:nvPicPr>
          <p:cNvPr id="8" name="Picture 2">
            <a:extLst>
              <a:ext uri="{FF2B5EF4-FFF2-40B4-BE49-F238E27FC236}">
                <a16:creationId xmlns:a16="http://schemas.microsoft.com/office/drawing/2014/main" id="{BDAAEC98-9288-6C2E-853D-3014D0F25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2837" y="5048903"/>
            <a:ext cx="2281381" cy="2281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203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6" name="Title 5">
            <a:extLst>
              <a:ext uri="{FF2B5EF4-FFF2-40B4-BE49-F238E27FC236}">
                <a16:creationId xmlns:a16="http://schemas.microsoft.com/office/drawing/2014/main" id="{ECEF402D-FEF9-6323-ED5D-CD36942F23EC}"/>
              </a:ext>
            </a:extLst>
          </p:cNvPr>
          <p:cNvSpPr>
            <a:spLocks noGrp="1"/>
          </p:cNvSpPr>
          <p:nvPr>
            <p:ph type="title"/>
          </p:nvPr>
        </p:nvSpPr>
        <p:spPr>
          <a:xfrm>
            <a:off x="906713" y="1683859"/>
            <a:ext cx="10378573" cy="1325563"/>
          </a:xfrm>
        </p:spPr>
        <p:txBody>
          <a:bodyPr>
            <a:normAutofit fontScale="90000"/>
          </a:bodyPr>
          <a:lstStyle/>
          <a:p>
            <a:pPr algn="just">
              <a:lnSpc>
                <a:spcPct val="150000"/>
              </a:lnSpc>
            </a:pPr>
            <a:r>
              <a:rPr lang="en-GB" sz="2500" b="1" dirty="0" err="1">
                <a:solidFill>
                  <a:schemeClr val="tx1"/>
                </a:solidFill>
                <a:latin typeface="UTM Avo" panose="02040603050506020204" pitchFamily="18"/>
              </a:rPr>
              <a:t>Câu</a:t>
            </a:r>
            <a:r>
              <a:rPr lang="en-GB" sz="2500" b="1" dirty="0">
                <a:solidFill>
                  <a:schemeClr val="tx1"/>
                </a:solidFill>
                <a:latin typeface="UTM Avo" panose="02040603050506020204" pitchFamily="18"/>
              </a:rPr>
              <a:t> 2: </a:t>
            </a:r>
            <a:r>
              <a:rPr lang="en-GB" sz="2500" b="0" dirty="0" err="1">
                <a:solidFill>
                  <a:schemeClr val="tx1"/>
                </a:solidFill>
                <a:latin typeface="UTM Avo" panose="02040603050506020204" pitchFamily="18"/>
              </a:rPr>
              <a:t>Hiện</a:t>
            </a:r>
            <a:r>
              <a:rPr lang="en-GB" sz="2500" b="0" dirty="0">
                <a:solidFill>
                  <a:schemeClr val="tx1"/>
                </a:solidFill>
                <a:latin typeface="UTM Avo" panose="02040603050506020204" pitchFamily="18"/>
              </a:rPr>
              <a:t> nay, </a:t>
            </a:r>
            <a:r>
              <a:rPr lang="en-GB" sz="2500" b="0" dirty="0" err="1">
                <a:solidFill>
                  <a:schemeClr val="tx1"/>
                </a:solidFill>
                <a:latin typeface="UTM Avo" panose="02040603050506020204" pitchFamily="18"/>
              </a:rPr>
              <a:t>nước</a:t>
            </a:r>
            <a:r>
              <a:rPr lang="en-GB" sz="2500" b="0" dirty="0">
                <a:solidFill>
                  <a:schemeClr val="tx1"/>
                </a:solidFill>
                <a:latin typeface="UTM Avo" panose="02040603050506020204" pitchFamily="18"/>
              </a:rPr>
              <a:t> ta </a:t>
            </a:r>
            <a:r>
              <a:rPr lang="en-GB" sz="2500" b="0" dirty="0" err="1">
                <a:solidFill>
                  <a:schemeClr val="tx1"/>
                </a:solidFill>
                <a:latin typeface="UTM Avo" panose="02040603050506020204" pitchFamily="18"/>
              </a:rPr>
              <a:t>có</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nhiều</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lò</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nung</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vôi</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thủ</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công</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đang</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hoạt</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động</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Nêu</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những</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tác</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động</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tiêu</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cực</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của</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chúng</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đến</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môi</a:t>
            </a:r>
            <a:r>
              <a:rPr lang="en-GB" sz="2500" b="0" dirty="0">
                <a:solidFill>
                  <a:schemeClr val="tx1"/>
                </a:solidFill>
                <a:latin typeface="UTM Avo" panose="02040603050506020204" pitchFamily="18"/>
              </a:rPr>
              <a:t> </a:t>
            </a:r>
            <a:r>
              <a:rPr lang="en-GB" sz="2500" b="0" dirty="0" err="1">
                <a:solidFill>
                  <a:schemeClr val="tx1"/>
                </a:solidFill>
                <a:latin typeface="UTM Avo" panose="02040603050506020204" pitchFamily="18"/>
              </a:rPr>
              <a:t>trường</a:t>
            </a:r>
            <a:r>
              <a:rPr lang="en-GB" sz="2500" dirty="0">
                <a:solidFill>
                  <a:schemeClr val="tx1"/>
                </a:solidFill>
                <a:latin typeface="UTM Avo" panose="02040603050506020204" pitchFamily="18"/>
              </a:rPr>
              <a:t>?</a:t>
            </a:r>
            <a:endParaRPr lang="vi-VN" sz="2500" dirty="0">
              <a:latin typeface="UTM Avo" panose="02040603050506020204" pitchFamily="18"/>
            </a:endParaRPr>
          </a:p>
        </p:txBody>
      </p:sp>
      <p:pic>
        <p:nvPicPr>
          <p:cNvPr id="2" name="Picture 2" descr="Tối hậu thư cho lò nung vôi thủ công | DIỄN ĐÀN PHÁP LUẬT">
            <a:extLst>
              <a:ext uri="{FF2B5EF4-FFF2-40B4-BE49-F238E27FC236}">
                <a16:creationId xmlns:a16="http://schemas.microsoft.com/office/drawing/2014/main" id="{CCC950D5-D3F2-4931-CDCA-7FA9744D3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946" y="3706867"/>
            <a:ext cx="3897170" cy="25981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8CE1A45-1A00-3735-4933-AE407B63A1D9}"/>
              </a:ext>
            </a:extLst>
          </p:cNvPr>
          <p:cNvSpPr txBox="1">
            <a:spLocks/>
          </p:cNvSpPr>
          <p:nvPr/>
        </p:nvSpPr>
        <p:spPr>
          <a:xfrm>
            <a:off x="314036" y="3607388"/>
            <a:ext cx="7001164" cy="300689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pPr>
              <a:lnSpc>
                <a:spcPct val="150000"/>
              </a:lnSpc>
            </a:pPr>
            <a:r>
              <a:rPr lang="vi-VN" sz="2200" b="0" dirty="0">
                <a:solidFill>
                  <a:srgbClr val="000000"/>
                </a:solidFill>
                <a:latin typeface="UTM Avo" panose="02040603050506020204" pitchFamily="18"/>
              </a:rPr>
              <a:t>Những tác hại tiêu cực của lò nung vôi thủ công đối với môi trường:</a:t>
            </a:r>
            <a:br>
              <a:rPr lang="vi-VN" sz="2200" b="0" dirty="0">
                <a:solidFill>
                  <a:srgbClr val="000000"/>
                </a:solidFill>
                <a:latin typeface="UTM Avo" panose="02040603050506020204" pitchFamily="18"/>
              </a:rPr>
            </a:br>
            <a:r>
              <a:rPr lang="vi-VN" sz="2200" b="0" dirty="0">
                <a:solidFill>
                  <a:srgbClr val="000000"/>
                </a:solidFill>
                <a:latin typeface="UTM Avo" panose="02040603050506020204" pitchFamily="18"/>
              </a:rPr>
              <a:t>+ Các lò nung vôi thủ công thường không có kế hoạch khai thác nguyên liệu, khiến nguồn nguyên liệu bị cạn kiệt.</a:t>
            </a:r>
            <a:br>
              <a:rPr lang="vi-VN" sz="2200" b="0" dirty="0">
                <a:solidFill>
                  <a:srgbClr val="000000"/>
                </a:solidFill>
                <a:latin typeface="UTM Avo" panose="02040603050506020204" pitchFamily="18"/>
              </a:rPr>
            </a:br>
            <a:r>
              <a:rPr lang="vi-VN" sz="2200" b="0" dirty="0">
                <a:solidFill>
                  <a:srgbClr val="000000"/>
                </a:solidFill>
                <a:latin typeface="UTM Avo" panose="02040603050506020204" pitchFamily="18"/>
              </a:rPr>
              <a:t>+ Trong quá trình nung vôi còn xả ra nhiều khói bụi ra ngoài môi trường khiến môi trường bị ô nhiễm.</a:t>
            </a:r>
          </a:p>
        </p:txBody>
      </p:sp>
    </p:spTree>
    <p:extLst>
      <p:ext uri="{BB962C8B-B14F-4D97-AF65-F5344CB8AC3E}">
        <p14:creationId xmlns:p14="http://schemas.microsoft.com/office/powerpoint/2010/main" val="25899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213CCD27-878F-F9A6-6F0D-71DA61E35040}"/>
              </a:ext>
            </a:extLst>
          </p:cNvPr>
          <p:cNvPicPr>
            <a:picLocks noChangeAspect="1"/>
          </p:cNvPicPr>
          <p:nvPr/>
        </p:nvPicPr>
        <p:blipFill>
          <a:blip r:embed="rId5"/>
          <a:stretch>
            <a:fillRect/>
          </a:stretch>
        </p:blipFill>
        <p:spPr>
          <a:xfrm>
            <a:off x="4501082" y="3147800"/>
            <a:ext cx="3189835" cy="176477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3" name="Google Shape;1852;p34">
            <a:extLst>
              <a:ext uri="{FF2B5EF4-FFF2-40B4-BE49-F238E27FC236}">
                <a16:creationId xmlns:a16="http://schemas.microsoft.com/office/drawing/2014/main" id="{A4FE1A3F-2EEF-B0CD-F8F5-5646437D4C64}"/>
              </a:ext>
            </a:extLst>
          </p:cNvPr>
          <p:cNvSpPr txBox="1">
            <a:spLocks/>
          </p:cNvSpPr>
          <p:nvPr/>
        </p:nvSpPr>
        <p:spPr>
          <a:xfrm>
            <a:off x="5583823" y="1692717"/>
            <a:ext cx="3356547" cy="69627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GB" b="1" dirty="0">
                <a:solidFill>
                  <a:schemeClr val="tx1"/>
                </a:solidFill>
                <a:latin typeface="UTM Avo" panose="02040603050506020204" pitchFamily="18"/>
                <a:ea typeface="Amatic SC"/>
                <a:cs typeface="Arial" panose="020B0604020202020204" pitchFamily="34" charset="0"/>
                <a:sym typeface="Amatic SC"/>
              </a:rPr>
              <a:t>NHIỆM VỤ VỀ NHÀ</a:t>
            </a:r>
            <a:endParaRPr lang="en-GB" dirty="0">
              <a:solidFill>
                <a:schemeClr val="tx1"/>
              </a:solidFill>
              <a:latin typeface="UTM Avo" panose="02040603050506020204" pitchFamily="18"/>
              <a:cs typeface="Arial" panose="020B0604020202020204" pitchFamily="34" charset="0"/>
            </a:endParaRPr>
          </a:p>
        </p:txBody>
      </p:sp>
      <p:sp>
        <p:nvSpPr>
          <p:cNvPr id="4" name="Rectangle 3">
            <a:extLst>
              <a:ext uri="{FF2B5EF4-FFF2-40B4-BE49-F238E27FC236}">
                <a16:creationId xmlns:a16="http://schemas.microsoft.com/office/drawing/2014/main" id="{F0E13B40-4A36-FBD0-69F0-2701DC3DF471}"/>
              </a:ext>
            </a:extLst>
          </p:cNvPr>
          <p:cNvSpPr/>
          <p:nvPr/>
        </p:nvSpPr>
        <p:spPr>
          <a:xfrm>
            <a:off x="3982453" y="2658980"/>
            <a:ext cx="7146758" cy="309161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Bef>
                <a:spcPts val="600"/>
              </a:spcBef>
              <a:spcAft>
                <a:spcPts val="600"/>
              </a:spcAft>
            </a:pPr>
            <a:r>
              <a:rPr lang="en-US" sz="2400" b="1" dirty="0">
                <a:latin typeface="UTM Avo" panose="02040603050506020204" pitchFamily="18"/>
                <a:ea typeface="Arial" panose="020B0604020202020204" pitchFamily="34" charset="0"/>
                <a:cs typeface="Arial" panose="020B0604020202020204" pitchFamily="34" charset="0"/>
              </a:rPr>
              <a:t>1. </a:t>
            </a:r>
            <a:r>
              <a:rPr lang="en-US" sz="2400" dirty="0" err="1">
                <a:latin typeface="UTM Avo" panose="02040603050506020204" pitchFamily="18"/>
                <a:ea typeface="Arial" panose="020B0604020202020204" pitchFamily="34" charset="0"/>
                <a:cs typeface="Arial" panose="020B0604020202020204" pitchFamily="34" charset="0"/>
              </a:rPr>
              <a:t>Làm</a:t>
            </a:r>
            <a:r>
              <a:rPr lang="en-US" sz="2400" dirty="0">
                <a:latin typeface="UTM Avo" panose="02040603050506020204" pitchFamily="18"/>
                <a:ea typeface="Arial" panose="020B0604020202020204" pitchFamily="34" charset="0"/>
                <a:cs typeface="Arial" panose="020B0604020202020204" pitchFamily="34" charset="0"/>
              </a:rPr>
              <a:t> </a:t>
            </a:r>
            <a:r>
              <a:rPr lang="en-US" sz="2400" dirty="0" err="1">
                <a:latin typeface="UTM Avo" panose="02040603050506020204" pitchFamily="18"/>
                <a:ea typeface="Arial" panose="020B0604020202020204" pitchFamily="34" charset="0"/>
                <a:cs typeface="Arial" panose="020B0604020202020204" pitchFamily="34" charset="0"/>
              </a:rPr>
              <a:t>bài</a:t>
            </a:r>
            <a:r>
              <a:rPr lang="en-US" sz="2400" dirty="0">
                <a:latin typeface="UTM Avo" panose="02040603050506020204" pitchFamily="18"/>
                <a:ea typeface="Arial" panose="020B0604020202020204" pitchFamily="34" charset="0"/>
                <a:cs typeface="Arial" panose="020B0604020202020204" pitchFamily="34" charset="0"/>
              </a:rPr>
              <a:t> </a:t>
            </a:r>
            <a:r>
              <a:rPr lang="en-US" sz="2400" dirty="0" err="1">
                <a:latin typeface="UTM Avo" panose="02040603050506020204" pitchFamily="18"/>
                <a:ea typeface="Arial" panose="020B0604020202020204" pitchFamily="34" charset="0"/>
                <a:cs typeface="Arial" panose="020B0604020202020204" pitchFamily="34" charset="0"/>
              </a:rPr>
              <a:t>tập</a:t>
            </a:r>
            <a:r>
              <a:rPr lang="en-US" sz="2400" dirty="0">
                <a:latin typeface="UTM Avo" panose="02040603050506020204" pitchFamily="18"/>
                <a:ea typeface="Arial" panose="020B0604020202020204" pitchFamily="34" charset="0"/>
                <a:cs typeface="Arial" panose="020B0604020202020204" pitchFamily="34" charset="0"/>
              </a:rPr>
              <a:t> </a:t>
            </a:r>
            <a:r>
              <a:rPr lang="en-US" sz="2400" dirty="0" err="1">
                <a:latin typeface="UTM Avo" panose="02040603050506020204" pitchFamily="18"/>
                <a:ea typeface="Arial" panose="020B0604020202020204" pitchFamily="34" charset="0"/>
                <a:cs typeface="Arial" panose="020B0604020202020204" pitchFamily="34" charset="0"/>
              </a:rPr>
              <a:t>số</a:t>
            </a:r>
            <a:r>
              <a:rPr lang="en-US" sz="2400" dirty="0">
                <a:latin typeface="UTM Avo" panose="02040603050506020204" pitchFamily="18"/>
                <a:ea typeface="Arial" panose="020B0604020202020204" pitchFamily="34" charset="0"/>
                <a:cs typeface="Arial" panose="020B0604020202020204" pitchFamily="34" charset="0"/>
              </a:rPr>
              <a:t> 2, 3, 4 (SGK </a:t>
            </a:r>
            <a:r>
              <a:rPr lang="en-US" sz="2400" dirty="0" err="1">
                <a:latin typeface="UTM Avo" panose="02040603050506020204" pitchFamily="18"/>
                <a:ea typeface="Arial" panose="020B0604020202020204" pitchFamily="34" charset="0"/>
                <a:cs typeface="Arial" panose="020B0604020202020204" pitchFamily="34" charset="0"/>
              </a:rPr>
              <a:t>trang</a:t>
            </a:r>
            <a:r>
              <a:rPr lang="en-US" sz="2400" dirty="0">
                <a:latin typeface="UTM Avo" panose="02040603050506020204" pitchFamily="18"/>
                <a:ea typeface="Arial" panose="020B0604020202020204" pitchFamily="34" charset="0"/>
                <a:cs typeface="Arial" panose="020B0604020202020204" pitchFamily="34" charset="0"/>
              </a:rPr>
              <a:t> 65).</a:t>
            </a:r>
          </a:p>
          <a:p>
            <a:pPr algn="just">
              <a:lnSpc>
                <a:spcPct val="150000"/>
              </a:lnSpc>
              <a:spcBef>
                <a:spcPts val="600"/>
              </a:spcBef>
              <a:spcAft>
                <a:spcPts val="600"/>
              </a:spcAft>
            </a:pPr>
            <a:r>
              <a:rPr lang="en-GB" sz="2400" b="1" dirty="0">
                <a:latin typeface="UTM Avo" panose="02040603050506020204" pitchFamily="18"/>
                <a:cs typeface="Arial" panose="020B0604020202020204" pitchFamily="34" charset="0"/>
              </a:rPr>
              <a:t>2. </a:t>
            </a:r>
            <a:r>
              <a:rPr lang="en-GB" sz="2400" dirty="0" err="1">
                <a:latin typeface="UTM Avo" panose="02040603050506020204" pitchFamily="18"/>
                <a:cs typeface="Arial" panose="020B0604020202020204" pitchFamily="34" charset="0"/>
              </a:rPr>
              <a:t>Sưu</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tầm</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một</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số</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mẫu</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vật</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làm</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từ</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các</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vật</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liệu</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khác</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nhau</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nộp</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sản</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phẩm</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vào</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buổi</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học</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sau</a:t>
            </a:r>
            <a:r>
              <a:rPr lang="en-GB" sz="2400" dirty="0">
                <a:latin typeface="UTM Avo" panose="02040603050506020204" pitchFamily="18"/>
                <a:cs typeface="Arial" panose="020B0604020202020204" pitchFamily="34" charset="0"/>
              </a:rPr>
              <a:t>.</a:t>
            </a:r>
          </a:p>
          <a:p>
            <a:pPr algn="just">
              <a:lnSpc>
                <a:spcPct val="150000"/>
              </a:lnSpc>
              <a:spcBef>
                <a:spcPts val="600"/>
              </a:spcBef>
              <a:spcAft>
                <a:spcPts val="600"/>
              </a:spcAft>
            </a:pPr>
            <a:r>
              <a:rPr lang="en-GB" sz="2400" b="1" dirty="0">
                <a:latin typeface="UTM Avo" panose="02040603050506020204" pitchFamily="18"/>
                <a:cs typeface="Arial" panose="020B0604020202020204" pitchFamily="34" charset="0"/>
              </a:rPr>
              <a:t>3. </a:t>
            </a:r>
            <a:r>
              <a:rPr lang="en-GB" sz="2400" dirty="0" err="1">
                <a:latin typeface="UTM Avo" panose="02040603050506020204" pitchFamily="18"/>
                <a:cs typeface="Arial" panose="020B0604020202020204" pitchFamily="34" charset="0"/>
              </a:rPr>
              <a:t>Đọc</a:t>
            </a:r>
            <a:r>
              <a:rPr lang="en-GB" sz="2400" dirty="0">
                <a:latin typeface="UTM Avo" panose="02040603050506020204" pitchFamily="18"/>
                <a:cs typeface="Arial" panose="020B0604020202020204" pitchFamily="34" charset="0"/>
              </a:rPr>
              <a:t> </a:t>
            </a:r>
            <a:r>
              <a:rPr lang="en-GB" sz="2400" dirty="0" err="1">
                <a:latin typeface="UTM Avo" panose="02040603050506020204" pitchFamily="18"/>
                <a:cs typeface="Arial" panose="020B0604020202020204" pitchFamily="34" charset="0"/>
              </a:rPr>
              <a:t>trước</a:t>
            </a:r>
            <a:r>
              <a:rPr lang="en-GB" sz="2400" dirty="0">
                <a:latin typeface="UTM Avo" panose="02040603050506020204" pitchFamily="18"/>
                <a:cs typeface="Arial" panose="020B0604020202020204" pitchFamily="34" charset="0"/>
              </a:rPr>
              <a:t> </a:t>
            </a:r>
            <a:r>
              <a:rPr lang="en-GB" sz="2400" b="1" dirty="0" err="1">
                <a:latin typeface="UTM Avo" panose="02040603050506020204" pitchFamily="18"/>
                <a:cs typeface="Arial" panose="020B0604020202020204" pitchFamily="34" charset="0"/>
              </a:rPr>
              <a:t>bài</a:t>
            </a:r>
            <a:r>
              <a:rPr lang="en-GB" sz="2400" b="1" dirty="0">
                <a:latin typeface="UTM Avo" panose="02040603050506020204" pitchFamily="18"/>
                <a:cs typeface="Arial" panose="020B0604020202020204" pitchFamily="34" charset="0"/>
              </a:rPr>
              <a:t> 9 </a:t>
            </a:r>
            <a:r>
              <a:rPr lang="en-GB" sz="2400" b="1" dirty="0" err="1">
                <a:latin typeface="UTM Avo" panose="02040603050506020204" pitchFamily="18"/>
                <a:cs typeface="Arial" panose="020B0604020202020204" pitchFamily="34" charset="0"/>
              </a:rPr>
              <a:t>Một</a:t>
            </a:r>
            <a:r>
              <a:rPr lang="en-GB" sz="2400" b="1" dirty="0">
                <a:latin typeface="UTM Avo" panose="02040603050506020204" pitchFamily="18"/>
                <a:cs typeface="Arial" panose="020B0604020202020204" pitchFamily="34" charset="0"/>
              </a:rPr>
              <a:t> </a:t>
            </a:r>
            <a:r>
              <a:rPr lang="en-GB" sz="2400" b="1" dirty="0" err="1">
                <a:latin typeface="UTM Avo" panose="02040603050506020204" pitchFamily="18"/>
                <a:cs typeface="Arial" panose="020B0604020202020204" pitchFamily="34" charset="0"/>
              </a:rPr>
              <a:t>số</a:t>
            </a:r>
            <a:r>
              <a:rPr lang="en-GB" sz="2400" b="1" dirty="0">
                <a:latin typeface="UTM Avo" panose="02040603050506020204" pitchFamily="18"/>
                <a:cs typeface="Arial" panose="020B0604020202020204" pitchFamily="34" charset="0"/>
              </a:rPr>
              <a:t> </a:t>
            </a:r>
            <a:r>
              <a:rPr lang="en-GB" sz="2400" b="1" dirty="0" err="1">
                <a:latin typeface="UTM Avo" panose="02040603050506020204" pitchFamily="18"/>
                <a:cs typeface="Arial" panose="020B0604020202020204" pitchFamily="34" charset="0"/>
              </a:rPr>
              <a:t>lương</a:t>
            </a:r>
            <a:r>
              <a:rPr lang="en-GB" sz="2400" b="1" dirty="0">
                <a:latin typeface="UTM Avo" panose="02040603050506020204" pitchFamily="18"/>
                <a:cs typeface="Arial" panose="020B0604020202020204" pitchFamily="34" charset="0"/>
              </a:rPr>
              <a:t> </a:t>
            </a:r>
            <a:r>
              <a:rPr lang="en-GB" sz="2400" b="1" dirty="0" err="1">
                <a:latin typeface="UTM Avo" panose="02040603050506020204" pitchFamily="18"/>
                <a:cs typeface="Arial" panose="020B0604020202020204" pitchFamily="34" charset="0"/>
              </a:rPr>
              <a:t>thực</a:t>
            </a:r>
            <a:r>
              <a:rPr lang="en-GB" sz="2400" b="1" dirty="0">
                <a:latin typeface="UTM Avo" panose="02040603050506020204" pitchFamily="18"/>
                <a:cs typeface="Arial" panose="020B0604020202020204" pitchFamily="34" charset="0"/>
              </a:rPr>
              <a:t> – </a:t>
            </a:r>
            <a:r>
              <a:rPr lang="en-GB" sz="2400" b="1" dirty="0" err="1">
                <a:latin typeface="UTM Avo" panose="02040603050506020204" pitchFamily="18"/>
                <a:cs typeface="Arial" panose="020B0604020202020204" pitchFamily="34" charset="0"/>
              </a:rPr>
              <a:t>thực</a:t>
            </a:r>
            <a:r>
              <a:rPr lang="en-GB" sz="2400" b="1" dirty="0">
                <a:latin typeface="UTM Avo" panose="02040603050506020204" pitchFamily="18"/>
                <a:cs typeface="Arial" panose="020B0604020202020204" pitchFamily="34" charset="0"/>
              </a:rPr>
              <a:t> </a:t>
            </a:r>
            <a:r>
              <a:rPr lang="en-GB" sz="2400" b="1" dirty="0" err="1">
                <a:latin typeface="UTM Avo" panose="02040603050506020204" pitchFamily="18"/>
                <a:cs typeface="Arial" panose="020B0604020202020204" pitchFamily="34" charset="0"/>
              </a:rPr>
              <a:t>phẩm</a:t>
            </a:r>
            <a:r>
              <a:rPr lang="en-GB" sz="2400" b="1" dirty="0">
                <a:latin typeface="UTM Avo" panose="02040603050506020204" pitchFamily="18"/>
                <a:cs typeface="Arial" panose="020B0604020202020204" pitchFamily="34" charset="0"/>
              </a:rPr>
              <a:t> </a:t>
            </a:r>
            <a:r>
              <a:rPr lang="en-GB" sz="2400" b="1" dirty="0" err="1">
                <a:latin typeface="UTM Avo" panose="02040603050506020204" pitchFamily="18"/>
                <a:cs typeface="Arial" panose="020B0604020202020204" pitchFamily="34" charset="0"/>
              </a:rPr>
              <a:t>thông</a:t>
            </a:r>
            <a:r>
              <a:rPr lang="en-GB" sz="2400" b="1" dirty="0">
                <a:latin typeface="UTM Avo" panose="02040603050506020204" pitchFamily="18"/>
                <a:cs typeface="Arial" panose="020B0604020202020204" pitchFamily="34" charset="0"/>
              </a:rPr>
              <a:t> </a:t>
            </a:r>
            <a:r>
              <a:rPr lang="en-GB" sz="2400" b="1" dirty="0" err="1">
                <a:latin typeface="UTM Avo" panose="02040603050506020204" pitchFamily="18"/>
                <a:cs typeface="Arial" panose="020B0604020202020204" pitchFamily="34" charset="0"/>
              </a:rPr>
              <a:t>dụng</a:t>
            </a:r>
            <a:r>
              <a:rPr lang="en-GB" sz="2400" b="1" dirty="0">
                <a:latin typeface="UTM Avo" panose="02040603050506020204" pitchFamily="18"/>
                <a:cs typeface="Arial" panose="020B0604020202020204" pitchFamily="34" charset="0"/>
              </a:rPr>
              <a:t>.</a:t>
            </a:r>
            <a:endParaRPr lang="en-US" sz="2400" b="1" dirty="0">
              <a:latin typeface="UTM Avo" panose="02040603050506020204" pitchFamily="18"/>
              <a:cs typeface="Arial" panose="020B0604020202020204" pitchFamily="34" charset="0"/>
            </a:endParaRPr>
          </a:p>
        </p:txBody>
      </p:sp>
      <p:pic>
        <p:nvPicPr>
          <p:cNvPr id="5" name="Picture 4">
            <a:extLst>
              <a:ext uri="{FF2B5EF4-FFF2-40B4-BE49-F238E27FC236}">
                <a16:creationId xmlns:a16="http://schemas.microsoft.com/office/drawing/2014/main" id="{D6298195-0B90-A394-5970-22884A2D37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30" y="3629474"/>
            <a:ext cx="2346227" cy="2881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ED19E2A-49CF-D05F-FA6D-9B0CD9932FB2}"/>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TextBox 2">
            <a:extLst>
              <a:ext uri="{FF2B5EF4-FFF2-40B4-BE49-F238E27FC236}">
                <a16:creationId xmlns:a16="http://schemas.microsoft.com/office/drawing/2014/main" id="{501D82E7-6CE1-6589-9849-7DE0272A3557}"/>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b="1">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624F39F8-E6B5-D277-8A84-A6A6A81324E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TextBox 4">
            <a:hlinkClick r:id="rId4"/>
            <a:extLst>
              <a:ext uri="{FF2B5EF4-FFF2-40B4-BE49-F238E27FC236}">
                <a16:creationId xmlns:a16="http://schemas.microsoft.com/office/drawing/2014/main" id="{E4DAC1EE-7F0F-4908-1B02-1D19435804A4}"/>
              </a:ext>
            </a:extLst>
          </p:cNvPr>
          <p:cNvSpPr txBox="1"/>
          <p:nvPr/>
        </p:nvSpPr>
        <p:spPr>
          <a:xfrm>
            <a:off x="2644617" y="2000034"/>
            <a:ext cx="7122253" cy="461665"/>
          </a:xfrm>
          <a:prstGeom prst="rect">
            <a:avLst/>
          </a:prstGeom>
          <a:noFill/>
        </p:spPr>
        <p:txBody>
          <a:bodyPr wrap="square" rtlCol="0">
            <a:spAutoFit/>
          </a:bodyPr>
          <a:lstStyle/>
          <a:p>
            <a:pPr algn="ctr"/>
            <a:r>
              <a:rPr lang="en-US" sz="2400" b="1" u="sng" dirty="0">
                <a:solidFill>
                  <a:srgbClr val="843C0C"/>
                </a:solidFill>
                <a:latin typeface="UTM Avo" panose="02040603050506020204" pitchFamily="18" charset="0"/>
                <a:hlinkClick r:id="rId4">
                  <a:extLst>
                    <a:ext uri="{A12FA001-AC4F-418D-AE19-62706E023703}">
                      <ahyp:hlinkClr xmlns:ahyp="http://schemas.microsoft.com/office/drawing/2018/hyperlinkcolor" val="tx"/>
                    </a:ext>
                  </a:extLst>
                </a:hlinkClick>
              </a:rPr>
              <a:t>Hoc10 – </a:t>
            </a:r>
            <a:r>
              <a:rPr lang="en-US" sz="2400" b="1" u="sng" dirty="0" err="1">
                <a:solidFill>
                  <a:srgbClr val="843C0C"/>
                </a:solidFill>
                <a:latin typeface="UTM Avo" panose="02040603050506020204" pitchFamily="18" charset="0"/>
                <a:hlinkClick r:id="rId4">
                  <a:extLst>
                    <a:ext uri="{A12FA001-AC4F-418D-AE19-62706E023703}">
                      <ahyp:hlinkClr xmlns:ahyp="http://schemas.microsoft.com/office/drawing/2018/hyperlinkcolor" val="tx"/>
                    </a:ext>
                  </a:extLst>
                </a:hlinkClick>
              </a:rPr>
              <a:t>Học</a:t>
            </a:r>
            <a:r>
              <a:rPr lang="en-US" sz="2400" b="1" u="sng" dirty="0">
                <a:solidFill>
                  <a:srgbClr val="843C0C"/>
                </a:solidFill>
                <a:latin typeface="UTM Avo" panose="02040603050506020204" pitchFamily="18" charset="0"/>
                <a:hlinkClick r:id="rId4">
                  <a:extLst>
                    <a:ext uri="{A12FA001-AC4F-418D-AE19-62706E023703}">
                      <ahyp:hlinkClr xmlns:ahyp="http://schemas.microsoft.com/office/drawing/2018/hyperlinkcolor" val="tx"/>
                    </a:ext>
                  </a:extLst>
                </a:hlinkClick>
              </a:rPr>
              <a:t> 1 </a:t>
            </a:r>
            <a:r>
              <a:rPr lang="en-US" sz="2400" b="1" u="sng" dirty="0" err="1">
                <a:solidFill>
                  <a:srgbClr val="843C0C"/>
                </a:solidFill>
                <a:latin typeface="UTM Avo" panose="02040603050506020204" pitchFamily="18" charset="0"/>
                <a:hlinkClick r:id="rId4">
                  <a:extLst>
                    <a:ext uri="{A12FA001-AC4F-418D-AE19-62706E023703}">
                      <ahyp:hlinkClr xmlns:ahyp="http://schemas.microsoft.com/office/drawing/2018/hyperlinkcolor" val="tx"/>
                    </a:ext>
                  </a:extLst>
                </a:hlinkClick>
              </a:rPr>
              <a:t>biết</a:t>
            </a:r>
            <a:r>
              <a:rPr lang="en-US" sz="2400" b="1" u="sng" dirty="0">
                <a:solidFill>
                  <a:srgbClr val="843C0C"/>
                </a:solidFill>
                <a:latin typeface="UTM Avo" panose="02040603050506020204" pitchFamily="18" charset="0"/>
                <a:hlinkClick r:id="rId4">
                  <a:extLst>
                    <a:ext uri="{A12FA001-AC4F-418D-AE19-62706E023703}">
                      <ahyp:hlinkClr xmlns:ahyp="http://schemas.microsoft.com/office/drawing/2018/hyperlinkcolor" val="tx"/>
                    </a:ext>
                  </a:extLst>
                </a:hlinkClick>
              </a:rPr>
              <a:t> 10</a:t>
            </a:r>
            <a:endParaRPr lang="en-US" sz="2400" b="1" u="sng" dirty="0">
              <a:solidFill>
                <a:srgbClr val="843C0C"/>
              </a:solidFill>
              <a:latin typeface="UTM Avo" panose="02040603050506020204" pitchFamily="18" charset="0"/>
            </a:endParaRPr>
          </a:p>
        </p:txBody>
      </p:sp>
      <p:sp>
        <p:nvSpPr>
          <p:cNvPr id="6" name="TextBox 5">
            <a:extLst>
              <a:ext uri="{FF2B5EF4-FFF2-40B4-BE49-F238E27FC236}">
                <a16:creationId xmlns:a16="http://schemas.microsoft.com/office/drawing/2014/main" id="{BDD29180-0A1D-379C-3417-E4ECDA099B67}"/>
              </a:ext>
            </a:extLst>
          </p:cNvPr>
          <p:cNvSpPr txBox="1"/>
          <p:nvPr/>
        </p:nvSpPr>
        <p:spPr>
          <a:xfrm>
            <a:off x="4011326" y="2381351"/>
            <a:ext cx="4321723" cy="494110"/>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A5D4483B-CC4B-0904-57A4-E8ED7AAB4B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E7D4D37-3D9F-DC01-D9F7-2437B390B9B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5"/>
                                        </p:tgtEl>
                                        <p:attrNameLst>
                                          <p:attrName>style.color</p:attrName>
                                        </p:attrNameLst>
                                      </p:cBhvr>
                                      <p:by>
                                        <p:hsl h="7200000" s="0" l="0"/>
                                      </p:by>
                                    </p:animClr>
                                    <p:animClr clrSpc="hsl" dir="cw">
                                      <p:cBhvr>
                                        <p:cTn id="7" dur="1000" fill="hold"/>
                                        <p:tgtEl>
                                          <p:spTgt spid="5"/>
                                        </p:tgtEl>
                                        <p:attrNameLst>
                                          <p:attrName>fillcolor</p:attrName>
                                        </p:attrNameLst>
                                      </p:cBhvr>
                                      <p:by>
                                        <p:hsl h="7200000" s="0" l="0"/>
                                      </p:by>
                                    </p:animClr>
                                    <p:animClr clrSpc="hsl" dir="cw">
                                      <p:cBhvr>
                                        <p:cTn id="8" dur="1000" fill="hold"/>
                                        <p:tgtEl>
                                          <p:spTgt spid="5"/>
                                        </p:tgtEl>
                                        <p:attrNameLst>
                                          <p:attrName>stroke.color</p:attrName>
                                        </p:attrNameLst>
                                      </p:cBhvr>
                                      <p:by>
                                        <p:hsl h="7200000" s="0" l="0"/>
                                      </p:by>
                                    </p:animClr>
                                    <p:set>
                                      <p:cBhvr>
                                        <p:cTn id="9" dur="1000" fill="hold"/>
                                        <p:tgtEl>
                                          <p:spTgt spid="5"/>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2" name="Google Shape;1595;p16">
            <a:extLst>
              <a:ext uri="{FF2B5EF4-FFF2-40B4-BE49-F238E27FC236}">
                <a16:creationId xmlns:a16="http://schemas.microsoft.com/office/drawing/2014/main" id="{B1FE45D7-825A-EE63-D3B4-7610FA564F55}"/>
              </a:ext>
            </a:extLst>
          </p:cNvPr>
          <p:cNvSpPr txBox="1"/>
          <p:nvPr/>
        </p:nvSpPr>
        <p:spPr>
          <a:xfrm>
            <a:off x="1730821" y="1851907"/>
            <a:ext cx="8730356" cy="938819"/>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800" dirty="0">
                <a:latin typeface="UTM Avo" panose="02040603050506020204" pitchFamily="18"/>
              </a:rPr>
              <a:t>Kể tên một số nguyên liệu được sử dụng trong đời sống hằng ngày mà em biết.</a:t>
            </a:r>
            <a:endParaRPr lang="en" sz="2800" b="1" dirty="0">
              <a:solidFill>
                <a:schemeClr val="accent3"/>
              </a:solidFill>
              <a:latin typeface="UTM Avo" panose="02040603050506020204" pitchFamily="18"/>
              <a:ea typeface="Encode Sans Semi Condensed"/>
              <a:cs typeface="Arial" panose="020B0604020202020204" pitchFamily="34" charset="0"/>
              <a:sym typeface="Encode Sans Semi Condensed"/>
            </a:endParaRPr>
          </a:p>
        </p:txBody>
      </p:sp>
      <p:pic>
        <p:nvPicPr>
          <p:cNvPr id="3" name="Picture 2">
            <a:extLst>
              <a:ext uri="{FF2B5EF4-FFF2-40B4-BE49-F238E27FC236}">
                <a16:creationId xmlns:a16="http://schemas.microsoft.com/office/drawing/2014/main" id="{CB6372FB-DF32-8187-801C-A503DB4185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763"/>
          <a:stretch/>
        </p:blipFill>
        <p:spPr bwMode="auto">
          <a:xfrm>
            <a:off x="3501874" y="3224463"/>
            <a:ext cx="5188251" cy="3332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9BF90ECC-9F23-D7F5-5FDF-18876B3DBEF0}"/>
              </a:ext>
            </a:extLst>
          </p:cNvPr>
          <p:cNvPicPr>
            <a:picLocks noChangeAspect="1"/>
          </p:cNvPicPr>
          <p:nvPr/>
        </p:nvPicPr>
        <p:blipFill>
          <a:blip r:embed="rId5"/>
          <a:stretch>
            <a:fillRect/>
          </a:stretch>
        </p:blipFill>
        <p:spPr>
          <a:xfrm>
            <a:off x="4501082" y="3147800"/>
            <a:ext cx="3189835" cy="17647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2" name="Rounded Rectangle 1">
            <a:extLst>
              <a:ext uri="{FF2B5EF4-FFF2-40B4-BE49-F238E27FC236}">
                <a16:creationId xmlns:a16="http://schemas.microsoft.com/office/drawing/2014/main" id="{30A5AD04-1FD7-56EC-C76F-8B16BC9BFE12}"/>
              </a:ext>
            </a:extLst>
          </p:cNvPr>
          <p:cNvSpPr/>
          <p:nvPr/>
        </p:nvSpPr>
        <p:spPr>
          <a:xfrm>
            <a:off x="1493295" y="2690985"/>
            <a:ext cx="9205410" cy="3007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UTM Avo" panose="02040603050506020204" pitchFamily="18"/>
            </a:endParaRPr>
          </a:p>
        </p:txBody>
      </p:sp>
      <p:sp>
        <p:nvSpPr>
          <p:cNvPr id="3" name="Google Shape;1642;p22">
            <a:extLst>
              <a:ext uri="{FF2B5EF4-FFF2-40B4-BE49-F238E27FC236}">
                <a16:creationId xmlns:a16="http://schemas.microsoft.com/office/drawing/2014/main" id="{82BAB6D6-C21E-84D5-5996-BF26AC483175}"/>
              </a:ext>
            </a:extLst>
          </p:cNvPr>
          <p:cNvSpPr txBox="1">
            <a:spLocks/>
          </p:cNvSpPr>
          <p:nvPr/>
        </p:nvSpPr>
        <p:spPr>
          <a:xfrm>
            <a:off x="1762963" y="3055253"/>
            <a:ext cx="8666073" cy="28744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800"/>
              </a:spcBef>
              <a:spcAft>
                <a:spcPts val="80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marL="0" indent="0" algn="just">
              <a:lnSpc>
                <a:spcPct val="130000"/>
              </a:lnSpc>
              <a:spcBef>
                <a:spcPts val="600"/>
              </a:spcBef>
              <a:spcAft>
                <a:spcPts val="600"/>
              </a:spcAft>
              <a:buNone/>
            </a:pPr>
            <a:r>
              <a:rPr lang="vi-VN" sz="2200" dirty="0">
                <a:latin typeface="UTM Avo" panose="02040603050506020204" pitchFamily="18"/>
              </a:rPr>
              <a:t>Con người khai thác và chế biến các nguyên liệu để tạo nên các sản phẩm. Ví dụ, quặng bauxite được dùng để sản xuất nhôm; quặng apatite được dùng để sản xuất phân lân; quặng hematite được dùng để sản xuất sắt, gang, thép. Quặng bauxite, quặng apatite, quặng hematite là các nguyên liệu</a:t>
            </a:r>
            <a:endParaRPr lang="en-GB" sz="2200" dirty="0">
              <a:latin typeface="UTM Avo" panose="02040603050506020204" pitchFamily="18"/>
              <a:cs typeface="Arial" panose="020B0604020202020204" pitchFamily="34" charset="0"/>
            </a:endParaRPr>
          </a:p>
        </p:txBody>
      </p:sp>
      <p:sp>
        <p:nvSpPr>
          <p:cNvPr id="4" name="Google Shape;1593;p16">
            <a:extLst>
              <a:ext uri="{FF2B5EF4-FFF2-40B4-BE49-F238E27FC236}">
                <a16:creationId xmlns:a16="http://schemas.microsoft.com/office/drawing/2014/main" id="{4C9F389F-EB74-8850-E26E-6A4577C3C6AD}"/>
              </a:ext>
            </a:extLst>
          </p:cNvPr>
          <p:cNvSpPr txBox="1">
            <a:spLocks/>
          </p:cNvSpPr>
          <p:nvPr/>
        </p:nvSpPr>
        <p:spPr>
          <a:xfrm>
            <a:off x="2333085" y="1948165"/>
            <a:ext cx="7525827" cy="56068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pPr algn="ctr">
              <a:lnSpc>
                <a:spcPct val="135000"/>
              </a:lnSpc>
              <a:spcBef>
                <a:spcPts val="600"/>
              </a:spcBef>
              <a:spcAft>
                <a:spcPts val="600"/>
              </a:spcAft>
            </a:pPr>
            <a:r>
              <a:rPr lang="en-US" sz="2800" dirty="0">
                <a:solidFill>
                  <a:schemeClr val="tx1">
                    <a:lumMod val="95000"/>
                    <a:lumOff val="5000"/>
                  </a:schemeClr>
                </a:solidFill>
                <a:latin typeface="UTM Avo" panose="02040603050506020204" pitchFamily="18"/>
                <a:cs typeface="Arial" panose="020B0604020202020204" pitchFamily="34" charset="0"/>
              </a:rPr>
              <a:t>III. MỘT SỐ NGUYÊN LIỆU THÔNG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3" name="TextBox 2">
            <a:extLst>
              <a:ext uri="{FF2B5EF4-FFF2-40B4-BE49-F238E27FC236}">
                <a16:creationId xmlns:a16="http://schemas.microsoft.com/office/drawing/2014/main" id="{34DA746D-DB7C-C4C8-0D5F-7FE5482B5EDD}"/>
              </a:ext>
            </a:extLst>
          </p:cNvPr>
          <p:cNvSpPr txBox="1"/>
          <p:nvPr/>
        </p:nvSpPr>
        <p:spPr>
          <a:xfrm>
            <a:off x="1384586" y="2770081"/>
            <a:ext cx="9422825" cy="1523494"/>
          </a:xfrm>
          <a:prstGeom prst="rect">
            <a:avLst/>
          </a:prstGeom>
          <a:noFill/>
        </p:spPr>
        <p:txBody>
          <a:bodyPr wrap="square">
            <a:spAutoFit/>
          </a:bodyPr>
          <a:lstStyle/>
          <a:p>
            <a:pPr>
              <a:spcBef>
                <a:spcPts val="600"/>
              </a:spcBef>
            </a:pPr>
            <a:r>
              <a:rPr lang="en-US" sz="2200" b="1" dirty="0">
                <a:latin typeface="UTM Avo" panose="02040603050506020204" pitchFamily="18"/>
              </a:rPr>
              <a:t>Thành </a:t>
            </a:r>
            <a:r>
              <a:rPr lang="en-US" sz="2200" b="1" dirty="0" err="1">
                <a:latin typeface="UTM Avo" panose="02040603050506020204" pitchFamily="18"/>
              </a:rPr>
              <a:t>phần</a:t>
            </a:r>
            <a:r>
              <a:rPr lang="en-US" sz="2200" b="1" dirty="0">
                <a:latin typeface="UTM Avo" panose="02040603050506020204" pitchFamily="18"/>
              </a:rPr>
              <a:t>: </a:t>
            </a:r>
            <a:r>
              <a:rPr lang="vi-VN" sz="2200" dirty="0">
                <a:latin typeface="UTM Avo" panose="02040603050506020204" pitchFamily="18"/>
              </a:rPr>
              <a:t>Quặng là các loại đất, đá chứa khoáng chất như các kim loại, đá quý,... với hàm lượng lớn. </a:t>
            </a:r>
            <a:endParaRPr lang="en-US" sz="2200" dirty="0">
              <a:latin typeface="UTM Avo" panose="02040603050506020204" pitchFamily="18"/>
            </a:endParaRPr>
          </a:p>
          <a:p>
            <a:pPr>
              <a:spcBef>
                <a:spcPts val="600"/>
              </a:spcBef>
            </a:pPr>
            <a:r>
              <a:rPr lang="en-US" sz="2200" b="1" dirty="0" err="1">
                <a:latin typeface="UTM Avo" panose="02040603050506020204" pitchFamily="18"/>
              </a:rPr>
              <a:t>Ứng</a:t>
            </a:r>
            <a:r>
              <a:rPr lang="en-US" sz="2200" b="1" dirty="0">
                <a:latin typeface="UTM Avo" panose="02040603050506020204" pitchFamily="18"/>
              </a:rPr>
              <a:t> </a:t>
            </a:r>
            <a:r>
              <a:rPr lang="en-US" sz="2200" b="1" dirty="0" err="1">
                <a:latin typeface="UTM Avo" panose="02040603050506020204" pitchFamily="18"/>
              </a:rPr>
              <a:t>dụng</a:t>
            </a:r>
            <a:r>
              <a:rPr lang="en-US" sz="2200" b="1" dirty="0">
                <a:latin typeface="UTM Avo" panose="02040603050506020204" pitchFamily="18"/>
              </a:rPr>
              <a:t>: </a:t>
            </a:r>
            <a:r>
              <a:rPr lang="vi-VN" sz="2200" dirty="0">
                <a:latin typeface="UTM Avo" panose="02040603050506020204" pitchFamily="18"/>
              </a:rPr>
              <a:t>Chúng được khai thác từ các mỏ quặng để sản xuất kim loại, phân bón, đồ gốm sứ,... </a:t>
            </a:r>
            <a:endParaRPr lang="en-US" sz="2200" dirty="0">
              <a:latin typeface="UTM Avo" panose="02040603050506020204" pitchFamily="18"/>
            </a:endParaRPr>
          </a:p>
        </p:txBody>
      </p:sp>
      <p:sp>
        <p:nvSpPr>
          <p:cNvPr id="4" name="TextBox 3">
            <a:extLst>
              <a:ext uri="{FF2B5EF4-FFF2-40B4-BE49-F238E27FC236}">
                <a16:creationId xmlns:a16="http://schemas.microsoft.com/office/drawing/2014/main" id="{EBDDC0FD-2D4C-612A-F0E4-505F04E52F52}"/>
              </a:ext>
            </a:extLst>
          </p:cNvPr>
          <p:cNvSpPr txBox="1"/>
          <p:nvPr/>
        </p:nvSpPr>
        <p:spPr>
          <a:xfrm>
            <a:off x="931704" y="1722587"/>
            <a:ext cx="10328591" cy="477054"/>
          </a:xfrm>
          <a:prstGeom prst="rect">
            <a:avLst/>
          </a:prstGeom>
          <a:noFill/>
        </p:spPr>
        <p:txBody>
          <a:bodyPr wrap="square">
            <a:spAutoFit/>
          </a:bodyPr>
          <a:lstStyle/>
          <a:p>
            <a:r>
              <a:rPr lang="vi-VN" sz="2500" b="1" dirty="0">
                <a:latin typeface="UTM Avo" panose="02040603050506020204" pitchFamily="18"/>
              </a:rPr>
              <a:t>1. Tính chất và ứng dụng của một số nguyên liệu thông dụng </a:t>
            </a:r>
            <a:endParaRPr lang="en-US" sz="2500" b="1" dirty="0">
              <a:latin typeface="UTM Avo" panose="02040603050506020204" pitchFamily="18"/>
            </a:endParaRPr>
          </a:p>
        </p:txBody>
      </p:sp>
      <p:sp>
        <p:nvSpPr>
          <p:cNvPr id="5" name="TextBox 4">
            <a:extLst>
              <a:ext uri="{FF2B5EF4-FFF2-40B4-BE49-F238E27FC236}">
                <a16:creationId xmlns:a16="http://schemas.microsoft.com/office/drawing/2014/main" id="{2D95D2E1-B738-169E-4609-279B7B0A2E1A}"/>
              </a:ext>
            </a:extLst>
          </p:cNvPr>
          <p:cNvSpPr txBox="1"/>
          <p:nvPr/>
        </p:nvSpPr>
        <p:spPr>
          <a:xfrm>
            <a:off x="5438552" y="2246334"/>
            <a:ext cx="1314894" cy="477054"/>
          </a:xfrm>
          <a:prstGeom prst="rect">
            <a:avLst/>
          </a:prstGeom>
          <a:noFill/>
        </p:spPr>
        <p:txBody>
          <a:bodyPr wrap="square">
            <a:spAutoFit/>
          </a:bodyPr>
          <a:lstStyle/>
          <a:p>
            <a:r>
              <a:rPr lang="vi-VN" sz="2500" b="1" dirty="0">
                <a:latin typeface="UTM Avo" panose="02040603050506020204" pitchFamily="18"/>
              </a:rPr>
              <a:t>Quặng</a:t>
            </a:r>
            <a:r>
              <a:rPr lang="vi-VN" sz="2400" b="1" dirty="0">
                <a:latin typeface="UTM Avo" panose="02040603050506020204" pitchFamily="18"/>
              </a:rPr>
              <a:t> </a:t>
            </a:r>
            <a:endParaRPr lang="en-US" sz="2400" b="1" dirty="0">
              <a:latin typeface="UTM Avo" panose="02040603050506020204" pitchFamily="18"/>
            </a:endParaRPr>
          </a:p>
        </p:txBody>
      </p:sp>
      <p:pic>
        <p:nvPicPr>
          <p:cNvPr id="7" name="Picture 6">
            <a:extLst>
              <a:ext uri="{FF2B5EF4-FFF2-40B4-BE49-F238E27FC236}">
                <a16:creationId xmlns:a16="http://schemas.microsoft.com/office/drawing/2014/main" id="{E9358439-12B4-8274-088F-F7C030E4788E}"/>
              </a:ext>
            </a:extLst>
          </p:cNvPr>
          <p:cNvPicPr>
            <a:picLocks noChangeAspect="1"/>
          </p:cNvPicPr>
          <p:nvPr/>
        </p:nvPicPr>
        <p:blipFill rotWithShape="1">
          <a:blip r:embed="rId4"/>
          <a:srcRect t="38470"/>
          <a:stretch/>
        </p:blipFill>
        <p:spPr>
          <a:xfrm>
            <a:off x="2343705" y="4319568"/>
            <a:ext cx="7504589" cy="2538432"/>
          </a:xfrm>
          <a:prstGeom prst="rect">
            <a:avLst/>
          </a:prstGeom>
        </p:spPr>
      </p:pic>
    </p:spTree>
    <p:extLst>
      <p:ext uri="{BB962C8B-B14F-4D97-AF65-F5344CB8AC3E}">
        <p14:creationId xmlns:p14="http://schemas.microsoft.com/office/powerpoint/2010/main" val="64427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pic>
        <p:nvPicPr>
          <p:cNvPr id="2" name="Picture 2" descr="Đá vôi là gì? Phân loại đá vôi - Moneydaily">
            <a:extLst>
              <a:ext uri="{FF2B5EF4-FFF2-40B4-BE49-F238E27FC236}">
                <a16:creationId xmlns:a16="http://schemas.microsoft.com/office/drawing/2014/main" id="{1E07BD48-D054-3E3E-35B9-271E49FBC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8370" y="4410450"/>
            <a:ext cx="2554459" cy="19534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Đá Lông Vũ - Nham Thạch Trắng ICDI Aquarium and Pets">
            <a:extLst>
              <a:ext uri="{FF2B5EF4-FFF2-40B4-BE49-F238E27FC236}">
                <a16:creationId xmlns:a16="http://schemas.microsoft.com/office/drawing/2014/main" id="{D5F548E6-6EE6-69F4-0C74-5AAA34B29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5380" y="4463229"/>
            <a:ext cx="2488254" cy="190063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04;p13">
            <a:extLst>
              <a:ext uri="{FF2B5EF4-FFF2-40B4-BE49-F238E27FC236}">
                <a16:creationId xmlns:a16="http://schemas.microsoft.com/office/drawing/2014/main" id="{349F79D1-62BD-F9A1-C458-A73EC934EB7D}"/>
              </a:ext>
            </a:extLst>
          </p:cNvPr>
          <p:cNvSpPr txBox="1">
            <a:spLocks/>
          </p:cNvSpPr>
          <p:nvPr/>
        </p:nvSpPr>
        <p:spPr>
          <a:xfrm>
            <a:off x="4732951" y="6401342"/>
            <a:ext cx="2726098" cy="45665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1pPr>
            <a:lvl2pPr marR="0" lvl="1"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2pPr>
            <a:lvl3pPr marR="0" lvl="2"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3pPr>
            <a:lvl4pPr marR="0" lvl="3"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4pPr>
            <a:lvl5pPr marR="0" lvl="4"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5pPr>
            <a:lvl6pPr marR="0" lvl="5"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6pPr>
            <a:lvl7pPr marR="0" lvl="6"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7pPr>
            <a:lvl8pPr marR="0" lvl="7"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8pPr>
            <a:lvl9pPr marR="0" lvl="8"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9pPr>
          </a:lstStyle>
          <a:p>
            <a:pPr algn="ctr">
              <a:lnSpc>
                <a:spcPct val="135000"/>
              </a:lnSpc>
            </a:pPr>
            <a:r>
              <a:rPr lang="en-GB" sz="2200" b="0" dirty="0" err="1">
                <a:solidFill>
                  <a:schemeClr val="tx1"/>
                </a:solidFill>
                <a:latin typeface="UTM Avo" panose="02040603050506020204" pitchFamily="18"/>
                <a:cs typeface="Arial" panose="020B0604020202020204" pitchFamily="34" charset="0"/>
              </a:rPr>
              <a:t>Một</a:t>
            </a:r>
            <a:r>
              <a:rPr lang="en-GB" sz="2200" b="0" dirty="0">
                <a:solidFill>
                  <a:schemeClr val="tx1"/>
                </a:solidFill>
                <a:latin typeface="UTM Avo" panose="02040603050506020204" pitchFamily="18"/>
                <a:cs typeface="Arial" panose="020B0604020202020204" pitchFamily="34" charset="0"/>
              </a:rPr>
              <a:t> </a:t>
            </a:r>
            <a:r>
              <a:rPr lang="en-GB" sz="2200" b="0" dirty="0" err="1">
                <a:solidFill>
                  <a:schemeClr val="tx1"/>
                </a:solidFill>
                <a:latin typeface="UTM Avo" panose="02040603050506020204" pitchFamily="18"/>
                <a:cs typeface="Arial" panose="020B0604020202020204" pitchFamily="34" charset="0"/>
              </a:rPr>
              <a:t>số</a:t>
            </a:r>
            <a:r>
              <a:rPr lang="en-GB" sz="2200" b="0" dirty="0">
                <a:solidFill>
                  <a:schemeClr val="tx1"/>
                </a:solidFill>
                <a:latin typeface="UTM Avo" panose="02040603050506020204" pitchFamily="18"/>
                <a:cs typeface="Arial" panose="020B0604020202020204" pitchFamily="34" charset="0"/>
              </a:rPr>
              <a:t> </a:t>
            </a:r>
            <a:r>
              <a:rPr lang="en-GB" sz="2200" b="0" dirty="0" err="1">
                <a:solidFill>
                  <a:schemeClr val="tx1"/>
                </a:solidFill>
                <a:latin typeface="UTM Avo" panose="02040603050506020204" pitchFamily="18"/>
                <a:cs typeface="Arial" panose="020B0604020202020204" pitchFamily="34" charset="0"/>
              </a:rPr>
              <a:t>mẫu</a:t>
            </a:r>
            <a:r>
              <a:rPr lang="en-GB" sz="2200" b="0" dirty="0">
                <a:solidFill>
                  <a:schemeClr val="tx1"/>
                </a:solidFill>
                <a:latin typeface="UTM Avo" panose="02040603050506020204" pitchFamily="18"/>
                <a:cs typeface="Arial" panose="020B0604020202020204" pitchFamily="34" charset="0"/>
              </a:rPr>
              <a:t> </a:t>
            </a:r>
            <a:r>
              <a:rPr lang="en-GB" sz="2200" b="0" dirty="0" err="1">
                <a:solidFill>
                  <a:schemeClr val="tx1"/>
                </a:solidFill>
                <a:latin typeface="UTM Avo" panose="02040603050506020204" pitchFamily="18"/>
                <a:cs typeface="Arial" panose="020B0604020202020204" pitchFamily="34" charset="0"/>
              </a:rPr>
              <a:t>đá</a:t>
            </a:r>
            <a:r>
              <a:rPr lang="en-GB" sz="2200" b="0" dirty="0">
                <a:solidFill>
                  <a:schemeClr val="tx1"/>
                </a:solidFill>
                <a:latin typeface="UTM Avo" panose="02040603050506020204" pitchFamily="18"/>
                <a:cs typeface="Arial" panose="020B0604020202020204" pitchFamily="34" charset="0"/>
              </a:rPr>
              <a:t> </a:t>
            </a:r>
            <a:r>
              <a:rPr lang="en-GB" sz="2200" b="0" dirty="0" err="1">
                <a:solidFill>
                  <a:schemeClr val="tx1"/>
                </a:solidFill>
                <a:latin typeface="UTM Avo" panose="02040603050506020204" pitchFamily="18"/>
                <a:cs typeface="Arial" panose="020B0604020202020204" pitchFamily="34" charset="0"/>
              </a:rPr>
              <a:t>vôi</a:t>
            </a:r>
            <a:endParaRPr lang="vi-VN" sz="2200" b="0" dirty="0">
              <a:solidFill>
                <a:schemeClr val="tx1"/>
              </a:solidFill>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51415BAE-D637-FC5F-0A2E-C87D00AE72E5}"/>
              </a:ext>
            </a:extLst>
          </p:cNvPr>
          <p:cNvSpPr txBox="1"/>
          <p:nvPr/>
        </p:nvSpPr>
        <p:spPr>
          <a:xfrm>
            <a:off x="1048394" y="1596808"/>
            <a:ext cx="10095207" cy="2693045"/>
          </a:xfrm>
          <a:prstGeom prst="rect">
            <a:avLst/>
          </a:prstGeom>
          <a:noFill/>
        </p:spPr>
        <p:txBody>
          <a:bodyPr wrap="square">
            <a:spAutoFit/>
          </a:bodyPr>
          <a:lstStyle/>
          <a:p>
            <a:pPr>
              <a:spcBef>
                <a:spcPts val="600"/>
              </a:spcBef>
            </a:pPr>
            <a:r>
              <a:rPr lang="vi-VN" sz="2200" dirty="0">
                <a:latin typeface="UTM Avo" panose="02040603050506020204" pitchFamily="18"/>
              </a:rPr>
              <a:t>Nước ta có nguồn nguyên liệu đá vôi rất dồi dào và chất lượng khá tốt. </a:t>
            </a:r>
            <a:endParaRPr lang="en-US" sz="2200" dirty="0">
              <a:latin typeface="UTM Avo" panose="02040603050506020204" pitchFamily="18"/>
            </a:endParaRPr>
          </a:p>
          <a:p>
            <a:pPr>
              <a:spcBef>
                <a:spcPts val="600"/>
              </a:spcBef>
            </a:pPr>
            <a:r>
              <a:rPr lang="en-US" sz="2200" b="1" dirty="0">
                <a:latin typeface="UTM Avo" panose="02040603050506020204" pitchFamily="18"/>
              </a:rPr>
              <a:t>Thành </a:t>
            </a:r>
            <a:r>
              <a:rPr lang="en-US" sz="2200" b="1" dirty="0" err="1">
                <a:latin typeface="UTM Avo" panose="02040603050506020204" pitchFamily="18"/>
              </a:rPr>
              <a:t>phần</a:t>
            </a:r>
            <a:r>
              <a:rPr lang="en-US" sz="2200" dirty="0">
                <a:latin typeface="UTM Avo" panose="02040603050506020204" pitchFamily="18"/>
              </a:rPr>
              <a:t>: </a:t>
            </a:r>
            <a:r>
              <a:rPr lang="vi-VN" sz="2200" dirty="0">
                <a:latin typeface="UTM Avo" panose="02040603050506020204" pitchFamily="18"/>
              </a:rPr>
              <a:t>Đá vôi có ở trong các núi đá vôi, có thành phần chính là calcium carbonate. Do bị lẫn các tạp chất nên đá vôi thường có màu sắc khác nhau.</a:t>
            </a:r>
            <a:endParaRPr lang="en-US" sz="2200" dirty="0">
              <a:latin typeface="UTM Avo" panose="02040603050506020204" pitchFamily="18"/>
            </a:endParaRPr>
          </a:p>
          <a:p>
            <a:pPr>
              <a:spcBef>
                <a:spcPts val="600"/>
              </a:spcBef>
            </a:pPr>
            <a:r>
              <a:rPr lang="en-US" sz="2200" b="1" dirty="0" err="1">
                <a:latin typeface="UTM Avo" panose="02040603050506020204" pitchFamily="18"/>
              </a:rPr>
              <a:t>Tính</a:t>
            </a:r>
            <a:r>
              <a:rPr lang="en-US" sz="2200" b="1" dirty="0">
                <a:latin typeface="UTM Avo" panose="02040603050506020204" pitchFamily="18"/>
              </a:rPr>
              <a:t> </a:t>
            </a:r>
            <a:r>
              <a:rPr lang="en-US" sz="2200" b="1" dirty="0" err="1">
                <a:latin typeface="UTM Avo" panose="02040603050506020204" pitchFamily="18"/>
              </a:rPr>
              <a:t>chất</a:t>
            </a:r>
            <a:r>
              <a:rPr lang="en-US" sz="2200" dirty="0">
                <a:latin typeface="UTM Avo" panose="02040603050506020204" pitchFamily="18"/>
              </a:rPr>
              <a:t>: </a:t>
            </a:r>
            <a:r>
              <a:rPr lang="vi-VN" sz="2200" dirty="0">
                <a:latin typeface="UTM Avo" panose="02040603050506020204" pitchFamily="18"/>
              </a:rPr>
              <a:t>Đá vôi tương đối cứng, không tan trong nước nhưng tan trong acid, tạo bọt khí.</a:t>
            </a:r>
            <a:endParaRPr lang="en-US" sz="2200" dirty="0">
              <a:latin typeface="UTM Avo" panose="02040603050506020204" pitchFamily="18"/>
            </a:endParaRPr>
          </a:p>
          <a:p>
            <a:pPr>
              <a:spcBef>
                <a:spcPts val="600"/>
              </a:spcBef>
            </a:pPr>
            <a:r>
              <a:rPr lang="en-US" sz="2200" b="1" dirty="0" err="1">
                <a:latin typeface="UTM Avo" panose="02040603050506020204" pitchFamily="18"/>
              </a:rPr>
              <a:t>Ứng</a:t>
            </a:r>
            <a:r>
              <a:rPr lang="en-US" sz="2200" b="1" dirty="0">
                <a:latin typeface="UTM Avo" panose="02040603050506020204" pitchFamily="18"/>
              </a:rPr>
              <a:t> </a:t>
            </a:r>
            <a:r>
              <a:rPr lang="en-US" sz="2200" b="1" dirty="0" err="1">
                <a:latin typeface="UTM Avo" panose="02040603050506020204" pitchFamily="18"/>
              </a:rPr>
              <a:t>dụng</a:t>
            </a:r>
            <a:r>
              <a:rPr lang="en-US" sz="2200" dirty="0">
                <a:latin typeface="UTM Avo" panose="02040603050506020204" pitchFamily="18"/>
              </a:rPr>
              <a:t>: </a:t>
            </a:r>
            <a:r>
              <a:rPr lang="en-US" sz="2200" dirty="0" err="1">
                <a:effectLst/>
                <a:latin typeface="UTM Avo" panose="02040603050506020204" pitchFamily="18"/>
              </a:rPr>
              <a:t>Làm</a:t>
            </a:r>
            <a:r>
              <a:rPr lang="en-US" sz="2200" dirty="0">
                <a:effectLst/>
                <a:latin typeface="UTM Avo" panose="02040603050506020204" pitchFamily="18"/>
              </a:rPr>
              <a:t> </a:t>
            </a:r>
            <a:r>
              <a:rPr lang="en-US" sz="2200" dirty="0" err="1">
                <a:effectLst/>
                <a:latin typeface="UTM Avo" panose="02040603050506020204" pitchFamily="18"/>
              </a:rPr>
              <a:t>vật</a:t>
            </a:r>
            <a:r>
              <a:rPr lang="en-US" sz="2200" dirty="0">
                <a:effectLst/>
                <a:latin typeface="UTM Avo" panose="02040603050506020204" pitchFamily="18"/>
              </a:rPr>
              <a:t> </a:t>
            </a:r>
            <a:r>
              <a:rPr lang="en-US" sz="2200" dirty="0" err="1">
                <a:effectLst/>
                <a:latin typeface="UTM Avo" panose="02040603050506020204" pitchFamily="18"/>
              </a:rPr>
              <a:t>liệu</a:t>
            </a:r>
            <a:r>
              <a:rPr lang="en-US" sz="2200" dirty="0">
                <a:effectLst/>
                <a:latin typeface="UTM Avo" panose="02040603050506020204" pitchFamily="18"/>
              </a:rPr>
              <a:t> </a:t>
            </a:r>
            <a:r>
              <a:rPr lang="en-US" sz="2200" dirty="0" err="1">
                <a:effectLst/>
                <a:latin typeface="UTM Avo" panose="02040603050506020204" pitchFamily="18"/>
              </a:rPr>
              <a:t>xây</a:t>
            </a:r>
            <a:r>
              <a:rPr lang="en-US" sz="2200" dirty="0">
                <a:effectLst/>
                <a:latin typeface="UTM Avo" panose="02040603050506020204" pitchFamily="18"/>
              </a:rPr>
              <a:t> </a:t>
            </a:r>
            <a:r>
              <a:rPr lang="en-US" sz="2200" dirty="0" err="1">
                <a:effectLst/>
                <a:latin typeface="UTM Avo" panose="02040603050506020204" pitchFamily="18"/>
              </a:rPr>
              <a:t>dựng</a:t>
            </a:r>
            <a:r>
              <a:rPr lang="en-US" sz="2200" dirty="0">
                <a:effectLst/>
                <a:latin typeface="UTM Avo" panose="02040603050506020204" pitchFamily="18"/>
              </a:rPr>
              <a:t>, </a:t>
            </a:r>
            <a:r>
              <a:rPr lang="en-US" sz="2200" dirty="0" err="1">
                <a:effectLst/>
                <a:latin typeface="UTM Avo" panose="02040603050506020204" pitchFamily="18"/>
              </a:rPr>
              <a:t>làm</a:t>
            </a:r>
            <a:r>
              <a:rPr lang="en-US" sz="2200" dirty="0">
                <a:effectLst/>
                <a:latin typeface="UTM Avo" panose="02040603050506020204" pitchFamily="18"/>
              </a:rPr>
              <a:t> </a:t>
            </a:r>
            <a:r>
              <a:rPr lang="en-US" sz="2200" dirty="0" err="1">
                <a:effectLst/>
                <a:latin typeface="UTM Avo" panose="02040603050506020204" pitchFamily="18"/>
              </a:rPr>
              <a:t>chế</a:t>
            </a:r>
            <a:r>
              <a:rPr lang="en-US" sz="2200" dirty="0">
                <a:effectLst/>
                <a:latin typeface="UTM Avo" panose="02040603050506020204" pitchFamily="18"/>
              </a:rPr>
              <a:t> </a:t>
            </a:r>
            <a:r>
              <a:rPr lang="en-US" sz="2200" dirty="0" err="1">
                <a:effectLst/>
                <a:latin typeface="UTM Avo" panose="02040603050506020204" pitchFamily="18"/>
              </a:rPr>
              <a:t>phẩm</a:t>
            </a:r>
            <a:r>
              <a:rPr lang="en-US" sz="2200" dirty="0">
                <a:effectLst/>
                <a:latin typeface="UTM Avo" panose="02040603050506020204" pitchFamily="18"/>
              </a:rPr>
              <a:t>…</a:t>
            </a:r>
            <a:endParaRPr lang="en-US" sz="2200" dirty="0">
              <a:effectLst/>
              <a:latin typeface="UTM Avo" panose="02040603050506020204" pitchFamily="18"/>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6E826E8-297C-4B5A-ECF4-9E8A6668E0C1}"/>
              </a:ext>
            </a:extLst>
          </p:cNvPr>
          <p:cNvSpPr txBox="1"/>
          <p:nvPr/>
        </p:nvSpPr>
        <p:spPr>
          <a:xfrm>
            <a:off x="5438551" y="1066883"/>
            <a:ext cx="1314894" cy="492443"/>
          </a:xfrm>
          <a:prstGeom prst="rect">
            <a:avLst/>
          </a:prstGeom>
          <a:noFill/>
        </p:spPr>
        <p:txBody>
          <a:bodyPr wrap="square">
            <a:spAutoFit/>
          </a:bodyPr>
          <a:lstStyle/>
          <a:p>
            <a:r>
              <a:rPr lang="en-US" sz="2600" b="1" dirty="0" err="1">
                <a:latin typeface="UTM Avo" panose="02040603050506020204" pitchFamily="18"/>
              </a:rPr>
              <a:t>Đá</a:t>
            </a:r>
            <a:r>
              <a:rPr lang="en-US" sz="2600" b="1" dirty="0">
                <a:latin typeface="UTM Avo" panose="02040603050506020204" pitchFamily="18"/>
              </a:rPr>
              <a:t> </a:t>
            </a:r>
            <a:r>
              <a:rPr lang="en-US" sz="2600" b="1" dirty="0" err="1">
                <a:latin typeface="UTM Avo" panose="02040603050506020204" pitchFamily="18"/>
              </a:rPr>
              <a:t>vôi</a:t>
            </a:r>
            <a:endParaRPr lang="en-US" sz="2600" b="1" dirty="0">
              <a:latin typeface="UTM Avo" panose="02040603050506020204" pitchFamily="18"/>
            </a:endParaRPr>
          </a:p>
        </p:txBody>
      </p:sp>
    </p:spTree>
    <p:extLst>
      <p:ext uri="{BB962C8B-B14F-4D97-AF65-F5344CB8AC3E}">
        <p14:creationId xmlns:p14="http://schemas.microsoft.com/office/powerpoint/2010/main" val="349687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2" name="Title 1">
            <a:extLst>
              <a:ext uri="{FF2B5EF4-FFF2-40B4-BE49-F238E27FC236}">
                <a16:creationId xmlns:a16="http://schemas.microsoft.com/office/drawing/2014/main" id="{790F7FA1-5B0C-C0B9-049F-61C18FE57016}"/>
              </a:ext>
            </a:extLst>
          </p:cNvPr>
          <p:cNvSpPr>
            <a:spLocks noGrp="1"/>
          </p:cNvSpPr>
          <p:nvPr>
            <p:ph type="title"/>
          </p:nvPr>
        </p:nvSpPr>
        <p:spPr>
          <a:xfrm>
            <a:off x="2394434" y="1732881"/>
            <a:ext cx="8223395" cy="396105"/>
          </a:xfrm>
        </p:spPr>
        <p:txBody>
          <a:bodyPr>
            <a:noAutofit/>
          </a:bodyPr>
          <a:lstStyle/>
          <a:p>
            <a:pPr algn="ctr">
              <a:lnSpc>
                <a:spcPct val="120000"/>
              </a:lnSpc>
            </a:pPr>
            <a:r>
              <a:rPr lang="en-US" sz="2200" b="1" dirty="0">
                <a:solidFill>
                  <a:schemeClr val="tx1">
                    <a:lumMod val="95000"/>
                    <a:lumOff val="5000"/>
                  </a:schemeClr>
                </a:solidFill>
                <a:latin typeface="UTM Avo" panose="02040603050506020204" pitchFamily="18"/>
              </a:rPr>
              <a:t>2. </a:t>
            </a:r>
            <a:r>
              <a:rPr lang="en-US" sz="2200" b="1" dirty="0" err="1">
                <a:solidFill>
                  <a:schemeClr val="tx1">
                    <a:lumMod val="95000"/>
                    <a:lumOff val="5000"/>
                  </a:schemeClr>
                </a:solidFill>
                <a:latin typeface="UTM Avo" panose="02040603050506020204" pitchFamily="18"/>
              </a:rPr>
              <a:t>Sử</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dụng</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nguyên</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liệu</a:t>
            </a:r>
            <a:r>
              <a:rPr lang="en-US" sz="2200" b="1" dirty="0">
                <a:solidFill>
                  <a:schemeClr val="tx1">
                    <a:lumMod val="95000"/>
                    <a:lumOff val="5000"/>
                  </a:schemeClr>
                </a:solidFill>
                <a:latin typeface="UTM Avo" panose="02040603050506020204" pitchFamily="18"/>
              </a:rPr>
              <a:t> an </a:t>
            </a:r>
            <a:r>
              <a:rPr lang="en-US" sz="2200" b="1" dirty="0" err="1">
                <a:solidFill>
                  <a:schemeClr val="tx1">
                    <a:lumMod val="95000"/>
                    <a:lumOff val="5000"/>
                  </a:schemeClr>
                </a:solidFill>
                <a:latin typeface="UTM Avo" panose="02040603050506020204" pitchFamily="18"/>
              </a:rPr>
              <a:t>toàn</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hiệu</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quả</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và</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bảo</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đảm</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sự</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phát</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triển</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bền</a:t>
            </a:r>
            <a:r>
              <a:rPr lang="en-US" sz="2200" b="1" dirty="0">
                <a:solidFill>
                  <a:schemeClr val="tx1">
                    <a:lumMod val="95000"/>
                    <a:lumOff val="5000"/>
                  </a:schemeClr>
                </a:solidFill>
                <a:latin typeface="UTM Avo" panose="02040603050506020204" pitchFamily="18"/>
              </a:rPr>
              <a:t> </a:t>
            </a:r>
            <a:r>
              <a:rPr lang="en-US" sz="2200" b="1" dirty="0" err="1">
                <a:solidFill>
                  <a:schemeClr val="tx1">
                    <a:lumMod val="95000"/>
                    <a:lumOff val="5000"/>
                  </a:schemeClr>
                </a:solidFill>
                <a:latin typeface="UTM Avo" panose="02040603050506020204" pitchFamily="18"/>
              </a:rPr>
              <a:t>vững</a:t>
            </a:r>
            <a:endParaRPr lang="en-US" sz="2200" b="1" dirty="0">
              <a:solidFill>
                <a:schemeClr val="tx1">
                  <a:lumMod val="95000"/>
                  <a:lumOff val="5000"/>
                </a:schemeClr>
              </a:solidFill>
              <a:latin typeface="UTM Avo" panose="02040603050506020204" pitchFamily="18"/>
            </a:endParaRPr>
          </a:p>
        </p:txBody>
      </p:sp>
      <p:sp>
        <p:nvSpPr>
          <p:cNvPr id="3" name="TextBox 2">
            <a:extLst>
              <a:ext uri="{FF2B5EF4-FFF2-40B4-BE49-F238E27FC236}">
                <a16:creationId xmlns:a16="http://schemas.microsoft.com/office/drawing/2014/main" id="{22C5AE7D-9AAB-1046-5C71-8D499D704825}"/>
              </a:ext>
            </a:extLst>
          </p:cNvPr>
          <p:cNvSpPr txBox="1"/>
          <p:nvPr/>
        </p:nvSpPr>
        <p:spPr>
          <a:xfrm>
            <a:off x="268738" y="2214356"/>
            <a:ext cx="6159771" cy="4643644"/>
          </a:xfrm>
          <a:prstGeom prst="rect">
            <a:avLst/>
          </a:prstGeom>
          <a:noFill/>
        </p:spPr>
        <p:txBody>
          <a:bodyPr wrap="square">
            <a:spAutoFit/>
          </a:bodyPr>
          <a:lstStyle/>
          <a:p>
            <a:pPr algn="just">
              <a:lnSpc>
                <a:spcPct val="150000"/>
              </a:lnSpc>
            </a:pPr>
            <a:r>
              <a:rPr lang="vi-VN" sz="2000" dirty="0">
                <a:latin typeface="UTM Avo" panose="02040603050506020204" pitchFamily="18"/>
              </a:rPr>
              <a:t>Việc khai thác quá mức và không có kế hoạch có thể khiến các nguyên liệu bị cạn kiệt. Quá trình khai thác, chế biến nguyên liệu như quặng, đá vôi có thể gây những tác động tiêu cực đến môi trường.</a:t>
            </a:r>
            <a:endParaRPr lang="en-US" sz="2000" dirty="0">
              <a:latin typeface="UTM Avo" panose="02040603050506020204" pitchFamily="18"/>
            </a:endParaRPr>
          </a:p>
          <a:p>
            <a:pPr algn="just">
              <a:lnSpc>
                <a:spcPct val="150000"/>
              </a:lnSpc>
            </a:pPr>
            <a:r>
              <a:rPr lang="en-US" sz="2000" dirty="0" err="1">
                <a:latin typeface="UTM Avo" panose="02040603050506020204" pitchFamily="18"/>
              </a:rPr>
              <a:t>Vì</a:t>
            </a:r>
            <a:r>
              <a:rPr lang="en-US" sz="2000" dirty="0">
                <a:latin typeface="UTM Avo" panose="02040603050506020204" pitchFamily="18"/>
              </a:rPr>
              <a:t> </a:t>
            </a:r>
            <a:r>
              <a:rPr lang="en-US" sz="2000" dirty="0" err="1">
                <a:latin typeface="UTM Avo" panose="02040603050506020204" pitchFamily="18"/>
              </a:rPr>
              <a:t>vậy</a:t>
            </a:r>
            <a:r>
              <a:rPr lang="en-US" sz="2000" dirty="0">
                <a:latin typeface="UTM Avo" panose="02040603050506020204" pitchFamily="18"/>
              </a:rPr>
              <a:t>, </a:t>
            </a:r>
            <a:r>
              <a:rPr lang="en-US" sz="2000" dirty="0" err="1">
                <a:latin typeface="UTM Avo" panose="02040603050506020204" pitchFamily="18"/>
              </a:rPr>
              <a:t>cần</a:t>
            </a:r>
            <a:r>
              <a:rPr lang="en-US" sz="2000" dirty="0">
                <a:latin typeface="UTM Avo" panose="02040603050506020204" pitchFamily="18"/>
              </a:rPr>
              <a:t> </a:t>
            </a:r>
            <a:r>
              <a:rPr lang="en-US" sz="2000" dirty="0" err="1">
                <a:latin typeface="UTM Avo" panose="02040603050506020204" pitchFamily="18"/>
              </a:rPr>
              <a:t>sử</a:t>
            </a:r>
            <a:r>
              <a:rPr lang="en-US" sz="2000" dirty="0">
                <a:latin typeface="UTM Avo" panose="02040603050506020204" pitchFamily="18"/>
              </a:rPr>
              <a:t> </a:t>
            </a:r>
            <a:r>
              <a:rPr lang="en-US" sz="2000" dirty="0" err="1">
                <a:latin typeface="UTM Avo" panose="02040603050506020204" pitchFamily="18"/>
              </a:rPr>
              <a:t>dụng</a:t>
            </a:r>
            <a:r>
              <a:rPr lang="en-US" sz="2000" dirty="0">
                <a:latin typeface="UTM Avo" panose="02040603050506020204" pitchFamily="18"/>
              </a:rPr>
              <a:t> </a:t>
            </a:r>
            <a:r>
              <a:rPr lang="en-US" sz="2000" dirty="0" err="1">
                <a:latin typeface="UTM Avo" panose="02040603050506020204" pitchFamily="18"/>
              </a:rPr>
              <a:t>các</a:t>
            </a:r>
            <a:r>
              <a:rPr lang="en-US" sz="2000" dirty="0">
                <a:latin typeface="UTM Avo" panose="02040603050506020204" pitchFamily="18"/>
              </a:rPr>
              <a:t> </a:t>
            </a:r>
            <a:r>
              <a:rPr lang="en-US" sz="2000" dirty="0" err="1">
                <a:latin typeface="UTM Avo" panose="02040603050506020204" pitchFamily="18"/>
              </a:rPr>
              <a:t>nguyên</a:t>
            </a:r>
            <a:r>
              <a:rPr lang="en-US" sz="2000" dirty="0">
                <a:latin typeface="UTM Avo" panose="02040603050506020204" pitchFamily="18"/>
              </a:rPr>
              <a:t> </a:t>
            </a:r>
            <a:r>
              <a:rPr lang="en-US" sz="2000" dirty="0" err="1">
                <a:latin typeface="UTM Avo" panose="02040603050506020204" pitchFamily="18"/>
              </a:rPr>
              <a:t>liệu</a:t>
            </a:r>
            <a:r>
              <a:rPr lang="en-US" sz="2000" dirty="0">
                <a:latin typeface="UTM Avo" panose="02040603050506020204" pitchFamily="18"/>
              </a:rPr>
              <a:t> an </a:t>
            </a:r>
            <a:r>
              <a:rPr lang="en-US" sz="2000" dirty="0" err="1">
                <a:latin typeface="UTM Avo" panose="02040603050506020204" pitchFamily="18"/>
              </a:rPr>
              <a:t>toàn</a:t>
            </a:r>
            <a:r>
              <a:rPr lang="en-US" sz="2000" dirty="0">
                <a:latin typeface="UTM Avo" panose="02040603050506020204" pitchFamily="18"/>
              </a:rPr>
              <a:t>, </a:t>
            </a:r>
            <a:r>
              <a:rPr lang="en-US" sz="2000" dirty="0" err="1">
                <a:latin typeface="UTM Avo" panose="02040603050506020204" pitchFamily="18"/>
              </a:rPr>
              <a:t>hiệu</a:t>
            </a:r>
            <a:r>
              <a:rPr lang="en-US" sz="2000" dirty="0">
                <a:latin typeface="UTM Avo" panose="02040603050506020204" pitchFamily="18"/>
              </a:rPr>
              <a:t> </a:t>
            </a:r>
            <a:r>
              <a:rPr lang="en-US" sz="2000" dirty="0" err="1">
                <a:latin typeface="UTM Avo" panose="02040603050506020204" pitchFamily="18"/>
              </a:rPr>
              <a:t>quả</a:t>
            </a:r>
            <a:r>
              <a:rPr lang="en-US" sz="2000" dirty="0">
                <a:latin typeface="UTM Avo" panose="02040603050506020204" pitchFamily="18"/>
              </a:rPr>
              <a:t> </a:t>
            </a:r>
            <a:r>
              <a:rPr lang="en-US" sz="2000" dirty="0" err="1">
                <a:latin typeface="UTM Avo" panose="02040603050506020204" pitchFamily="18"/>
              </a:rPr>
              <a:t>và</a:t>
            </a:r>
            <a:r>
              <a:rPr lang="en-US" sz="2000" dirty="0">
                <a:latin typeface="UTM Avo" panose="02040603050506020204" pitchFamily="18"/>
              </a:rPr>
              <a:t> </a:t>
            </a:r>
            <a:r>
              <a:rPr lang="en-US" sz="2000" dirty="0" err="1">
                <a:latin typeface="UTM Avo" panose="02040603050506020204" pitchFamily="18"/>
              </a:rPr>
              <a:t>bảo</a:t>
            </a:r>
            <a:r>
              <a:rPr lang="en-US" sz="2000" dirty="0">
                <a:latin typeface="UTM Avo" panose="02040603050506020204" pitchFamily="18"/>
              </a:rPr>
              <a:t> </a:t>
            </a:r>
            <a:r>
              <a:rPr lang="en-US" sz="2000" dirty="0" err="1">
                <a:latin typeface="UTM Avo" panose="02040603050506020204" pitchFamily="18"/>
              </a:rPr>
              <a:t>đảm</a:t>
            </a:r>
            <a:r>
              <a:rPr lang="en-US" sz="2000" dirty="0">
                <a:latin typeface="UTM Avo" panose="02040603050506020204" pitchFamily="18"/>
              </a:rPr>
              <a:t> </a:t>
            </a:r>
            <a:r>
              <a:rPr lang="en-US" sz="2000" dirty="0" err="1">
                <a:latin typeface="UTM Avo" panose="02040603050506020204" pitchFamily="18"/>
              </a:rPr>
              <a:t>sự</a:t>
            </a:r>
            <a:r>
              <a:rPr lang="en-US" sz="2000" dirty="0">
                <a:latin typeface="UTM Avo" panose="02040603050506020204" pitchFamily="18"/>
              </a:rPr>
              <a:t> </a:t>
            </a:r>
            <a:r>
              <a:rPr lang="en-US" sz="2000" dirty="0" err="1">
                <a:latin typeface="UTM Avo" panose="02040603050506020204" pitchFamily="18"/>
              </a:rPr>
              <a:t>phát</a:t>
            </a:r>
            <a:r>
              <a:rPr lang="en-US" sz="2000" dirty="0">
                <a:latin typeface="UTM Avo" panose="02040603050506020204" pitchFamily="18"/>
              </a:rPr>
              <a:t> </a:t>
            </a:r>
            <a:r>
              <a:rPr lang="en-US" sz="2000" dirty="0" err="1">
                <a:latin typeface="UTM Avo" panose="02040603050506020204" pitchFamily="18"/>
              </a:rPr>
              <a:t>triển</a:t>
            </a:r>
            <a:r>
              <a:rPr lang="en-US" sz="2000" dirty="0">
                <a:latin typeface="UTM Avo" panose="02040603050506020204" pitchFamily="18"/>
              </a:rPr>
              <a:t> </a:t>
            </a:r>
            <a:r>
              <a:rPr lang="en-US" sz="2000" dirty="0" err="1">
                <a:latin typeface="UTM Avo" panose="02040603050506020204" pitchFamily="18"/>
              </a:rPr>
              <a:t>bền</a:t>
            </a:r>
            <a:r>
              <a:rPr lang="en-US" sz="2000" dirty="0">
                <a:latin typeface="UTM Avo" panose="02040603050506020204" pitchFamily="18"/>
              </a:rPr>
              <a:t> </a:t>
            </a:r>
            <a:r>
              <a:rPr lang="en-US" sz="2000" dirty="0" err="1">
                <a:latin typeface="UTM Avo" panose="02040603050506020204" pitchFamily="18"/>
              </a:rPr>
              <a:t>vững</a:t>
            </a:r>
            <a:r>
              <a:rPr lang="en-US" sz="2000" dirty="0">
                <a:latin typeface="UTM Avo" panose="02040603050506020204" pitchFamily="18"/>
              </a:rPr>
              <a:t>, </a:t>
            </a:r>
            <a:r>
              <a:rPr lang="en-US" sz="2000" dirty="0" err="1">
                <a:latin typeface="UTM Avo" panose="02040603050506020204" pitchFamily="18"/>
              </a:rPr>
              <a:t>giữ</a:t>
            </a:r>
            <a:r>
              <a:rPr lang="en-US" sz="2000" dirty="0">
                <a:latin typeface="UTM Avo" panose="02040603050506020204" pitchFamily="18"/>
              </a:rPr>
              <a:t> </a:t>
            </a:r>
            <a:r>
              <a:rPr lang="en-US" sz="2000" dirty="0" err="1">
                <a:latin typeface="UTM Avo" panose="02040603050506020204" pitchFamily="18"/>
              </a:rPr>
              <a:t>gìn</a:t>
            </a:r>
            <a:r>
              <a:rPr lang="en-US" sz="2000" dirty="0">
                <a:latin typeface="UTM Avo" panose="02040603050506020204" pitchFamily="18"/>
              </a:rPr>
              <a:t> </a:t>
            </a:r>
            <a:r>
              <a:rPr lang="en-US" sz="2000" dirty="0" err="1">
                <a:latin typeface="UTM Avo" panose="02040603050506020204" pitchFamily="18"/>
              </a:rPr>
              <a:t>cảnh</a:t>
            </a:r>
            <a:r>
              <a:rPr lang="en-US" sz="2000" dirty="0">
                <a:latin typeface="UTM Avo" panose="02040603050506020204" pitchFamily="18"/>
              </a:rPr>
              <a:t> </a:t>
            </a:r>
            <a:r>
              <a:rPr lang="en-US" sz="2000" dirty="0" err="1">
                <a:latin typeface="UTM Avo" panose="02040603050506020204" pitchFamily="18"/>
              </a:rPr>
              <a:t>quan</a:t>
            </a:r>
            <a:r>
              <a:rPr lang="en-US" sz="2000" dirty="0">
                <a:latin typeface="UTM Avo" panose="02040603050506020204" pitchFamily="18"/>
              </a:rPr>
              <a:t> </a:t>
            </a:r>
            <a:r>
              <a:rPr lang="en-US" sz="2000" dirty="0" err="1">
                <a:latin typeface="UTM Avo" panose="02040603050506020204" pitchFamily="18"/>
              </a:rPr>
              <a:t>thiên</a:t>
            </a:r>
            <a:r>
              <a:rPr lang="en-US" sz="2000" dirty="0">
                <a:latin typeface="UTM Avo" panose="02040603050506020204" pitchFamily="18"/>
              </a:rPr>
              <a:t> </a:t>
            </a:r>
            <a:r>
              <a:rPr lang="en-US" sz="2000" dirty="0" err="1">
                <a:latin typeface="UTM Avo" panose="02040603050506020204" pitchFamily="18"/>
              </a:rPr>
              <a:t>nhiên</a:t>
            </a:r>
            <a:r>
              <a:rPr lang="en-US" sz="2000" dirty="0">
                <a:latin typeface="UTM Avo" panose="02040603050506020204" pitchFamily="18"/>
              </a:rPr>
              <a:t>.</a:t>
            </a:r>
          </a:p>
          <a:p>
            <a:pPr algn="just">
              <a:lnSpc>
                <a:spcPct val="150000"/>
              </a:lnSpc>
            </a:pPr>
            <a:r>
              <a:rPr lang="en-US" sz="2000" dirty="0" err="1">
                <a:latin typeface="UTM Avo" panose="02040603050506020204" pitchFamily="18"/>
              </a:rPr>
              <a:t>Ngoài</a:t>
            </a:r>
            <a:r>
              <a:rPr lang="en-US" sz="2000" dirty="0">
                <a:latin typeface="UTM Avo" panose="02040603050506020204" pitchFamily="18"/>
              </a:rPr>
              <a:t> </a:t>
            </a:r>
            <a:r>
              <a:rPr lang="en-US" sz="2000" dirty="0" err="1">
                <a:latin typeface="UTM Avo" panose="02040603050506020204" pitchFamily="18"/>
              </a:rPr>
              <a:t>ra</a:t>
            </a:r>
            <a:r>
              <a:rPr lang="en-US" sz="2000" dirty="0">
                <a:latin typeface="UTM Avo" panose="02040603050506020204" pitchFamily="18"/>
              </a:rPr>
              <a:t>, </a:t>
            </a:r>
            <a:r>
              <a:rPr lang="en-US" sz="2000" dirty="0" err="1">
                <a:latin typeface="UTM Avo" panose="02040603050506020204" pitchFamily="18"/>
              </a:rPr>
              <a:t>cần</a:t>
            </a:r>
            <a:r>
              <a:rPr lang="en-US" sz="2000" dirty="0">
                <a:latin typeface="UTM Avo" panose="02040603050506020204" pitchFamily="18"/>
              </a:rPr>
              <a:t> </a:t>
            </a:r>
            <a:r>
              <a:rPr lang="en-US" sz="2000" dirty="0" err="1">
                <a:latin typeface="UTM Avo" panose="02040603050506020204" pitchFamily="18"/>
              </a:rPr>
              <a:t>chú</a:t>
            </a:r>
            <a:r>
              <a:rPr lang="en-US" sz="2000" dirty="0">
                <a:latin typeface="UTM Avo" panose="02040603050506020204" pitchFamily="18"/>
              </a:rPr>
              <a:t> ý an </a:t>
            </a:r>
            <a:r>
              <a:rPr lang="en-US" sz="2000" dirty="0" err="1">
                <a:latin typeface="UTM Avo" panose="02040603050506020204" pitchFamily="18"/>
              </a:rPr>
              <a:t>toàn</a:t>
            </a:r>
            <a:r>
              <a:rPr lang="en-US" sz="2000" dirty="0">
                <a:latin typeface="UTM Avo" panose="02040603050506020204" pitchFamily="18"/>
              </a:rPr>
              <a:t> </a:t>
            </a:r>
            <a:r>
              <a:rPr lang="en-US" sz="2000" dirty="0" err="1">
                <a:latin typeface="UTM Avo" panose="02040603050506020204" pitchFamily="18"/>
              </a:rPr>
              <a:t>lao</a:t>
            </a:r>
            <a:r>
              <a:rPr lang="en-US" sz="2000" dirty="0">
                <a:latin typeface="UTM Avo" panose="02040603050506020204" pitchFamily="18"/>
              </a:rPr>
              <a:t> </a:t>
            </a:r>
            <a:r>
              <a:rPr lang="en-US" sz="2000" dirty="0" err="1">
                <a:latin typeface="UTM Avo" panose="02040603050506020204" pitchFamily="18"/>
              </a:rPr>
              <a:t>động</a:t>
            </a:r>
            <a:r>
              <a:rPr lang="en-US" sz="2000" dirty="0">
                <a:latin typeface="UTM Avo" panose="02040603050506020204" pitchFamily="18"/>
              </a:rPr>
              <a:t> </a:t>
            </a:r>
            <a:r>
              <a:rPr lang="en-US" sz="2000" dirty="0" err="1">
                <a:latin typeface="UTM Avo" panose="02040603050506020204" pitchFamily="18"/>
              </a:rPr>
              <a:t>trong</a:t>
            </a:r>
            <a:r>
              <a:rPr lang="en-US" sz="2000" dirty="0">
                <a:latin typeface="UTM Avo" panose="02040603050506020204" pitchFamily="18"/>
              </a:rPr>
              <a:t> </a:t>
            </a:r>
            <a:r>
              <a:rPr lang="en-US" sz="2000" dirty="0" err="1">
                <a:latin typeface="UTM Avo" panose="02040603050506020204" pitchFamily="18"/>
              </a:rPr>
              <a:t>quá</a:t>
            </a:r>
            <a:r>
              <a:rPr lang="en-US" sz="2000" dirty="0">
                <a:latin typeface="UTM Avo" panose="02040603050506020204" pitchFamily="18"/>
              </a:rPr>
              <a:t> </a:t>
            </a:r>
            <a:r>
              <a:rPr lang="en-US" sz="2000" dirty="0" err="1">
                <a:latin typeface="UTM Avo" panose="02040603050506020204" pitchFamily="18"/>
              </a:rPr>
              <a:t>trình</a:t>
            </a:r>
            <a:r>
              <a:rPr lang="en-US" sz="2000" dirty="0">
                <a:latin typeface="UTM Avo" panose="02040603050506020204" pitchFamily="18"/>
              </a:rPr>
              <a:t> </a:t>
            </a:r>
            <a:r>
              <a:rPr lang="en-US" sz="2000" dirty="0" err="1">
                <a:latin typeface="UTM Avo" panose="02040603050506020204" pitchFamily="18"/>
              </a:rPr>
              <a:t>khai</a:t>
            </a:r>
            <a:r>
              <a:rPr lang="en-US" sz="2000" dirty="0">
                <a:latin typeface="UTM Avo" panose="02040603050506020204" pitchFamily="18"/>
              </a:rPr>
              <a:t> </a:t>
            </a:r>
            <a:r>
              <a:rPr lang="en-US" sz="2000" dirty="0" err="1">
                <a:latin typeface="UTM Avo" panose="02040603050506020204" pitchFamily="18"/>
              </a:rPr>
              <a:t>thác</a:t>
            </a:r>
            <a:r>
              <a:rPr lang="en-US" sz="2000" dirty="0">
                <a:latin typeface="UTM Avo" panose="02040603050506020204" pitchFamily="18"/>
              </a:rPr>
              <a:t> </a:t>
            </a:r>
            <a:r>
              <a:rPr lang="en-US" sz="2000" dirty="0" err="1">
                <a:latin typeface="UTM Avo" panose="02040603050506020204" pitchFamily="18"/>
              </a:rPr>
              <a:t>và</a:t>
            </a:r>
            <a:r>
              <a:rPr lang="en-US" sz="2000" dirty="0">
                <a:latin typeface="UTM Avo" panose="02040603050506020204" pitchFamily="18"/>
              </a:rPr>
              <a:t> </a:t>
            </a:r>
            <a:r>
              <a:rPr lang="en-US" sz="2000" dirty="0" err="1">
                <a:latin typeface="UTM Avo" panose="02040603050506020204" pitchFamily="18"/>
              </a:rPr>
              <a:t>chế</a:t>
            </a:r>
            <a:r>
              <a:rPr lang="en-US" sz="2000" dirty="0">
                <a:latin typeface="UTM Avo" panose="02040603050506020204" pitchFamily="18"/>
              </a:rPr>
              <a:t> </a:t>
            </a:r>
            <a:r>
              <a:rPr lang="en-US" sz="2000" dirty="0" err="1">
                <a:latin typeface="UTM Avo" panose="02040603050506020204" pitchFamily="18"/>
              </a:rPr>
              <a:t>biến</a:t>
            </a:r>
            <a:r>
              <a:rPr lang="en-US" sz="2000" dirty="0">
                <a:latin typeface="UTM Avo" panose="02040603050506020204" pitchFamily="18"/>
              </a:rPr>
              <a:t>.</a:t>
            </a:r>
          </a:p>
        </p:txBody>
      </p:sp>
      <p:pic>
        <p:nvPicPr>
          <p:cNvPr id="5" name="Picture 4">
            <a:extLst>
              <a:ext uri="{FF2B5EF4-FFF2-40B4-BE49-F238E27FC236}">
                <a16:creationId xmlns:a16="http://schemas.microsoft.com/office/drawing/2014/main" id="{B8523881-B9EC-1C32-D3A4-7007F0C38C47}"/>
              </a:ext>
            </a:extLst>
          </p:cNvPr>
          <p:cNvPicPr>
            <a:picLocks noChangeAspect="1"/>
          </p:cNvPicPr>
          <p:nvPr/>
        </p:nvPicPr>
        <p:blipFill rotWithShape="1">
          <a:blip r:embed="rId4"/>
          <a:srcRect t="42105" b="19083"/>
          <a:stretch/>
        </p:blipFill>
        <p:spPr>
          <a:xfrm>
            <a:off x="6506132" y="3104229"/>
            <a:ext cx="5685868" cy="2661691"/>
          </a:xfrm>
          <a:prstGeom prst="rect">
            <a:avLst/>
          </a:prstGeom>
        </p:spPr>
      </p:pic>
    </p:spTree>
    <p:extLst>
      <p:ext uri="{BB962C8B-B14F-4D97-AF65-F5344CB8AC3E}">
        <p14:creationId xmlns:p14="http://schemas.microsoft.com/office/powerpoint/2010/main" val="1788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523709B-D1C1-83BF-0562-A5E473F4650F}"/>
              </a:ext>
            </a:extLst>
          </p:cNvPr>
          <p:cNvSpPr/>
          <p:nvPr/>
        </p:nvSpPr>
        <p:spPr>
          <a:xfrm>
            <a:off x="517237" y="1653309"/>
            <a:ext cx="10906167" cy="5015345"/>
          </a:xfrm>
          <a:prstGeom prst="roundRect">
            <a:avLst>
              <a:gd name="adj" fmla="val 10128"/>
            </a:avLst>
          </a:prstGeom>
          <a:solidFill>
            <a:srgbClr val="F9E9F2"/>
          </a:solidFill>
          <a:ln w="57150">
            <a:solidFill>
              <a:srgbClr val="E28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7AAF103B-CE13-F1C5-97BD-A7067D0FF0E7}"/>
              </a:ext>
            </a:extLst>
          </p:cNvPr>
          <p:cNvPicPr>
            <a:picLocks noChangeAspect="1"/>
          </p:cNvPicPr>
          <p:nvPr/>
        </p:nvPicPr>
        <p:blipFill>
          <a:blip r:embed="rId4"/>
          <a:stretch>
            <a:fillRect/>
          </a:stretch>
        </p:blipFill>
        <p:spPr>
          <a:xfrm>
            <a:off x="10325635" y="787362"/>
            <a:ext cx="1560583" cy="1473278"/>
          </a:xfrm>
          <a:prstGeom prst="rect">
            <a:avLst/>
          </a:prstGeom>
        </p:spPr>
      </p:pic>
      <p:sp>
        <p:nvSpPr>
          <p:cNvPr id="12" name="Rectangle 11">
            <a:extLst>
              <a:ext uri="{FF2B5EF4-FFF2-40B4-BE49-F238E27FC236}">
                <a16:creationId xmlns:a16="http://schemas.microsoft.com/office/drawing/2014/main" id="{93EB1217-B5AA-784B-40F4-C8460902C272}"/>
              </a:ext>
            </a:extLst>
          </p:cNvPr>
          <p:cNvSpPr/>
          <p:nvPr/>
        </p:nvSpPr>
        <p:spPr>
          <a:xfrm>
            <a:off x="681263" y="1653309"/>
            <a:ext cx="10614810" cy="4483788"/>
          </a:xfrm>
          <a:prstGeom prst="rect">
            <a:avLst/>
          </a:prstGeom>
          <a:noFill/>
          <a:ln>
            <a:noFill/>
          </a:ln>
        </p:spPr>
        <p:txBody>
          <a:bodyPr spcFirstLastPara="1" wrap="square" lIns="0" tIns="0" rIns="0" bIns="0" anchor="t" anchorCtr="0">
            <a:noAutofit/>
          </a:bodyPr>
          <a:lstStyle/>
          <a:p>
            <a:pPr marL="342900" indent="-342900">
              <a:lnSpc>
                <a:spcPct val="150000"/>
              </a:lnSpc>
              <a:spcBef>
                <a:spcPts val="600"/>
              </a:spcBef>
              <a:buClrTx/>
              <a:buSzPts val="2200"/>
              <a:buFont typeface="Arial" panose="020B0604020202020204" pitchFamily="34" charset="0"/>
              <a:buChar char="•"/>
            </a:pPr>
            <a:r>
              <a:rPr lang="vi-VN" sz="2000" dirty="0">
                <a:solidFill>
                  <a:schemeClr val="tx1"/>
                </a:solidFill>
                <a:latin typeface="UTM Avo" panose="02040603050506020204" pitchFamily="18"/>
                <a:ea typeface="Quicksand Light"/>
                <a:cs typeface="Arial" panose="020B0604020202020204" pitchFamily="34" charset="0"/>
              </a:rPr>
              <a:t>Một số tính chất quan trọng của vật liệu là tính dẫn điện, tính dẫn nhiệt, tính dẻo, tính cứng, tính bền, khả năng chịu nhiệt,… </a:t>
            </a:r>
            <a:endParaRPr lang="en-US" sz="2000" dirty="0">
              <a:solidFill>
                <a:schemeClr val="tx1"/>
              </a:solidFill>
              <a:latin typeface="UTM Avo" panose="02040603050506020204" pitchFamily="18"/>
              <a:ea typeface="Quicksand Light"/>
              <a:cs typeface="Arial" panose="020B0604020202020204" pitchFamily="34" charset="0"/>
            </a:endParaRPr>
          </a:p>
          <a:p>
            <a:pPr marL="342900" indent="-342900">
              <a:lnSpc>
                <a:spcPct val="150000"/>
              </a:lnSpc>
              <a:spcBef>
                <a:spcPts val="600"/>
              </a:spcBef>
              <a:buClrTx/>
              <a:buSzPts val="2200"/>
              <a:buFont typeface="Arial" panose="020B0604020202020204" pitchFamily="34" charset="0"/>
              <a:buChar char="•"/>
            </a:pPr>
            <a:r>
              <a:rPr lang="vi-VN" sz="2000" dirty="0">
                <a:solidFill>
                  <a:schemeClr val="tx1"/>
                </a:solidFill>
                <a:latin typeface="UTM Avo" panose="02040603050506020204" pitchFamily="18"/>
                <a:ea typeface="Quicksand Light"/>
                <a:cs typeface="Arial" panose="020B0604020202020204" pitchFamily="34" charset="0"/>
              </a:rPr>
              <a:t>Các nhiên liệu như than, khí hoá lỏng (gas), xăng, dầu,… đều cháy được. An ninh năng lượng là sự bảo đảm năng lượng dưới nhiều dạng khác nhau, đủ dùng, sạch và rẻ. </a:t>
            </a:r>
            <a:endParaRPr lang="en-US" sz="2000" dirty="0">
              <a:solidFill>
                <a:schemeClr val="tx1"/>
              </a:solidFill>
              <a:latin typeface="UTM Avo" panose="02040603050506020204" pitchFamily="18"/>
              <a:ea typeface="Quicksand Light"/>
              <a:cs typeface="Arial" panose="020B0604020202020204" pitchFamily="34" charset="0"/>
            </a:endParaRPr>
          </a:p>
          <a:p>
            <a:pPr marL="342900" indent="-342900">
              <a:lnSpc>
                <a:spcPct val="150000"/>
              </a:lnSpc>
              <a:spcBef>
                <a:spcPts val="600"/>
              </a:spcBef>
              <a:buClrTx/>
              <a:buSzPts val="2200"/>
              <a:buFont typeface="Arial" panose="020B0604020202020204" pitchFamily="34" charset="0"/>
              <a:buChar char="•"/>
            </a:pPr>
            <a:r>
              <a:rPr lang="vi-VN" sz="2000" dirty="0">
                <a:solidFill>
                  <a:schemeClr val="tx1"/>
                </a:solidFill>
                <a:latin typeface="UTM Avo" panose="02040603050506020204" pitchFamily="18"/>
                <a:ea typeface="Quicksand Light"/>
                <a:cs typeface="Arial" panose="020B0604020202020204" pitchFamily="34" charset="0"/>
              </a:rPr>
              <a:t>Quặng là các loại đất, đá chứa khoáng chất với hàm lượng lớn. Đá vôi có thành phần chính là calcium carbonate, tương đối cứng, không tan trong nước, tan trong acid. </a:t>
            </a:r>
            <a:endParaRPr lang="en-US" sz="2000" dirty="0">
              <a:solidFill>
                <a:schemeClr val="tx1"/>
              </a:solidFill>
              <a:latin typeface="UTM Avo" panose="02040603050506020204" pitchFamily="18"/>
              <a:ea typeface="Quicksand Light"/>
              <a:cs typeface="Arial" panose="020B0604020202020204" pitchFamily="34" charset="0"/>
            </a:endParaRPr>
          </a:p>
          <a:p>
            <a:pPr marL="342900" indent="-342900">
              <a:lnSpc>
                <a:spcPct val="150000"/>
              </a:lnSpc>
              <a:spcBef>
                <a:spcPts val="600"/>
              </a:spcBef>
              <a:buClrTx/>
              <a:buSzPts val="2200"/>
              <a:buFont typeface="Arial" panose="020B0604020202020204" pitchFamily="34" charset="0"/>
              <a:buChar char="•"/>
            </a:pPr>
            <a:r>
              <a:rPr lang="vi-VN" sz="2000" dirty="0">
                <a:solidFill>
                  <a:schemeClr val="tx1"/>
                </a:solidFill>
                <a:latin typeface="UTM Avo" panose="02040603050506020204" pitchFamily="18"/>
                <a:ea typeface="Quicksand Light"/>
                <a:cs typeface="Arial" panose="020B0604020202020204" pitchFamily="34" charset="0"/>
              </a:rPr>
              <a:t>Các vật liệu, nhiên liệu, nguyên liệu được sử dụng trong nhiều lĩnh vực đời sống và sản xuất. Cần sử dụng chúng an toàn, hợp lí và bảo đảm sự phát triển bền vững</a:t>
            </a:r>
            <a:r>
              <a:rPr lang="en-US" sz="2000" dirty="0">
                <a:solidFill>
                  <a:schemeClr val="tx1"/>
                </a:solidFill>
                <a:latin typeface="UTM Avo" panose="02040603050506020204" pitchFamily="18"/>
                <a:ea typeface="Quicksand Light"/>
                <a:cs typeface="Arial" panose="020B0604020202020204" pitchFamily="34" charset="0"/>
              </a:rPr>
              <a:t>.</a:t>
            </a:r>
            <a:endParaRPr lang="vi-VN" sz="2000" dirty="0">
              <a:solidFill>
                <a:schemeClr val="tx1"/>
              </a:solidFill>
              <a:latin typeface="UTM Avo" panose="02040603050506020204" pitchFamily="18"/>
              <a:ea typeface="Quicksand Light"/>
              <a:cs typeface="Arial" panose="020B0604020202020204" pitchFamily="34" charset="0"/>
              <a:sym typeface="Karla"/>
            </a:endParaRPr>
          </a:p>
        </p:txBody>
      </p:sp>
    </p:spTree>
    <p:extLst>
      <p:ext uri="{BB962C8B-B14F-4D97-AF65-F5344CB8AC3E}">
        <p14:creationId xmlns:p14="http://schemas.microsoft.com/office/powerpoint/2010/main" val="256924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fade">
                                      <p:cBhvr>
                                        <p:cTn id="3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1601</Words>
  <Application>Microsoft Office PowerPoint</Application>
  <PresentationFormat>Widescreen</PresentationFormat>
  <Paragraphs>139</Paragraphs>
  <Slides>27</Slides>
  <Notes>26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Amatic SC</vt:lpstr>
      <vt:lpstr>Arial</vt:lpstr>
      <vt:lpstr>Calibri</vt:lpstr>
      <vt:lpstr>Calibri Light</vt:lpstr>
      <vt:lpstr>Catamaran</vt:lpstr>
      <vt:lpstr>Encode Sans Semi Condensed Light</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Sử dụng nguyên liệu an toàn, hiệu quả và bảo đảm sự phát triển bền vững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Khí thải (carbon dioxide, nitrogen dioxide, sulfur dioxide,…) bụi mịn do quá trình đốt than, xăng dầu có thể gây ảnh hưởng lớn tới con người, môi trường và xã hội:    + Đối với con người: Tăng khả năng mắc các bệnh về hô hấp, tim, phổi … và có thể gây ung thư.   + Đối với môi trường và xã hội: Gây ô  nhiễm không khí, làm suy giảm tầng ozon, gây ra hiện tượng mưa axit … ảnh hưởng đến đời sống, sinh hoạt của con người.</vt:lpstr>
      <vt:lpstr>Câu 2: Hiện nay, nước ta có nhiều lò nung vôi thủ công đang hoạt động. Nêu những tác động tiêu cực của chúng đến môi trường?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5 Một số vật liệu, nhiên liệu,  nguyên liệu, lương thực - thực phẩm</dc:title>
  <dc:creator>Huy Nguyễn</dc:creator>
  <cp:lastModifiedBy>Huy Nguyễn</cp:lastModifiedBy>
  <cp:revision>11</cp:revision>
  <dcterms:created xsi:type="dcterms:W3CDTF">2023-10-18T06:55:26Z</dcterms:created>
  <dcterms:modified xsi:type="dcterms:W3CDTF">2023-12-06T03:10:55Z</dcterms:modified>
</cp:coreProperties>
</file>