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8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57" r:id="rId4"/>
    <p:sldId id="258" r:id="rId5"/>
    <p:sldId id="267" r:id="rId6"/>
    <p:sldId id="268" r:id="rId7"/>
    <p:sldId id="259" r:id="rId8"/>
    <p:sldId id="269" r:id="rId9"/>
    <p:sldId id="270" r:id="rId10"/>
    <p:sldId id="277" r:id="rId11"/>
    <p:sldId id="271" r:id="rId12"/>
    <p:sldId id="272" r:id="rId13"/>
    <p:sldId id="273" r:id="rId14"/>
    <p:sldId id="278" r:id="rId15"/>
    <p:sldId id="279" r:id="rId16"/>
    <p:sldId id="280" r:id="rId17"/>
    <p:sldId id="274" r:id="rId18"/>
    <p:sldId id="275" r:id="rId19"/>
    <p:sldId id="281" r:id="rId20"/>
    <p:sldId id="276" r:id="rId21"/>
    <p:sldId id="282" r:id="rId22"/>
    <p:sldId id="283" r:id="rId23"/>
    <p:sldId id="284" r:id="rId24"/>
    <p:sldId id="286" r:id="rId25"/>
    <p:sldId id="261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63" r:id="rId34"/>
    <p:sldId id="264" r:id="rId35"/>
    <p:sldId id="265" r:id="rId36"/>
    <p:sldId id="266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WdNpDqWeJw7b6OjSEYMiih9n2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/>
    <p:restoredTop sz="94692"/>
  </p:normalViewPr>
  <p:slideViewPr>
    <p:cSldViewPr snapToGrid="0">
      <p:cViewPr varScale="1">
        <p:scale>
          <a:sx n="104" d="100"/>
          <a:sy n="104" d="100"/>
        </p:scale>
        <p:origin x="714" y="10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625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7795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2427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079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7911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2461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7677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9134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077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239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2386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711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1435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1446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65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65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347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42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6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242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764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029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270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259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059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16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0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6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2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26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07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2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1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7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86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tu-nhien-6/1/25/52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tu-nhien-6/1/25/52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29.xm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slide" Target="slide28.xml"/><Relationship Id="rId17" Type="http://schemas.openxmlformats.org/officeDocument/2006/relationships/slide" Target="slide31.xm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55.jpeg"/><Relationship Id="rId10" Type="http://schemas.openxmlformats.org/officeDocument/2006/relationships/slide" Target="slide27.xml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slide" Target="slide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12" Type="http://schemas.openxmlformats.org/officeDocument/2006/relationships/slide" Target="slide2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audio" Target="../media/audio3.wav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12" Type="http://schemas.openxmlformats.org/officeDocument/2006/relationships/slide" Target="slide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audio" Target="../media/audio3.wav"/><Relationship Id="rId10" Type="http://schemas.openxmlformats.org/officeDocument/2006/relationships/image" Target="../media/image69.png"/><Relationship Id="rId4" Type="http://schemas.openxmlformats.org/officeDocument/2006/relationships/audio" Target="../media/audio4.wav"/><Relationship Id="rId9" Type="http://schemas.openxmlformats.org/officeDocument/2006/relationships/image" Target="../media/image68.png"/><Relationship Id="rId1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12" Type="http://schemas.openxmlformats.org/officeDocument/2006/relationships/slide" Target="slide2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audio" Target="../media/audio3.wav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12" Type="http://schemas.openxmlformats.org/officeDocument/2006/relationships/slide" Target="slide2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audio" Target="../media/audio3.wav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slide" Target="slide2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11" Type="http://schemas.openxmlformats.org/officeDocument/2006/relationships/image" Target="../media/image69.png"/><Relationship Id="rId5" Type="http://schemas.openxmlformats.org/officeDocument/2006/relationships/audio" Target="../media/audio3.wav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openxmlformats.org/officeDocument/2006/relationships/image" Target="../media/image66.png"/><Relationship Id="rId1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tu-nhien-6/1/25/52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hyperlink" Target="https://www.facebook.com/hoc10fb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tu-nhien-6/1/25/5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;p1">
            <a:extLst>
              <a:ext uri="{FF2B5EF4-FFF2-40B4-BE49-F238E27FC236}">
                <a16:creationId xmlns:a16="http://schemas.microsoft.com/office/drawing/2014/main" id="{8CA33A9A-7533-CDD9-51B6-D6E12D8611D8}"/>
              </a:ext>
            </a:extLst>
          </p:cNvPr>
          <p:cNvSpPr txBox="1">
            <a:spLocks/>
          </p:cNvSpPr>
          <p:nvPr/>
        </p:nvSpPr>
        <p:spPr>
          <a:xfrm>
            <a:off x="786898" y="3502084"/>
            <a:ext cx="1061820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6000"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9: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lương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- 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phẩm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dụng</a:t>
            </a:r>
            <a:endParaRPr lang="en-US" sz="5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517598-5815-D0D8-0C05-19B51422E201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TN </a:t>
            </a: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0B3119-6C25-062B-FD16-94ED5F56DA4E}"/>
              </a:ext>
            </a:extLst>
          </p:cNvPr>
          <p:cNvSpPr txBox="1">
            <a:spLocks/>
          </p:cNvSpPr>
          <p:nvPr/>
        </p:nvSpPr>
        <p:spPr>
          <a:xfrm>
            <a:off x="-62660" y="879764"/>
            <a:ext cx="12317320" cy="25492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000" b="1" dirty="0">
                <a:solidFill>
                  <a:srgbClr val="002060"/>
                </a:solidFill>
                <a:latin typeface="UTM Avo" panose="02040603050506020204" pitchFamily="18" charset="0"/>
              </a:rPr>
              <a:t>Chủ đề 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r>
              <a:rPr lang="vi-VN" sz="50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Một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số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liệu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nhiên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liệu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nguyên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liệu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lương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 –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/>
              </a:rPr>
              <a:t>phẩm</a:t>
            </a: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8D3CB3-0348-99C6-049D-A1572764C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9" t="43263" r="63863" b="24494"/>
          <a:stretch/>
        </p:blipFill>
        <p:spPr>
          <a:xfrm>
            <a:off x="1240896" y="2382253"/>
            <a:ext cx="3062696" cy="2871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E89F4-3CB1-BA82-28FD-4FCC84B2C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62" t="43263" r="39258" b="24494"/>
          <a:stretch/>
        </p:blipFill>
        <p:spPr>
          <a:xfrm>
            <a:off x="4825716" y="2382253"/>
            <a:ext cx="3062696" cy="2871459"/>
          </a:xfrm>
          <a:prstGeom prst="rect">
            <a:avLst/>
          </a:prstGeom>
        </p:spPr>
      </p:pic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A6717DBE-8BC4-F514-BB4E-2417A6A3EBF7}"/>
              </a:ext>
            </a:extLst>
          </p:cNvPr>
          <p:cNvSpPr/>
          <p:nvPr/>
        </p:nvSpPr>
        <p:spPr>
          <a:xfrm>
            <a:off x="1240896" y="5604818"/>
            <a:ext cx="3011352" cy="772610"/>
          </a:xfrm>
          <a:prstGeom prst="roundRect">
            <a:avLst/>
          </a:prstGeom>
          <a:solidFill>
            <a:srgbClr val="0E5366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Thực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phẩm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nguồn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gốc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thực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vật</a:t>
            </a:r>
            <a:endParaRPr lang="en-US" sz="21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7B1BA6AE-780D-F110-0158-9BA0E6F1BA19}"/>
              </a:ext>
            </a:extLst>
          </p:cNvPr>
          <p:cNvSpPr/>
          <p:nvPr/>
        </p:nvSpPr>
        <p:spPr>
          <a:xfrm>
            <a:off x="4825717" y="5604818"/>
            <a:ext cx="3011352" cy="772610"/>
          </a:xfrm>
          <a:prstGeom prst="roundRect">
            <a:avLst/>
          </a:prstGeom>
          <a:solidFill>
            <a:srgbClr val="0E5366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Thực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phẩm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nguồn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gốc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vật</a:t>
            </a:r>
            <a:endParaRPr lang="en-US" sz="21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4654A965-657F-53CA-75B1-A4148E43053E}"/>
              </a:ext>
            </a:extLst>
          </p:cNvPr>
          <p:cNvSpPr/>
          <p:nvPr/>
        </p:nvSpPr>
        <p:spPr>
          <a:xfrm>
            <a:off x="8227294" y="5604818"/>
            <a:ext cx="3352777" cy="772610"/>
          </a:xfrm>
          <a:prstGeom prst="roundRect">
            <a:avLst/>
          </a:prstGeom>
          <a:solidFill>
            <a:srgbClr val="0E5366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Thực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phẩm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chế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biến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từ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phương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pháp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UTM Avo" panose="02040603050506020204" pitchFamily="18"/>
              </a:rPr>
              <a:t>lên</a:t>
            </a:r>
            <a:r>
              <a:rPr lang="en-US" sz="2100" dirty="0">
                <a:solidFill>
                  <a:schemeClr val="bg1"/>
                </a:solidFill>
                <a:latin typeface="UTM Avo" panose="02040603050506020204" pitchFamily="18"/>
              </a:rPr>
              <a:t> men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8D0D3D-8099-9383-C567-CEF17CE724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93" r="19222"/>
          <a:stretch/>
        </p:blipFill>
        <p:spPr>
          <a:xfrm>
            <a:off x="8395737" y="2382254"/>
            <a:ext cx="2787266" cy="28714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A3AF56-8013-1932-C56B-5DD587ACCD06}"/>
              </a:ext>
            </a:extLst>
          </p:cNvPr>
          <p:cNvSpPr txBox="1"/>
          <p:nvPr/>
        </p:nvSpPr>
        <p:spPr>
          <a:xfrm>
            <a:off x="1593442" y="1604288"/>
            <a:ext cx="9246082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thịt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rau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củ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,…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món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2404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6">
            <a:extLst>
              <a:ext uri="{FF2B5EF4-FFF2-40B4-BE49-F238E27FC236}">
                <a16:creationId xmlns:a16="http://schemas.microsoft.com/office/drawing/2014/main" id="{69B32EDA-49E2-4A71-09C3-5DD6E48C170D}"/>
              </a:ext>
            </a:extLst>
          </p:cNvPr>
          <p:cNvSpPr/>
          <p:nvPr/>
        </p:nvSpPr>
        <p:spPr>
          <a:xfrm>
            <a:off x="1266651" y="2550276"/>
            <a:ext cx="6251747" cy="1000241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Kể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tên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lương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thực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-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thực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phẩm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giàu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F986A-AB2B-C179-06C2-6E9D39E8E781}"/>
              </a:ext>
            </a:extLst>
          </p:cNvPr>
          <p:cNvSpPr txBox="1"/>
          <p:nvPr/>
        </p:nvSpPr>
        <p:spPr>
          <a:xfrm>
            <a:off x="1342454" y="1688994"/>
            <a:ext cx="950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II. VAI TRÒ CỦA LƯƠNG THỰC - THỰC PHẨM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58570-B781-34DE-B7AB-A0480BB32985}"/>
              </a:ext>
            </a:extLst>
          </p:cNvPr>
          <p:cNvSpPr txBox="1"/>
          <p:nvPr/>
        </p:nvSpPr>
        <p:spPr>
          <a:xfrm>
            <a:off x="1495252" y="3550517"/>
            <a:ext cx="507362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Tinh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bột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đường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Chất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béo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Chất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đạm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Vitamin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chất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khoáng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F04B4-7325-3924-63CC-F500507C6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06124" y="2613990"/>
            <a:ext cx="3557253" cy="424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3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3C6942BD-F55A-8077-D00F-114884D5930A}"/>
              </a:ext>
            </a:extLst>
          </p:cNvPr>
          <p:cNvSpPr/>
          <p:nvPr/>
        </p:nvSpPr>
        <p:spPr>
          <a:xfrm>
            <a:off x="2162127" y="1741634"/>
            <a:ext cx="7867743" cy="5729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Lương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-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phẩm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giàu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tinh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bột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đường</a:t>
            </a:r>
            <a:endParaRPr lang="en-US" sz="2500" b="1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9F826-5DA5-5609-BDDC-C502FB91F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37" y="3664919"/>
            <a:ext cx="4014813" cy="2620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3CDD3-4204-C61A-F37E-7671188C7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542" y="3664920"/>
            <a:ext cx="4199467" cy="2620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E11195-E121-FD68-70E2-CE53927DF18C}"/>
              </a:ext>
            </a:extLst>
          </p:cNvPr>
          <p:cNvSpPr txBox="1"/>
          <p:nvPr/>
        </p:nvSpPr>
        <p:spPr>
          <a:xfrm>
            <a:off x="2386638" y="6427113"/>
            <a:ext cx="2801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loại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bánh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mì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E1AF5-C978-90C3-963C-A1D4D64976FF}"/>
              </a:ext>
            </a:extLst>
          </p:cNvPr>
          <p:cNvSpPr txBox="1"/>
          <p:nvPr/>
        </p:nvSpPr>
        <p:spPr>
          <a:xfrm>
            <a:off x="6747610" y="6427112"/>
            <a:ext cx="3614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sản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phẩm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bánh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kẹo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BE87F-C72A-6907-23E5-36A4E158024D}"/>
              </a:ext>
            </a:extLst>
          </p:cNvPr>
          <p:cNvSpPr txBox="1"/>
          <p:nvPr/>
        </p:nvSpPr>
        <p:spPr>
          <a:xfrm>
            <a:off x="1662545" y="2398644"/>
            <a:ext cx="8866909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Tinh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bột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cung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cấp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766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3C6942BD-F55A-8077-D00F-114884D5930A}"/>
              </a:ext>
            </a:extLst>
          </p:cNvPr>
          <p:cNvSpPr/>
          <p:nvPr/>
        </p:nvSpPr>
        <p:spPr>
          <a:xfrm>
            <a:off x="2776384" y="1731889"/>
            <a:ext cx="6639232" cy="5729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Lương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-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phẩm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giàu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chấ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béo</a:t>
            </a:r>
            <a:endParaRPr lang="en-US" sz="2500" b="1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BBBA4F-BE63-A3BD-6E19-E56544B75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554" y="4262791"/>
            <a:ext cx="3372560" cy="2195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DD50E-A8B9-9431-F337-362179BD4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362" y="4252594"/>
            <a:ext cx="3372559" cy="2103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FD84A3-CCB7-E695-B433-95B46CEDA99A}"/>
              </a:ext>
            </a:extLst>
          </p:cNvPr>
          <p:cNvSpPr txBox="1"/>
          <p:nvPr/>
        </p:nvSpPr>
        <p:spPr>
          <a:xfrm>
            <a:off x="2319929" y="6477453"/>
            <a:ext cx="2801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Dầu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dừa</a:t>
            </a:r>
            <a:endParaRPr lang="en-US" sz="20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503D9-683C-7015-06B1-6090753869FD}"/>
              </a:ext>
            </a:extLst>
          </p:cNvPr>
          <p:cNvSpPr txBox="1"/>
          <p:nvPr/>
        </p:nvSpPr>
        <p:spPr>
          <a:xfrm>
            <a:off x="7088738" y="6477453"/>
            <a:ext cx="2801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phô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mai</a:t>
            </a:r>
            <a:endParaRPr lang="en-US" sz="20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75899-132F-4C01-FC0C-90A81E5AC45F}"/>
              </a:ext>
            </a:extLst>
          </p:cNvPr>
          <p:cNvSpPr txBox="1"/>
          <p:nvPr/>
        </p:nvSpPr>
        <p:spPr>
          <a:xfrm>
            <a:off x="1331516" y="2289014"/>
            <a:ext cx="9909139" cy="187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/>
              </a:rPr>
              <a:t>Chất</a:t>
            </a:r>
            <a:r>
              <a:rPr lang="en-US" sz="20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UTM Avo" panose="02040603050506020204" pitchFamily="18"/>
              </a:rPr>
              <a:t>béo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vai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trò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dự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trữ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cung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cấp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năng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lượng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sống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sữa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giàu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chất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béo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sữa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kem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phô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mai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thịt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mỡ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bơ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tinh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dầu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nhiệt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</a:rPr>
              <a:t>đới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5720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3C6942BD-F55A-8077-D00F-114884D5930A}"/>
              </a:ext>
            </a:extLst>
          </p:cNvPr>
          <p:cNvSpPr/>
          <p:nvPr/>
        </p:nvSpPr>
        <p:spPr>
          <a:xfrm>
            <a:off x="2776384" y="1731889"/>
            <a:ext cx="6639232" cy="5729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Lương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-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phẩm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giàu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chấ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đạm</a:t>
            </a:r>
            <a:endParaRPr lang="en-US" sz="2500" b="1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D6975-A846-9E9F-F1EE-89E10CEC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37" y="3558309"/>
            <a:ext cx="4673600" cy="3095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36110-30C1-DE7C-00CA-4822347D74B8}"/>
              </a:ext>
            </a:extLst>
          </p:cNvPr>
          <p:cNvSpPr txBox="1"/>
          <p:nvPr/>
        </p:nvSpPr>
        <p:spPr>
          <a:xfrm>
            <a:off x="6221961" y="3770011"/>
            <a:ext cx="5970039" cy="2671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sản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phẩm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từ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sữa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loại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đậu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hạt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Thịt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cá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hải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sản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Rau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quả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: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bơ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súp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lơ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xanh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AD9D8-4BE8-F0D6-3267-10B30F2AC8DF}"/>
              </a:ext>
            </a:extLst>
          </p:cNvPr>
          <p:cNvSpPr txBox="1"/>
          <p:nvPr/>
        </p:nvSpPr>
        <p:spPr>
          <a:xfrm>
            <a:off x="875482" y="2380586"/>
            <a:ext cx="10441035" cy="1079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3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3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77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3C6942BD-F55A-8077-D00F-114884D5930A}"/>
              </a:ext>
            </a:extLst>
          </p:cNvPr>
          <p:cNvSpPr/>
          <p:nvPr/>
        </p:nvSpPr>
        <p:spPr>
          <a:xfrm>
            <a:off x="2776384" y="1731889"/>
            <a:ext cx="6639232" cy="5729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Lương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-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phẩm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giàu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chấ</a:t>
            </a:r>
            <a:r>
              <a:rPr lang="en-US" sz="25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</a:t>
            </a:r>
            <a:r>
              <a:rPr lang="en-US" sz="25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đạm</a:t>
            </a:r>
            <a:endParaRPr lang="en-US" sz="2500" b="1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7EF567-C733-4F75-6EAC-01F1D9C338A0}"/>
              </a:ext>
            </a:extLst>
          </p:cNvPr>
          <p:cNvSpPr txBox="1"/>
          <p:nvPr/>
        </p:nvSpPr>
        <p:spPr>
          <a:xfrm>
            <a:off x="1358157" y="3786670"/>
            <a:ext cx="4466999" cy="2140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Trứng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sữa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gan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động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vật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loại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rau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củ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quả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Khoai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lang,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đậu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phộng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D3DB9-B436-0DA0-47A4-B8131B7AF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881" y="3597326"/>
            <a:ext cx="4232417" cy="2519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B49749-9D14-9FAB-20F1-598A1183881B}"/>
              </a:ext>
            </a:extLst>
          </p:cNvPr>
          <p:cNvSpPr txBox="1"/>
          <p:nvPr/>
        </p:nvSpPr>
        <p:spPr>
          <a:xfrm>
            <a:off x="6366846" y="6088559"/>
            <a:ext cx="4786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Rau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chân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vịt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-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loại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thực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phẩm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rất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giàu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vitamin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37848-F7D2-069D-A237-FAB8417ED327}"/>
              </a:ext>
            </a:extLst>
          </p:cNvPr>
          <p:cNvSpPr txBox="1"/>
          <p:nvPr/>
        </p:nvSpPr>
        <p:spPr>
          <a:xfrm>
            <a:off x="1250673" y="2405907"/>
            <a:ext cx="10377909" cy="1079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3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3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itamin, </a:t>
            </a:r>
            <a:r>
              <a:rPr lang="en-US" sz="23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300" b="1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miễn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tật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732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86F5D139-45F1-8562-EF0E-5FAF7B2BC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31091" y="2385319"/>
            <a:ext cx="6929817" cy="39334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463DE3-3E32-3AE6-3632-20AC461FC9FB}"/>
              </a:ext>
            </a:extLst>
          </p:cNvPr>
          <p:cNvSpPr txBox="1"/>
          <p:nvPr/>
        </p:nvSpPr>
        <p:spPr>
          <a:xfrm>
            <a:off x="3755249" y="1672352"/>
            <a:ext cx="468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HOẠT ĐỘNG NHÓM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01592-1885-4D91-C26C-622135C5C174}"/>
              </a:ext>
            </a:extLst>
          </p:cNvPr>
          <p:cNvSpPr txBox="1"/>
          <p:nvPr/>
        </p:nvSpPr>
        <p:spPr>
          <a:xfrm>
            <a:off x="3408304" y="2739367"/>
            <a:ext cx="5464016" cy="1036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Thảo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luận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theo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nhóm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2-3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sinh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trả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lời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hỏi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sau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: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669EFD1-47EC-8BAB-B98B-AD0CE4760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86267">
            <a:off x="8715090" y="1698573"/>
            <a:ext cx="1075535" cy="118784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32C0EB3-F532-DF9E-79BC-5A39B7151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203" y="5306324"/>
            <a:ext cx="1631245" cy="1398863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050962AE-10DC-DD71-C3A2-54CBA5C7D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711666" y="2784307"/>
            <a:ext cx="1934446" cy="38688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2592E8-5EAD-8AE3-FB11-810A60D4CFC3}"/>
              </a:ext>
            </a:extLst>
          </p:cNvPr>
          <p:cNvSpPr txBox="1"/>
          <p:nvPr/>
        </p:nvSpPr>
        <p:spPr>
          <a:xfrm>
            <a:off x="3097396" y="3818863"/>
            <a:ext cx="6595524" cy="205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Hãy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chứng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minh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tính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chất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lươn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phẩm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rất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đa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dạng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Đó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những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tính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chất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gì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ách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bảo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quản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lương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-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phẩm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802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B9DBFB-9FB5-04FE-E1A7-FC6198146014}"/>
              </a:ext>
            </a:extLst>
          </p:cNvPr>
          <p:cNvSpPr txBox="1"/>
          <p:nvPr/>
        </p:nvSpPr>
        <p:spPr>
          <a:xfrm>
            <a:off x="1342454" y="1639193"/>
            <a:ext cx="950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III. TÍNH CHẤT CỦA LƯƠNG THỰC - THỰC PHẨM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B8DE2-BAE8-C3B1-7CA2-11AF9157B63F}"/>
              </a:ext>
            </a:extLst>
          </p:cNvPr>
          <p:cNvSpPr txBox="1"/>
          <p:nvPr/>
        </p:nvSpPr>
        <p:spPr>
          <a:xfrm>
            <a:off x="1513436" y="2042654"/>
            <a:ext cx="9165126" cy="1079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A467F-51D2-2269-4E39-2C7E43872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90" y="3230537"/>
            <a:ext cx="4894416" cy="3087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D837F-E84A-B890-67B2-DC56C4BEA1B6}"/>
              </a:ext>
            </a:extLst>
          </p:cNvPr>
          <p:cNvSpPr txBox="1"/>
          <p:nvPr/>
        </p:nvSpPr>
        <p:spPr>
          <a:xfrm>
            <a:off x="1944302" y="6427113"/>
            <a:ext cx="2801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Cá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hồi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tươi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444CD6-28F8-7892-A533-53CA99272C6C}"/>
              </a:ext>
            </a:extLst>
          </p:cNvPr>
          <p:cNvSpPr txBox="1"/>
          <p:nvPr/>
        </p:nvSpPr>
        <p:spPr>
          <a:xfrm>
            <a:off x="7464365" y="6424817"/>
            <a:ext cx="2801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Cá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hồi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</a:rPr>
              <a:t>sốt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</a:rPr>
              <a:t> cam</a:t>
            </a:r>
          </a:p>
        </p:txBody>
      </p:sp>
      <p:pic>
        <p:nvPicPr>
          <p:cNvPr id="2050" name="Picture 2" descr="Cách chế biến cá hồi Nauy thơm ngon và bổ dưỡng nhất">
            <a:extLst>
              <a:ext uri="{FF2B5EF4-FFF2-40B4-BE49-F238E27FC236}">
                <a16:creationId xmlns:a16="http://schemas.microsoft.com/office/drawing/2014/main" id="{740E4EC5-0514-2924-D636-BCEB1D93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32" y="3230537"/>
            <a:ext cx="4894415" cy="3087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70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B9DBFB-9FB5-04FE-E1A7-FC6198146014}"/>
              </a:ext>
            </a:extLst>
          </p:cNvPr>
          <p:cNvSpPr txBox="1"/>
          <p:nvPr/>
        </p:nvSpPr>
        <p:spPr>
          <a:xfrm>
            <a:off x="1342454" y="1639193"/>
            <a:ext cx="950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III. TÍNH CHẤT CỦA LƯƠNG THỰC - THỰC PHẨM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452DD-9013-AE75-D789-5FF0BDB3AF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09"/>
          <a:stretch/>
        </p:blipFill>
        <p:spPr>
          <a:xfrm>
            <a:off x="6613926" y="3764647"/>
            <a:ext cx="4027421" cy="2645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27DEC7-3BC2-54F6-EC25-5D77D02A44AD}"/>
              </a:ext>
            </a:extLst>
          </p:cNvPr>
          <p:cNvSpPr txBox="1"/>
          <p:nvPr/>
        </p:nvSpPr>
        <p:spPr>
          <a:xfrm>
            <a:off x="1550651" y="2162413"/>
            <a:ext cx="9090696" cy="10790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50000"/>
              </a:lnSpc>
              <a:spcAft>
                <a:spcPts val="1000"/>
              </a:spcAft>
              <a:defRPr sz="230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-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: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hỏng</a:t>
            </a:r>
            <a:r>
              <a:rPr lang="en-US" dirty="0"/>
              <a:t>,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vi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hủy</a:t>
            </a:r>
            <a:r>
              <a:rPr lang="en-US" dirty="0"/>
              <a:t> do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D07FB-E527-FD13-3A5A-4F54E3067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088" y="3764646"/>
            <a:ext cx="4027422" cy="2645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50012-40D1-061E-8656-567905A00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89" y="2197616"/>
            <a:ext cx="4351421" cy="3230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03D1C7-8E49-9E23-62E2-14581FC2F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119" y="2197616"/>
            <a:ext cx="4351421" cy="3230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0347A828-8FDB-3A48-893F-CBB064C3948F}"/>
              </a:ext>
            </a:extLst>
          </p:cNvPr>
          <p:cNvSpPr/>
          <p:nvPr/>
        </p:nvSpPr>
        <p:spPr>
          <a:xfrm>
            <a:off x="1756078" y="5680654"/>
            <a:ext cx="3725241" cy="82626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Rau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xanh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lâu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héo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thối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rữa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.</a:t>
            </a:r>
          </a:p>
          <a:p>
            <a:pPr algn="ctr"/>
            <a:endParaRPr lang="en-US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Rectangle: Rounded Corners 26">
            <a:extLst>
              <a:ext uri="{FF2B5EF4-FFF2-40B4-BE49-F238E27FC236}">
                <a16:creationId xmlns:a16="http://schemas.microsoft.com/office/drawing/2014/main" id="{E2BCE00B-D375-DA9E-25DF-3F8E8499675B}"/>
              </a:ext>
            </a:extLst>
          </p:cNvPr>
          <p:cNvSpPr/>
          <p:nvPr/>
        </p:nvSpPr>
        <p:spPr>
          <a:xfrm>
            <a:off x="6515727" y="5680653"/>
            <a:ext cx="3828745" cy="82626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Thịt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cá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để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lâu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sẽ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xuất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nấm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mốc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mùi</a:t>
            </a:r>
            <a:r>
              <a:rPr lang="en-US" sz="2200" dirty="0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ươn</a:t>
            </a:r>
            <a:r>
              <a:rPr lang="en-US" sz="22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/>
            <a:endParaRPr lang="en-US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92805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24FFC2E4-D4A6-8BA5-7658-8AF8E5DD1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2" y="3147800"/>
            <a:ext cx="3189835" cy="17647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E5B8116E-F9B4-4A94-573A-B751D3E3E163}"/>
              </a:ext>
            </a:extLst>
          </p:cNvPr>
          <p:cNvSpPr/>
          <p:nvPr/>
        </p:nvSpPr>
        <p:spPr>
          <a:xfrm rot="5400000">
            <a:off x="1634164" y="1324749"/>
            <a:ext cx="3967541" cy="5676382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  <p:txBody>
          <a:bodyPr/>
          <a:lstStyle/>
          <a:p>
            <a:endParaRPr lang="en-US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7AA27-750B-E386-21F1-98F0E82643E9}"/>
              </a:ext>
            </a:extLst>
          </p:cNvPr>
          <p:cNvSpPr txBox="1"/>
          <p:nvPr/>
        </p:nvSpPr>
        <p:spPr>
          <a:xfrm>
            <a:off x="1196041" y="2291785"/>
            <a:ext cx="4843786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-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Một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số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cách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bảo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quản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lương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-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phẩm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+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Đông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lạnh</a:t>
            </a:r>
            <a:endParaRPr lang="en-US" sz="2300" dirty="0">
              <a:solidFill>
                <a:schemeClr val="tx1"/>
              </a:solidFill>
              <a:effectLst/>
              <a:latin typeface="UTM Avo" panose="02040603050506020204" pitchFamily="18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+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Hút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chân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không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+ Hun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khói</a:t>
            </a:r>
            <a:endParaRPr lang="en-US" sz="2300" dirty="0">
              <a:solidFill>
                <a:schemeClr val="tx1"/>
              </a:solidFill>
              <a:effectLst/>
              <a:latin typeface="UTM Avo" panose="02040603050506020204" pitchFamily="18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+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Sấy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khô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+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Sử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dụng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muối</a:t>
            </a:r>
            <a:r>
              <a:rPr lang="en-US" sz="2300" dirty="0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effectLst/>
                <a:latin typeface="UTM Avo" panose="02040603050506020204" pitchFamily="18"/>
                <a:ea typeface="Calibri" panose="020F0502020204030204" pitchFamily="34" charset="0"/>
              </a:rPr>
              <a:t>đường</a:t>
            </a:r>
            <a:endParaRPr lang="en-US" sz="2300" dirty="0">
              <a:solidFill>
                <a:schemeClr val="tx1"/>
              </a:solidFill>
              <a:effectLst/>
              <a:latin typeface="UTM Avo" panose="02040603050506020204" pitchFamily="18"/>
              <a:ea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79161-BD42-EFAF-6C4D-D76DD24A6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501" y="1612013"/>
            <a:ext cx="3861864" cy="2391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3F37E-EAD8-C260-DA9F-21ADB14A8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501" y="4162940"/>
            <a:ext cx="3861864" cy="23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6C339-0682-11D3-5D94-6BA39922C3D1}"/>
              </a:ext>
            </a:extLst>
          </p:cNvPr>
          <p:cNvSpPr txBox="1"/>
          <p:nvPr/>
        </p:nvSpPr>
        <p:spPr>
          <a:xfrm>
            <a:off x="1939029" y="5806389"/>
            <a:ext cx="2387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Thịt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hun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khói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A38E45-0469-0F57-5C4E-C6ED6885D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7"/>
          <a:stretch/>
        </p:blipFill>
        <p:spPr>
          <a:xfrm>
            <a:off x="932820" y="2626615"/>
            <a:ext cx="4807183" cy="3012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258C0E-D53D-6531-7B84-8CD452A3E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407" y="2626615"/>
            <a:ext cx="4807182" cy="3012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E090A7-6DB4-2DDE-1601-532FE0C5C79D}"/>
              </a:ext>
            </a:extLst>
          </p:cNvPr>
          <p:cNvSpPr txBox="1"/>
          <p:nvPr/>
        </p:nvSpPr>
        <p:spPr>
          <a:xfrm>
            <a:off x="6479470" y="5826010"/>
            <a:ext cx="50856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mứt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từ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hoa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quả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sấy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khô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2584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6D0F780-8C14-6D93-19E4-022A22F82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544881"/>
              </p:ext>
            </p:extLst>
          </p:nvPr>
        </p:nvGraphicFramePr>
        <p:xfrm>
          <a:off x="2021305" y="1961147"/>
          <a:ext cx="8147162" cy="3551554"/>
        </p:xfrm>
        <a:graphic>
          <a:graphicData uri="http://schemas.openxmlformats.org/drawingml/2006/table">
            <a:tbl>
              <a:tblPr firstRow="1" bandRow="1"/>
              <a:tblGrid>
                <a:gridCol w="2234606">
                  <a:extLst>
                    <a:ext uri="{9D8B030D-6E8A-4147-A177-3AD203B41FA5}">
                      <a16:colId xmlns:a16="http://schemas.microsoft.com/office/drawing/2014/main" val="4088002819"/>
                    </a:ext>
                  </a:extLst>
                </a:gridCol>
                <a:gridCol w="1671210">
                  <a:extLst>
                    <a:ext uri="{9D8B030D-6E8A-4147-A177-3AD203B41FA5}">
                      <a16:colId xmlns:a16="http://schemas.microsoft.com/office/drawing/2014/main" val="2348621842"/>
                    </a:ext>
                  </a:extLst>
                </a:gridCol>
                <a:gridCol w="2104061">
                  <a:extLst>
                    <a:ext uri="{9D8B030D-6E8A-4147-A177-3AD203B41FA5}">
                      <a16:colId xmlns:a16="http://schemas.microsoft.com/office/drawing/2014/main" val="3758527145"/>
                    </a:ext>
                  </a:extLst>
                </a:gridCol>
                <a:gridCol w="2137285">
                  <a:extLst>
                    <a:ext uri="{9D8B030D-6E8A-4147-A177-3AD203B41FA5}">
                      <a16:colId xmlns:a16="http://schemas.microsoft.com/office/drawing/2014/main" val="542080106"/>
                    </a:ext>
                  </a:extLst>
                </a:gridCol>
              </a:tblGrid>
              <a:tr h="87449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Tên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lương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thực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 -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thực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phẩm</a:t>
                      </a:r>
                      <a:endParaRPr lang="en-US" sz="2200" dirty="0">
                        <a:solidFill>
                          <a:schemeClr val="bg1"/>
                        </a:solidFill>
                        <a:latin typeface="UTM Avo" panose="02040603050506020204" pitchFamily="1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Tính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chất</a:t>
                      </a:r>
                      <a:endParaRPr lang="en-US" sz="2200" dirty="0">
                        <a:solidFill>
                          <a:schemeClr val="bg1"/>
                        </a:solidFill>
                        <a:latin typeface="UTM Avo" panose="02040603050506020204" pitchFamily="1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Cách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sử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dụng</a:t>
                      </a:r>
                      <a:endParaRPr lang="en-US" sz="2200" dirty="0">
                        <a:solidFill>
                          <a:schemeClr val="bg1"/>
                        </a:solidFill>
                        <a:latin typeface="UTM Avo" panose="02040603050506020204" pitchFamily="1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Cách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bảo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</a:rPr>
                        <a:t>quản</a:t>
                      </a:r>
                      <a:endParaRPr lang="en-US" sz="2200" dirty="0">
                        <a:solidFill>
                          <a:schemeClr val="bg1"/>
                        </a:solidFill>
                        <a:latin typeface="UTM Avo" panose="02040603050506020204" pitchFamily="1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585182"/>
                  </a:ext>
                </a:extLst>
              </a:tr>
              <a:tr h="89235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Thịt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bò</a:t>
                      </a:r>
                      <a:endParaRPr lang="en-US" sz="2200" dirty="0">
                        <a:solidFill>
                          <a:schemeClr val="tx1"/>
                        </a:solidFill>
                        <a:latin typeface="UTM Avo" panose="02040603050506020204" pitchFamily="1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8726509"/>
                  </a:ext>
                </a:extLst>
              </a:tr>
              <a:tr h="89235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Rau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xanh</a:t>
                      </a:r>
                      <a:endParaRPr lang="en-US" sz="2200" dirty="0">
                        <a:solidFill>
                          <a:schemeClr val="tx1"/>
                        </a:solidFill>
                        <a:latin typeface="UTM Avo" panose="02040603050506020204" pitchFamily="1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284856"/>
                  </a:ext>
                </a:extLst>
              </a:tr>
              <a:tr h="89235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Phô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mai</a:t>
                      </a:r>
                      <a:endParaRPr lang="en-US" sz="2200" dirty="0">
                        <a:solidFill>
                          <a:schemeClr val="tx1"/>
                        </a:solidFill>
                        <a:latin typeface="UTM Avo" panose="02040603050506020204" pitchFamily="1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00377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C249E0-6D1D-4295-08B7-FF4A645121BF}"/>
              </a:ext>
            </a:extLst>
          </p:cNvPr>
          <p:cNvSpPr txBox="1"/>
          <p:nvPr/>
        </p:nvSpPr>
        <p:spPr>
          <a:xfrm>
            <a:off x="2793777" y="5848279"/>
            <a:ext cx="69638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Vận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dụng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từ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thực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tế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và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hoàn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thành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bảng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</a:rPr>
              <a:t>trên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1823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03A755-8974-ABDE-56D5-DE2CDBB80D09}"/>
              </a:ext>
            </a:extLst>
          </p:cNvPr>
          <p:cNvSpPr/>
          <p:nvPr/>
        </p:nvSpPr>
        <p:spPr>
          <a:xfrm>
            <a:off x="642916" y="2189019"/>
            <a:ext cx="10906167" cy="3565236"/>
          </a:xfrm>
          <a:prstGeom prst="roundRect">
            <a:avLst>
              <a:gd name="adj" fmla="val 10128"/>
            </a:avLst>
          </a:prstGeom>
          <a:solidFill>
            <a:srgbClr val="F9E9F2"/>
          </a:solidFill>
          <a:ln w="57150">
            <a:solidFill>
              <a:srgbClr val="E283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A2A65-CC15-C423-07DC-5EA1E45B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314" y="1323071"/>
            <a:ext cx="1560583" cy="14732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2EF89-7E21-7F0F-1C0E-897843B42771}"/>
              </a:ext>
            </a:extLst>
          </p:cNvPr>
          <p:cNvSpPr/>
          <p:nvPr/>
        </p:nvSpPr>
        <p:spPr>
          <a:xfrm>
            <a:off x="894275" y="2706255"/>
            <a:ext cx="10614810" cy="2872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Lương thục – thực phẩm cung cấp các chất thiết yếu như tinh bột, đường, chất béo, chất đạm, vitamin, chất khoáng cho cong người.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 Lương thực – thực phẩm rất đa dạng.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 Lương thực – thực phẩm dễ bị hỏng nên cần có phương pháp bảo quản thích hợp</a:t>
            </a:r>
            <a:r>
              <a:rPr lang="en-US" sz="2400" dirty="0">
                <a:latin typeface="UTM Avo" panose="02040603050506020204" pitchFamily="18"/>
              </a:rPr>
              <a:t>.</a:t>
            </a:r>
            <a:endParaRPr lang="vi-VN" sz="2400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61974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26691CD9-FCB0-C880-EB96-7DD19D375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2" y="3147800"/>
            <a:ext cx="3189835" cy="17647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838200"/>
            <a:ext cx="6110703" cy="60198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686799" y="0"/>
            <a:ext cx="2971800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^^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543800" y="1371600"/>
            <a:ext cx="152400" cy="152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85D85FB-1F8C-3AB5-F4E9-BA5D96833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2133600"/>
            <a:ext cx="9618133" cy="54102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DA569CD-A427-1220-18A6-5777FB1F5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382000" y="3048000"/>
            <a:ext cx="2286000" cy="38100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048000"/>
            <a:ext cx="2239192" cy="38100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596" y="1190500"/>
            <a:ext cx="6858000" cy="6858000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1905000"/>
            <a:ext cx="1828800" cy="1981200"/>
          </a:xfrm>
          <a:prstGeom prst="rect">
            <a:avLst/>
          </a:prstGeom>
        </p:spPr>
      </p:pic>
      <p:pic>
        <p:nvPicPr>
          <p:cNvPr id="11" name="Picture 10" descr="f5c2a31645fd10a7bfb7180ae764b33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286001"/>
            <a:ext cx="1447800" cy="1120153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3600521"/>
            <a:ext cx="1447800" cy="1295781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96000" y="3276600"/>
            <a:ext cx="1600200" cy="1619702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85411" y="0"/>
            <a:ext cx="990600" cy="99060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6011" y="0"/>
            <a:ext cx="990600" cy="9906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00700" y="0"/>
            <a:ext cx="990600" cy="99060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91300" y="0"/>
            <a:ext cx="990600" cy="990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340A80-DF64-BA29-6929-633CC9CF11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pic>
        <p:nvPicPr>
          <p:cNvPr id="3" name="Picture 2" descr="4341eebecc67e47aa570993296a53316.png">
            <a:extLst>
              <a:ext uri="{FF2B5EF4-FFF2-40B4-BE49-F238E27FC236}">
                <a16:creationId xmlns:a16="http://schemas.microsoft.com/office/drawing/2014/main" id="{665F6BCA-C391-BADA-C822-6B1522769509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20001" y="2514601"/>
            <a:ext cx="839343" cy="1258385"/>
          </a:xfrm>
          <a:prstGeom prst="rect">
            <a:avLst/>
          </a:prstGeom>
        </p:spPr>
      </p:pic>
      <p:pic>
        <p:nvPicPr>
          <p:cNvPr id="4" name="Picture 3" descr="43b282e5574b9381f3f2c3655d492a4e.png">
            <a:hlinkClick r:id="rId17" action="ppaction://hlinksldjump"/>
            <a:extLst>
              <a:ext uri="{FF2B5EF4-FFF2-40B4-BE49-F238E27FC236}">
                <a16:creationId xmlns:a16="http://schemas.microsoft.com/office/drawing/2014/main" id="{7BBA29C0-65DC-F984-3D2A-E079C40DC6D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44372" y="-10026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7778" y="-249620"/>
            <a:ext cx="10234863" cy="3429000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3962400"/>
            <a:ext cx="7239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5105400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5943600"/>
            <a:ext cx="533400" cy="533400"/>
          </a:xfrm>
          <a:prstGeom prst="rect">
            <a:avLst/>
          </a:prstGeom>
        </p:spPr>
      </p:pic>
      <p:sp>
        <p:nvSpPr>
          <p:cNvPr id="32" name="5-Point Star 31">
            <a:hlinkClick r:id="rId12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9530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7BDEBCC-C994-44BF-1767-CC0D36EE5D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6B8B28-6A59-0D1B-CD0E-08C1949DA0AA}"/>
              </a:ext>
            </a:extLst>
          </p:cNvPr>
          <p:cNvSpPr txBox="1"/>
          <p:nvPr/>
        </p:nvSpPr>
        <p:spPr>
          <a:xfrm>
            <a:off x="3200400" y="414091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Mía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6E59B6-C363-951C-A2AE-0AEB3756921F}"/>
              </a:ext>
            </a:extLst>
          </p:cNvPr>
          <p:cNvSpPr txBox="1"/>
          <p:nvPr/>
        </p:nvSpPr>
        <p:spPr>
          <a:xfrm>
            <a:off x="3204410" y="330928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/>
              </a:rPr>
              <a:t>Lúa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/>
              </a:rPr>
              <a:t>gạo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524A7-A40C-1BC0-D517-AC467F84DF45}"/>
              </a:ext>
            </a:extLst>
          </p:cNvPr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C. Ngô.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B8F60B-6D2D-C16F-1014-E4BCF113EAB3}"/>
              </a:ext>
            </a:extLst>
          </p:cNvPr>
          <p:cNvSpPr txBox="1"/>
          <p:nvPr/>
        </p:nvSpPr>
        <p:spPr>
          <a:xfrm>
            <a:off x="3133725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D.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Lúa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mì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4442BB-7895-3810-67A2-32FD1853A925}"/>
              </a:ext>
            </a:extLst>
          </p:cNvPr>
          <p:cNvSpPr txBox="1"/>
          <p:nvPr/>
        </p:nvSpPr>
        <p:spPr>
          <a:xfrm>
            <a:off x="2973782" y="1121980"/>
            <a:ext cx="65512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vi-VN" sz="2600" b="1" kern="1200" dirty="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Câu 1: Cây trồng nào sau đây không được xem là cây lương thực?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1" grpId="0"/>
      <p:bldP spid="37" grpId="0"/>
      <p:bldP spid="42" grpId="0"/>
      <p:bldP spid="4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77994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49642" y="332022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286250"/>
            <a:ext cx="3513222" cy="68580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214654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17142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50645" y="4249153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5842" y="33964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24762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26845" y="432535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43250" y="3225976"/>
            <a:ext cx="327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vi-VN" sz="25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A. Carbonhidrate (chất đường bột)</a:t>
            </a:r>
            <a:r>
              <a:rPr lang="en-US" sz="25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  <a:endParaRPr lang="vi-VN" sz="25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0162" y="4384220"/>
            <a:ext cx="37939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5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B. Protein (</a:t>
            </a:r>
            <a:r>
              <a:rPr lang="en-US" sz="25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chất</a:t>
            </a:r>
            <a:r>
              <a:rPr lang="en-US" sz="25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5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đạm</a:t>
            </a:r>
            <a:r>
              <a:rPr lang="en-US" sz="25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).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03885" y="5268388"/>
            <a:ext cx="3276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002060"/>
                </a:solidFill>
                <a:latin typeface="UTM Avo" panose="02040603050506020204" pitchFamily="18"/>
              </a:rPr>
              <a:t>C. Lipid (</a:t>
            </a:r>
            <a:r>
              <a:rPr lang="en-US" sz="2500" dirty="0" err="1">
                <a:solidFill>
                  <a:srgbClr val="002060"/>
                </a:solidFill>
                <a:latin typeface="UTM Avo" panose="02040603050506020204" pitchFamily="18"/>
              </a:rPr>
              <a:t>chất</a:t>
            </a:r>
            <a:r>
              <a:rPr lang="en-US" sz="2500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UTM Avo" panose="02040603050506020204" pitchFamily="18"/>
              </a:rPr>
              <a:t>béo</a:t>
            </a:r>
            <a:r>
              <a:rPr lang="en-US" sz="2500" dirty="0">
                <a:solidFill>
                  <a:srgbClr val="002060"/>
                </a:solidFill>
                <a:latin typeface="UTM Avo" panose="02040603050506020204" pitchFamily="18"/>
              </a:rPr>
              <a:t>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5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D. Vitamin.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8043" y="-429280"/>
            <a:ext cx="10014284" cy="374398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57550" y="839924"/>
            <a:ext cx="6324600" cy="1214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Tx/>
            </a:pPr>
            <a:r>
              <a:rPr lang="vi-VN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Câu 2: Gạo cung cấp chất dinh dưỡng nào nhiều nhất cho cơ thể?</a:t>
            </a: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3124200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5105400"/>
            <a:ext cx="5334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6019800"/>
            <a:ext cx="533400" cy="533400"/>
          </a:xfrm>
          <a:prstGeom prst="rect">
            <a:avLst/>
          </a:prstGeom>
        </p:spPr>
      </p:pic>
      <p:sp>
        <p:nvSpPr>
          <p:cNvPr id="39" name="5-Point Star 38">
            <a:hlinkClick r:id="rId12" action="ppaction://hlinksldjump"/>
          </p:cNvPr>
          <p:cNvSpPr/>
          <p:nvPr/>
        </p:nvSpPr>
        <p:spPr>
          <a:xfrm>
            <a:off x="9906000" y="590944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40042" y="3244024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171420"/>
            <a:ext cx="685800" cy="68580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41045" y="4249153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E39ED4-B99F-65DF-4284-7ED996417D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6" grpId="0" animBg="1"/>
      <p:bldP spid="29" grpId="0"/>
      <p:bldP spid="2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-315823"/>
            <a:ext cx="11420475" cy="3525253"/>
          </a:xfrm>
          <a:prstGeom prst="rect">
            <a:avLst/>
          </a:prstGeom>
        </p:spPr>
      </p:pic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10351" y="4972050"/>
            <a:ext cx="7239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6019800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2" action="ppaction://hlinksldjump"/>
          </p:cNvPr>
          <p:cNvSpPr/>
          <p:nvPr/>
        </p:nvSpPr>
        <p:spPr>
          <a:xfrm>
            <a:off x="9906000" y="585722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1148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1054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B7755AC-8434-0FDF-0A8A-D52CAACF43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24590B-2CA5-39D7-41ED-AA7362436CFF}"/>
              </a:ext>
            </a:extLst>
          </p:cNvPr>
          <p:cNvSpPr txBox="1"/>
          <p:nvPr/>
        </p:nvSpPr>
        <p:spPr>
          <a:xfrm>
            <a:off x="3216443" y="51556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C.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Thịt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cá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5A6DD7-E627-7065-FDE0-4A1583D95583}"/>
              </a:ext>
            </a:extLst>
          </p:cNvPr>
          <p:cNvSpPr txBox="1"/>
          <p:nvPr/>
        </p:nvSpPr>
        <p:spPr>
          <a:xfrm>
            <a:off x="3212432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B. Rau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xanh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221996-A739-4693-6ED2-CA47249504E6}"/>
              </a:ext>
            </a:extLst>
          </p:cNvPr>
          <p:cNvSpPr txBox="1"/>
          <p:nvPr/>
        </p:nvSpPr>
        <p:spPr>
          <a:xfrm>
            <a:off x="3212432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D.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Gạo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và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rau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ED95D4-3958-F60F-9DDA-9ECABE839499}"/>
              </a:ext>
            </a:extLst>
          </p:cNvPr>
          <p:cNvSpPr txBox="1"/>
          <p:nvPr/>
        </p:nvSpPr>
        <p:spPr>
          <a:xfrm>
            <a:off x="2422359" y="839249"/>
            <a:ext cx="7636042" cy="1214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Tx/>
            </a:pPr>
            <a:r>
              <a:rPr lang="vi-VN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Câu 3: Trong các thực phẩm dưới đây, loại nào chứa nhiều protein (chất đạm) nhất?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4C8E7F-50F7-8999-45CD-9230D4F1937A}"/>
              </a:ext>
            </a:extLst>
          </p:cNvPr>
          <p:cNvSpPr txBox="1"/>
          <p:nvPr/>
        </p:nvSpPr>
        <p:spPr>
          <a:xfrm>
            <a:off x="3200400" y="337891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/>
              </a:rPr>
              <a:t>Gạo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6" grpId="0"/>
      <p:bldP spid="42" grpId="0"/>
      <p:bldP spid="42" grpId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67;p41">
            <a:extLst>
              <a:ext uri="{FF2B5EF4-FFF2-40B4-BE49-F238E27FC236}">
                <a16:creationId xmlns:a16="http://schemas.microsoft.com/office/drawing/2014/main" id="{D611E37B-16AB-29B3-2CF0-8FC316C5865C}"/>
              </a:ext>
            </a:extLst>
          </p:cNvPr>
          <p:cNvGrpSpPr/>
          <p:nvPr/>
        </p:nvGrpSpPr>
        <p:grpSpPr>
          <a:xfrm>
            <a:off x="1293091" y="1440873"/>
            <a:ext cx="9451698" cy="4227710"/>
            <a:chOff x="1129025" y="745923"/>
            <a:chExt cx="6902748" cy="374142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Google Shape;3568;p41">
              <a:extLst>
                <a:ext uri="{FF2B5EF4-FFF2-40B4-BE49-F238E27FC236}">
                  <a16:creationId xmlns:a16="http://schemas.microsoft.com/office/drawing/2014/main" id="{12D3E1E6-ADC9-3391-0983-71AB74BBB393}"/>
                </a:ext>
              </a:extLst>
            </p:cNvPr>
            <p:cNvSpPr/>
            <p:nvPr/>
          </p:nvSpPr>
          <p:spPr>
            <a:xfrm>
              <a:off x="1129025" y="745923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/>
              </a:endParaRPr>
            </a:p>
          </p:txBody>
        </p:sp>
        <p:sp>
          <p:nvSpPr>
            <p:cNvPr id="4" name="Google Shape;3569;p41">
              <a:extLst>
                <a:ext uri="{FF2B5EF4-FFF2-40B4-BE49-F238E27FC236}">
                  <a16:creationId xmlns:a16="http://schemas.microsoft.com/office/drawing/2014/main" id="{95E8B16C-FD9C-8070-1F2F-1AE8D64BF4C6}"/>
                </a:ext>
              </a:extLst>
            </p:cNvPr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grp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UTM Avo" panose="02040603050506020204" pitchFamily="18"/>
              </a:endParaRPr>
            </a:p>
          </p:txBody>
        </p:sp>
      </p:grpSp>
      <p:sp>
        <p:nvSpPr>
          <p:cNvPr id="5" name="Google Shape;3570;p41">
            <a:extLst>
              <a:ext uri="{FF2B5EF4-FFF2-40B4-BE49-F238E27FC236}">
                <a16:creationId xmlns:a16="http://schemas.microsoft.com/office/drawing/2014/main" id="{17F83D96-10CF-CBAB-DAD2-1871073888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25806" y="2294700"/>
            <a:ext cx="6540387" cy="9046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0" dirty="0" err="1">
                <a:latin typeface="UTM Avo" panose="02040603050506020204" pitchFamily="18"/>
              </a:rPr>
              <a:t>Hãy</a:t>
            </a:r>
            <a:r>
              <a:rPr lang="en-US" sz="2400" b="0" dirty="0">
                <a:latin typeface="UTM Avo" panose="02040603050506020204" pitchFamily="18"/>
              </a:rPr>
              <a:t> chia </a:t>
            </a:r>
            <a:r>
              <a:rPr lang="en-US" sz="2400" b="0" dirty="0" err="1">
                <a:latin typeface="UTM Avo" panose="02040603050506020204" pitchFamily="18"/>
              </a:rPr>
              <a:t>sẻ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cùng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các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bạn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những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món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ăn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hàng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ngày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của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gia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đình</a:t>
            </a:r>
            <a:r>
              <a:rPr lang="en-US" sz="2400" b="0" dirty="0">
                <a:latin typeface="UTM Avo" panose="02040603050506020204" pitchFamily="18"/>
              </a:rPr>
              <a:t> </a:t>
            </a:r>
            <a:r>
              <a:rPr lang="en-US" sz="2400" b="0" dirty="0" err="1">
                <a:latin typeface="UTM Avo" panose="02040603050506020204" pitchFamily="18"/>
              </a:rPr>
              <a:t>em</a:t>
            </a:r>
            <a:r>
              <a:rPr lang="en-US" sz="2400" b="0" dirty="0">
                <a:latin typeface="UTM Avo" panose="02040603050506020204" pitchFamily="18"/>
              </a:rPr>
              <a:t>?</a:t>
            </a:r>
            <a:endParaRPr sz="2400" b="0" dirty="0">
              <a:latin typeface="UTM Avo" panose="02040603050506020204" pitchFamily="18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7D6959C-4E84-87A9-63F3-9EB5E2699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77801" y="3826704"/>
            <a:ext cx="2910731" cy="243910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8E3A7C5-E64C-8C60-7561-C01038B0C2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1545" y="3922295"/>
            <a:ext cx="2163628" cy="224792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6D0D1E6-6BC3-D9AB-037F-A4DC7D8204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81160" y="3706032"/>
            <a:ext cx="2163629" cy="2469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0599" y="-228600"/>
            <a:ext cx="9320463" cy="3276600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3962400"/>
            <a:ext cx="7239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5105400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9400" y="5943600"/>
            <a:ext cx="533400" cy="533400"/>
          </a:xfrm>
          <a:prstGeom prst="rect">
            <a:avLst/>
          </a:prstGeom>
        </p:spPr>
      </p:pic>
      <p:sp>
        <p:nvSpPr>
          <p:cNvPr id="32" name="5-Point Star 31">
            <a:hlinkClick r:id="rId12" action="ppaction://hlinksldjump"/>
          </p:cNvPr>
          <p:cNvSpPr/>
          <p:nvPr/>
        </p:nvSpPr>
        <p:spPr>
          <a:xfrm>
            <a:off x="9982200" y="585722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9530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7BDEBCC-C994-44BF-1767-CC0D36EE5D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6B8B28-6A59-0D1B-CD0E-08C1949DA0AA}"/>
              </a:ext>
            </a:extLst>
          </p:cNvPr>
          <p:cNvSpPr txBox="1"/>
          <p:nvPr/>
        </p:nvSpPr>
        <p:spPr>
          <a:xfrm>
            <a:off x="3116178" y="4155216"/>
            <a:ext cx="3741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Nấu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chín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6E59B6-C363-951C-A2AE-0AEB3756921F}"/>
              </a:ext>
            </a:extLst>
          </p:cNvPr>
          <p:cNvSpPr txBox="1"/>
          <p:nvPr/>
        </p:nvSpPr>
        <p:spPr>
          <a:xfrm>
            <a:off x="3140242" y="3307377"/>
            <a:ext cx="3741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Đông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lạnh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524A7-A40C-1BC0-D517-AC467F84DF45}"/>
              </a:ext>
            </a:extLst>
          </p:cNvPr>
          <p:cNvSpPr txBox="1"/>
          <p:nvPr/>
        </p:nvSpPr>
        <p:spPr>
          <a:xfrm>
            <a:off x="3124200" y="5105400"/>
            <a:ext cx="3741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Sấy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khô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hun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khói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B8F60B-6D2D-C16F-1014-E4BCF113EAB3}"/>
              </a:ext>
            </a:extLst>
          </p:cNvPr>
          <p:cNvSpPr txBox="1"/>
          <p:nvPr/>
        </p:nvSpPr>
        <p:spPr>
          <a:xfrm>
            <a:off x="3124200" y="6019800"/>
            <a:ext cx="3741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vi-VN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D. Ướp muối, đường</a:t>
            </a:r>
            <a:r>
              <a:rPr lang="en-US" sz="26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  <a:endParaRPr lang="vi-VN" sz="26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4442BB-7895-3810-67A2-32FD1853A925}"/>
              </a:ext>
            </a:extLst>
          </p:cNvPr>
          <p:cNvSpPr txBox="1"/>
          <p:nvPr/>
        </p:nvSpPr>
        <p:spPr>
          <a:xfrm>
            <a:off x="3276600" y="990600"/>
            <a:ext cx="5638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Câu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4: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Đâu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phải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cách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bảo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quản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thực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phẩm</a:t>
            </a:r>
            <a:r>
              <a:rPr lang="en-US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1" grpId="0"/>
      <p:bldP spid="37" grpId="0"/>
      <p:bldP spid="42" grpId="0"/>
      <p:bldP spid="4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33438" y="-795422"/>
            <a:ext cx="13858875" cy="4814972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77000" y="4953000"/>
            <a:ext cx="7239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6019800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2" action="ppaction://hlinksldjump"/>
          </p:cNvPr>
          <p:cNvSpPr/>
          <p:nvPr/>
        </p:nvSpPr>
        <p:spPr>
          <a:xfrm>
            <a:off x="9906000" y="5791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1148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1054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B7755AC-8434-0FDF-0A8A-D52CAACF43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24590B-2CA5-39D7-41ED-AA7362436CFF}"/>
              </a:ext>
            </a:extLst>
          </p:cNvPr>
          <p:cNvSpPr txBox="1"/>
          <p:nvPr/>
        </p:nvSpPr>
        <p:spPr>
          <a:xfrm>
            <a:off x="3060031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C. Calcium.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5A6DD7-E627-7065-FDE0-4A1583D95583}"/>
              </a:ext>
            </a:extLst>
          </p:cNvPr>
          <p:cNvSpPr txBox="1"/>
          <p:nvPr/>
        </p:nvSpPr>
        <p:spPr>
          <a:xfrm>
            <a:off x="3048000" y="414091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B. Protein.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221996-A739-4693-6ED2-CA47249504E6}"/>
              </a:ext>
            </a:extLst>
          </p:cNvPr>
          <p:cNvSpPr txBox="1"/>
          <p:nvPr/>
        </p:nvSpPr>
        <p:spPr>
          <a:xfrm>
            <a:off x="30480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D.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Chất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béo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ED95D4-3958-F60F-9DDA-9ECABE839499}"/>
              </a:ext>
            </a:extLst>
          </p:cNvPr>
          <p:cNvSpPr txBox="1"/>
          <p:nvPr/>
        </p:nvSpPr>
        <p:spPr>
          <a:xfrm>
            <a:off x="2133600" y="1044726"/>
            <a:ext cx="913397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vi-VN" sz="25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Câu 5: Lứa tuổi từ 11 - 15 là lứa tuối có sự phát triển nhanh chóng về chiều cao. Chất quan trọng nhất cho sự phát triển của xương là?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4C8E7F-50F7-8999-45CD-9230D4F1937A}"/>
              </a:ext>
            </a:extLst>
          </p:cNvPr>
          <p:cNvSpPr txBox="1"/>
          <p:nvPr/>
        </p:nvSpPr>
        <p:spPr>
          <a:xfrm>
            <a:off x="3048000" y="3293680"/>
            <a:ext cx="358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Carbonhydrate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6" grpId="0"/>
      <p:bldP spid="42" grpId="0"/>
      <p:bldP spid="42" grpId="1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597B0979-CFC2-32F8-3AA9-156562FB3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2" y="3147800"/>
            <a:ext cx="3189835" cy="176477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30;p55">
            <a:extLst>
              <a:ext uri="{FF2B5EF4-FFF2-40B4-BE49-F238E27FC236}">
                <a16:creationId xmlns:a16="http://schemas.microsoft.com/office/drawing/2014/main" id="{F67485BA-E99C-51CC-352C-5D3F80711EF8}"/>
              </a:ext>
            </a:extLst>
          </p:cNvPr>
          <p:cNvSpPr txBox="1">
            <a:spLocks/>
          </p:cNvSpPr>
          <p:nvPr/>
        </p:nvSpPr>
        <p:spPr>
          <a:xfrm>
            <a:off x="1088092" y="3018305"/>
            <a:ext cx="5905684" cy="246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 học để hệ thống lại kiến thức.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- Học bài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Open Sans"/>
              <a:buNone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, dung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BB3E8-B7E3-E990-A697-7E4072320825}"/>
              </a:ext>
            </a:extLst>
          </p:cNvPr>
          <p:cNvSpPr txBox="1"/>
          <p:nvPr/>
        </p:nvSpPr>
        <p:spPr>
          <a:xfrm>
            <a:off x="3143158" y="1775591"/>
            <a:ext cx="5905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UTM Avo" panose="02040603050506020204" pitchFamily="18"/>
              </a:rPr>
              <a:t>HƯỚNG DẪN VỀ NHÀ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9EC9234-1054-8AAD-8E32-E0D6F7CE0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67338" y="2777674"/>
            <a:ext cx="4824662" cy="3238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8B7BAD-758D-8257-4497-D8988AE98CA2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43681-3496-919B-085C-2E71D427B80B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fanpage Hoc10 - Học 1 biết 10 để nhận thêm nhiều tài liệu giảng dạy</a:t>
            </a:r>
          </a:p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1835C3-5FA8-FE89-9E8C-C95C4B1A60DE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C2353F6C-8075-4BFD-B595-D3531B8D4A60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</a:t>
            </a:r>
            <a:r>
              <a:rPr lang="en-US" sz="2400" b="1" u="sng" dirty="0" err="1">
                <a:solidFill>
                  <a:srgbClr val="843C0C"/>
                </a:solidFill>
                <a:latin typeface="UTM Avo" panose="02040603050506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 </a:t>
            </a:r>
            <a:r>
              <a:rPr lang="en-US" sz="2400" b="1" u="sng" dirty="0" err="1">
                <a:solidFill>
                  <a:srgbClr val="843C0C"/>
                </a:solidFill>
                <a:latin typeface="UTM Avo" panose="02040603050506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biết</a:t>
            </a:r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10</a:t>
            </a:r>
            <a:endParaRPr lang="en-US" sz="2400" b="1" u="sng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AB53C-89EE-91DF-9907-BB1F9587F378}"/>
              </a:ext>
            </a:extLst>
          </p:cNvPr>
          <p:cNvSpPr txBox="1"/>
          <p:nvPr/>
        </p:nvSpPr>
        <p:spPr>
          <a:xfrm>
            <a:off x="4011326" y="2381351"/>
            <a:ext cx="4321723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7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92AEB474-7413-D582-715C-D7F473A69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2DBA3-F0A3-227B-BB32-B4898D7E3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DB1FCF-B4AD-187D-0B99-5EDD8FCFB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632" y="3152775"/>
            <a:ext cx="4321068" cy="3066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F94B7F-0690-31DF-7A6A-CC59168CB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959" y="3152775"/>
            <a:ext cx="4088809" cy="3066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FCD612-1AD6-4E39-D8D6-F8E12A3523C8}"/>
              </a:ext>
            </a:extLst>
          </p:cNvPr>
          <p:cNvSpPr txBox="1"/>
          <p:nvPr/>
        </p:nvSpPr>
        <p:spPr>
          <a:xfrm>
            <a:off x="2702278" y="1996686"/>
            <a:ext cx="6787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món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phổ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bữa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cơm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35193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làm Tôm rang mặn ngọt ngon cơm - Bếp nhà - Kingfoodmart">
            <a:extLst>
              <a:ext uri="{FF2B5EF4-FFF2-40B4-BE49-F238E27FC236}">
                <a16:creationId xmlns:a16="http://schemas.microsoft.com/office/drawing/2014/main" id="{438F46DA-E30C-8A6A-DBBF-E766B4DBC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7" y="3193289"/>
            <a:ext cx="4305299" cy="3134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rau muống xào tỏi xanh mướt, giòn ngon">
            <a:extLst>
              <a:ext uri="{FF2B5EF4-FFF2-40B4-BE49-F238E27FC236}">
                <a16:creationId xmlns:a16="http://schemas.microsoft.com/office/drawing/2014/main" id="{5266C939-562C-4B2E-2528-A03060AD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3193289"/>
            <a:ext cx="4305300" cy="3134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DC8B-4C57-1BE5-66EE-A0323DF46101}"/>
              </a:ext>
            </a:extLst>
          </p:cNvPr>
          <p:cNvSpPr txBox="1"/>
          <p:nvPr/>
        </p:nvSpPr>
        <p:spPr>
          <a:xfrm>
            <a:off x="2702278" y="1977636"/>
            <a:ext cx="6787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món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phổ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bữa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cơm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đình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4814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17B5F66F-65DA-BE04-A9C6-95134A5C0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2" y="3147800"/>
            <a:ext cx="3189835" cy="17647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1A006A45-82BF-8002-75DF-D92D3C46C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966" y="3554811"/>
            <a:ext cx="3124582" cy="3176562"/>
          </a:xfrm>
          <a:prstGeom prst="rect">
            <a:avLst/>
          </a:prstGeom>
        </p:spPr>
      </p:pic>
      <p:sp>
        <p:nvSpPr>
          <p:cNvPr id="21" name="Thought Bubble: Cloud 24">
            <a:extLst>
              <a:ext uri="{FF2B5EF4-FFF2-40B4-BE49-F238E27FC236}">
                <a16:creationId xmlns:a16="http://schemas.microsoft.com/office/drawing/2014/main" id="{05AEEEFE-BB48-4A72-0A92-A6E005CEE76E}"/>
              </a:ext>
            </a:extLst>
          </p:cNvPr>
          <p:cNvSpPr/>
          <p:nvPr/>
        </p:nvSpPr>
        <p:spPr>
          <a:xfrm>
            <a:off x="5472607" y="2288859"/>
            <a:ext cx="5481143" cy="2651645"/>
          </a:xfrm>
          <a:prstGeom prst="cloudCallout">
            <a:avLst>
              <a:gd name="adj1" fmla="val -80963"/>
              <a:gd name="adj2" fmla="val 30002"/>
            </a:avLst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581A34-35CF-7FE3-17AE-1ED8349E36E0}"/>
              </a:ext>
            </a:extLst>
          </p:cNvPr>
          <p:cNvSpPr txBox="1"/>
          <p:nvPr/>
        </p:nvSpPr>
        <p:spPr>
          <a:xfrm>
            <a:off x="1342454" y="1623721"/>
            <a:ext cx="950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I. CÁC LƯƠNG THỰC - THỰC PHẨM THÔNG DỤNG</a:t>
            </a:r>
          </a:p>
        </p:txBody>
      </p:sp>
    </p:spTree>
    <p:extLst>
      <p:ext uri="{BB962C8B-B14F-4D97-AF65-F5344CB8AC3E}">
        <p14:creationId xmlns:p14="http://schemas.microsoft.com/office/powerpoint/2010/main" val="22810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3FDF5-D530-E9C7-1AEB-1CF6DF1B2B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79150" y="3352800"/>
            <a:ext cx="4300506" cy="2607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C1FA97-DEC6-906F-C37E-97A45BCE9C14}"/>
              </a:ext>
            </a:extLst>
          </p:cNvPr>
          <p:cNvSpPr txBox="1"/>
          <p:nvPr/>
        </p:nvSpPr>
        <p:spPr>
          <a:xfrm>
            <a:off x="1342454" y="1605370"/>
            <a:ext cx="950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</a:rPr>
              <a:t>I. CÁC LƯƠNG THỰC - THỰC PHẨM THÔNG DỤNG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68FD70-9CB4-3B0F-E5F5-A5D43BDE4EC0}"/>
              </a:ext>
            </a:extLst>
          </p:cNvPr>
          <p:cNvSpPr txBox="1"/>
          <p:nvPr/>
        </p:nvSpPr>
        <p:spPr>
          <a:xfrm>
            <a:off x="1776356" y="2404083"/>
            <a:ext cx="8639286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gạo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ngô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khoai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sắn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,…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tinh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2D77F-5E22-FE7D-417D-2646DB062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574" y="3352800"/>
            <a:ext cx="4303149" cy="2607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9C0666-D46A-6BEC-9B50-B710AF39BF71}"/>
              </a:ext>
            </a:extLst>
          </p:cNvPr>
          <p:cNvSpPr txBox="1"/>
          <p:nvPr/>
        </p:nvSpPr>
        <p:spPr>
          <a:xfrm>
            <a:off x="2311399" y="6202446"/>
            <a:ext cx="756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Nam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49900DD-5011-6AE3-E259-2D170C323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03481" y="4543363"/>
            <a:ext cx="2014992" cy="23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3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49C0666-D46A-6BEC-9B50-B710AF39BF71}"/>
              </a:ext>
            </a:extLst>
          </p:cNvPr>
          <p:cNvSpPr txBox="1"/>
          <p:nvPr/>
        </p:nvSpPr>
        <p:spPr>
          <a:xfrm>
            <a:off x="2311399" y="5817185"/>
            <a:ext cx="756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lương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 Nam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83206-E98D-5AD9-8CE9-302A426D9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844" y="2883017"/>
            <a:ext cx="4375631" cy="2651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6EF3C-AC3D-80A1-9BB6-F2524D4DB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525" y="2883017"/>
            <a:ext cx="4375632" cy="2651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53A17C4-2A59-4723-7F5B-FA5809F4B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03481" y="4543363"/>
            <a:ext cx="2014992" cy="23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1294</Words>
  <Application>Microsoft Office PowerPoint</Application>
  <PresentationFormat>Widescreen</PresentationFormat>
  <Paragraphs>158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Open Sans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Hãy chia sẻ cùng các bạn những món ăn hàng ngày của gia đình 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5 Một số vật liệu, nhiên liệu,  nguyên liệu, lương thực - thực phẩm  </dc:title>
  <dc:creator>Huy Nguyễn</dc:creator>
  <cp:lastModifiedBy>Huy Nguyễn</cp:lastModifiedBy>
  <cp:revision>10</cp:revision>
  <dcterms:created xsi:type="dcterms:W3CDTF">2023-10-18T06:55:26Z</dcterms:created>
  <dcterms:modified xsi:type="dcterms:W3CDTF">2023-12-06T03:11:08Z</dcterms:modified>
</cp:coreProperties>
</file>