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33" r:id="rId2"/>
    <p:sldId id="335" r:id="rId3"/>
    <p:sldId id="334" r:id="rId4"/>
    <p:sldId id="394" r:id="rId5"/>
    <p:sldId id="442" r:id="rId6"/>
    <p:sldId id="443" r:id="rId7"/>
    <p:sldId id="462" r:id="rId8"/>
    <p:sldId id="460" r:id="rId9"/>
    <p:sldId id="461" r:id="rId10"/>
    <p:sldId id="444" r:id="rId11"/>
    <p:sldId id="445" r:id="rId12"/>
    <p:sldId id="446" r:id="rId13"/>
    <p:sldId id="447" r:id="rId14"/>
    <p:sldId id="448" r:id="rId15"/>
    <p:sldId id="449" r:id="rId16"/>
    <p:sldId id="450" r:id="rId17"/>
    <p:sldId id="452" r:id="rId18"/>
    <p:sldId id="451" r:id="rId19"/>
    <p:sldId id="453" r:id="rId20"/>
    <p:sldId id="454" r:id="rId21"/>
    <p:sldId id="455" r:id="rId22"/>
    <p:sldId id="456" r:id="rId23"/>
    <p:sldId id="457" r:id="rId24"/>
    <p:sldId id="458" r:id="rId25"/>
    <p:sldId id="4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00FF"/>
    <a:srgbClr val="0000CC"/>
    <a:srgbClr val="006600"/>
    <a:srgbClr val="FF6600"/>
    <a:srgbClr val="00CC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66" d="100"/>
          <a:sy n="66" d="100"/>
        </p:scale>
        <p:origin x="436" y="3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201582"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 </a:t>
            </a:r>
            <a:r>
              <a:rPr lang="en-US" b="1" dirty="0" smtClean="0">
                <a:solidFill>
                  <a:srgbClr val="FF00FF"/>
                </a:solidFill>
                <a:cs typeface="Times New Roman" pitchFamily="18" charset="0"/>
              </a:rPr>
              <a:t>PHẠM THỊ THU YẾN</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 GIẢNG ĐIỆN TỬ</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NHIÊN 7</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4349097" cy="3077029"/>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4528457" y="-1"/>
            <a:ext cx="7663543" cy="3703717"/>
          </a:xfrm>
          <a:prstGeom prst="rect">
            <a:avLst/>
          </a:prstGeom>
          <a:noFill/>
          <a:ln w="9525">
            <a:noFill/>
            <a:miter lim="800000"/>
            <a:headEnd/>
            <a:tailEnd/>
          </a:ln>
          <a:effectLst/>
        </p:spPr>
      </p:pic>
      <p:sp>
        <p:nvSpPr>
          <p:cNvPr id="11" name="TextBox 10"/>
          <p:cNvSpPr txBox="1"/>
          <p:nvPr/>
        </p:nvSpPr>
        <p:spPr>
          <a:xfrm>
            <a:off x="116112" y="3585041"/>
            <a:ext cx="11930743" cy="954107"/>
          </a:xfrm>
          <a:prstGeom prst="rect">
            <a:avLst/>
          </a:prstGeom>
          <a:noFill/>
          <a:ln>
            <a:solidFill>
              <a:srgbClr val="FF00FF"/>
            </a:solidFill>
          </a:ln>
        </p:spPr>
        <p:txBody>
          <a:bodyPr wrap="square" rtlCol="0">
            <a:spAutoFit/>
          </a:bodyPr>
          <a:lstStyle/>
          <a:p>
            <a:pPr algn="just"/>
            <a:r>
              <a:rPr lang="vi-VN" sz="2800" dirty="0" smtClean="0">
                <a:solidFill>
                  <a:srgbClr val="FF00FF"/>
                </a:solidFill>
                <a:latin typeface="+mj-lt"/>
              </a:rPr>
              <a:t>- Hình 27.3 a: Đây là hình thức cảm ứng xù lông của chim khi gặp nhiệt độ lạnh. Vai trò: Giúp chim giữ ấm được cơ thể, chống lại việc mất nhiệt.</a:t>
            </a:r>
          </a:p>
        </p:txBody>
      </p:sp>
      <p:sp>
        <p:nvSpPr>
          <p:cNvPr id="6" name="TextBox 5"/>
          <p:cNvSpPr txBox="1"/>
          <p:nvPr/>
        </p:nvSpPr>
        <p:spPr>
          <a:xfrm>
            <a:off x="123372" y="4695365"/>
            <a:ext cx="11930743" cy="954107"/>
          </a:xfrm>
          <a:prstGeom prst="rect">
            <a:avLst/>
          </a:prstGeom>
          <a:noFill/>
          <a:ln>
            <a:solidFill>
              <a:srgbClr val="FF00FF"/>
            </a:solidFill>
          </a:ln>
        </p:spPr>
        <p:txBody>
          <a:bodyPr wrap="square" rtlCol="0">
            <a:spAutoFit/>
          </a:bodyPr>
          <a:lstStyle/>
          <a:p>
            <a:pPr algn="just"/>
            <a:r>
              <a:rPr lang="vi-VN" sz="2800" dirty="0" smtClean="0">
                <a:solidFill>
                  <a:srgbClr val="FF00FF"/>
                </a:solidFill>
                <a:latin typeface="+mj-lt"/>
              </a:rPr>
              <a:t>- Hình 27.3 b: Đây là hình thức cảm ứng thè lưỡi khi trời nóng của chó. Vai trò: giúp chó tỏa nhiệt, tránh để nhiệt độ cơ thể quá cao.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8686" y="5461252"/>
            <a:ext cx="11654971" cy="954107"/>
          </a:xfrm>
          <a:prstGeom prst="rect">
            <a:avLst/>
          </a:prstGeom>
          <a:noFill/>
        </p:spPr>
        <p:txBody>
          <a:bodyPr wrap="square" rtlCol="0">
            <a:spAutoFit/>
          </a:bodyPr>
          <a:lstStyle/>
          <a:p>
            <a:r>
              <a:rPr lang="en-US" sz="2800" dirty="0" smtClean="0">
                <a:solidFill>
                  <a:srgbClr val="FF00FF"/>
                </a:solidFill>
                <a:latin typeface="+mj-lt"/>
              </a:rPr>
              <a:t>	</a:t>
            </a:r>
            <a:r>
              <a:rPr lang="vi-VN" sz="2800" dirty="0" smtClean="0">
                <a:solidFill>
                  <a:srgbClr val="FF00FF"/>
                </a:solidFill>
                <a:latin typeface="+mj-lt"/>
              </a:rPr>
              <a:t>Có tên gọi cây hoa hướng dương vì loài hoa này luôn hướng về phía mặt trời cũng như có hình dạng rất giống mặt trời.</a:t>
            </a:r>
          </a:p>
        </p:txBody>
      </p:sp>
      <p:pic>
        <p:nvPicPr>
          <p:cNvPr id="4098" name="Picture 2" descr="Tận hưởng cảnh đẹp khó cưỡng lại tại vườn hoa hướng dương giữa trung tâm TP  Hải Dương | Báo Pháp luật Việt Nam điện tử"/>
          <p:cNvPicPr>
            <a:picLocks noChangeAspect="1" noChangeArrowheads="1"/>
          </p:cNvPicPr>
          <p:nvPr/>
        </p:nvPicPr>
        <p:blipFill>
          <a:blip r:embed="rId2"/>
          <a:srcRect/>
          <a:stretch>
            <a:fillRect/>
          </a:stretch>
        </p:blipFill>
        <p:spPr bwMode="auto">
          <a:xfrm>
            <a:off x="4105536" y="159661"/>
            <a:ext cx="7912290" cy="5152880"/>
          </a:xfrm>
          <a:prstGeom prst="rect">
            <a:avLst/>
          </a:prstGeom>
          <a:noFill/>
        </p:spPr>
      </p:pic>
      <p:pic>
        <p:nvPicPr>
          <p:cNvPr id="4099" name="Picture 3"/>
          <p:cNvPicPr>
            <a:picLocks noChangeAspect="1" noChangeArrowheads="1"/>
          </p:cNvPicPr>
          <p:nvPr/>
        </p:nvPicPr>
        <p:blipFill>
          <a:blip r:embed="rId3"/>
          <a:srcRect/>
          <a:stretch>
            <a:fillRect/>
          </a:stretch>
        </p:blipFill>
        <p:spPr bwMode="auto">
          <a:xfrm>
            <a:off x="58056" y="928896"/>
            <a:ext cx="3904862" cy="40494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slide(fromTop)">
                                      <p:cBhvr>
                                        <p:cTn id="7" dur="10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from="(-#ppt_w/2)" to="(#ppt_x)" calcmode="lin" valueType="num">
                                      <p:cBhvr>
                                        <p:cTn id="12" dur="600" fill="hold">
                                          <p:stCondLst>
                                            <p:cond delay="0"/>
                                          </p:stCondLst>
                                        </p:cTn>
                                        <p:tgtEl>
                                          <p:spTgt spid="4098"/>
                                        </p:tgtEl>
                                        <p:attrNameLst>
                                          <p:attrName>ppt_x</p:attrName>
                                        </p:attrNameLst>
                                      </p:cBhvr>
                                    </p:anim>
                                    <p:anim from="0" to="-1.0" calcmode="lin" valueType="num">
                                      <p:cBhvr>
                                        <p:cTn id="13" dur="200" decel="50000" autoRev="1" fill="hold">
                                          <p:stCondLst>
                                            <p:cond delay="600"/>
                                          </p:stCondLst>
                                        </p:cTn>
                                        <p:tgtEl>
                                          <p:spTgt spid="4098"/>
                                        </p:tgtEl>
                                        <p:attrNameLst>
                                          <p:attrName>xshear</p:attrName>
                                        </p:attrNameLst>
                                      </p:cBhvr>
                                    </p:anim>
                                    <p:animScale>
                                      <p:cBhvr>
                                        <p:cTn id="14" dur="200" decel="100000" autoRev="1" fill="hold">
                                          <p:stCondLst>
                                            <p:cond delay="600"/>
                                          </p:stCondLst>
                                        </p:cTn>
                                        <p:tgtEl>
                                          <p:spTgt spid="4098"/>
                                        </p:tgtEl>
                                      </p:cBhvr>
                                      <p:from x="100000" y="100000"/>
                                      <p:to x="80000" y="100000"/>
                                    </p:animScale>
                                    <p:anim by="(#ppt_h/3+#ppt_w*0.1)" calcmode="lin" valueType="num">
                                      <p:cBhvr additive="sum">
                                        <p:cTn id="15" dur="200" decel="100000" autoRev="1" fill="hold">
                                          <p:stCondLst>
                                            <p:cond delay="600"/>
                                          </p:stCondLst>
                                        </p:cTn>
                                        <p:tgtEl>
                                          <p:spTgt spid="4098"/>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4794" y="3937258"/>
            <a:ext cx="11654971" cy="523220"/>
          </a:xfrm>
          <a:prstGeom prst="rect">
            <a:avLst/>
          </a:prstGeom>
          <a:noFill/>
          <a:ln>
            <a:solidFill>
              <a:srgbClr val="FF00FF"/>
            </a:solidFill>
          </a:ln>
        </p:spPr>
        <p:txBody>
          <a:bodyPr wrap="square" rtlCol="0">
            <a:spAutoFit/>
          </a:bodyPr>
          <a:lstStyle/>
          <a:p>
            <a:pPr algn="just"/>
            <a:r>
              <a:rPr lang="vi-VN" sz="2800" dirty="0" smtClean="0">
                <a:solidFill>
                  <a:srgbClr val="FF00FF"/>
                </a:solidFill>
                <a:latin typeface="+mj-lt"/>
              </a:rPr>
              <a:t>- Tác nhân kích thích: thân của cây gỗ lớn (giá thể).</a:t>
            </a:r>
          </a:p>
        </p:txBody>
      </p:sp>
      <p:pic>
        <p:nvPicPr>
          <p:cNvPr id="4099" name="Picture 3"/>
          <p:cNvPicPr>
            <a:picLocks noChangeAspect="1" noChangeArrowheads="1"/>
          </p:cNvPicPr>
          <p:nvPr/>
        </p:nvPicPr>
        <p:blipFill>
          <a:blip r:embed="rId2"/>
          <a:srcRect/>
          <a:stretch>
            <a:fillRect/>
          </a:stretch>
        </p:blipFill>
        <p:spPr bwMode="auto">
          <a:xfrm>
            <a:off x="1059543" y="0"/>
            <a:ext cx="3638939" cy="3773714"/>
          </a:xfrm>
          <a:prstGeom prst="rect">
            <a:avLst/>
          </a:prstGeom>
          <a:noFill/>
          <a:ln w="9525">
            <a:noFill/>
            <a:miter lim="800000"/>
            <a:headEnd/>
            <a:tailEnd/>
          </a:ln>
          <a:effectLst/>
        </p:spPr>
      </p:pic>
      <p:sp>
        <p:nvSpPr>
          <p:cNvPr id="22530" name="AutoShape 2" descr="Rừng mưa – Wikipedia tiếng V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1" name="Picture 3" descr="C:\Users\AsuS\Desktop\Flickr_-_ggallice_-_Santa_Elena_Reserve.jpg"/>
          <p:cNvPicPr>
            <a:picLocks noChangeAspect="1" noChangeArrowheads="1"/>
          </p:cNvPicPr>
          <p:nvPr/>
        </p:nvPicPr>
        <p:blipFill>
          <a:blip r:embed="rId3" cstate="print"/>
          <a:srcRect/>
          <a:stretch>
            <a:fillRect/>
          </a:stretch>
        </p:blipFill>
        <p:spPr bwMode="auto">
          <a:xfrm>
            <a:off x="4891313" y="43542"/>
            <a:ext cx="5573487" cy="3716196"/>
          </a:xfrm>
          <a:prstGeom prst="rect">
            <a:avLst/>
          </a:prstGeom>
          <a:noFill/>
        </p:spPr>
      </p:pic>
      <p:sp>
        <p:nvSpPr>
          <p:cNvPr id="6" name="TextBox 5"/>
          <p:cNvSpPr txBox="1"/>
          <p:nvPr/>
        </p:nvSpPr>
        <p:spPr>
          <a:xfrm>
            <a:off x="304794" y="4597658"/>
            <a:ext cx="11654971" cy="1384995"/>
          </a:xfrm>
          <a:prstGeom prst="rect">
            <a:avLst/>
          </a:prstGeom>
          <a:noFill/>
          <a:ln>
            <a:solidFill>
              <a:srgbClr val="FF00FF"/>
            </a:solidFill>
          </a:ln>
        </p:spPr>
        <p:txBody>
          <a:bodyPr wrap="square" rtlCol="0">
            <a:spAutoFit/>
          </a:bodyPr>
          <a:lstStyle/>
          <a:p>
            <a:pPr algn="just"/>
            <a:r>
              <a:rPr lang="vi-VN" sz="2800" dirty="0" smtClean="0">
                <a:solidFill>
                  <a:srgbClr val="FF00FF"/>
                </a:solidFill>
                <a:latin typeface="+mj-lt"/>
              </a:rPr>
              <a:t>- Ý nghĩa của hiện tượng: Nhờ hướng tiếp xúc, các cây leo này có thể leo lên cao hơn khỏi sàn rừng để thu nhận đủ ánh sáng thực hiện quá trình quang hợp, đảm bảo sự tồn tại và phát triển của cây.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22531"/>
                                        </p:tgtEl>
                                        <p:attrNameLst>
                                          <p:attrName>style.visibility</p:attrName>
                                        </p:attrNameLst>
                                      </p:cBhvr>
                                      <p:to>
                                        <p:strVal val="visible"/>
                                      </p:to>
                                    </p:set>
                                    <p:anim from="(-#ppt_w/2)" to="(#ppt_x)" calcmode="lin" valueType="num">
                                      <p:cBhvr>
                                        <p:cTn id="7" dur="600" fill="hold">
                                          <p:stCondLst>
                                            <p:cond delay="0"/>
                                          </p:stCondLst>
                                        </p:cTn>
                                        <p:tgtEl>
                                          <p:spTgt spid="22531"/>
                                        </p:tgtEl>
                                        <p:attrNameLst>
                                          <p:attrName>ppt_x</p:attrName>
                                        </p:attrNameLst>
                                      </p:cBhvr>
                                    </p:anim>
                                    <p:anim from="0" to="-1.0" calcmode="lin" valueType="num">
                                      <p:cBhvr>
                                        <p:cTn id="8" dur="200" decel="50000" autoRev="1" fill="hold">
                                          <p:stCondLst>
                                            <p:cond delay="600"/>
                                          </p:stCondLst>
                                        </p:cTn>
                                        <p:tgtEl>
                                          <p:spTgt spid="22531"/>
                                        </p:tgtEl>
                                        <p:attrNameLst>
                                          <p:attrName>xshear</p:attrName>
                                        </p:attrNameLst>
                                      </p:cBhvr>
                                    </p:anim>
                                    <p:animScale>
                                      <p:cBhvr>
                                        <p:cTn id="9" dur="200" decel="100000" autoRev="1" fill="hold">
                                          <p:stCondLst>
                                            <p:cond delay="600"/>
                                          </p:stCondLst>
                                        </p:cTn>
                                        <p:tgtEl>
                                          <p:spTgt spid="22531"/>
                                        </p:tgtEl>
                                      </p:cBhvr>
                                      <p:from x="100000" y="100000"/>
                                      <p:to x="80000" y="100000"/>
                                    </p:animScale>
                                    <p:anim by="(#ppt_h/3+#ppt_w*0.1)" calcmode="lin" valueType="num">
                                      <p:cBhvr additive="sum">
                                        <p:cTn id="10" dur="200" decel="100000" autoRev="1" fill="hold">
                                          <p:stCondLst>
                                            <p:cond delay="600"/>
                                          </p:stCondLst>
                                        </p:cTn>
                                        <p:tgtEl>
                                          <p:spTgt spid="2253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Right)">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1252" y="3356684"/>
            <a:ext cx="11654971" cy="1815882"/>
          </a:xfrm>
          <a:prstGeom prst="rect">
            <a:avLst/>
          </a:prstGeom>
          <a:noFill/>
          <a:ln>
            <a:solidFill>
              <a:srgbClr val="FF00FF"/>
            </a:solidFill>
          </a:ln>
        </p:spPr>
        <p:txBody>
          <a:bodyPr wrap="square" rtlCol="0">
            <a:spAutoFit/>
          </a:bodyPr>
          <a:lstStyle/>
          <a:p>
            <a:pPr algn="just"/>
            <a:r>
              <a:rPr lang="vi-VN" sz="2800" dirty="0" smtClean="0">
                <a:solidFill>
                  <a:srgbClr val="FF00FF"/>
                </a:solidFill>
                <a:latin typeface="+mj-lt"/>
              </a:rPr>
              <a:t>- Nếu một bộ phận của cơ thể bị tổn thương mà con người không có cảm giác đau thì chúng ta sẽ không thể tránh khỏi các tác nhân gây tổn thương. Điều đó khiến cho cơ thể của chúng ta không được bảo vệ dẫn đến nguy hiểm về sức khỏe và tính mạng.</a:t>
            </a:r>
          </a:p>
        </p:txBody>
      </p:sp>
      <p:sp>
        <p:nvSpPr>
          <p:cNvPr id="22530" name="AutoShape 2" descr="Rừng mưa – Wikipedia tiếng V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4" name="Picture 2"/>
          <p:cNvPicPr>
            <a:picLocks noChangeAspect="1" noChangeArrowheads="1"/>
          </p:cNvPicPr>
          <p:nvPr/>
        </p:nvPicPr>
        <p:blipFill>
          <a:blip r:embed="rId2"/>
          <a:srcRect/>
          <a:stretch>
            <a:fillRect/>
          </a:stretch>
        </p:blipFill>
        <p:spPr bwMode="auto">
          <a:xfrm>
            <a:off x="3323772" y="0"/>
            <a:ext cx="4786028" cy="3207657"/>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a:stretch>
            <a:fillRect/>
          </a:stretch>
        </p:blipFill>
        <p:spPr bwMode="auto">
          <a:xfrm>
            <a:off x="3260952" y="-1"/>
            <a:ext cx="5157334" cy="6386543"/>
          </a:xfrm>
          <a:prstGeom prst="rect">
            <a:avLst/>
          </a:prstGeom>
          <a:noFill/>
          <a:ln w="9525">
            <a:noFill/>
            <a:miter lim="800000"/>
            <a:headEnd/>
            <a:tailEnd/>
          </a:ln>
          <a:effectLst/>
        </p:spPr>
      </p:pic>
      <p:sp>
        <p:nvSpPr>
          <p:cNvPr id="6" name="TextBox 5"/>
          <p:cNvSpPr txBox="1"/>
          <p:nvPr/>
        </p:nvSpPr>
        <p:spPr>
          <a:xfrm>
            <a:off x="246749" y="5323370"/>
            <a:ext cx="11654971" cy="1384995"/>
          </a:xfrm>
          <a:prstGeom prst="rect">
            <a:avLst/>
          </a:prstGeom>
          <a:noFill/>
          <a:ln>
            <a:solidFill>
              <a:srgbClr val="FF00FF"/>
            </a:solidFill>
          </a:ln>
        </p:spPr>
        <p:txBody>
          <a:bodyPr wrap="square" rtlCol="0">
            <a:spAutoFit/>
          </a:bodyPr>
          <a:lstStyle/>
          <a:p>
            <a:pPr algn="just"/>
            <a:r>
              <a:rPr lang="vi-VN" sz="2800" dirty="0" smtClean="0">
                <a:solidFill>
                  <a:srgbClr val="FF00FF"/>
                </a:solidFill>
                <a:latin typeface="+mj-lt"/>
              </a:rPr>
              <a:t>- Ví dụ: Người mắc bệnh phong không phân biệt được nóng lạnh nên khi vô tình chạm tay vào nước nóng, họ sẽ không biết mà rụt tay lại phản vệ. Điều này sẽ khiến cho họ có thể bị bỏng nghiêm trọng.</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ircle(in)">
                                      <p:cBhvr>
                                        <p:cTn id="7" dur="1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nodeType="clickEffect">
                                  <p:stCondLst>
                                    <p:cond delay="0"/>
                                  </p:stCondLst>
                                  <p:childTnLst>
                                    <p:animEffect transition="out" filter="checkerboard(across)">
                                      <p:cBhvr>
                                        <p:cTn id="25" dur="500"/>
                                        <p:tgtEl>
                                          <p:spTgt spid="23554"/>
                                        </p:tgtEl>
                                      </p:cBhvr>
                                    </p:animEffect>
                                    <p:set>
                                      <p:cBhvr>
                                        <p:cTn id="26" dur="1" fill="hold">
                                          <p:stCondLst>
                                            <p:cond delay="499"/>
                                          </p:stCondLst>
                                        </p:cTn>
                                        <p:tgtEl>
                                          <p:spTgt spid="23554"/>
                                        </p:tgtEl>
                                        <p:attrNameLst>
                                          <p:attrName>style.visibility</p:attrName>
                                        </p:attrNameLst>
                                      </p:cBhvr>
                                      <p:to>
                                        <p:strVal val="hidden"/>
                                      </p:to>
                                    </p:set>
                                  </p:childTnLst>
                                </p:cTn>
                              </p:par>
                              <p:par>
                                <p:cTn id="27" presetID="5" presetClass="exit" presetSubtype="10" fill="hold" grpId="1" nodeType="withEffect">
                                  <p:stCondLst>
                                    <p:cond delay="0"/>
                                  </p:stCondLst>
                                  <p:childTnLst>
                                    <p:animEffect transition="out" filter="checkerboard(across)">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5" presetClass="exit" presetSubtype="10" fill="hold" grpId="1" nodeType="withEffect">
                                  <p:stCondLst>
                                    <p:cond delay="0"/>
                                  </p:stCondLst>
                                  <p:childTnLst>
                                    <p:animEffect transition="out" filter="checkerboard(across)">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500"/>
                            </p:stCondLst>
                            <p:childTnLst>
                              <p:par>
                                <p:cTn id="34" presetID="23" presetClass="entr" presetSubtype="16" fill="hold" nodeType="afterEffect">
                                  <p:stCondLst>
                                    <p:cond delay="0"/>
                                  </p:stCondLst>
                                  <p:childTnLst>
                                    <p:set>
                                      <p:cBhvr>
                                        <p:cTn id="35" dur="1" fill="hold">
                                          <p:stCondLst>
                                            <p:cond delay="0"/>
                                          </p:stCondLst>
                                        </p:cTn>
                                        <p:tgtEl>
                                          <p:spTgt spid="23555"/>
                                        </p:tgtEl>
                                        <p:attrNameLst>
                                          <p:attrName>style.visibility</p:attrName>
                                        </p:attrNameLst>
                                      </p:cBhvr>
                                      <p:to>
                                        <p:strVal val="visible"/>
                                      </p:to>
                                    </p:set>
                                    <p:anim calcmode="lin" valueType="num">
                                      <p:cBhvr>
                                        <p:cTn id="36" dur="500" fill="hold"/>
                                        <p:tgtEl>
                                          <p:spTgt spid="23555"/>
                                        </p:tgtEl>
                                        <p:attrNameLst>
                                          <p:attrName>ppt_w</p:attrName>
                                        </p:attrNameLst>
                                      </p:cBhvr>
                                      <p:tavLst>
                                        <p:tav tm="0">
                                          <p:val>
                                            <p:fltVal val="0"/>
                                          </p:val>
                                        </p:tav>
                                        <p:tav tm="100000">
                                          <p:val>
                                            <p:strVal val="#ppt_w"/>
                                          </p:val>
                                        </p:tav>
                                      </p:tavLst>
                                    </p:anim>
                                    <p:anim calcmode="lin" valueType="num">
                                      <p:cBhvr>
                                        <p:cTn id="37" dur="500" fill="hold"/>
                                        <p:tgtEl>
                                          <p:spTgt spid="235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27: </a:t>
            </a:r>
            <a:r>
              <a:rPr lang="en-US" sz="2800" b="1" dirty="0" err="1" smtClean="0">
                <a:solidFill>
                  <a:srgbClr val="FF00FF"/>
                </a:solidFill>
                <a:latin typeface="Times New Roman" pitchFamily="18" charset="0"/>
                <a:cs typeface="Times New Roman" pitchFamily="18" charset="0"/>
              </a:rPr>
              <a:t>KHÁI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CẢM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ỨNG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CẢM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ỨNG</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954107"/>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TRÒ</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1363681"/>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8" name="Rectangle 7"/>
          <p:cNvSpPr/>
          <p:nvPr/>
        </p:nvSpPr>
        <p:spPr>
          <a:xfrm>
            <a:off x="0" y="2270824"/>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Nhờ</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12" name="Rectangle 11"/>
          <p:cNvSpPr/>
          <p:nvPr/>
        </p:nvSpPr>
        <p:spPr>
          <a:xfrm>
            <a:off x="0" y="3236024"/>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xúc</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7" name="TextBox 6"/>
          <p:cNvSpPr txBox="1"/>
          <p:nvPr/>
        </p:nvSpPr>
        <p:spPr>
          <a:xfrm>
            <a:off x="0" y="41873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10" name="Rectangle 9"/>
          <p:cNvSpPr/>
          <p:nvPr/>
        </p:nvSpPr>
        <p:spPr>
          <a:xfrm>
            <a:off x="0" y="4694709"/>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chứng</a:t>
            </a:r>
            <a:r>
              <a:rPr lang="en-US" sz="2800" dirty="0" smtClean="0">
                <a:solidFill>
                  <a:srgbClr val="0000FF"/>
                </a:solidFill>
                <a:latin typeface="Times New Roman" pitchFamily="18" charset="0"/>
                <a:cs typeface="Times New Roman" pitchFamily="18" charset="0"/>
              </a:rPr>
              <a:t> minh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SGK</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Righ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Rừng mưa – Wikipedia tiếng V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78" name="Picture 2"/>
          <p:cNvPicPr>
            <a:picLocks noChangeAspect="1" noChangeArrowheads="1"/>
          </p:cNvPicPr>
          <p:nvPr/>
        </p:nvPicPr>
        <p:blipFill>
          <a:blip r:embed="rId2"/>
          <a:srcRect/>
          <a:stretch>
            <a:fillRect/>
          </a:stretch>
        </p:blipFill>
        <p:spPr bwMode="auto">
          <a:xfrm>
            <a:off x="6709159" y="1119029"/>
            <a:ext cx="4931297" cy="4062571"/>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a:srcRect/>
          <a:stretch>
            <a:fillRect/>
          </a:stretch>
        </p:blipFill>
        <p:spPr bwMode="auto">
          <a:xfrm>
            <a:off x="1175634" y="-1"/>
            <a:ext cx="5314268" cy="68580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ppt_w</p:attrName>
                                        </p:attrNameLst>
                                      </p:cBhvr>
                                      <p:tavLst>
                                        <p:tav tm="0">
                                          <p:val>
                                            <p:fltVal val="0"/>
                                          </p:val>
                                        </p:tav>
                                        <p:tav tm="100000">
                                          <p:val>
                                            <p:strVal val="#ppt_w"/>
                                          </p:val>
                                        </p:tav>
                                      </p:tavLst>
                                    </p:anim>
                                    <p:anim calcmode="lin" valueType="num">
                                      <p:cBhvr>
                                        <p:cTn id="8" dur="500" fill="hold"/>
                                        <p:tgtEl>
                                          <p:spTgt spid="24579"/>
                                        </p:tgtEl>
                                        <p:attrNameLst>
                                          <p:attrName>ppt_h</p:attrName>
                                        </p:attrNameLst>
                                      </p:cBhvr>
                                      <p:tavLst>
                                        <p:tav tm="0">
                                          <p:val>
                                            <p:fltVal val="0"/>
                                          </p:val>
                                        </p:tav>
                                        <p:tav tm="100000">
                                          <p:val>
                                            <p:strVal val="#ppt_h"/>
                                          </p:val>
                                        </p:tav>
                                      </p:tavLst>
                                    </p:anim>
                                    <p:anim calcmode="lin" valueType="num">
                                      <p:cBhvr>
                                        <p:cTn id="9" dur="500" fill="hold"/>
                                        <p:tgtEl>
                                          <p:spTgt spid="24579"/>
                                        </p:tgtEl>
                                        <p:attrNameLst>
                                          <p:attrName>style.rotation</p:attrName>
                                        </p:attrNameLst>
                                      </p:cBhvr>
                                      <p:tavLst>
                                        <p:tav tm="0">
                                          <p:val>
                                            <p:fltVal val="360"/>
                                          </p:val>
                                        </p:tav>
                                        <p:tav tm="100000">
                                          <p:val>
                                            <p:fltVal val="0"/>
                                          </p:val>
                                        </p:tav>
                                      </p:tavLst>
                                    </p:anim>
                                    <p:animEffect transition="in" filter="fade">
                                      <p:cBhvr>
                                        <p:cTn id="10" dur="500"/>
                                        <p:tgtEl>
                                          <p:spTgt spid="2457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24578"/>
                                        </p:tgtEl>
                                        <p:attrNameLst>
                                          <p:attrName>style.visibility</p:attrName>
                                        </p:attrNameLst>
                                      </p:cBhvr>
                                      <p:to>
                                        <p:strVal val="visible"/>
                                      </p:to>
                                    </p:set>
                                    <p:animEffect transition="in" filter="strips(downLeft)">
                                      <p:cBhvr>
                                        <p:cTn id="15"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Rừng mưa – Wikipedia tiếng V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5" name="Table 4"/>
          <p:cNvGraphicFramePr>
            <a:graphicFrameLocks noGrp="1"/>
          </p:cNvGraphicFramePr>
          <p:nvPr/>
        </p:nvGraphicFramePr>
        <p:xfrm>
          <a:off x="0" y="480206"/>
          <a:ext cx="12192000" cy="6179617"/>
        </p:xfrm>
        <a:graphic>
          <a:graphicData uri="http://schemas.openxmlformats.org/drawingml/2006/table">
            <a:tbl>
              <a:tblPr/>
              <a:tblGrid>
                <a:gridCol w="6284686">
                  <a:extLst>
                    <a:ext uri="{9D8B030D-6E8A-4147-A177-3AD203B41FA5}">
                      <a16:colId xmlns:a16="http://schemas.microsoft.com/office/drawing/2014/main" val="20000"/>
                    </a:ext>
                  </a:extLst>
                </a:gridCol>
                <a:gridCol w="5907314">
                  <a:extLst>
                    <a:ext uri="{9D8B030D-6E8A-4147-A177-3AD203B41FA5}">
                      <a16:colId xmlns:a16="http://schemas.microsoft.com/office/drawing/2014/main" val="20001"/>
                    </a:ext>
                  </a:extLst>
                </a:gridCol>
              </a:tblGrid>
              <a:tr h="326988">
                <a:tc>
                  <a:txBody>
                    <a:bodyPr/>
                    <a:lstStyle/>
                    <a:p>
                      <a:pPr algn="ctr" fontAlgn="t"/>
                      <a:r>
                        <a:rPr lang="vi-VN" sz="2400" b="1" dirty="0">
                          <a:solidFill>
                            <a:srgbClr val="FF00FF"/>
                          </a:solidFill>
                          <a:latin typeface="+mj-lt"/>
                        </a:rPr>
                        <a:t>Bước tiến hành</a:t>
                      </a:r>
                      <a:endParaRPr lang="vi-VN" sz="2400" dirty="0">
                        <a:solidFill>
                          <a:srgbClr val="FF00FF"/>
                        </a:solidFill>
                        <a:latin typeface="+mj-lt"/>
                      </a:endParaRPr>
                    </a:p>
                  </a:txBody>
                  <a:tcPr marL="58391" marR="58391" marT="58391" marB="583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2400" b="1" dirty="0" err="1">
                          <a:solidFill>
                            <a:srgbClr val="FF00FF"/>
                          </a:solidFill>
                          <a:latin typeface="Times New Roman" pitchFamily="18" charset="0"/>
                          <a:cs typeface="Times New Roman" pitchFamily="18" charset="0"/>
                        </a:rPr>
                        <a:t>Giải</a:t>
                      </a:r>
                      <a:r>
                        <a:rPr lang="en-US" sz="2400" b="1" dirty="0">
                          <a:solidFill>
                            <a:srgbClr val="FF00FF"/>
                          </a:solidFill>
                          <a:latin typeface="Times New Roman" pitchFamily="18" charset="0"/>
                          <a:cs typeface="Times New Roman" pitchFamily="18" charset="0"/>
                        </a:rPr>
                        <a:t> </a:t>
                      </a:r>
                      <a:r>
                        <a:rPr lang="en-US" sz="2400" b="1" dirty="0" err="1">
                          <a:solidFill>
                            <a:srgbClr val="FF00FF"/>
                          </a:solidFill>
                          <a:latin typeface="Times New Roman" pitchFamily="18" charset="0"/>
                          <a:cs typeface="Times New Roman" pitchFamily="18" charset="0"/>
                        </a:rPr>
                        <a:t>thích</a:t>
                      </a:r>
                      <a:endParaRPr lang="en-US" sz="2400" dirty="0">
                        <a:solidFill>
                          <a:srgbClr val="FF00FF"/>
                        </a:solidFill>
                        <a:latin typeface="Times New Roman" pitchFamily="18" charset="0"/>
                        <a:cs typeface="Times New Roman" pitchFamily="18" charset="0"/>
                      </a:endParaRPr>
                    </a:p>
                  </a:txBody>
                  <a:tcPr marL="58391" marR="58391" marT="58391" marB="583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1798437">
                <a:tc>
                  <a:txBody>
                    <a:bodyPr/>
                    <a:lstStyle/>
                    <a:p>
                      <a:pPr algn="just" fontAlgn="t"/>
                      <a:r>
                        <a:rPr lang="vi-VN" sz="2400" dirty="0">
                          <a:solidFill>
                            <a:srgbClr val="FF00FF"/>
                          </a:solidFill>
                          <a:latin typeface="+mj-lt"/>
                        </a:rPr>
                        <a:t>Bước 1: Chuẩn bị hai hộp A, B bằng bìa các tông đủ lớn để có thể đặt vào đó cốc trồng cây đậu. Ở hộp A, một bên thành hộp có một cửa sổ ngang tầm với ngọn cây đậu; ở hộp B, có một cửa sổ ở thành hộp phía trên.</a:t>
                      </a:r>
                    </a:p>
                  </a:txBody>
                  <a:tcPr marL="58391" marR="58391" marT="58391" marB="583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400" dirty="0">
                          <a:solidFill>
                            <a:srgbClr val="FF0000"/>
                          </a:solidFill>
                          <a:latin typeface="+mj-lt"/>
                        </a:rPr>
                        <a:t>Ở bước này tạo ra điều kiện chiếu sáng khác nhau ở 2 hộp:</a:t>
                      </a:r>
                    </a:p>
                    <a:p>
                      <a:pPr algn="just" fontAlgn="t"/>
                      <a:r>
                        <a:rPr lang="vi-VN" sz="2400" dirty="0">
                          <a:solidFill>
                            <a:srgbClr val="FF0000"/>
                          </a:solidFill>
                          <a:latin typeface="+mj-lt"/>
                        </a:rPr>
                        <a:t>- Hộp A, ánh sáng chỉ được chiếu từ một bên.</a:t>
                      </a:r>
                    </a:p>
                    <a:p>
                      <a:pPr algn="just" fontAlgn="t"/>
                      <a:r>
                        <a:rPr lang="vi-VN" sz="2400" dirty="0">
                          <a:solidFill>
                            <a:srgbClr val="FF0000"/>
                          </a:solidFill>
                          <a:latin typeface="+mj-lt"/>
                        </a:rPr>
                        <a:t>- Hộp B, ánh sáng được chiếu đều từ trên xuống dưới.</a:t>
                      </a:r>
                    </a:p>
                  </a:txBody>
                  <a:tcPr marL="58391" marR="58391" marT="58391" marB="583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957609">
                <a:tc>
                  <a:txBody>
                    <a:bodyPr/>
                    <a:lstStyle/>
                    <a:p>
                      <a:pPr algn="just" fontAlgn="t"/>
                      <a:r>
                        <a:rPr lang="vi-VN" sz="2400" dirty="0">
                          <a:solidFill>
                            <a:srgbClr val="FF00FF"/>
                          </a:solidFill>
                          <a:latin typeface="+mj-lt"/>
                        </a:rPr>
                        <a:t>Bước 2: Dùng hai cốc đựng đất, trồng một hạt đậu nảy mầm vào mỗi cốc và tưới đủ ẩm hằng ngày.</a:t>
                      </a:r>
                    </a:p>
                  </a:txBody>
                  <a:tcPr marL="58391" marR="58391" marT="58391" marB="583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400" dirty="0">
                          <a:solidFill>
                            <a:srgbClr val="FF0000"/>
                          </a:solidFill>
                          <a:latin typeface="+mj-lt"/>
                        </a:rPr>
                        <a:t>Bước này giúp trồng cây để tạo ra đối tượng thí nghiệm.</a:t>
                      </a:r>
                    </a:p>
                  </a:txBody>
                  <a:tcPr marL="58391" marR="58391" marT="58391" marB="583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1378023">
                <a:tc>
                  <a:txBody>
                    <a:bodyPr/>
                    <a:lstStyle/>
                    <a:p>
                      <a:pPr algn="just" fontAlgn="t"/>
                      <a:r>
                        <a:rPr lang="vi-VN" sz="2400" dirty="0">
                          <a:solidFill>
                            <a:srgbClr val="FF00FF"/>
                          </a:solidFill>
                          <a:latin typeface="+mj-lt"/>
                        </a:rPr>
                        <a:t>Bước 3: Sau một tuần, khi các cây đậu đã đủ lớn, đặt một cốc vào hộp A và một cốc vào hộp B. Sau đó, đóng nắp hộp và đặt cả hai hộp ngoài </a:t>
                      </a:r>
                      <a:r>
                        <a:rPr lang="vi-VN" sz="2400" dirty="0" smtClean="0">
                          <a:solidFill>
                            <a:srgbClr val="FF00FF"/>
                          </a:solidFill>
                          <a:latin typeface="+mj-lt"/>
                        </a:rPr>
                        <a:t>ánh </a:t>
                      </a:r>
                      <a:r>
                        <a:rPr lang="vi-VN" sz="2400" dirty="0">
                          <a:solidFill>
                            <a:srgbClr val="FF00FF"/>
                          </a:solidFill>
                          <a:latin typeface="+mj-lt"/>
                        </a:rPr>
                        <a:t>sáng.</a:t>
                      </a:r>
                    </a:p>
                  </a:txBody>
                  <a:tcPr marL="58391" marR="58391" marT="58391" marB="583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400" dirty="0">
                          <a:solidFill>
                            <a:srgbClr val="FF0000"/>
                          </a:solidFill>
                          <a:latin typeface="+mj-lt"/>
                        </a:rPr>
                        <a:t>Bước này là đưa đối tượng thí nghiệm – cây đậu vào các điều kiện chiếu sáng khác nhau ở hộp A và hộp B.</a:t>
                      </a:r>
                    </a:p>
                  </a:txBody>
                  <a:tcPr marL="58391" marR="58391" marT="58391" marB="583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957609">
                <a:tc>
                  <a:txBody>
                    <a:bodyPr/>
                    <a:lstStyle/>
                    <a:p>
                      <a:pPr algn="just" fontAlgn="t"/>
                      <a:r>
                        <a:rPr lang="vi-VN" sz="2400" dirty="0">
                          <a:solidFill>
                            <a:srgbClr val="FF00FF"/>
                          </a:solidFill>
                          <a:latin typeface="+mj-lt"/>
                        </a:rPr>
                        <a:t>Bước 4: Sau hai ngày, quan sát hướng vươn lên của cây đậu ở hộp A và hộp B.</a:t>
                      </a:r>
                    </a:p>
                  </a:txBody>
                  <a:tcPr marL="58391" marR="58391" marT="58391" marB="583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400" dirty="0">
                          <a:solidFill>
                            <a:srgbClr val="FF0000"/>
                          </a:solidFill>
                          <a:latin typeface="+mj-lt"/>
                        </a:rPr>
                        <a:t>Bước này nhằm thử xem phản ứng hướng sáng của cây đậu trong điều kiện chiếu sáng khác nhau.</a:t>
                      </a:r>
                    </a:p>
                  </a:txBody>
                  <a:tcPr marL="58391" marR="58391" marT="58391" marB="583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5601" name="Rectangle 1"/>
          <p:cNvSpPr>
            <a:spLocks noChangeArrowheads="1"/>
          </p:cNvSpPr>
          <p:nvPr/>
        </p:nvSpPr>
        <p:spPr bwMode="auto">
          <a:xfrm>
            <a:off x="0" y="0"/>
            <a:ext cx="1137375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Trình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bày</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giải</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thích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các</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bước</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thí</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ngiệm</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chứng</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minh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tính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hướng</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sáng</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Rừng mưa – Wikipedia tiếng V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232224" y="3749457"/>
            <a:ext cx="11829143" cy="954107"/>
          </a:xfrm>
          <a:prstGeom prst="rect">
            <a:avLst/>
          </a:prstGeom>
          <a:ln>
            <a:solidFill>
              <a:srgbClr val="FF00FF"/>
            </a:solidFill>
          </a:ln>
        </p:spPr>
        <p:txBody>
          <a:bodyPr wrap="square">
            <a:spAutoFit/>
          </a:bodyPr>
          <a:lstStyle/>
          <a:p>
            <a:pPr algn="just"/>
            <a:r>
              <a:rPr lang="vi-VN" sz="2800" dirty="0" smtClean="0">
                <a:solidFill>
                  <a:srgbClr val="FF00FF"/>
                </a:solidFill>
                <a:latin typeface="Times New Roman" pitchFamily="18" charset="0"/>
                <a:cs typeface="Times New Roman" pitchFamily="18" charset="0"/>
              </a:rPr>
              <a:t>+ Kết quả: Cây ở hộp A sẽ có ngọn cây cong về phía có cửa sổ. Cây ở hộp B sẽ có ngọn cây vươn thẳng lên phía trên.</a:t>
            </a:r>
          </a:p>
        </p:txBody>
      </p:sp>
      <p:pic>
        <p:nvPicPr>
          <p:cNvPr id="2050" name="Picture 2"/>
          <p:cNvPicPr>
            <a:picLocks noChangeAspect="1" noChangeArrowheads="1"/>
          </p:cNvPicPr>
          <p:nvPr/>
        </p:nvPicPr>
        <p:blipFill>
          <a:blip r:embed="rId2"/>
          <a:srcRect/>
          <a:stretch>
            <a:fillRect/>
          </a:stretch>
        </p:blipFill>
        <p:spPr bwMode="auto">
          <a:xfrm>
            <a:off x="3475930" y="566046"/>
            <a:ext cx="4506927" cy="3008923"/>
          </a:xfrm>
          <a:prstGeom prst="rect">
            <a:avLst/>
          </a:prstGeom>
          <a:noFill/>
          <a:ln w="9525">
            <a:noFill/>
            <a:miter lim="800000"/>
            <a:headEnd/>
            <a:tailEnd/>
          </a:ln>
          <a:effectLst/>
        </p:spPr>
      </p:pic>
      <p:sp>
        <p:nvSpPr>
          <p:cNvPr id="5" name="Rectangle 4"/>
          <p:cNvSpPr/>
          <p:nvPr/>
        </p:nvSpPr>
        <p:spPr>
          <a:xfrm>
            <a:off x="0" y="0"/>
            <a:ext cx="12192000" cy="523220"/>
          </a:xfrm>
          <a:prstGeom prst="rect">
            <a:avLst/>
          </a:prstGeom>
        </p:spPr>
        <p:txBody>
          <a:bodyPr wrap="square">
            <a:spAutoFit/>
          </a:bodyPr>
          <a:lstStyle/>
          <a:p>
            <a:pPr algn="just"/>
            <a:r>
              <a:rPr lang="vi-VN" sz="2800" b="1" dirty="0" smtClean="0">
                <a:solidFill>
                  <a:srgbClr val="FF00FF"/>
                </a:solidFill>
                <a:latin typeface="Times New Roman" pitchFamily="18" charset="0"/>
                <a:cs typeface="Times New Roman" pitchFamily="18" charset="0"/>
              </a:rPr>
              <a:t>- Kết quả và giải thích kết quả thí nghiệm của thí nghiệm tính hướng sáng:</a:t>
            </a:r>
          </a:p>
        </p:txBody>
      </p:sp>
      <p:sp>
        <p:nvSpPr>
          <p:cNvPr id="7" name="Rectangle 6"/>
          <p:cNvSpPr/>
          <p:nvPr/>
        </p:nvSpPr>
        <p:spPr>
          <a:xfrm>
            <a:off x="232224" y="4838007"/>
            <a:ext cx="11829143" cy="1815882"/>
          </a:xfrm>
          <a:prstGeom prst="rect">
            <a:avLst/>
          </a:prstGeom>
          <a:ln>
            <a:solidFill>
              <a:srgbClr val="FF00FF"/>
            </a:solidFill>
          </a:ln>
        </p:spPr>
        <p:txBody>
          <a:bodyPr wrap="square">
            <a:spAutoFit/>
          </a:bodyPr>
          <a:lstStyle/>
          <a:p>
            <a:pPr algn="just"/>
            <a:r>
              <a:rPr lang="vi-VN" sz="2800" dirty="0" smtClean="0">
                <a:solidFill>
                  <a:srgbClr val="FF00FF"/>
                </a:solidFill>
                <a:latin typeface="Times New Roman" pitchFamily="18" charset="0"/>
                <a:cs typeface="Times New Roman" pitchFamily="18" charset="0"/>
              </a:rPr>
              <a:t>+ Giải thích: Ngọn cây có tính hướng sáng. Ở hộp A, ánh sáng chỉ được chiếu từ một phía nên ngọn cây sẽ cong về phía có ánh sáng chiếu vào. Ở hộp B, ánh sáng được chiếu thẳng khiến các phía của ngọn cây đều nhận được ánh sáng nên ngọn cây sẽ vẫn mọc thẳng.</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Rừng mưa – Wikipedia tiếng V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6" name="Table 5"/>
          <p:cNvGraphicFramePr>
            <a:graphicFrameLocks noGrp="1"/>
          </p:cNvGraphicFramePr>
          <p:nvPr/>
        </p:nvGraphicFramePr>
        <p:xfrm>
          <a:off x="0" y="618309"/>
          <a:ext cx="12192000" cy="615696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0">
                <a:tc>
                  <a:txBody>
                    <a:bodyPr/>
                    <a:lstStyle/>
                    <a:p>
                      <a:pPr algn="ctr" fontAlgn="t"/>
                      <a:r>
                        <a:rPr lang="vi-VN" sz="2800" b="1" dirty="0">
                          <a:solidFill>
                            <a:srgbClr val="FF00FF"/>
                          </a:solidFill>
                          <a:latin typeface="+mj-lt"/>
                        </a:rPr>
                        <a:t>Bước tiến hành</a:t>
                      </a:r>
                      <a:endParaRPr lang="vi-VN" sz="2800" dirty="0">
                        <a:solidFill>
                          <a:srgbClr val="FF00FF"/>
                        </a:solidFill>
                        <a:latin typeface="+mj-l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2800" b="1" dirty="0" err="1">
                          <a:solidFill>
                            <a:srgbClr val="FF00FF"/>
                          </a:solidFill>
                          <a:latin typeface="Times New Roman" pitchFamily="18" charset="0"/>
                          <a:cs typeface="Times New Roman" pitchFamily="18" charset="0"/>
                        </a:rPr>
                        <a:t>Giải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thích</a:t>
                      </a:r>
                      <a:endParaRPr lang="en-US" sz="2800" dirty="0">
                        <a:solidFill>
                          <a:srgbClr val="FF00FF"/>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fontAlgn="t"/>
                      <a:r>
                        <a:rPr lang="vi-VN" sz="2800" dirty="0">
                          <a:solidFill>
                            <a:srgbClr val="FF00FF"/>
                          </a:solidFill>
                          <a:latin typeface="+mj-lt"/>
                        </a:rPr>
                        <a:t>Bước 1: Trồng hai cây con vào hai hộp chứa mùn cưa (A và B).</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800" dirty="0">
                          <a:solidFill>
                            <a:srgbClr val="FF00FF"/>
                          </a:solidFill>
                          <a:latin typeface="+mj-lt"/>
                        </a:rPr>
                        <a:t>Ở bước này nhằm tạo ra đối tượng thí nghiệm – cây con và điều kiện độ ẩm ban đầu như </a:t>
                      </a:r>
                      <a:r>
                        <a:rPr lang="vi-VN" sz="2800" dirty="0" smtClean="0">
                          <a:solidFill>
                            <a:srgbClr val="FF00FF"/>
                          </a:solidFill>
                          <a:latin typeface="+mj-lt"/>
                        </a:rPr>
                        <a:t>n</a:t>
                      </a:r>
                      <a:r>
                        <a:rPr lang="en-US" sz="2800" dirty="0" smtClean="0">
                          <a:solidFill>
                            <a:srgbClr val="FF00FF"/>
                          </a:solidFill>
                          <a:latin typeface="+mj-lt"/>
                        </a:rPr>
                        <a:t>h</a:t>
                      </a:r>
                      <a:r>
                        <a:rPr lang="vi-VN" sz="2800" dirty="0" smtClean="0">
                          <a:solidFill>
                            <a:srgbClr val="FF00FF"/>
                          </a:solidFill>
                          <a:latin typeface="+mj-lt"/>
                        </a:rPr>
                        <a:t>au </a:t>
                      </a:r>
                      <a:r>
                        <a:rPr lang="vi-VN" sz="2800" dirty="0">
                          <a:solidFill>
                            <a:srgbClr val="FF00FF"/>
                          </a:solidFill>
                          <a:latin typeface="+mj-lt"/>
                        </a:rPr>
                        <a:t>ở cả 2 hộp A và B.</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fontAlgn="t"/>
                      <a:r>
                        <a:rPr lang="vi-VN" sz="2800" dirty="0">
                          <a:solidFill>
                            <a:srgbClr val="FF00FF"/>
                          </a:solidFill>
                          <a:latin typeface="+mj-lt"/>
                        </a:rPr>
                        <a:t>Bước 2: Ở hộp A, tưới nước cho cây bình thường, còn hộp B không tưới nước mà đặt cốc giấy có thể thấm nước ra ngoài. Hằng ngày bổ sung nước vào cốc để nước từ từ thấm dần ra mùn cưa.</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800" dirty="0">
                          <a:solidFill>
                            <a:srgbClr val="FF00FF"/>
                          </a:solidFill>
                          <a:latin typeface="+mj-lt"/>
                        </a:rPr>
                        <a:t>Ở bước này nhằm tạo ra sự khác nhau về điều kiện nước ở hai hộp:</a:t>
                      </a:r>
                    </a:p>
                    <a:p>
                      <a:pPr algn="just" fontAlgn="t"/>
                      <a:r>
                        <a:rPr lang="vi-VN" sz="2800" dirty="0">
                          <a:solidFill>
                            <a:srgbClr val="FF00FF"/>
                          </a:solidFill>
                          <a:latin typeface="+mj-lt"/>
                        </a:rPr>
                        <a:t>- Hộp A, nước được tưới đều khắp từ mọi phía.</a:t>
                      </a:r>
                    </a:p>
                    <a:p>
                      <a:pPr algn="just" fontAlgn="t"/>
                      <a:r>
                        <a:rPr lang="vi-VN" sz="2800" dirty="0">
                          <a:solidFill>
                            <a:srgbClr val="FF00FF"/>
                          </a:solidFill>
                          <a:latin typeface="+mj-lt"/>
                        </a:rPr>
                        <a:t>- Hộp B, nước chỉ được tưới từ một phía (phía có cốc giấy).</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fontAlgn="t"/>
                      <a:r>
                        <a:rPr lang="vi-VN" sz="2800">
                          <a:solidFill>
                            <a:srgbClr val="FF00FF"/>
                          </a:solidFill>
                          <a:latin typeface="+mj-lt"/>
                        </a:rPr>
                        <a:t>Bước 3: Sau 3 – 5 ngày, gạt lớp mùn cưa và nhấc thẳng cây lên. Quan sát hướng mọc của rễ cây non trong các hộp.</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800" dirty="0">
                          <a:solidFill>
                            <a:srgbClr val="FF00FF"/>
                          </a:solidFill>
                          <a:latin typeface="+mj-lt"/>
                        </a:rPr>
                        <a:t>Ở bước này nhằm thử xem phản ứng hướng nước của rễ.</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7649" name="Rectangle 1"/>
          <p:cNvSpPr>
            <a:spLocks noChangeArrowheads="1"/>
          </p:cNvSpPr>
          <p:nvPr/>
        </p:nvSpPr>
        <p:spPr bwMode="auto">
          <a:xfrm>
            <a:off x="0" y="0"/>
            <a:ext cx="1143787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Trình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bày</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giải</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thích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các</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bước</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thí</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ngiệm</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chứng</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minh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tính</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hướng</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nước</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Rừng mưa – Wikipedia tiếng V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246738" y="203196"/>
            <a:ext cx="11771086" cy="523220"/>
          </a:xfrm>
          <a:prstGeom prst="rect">
            <a:avLst/>
          </a:prstGeom>
          <a:ln>
            <a:solidFill>
              <a:srgbClr val="FF00FF"/>
            </a:solidFill>
          </a:ln>
        </p:spPr>
        <p:txBody>
          <a:bodyPr wrap="square">
            <a:spAutoFit/>
          </a:bodyPr>
          <a:lstStyle/>
          <a:p>
            <a:pPr algn="just"/>
            <a:r>
              <a:rPr lang="vi-VN" sz="2800" b="1" dirty="0" smtClean="0">
                <a:solidFill>
                  <a:srgbClr val="FF00FF"/>
                </a:solidFill>
                <a:latin typeface="Times New Roman" pitchFamily="18" charset="0"/>
                <a:cs typeface="Times New Roman" pitchFamily="18" charset="0"/>
              </a:rPr>
              <a:t>- Kết quả và giải thích kết quả thí nghiệm của thí nghiệm tính hướng nước:</a:t>
            </a:r>
          </a:p>
        </p:txBody>
      </p:sp>
      <p:sp>
        <p:nvSpPr>
          <p:cNvPr id="4" name="Rectangle 3"/>
          <p:cNvSpPr/>
          <p:nvPr/>
        </p:nvSpPr>
        <p:spPr>
          <a:xfrm>
            <a:off x="224966" y="936168"/>
            <a:ext cx="11771086" cy="954107"/>
          </a:xfrm>
          <a:prstGeom prst="rect">
            <a:avLst/>
          </a:prstGeom>
          <a:ln>
            <a:solidFill>
              <a:srgbClr val="FF00FF"/>
            </a:solidFill>
          </a:ln>
        </p:spPr>
        <p:txBody>
          <a:bodyPr wrap="square">
            <a:spAutoFit/>
          </a:bodyPr>
          <a:lstStyle/>
          <a:p>
            <a:pPr algn="just"/>
            <a:r>
              <a:rPr lang="vi-VN" sz="2800" dirty="0" smtClean="0">
                <a:solidFill>
                  <a:srgbClr val="FF00FF"/>
                </a:solidFill>
                <a:latin typeface="Times New Roman" pitchFamily="18" charset="0"/>
                <a:cs typeface="Times New Roman" pitchFamily="18" charset="0"/>
              </a:rPr>
              <a:t>+ Kết quả: Cây ở hộp A sẽ có rễ tỏa đều về các phía. Cây ở hộp B sẽ có rễ mọc lệch về phía chứa nguồn nước (cốc giấy).</a:t>
            </a:r>
          </a:p>
        </p:txBody>
      </p:sp>
      <p:sp>
        <p:nvSpPr>
          <p:cNvPr id="5" name="Rectangle 4"/>
          <p:cNvSpPr/>
          <p:nvPr/>
        </p:nvSpPr>
        <p:spPr>
          <a:xfrm>
            <a:off x="232224" y="2061013"/>
            <a:ext cx="11771086" cy="1384995"/>
          </a:xfrm>
          <a:prstGeom prst="rect">
            <a:avLst/>
          </a:prstGeom>
          <a:ln>
            <a:solidFill>
              <a:srgbClr val="FF00FF"/>
            </a:solidFill>
          </a:ln>
        </p:spPr>
        <p:txBody>
          <a:bodyPr wrap="square">
            <a:spAutoFit/>
          </a:bodyPr>
          <a:lstStyle/>
          <a:p>
            <a:pPr algn="just"/>
            <a:r>
              <a:rPr lang="vi-VN" sz="2800" dirty="0" smtClean="0">
                <a:solidFill>
                  <a:srgbClr val="FF00FF"/>
                </a:solidFill>
                <a:latin typeface="Times New Roman" pitchFamily="18" charset="0"/>
                <a:cs typeface="Times New Roman" pitchFamily="18" charset="0"/>
              </a:rPr>
              <a:t>+ Giải thích: Rễ cây có tính hướng nước. Ở hộp A, mọi phía đều nhận được nước nên rễ cây sẽ tỏa đều. Ở hộp B, nước chỉ có ở một bên – nơi chứa cốc nước nên rễ cây sẽ mọc lệch phía phía đó để tìm kiếm được nguồn nước.</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39819"/>
            <a:ext cx="12192000" cy="830997"/>
          </a:xfrm>
          <a:prstGeom prst="rect">
            <a:avLst/>
          </a:prstGeom>
          <a:noFill/>
        </p:spPr>
        <p:txBody>
          <a:bodyPr wrap="square" rtlCol="0">
            <a:spAutoFit/>
          </a:bodyPr>
          <a:lstStyle/>
          <a:p>
            <a:pPr algn="ctr"/>
            <a:r>
              <a:rPr lang="en-US" sz="4800" b="1" dirty="0" smtClean="0">
                <a:solidFill>
                  <a:srgbClr val="0000FF"/>
                </a:solidFill>
                <a:latin typeface="Times New Roman" pitchFamily="18" charset="0"/>
                <a:cs typeface="Times New Roman" pitchFamily="18" charset="0"/>
              </a:rPr>
              <a:t>CHỦ </a:t>
            </a:r>
            <a:r>
              <a:rPr lang="en-US" sz="4800" b="1" dirty="0" err="1" smtClean="0">
                <a:solidFill>
                  <a:srgbClr val="0000FF"/>
                </a:solidFill>
                <a:latin typeface="Times New Roman" pitchFamily="18" charset="0"/>
                <a:cs typeface="Times New Roman" pitchFamily="18" charset="0"/>
              </a:rPr>
              <a:t>ĐỀ</a:t>
            </a:r>
            <a:r>
              <a:rPr lang="en-US" sz="4800" b="1" dirty="0" smtClean="0">
                <a:solidFill>
                  <a:srgbClr val="0000FF"/>
                </a:solidFill>
                <a:latin typeface="Times New Roman" pitchFamily="18" charset="0"/>
                <a:cs typeface="Times New Roman" pitchFamily="18" charset="0"/>
              </a:rPr>
              <a:t> 9: </a:t>
            </a:r>
            <a:r>
              <a:rPr lang="en-US" sz="4800" b="1" dirty="0" err="1" smtClean="0">
                <a:solidFill>
                  <a:srgbClr val="0000FF"/>
                </a:solidFill>
                <a:latin typeface="Times New Roman" pitchFamily="18" charset="0"/>
                <a:cs typeface="Times New Roman" pitchFamily="18" charset="0"/>
              </a:rPr>
              <a:t>CẢM</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ỨNG</a:t>
            </a:r>
            <a:r>
              <a:rPr lang="en-US" sz="4800" b="1" dirty="0" smtClean="0">
                <a:solidFill>
                  <a:srgbClr val="0000FF"/>
                </a:solidFill>
                <a:latin typeface="Times New Roman" pitchFamily="18" charset="0"/>
                <a:cs typeface="Times New Roman" pitchFamily="18" charset="0"/>
              </a:rPr>
              <a:t> Ở </a:t>
            </a:r>
            <a:r>
              <a:rPr lang="en-US" sz="4800" b="1" dirty="0" err="1" smtClean="0">
                <a:solidFill>
                  <a:srgbClr val="0000FF"/>
                </a:solidFill>
                <a:latin typeface="Times New Roman" pitchFamily="18" charset="0"/>
                <a:cs typeface="Times New Roman" pitchFamily="18" charset="0"/>
              </a:rPr>
              <a:t>SINH</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VẬT</a:t>
            </a:r>
            <a:endParaRPr lang="en-US" sz="3200" b="1" dirty="0">
              <a:solidFill>
                <a:srgbClr val="0000FF"/>
              </a:solidFill>
              <a:latin typeface="Times New Roman" pitchFamily="18" charset="0"/>
              <a:cs typeface="Times New Roman" pitchFamily="18" charset="0"/>
            </a:endParaRPr>
          </a:p>
        </p:txBody>
      </p:sp>
      <p:sp>
        <p:nvSpPr>
          <p:cNvPr id="5" name="TextBox 4"/>
          <p:cNvSpPr txBox="1"/>
          <p:nvPr/>
        </p:nvSpPr>
        <p:spPr>
          <a:xfrm>
            <a:off x="0" y="2564649"/>
            <a:ext cx="12192000" cy="1523494"/>
          </a:xfrm>
          <a:prstGeom prst="rect">
            <a:avLst/>
          </a:prstGeom>
          <a:noFill/>
        </p:spPr>
        <p:txBody>
          <a:bodyPr wrap="square" rtlCol="0">
            <a:spAutoFit/>
          </a:bodyPr>
          <a:lstStyle/>
          <a:p>
            <a:pPr algn="ctr"/>
            <a:r>
              <a:rPr lang="en-US" sz="4500" b="1" dirty="0" err="1" smtClean="0">
                <a:solidFill>
                  <a:srgbClr val="0000FF"/>
                </a:solidFill>
                <a:latin typeface="Times New Roman" pitchFamily="18" charset="0"/>
                <a:cs typeface="Times New Roman" pitchFamily="18" charset="0"/>
              </a:rPr>
              <a:t>BÀI</a:t>
            </a:r>
            <a:r>
              <a:rPr lang="en-US" sz="4500" b="1" dirty="0" smtClean="0">
                <a:solidFill>
                  <a:srgbClr val="0000FF"/>
                </a:solidFill>
                <a:latin typeface="Times New Roman" pitchFamily="18" charset="0"/>
                <a:cs typeface="Times New Roman" pitchFamily="18" charset="0"/>
              </a:rPr>
              <a:t> 27: </a:t>
            </a:r>
            <a:r>
              <a:rPr lang="en-US" sz="4500" b="1" dirty="0" err="1" smtClean="0">
                <a:solidFill>
                  <a:srgbClr val="0000FF"/>
                </a:solidFill>
                <a:latin typeface="Times New Roman" pitchFamily="18" charset="0"/>
                <a:cs typeface="Times New Roman" pitchFamily="18" charset="0"/>
              </a:rPr>
              <a:t>KHÁI</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QUÁT</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VỀ</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CẢM</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ỨNG</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VÀ</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CẢM</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ỨNG</a:t>
            </a:r>
            <a:r>
              <a:rPr lang="en-US" sz="4500" b="1" dirty="0" smtClean="0">
                <a:solidFill>
                  <a:srgbClr val="0000FF"/>
                </a:solidFill>
                <a:latin typeface="Times New Roman" pitchFamily="18" charset="0"/>
                <a:cs typeface="Times New Roman" pitchFamily="18" charset="0"/>
              </a:rPr>
              <a:t>  Ở </a:t>
            </a:r>
            <a:r>
              <a:rPr lang="en-US" sz="4500" b="1" dirty="0" err="1" smtClean="0">
                <a:solidFill>
                  <a:srgbClr val="0000FF"/>
                </a:solidFill>
                <a:latin typeface="Times New Roman" pitchFamily="18" charset="0"/>
                <a:cs typeface="Times New Roman" pitchFamily="18" charset="0"/>
              </a:rPr>
              <a:t>THỰC</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VẬT</a:t>
            </a:r>
            <a:r>
              <a:rPr lang="en-US" sz="4800" b="1" dirty="0" smtClean="0">
                <a:solidFill>
                  <a:srgbClr val="0000FF"/>
                </a:solidFill>
                <a:latin typeface="Times New Roman" pitchFamily="18" charset="0"/>
                <a:cs typeface="Times New Roman" pitchFamily="18" charset="0"/>
              </a:rPr>
              <a:t>.</a:t>
            </a:r>
            <a:endParaRPr lang="en-US" sz="4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Rừng mưa – Wikipedia tiếng V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77364" y="2598286"/>
            <a:ext cx="11669486" cy="954107"/>
          </a:xfrm>
          <a:prstGeom prst="rect">
            <a:avLst/>
          </a:prstGeom>
          <a:ln>
            <a:solidFill>
              <a:srgbClr val="FF00FF"/>
            </a:solidFill>
          </a:ln>
        </p:spPr>
        <p:txBody>
          <a:bodyPr wrap="square">
            <a:spAutoFit/>
          </a:bodyPr>
          <a:lstStyle/>
          <a:p>
            <a:pPr algn="just"/>
            <a:r>
              <a:rPr lang="vi-VN" sz="2800" dirty="0" smtClean="0">
                <a:solidFill>
                  <a:srgbClr val="FF00FF"/>
                </a:solidFill>
                <a:latin typeface="Times New Roman" pitchFamily="18" charset="0"/>
                <a:cs typeface="Times New Roman" pitchFamily="18" charset="0"/>
              </a:rPr>
              <a:t>+ Bước 1: Trồng 2 cây mướp con vào 2 thùng xốp với điều kiện nước tưới, chất dinh dưỡng và điều kiện chiếu sáng như nhau.</a:t>
            </a:r>
          </a:p>
        </p:txBody>
      </p:sp>
      <p:pic>
        <p:nvPicPr>
          <p:cNvPr id="28674" name="Picture 2"/>
          <p:cNvPicPr>
            <a:picLocks noChangeAspect="1" noChangeArrowheads="1"/>
          </p:cNvPicPr>
          <p:nvPr/>
        </p:nvPicPr>
        <p:blipFill>
          <a:blip r:embed="rId2"/>
          <a:srcRect/>
          <a:stretch>
            <a:fillRect/>
          </a:stretch>
        </p:blipFill>
        <p:spPr bwMode="auto">
          <a:xfrm>
            <a:off x="3657581" y="0"/>
            <a:ext cx="4034971" cy="2558255"/>
          </a:xfrm>
          <a:prstGeom prst="rect">
            <a:avLst/>
          </a:prstGeom>
          <a:noFill/>
          <a:ln w="9525">
            <a:noFill/>
            <a:miter lim="800000"/>
            <a:headEnd/>
            <a:tailEnd/>
          </a:ln>
          <a:effectLst/>
        </p:spPr>
      </p:pic>
      <p:sp>
        <p:nvSpPr>
          <p:cNvPr id="5" name="Rectangle 4"/>
          <p:cNvSpPr/>
          <p:nvPr/>
        </p:nvSpPr>
        <p:spPr>
          <a:xfrm>
            <a:off x="391877" y="3657828"/>
            <a:ext cx="11669486" cy="954107"/>
          </a:xfrm>
          <a:prstGeom prst="rect">
            <a:avLst/>
          </a:prstGeom>
          <a:ln>
            <a:solidFill>
              <a:srgbClr val="FF00FF"/>
            </a:solidFill>
          </a:ln>
        </p:spPr>
        <p:txBody>
          <a:bodyPr wrap="square">
            <a:spAutoFit/>
          </a:bodyPr>
          <a:lstStyle/>
          <a:p>
            <a:pPr algn="just"/>
            <a:r>
              <a:rPr lang="vi-VN" sz="2800" dirty="0" smtClean="0">
                <a:solidFill>
                  <a:srgbClr val="FF00FF"/>
                </a:solidFill>
                <a:latin typeface="Times New Roman" pitchFamily="18" charset="0"/>
                <a:cs typeface="Times New Roman" pitchFamily="18" charset="0"/>
              </a:rPr>
              <a:t>+ Bước 2: Cắm 1 cành cây (cách gốc mướp khoảng 1 gang tay) vào một trong 2 thùng xốp, thùng còn lại để nguyên.</a:t>
            </a:r>
          </a:p>
        </p:txBody>
      </p:sp>
      <p:sp>
        <p:nvSpPr>
          <p:cNvPr id="7" name="Rectangle 6"/>
          <p:cNvSpPr/>
          <p:nvPr/>
        </p:nvSpPr>
        <p:spPr>
          <a:xfrm>
            <a:off x="377374" y="4746403"/>
            <a:ext cx="11669486" cy="954107"/>
          </a:xfrm>
          <a:prstGeom prst="rect">
            <a:avLst/>
          </a:prstGeom>
          <a:ln>
            <a:solidFill>
              <a:srgbClr val="FF00FF"/>
            </a:solidFill>
          </a:ln>
        </p:spPr>
        <p:txBody>
          <a:bodyPr wrap="square">
            <a:spAutoFit/>
          </a:bodyPr>
          <a:lstStyle/>
          <a:p>
            <a:pPr algn="just"/>
            <a:r>
              <a:rPr lang="vi-VN" sz="2800" dirty="0" smtClean="0">
                <a:solidFill>
                  <a:srgbClr val="FF00FF"/>
                </a:solidFill>
                <a:latin typeface="Times New Roman" pitchFamily="18" charset="0"/>
                <a:cs typeface="Times New Roman" pitchFamily="18" charset="0"/>
              </a:rPr>
              <a:t>+ Bước 3: Tiếp tục chăm sóc đều và quan sát sự phát triển của 2 cây mướp này sau 15 ngày.</a:t>
            </a:r>
          </a:p>
        </p:txBody>
      </p:sp>
      <p:sp>
        <p:nvSpPr>
          <p:cNvPr id="8" name="Rectangle 7"/>
          <p:cNvSpPr/>
          <p:nvPr/>
        </p:nvSpPr>
        <p:spPr>
          <a:xfrm>
            <a:off x="391884" y="5820457"/>
            <a:ext cx="11669486" cy="954107"/>
          </a:xfrm>
          <a:prstGeom prst="rect">
            <a:avLst/>
          </a:prstGeom>
          <a:ln>
            <a:solidFill>
              <a:srgbClr val="FF00FF"/>
            </a:solidFill>
          </a:ln>
        </p:spPr>
        <p:txBody>
          <a:bodyPr wrap="square">
            <a:spAutoFit/>
          </a:bodyPr>
          <a:lstStyle/>
          <a:p>
            <a:pPr algn="just"/>
            <a:r>
              <a:rPr lang="vi-VN" sz="2800" dirty="0" smtClean="0">
                <a:solidFill>
                  <a:srgbClr val="FF00FF"/>
                </a:solidFill>
                <a:latin typeface="Times New Roman" pitchFamily="18" charset="0"/>
                <a:cs typeface="Times New Roman" pitchFamily="18" charset="0"/>
              </a:rPr>
              <a:t>- Kết quả: Ở thùng xốp không cắm cành cây, cây mướp sẽ bò lan ra mặt đất. Ở thùng xốp được cắm cành cây, cây mướp sẽ quấn lên trên cành cây được cắm.</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ircle(in)">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from="(-#ppt_w/2)" to="(#ppt_x)" calcmode="lin" valueType="num">
                                      <p:cBhvr>
                                        <p:cTn id="12" dur="600" fill="hold">
                                          <p:stCondLst>
                                            <p:cond delay="0"/>
                                          </p:stCondLst>
                                        </p:cTn>
                                        <p:tgtEl>
                                          <p:spTgt spid="6"/>
                                        </p:tgtEl>
                                        <p:attrNameLst>
                                          <p:attrName>ppt_x</p:attrName>
                                        </p:attrNameLst>
                                      </p:cBhvr>
                                    </p:anim>
                                    <p:anim from="0" to="-1.0" calcmode="lin" valueType="num">
                                      <p:cBhvr>
                                        <p:cTn id="13" dur="200" decel="50000" autoRev="1" fill="hold">
                                          <p:stCondLst>
                                            <p:cond delay="600"/>
                                          </p:stCondLst>
                                        </p:cTn>
                                        <p:tgtEl>
                                          <p:spTgt spid="6"/>
                                        </p:tgtEl>
                                        <p:attrNameLst>
                                          <p:attrName>xshear</p:attrName>
                                        </p:attrNameLst>
                                      </p:cBhvr>
                                    </p:anim>
                                    <p:animScale>
                                      <p:cBhvr>
                                        <p:cTn id="14" dur="200" decel="100000" autoRev="1" fill="hold">
                                          <p:stCondLst>
                                            <p:cond delay="600"/>
                                          </p:stCondLst>
                                        </p:cTn>
                                        <p:tgtEl>
                                          <p:spTgt spid="6"/>
                                        </p:tgtEl>
                                      </p:cBhvr>
                                      <p:from x="100000" y="100000"/>
                                      <p:to x="80000" y="100000"/>
                                    </p:animScale>
                                    <p:anim by="(#ppt_h/3+#ppt_w*0.1)" calcmode="lin" valueType="num">
                                      <p:cBhvr additive="sum">
                                        <p:cTn id="15" dur="200" decel="100000" autoRev="1" fill="hold">
                                          <p:stCondLst>
                                            <p:cond delay="600"/>
                                          </p:stCondLst>
                                        </p:cTn>
                                        <p:tgtEl>
                                          <p:spTgt spid="6"/>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from="(-#ppt_w/2)" to="(#ppt_x)" calcmode="lin" valueType="num">
                                      <p:cBhvr>
                                        <p:cTn id="20" dur="600" fill="hold">
                                          <p:stCondLst>
                                            <p:cond delay="0"/>
                                          </p:stCondLst>
                                        </p:cTn>
                                        <p:tgtEl>
                                          <p:spTgt spid="5"/>
                                        </p:tgtEl>
                                        <p:attrNameLst>
                                          <p:attrName>ppt_x</p:attrName>
                                        </p:attrNameLst>
                                      </p:cBhvr>
                                    </p:anim>
                                    <p:anim from="0" to="-1.0" calcmode="lin" valueType="num">
                                      <p:cBhvr>
                                        <p:cTn id="21" dur="200" decel="50000" autoRev="1" fill="hold">
                                          <p:stCondLst>
                                            <p:cond delay="600"/>
                                          </p:stCondLst>
                                        </p:cTn>
                                        <p:tgtEl>
                                          <p:spTgt spid="5"/>
                                        </p:tgtEl>
                                        <p:attrNameLst>
                                          <p:attrName>xshear</p:attrName>
                                        </p:attrNameLst>
                                      </p:cBhvr>
                                    </p:anim>
                                    <p:animScale>
                                      <p:cBhvr>
                                        <p:cTn id="22" dur="200" decel="100000" autoRev="1" fill="hold">
                                          <p:stCondLst>
                                            <p:cond delay="600"/>
                                          </p:stCondLst>
                                        </p:cTn>
                                        <p:tgtEl>
                                          <p:spTgt spid="5"/>
                                        </p:tgtEl>
                                      </p:cBhvr>
                                      <p:from x="100000" y="100000"/>
                                      <p:to x="80000" y="100000"/>
                                    </p:animScale>
                                    <p:anim by="(#ppt_h/3+#ppt_w*0.1)" calcmode="lin" valueType="num">
                                      <p:cBhvr additive="sum">
                                        <p:cTn id="23" dur="200" decel="100000" autoRev="1" fill="hold">
                                          <p:stCondLst>
                                            <p:cond delay="600"/>
                                          </p:stCondLst>
                                        </p:cTn>
                                        <p:tgtEl>
                                          <p:spTgt spid="5"/>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from="(-#ppt_w/2)" to="(#ppt_x)" calcmode="lin" valueType="num">
                                      <p:cBhvr>
                                        <p:cTn id="28" dur="600" fill="hold">
                                          <p:stCondLst>
                                            <p:cond delay="0"/>
                                          </p:stCondLst>
                                        </p:cTn>
                                        <p:tgtEl>
                                          <p:spTgt spid="7"/>
                                        </p:tgtEl>
                                        <p:attrNameLst>
                                          <p:attrName>ppt_x</p:attrName>
                                        </p:attrNameLst>
                                      </p:cBhvr>
                                    </p:anim>
                                    <p:anim from="0" to="-1.0" calcmode="lin" valueType="num">
                                      <p:cBhvr>
                                        <p:cTn id="29" dur="200" decel="50000" autoRev="1" fill="hold">
                                          <p:stCondLst>
                                            <p:cond delay="600"/>
                                          </p:stCondLst>
                                        </p:cTn>
                                        <p:tgtEl>
                                          <p:spTgt spid="7"/>
                                        </p:tgtEl>
                                        <p:attrNameLst>
                                          <p:attrName>xshear</p:attrName>
                                        </p:attrNameLst>
                                      </p:cBhvr>
                                    </p:anim>
                                    <p:animScale>
                                      <p:cBhvr>
                                        <p:cTn id="30" dur="200" decel="100000" autoRev="1" fill="hold">
                                          <p:stCondLst>
                                            <p:cond delay="600"/>
                                          </p:stCondLst>
                                        </p:cTn>
                                        <p:tgtEl>
                                          <p:spTgt spid="7"/>
                                        </p:tgtEl>
                                      </p:cBhvr>
                                      <p:from x="100000" y="100000"/>
                                      <p:to x="80000" y="100000"/>
                                    </p:animScale>
                                    <p:anim by="(#ppt_h/3+#ppt_w*0.1)" calcmode="lin" valueType="num">
                                      <p:cBhvr additive="sum">
                                        <p:cTn id="31" dur="200" decel="100000" autoRev="1" fill="hold">
                                          <p:stCondLst>
                                            <p:cond delay="600"/>
                                          </p:stCondLst>
                                        </p:cTn>
                                        <p:tgtEl>
                                          <p:spTgt spid="7"/>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from="(-#ppt_w/2)" to="(#ppt_x)" calcmode="lin" valueType="num">
                                      <p:cBhvr>
                                        <p:cTn id="36" dur="600" fill="hold">
                                          <p:stCondLst>
                                            <p:cond delay="0"/>
                                          </p:stCondLst>
                                        </p:cTn>
                                        <p:tgtEl>
                                          <p:spTgt spid="8"/>
                                        </p:tgtEl>
                                        <p:attrNameLst>
                                          <p:attrName>ppt_x</p:attrName>
                                        </p:attrNameLst>
                                      </p:cBhvr>
                                    </p:anim>
                                    <p:anim from="0" to="-1.0" calcmode="lin" valueType="num">
                                      <p:cBhvr>
                                        <p:cTn id="37" dur="200" decel="50000" autoRev="1" fill="hold">
                                          <p:stCondLst>
                                            <p:cond delay="600"/>
                                          </p:stCondLst>
                                        </p:cTn>
                                        <p:tgtEl>
                                          <p:spTgt spid="8"/>
                                        </p:tgtEl>
                                        <p:attrNameLst>
                                          <p:attrName>xshear</p:attrName>
                                        </p:attrNameLst>
                                      </p:cBhvr>
                                    </p:anim>
                                    <p:animScale>
                                      <p:cBhvr>
                                        <p:cTn id="38" dur="200" decel="100000" autoRev="1" fill="hold">
                                          <p:stCondLst>
                                            <p:cond delay="600"/>
                                          </p:stCondLst>
                                        </p:cTn>
                                        <p:tgtEl>
                                          <p:spTgt spid="8"/>
                                        </p:tgtEl>
                                      </p:cBhvr>
                                      <p:from x="100000" y="100000"/>
                                      <p:to x="80000" y="100000"/>
                                    </p:animScale>
                                    <p:anim by="(#ppt_h/3+#ppt_w*0.1)" calcmode="lin" valueType="num">
                                      <p:cBhvr additive="sum">
                                        <p:cTn id="39"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Rừng mưa – Wikipedia tiếng V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406400" y="3643069"/>
            <a:ext cx="11538857" cy="954107"/>
          </a:xfrm>
          <a:prstGeom prst="rect">
            <a:avLst/>
          </a:prstGeom>
          <a:ln>
            <a:solidFill>
              <a:srgbClr val="FF00FF"/>
            </a:solidFill>
          </a:ln>
        </p:spPr>
        <p:txBody>
          <a:bodyPr wrap="square">
            <a:spAutoFit/>
          </a:bodyPr>
          <a:lstStyle/>
          <a:p>
            <a:pPr algn="just"/>
            <a:r>
              <a:rPr lang="vi-VN" sz="2800" dirty="0" smtClean="0">
                <a:solidFill>
                  <a:srgbClr val="FF00FF"/>
                </a:solidFill>
                <a:latin typeface="Times New Roman" pitchFamily="18" charset="0"/>
                <a:cs typeface="Times New Roman" pitchFamily="18" charset="0"/>
              </a:rPr>
              <a:t>Một số loại cây trồng cần có giàn là: cây mướp, cây đậu đũa, cây su su, cây bầu trắng,…</a:t>
            </a:r>
            <a:endParaRPr lang="vi-VN" sz="2800" dirty="0">
              <a:solidFill>
                <a:srgbClr val="FF00FF"/>
              </a:solidFill>
              <a:latin typeface="Times New Roman" pitchFamily="18" charset="0"/>
              <a:cs typeface="Times New Roman" pitchFamily="18" charset="0"/>
            </a:endParaRPr>
          </a:p>
        </p:txBody>
      </p:sp>
      <p:pic>
        <p:nvPicPr>
          <p:cNvPr id="29698" name="Picture 2"/>
          <p:cNvPicPr>
            <a:picLocks noChangeAspect="1" noChangeArrowheads="1"/>
          </p:cNvPicPr>
          <p:nvPr/>
        </p:nvPicPr>
        <p:blipFill>
          <a:blip r:embed="rId2"/>
          <a:srcRect/>
          <a:stretch>
            <a:fillRect/>
          </a:stretch>
        </p:blipFill>
        <p:spPr bwMode="auto">
          <a:xfrm>
            <a:off x="3270249" y="841812"/>
            <a:ext cx="4306208" cy="261121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circle(in)">
                                      <p:cBhvr>
                                        <p:cTn id="7" dur="1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Rừng mưa – Wikipedia tiếng V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0" y="2554744"/>
            <a:ext cx="12192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Ứng dụng tính hướng sáng: đối với cây ưa sáng mạnh cần trồng nơi quang đãng và mật độ thưa, còn một số cây ưa bóng cần trồng dưới tán cây khác.</a:t>
            </a:r>
          </a:p>
        </p:txBody>
      </p:sp>
      <p:pic>
        <p:nvPicPr>
          <p:cNvPr id="30722" name="Picture 2"/>
          <p:cNvPicPr>
            <a:picLocks noChangeAspect="1" noChangeArrowheads="1"/>
          </p:cNvPicPr>
          <p:nvPr/>
        </p:nvPicPr>
        <p:blipFill>
          <a:blip r:embed="rId2"/>
          <a:srcRect/>
          <a:stretch>
            <a:fillRect/>
          </a:stretch>
        </p:blipFill>
        <p:spPr bwMode="auto">
          <a:xfrm>
            <a:off x="2830739" y="0"/>
            <a:ext cx="5050972" cy="2525486"/>
          </a:xfrm>
          <a:prstGeom prst="rect">
            <a:avLst/>
          </a:prstGeom>
          <a:noFill/>
          <a:ln w="9525">
            <a:noFill/>
            <a:miter lim="800000"/>
            <a:headEnd/>
            <a:tailEnd/>
          </a:ln>
          <a:effectLst/>
        </p:spPr>
      </p:pic>
      <p:sp>
        <p:nvSpPr>
          <p:cNvPr id="5" name="Rectangle 4"/>
          <p:cNvSpPr/>
          <p:nvPr/>
        </p:nvSpPr>
        <p:spPr>
          <a:xfrm>
            <a:off x="0" y="3425602"/>
            <a:ext cx="12192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Ứng dụng hướng tiếp xúc: cần làm giàn khi trồng một số loài thân leo như hoa thiên lí, cây dưa chuột.</a:t>
            </a:r>
          </a:p>
        </p:txBody>
      </p:sp>
      <p:sp>
        <p:nvSpPr>
          <p:cNvPr id="7" name="Rectangle 6"/>
          <p:cNvSpPr/>
          <p:nvPr/>
        </p:nvSpPr>
        <p:spPr>
          <a:xfrm>
            <a:off x="0" y="4310974"/>
            <a:ext cx="12192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Ứng dụng hiểu biết về tính hướng đất và tránh ánh sáng của rễ: cần vun gốc cho cây khoai tây.</a:t>
            </a:r>
          </a:p>
        </p:txBody>
      </p:sp>
      <p:sp>
        <p:nvSpPr>
          <p:cNvPr id="8" name="Rectangle 7"/>
          <p:cNvSpPr/>
          <p:nvPr/>
        </p:nvSpPr>
        <p:spPr>
          <a:xfrm>
            <a:off x="0" y="5225372"/>
            <a:ext cx="12192000"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Ứng dụng của tính hướng hóa: một số loài cây cần bón phân sát bề mặt đất như cây lúa, cây dừa; một số loài cây khác khi bón phân cần đào hố sâu dưới đất như cây cam, cây bưởi.</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Rừng mưa – Wikipedia tiếng V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0" y="4238401"/>
            <a:ext cx="12192000" cy="523220"/>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Vun gốc: cây dứa, cây ớt, cây ngô, cây dưa chuột,…</a:t>
            </a:r>
          </a:p>
        </p:txBody>
      </p:sp>
      <p:pic>
        <p:nvPicPr>
          <p:cNvPr id="31746" name="Picture 2"/>
          <p:cNvPicPr>
            <a:picLocks noChangeAspect="1" noChangeArrowheads="1"/>
          </p:cNvPicPr>
          <p:nvPr/>
        </p:nvPicPr>
        <p:blipFill>
          <a:blip r:embed="rId2"/>
          <a:srcRect/>
          <a:stretch>
            <a:fillRect/>
          </a:stretch>
        </p:blipFill>
        <p:spPr bwMode="auto">
          <a:xfrm>
            <a:off x="3551237" y="-1"/>
            <a:ext cx="4605792" cy="4271693"/>
          </a:xfrm>
          <a:prstGeom prst="rect">
            <a:avLst/>
          </a:prstGeom>
          <a:noFill/>
          <a:ln w="9525">
            <a:noFill/>
            <a:miter lim="800000"/>
            <a:headEnd/>
            <a:tailEnd/>
          </a:ln>
          <a:effectLst/>
        </p:spPr>
      </p:pic>
      <p:sp>
        <p:nvSpPr>
          <p:cNvPr id="5" name="Rectangle 4"/>
          <p:cNvSpPr/>
          <p:nvPr/>
        </p:nvSpPr>
        <p:spPr>
          <a:xfrm>
            <a:off x="0" y="4702859"/>
            <a:ext cx="12192000" cy="523220"/>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Làm giàn: cây dưa chuột, cây mướp, cây bí xanh,…</a:t>
            </a:r>
          </a:p>
        </p:txBody>
      </p:sp>
      <p:sp>
        <p:nvSpPr>
          <p:cNvPr id="7" name="Rectangle 6"/>
          <p:cNvSpPr/>
          <p:nvPr/>
        </p:nvSpPr>
        <p:spPr>
          <a:xfrm>
            <a:off x="0" y="5123776"/>
            <a:ext cx="12192000" cy="523220"/>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Bón phân ở gốc: cây ngô, cây dưa chuột, cây cam, cây bưởi,…</a:t>
            </a:r>
          </a:p>
        </p:txBody>
      </p:sp>
      <p:sp>
        <p:nvSpPr>
          <p:cNvPr id="8" name="Rectangle 7"/>
          <p:cNvSpPr/>
          <p:nvPr/>
        </p:nvSpPr>
        <p:spPr>
          <a:xfrm>
            <a:off x="0" y="5602745"/>
            <a:ext cx="12192000" cy="523220"/>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Làm rãnh tưới nước: cây dưa chuột, cây ngô, cây mía, cây rau, cây đậu,…</a:t>
            </a:r>
          </a:p>
        </p:txBody>
      </p:sp>
      <p:sp>
        <p:nvSpPr>
          <p:cNvPr id="9" name="Rectangle 8"/>
          <p:cNvSpPr/>
          <p:nvPr/>
        </p:nvSpPr>
        <p:spPr>
          <a:xfrm>
            <a:off x="0" y="6081715"/>
            <a:ext cx="12192000" cy="523220"/>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Tỉa thưa: keo lai, cây thông, cây rau cải,…</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 from="(-#ppt_w/2)" to="(#ppt_x)" calcmode="lin" valueType="num">
                                      <p:cBhvr>
                                        <p:cTn id="7" dur="600" fill="hold">
                                          <p:stCondLst>
                                            <p:cond delay="0"/>
                                          </p:stCondLst>
                                        </p:cTn>
                                        <p:tgtEl>
                                          <p:spTgt spid="31746"/>
                                        </p:tgtEl>
                                        <p:attrNameLst>
                                          <p:attrName>ppt_x</p:attrName>
                                        </p:attrNameLst>
                                      </p:cBhvr>
                                    </p:anim>
                                    <p:anim from="0" to="-1.0" calcmode="lin" valueType="num">
                                      <p:cBhvr>
                                        <p:cTn id="8" dur="200" decel="50000" autoRev="1" fill="hold">
                                          <p:stCondLst>
                                            <p:cond delay="600"/>
                                          </p:stCondLst>
                                        </p:cTn>
                                        <p:tgtEl>
                                          <p:spTgt spid="31746"/>
                                        </p:tgtEl>
                                        <p:attrNameLst>
                                          <p:attrName>xshear</p:attrName>
                                        </p:attrNameLst>
                                      </p:cBhvr>
                                    </p:anim>
                                    <p:animScale>
                                      <p:cBhvr>
                                        <p:cTn id="9" dur="200" decel="100000" autoRev="1" fill="hold">
                                          <p:stCondLst>
                                            <p:cond delay="600"/>
                                          </p:stCondLst>
                                        </p:cTn>
                                        <p:tgtEl>
                                          <p:spTgt spid="31746"/>
                                        </p:tgtEl>
                                      </p:cBhvr>
                                      <p:from x="100000" y="100000"/>
                                      <p:to x="80000" y="100000"/>
                                    </p:animScale>
                                    <p:anim by="(#ppt_h/3+#ppt_w*0.1)" calcmode="lin" valueType="num">
                                      <p:cBhvr additive="sum">
                                        <p:cTn id="10" dur="200" decel="100000" autoRev="1" fill="hold">
                                          <p:stCondLst>
                                            <p:cond delay="600"/>
                                          </p:stCondLst>
                                        </p:cTn>
                                        <p:tgtEl>
                                          <p:spTgt spid="3174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ox(in)">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Rừng mưa – Wikipedia tiếng V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0" y="2859544"/>
            <a:ext cx="12192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Ứng dụng hướng tiếp xúc để làm giàn cho cây mướp giúp cây mướp sinh trưởng nhanh, cho nhiều quả.</a:t>
            </a:r>
          </a:p>
        </p:txBody>
      </p:sp>
      <p:pic>
        <p:nvPicPr>
          <p:cNvPr id="32770" name="Picture 2"/>
          <p:cNvPicPr>
            <a:picLocks noChangeAspect="1" noChangeArrowheads="1"/>
          </p:cNvPicPr>
          <p:nvPr/>
        </p:nvPicPr>
        <p:blipFill>
          <a:blip r:embed="rId2"/>
          <a:srcRect/>
          <a:stretch>
            <a:fillRect/>
          </a:stretch>
        </p:blipFill>
        <p:spPr bwMode="auto">
          <a:xfrm>
            <a:off x="3018971" y="0"/>
            <a:ext cx="7049054" cy="2806937"/>
          </a:xfrm>
          <a:prstGeom prst="rect">
            <a:avLst/>
          </a:prstGeom>
          <a:noFill/>
          <a:ln w="9525">
            <a:noFill/>
            <a:miter lim="800000"/>
            <a:headEnd/>
            <a:tailEnd/>
          </a:ln>
          <a:effectLst/>
        </p:spPr>
      </p:pic>
      <p:sp>
        <p:nvSpPr>
          <p:cNvPr id="5" name="Rectangle 4"/>
          <p:cNvSpPr/>
          <p:nvPr/>
        </p:nvSpPr>
        <p:spPr>
          <a:xfrm>
            <a:off x="0" y="3744924"/>
            <a:ext cx="12192000"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Ứng dụng tính hướng sáng khác nhau của các loại cây trồng để trồng xen canh giữa cây ưa sáng và cây ưa bóng nhằm tận dụng được diện tích gieo trồng và thu được hiệu quả kinh tế cao.</a:t>
            </a:r>
          </a:p>
        </p:txBody>
      </p:sp>
      <p:sp>
        <p:nvSpPr>
          <p:cNvPr id="7" name="Rectangle 6"/>
          <p:cNvSpPr/>
          <p:nvPr/>
        </p:nvSpPr>
        <p:spPr>
          <a:xfrm>
            <a:off x="0" y="5113799"/>
            <a:ext cx="12192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Ứng dụng tính hướng hóa của cây trồng để bón phân hợp lí cho cây giúp cây phát triển được bộ rễ.</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slide(fromBottom)">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anim calcmode="lin" valueType="num">
                                      <p:cBhvr>
                                        <p:cTn id="13" dur="400" fill="hold"/>
                                        <p:tgtEl>
                                          <p:spTgt spid="6"/>
                                        </p:tgtEl>
                                        <p:attrNameLst>
                                          <p:attrName>ppt_x</p:attrName>
                                        </p:attrNameLst>
                                      </p:cBhvr>
                                      <p:tavLst>
                                        <p:tav tm="0">
                                          <p:val>
                                            <p:strVal val="#ppt_x"/>
                                          </p:val>
                                        </p:tav>
                                        <p:tav tm="100000">
                                          <p:val>
                                            <p:strVal val="#ppt_x"/>
                                          </p:val>
                                        </p:tav>
                                      </p:tavLst>
                                    </p:anim>
                                    <p:anim calcmode="lin" valueType="num">
                                      <p:cBhvr>
                                        <p:cTn id="14" dur="400" fill="hold"/>
                                        <p:tgtEl>
                                          <p:spTgt spid="6"/>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
                                        <p:tgtEl>
                                          <p:spTgt spid="5"/>
                                        </p:tgtEl>
                                      </p:cBhvr>
                                    </p:animEffect>
                                    <p:anim calcmode="lin" valueType="num">
                                      <p:cBhvr>
                                        <p:cTn id="22" dur="400" fill="hold"/>
                                        <p:tgtEl>
                                          <p:spTgt spid="5"/>
                                        </p:tgtEl>
                                        <p:attrNameLst>
                                          <p:attrName>ppt_x</p:attrName>
                                        </p:attrNameLst>
                                      </p:cBhvr>
                                      <p:tavLst>
                                        <p:tav tm="0">
                                          <p:val>
                                            <p:strVal val="#ppt_x"/>
                                          </p:val>
                                        </p:tav>
                                        <p:tav tm="100000">
                                          <p:val>
                                            <p:strVal val="#ppt_x"/>
                                          </p:val>
                                        </p:tav>
                                      </p:tavLst>
                                    </p:anim>
                                    <p:anim calcmode="lin" valueType="num">
                                      <p:cBhvr>
                                        <p:cTn id="23" dur="400" fill="hold"/>
                                        <p:tgtEl>
                                          <p:spTgt spid="5"/>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
                                        <p:tgtEl>
                                          <p:spTgt spid="7"/>
                                        </p:tgtEl>
                                      </p:cBhvr>
                                    </p:animEffect>
                                    <p:anim calcmode="lin" valueType="num">
                                      <p:cBhvr>
                                        <p:cTn id="31" dur="400" fill="hold"/>
                                        <p:tgtEl>
                                          <p:spTgt spid="7"/>
                                        </p:tgtEl>
                                        <p:attrNameLst>
                                          <p:attrName>ppt_x</p:attrName>
                                        </p:attrNameLst>
                                      </p:cBhvr>
                                      <p:tavLst>
                                        <p:tav tm="0">
                                          <p:val>
                                            <p:strVal val="#ppt_x"/>
                                          </p:val>
                                        </p:tav>
                                        <p:tav tm="100000">
                                          <p:val>
                                            <p:strVal val="#ppt_x"/>
                                          </p:val>
                                        </p:tav>
                                      </p:tavLst>
                                    </p:anim>
                                    <p:anim calcmode="lin" valueType="num">
                                      <p:cBhvr>
                                        <p:cTn id="32" dur="400" fill="hold"/>
                                        <p:tgtEl>
                                          <p:spTgt spid="7"/>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27: </a:t>
            </a:r>
            <a:r>
              <a:rPr lang="en-US" sz="2800" b="1" dirty="0" err="1" smtClean="0">
                <a:solidFill>
                  <a:srgbClr val="FF00FF"/>
                </a:solidFill>
                <a:latin typeface="Times New Roman" pitchFamily="18" charset="0"/>
                <a:cs typeface="Times New Roman" pitchFamily="18" charset="0"/>
              </a:rPr>
              <a:t>KHÁI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CẢM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ỨNG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CẢM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ỨNG</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954107"/>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TRÒ</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1363681"/>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8" name="Rectangle 7"/>
          <p:cNvSpPr/>
          <p:nvPr/>
        </p:nvSpPr>
        <p:spPr>
          <a:xfrm>
            <a:off x="0" y="2270824"/>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Nhờ</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12" name="Rectangle 11"/>
          <p:cNvSpPr/>
          <p:nvPr/>
        </p:nvSpPr>
        <p:spPr>
          <a:xfrm>
            <a:off x="0" y="3236024"/>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xúc</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7" name="TextBox 6"/>
          <p:cNvSpPr txBox="1"/>
          <p:nvPr/>
        </p:nvSpPr>
        <p:spPr>
          <a:xfrm>
            <a:off x="0" y="41873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10" name="Rectangle 9"/>
          <p:cNvSpPr/>
          <p:nvPr/>
        </p:nvSpPr>
        <p:spPr>
          <a:xfrm>
            <a:off x="0" y="4694709"/>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chứng</a:t>
            </a:r>
            <a:r>
              <a:rPr lang="en-US" sz="2800" dirty="0" smtClean="0">
                <a:solidFill>
                  <a:srgbClr val="0000FF"/>
                </a:solidFill>
                <a:latin typeface="Times New Roman" pitchFamily="18" charset="0"/>
                <a:cs typeface="Times New Roman" pitchFamily="18" charset="0"/>
              </a:rPr>
              <a:t> minh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SGK</a:t>
            </a:r>
            <a:endParaRPr lang="en-US" sz="2800" dirty="0">
              <a:solidFill>
                <a:srgbClr val="0000FF"/>
              </a:solidFill>
              <a:latin typeface="Times New Roman" pitchFamily="18" charset="0"/>
              <a:cs typeface="Times New Roman" pitchFamily="18" charset="0"/>
            </a:endParaRPr>
          </a:p>
        </p:txBody>
      </p:sp>
      <p:sp>
        <p:nvSpPr>
          <p:cNvPr id="13" name="Rectangle 12"/>
          <p:cNvSpPr/>
          <p:nvPr/>
        </p:nvSpPr>
        <p:spPr>
          <a:xfrm>
            <a:off x="0" y="5180940"/>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bón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vun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gốc</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407306"/>
            <a:ext cx="12192000" cy="57646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27: </a:t>
            </a:r>
            <a:r>
              <a:rPr lang="en-US" sz="2800" b="1" dirty="0" err="1" smtClean="0">
                <a:solidFill>
                  <a:srgbClr val="FF00FF"/>
                </a:solidFill>
                <a:latin typeface="Times New Roman" pitchFamily="18" charset="0"/>
                <a:cs typeface="Times New Roman" pitchFamily="18" charset="0"/>
              </a:rPr>
              <a:t>KHÁI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CẢM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ỨNG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CẢM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ỨNG</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954107"/>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TRÒ</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1363681"/>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583408" y="2441802"/>
            <a:ext cx="8126639" cy="3820733"/>
          </a:xfrm>
          <a:prstGeom prst="rect">
            <a:avLst/>
          </a:prstGeom>
          <a:noFill/>
          <a:ln w="9525">
            <a:solidFill>
              <a:srgbClr val="FF00FF"/>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slide(fromBottom)">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14513"/>
            <a:ext cx="5049020" cy="4586515"/>
          </a:xfrm>
          <a:prstGeom prst="rect">
            <a:avLst/>
          </a:prstGeom>
          <a:noFill/>
          <a:ln w="9525">
            <a:noFill/>
            <a:miter lim="800000"/>
            <a:headEnd/>
            <a:tailEnd/>
          </a:ln>
          <a:effectLst/>
        </p:spPr>
      </p:pic>
      <p:sp>
        <p:nvSpPr>
          <p:cNvPr id="11" name="Rectangle 10"/>
          <p:cNvSpPr/>
          <p:nvPr/>
        </p:nvSpPr>
        <p:spPr>
          <a:xfrm>
            <a:off x="4949371" y="348336"/>
            <a:ext cx="7242629" cy="1815882"/>
          </a:xfrm>
          <a:prstGeom prst="rect">
            <a:avLst/>
          </a:prstGeom>
        </p:spPr>
        <p:txBody>
          <a:bodyPr wrap="square">
            <a:spAutoFit/>
          </a:bodyPr>
          <a:lstStyle/>
          <a:p>
            <a:r>
              <a:rPr lang="vi-VN" sz="2800" dirty="0" smtClean="0">
                <a:solidFill>
                  <a:srgbClr val="FF00FF"/>
                </a:solidFill>
                <a:latin typeface="+mj-lt"/>
              </a:rPr>
              <a:t>- </a:t>
            </a:r>
            <a:r>
              <a:rPr lang="vi-VN" sz="2800" dirty="0">
                <a:solidFill>
                  <a:srgbClr val="FF00FF"/>
                </a:solidFill>
                <a:latin typeface="+mj-lt"/>
              </a:rPr>
              <a:t>Tay rụt lại khi chạm vào cái gai</a:t>
            </a:r>
          </a:p>
          <a:p>
            <a:r>
              <a:rPr lang="vi-VN" sz="2800" dirty="0">
                <a:solidFill>
                  <a:srgbClr val="FF00FF"/>
                </a:solidFill>
                <a:latin typeface="+mj-lt"/>
              </a:rPr>
              <a:t>+ Tên kích thích: cái gai                  </a:t>
            </a:r>
            <a:endParaRPr lang="en-US" sz="2800" dirty="0" smtClean="0">
              <a:solidFill>
                <a:srgbClr val="FF00FF"/>
              </a:solidFill>
              <a:latin typeface="+mj-lt"/>
            </a:endParaRPr>
          </a:p>
          <a:p>
            <a:r>
              <a:rPr lang="vi-VN" sz="2800" dirty="0" smtClean="0">
                <a:solidFill>
                  <a:srgbClr val="FF00FF"/>
                </a:solidFill>
                <a:latin typeface="+mj-lt"/>
              </a:rPr>
              <a:t>+ </a:t>
            </a:r>
            <a:r>
              <a:rPr lang="vi-VN" sz="2800" dirty="0">
                <a:solidFill>
                  <a:srgbClr val="FF00FF"/>
                </a:solidFill>
                <a:latin typeface="+mj-lt"/>
              </a:rPr>
              <a:t>Phản ứng của cơ thể: tay rụt lại</a:t>
            </a:r>
          </a:p>
          <a:p>
            <a:r>
              <a:rPr lang="vi-VN" sz="2800" dirty="0">
                <a:solidFill>
                  <a:srgbClr val="FF00FF"/>
                </a:solidFill>
                <a:latin typeface="+mj-lt"/>
              </a:rPr>
              <a:t>+ Ý nghĩa: bảo vệ cơ </a:t>
            </a:r>
            <a:r>
              <a:rPr lang="vi-VN" sz="2800" dirty="0" smtClean="0">
                <a:solidFill>
                  <a:srgbClr val="FF00FF"/>
                </a:solidFill>
                <a:latin typeface="+mj-lt"/>
              </a:rPr>
              <a:t>thể</a:t>
            </a:r>
            <a:endParaRPr lang="vi-VN" sz="2800" dirty="0">
              <a:solidFill>
                <a:srgbClr val="FF00FF"/>
              </a:solidFill>
              <a:latin typeface="+mj-lt"/>
            </a:endParaRPr>
          </a:p>
        </p:txBody>
      </p:sp>
      <p:sp>
        <p:nvSpPr>
          <p:cNvPr id="12" name="Rectangle 11"/>
          <p:cNvSpPr/>
          <p:nvPr/>
        </p:nvSpPr>
        <p:spPr>
          <a:xfrm>
            <a:off x="5011894" y="2476354"/>
            <a:ext cx="7180106" cy="1815882"/>
          </a:xfrm>
          <a:prstGeom prst="rect">
            <a:avLst/>
          </a:prstGeom>
        </p:spPr>
        <p:txBody>
          <a:bodyPr wrap="square">
            <a:spAutoFit/>
          </a:bodyPr>
          <a:lstStyle/>
          <a:p>
            <a:r>
              <a:rPr lang="vi-VN" sz="2800" dirty="0" smtClean="0">
                <a:solidFill>
                  <a:srgbClr val="FF00FF"/>
                </a:solidFill>
                <a:latin typeface="+mj-lt"/>
              </a:rPr>
              <a:t>- </a:t>
            </a:r>
            <a:r>
              <a:rPr lang="vi-VN" sz="2800" dirty="0">
                <a:solidFill>
                  <a:srgbClr val="FF00FF"/>
                </a:solidFill>
                <a:latin typeface="+mj-lt"/>
              </a:rPr>
              <a:t>Hiện tượng bắt mồi ở cây nắp ấm</a:t>
            </a:r>
          </a:p>
          <a:p>
            <a:r>
              <a:rPr lang="vi-VN" sz="2800" dirty="0">
                <a:solidFill>
                  <a:srgbClr val="FF00FF"/>
                </a:solidFill>
                <a:latin typeface="+mj-lt"/>
              </a:rPr>
              <a:t>+ Tên kích thích: con mồi                </a:t>
            </a:r>
            <a:endParaRPr lang="en-US" sz="2800" dirty="0" smtClean="0">
              <a:solidFill>
                <a:srgbClr val="FF00FF"/>
              </a:solidFill>
              <a:latin typeface="+mj-lt"/>
            </a:endParaRPr>
          </a:p>
          <a:p>
            <a:r>
              <a:rPr lang="vi-VN" sz="2800" dirty="0" smtClean="0">
                <a:solidFill>
                  <a:srgbClr val="FF00FF"/>
                </a:solidFill>
                <a:latin typeface="+mj-lt"/>
              </a:rPr>
              <a:t>+ </a:t>
            </a:r>
            <a:r>
              <a:rPr lang="vi-VN" sz="2800" dirty="0">
                <a:solidFill>
                  <a:srgbClr val="FF00FF"/>
                </a:solidFill>
                <a:latin typeface="+mj-lt"/>
              </a:rPr>
              <a:t>Phản ứng của cơ thể: đóng nắp</a:t>
            </a:r>
          </a:p>
          <a:p>
            <a:r>
              <a:rPr lang="vi-VN" sz="2800" dirty="0">
                <a:solidFill>
                  <a:srgbClr val="FF00FF"/>
                </a:solidFill>
                <a:latin typeface="+mj-lt"/>
              </a:rPr>
              <a:t>+ Ý nghĩa: cung cấp dinh dưỡng cho cơ </a:t>
            </a:r>
            <a:r>
              <a:rPr lang="vi-VN" sz="2800" dirty="0" smtClean="0">
                <a:solidFill>
                  <a:srgbClr val="FF00FF"/>
                </a:solidFill>
                <a:latin typeface="+mj-lt"/>
              </a:rPr>
              <a:t>thể</a:t>
            </a:r>
            <a:endParaRPr lang="vi-VN" sz="2800" dirty="0">
              <a:solidFill>
                <a:srgbClr val="FF00FF"/>
              </a:solidFill>
              <a:latin typeface="+mj-lt"/>
            </a:endParaRPr>
          </a:p>
        </p:txBody>
      </p:sp>
      <p:sp>
        <p:nvSpPr>
          <p:cNvPr id="13" name="Rectangle 12"/>
          <p:cNvSpPr/>
          <p:nvPr/>
        </p:nvSpPr>
        <p:spPr>
          <a:xfrm>
            <a:off x="251210" y="4668019"/>
            <a:ext cx="8021934" cy="1815882"/>
          </a:xfrm>
          <a:prstGeom prst="rect">
            <a:avLst/>
          </a:prstGeom>
        </p:spPr>
        <p:txBody>
          <a:bodyPr wrap="square">
            <a:spAutoFit/>
          </a:bodyPr>
          <a:lstStyle/>
          <a:p>
            <a:r>
              <a:rPr lang="vi-VN" sz="2800" dirty="0" smtClean="0">
                <a:solidFill>
                  <a:srgbClr val="FF00FF"/>
                </a:solidFill>
                <a:latin typeface="+mj-lt"/>
              </a:rPr>
              <a:t>- </a:t>
            </a:r>
            <a:r>
              <a:rPr lang="vi-VN" sz="2800" dirty="0">
                <a:solidFill>
                  <a:srgbClr val="FF00FF"/>
                </a:solidFill>
                <a:latin typeface="+mj-lt"/>
              </a:rPr>
              <a:t>Hiện tượng chim én bay về phía Nam vào </a:t>
            </a:r>
            <a:r>
              <a:rPr lang="vi-VN" sz="2800" dirty="0" smtClean="0">
                <a:solidFill>
                  <a:srgbClr val="FF00FF"/>
                </a:solidFill>
                <a:latin typeface="+mj-lt"/>
              </a:rPr>
              <a:t>m</a:t>
            </a:r>
            <a:r>
              <a:rPr lang="en-US" sz="2800" dirty="0" smtClean="0">
                <a:solidFill>
                  <a:srgbClr val="FF00FF"/>
                </a:solidFill>
                <a:latin typeface="+mj-lt"/>
              </a:rPr>
              <a:t>ù</a:t>
            </a:r>
            <a:r>
              <a:rPr lang="vi-VN" sz="2800" dirty="0" smtClean="0">
                <a:solidFill>
                  <a:srgbClr val="FF00FF"/>
                </a:solidFill>
                <a:latin typeface="+mj-lt"/>
              </a:rPr>
              <a:t>a </a:t>
            </a:r>
            <a:r>
              <a:rPr lang="vi-VN" sz="2800" dirty="0">
                <a:solidFill>
                  <a:srgbClr val="FF00FF"/>
                </a:solidFill>
                <a:latin typeface="+mj-lt"/>
              </a:rPr>
              <a:t>đông</a:t>
            </a:r>
          </a:p>
          <a:p>
            <a:r>
              <a:rPr lang="vi-VN" sz="2800" dirty="0">
                <a:solidFill>
                  <a:srgbClr val="FF00FF"/>
                </a:solidFill>
                <a:latin typeface="+mj-lt"/>
              </a:rPr>
              <a:t>+ Tên kích thích: Không khí chuyển lạnh</a:t>
            </a:r>
          </a:p>
          <a:p>
            <a:r>
              <a:rPr lang="vi-VN" sz="2800" dirty="0">
                <a:solidFill>
                  <a:srgbClr val="FF00FF"/>
                </a:solidFill>
                <a:latin typeface="+mj-lt"/>
              </a:rPr>
              <a:t>+ Phản ứng của cơ thể: Bay về phía Nam</a:t>
            </a:r>
          </a:p>
          <a:p>
            <a:r>
              <a:rPr lang="vi-VN" sz="2800" dirty="0">
                <a:solidFill>
                  <a:srgbClr val="FF00FF"/>
                </a:solidFill>
                <a:latin typeface="+mj-lt"/>
              </a:rPr>
              <a:t>+ Ý nghĩa: Bảo vệ cơ thể, tìm kiểm dinh dưỡng.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from="(-#ppt_w/2)" to="(#ppt_x)" calcmode="lin" valueType="num">
                                      <p:cBhvr>
                                        <p:cTn id="7" dur="600" fill="hold">
                                          <p:stCondLst>
                                            <p:cond delay="0"/>
                                          </p:stCondLst>
                                        </p:cTn>
                                        <p:tgtEl>
                                          <p:spTgt spid="2050"/>
                                        </p:tgtEl>
                                        <p:attrNameLst>
                                          <p:attrName>ppt_x</p:attrName>
                                        </p:attrNameLst>
                                      </p:cBhvr>
                                    </p:anim>
                                    <p:anim from="0" to="-1.0" calcmode="lin" valueType="num">
                                      <p:cBhvr>
                                        <p:cTn id="8" dur="200" decel="50000" autoRev="1" fill="hold">
                                          <p:stCondLst>
                                            <p:cond delay="600"/>
                                          </p:stCondLst>
                                        </p:cTn>
                                        <p:tgtEl>
                                          <p:spTgt spid="2050"/>
                                        </p:tgtEl>
                                        <p:attrNameLst>
                                          <p:attrName>xshear</p:attrName>
                                        </p:attrNameLst>
                                      </p:cBhvr>
                                    </p:anim>
                                    <p:animScale>
                                      <p:cBhvr>
                                        <p:cTn id="9" dur="200" decel="100000" autoRev="1" fill="hold">
                                          <p:stCondLst>
                                            <p:cond delay="600"/>
                                          </p:stCondLst>
                                        </p:cTn>
                                        <p:tgtEl>
                                          <p:spTgt spid="2050"/>
                                        </p:tgtEl>
                                      </p:cBhvr>
                                      <p:from x="100000" y="100000"/>
                                      <p:to x="80000" y="100000"/>
                                    </p:animScale>
                                    <p:anim by="(#ppt_h/3+#ppt_w*0.1)" calcmode="lin" valueType="num">
                                      <p:cBhvr additive="sum">
                                        <p:cTn id="10" dur="200" decel="100000" autoRev="1" fill="hold">
                                          <p:stCondLst>
                                            <p:cond delay="600"/>
                                          </p:stCondLst>
                                        </p:cTn>
                                        <p:tgtEl>
                                          <p:spTgt spid="205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1857822"/>
            <a:ext cx="4831107" cy="3033486"/>
          </a:xfrm>
          <a:prstGeom prst="rect">
            <a:avLst/>
          </a:prstGeom>
          <a:noFill/>
          <a:ln w="9525">
            <a:noFill/>
            <a:miter lim="800000"/>
            <a:headEnd/>
            <a:tailEnd/>
          </a:ln>
          <a:effectLst/>
        </p:spPr>
      </p:pic>
      <p:sp>
        <p:nvSpPr>
          <p:cNvPr id="7" name="Rectangle 6"/>
          <p:cNvSpPr/>
          <p:nvPr/>
        </p:nvSpPr>
        <p:spPr>
          <a:xfrm>
            <a:off x="4847774" y="80735"/>
            <a:ext cx="7184568" cy="2677656"/>
          </a:xfrm>
          <a:prstGeom prst="rect">
            <a:avLst/>
          </a:prstGeom>
          <a:ln>
            <a:solidFill>
              <a:srgbClr val="FF00FF"/>
            </a:solidFill>
          </a:ln>
        </p:spPr>
        <p:txBody>
          <a:bodyPr wrap="square">
            <a:spAutoFit/>
          </a:bodyPr>
          <a:lstStyle/>
          <a:p>
            <a:pPr algn="just"/>
            <a:r>
              <a:rPr lang="vi-VN" sz="2800" dirty="0" smtClean="0">
                <a:solidFill>
                  <a:srgbClr val="FF00FF"/>
                </a:solidFill>
                <a:latin typeface="Times New Roman" pitchFamily="18" charset="0"/>
                <a:cs typeface="Times New Roman" pitchFamily="18" charset="0"/>
              </a:rPr>
              <a:t>- Cảm ứng có vai trò quan trọng đối với cơ thể vì nhờ có cảm ứng mà sinh vật trả lời được các kích thích từ môi trường, từ đó giúp sinh vật tồn tại, phát triển thích nghi với sự thay đổi của môi trường luôn biến đổi trong một giới hạn nhất định.</a:t>
            </a:r>
          </a:p>
        </p:txBody>
      </p:sp>
      <p:sp>
        <p:nvSpPr>
          <p:cNvPr id="8" name="Rectangle 7"/>
          <p:cNvSpPr/>
          <p:nvPr/>
        </p:nvSpPr>
        <p:spPr>
          <a:xfrm>
            <a:off x="4847770" y="2844140"/>
            <a:ext cx="7184571" cy="3970318"/>
          </a:xfrm>
          <a:prstGeom prst="rect">
            <a:avLst/>
          </a:prstGeom>
          <a:ln>
            <a:solidFill>
              <a:srgbClr val="FF00FF"/>
            </a:solidFill>
          </a:ln>
        </p:spPr>
        <p:txBody>
          <a:bodyPr wrap="square">
            <a:spAutoFit/>
          </a:bodyPr>
          <a:lstStyle/>
          <a:p>
            <a:pPr algn="just"/>
            <a:r>
              <a:rPr lang="vi-VN" sz="2800" dirty="0" smtClean="0">
                <a:solidFill>
                  <a:srgbClr val="FF00FF"/>
                </a:solidFill>
                <a:latin typeface="Times New Roman" pitchFamily="18" charset="0"/>
                <a:cs typeface="Times New Roman" pitchFamily="18" charset="0"/>
              </a:rPr>
              <a:t>- Ví dụ thể hiện vai trò của cảm ứng: Nếu đặt cây cạnh cửa sổ, ngọn cây sẽ mọc vươn ra về phía ngoài cửa sổ (nơi có nhiều ánh sáng). Đây chính là tính hướng sáng của thực vật. Hoạt động cảm ứng này giúp cây có thể hấp thu được ánh sáng để tiến hành quang hợp, nếu không có hoạt động cảm ứng này thì cây không có ánh sáng để quang hợp dẫn đến cây còi cọc dần và chết.</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from="(-#ppt_w/2)" to="(#ppt_x)" calcmode="lin" valueType="num">
                                      <p:cBhvr>
                                        <p:cTn id="12" dur="600" fill="hold">
                                          <p:stCondLst>
                                            <p:cond delay="0"/>
                                          </p:stCondLst>
                                        </p:cTn>
                                        <p:tgtEl>
                                          <p:spTgt spid="7"/>
                                        </p:tgtEl>
                                        <p:attrNameLst>
                                          <p:attrName>ppt_x</p:attrName>
                                        </p:attrNameLst>
                                      </p:cBhvr>
                                    </p:anim>
                                    <p:anim from="0" to="-1.0" calcmode="lin" valueType="num">
                                      <p:cBhvr>
                                        <p:cTn id="13" dur="200" decel="50000" autoRev="1" fill="hold">
                                          <p:stCondLst>
                                            <p:cond delay="600"/>
                                          </p:stCondLst>
                                        </p:cTn>
                                        <p:tgtEl>
                                          <p:spTgt spid="7"/>
                                        </p:tgtEl>
                                        <p:attrNameLst>
                                          <p:attrName>xshear</p:attrName>
                                        </p:attrNameLst>
                                      </p:cBhvr>
                                    </p:anim>
                                    <p:animScale>
                                      <p:cBhvr>
                                        <p:cTn id="14" dur="200" decel="100000" autoRev="1" fill="hold">
                                          <p:stCondLst>
                                            <p:cond delay="600"/>
                                          </p:stCondLst>
                                        </p:cTn>
                                        <p:tgtEl>
                                          <p:spTgt spid="7"/>
                                        </p:tgtEl>
                                      </p:cBhvr>
                                      <p:from x="100000" y="100000"/>
                                      <p:to x="80000" y="100000"/>
                                    </p:animScale>
                                    <p:anim by="(#ppt_h/3+#ppt_w*0.1)" calcmode="lin" valueType="num">
                                      <p:cBhvr additive="sum">
                                        <p:cTn id="15" dur="200" decel="100000" autoRev="1" fill="hold">
                                          <p:stCondLst>
                                            <p:cond delay="600"/>
                                          </p:stCondLst>
                                        </p:cTn>
                                        <p:tgtEl>
                                          <p:spTgt spid="7"/>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from="(-#ppt_w/2)" to="(#ppt_x)" calcmode="lin" valueType="num">
                                      <p:cBhvr>
                                        <p:cTn id="20" dur="600" fill="hold">
                                          <p:stCondLst>
                                            <p:cond delay="0"/>
                                          </p:stCondLst>
                                        </p:cTn>
                                        <p:tgtEl>
                                          <p:spTgt spid="8"/>
                                        </p:tgtEl>
                                        <p:attrNameLst>
                                          <p:attrName>ppt_x</p:attrName>
                                        </p:attrNameLst>
                                      </p:cBhvr>
                                    </p:anim>
                                    <p:anim from="0" to="-1.0" calcmode="lin" valueType="num">
                                      <p:cBhvr>
                                        <p:cTn id="21" dur="200" decel="50000" autoRev="1" fill="hold">
                                          <p:stCondLst>
                                            <p:cond delay="600"/>
                                          </p:stCondLst>
                                        </p:cTn>
                                        <p:tgtEl>
                                          <p:spTgt spid="8"/>
                                        </p:tgtEl>
                                        <p:attrNameLst>
                                          <p:attrName>xshear</p:attrName>
                                        </p:attrNameLst>
                                      </p:cBhvr>
                                    </p:anim>
                                    <p:animScale>
                                      <p:cBhvr>
                                        <p:cTn id="22" dur="200" decel="100000" autoRev="1" fill="hold">
                                          <p:stCondLst>
                                            <p:cond delay="600"/>
                                          </p:stCondLst>
                                        </p:cTn>
                                        <p:tgtEl>
                                          <p:spTgt spid="8"/>
                                        </p:tgtEl>
                                      </p:cBhvr>
                                      <p:from x="100000" y="100000"/>
                                      <p:to x="80000" y="100000"/>
                                    </p:animScale>
                                    <p:anim by="(#ppt_h/3+#ppt_w*0.1)" calcmode="lin" valueType="num">
                                      <p:cBhvr additive="sum">
                                        <p:cTn id="23"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27: </a:t>
            </a:r>
            <a:r>
              <a:rPr lang="en-US" sz="2800" b="1" dirty="0" err="1" smtClean="0">
                <a:solidFill>
                  <a:srgbClr val="FF00FF"/>
                </a:solidFill>
                <a:latin typeface="Times New Roman" pitchFamily="18" charset="0"/>
                <a:cs typeface="Times New Roman" pitchFamily="18" charset="0"/>
              </a:rPr>
              <a:t>KHÁI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CẢM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ỨNG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CẢM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ỨNG</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954107"/>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TRÒ</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1363681"/>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8" name="Rectangle 7"/>
          <p:cNvSpPr/>
          <p:nvPr/>
        </p:nvSpPr>
        <p:spPr>
          <a:xfrm>
            <a:off x="0" y="2270824"/>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Nhờ</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12" name="Rectangle 11"/>
          <p:cNvSpPr/>
          <p:nvPr/>
        </p:nvSpPr>
        <p:spPr>
          <a:xfrm>
            <a:off x="0" y="3236024"/>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xúc</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727166" y="0"/>
            <a:ext cx="4349097" cy="307702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349341" y="0"/>
            <a:ext cx="5842660" cy="6618514"/>
          </a:xfrm>
          <a:prstGeom prst="rect">
            <a:avLst/>
          </a:prstGeom>
          <a:noFill/>
          <a:ln w="9525">
            <a:noFill/>
            <a:miter lim="800000"/>
            <a:headEnd/>
            <a:tailEnd/>
          </a:ln>
          <a:effectLst/>
        </p:spPr>
      </p:pic>
      <p:sp>
        <p:nvSpPr>
          <p:cNvPr id="11" name="TextBox 10"/>
          <p:cNvSpPr txBox="1"/>
          <p:nvPr/>
        </p:nvSpPr>
        <p:spPr>
          <a:xfrm>
            <a:off x="58057" y="3323763"/>
            <a:ext cx="6705600" cy="2677656"/>
          </a:xfrm>
          <a:prstGeom prst="rect">
            <a:avLst/>
          </a:prstGeom>
          <a:noFill/>
          <a:ln>
            <a:solidFill>
              <a:srgbClr val="FF00FF"/>
            </a:solidFill>
          </a:ln>
        </p:spPr>
        <p:txBody>
          <a:bodyPr wrap="square" rtlCol="0">
            <a:spAutoFit/>
          </a:bodyPr>
          <a:lstStyle/>
          <a:p>
            <a:pPr algn="just"/>
            <a:r>
              <a:rPr lang="vi-VN" sz="2800" dirty="0" smtClean="0">
                <a:solidFill>
                  <a:srgbClr val="FF00FF"/>
                </a:solidFill>
                <a:latin typeface="+mj-lt"/>
              </a:rPr>
              <a:t>- Hình 27.2 a: Đây là hình thức cảm ứng hướng sáng của cây cà chua (ngọn cây hướng về phía ánh sáng). Vai trò: Hướng sáng giúp cây cà chua thu được đủ ánh sáng để tiến hành quá trình quang hợp, tạo ra chất hữu cơ cung cấp cho cây.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p:cTn id="13" dur="500" fill="hold"/>
                                        <p:tgtEl>
                                          <p:spTgt spid="3075"/>
                                        </p:tgtEl>
                                        <p:attrNameLst>
                                          <p:attrName>ppt_w</p:attrName>
                                        </p:attrNameLst>
                                      </p:cBhvr>
                                      <p:tavLst>
                                        <p:tav tm="0">
                                          <p:val>
                                            <p:fltVal val="0"/>
                                          </p:val>
                                        </p:tav>
                                        <p:tav tm="100000">
                                          <p:val>
                                            <p:strVal val="#ppt_w"/>
                                          </p:val>
                                        </p:tav>
                                      </p:tavLst>
                                    </p:anim>
                                    <p:anim calcmode="lin" valueType="num">
                                      <p:cBhvr>
                                        <p:cTn id="14" dur="500" fill="hold"/>
                                        <p:tgtEl>
                                          <p:spTgt spid="307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727166" y="0"/>
            <a:ext cx="4349097" cy="307702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349341" y="0"/>
            <a:ext cx="5842660" cy="6618514"/>
          </a:xfrm>
          <a:prstGeom prst="rect">
            <a:avLst/>
          </a:prstGeom>
          <a:noFill/>
          <a:ln w="9525">
            <a:noFill/>
            <a:miter lim="800000"/>
            <a:headEnd/>
            <a:tailEnd/>
          </a:ln>
          <a:effectLst/>
        </p:spPr>
      </p:pic>
      <p:sp>
        <p:nvSpPr>
          <p:cNvPr id="11" name="TextBox 10"/>
          <p:cNvSpPr txBox="1"/>
          <p:nvPr/>
        </p:nvSpPr>
        <p:spPr>
          <a:xfrm>
            <a:off x="290285" y="3541473"/>
            <a:ext cx="6415315" cy="2246769"/>
          </a:xfrm>
          <a:prstGeom prst="rect">
            <a:avLst/>
          </a:prstGeom>
          <a:noFill/>
          <a:ln>
            <a:solidFill>
              <a:srgbClr val="FF00FF"/>
            </a:solidFill>
          </a:ln>
        </p:spPr>
        <p:txBody>
          <a:bodyPr wrap="square" rtlCol="0">
            <a:spAutoFit/>
          </a:bodyPr>
          <a:lstStyle/>
          <a:p>
            <a:pPr algn="just"/>
            <a:r>
              <a:rPr lang="vi-VN" sz="2800" dirty="0" smtClean="0">
                <a:solidFill>
                  <a:srgbClr val="FF00FF"/>
                </a:solidFill>
                <a:latin typeface="+mj-lt"/>
              </a:rPr>
              <a:t>- Hình 27.2 b: Đây là hình thức cảm ứng hướng tiếp xúc ở cây bí xanh (cây có tua cuốn bám vào giàn). Vai trò: Hướng tiếp xúc giúp cây bí xanh có thể leo được lên giàn để sinh trưởng và phát triển tốt hơn.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4240</TotalTime>
  <Words>2411</Words>
  <Application>Microsoft Office PowerPoint</Application>
  <PresentationFormat>Widescreen</PresentationFormat>
  <Paragraphs>100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STD</cp:lastModifiedBy>
  <cp:revision>766</cp:revision>
  <dcterms:created xsi:type="dcterms:W3CDTF">2022-07-11T10:05:56Z</dcterms:created>
  <dcterms:modified xsi:type="dcterms:W3CDTF">2025-05-10T03:08:16Z</dcterms:modified>
</cp:coreProperties>
</file>