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33" r:id="rId2"/>
    <p:sldId id="335" r:id="rId3"/>
    <p:sldId id="334" r:id="rId4"/>
    <p:sldId id="394" r:id="rId5"/>
    <p:sldId id="442" r:id="rId6"/>
    <p:sldId id="443" r:id="rId7"/>
    <p:sldId id="444" r:id="rId8"/>
    <p:sldId id="445" r:id="rId9"/>
    <p:sldId id="446" r:id="rId10"/>
    <p:sldId id="447" r:id="rId11"/>
    <p:sldId id="448" r:id="rId12"/>
    <p:sldId id="449" r:id="rId13"/>
    <p:sldId id="450" r:id="rId14"/>
    <p:sldId id="451" r:id="rId15"/>
    <p:sldId id="452" r:id="rId16"/>
    <p:sldId id="453" r:id="rId17"/>
    <p:sldId id="454" r:id="rId18"/>
    <p:sldId id="455" r:id="rId19"/>
    <p:sldId id="456" r:id="rId20"/>
    <p:sldId id="457" r:id="rId21"/>
    <p:sldId id="458" r:id="rId22"/>
    <p:sldId id="459" r:id="rId23"/>
    <p:sldId id="460" r:id="rId24"/>
    <p:sldId id="461" r:id="rId25"/>
    <p:sldId id="46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00FF"/>
    <a:srgbClr val="0000CC"/>
    <a:srgbClr val="006600"/>
    <a:srgbClr val="FF6600"/>
    <a:srgbClr val="00CC00"/>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66" d="100"/>
          <a:sy n="66" d="100"/>
        </p:scale>
        <p:origin x="436" y="3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3201582"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a:t>
            </a:r>
            <a:r>
              <a:rPr lang="en-US" b="1">
                <a:solidFill>
                  <a:srgbClr val="FF00FF"/>
                </a:solidFill>
                <a:cs typeface="Times New Roman" pitchFamily="18" charset="0"/>
              </a:rPr>
              <a:t>: </a:t>
            </a:r>
            <a:r>
              <a:rPr lang="en-US" b="1" smtClean="0">
                <a:solidFill>
                  <a:srgbClr val="FF00FF"/>
                </a:solidFill>
                <a:cs typeface="Times New Roman" pitchFamily="18" charset="0"/>
              </a:rPr>
              <a:t>PHẠM THỊ THU YẾN</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CÁC EM HỌC SINH </a:t>
            </a:r>
          </a:p>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 VỚI </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 GIẢNG ĐIỆN TỬ</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NHIÊN 7</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908969" y="14514"/>
            <a:ext cx="6888162" cy="6814096"/>
          </a:xfrm>
          <a:prstGeom prst="rect">
            <a:avLst/>
          </a:prstGeom>
          <a:noFill/>
          <a:ln w="9525">
            <a:noFill/>
            <a:miter lim="800000"/>
            <a:headEnd/>
            <a:tailEnd/>
          </a:ln>
          <a:effectLst/>
        </p:spPr>
      </p:pic>
      <p:sp>
        <p:nvSpPr>
          <p:cNvPr id="7" name="TextBox 6"/>
          <p:cNvSpPr txBox="1"/>
          <p:nvPr/>
        </p:nvSpPr>
        <p:spPr>
          <a:xfrm>
            <a:off x="7823200" y="2583543"/>
            <a:ext cx="1349829" cy="646331"/>
          </a:xfrm>
          <a:prstGeom prst="rect">
            <a:avLst/>
          </a:prstGeom>
          <a:noFill/>
        </p:spPr>
        <p:txBody>
          <a:bodyPr wrap="square" rtlCol="0">
            <a:spAutoFit/>
          </a:bodyPr>
          <a:lstStyle/>
          <a:p>
            <a:pPr algn="ctr"/>
            <a:r>
              <a:rPr lang="en-US" sz="3600" b="1" dirty="0" smtClean="0">
                <a:solidFill>
                  <a:srgbClr val="FF00FF"/>
                </a:solidFill>
                <a:latin typeface="Times New Roman" pitchFamily="18" charset="0"/>
                <a:cs typeface="Times New Roman" pitchFamily="18" charset="0"/>
              </a:rPr>
              <a:t>X</a:t>
            </a:r>
            <a:endParaRPr lang="en-US" sz="3600" b="1" dirty="0">
              <a:solidFill>
                <a:srgbClr val="FF00FF"/>
              </a:solidFill>
              <a:latin typeface="Times New Roman" pitchFamily="18" charset="0"/>
              <a:cs typeface="Times New Roman" pitchFamily="18" charset="0"/>
            </a:endParaRPr>
          </a:p>
        </p:txBody>
      </p:sp>
      <p:sp>
        <p:nvSpPr>
          <p:cNvPr id="8" name="TextBox 7"/>
          <p:cNvSpPr txBox="1"/>
          <p:nvPr/>
        </p:nvSpPr>
        <p:spPr>
          <a:xfrm>
            <a:off x="6350000" y="3185886"/>
            <a:ext cx="1349829" cy="646331"/>
          </a:xfrm>
          <a:prstGeom prst="rect">
            <a:avLst/>
          </a:prstGeom>
          <a:noFill/>
        </p:spPr>
        <p:txBody>
          <a:bodyPr wrap="square" rtlCol="0">
            <a:spAutoFit/>
          </a:bodyPr>
          <a:lstStyle/>
          <a:p>
            <a:pPr algn="ctr"/>
            <a:r>
              <a:rPr lang="en-US" sz="3600" b="1" dirty="0" smtClean="0">
                <a:solidFill>
                  <a:srgbClr val="FF00FF"/>
                </a:solidFill>
                <a:latin typeface="Times New Roman" pitchFamily="18" charset="0"/>
                <a:cs typeface="Times New Roman" pitchFamily="18" charset="0"/>
              </a:rPr>
              <a:t>X</a:t>
            </a:r>
            <a:endParaRPr lang="en-US" sz="3600" b="1" dirty="0">
              <a:solidFill>
                <a:srgbClr val="FF00FF"/>
              </a:solidFill>
              <a:latin typeface="Times New Roman" pitchFamily="18" charset="0"/>
              <a:cs typeface="Times New Roman" pitchFamily="18" charset="0"/>
            </a:endParaRPr>
          </a:p>
        </p:txBody>
      </p:sp>
      <p:sp>
        <p:nvSpPr>
          <p:cNvPr id="9" name="TextBox 8"/>
          <p:cNvSpPr txBox="1"/>
          <p:nvPr/>
        </p:nvSpPr>
        <p:spPr>
          <a:xfrm>
            <a:off x="7801429" y="3795486"/>
            <a:ext cx="1349829" cy="646331"/>
          </a:xfrm>
          <a:prstGeom prst="rect">
            <a:avLst/>
          </a:prstGeom>
          <a:noFill/>
        </p:spPr>
        <p:txBody>
          <a:bodyPr wrap="square" rtlCol="0">
            <a:spAutoFit/>
          </a:bodyPr>
          <a:lstStyle/>
          <a:p>
            <a:pPr algn="ctr"/>
            <a:r>
              <a:rPr lang="en-US" sz="3600" b="1" dirty="0" smtClean="0">
                <a:solidFill>
                  <a:srgbClr val="FF00FF"/>
                </a:solidFill>
                <a:latin typeface="Times New Roman" pitchFamily="18" charset="0"/>
                <a:cs typeface="Times New Roman" pitchFamily="18" charset="0"/>
              </a:rPr>
              <a:t>X</a:t>
            </a:r>
            <a:endParaRPr lang="en-US" sz="3600" b="1" dirty="0">
              <a:solidFill>
                <a:srgbClr val="FF00FF"/>
              </a:solidFill>
              <a:latin typeface="Times New Roman" pitchFamily="18" charset="0"/>
              <a:cs typeface="Times New Roman" pitchFamily="18" charset="0"/>
            </a:endParaRPr>
          </a:p>
        </p:txBody>
      </p:sp>
      <p:sp>
        <p:nvSpPr>
          <p:cNvPr id="10" name="TextBox 9"/>
          <p:cNvSpPr txBox="1"/>
          <p:nvPr/>
        </p:nvSpPr>
        <p:spPr>
          <a:xfrm>
            <a:off x="7801428" y="4405086"/>
            <a:ext cx="1349829" cy="646331"/>
          </a:xfrm>
          <a:prstGeom prst="rect">
            <a:avLst/>
          </a:prstGeom>
          <a:noFill/>
        </p:spPr>
        <p:txBody>
          <a:bodyPr wrap="square" rtlCol="0">
            <a:spAutoFit/>
          </a:bodyPr>
          <a:lstStyle/>
          <a:p>
            <a:pPr algn="ctr"/>
            <a:r>
              <a:rPr lang="en-US" sz="3600" b="1" dirty="0" smtClean="0">
                <a:solidFill>
                  <a:srgbClr val="FF00FF"/>
                </a:solidFill>
                <a:latin typeface="Times New Roman" pitchFamily="18" charset="0"/>
                <a:cs typeface="Times New Roman" pitchFamily="18" charset="0"/>
              </a:rPr>
              <a:t>X</a:t>
            </a:r>
            <a:endParaRPr lang="en-US" sz="3600" b="1" dirty="0">
              <a:solidFill>
                <a:srgbClr val="FF00FF"/>
              </a:solidFill>
              <a:latin typeface="Times New Roman" pitchFamily="18" charset="0"/>
              <a:cs typeface="Times New Roman" pitchFamily="18" charset="0"/>
            </a:endParaRPr>
          </a:p>
        </p:txBody>
      </p:sp>
      <p:sp>
        <p:nvSpPr>
          <p:cNvPr id="12" name="TextBox 11"/>
          <p:cNvSpPr txBox="1"/>
          <p:nvPr/>
        </p:nvSpPr>
        <p:spPr>
          <a:xfrm>
            <a:off x="6350000" y="5029200"/>
            <a:ext cx="1349829" cy="646331"/>
          </a:xfrm>
          <a:prstGeom prst="rect">
            <a:avLst/>
          </a:prstGeom>
          <a:noFill/>
        </p:spPr>
        <p:txBody>
          <a:bodyPr wrap="square" rtlCol="0">
            <a:spAutoFit/>
          </a:bodyPr>
          <a:lstStyle/>
          <a:p>
            <a:pPr algn="ctr"/>
            <a:r>
              <a:rPr lang="en-US" sz="3600" b="1" dirty="0" smtClean="0">
                <a:solidFill>
                  <a:srgbClr val="FF00FF"/>
                </a:solidFill>
                <a:latin typeface="Times New Roman" pitchFamily="18" charset="0"/>
                <a:cs typeface="Times New Roman" pitchFamily="18" charset="0"/>
              </a:rPr>
              <a:t>X</a:t>
            </a:r>
            <a:endParaRPr lang="en-US" sz="3600" b="1" dirty="0">
              <a:solidFill>
                <a:srgbClr val="FF00FF"/>
              </a:solidFill>
              <a:latin typeface="Times New Roman" pitchFamily="18" charset="0"/>
              <a:cs typeface="Times New Roman" pitchFamily="18" charset="0"/>
            </a:endParaRPr>
          </a:p>
        </p:txBody>
      </p:sp>
      <p:sp>
        <p:nvSpPr>
          <p:cNvPr id="13" name="TextBox 12"/>
          <p:cNvSpPr txBox="1"/>
          <p:nvPr/>
        </p:nvSpPr>
        <p:spPr>
          <a:xfrm>
            <a:off x="6364514" y="5624286"/>
            <a:ext cx="1349829" cy="646331"/>
          </a:xfrm>
          <a:prstGeom prst="rect">
            <a:avLst/>
          </a:prstGeom>
          <a:noFill/>
        </p:spPr>
        <p:txBody>
          <a:bodyPr wrap="square" rtlCol="0">
            <a:spAutoFit/>
          </a:bodyPr>
          <a:lstStyle/>
          <a:p>
            <a:pPr algn="ctr"/>
            <a:r>
              <a:rPr lang="en-US" sz="3600" b="1" dirty="0" smtClean="0">
                <a:solidFill>
                  <a:srgbClr val="FF00FF"/>
                </a:solidFill>
                <a:latin typeface="Times New Roman" pitchFamily="18" charset="0"/>
                <a:cs typeface="Times New Roman" pitchFamily="18" charset="0"/>
              </a:rPr>
              <a:t>X</a:t>
            </a:r>
            <a:endParaRPr lang="en-US" sz="3600" b="1"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plus(in)">
                                      <p:cBhvr>
                                        <p:cTn id="7" dur="1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29: </a:t>
            </a:r>
            <a:r>
              <a:rPr lang="en-US" sz="2800" b="1" dirty="0" err="1" smtClean="0">
                <a:solidFill>
                  <a:srgbClr val="FF00FF"/>
                </a:solidFill>
                <a:latin typeface="Times New Roman" pitchFamily="18" charset="0"/>
                <a:cs typeface="Times New Roman" pitchFamily="18" charset="0"/>
              </a:rPr>
              <a:t>KHÁI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VỀ</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TRIỂN</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5" name="TextBox 4"/>
          <p:cNvSpPr txBox="1"/>
          <p:nvPr/>
        </p:nvSpPr>
        <p:spPr>
          <a:xfrm>
            <a:off x="0" y="508009"/>
            <a:ext cx="12192000" cy="954107"/>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TRIỂN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GIỮA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TRIỂN</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9" name="Rectangle 8"/>
          <p:cNvSpPr/>
          <p:nvPr/>
        </p:nvSpPr>
        <p:spPr>
          <a:xfrm>
            <a:off x="0" y="1349168"/>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do </a:t>
            </a:r>
            <a:r>
              <a:rPr lang="en-US" sz="2800" dirty="0" err="1" smtClean="0">
                <a:solidFill>
                  <a:srgbClr val="0000FF"/>
                </a:solidFill>
                <a:latin typeface="Times New Roman" pitchFamily="18" charset="0"/>
                <a:cs typeface="Times New Roman" pitchFamily="18" charset="0"/>
              </a:rPr>
              <a:t>tăng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6" name="Rectangle 5"/>
          <p:cNvSpPr/>
          <p:nvPr/>
        </p:nvSpPr>
        <p:spPr>
          <a:xfrm>
            <a:off x="0" y="2183741"/>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mới</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đoạn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7" name="Rectangle 6"/>
          <p:cNvSpPr/>
          <p:nvPr/>
        </p:nvSpPr>
        <p:spPr>
          <a:xfrm>
            <a:off x="0" y="3032829"/>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xen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kẽ</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8" name="Rectangle 7"/>
          <p:cNvSpPr/>
          <p:nvPr/>
        </p:nvSpPr>
        <p:spPr>
          <a:xfrm>
            <a:off x="0" y="3461007"/>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0" name="Rectangle 9"/>
          <p:cNvSpPr/>
          <p:nvPr/>
        </p:nvSpPr>
        <p:spPr>
          <a:xfrm>
            <a:off x="0" y="3889178"/>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đẩy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mới</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2" name="Rectangle 11"/>
          <p:cNvSpPr/>
          <p:nvPr/>
        </p:nvSpPr>
        <p:spPr>
          <a:xfrm>
            <a:off x="0" y="4288315"/>
            <a:ext cx="12192000" cy="954107"/>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CHỦ</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YẾU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ẢNH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ĐẾN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TRIỂN</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p:txBody>
      </p:sp>
      <p:sp>
        <p:nvSpPr>
          <p:cNvPr id="13" name="Rectangle 12"/>
          <p:cNvSpPr/>
          <p:nvPr/>
        </p:nvSpPr>
        <p:spPr>
          <a:xfrm>
            <a:off x="0" y="5122886"/>
            <a:ext cx="12192000" cy="523220"/>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Ảnh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dưỡng</a:t>
            </a:r>
            <a:endParaRPr lang="en-US" sz="2800" b="1" dirty="0">
              <a:solidFill>
                <a:srgbClr val="0000FF"/>
              </a:solidFill>
              <a:latin typeface="Times New Roman" pitchFamily="18" charset="0"/>
              <a:cs typeface="Times New Roman" pitchFamily="18" charset="0"/>
            </a:endParaRPr>
          </a:p>
        </p:txBody>
      </p:sp>
      <p:sp>
        <p:nvSpPr>
          <p:cNvPr id="14" name="Rectangle 13"/>
          <p:cNvSpPr/>
          <p:nvPr/>
        </p:nvSpPr>
        <p:spPr>
          <a:xfrm>
            <a:off x="0" y="5536542"/>
            <a:ext cx="12192000" cy="1384995"/>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trò</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trọng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thừa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sẽ</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đoạn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691087" y="0"/>
            <a:ext cx="5500914" cy="6555641"/>
          </a:xfrm>
          <a:prstGeom prst="rect">
            <a:avLst/>
          </a:prstGeom>
        </p:spPr>
        <p:txBody>
          <a:bodyPr wrap="square">
            <a:spAutoFit/>
          </a:bodyPr>
          <a:lstStyle/>
          <a:p>
            <a:pPr algn="just"/>
            <a:r>
              <a:rPr lang="en-US" sz="2800" dirty="0" smtClean="0">
                <a:solidFill>
                  <a:srgbClr val="FF00FF"/>
                </a:solidFill>
                <a:latin typeface="+mj-lt"/>
              </a:rPr>
              <a:t>	</a:t>
            </a:r>
            <a:r>
              <a:rPr lang="vi-VN" sz="2800" dirty="0" smtClean="0">
                <a:solidFill>
                  <a:srgbClr val="FF00FF"/>
                </a:solidFill>
                <a:latin typeface="+mj-lt"/>
              </a:rPr>
              <a:t>Chất dinh dưỡng cần thiết cho sự sinh trưởng và phát triển của sinh vật vì: Cơ sở của sự sinh trưởng và phát triển chính là sự tăng lên về số lượng và kích thước của các tế bào trong cơ thể. Mà tế bào muốn tăng lên về số lượng và kích thước thì cần phải có vật chất, năng lượng để xây dựng tế bào – vật chất và năng lượng này được cơ thể thu nhận qua chất dinh dưỡng. Do đó, khi cơ thể thiếu hoặc thừa chất dinh dưỡng đều sẽ ảnh hưởng đến tốc độ sinh trưởng và phát triển của sinh vật qua các giai đoạn.</a:t>
            </a:r>
            <a:endParaRPr lang="vi-VN" sz="2800" dirty="0">
              <a:solidFill>
                <a:srgbClr val="FF00FF"/>
              </a:solidFill>
              <a:latin typeface="+mj-lt"/>
              <a:cs typeface="Times New Roman" pitchFamily="18" charset="0"/>
            </a:endParaRPr>
          </a:p>
        </p:txBody>
      </p:sp>
      <p:pic>
        <p:nvPicPr>
          <p:cNvPr id="7170" name="Picture 2"/>
          <p:cNvPicPr>
            <a:picLocks noChangeAspect="1" noChangeArrowheads="1"/>
          </p:cNvPicPr>
          <p:nvPr/>
        </p:nvPicPr>
        <p:blipFill>
          <a:blip r:embed="rId2"/>
          <a:srcRect/>
          <a:stretch>
            <a:fillRect/>
          </a:stretch>
        </p:blipFill>
        <p:spPr bwMode="auto">
          <a:xfrm>
            <a:off x="0" y="1335288"/>
            <a:ext cx="6665724" cy="420914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plus(in)">
                                      <p:cBhvr>
                                        <p:cTn id="7" dur="1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689600" y="0"/>
            <a:ext cx="6502401" cy="6986528"/>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Ở người, thiếu protein sẽ dẫn đến suy nhược, gầy yếu, rụng tóc, da mất độ đàn hồi, cơ và xương kém phát triển, kinh nguyệt và nội tiết tố rối loạn, da xanh xao,…</a:t>
            </a:r>
          </a:p>
          <a:p>
            <a:pPr algn="just"/>
            <a:r>
              <a:rPr lang="vi-VN" sz="2800" dirty="0" smtClean="0">
                <a:solidFill>
                  <a:srgbClr val="FF00FF"/>
                </a:solidFill>
                <a:latin typeface="Times New Roman" pitchFamily="18" charset="0"/>
                <a:cs typeface="Times New Roman" pitchFamily="18" charset="0"/>
              </a:rPr>
              <a:t>- Ở người, thừa sắt sẽ dẫn đến mệt mỏi, người yếu, da đậm màu hoặc có màu đồng, đau khớp,…</a:t>
            </a:r>
          </a:p>
          <a:p>
            <a:pPr algn="just"/>
            <a:r>
              <a:rPr lang="vi-VN" sz="2800" dirty="0" smtClean="0">
                <a:solidFill>
                  <a:srgbClr val="FF00FF"/>
                </a:solidFill>
                <a:latin typeface="Times New Roman" pitchFamily="18" charset="0"/>
                <a:cs typeface="Times New Roman" pitchFamily="18" charset="0"/>
              </a:rPr>
              <a:t>- Ở gà, thiếu canxi sẽ dẫn đến gà đi lại không bình thường, co giật, run rẩy, gà còi, lông mọc chậm, hay mổ nhau,…</a:t>
            </a:r>
          </a:p>
          <a:p>
            <a:pPr algn="just"/>
            <a:r>
              <a:rPr lang="vi-VN" sz="2800" dirty="0" smtClean="0">
                <a:solidFill>
                  <a:srgbClr val="FF00FF"/>
                </a:solidFill>
                <a:latin typeface="Times New Roman" pitchFamily="18" charset="0"/>
                <a:cs typeface="Times New Roman" pitchFamily="18" charset="0"/>
              </a:rPr>
              <a:t>- Ở thực vật, thiếu chất đạm (N) sẽ dẫn đến cây sẽ có biểu hiện sinh trưởng kém, thân và cành còi cọc, ít đẻ nhánh, phân cành, lá thường non mỏng, màu nhạt, dễ chuyển sang màu vàng và rụng sớm. </a:t>
            </a:r>
          </a:p>
        </p:txBody>
      </p:sp>
      <p:pic>
        <p:nvPicPr>
          <p:cNvPr id="8194" name="Picture 2"/>
          <p:cNvPicPr>
            <a:picLocks noChangeAspect="1" noChangeArrowheads="1"/>
          </p:cNvPicPr>
          <p:nvPr/>
        </p:nvPicPr>
        <p:blipFill>
          <a:blip r:embed="rId2"/>
          <a:srcRect/>
          <a:stretch>
            <a:fillRect/>
          </a:stretch>
        </p:blipFill>
        <p:spPr bwMode="auto">
          <a:xfrm>
            <a:off x="0" y="68287"/>
            <a:ext cx="5802117" cy="3589336"/>
          </a:xfrm>
          <a:prstGeom prst="rect">
            <a:avLst/>
          </a:prstGeom>
          <a:noFill/>
          <a:ln w="9525">
            <a:noFill/>
            <a:miter lim="800000"/>
            <a:headEnd/>
            <a:tailEnd/>
          </a:ln>
          <a:effectLst/>
        </p:spPr>
      </p:pic>
      <p:sp>
        <p:nvSpPr>
          <p:cNvPr id="5" name="Rectangle 4"/>
          <p:cNvSpPr/>
          <p:nvPr/>
        </p:nvSpPr>
        <p:spPr>
          <a:xfrm>
            <a:off x="0" y="3743013"/>
            <a:ext cx="5239657" cy="2677656"/>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Ở thực vật, thừa N sẽ làm cây sinh trưởng quá mạnh, do thân lá tăng trưởng nhanh mà mô cơ giới kém hình thành nên cây rất yếu, dễ lốp đổ, dễ bị sâu bệnh tấn công.</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heel(4)">
                                      <p:cBhvr>
                                        <p:cTn id="13" dur="10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wheel(4)">
                                      <p:cBhvr>
                                        <p:cTn id="18" dur="10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wheel(4)">
                                      <p:cBhvr>
                                        <p:cTn id="23" dur="1000"/>
                                        <p:tgtEl>
                                          <p:spTgt spid="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wheel(4)">
                                      <p:cBhvr>
                                        <p:cTn id="28" dur="1000"/>
                                        <p:tgtEl>
                                          <p:spTgt spid="1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heel(4)">
                                      <p:cBhvr>
                                        <p:cTn id="3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52842"/>
            <a:ext cx="12192000" cy="3108543"/>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Để biết được một người thiếu hay thừa chất dinh dưỡng, có thể dựa vào các biểu hiện sinh trưởng, phát triển như:</a:t>
            </a:r>
          </a:p>
          <a:p>
            <a:pPr algn="just"/>
            <a:r>
              <a:rPr lang="vi-VN" sz="2800" dirty="0" smtClean="0">
                <a:solidFill>
                  <a:srgbClr val="FF00FF"/>
                </a:solidFill>
                <a:latin typeface="Times New Roman" pitchFamily="18" charset="0"/>
                <a:cs typeface="Times New Roman" pitchFamily="18" charset="0"/>
              </a:rPr>
              <a:t>- Cân nặng: Khi các chất dinh dưỡng bị dư thừa sẽ tích lũy lại tạo thành lớp mỡ, làm cân nặng tăng lên.</a:t>
            </a:r>
          </a:p>
          <a:p>
            <a:pPr algn="just"/>
            <a:r>
              <a:rPr lang="vi-VN" sz="2800" dirty="0" smtClean="0">
                <a:solidFill>
                  <a:srgbClr val="FF00FF"/>
                </a:solidFill>
                <a:latin typeface="Times New Roman" pitchFamily="18" charset="0"/>
                <a:cs typeface="Times New Roman" pitchFamily="18" charset="0"/>
              </a:rPr>
              <a:t>- Chiều cao: Thiếu chất dinh dưỡng làm cho cơ thể phát triển chiều cao chậm hơn.</a:t>
            </a:r>
          </a:p>
          <a:p>
            <a:pPr algn="just"/>
            <a:r>
              <a:rPr lang="vi-VN" sz="2800" dirty="0" smtClean="0">
                <a:solidFill>
                  <a:srgbClr val="FF00FF"/>
                </a:solidFill>
                <a:latin typeface="Times New Roman" pitchFamily="18" charset="0"/>
                <a:cs typeface="Times New Roman" pitchFamily="18" charset="0"/>
              </a:rPr>
              <a:t>- Cấu trúc cơ thể và các dự trữ về năng lượng và protein thông qua các mô mềm bề mặt như lớp mỡ dưới da và cơ,…</a:t>
            </a:r>
            <a:endParaRPr lang="vi-VN" sz="2800" dirty="0">
              <a:solidFill>
                <a:srgbClr val="FF00FF"/>
              </a:solidFill>
              <a:latin typeface="Times New Roman" pitchFamily="18" charset="0"/>
              <a:cs typeface="Times New Roman" pitchFamily="18" charset="0"/>
            </a:endParaRPr>
          </a:p>
        </p:txBody>
      </p:sp>
      <p:pic>
        <p:nvPicPr>
          <p:cNvPr id="8195" name="Picture 3"/>
          <p:cNvPicPr>
            <a:picLocks noChangeAspect="1" noChangeArrowheads="1"/>
          </p:cNvPicPr>
          <p:nvPr/>
        </p:nvPicPr>
        <p:blipFill>
          <a:blip r:embed="rId2"/>
          <a:srcRect/>
          <a:stretch>
            <a:fillRect/>
          </a:stretch>
        </p:blipFill>
        <p:spPr bwMode="auto">
          <a:xfrm>
            <a:off x="1727166" y="0"/>
            <a:ext cx="8727231" cy="26561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plus(in)">
                                      <p:cBhvr>
                                        <p:cTn id="7" dur="10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4)">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heel(4)">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heel(4)">
                                      <p:cBhvr>
                                        <p:cTn id="22" dur="1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heel(4)">
                                      <p:cBhvr>
                                        <p:cTn id="27"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29: </a:t>
            </a:r>
            <a:r>
              <a:rPr lang="en-US" sz="2800" b="1" dirty="0" err="1" smtClean="0">
                <a:solidFill>
                  <a:srgbClr val="FF00FF"/>
                </a:solidFill>
                <a:latin typeface="Times New Roman" pitchFamily="18" charset="0"/>
                <a:cs typeface="Times New Roman" pitchFamily="18" charset="0"/>
              </a:rPr>
              <a:t>KHÁI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VỀ</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TRIỂN</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12" name="Rectangle 11"/>
          <p:cNvSpPr/>
          <p:nvPr/>
        </p:nvSpPr>
        <p:spPr>
          <a:xfrm>
            <a:off x="0" y="442105"/>
            <a:ext cx="12192000" cy="954107"/>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CHỦ</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YẾU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ẢNH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ĐẾN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TRIỂN</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p:txBody>
      </p:sp>
      <p:sp>
        <p:nvSpPr>
          <p:cNvPr id="13" name="Rectangle 12"/>
          <p:cNvSpPr/>
          <p:nvPr/>
        </p:nvSpPr>
        <p:spPr>
          <a:xfrm>
            <a:off x="0" y="1276676"/>
            <a:ext cx="12192000" cy="523220"/>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Ảnh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dưỡng</a:t>
            </a:r>
            <a:endParaRPr lang="en-US" sz="2800" b="1" dirty="0">
              <a:solidFill>
                <a:srgbClr val="0000FF"/>
              </a:solidFill>
              <a:latin typeface="Times New Roman" pitchFamily="18" charset="0"/>
              <a:cs typeface="Times New Roman" pitchFamily="18" charset="0"/>
            </a:endParaRPr>
          </a:p>
        </p:txBody>
      </p:sp>
      <p:sp>
        <p:nvSpPr>
          <p:cNvPr id="14" name="Rectangle 13"/>
          <p:cNvSpPr/>
          <p:nvPr/>
        </p:nvSpPr>
        <p:spPr>
          <a:xfrm>
            <a:off x="0" y="1690332"/>
            <a:ext cx="12192000" cy="1384995"/>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trò</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trọng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thừa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sẽ</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đoạn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5" name="Rectangle 14"/>
          <p:cNvSpPr/>
          <p:nvPr/>
        </p:nvSpPr>
        <p:spPr>
          <a:xfrm>
            <a:off x="0" y="2960333"/>
            <a:ext cx="12192000" cy="523220"/>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Ảnh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nước</a:t>
            </a:r>
            <a:endParaRPr lang="en-US" sz="2800" b="1" dirty="0">
              <a:solidFill>
                <a:srgbClr val="0000FF"/>
              </a:solidFill>
              <a:latin typeface="Times New Roman" pitchFamily="18" charset="0"/>
              <a:cs typeface="Times New Roman" pitchFamily="18" charset="0"/>
            </a:endParaRPr>
          </a:p>
        </p:txBody>
      </p:sp>
      <p:sp>
        <p:nvSpPr>
          <p:cNvPr id="16" name="Rectangle 15"/>
          <p:cNvSpPr/>
          <p:nvPr/>
        </p:nvSpPr>
        <p:spPr>
          <a:xfrm>
            <a:off x="0" y="3366734"/>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endParaRPr lang="en-US" sz="2800" dirty="0">
              <a:solidFill>
                <a:srgbClr val="0000FF"/>
              </a:solidFill>
              <a:latin typeface="Times New Roman" pitchFamily="18" charset="0"/>
              <a:cs typeface="Times New Roman" pitchFamily="18" charset="0"/>
            </a:endParaRPr>
          </a:p>
        </p:txBody>
      </p:sp>
      <p:sp>
        <p:nvSpPr>
          <p:cNvPr id="18" name="Rectangle 17"/>
          <p:cNvSpPr/>
          <p:nvPr/>
        </p:nvSpPr>
        <p:spPr>
          <a:xfrm>
            <a:off x="0" y="3780392"/>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chậm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chết</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9" name="Rectangle 18"/>
          <p:cNvSpPr/>
          <p:nvPr/>
        </p:nvSpPr>
        <p:spPr>
          <a:xfrm>
            <a:off x="0" y="4208564"/>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2"/>
          <a:srcRect/>
          <a:stretch>
            <a:fillRect/>
          </a:stretch>
        </p:blipFill>
        <p:spPr bwMode="auto">
          <a:xfrm>
            <a:off x="3845986" y="4310743"/>
            <a:ext cx="4741017" cy="254725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 calcmode="lin" valueType="num">
                                      <p:cBhvr additive="base">
                                        <p:cTn id="12" dur="1000" fill="hold"/>
                                        <p:tgtEl>
                                          <p:spTgt spid="9219"/>
                                        </p:tgtEl>
                                        <p:attrNameLst>
                                          <p:attrName>ppt_x</p:attrName>
                                        </p:attrNameLst>
                                      </p:cBhvr>
                                      <p:tavLst>
                                        <p:tav tm="0">
                                          <p:val>
                                            <p:strVal val="0-#ppt_w/2"/>
                                          </p:val>
                                        </p:tav>
                                        <p:tav tm="100000">
                                          <p:val>
                                            <p:strVal val="#ppt_x"/>
                                          </p:val>
                                        </p:tav>
                                      </p:tavLst>
                                    </p:anim>
                                    <p:anim calcmode="lin" valueType="num">
                                      <p:cBhvr additive="base">
                                        <p:cTn id="13" dur="1000" fill="hold"/>
                                        <p:tgtEl>
                                          <p:spTgt spid="921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1000"/>
                                        <p:tgtEl>
                                          <p:spTgt spid="19"/>
                                        </p:tgtEl>
                                      </p:cBhvr>
                                    </p:animEffect>
                                  </p:childTnLst>
                                </p:cTn>
                              </p:par>
                              <p:par>
                                <p:cTn id="29" presetID="51" presetClass="exit" presetSubtype="0" fill="hold" nodeType="withEffect">
                                  <p:stCondLst>
                                    <p:cond delay="0"/>
                                  </p:stCondLst>
                                  <p:childTnLst>
                                    <p:animEffect transition="out" filter="fade">
                                      <p:cBhvr>
                                        <p:cTn id="30" dur="385" accel="100000">
                                          <p:stCondLst>
                                            <p:cond delay="615"/>
                                          </p:stCondLst>
                                        </p:cTn>
                                        <p:tgtEl>
                                          <p:spTgt spid="9219"/>
                                        </p:tgtEl>
                                      </p:cBhvr>
                                    </p:animEffect>
                                    <p:animScale>
                                      <p:cBhvr>
                                        <p:cTn id="31" dur="385" accel="100000">
                                          <p:stCondLst>
                                            <p:cond delay="615"/>
                                          </p:stCondLst>
                                        </p:cTn>
                                        <p:tgtEl>
                                          <p:spTgt spid="9219"/>
                                        </p:tgtEl>
                                      </p:cBhvr>
                                      <p:from x="200000" y="450000"/>
                                      <p:to x="10000" y="10000"/>
                                    </p:animScale>
                                    <p:animScale>
                                      <p:cBhvr>
                                        <p:cTn id="32" dur="615" decel="100000"/>
                                        <p:tgtEl>
                                          <p:spTgt spid="9219"/>
                                        </p:tgtEl>
                                      </p:cBhvr>
                                      <p:from x="100000" y="100000"/>
                                      <p:to x="200000" y="450000"/>
                                    </p:animScale>
                                    <p:anim from="(ppt_x)" to="(0.5)" calcmode="lin" valueType="num">
                                      <p:cBhvr>
                                        <p:cTn id="33" dur="615" decel="100000"/>
                                        <p:tgtEl>
                                          <p:spTgt spid="9219"/>
                                        </p:tgtEl>
                                        <p:attrNameLst>
                                          <p:attrName>ppt_x</p:attrName>
                                        </p:attrNameLst>
                                      </p:cBhvr>
                                    </p:anim>
                                    <p:anim from="(0.5)" to="(0.5)" calcmode="lin" valueType="num">
                                      <p:cBhvr>
                                        <p:cTn id="34" dur="385">
                                          <p:stCondLst>
                                            <p:cond delay="615"/>
                                          </p:stCondLst>
                                        </p:cTn>
                                        <p:tgtEl>
                                          <p:spTgt spid="9219"/>
                                        </p:tgtEl>
                                        <p:attrNameLst>
                                          <p:attrName>ppt_x</p:attrName>
                                        </p:attrNameLst>
                                      </p:cBhvr>
                                    </p:anim>
                                    <p:anim from="(ppt_y)" to="(ppt_y+0.4)" calcmode="lin" valueType="num">
                                      <p:cBhvr>
                                        <p:cTn id="35" dur="615" decel="100000"/>
                                        <p:tgtEl>
                                          <p:spTgt spid="9219"/>
                                        </p:tgtEl>
                                        <p:attrNameLst>
                                          <p:attrName>ppt_y</p:attrName>
                                        </p:attrNameLst>
                                      </p:cBhvr>
                                    </p:anim>
                                    <p:anim from="(ppt_y)" to="(ppt_y)" calcmode="lin" valueType="num">
                                      <p:cBhvr>
                                        <p:cTn id="36" dur="385">
                                          <p:stCondLst>
                                            <p:cond delay="615"/>
                                          </p:stCondLst>
                                        </p:cTn>
                                        <p:tgtEl>
                                          <p:spTgt spid="9219"/>
                                        </p:tgtEl>
                                        <p:attrNameLst>
                                          <p:attrName>ppt_y</p:attrName>
                                        </p:attrNameLst>
                                      </p:cBhvr>
                                    </p:anim>
                                    <p:set>
                                      <p:cBhvr>
                                        <p:cTn id="37" dur="1" fill="hold">
                                          <p:stCondLst>
                                            <p:cond delay="999"/>
                                          </p:stCondLst>
                                        </p:cTn>
                                        <p:tgtEl>
                                          <p:spTgt spid="92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599543"/>
            <a:ext cx="12192001" cy="1815882"/>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Ví dụ ảnh hưởng của nước đến sinh trưởng và phát triển của cây lúa:</a:t>
            </a:r>
          </a:p>
          <a:p>
            <a:pPr algn="just"/>
            <a:r>
              <a:rPr lang="en-US" sz="2800" dirty="0" smtClean="0">
                <a:solidFill>
                  <a:srgbClr val="FF00FF"/>
                </a:solidFill>
                <a:latin typeface="Times New Roman" pitchFamily="18" charset="0"/>
                <a:cs typeface="Times New Roman" pitchFamily="18" charset="0"/>
              </a:rPr>
              <a:t>+</a:t>
            </a:r>
            <a:r>
              <a:rPr lang="vi-VN" sz="2800" dirty="0" smtClean="0">
                <a:solidFill>
                  <a:srgbClr val="FF00FF"/>
                </a:solidFill>
                <a:latin typeface="Times New Roman" pitchFamily="18" charset="0"/>
                <a:cs typeface="Times New Roman" pitchFamily="18" charset="0"/>
              </a:rPr>
              <a:t> Khi mới cấy, cây lúa non cần nhiều nước. Nếu không cung cấp đủ nước, cây sinh trưởng phát triển chậm, có thể bị chết.</a:t>
            </a:r>
          </a:p>
          <a:p>
            <a:pPr algn="just"/>
            <a:r>
              <a:rPr lang="en-US" sz="2800" dirty="0" smtClean="0">
                <a:solidFill>
                  <a:srgbClr val="FF00FF"/>
                </a:solidFill>
                <a:latin typeface="Times New Roman" pitchFamily="18" charset="0"/>
                <a:cs typeface="Times New Roman" pitchFamily="18" charset="0"/>
              </a:rPr>
              <a:t>+</a:t>
            </a:r>
            <a:r>
              <a:rPr lang="vi-VN" sz="2800" dirty="0" smtClean="0">
                <a:solidFill>
                  <a:srgbClr val="FF00FF"/>
                </a:solidFill>
                <a:latin typeface="Times New Roman" pitchFamily="18" charset="0"/>
                <a:cs typeface="Times New Roman" pitchFamily="18" charset="0"/>
              </a:rPr>
              <a:t> Khi cây lúa chín cần ít nước hơn, nếu nhiều nước quá có thể dẫn đến bị đổ cây.</a:t>
            </a:r>
            <a:endParaRPr lang="vi-VN" sz="2800" dirty="0">
              <a:solidFill>
                <a:srgbClr val="FF00FF"/>
              </a:solidFill>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srcRect/>
          <a:stretch>
            <a:fillRect/>
          </a:stretch>
        </p:blipFill>
        <p:spPr bwMode="auto">
          <a:xfrm>
            <a:off x="2336800" y="0"/>
            <a:ext cx="5493139" cy="347775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4)">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heel(4)">
                                      <p:cBhvr>
                                        <p:cTn id="12" dur="1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heel(4)">
                                      <p:cBhvr>
                                        <p:cTn id="17"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29: </a:t>
            </a:r>
            <a:r>
              <a:rPr lang="en-US" sz="2800" b="1" dirty="0" err="1" smtClean="0">
                <a:solidFill>
                  <a:srgbClr val="FF00FF"/>
                </a:solidFill>
                <a:latin typeface="Times New Roman" pitchFamily="18" charset="0"/>
                <a:cs typeface="Times New Roman" pitchFamily="18" charset="0"/>
              </a:rPr>
              <a:t>KHÁI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VỀ</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TRIỂN</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12" name="Rectangle 11"/>
          <p:cNvSpPr/>
          <p:nvPr/>
        </p:nvSpPr>
        <p:spPr>
          <a:xfrm>
            <a:off x="0" y="442105"/>
            <a:ext cx="12192000" cy="954107"/>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CHỦ</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YẾU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ẢNH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ĐẾN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TRIỂN</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p:txBody>
      </p:sp>
      <p:sp>
        <p:nvSpPr>
          <p:cNvPr id="13" name="Rectangle 12"/>
          <p:cNvSpPr/>
          <p:nvPr/>
        </p:nvSpPr>
        <p:spPr>
          <a:xfrm>
            <a:off x="0" y="1276676"/>
            <a:ext cx="12192000" cy="523220"/>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Ảnh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dưỡng</a:t>
            </a:r>
            <a:endParaRPr lang="en-US" sz="2800" b="1" dirty="0">
              <a:solidFill>
                <a:srgbClr val="0000FF"/>
              </a:solidFill>
              <a:latin typeface="Times New Roman" pitchFamily="18" charset="0"/>
              <a:cs typeface="Times New Roman" pitchFamily="18" charset="0"/>
            </a:endParaRPr>
          </a:p>
        </p:txBody>
      </p:sp>
      <p:sp>
        <p:nvSpPr>
          <p:cNvPr id="15" name="Rectangle 14"/>
          <p:cNvSpPr/>
          <p:nvPr/>
        </p:nvSpPr>
        <p:spPr>
          <a:xfrm>
            <a:off x="0" y="1726643"/>
            <a:ext cx="12192000" cy="523220"/>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Ảnh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nước</a:t>
            </a:r>
            <a:endParaRPr lang="en-US" sz="2800" b="1" dirty="0">
              <a:solidFill>
                <a:srgbClr val="0000FF"/>
              </a:solidFill>
              <a:latin typeface="Times New Roman" pitchFamily="18" charset="0"/>
              <a:cs typeface="Times New Roman" pitchFamily="18" charset="0"/>
            </a:endParaRPr>
          </a:p>
        </p:txBody>
      </p:sp>
      <p:sp>
        <p:nvSpPr>
          <p:cNvPr id="16" name="Rectangle 15"/>
          <p:cNvSpPr/>
          <p:nvPr/>
        </p:nvSpPr>
        <p:spPr>
          <a:xfrm>
            <a:off x="0" y="2133044"/>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endParaRPr lang="en-US" sz="2800" dirty="0">
              <a:solidFill>
                <a:srgbClr val="0000FF"/>
              </a:solidFill>
              <a:latin typeface="Times New Roman" pitchFamily="18" charset="0"/>
              <a:cs typeface="Times New Roman" pitchFamily="18" charset="0"/>
            </a:endParaRPr>
          </a:p>
        </p:txBody>
      </p:sp>
      <p:sp>
        <p:nvSpPr>
          <p:cNvPr id="18" name="Rectangle 17"/>
          <p:cNvSpPr/>
          <p:nvPr/>
        </p:nvSpPr>
        <p:spPr>
          <a:xfrm>
            <a:off x="0" y="2546702"/>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chậm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chết</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9" name="Rectangle 18"/>
          <p:cNvSpPr/>
          <p:nvPr/>
        </p:nvSpPr>
        <p:spPr>
          <a:xfrm>
            <a:off x="0" y="2974874"/>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7" name="Rectangle 16"/>
          <p:cNvSpPr/>
          <p:nvPr/>
        </p:nvSpPr>
        <p:spPr>
          <a:xfrm>
            <a:off x="0" y="3403043"/>
            <a:ext cx="12192000" cy="523220"/>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Ảnh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độ</a:t>
            </a:r>
            <a:endParaRPr lang="en-US" sz="2800" b="1" dirty="0">
              <a:solidFill>
                <a:srgbClr val="0000FF"/>
              </a:solidFill>
              <a:latin typeface="Times New Roman" pitchFamily="18" charset="0"/>
              <a:cs typeface="Times New Roman" pitchFamily="18" charset="0"/>
            </a:endParaRPr>
          </a:p>
        </p:txBody>
      </p:sp>
      <p:sp>
        <p:nvSpPr>
          <p:cNvPr id="20" name="Rectangle 19"/>
          <p:cNvSpPr/>
          <p:nvPr/>
        </p:nvSpPr>
        <p:spPr>
          <a:xfrm>
            <a:off x="0" y="3809444"/>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1" name="Rectangle 20"/>
          <p:cNvSpPr/>
          <p:nvPr/>
        </p:nvSpPr>
        <p:spPr>
          <a:xfrm>
            <a:off x="0" y="4644015"/>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chậm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2" name="Rectangle 21"/>
          <p:cNvSpPr/>
          <p:nvPr/>
        </p:nvSpPr>
        <p:spPr>
          <a:xfrm>
            <a:off x="0" y="5500358"/>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hoa</a:t>
            </a:r>
            <a:r>
              <a:rPr lang="en-US" sz="2800" dirty="0" smtClean="0">
                <a:solidFill>
                  <a:srgbClr val="0000FF"/>
                </a:solidFill>
                <a:latin typeface="Times New Roman" pitchFamily="18" charset="0"/>
                <a:cs typeface="Times New Roman" pitchFamily="18" charset="0"/>
              </a:rPr>
              <a:t>…ở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srcRect/>
          <a:stretch>
            <a:fillRect/>
          </a:stretch>
        </p:blipFill>
        <p:spPr bwMode="auto">
          <a:xfrm>
            <a:off x="7257143" y="932770"/>
            <a:ext cx="4934857" cy="286575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strips(upRight)">
                                      <p:cBhvr>
                                        <p:cTn id="12" dur="10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1000"/>
                                        <p:tgtEl>
                                          <p:spTgt spid="22"/>
                                        </p:tgtEl>
                                      </p:cBhvr>
                                    </p:animEffect>
                                  </p:childTnLst>
                                </p:cTn>
                              </p:par>
                              <p:par>
                                <p:cTn id="28" presetID="18" presetClass="exit" presetSubtype="6" fill="hold" nodeType="withEffect">
                                  <p:stCondLst>
                                    <p:cond delay="0"/>
                                  </p:stCondLst>
                                  <p:childTnLst>
                                    <p:animEffect transition="out" filter="strips(downRight)">
                                      <p:cBhvr>
                                        <p:cTn id="29" dur="1000"/>
                                        <p:tgtEl>
                                          <p:spTgt spid="11266"/>
                                        </p:tgtEl>
                                      </p:cBhvr>
                                    </p:animEffect>
                                    <p:set>
                                      <p:cBhvr>
                                        <p:cTn id="30" dur="1" fill="hold">
                                          <p:stCondLst>
                                            <p:cond delay="999"/>
                                          </p:stCondLst>
                                        </p:cTn>
                                        <p:tgtEl>
                                          <p:spTgt spid="112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599543"/>
            <a:ext cx="12192001" cy="1384995"/>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Hình (a): Nhiệt độ có ảnh hưởng đến chu kì sống của ruồi giấm. Ở nhiệt độ 25</a:t>
            </a:r>
            <a:r>
              <a:rPr lang="vi-VN" sz="2800" baseline="30000" dirty="0" smtClean="0">
                <a:solidFill>
                  <a:srgbClr val="FF00FF"/>
                </a:solidFill>
                <a:latin typeface="Times New Roman" pitchFamily="18" charset="0"/>
                <a:cs typeface="Times New Roman" pitchFamily="18" charset="0"/>
              </a:rPr>
              <a:t>o</a:t>
            </a:r>
            <a:r>
              <a:rPr lang="vi-VN" sz="2800" dirty="0" smtClean="0">
                <a:solidFill>
                  <a:srgbClr val="FF00FF"/>
                </a:solidFill>
                <a:latin typeface="Times New Roman" pitchFamily="18" charset="0"/>
                <a:cs typeface="Times New Roman" pitchFamily="18" charset="0"/>
              </a:rPr>
              <a:t>C, chu kì sống là 10 ngày, còn ở nhiệt độ 18</a:t>
            </a:r>
            <a:r>
              <a:rPr lang="vi-VN" sz="2800" baseline="30000" dirty="0" smtClean="0">
                <a:solidFill>
                  <a:srgbClr val="FF00FF"/>
                </a:solidFill>
                <a:latin typeface="Times New Roman" pitchFamily="18" charset="0"/>
                <a:cs typeface="Times New Roman" pitchFamily="18" charset="0"/>
              </a:rPr>
              <a:t>o</a:t>
            </a:r>
            <a:r>
              <a:rPr lang="vi-VN" sz="2800" dirty="0" smtClean="0">
                <a:solidFill>
                  <a:srgbClr val="FF00FF"/>
                </a:solidFill>
                <a:latin typeface="Times New Roman" pitchFamily="18" charset="0"/>
                <a:cs typeface="Times New Roman" pitchFamily="18" charset="0"/>
              </a:rPr>
              <a:t>C thì chu kì sống kéo dài hơn 17 ngày. Điều đó chứng tỏ, ở 25</a:t>
            </a:r>
            <a:r>
              <a:rPr lang="vi-VN" sz="2800" baseline="30000" dirty="0" smtClean="0">
                <a:solidFill>
                  <a:srgbClr val="FF00FF"/>
                </a:solidFill>
                <a:latin typeface="Times New Roman" pitchFamily="18" charset="0"/>
                <a:cs typeface="Times New Roman" pitchFamily="18" charset="0"/>
              </a:rPr>
              <a:t>o</a:t>
            </a:r>
            <a:r>
              <a:rPr lang="vi-VN" sz="2800" dirty="0" smtClean="0">
                <a:solidFill>
                  <a:srgbClr val="FF00FF"/>
                </a:solidFill>
                <a:latin typeface="Times New Roman" pitchFamily="18" charset="0"/>
                <a:cs typeface="Times New Roman" pitchFamily="18" charset="0"/>
              </a:rPr>
              <a:t>C, ruồi giấm sinh trưởng và phát triển nhanh hơn ở 18</a:t>
            </a:r>
            <a:r>
              <a:rPr lang="vi-VN" sz="2800" baseline="30000" dirty="0" smtClean="0">
                <a:solidFill>
                  <a:srgbClr val="FF00FF"/>
                </a:solidFill>
                <a:latin typeface="Times New Roman" pitchFamily="18" charset="0"/>
                <a:cs typeface="Times New Roman" pitchFamily="18" charset="0"/>
              </a:rPr>
              <a:t>o</a:t>
            </a:r>
            <a:r>
              <a:rPr lang="vi-VN" sz="2800" dirty="0" smtClean="0">
                <a:solidFill>
                  <a:srgbClr val="FF00FF"/>
                </a:solidFill>
                <a:latin typeface="Times New Roman" pitchFamily="18" charset="0"/>
                <a:cs typeface="Times New Roman" pitchFamily="18" charset="0"/>
              </a:rPr>
              <a:t>C.</a:t>
            </a:r>
            <a:endParaRPr lang="vi-VN" sz="2800" dirty="0">
              <a:solidFill>
                <a:srgbClr val="FF00FF"/>
              </a:solidFill>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srcRect/>
          <a:stretch>
            <a:fillRect/>
          </a:stretch>
        </p:blipFill>
        <p:spPr bwMode="auto">
          <a:xfrm>
            <a:off x="1806804" y="0"/>
            <a:ext cx="8541883" cy="3397462"/>
          </a:xfrm>
          <a:prstGeom prst="rect">
            <a:avLst/>
          </a:prstGeom>
          <a:noFill/>
          <a:ln w="9525">
            <a:noFill/>
            <a:miter lim="800000"/>
            <a:headEnd/>
            <a:tailEnd/>
          </a:ln>
          <a:effectLst/>
        </p:spPr>
      </p:pic>
      <p:sp>
        <p:nvSpPr>
          <p:cNvPr id="5" name="Rectangle 4"/>
          <p:cNvSpPr/>
          <p:nvPr/>
        </p:nvSpPr>
        <p:spPr>
          <a:xfrm>
            <a:off x="0" y="4942114"/>
            <a:ext cx="12192001"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Hình (b): Cá rô phi chỉ sống được ở nhiệt độ trong khoảng 5,6</a:t>
            </a:r>
            <a:r>
              <a:rPr lang="vi-VN" sz="2800" baseline="30000" dirty="0" smtClean="0">
                <a:solidFill>
                  <a:srgbClr val="FF00FF"/>
                </a:solidFill>
                <a:latin typeface="Times New Roman" pitchFamily="18" charset="0"/>
                <a:cs typeface="Times New Roman" pitchFamily="18" charset="0"/>
              </a:rPr>
              <a:t>o</a:t>
            </a:r>
            <a:r>
              <a:rPr lang="vi-VN" sz="2800" dirty="0" smtClean="0">
                <a:solidFill>
                  <a:srgbClr val="FF00FF"/>
                </a:solidFill>
                <a:latin typeface="Times New Roman" pitchFamily="18" charset="0"/>
                <a:cs typeface="Times New Roman" pitchFamily="18" charset="0"/>
              </a:rPr>
              <a:t>C - 42</a:t>
            </a:r>
            <a:r>
              <a:rPr lang="vi-VN" sz="2800" baseline="30000" dirty="0" smtClean="0">
                <a:solidFill>
                  <a:srgbClr val="FF00FF"/>
                </a:solidFill>
                <a:latin typeface="Times New Roman" pitchFamily="18" charset="0"/>
                <a:cs typeface="Times New Roman" pitchFamily="18" charset="0"/>
              </a:rPr>
              <a:t>o</a:t>
            </a:r>
            <a:r>
              <a:rPr lang="vi-VN" sz="2800" dirty="0" smtClean="0">
                <a:solidFill>
                  <a:srgbClr val="FF00FF"/>
                </a:solidFill>
                <a:latin typeface="Times New Roman" pitchFamily="18" charset="0"/>
                <a:cs typeface="Times New Roman" pitchFamily="18" charset="0"/>
              </a:rPr>
              <a:t>C. Ngoài khoảng này (tức là dưới 5,6</a:t>
            </a:r>
            <a:r>
              <a:rPr lang="vi-VN" sz="2800" baseline="30000" dirty="0" smtClean="0">
                <a:solidFill>
                  <a:srgbClr val="FF00FF"/>
                </a:solidFill>
                <a:latin typeface="Times New Roman" pitchFamily="18" charset="0"/>
                <a:cs typeface="Times New Roman" pitchFamily="18" charset="0"/>
              </a:rPr>
              <a:t>o</a:t>
            </a:r>
            <a:r>
              <a:rPr lang="vi-VN" sz="2800" dirty="0" smtClean="0">
                <a:solidFill>
                  <a:srgbClr val="FF00FF"/>
                </a:solidFill>
                <a:latin typeface="Times New Roman" pitchFamily="18" charset="0"/>
                <a:cs typeface="Times New Roman" pitchFamily="18" charset="0"/>
              </a:rPr>
              <a:t>C hoặc trên 42</a:t>
            </a:r>
            <a:r>
              <a:rPr lang="vi-VN" sz="2800" baseline="30000" dirty="0" smtClean="0">
                <a:solidFill>
                  <a:srgbClr val="FF00FF"/>
                </a:solidFill>
                <a:latin typeface="Times New Roman" pitchFamily="18" charset="0"/>
                <a:cs typeface="Times New Roman" pitchFamily="18" charset="0"/>
              </a:rPr>
              <a:t>o</a:t>
            </a:r>
            <a:r>
              <a:rPr lang="vi-VN" sz="2800" dirty="0" smtClean="0">
                <a:solidFill>
                  <a:srgbClr val="FF00FF"/>
                </a:solidFill>
                <a:latin typeface="Times New Roman" pitchFamily="18" charset="0"/>
                <a:cs typeface="Times New Roman" pitchFamily="18" charset="0"/>
              </a:rPr>
              <a:t>C), cá sẽ bị chết.</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heel(4)">
                                      <p:cBhvr>
                                        <p:cTn id="13" dur="10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heel(4)">
                                      <p:cBhvr>
                                        <p:cTn id="18"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412342" y="0"/>
            <a:ext cx="7779658" cy="3108543"/>
          </a:xfrm>
          <a:prstGeom prst="rect">
            <a:avLst/>
          </a:prstGeom>
        </p:spPr>
        <p:txBody>
          <a:bodyPr wrap="square">
            <a:spAutoFit/>
          </a:bodyPr>
          <a:lstStyle/>
          <a:p>
            <a:pPr algn="just">
              <a:buFontTx/>
              <a:buChar char="-"/>
            </a:pP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Cây sống ở vùng nhiệt đới trên bề mặt là có tầng cutin dày, có tác dụng hạn chế thoát hơi nước khi nhiệt độ không khí cao. Ở vùng ôn đới vào mùa đông giá lạnh cây thường rụng lá nhiều làm giảm diện tích tiếp xúc với không khí lạnh và giảm sự thoát hơi nước; chồi cây có các vẩy bao bọc, thân và rễ cây có các lớp bần tạo thành lớp cách nhiệt cho cây.</a:t>
            </a:r>
          </a:p>
        </p:txBody>
      </p:sp>
      <p:pic>
        <p:nvPicPr>
          <p:cNvPr id="13314" name="Picture 2"/>
          <p:cNvPicPr>
            <a:picLocks noChangeAspect="1" noChangeArrowheads="1"/>
          </p:cNvPicPr>
          <p:nvPr/>
        </p:nvPicPr>
        <p:blipFill>
          <a:blip r:embed="rId2"/>
          <a:srcRect/>
          <a:stretch>
            <a:fillRect/>
          </a:stretch>
        </p:blipFill>
        <p:spPr bwMode="auto">
          <a:xfrm>
            <a:off x="0" y="0"/>
            <a:ext cx="4429125" cy="2733675"/>
          </a:xfrm>
          <a:prstGeom prst="rect">
            <a:avLst/>
          </a:prstGeom>
          <a:noFill/>
          <a:ln w="9525">
            <a:noFill/>
            <a:miter lim="800000"/>
            <a:headEnd/>
            <a:tailEnd/>
          </a:ln>
          <a:effectLst/>
        </p:spPr>
      </p:pic>
      <p:sp>
        <p:nvSpPr>
          <p:cNvPr id="6" name="Rectangle 5"/>
          <p:cNvSpPr/>
          <p:nvPr/>
        </p:nvSpPr>
        <p:spPr>
          <a:xfrm>
            <a:off x="-1" y="4561366"/>
            <a:ext cx="12192001"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Một số loài rùa, khi trứng được ấp ở nhiệt độ khoảng 26</a:t>
            </a:r>
            <a:r>
              <a:rPr lang="vi-VN" sz="2800" baseline="30000" dirty="0" smtClean="0">
                <a:solidFill>
                  <a:srgbClr val="FF00FF"/>
                </a:solidFill>
                <a:latin typeface="Times New Roman" pitchFamily="18" charset="0"/>
                <a:cs typeface="Times New Roman" pitchFamily="18" charset="0"/>
              </a:rPr>
              <a:t>o</a:t>
            </a:r>
            <a:r>
              <a:rPr lang="vi-VN" sz="2800" dirty="0" smtClean="0">
                <a:solidFill>
                  <a:srgbClr val="FF00FF"/>
                </a:solidFill>
                <a:latin typeface="Times New Roman" pitchFamily="18" charset="0"/>
                <a:cs typeface="Times New Roman" pitchFamily="18" charset="0"/>
              </a:rPr>
              <a:t>C sẽ nở ra toàn con đực, khi được ấp ở khoảng 32</a:t>
            </a:r>
            <a:r>
              <a:rPr lang="vi-VN" sz="2800" baseline="30000" dirty="0" smtClean="0">
                <a:solidFill>
                  <a:srgbClr val="FF00FF"/>
                </a:solidFill>
                <a:latin typeface="Times New Roman" pitchFamily="18" charset="0"/>
                <a:cs typeface="Times New Roman" pitchFamily="18" charset="0"/>
              </a:rPr>
              <a:t>o</a:t>
            </a:r>
            <a:r>
              <a:rPr lang="vi-VN" sz="2800" dirty="0" smtClean="0">
                <a:solidFill>
                  <a:srgbClr val="FF00FF"/>
                </a:solidFill>
                <a:latin typeface="Times New Roman" pitchFamily="18" charset="0"/>
                <a:cs typeface="Times New Roman" pitchFamily="18" charset="0"/>
              </a:rPr>
              <a:t>C sẽ nở toàn con cái.</a:t>
            </a:r>
            <a:endParaRPr lang="vi-VN" sz="2800" dirty="0">
              <a:solidFill>
                <a:srgbClr val="FF00FF"/>
              </a:solidFill>
              <a:latin typeface="Times New Roman" pitchFamily="18" charset="0"/>
              <a:cs typeface="Times New Roman" pitchFamily="18" charset="0"/>
            </a:endParaRPr>
          </a:p>
        </p:txBody>
      </p:sp>
      <p:sp>
        <p:nvSpPr>
          <p:cNvPr id="7" name="Rectangle 6"/>
          <p:cNvSpPr/>
          <p:nvPr/>
        </p:nvSpPr>
        <p:spPr>
          <a:xfrm>
            <a:off x="0" y="3167995"/>
            <a:ext cx="12192001" cy="1384995"/>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Có 1 số sinh vật sống được ở nhiệt độ rất cao như vi khuẩn suối nước nóng chịu được nhiệt độ 70 – 90</a:t>
            </a:r>
            <a:r>
              <a:rPr lang="vi-VN" sz="2800" baseline="30000" dirty="0" smtClean="0">
                <a:solidFill>
                  <a:srgbClr val="FF00FF"/>
                </a:solidFill>
                <a:latin typeface="Times New Roman" pitchFamily="18" charset="0"/>
                <a:cs typeface="Times New Roman" pitchFamily="18" charset="0"/>
              </a:rPr>
              <a:t>o</a:t>
            </a:r>
            <a:r>
              <a:rPr lang="vi-VN" sz="2800" dirty="0" smtClean="0">
                <a:solidFill>
                  <a:srgbClr val="FF00FF"/>
                </a:solidFill>
                <a:latin typeface="Times New Roman" pitchFamily="18" charset="0"/>
                <a:cs typeface="Times New Roman" pitchFamily="18" charset="0"/>
              </a:rPr>
              <a:t>C. Một số sinh vật sống được ở nhiệt độ rất thấp như ấu trùng sâu ngô chịu được nhiệt độ - 27</a:t>
            </a:r>
            <a:r>
              <a:rPr lang="vi-VN" sz="2800" baseline="30000" dirty="0" smtClean="0">
                <a:solidFill>
                  <a:srgbClr val="FF00FF"/>
                </a:solidFill>
                <a:latin typeface="Times New Roman" pitchFamily="18" charset="0"/>
                <a:cs typeface="Times New Roman" pitchFamily="18" charset="0"/>
              </a:rPr>
              <a:t>o</a:t>
            </a:r>
            <a:r>
              <a:rPr lang="vi-VN" sz="2800" dirty="0" smtClean="0">
                <a:solidFill>
                  <a:srgbClr val="FF00FF"/>
                </a:solidFill>
                <a:latin typeface="Times New Roman" pitchFamily="18" charset="0"/>
                <a:cs typeface="Times New Roman" pitchFamily="18" charset="0"/>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heel(4)">
                                      <p:cBhvr>
                                        <p:cTn id="7" dur="1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heel(4)">
                                      <p:cBhvr>
                                        <p:cTn id="12" dur="1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heel(4)">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heel(4)">
                                      <p:cBhvr>
                                        <p:cTn id="22"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72043"/>
            <a:ext cx="12192000" cy="1446550"/>
          </a:xfrm>
          <a:prstGeom prst="rect">
            <a:avLst/>
          </a:prstGeom>
          <a:noFill/>
        </p:spPr>
        <p:txBody>
          <a:bodyPr wrap="square" rtlCol="0">
            <a:spAutoFit/>
          </a:bodyPr>
          <a:lstStyle/>
          <a:p>
            <a:pPr algn="ctr"/>
            <a:r>
              <a:rPr lang="en-US" sz="4400" b="1" dirty="0" smtClean="0">
                <a:solidFill>
                  <a:srgbClr val="0000FF"/>
                </a:solidFill>
                <a:latin typeface="Times New Roman" pitchFamily="18" charset="0"/>
                <a:cs typeface="Times New Roman" pitchFamily="18" charset="0"/>
              </a:rPr>
              <a:t>CHỦ </a:t>
            </a:r>
            <a:r>
              <a:rPr lang="en-US" sz="4400" b="1" dirty="0" err="1" smtClean="0">
                <a:solidFill>
                  <a:srgbClr val="0000FF"/>
                </a:solidFill>
                <a:latin typeface="Times New Roman" pitchFamily="18" charset="0"/>
                <a:cs typeface="Times New Roman" pitchFamily="18" charset="0"/>
              </a:rPr>
              <a:t>ĐỀ</a:t>
            </a:r>
            <a:r>
              <a:rPr lang="en-US" sz="4400" b="1" dirty="0" smtClean="0">
                <a:solidFill>
                  <a:srgbClr val="0000FF"/>
                </a:solidFill>
                <a:latin typeface="Times New Roman" pitchFamily="18" charset="0"/>
                <a:cs typeface="Times New Roman" pitchFamily="18" charset="0"/>
              </a:rPr>
              <a:t> 10: </a:t>
            </a:r>
            <a:r>
              <a:rPr lang="en-US" sz="4400" b="1" dirty="0" err="1" smtClean="0">
                <a:solidFill>
                  <a:srgbClr val="0000FF"/>
                </a:solidFill>
                <a:latin typeface="Times New Roman" pitchFamily="18" charset="0"/>
                <a:cs typeface="Times New Roman" pitchFamily="18" charset="0"/>
              </a:rPr>
              <a:t>SINH</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TRƯỞNG</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VÀ</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PHÁT</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TRIỂN</a:t>
            </a:r>
            <a:r>
              <a:rPr lang="en-US" sz="4400" b="1" dirty="0" smtClean="0">
                <a:solidFill>
                  <a:srgbClr val="0000FF"/>
                </a:solidFill>
                <a:latin typeface="Times New Roman" pitchFamily="18" charset="0"/>
                <a:cs typeface="Times New Roman" pitchFamily="18" charset="0"/>
              </a:rPr>
              <a:t> Ở </a:t>
            </a:r>
            <a:r>
              <a:rPr lang="en-US" sz="4400" b="1" dirty="0" err="1" smtClean="0">
                <a:solidFill>
                  <a:srgbClr val="0000FF"/>
                </a:solidFill>
                <a:latin typeface="Times New Roman" pitchFamily="18" charset="0"/>
                <a:cs typeface="Times New Roman" pitchFamily="18" charset="0"/>
              </a:rPr>
              <a:t>SINH</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p:txBody>
      </p:sp>
      <p:sp>
        <p:nvSpPr>
          <p:cNvPr id="5" name="TextBox 4"/>
          <p:cNvSpPr txBox="1"/>
          <p:nvPr/>
        </p:nvSpPr>
        <p:spPr>
          <a:xfrm>
            <a:off x="0" y="3275853"/>
            <a:ext cx="12192000" cy="1523494"/>
          </a:xfrm>
          <a:prstGeom prst="rect">
            <a:avLst/>
          </a:prstGeom>
          <a:noFill/>
        </p:spPr>
        <p:txBody>
          <a:bodyPr wrap="square" rtlCol="0">
            <a:spAutoFit/>
          </a:bodyPr>
          <a:lstStyle/>
          <a:p>
            <a:pPr algn="ctr"/>
            <a:r>
              <a:rPr lang="en-US" sz="4500" b="1" dirty="0" err="1" smtClean="0">
                <a:solidFill>
                  <a:srgbClr val="0000FF"/>
                </a:solidFill>
                <a:latin typeface="Times New Roman" pitchFamily="18" charset="0"/>
                <a:cs typeface="Times New Roman" pitchFamily="18" charset="0"/>
              </a:rPr>
              <a:t>BÀI</a:t>
            </a:r>
            <a:r>
              <a:rPr lang="en-US" sz="4500" b="1" dirty="0" smtClean="0">
                <a:solidFill>
                  <a:srgbClr val="0000FF"/>
                </a:solidFill>
                <a:latin typeface="Times New Roman" pitchFamily="18" charset="0"/>
                <a:cs typeface="Times New Roman" pitchFamily="18" charset="0"/>
              </a:rPr>
              <a:t> 29: </a:t>
            </a:r>
            <a:r>
              <a:rPr lang="en-US" sz="4500" b="1" dirty="0" err="1" smtClean="0">
                <a:solidFill>
                  <a:srgbClr val="0000FF"/>
                </a:solidFill>
                <a:latin typeface="Times New Roman" pitchFamily="18" charset="0"/>
                <a:cs typeface="Times New Roman" pitchFamily="18" charset="0"/>
              </a:rPr>
              <a:t>KHÁI</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QUÁT</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VỀ</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SINH</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TRƯỞNG</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VÀ</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PHÁT</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TRIỂN</a:t>
            </a:r>
            <a:r>
              <a:rPr lang="en-US" sz="4500" b="1" dirty="0" smtClean="0">
                <a:solidFill>
                  <a:srgbClr val="0000FF"/>
                </a:solidFill>
                <a:latin typeface="Times New Roman" pitchFamily="18" charset="0"/>
                <a:cs typeface="Times New Roman" pitchFamily="18" charset="0"/>
              </a:rPr>
              <a:t> Ở </a:t>
            </a:r>
            <a:r>
              <a:rPr lang="en-US" sz="4500" b="1" dirty="0" err="1" smtClean="0">
                <a:solidFill>
                  <a:srgbClr val="0000FF"/>
                </a:solidFill>
                <a:latin typeface="Times New Roman" pitchFamily="18" charset="0"/>
                <a:cs typeface="Times New Roman" pitchFamily="18" charset="0"/>
              </a:rPr>
              <a:t>SINH</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VẬT</a:t>
            </a:r>
            <a:r>
              <a:rPr lang="en-US" sz="4800" b="1" dirty="0" smtClean="0">
                <a:solidFill>
                  <a:srgbClr val="0000FF"/>
                </a:solidFill>
                <a:latin typeface="Times New Roman" pitchFamily="18" charset="0"/>
                <a:cs typeface="Times New Roman" pitchFamily="18" charset="0"/>
              </a:rPr>
              <a:t>.</a:t>
            </a:r>
            <a:endParaRPr lang="en-US" sz="4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412342" y="0"/>
            <a:ext cx="7779658" cy="3108543"/>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Vào những ngày mùa đông, ta cần cho gia súc non ăn nhiều hơn để chúng có thể sinh trưởng, phát triển bình thường vì:</a:t>
            </a:r>
          </a:p>
          <a:p>
            <a:pPr algn="just"/>
            <a:r>
              <a:rPr lang="vi-VN" sz="2800" dirty="0" smtClean="0">
                <a:solidFill>
                  <a:srgbClr val="FF00FF"/>
                </a:solidFill>
                <a:latin typeface="Times New Roman" pitchFamily="18" charset="0"/>
                <a:cs typeface="Times New Roman" pitchFamily="18" charset="0"/>
              </a:rPr>
              <a:t>- Đối với động vật hằng nhiệt, khi nhiệt độ môi trường xuống thấp (trời rét), do thân nhiệt cao hơn so với nhiệt độ môi trường nên động vật mất rất nhiều nhiệt vào môi trường xung quanh.</a:t>
            </a:r>
            <a:endParaRPr lang="vi-VN" sz="2800" dirty="0">
              <a:solidFill>
                <a:srgbClr val="FF00FF"/>
              </a:solidFill>
              <a:latin typeface="Times New Roman" pitchFamily="18" charset="0"/>
              <a:cs typeface="Times New Roman" pitchFamily="18" charset="0"/>
            </a:endParaRPr>
          </a:p>
        </p:txBody>
      </p:sp>
      <p:sp>
        <p:nvSpPr>
          <p:cNvPr id="6" name="Rectangle 5"/>
          <p:cNvSpPr/>
          <p:nvPr/>
        </p:nvSpPr>
        <p:spPr>
          <a:xfrm>
            <a:off x="-1" y="4561366"/>
            <a:ext cx="12192001" cy="1815882"/>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Nếu không được ăn đầy đủ để bù lại các chất bị oxi hóa (tăng khẩu phần ăn so với các ngày bình thường) động vật sẽ bị sút cân và dễ mắc bệnh, thậm chí có thể chết. Ngược lại, vào những ngày trời rét, nếu được ăn uống đầy đủ động vật sẽ tăng cân do cơ thể tăng cường chuyển hóa và tích lũy các chất dự trữ đế chống rét.</a:t>
            </a:r>
            <a:endParaRPr lang="vi-VN" sz="2800" dirty="0">
              <a:solidFill>
                <a:srgbClr val="FF00FF"/>
              </a:solidFill>
              <a:latin typeface="Times New Roman" pitchFamily="18" charset="0"/>
              <a:cs typeface="Times New Roman" pitchFamily="18" charset="0"/>
            </a:endParaRPr>
          </a:p>
        </p:txBody>
      </p:sp>
      <p:sp>
        <p:nvSpPr>
          <p:cNvPr id="7" name="Rectangle 6"/>
          <p:cNvSpPr/>
          <p:nvPr/>
        </p:nvSpPr>
        <p:spPr>
          <a:xfrm>
            <a:off x="0" y="3167995"/>
            <a:ext cx="12192001" cy="1384995"/>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Để bù lại số nhiệt lượng đã mất và duy trì thân nhiệt ổn định, cơ chế chống lạnh được tăng cường, quá trình chuyển hóa của tế bào tăng lên, các chất bị oxi hóa nhiều hơn.</a:t>
            </a:r>
          </a:p>
        </p:txBody>
      </p:sp>
      <p:pic>
        <p:nvPicPr>
          <p:cNvPr id="14338" name="Picture 2"/>
          <p:cNvPicPr>
            <a:picLocks noChangeAspect="1" noChangeArrowheads="1"/>
          </p:cNvPicPr>
          <p:nvPr/>
        </p:nvPicPr>
        <p:blipFill>
          <a:blip r:embed="rId2"/>
          <a:srcRect/>
          <a:stretch>
            <a:fillRect/>
          </a:stretch>
        </p:blipFill>
        <p:spPr bwMode="auto">
          <a:xfrm>
            <a:off x="0" y="0"/>
            <a:ext cx="4419600" cy="24193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360"/>
                                          </p:val>
                                        </p:tav>
                                        <p:tav tm="100000">
                                          <p:val>
                                            <p:fltVal val="0"/>
                                          </p:val>
                                        </p:tav>
                                      </p:tavLst>
                                    </p:anim>
                                    <p:animEffect transition="in" filter="fade">
                                      <p:cBhvr>
                                        <p:cTn id="10" dur="10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heel(4)">
                                      <p:cBhvr>
                                        <p:cTn id="15" dur="10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wheel(4)">
                                      <p:cBhvr>
                                        <p:cTn id="20" dur="1000"/>
                                        <p:tgtEl>
                                          <p:spTgt spid="1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heel(4)">
                                      <p:cBhvr>
                                        <p:cTn id="25" dur="10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heel(4)">
                                      <p:cBhvr>
                                        <p:cTn id="3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004457"/>
            <a:ext cx="12192000" cy="954107"/>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Ở cây bàng, khi nhiệt độ cao, cây sinh trưởng và phát triển tốt nên tán lá rộng. Khi nhiệt độ thấp (vào mùa đông), cây rụng lá làm tán lá thu nhỏ lại.</a:t>
            </a:r>
            <a:endParaRPr lang="vi-VN" sz="2800" dirty="0">
              <a:solidFill>
                <a:srgbClr val="FF00FF"/>
              </a:solidFill>
              <a:latin typeface="Times New Roman" pitchFamily="18" charset="0"/>
              <a:cs typeface="Times New Roman" pitchFamily="18" charset="0"/>
            </a:endParaRPr>
          </a:p>
        </p:txBody>
      </p:sp>
      <p:sp>
        <p:nvSpPr>
          <p:cNvPr id="7" name="Rectangle 6"/>
          <p:cNvSpPr/>
          <p:nvPr/>
        </p:nvSpPr>
        <p:spPr>
          <a:xfrm>
            <a:off x="0" y="3997089"/>
            <a:ext cx="12192001" cy="1815882"/>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C</a:t>
            </a:r>
            <a:r>
              <a:rPr lang="vi-VN" sz="2800" dirty="0" smtClean="0">
                <a:solidFill>
                  <a:srgbClr val="FF00FF"/>
                </a:solidFill>
                <a:latin typeface="Times New Roman" pitchFamily="18" charset="0"/>
                <a:cs typeface="Times New Roman" pitchFamily="18" charset="0"/>
              </a:rPr>
              <a:t>ây phượng thường rợp lá vào mùa xuân - hè, rụng lá vào mùa thu - đông. Điều này xảy ra do vào mùa thu - đông, không khí lạnh và ít mưa, cây phải rụng lá để tránh sự thoát hơi nước; đến mùa xuân, nhiều mưa, nhiệt độ tăng khiến cây sinh trưởng và phát triển, ra nhiều lá mới.</a:t>
            </a:r>
          </a:p>
        </p:txBody>
      </p:sp>
      <p:pic>
        <p:nvPicPr>
          <p:cNvPr id="15362" name="Picture 2"/>
          <p:cNvPicPr>
            <a:picLocks noChangeAspect="1" noChangeArrowheads="1"/>
          </p:cNvPicPr>
          <p:nvPr/>
        </p:nvPicPr>
        <p:blipFill>
          <a:blip r:embed="rId2"/>
          <a:srcRect/>
          <a:stretch>
            <a:fillRect/>
          </a:stretch>
        </p:blipFill>
        <p:spPr bwMode="auto">
          <a:xfrm>
            <a:off x="3904266" y="0"/>
            <a:ext cx="4371975" cy="28003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style.rotation</p:attrName>
                                        </p:attrNameLst>
                                      </p:cBhvr>
                                      <p:tavLst>
                                        <p:tav tm="0">
                                          <p:val>
                                            <p:fltVal val="360"/>
                                          </p:val>
                                        </p:tav>
                                        <p:tav tm="100000">
                                          <p:val>
                                            <p:fltVal val="0"/>
                                          </p:val>
                                        </p:tav>
                                      </p:tavLst>
                                    </p:anim>
                                    <p:animEffect transition="in" filter="fade">
                                      <p:cBhvr>
                                        <p:cTn id="10" dur="10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heel(4)">
                                      <p:cBhvr>
                                        <p:cTn id="15" dur="10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heel(4)">
                                      <p:cBhvr>
                                        <p:cTn id="2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srcRect/>
          <a:stretch>
            <a:fillRect/>
          </a:stretch>
        </p:blipFill>
        <p:spPr bwMode="auto">
          <a:xfrm>
            <a:off x="0" y="-1"/>
            <a:ext cx="12128910" cy="3802743"/>
          </a:xfrm>
          <a:prstGeom prst="rect">
            <a:avLst/>
          </a:prstGeom>
          <a:noFill/>
          <a:ln w="9525">
            <a:noFill/>
            <a:miter lim="800000"/>
            <a:headEnd/>
            <a:tailEnd/>
          </a:ln>
          <a:effectLst/>
        </p:spPr>
      </p:pic>
      <p:pic>
        <p:nvPicPr>
          <p:cNvPr id="16386" name="Picture 2"/>
          <p:cNvPicPr>
            <a:picLocks noChangeAspect="1" noChangeArrowheads="1"/>
          </p:cNvPicPr>
          <p:nvPr/>
        </p:nvPicPr>
        <p:blipFill>
          <a:blip r:embed="rId3"/>
          <a:srcRect/>
          <a:stretch>
            <a:fillRect/>
          </a:stretch>
        </p:blipFill>
        <p:spPr bwMode="auto">
          <a:xfrm>
            <a:off x="507990" y="3499253"/>
            <a:ext cx="5384800" cy="3358747"/>
          </a:xfrm>
          <a:prstGeom prst="rect">
            <a:avLst/>
          </a:prstGeom>
          <a:noFill/>
          <a:ln w="9525">
            <a:noFill/>
            <a:miter lim="800000"/>
            <a:headEnd/>
            <a:tailEnd/>
          </a:ln>
          <a:effectLst/>
        </p:spPr>
      </p:pic>
      <p:pic>
        <p:nvPicPr>
          <p:cNvPr id="16387" name="Picture 3"/>
          <p:cNvPicPr>
            <a:picLocks noChangeAspect="1" noChangeArrowheads="1"/>
          </p:cNvPicPr>
          <p:nvPr/>
        </p:nvPicPr>
        <p:blipFill>
          <a:blip r:embed="rId4"/>
          <a:srcRect/>
          <a:stretch>
            <a:fillRect/>
          </a:stretch>
        </p:blipFill>
        <p:spPr bwMode="auto">
          <a:xfrm>
            <a:off x="6677026" y="3512456"/>
            <a:ext cx="5179330" cy="334554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1000" fill="hold"/>
                                        <p:tgtEl>
                                          <p:spTgt spid="15363"/>
                                        </p:tgtEl>
                                        <p:attrNameLst>
                                          <p:attrName>ppt_w</p:attrName>
                                        </p:attrNameLst>
                                      </p:cBhvr>
                                      <p:tavLst>
                                        <p:tav tm="0">
                                          <p:val>
                                            <p:fltVal val="0"/>
                                          </p:val>
                                        </p:tav>
                                        <p:tav tm="100000">
                                          <p:val>
                                            <p:strVal val="#ppt_w"/>
                                          </p:val>
                                        </p:tav>
                                      </p:tavLst>
                                    </p:anim>
                                    <p:anim calcmode="lin" valueType="num">
                                      <p:cBhvr>
                                        <p:cTn id="8" dur="1000" fill="hold"/>
                                        <p:tgtEl>
                                          <p:spTgt spid="15363"/>
                                        </p:tgtEl>
                                        <p:attrNameLst>
                                          <p:attrName>ppt_h</p:attrName>
                                        </p:attrNameLst>
                                      </p:cBhvr>
                                      <p:tavLst>
                                        <p:tav tm="0">
                                          <p:val>
                                            <p:fltVal val="0"/>
                                          </p:val>
                                        </p:tav>
                                        <p:tav tm="100000">
                                          <p:val>
                                            <p:strVal val="#ppt_h"/>
                                          </p:val>
                                        </p:tav>
                                      </p:tavLst>
                                    </p:anim>
                                    <p:anim calcmode="lin" valueType="num">
                                      <p:cBhvr>
                                        <p:cTn id="9" dur="1000" fill="hold"/>
                                        <p:tgtEl>
                                          <p:spTgt spid="15363"/>
                                        </p:tgtEl>
                                        <p:attrNameLst>
                                          <p:attrName>style.rotation</p:attrName>
                                        </p:attrNameLst>
                                      </p:cBhvr>
                                      <p:tavLst>
                                        <p:tav tm="0">
                                          <p:val>
                                            <p:fltVal val="360"/>
                                          </p:val>
                                        </p:tav>
                                        <p:tav tm="100000">
                                          <p:val>
                                            <p:fltVal val="0"/>
                                          </p:val>
                                        </p:tav>
                                      </p:tavLst>
                                    </p:anim>
                                    <p:animEffect transition="in" filter="fade">
                                      <p:cBhvr>
                                        <p:cTn id="10" dur="1000"/>
                                        <p:tgtEl>
                                          <p:spTgt spid="15363"/>
                                        </p:tgtEl>
                                      </p:cBhvr>
                                    </p:animEffect>
                                  </p:childTnLst>
                                </p:cTn>
                              </p:par>
                            </p:childTnLst>
                          </p:cTn>
                        </p:par>
                        <p:par>
                          <p:cTn id="11" fill="hold">
                            <p:stCondLst>
                              <p:cond delay="1000"/>
                            </p:stCondLst>
                            <p:childTnLst>
                              <p:par>
                                <p:cTn id="12" presetID="52" presetClass="entr" presetSubtype="0" fill="hold" nodeType="afterEffect">
                                  <p:stCondLst>
                                    <p:cond delay="0"/>
                                  </p:stCondLst>
                                  <p:childTnLst>
                                    <p:set>
                                      <p:cBhvr>
                                        <p:cTn id="13" dur="1" fill="hold">
                                          <p:stCondLst>
                                            <p:cond delay="0"/>
                                          </p:stCondLst>
                                        </p:cTn>
                                        <p:tgtEl>
                                          <p:spTgt spid="16386"/>
                                        </p:tgtEl>
                                        <p:attrNameLst>
                                          <p:attrName>style.visibility</p:attrName>
                                        </p:attrNameLst>
                                      </p:cBhvr>
                                      <p:to>
                                        <p:strVal val="visible"/>
                                      </p:to>
                                    </p:set>
                                    <p:animScale>
                                      <p:cBhvr>
                                        <p:cTn id="14" dur="1000" decel="50000" fill="hold">
                                          <p:stCondLst>
                                            <p:cond delay="0"/>
                                          </p:stCondLst>
                                        </p:cTn>
                                        <p:tgtEl>
                                          <p:spTgt spid="163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6386"/>
                                        </p:tgtEl>
                                        <p:attrNameLst>
                                          <p:attrName>ppt_x</p:attrName>
                                          <p:attrName>ppt_y</p:attrName>
                                        </p:attrNameLst>
                                      </p:cBhvr>
                                    </p:animMotion>
                                    <p:animEffect transition="in" filter="fade">
                                      <p:cBhvr>
                                        <p:cTn id="16" dur="1000"/>
                                        <p:tgtEl>
                                          <p:spTgt spid="16386"/>
                                        </p:tgtEl>
                                      </p:cBhvr>
                                    </p:animEffect>
                                  </p:childTnLst>
                                </p:cTn>
                              </p:par>
                            </p:childTnLst>
                          </p:cTn>
                        </p:par>
                        <p:par>
                          <p:cTn id="17" fill="hold">
                            <p:stCondLst>
                              <p:cond delay="2000"/>
                            </p:stCondLst>
                            <p:childTnLst>
                              <p:par>
                                <p:cTn id="18" presetID="52" presetClass="entr" presetSubtype="0" fill="hold" nodeType="afterEffect">
                                  <p:stCondLst>
                                    <p:cond delay="0"/>
                                  </p:stCondLst>
                                  <p:childTnLst>
                                    <p:set>
                                      <p:cBhvr>
                                        <p:cTn id="19" dur="1" fill="hold">
                                          <p:stCondLst>
                                            <p:cond delay="0"/>
                                          </p:stCondLst>
                                        </p:cTn>
                                        <p:tgtEl>
                                          <p:spTgt spid="16387"/>
                                        </p:tgtEl>
                                        <p:attrNameLst>
                                          <p:attrName>style.visibility</p:attrName>
                                        </p:attrNameLst>
                                      </p:cBhvr>
                                      <p:to>
                                        <p:strVal val="visible"/>
                                      </p:to>
                                    </p:set>
                                    <p:animScale>
                                      <p:cBhvr>
                                        <p:cTn id="20" dur="1000" decel="50000" fill="hold">
                                          <p:stCondLst>
                                            <p:cond delay="0"/>
                                          </p:stCondLst>
                                        </p:cTn>
                                        <p:tgtEl>
                                          <p:spTgt spid="163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6387"/>
                                        </p:tgtEl>
                                        <p:attrNameLst>
                                          <p:attrName>ppt_x</p:attrName>
                                          <p:attrName>ppt_y</p:attrName>
                                        </p:attrNameLst>
                                      </p:cBhvr>
                                    </p:animMotion>
                                    <p:animEffect transition="in" filter="fade">
                                      <p:cBhvr>
                                        <p:cTn id="22" dur="1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29: </a:t>
            </a:r>
            <a:r>
              <a:rPr lang="en-US" sz="2800" b="1" dirty="0" err="1" smtClean="0">
                <a:solidFill>
                  <a:srgbClr val="FF00FF"/>
                </a:solidFill>
                <a:latin typeface="Times New Roman" pitchFamily="18" charset="0"/>
                <a:cs typeface="Times New Roman" pitchFamily="18" charset="0"/>
              </a:rPr>
              <a:t>KHÁI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VỀ</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TRIỂN</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12" name="Rectangle 11"/>
          <p:cNvSpPr/>
          <p:nvPr/>
        </p:nvSpPr>
        <p:spPr>
          <a:xfrm>
            <a:off x="0" y="442105"/>
            <a:ext cx="12192000" cy="954107"/>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CHỦ</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YẾU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ẢNH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ĐẾN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TRIỂN</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p:txBody>
      </p:sp>
      <p:sp>
        <p:nvSpPr>
          <p:cNvPr id="13" name="Rectangle 12"/>
          <p:cNvSpPr/>
          <p:nvPr/>
        </p:nvSpPr>
        <p:spPr>
          <a:xfrm>
            <a:off x="0" y="1276676"/>
            <a:ext cx="12192000" cy="523220"/>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Ảnh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dưỡng</a:t>
            </a:r>
            <a:endParaRPr lang="en-US" sz="2800" b="1" dirty="0">
              <a:solidFill>
                <a:srgbClr val="0000FF"/>
              </a:solidFill>
              <a:latin typeface="Times New Roman" pitchFamily="18" charset="0"/>
              <a:cs typeface="Times New Roman" pitchFamily="18" charset="0"/>
            </a:endParaRPr>
          </a:p>
        </p:txBody>
      </p:sp>
      <p:sp>
        <p:nvSpPr>
          <p:cNvPr id="15" name="Rectangle 14"/>
          <p:cNvSpPr/>
          <p:nvPr/>
        </p:nvSpPr>
        <p:spPr>
          <a:xfrm>
            <a:off x="0" y="1726643"/>
            <a:ext cx="12192000" cy="523220"/>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Ảnh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nước</a:t>
            </a:r>
            <a:endParaRPr lang="en-US" sz="2800" b="1" dirty="0">
              <a:solidFill>
                <a:srgbClr val="0000FF"/>
              </a:solidFill>
              <a:latin typeface="Times New Roman" pitchFamily="18" charset="0"/>
              <a:cs typeface="Times New Roman" pitchFamily="18" charset="0"/>
            </a:endParaRPr>
          </a:p>
        </p:txBody>
      </p:sp>
      <p:sp>
        <p:nvSpPr>
          <p:cNvPr id="17" name="Rectangle 16"/>
          <p:cNvSpPr/>
          <p:nvPr/>
        </p:nvSpPr>
        <p:spPr>
          <a:xfrm>
            <a:off x="0" y="2169353"/>
            <a:ext cx="12192000" cy="523220"/>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Ảnh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độ</a:t>
            </a:r>
            <a:endParaRPr lang="en-US" sz="2800" b="1" dirty="0">
              <a:solidFill>
                <a:srgbClr val="0000FF"/>
              </a:solidFill>
              <a:latin typeface="Times New Roman" pitchFamily="18" charset="0"/>
              <a:cs typeface="Times New Roman" pitchFamily="18" charset="0"/>
            </a:endParaRPr>
          </a:p>
        </p:txBody>
      </p:sp>
      <p:sp>
        <p:nvSpPr>
          <p:cNvPr id="20" name="Rectangle 19"/>
          <p:cNvSpPr/>
          <p:nvPr/>
        </p:nvSpPr>
        <p:spPr>
          <a:xfrm>
            <a:off x="0" y="2575754"/>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1" name="Rectangle 20"/>
          <p:cNvSpPr/>
          <p:nvPr/>
        </p:nvSpPr>
        <p:spPr>
          <a:xfrm>
            <a:off x="0" y="3410325"/>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chậm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2" name="Rectangle 21"/>
          <p:cNvSpPr/>
          <p:nvPr/>
        </p:nvSpPr>
        <p:spPr>
          <a:xfrm>
            <a:off x="0" y="4266668"/>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hoa</a:t>
            </a:r>
            <a:r>
              <a:rPr lang="en-US" sz="2800" dirty="0" smtClean="0">
                <a:solidFill>
                  <a:srgbClr val="0000FF"/>
                </a:solidFill>
                <a:latin typeface="Times New Roman" pitchFamily="18" charset="0"/>
                <a:cs typeface="Times New Roman" pitchFamily="18" charset="0"/>
              </a:rPr>
              <a:t>…ở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4" name="Rectangle 13"/>
          <p:cNvSpPr/>
          <p:nvPr/>
        </p:nvSpPr>
        <p:spPr>
          <a:xfrm>
            <a:off x="0" y="5108496"/>
            <a:ext cx="12192000" cy="523220"/>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4. </a:t>
            </a:r>
            <a:r>
              <a:rPr lang="en-US" sz="2800" b="1" dirty="0" err="1" smtClean="0">
                <a:solidFill>
                  <a:srgbClr val="0000FF"/>
                </a:solidFill>
                <a:latin typeface="Times New Roman" pitchFamily="18" charset="0"/>
                <a:cs typeface="Times New Roman" pitchFamily="18" charset="0"/>
              </a:rPr>
              <a:t>Ảnh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23" name="Rectangle 22"/>
          <p:cNvSpPr/>
          <p:nvPr/>
        </p:nvSpPr>
        <p:spPr>
          <a:xfrm>
            <a:off x="0" y="5543925"/>
            <a:ext cx="12192000" cy="954107"/>
          </a:xfrm>
          <a:prstGeom prst="rect">
            <a:avLst/>
          </a:prstGeom>
        </p:spPr>
        <p:txBody>
          <a:bodyPr wrap="square">
            <a:spAutoFit/>
          </a:bodyPr>
          <a:lstStyle/>
          <a:p>
            <a:pPr algn="just"/>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5607717" y="878113"/>
            <a:ext cx="6584283" cy="433251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1000"/>
                                        <p:tgtEl>
                                          <p:spTgt spid="23"/>
                                        </p:tgtEl>
                                      </p:cBhvr>
                                    </p:animEffect>
                                  </p:childTnLst>
                                </p:cTn>
                              </p:par>
                              <p:par>
                                <p:cTn id="19" presetID="51" presetClass="exit" presetSubtype="0" fill="hold" nodeType="withEffect">
                                  <p:stCondLst>
                                    <p:cond delay="0"/>
                                  </p:stCondLst>
                                  <p:childTnLst>
                                    <p:animEffect transition="out" filter="fade">
                                      <p:cBhvr>
                                        <p:cTn id="20" dur="770" accel="100000">
                                          <p:stCondLst>
                                            <p:cond delay="1230"/>
                                          </p:stCondLst>
                                        </p:cTn>
                                        <p:tgtEl>
                                          <p:spTgt spid="1026"/>
                                        </p:tgtEl>
                                      </p:cBhvr>
                                    </p:animEffect>
                                    <p:animScale>
                                      <p:cBhvr>
                                        <p:cTn id="21" dur="770" accel="100000">
                                          <p:stCondLst>
                                            <p:cond delay="1230"/>
                                          </p:stCondLst>
                                        </p:cTn>
                                        <p:tgtEl>
                                          <p:spTgt spid="1026"/>
                                        </p:tgtEl>
                                      </p:cBhvr>
                                      <p:from x="200000" y="450000"/>
                                      <p:to x="10000" y="10000"/>
                                    </p:animScale>
                                    <p:animScale>
                                      <p:cBhvr>
                                        <p:cTn id="22" dur="1230" decel="100000"/>
                                        <p:tgtEl>
                                          <p:spTgt spid="1026"/>
                                        </p:tgtEl>
                                      </p:cBhvr>
                                      <p:from x="100000" y="100000"/>
                                      <p:to x="200000" y="450000"/>
                                    </p:animScale>
                                    <p:anim from="(ppt_x)" to="(0.5)" calcmode="lin" valueType="num">
                                      <p:cBhvr>
                                        <p:cTn id="23" dur="1230" decel="100000"/>
                                        <p:tgtEl>
                                          <p:spTgt spid="1026"/>
                                        </p:tgtEl>
                                        <p:attrNameLst>
                                          <p:attrName>ppt_x</p:attrName>
                                        </p:attrNameLst>
                                      </p:cBhvr>
                                    </p:anim>
                                    <p:anim from="(0.5)" to="(0.5)" calcmode="lin" valueType="num">
                                      <p:cBhvr>
                                        <p:cTn id="24" dur="770">
                                          <p:stCondLst>
                                            <p:cond delay="1230"/>
                                          </p:stCondLst>
                                        </p:cTn>
                                        <p:tgtEl>
                                          <p:spTgt spid="1026"/>
                                        </p:tgtEl>
                                        <p:attrNameLst>
                                          <p:attrName>ppt_x</p:attrName>
                                        </p:attrNameLst>
                                      </p:cBhvr>
                                    </p:anim>
                                    <p:anim from="(ppt_y)" to="(ppt_y+0.4)" calcmode="lin" valueType="num">
                                      <p:cBhvr>
                                        <p:cTn id="25" dur="1230" decel="100000"/>
                                        <p:tgtEl>
                                          <p:spTgt spid="1026"/>
                                        </p:tgtEl>
                                        <p:attrNameLst>
                                          <p:attrName>ppt_y</p:attrName>
                                        </p:attrNameLst>
                                      </p:cBhvr>
                                    </p:anim>
                                    <p:anim from="(ppt_y)" to="(ppt_y)" calcmode="lin" valueType="num">
                                      <p:cBhvr>
                                        <p:cTn id="26" dur="770">
                                          <p:stCondLst>
                                            <p:cond delay="1230"/>
                                          </p:stCondLst>
                                        </p:cTn>
                                        <p:tgtEl>
                                          <p:spTgt spid="1026"/>
                                        </p:tgtEl>
                                        <p:attrNameLst>
                                          <p:attrName>ppt_y</p:attrName>
                                        </p:attrNameLst>
                                      </p:cBhvr>
                                    </p:anim>
                                    <p:set>
                                      <p:cBhvr>
                                        <p:cTn id="27"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323774"/>
            <a:ext cx="12192000" cy="2246769"/>
          </a:xfrm>
          <a:prstGeom prst="rect">
            <a:avLst/>
          </a:prstGeom>
        </p:spPr>
        <p:txBody>
          <a:bodyPr wrap="square">
            <a:spAutoFit/>
          </a:bodyPr>
          <a:lstStyle/>
          <a:p>
            <a:pPr algn="just">
              <a:buFontTx/>
              <a:buChar char="-"/>
            </a:pP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Bón phân, cắt cành để kích thích cây nở hoa</a:t>
            </a:r>
            <a:endParaRPr lang="en-US" sz="2800" dirty="0" smtClean="0">
              <a:solidFill>
                <a:srgbClr val="FF00FF"/>
              </a:solidFill>
              <a:latin typeface="Times New Roman" pitchFamily="18" charset="0"/>
              <a:cs typeface="Times New Roman" pitchFamily="18" charset="0"/>
            </a:endParaRPr>
          </a:p>
          <a:p>
            <a:pPr algn="just">
              <a:buFontTx/>
              <a:buChar char="-"/>
            </a:pPr>
            <a:r>
              <a:rPr lang="vi-VN" sz="2800" dirty="0" smtClean="0">
                <a:solidFill>
                  <a:srgbClr val="FF00FF"/>
                </a:solidFill>
                <a:latin typeface="Times New Roman" pitchFamily="18" charset="0"/>
                <a:cs typeface="Times New Roman" pitchFamily="18" charset="0"/>
              </a:rPr>
              <a:t> Tăng nguồn nhiệt bằng cách dùng đèn sợi đốt để giúp trứng gà nhanh nở.</a:t>
            </a:r>
            <a:endParaRPr lang="en-US" sz="2800" dirty="0" smtClean="0">
              <a:solidFill>
                <a:srgbClr val="FF00FF"/>
              </a:solidFill>
              <a:latin typeface="Times New Roman" pitchFamily="18" charset="0"/>
              <a:cs typeface="Times New Roman" pitchFamily="18" charset="0"/>
            </a:endParaRPr>
          </a:p>
          <a:p>
            <a:pPr algn="just">
              <a:buFontTx/>
              <a:buChar char="-"/>
            </a:pPr>
            <a:r>
              <a:rPr lang="vi-VN" sz="2800" dirty="0" smtClean="0">
                <a:solidFill>
                  <a:srgbClr val="FF00FF"/>
                </a:solidFill>
                <a:latin typeface="Times New Roman" pitchFamily="18" charset="0"/>
                <a:cs typeface="Times New Roman" pitchFamily="18" charset="0"/>
              </a:rPr>
              <a:t> Ở các vùng khí hậu lạnh, các loài rau, củ nhiệt đới được trồng trong nhà kính để đảm bảo nhiệt độ phù hợp cho cây trồng sinh trưởng, phát triển.</a:t>
            </a:r>
            <a:endParaRPr lang="en-US" sz="2800" dirty="0" smtClean="0">
              <a:solidFill>
                <a:srgbClr val="FF00FF"/>
              </a:solidFill>
              <a:latin typeface="Times New Roman" pitchFamily="18" charset="0"/>
              <a:cs typeface="Times New Roman" pitchFamily="18" charset="0"/>
            </a:endParaRPr>
          </a:p>
          <a:p>
            <a:pPr algn="just">
              <a:buFontTx/>
              <a:buChar char="-"/>
            </a:pPr>
            <a:r>
              <a:rPr lang="vi-VN" sz="2800" dirty="0" smtClean="0">
                <a:solidFill>
                  <a:srgbClr val="FF00FF"/>
                </a:solidFill>
                <a:latin typeface="Times New Roman" pitchFamily="18" charset="0"/>
                <a:cs typeface="Times New Roman" pitchFamily="18" charset="0"/>
              </a:rPr>
              <a:t> Dùng đèn led để kích thích hoa nở.</a:t>
            </a:r>
            <a:endParaRPr lang="vi-VN" sz="2800" dirty="0">
              <a:solidFill>
                <a:srgbClr val="FF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3943795" y="0"/>
            <a:ext cx="4362450" cy="33909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900" decel="100000" fill="hold"/>
                                        <p:tgtEl>
                                          <p:spTgt spid="20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heel(4)">
                                      <p:cBhvr>
                                        <p:cTn id="15" dur="10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wheel(4)">
                                      <p:cBhvr>
                                        <p:cTn id="20" dur="1000"/>
                                        <p:tgtEl>
                                          <p:spTgt spid="1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wheel(4)">
                                      <p:cBhvr>
                                        <p:cTn id="25" dur="1000"/>
                                        <p:tgtEl>
                                          <p:spTgt spid="1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Effect transition="in" filter="wheel(4)">
                                      <p:cBhvr>
                                        <p:cTn id="30" dur="1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23220"/>
          </a:xfrm>
          <a:prstGeom prst="rect">
            <a:avLst/>
          </a:prstGeom>
        </p:spPr>
        <p:txBody>
          <a:bodyPr wrap="square">
            <a:spAutoFit/>
          </a:bodyPr>
          <a:lstStyle/>
          <a:p>
            <a:r>
              <a:rPr lang="vi-VN" sz="2800" b="1" dirty="0" smtClean="0">
                <a:solidFill>
                  <a:srgbClr val="FF0000"/>
                </a:solidFill>
                <a:latin typeface="Times New Roman" pitchFamily="18" charset="0"/>
                <a:cs typeface="Times New Roman" pitchFamily="18" charset="0"/>
              </a:rPr>
              <a:t>Bài </a:t>
            </a:r>
            <a:r>
              <a:rPr lang="en-US" sz="2800" b="1" dirty="0" err="1" smtClean="0">
                <a:solidFill>
                  <a:srgbClr val="FF0000"/>
                </a:solidFill>
                <a:latin typeface="Times New Roman" pitchFamily="18" charset="0"/>
                <a:cs typeface="Times New Roman" pitchFamily="18" charset="0"/>
              </a:rPr>
              <a:t>tập</a:t>
            </a:r>
            <a:r>
              <a:rPr lang="vi-VN" sz="2800" b="1"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a:t>
            </a:r>
            <a:r>
              <a:rPr lang="vi-VN" sz="2800" dirty="0" smtClean="0">
                <a:solidFill>
                  <a:srgbClr val="FF0000"/>
                </a:solidFill>
                <a:latin typeface="+mj-lt"/>
              </a:rPr>
              <a:t>ác hiện tượng trong bảng sau đây là sinh trưởng hay phát triển?</a:t>
            </a:r>
            <a:endParaRPr lang="en-US" sz="2800" dirty="0">
              <a:solidFill>
                <a:srgbClr val="FF0000"/>
              </a:solidFill>
              <a:latin typeface="+mj-lt"/>
            </a:endParaRPr>
          </a:p>
        </p:txBody>
      </p:sp>
      <p:graphicFrame>
        <p:nvGraphicFramePr>
          <p:cNvPr id="5" name="Table 4"/>
          <p:cNvGraphicFramePr>
            <a:graphicFrameLocks noGrp="1"/>
          </p:cNvGraphicFramePr>
          <p:nvPr/>
        </p:nvGraphicFramePr>
        <p:xfrm>
          <a:off x="130626" y="608879"/>
          <a:ext cx="11887200" cy="5821680"/>
        </p:xfrm>
        <a:graphic>
          <a:graphicData uri="http://schemas.openxmlformats.org/drawingml/2006/table">
            <a:tbl>
              <a:tblPr/>
              <a:tblGrid>
                <a:gridCol w="6485988">
                  <a:extLst>
                    <a:ext uri="{9D8B030D-6E8A-4147-A177-3AD203B41FA5}">
                      <a16:colId xmlns:a16="http://schemas.microsoft.com/office/drawing/2014/main" val="20000"/>
                    </a:ext>
                  </a:extLst>
                </a:gridCol>
                <a:gridCol w="3413678">
                  <a:extLst>
                    <a:ext uri="{9D8B030D-6E8A-4147-A177-3AD203B41FA5}">
                      <a16:colId xmlns:a16="http://schemas.microsoft.com/office/drawing/2014/main" val="20001"/>
                    </a:ext>
                  </a:extLst>
                </a:gridCol>
                <a:gridCol w="1987534">
                  <a:extLst>
                    <a:ext uri="{9D8B030D-6E8A-4147-A177-3AD203B41FA5}">
                      <a16:colId xmlns:a16="http://schemas.microsoft.com/office/drawing/2014/main" val="20002"/>
                    </a:ext>
                  </a:extLst>
                </a:gridCol>
              </a:tblGrid>
              <a:tr h="0">
                <a:tc>
                  <a:txBody>
                    <a:bodyPr/>
                    <a:lstStyle/>
                    <a:p>
                      <a:pPr algn="ctr" fontAlgn="t"/>
                      <a:r>
                        <a:rPr lang="vi-VN" sz="2400" b="1" dirty="0">
                          <a:solidFill>
                            <a:srgbClr val="000000"/>
                          </a:solidFill>
                          <a:latin typeface="Times New Roman" pitchFamily="18" charset="0"/>
                          <a:cs typeface="Times New Roman" pitchFamily="18" charset="0"/>
                        </a:rPr>
                        <a:t>Hiện tượng</a:t>
                      </a:r>
                      <a:endParaRPr lang="vi-VN" sz="2400" dirty="0">
                        <a:solidFill>
                          <a:srgbClr val="000000"/>
                        </a:solidFill>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vi-VN" sz="2400" b="1">
                          <a:solidFill>
                            <a:srgbClr val="000000"/>
                          </a:solidFill>
                          <a:latin typeface="Times New Roman" pitchFamily="18" charset="0"/>
                          <a:cs typeface="Times New Roman" pitchFamily="18" charset="0"/>
                        </a:rPr>
                        <a:t>Sinh trưởng</a:t>
                      </a:r>
                      <a:endParaRPr lang="vi-VN" sz="2400">
                        <a:solidFill>
                          <a:srgbClr val="000000"/>
                        </a:solidFill>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400" b="1">
                          <a:solidFill>
                            <a:srgbClr val="000000"/>
                          </a:solidFill>
                          <a:latin typeface="Times New Roman" pitchFamily="18" charset="0"/>
                          <a:cs typeface="Times New Roman" pitchFamily="18" charset="0"/>
                        </a:rPr>
                        <a:t>Phát triển</a:t>
                      </a:r>
                      <a:endParaRPr lang="en-US" sz="2400">
                        <a:solidFill>
                          <a:srgbClr val="000000"/>
                        </a:solidFill>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56921">
                <a:tc>
                  <a:txBody>
                    <a:bodyPr/>
                    <a:lstStyle/>
                    <a:p>
                      <a:pPr algn="just" fontAlgn="t"/>
                      <a:r>
                        <a:rPr lang="en-US" sz="2400" dirty="0">
                          <a:solidFill>
                            <a:srgbClr val="000000"/>
                          </a:solidFill>
                          <a:latin typeface="Times New Roman" pitchFamily="18" charset="0"/>
                          <a:cs typeface="Times New Roman" pitchFamily="18" charset="0"/>
                        </a:rPr>
                        <a:t>1. </a:t>
                      </a:r>
                      <a:r>
                        <a:rPr lang="en-US" sz="2400" dirty="0" err="1">
                          <a:solidFill>
                            <a:srgbClr val="000000"/>
                          </a:solidFill>
                          <a:latin typeface="Times New Roman" pitchFamily="18" charset="0"/>
                          <a:cs typeface="Times New Roman" pitchFamily="18" charset="0"/>
                        </a:rPr>
                        <a:t>Cây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lúa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trổ</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bông</a:t>
                      </a:r>
                      <a:r>
                        <a:rPr lang="en-US" sz="2400" dirty="0">
                          <a:solidFill>
                            <a:srgbClr val="000000"/>
                          </a:solidFill>
                          <a:latin typeface="Times New Roman" pitchFamily="18" charset="0"/>
                          <a:cs typeface="Times New Roman" pitchFamily="18" charset="0"/>
                        </a:rPr>
                        <a: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2400" dirty="0">
                          <a:solidFill>
                            <a:srgbClr val="000000"/>
                          </a:solidFill>
                          <a:latin typeface="Times New Roman" pitchFamily="18" charset="0"/>
                          <a:cs typeface="Times New Roman" pitchFamily="18" charset="0"/>
                        </a:rPr>
                        <a:t/>
                      </a:r>
                      <a:br>
                        <a:rPr lang="en-US" sz="2400" dirty="0">
                          <a:solidFill>
                            <a:srgbClr val="000000"/>
                          </a:solidFill>
                          <a:latin typeface="Times New Roman" pitchFamily="18" charset="0"/>
                          <a:cs typeface="Times New Roman" pitchFamily="18" charset="0"/>
                        </a:rPr>
                      </a:br>
                      <a:endParaRPr lang="en-US" sz="2400" dirty="0">
                        <a:solidFill>
                          <a:srgbClr val="000000"/>
                        </a:solidFill>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2400" dirty="0">
                          <a:solidFill>
                            <a:srgbClr val="000000"/>
                          </a:solidFill>
                          <a:latin typeface="Times New Roman" pitchFamily="18" charset="0"/>
                          <a:cs typeface="Times New Roman" pitchFamily="18" charset="0"/>
                        </a:rPr>
                        <a:t/>
                      </a:r>
                      <a:br>
                        <a:rPr lang="en-US" sz="2400" dirty="0">
                          <a:solidFill>
                            <a:srgbClr val="000000"/>
                          </a:solidFill>
                          <a:latin typeface="Times New Roman" pitchFamily="18" charset="0"/>
                          <a:cs typeface="Times New Roman" pitchFamily="18" charset="0"/>
                        </a:rPr>
                      </a:br>
                      <a:endParaRPr lang="en-US" sz="2400" dirty="0">
                        <a:solidFill>
                          <a:srgbClr val="000000"/>
                        </a:solidFill>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6795">
                <a:tc>
                  <a:txBody>
                    <a:bodyPr/>
                    <a:lstStyle/>
                    <a:p>
                      <a:pPr algn="just" fontAlgn="t"/>
                      <a:r>
                        <a:rPr lang="pt-BR" sz="2400" dirty="0">
                          <a:solidFill>
                            <a:srgbClr val="000000"/>
                          </a:solidFill>
                          <a:latin typeface="Times New Roman" pitchFamily="18" charset="0"/>
                          <a:cs typeface="Times New Roman" pitchFamily="18" charset="0"/>
                        </a:rPr>
                        <a:t>2. Cây cau cao lên.</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2400" dirty="0">
                          <a:solidFill>
                            <a:srgbClr val="000000"/>
                          </a:solidFill>
                          <a:latin typeface="Times New Roman" pitchFamily="18" charset="0"/>
                          <a:cs typeface="Times New Roman" pitchFamily="18" charset="0"/>
                        </a:rPr>
                        <a:t/>
                      </a:r>
                      <a:br>
                        <a:rPr lang="en-US" sz="2400" dirty="0">
                          <a:solidFill>
                            <a:srgbClr val="000000"/>
                          </a:solidFill>
                          <a:latin typeface="Times New Roman" pitchFamily="18" charset="0"/>
                          <a:cs typeface="Times New Roman" pitchFamily="18" charset="0"/>
                        </a:rPr>
                      </a:br>
                      <a:endParaRPr lang="en-US" sz="2400" dirty="0">
                        <a:solidFill>
                          <a:srgbClr val="000000"/>
                        </a:solidFill>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2400" dirty="0">
                          <a:solidFill>
                            <a:srgbClr val="000000"/>
                          </a:solidFill>
                          <a:latin typeface="Times New Roman" pitchFamily="18" charset="0"/>
                          <a:cs typeface="Times New Roman" pitchFamily="18" charset="0"/>
                        </a:rPr>
                        <a:t/>
                      </a:r>
                      <a:br>
                        <a:rPr lang="en-US" sz="2400" dirty="0">
                          <a:solidFill>
                            <a:srgbClr val="000000"/>
                          </a:solidFill>
                          <a:latin typeface="Times New Roman" pitchFamily="18" charset="0"/>
                          <a:cs typeface="Times New Roman" pitchFamily="18" charset="0"/>
                        </a:rPr>
                      </a:br>
                      <a:endParaRPr lang="en-US" sz="2400" dirty="0">
                        <a:solidFill>
                          <a:srgbClr val="000000"/>
                        </a:solidFill>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72441">
                <a:tc>
                  <a:txBody>
                    <a:bodyPr/>
                    <a:lstStyle/>
                    <a:p>
                      <a:pPr algn="just" fontAlgn="t"/>
                      <a:r>
                        <a:rPr lang="en-US" sz="2400" dirty="0">
                          <a:solidFill>
                            <a:srgbClr val="000000"/>
                          </a:solidFill>
                          <a:latin typeface="Times New Roman" pitchFamily="18" charset="0"/>
                          <a:cs typeface="Times New Roman" pitchFamily="18" charset="0"/>
                        </a:rPr>
                        <a:t>3. </a:t>
                      </a:r>
                      <a:r>
                        <a:rPr lang="en-US" sz="2400" dirty="0" err="1">
                          <a:solidFill>
                            <a:srgbClr val="000000"/>
                          </a:solidFill>
                          <a:latin typeface="Times New Roman" pitchFamily="18" charset="0"/>
                          <a:cs typeface="Times New Roman" pitchFamily="18" charset="0"/>
                        </a:rPr>
                        <a:t>Hạt</a:t>
                      </a:r>
                      <a:r>
                        <a:rPr lang="en-US" sz="2400" dirty="0">
                          <a:solidFill>
                            <a:srgbClr val="000000"/>
                          </a:solidFill>
                          <a:latin typeface="Times New Roman" pitchFamily="18" charset="0"/>
                          <a:cs typeface="Times New Roman" pitchFamily="18" charset="0"/>
                        </a:rPr>
                        <a:t> cam </a:t>
                      </a:r>
                      <a:r>
                        <a:rPr lang="en-US" sz="2400" dirty="0" err="1">
                          <a:solidFill>
                            <a:srgbClr val="000000"/>
                          </a:solidFill>
                          <a:latin typeface="Times New Roman" pitchFamily="18" charset="0"/>
                          <a:cs typeface="Times New Roman" pitchFamily="18" charset="0"/>
                        </a:rPr>
                        <a:t>nảy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mầm</a:t>
                      </a:r>
                      <a:r>
                        <a:rPr lang="en-US" sz="2400" dirty="0">
                          <a:solidFill>
                            <a:srgbClr val="000000"/>
                          </a:solidFill>
                          <a:latin typeface="Times New Roman" pitchFamily="18" charset="0"/>
                          <a:cs typeface="Times New Roman" pitchFamily="18" charset="0"/>
                        </a:rPr>
                        <a: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2400" dirty="0">
                          <a:solidFill>
                            <a:srgbClr val="000000"/>
                          </a:solidFill>
                          <a:latin typeface="Times New Roman" pitchFamily="18" charset="0"/>
                          <a:cs typeface="Times New Roman" pitchFamily="18" charset="0"/>
                        </a:rPr>
                        <a:t/>
                      </a:r>
                      <a:br>
                        <a:rPr lang="en-US" sz="2400" dirty="0">
                          <a:solidFill>
                            <a:srgbClr val="000000"/>
                          </a:solidFill>
                          <a:latin typeface="Times New Roman" pitchFamily="18" charset="0"/>
                          <a:cs typeface="Times New Roman" pitchFamily="18" charset="0"/>
                        </a:rPr>
                      </a:br>
                      <a:endParaRPr lang="en-US" sz="2400" dirty="0">
                        <a:solidFill>
                          <a:srgbClr val="000000"/>
                        </a:solidFill>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2400" dirty="0">
                          <a:solidFill>
                            <a:srgbClr val="000000"/>
                          </a:solidFill>
                          <a:latin typeface="Times New Roman" pitchFamily="18" charset="0"/>
                          <a:cs typeface="Times New Roman" pitchFamily="18" charset="0"/>
                        </a:rPr>
                        <a:t/>
                      </a:r>
                      <a:br>
                        <a:rPr lang="en-US" sz="2400" dirty="0">
                          <a:solidFill>
                            <a:srgbClr val="000000"/>
                          </a:solidFill>
                          <a:latin typeface="Times New Roman" pitchFamily="18" charset="0"/>
                          <a:cs typeface="Times New Roman" pitchFamily="18" charset="0"/>
                        </a:rPr>
                      </a:br>
                      <a:endParaRPr lang="en-US" sz="2400" dirty="0">
                        <a:solidFill>
                          <a:srgbClr val="000000"/>
                        </a:solidFill>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just" fontAlgn="t"/>
                      <a:r>
                        <a:rPr lang="en-US" sz="2400" dirty="0">
                          <a:solidFill>
                            <a:srgbClr val="000000"/>
                          </a:solidFill>
                          <a:latin typeface="Times New Roman" pitchFamily="18" charset="0"/>
                          <a:cs typeface="Times New Roman" pitchFamily="18" charset="0"/>
                        </a:rPr>
                        <a:t>4. </a:t>
                      </a:r>
                      <a:r>
                        <a:rPr lang="en-US" sz="2400" dirty="0" err="1">
                          <a:solidFill>
                            <a:srgbClr val="000000"/>
                          </a:solidFill>
                          <a:latin typeface="Times New Roman" pitchFamily="18" charset="0"/>
                          <a:cs typeface="Times New Roman" pitchFamily="18" charset="0"/>
                        </a:rPr>
                        <a:t>Trứng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gà</a:t>
                      </a:r>
                      <a:r>
                        <a:rPr lang="en-US" sz="2400" dirty="0">
                          <a:solidFill>
                            <a:srgbClr val="000000"/>
                          </a:solidFill>
                          <a:latin typeface="Times New Roman" pitchFamily="18" charset="0"/>
                          <a:cs typeface="Times New Roman" pitchFamily="18" charset="0"/>
                        </a:rPr>
                        <a:t> con.</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2400" dirty="0">
                          <a:solidFill>
                            <a:srgbClr val="000000"/>
                          </a:solidFill>
                          <a:latin typeface="Times New Roman" pitchFamily="18" charset="0"/>
                          <a:cs typeface="Times New Roman" pitchFamily="18" charset="0"/>
                        </a:rPr>
                        <a:t/>
                      </a:r>
                      <a:br>
                        <a:rPr lang="en-US" sz="2400" dirty="0">
                          <a:solidFill>
                            <a:srgbClr val="000000"/>
                          </a:solidFill>
                          <a:latin typeface="Times New Roman" pitchFamily="18" charset="0"/>
                          <a:cs typeface="Times New Roman" pitchFamily="18" charset="0"/>
                        </a:rPr>
                      </a:br>
                      <a:endParaRPr lang="en-US" sz="2400" dirty="0">
                        <a:solidFill>
                          <a:srgbClr val="000000"/>
                        </a:solidFill>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2400" dirty="0">
                          <a:solidFill>
                            <a:srgbClr val="000000"/>
                          </a:solidFill>
                          <a:latin typeface="Times New Roman" pitchFamily="18" charset="0"/>
                          <a:cs typeface="Times New Roman" pitchFamily="18" charset="0"/>
                        </a:rPr>
                        <a:t/>
                      </a:r>
                      <a:br>
                        <a:rPr lang="en-US" sz="2400" dirty="0">
                          <a:solidFill>
                            <a:srgbClr val="000000"/>
                          </a:solidFill>
                          <a:latin typeface="Times New Roman" pitchFamily="18" charset="0"/>
                          <a:cs typeface="Times New Roman" pitchFamily="18" charset="0"/>
                        </a:rPr>
                      </a:br>
                      <a:endParaRPr lang="en-US" sz="2400" dirty="0">
                        <a:solidFill>
                          <a:srgbClr val="000000"/>
                        </a:solidFill>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just" fontAlgn="t"/>
                      <a:r>
                        <a:rPr lang="vi-VN" sz="2400" dirty="0">
                          <a:solidFill>
                            <a:srgbClr val="000000"/>
                          </a:solidFill>
                          <a:latin typeface="Times New Roman" pitchFamily="18" charset="0"/>
                          <a:cs typeface="Times New Roman" pitchFamily="18" charset="0"/>
                        </a:rPr>
                        <a:t>5. Vịt con lớn thành vịt trưởng thành.</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2400">
                          <a:solidFill>
                            <a:srgbClr val="000000"/>
                          </a:solidFill>
                          <a:latin typeface="Times New Roman" pitchFamily="18" charset="0"/>
                          <a:cs typeface="Times New Roman" pitchFamily="18" charset="0"/>
                        </a:rPr>
                        <a:t/>
                      </a:r>
                      <a:br>
                        <a:rPr lang="en-US" sz="2400">
                          <a:solidFill>
                            <a:srgbClr val="000000"/>
                          </a:solidFill>
                          <a:latin typeface="Times New Roman" pitchFamily="18" charset="0"/>
                          <a:cs typeface="Times New Roman" pitchFamily="18" charset="0"/>
                        </a:rPr>
                      </a:br>
                      <a:endParaRPr lang="en-US" sz="2400">
                        <a:solidFill>
                          <a:srgbClr val="000000"/>
                        </a:solidFill>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2400" dirty="0">
                          <a:solidFill>
                            <a:srgbClr val="000000"/>
                          </a:solidFill>
                          <a:latin typeface="Times New Roman" pitchFamily="18" charset="0"/>
                          <a:cs typeface="Times New Roman" pitchFamily="18" charset="0"/>
                        </a:rPr>
                        <a:t/>
                      </a:r>
                      <a:br>
                        <a:rPr lang="en-US" sz="2400" dirty="0">
                          <a:solidFill>
                            <a:srgbClr val="000000"/>
                          </a:solidFill>
                          <a:latin typeface="Times New Roman" pitchFamily="18" charset="0"/>
                          <a:cs typeface="Times New Roman" pitchFamily="18" charset="0"/>
                        </a:rPr>
                      </a:br>
                      <a:endParaRPr lang="en-US" sz="2400" dirty="0">
                        <a:solidFill>
                          <a:srgbClr val="000000"/>
                        </a:solidFill>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just" fontAlgn="t"/>
                      <a:r>
                        <a:rPr lang="vi-VN" sz="2400" dirty="0">
                          <a:solidFill>
                            <a:srgbClr val="000000"/>
                          </a:solidFill>
                          <a:latin typeface="Times New Roman" pitchFamily="18" charset="0"/>
                          <a:cs typeface="Times New Roman" pitchFamily="18" charset="0"/>
                        </a:rPr>
                        <a:t>6. Mèo trưởng thành đẻ ra mèo con.</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2400" dirty="0">
                          <a:solidFill>
                            <a:srgbClr val="000000"/>
                          </a:solidFill>
                          <a:latin typeface="Times New Roman" pitchFamily="18" charset="0"/>
                          <a:cs typeface="Times New Roman" pitchFamily="18" charset="0"/>
                        </a:rPr>
                        <a:t/>
                      </a:r>
                      <a:br>
                        <a:rPr lang="en-US" sz="2400" dirty="0">
                          <a:solidFill>
                            <a:srgbClr val="000000"/>
                          </a:solidFill>
                          <a:latin typeface="Times New Roman" pitchFamily="18" charset="0"/>
                          <a:cs typeface="Times New Roman" pitchFamily="18" charset="0"/>
                        </a:rPr>
                      </a:br>
                      <a:endParaRPr lang="en-US" sz="2400" dirty="0">
                        <a:solidFill>
                          <a:srgbClr val="000000"/>
                        </a:solidFill>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2400" dirty="0">
                          <a:solidFill>
                            <a:srgbClr val="000000"/>
                          </a:solidFill>
                          <a:latin typeface="Times New Roman" pitchFamily="18" charset="0"/>
                          <a:cs typeface="Times New Roman" pitchFamily="18" charset="0"/>
                        </a:rPr>
                        <a:t/>
                      </a:r>
                      <a:br>
                        <a:rPr lang="en-US" sz="2400" dirty="0">
                          <a:solidFill>
                            <a:srgbClr val="000000"/>
                          </a:solidFill>
                          <a:latin typeface="Times New Roman" pitchFamily="18" charset="0"/>
                          <a:cs typeface="Times New Roman" pitchFamily="18" charset="0"/>
                        </a:rPr>
                      </a:br>
                      <a:endParaRPr lang="en-US" sz="2400" dirty="0">
                        <a:solidFill>
                          <a:srgbClr val="000000"/>
                        </a:solidFill>
                        <a:latin typeface="Times New Roman" pitchFamily="18" charset="0"/>
                        <a:cs typeface="Times New Roman"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TextBox 5"/>
          <p:cNvSpPr txBox="1"/>
          <p:nvPr/>
        </p:nvSpPr>
        <p:spPr>
          <a:xfrm>
            <a:off x="10319657" y="1248228"/>
            <a:ext cx="1349829" cy="646331"/>
          </a:xfrm>
          <a:prstGeom prst="rect">
            <a:avLst/>
          </a:prstGeom>
          <a:noFill/>
        </p:spPr>
        <p:txBody>
          <a:bodyPr wrap="square" rtlCol="0">
            <a:spAutoFit/>
          </a:bodyPr>
          <a:lstStyle/>
          <a:p>
            <a:pPr algn="ctr"/>
            <a:r>
              <a:rPr lang="en-US" sz="3600" b="1" dirty="0" smtClean="0">
                <a:solidFill>
                  <a:srgbClr val="FF00FF"/>
                </a:solidFill>
                <a:latin typeface="Times New Roman" pitchFamily="18" charset="0"/>
                <a:cs typeface="Times New Roman" pitchFamily="18" charset="0"/>
              </a:rPr>
              <a:t>X</a:t>
            </a:r>
            <a:endParaRPr lang="en-US" sz="3600" b="1" dirty="0">
              <a:solidFill>
                <a:srgbClr val="FF00FF"/>
              </a:solidFill>
              <a:latin typeface="Times New Roman" pitchFamily="18" charset="0"/>
              <a:cs typeface="Times New Roman" pitchFamily="18" charset="0"/>
            </a:endParaRPr>
          </a:p>
        </p:txBody>
      </p:sp>
      <p:sp>
        <p:nvSpPr>
          <p:cNvPr id="7" name="TextBox 6"/>
          <p:cNvSpPr txBox="1"/>
          <p:nvPr/>
        </p:nvSpPr>
        <p:spPr>
          <a:xfrm>
            <a:off x="7736114" y="2090057"/>
            <a:ext cx="1349829" cy="646331"/>
          </a:xfrm>
          <a:prstGeom prst="rect">
            <a:avLst/>
          </a:prstGeom>
          <a:noFill/>
        </p:spPr>
        <p:txBody>
          <a:bodyPr wrap="square" rtlCol="0">
            <a:spAutoFit/>
          </a:bodyPr>
          <a:lstStyle/>
          <a:p>
            <a:pPr algn="ctr"/>
            <a:r>
              <a:rPr lang="en-US" sz="3600" b="1" dirty="0" smtClean="0">
                <a:solidFill>
                  <a:srgbClr val="FF00FF"/>
                </a:solidFill>
                <a:latin typeface="Times New Roman" pitchFamily="18" charset="0"/>
                <a:cs typeface="Times New Roman" pitchFamily="18" charset="0"/>
              </a:rPr>
              <a:t>X</a:t>
            </a:r>
            <a:endParaRPr lang="en-US" sz="3600" b="1" dirty="0">
              <a:solidFill>
                <a:srgbClr val="FF00FF"/>
              </a:solidFill>
              <a:latin typeface="Times New Roman" pitchFamily="18" charset="0"/>
              <a:cs typeface="Times New Roman" pitchFamily="18" charset="0"/>
            </a:endParaRPr>
          </a:p>
        </p:txBody>
      </p:sp>
      <p:sp>
        <p:nvSpPr>
          <p:cNvPr id="8" name="TextBox 7"/>
          <p:cNvSpPr txBox="1"/>
          <p:nvPr/>
        </p:nvSpPr>
        <p:spPr>
          <a:xfrm>
            <a:off x="10377715" y="2989943"/>
            <a:ext cx="1349829" cy="646331"/>
          </a:xfrm>
          <a:prstGeom prst="rect">
            <a:avLst/>
          </a:prstGeom>
          <a:noFill/>
        </p:spPr>
        <p:txBody>
          <a:bodyPr wrap="square" rtlCol="0">
            <a:spAutoFit/>
          </a:bodyPr>
          <a:lstStyle/>
          <a:p>
            <a:pPr algn="ctr"/>
            <a:r>
              <a:rPr lang="en-US" sz="3600" b="1" dirty="0" smtClean="0">
                <a:solidFill>
                  <a:srgbClr val="FF00FF"/>
                </a:solidFill>
                <a:latin typeface="Times New Roman" pitchFamily="18" charset="0"/>
                <a:cs typeface="Times New Roman" pitchFamily="18" charset="0"/>
              </a:rPr>
              <a:t>X</a:t>
            </a:r>
            <a:endParaRPr lang="en-US" sz="3600" b="1" dirty="0">
              <a:solidFill>
                <a:srgbClr val="FF00FF"/>
              </a:solidFill>
              <a:latin typeface="Times New Roman" pitchFamily="18" charset="0"/>
              <a:cs typeface="Times New Roman" pitchFamily="18" charset="0"/>
            </a:endParaRPr>
          </a:p>
        </p:txBody>
      </p:sp>
      <p:sp>
        <p:nvSpPr>
          <p:cNvPr id="9" name="TextBox 8"/>
          <p:cNvSpPr txBox="1"/>
          <p:nvPr/>
        </p:nvSpPr>
        <p:spPr>
          <a:xfrm>
            <a:off x="10406742" y="3875314"/>
            <a:ext cx="1349829" cy="646331"/>
          </a:xfrm>
          <a:prstGeom prst="rect">
            <a:avLst/>
          </a:prstGeom>
          <a:noFill/>
        </p:spPr>
        <p:txBody>
          <a:bodyPr wrap="square" rtlCol="0">
            <a:spAutoFit/>
          </a:bodyPr>
          <a:lstStyle/>
          <a:p>
            <a:pPr algn="ctr"/>
            <a:r>
              <a:rPr lang="en-US" sz="3600" b="1" dirty="0" smtClean="0">
                <a:solidFill>
                  <a:srgbClr val="FF00FF"/>
                </a:solidFill>
                <a:latin typeface="Times New Roman" pitchFamily="18" charset="0"/>
                <a:cs typeface="Times New Roman" pitchFamily="18" charset="0"/>
              </a:rPr>
              <a:t>X</a:t>
            </a:r>
            <a:endParaRPr lang="en-US" sz="3600" b="1" dirty="0">
              <a:solidFill>
                <a:srgbClr val="FF00FF"/>
              </a:solidFill>
              <a:latin typeface="Times New Roman" pitchFamily="18" charset="0"/>
              <a:cs typeface="Times New Roman" pitchFamily="18" charset="0"/>
            </a:endParaRPr>
          </a:p>
        </p:txBody>
      </p:sp>
      <p:sp>
        <p:nvSpPr>
          <p:cNvPr id="10" name="TextBox 9"/>
          <p:cNvSpPr txBox="1"/>
          <p:nvPr/>
        </p:nvSpPr>
        <p:spPr>
          <a:xfrm>
            <a:off x="7765143" y="4688114"/>
            <a:ext cx="1349829" cy="646331"/>
          </a:xfrm>
          <a:prstGeom prst="rect">
            <a:avLst/>
          </a:prstGeom>
          <a:noFill/>
        </p:spPr>
        <p:txBody>
          <a:bodyPr wrap="square" rtlCol="0">
            <a:spAutoFit/>
          </a:bodyPr>
          <a:lstStyle/>
          <a:p>
            <a:pPr algn="ctr"/>
            <a:r>
              <a:rPr lang="en-US" sz="3600" b="1" dirty="0" smtClean="0">
                <a:solidFill>
                  <a:srgbClr val="FF00FF"/>
                </a:solidFill>
                <a:latin typeface="Times New Roman" pitchFamily="18" charset="0"/>
                <a:cs typeface="Times New Roman" pitchFamily="18" charset="0"/>
              </a:rPr>
              <a:t>X</a:t>
            </a:r>
            <a:endParaRPr lang="en-US" sz="3600" b="1" dirty="0">
              <a:solidFill>
                <a:srgbClr val="FF00FF"/>
              </a:solidFill>
              <a:latin typeface="Times New Roman" pitchFamily="18" charset="0"/>
              <a:cs typeface="Times New Roman" pitchFamily="18" charset="0"/>
            </a:endParaRPr>
          </a:p>
        </p:txBody>
      </p:sp>
      <p:sp>
        <p:nvSpPr>
          <p:cNvPr id="11" name="TextBox 10"/>
          <p:cNvSpPr txBox="1"/>
          <p:nvPr/>
        </p:nvSpPr>
        <p:spPr>
          <a:xfrm>
            <a:off x="10435772" y="5631543"/>
            <a:ext cx="1349829" cy="646331"/>
          </a:xfrm>
          <a:prstGeom prst="rect">
            <a:avLst/>
          </a:prstGeom>
          <a:noFill/>
        </p:spPr>
        <p:txBody>
          <a:bodyPr wrap="square" rtlCol="0">
            <a:spAutoFit/>
          </a:bodyPr>
          <a:lstStyle/>
          <a:p>
            <a:pPr algn="ctr"/>
            <a:r>
              <a:rPr lang="en-US" sz="3600" b="1" dirty="0" smtClean="0">
                <a:solidFill>
                  <a:srgbClr val="FF00FF"/>
                </a:solidFill>
                <a:latin typeface="Times New Roman" pitchFamily="18" charset="0"/>
                <a:cs typeface="Times New Roman" pitchFamily="18" charset="0"/>
              </a:rPr>
              <a:t>X</a:t>
            </a:r>
            <a:endParaRPr lang="en-US" sz="3600" b="1"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740229"/>
            <a:ext cx="9303657" cy="5190325"/>
          </a:xfrm>
          <a:prstGeom prst="rect">
            <a:avLst/>
          </a:prstGeom>
          <a:noFill/>
          <a:ln w="9525">
            <a:noFill/>
            <a:miter lim="800000"/>
            <a:headEnd/>
            <a:tailEnd/>
          </a:ln>
          <a:effectLst/>
        </p:spPr>
      </p:pic>
      <p:sp>
        <p:nvSpPr>
          <p:cNvPr id="4" name="Rectangle 3"/>
          <p:cNvSpPr/>
          <p:nvPr/>
        </p:nvSpPr>
        <p:spPr>
          <a:xfrm>
            <a:off x="9274629" y="0"/>
            <a:ext cx="2917371" cy="6894195"/>
          </a:xfrm>
          <a:prstGeom prst="rect">
            <a:avLst/>
          </a:prstGeom>
        </p:spPr>
        <p:txBody>
          <a:bodyPr wrap="square">
            <a:spAutoFit/>
          </a:bodyPr>
          <a:lstStyle/>
          <a:p>
            <a:r>
              <a:rPr lang="vi-VN" sz="2600" dirty="0" smtClean="0">
                <a:latin typeface="+mj-lt"/>
              </a:rPr>
              <a:t>+ Hạt nảy mầm.</a:t>
            </a:r>
            <a:endParaRPr lang="en-US" sz="2600" dirty="0" smtClean="0">
              <a:latin typeface="+mj-lt"/>
            </a:endParaRPr>
          </a:p>
          <a:p>
            <a:r>
              <a:rPr lang="vi-VN" sz="2600" dirty="0" smtClean="0">
                <a:latin typeface="+mj-lt"/>
              </a:rPr>
              <a:t>+ Hạt xuất hiện lá mầm, rễ phát triển dài, đâm sâu.</a:t>
            </a:r>
          </a:p>
          <a:p>
            <a:r>
              <a:rPr lang="vi-VN" sz="2600" dirty="0" smtClean="0">
                <a:latin typeface="+mj-lt"/>
              </a:rPr>
              <a:t> + Cây lớn dần, xuất hiện nhiều lá, rễ phân nhiều nhánh, đâm sâu.</a:t>
            </a:r>
          </a:p>
          <a:p>
            <a:r>
              <a:rPr lang="vi-VN" sz="2600" dirty="0" smtClean="0">
                <a:latin typeface="+mj-lt"/>
              </a:rPr>
              <a:t> + Cây lớn dần, tăng chiều cao, rễ nhiều nhánh, xuất hiện hoa.</a:t>
            </a:r>
          </a:p>
          <a:p>
            <a:r>
              <a:rPr lang="vi-VN" sz="2600" dirty="0" smtClean="0">
                <a:latin typeface="+mj-lt"/>
              </a:rPr>
              <a:t> + Cây cao, hoa nở.</a:t>
            </a:r>
          </a:p>
          <a:p>
            <a:r>
              <a:rPr lang="en-US" sz="2600" dirty="0" smtClean="0">
                <a:latin typeface="+mj-lt"/>
              </a:rPr>
              <a:t>=&gt;</a:t>
            </a:r>
            <a:r>
              <a:rPr lang="vi-VN" sz="2600" dirty="0" smtClean="0">
                <a:latin typeface="+mj-lt"/>
              </a:rPr>
              <a:t> Sự biến đổi đó gọi là sự sinh trưởng và phát triển của cây.</a:t>
            </a:r>
            <a:endParaRPr lang="vi-VN" sz="2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8" dur="10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p:cTn id="33"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5" dur="10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 calcmode="lin" valueType="num">
                                      <p:cBhvr>
                                        <p:cTn id="40"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1" dur="10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2" dur="10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p:cTn id="4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9"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29: </a:t>
            </a:r>
            <a:r>
              <a:rPr lang="en-US" sz="2800" b="1" dirty="0" err="1" smtClean="0">
                <a:solidFill>
                  <a:srgbClr val="FF00FF"/>
                </a:solidFill>
                <a:latin typeface="Times New Roman" pitchFamily="18" charset="0"/>
                <a:cs typeface="Times New Roman" pitchFamily="18" charset="0"/>
              </a:rPr>
              <a:t>KHÁI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VỀ</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TRIỂN</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5" name="TextBox 4"/>
          <p:cNvSpPr txBox="1"/>
          <p:nvPr/>
        </p:nvSpPr>
        <p:spPr>
          <a:xfrm>
            <a:off x="0" y="508009"/>
            <a:ext cx="12192000" cy="954107"/>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TRIỂN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GIỮA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TRIỂN</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9" name="Rectangle 8"/>
          <p:cNvSpPr/>
          <p:nvPr/>
        </p:nvSpPr>
        <p:spPr>
          <a:xfrm>
            <a:off x="0" y="1349168"/>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do </a:t>
            </a:r>
            <a:r>
              <a:rPr lang="en-US" sz="2800" dirty="0" err="1" smtClean="0">
                <a:solidFill>
                  <a:srgbClr val="0000FF"/>
                </a:solidFill>
                <a:latin typeface="Times New Roman" pitchFamily="18" charset="0"/>
                <a:cs typeface="Times New Roman" pitchFamily="18" charset="0"/>
              </a:rPr>
              <a:t>tăng</a:t>
            </a:r>
            <a:r>
              <a:rPr lang="en-US" sz="2800" dirty="0" smtClean="0">
                <a:solidFill>
                  <a:srgbClr val="0000FF"/>
                </a:solidFill>
                <a:latin typeface="Times New Roman" pitchFamily="18" charset="0"/>
                <a:cs typeface="Times New Roman" pitchFamily="18" charset="0"/>
              </a:rPr>
              <a:t> </a:t>
            </a:r>
            <a:r>
              <a:rPr lang="en-US" sz="2800" smtClean="0">
                <a:solidFill>
                  <a:srgbClr val="0000FF"/>
                </a:solidFill>
                <a:latin typeface="Times New Roman" pitchFamily="18" charset="0"/>
                <a:cs typeface="Times New Roman" pitchFamily="18" charset="0"/>
              </a:rPr>
              <a:t>số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6" name="Rectangle 5"/>
          <p:cNvSpPr/>
          <p:nvPr/>
        </p:nvSpPr>
        <p:spPr>
          <a:xfrm>
            <a:off x="0" y="2183741"/>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mới</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đoạn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949372" y="348336"/>
            <a:ext cx="6995886" cy="2677656"/>
          </a:xfrm>
          <a:prstGeom prst="rect">
            <a:avLst/>
          </a:prstGeom>
        </p:spPr>
        <p:txBody>
          <a:bodyPr wrap="square">
            <a:spAutoFit/>
          </a:bodyPr>
          <a:lstStyle/>
          <a:p>
            <a:pPr algn="just"/>
            <a:r>
              <a:rPr lang="vi-VN" sz="2800" dirty="0" smtClean="0">
                <a:solidFill>
                  <a:srgbClr val="FF00FF"/>
                </a:solidFill>
                <a:latin typeface="+mj-lt"/>
              </a:rPr>
              <a:t>- Ví dụ về sinh trưởng ở sinh vật:</a:t>
            </a:r>
          </a:p>
          <a:p>
            <a:pPr algn="just"/>
            <a:r>
              <a:rPr lang="vi-VN" sz="2800" dirty="0" smtClean="0">
                <a:solidFill>
                  <a:srgbClr val="FF00FF"/>
                </a:solidFill>
                <a:latin typeface="+mj-lt"/>
              </a:rPr>
              <a:t>+ Sự tăng chiều cao của cây bạch đàn: Cây bạch đàn cao 1 mét, sau 2 năm thì có chiều cao là 3 mét.</a:t>
            </a:r>
          </a:p>
          <a:p>
            <a:pPr algn="just"/>
            <a:r>
              <a:rPr lang="vi-VN" sz="2800" dirty="0" smtClean="0">
                <a:solidFill>
                  <a:srgbClr val="FF00FF"/>
                </a:solidFill>
                <a:latin typeface="+mj-lt"/>
              </a:rPr>
              <a:t>+ Sự tăng khối lượng của con người: Sau một năm, bạn An tăng lên 2 kg.</a:t>
            </a:r>
            <a:endParaRPr lang="vi-VN" sz="2800" dirty="0">
              <a:solidFill>
                <a:srgbClr val="FF00FF"/>
              </a:solidFill>
              <a:latin typeface="+mj-lt"/>
            </a:endParaRPr>
          </a:p>
        </p:txBody>
      </p:sp>
      <p:sp>
        <p:nvSpPr>
          <p:cNvPr id="8" name="Rectangle 7"/>
          <p:cNvSpPr/>
          <p:nvPr/>
        </p:nvSpPr>
        <p:spPr>
          <a:xfrm>
            <a:off x="4942115" y="3127771"/>
            <a:ext cx="6995886" cy="3108543"/>
          </a:xfrm>
          <a:prstGeom prst="rect">
            <a:avLst/>
          </a:prstGeom>
        </p:spPr>
        <p:txBody>
          <a:bodyPr wrap="square">
            <a:spAutoFit/>
          </a:bodyPr>
          <a:lstStyle/>
          <a:p>
            <a:pPr algn="just"/>
            <a:r>
              <a:rPr lang="vi-VN" sz="2800" dirty="0" smtClean="0">
                <a:solidFill>
                  <a:srgbClr val="FF00FF"/>
                </a:solidFill>
                <a:latin typeface="+mj-lt"/>
              </a:rPr>
              <a:t>- Ví dụ về phát triển:</a:t>
            </a:r>
          </a:p>
          <a:p>
            <a:pPr algn="just"/>
            <a:r>
              <a:rPr lang="vi-VN" sz="2800" dirty="0" smtClean="0">
                <a:solidFill>
                  <a:srgbClr val="FF00FF"/>
                </a:solidFill>
                <a:latin typeface="+mj-lt"/>
              </a:rPr>
              <a:t>+ Sự ra rễ, ra lá, nảy chồi, ra hoa, kết hạt của cây.</a:t>
            </a:r>
          </a:p>
          <a:p>
            <a:pPr algn="just"/>
            <a:r>
              <a:rPr lang="vi-VN" sz="2800" dirty="0" smtClean="0">
                <a:solidFill>
                  <a:srgbClr val="FF00FF"/>
                </a:solidFill>
                <a:latin typeface="+mj-lt"/>
              </a:rPr>
              <a:t>+ Sự phát sinh các cơ quan, hệ cơ quan của một thai nhi.</a:t>
            </a:r>
          </a:p>
          <a:p>
            <a:pPr algn="just"/>
            <a:r>
              <a:rPr lang="vi-VN" sz="2800" dirty="0" smtClean="0">
                <a:solidFill>
                  <a:srgbClr val="FF00FF"/>
                </a:solidFill>
                <a:latin typeface="+mj-lt"/>
              </a:rPr>
              <a:t>+ Sự phát sinh các cơ quan, hệ cơ quan của một hợp tử của gà ở trong trứng.</a:t>
            </a:r>
            <a:endParaRPr lang="vi-VN" sz="2800" dirty="0">
              <a:solidFill>
                <a:srgbClr val="FF00FF"/>
              </a:solidFill>
              <a:latin typeface="+mj-lt"/>
            </a:endParaRPr>
          </a:p>
        </p:txBody>
      </p:sp>
      <p:pic>
        <p:nvPicPr>
          <p:cNvPr id="2050" name="Picture 2"/>
          <p:cNvPicPr>
            <a:picLocks noChangeAspect="1" noChangeArrowheads="1"/>
          </p:cNvPicPr>
          <p:nvPr/>
        </p:nvPicPr>
        <p:blipFill>
          <a:blip r:embed="rId2"/>
          <a:srcRect/>
          <a:stretch>
            <a:fillRect/>
          </a:stretch>
        </p:blipFill>
        <p:spPr bwMode="auto">
          <a:xfrm>
            <a:off x="-1" y="1681373"/>
            <a:ext cx="4858481" cy="27599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36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29: </a:t>
            </a:r>
            <a:r>
              <a:rPr lang="en-US" sz="2800" b="1" dirty="0" err="1" smtClean="0">
                <a:solidFill>
                  <a:srgbClr val="FF00FF"/>
                </a:solidFill>
                <a:latin typeface="Times New Roman" pitchFamily="18" charset="0"/>
                <a:cs typeface="Times New Roman" pitchFamily="18" charset="0"/>
              </a:rPr>
              <a:t>KHÁI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VỀ</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TRIỂN</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5" name="TextBox 4"/>
          <p:cNvSpPr txBox="1"/>
          <p:nvPr/>
        </p:nvSpPr>
        <p:spPr>
          <a:xfrm>
            <a:off x="0" y="508009"/>
            <a:ext cx="12192000" cy="954107"/>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TRIỂN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GIỮA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TRIỂN</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9" name="Rectangle 8"/>
          <p:cNvSpPr/>
          <p:nvPr/>
        </p:nvSpPr>
        <p:spPr>
          <a:xfrm>
            <a:off x="0" y="1349168"/>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do </a:t>
            </a:r>
            <a:r>
              <a:rPr lang="en-US" sz="2800" dirty="0" err="1" smtClean="0">
                <a:solidFill>
                  <a:srgbClr val="0000FF"/>
                </a:solidFill>
                <a:latin typeface="Times New Roman" pitchFamily="18" charset="0"/>
                <a:cs typeface="Times New Roman" pitchFamily="18" charset="0"/>
              </a:rPr>
              <a:t>tăng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6" name="Rectangle 5"/>
          <p:cNvSpPr/>
          <p:nvPr/>
        </p:nvSpPr>
        <p:spPr>
          <a:xfrm>
            <a:off x="0" y="2183741"/>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mới</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đoạn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7" name="Rectangle 6"/>
          <p:cNvSpPr/>
          <p:nvPr/>
        </p:nvSpPr>
        <p:spPr>
          <a:xfrm>
            <a:off x="0" y="3032829"/>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xen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kẽ</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8" name="Rectangle 7"/>
          <p:cNvSpPr/>
          <p:nvPr/>
        </p:nvSpPr>
        <p:spPr>
          <a:xfrm>
            <a:off x="0" y="3461007"/>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0" name="Rectangle 9"/>
          <p:cNvSpPr/>
          <p:nvPr/>
        </p:nvSpPr>
        <p:spPr>
          <a:xfrm>
            <a:off x="0" y="3889178"/>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đẩy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mới</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3454400" y="4389499"/>
            <a:ext cx="5654449" cy="246850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plus(in)">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1000"/>
                                        <p:tgtEl>
                                          <p:spTgt spid="10"/>
                                        </p:tgtEl>
                                      </p:cBhvr>
                                    </p:animEffect>
                                  </p:childTnLst>
                                </p:cTn>
                              </p:par>
                              <p:par>
                                <p:cTn id="23" presetID="21" presetClass="exit" presetSubtype="4" fill="hold" nodeType="withEffect">
                                  <p:stCondLst>
                                    <p:cond delay="0"/>
                                  </p:stCondLst>
                                  <p:childTnLst>
                                    <p:animEffect transition="out" filter="wheel(4)">
                                      <p:cBhvr>
                                        <p:cTn id="24" dur="2000"/>
                                        <p:tgtEl>
                                          <p:spTgt spid="3074"/>
                                        </p:tgtEl>
                                      </p:cBhvr>
                                    </p:animEffect>
                                    <p:set>
                                      <p:cBhvr>
                                        <p:cTn id="25" dur="1" fill="hold">
                                          <p:stCondLst>
                                            <p:cond delay="1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934858" y="0"/>
            <a:ext cx="6995886" cy="3539430"/>
          </a:xfrm>
          <a:prstGeom prst="rect">
            <a:avLst/>
          </a:prstGeom>
        </p:spPr>
        <p:txBody>
          <a:bodyPr wrap="square">
            <a:spAutoFit/>
          </a:bodyPr>
          <a:lstStyle/>
          <a:p>
            <a:pPr algn="just"/>
            <a:r>
              <a:rPr lang="en-US" sz="2800" dirty="0" smtClean="0">
                <a:solidFill>
                  <a:srgbClr val="FF00FF"/>
                </a:solidFill>
                <a:latin typeface="+mj-lt"/>
              </a:rPr>
              <a:t>	</a:t>
            </a:r>
            <a:r>
              <a:rPr lang="vi-VN" sz="2800" dirty="0" smtClean="0">
                <a:solidFill>
                  <a:srgbClr val="FF00FF"/>
                </a:solidFill>
                <a:latin typeface="+mj-lt"/>
              </a:rPr>
              <a:t>Trong vòng đời của ếch thì nòng nọc phải sinh trưởng để đạt kích thước nhất định mới phát triển thành ếch, cơ thể ếch phải sinh trưởng đạt kích thước nhất định mới có thể phát triển phát dục sinh sản. Ngược lại, cơ thể trước tuổi phát dục có tốc độ sinh trưởng nhanh, còn sau tuổi sau phát dục có tốc độ sinh trưởng chậm lại.</a:t>
            </a:r>
            <a:endParaRPr lang="vi-VN" sz="2800" dirty="0">
              <a:solidFill>
                <a:srgbClr val="FF00FF"/>
              </a:solidFill>
              <a:latin typeface="+mj-lt"/>
            </a:endParaRPr>
          </a:p>
        </p:txBody>
      </p:sp>
      <p:pic>
        <p:nvPicPr>
          <p:cNvPr id="4098" name="Picture 2"/>
          <p:cNvPicPr>
            <a:picLocks noChangeAspect="1" noChangeArrowheads="1"/>
          </p:cNvPicPr>
          <p:nvPr/>
        </p:nvPicPr>
        <p:blipFill>
          <a:blip r:embed="rId2"/>
          <a:srcRect/>
          <a:stretch>
            <a:fillRect/>
          </a:stretch>
        </p:blipFill>
        <p:spPr bwMode="auto">
          <a:xfrm>
            <a:off x="0" y="1375456"/>
            <a:ext cx="4885951" cy="328363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6908812" y="3074795"/>
            <a:ext cx="4098472" cy="378320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000"/>
                            </p:stCondLst>
                            <p:childTnLst>
                              <p:par>
                                <p:cTn id="15" presetID="18" presetClass="entr" presetSubtype="6" fill="hold" nodeType="after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strips(downRight)">
                                      <p:cBhvr>
                                        <p:cTn id="17"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934858" y="0"/>
            <a:ext cx="6995886" cy="2246769"/>
          </a:xfrm>
          <a:prstGeom prst="rect">
            <a:avLst/>
          </a:prstGeom>
        </p:spPr>
        <p:txBody>
          <a:bodyPr wrap="square">
            <a:spAutoFit/>
          </a:bodyPr>
          <a:lstStyle/>
          <a:p>
            <a:pPr algn="just"/>
            <a:r>
              <a:rPr lang="en-US" sz="2800" dirty="0" smtClean="0">
                <a:solidFill>
                  <a:srgbClr val="FF00FF"/>
                </a:solidFill>
                <a:latin typeface="+mj-lt"/>
              </a:rPr>
              <a:t>	</a:t>
            </a:r>
            <a:r>
              <a:rPr lang="vi-VN" sz="2800" dirty="0" smtClean="0">
                <a:solidFill>
                  <a:srgbClr val="FF00FF"/>
                </a:solidFill>
                <a:latin typeface="+mj-lt"/>
              </a:rPr>
              <a:t> Ví dụ vòng sinh trưởng và phát triển của con bướm: Trứng bướm sau một thời gian biến đổi bên trong thì nở ra con sâu, con sâu sinh trưởng lớn lên làm kén, kén nở ra con bướm là phát triển.</a:t>
            </a:r>
            <a:endParaRPr lang="vi-VN" sz="2800" dirty="0">
              <a:solidFill>
                <a:srgbClr val="FF00FF"/>
              </a:solidFill>
              <a:latin typeface="+mj-lt"/>
            </a:endParaRPr>
          </a:p>
        </p:txBody>
      </p:sp>
      <p:pic>
        <p:nvPicPr>
          <p:cNvPr id="4098" name="Picture 2"/>
          <p:cNvPicPr>
            <a:picLocks noChangeAspect="1" noChangeArrowheads="1"/>
          </p:cNvPicPr>
          <p:nvPr/>
        </p:nvPicPr>
        <p:blipFill>
          <a:blip r:embed="rId2"/>
          <a:srcRect/>
          <a:stretch>
            <a:fillRect/>
          </a:stretch>
        </p:blipFill>
        <p:spPr bwMode="auto">
          <a:xfrm>
            <a:off x="0" y="1375456"/>
            <a:ext cx="4885951" cy="3283630"/>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5080001" y="2350729"/>
            <a:ext cx="6931706" cy="429318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p:stCondLst>
                              <p:cond delay="2000"/>
                            </p:stCondLst>
                            <p:childTnLst>
                              <p:par>
                                <p:cTn id="9" presetID="23" presetClass="entr" presetSubtype="16"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p:cTn id="11" dur="1000" fill="hold"/>
                                        <p:tgtEl>
                                          <p:spTgt spid="5122"/>
                                        </p:tgtEl>
                                        <p:attrNameLst>
                                          <p:attrName>ppt_w</p:attrName>
                                        </p:attrNameLst>
                                      </p:cBhvr>
                                      <p:tavLst>
                                        <p:tav tm="0">
                                          <p:val>
                                            <p:fltVal val="0"/>
                                          </p:val>
                                        </p:tav>
                                        <p:tav tm="100000">
                                          <p:val>
                                            <p:strVal val="#ppt_w"/>
                                          </p:val>
                                        </p:tav>
                                      </p:tavLst>
                                    </p:anim>
                                    <p:anim calcmode="lin" valueType="num">
                                      <p:cBhvr>
                                        <p:cTn id="12" dur="1000" fill="hold"/>
                                        <p:tgtEl>
                                          <p:spTgt spid="51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141027" y="0"/>
            <a:ext cx="5050973" cy="4401205"/>
          </a:xfrm>
          <a:prstGeom prst="rect">
            <a:avLst/>
          </a:prstGeom>
        </p:spPr>
        <p:txBody>
          <a:bodyPr wrap="square">
            <a:spAutoFit/>
          </a:bodyPr>
          <a:lstStyle/>
          <a:p>
            <a:pPr algn="just">
              <a:buFontTx/>
              <a:buChar char="-"/>
            </a:pP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Dấu hiệu của sinh trưởng là sự gia tăng khối lượng, kích thước của cơ thể, các cơ quan trong cơ thể.</a:t>
            </a:r>
            <a:endParaRPr lang="en-US" sz="2800" dirty="0" smtClean="0">
              <a:solidFill>
                <a:srgbClr val="FF00FF"/>
              </a:solidFill>
              <a:latin typeface="Times New Roman" pitchFamily="18" charset="0"/>
              <a:cs typeface="Times New Roman" pitchFamily="18" charset="0"/>
            </a:endParaRP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Cây mầm lớn lên thành cây non, cây non lớn lên thành cây trưởng thành, nụ hoa lớn lên thành nụ hoa lớn hơn.</a:t>
            </a:r>
            <a:endParaRPr lang="en-US" sz="2800" dirty="0" smtClean="0">
              <a:solidFill>
                <a:srgbClr val="FF00FF"/>
              </a:solidFill>
              <a:latin typeface="Times New Roman" pitchFamily="18" charset="0"/>
              <a:cs typeface="Times New Roman" pitchFamily="18" charset="0"/>
            </a:endParaRPr>
          </a:p>
          <a:p>
            <a:pPr algn="just"/>
            <a:r>
              <a:rPr lang="en-US" sz="2800" dirty="0" smtClean="0">
                <a:solidFill>
                  <a:srgbClr val="FF00FF"/>
                </a:solidFill>
                <a:latin typeface="Times New Roman" pitchFamily="18" charset="0"/>
                <a:cs typeface="Times New Roman" pitchFamily="18" charset="0"/>
              </a:rPr>
              <a:t>+</a:t>
            </a:r>
            <a:r>
              <a:rPr lang="vi-VN" sz="2800" dirty="0" smtClean="0">
                <a:solidFill>
                  <a:srgbClr val="FF00FF"/>
                </a:solidFill>
                <a:latin typeface="Times New Roman" pitchFamily="18" charset="0"/>
                <a:cs typeface="Times New Roman" pitchFamily="18" charset="0"/>
              </a:rPr>
              <a:t> Chim non lớn lên thành chim trưởng thành.</a:t>
            </a:r>
            <a:endParaRPr lang="vi-VN" sz="2800" dirty="0">
              <a:solidFill>
                <a:srgbClr val="FF00FF"/>
              </a:solidFill>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a:srcRect/>
          <a:stretch>
            <a:fillRect/>
          </a:stretch>
        </p:blipFill>
        <p:spPr bwMode="auto">
          <a:xfrm>
            <a:off x="0" y="0"/>
            <a:ext cx="7153275" cy="4657725"/>
          </a:xfrm>
          <a:prstGeom prst="rect">
            <a:avLst/>
          </a:prstGeom>
          <a:noFill/>
          <a:ln w="9525">
            <a:noFill/>
            <a:miter lim="800000"/>
            <a:headEnd/>
            <a:tailEnd/>
          </a:ln>
          <a:effectLst/>
        </p:spPr>
      </p:pic>
      <p:sp>
        <p:nvSpPr>
          <p:cNvPr id="6" name="Rectangle 5"/>
          <p:cNvSpPr/>
          <p:nvPr/>
        </p:nvSpPr>
        <p:spPr>
          <a:xfrm>
            <a:off x="0" y="4680021"/>
            <a:ext cx="12192000" cy="1815882"/>
          </a:xfrm>
          <a:prstGeom prst="rect">
            <a:avLst/>
          </a:prstGeom>
        </p:spPr>
        <p:txBody>
          <a:bodyPr wrap="square">
            <a:spAutoFit/>
          </a:bodyPr>
          <a:lstStyle/>
          <a:p>
            <a:pPr algn="just">
              <a:buFontTx/>
              <a:buChar char="-"/>
            </a:pP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Dấu hiệu của phát triển là sự biến đổi tạo nên các tế bào, mô, cơ quan và sự hình thành các chức năng mới ở mỗi giai đoạn.</a:t>
            </a:r>
            <a:endParaRPr lang="en-US" sz="2800" dirty="0" smtClean="0">
              <a:solidFill>
                <a:srgbClr val="FF00FF"/>
              </a:solidFill>
              <a:latin typeface="Times New Roman" pitchFamily="18" charset="0"/>
              <a:cs typeface="Times New Roman" pitchFamily="18" charset="0"/>
            </a:endParaRPr>
          </a:p>
          <a:p>
            <a:pPr algn="just"/>
            <a:r>
              <a:rPr lang="en-US" sz="2800" dirty="0" smtClean="0">
                <a:solidFill>
                  <a:srgbClr val="FF00FF"/>
                </a:solidFill>
                <a:latin typeface="Times New Roman" pitchFamily="18" charset="0"/>
                <a:cs typeface="Times New Roman" pitchFamily="18" charset="0"/>
              </a:rPr>
              <a:t>+ Ra </a:t>
            </a:r>
            <a:r>
              <a:rPr lang="en-US" sz="2800" dirty="0" err="1" smtClean="0">
                <a:solidFill>
                  <a:srgbClr val="FF00FF"/>
                </a:solidFill>
                <a:latin typeface="Times New Roman" pitchFamily="18" charset="0"/>
                <a:cs typeface="Times New Roman" pitchFamily="18" charset="0"/>
              </a:rPr>
              <a:t>rễ</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nảy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chồi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hoa</a:t>
            </a:r>
            <a:endParaRPr lang="en-US" sz="2800" dirty="0" smtClean="0">
              <a:solidFill>
                <a:srgbClr val="FF00FF"/>
              </a:solidFill>
              <a:latin typeface="Times New Roman" pitchFamily="18" charset="0"/>
              <a:cs typeface="Times New Roman" pitchFamily="18" charset="0"/>
            </a:endParaRPr>
          </a:p>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nở</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thành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chim</a:t>
            </a:r>
            <a:r>
              <a:rPr lang="en-US" sz="2800" dirty="0" smtClean="0">
                <a:solidFill>
                  <a:srgbClr val="FF00FF"/>
                </a:solidFill>
                <a:latin typeface="Times New Roman" pitchFamily="18" charset="0"/>
                <a:cs typeface="Times New Roman" pitchFamily="18" charset="0"/>
              </a:rPr>
              <a:t> non.</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1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4385</TotalTime>
  <Words>1964</Words>
  <Application>Microsoft Office PowerPoint</Application>
  <PresentationFormat>Widescreen</PresentationFormat>
  <Paragraphs>140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STD</cp:lastModifiedBy>
  <cp:revision>806</cp:revision>
  <dcterms:created xsi:type="dcterms:W3CDTF">2022-07-11T10:05:56Z</dcterms:created>
  <dcterms:modified xsi:type="dcterms:W3CDTF">2025-05-10T03:09:27Z</dcterms:modified>
</cp:coreProperties>
</file>