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379" r:id="rId5"/>
    <p:sldId id="380" r:id="rId6"/>
    <p:sldId id="381" r:id="rId7"/>
    <p:sldId id="382" r:id="rId8"/>
    <p:sldId id="383" r:id="rId9"/>
    <p:sldId id="384" r:id="rId10"/>
    <p:sldId id="385" r:id="rId11"/>
    <p:sldId id="386" r:id="rId12"/>
    <p:sldId id="293" r:id="rId13"/>
    <p:sldId id="366" r:id="rId14"/>
    <p:sldId id="387" r:id="rId15"/>
    <p:sldId id="388" r:id="rId16"/>
    <p:sldId id="389" r:id="rId17"/>
    <p:sldId id="390" r:id="rId18"/>
    <p:sldId id="391" r:id="rId19"/>
    <p:sldId id="392" r:id="rId20"/>
    <p:sldId id="393" r:id="rId21"/>
    <p:sldId id="378"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876" y="-96"/>
      </p:cViewPr>
      <p:guideLst>
        <p:guide orient="horz" pos="1296"/>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4/18/2022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0"/>
            <a:ext cx="89154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p:nvSpPr>
        <p:spPr>
          <a:xfrm>
            <a:off x="-1587" y="0"/>
            <a:ext cx="9144000" cy="53721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14177" y="10392"/>
            <a:ext cx="9169179" cy="5390855"/>
          </a:xfrm>
          <a:prstGeom prst="rect">
            <a:avLst/>
          </a:prstGeom>
        </p:spPr>
      </p:pic>
      <p:sp>
        <p:nvSpPr>
          <p:cNvPr id="4" name="TextBox 3"/>
          <p:cNvSpPr txBox="1"/>
          <p:nvPr/>
        </p:nvSpPr>
        <p:spPr>
          <a:xfrm>
            <a:off x="1188790" y="425008"/>
            <a:ext cx="6274594" cy="286232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a:t>
            </a:r>
            <a:r>
              <a:rPr lang="en-US" sz="6000" dirty="0">
                <a:solidFill>
                  <a:srgbClr val="00B0F0"/>
                </a:solidFill>
                <a:latin typeface="Times New Roman" panose="02020603050405020304" pitchFamily="18" charset="0"/>
                <a:cs typeface="Times New Roman" panose="02020603050405020304" pitchFamily="18" charset="0"/>
              </a:rPr>
              <a:t>NỒI CƠM ĐIỆN VÀ BẾP HỒNG NGOẠI</a:t>
            </a:r>
          </a:p>
        </p:txBody>
      </p:sp>
      <p:pic>
        <p:nvPicPr>
          <p:cNvPr id="3" name="Picture 2"/>
          <p:cNvPicPr>
            <a:picLocks noChangeAspect="1"/>
          </p:cNvPicPr>
          <p:nvPr/>
        </p:nvPicPr>
        <p:blipFill>
          <a:blip r:embed="rId5"/>
          <a:stretch>
            <a:fillRect/>
          </a:stretch>
        </p:blipFill>
        <p:spPr>
          <a:xfrm>
            <a:off x="381000" y="706664"/>
            <a:ext cx="1615580" cy="1111092"/>
          </a:xfrm>
          <a:prstGeom prst="rect">
            <a:avLst/>
          </a:prstGeom>
        </p:spPr>
      </p:pic>
      <p:pic>
        <p:nvPicPr>
          <p:cNvPr id="17" name="Picture 16"/>
          <p:cNvPicPr>
            <a:picLocks noChangeAspect="1"/>
          </p:cNvPicPr>
          <p:nvPr/>
        </p:nvPicPr>
        <p:blipFill>
          <a:blip r:embed="rId5"/>
          <a:stretch>
            <a:fillRect/>
          </a:stretch>
        </p:blipFill>
        <p:spPr>
          <a:xfrm>
            <a:off x="7175736" y="478922"/>
            <a:ext cx="1615580" cy="1111092"/>
          </a:xfrm>
          <a:prstGeom prst="rect">
            <a:avLst/>
          </a:prstGeom>
        </p:spPr>
      </p:pic>
    </p:spTree>
    <p:extLst>
      <p:ext uri="{BB962C8B-B14F-4D97-AF65-F5344CB8AC3E}">
        <p14:creationId xmlns:p14="http://schemas.microsoft.com/office/powerpoint/2010/main" xmlns=""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533400" y="2472371"/>
            <a:ext cx="8077200" cy="819813"/>
          </a:xfrm>
        </p:spPr>
        <p:txBody>
          <a:bodyPr>
            <a:noAutofit/>
          </a:bodyP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13.1,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Hình13.1</a:t>
            </a:r>
            <a:r>
              <a:rPr lang="en-US" sz="2800" dirty="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63976"/>
            <a:ext cx="762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9633" y="2908185"/>
            <a:ext cx="8458200" cy="1606665"/>
          </a:xfrm>
          <a:prstGeom prst="rect">
            <a:avLst/>
          </a:prstGeom>
        </p:spPr>
      </p:pic>
    </p:spTree>
    <p:extLst>
      <p:ext uri="{BB962C8B-B14F-4D97-AF65-F5344CB8AC3E}">
        <p14:creationId xmlns:p14="http://schemas.microsoft.com/office/powerpoint/2010/main" xmlns="" val="32212079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39100" y="17145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4"/>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3734" y="39123"/>
            <a:ext cx="3067050" cy="721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Khám phá nguyên lý hoạt động &amp; Cấu tạo nồi cơm điện cao tần có gì đặc biệt  - META.v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0229" y="2057400"/>
            <a:ext cx="6235058" cy="2731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29390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Rectangle 1"/>
          <p:cNvSpPr>
            <a:spLocks noChangeArrowheads="1"/>
          </p:cNvSpPr>
          <p:nvPr/>
        </p:nvSpPr>
        <p:spPr bwMode="auto">
          <a:xfrm>
            <a:off x="568117" y="332780"/>
            <a:ext cx="218354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1.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672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6858000" y="2927787"/>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phận</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839639" y="2513376"/>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7475" y="1742200"/>
            <a:ext cx="4572000" cy="954107"/>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341313" y="8005"/>
            <a:ext cx="39030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II</a:t>
            </a:r>
            <a:r>
              <a:rPr lang="en-US" sz="2800" b="1" u="sng" dirty="0">
                <a:solidFill>
                  <a:srgbClr val="339966"/>
                </a:solidFill>
              </a:rPr>
              <a:t>. BẾP HỒNG NGOẠI </a:t>
            </a:r>
            <a:endParaRPr lang="en-US" altLang="vi-VN" sz="2800" b="1" u="sng" dirty="0">
              <a:solidFill>
                <a:srgbClr val="339966"/>
              </a:solidFill>
            </a:endParaRP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xmlns="" val="0"/>
              </a:ext>
            </a:extLst>
          </a:blip>
          <a:srcRect l="3088" t="2920"/>
          <a:stretch/>
        </p:blipFill>
        <p:spPr>
          <a:xfrm>
            <a:off x="1952282" y="1257300"/>
            <a:ext cx="4782239" cy="2392956"/>
          </a:xfrm>
          <a:prstGeom prst="rect">
            <a:avLst/>
          </a:prstGeom>
        </p:spPr>
      </p:pic>
      <p:sp>
        <p:nvSpPr>
          <p:cNvPr id="13" name="Rectangle 12"/>
          <p:cNvSpPr/>
          <p:nvPr/>
        </p:nvSpPr>
        <p:spPr>
          <a:xfrm>
            <a:off x="465663" y="2905791"/>
            <a:ext cx="4572000" cy="523220"/>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Mặt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bếp</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1049338" y="282179"/>
            <a:ext cx="379412" cy="601265"/>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1" y="1314450"/>
            <a:ext cx="5619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5925" y="377346"/>
            <a:ext cx="7239000" cy="3539430"/>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Bếp</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gồm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điều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khiển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thân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carbon </a:t>
            </a:r>
            <a:r>
              <a:rPr lang="en-US" sz="2800" dirty="0" err="1">
                <a:solidFill>
                  <a:srgbClr val="00B050"/>
                </a:solidFill>
                <a:latin typeface="Times New Roman" panose="02020603050405020304" pitchFamily="18" charset="0"/>
              </a:rPr>
              <a:t>siêu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bền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nóng</a:t>
            </a:r>
            <a:r>
              <a:rPr lang="en-US" sz="2800" dirty="0">
                <a:solidFill>
                  <a:srgbClr val="00B050"/>
                </a:solidFill>
                <a:latin typeface="Times New Roman" panose="02020603050405020304" pitchFamily="18" charset="0"/>
              </a:rPr>
              <a:t>. </a:t>
            </a:r>
            <a:endParaRPr lang="en-US" sz="2800" dirty="0" smtClean="0">
              <a:solidFill>
                <a:srgbClr val="00B050"/>
              </a:solidFill>
              <a:latin typeface="Times New Roman" panose="02020603050405020304" pitchFamily="18" charset="0"/>
            </a:endParaRP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được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vật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liệu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lực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dùng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để</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đỡ</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ngăn</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cách</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nồi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nấu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với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983682" y="202460"/>
            <a:ext cx="609600" cy="457200"/>
          </a:xfrm>
          <a:prstGeom prst="rect">
            <a:avLst/>
          </a:prstGeom>
        </p:spPr>
      </p:pic>
      <p:pic>
        <p:nvPicPr>
          <p:cNvPr id="13" name="Content Placeholder 3" descr="Screen Clipping"/>
          <p:cNvPicPr>
            <a:picLocks noChangeAspect="1"/>
          </p:cNvPicPr>
          <p:nvPr/>
        </p:nvPicPr>
        <p:blipFill>
          <a:blip r:embed="rId3">
            <a:extLst>
              <a:ext uri="{BEBA8EAE-BF5A-486C-A8C5-ECC9F3942E4B}">
                <a14:imgProps xmlns:a14="http://schemas.microsoft.com/office/drawing/2010/main" xmlns="">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xmlns="" val="0"/>
              </a:ext>
            </a:extLst>
          </a:blip>
          <a:stretch>
            <a:fillRect/>
          </a:stretch>
        </p:blipFill>
        <p:spPr>
          <a:xfrm>
            <a:off x="2209801" y="2906156"/>
            <a:ext cx="3858163" cy="2307753"/>
          </a:xfrm>
          <a:prstGeom prst="rect">
            <a:avLst/>
          </a:prstGeom>
        </p:spPr>
      </p:pic>
    </p:spTree>
    <p:extLst>
      <p:ext uri="{BB962C8B-B14F-4D97-AF65-F5344CB8AC3E}">
        <p14:creationId xmlns:p14="http://schemas.microsoft.com/office/powerpoint/2010/main" xmlns="" val="3714663294"/>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533400" y="530006"/>
            <a:ext cx="8458200"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(200 – 600°C)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4579" y="2218301"/>
            <a:ext cx="1895740" cy="664462"/>
          </a:xfrm>
          <a:prstGeom prst="rect">
            <a:avLst/>
          </a:prstGeom>
        </p:spPr>
      </p:pic>
      <p:cxnSp>
        <p:nvCxnSpPr>
          <p:cNvPr id="11" name="Straight Arrow Connector 10"/>
          <p:cNvCxnSpPr>
            <a:endCxn id="6" idx="1"/>
          </p:cNvCxnSpPr>
          <p:nvPr/>
        </p:nvCxnSpPr>
        <p:spPr>
          <a:xfrm>
            <a:off x="2280320" y="2579671"/>
            <a:ext cx="685449" cy="56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88271" y="2613869"/>
            <a:ext cx="69121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65768" y="2208543"/>
            <a:ext cx="1951102" cy="7535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79482" y="2218301"/>
            <a:ext cx="2016719" cy="756528"/>
          </a:xfrm>
          <a:prstGeom prst="rect">
            <a:avLst/>
          </a:prstGeom>
        </p:spPr>
      </p:pic>
      <p:pic>
        <p:nvPicPr>
          <p:cNvPr id="20" name="Picture 19"/>
          <p:cNvPicPr>
            <a:picLocks noChangeAspect="1"/>
          </p:cNvPicPr>
          <p:nvPr/>
        </p:nvPicPr>
        <p:blipFill rotWithShape="1">
          <a:blip r:embed="rId6">
            <a:extLst>
              <a:ext uri="{BEBA8EAE-BF5A-486C-A8C5-ECC9F3942E4B}">
                <a14:imgProps xmlns:a14="http://schemas.microsoft.com/office/drawing/2010/main" xmlns="">
                  <a14:imgLayer r:embed="rId7">
                    <a14:imgEffect>
                      <a14:backgroundRemoval t="8892" b="87278" l="9983" r="89933">
                        <a14:foregroundMark x1="24126" y1="78659" x2="25125" y2="87278"/>
                      </a14:backgroundRemoval>
                    </a14:imgEffect>
                  </a14:imgLayer>
                </a14:imgProps>
              </a:ext>
            </a:extLst>
          </a:blip>
          <a:srcRect b="10176"/>
          <a:stretch/>
        </p:blipFill>
        <p:spPr>
          <a:xfrm>
            <a:off x="1465998" y="2665799"/>
            <a:ext cx="5938464" cy="2432996"/>
          </a:xfrm>
          <a:prstGeom prst="rect">
            <a:avLst/>
          </a:prstGeom>
        </p:spPr>
      </p:pic>
    </p:spTree>
    <p:extLst>
      <p:ext uri="{BB962C8B-B14F-4D97-AF65-F5344CB8AC3E}">
        <p14:creationId xmlns:p14="http://schemas.microsoft.com/office/powerpoint/2010/main" xmlns="" val="4231949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4"/>
            <a:ext cx="8458200"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220 V – 1 000 W;</a:t>
            </a:r>
          </a:p>
          <a:p>
            <a:r>
              <a:rPr lang="en-US" sz="2800" dirty="0">
                <a:solidFill>
                  <a:srgbClr val="0070C0"/>
                </a:solidFill>
                <a:latin typeface="Times New Roman" panose="02020603050405020304" pitchFamily="18" charset="0"/>
                <a:cs typeface="Times New Roman" panose="02020603050405020304" pitchFamily="18" charset="0"/>
              </a:rPr>
              <a:t>220 V - 1 500 W; 220 V – 2000 W</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400300" y="2463645"/>
            <a:ext cx="4572000" cy="2451256"/>
          </a:xfrm>
          <a:prstGeom prst="rect">
            <a:avLst/>
          </a:prstGeom>
        </p:spPr>
      </p:pic>
    </p:spTree>
    <p:extLst>
      <p:ext uri="{BB962C8B-B14F-4D97-AF65-F5344CB8AC3E}">
        <p14:creationId xmlns:p14="http://schemas.microsoft.com/office/powerpoint/2010/main" xmlns="" val="40427722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5"/>
            <a:ext cx="8458200"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nấu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60</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085181" y="1943100"/>
            <a:ext cx="4876800" cy="2929793"/>
          </a:xfrm>
          <a:prstGeom prst="rect">
            <a:avLst/>
          </a:prstGeom>
        </p:spPr>
      </p:pic>
    </p:spTree>
    <p:extLst>
      <p:ext uri="{BB962C8B-B14F-4D97-AF65-F5344CB8AC3E}">
        <p14:creationId xmlns:p14="http://schemas.microsoft.com/office/powerpoint/2010/main" xmlns="" val="13491346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39100" y="17145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5"/>
            <a:ext cx="8458200" cy="483209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xuất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bếpphù</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4"/>
            <a:ext cx="83454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5</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bếp</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hồng</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ngoại</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đúng</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pic>
        <p:nvPicPr>
          <p:cNvPr id="7" name="Content Placeholder 3" descr="Screen Clipping"/>
          <p:cNvPicPr>
            <a:picLocks noChangeAspect="1"/>
          </p:cNvPicPr>
          <p:nvPr/>
        </p:nvPicPr>
        <p:blipFill>
          <a:blip r:embed="rId3">
            <a:extLst>
              <a:ext uri="{BEBA8EAE-BF5A-486C-A8C5-ECC9F3942E4B}">
                <a14:imgProps xmlns:a14="http://schemas.microsoft.com/office/drawing/2010/main" xmlns="">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xmlns="" val="0"/>
              </a:ext>
            </a:extLst>
          </a:blip>
          <a:stretch>
            <a:fillRect/>
          </a:stretch>
        </p:blipFill>
        <p:spPr>
          <a:xfrm>
            <a:off x="2209801" y="3486150"/>
            <a:ext cx="3858163" cy="1727759"/>
          </a:xfrm>
          <a:prstGeom prst="rect">
            <a:avLst/>
          </a:prstGeom>
        </p:spPr>
      </p:pic>
    </p:spTree>
    <p:extLst>
      <p:ext uri="{BB962C8B-B14F-4D97-AF65-F5344CB8AC3E}">
        <p14:creationId xmlns:p14="http://schemas.microsoft.com/office/powerpoint/2010/main" xmlns="" val="38315098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700790" y="1885950"/>
            <a:ext cx="8077200" cy="819813"/>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Vì</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63976"/>
            <a:ext cx="762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86000" y="1891571"/>
            <a:ext cx="5194498" cy="2451829"/>
          </a:xfrm>
          <a:prstGeom prst="rect">
            <a:avLst/>
          </a:prstGeom>
        </p:spPr>
      </p:pic>
    </p:spTree>
    <p:extLst>
      <p:ext uri="{BB962C8B-B14F-4D97-AF65-F5344CB8AC3E}">
        <p14:creationId xmlns:p14="http://schemas.microsoft.com/office/powerpoint/2010/main" xmlns="" val="8705017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904081" y="2424057"/>
            <a:ext cx="8077200" cy="819813"/>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1" descr="Screen Clippi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1" y="-228600"/>
            <a:ext cx="1198563"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bếp hồng ngoại tự tắt , nguyên nhân và cách khắc phụ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992989"/>
            <a:ext cx="4448968" cy="3128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38242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242888"/>
            <a:ext cx="1847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422672"/>
            <a:ext cx="63246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967979"/>
            <a:ext cx="81534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điện</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bếp</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endParaRPr lang="en-US" sz="3200" dirty="0" smtClean="0">
              <a:solidFill>
                <a:srgbClr val="0070C0"/>
              </a:solidFill>
              <a:ea typeface="+mj-ea"/>
              <a:cs typeface="Times New Roman" panose="02020603050405020304" pitchFamily="18" charset="0"/>
            </a:endParaRPr>
          </a:p>
          <a:p>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Sử</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smtClean="0">
                <a:solidFill>
                  <a:srgbClr val="0070C0"/>
                </a:solidFill>
                <a:ea typeface="+mj-ea"/>
                <a:cs typeface="Times New Roman" panose="02020603050405020304" pitchFamily="18" charset="0"/>
              </a:rPr>
              <a:t>.</a:t>
            </a:r>
          </a:p>
          <a:p>
            <a:r>
              <a:rPr lang="en-US"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lượng</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phù</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điều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7543800" y="121931"/>
            <a:ext cx="914400" cy="747225"/>
          </a:xfrm>
          <a:prstGeom prst="rect">
            <a:avLst/>
          </a:prstGeom>
        </p:spPr>
      </p:pic>
      <p:pic>
        <p:nvPicPr>
          <p:cNvPr id="3" name="Picture 2"/>
          <p:cNvPicPr>
            <a:picLocks noChangeAspect="1"/>
          </p:cNvPicPr>
          <p:nvPr/>
        </p:nvPicPr>
        <p:blipFill>
          <a:blip r:embed="rId3"/>
          <a:stretch>
            <a:fillRect/>
          </a:stretch>
        </p:blipFill>
        <p:spPr>
          <a:xfrm>
            <a:off x="762000" y="266944"/>
            <a:ext cx="609600" cy="457200"/>
          </a:xfrm>
          <a:prstGeom prst="rect">
            <a:avLst/>
          </a:prstGeom>
        </p:spPr>
      </p:pic>
    </p:spTree>
    <p:extLst>
      <p:ext uri="{BB962C8B-B14F-4D97-AF65-F5344CB8AC3E}">
        <p14:creationId xmlns:p14="http://schemas.microsoft.com/office/powerpoint/2010/main" xmlns=""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39100" y="17145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5"/>
            <a:ext cx="8458200"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rãi</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90%)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nhiễm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3734" y="39123"/>
            <a:ext cx="3067050" cy="721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descr="8 lưu ý không thể không biết khi dùng bếp hồng ngoạ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0406" y="2368179"/>
            <a:ext cx="3730893" cy="1865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83083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1771650"/>
            <a:ext cx="5566130" cy="800169"/>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838201" y="2514600"/>
            <a:ext cx="1959429" cy="85725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852056" y="831273"/>
            <a:ext cx="1959429" cy="85725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3810001" y="979343"/>
            <a:ext cx="1959429" cy="85725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5181601" y="2571819"/>
            <a:ext cx="1959429" cy="85725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6172201" y="685800"/>
            <a:ext cx="1959429" cy="85725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2332793" y="3301712"/>
            <a:ext cx="1959429" cy="85725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5769430" y="4029213"/>
            <a:ext cx="1959429" cy="85725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6923595" y="2057400"/>
            <a:ext cx="1959429" cy="85725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407290" y="4101743"/>
            <a:ext cx="1959429" cy="857250"/>
          </a:xfrm>
          <a:prstGeom prst="rect">
            <a:avLst/>
          </a:prstGeom>
        </p:spPr>
      </p:pic>
    </p:spTree>
    <p:extLst>
      <p:ext uri="{BB962C8B-B14F-4D97-AF65-F5344CB8AC3E}">
        <p14:creationId xmlns:p14="http://schemas.microsoft.com/office/powerpoint/2010/main" xmlns=""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35408" y="2034505"/>
            <a:ext cx="8229600" cy="857250"/>
          </a:xfrm>
        </p:spPr>
        <p:txBody>
          <a:bodyPr>
            <a:noAutofit/>
          </a:bodyPr>
          <a:lstStyle/>
          <a:p>
            <a:r>
              <a:rPr lang="en-US" sz="3200" dirty="0" err="1" smtClean="0">
                <a:solidFill>
                  <a:srgbClr val="0070C0"/>
                </a:solidFill>
              </a:rPr>
              <a:t>Em</a:t>
            </a:r>
            <a:r>
              <a:rPr lang="en-US" sz="3200" dirty="0" smtClean="0">
                <a:solidFill>
                  <a:srgbClr val="0070C0"/>
                </a:solidFill>
              </a:rPr>
              <a:t> </a:t>
            </a:r>
            <a:r>
              <a:rPr lang="en-US" sz="3200" dirty="0" err="1">
                <a:solidFill>
                  <a:srgbClr val="0070C0"/>
                </a:solidFill>
              </a:rPr>
              <a:t>hãy</a:t>
            </a:r>
            <a:r>
              <a:rPr lang="en-US" sz="3200" dirty="0">
                <a:solidFill>
                  <a:srgbClr val="0070C0"/>
                </a:solidFill>
              </a:rPr>
              <a:t> </a:t>
            </a:r>
            <a:r>
              <a:rPr lang="en-US" sz="3200" dirty="0" err="1">
                <a:solidFill>
                  <a:srgbClr val="0070C0"/>
                </a:solidFill>
              </a:rPr>
              <a:t>nêu</a:t>
            </a:r>
            <a:r>
              <a:rPr lang="en-US" sz="3200" dirty="0">
                <a:solidFill>
                  <a:srgbClr val="0070C0"/>
                </a:solidFill>
              </a:rPr>
              <a:t> </a:t>
            </a:r>
            <a:r>
              <a:rPr lang="en-US" sz="3200" dirty="0" err="1">
                <a:solidFill>
                  <a:srgbClr val="0070C0"/>
                </a:solidFill>
              </a:rPr>
              <a:t>tên</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đồ</a:t>
            </a:r>
            <a:r>
              <a:rPr lang="en-US" sz="3200" dirty="0">
                <a:solidFill>
                  <a:srgbClr val="0070C0"/>
                </a:solidFill>
              </a:rPr>
              <a:t> </a:t>
            </a:r>
            <a:r>
              <a:rPr lang="en-US" sz="3200" dirty="0" err="1">
                <a:solidFill>
                  <a:srgbClr val="0070C0"/>
                </a:solidFill>
              </a:rPr>
              <a:t>dùng</a:t>
            </a:r>
            <a:r>
              <a:rPr lang="en-US" sz="3200" dirty="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Hình</a:t>
            </a:r>
            <a:r>
              <a:rPr lang="en-US" sz="3200" dirty="0">
                <a:solidFill>
                  <a:srgbClr val="0070C0"/>
                </a:solidFill>
              </a:rPr>
              <a:t> 13.1.</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2" name="Picture 1"/>
          <p:cNvPicPr>
            <a:picLocks noChangeAspect="1"/>
          </p:cNvPicPr>
          <p:nvPr/>
        </p:nvPicPr>
        <p:blipFill>
          <a:blip r:embed="rId2"/>
          <a:stretch>
            <a:fillRect/>
          </a:stretch>
        </p:blipFill>
        <p:spPr>
          <a:xfrm>
            <a:off x="7696200" y="221841"/>
            <a:ext cx="1143000" cy="521109"/>
          </a:xfrm>
          <a:prstGeom prst="rect">
            <a:avLst/>
          </a:prstGeom>
        </p:spPr>
      </p:pic>
      <p:pic>
        <p:nvPicPr>
          <p:cNvPr id="7" name="Picture 1" descr="Screen Clippi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36" y="121636"/>
            <a:ext cx="870816" cy="721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Content Placeholder 3" descr="Screen Clipping"/>
          <p:cNvPicPr>
            <a:picLocks noGrp="1" noChangeAspect="1"/>
          </p:cNvPicPr>
          <p:nvPr>
            <p:ph idx="1"/>
          </p:nvPr>
        </p:nvPicPr>
        <p:blipFill>
          <a:blip r:embed="rId4">
            <a:extLst>
              <a:ext uri="{BEBA8EAE-BF5A-486C-A8C5-ECC9F3942E4B}">
                <a14:imgProps xmlns:a14="http://schemas.microsoft.com/office/drawing/2010/main" xmlns="">
                  <a14:imgLayer r:embed="rId5">
                    <a14:imgEffect>
                      <a14:backgroundRemoval t="0" b="100000" l="9877" r="100000">
                        <a14:foregroundMark x1="68889" y1="18885" x2="98519" y2="18266"/>
                        <a14:foregroundMark x1="70864" y1="19195" x2="70123" y2="33127"/>
                        <a14:foregroundMark x1="78025" y1="32817" x2="98519" y2="33127"/>
                        <a14:foregroundMark x1="98025" y1="30341" x2="98025" y2="19814"/>
                        <a14:foregroundMark x1="95802" y1="23839" x2="79753" y2="27245"/>
                      </a14:backgroundRemoval>
                    </a14:imgEffect>
                  </a14:imgLayer>
                </a14:imgProps>
              </a:ext>
              <a:ext uri="{28A0092B-C50C-407E-A947-70E740481C1C}">
                <a14:useLocalDpi xmlns:a14="http://schemas.microsoft.com/office/drawing/2010/main" xmlns="" val="0"/>
              </a:ext>
            </a:extLst>
          </a:blip>
          <a:stretch>
            <a:fillRect/>
          </a:stretch>
        </p:blipFill>
        <p:spPr>
          <a:xfrm>
            <a:off x="720212" y="2174980"/>
            <a:ext cx="3858163" cy="2307753"/>
          </a:xfrm>
        </p:spPr>
      </p:pic>
      <p:pic>
        <p:nvPicPr>
          <p:cNvPr id="10" name="Picture 9" descr="Screen Clipping"/>
          <p:cNvPicPr>
            <a:picLocks noChangeAspect="1"/>
          </p:cNvPicPr>
          <p:nvPr/>
        </p:nvPicPr>
        <p:blipFill>
          <a:blip r:embed="rId6">
            <a:extLst>
              <a:ext uri="{BEBA8EAE-BF5A-486C-A8C5-ECC9F3942E4B}">
                <a14:imgProps xmlns:a14="http://schemas.microsoft.com/office/drawing/2010/main" xmlns="">
                  <a14:imgLayer r:embed="rId7">
                    <a14:imgEffect>
                      <a14:backgroundRemoval t="0" b="89796" l="9455" r="100000"/>
                    </a14:imgEffect>
                  </a14:imgLayer>
                </a14:imgProps>
              </a:ext>
              <a:ext uri="{28A0092B-C50C-407E-A947-70E740481C1C}">
                <a14:useLocalDpi xmlns:a14="http://schemas.microsoft.com/office/drawing/2010/main" xmlns="" val="0"/>
              </a:ext>
            </a:extLst>
          </a:blip>
          <a:stretch>
            <a:fillRect/>
          </a:stretch>
        </p:blipFill>
        <p:spPr>
          <a:xfrm>
            <a:off x="4800601" y="2614515"/>
            <a:ext cx="2619741" cy="1400371"/>
          </a:xfrm>
          <a:prstGeom prst="rect">
            <a:avLst/>
          </a:prstGeom>
        </p:spPr>
      </p:pic>
    </p:spTree>
    <p:extLst>
      <p:ext uri="{BB962C8B-B14F-4D97-AF65-F5344CB8AC3E}">
        <p14:creationId xmlns:p14="http://schemas.microsoft.com/office/powerpoint/2010/main" xmlns=""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4" y="152400"/>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I</a:t>
            </a:r>
            <a:r>
              <a:rPr lang="en-US" sz="2800" b="1" u="sng" dirty="0">
                <a:solidFill>
                  <a:srgbClr val="339966"/>
                </a:solidFill>
                <a:latin typeface="Times New Roman" panose="02020603050405020304" pitchFamily="18" charset="0"/>
              </a:rPr>
              <a:t>. NỒI CƠM ĐIỆN </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5741029" y="1228878"/>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Nắp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60479" y="2130420"/>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51645" y="1643185"/>
            <a:ext cx="4572000" cy="80021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vi-VN" dirty="0"/>
              <a:t/>
            </a:r>
            <a:br>
              <a:rPr lang="vi-VN" dirty="0"/>
            </a:br>
            <a:endParaRPr lang="en-US" dirty="0"/>
          </a:p>
        </p:txBody>
      </p:sp>
      <p:sp>
        <p:nvSpPr>
          <p:cNvPr id="27" name="Rectangle 26"/>
          <p:cNvSpPr/>
          <p:nvPr/>
        </p:nvSpPr>
        <p:spPr>
          <a:xfrm>
            <a:off x="5993971" y="2425391"/>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đốt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nhiệt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751645" y="2067601"/>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525001" y="694905"/>
            <a:ext cx="2143125" cy="1607344"/>
          </a:xfrm>
          <a:prstGeom prst="rect">
            <a:avLst/>
          </a:prstGeom>
        </p:spPr>
      </p:pic>
      <p:sp>
        <p:nvSpPr>
          <p:cNvPr id="12" name="Rectangle 1"/>
          <p:cNvSpPr>
            <a:spLocks noChangeArrowheads="1"/>
          </p:cNvSpPr>
          <p:nvPr/>
        </p:nvSpPr>
        <p:spPr bwMode="auto">
          <a:xfrm>
            <a:off x="169864" y="536367"/>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16283" y="985405"/>
            <a:ext cx="3562847" cy="2000529"/>
          </a:xfrm>
          <a:prstGeom prst="rect">
            <a:avLst/>
          </a:prstGeom>
        </p:spPr>
      </p:pic>
      <p:sp>
        <p:nvSpPr>
          <p:cNvPr id="14" name="Rectangle 13"/>
          <p:cNvSpPr/>
          <p:nvPr/>
        </p:nvSpPr>
        <p:spPr>
          <a:xfrm>
            <a:off x="5741029" y="2831494"/>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Rơ</a:t>
            </a:r>
            <a:r>
              <a:rPr lang="en-US" sz="2800" dirty="0" smtClean="0">
                <a:solidFill>
                  <a:srgbClr val="0070C0"/>
                </a:solidFill>
                <a:latin typeface="Times New Roman" panose="02020603050405020304" pitchFamily="18" charset="0"/>
                <a:cs typeface="Times New Roman" panose="02020603050405020304" pitchFamily="18" charset="0"/>
              </a:rPr>
              <a:t> le </a:t>
            </a:r>
            <a:r>
              <a:rPr lang="en-US" sz="2800" dirty="0" err="1" smtClean="0">
                <a:solidFill>
                  <a:srgbClr val="0070C0"/>
                </a:solidFill>
                <a:latin typeface="Times New Roman" panose="02020603050405020304" pitchFamily="18" charset="0"/>
                <a:cs typeface="Times New Roman" panose="02020603050405020304" pitchFamily="18" charset="0"/>
              </a:rPr>
              <a:t>nhiệt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6599302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28"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4" y="152400"/>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I</a:t>
            </a:r>
            <a:r>
              <a:rPr lang="en-US" sz="2800" b="1" u="sng" dirty="0">
                <a:solidFill>
                  <a:srgbClr val="339966"/>
                </a:solidFill>
                <a:latin typeface="Times New Roman" panose="02020603050405020304" pitchFamily="18" charset="0"/>
              </a:rPr>
              <a:t>. NỒI CƠM ĐIỆN </a:t>
            </a:r>
            <a:endParaRPr lang="en-US" altLang="vi-VN" sz="2800" b="1" u="sng" dirty="0">
              <a:solidFill>
                <a:srgbClr val="339966"/>
              </a:solidFill>
              <a:latin typeface="Times New Roman" panose="02020603050405020304" pitchFamily="18" charset="0"/>
            </a:endParaRPr>
          </a:p>
        </p:txBody>
      </p:sp>
      <p:sp>
        <p:nvSpPr>
          <p:cNvPr id="25" name="Rectangle 24"/>
          <p:cNvSpPr/>
          <p:nvPr/>
        </p:nvSpPr>
        <p:spPr>
          <a:xfrm>
            <a:off x="457200" y="1098274"/>
            <a:ext cx="8458200" cy="3539430"/>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nhôm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78748" y="3518017"/>
            <a:ext cx="4314825" cy="1607344"/>
          </a:xfrm>
          <a:prstGeom prst="rect">
            <a:avLst/>
          </a:prstGeom>
        </p:spPr>
      </p:pic>
      <p:sp>
        <p:nvSpPr>
          <p:cNvPr id="12" name="Rectangle 1"/>
          <p:cNvSpPr>
            <a:spLocks noChangeArrowheads="1"/>
          </p:cNvSpPr>
          <p:nvPr/>
        </p:nvSpPr>
        <p:spPr bwMode="auto">
          <a:xfrm>
            <a:off x="169864" y="536367"/>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xmlns="" val="26691184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659424"/>
            <a:ext cx="8458200" cy="224676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cs typeface="Times New Roman" panose="02020603050405020304" pitchFamily="18" charset="0"/>
              </a:rPr>
              <a:t> sang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4"/>
            <a:ext cx="3487737"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a:p>
            <a:pPr>
              <a:spcBef>
                <a:spcPct val="50000"/>
              </a:spcBef>
            </a:pPr>
            <a:endParaRPr lang="en-US" altLang="vi-VN"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4579" y="2218301"/>
            <a:ext cx="1895740" cy="66446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05536" y="2225446"/>
            <a:ext cx="1895740" cy="657317"/>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84348" y="2214727"/>
            <a:ext cx="1886213" cy="685896"/>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149838" y="2218300"/>
            <a:ext cx="1876687" cy="678751"/>
          </a:xfrm>
          <a:prstGeom prst="rect">
            <a:avLst/>
          </a:prstGeom>
        </p:spPr>
      </p:pic>
      <p:cxnSp>
        <p:nvCxnSpPr>
          <p:cNvPr id="11" name="Straight Arrow Connector 10"/>
          <p:cNvCxnSpPr>
            <a:stCxn id="2" idx="3"/>
            <a:endCxn id="3" idx="1"/>
          </p:cNvCxnSpPr>
          <p:nvPr/>
        </p:nvCxnSpPr>
        <p:spPr>
          <a:xfrm>
            <a:off x="2280320" y="2550532"/>
            <a:ext cx="325217" cy="35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28307" y="2571751"/>
            <a:ext cx="325217" cy="35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2788" y="2589845"/>
            <a:ext cx="325217" cy="357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 Clipping"/>
          <p:cNvPicPr>
            <a:picLocks noChangeAspect="1"/>
          </p:cNvPicPr>
          <p:nvPr/>
        </p:nvPicPr>
        <p:blipFill>
          <a:blip r:embed="rId7">
            <a:extLst>
              <a:ext uri="{BEBA8EAE-BF5A-486C-A8C5-ECC9F3942E4B}">
                <a14:imgProps xmlns:a14="http://schemas.microsoft.com/office/drawing/2010/main" xmlns="">
                  <a14:imgLayer r:embed="rId8">
                    <a14:imgEffect>
                      <a14:backgroundRemoval t="0" b="89796" l="9455" r="100000"/>
                    </a14:imgEffect>
                  </a14:imgLayer>
                </a14:imgProps>
              </a:ext>
              <a:ext uri="{28A0092B-C50C-407E-A947-70E740481C1C}">
                <a14:useLocalDpi xmlns:a14="http://schemas.microsoft.com/office/drawing/2010/main" xmlns="" val="0"/>
              </a:ext>
            </a:extLst>
          </a:blip>
          <a:stretch>
            <a:fillRect/>
          </a:stretch>
        </p:blipFill>
        <p:spPr>
          <a:xfrm>
            <a:off x="3262130" y="3314700"/>
            <a:ext cx="2619741" cy="1400371"/>
          </a:xfrm>
          <a:prstGeom prst="rect">
            <a:avLst/>
          </a:prstGeom>
        </p:spPr>
      </p:pic>
    </p:spTree>
    <p:extLst>
      <p:ext uri="{BB962C8B-B14F-4D97-AF65-F5344CB8AC3E}">
        <p14:creationId xmlns:p14="http://schemas.microsoft.com/office/powerpoint/2010/main" xmlns="" val="8336729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5"/>
            <a:ext cx="8458200" cy="3108543"/>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220 V - 400 W - 0,75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220 V - 500 W - 1,5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1" y="2891470"/>
            <a:ext cx="4314825" cy="1867811"/>
          </a:xfrm>
          <a:prstGeom prst="rect">
            <a:avLst/>
          </a:prstGeom>
        </p:spPr>
      </p:pic>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xmlns="" val="22322165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8600" y="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4"/>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cháo</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1" name="Picture 10" descr="Screen Clipping"/>
          <p:cNvPicPr>
            <a:picLocks noChangeAspect="1"/>
          </p:cNvPicPr>
          <p:nvPr/>
        </p:nvPicPr>
        <p:blipFill>
          <a:blip r:embed="rId3">
            <a:extLst>
              <a:ext uri="{BEBA8EAE-BF5A-486C-A8C5-ECC9F3942E4B}">
                <a14:imgProps xmlns:a14="http://schemas.microsoft.com/office/drawing/2010/main" xmlns="">
                  <a14:imgLayer r:embed="rId4">
                    <a14:imgEffect>
                      <a14:backgroundRemoval t="0" b="89796" l="9455" r="100000"/>
                    </a14:imgEffect>
                  </a14:imgLayer>
                </a14:imgProps>
              </a:ext>
              <a:ext uri="{28A0092B-C50C-407E-A947-70E740481C1C}">
                <a14:useLocalDpi xmlns:a14="http://schemas.microsoft.com/office/drawing/2010/main" xmlns="" val="0"/>
              </a:ext>
            </a:extLst>
          </a:blip>
          <a:stretch>
            <a:fillRect/>
          </a:stretch>
        </p:blipFill>
        <p:spPr>
          <a:xfrm>
            <a:off x="1905000" y="2635977"/>
            <a:ext cx="5791200" cy="2071786"/>
          </a:xfrm>
          <a:prstGeom prst="rect">
            <a:avLst/>
          </a:prstGeom>
        </p:spPr>
      </p:pic>
    </p:spTree>
    <p:extLst>
      <p:ext uri="{BB962C8B-B14F-4D97-AF65-F5344CB8AC3E}">
        <p14:creationId xmlns:p14="http://schemas.microsoft.com/office/powerpoint/2010/main" xmlns="" val="6675797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39100" y="17145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17865"/>
            <a:ext cx="8458200" cy="2677656"/>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1" y="2891470"/>
            <a:ext cx="4314825" cy="1867811"/>
          </a:xfrm>
          <a:prstGeom prst="rect">
            <a:avLst/>
          </a:prstGeom>
        </p:spPr>
      </p:pic>
      <p:sp>
        <p:nvSpPr>
          <p:cNvPr id="12" name="Rectangle 1"/>
          <p:cNvSpPr>
            <a:spLocks noChangeArrowheads="1"/>
          </p:cNvSpPr>
          <p:nvPr/>
        </p:nvSpPr>
        <p:spPr bwMode="auto">
          <a:xfrm>
            <a:off x="341314" y="47193"/>
            <a:ext cx="83454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5</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nồi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cơm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điện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xmlns="" val="40066382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940</Words>
  <Application>Microsoft Office PowerPoint</Application>
  <PresentationFormat>On-screen Show (16:9)</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Em hãy nêu tên, công dụng của các đồ dùng điện trong Hình 13.1.      </vt:lpstr>
      <vt:lpstr>Slide 4</vt:lpstr>
      <vt:lpstr>Slide 5</vt:lpstr>
      <vt:lpstr>Slide 6</vt:lpstr>
      <vt:lpstr>Slide 7</vt:lpstr>
      <vt:lpstr>Slide 8</vt:lpstr>
      <vt:lpstr>Slide 9</vt:lpstr>
      <vt:lpstr>Khi lựa chọn nồi cơm điện cần lưu ý đến số lượng thành viên trong gia đình. Nồi cơm điện được chọn cần có dung tích và công suất phù hợp để tiết kiệm năng lượng và phù hợp với điều kiện kinh tế gia đình. Dựa vào Bảng 13.1, em hãy cho biết gia đình em nên chọn loại nồi cơm điện có dung tích bao nhiêu là phù hợp? hãy nêu tên, công dụng của các đồ dùng điện trong Hình13.1.      </vt:lpstr>
      <vt:lpstr>Slide 11</vt:lpstr>
      <vt:lpstr>Slide 12</vt:lpstr>
      <vt:lpstr>Slide 13</vt:lpstr>
      <vt:lpstr>Slide 14</vt:lpstr>
      <vt:lpstr>Slide 15</vt:lpstr>
      <vt:lpstr>Slide 16</vt:lpstr>
      <vt:lpstr>Slide 17</vt:lpstr>
      <vt:lpstr>Gia đình em có 4 người, em chọn bếp hồng ngoại như thế nào để tiết kiệm năng lượng và phù hợp với điều kiện gia đình? Vì sao?       </vt:lpstr>
      <vt:lpstr>Nguyên lí làm việc chung của nồi cơm điện và bếp hồng ngoại là khi được cấp điện và chọn chế độ nấu, mâm nhiệt nóng lên, toả ra một lượng nhiệt lớn làm nóng nồi nấu.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Windows User</cp:lastModifiedBy>
  <cp:revision>109</cp:revision>
  <dcterms:created xsi:type="dcterms:W3CDTF">2013-08-28T08:21:51Z</dcterms:created>
  <dcterms:modified xsi:type="dcterms:W3CDTF">2022-04-18T07:29:32Z</dcterms:modified>
</cp:coreProperties>
</file>