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5"/>
  </p:notesMasterIdLst>
  <p:sldIdLst>
    <p:sldId id="256" r:id="rId2"/>
    <p:sldId id="260" r:id="rId3"/>
    <p:sldId id="263" r:id="rId4"/>
    <p:sldId id="265" r:id="rId5"/>
    <p:sldId id="311" r:id="rId6"/>
    <p:sldId id="313" r:id="rId7"/>
    <p:sldId id="312" r:id="rId8"/>
    <p:sldId id="272" r:id="rId9"/>
    <p:sldId id="261" r:id="rId10"/>
    <p:sldId id="314" r:id="rId11"/>
    <p:sldId id="317" r:id="rId12"/>
    <p:sldId id="324" r:id="rId13"/>
    <p:sldId id="287" r:id="rId14"/>
  </p:sldIdLst>
  <p:sldSz cx="9144000" cy="5143500" type="screen16x9"/>
  <p:notesSz cx="6858000" cy="9144000"/>
  <p:embeddedFontLst>
    <p:embeddedFont>
      <p:font typeface="Coiny" panose="020B0604020202020204" charset="0"/>
      <p:regular r:id="rId16"/>
    </p:embeddedFont>
    <p:embeddedFont>
      <p:font typeface="Varela Round" panose="020B0604020202020204" charset="-79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ill Sans MT" panose="020B0502020104020203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7DA"/>
    <a:srgbClr val="D8FCC0"/>
    <a:srgbClr val="1C8541"/>
    <a:srgbClr val="7BB68E"/>
    <a:srgbClr val="F5865B"/>
    <a:srgbClr val="469B63"/>
    <a:srgbClr val="99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1ECB6E-2192-49A8-8D7E-392407DBB135}">
  <a:tblStyle styleId="{9C1ECB6E-2192-49A8-8D7E-392407DBB1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9" name="Google Shape;18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12f673a954e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12f673a954e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11c8f7fe51d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6" name="Google Shape;2046;g11c8f7fe51d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g12f673a954e_0_9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2" name="Google Shape;2082;g12f673a954e_0_9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g12f673a954e_0_1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8" name="Google Shape;2288;g12f673a954e_0_1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g12f673a954e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7" name="Google Shape;2007;g12f673a954e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g12f673a954e_0_1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4" name="Google Shape;2704;g12f673a954e_0_1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1791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0697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0766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"/>
          <p:cNvSpPr txBox="1">
            <a:spLocks noGrp="1"/>
          </p:cNvSpPr>
          <p:nvPr>
            <p:ph type="title"/>
          </p:nvPr>
        </p:nvSpPr>
        <p:spPr>
          <a:xfrm>
            <a:off x="713325" y="1536525"/>
            <a:ext cx="44931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385" name="Google Shape;385;p9"/>
          <p:cNvSpPr txBox="1">
            <a:spLocks noGrp="1"/>
          </p:cNvSpPr>
          <p:nvPr>
            <p:ph type="subTitle" idx="1"/>
          </p:nvPr>
        </p:nvSpPr>
        <p:spPr>
          <a:xfrm>
            <a:off x="713325" y="2274675"/>
            <a:ext cx="4493100" cy="13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049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>
            <a:spLocks noGrp="1"/>
          </p:cNvSpPr>
          <p:nvPr>
            <p:ph type="title"/>
          </p:nvPr>
        </p:nvSpPr>
        <p:spPr>
          <a:xfrm>
            <a:off x="720000" y="2638575"/>
            <a:ext cx="77040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81" name="Google Shape;81;p3"/>
          <p:cNvSpPr txBox="1">
            <a:spLocks noGrp="1"/>
          </p:cNvSpPr>
          <p:nvPr>
            <p:ph type="title" idx="2" hasCustomPrompt="1"/>
          </p:nvPr>
        </p:nvSpPr>
        <p:spPr>
          <a:xfrm>
            <a:off x="4058341" y="1540425"/>
            <a:ext cx="10275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82" name="Google Shape;82;p3"/>
          <p:cNvSpPr txBox="1">
            <a:spLocks noGrp="1"/>
          </p:cNvSpPr>
          <p:nvPr>
            <p:ph type="subTitle" idx="1"/>
          </p:nvPr>
        </p:nvSpPr>
        <p:spPr>
          <a:xfrm>
            <a:off x="1348200" y="3438675"/>
            <a:ext cx="64476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159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35"/>
          <p:cNvSpPr txBox="1">
            <a:spLocks noGrp="1"/>
          </p:cNvSpPr>
          <p:nvPr>
            <p:ph type="title"/>
          </p:nvPr>
        </p:nvSpPr>
        <p:spPr>
          <a:xfrm>
            <a:off x="1965726" y="1539265"/>
            <a:ext cx="2011800" cy="3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520" name="Google Shape;1520;p35"/>
          <p:cNvSpPr txBox="1">
            <a:spLocks noGrp="1"/>
          </p:cNvSpPr>
          <p:nvPr>
            <p:ph type="subTitle" idx="1"/>
          </p:nvPr>
        </p:nvSpPr>
        <p:spPr>
          <a:xfrm>
            <a:off x="1874376" y="1981226"/>
            <a:ext cx="2194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1" name="Google Shape;1521;p35"/>
          <p:cNvSpPr txBox="1">
            <a:spLocks noGrp="1"/>
          </p:cNvSpPr>
          <p:nvPr>
            <p:ph type="title" idx="2"/>
          </p:nvPr>
        </p:nvSpPr>
        <p:spPr>
          <a:xfrm>
            <a:off x="5166451" y="1539265"/>
            <a:ext cx="20118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522" name="Google Shape;1522;p35"/>
          <p:cNvSpPr txBox="1">
            <a:spLocks noGrp="1"/>
          </p:cNvSpPr>
          <p:nvPr>
            <p:ph type="subTitle" idx="3"/>
          </p:nvPr>
        </p:nvSpPr>
        <p:spPr>
          <a:xfrm>
            <a:off x="5075101" y="1981226"/>
            <a:ext cx="2194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3" name="Google Shape;1523;p35"/>
          <p:cNvSpPr txBox="1">
            <a:spLocks noGrp="1"/>
          </p:cNvSpPr>
          <p:nvPr>
            <p:ph type="title" idx="4"/>
          </p:nvPr>
        </p:nvSpPr>
        <p:spPr>
          <a:xfrm>
            <a:off x="1965726" y="2922613"/>
            <a:ext cx="20118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524" name="Google Shape;1524;p35"/>
          <p:cNvSpPr txBox="1">
            <a:spLocks noGrp="1"/>
          </p:cNvSpPr>
          <p:nvPr>
            <p:ph type="subTitle" idx="5"/>
          </p:nvPr>
        </p:nvSpPr>
        <p:spPr>
          <a:xfrm>
            <a:off x="1874376" y="3360331"/>
            <a:ext cx="2194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5" name="Google Shape;1525;p35"/>
          <p:cNvSpPr txBox="1">
            <a:spLocks noGrp="1"/>
          </p:cNvSpPr>
          <p:nvPr>
            <p:ph type="title" idx="6"/>
          </p:nvPr>
        </p:nvSpPr>
        <p:spPr>
          <a:xfrm>
            <a:off x="5166451" y="2922613"/>
            <a:ext cx="20118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526" name="Google Shape;1526;p35"/>
          <p:cNvSpPr txBox="1">
            <a:spLocks noGrp="1"/>
          </p:cNvSpPr>
          <p:nvPr>
            <p:ph type="subTitle" idx="7"/>
          </p:nvPr>
        </p:nvSpPr>
        <p:spPr>
          <a:xfrm>
            <a:off x="5075101" y="3360331"/>
            <a:ext cx="2194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7" name="Google Shape;1527;p35"/>
          <p:cNvSpPr txBox="1">
            <a:spLocks noGrp="1"/>
          </p:cNvSpPr>
          <p:nvPr>
            <p:ph type="title" idx="8"/>
          </p:nvPr>
        </p:nvSpPr>
        <p:spPr>
          <a:xfrm>
            <a:off x="720000" y="548640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7528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6"/>
          <p:cNvSpPr txBox="1">
            <a:spLocks noGrp="1"/>
          </p:cNvSpPr>
          <p:nvPr>
            <p:ph type="title"/>
          </p:nvPr>
        </p:nvSpPr>
        <p:spPr>
          <a:xfrm>
            <a:off x="720000" y="54864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0536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20"/>
          <p:cNvSpPr txBox="1">
            <a:spLocks noGrp="1"/>
          </p:cNvSpPr>
          <p:nvPr>
            <p:ph type="title"/>
          </p:nvPr>
        </p:nvSpPr>
        <p:spPr>
          <a:xfrm>
            <a:off x="720000" y="54864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5365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22"/>
          <p:cNvSpPr txBox="1">
            <a:spLocks noGrp="1"/>
          </p:cNvSpPr>
          <p:nvPr>
            <p:ph type="title"/>
          </p:nvPr>
        </p:nvSpPr>
        <p:spPr>
          <a:xfrm>
            <a:off x="720000" y="54864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1890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3"/>
          <p:cNvSpPr txBox="1">
            <a:spLocks noGrp="1"/>
          </p:cNvSpPr>
          <p:nvPr>
            <p:ph type="title"/>
          </p:nvPr>
        </p:nvSpPr>
        <p:spPr>
          <a:xfrm>
            <a:off x="1151750" y="2354625"/>
            <a:ext cx="4142400" cy="12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998" name="Google Shape;998;p23"/>
          <p:cNvSpPr txBox="1">
            <a:spLocks noGrp="1"/>
          </p:cNvSpPr>
          <p:nvPr>
            <p:ph type="title" idx="2" hasCustomPrompt="1"/>
          </p:nvPr>
        </p:nvSpPr>
        <p:spPr>
          <a:xfrm>
            <a:off x="1151750" y="1234913"/>
            <a:ext cx="10242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999" name="Google Shape;999;p23"/>
          <p:cNvSpPr txBox="1">
            <a:spLocks noGrp="1"/>
          </p:cNvSpPr>
          <p:nvPr>
            <p:ph type="subTitle" idx="1"/>
          </p:nvPr>
        </p:nvSpPr>
        <p:spPr>
          <a:xfrm>
            <a:off x="1151750" y="3726788"/>
            <a:ext cx="4371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2326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25"/>
          <p:cNvSpPr txBox="1">
            <a:spLocks noGrp="1"/>
          </p:cNvSpPr>
          <p:nvPr>
            <p:ph type="title"/>
          </p:nvPr>
        </p:nvSpPr>
        <p:spPr>
          <a:xfrm>
            <a:off x="5126175" y="3116375"/>
            <a:ext cx="33045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1073" name="Google Shape;1073;p25"/>
          <p:cNvSpPr txBox="1">
            <a:spLocks noGrp="1"/>
          </p:cNvSpPr>
          <p:nvPr>
            <p:ph type="subTitle" idx="1"/>
          </p:nvPr>
        </p:nvSpPr>
        <p:spPr>
          <a:xfrm>
            <a:off x="2174725" y="1635325"/>
            <a:ext cx="6255900" cy="13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867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68114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30"/>
          <p:cNvSpPr txBox="1">
            <a:spLocks noGrp="1"/>
          </p:cNvSpPr>
          <p:nvPr>
            <p:ph type="subTitle" idx="1"/>
          </p:nvPr>
        </p:nvSpPr>
        <p:spPr>
          <a:xfrm>
            <a:off x="1345431" y="2387410"/>
            <a:ext cx="3610800" cy="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3" name="Google Shape;1283;p30"/>
          <p:cNvSpPr txBox="1">
            <a:spLocks noGrp="1"/>
          </p:cNvSpPr>
          <p:nvPr>
            <p:ph type="title"/>
          </p:nvPr>
        </p:nvSpPr>
        <p:spPr>
          <a:xfrm>
            <a:off x="1345431" y="1902910"/>
            <a:ext cx="3610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0440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0"/>
          <p:cNvSpPr txBox="1">
            <a:spLocks noGrp="1"/>
          </p:cNvSpPr>
          <p:nvPr>
            <p:ph type="title"/>
          </p:nvPr>
        </p:nvSpPr>
        <p:spPr>
          <a:xfrm>
            <a:off x="5187675" y="535325"/>
            <a:ext cx="3243000" cy="20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3284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27"/>
          <p:cNvSpPr txBox="1">
            <a:spLocks noGrp="1"/>
          </p:cNvSpPr>
          <p:nvPr>
            <p:ph type="subTitle" idx="1"/>
          </p:nvPr>
        </p:nvSpPr>
        <p:spPr>
          <a:xfrm>
            <a:off x="4632587" y="2402850"/>
            <a:ext cx="37434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1" name="Google Shape;1151;p27"/>
          <p:cNvSpPr txBox="1">
            <a:spLocks noGrp="1"/>
          </p:cNvSpPr>
          <p:nvPr>
            <p:ph type="title"/>
          </p:nvPr>
        </p:nvSpPr>
        <p:spPr>
          <a:xfrm>
            <a:off x="4632587" y="1918350"/>
            <a:ext cx="37434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945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41073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93422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457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46122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24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2971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54779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03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4" r:id="rId12"/>
    <p:sldLayoutId id="2147483706" r:id="rId13"/>
    <p:sldLayoutId id="2147483708" r:id="rId14"/>
    <p:sldLayoutId id="2147483710" r:id="rId15"/>
    <p:sldLayoutId id="2147483711" r:id="rId16"/>
    <p:sldLayoutId id="2147483712" r:id="rId17"/>
    <p:sldLayoutId id="2147483714" r:id="rId18"/>
    <p:sldLayoutId id="2147483715" r:id="rId19"/>
    <p:sldLayoutId id="2147483716" r:id="rId20"/>
    <p:sldLayoutId id="2147483724" r:id="rId21"/>
    <p:sldLayoutId id="2147483728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Google Shape;1901;p4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" sz="3600" b="1" dirty="0">
                <a:solidFill>
                  <a:srgbClr val="C00000"/>
                </a:solidFill>
              </a:rPr>
              <a:t>CHÀO MỪNG CÁC EM </a:t>
            </a:r>
            <a:br>
              <a:rPr lang="en" sz="3600" b="1" dirty="0">
                <a:solidFill>
                  <a:srgbClr val="C00000"/>
                </a:solidFill>
              </a:rPr>
            </a:br>
            <a:r>
              <a:rPr lang="en" sz="3600" b="1" dirty="0">
                <a:solidFill>
                  <a:srgbClr val="C00000"/>
                </a:solidFill>
              </a:rPr>
              <a:t>ĐẾN VỚI BUỔI HỌC HÔM NAY</a:t>
            </a:r>
            <a:endParaRPr sz="3200" b="1" dirty="0">
              <a:solidFill>
                <a:srgbClr val="C00000"/>
              </a:solidFill>
            </a:endParaRPr>
          </a:p>
        </p:txBody>
      </p:sp>
      <p:sp>
        <p:nvSpPr>
          <p:cNvPr id="1904" name="Google Shape;1904;p45"/>
          <p:cNvSpPr/>
          <p:nvPr/>
        </p:nvSpPr>
        <p:spPr>
          <a:xfrm rot="-455413">
            <a:off x="7977742" y="726184"/>
            <a:ext cx="539466" cy="5406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0" i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Varela Round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B825EC-609A-46DF-B661-9A81134D4416}"/>
              </a:ext>
            </a:extLst>
          </p:cNvPr>
          <p:cNvSpPr/>
          <p:nvPr/>
        </p:nvSpPr>
        <p:spPr>
          <a:xfrm>
            <a:off x="204839" y="235656"/>
            <a:ext cx="1082842" cy="329379"/>
          </a:xfrm>
          <a:prstGeom prst="rect">
            <a:avLst/>
          </a:prstGeom>
          <a:solidFill>
            <a:schemeClr val="accent6"/>
          </a:solidFill>
          <a:ln>
            <a:solidFill>
              <a:srgbClr val="F586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solidFill>
                  <a:srgbClr val="002060"/>
                </a:solidFill>
              </a:rPr>
              <a:t>Ví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dụ</a:t>
            </a:r>
            <a:r>
              <a:rPr lang="en-US" sz="2000" i="1" dirty="0">
                <a:solidFill>
                  <a:srgbClr val="002060"/>
                </a:solidFill>
              </a:rPr>
              <a:t>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01E2F4-50CC-450F-8019-B63A47656789}"/>
              </a:ext>
            </a:extLst>
          </p:cNvPr>
          <p:cNvSpPr txBox="1"/>
          <p:nvPr/>
        </p:nvSpPr>
        <p:spPr>
          <a:xfrm>
            <a:off x="956841" y="468640"/>
            <a:ext cx="7230317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/>
              <a:t>Theo </a:t>
            </a:r>
            <a:r>
              <a:rPr lang="en-US" sz="1800" dirty="0" err="1"/>
              <a:t>Thông</a:t>
            </a:r>
            <a:r>
              <a:rPr lang="en-US" sz="1800" dirty="0"/>
              <a:t> </a:t>
            </a:r>
            <a:r>
              <a:rPr lang="en-US" sz="1800" dirty="0" err="1"/>
              <a:t>tư</a:t>
            </a:r>
            <a:r>
              <a:rPr lang="en-US" sz="1800" dirty="0"/>
              <a:t> 22/2021/TT- BGDĐT, </a:t>
            </a:r>
            <a:r>
              <a:rPr lang="en-US" sz="1800" dirty="0" err="1"/>
              <a:t>kết</a:t>
            </a:r>
            <a:r>
              <a:rPr lang="en-US" sz="1800" dirty="0"/>
              <a:t> </a:t>
            </a:r>
            <a:r>
              <a:rPr lang="en-US" sz="1800" dirty="0" err="1"/>
              <a:t>quả</a:t>
            </a:r>
            <a:r>
              <a:rPr lang="en-US" sz="1800" dirty="0"/>
              <a:t> </a:t>
            </a:r>
            <a:r>
              <a:rPr lang="en-US" sz="1800" dirty="0" err="1"/>
              <a:t>học</a:t>
            </a:r>
            <a:r>
              <a:rPr lang="en-US" sz="1800" dirty="0"/>
              <a:t> </a:t>
            </a:r>
            <a:r>
              <a:rPr lang="en-US" sz="1800" dirty="0" err="1"/>
              <a:t>tập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học</a:t>
            </a:r>
            <a:r>
              <a:rPr lang="en-US" sz="1800" dirty="0"/>
              <a:t> </a:t>
            </a:r>
            <a:r>
              <a:rPr lang="en-US" sz="1800" dirty="0" err="1"/>
              <a:t>sinh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Học</a:t>
            </a:r>
            <a:r>
              <a:rPr lang="en-US" sz="1800" dirty="0"/>
              <a:t> </a:t>
            </a:r>
            <a:r>
              <a:rPr lang="en-US" sz="1800" dirty="0" err="1"/>
              <a:t>kì</a:t>
            </a:r>
            <a:r>
              <a:rPr lang="en-US" sz="1800" dirty="0"/>
              <a:t> 1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đánh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bốn</a:t>
            </a:r>
            <a:r>
              <a:rPr lang="en-US" sz="1800" dirty="0"/>
              <a:t> </a:t>
            </a:r>
            <a:r>
              <a:rPr lang="en-US" sz="1800" dirty="0" err="1"/>
              <a:t>mức</a:t>
            </a:r>
            <a:r>
              <a:rPr lang="en-US" sz="1800" dirty="0"/>
              <a:t>: </a:t>
            </a:r>
            <a:r>
              <a:rPr lang="en-US" sz="1800" dirty="0" err="1"/>
              <a:t>Tốt</a:t>
            </a:r>
            <a:r>
              <a:rPr lang="en-US" sz="1800" dirty="0"/>
              <a:t>, </a:t>
            </a:r>
            <a:r>
              <a:rPr lang="en-US" sz="1800" dirty="0" err="1"/>
              <a:t>Khá</a:t>
            </a:r>
            <a:r>
              <a:rPr lang="en-US" sz="1800" dirty="0"/>
              <a:t>, </a:t>
            </a:r>
            <a:r>
              <a:rPr lang="en-US" sz="1800" dirty="0" err="1"/>
              <a:t>Đạt</a:t>
            </a:r>
            <a:r>
              <a:rPr lang="en-US" sz="1800" dirty="0"/>
              <a:t>, </a:t>
            </a:r>
            <a:r>
              <a:rPr lang="en-US" sz="1800" dirty="0" err="1"/>
              <a:t>Chưa</a:t>
            </a:r>
            <a:r>
              <a:rPr lang="en-US" sz="1800" dirty="0"/>
              <a:t> </a:t>
            </a:r>
            <a:r>
              <a:rPr lang="en-US" sz="1800" dirty="0" err="1"/>
              <a:t>đạt</a:t>
            </a:r>
            <a:r>
              <a:rPr lang="en-US" sz="1800" dirty="0"/>
              <a:t>,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đó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đánh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cả</a:t>
            </a:r>
            <a:r>
              <a:rPr lang="en-US" sz="1800" dirty="0"/>
              <a:t> </a:t>
            </a:r>
            <a:r>
              <a:rPr lang="en-US" sz="1800" dirty="0" err="1"/>
              <a:t>mức</a:t>
            </a:r>
            <a:r>
              <a:rPr lang="en-US" sz="1800" dirty="0"/>
              <a:t> </a:t>
            </a:r>
            <a:r>
              <a:rPr lang="en-US" sz="1800" dirty="0" err="1"/>
              <a:t>Tốt</a:t>
            </a:r>
            <a:r>
              <a:rPr lang="en-US" sz="1800" dirty="0"/>
              <a:t> </a:t>
            </a:r>
            <a:r>
              <a:rPr lang="en-US" sz="1800" dirty="0" err="1"/>
              <a:t>khi</a:t>
            </a:r>
            <a:r>
              <a:rPr lang="en-US" sz="1800" dirty="0"/>
              <a:t> </a:t>
            </a:r>
            <a:r>
              <a:rPr lang="en-US" sz="1800" dirty="0" err="1"/>
              <a:t>đạt</a:t>
            </a:r>
            <a:r>
              <a:rPr lang="en-US" sz="1800" dirty="0"/>
              <a:t> </a:t>
            </a:r>
            <a:r>
              <a:rPr lang="en-US" sz="1800" dirty="0" err="1"/>
              <a:t>cả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tiêu</a:t>
            </a:r>
            <a:r>
              <a:rPr lang="en-US" sz="1800" dirty="0"/>
              <a:t> </a:t>
            </a:r>
            <a:r>
              <a:rPr lang="en-US" sz="1800" dirty="0" err="1"/>
              <a:t>chí</a:t>
            </a:r>
            <a:r>
              <a:rPr lang="en-US" sz="1800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C6BAF-FFBA-4809-A761-4F838B87C1F9}"/>
              </a:ext>
            </a:extLst>
          </p:cNvPr>
          <p:cNvSpPr txBox="1"/>
          <p:nvPr/>
        </p:nvSpPr>
        <p:spPr>
          <a:xfrm>
            <a:off x="746260" y="1810087"/>
            <a:ext cx="7699549" cy="4565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/>
              <a:t>(1) </a:t>
            </a:r>
            <a:r>
              <a:rPr lang="en-US" sz="1800" dirty="0" err="1"/>
              <a:t>Tất</a:t>
            </a:r>
            <a:r>
              <a:rPr lang="en-US" sz="1800" dirty="0"/>
              <a:t> </a:t>
            </a:r>
            <a:r>
              <a:rPr lang="en-US" sz="1800" dirty="0" err="1"/>
              <a:t>cả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môn</a:t>
            </a:r>
            <a:r>
              <a:rPr lang="en-US" sz="1800" dirty="0"/>
              <a:t> </a:t>
            </a:r>
            <a:r>
              <a:rPr lang="en-US" sz="1800" dirty="0" err="1"/>
              <a:t>học</a:t>
            </a:r>
            <a:r>
              <a:rPr lang="en-US" sz="1800" dirty="0"/>
              <a:t> </a:t>
            </a:r>
            <a:r>
              <a:rPr lang="en-US" sz="1800" dirty="0" err="1"/>
              <a:t>đánh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nhận</a:t>
            </a:r>
            <a:r>
              <a:rPr lang="en-US" sz="1800" dirty="0"/>
              <a:t> </a:t>
            </a:r>
            <a:r>
              <a:rPr lang="en-US" sz="1800" dirty="0" err="1"/>
              <a:t>xét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đánh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mức</a:t>
            </a:r>
            <a:r>
              <a:rPr lang="en-US" sz="1800" dirty="0"/>
              <a:t> </a:t>
            </a:r>
            <a:r>
              <a:rPr lang="en-US" sz="1800" dirty="0" err="1"/>
              <a:t>Đạt</a:t>
            </a:r>
            <a:r>
              <a:rPr lang="en-US" sz="18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7775A2-4A23-4FED-8277-3B8BF99D9804}"/>
              </a:ext>
            </a:extLst>
          </p:cNvPr>
          <p:cNvSpPr txBox="1"/>
          <p:nvPr/>
        </p:nvSpPr>
        <p:spPr>
          <a:xfrm>
            <a:off x="746260" y="2378704"/>
            <a:ext cx="7699549" cy="8720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/>
              <a:t>(2) </a:t>
            </a:r>
            <a:r>
              <a:rPr lang="en-US" sz="1800" dirty="0" err="1"/>
              <a:t>Tất</a:t>
            </a:r>
            <a:r>
              <a:rPr lang="en-US" sz="1800" dirty="0"/>
              <a:t> </a:t>
            </a:r>
            <a:r>
              <a:rPr lang="en-US" sz="1800" dirty="0" err="1"/>
              <a:t>cả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môn</a:t>
            </a:r>
            <a:r>
              <a:rPr lang="en-US" sz="1800" dirty="0"/>
              <a:t> </a:t>
            </a:r>
            <a:r>
              <a:rPr lang="en-US" sz="1800" dirty="0" err="1"/>
              <a:t>học</a:t>
            </a:r>
            <a:r>
              <a:rPr lang="en-US" sz="1800" dirty="0"/>
              <a:t> </a:t>
            </a:r>
            <a:r>
              <a:rPr lang="en-US" sz="1800" dirty="0" err="1"/>
              <a:t>đánh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nhận</a:t>
            </a:r>
            <a:r>
              <a:rPr lang="en-US" sz="1800" dirty="0"/>
              <a:t> </a:t>
            </a:r>
            <a:r>
              <a:rPr lang="en-US" sz="1800" dirty="0" err="1"/>
              <a:t>xét</a:t>
            </a:r>
            <a:r>
              <a:rPr lang="en-US" sz="1800" dirty="0"/>
              <a:t> </a:t>
            </a:r>
            <a:r>
              <a:rPr lang="en-US" sz="1800" dirty="0" err="1"/>
              <a:t>kết</a:t>
            </a:r>
            <a:r>
              <a:rPr lang="en-US" sz="1800" dirty="0"/>
              <a:t> </a:t>
            </a:r>
            <a:r>
              <a:rPr lang="en-US" sz="1800" dirty="0" err="1"/>
              <a:t>hợp</a:t>
            </a:r>
            <a:r>
              <a:rPr lang="en-US" sz="1800" dirty="0"/>
              <a:t> </a:t>
            </a:r>
            <a:r>
              <a:rPr lang="en-US" sz="1800" dirty="0" err="1"/>
              <a:t>đánh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điểm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điểm</a:t>
            </a:r>
            <a:r>
              <a:rPr lang="en-US" sz="1800" dirty="0"/>
              <a:t> </a:t>
            </a:r>
            <a:r>
              <a:rPr lang="en-US" sz="1800" dirty="0" err="1"/>
              <a:t>trung</a:t>
            </a:r>
            <a:r>
              <a:rPr lang="en-US" sz="1800" dirty="0"/>
              <a:t> </a:t>
            </a:r>
            <a:r>
              <a:rPr lang="en-US" sz="1800" dirty="0" err="1"/>
              <a:t>bình</a:t>
            </a:r>
            <a:r>
              <a:rPr lang="en-US" sz="1800" dirty="0"/>
              <a:t> </a:t>
            </a:r>
            <a:r>
              <a:rPr lang="en-US" sz="1800" dirty="0" err="1"/>
              <a:t>môn</a:t>
            </a:r>
            <a:r>
              <a:rPr lang="en-US" sz="1800" dirty="0"/>
              <a:t> </a:t>
            </a:r>
            <a:r>
              <a:rPr lang="en-US" sz="1800" dirty="0" err="1"/>
              <a:t>Học</a:t>
            </a:r>
            <a:r>
              <a:rPr lang="en-US" sz="1800" dirty="0"/>
              <a:t> </a:t>
            </a:r>
            <a:r>
              <a:rPr lang="en-US" sz="1800" dirty="0" err="1"/>
              <a:t>kì</a:t>
            </a:r>
            <a:r>
              <a:rPr lang="en-US" sz="1800" dirty="0"/>
              <a:t> I </a:t>
            </a:r>
            <a:r>
              <a:rPr lang="en-US" sz="1800" dirty="0" err="1"/>
              <a:t>từ</a:t>
            </a:r>
            <a:r>
              <a:rPr lang="en-US" sz="1800" dirty="0"/>
              <a:t> 6,5 </a:t>
            </a:r>
            <a:r>
              <a:rPr lang="en-US" sz="1800" dirty="0" err="1"/>
              <a:t>điểm</a:t>
            </a:r>
            <a:r>
              <a:rPr lang="en-US" sz="1800" dirty="0"/>
              <a:t> </a:t>
            </a:r>
            <a:r>
              <a:rPr lang="en-US" sz="1800" dirty="0" err="1"/>
              <a:t>trở</a:t>
            </a:r>
            <a:r>
              <a:rPr lang="en-US" sz="1800" dirty="0"/>
              <a:t> </a:t>
            </a:r>
            <a:r>
              <a:rPr lang="en-US" sz="1800" dirty="0" err="1"/>
              <a:t>lên</a:t>
            </a:r>
            <a:r>
              <a:rPr lang="en-US" sz="1800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7B2576-8857-43B1-87A2-C2851904AF7C}"/>
                  </a:ext>
                </a:extLst>
              </p:cNvPr>
              <p:cNvSpPr txBox="1"/>
              <p:nvPr/>
            </p:nvSpPr>
            <p:spPr>
              <a:xfrm>
                <a:off x="746260" y="3387328"/>
                <a:ext cx="7699549" cy="128753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/>
                  <a:t>(3)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các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môn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học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đánh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giá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bằng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nhận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xét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kết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hợp</a:t>
                </a:r>
                <a:r>
                  <a:rPr lang="en-US" sz="1800" dirty="0"/>
                  <a:t>  </a:t>
                </a:r>
                <a:r>
                  <a:rPr lang="en-US" sz="1800" dirty="0" err="1"/>
                  <a:t>đánh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giá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bằng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ít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nhất</a:t>
                </a:r>
                <a:r>
                  <a:rPr lang="en-US" sz="1800" dirty="0"/>
                  <a:t> 6 </a:t>
                </a:r>
                <a:r>
                  <a:rPr lang="en-US" sz="1800" dirty="0" err="1"/>
                  <a:t>môn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học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trung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Học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kì</a:t>
                </a:r>
                <a:r>
                  <a:rPr lang="en-US" sz="1800" dirty="0"/>
                  <a:t> I </a:t>
                </a:r>
                <a:r>
                  <a:rPr lang="en-US" sz="1800" dirty="0" err="1"/>
                  <a:t>đạt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từ</a:t>
                </a:r>
                <a:r>
                  <a:rPr lang="en-US" sz="1800" dirty="0"/>
                  <a:t> 8,0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trở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lên</a:t>
                </a:r>
                <a:r>
                  <a:rPr lang="en-US" sz="1800" dirty="0"/>
                  <a:t> (</a:t>
                </a:r>
                <a:r>
                  <a:rPr lang="en-US" sz="1800" dirty="0" err="1"/>
                  <a:t>viết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tắt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ĐTB</a:t>
                </a:r>
                <a:r>
                  <a:rPr lang="en-US" sz="1800" baseline="-25000" dirty="0" err="1"/>
                  <a:t>mhkI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800" dirty="0"/>
                  <a:t> 8).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7B2576-8857-43B1-87A2-C2851904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60" y="3387328"/>
                <a:ext cx="7699549" cy="1287532"/>
              </a:xfrm>
              <a:prstGeom prst="rect">
                <a:avLst/>
              </a:prstGeom>
              <a:blipFill>
                <a:blip r:embed="rId2"/>
                <a:stretch>
                  <a:fillRect l="-633" r="-713" b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50766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347E3E5-C66A-44EA-9F7C-3EC981077342}"/>
              </a:ext>
            </a:extLst>
          </p:cNvPr>
          <p:cNvSpPr txBox="1"/>
          <p:nvPr/>
        </p:nvSpPr>
        <p:spPr>
          <a:xfrm>
            <a:off x="116115" y="16943"/>
            <a:ext cx="8824685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latin typeface="+mn-lt"/>
              </a:rPr>
              <a:t>Bài</a:t>
            </a:r>
            <a:r>
              <a:rPr lang="en-US" sz="1800" b="1" dirty="0">
                <a:latin typeface="+mn-lt"/>
              </a:rPr>
              <a:t> 1. 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n-lt"/>
              </a:rPr>
              <a:t>Biểu đồ Hình 7 biểu diễn lượng mưa tại trạm khí tượng Huế trong 6 tháng cuối năm dương lịch.</a:t>
            </a:r>
            <a:endParaRPr lang="en-US" sz="1800" dirty="0">
              <a:latin typeface="+mn-l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6DEF205-32B7-40BC-B5CA-0E6DC6DA41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7026" y="302915"/>
            <a:ext cx="4266974" cy="24022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CC8AC44-5A3A-4ED9-A7F0-836B5D02DF57}"/>
              </a:ext>
            </a:extLst>
          </p:cNvPr>
          <p:cNvSpPr txBox="1"/>
          <p:nvPr/>
        </p:nvSpPr>
        <p:spPr>
          <a:xfrm>
            <a:off x="333829" y="850380"/>
            <a:ext cx="4368800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i="1" dirty="0"/>
              <a:t>a) Nêu đối tượng thống kê và tiêu chí thống kê.</a:t>
            </a:r>
          </a:p>
          <a:p>
            <a:pPr algn="just">
              <a:lnSpc>
                <a:spcPct val="150000"/>
              </a:lnSpc>
            </a:pPr>
            <a:r>
              <a:rPr lang="vi-VN" sz="1800" i="1" dirty="0"/>
              <a:t>b) Lập bảng số liệu thống kê lượng mưa tại trạm khí tượng Huế theo mẫu sau:</a:t>
            </a:r>
          </a:p>
        </p:txBody>
      </p:sp>
      <p:graphicFrame>
        <p:nvGraphicFramePr>
          <p:cNvPr id="21" name="Table 22">
            <a:extLst>
              <a:ext uri="{FF2B5EF4-FFF2-40B4-BE49-F238E27FC236}">
                <a16:creationId xmlns:a16="http://schemas.microsoft.com/office/drawing/2014/main" id="{22A56413-9ADE-42DF-91EA-60AC9ACCD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948252"/>
              </p:ext>
            </p:extLst>
          </p:nvPr>
        </p:nvGraphicFramePr>
        <p:xfrm>
          <a:off x="420912" y="2759185"/>
          <a:ext cx="8519888" cy="1514930"/>
        </p:xfrm>
        <a:graphic>
          <a:graphicData uri="http://schemas.openxmlformats.org/drawingml/2006/table">
            <a:tbl>
              <a:tblPr firstRow="1" bandRow="1">
                <a:tableStyleId>{9C1ECB6E-2192-49A8-8D7E-392407DBB135}</a:tableStyleId>
              </a:tblPr>
              <a:tblGrid>
                <a:gridCol w="2129972">
                  <a:extLst>
                    <a:ext uri="{9D8B030D-6E8A-4147-A177-3AD203B41FA5}">
                      <a16:colId xmlns:a16="http://schemas.microsoft.com/office/drawing/2014/main" val="788044797"/>
                    </a:ext>
                  </a:extLst>
                </a:gridCol>
                <a:gridCol w="1064986">
                  <a:extLst>
                    <a:ext uri="{9D8B030D-6E8A-4147-A177-3AD203B41FA5}">
                      <a16:colId xmlns:a16="http://schemas.microsoft.com/office/drawing/2014/main" val="2485311743"/>
                    </a:ext>
                  </a:extLst>
                </a:gridCol>
                <a:gridCol w="1064986">
                  <a:extLst>
                    <a:ext uri="{9D8B030D-6E8A-4147-A177-3AD203B41FA5}">
                      <a16:colId xmlns:a16="http://schemas.microsoft.com/office/drawing/2014/main" val="864999228"/>
                    </a:ext>
                  </a:extLst>
                </a:gridCol>
                <a:gridCol w="1064986">
                  <a:extLst>
                    <a:ext uri="{9D8B030D-6E8A-4147-A177-3AD203B41FA5}">
                      <a16:colId xmlns:a16="http://schemas.microsoft.com/office/drawing/2014/main" val="2725341065"/>
                    </a:ext>
                  </a:extLst>
                </a:gridCol>
                <a:gridCol w="1064986">
                  <a:extLst>
                    <a:ext uri="{9D8B030D-6E8A-4147-A177-3AD203B41FA5}">
                      <a16:colId xmlns:a16="http://schemas.microsoft.com/office/drawing/2014/main" val="2215118649"/>
                    </a:ext>
                  </a:extLst>
                </a:gridCol>
                <a:gridCol w="1064986">
                  <a:extLst>
                    <a:ext uri="{9D8B030D-6E8A-4147-A177-3AD203B41FA5}">
                      <a16:colId xmlns:a16="http://schemas.microsoft.com/office/drawing/2014/main" val="2423121455"/>
                    </a:ext>
                  </a:extLst>
                </a:gridCol>
                <a:gridCol w="1064986">
                  <a:extLst>
                    <a:ext uri="{9D8B030D-6E8A-4147-A177-3AD203B41FA5}">
                      <a16:colId xmlns:a16="http://schemas.microsoft.com/office/drawing/2014/main" val="4198054222"/>
                    </a:ext>
                  </a:extLst>
                </a:gridCol>
              </a:tblGrid>
              <a:tr h="75746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B050"/>
                          </a:solidFill>
                        </a:rPr>
                        <a:t>Tháng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004645"/>
                  </a:ext>
                </a:extLst>
              </a:tr>
              <a:tr h="75746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Lượng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mưa</a:t>
                      </a:r>
                      <a:r>
                        <a:rPr lang="en-US" sz="1800" dirty="0"/>
                        <a:t> (mm)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704115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ABD9194E-DC4D-49EA-A0CB-D2AA0575BFA5}"/>
              </a:ext>
            </a:extLst>
          </p:cNvPr>
          <p:cNvSpPr txBox="1"/>
          <p:nvPr/>
        </p:nvSpPr>
        <p:spPr>
          <a:xfrm>
            <a:off x="421138" y="4245318"/>
            <a:ext cx="7997372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/>
              <a:t>c) </a:t>
            </a:r>
            <a:r>
              <a:rPr lang="vi-VN" sz="1800" i="1" dirty="0"/>
              <a:t>Trong các tháng trên, tháng nào có lượng mưa nhiều nhất? Tháng nào có lượng mưa ít nhất?</a:t>
            </a:r>
          </a:p>
        </p:txBody>
      </p:sp>
    </p:spTree>
    <p:extLst>
      <p:ext uri="{BB962C8B-B14F-4D97-AF65-F5344CB8AC3E}">
        <p14:creationId xmlns:p14="http://schemas.microsoft.com/office/powerpoint/2010/main" val="113133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build="p"/>
      <p:bldP spid="2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9D2DE8-8318-44FC-A9F6-B34D5A498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0" y="614076"/>
            <a:ext cx="3638550" cy="3352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092E8F-CC06-4B46-B7AC-0699DB6A1EED}"/>
                  </a:ext>
                </a:extLst>
              </p:cNvPr>
              <p:cNvSpPr txBox="1"/>
              <p:nvPr/>
            </p:nvSpPr>
            <p:spPr>
              <a:xfrm>
                <a:off x="195514" y="616783"/>
                <a:ext cx="5309936" cy="3274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ngạch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khẩu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2019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ngạch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khẩu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2018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2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264,2.100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243,5</m:t>
                          </m:r>
                        </m:den>
                      </m:f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%=108,5%</m:t>
                      </m:r>
                    </m:oMath>
                  </m:oMathPara>
                </a14:m>
                <a:endParaRPr lang="en-US" sz="22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ngạch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khẩu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2019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8,5% so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2018.</a:t>
                </a:r>
                <a:endParaRPr lang="en-US" sz="22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092E8F-CC06-4B46-B7AC-0699DB6A1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14" y="616783"/>
                <a:ext cx="5309936" cy="3274358"/>
              </a:xfrm>
              <a:prstGeom prst="rect">
                <a:avLst/>
              </a:prstGeom>
              <a:blipFill>
                <a:blip r:embed="rId3"/>
                <a:stretch>
                  <a:fillRect l="-1493" r="-1493" b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747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Cha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605063B-FAD8-46F9-B4B4-F87B217F6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2485" y="1542477"/>
            <a:ext cx="4778146" cy="1654623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en-US" sz="3200" b="1" dirty="0">
                <a:solidFill>
                  <a:srgbClr val="C00000"/>
                </a:solidFill>
                <a:latin typeface="+mn-lt"/>
              </a:rPr>
              <a:t>CẢM ƠN CÁC EM ĐÃ CHÚ Ý BÀI GIẢNG!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1970;p49"/>
          <p:cNvSpPr txBox="1">
            <a:spLocks noGrp="1"/>
          </p:cNvSpPr>
          <p:nvPr>
            <p:ph type="title"/>
          </p:nvPr>
        </p:nvSpPr>
        <p:spPr>
          <a:xfrm>
            <a:off x="176145" y="959532"/>
            <a:ext cx="5619198" cy="33305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</a:rPr>
              <a:t>BÀI 2: </a:t>
            </a:r>
            <a:r>
              <a:rPr lang="en" dirty="0"/>
              <a:t/>
            </a:r>
            <a:br>
              <a:rPr lang="en" dirty="0"/>
            </a:br>
            <a:r>
              <a:rPr lang="en" dirty="0">
                <a:solidFill>
                  <a:srgbClr val="002060"/>
                </a:solidFill>
              </a:rPr>
              <a:t>PHÂN TÍCH </a:t>
            </a:r>
            <a:br>
              <a:rPr lang="en" dirty="0">
                <a:solidFill>
                  <a:srgbClr val="002060"/>
                </a:solidFill>
              </a:rPr>
            </a:br>
            <a:r>
              <a:rPr lang="en" dirty="0">
                <a:solidFill>
                  <a:srgbClr val="002060"/>
                </a:solidFill>
              </a:rPr>
              <a:t>VÀ XỬ LÍ DỮ LIỆU</a:t>
            </a:r>
            <a:br>
              <a:rPr lang="en" dirty="0">
                <a:solidFill>
                  <a:srgbClr val="002060"/>
                </a:solidFill>
              </a:rPr>
            </a:br>
            <a:r>
              <a:rPr lang="en" dirty="0">
                <a:solidFill>
                  <a:srgbClr val="C00000"/>
                </a:solidFill>
              </a:rPr>
              <a:t>(3 tiết)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972" name="Google Shape;1972;p49"/>
          <p:cNvSpPr/>
          <p:nvPr/>
        </p:nvSpPr>
        <p:spPr>
          <a:xfrm>
            <a:off x="6459574" y="1043948"/>
            <a:ext cx="167163" cy="182735"/>
          </a:xfrm>
          <a:custGeom>
            <a:avLst/>
            <a:gdLst/>
            <a:ahLst/>
            <a:cxnLst/>
            <a:rect l="l" t="t" r="r" b="b"/>
            <a:pathLst>
              <a:path w="14686" h="16054" extrusionOk="0">
                <a:moveTo>
                  <a:pt x="866" y="937"/>
                </a:moveTo>
                <a:cubicBezTo>
                  <a:pt x="4225" y="2255"/>
                  <a:pt x="7381" y="2864"/>
                  <a:pt x="10706" y="3512"/>
                </a:cubicBezTo>
                <a:cubicBezTo>
                  <a:pt x="11684" y="3700"/>
                  <a:pt x="12689" y="3892"/>
                  <a:pt x="13718" y="4115"/>
                </a:cubicBezTo>
                <a:cubicBezTo>
                  <a:pt x="11115" y="7912"/>
                  <a:pt x="8250" y="11579"/>
                  <a:pt x="5191" y="15030"/>
                </a:cubicBezTo>
                <a:cubicBezTo>
                  <a:pt x="3367" y="10470"/>
                  <a:pt x="1911" y="5734"/>
                  <a:pt x="866" y="937"/>
                </a:cubicBezTo>
                <a:close/>
                <a:moveTo>
                  <a:pt x="380" y="0"/>
                </a:moveTo>
                <a:cubicBezTo>
                  <a:pt x="298" y="0"/>
                  <a:pt x="215" y="29"/>
                  <a:pt x="150" y="85"/>
                </a:cubicBezTo>
                <a:cubicBezTo>
                  <a:pt x="47" y="169"/>
                  <a:pt x="1" y="300"/>
                  <a:pt x="29" y="431"/>
                </a:cubicBezTo>
                <a:cubicBezTo>
                  <a:pt x="1132" y="5678"/>
                  <a:pt x="2719" y="10863"/>
                  <a:pt x="4747" y="15831"/>
                </a:cubicBezTo>
                <a:cubicBezTo>
                  <a:pt x="4799" y="15945"/>
                  <a:pt x="4896" y="16024"/>
                  <a:pt x="5020" y="16048"/>
                </a:cubicBezTo>
                <a:cubicBezTo>
                  <a:pt x="5038" y="16048"/>
                  <a:pt x="5061" y="16053"/>
                  <a:pt x="5078" y="16053"/>
                </a:cubicBezTo>
                <a:cubicBezTo>
                  <a:pt x="5180" y="16053"/>
                  <a:pt x="5277" y="16008"/>
                  <a:pt x="5345" y="15933"/>
                </a:cubicBezTo>
                <a:cubicBezTo>
                  <a:pt x="8682" y="12199"/>
                  <a:pt x="11797" y="8213"/>
                  <a:pt x="14605" y="4075"/>
                </a:cubicBezTo>
                <a:cubicBezTo>
                  <a:pt x="14673" y="3978"/>
                  <a:pt x="14685" y="3853"/>
                  <a:pt x="14646" y="3745"/>
                </a:cubicBezTo>
                <a:cubicBezTo>
                  <a:pt x="14600" y="3632"/>
                  <a:pt x="14503" y="3551"/>
                  <a:pt x="14389" y="3530"/>
                </a:cubicBezTo>
                <a:cubicBezTo>
                  <a:pt x="13167" y="3262"/>
                  <a:pt x="11985" y="3034"/>
                  <a:pt x="10842" y="2813"/>
                </a:cubicBezTo>
                <a:cubicBezTo>
                  <a:pt x="7347" y="2137"/>
                  <a:pt x="4049" y="1494"/>
                  <a:pt x="512" y="27"/>
                </a:cubicBezTo>
                <a:cubicBezTo>
                  <a:pt x="470" y="9"/>
                  <a:pt x="425" y="0"/>
                  <a:pt x="380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4" name="Google Shape;1974;p49"/>
          <p:cNvSpPr/>
          <p:nvPr/>
        </p:nvSpPr>
        <p:spPr>
          <a:xfrm rot="259783">
            <a:off x="3194203" y="3973849"/>
            <a:ext cx="338568" cy="329593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4" name="Google Shape;2004;p49"/>
          <p:cNvSpPr/>
          <p:nvPr/>
        </p:nvSpPr>
        <p:spPr>
          <a:xfrm rot="1261680">
            <a:off x="1195714" y="4157501"/>
            <a:ext cx="347306" cy="50285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</a:rPr>
              <a:t>2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p52"/>
          <p:cNvSpPr/>
          <p:nvPr/>
        </p:nvSpPr>
        <p:spPr>
          <a:xfrm>
            <a:off x="4116742" y="1172246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9" name="Google Shape;2049;p52"/>
          <p:cNvSpPr txBox="1">
            <a:spLocks noGrp="1"/>
          </p:cNvSpPr>
          <p:nvPr>
            <p:ph type="title"/>
          </p:nvPr>
        </p:nvSpPr>
        <p:spPr>
          <a:xfrm>
            <a:off x="4058250" y="1261046"/>
            <a:ext cx="10275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01</a:t>
            </a:r>
            <a:endParaRPr sz="3200" dirty="0"/>
          </a:p>
        </p:txBody>
      </p:sp>
      <p:sp>
        <p:nvSpPr>
          <p:cNvPr id="2051" name="Google Shape;2051;p52"/>
          <p:cNvSpPr/>
          <p:nvPr/>
        </p:nvSpPr>
        <p:spPr>
          <a:xfrm rot="1153086">
            <a:off x="1509116" y="4186168"/>
            <a:ext cx="355139" cy="43281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EAA7FF-C1CD-4C2C-93F2-F93D5E6DCE2A}"/>
              </a:ext>
            </a:extLst>
          </p:cNvPr>
          <p:cNvSpPr txBox="1"/>
          <p:nvPr/>
        </p:nvSpPr>
        <p:spPr>
          <a:xfrm>
            <a:off x="1061809" y="2175446"/>
            <a:ext cx="7020381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5865B"/>
                </a:solidFill>
              </a:rPr>
              <a:t>PHÂN TÍCH VÀ XỬ LÍ </a:t>
            </a:r>
            <a:br>
              <a:rPr lang="en-US" sz="3200" b="1" dirty="0">
                <a:solidFill>
                  <a:srgbClr val="F5865B"/>
                </a:solidFill>
              </a:rPr>
            </a:br>
            <a:r>
              <a:rPr lang="en-US" sz="3200" b="1" dirty="0">
                <a:solidFill>
                  <a:srgbClr val="F5865B"/>
                </a:solidFill>
              </a:rPr>
              <a:t>DỮ LIỆU ĐỂ RÚT RA KẾT LUẬN</a:t>
            </a:r>
            <a:endParaRPr lang="en-US" sz="32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 animBg="1"/>
      <p:bldP spid="204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p54"/>
          <p:cNvGrpSpPr/>
          <p:nvPr/>
        </p:nvGrpSpPr>
        <p:grpSpPr>
          <a:xfrm>
            <a:off x="8255936" y="717215"/>
            <a:ext cx="189873" cy="231320"/>
            <a:chOff x="7298913" y="453525"/>
            <a:chExt cx="96775" cy="117900"/>
          </a:xfrm>
        </p:grpSpPr>
        <p:sp>
          <p:nvSpPr>
            <p:cNvPr id="2094" name="Google Shape;2094;p54"/>
            <p:cNvSpPr/>
            <p:nvPr/>
          </p:nvSpPr>
          <p:spPr>
            <a:xfrm>
              <a:off x="7298913" y="480425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4"/>
            <p:cNvSpPr/>
            <p:nvPr/>
          </p:nvSpPr>
          <p:spPr>
            <a:xfrm>
              <a:off x="7301138" y="470175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4"/>
            <p:cNvSpPr/>
            <p:nvPr/>
          </p:nvSpPr>
          <p:spPr>
            <a:xfrm>
              <a:off x="7337238" y="453525"/>
              <a:ext cx="15375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F67DA82-4C22-4830-9AF7-2240C92DAF34}"/>
              </a:ext>
            </a:extLst>
          </p:cNvPr>
          <p:cNvSpPr/>
          <p:nvPr/>
        </p:nvSpPr>
        <p:spPr>
          <a:xfrm>
            <a:off x="98332" y="127383"/>
            <a:ext cx="1082842" cy="329379"/>
          </a:xfrm>
          <a:prstGeom prst="rect">
            <a:avLst/>
          </a:prstGeom>
          <a:solidFill>
            <a:schemeClr val="accent6"/>
          </a:solidFill>
          <a:ln>
            <a:solidFill>
              <a:srgbClr val="F586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solidFill>
                  <a:srgbClr val="002060"/>
                </a:solidFill>
              </a:rPr>
              <a:t>Ví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dụ</a:t>
            </a:r>
            <a:r>
              <a:rPr lang="en-US" sz="2000" i="1" dirty="0">
                <a:solidFill>
                  <a:srgbClr val="002060"/>
                </a:solidFill>
              </a:rPr>
              <a:t>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C52724-EF9B-426D-987B-B0E57ED05FD8}"/>
              </a:ext>
            </a:extLst>
          </p:cNvPr>
          <p:cNvSpPr txBox="1"/>
          <p:nvPr/>
        </p:nvSpPr>
        <p:spPr>
          <a:xfrm>
            <a:off x="1215492" y="-50171"/>
            <a:ext cx="7230317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ở </a:t>
            </a:r>
            <a:r>
              <a:rPr lang="en-US" sz="1800" dirty="0" err="1"/>
              <a:t>Hình</a:t>
            </a:r>
            <a:r>
              <a:rPr lang="en-US" sz="1800" dirty="0"/>
              <a:t> 5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lượt</a:t>
            </a:r>
            <a:r>
              <a:rPr lang="en-US" sz="1800" dirty="0"/>
              <a:t> </a:t>
            </a:r>
            <a:r>
              <a:rPr lang="en-US" sz="1800" dirty="0" err="1"/>
              <a:t>khách</a:t>
            </a:r>
            <a:r>
              <a:rPr lang="en-US" sz="1800" dirty="0"/>
              <a:t> du </a:t>
            </a:r>
            <a:r>
              <a:rPr lang="en-US" sz="1800" dirty="0" err="1"/>
              <a:t>lịch</a:t>
            </a:r>
            <a:r>
              <a:rPr lang="en-US" sz="1800" dirty="0"/>
              <a:t> (</a:t>
            </a:r>
            <a:r>
              <a:rPr lang="en-US" sz="1800" dirty="0" err="1"/>
              <a:t>ước</a:t>
            </a:r>
            <a:r>
              <a:rPr lang="en-US" sz="1800" dirty="0"/>
              <a:t> </a:t>
            </a:r>
            <a:r>
              <a:rPr lang="en-US" sz="1800" dirty="0" err="1"/>
              <a:t>đạt</a:t>
            </a:r>
            <a:r>
              <a:rPr lang="en-US" sz="1800" dirty="0"/>
              <a:t>) </a:t>
            </a:r>
            <a:r>
              <a:rPr lang="en-US" sz="1800" dirty="0" err="1"/>
              <a:t>đến</a:t>
            </a:r>
            <a:r>
              <a:rPr lang="en-US" sz="1800" dirty="0"/>
              <a:t> </a:t>
            </a:r>
            <a:r>
              <a:rPr lang="en-US" sz="1800" dirty="0" err="1"/>
              <a:t>Ninh</a:t>
            </a:r>
            <a:r>
              <a:rPr lang="en-US" sz="1800" dirty="0"/>
              <a:t> </a:t>
            </a:r>
            <a:r>
              <a:rPr lang="en-US" sz="1800" dirty="0" err="1"/>
              <a:t>Bình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2016, 2017, 2018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8EF9DF5-407B-4861-AB23-F31B200543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853" y="737163"/>
            <a:ext cx="2386125" cy="25430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88C7EC0-02C1-4A77-885E-7B9046A24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719" y="810083"/>
            <a:ext cx="2446852" cy="241486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2E61FEA-14B4-443F-9FB0-891DA8E1AFDC}"/>
              </a:ext>
            </a:extLst>
          </p:cNvPr>
          <p:cNvSpPr txBox="1"/>
          <p:nvPr/>
        </p:nvSpPr>
        <p:spPr>
          <a:xfrm>
            <a:off x="81746" y="3281850"/>
            <a:ext cx="8911946" cy="8720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/>
              <a:t>a) </a:t>
            </a:r>
            <a:r>
              <a:rPr lang="en-US" sz="1800" i="1" dirty="0" err="1"/>
              <a:t>Số</a:t>
            </a:r>
            <a:r>
              <a:rPr lang="en-US" sz="1800" i="1" dirty="0"/>
              <a:t> </a:t>
            </a:r>
            <a:r>
              <a:rPr lang="en-US" sz="1800" i="1" dirty="0" err="1"/>
              <a:t>lượt</a:t>
            </a:r>
            <a:r>
              <a:rPr lang="en-US" sz="1800" i="1" dirty="0"/>
              <a:t> </a:t>
            </a:r>
            <a:r>
              <a:rPr lang="en-US" sz="1800" i="1" dirty="0" err="1"/>
              <a:t>khách</a:t>
            </a:r>
            <a:r>
              <a:rPr lang="en-US" sz="1800" i="1" dirty="0"/>
              <a:t> du </a:t>
            </a:r>
            <a:r>
              <a:rPr lang="en-US" sz="1800" i="1" dirty="0" err="1"/>
              <a:t>lịch</a:t>
            </a:r>
            <a:r>
              <a:rPr lang="en-US" sz="1800" i="1" dirty="0"/>
              <a:t> </a:t>
            </a:r>
            <a:r>
              <a:rPr lang="en-US" sz="1800" i="1" dirty="0" err="1"/>
              <a:t>đến</a:t>
            </a:r>
            <a:r>
              <a:rPr lang="en-US" sz="1800" i="1" dirty="0"/>
              <a:t> </a:t>
            </a:r>
            <a:r>
              <a:rPr lang="en-US" sz="1800" i="1" dirty="0" err="1"/>
              <a:t>Ninh</a:t>
            </a:r>
            <a:r>
              <a:rPr lang="en-US" sz="1800" i="1" dirty="0"/>
              <a:t> </a:t>
            </a:r>
            <a:r>
              <a:rPr lang="en-US" sz="1800" i="1" dirty="0" err="1"/>
              <a:t>Bình</a:t>
            </a:r>
            <a:r>
              <a:rPr lang="en-US" sz="1800" i="1" dirty="0"/>
              <a:t> </a:t>
            </a:r>
            <a:r>
              <a:rPr lang="en-US" sz="1800" i="1" dirty="0" err="1"/>
              <a:t>trong</a:t>
            </a:r>
            <a:r>
              <a:rPr lang="en-US" sz="1800" i="1" dirty="0"/>
              <a:t> </a:t>
            </a:r>
            <a:r>
              <a:rPr lang="en-US" sz="1800" i="1" dirty="0" err="1"/>
              <a:t>năm</a:t>
            </a:r>
            <a:r>
              <a:rPr lang="en-US" sz="1800" i="1" dirty="0"/>
              <a:t> 2017 </a:t>
            </a:r>
            <a:r>
              <a:rPr lang="en-US" sz="1800" i="1" dirty="0" err="1"/>
              <a:t>tăng</a:t>
            </a:r>
            <a:r>
              <a:rPr lang="en-US" sz="1800" i="1" dirty="0"/>
              <a:t> bao </a:t>
            </a:r>
            <a:r>
              <a:rPr lang="en-US" sz="1800" i="1" dirty="0" err="1"/>
              <a:t>nhiêu</a:t>
            </a:r>
            <a:r>
              <a:rPr lang="en-US" sz="1800" i="1" dirty="0"/>
              <a:t>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trăm</a:t>
            </a:r>
            <a:r>
              <a:rPr lang="en-US" sz="1800" i="1" dirty="0"/>
              <a:t> so </a:t>
            </a:r>
            <a:r>
              <a:rPr lang="en-US" sz="1800" i="1" dirty="0" err="1"/>
              <a:t>với</a:t>
            </a:r>
            <a:r>
              <a:rPr lang="en-US" sz="1800" i="1" dirty="0"/>
              <a:t> </a:t>
            </a:r>
            <a:r>
              <a:rPr lang="en-US" sz="1800" i="1" dirty="0" err="1"/>
              <a:t>năm</a:t>
            </a:r>
            <a:r>
              <a:rPr lang="en-US" sz="1800" i="1" dirty="0"/>
              <a:t> 2016 (</a:t>
            </a:r>
            <a:r>
              <a:rPr lang="en-US" sz="1800" i="1" dirty="0" err="1"/>
              <a:t>làm</a:t>
            </a:r>
            <a:r>
              <a:rPr lang="en-US" sz="1800" i="1" dirty="0"/>
              <a:t> </a:t>
            </a:r>
            <a:r>
              <a:rPr lang="en-US" sz="1800" i="1" dirty="0" err="1"/>
              <a:t>tròn</a:t>
            </a:r>
            <a:r>
              <a:rPr lang="en-US" sz="1800" i="1" dirty="0"/>
              <a:t> </a:t>
            </a:r>
            <a:r>
              <a:rPr lang="en-US" sz="1800" i="1" dirty="0" err="1"/>
              <a:t>kết</a:t>
            </a:r>
            <a:r>
              <a:rPr lang="en-US" sz="1800" i="1" dirty="0"/>
              <a:t> </a:t>
            </a:r>
            <a:r>
              <a:rPr lang="en-US" sz="1800" i="1" dirty="0" err="1"/>
              <a:t>quả</a:t>
            </a:r>
            <a:r>
              <a:rPr lang="en-US" sz="1800" i="1" dirty="0"/>
              <a:t> </a:t>
            </a:r>
            <a:r>
              <a:rPr lang="en-US" sz="1800" i="1" dirty="0" err="1"/>
              <a:t>đến</a:t>
            </a:r>
            <a:r>
              <a:rPr lang="en-US" sz="1800" i="1" dirty="0"/>
              <a:t> </a:t>
            </a:r>
            <a:r>
              <a:rPr lang="en-US" sz="1800" i="1" dirty="0" err="1"/>
              <a:t>hàng</a:t>
            </a:r>
            <a:r>
              <a:rPr lang="en-US" sz="1800" i="1" dirty="0"/>
              <a:t>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mười</a:t>
            </a:r>
            <a:r>
              <a:rPr lang="en-US" sz="1800" i="1" dirty="0"/>
              <a:t>)?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89C35C1-82D4-4D5B-8F2A-9727C17BD9BE}"/>
              </a:ext>
            </a:extLst>
          </p:cNvPr>
          <p:cNvSpPr txBox="1"/>
          <p:nvPr/>
        </p:nvSpPr>
        <p:spPr>
          <a:xfrm>
            <a:off x="51580" y="4196863"/>
            <a:ext cx="8911946" cy="8720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/>
              <a:t>b) </a:t>
            </a:r>
            <a:r>
              <a:rPr lang="en-US" sz="1800" i="1" dirty="0" err="1"/>
              <a:t>Số</a:t>
            </a:r>
            <a:r>
              <a:rPr lang="en-US" sz="1800" i="1" dirty="0"/>
              <a:t> </a:t>
            </a:r>
            <a:r>
              <a:rPr lang="en-US" sz="1800" i="1" dirty="0" err="1"/>
              <a:t>lượt</a:t>
            </a:r>
            <a:r>
              <a:rPr lang="en-US" sz="1800" i="1" dirty="0"/>
              <a:t> </a:t>
            </a:r>
            <a:r>
              <a:rPr lang="en-US" sz="1800" i="1" dirty="0" err="1"/>
              <a:t>khách</a:t>
            </a:r>
            <a:r>
              <a:rPr lang="en-US" sz="1800" i="1" dirty="0"/>
              <a:t> du </a:t>
            </a:r>
            <a:r>
              <a:rPr lang="en-US" sz="1800" i="1" dirty="0" err="1"/>
              <a:t>lịch</a:t>
            </a:r>
            <a:r>
              <a:rPr lang="en-US" sz="1800" i="1" dirty="0"/>
              <a:t> </a:t>
            </a:r>
            <a:r>
              <a:rPr lang="en-US" sz="1800" i="1" dirty="0" err="1"/>
              <a:t>đến</a:t>
            </a:r>
            <a:r>
              <a:rPr lang="en-US" sz="1800" i="1" dirty="0"/>
              <a:t> </a:t>
            </a:r>
            <a:r>
              <a:rPr lang="en-US" sz="1800" i="1" dirty="0" err="1"/>
              <a:t>Ninh</a:t>
            </a:r>
            <a:r>
              <a:rPr lang="en-US" sz="1800" i="1" dirty="0"/>
              <a:t> </a:t>
            </a:r>
            <a:r>
              <a:rPr lang="en-US" sz="1800" i="1" dirty="0" err="1"/>
              <a:t>Bình</a:t>
            </a:r>
            <a:r>
              <a:rPr lang="en-US" sz="1800" i="1" dirty="0"/>
              <a:t> </a:t>
            </a:r>
            <a:r>
              <a:rPr lang="en-US" sz="1800" i="1" dirty="0" err="1"/>
              <a:t>trong</a:t>
            </a:r>
            <a:r>
              <a:rPr lang="en-US" sz="1800" i="1" dirty="0"/>
              <a:t> </a:t>
            </a:r>
            <a:r>
              <a:rPr lang="en-US" sz="1800" i="1" dirty="0" err="1"/>
              <a:t>năm</a:t>
            </a:r>
            <a:r>
              <a:rPr lang="en-US" sz="1800" i="1" dirty="0"/>
              <a:t> 2018 </a:t>
            </a:r>
            <a:r>
              <a:rPr lang="en-US" sz="1800" i="1" dirty="0" err="1"/>
              <a:t>tăng</a:t>
            </a:r>
            <a:r>
              <a:rPr lang="en-US" sz="1800" i="1" dirty="0"/>
              <a:t> bao </a:t>
            </a:r>
            <a:r>
              <a:rPr lang="en-US" sz="1800" i="1" dirty="0" err="1"/>
              <a:t>nhiêu</a:t>
            </a:r>
            <a:r>
              <a:rPr lang="en-US" sz="1800" i="1" dirty="0"/>
              <a:t>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trăm</a:t>
            </a:r>
            <a:r>
              <a:rPr lang="en-US" sz="1800" i="1" dirty="0"/>
              <a:t> so </a:t>
            </a:r>
            <a:r>
              <a:rPr lang="en-US" sz="1800" i="1" dirty="0" err="1"/>
              <a:t>với</a:t>
            </a:r>
            <a:r>
              <a:rPr lang="en-US" sz="1800" i="1" dirty="0"/>
              <a:t> </a:t>
            </a:r>
            <a:r>
              <a:rPr lang="en-US" sz="1800" i="1" dirty="0" err="1"/>
              <a:t>năm</a:t>
            </a:r>
            <a:r>
              <a:rPr lang="en-US" sz="1800" i="1" dirty="0"/>
              <a:t> 2017 (</a:t>
            </a:r>
            <a:r>
              <a:rPr lang="en-US" sz="1800" i="1" dirty="0" err="1"/>
              <a:t>làm</a:t>
            </a:r>
            <a:r>
              <a:rPr lang="en-US" sz="1800" i="1" dirty="0"/>
              <a:t> </a:t>
            </a:r>
            <a:r>
              <a:rPr lang="en-US" sz="1800" i="1" dirty="0" err="1"/>
              <a:t>tròn</a:t>
            </a:r>
            <a:r>
              <a:rPr lang="en-US" sz="1800" i="1" dirty="0"/>
              <a:t> </a:t>
            </a:r>
            <a:r>
              <a:rPr lang="en-US" sz="1800" i="1" dirty="0" err="1"/>
              <a:t>kết</a:t>
            </a:r>
            <a:r>
              <a:rPr lang="en-US" sz="1800" i="1" dirty="0"/>
              <a:t> </a:t>
            </a:r>
            <a:r>
              <a:rPr lang="en-US" sz="1800" i="1" dirty="0" err="1"/>
              <a:t>quả</a:t>
            </a:r>
            <a:r>
              <a:rPr lang="en-US" sz="1800" i="1" dirty="0"/>
              <a:t> </a:t>
            </a:r>
            <a:r>
              <a:rPr lang="en-US" sz="1800" i="1" dirty="0" err="1"/>
              <a:t>đến</a:t>
            </a:r>
            <a:r>
              <a:rPr lang="en-US" sz="1800" i="1" dirty="0"/>
              <a:t> </a:t>
            </a:r>
            <a:r>
              <a:rPr lang="en-US" sz="1800" i="1" dirty="0" err="1"/>
              <a:t>hàng</a:t>
            </a:r>
            <a:r>
              <a:rPr lang="en-US" sz="1800" i="1" dirty="0"/>
              <a:t>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mười</a:t>
            </a:r>
            <a:r>
              <a:rPr lang="en-US" sz="1800" i="1" dirty="0"/>
              <a:t>)?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4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7BE10B-C2B3-40A4-B07F-C0AF94C595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0441" y="-50018"/>
            <a:ext cx="2386125" cy="25430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275873-9AB8-4567-AC1B-4C4BDB1DC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661" y="33375"/>
            <a:ext cx="2446852" cy="2414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E73331-8C2A-42DB-915E-AADDEC9A1EAD}"/>
              </a:ext>
            </a:extLst>
          </p:cNvPr>
          <p:cNvSpPr txBox="1"/>
          <p:nvPr/>
        </p:nvSpPr>
        <p:spPr>
          <a:xfrm>
            <a:off x="130203" y="2523082"/>
            <a:ext cx="8883594" cy="8720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/>
              <a:t>a) </a:t>
            </a:r>
            <a:r>
              <a:rPr lang="en-US" sz="1800" i="1" dirty="0" err="1"/>
              <a:t>Số</a:t>
            </a:r>
            <a:r>
              <a:rPr lang="en-US" sz="1800" i="1" dirty="0"/>
              <a:t> </a:t>
            </a:r>
            <a:r>
              <a:rPr lang="en-US" sz="1800" i="1" dirty="0" err="1"/>
              <a:t>lượt</a:t>
            </a:r>
            <a:r>
              <a:rPr lang="en-US" sz="1800" i="1" dirty="0"/>
              <a:t> </a:t>
            </a:r>
            <a:r>
              <a:rPr lang="en-US" sz="1800" i="1" dirty="0" err="1"/>
              <a:t>khách</a:t>
            </a:r>
            <a:r>
              <a:rPr lang="en-US" sz="1800" i="1" dirty="0"/>
              <a:t> du </a:t>
            </a:r>
            <a:r>
              <a:rPr lang="en-US" sz="1800" i="1" dirty="0" err="1"/>
              <a:t>lịch</a:t>
            </a:r>
            <a:r>
              <a:rPr lang="en-US" sz="1800" i="1" dirty="0"/>
              <a:t> </a:t>
            </a:r>
            <a:r>
              <a:rPr lang="en-US" sz="1800" i="1" dirty="0" err="1"/>
              <a:t>đến</a:t>
            </a:r>
            <a:r>
              <a:rPr lang="en-US" sz="1800" i="1" dirty="0"/>
              <a:t> </a:t>
            </a:r>
            <a:r>
              <a:rPr lang="en-US" sz="1800" i="1" dirty="0" err="1"/>
              <a:t>Ninh</a:t>
            </a:r>
            <a:r>
              <a:rPr lang="en-US" sz="1800" i="1" dirty="0"/>
              <a:t> </a:t>
            </a:r>
            <a:r>
              <a:rPr lang="en-US" sz="1800" i="1" dirty="0" err="1"/>
              <a:t>Bình</a:t>
            </a:r>
            <a:r>
              <a:rPr lang="en-US" sz="1800" i="1" dirty="0"/>
              <a:t> </a:t>
            </a:r>
            <a:r>
              <a:rPr lang="en-US" sz="1800" i="1" dirty="0" err="1"/>
              <a:t>trong</a:t>
            </a:r>
            <a:r>
              <a:rPr lang="en-US" sz="1800" i="1" dirty="0"/>
              <a:t> </a:t>
            </a:r>
            <a:r>
              <a:rPr lang="en-US" sz="1800" i="1" dirty="0" err="1"/>
              <a:t>năm</a:t>
            </a:r>
            <a:r>
              <a:rPr lang="en-US" sz="1800" i="1" dirty="0"/>
              <a:t> 2017 </a:t>
            </a:r>
            <a:r>
              <a:rPr lang="en-US" sz="1800" i="1" dirty="0" err="1"/>
              <a:t>tăng</a:t>
            </a:r>
            <a:r>
              <a:rPr lang="en-US" sz="1800" i="1" dirty="0"/>
              <a:t> bao </a:t>
            </a:r>
            <a:r>
              <a:rPr lang="en-US" sz="1800" i="1" dirty="0" err="1"/>
              <a:t>nhiêu</a:t>
            </a:r>
            <a:r>
              <a:rPr lang="en-US" sz="1800" i="1" dirty="0"/>
              <a:t>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trăm</a:t>
            </a:r>
            <a:r>
              <a:rPr lang="en-US" sz="1800" i="1" dirty="0"/>
              <a:t> so </a:t>
            </a:r>
            <a:r>
              <a:rPr lang="en-US" sz="1800" i="1" dirty="0" err="1"/>
              <a:t>với</a:t>
            </a:r>
            <a:r>
              <a:rPr lang="en-US" sz="1800" i="1" dirty="0"/>
              <a:t> </a:t>
            </a:r>
            <a:r>
              <a:rPr lang="en-US" sz="1800" i="1" dirty="0" err="1"/>
              <a:t>năm</a:t>
            </a:r>
            <a:r>
              <a:rPr lang="en-US" sz="1800" i="1" dirty="0"/>
              <a:t> 2016 (</a:t>
            </a:r>
            <a:r>
              <a:rPr lang="en-US" sz="1800" i="1" dirty="0" err="1"/>
              <a:t>làm</a:t>
            </a:r>
            <a:r>
              <a:rPr lang="en-US" sz="1800" i="1" dirty="0"/>
              <a:t> </a:t>
            </a:r>
            <a:r>
              <a:rPr lang="en-US" sz="1800" i="1" dirty="0" err="1"/>
              <a:t>tròn</a:t>
            </a:r>
            <a:r>
              <a:rPr lang="en-US" sz="1800" i="1" dirty="0"/>
              <a:t> </a:t>
            </a:r>
            <a:r>
              <a:rPr lang="en-US" sz="1800" i="1" dirty="0" err="1"/>
              <a:t>kết</a:t>
            </a:r>
            <a:r>
              <a:rPr lang="en-US" sz="1800" i="1" dirty="0"/>
              <a:t> </a:t>
            </a:r>
            <a:r>
              <a:rPr lang="en-US" sz="1800" i="1" dirty="0" err="1"/>
              <a:t>quả</a:t>
            </a:r>
            <a:r>
              <a:rPr lang="en-US" sz="1800" i="1" dirty="0"/>
              <a:t> </a:t>
            </a:r>
            <a:r>
              <a:rPr lang="en-US" sz="1800" i="1" dirty="0" err="1"/>
              <a:t>đến</a:t>
            </a:r>
            <a:r>
              <a:rPr lang="en-US" sz="1800" i="1" dirty="0"/>
              <a:t> </a:t>
            </a:r>
            <a:r>
              <a:rPr lang="en-US" sz="1800" i="1" dirty="0" err="1"/>
              <a:t>hàng</a:t>
            </a:r>
            <a:r>
              <a:rPr lang="en-US" sz="1800" i="1" dirty="0"/>
              <a:t>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mười</a:t>
            </a:r>
            <a:r>
              <a:rPr lang="en-US" sz="1800" i="1" dirty="0"/>
              <a:t>)?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354180-B43D-4655-ADB0-E5E412EB8A3F}"/>
                  </a:ext>
                </a:extLst>
              </p:cNvPr>
              <p:cNvSpPr txBox="1"/>
              <p:nvPr/>
            </p:nvSpPr>
            <p:spPr>
              <a:xfrm>
                <a:off x="319369" y="2128203"/>
                <a:ext cx="8063302" cy="299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/>
                  <a:t>Tỉ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phần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lượt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khách</a:t>
                </a:r>
                <a:r>
                  <a:rPr lang="en-US" sz="1800" dirty="0"/>
                  <a:t> du </a:t>
                </a:r>
                <a:r>
                  <a:rPr lang="en-US" sz="1800" dirty="0" err="1"/>
                  <a:t>lịch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Ninh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2017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lượt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khách</a:t>
                </a:r>
                <a:r>
                  <a:rPr lang="en-US" sz="1800" dirty="0"/>
                  <a:t> du </a:t>
                </a:r>
                <a:r>
                  <a:rPr lang="en-US" sz="1800" dirty="0" err="1"/>
                  <a:t>lịch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Ninh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2016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𝟎𝟔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𝟒𝟒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𝟏𝟎𝟗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800" b="1" dirty="0">
                  <a:latin typeface="+mn-lt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err="1" smtClean="0"/>
                  <a:t>Vậy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số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lượt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khách</a:t>
                </a:r>
                <a:r>
                  <a:rPr lang="en-US" sz="1800" dirty="0" smtClean="0"/>
                  <a:t> du </a:t>
                </a:r>
                <a:r>
                  <a:rPr lang="en-US" sz="1800" dirty="0" err="1" smtClean="0"/>
                  <a:t>lịch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đến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Ninh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Bình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trong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năm</a:t>
                </a:r>
                <a:r>
                  <a:rPr lang="en-US" sz="1800" dirty="0" smtClean="0"/>
                  <a:t> 2017 </a:t>
                </a:r>
                <a:r>
                  <a:rPr lang="en-US" sz="1800" dirty="0" err="1" smtClean="0"/>
                  <a:t>tăng</a:t>
                </a:r>
                <a:r>
                  <a:rPr lang="en-US" sz="1800" dirty="0" smtClean="0"/>
                  <a:t>  </a:t>
                </a:r>
                <a:r>
                  <a:rPr lang="en-US" sz="1800" dirty="0" err="1" smtClean="0"/>
                  <a:t>số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phần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trăm</a:t>
                </a:r>
                <a:r>
                  <a:rPr lang="en-US" sz="1800" dirty="0" smtClean="0"/>
                  <a:t> so </a:t>
                </a:r>
                <a:r>
                  <a:rPr lang="en-US" sz="1800" dirty="0" err="1" smtClean="0"/>
                  <a:t>với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năm</a:t>
                </a:r>
                <a:r>
                  <a:rPr lang="en-US" sz="1800" dirty="0" smtClean="0"/>
                  <a:t> 2016 </a:t>
                </a:r>
                <a:r>
                  <a:rPr lang="en-US" sz="1800" dirty="0" err="1" smtClean="0"/>
                  <a:t>là</a:t>
                </a:r>
                <a:r>
                  <a:rPr lang="en-US" sz="1800" dirty="0" smtClean="0"/>
                  <a:t>: 109,6% - 100% = 9,6%</a:t>
                </a:r>
              </a:p>
              <a:p>
                <a:pPr algn="ctr">
                  <a:lnSpc>
                    <a:spcPct val="150000"/>
                  </a:lnSpc>
                </a:pPr>
                <a:endParaRPr lang="en-US" sz="1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354180-B43D-4655-ADB0-E5E412EB8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69" y="2128203"/>
                <a:ext cx="8063302" cy="2994409"/>
              </a:xfrm>
              <a:prstGeom prst="rect">
                <a:avLst/>
              </a:prstGeom>
              <a:blipFill>
                <a:blip r:embed="rId5"/>
                <a:stretch>
                  <a:fillRect l="-605" r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76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32951-E746-4D52-8161-0417593E9A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0441" y="-50018"/>
            <a:ext cx="2386125" cy="25430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B27876-AB04-440F-9E89-5A8F84047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661" y="33375"/>
            <a:ext cx="2446852" cy="2414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F3F0B3-D71D-449A-8628-737D30100F6E}"/>
              </a:ext>
            </a:extLst>
          </p:cNvPr>
          <p:cNvSpPr txBox="1"/>
          <p:nvPr/>
        </p:nvSpPr>
        <p:spPr>
          <a:xfrm>
            <a:off x="130203" y="2523082"/>
            <a:ext cx="8883594" cy="8720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/>
              <a:t>b) </a:t>
            </a:r>
            <a:r>
              <a:rPr lang="en-US" sz="1800" i="1" dirty="0" err="1"/>
              <a:t>Số</a:t>
            </a:r>
            <a:r>
              <a:rPr lang="en-US" sz="1800" i="1" dirty="0"/>
              <a:t> </a:t>
            </a:r>
            <a:r>
              <a:rPr lang="en-US" sz="1800" i="1" dirty="0" err="1"/>
              <a:t>lượt</a:t>
            </a:r>
            <a:r>
              <a:rPr lang="en-US" sz="1800" i="1" dirty="0"/>
              <a:t> </a:t>
            </a:r>
            <a:r>
              <a:rPr lang="en-US" sz="1800" i="1" dirty="0" err="1"/>
              <a:t>khách</a:t>
            </a:r>
            <a:r>
              <a:rPr lang="en-US" sz="1800" i="1" dirty="0"/>
              <a:t> du </a:t>
            </a:r>
            <a:r>
              <a:rPr lang="en-US" sz="1800" i="1" dirty="0" err="1"/>
              <a:t>lịch</a:t>
            </a:r>
            <a:r>
              <a:rPr lang="en-US" sz="1800" i="1" dirty="0"/>
              <a:t> </a:t>
            </a:r>
            <a:r>
              <a:rPr lang="en-US" sz="1800" i="1" dirty="0" err="1"/>
              <a:t>đến</a:t>
            </a:r>
            <a:r>
              <a:rPr lang="en-US" sz="1800" i="1" dirty="0"/>
              <a:t> </a:t>
            </a:r>
            <a:r>
              <a:rPr lang="en-US" sz="1800" i="1" dirty="0" err="1"/>
              <a:t>Ninh</a:t>
            </a:r>
            <a:r>
              <a:rPr lang="en-US" sz="1800" i="1" dirty="0"/>
              <a:t> </a:t>
            </a:r>
            <a:r>
              <a:rPr lang="en-US" sz="1800" i="1" dirty="0" err="1"/>
              <a:t>Bình</a:t>
            </a:r>
            <a:r>
              <a:rPr lang="en-US" sz="1800" i="1" dirty="0"/>
              <a:t> </a:t>
            </a:r>
            <a:r>
              <a:rPr lang="en-US" sz="1800" i="1" dirty="0" err="1"/>
              <a:t>trong</a:t>
            </a:r>
            <a:r>
              <a:rPr lang="en-US" sz="1800" i="1" dirty="0"/>
              <a:t> </a:t>
            </a:r>
            <a:r>
              <a:rPr lang="en-US" sz="1800" i="1" dirty="0" err="1"/>
              <a:t>năm</a:t>
            </a:r>
            <a:r>
              <a:rPr lang="en-US" sz="1800" i="1" dirty="0"/>
              <a:t> 2018 </a:t>
            </a:r>
            <a:r>
              <a:rPr lang="en-US" sz="1800" i="1" dirty="0" err="1"/>
              <a:t>tăng</a:t>
            </a:r>
            <a:r>
              <a:rPr lang="en-US" sz="1800" i="1" dirty="0"/>
              <a:t> bao </a:t>
            </a:r>
            <a:r>
              <a:rPr lang="en-US" sz="1800" i="1" dirty="0" err="1"/>
              <a:t>nhiêu</a:t>
            </a:r>
            <a:r>
              <a:rPr lang="en-US" sz="1800" i="1" dirty="0"/>
              <a:t>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trăm</a:t>
            </a:r>
            <a:r>
              <a:rPr lang="en-US" sz="1800" i="1" dirty="0"/>
              <a:t> so </a:t>
            </a:r>
            <a:r>
              <a:rPr lang="en-US" sz="1800" i="1" dirty="0" err="1"/>
              <a:t>với</a:t>
            </a:r>
            <a:r>
              <a:rPr lang="en-US" sz="1800" i="1" dirty="0"/>
              <a:t> </a:t>
            </a:r>
            <a:r>
              <a:rPr lang="en-US" sz="1800" i="1" dirty="0" err="1"/>
              <a:t>năm</a:t>
            </a:r>
            <a:r>
              <a:rPr lang="en-US" sz="1800" i="1" dirty="0"/>
              <a:t> 2017 (</a:t>
            </a:r>
            <a:r>
              <a:rPr lang="en-US" sz="1800" i="1" dirty="0" err="1"/>
              <a:t>làm</a:t>
            </a:r>
            <a:r>
              <a:rPr lang="en-US" sz="1800" i="1" dirty="0"/>
              <a:t> </a:t>
            </a:r>
            <a:r>
              <a:rPr lang="en-US" sz="1800" i="1" dirty="0" err="1"/>
              <a:t>tròn</a:t>
            </a:r>
            <a:r>
              <a:rPr lang="en-US" sz="1800" i="1" dirty="0"/>
              <a:t> </a:t>
            </a:r>
            <a:r>
              <a:rPr lang="en-US" sz="1800" i="1" dirty="0" err="1"/>
              <a:t>kết</a:t>
            </a:r>
            <a:r>
              <a:rPr lang="en-US" sz="1800" i="1" dirty="0"/>
              <a:t> </a:t>
            </a:r>
            <a:r>
              <a:rPr lang="en-US" sz="1800" i="1" dirty="0" err="1"/>
              <a:t>quả</a:t>
            </a:r>
            <a:r>
              <a:rPr lang="en-US" sz="1800" i="1" dirty="0"/>
              <a:t> </a:t>
            </a:r>
            <a:r>
              <a:rPr lang="en-US" sz="1800" i="1" dirty="0" err="1"/>
              <a:t>đến</a:t>
            </a:r>
            <a:r>
              <a:rPr lang="en-US" sz="1800" i="1" dirty="0"/>
              <a:t> </a:t>
            </a:r>
            <a:r>
              <a:rPr lang="en-US" sz="1800" i="1" dirty="0" err="1"/>
              <a:t>hàng</a:t>
            </a:r>
            <a:r>
              <a:rPr lang="en-US" sz="1800" i="1" dirty="0"/>
              <a:t>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mười</a:t>
            </a:r>
            <a:r>
              <a:rPr lang="en-US" sz="1800" i="1" dirty="0"/>
              <a:t>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69011F-F933-4861-92B6-566A4341A02A}"/>
                  </a:ext>
                </a:extLst>
              </p:cNvPr>
              <p:cNvSpPr txBox="1"/>
              <p:nvPr/>
            </p:nvSpPr>
            <p:spPr>
              <a:xfrm>
                <a:off x="625642" y="2448243"/>
                <a:ext cx="8063302" cy="2943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/>
                  <a:t>Tỉ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phần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lượt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khách</a:t>
                </a:r>
                <a:r>
                  <a:rPr lang="en-US" sz="1800" dirty="0"/>
                  <a:t> du </a:t>
                </a:r>
                <a:r>
                  <a:rPr lang="en-US" sz="1800" dirty="0" err="1"/>
                  <a:t>lịch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Ninh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2018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lượt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khách</a:t>
                </a:r>
                <a:r>
                  <a:rPr lang="en-US" sz="1800" dirty="0"/>
                  <a:t> du </a:t>
                </a:r>
                <a:r>
                  <a:rPr lang="en-US" sz="1800" dirty="0" err="1"/>
                  <a:t>lịch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Ninh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2017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 .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𝟎𝟔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𝟏𝟎𝟑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800" b="1" dirty="0">
                  <a:latin typeface="+mn-lt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err="1"/>
                  <a:t>Vậy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lượt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khách</a:t>
                </a:r>
                <a:r>
                  <a:rPr lang="en-US" sz="1800" dirty="0"/>
                  <a:t> du </a:t>
                </a:r>
                <a:r>
                  <a:rPr lang="en-US" sz="1800" dirty="0" err="1"/>
                  <a:t>lịch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Ninh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2018 </a:t>
                </a:r>
                <a:r>
                  <a:rPr lang="en-US" sz="1800" dirty="0" err="1"/>
                  <a:t>tăng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khoảng</a:t>
                </a:r>
                <a:r>
                  <a:rPr lang="en-US" sz="1800" dirty="0"/>
                  <a:t> 3,4% so </a:t>
                </a:r>
                <a:r>
                  <a:rPr lang="en-US" sz="1800" dirty="0" err="1"/>
                  <a:t>với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2017.</a:t>
                </a:r>
              </a:p>
              <a:p>
                <a:pPr algn="ctr">
                  <a:lnSpc>
                    <a:spcPct val="150000"/>
                  </a:lnSpc>
                </a:pPr>
                <a:endParaRPr lang="en-US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69011F-F933-4861-92B6-566A4341A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2" y="2448243"/>
                <a:ext cx="8063302" cy="2943113"/>
              </a:xfrm>
              <a:prstGeom prst="rect">
                <a:avLst/>
              </a:prstGeom>
              <a:blipFill>
                <a:blip r:embed="rId5"/>
                <a:stretch>
                  <a:fillRect l="-681" r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9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4B80AC-B52D-4F9E-AF2E-2DBA729777DC}"/>
              </a:ext>
            </a:extLst>
          </p:cNvPr>
          <p:cNvSpPr/>
          <p:nvPr/>
        </p:nvSpPr>
        <p:spPr>
          <a:xfrm>
            <a:off x="3262637" y="151446"/>
            <a:ext cx="1082842" cy="329379"/>
          </a:xfrm>
          <a:prstGeom prst="rect">
            <a:avLst/>
          </a:prstGeom>
          <a:solidFill>
            <a:schemeClr val="accent6"/>
          </a:solidFill>
          <a:ln>
            <a:solidFill>
              <a:srgbClr val="F586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solidFill>
                  <a:srgbClr val="002060"/>
                </a:solidFill>
              </a:rPr>
              <a:t>Ví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dụ</a:t>
            </a:r>
            <a:r>
              <a:rPr lang="en-US" sz="2000" i="1" dirty="0">
                <a:solidFill>
                  <a:srgbClr val="002060"/>
                </a:solidFill>
              </a:rPr>
              <a:t>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9117D5-29D1-4297-BDA3-B1E3D32BE2D4}"/>
              </a:ext>
            </a:extLst>
          </p:cNvPr>
          <p:cNvSpPr txBox="1"/>
          <p:nvPr/>
        </p:nvSpPr>
        <p:spPr>
          <a:xfrm>
            <a:off x="1293725" y="370936"/>
            <a:ext cx="7230317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công</a:t>
            </a:r>
            <a:r>
              <a:rPr lang="en-US" sz="1800" dirty="0"/>
              <a:t> ty </a:t>
            </a:r>
            <a:r>
              <a:rPr lang="en-US" sz="1800" dirty="0" err="1"/>
              <a:t>mới</a:t>
            </a:r>
            <a:r>
              <a:rPr lang="en-US" sz="1800" dirty="0"/>
              <a:t> </a:t>
            </a:r>
            <a:r>
              <a:rPr lang="en-US" sz="1800" dirty="0" err="1"/>
              <a:t>thành</a:t>
            </a:r>
            <a:r>
              <a:rPr lang="en-US" sz="1800" dirty="0"/>
              <a:t> </a:t>
            </a:r>
            <a:r>
              <a:rPr lang="en-US" sz="1800" dirty="0" err="1"/>
              <a:t>lập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.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kép</a:t>
            </a:r>
            <a:r>
              <a:rPr lang="en-US" sz="1800" dirty="0"/>
              <a:t> ở </a:t>
            </a:r>
            <a:r>
              <a:rPr lang="en-US" sz="1800" dirty="0" err="1"/>
              <a:t>Hình</a:t>
            </a:r>
            <a:r>
              <a:rPr lang="en-US" sz="1800" dirty="0"/>
              <a:t> 6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hai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</a:t>
            </a:r>
            <a:r>
              <a:rPr lang="en-US" sz="1800" dirty="0" err="1"/>
              <a:t>đầu</a:t>
            </a:r>
            <a:r>
              <a:rPr lang="en-US" sz="1800" dirty="0"/>
              <a:t>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6C4ACD-48D9-4AFA-ABB5-CD97837DE6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2162" y="1549593"/>
            <a:ext cx="5019675" cy="30956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E12C46-F0A8-42B3-87E6-DBAE2F3135A7}"/>
              </a:ext>
            </a:extLst>
          </p:cNvPr>
          <p:cNvSpPr txBox="1"/>
          <p:nvPr/>
        </p:nvSpPr>
        <p:spPr>
          <a:xfrm>
            <a:off x="487610" y="4596707"/>
            <a:ext cx="8355601" cy="5078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 err="1" smtClean="0"/>
              <a:t>Cửa</a:t>
            </a:r>
            <a:r>
              <a:rPr lang="en-US" sz="1800" i="1" smtClean="0"/>
              <a:t> hang  </a:t>
            </a:r>
            <a:r>
              <a:rPr lang="en-US" sz="1800" i="1" dirty="0" err="1"/>
              <a:t>nào</a:t>
            </a:r>
            <a:r>
              <a:rPr lang="en-US" sz="1800" i="1" dirty="0"/>
              <a:t> </a:t>
            </a:r>
            <a:r>
              <a:rPr lang="en-US" sz="1800" i="1" dirty="0" err="1"/>
              <a:t>bán</a:t>
            </a:r>
            <a:r>
              <a:rPr lang="en-US" sz="1800" i="1" dirty="0"/>
              <a:t> </a:t>
            </a:r>
            <a:r>
              <a:rPr lang="en-US" sz="1800" i="1" dirty="0" err="1"/>
              <a:t>được</a:t>
            </a:r>
            <a:r>
              <a:rPr lang="en-US" sz="1800" i="1" dirty="0"/>
              <a:t> </a:t>
            </a:r>
            <a:r>
              <a:rPr lang="en-US" sz="1800" i="1" dirty="0" err="1"/>
              <a:t>nhiều</a:t>
            </a:r>
            <a:r>
              <a:rPr lang="en-US" sz="1800" i="1" dirty="0"/>
              <a:t> </a:t>
            </a:r>
            <a:r>
              <a:rPr lang="en-US" sz="1800" i="1" dirty="0" err="1"/>
              <a:t>sản</a:t>
            </a:r>
            <a:r>
              <a:rPr lang="en-US" sz="1800" i="1" dirty="0"/>
              <a:t> </a:t>
            </a:r>
            <a:r>
              <a:rPr lang="en-US" sz="1800" i="1" dirty="0" err="1"/>
              <a:t>phẩm</a:t>
            </a:r>
            <a:r>
              <a:rPr lang="en-US" sz="1800" i="1" dirty="0"/>
              <a:t> </a:t>
            </a:r>
            <a:r>
              <a:rPr lang="en-US" sz="1800" i="1" dirty="0" err="1"/>
              <a:t>trong</a:t>
            </a:r>
            <a:r>
              <a:rPr lang="en-US" sz="1800" i="1" dirty="0"/>
              <a:t> </a:t>
            </a:r>
            <a:r>
              <a:rPr lang="en-US" sz="1800" i="1" dirty="0" err="1"/>
              <a:t>tháng</a:t>
            </a:r>
            <a:r>
              <a:rPr lang="en-US" sz="1800" i="1" dirty="0"/>
              <a:t> </a:t>
            </a:r>
            <a:r>
              <a:rPr lang="en-US" sz="1800" i="1" dirty="0" err="1"/>
              <a:t>thứ</a:t>
            </a:r>
            <a:r>
              <a:rPr lang="en-US" sz="1800" i="1" dirty="0"/>
              <a:t> </a:t>
            </a:r>
            <a:r>
              <a:rPr lang="en-US" sz="1800" i="1" dirty="0" err="1"/>
              <a:t>nhất</a:t>
            </a:r>
            <a:r>
              <a:rPr lang="en-US" sz="1800" i="1" dirty="0"/>
              <a:t>? </a:t>
            </a:r>
            <a:r>
              <a:rPr lang="en-US" sz="1800" i="1" dirty="0" err="1"/>
              <a:t>Tháng</a:t>
            </a:r>
            <a:r>
              <a:rPr lang="en-US" sz="1800" i="1" dirty="0"/>
              <a:t> </a:t>
            </a:r>
            <a:r>
              <a:rPr lang="en-US" sz="1800" i="1" dirty="0" err="1"/>
              <a:t>thứ</a:t>
            </a:r>
            <a:r>
              <a:rPr lang="en-US" sz="1800" i="1" dirty="0"/>
              <a:t> </a:t>
            </a:r>
            <a:r>
              <a:rPr lang="en-US" sz="1800" i="1" dirty="0" err="1"/>
              <a:t>hai</a:t>
            </a:r>
            <a:r>
              <a:rPr lang="en-US" sz="18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665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1" name="Google Shape;2291;p61"/>
          <p:cNvSpPr txBox="1">
            <a:spLocks noGrp="1"/>
          </p:cNvSpPr>
          <p:nvPr>
            <p:ph type="title"/>
          </p:nvPr>
        </p:nvSpPr>
        <p:spPr>
          <a:xfrm>
            <a:off x="1419264" y="1785597"/>
            <a:ext cx="5399238" cy="12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200" dirty="0"/>
              <a:t>TÍNH HỢP LÍ CỦA </a:t>
            </a:r>
            <a:br>
              <a:rPr lang="en" sz="3200" dirty="0"/>
            </a:br>
            <a:r>
              <a:rPr lang="en" sz="3200" dirty="0"/>
              <a:t>KẾT LUẬN THỐNG KÊ</a:t>
            </a:r>
            <a:endParaRPr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1921;p47">
            <a:extLst>
              <a:ext uri="{FF2B5EF4-FFF2-40B4-BE49-F238E27FC236}">
                <a16:creationId xmlns:a16="http://schemas.microsoft.com/office/drawing/2014/main" id="{74A2478E-2C13-404E-BDC6-59DF5864FADE}"/>
              </a:ext>
            </a:extLst>
          </p:cNvPr>
          <p:cNvSpPr txBox="1">
            <a:spLocks/>
          </p:cNvSpPr>
          <p:nvPr/>
        </p:nvSpPr>
        <p:spPr>
          <a:xfrm>
            <a:off x="3647418" y="265444"/>
            <a:ext cx="3013073" cy="49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l"/>
            <a:r>
              <a:rPr lang="en-US" sz="2000">
                <a:latin typeface="+mn-lt"/>
              </a:rPr>
              <a:t>Đọc kĩ các nội dung sau:</a:t>
            </a:r>
            <a:endParaRPr lang="en-US" sz="2000" dirty="0">
              <a:latin typeface="+mn-lt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E00690E-1869-422D-BAA8-68FC2EBF9F9A}"/>
              </a:ext>
            </a:extLst>
          </p:cNvPr>
          <p:cNvSpPr/>
          <p:nvPr/>
        </p:nvSpPr>
        <p:spPr>
          <a:xfrm>
            <a:off x="2707130" y="265444"/>
            <a:ext cx="822713" cy="49489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/>
                </a:solidFill>
              </a:rPr>
              <a:t>HĐ2</a:t>
            </a:r>
          </a:p>
        </p:txBody>
      </p:sp>
      <p:sp>
        <p:nvSpPr>
          <p:cNvPr id="38" name="Google Shape;1921;p47">
            <a:extLst>
              <a:ext uri="{FF2B5EF4-FFF2-40B4-BE49-F238E27FC236}">
                <a16:creationId xmlns:a16="http://schemas.microsoft.com/office/drawing/2014/main" id="{DDA0FCF1-8D41-4042-BEC8-09AFC67C5F05}"/>
              </a:ext>
            </a:extLst>
          </p:cNvPr>
          <p:cNvSpPr txBox="1">
            <a:spLocks/>
          </p:cNvSpPr>
          <p:nvPr/>
        </p:nvSpPr>
        <p:spPr>
          <a:xfrm>
            <a:off x="669669" y="805194"/>
            <a:ext cx="7804662" cy="29341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2000" dirty="0" err="1">
                <a:latin typeface="+mn-lt"/>
              </a:rPr>
              <a:t>Quá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trình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tích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dữ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liệu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giúp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chúng</a:t>
            </a:r>
            <a:r>
              <a:rPr lang="en-US" sz="2000" dirty="0">
                <a:latin typeface="+mn-lt"/>
              </a:rPr>
              <a:t> ta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nhận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: </a:t>
            </a:r>
            <a:r>
              <a:rPr lang="en-US" sz="2000" dirty="0" err="1">
                <a:latin typeface="+mn-lt"/>
              </a:rPr>
              <a:t>tính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dữ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liệu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thống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kê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tính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luận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thống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kê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ta </a:t>
            </a:r>
            <a:r>
              <a:rPr lang="en-US" sz="2000" dirty="0" err="1">
                <a:latin typeface="+mn-lt"/>
              </a:rPr>
              <a:t>cũng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bỏ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luận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nêu</a:t>
            </a:r>
            <a:r>
              <a:rPr lang="en-US" sz="2000" dirty="0">
                <a:latin typeface="+mn-lt"/>
              </a:rPr>
              <a:t> ra. </a:t>
            </a:r>
            <a:r>
              <a:rPr lang="en-US" sz="2000" dirty="0" err="1">
                <a:latin typeface="+mn-lt"/>
              </a:rPr>
              <a:t>Thông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thường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để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điều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đó</a:t>
            </a:r>
            <a:r>
              <a:rPr lang="en-US" sz="2000" dirty="0">
                <a:latin typeface="+mn-lt"/>
              </a:rPr>
              <a:t> ta </a:t>
            </a:r>
            <a:r>
              <a:rPr lang="en-US" sz="2000" dirty="0" err="1">
                <a:latin typeface="+mn-lt"/>
              </a:rPr>
              <a:t>dựa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những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tiêu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đơn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giản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hoặc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dựa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những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tiêu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đơn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giản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hoặc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dựa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tính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toán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suy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luận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toán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học</a:t>
            </a:r>
            <a:r>
              <a:rPr lang="en-US" sz="2000" dirty="0">
                <a:latin typeface="+mn-lt"/>
              </a:rPr>
              <a:t>.</a:t>
            </a:r>
          </a:p>
          <a:p>
            <a:pPr marL="0" indent="0" algn="just">
              <a:lnSpc>
                <a:spcPct val="150000"/>
              </a:lnSpc>
              <a:buFont typeface="Varela Round"/>
              <a:buNone/>
            </a:pPr>
            <a:endParaRPr lang="en-US" sz="2000" dirty="0">
              <a:latin typeface="+mn-lt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B52BC22-8A56-49C4-9278-F79593F471DE}"/>
              </a:ext>
            </a:extLst>
          </p:cNvPr>
          <p:cNvSpPr/>
          <p:nvPr/>
        </p:nvSpPr>
        <p:spPr>
          <a:xfrm>
            <a:off x="1040072" y="3869467"/>
            <a:ext cx="7087919" cy="112430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i="1" dirty="0" err="1">
                <a:solidFill>
                  <a:schemeClr val="accent6"/>
                </a:solidFill>
              </a:rPr>
              <a:t>Hãy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cho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biết</a:t>
            </a:r>
            <a:r>
              <a:rPr lang="en-US" sz="2000" i="1" dirty="0">
                <a:solidFill>
                  <a:schemeClr val="accent6"/>
                </a:solidFill>
              </a:rPr>
              <a:t> ý </a:t>
            </a:r>
            <a:r>
              <a:rPr lang="en-US" sz="2000" i="1" dirty="0" err="1">
                <a:solidFill>
                  <a:schemeClr val="accent6"/>
                </a:solidFill>
              </a:rPr>
              <a:t>nghĩa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của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quá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trình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phân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tích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và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xử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lí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dữ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liệu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trong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việc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tìm</a:t>
            </a:r>
            <a:r>
              <a:rPr lang="en-US" sz="2000" i="1" dirty="0">
                <a:solidFill>
                  <a:schemeClr val="accent6"/>
                </a:solidFill>
              </a:rPr>
              <a:t> ra </a:t>
            </a:r>
            <a:r>
              <a:rPr lang="en-US" sz="2000" i="1" dirty="0" err="1">
                <a:solidFill>
                  <a:schemeClr val="accent6"/>
                </a:solidFill>
              </a:rPr>
              <a:t>những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thông</a:t>
            </a:r>
            <a:r>
              <a:rPr lang="en-US" sz="2000" i="1" dirty="0">
                <a:solidFill>
                  <a:schemeClr val="accent6"/>
                </a:solidFill>
              </a:rPr>
              <a:t> tin </a:t>
            </a:r>
            <a:r>
              <a:rPr lang="en-US" sz="2000" i="1" dirty="0" err="1">
                <a:solidFill>
                  <a:schemeClr val="accent6"/>
                </a:solidFill>
              </a:rPr>
              <a:t>hữu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ích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và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rút</a:t>
            </a:r>
            <a:r>
              <a:rPr lang="en-US" sz="2000" i="1" dirty="0">
                <a:solidFill>
                  <a:schemeClr val="accent6"/>
                </a:solidFill>
              </a:rPr>
              <a:t> ra </a:t>
            </a:r>
            <a:r>
              <a:rPr lang="en-US" sz="2000" i="1" dirty="0" err="1">
                <a:solidFill>
                  <a:schemeClr val="accent6"/>
                </a:solidFill>
              </a:rPr>
              <a:t>kết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luận</a:t>
            </a:r>
            <a:r>
              <a:rPr lang="en-US" sz="2000" i="1" dirty="0">
                <a:solidFill>
                  <a:schemeClr val="accent6"/>
                </a:solidFill>
              </a:rPr>
              <a:t>?</a:t>
            </a:r>
            <a:endParaRPr lang="en-US" sz="4400" i="1" dirty="0">
              <a:solidFill>
                <a:schemeClr val="accent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37" grpId="0" animBg="1"/>
      <p:bldP spid="38" grpId="0" animBg="1"/>
      <p:bldP spid="40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1518</TotalTime>
  <Words>697</Words>
  <Application>Microsoft Office PowerPoint</Application>
  <PresentationFormat>On-screen Show (16:9)</PresentationFormat>
  <Paragraphs>53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Coiny</vt:lpstr>
      <vt:lpstr>Varela Round</vt:lpstr>
      <vt:lpstr>Calibri</vt:lpstr>
      <vt:lpstr>Gill Sans MT</vt:lpstr>
      <vt:lpstr>Cambria Math</vt:lpstr>
      <vt:lpstr>Arial</vt:lpstr>
      <vt:lpstr>Times New Roman</vt:lpstr>
      <vt:lpstr>Gallery</vt:lpstr>
      <vt:lpstr>CHÀO MỪNG CÁC EM  ĐẾN VỚI BUỔI HỌC HÔM NAY</vt:lpstr>
      <vt:lpstr>BÀI 2:  PHÂN TÍCH  VÀ XỬ LÍ DỮ LIỆU (3 tiết)</vt:lpstr>
      <vt:lpstr>01</vt:lpstr>
      <vt:lpstr>PowerPoint Presentation</vt:lpstr>
      <vt:lpstr>PowerPoint Presentation</vt:lpstr>
      <vt:lpstr>PowerPoint Presentation</vt:lpstr>
      <vt:lpstr>PowerPoint Presentation</vt:lpstr>
      <vt:lpstr>TÍNH HỢP LÍ CỦA  KẾT LUẬN THỐNG KÊ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 ĐẾN VỚI BUỔI HỌC HÔM NAY</dc:title>
  <cp:lastModifiedBy>Do Huong</cp:lastModifiedBy>
  <cp:revision>57</cp:revision>
  <dcterms:modified xsi:type="dcterms:W3CDTF">2025-02-03T02:17:56Z</dcterms:modified>
</cp:coreProperties>
</file>