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8" r:id="rId6"/>
    <p:sldId id="279" r:id="rId7"/>
    <p:sldId id="309" r:id="rId8"/>
    <p:sldId id="308" r:id="rId9"/>
    <p:sldId id="320" r:id="rId10"/>
    <p:sldId id="321" r:id="rId11"/>
    <p:sldId id="32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Gill Sans MT" panose="020B0502020104020203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22" autoAdjust="0"/>
  </p:normalViewPr>
  <p:slideViewPr>
    <p:cSldViewPr>
      <p:cViewPr varScale="1">
        <p:scale>
          <a:sx n="54" d="100"/>
          <a:sy n="54" d="100"/>
        </p:scale>
        <p:origin x="89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F5E09-40AC-4664-897E-E16133661B0B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6EE4A-88D7-4958-8B71-E9E5DC303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1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7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22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6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1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81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0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2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25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0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54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sv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2.emf"/><Relationship Id="rId9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png"/><Relationship Id="rId10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9A14EB6-07CF-4A06-33CC-3AF380BD7F33}"/>
              </a:ext>
            </a:extLst>
          </p:cNvPr>
          <p:cNvSpPr txBox="1"/>
          <p:nvPr/>
        </p:nvSpPr>
        <p:spPr>
          <a:xfrm>
            <a:off x="4181475" y="3264198"/>
            <a:ext cx="1129123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820DD9C-53A8-031D-DEBC-61F90CCA0FBD}"/>
              </a:ext>
            </a:extLst>
          </p:cNvPr>
          <p:cNvSpPr/>
          <p:nvPr/>
        </p:nvSpPr>
        <p:spPr>
          <a:xfrm rot="18341150">
            <a:off x="2034659" y="8944793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F67722E-9CB4-3A46-9B2B-9E166B421086}"/>
                  </a:ext>
                </a:extLst>
              </p:cNvPr>
              <p:cNvSpPr txBox="1"/>
              <p:nvPr/>
            </p:nvSpPr>
            <p:spPr>
              <a:xfrm>
                <a:off x="3094998" y="6322940"/>
                <a:ext cx="14554200" cy="3686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kéo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Nối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cầu</a:t>
                </a:r>
                <a:endParaRPr lang="en-US" dirty="0"/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F67722E-9CB4-3A46-9B2B-9E166B421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998" y="6322940"/>
                <a:ext cx="14554200" cy="3686266"/>
              </a:xfrm>
              <a:prstGeom prst="rect">
                <a:avLst/>
              </a:prstGeom>
              <a:blipFill>
                <a:blip r:embed="rId2"/>
                <a:stretch>
                  <a:fillRect l="-1508" r="-14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D7E0F52-1B8B-F22A-998A-6A963DB5B62C}"/>
              </a:ext>
            </a:extLst>
          </p:cNvPr>
          <p:cNvSpPr txBox="1"/>
          <p:nvPr/>
        </p:nvSpPr>
        <p:spPr>
          <a:xfrm>
            <a:off x="3389626" y="553182"/>
            <a:ext cx="1362354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FF007-E412-0E7F-93EE-C946F0B969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7" t="18155" r="3307" b="49526"/>
          <a:stretch/>
        </p:blipFill>
        <p:spPr>
          <a:xfrm>
            <a:off x="10955356" y="1825058"/>
            <a:ext cx="6833071" cy="4466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8D3D3E-AAF1-4A79-C012-34ED0AC998E7}"/>
                  </a:ext>
                </a:extLst>
              </p:cNvPr>
              <p:cNvSpPr txBox="1"/>
              <p:nvPr/>
            </p:nvSpPr>
            <p:spPr>
              <a:xfrm>
                <a:off x="3235639" y="2157455"/>
                <a:ext cx="7171698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+"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+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+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bờ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Lam.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8D3D3E-AAF1-4A79-C012-34ED0AC99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639" y="2157455"/>
                <a:ext cx="7171698" cy="3671583"/>
              </a:xfrm>
              <a:prstGeom prst="rect">
                <a:avLst/>
              </a:prstGeom>
              <a:blipFill>
                <a:blip r:embed="rId9"/>
                <a:stretch>
                  <a:fillRect l="-2721" r="-2976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209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9608">
            <a:off x="16295233" y="8831982"/>
            <a:ext cx="1722072" cy="135469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522C6D-A90F-F0B5-4613-2E9814F6FDC1}"/>
              </a:ext>
            </a:extLst>
          </p:cNvPr>
          <p:cNvSpPr txBox="1"/>
          <p:nvPr/>
        </p:nvSpPr>
        <p:spPr>
          <a:xfrm>
            <a:off x="3276600" y="2859729"/>
            <a:ext cx="131826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1054514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2590800" y="8953500"/>
            <a:ext cx="3528867" cy="23231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799D0AF-233D-39F6-E4E5-FBA72A63B7C8}"/>
              </a:ext>
            </a:extLst>
          </p:cNvPr>
          <p:cNvSpPr txBox="1"/>
          <p:nvPr/>
        </p:nvSpPr>
        <p:spPr>
          <a:xfrm>
            <a:off x="2286000" y="2219492"/>
            <a:ext cx="15598481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5: TRƯỜNG HỢP BẰNG NHAU THỨ HAI CỦA TAM GIÁC: CẠNH – GÓC – CẠNH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3566">
            <a:off x="7194132" y="9898788"/>
            <a:ext cx="4912579" cy="34388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7D3CDB0-7D83-21FC-17F8-17796ED38B3F}"/>
              </a:ext>
            </a:extLst>
          </p:cNvPr>
          <p:cNvSpPr txBox="1"/>
          <p:nvPr/>
        </p:nvSpPr>
        <p:spPr>
          <a:xfrm>
            <a:off x="2438400" y="1026882"/>
            <a:ext cx="15386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TRƯỜNG HỢP BẰNG NHAU CẠNH – GÓC – CẠNH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0573345A-0C11-BADA-C5EF-BA5DB5952CF3}"/>
              </a:ext>
            </a:extLst>
          </p:cNvPr>
          <p:cNvSpPr/>
          <p:nvPr/>
        </p:nvSpPr>
        <p:spPr>
          <a:xfrm>
            <a:off x="3349764" y="2476524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A4B49EA-D41C-0000-6100-21D2303F13A9}"/>
                  </a:ext>
                </a:extLst>
              </p:cNvPr>
              <p:cNvSpPr txBox="1"/>
              <p:nvPr/>
            </p:nvSpPr>
            <p:spPr>
              <a:xfrm>
                <a:off x="5181600" y="2047147"/>
                <a:ext cx="116967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A4B49EA-D41C-0000-6100-21D2303F1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047147"/>
                <a:ext cx="11696700" cy="1998176"/>
              </a:xfrm>
              <a:prstGeom prst="rect">
                <a:avLst/>
              </a:prstGeom>
              <a:blipFill>
                <a:blip r:embed="rId7"/>
                <a:stretch>
                  <a:fillRect l="-2084" r="-2084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B9F50D4-9FDC-4E3E-6FC7-C5C4D9CCA462}"/>
                  </a:ext>
                </a:extLst>
              </p:cNvPr>
              <p:cNvSpPr txBox="1"/>
              <p:nvPr/>
            </p:nvSpPr>
            <p:spPr>
              <a:xfrm>
                <a:off x="3643727" y="4457700"/>
                <a:ext cx="709529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B9F50D4-9FDC-4E3E-6FC7-C5C4D9CC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727" y="4457700"/>
                <a:ext cx="7095290" cy="1998176"/>
              </a:xfrm>
              <a:prstGeom prst="rect">
                <a:avLst/>
              </a:prstGeom>
              <a:blipFill>
                <a:blip r:embed="rId8"/>
                <a:stretch>
                  <a:fillRect l="-3522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B9B0914-F40A-F25C-6828-2E08B7CFBEB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9" t="22823" r="4095" b="5310"/>
          <a:stretch/>
        </p:blipFill>
        <p:spPr>
          <a:xfrm>
            <a:off x="12109471" y="3502600"/>
            <a:ext cx="4275966" cy="44563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4B490-5543-90B9-1DBE-E9A629F8A980}"/>
                  </a:ext>
                </a:extLst>
              </p:cNvPr>
              <p:cNvSpPr txBox="1"/>
              <p:nvPr/>
            </p:nvSpPr>
            <p:spPr>
              <a:xfrm>
                <a:off x="2832207" y="7013470"/>
                <a:ext cx="9165430" cy="2014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vi-VN" sz="4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ta gọi góc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là góc xen giữa hai cạnh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4B490-5543-90B9-1DBE-E9A629F8A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07" y="7013470"/>
                <a:ext cx="9165430" cy="2014334"/>
              </a:xfrm>
              <a:prstGeom prst="rect">
                <a:avLst/>
              </a:prstGeom>
              <a:blipFill>
                <a:blip r:embed="rId12"/>
                <a:stretch>
                  <a:fillRect l="-2728" b="-1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D8A5728-35AA-DDFD-F409-FD609002B6F9}"/>
              </a:ext>
            </a:extLst>
          </p:cNvPr>
          <p:cNvSpPr/>
          <p:nvPr/>
        </p:nvSpPr>
        <p:spPr>
          <a:xfrm rot="18341150">
            <a:off x="1918223" y="8742088"/>
            <a:ext cx="364073" cy="1764695"/>
          </a:xfrm>
          <a:custGeom>
            <a:avLst/>
            <a:gdLst>
              <a:gd name="connsiteX0" fmla="*/ 313765 w 364073"/>
              <a:gd name="connsiteY0" fmla="*/ 1763476 h 1764695"/>
              <a:gd name="connsiteX1" fmla="*/ 143145 w 364073"/>
              <a:gd name="connsiteY1" fmla="*/ 1584339 h 1764695"/>
              <a:gd name="connsiteX2" fmla="*/ 208436 w 364073"/>
              <a:gd name="connsiteY2" fmla="*/ 1474052 h 1764695"/>
              <a:gd name="connsiteX3" fmla="*/ 260379 w 364073"/>
              <a:gd name="connsiteY3" fmla="*/ 1366059 h 1764695"/>
              <a:gd name="connsiteX4" fmla="*/ 165330 w 364073"/>
              <a:gd name="connsiteY4" fmla="*/ 1281017 h 1764695"/>
              <a:gd name="connsiteX5" fmla="*/ 77134 w 364073"/>
              <a:gd name="connsiteY5" fmla="*/ 1205155 h 1764695"/>
              <a:gd name="connsiteX6" fmla="*/ 108697 w 364073"/>
              <a:gd name="connsiteY6" fmla="*/ 1039278 h 1764695"/>
              <a:gd name="connsiteX7" fmla="*/ 180480 w 364073"/>
              <a:gd name="connsiteY7" fmla="*/ 865113 h 1764695"/>
              <a:gd name="connsiteX8" fmla="*/ 51703 w 364073"/>
              <a:gd name="connsiteY8" fmla="*/ 683936 h 1764695"/>
              <a:gd name="connsiteX9" fmla="*/ 154328 w 364073"/>
              <a:gd name="connsiteY9" fmla="*/ 523796 h 1764695"/>
              <a:gd name="connsiteX10" fmla="*/ 182644 w 364073"/>
              <a:gd name="connsiteY10" fmla="*/ 426514 h 1764695"/>
              <a:gd name="connsiteX11" fmla="*/ 102565 w 364073"/>
              <a:gd name="connsiteY11" fmla="*/ 337137 h 1764695"/>
              <a:gd name="connsiteX12" fmla="*/ 4269 w 364073"/>
              <a:gd name="connsiteY12" fmla="*/ 147927 h 1764695"/>
              <a:gd name="connsiteX13" fmla="*/ 182464 w 364073"/>
              <a:gd name="connsiteY13" fmla="*/ 1685 h 1764695"/>
              <a:gd name="connsiteX14" fmla="*/ 204107 w 364073"/>
              <a:gd name="connsiteY14" fmla="*/ 57020 h 1764695"/>
              <a:gd name="connsiteX15" fmla="*/ 100039 w 364073"/>
              <a:gd name="connsiteY15" fmla="*/ 237687 h 1764695"/>
              <a:gd name="connsiteX16" fmla="*/ 264347 w 364073"/>
              <a:gd name="connsiteY16" fmla="*/ 423964 h 1764695"/>
              <a:gd name="connsiteX17" fmla="*/ 196712 w 364073"/>
              <a:gd name="connsiteY17" fmla="*/ 585124 h 1764695"/>
              <a:gd name="connsiteX18" fmla="*/ 157213 w 364073"/>
              <a:gd name="connsiteY18" fmla="*/ 746283 h 1764695"/>
              <a:gd name="connsiteX19" fmla="*/ 275169 w 364073"/>
              <a:gd name="connsiteY19" fmla="*/ 911906 h 1764695"/>
              <a:gd name="connsiteX20" fmla="*/ 181742 w 364073"/>
              <a:gd name="connsiteY20" fmla="*/ 1065033 h 1764695"/>
              <a:gd name="connsiteX21" fmla="*/ 188596 w 364073"/>
              <a:gd name="connsiteY21" fmla="*/ 1217650 h 1764695"/>
              <a:gd name="connsiteX22" fmla="*/ 342443 w 364073"/>
              <a:gd name="connsiteY22" fmla="*/ 1366314 h 1764695"/>
              <a:gd name="connsiteX23" fmla="*/ 247934 w 364073"/>
              <a:gd name="connsiteY23" fmla="*/ 1541499 h 1764695"/>
              <a:gd name="connsiteX24" fmla="*/ 335409 w 364073"/>
              <a:gd name="connsiteY24" fmla="*/ 1708014 h 1764695"/>
              <a:gd name="connsiteX25" fmla="*/ 313765 w 364073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4073" h="1764695">
                <a:moveTo>
                  <a:pt x="313765" y="1763476"/>
                </a:moveTo>
                <a:cubicBezTo>
                  <a:pt x="205189" y="1741801"/>
                  <a:pt x="127815" y="1664664"/>
                  <a:pt x="143145" y="1584339"/>
                </a:cubicBezTo>
                <a:cubicBezTo>
                  <a:pt x="150721" y="1544177"/>
                  <a:pt x="179939" y="1508604"/>
                  <a:pt x="208436" y="1474052"/>
                </a:cubicBezTo>
                <a:cubicBezTo>
                  <a:pt x="234588" y="1442432"/>
                  <a:pt x="272283" y="1404692"/>
                  <a:pt x="260379" y="1366059"/>
                </a:cubicBezTo>
                <a:cubicBezTo>
                  <a:pt x="249377" y="1329722"/>
                  <a:pt x="202303" y="1304477"/>
                  <a:pt x="165330" y="1281017"/>
                </a:cubicBezTo>
                <a:cubicBezTo>
                  <a:pt x="130701" y="1258960"/>
                  <a:pt x="97154" y="1235372"/>
                  <a:pt x="77134" y="1205155"/>
                </a:cubicBezTo>
                <a:cubicBezTo>
                  <a:pt x="39258" y="1148035"/>
                  <a:pt x="66132" y="1090915"/>
                  <a:pt x="108697" y="1039278"/>
                </a:cubicBezTo>
                <a:cubicBezTo>
                  <a:pt x="150901" y="988278"/>
                  <a:pt x="223946" y="927078"/>
                  <a:pt x="180480" y="865113"/>
                </a:cubicBezTo>
                <a:cubicBezTo>
                  <a:pt x="135751" y="801236"/>
                  <a:pt x="45571" y="763751"/>
                  <a:pt x="51703" y="683936"/>
                </a:cubicBezTo>
                <a:cubicBezTo>
                  <a:pt x="56573" y="622226"/>
                  <a:pt x="113747" y="575434"/>
                  <a:pt x="154328" y="523796"/>
                </a:cubicBezTo>
                <a:cubicBezTo>
                  <a:pt x="177774" y="493962"/>
                  <a:pt x="194007" y="460939"/>
                  <a:pt x="182644" y="426514"/>
                </a:cubicBezTo>
                <a:cubicBezTo>
                  <a:pt x="171281" y="391707"/>
                  <a:pt x="134127" y="363657"/>
                  <a:pt x="102565" y="337137"/>
                </a:cubicBezTo>
                <a:cubicBezTo>
                  <a:pt x="36553" y="281420"/>
                  <a:pt x="-15571" y="223662"/>
                  <a:pt x="4269" y="147927"/>
                </a:cubicBezTo>
                <a:cubicBezTo>
                  <a:pt x="22124" y="80098"/>
                  <a:pt x="90300" y="23870"/>
                  <a:pt x="182464" y="1685"/>
                </a:cubicBezTo>
                <a:cubicBezTo>
                  <a:pt x="232063" y="-10300"/>
                  <a:pt x="253165" y="45163"/>
                  <a:pt x="204107" y="57020"/>
                </a:cubicBezTo>
                <a:cubicBezTo>
                  <a:pt x="102925" y="81372"/>
                  <a:pt x="50982" y="170495"/>
                  <a:pt x="100039" y="237687"/>
                </a:cubicBezTo>
                <a:cubicBezTo>
                  <a:pt x="148015" y="303477"/>
                  <a:pt x="247213" y="346572"/>
                  <a:pt x="264347" y="423964"/>
                </a:cubicBezTo>
                <a:cubicBezTo>
                  <a:pt x="277694" y="484017"/>
                  <a:pt x="240720" y="535909"/>
                  <a:pt x="196712" y="585124"/>
                </a:cubicBezTo>
                <a:cubicBezTo>
                  <a:pt x="151442" y="635869"/>
                  <a:pt x="105811" y="688399"/>
                  <a:pt x="157213" y="746283"/>
                </a:cubicBezTo>
                <a:cubicBezTo>
                  <a:pt x="205730" y="800853"/>
                  <a:pt x="280579" y="840888"/>
                  <a:pt x="275169" y="911906"/>
                </a:cubicBezTo>
                <a:cubicBezTo>
                  <a:pt x="270660" y="969535"/>
                  <a:pt x="221602" y="1017093"/>
                  <a:pt x="181742" y="1065033"/>
                </a:cubicBezTo>
                <a:cubicBezTo>
                  <a:pt x="136111" y="1119603"/>
                  <a:pt x="120600" y="1167925"/>
                  <a:pt x="188596" y="1217650"/>
                </a:cubicBezTo>
                <a:cubicBezTo>
                  <a:pt x="249918" y="1262530"/>
                  <a:pt x="331441" y="1298740"/>
                  <a:pt x="342443" y="1366314"/>
                </a:cubicBezTo>
                <a:cubicBezTo>
                  <a:pt x="353264" y="1432232"/>
                  <a:pt x="287433" y="1486292"/>
                  <a:pt x="247934" y="1541499"/>
                </a:cubicBezTo>
                <a:cubicBezTo>
                  <a:pt x="201762" y="1606141"/>
                  <a:pt x="227373" y="1686339"/>
                  <a:pt x="335409" y="1708014"/>
                </a:cubicBezTo>
                <a:cubicBezTo>
                  <a:pt x="385729" y="1718214"/>
                  <a:pt x="364266" y="1773549"/>
                  <a:pt x="313765" y="1763476"/>
                </a:cubicBezTo>
                <a:close/>
              </a:path>
            </a:pathLst>
          </a:custGeom>
          <a:solidFill>
            <a:srgbClr val="292727"/>
          </a:solidFill>
          <a:ln w="180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EDCB136-7CBB-8604-9E16-7BBA3E5011DD}"/>
                  </a:ext>
                </a:extLst>
              </p:cNvPr>
              <p:cNvSpPr txBox="1"/>
              <p:nvPr/>
            </p:nvSpPr>
            <p:spPr>
              <a:xfrm>
                <a:off x="2667000" y="2370488"/>
                <a:ext cx="9220200" cy="5619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47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’=2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’=3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EDCB136-7CBB-8604-9E16-7BBA3E501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370488"/>
                <a:ext cx="9220200" cy="5619423"/>
              </a:xfrm>
              <a:prstGeom prst="rect">
                <a:avLst/>
              </a:prstGeom>
              <a:blipFill>
                <a:blip r:embed="rId7"/>
                <a:stretch>
                  <a:fillRect l="-2381" r="-2315" b="-3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9">
            <a:extLst>
              <a:ext uri="{FF2B5EF4-FFF2-40B4-BE49-F238E27FC236}">
                <a16:creationId xmlns:a16="http://schemas.microsoft.com/office/drawing/2014/main" id="{B3EABA99-02D0-AD2D-0D38-12BD9EEA470D}"/>
              </a:ext>
            </a:extLst>
          </p:cNvPr>
          <p:cNvSpPr/>
          <p:nvPr/>
        </p:nvSpPr>
        <p:spPr>
          <a:xfrm>
            <a:off x="9311063" y="995405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95DFF-AD09-4324-7246-F904B5AAD6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3" t="7177" r="2276" b="4550"/>
          <a:stretch/>
        </p:blipFill>
        <p:spPr>
          <a:xfrm>
            <a:off x="12614271" y="2144351"/>
            <a:ext cx="4572000" cy="6659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DDD34D-974C-1E90-61CF-9D7788FE1B7D}"/>
                  </a:ext>
                </a:extLst>
              </p:cNvPr>
              <p:cNvSpPr txBox="1"/>
              <p:nvPr/>
            </p:nvSpPr>
            <p:spPr>
              <a:xfrm>
                <a:off x="4953000" y="8995166"/>
                <a:ext cx="724307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DDD34D-974C-1E90-61CF-9D7788FE1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8995166"/>
                <a:ext cx="7243075" cy="707886"/>
              </a:xfrm>
              <a:prstGeom prst="rect">
                <a:avLst/>
              </a:prstGeom>
              <a:blipFill>
                <a:blip r:embed="rId9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10">
            <a:extLst>
              <a:ext uri="{FF2B5EF4-FFF2-40B4-BE49-F238E27FC236}">
                <a16:creationId xmlns:a16="http://schemas.microsoft.com/office/drawing/2014/main" id="{7C201890-274E-D2CA-5493-327FA583ACB9}"/>
              </a:ext>
            </a:extLst>
          </p:cNvPr>
          <p:cNvSpPr/>
          <p:nvPr/>
        </p:nvSpPr>
        <p:spPr>
          <a:xfrm>
            <a:off x="7887678" y="8068593"/>
            <a:ext cx="609600" cy="9719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25767" y="8953500"/>
            <a:ext cx="1862233" cy="1108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B8A3BD-6A30-3573-599E-E74C258CA3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7" t="37540" r="19020" b="6390"/>
          <a:stretch/>
        </p:blipFill>
        <p:spPr>
          <a:xfrm>
            <a:off x="3886199" y="1347787"/>
            <a:ext cx="11811000" cy="3729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44A8CC-D622-4812-DBAA-16AABF82ACC0}"/>
                  </a:ext>
                </a:extLst>
              </p:cNvPr>
              <p:cNvSpPr txBox="1"/>
              <p:nvPr/>
            </p:nvSpPr>
            <p:spPr>
              <a:xfrm>
                <a:off x="5135164" y="5658239"/>
                <a:ext cx="9313069" cy="3295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Kí hiệu: </a:t>
                </a:r>
                <a:endParaRPr lang="en-US" sz="4400" i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:endParaRPr lang="en-US" sz="4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(c.g.c)</a:t>
                </a:r>
                <a:endParaRPr lang="en-US" sz="4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44A8CC-D622-4812-DBAA-16AABF82A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164" y="5658239"/>
                <a:ext cx="9313069" cy="3295261"/>
              </a:xfrm>
              <a:prstGeom prst="rect">
                <a:avLst/>
              </a:prstGeom>
              <a:blipFill>
                <a:blip r:embed="rId11"/>
                <a:stretch>
                  <a:fillRect l="-2618" r="-982" b="-7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1148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4020800" y="10046933"/>
            <a:ext cx="3528867" cy="232317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B5799FF-C2B1-0A8E-7939-2DB9000F3504}"/>
              </a:ext>
            </a:extLst>
          </p:cNvPr>
          <p:cNvSpPr/>
          <p:nvPr/>
        </p:nvSpPr>
        <p:spPr>
          <a:xfrm>
            <a:off x="8153400" y="280108"/>
            <a:ext cx="3048000" cy="1295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CAAD524-7D0C-7FCE-7F36-04E28F81273E}"/>
                  </a:ext>
                </a:extLst>
              </p:cNvPr>
              <p:cNvSpPr txBox="1"/>
              <p:nvPr/>
            </p:nvSpPr>
            <p:spPr>
              <a:xfrm>
                <a:off x="2783089" y="1706122"/>
                <a:ext cx="14523349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CAAD524-7D0C-7FCE-7F36-04E28F812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089" y="1706122"/>
                <a:ext cx="14523349" cy="4594912"/>
              </a:xfrm>
              <a:prstGeom prst="rect">
                <a:avLst/>
              </a:prstGeom>
              <a:blipFill>
                <a:blip r:embed="rId9"/>
                <a:stretch>
                  <a:fillRect l="-1511" r="-1469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37F5D58-B73D-1FA4-BAB1-887D19CD60B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4" t="2385" r="1314" b="59353"/>
          <a:stretch/>
        </p:blipFill>
        <p:spPr>
          <a:xfrm>
            <a:off x="6274666" y="6392000"/>
            <a:ext cx="6805467" cy="36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25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3639800" y="9366792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3602003" y="9599109"/>
            <a:ext cx="3528867" cy="23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B436C54-B8A6-6D96-EFFB-0159CA35A22D}"/>
                  </a:ext>
                </a:extLst>
              </p:cNvPr>
              <p:cNvSpPr txBox="1"/>
              <p:nvPr/>
            </p:nvSpPr>
            <p:spPr>
              <a:xfrm>
                <a:off x="2743200" y="1677547"/>
                <a:ext cx="15316200" cy="6823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nl-NL" sz="4400" dirty="0">
                    <a:effectLst/>
                    <a:latin typeface="Arial (Body)"/>
                    <a:ea typeface="Yu Mincho" panose="02020400000000000000" pitchFamily="18" charset="-128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𝐴𝐵𝐷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 i="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𝐴𝐸𝐷</m:t>
                    </m:r>
                  </m:oMath>
                </a14:m>
                <a:r>
                  <a:rPr lang="en-US" sz="4400" dirty="0">
                    <a:latin typeface="Arial (Body)"/>
                  </a:rPr>
                  <a:t> (</a:t>
                </a:r>
                <a:r>
                  <a:rPr lang="en-US" sz="4400" dirty="0" err="1">
                    <a:latin typeface="Arial (Body)"/>
                  </a:rPr>
                  <a:t>cmt</a:t>
                </a:r>
                <a:r>
                  <a:rPr lang="en-US" sz="4400" dirty="0">
                    <a:latin typeface="Arial (Body)"/>
                  </a:rPr>
                  <a:t>)</a:t>
                </a:r>
              </a:p>
              <a:p>
                <a:pPr algn="just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lang="en-US" sz="4400" dirty="0">
                    <a:latin typeface="Arial (Body)"/>
                  </a:rPr>
                  <a:t> </a:t>
                </a:r>
                <a:r>
                  <a:rPr lang="vi-VN" sz="4400" dirty="0">
                    <a:latin typeface="Arial (Body)"/>
                  </a:rPr>
                  <a:t>(</a:t>
                </a:r>
                <a:r>
                  <a:rPr lang="en-US" sz="4400" dirty="0" err="1">
                    <a:latin typeface="Arial (Body)"/>
                  </a:rPr>
                  <a:t>hai</a:t>
                </a:r>
                <a:r>
                  <a:rPr lang="vi-VN" sz="4400" dirty="0">
                    <a:latin typeface="Arial (Body)"/>
                  </a:rPr>
                  <a:t> góc tương ứng)</a:t>
                </a:r>
                <a:endParaRPr lang="en-US" sz="4400" dirty="0">
                  <a:latin typeface="Arial (Body)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vi-VN" sz="4400" dirty="0">
                    <a:latin typeface="Arial (Body)"/>
                  </a:rPr>
                  <a:t>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𝐷𝐸𝐶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vi-VN" sz="4400" dirty="0">
                    <a:latin typeface="Arial (Body)"/>
                  </a:rPr>
                  <a:t> (</a:t>
                </a:r>
                <a:r>
                  <a:rPr lang="en-US" sz="4400" dirty="0" err="1">
                    <a:latin typeface="Arial (Body)"/>
                  </a:rPr>
                  <a:t>hai</a:t>
                </a:r>
                <a:r>
                  <a:rPr lang="vi-VN" sz="4400" dirty="0">
                    <a:latin typeface="Arial (Body)"/>
                  </a:rPr>
                  <a:t> góc kề bù) </a:t>
                </a:r>
                <a:endParaRPr lang="en-US" sz="4400" dirty="0">
                  <a:latin typeface="Arial (Body)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vi-VN" sz="4400" dirty="0">
                    <a:latin typeface="Arial (Body)"/>
                  </a:rPr>
                  <a:t>Mà: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𝐸𝐷𝐶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𝐷𝐸𝐶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vi-VN" sz="4400" dirty="0">
                    <a:latin typeface="Arial (Body)"/>
                  </a:rPr>
                  <a:t> (tổng 3 góc trong tam giác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 panose="02040503050406030204" pitchFamily="18" charset="0"/>
                      </a:rPr>
                      <m:t>𝐸𝐷𝐶</m:t>
                    </m:r>
                  </m:oMath>
                </a14:m>
                <a:r>
                  <a:rPr lang="vi-VN" sz="4400" dirty="0">
                    <a:latin typeface="Arial (Body)"/>
                  </a:rPr>
                  <a:t>)</a:t>
                </a:r>
                <a:endParaRPr lang="en-US" sz="4400" dirty="0">
                  <a:latin typeface="Arial (Body)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vi-VN" sz="4400" dirty="0">
                    <a:latin typeface="Arial (Body)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4400" dirty="0">
                    <a:latin typeface="Arial (Body)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4400" dirty="0">
                    <a:latin typeface="Arial (Body)"/>
                  </a:rPr>
                  <a:t> (đpcm)</a:t>
                </a:r>
                <a:endParaRPr lang="en-US" sz="4400" dirty="0">
                  <a:latin typeface="Arial (Body)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B436C54-B8A6-6D96-EFFB-0159CA35A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677547"/>
                <a:ext cx="15316200" cy="6823856"/>
              </a:xfrm>
              <a:prstGeom prst="rect">
                <a:avLst/>
              </a:prstGeom>
              <a:blipFill>
                <a:blip r:embed="rId9"/>
                <a:stretch>
                  <a:fillRect l="-1592" r="-199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E622EB8-E40A-255A-17D4-B60ADFDC03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790" y="1333500"/>
            <a:ext cx="5575210" cy="4638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14097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81767" y="9622989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B03003E-D6C4-1247-984F-716074433F3E}"/>
                  </a:ext>
                </a:extLst>
              </p:cNvPr>
              <p:cNvSpPr txBox="1"/>
              <p:nvPr/>
            </p:nvSpPr>
            <p:spPr>
              <a:xfrm>
                <a:off x="2895600" y="508364"/>
                <a:ext cx="13429432" cy="2881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tr.86)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2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53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𝐼𝐶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𝐼𝐷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𝐼𝐴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𝐼𝐵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;			b)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𝐼𝐻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𝐴𝐼𝐵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B03003E-D6C4-1247-984F-716074433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08364"/>
                <a:ext cx="13429432" cy="2881045"/>
              </a:xfrm>
              <a:prstGeom prst="rect">
                <a:avLst/>
              </a:prstGeom>
              <a:blipFill>
                <a:blip r:embed="rId10"/>
                <a:stretch>
                  <a:fillRect l="-1725" r="-1725" b="-8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AF4A6B7-BEBC-ACEC-D475-AF963F440BC2}"/>
              </a:ext>
            </a:extLst>
          </p:cNvPr>
          <p:cNvSpPr txBox="1"/>
          <p:nvPr/>
        </p:nvSpPr>
        <p:spPr>
          <a:xfrm>
            <a:off x="8180939" y="366321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7014209-798F-1816-538C-4CB052816460}"/>
                  </a:ext>
                </a:extLst>
              </p:cNvPr>
              <p:cNvSpPr txBox="1"/>
              <p:nvPr/>
            </p:nvSpPr>
            <p:spPr>
              <a:xfrm>
                <a:off x="3762635" y="4846668"/>
                <a:ext cx="10258165" cy="4626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 (Body)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 (Body)"/>
                  </a:rPr>
                  <a:t>Xét</a:t>
                </a:r>
                <a:r>
                  <a:rPr lang="vi-VN" sz="4000" dirty="0">
                    <a:latin typeface="Arial (Body)"/>
                  </a:rPr>
                  <a:t> hai tam giác vuông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𝐴𝐷𝐼</m:t>
                    </m:r>
                  </m:oMath>
                </a14:m>
                <a:r>
                  <a:rPr lang="vi-VN" sz="4000" dirty="0">
                    <a:latin typeface="Arial (Body)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𝐼𝐶𝐵</m:t>
                    </m:r>
                  </m:oMath>
                </a14:m>
                <a:r>
                  <a:rPr lang="vi-VN" sz="4000" dirty="0">
                    <a:latin typeface="Arial (Body)"/>
                  </a:rPr>
                  <a:t>, ta có: </a:t>
                </a:r>
                <a:endParaRPr lang="en-US" sz="4000" dirty="0">
                  <a:latin typeface="Arial (Body)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sz="4000" dirty="0">
                    <a:latin typeface="Arial (Body)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 (Body)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 (Body)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𝐼𝐶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𝐼𝐷</m:t>
                    </m:r>
                  </m:oMath>
                </a14:m>
                <a:endParaRPr lang="en-US" sz="4000" dirty="0">
                  <a:latin typeface="Arial (Body)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 (Body)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𝐴𝐷𝐼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𝐼𝐶𝐵</m:t>
                    </m:r>
                  </m:oMath>
                </a14:m>
                <a:r>
                  <a:rPr lang="en-US" sz="4000" dirty="0">
                    <a:latin typeface="Arial (Body)"/>
                  </a:rPr>
                  <a:t> (c</a:t>
                </a:r>
                <a:r>
                  <a:rPr lang="vi-VN" sz="4000" dirty="0">
                    <a:latin typeface="Arial (Body)"/>
                  </a:rPr>
                  <a:t>.g.c</a:t>
                </a:r>
                <a:r>
                  <a:rPr lang="en-US" sz="4000" dirty="0">
                    <a:latin typeface="Arial (Body)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𝐼𝐵</m:t>
                    </m:r>
                  </m:oMath>
                </a14:m>
                <a:r>
                  <a:rPr lang="vi-VN" sz="4000" dirty="0">
                    <a:latin typeface="Arial (Body)"/>
                  </a:rPr>
                  <a:t> (2 cạnh tương ứng)</a:t>
                </a:r>
                <a:endParaRPr lang="en-US" sz="4000" dirty="0">
                  <a:latin typeface="Arial (Body)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7014209-798F-1816-538C-4CB052816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635" y="4846668"/>
                <a:ext cx="10258165" cy="4626266"/>
              </a:xfrm>
              <a:prstGeom prst="rect">
                <a:avLst/>
              </a:prstGeom>
              <a:blipFill>
                <a:blip r:embed="rId11"/>
                <a:stretch>
                  <a:fillRect l="-2080" r="-1129" b="-4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DFAF347-4670-A281-6790-52FC9240DE4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t="9363" r="2428" b="17766"/>
          <a:stretch/>
        </p:blipFill>
        <p:spPr>
          <a:xfrm>
            <a:off x="11389757" y="6115501"/>
            <a:ext cx="6271216" cy="33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6286CA9-6D37-108C-99D1-24DE9A0BF24B}"/>
              </a:ext>
            </a:extLst>
          </p:cNvPr>
          <p:cNvSpPr txBox="1"/>
          <p:nvPr/>
        </p:nvSpPr>
        <p:spPr>
          <a:xfrm>
            <a:off x="5562600" y="800100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FD6EC34-6ADF-AFEB-CE7C-2885ECF4F7FB}"/>
              </a:ext>
            </a:extLst>
          </p:cNvPr>
          <p:cNvSpPr txBox="1"/>
          <p:nvPr/>
        </p:nvSpPr>
        <p:spPr>
          <a:xfrm>
            <a:off x="2514600" y="1993895"/>
            <a:ext cx="155448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tr.86)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Lam.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B258C-E744-9DEB-FD90-F8A6233044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24815" r="48096" b="50250"/>
          <a:stretch/>
        </p:blipFill>
        <p:spPr>
          <a:xfrm>
            <a:off x="5827527" y="5823987"/>
            <a:ext cx="8918946" cy="4061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818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661</Words>
  <Application>Microsoft Office PowerPoint</Application>
  <PresentationFormat>Custom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 (Body)</vt:lpstr>
      <vt:lpstr>Gill Sans MT</vt:lpstr>
      <vt:lpstr>Symbol</vt:lpstr>
      <vt:lpstr>Arial</vt:lpstr>
      <vt:lpstr>Cambria Math</vt:lpstr>
      <vt:lpstr>Calibri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Black Doodle Creative Company Agenda Presentation</dc:title>
  <dc:creator>Lê Thảo</dc:creator>
  <cp:lastModifiedBy>Trần Bích Hà</cp:lastModifiedBy>
  <cp:revision>12</cp:revision>
  <dcterms:created xsi:type="dcterms:W3CDTF">2006-08-16T00:00:00Z</dcterms:created>
  <dcterms:modified xsi:type="dcterms:W3CDTF">2022-11-08T09:53:35Z</dcterms:modified>
  <dc:identifier>DAFOOeglv-o</dc:identifier>
</cp:coreProperties>
</file>