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Roboto Condensed Bold" charset="0"/>
      <p:regular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#9Slide05 Aphrodite Pro" charset="0"/>
      <p:regular r:id="rId29"/>
    </p:embeddedFont>
    <p:embeddedFont>
      <p:font typeface="Fraunces" charset="0"/>
      <p:regular r:id="rId30"/>
    </p:embeddedFont>
    <p:embeddedFont>
      <p:font typeface="Fraunces Bold" charset="0"/>
      <p:regular r:id="rId31"/>
    </p:embeddedFont>
    <p:embeddedFont>
      <p:font typeface="Roboto Condensed" charset="0"/>
      <p:regular r:id="rId32"/>
    </p:embeddedFont>
    <p:embeddedFont>
      <p:font typeface="Roboto Condensed Bold Italics" charset="0"/>
      <p:regular r:id="rId33"/>
    </p:embeddedFont>
    <p:embeddedFont>
      <p:font typeface="Roboto Condensed Italics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-99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84BAB-1AC6-45B0-BF3E-1890A51D0816}" type="datetimeFigureOut">
              <a:rPr lang="en-GB" smtClean="0"/>
              <a:t>23/04/2025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8ED69-3D41-4D54-8D3A-1BF133F464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804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Link: https://www.youtube.com/watch?v=AbFvdr-hf8o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8ED69-3D41-4D54-8D3A-1BF133F464D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864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17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sv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24.png"/><Relationship Id="rId10" Type="http://schemas.openxmlformats.org/officeDocument/2006/relationships/image" Target="../media/image15.gif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17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sv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24.png"/><Relationship Id="rId10" Type="http://schemas.openxmlformats.org/officeDocument/2006/relationships/image" Target="../media/image15.gif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28.png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17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sv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24.png"/><Relationship Id="rId10" Type="http://schemas.openxmlformats.org/officeDocument/2006/relationships/image" Target="../media/image15.gif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29.png"/><Relationship Id="rId4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7.svg"/><Relationship Id="rId5" Type="http://schemas.openxmlformats.org/officeDocument/2006/relationships/image" Target="../media/image30.png"/><Relationship Id="rId4" Type="http://schemas.openxmlformats.org/officeDocument/2006/relationships/image" Target="../media/image16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1.gif"/><Relationship Id="rId4" Type="http://schemas.openxmlformats.org/officeDocument/2006/relationships/image" Target="../media/image3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AbFvdr-hf8o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9.jpeg"/><Relationship Id="rId4" Type="http://schemas.openxmlformats.org/officeDocument/2006/relationships/image" Target="../media/image1.pn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15.gif"/><Relationship Id="rId5" Type="http://schemas.openxmlformats.org/officeDocument/2006/relationships/image" Target="../media/image12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9.png"/><Relationship Id="rId4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17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svg"/><Relationship Id="rId11" Type="http://schemas.openxmlformats.org/officeDocument/2006/relationships/image" Target="../media/image21.png"/><Relationship Id="rId5" Type="http://schemas.openxmlformats.org/officeDocument/2006/relationships/image" Target="../media/image22.png"/><Relationship Id="rId10" Type="http://schemas.openxmlformats.org/officeDocument/2006/relationships/image" Target="../media/image15.gif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25.png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468158">
            <a:off x="12411638" y="7465122"/>
            <a:ext cx="9931601" cy="9926542"/>
            <a:chOff x="0" y="0"/>
            <a:chExt cx="13242135" cy="132353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42037" cy="13235432"/>
            </a:xfrm>
            <a:custGeom>
              <a:avLst/>
              <a:gdLst/>
              <a:ahLst/>
              <a:cxnLst/>
              <a:rect l="l" t="t" r="r" b="b"/>
              <a:pathLst>
                <a:path w="13242037" h="13235432">
                  <a:moveTo>
                    <a:pt x="12365228" y="4803013"/>
                  </a:moveTo>
                  <a:cubicBezTo>
                    <a:pt x="12277472" y="4108196"/>
                    <a:pt x="12412472" y="3426841"/>
                    <a:pt x="12756515" y="2819781"/>
                  </a:cubicBezTo>
                  <a:cubicBezTo>
                    <a:pt x="13066776" y="2286889"/>
                    <a:pt x="13073635" y="1625727"/>
                    <a:pt x="12763247" y="1099566"/>
                  </a:cubicBezTo>
                  <a:cubicBezTo>
                    <a:pt x="12290933" y="283337"/>
                    <a:pt x="11245342" y="0"/>
                    <a:pt x="10429113" y="472186"/>
                  </a:cubicBezTo>
                  <a:cubicBezTo>
                    <a:pt x="9828784" y="816229"/>
                    <a:pt x="9147429" y="957834"/>
                    <a:pt x="8459343" y="876935"/>
                  </a:cubicBezTo>
                  <a:cubicBezTo>
                    <a:pt x="7771257" y="796036"/>
                    <a:pt x="7137146" y="499237"/>
                    <a:pt x="6637909" y="20193"/>
                  </a:cubicBezTo>
                  <a:lnTo>
                    <a:pt x="6631178" y="6731"/>
                  </a:lnTo>
                  <a:lnTo>
                    <a:pt x="6604254" y="6731"/>
                  </a:lnTo>
                  <a:lnTo>
                    <a:pt x="6590792" y="20193"/>
                  </a:lnTo>
                  <a:cubicBezTo>
                    <a:pt x="6098286" y="485648"/>
                    <a:pt x="5450713" y="789178"/>
                    <a:pt x="4769358" y="876935"/>
                  </a:cubicBezTo>
                  <a:cubicBezTo>
                    <a:pt x="4081272" y="957834"/>
                    <a:pt x="3386455" y="816229"/>
                    <a:pt x="2799588" y="472186"/>
                  </a:cubicBezTo>
                  <a:cubicBezTo>
                    <a:pt x="2401570" y="242824"/>
                    <a:pt x="1942846" y="182118"/>
                    <a:pt x="1504315" y="303530"/>
                  </a:cubicBezTo>
                  <a:cubicBezTo>
                    <a:pt x="1065784" y="418211"/>
                    <a:pt x="694817" y="701548"/>
                    <a:pt x="465455" y="1099566"/>
                  </a:cubicBezTo>
                  <a:cubicBezTo>
                    <a:pt x="161925" y="1625727"/>
                    <a:pt x="161925" y="2286889"/>
                    <a:pt x="472186" y="2813050"/>
                  </a:cubicBezTo>
                  <a:cubicBezTo>
                    <a:pt x="816229" y="3420110"/>
                    <a:pt x="957961" y="4108196"/>
                    <a:pt x="863473" y="4796282"/>
                  </a:cubicBezTo>
                  <a:cubicBezTo>
                    <a:pt x="782574" y="5470906"/>
                    <a:pt x="478917" y="6105017"/>
                    <a:pt x="20193" y="6590665"/>
                  </a:cubicBezTo>
                  <a:lnTo>
                    <a:pt x="6731" y="6604254"/>
                  </a:lnTo>
                  <a:lnTo>
                    <a:pt x="6731" y="6631178"/>
                  </a:lnTo>
                  <a:lnTo>
                    <a:pt x="20193" y="6644640"/>
                  </a:lnTo>
                  <a:cubicBezTo>
                    <a:pt x="485648" y="7137147"/>
                    <a:pt x="789178" y="7784719"/>
                    <a:pt x="876935" y="8466074"/>
                  </a:cubicBezTo>
                  <a:cubicBezTo>
                    <a:pt x="957834" y="9154160"/>
                    <a:pt x="816229" y="9848977"/>
                    <a:pt x="472186" y="10435844"/>
                  </a:cubicBezTo>
                  <a:cubicBezTo>
                    <a:pt x="0" y="11252073"/>
                    <a:pt x="283337" y="12297664"/>
                    <a:pt x="1099566" y="12769977"/>
                  </a:cubicBezTo>
                  <a:cubicBezTo>
                    <a:pt x="1632458" y="13073507"/>
                    <a:pt x="2293620" y="13073507"/>
                    <a:pt x="2819781" y="12763246"/>
                  </a:cubicBezTo>
                  <a:cubicBezTo>
                    <a:pt x="3426968" y="12419203"/>
                    <a:pt x="4114927" y="12277598"/>
                    <a:pt x="4803013" y="12371959"/>
                  </a:cubicBezTo>
                  <a:cubicBezTo>
                    <a:pt x="5470906" y="12459716"/>
                    <a:pt x="6111748" y="12763246"/>
                    <a:pt x="6597396" y="13221970"/>
                  </a:cubicBezTo>
                  <a:lnTo>
                    <a:pt x="6610858" y="13235432"/>
                  </a:lnTo>
                  <a:lnTo>
                    <a:pt x="6637782" y="13235432"/>
                  </a:lnTo>
                  <a:lnTo>
                    <a:pt x="6651244" y="13228701"/>
                  </a:lnTo>
                  <a:cubicBezTo>
                    <a:pt x="7143750" y="12763246"/>
                    <a:pt x="7791323" y="12459716"/>
                    <a:pt x="8472678" y="12371959"/>
                  </a:cubicBezTo>
                  <a:cubicBezTo>
                    <a:pt x="9160764" y="12291060"/>
                    <a:pt x="9855581" y="12432665"/>
                    <a:pt x="10442448" y="12776708"/>
                  </a:cubicBezTo>
                  <a:cubicBezTo>
                    <a:pt x="10712323" y="12931902"/>
                    <a:pt x="11002391" y="13006070"/>
                    <a:pt x="11292459" y="13006070"/>
                  </a:cubicBezTo>
                  <a:cubicBezTo>
                    <a:pt x="11886057" y="13006070"/>
                    <a:pt x="12459462" y="12702540"/>
                    <a:pt x="12776581" y="12149328"/>
                  </a:cubicBezTo>
                  <a:cubicBezTo>
                    <a:pt x="13080112" y="11616436"/>
                    <a:pt x="13080112" y="10955274"/>
                    <a:pt x="12769850" y="10429113"/>
                  </a:cubicBezTo>
                  <a:cubicBezTo>
                    <a:pt x="12425807" y="9821926"/>
                    <a:pt x="12284202" y="9133967"/>
                    <a:pt x="12378563" y="8445881"/>
                  </a:cubicBezTo>
                  <a:cubicBezTo>
                    <a:pt x="12466320" y="7777988"/>
                    <a:pt x="12769850" y="7137146"/>
                    <a:pt x="13228574" y="6651498"/>
                  </a:cubicBezTo>
                  <a:lnTo>
                    <a:pt x="13242037" y="6638036"/>
                  </a:lnTo>
                  <a:lnTo>
                    <a:pt x="13242037" y="6611112"/>
                  </a:lnTo>
                  <a:lnTo>
                    <a:pt x="13228574" y="6597650"/>
                  </a:lnTo>
                  <a:cubicBezTo>
                    <a:pt x="12749657" y="6105144"/>
                    <a:pt x="12446000" y="5471033"/>
                    <a:pt x="12365101" y="4803267"/>
                  </a:cubicBezTo>
                  <a:close/>
                </a:path>
              </a:pathLst>
            </a:custGeom>
            <a:solidFill>
              <a:srgbClr val="FBDEC0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r="67"/>
          <a:stretch>
            <a:fillRect/>
          </a:stretch>
        </p:blipFill>
        <p:spPr>
          <a:xfrm rot="3282845">
            <a:off x="16683533" y="-823315"/>
            <a:ext cx="2536748" cy="21908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 rot="-6819199">
            <a:off x="15476468" y="7583661"/>
            <a:ext cx="3794804" cy="38138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177"/>
          <a:stretch>
            <a:fillRect/>
          </a:stretch>
        </p:blipFill>
        <p:spPr>
          <a:xfrm>
            <a:off x="0" y="-1010721"/>
            <a:ext cx="2141143" cy="25656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r="177"/>
          <a:stretch>
            <a:fillRect/>
          </a:stretch>
        </p:blipFill>
        <p:spPr>
          <a:xfrm rot="3809966">
            <a:off x="1583858" y="-1784608"/>
            <a:ext cx="2141143" cy="25656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2112" r="2112" b="36"/>
          <a:stretch>
            <a:fillRect/>
          </a:stretch>
        </p:blipFill>
        <p:spPr>
          <a:xfrm>
            <a:off x="4166011" y="911981"/>
            <a:ext cx="13093289" cy="1001795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929255" y="3567803"/>
            <a:ext cx="10886219" cy="592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5"/>
              </a:lnSpc>
            </a:pPr>
            <a:r>
              <a:rPr lang="en-US" sz="4200" spc="33">
                <a:solidFill>
                  <a:srgbClr val="000000"/>
                </a:solidFill>
                <a:latin typeface="Roboto Condensed Bold"/>
              </a:rPr>
              <a:t>GV chiếu video cho HS xem và trả lời câu hỏi:</a:t>
            </a:r>
          </a:p>
          <a:p>
            <a:pPr marL="906782" lvl="1" indent="-453391" algn="ctr">
              <a:lnSpc>
                <a:spcPts val="5875"/>
              </a:lnSpc>
              <a:buFont typeface="Arial"/>
              <a:buChar char="•"/>
            </a:pPr>
            <a:r>
              <a:rPr lang="en-US" sz="4200" spc="33">
                <a:solidFill>
                  <a:srgbClr val="000000"/>
                </a:solidFill>
                <a:latin typeface="Roboto Condensed Italics"/>
              </a:rPr>
              <a:t>Em cảm nhận được tình cảm gì của nhân vật chàng trai qua đoạn video dưới đây?</a:t>
            </a:r>
          </a:p>
          <a:p>
            <a:pPr marL="906782" lvl="1" indent="-453391" algn="ctr">
              <a:lnSpc>
                <a:spcPts val="5875"/>
              </a:lnSpc>
              <a:buFont typeface="Arial"/>
              <a:buChar char="•"/>
            </a:pPr>
            <a:r>
              <a:rPr lang="en-US" sz="4200" spc="33">
                <a:solidFill>
                  <a:srgbClr val="000000"/>
                </a:solidFill>
                <a:latin typeface="Roboto Condensed Italics"/>
              </a:rPr>
              <a:t>Em đã bao giờ giúp đỡ hay chứng kiến người xung quanh mình giúp đỡ một con vật chưa? Nếu đã từng, cảm xúc lúc đó của em như thế nào?</a:t>
            </a:r>
          </a:p>
          <a:p>
            <a:pPr algn="ctr">
              <a:lnSpc>
                <a:spcPts val="5879"/>
              </a:lnSpc>
            </a:pPr>
            <a:endParaRPr lang="en-US" sz="4200" spc="33">
              <a:solidFill>
                <a:srgbClr val="000000"/>
              </a:solidFill>
              <a:latin typeface="Roboto Condensed Italics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11378" y="7433198"/>
            <a:ext cx="4318969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91077" y="2872731"/>
            <a:ext cx="4089083" cy="41148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511378" y="242888"/>
            <a:ext cx="10471329" cy="128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spc="67">
                <a:solidFill>
                  <a:srgbClr val="AF602D"/>
                </a:solidFill>
                <a:latin typeface="Fraunces Bold"/>
              </a:rPr>
              <a:t>I. KHỞI ĐỘNG</a:t>
            </a: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E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b="36"/>
          <a:stretch>
            <a:fillRect/>
          </a:stretch>
        </p:blipFill>
        <p:spPr>
          <a:xfrm rot="554471">
            <a:off x="-734401" y="-898143"/>
            <a:ext cx="2246478" cy="17578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753742" y="4169594"/>
            <a:ext cx="10579902" cy="101875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777962" y="2313107"/>
            <a:ext cx="5799387" cy="21095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935200" y="8724900"/>
            <a:ext cx="4084680" cy="48772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860971" y="6643234"/>
            <a:ext cx="7776972" cy="822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777962" y="2586943"/>
            <a:ext cx="1600107" cy="15826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661505" y="4999670"/>
            <a:ext cx="4732020" cy="51435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165810" y="5000625"/>
            <a:ext cx="7339035" cy="4998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3"/>
              </a:lnSpc>
            </a:pPr>
            <a:r>
              <a:rPr lang="en-US" sz="4399" spc="35">
                <a:solidFill>
                  <a:srgbClr val="000000"/>
                </a:solidFill>
                <a:latin typeface="Roboto Condensed"/>
              </a:rPr>
              <a:t>Tìm hiểu nhân vật người bố</a:t>
            </a:r>
          </a:p>
          <a:p>
            <a:pPr algn="ctr">
              <a:lnSpc>
                <a:spcPts val="6643"/>
              </a:lnSpc>
            </a:pPr>
            <a:r>
              <a:rPr lang="en-US" sz="4399" spc="35">
                <a:solidFill>
                  <a:srgbClr val="000000"/>
                </a:solidFill>
                <a:latin typeface="Roboto Condensed"/>
              </a:rPr>
              <a:t> (Dế Vần) trong đoạn trích. </a:t>
            </a:r>
          </a:p>
          <a:p>
            <a:pPr marL="949957" lvl="1" indent="-474979">
              <a:lnSpc>
                <a:spcPts val="6643"/>
              </a:lnSpc>
              <a:buFont typeface="Arial"/>
              <a:buChar char="•"/>
            </a:pPr>
            <a:r>
              <a:rPr lang="en-US" sz="4399" spc="35">
                <a:solidFill>
                  <a:srgbClr val="000000"/>
                </a:solidFill>
                <a:latin typeface="Roboto Condensed"/>
              </a:rPr>
              <a:t>Hành động</a:t>
            </a:r>
          </a:p>
          <a:p>
            <a:pPr marL="949957" lvl="1" indent="-474979">
              <a:lnSpc>
                <a:spcPts val="6643"/>
              </a:lnSpc>
              <a:buFont typeface="Arial"/>
              <a:buChar char="•"/>
            </a:pPr>
            <a:r>
              <a:rPr lang="en-US" sz="4399" spc="35">
                <a:solidFill>
                  <a:srgbClr val="000000"/>
                </a:solidFill>
                <a:latin typeface="Roboto Condensed"/>
              </a:rPr>
              <a:t>Lời nói</a:t>
            </a:r>
          </a:p>
          <a:p>
            <a:pPr marL="949957" lvl="1" indent="-474979">
              <a:lnSpc>
                <a:spcPts val="6643"/>
              </a:lnSpc>
              <a:buFont typeface="Arial"/>
              <a:buChar char="•"/>
            </a:pPr>
            <a:r>
              <a:rPr lang="en-US" sz="4399" spc="35">
                <a:solidFill>
                  <a:srgbClr val="000000"/>
                </a:solidFill>
                <a:latin typeface="Roboto Condensed"/>
              </a:rPr>
              <a:t>Suy nghĩ</a:t>
            </a:r>
          </a:p>
          <a:p>
            <a:pPr marL="949957" lvl="1" indent="-474979">
              <a:lnSpc>
                <a:spcPts val="6643"/>
              </a:lnSpc>
              <a:buFont typeface="Arial"/>
              <a:buChar char="•"/>
            </a:pPr>
            <a:r>
              <a:rPr lang="en-US" sz="4399" spc="38">
                <a:solidFill>
                  <a:srgbClr val="000000"/>
                </a:solidFill>
                <a:latin typeface="Roboto Condensed"/>
              </a:rPr>
              <a:t>Tính cách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8838" y="297078"/>
            <a:ext cx="12471589" cy="1120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spc="58">
                <a:solidFill>
                  <a:srgbClr val="AF602D"/>
                </a:solidFill>
                <a:latin typeface="Fraunces Bold"/>
              </a:rPr>
              <a:t>III. KHÁM PHÁ VĂN BẢN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38647" y="1198734"/>
            <a:ext cx="16870462" cy="2009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249"/>
              </a:lnSpc>
            </a:pPr>
            <a:r>
              <a:rPr lang="en-US" sz="4999" spc="44">
                <a:solidFill>
                  <a:srgbClr val="000000"/>
                </a:solidFill>
                <a:latin typeface="Fraunces"/>
              </a:rPr>
              <a:t>2. Khám phá văn bản</a:t>
            </a:r>
          </a:p>
          <a:p>
            <a:pPr algn="just">
              <a:lnSpc>
                <a:spcPts val="8248"/>
              </a:lnSpc>
            </a:pPr>
            <a:r>
              <a:rPr lang="en-US" sz="4999" spc="43">
                <a:solidFill>
                  <a:srgbClr val="000000"/>
                </a:solidFill>
                <a:latin typeface="#9Slide05 Aphrodite Pro"/>
              </a:rPr>
              <a:t>b. Nhân vật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53742" y="2724035"/>
            <a:ext cx="10745816" cy="1097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5999" spc="53">
                <a:solidFill>
                  <a:srgbClr val="000000"/>
                </a:solidFill>
                <a:latin typeface="Roboto Condensed Bold"/>
              </a:rPr>
              <a:t>NHÓM 2</a:t>
            </a:r>
          </a:p>
        </p:txBody>
      </p:sp>
      <p:pic>
        <p:nvPicPr>
          <p:cNvPr id="15" name="3 Minute Timer">
            <a:hlinkClick r:id="" action="ppaction://media"/>
            <a:extLst>
              <a:ext uri="{FF2B5EF4-FFF2-40B4-BE49-F238E27FC236}">
                <a16:creationId xmlns:a16="http://schemas.microsoft.com/office/drawing/2014/main" xmlns="" id="{C372FAA9-4CED-8A07-C204-D55844ABE1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268200" y="7658100"/>
            <a:ext cx="2575878" cy="1447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E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b="36"/>
          <a:stretch>
            <a:fillRect/>
          </a:stretch>
        </p:blipFill>
        <p:spPr>
          <a:xfrm rot="554471">
            <a:off x="-734401" y="-898143"/>
            <a:ext cx="2246478" cy="17578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753742" y="4169594"/>
            <a:ext cx="10579902" cy="101875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777962" y="2313107"/>
            <a:ext cx="5799387" cy="21095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723624" y="8319419"/>
            <a:ext cx="4084680" cy="48772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860971" y="6643234"/>
            <a:ext cx="7776972" cy="822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777962" y="2586943"/>
            <a:ext cx="1600107" cy="15826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661505" y="4999670"/>
            <a:ext cx="4732020" cy="51435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165810" y="5000625"/>
            <a:ext cx="7339035" cy="5836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3"/>
              </a:lnSpc>
            </a:pPr>
            <a:r>
              <a:rPr lang="en-US" sz="4399" spc="35">
                <a:solidFill>
                  <a:srgbClr val="000000"/>
                </a:solidFill>
                <a:latin typeface="Roboto Condensed"/>
              </a:rPr>
              <a:t>Tìm hiểu nhân vật người con </a:t>
            </a:r>
          </a:p>
          <a:p>
            <a:pPr algn="ctr">
              <a:lnSpc>
                <a:spcPts val="6643"/>
              </a:lnSpc>
            </a:pPr>
            <a:r>
              <a:rPr lang="en-US" sz="4399" spc="35">
                <a:solidFill>
                  <a:srgbClr val="000000"/>
                </a:solidFill>
                <a:latin typeface="Roboto Condensed"/>
              </a:rPr>
              <a:t>(Ò Khìn) trong đoạn trích</a:t>
            </a:r>
          </a:p>
          <a:p>
            <a:pPr marL="949957" lvl="1" indent="-474979">
              <a:lnSpc>
                <a:spcPts val="6643"/>
              </a:lnSpc>
              <a:buFont typeface="Arial"/>
              <a:buChar char="•"/>
            </a:pPr>
            <a:r>
              <a:rPr lang="en-US" sz="4399" spc="35">
                <a:solidFill>
                  <a:srgbClr val="000000"/>
                </a:solidFill>
                <a:latin typeface="Roboto Condensed"/>
              </a:rPr>
              <a:t>Hành động</a:t>
            </a:r>
          </a:p>
          <a:p>
            <a:pPr marL="949957" lvl="1" indent="-474979">
              <a:lnSpc>
                <a:spcPts val="6643"/>
              </a:lnSpc>
              <a:buFont typeface="Arial"/>
              <a:buChar char="•"/>
            </a:pPr>
            <a:r>
              <a:rPr lang="en-US" sz="4399" spc="35">
                <a:solidFill>
                  <a:srgbClr val="000000"/>
                </a:solidFill>
                <a:latin typeface="Roboto Condensed"/>
              </a:rPr>
              <a:t>Lời nói</a:t>
            </a:r>
          </a:p>
          <a:p>
            <a:pPr marL="949957" lvl="1" indent="-474979">
              <a:lnSpc>
                <a:spcPts val="6643"/>
              </a:lnSpc>
              <a:buFont typeface="Arial"/>
              <a:buChar char="•"/>
            </a:pPr>
            <a:r>
              <a:rPr lang="en-US" sz="4399" spc="35">
                <a:solidFill>
                  <a:srgbClr val="000000"/>
                </a:solidFill>
                <a:latin typeface="Roboto Condensed"/>
              </a:rPr>
              <a:t>Suy nghĩ</a:t>
            </a:r>
          </a:p>
          <a:p>
            <a:pPr marL="949957" lvl="1" indent="-474979">
              <a:lnSpc>
                <a:spcPts val="6643"/>
              </a:lnSpc>
              <a:buFont typeface="Arial"/>
              <a:buChar char="•"/>
            </a:pPr>
            <a:r>
              <a:rPr lang="en-US" sz="4399" spc="35">
                <a:solidFill>
                  <a:srgbClr val="000000"/>
                </a:solidFill>
                <a:latin typeface="Roboto Condensed"/>
              </a:rPr>
              <a:t>Tính cách</a:t>
            </a:r>
          </a:p>
          <a:p>
            <a:pPr algn="ctr">
              <a:lnSpc>
                <a:spcPts val="6643"/>
              </a:lnSpc>
            </a:pPr>
            <a:endParaRPr lang="en-US" sz="4399" spc="35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88838" y="297078"/>
            <a:ext cx="12471589" cy="1120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spc="58">
                <a:solidFill>
                  <a:srgbClr val="AF602D"/>
                </a:solidFill>
                <a:latin typeface="Fraunces Bold"/>
              </a:rPr>
              <a:t>III. KHÁM PHÁ VĂN BẢN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38647" y="1198734"/>
            <a:ext cx="16870462" cy="2009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249"/>
              </a:lnSpc>
            </a:pPr>
            <a:r>
              <a:rPr lang="en-US" sz="4999" spc="44">
                <a:solidFill>
                  <a:srgbClr val="000000"/>
                </a:solidFill>
                <a:latin typeface="Fraunces"/>
              </a:rPr>
              <a:t>2. Khám phá văn bản</a:t>
            </a:r>
          </a:p>
          <a:p>
            <a:pPr algn="just">
              <a:lnSpc>
                <a:spcPts val="8248"/>
              </a:lnSpc>
            </a:pPr>
            <a:r>
              <a:rPr lang="en-US" sz="4999" spc="43">
                <a:solidFill>
                  <a:srgbClr val="000000"/>
                </a:solidFill>
                <a:latin typeface="#9Slide05 Aphrodite Pro"/>
              </a:rPr>
              <a:t>b. Nhân vật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53742" y="2724035"/>
            <a:ext cx="10745816" cy="1097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5999" spc="53">
                <a:solidFill>
                  <a:srgbClr val="000000"/>
                </a:solidFill>
                <a:latin typeface="Roboto Condensed Bold"/>
              </a:rPr>
              <a:t>NHÓM 3</a:t>
            </a:r>
          </a:p>
        </p:txBody>
      </p:sp>
      <p:pic>
        <p:nvPicPr>
          <p:cNvPr id="13" name="3 Minute Timer">
            <a:hlinkClick r:id="" action="ppaction://media"/>
            <a:extLst>
              <a:ext uri="{FF2B5EF4-FFF2-40B4-BE49-F238E27FC236}">
                <a16:creationId xmlns:a16="http://schemas.microsoft.com/office/drawing/2014/main" xmlns="" id="{9C453839-2656-0D05-AF40-D950C8B74B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15800" y="7658100"/>
            <a:ext cx="2575878" cy="1447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1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E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6"/>
          <a:stretch>
            <a:fillRect/>
          </a:stretch>
        </p:blipFill>
        <p:spPr>
          <a:xfrm rot="554471">
            <a:off x="-460574" y="159957"/>
            <a:ext cx="2126601" cy="16640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00407" y="8437129"/>
            <a:ext cx="1375462" cy="16423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833575" y="-687352"/>
            <a:ext cx="3684587" cy="3899034"/>
          </a:xfrm>
          <a:prstGeom prst="rect">
            <a:avLst/>
          </a:prstGeom>
        </p:spPr>
      </p:pic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871607"/>
              </p:ext>
            </p:extLst>
          </p:nvPr>
        </p:nvGraphicFramePr>
        <p:xfrm>
          <a:off x="602727" y="1625470"/>
          <a:ext cx="16656573" cy="7445472"/>
        </p:xfrm>
        <a:graphic>
          <a:graphicData uri="http://schemas.openxmlformats.org/drawingml/2006/table">
            <a:tbl>
              <a:tblPr/>
              <a:tblGrid>
                <a:gridCol w="75340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224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20990"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 Italics"/>
                        </a:rPr>
                        <a:t>Câu chuyện của người cha trong quá khứ</a:t>
                      </a:r>
                      <a:endParaRPr lang="en-US" sz="1100"/>
                    </a:p>
                  </a:txBody>
                  <a:tcPr marL="64148" marR="64148" marT="64148" marB="64148" anchor="ctr">
                    <a:lnL w="128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 Italics"/>
                        </a:rPr>
                        <a:t>Câu chuyện hiện tại của hai cha con </a:t>
                      </a:r>
                      <a:endParaRPr lang="en-US" sz="1100"/>
                    </a:p>
                  </a:txBody>
                  <a:tcPr marL="64148" marR="64148" marT="64148" marB="64148" anchor="ctr">
                    <a:lnL w="128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02112">
                <a:tc>
                  <a:txBody>
                    <a:bodyPr/>
                    <a:lstStyle/>
                    <a:p>
                      <a:pPr marL="755651" lvl="1" indent="-377825" algn="l">
                        <a:lnSpc>
                          <a:spcPts val="49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 Dế Vần theo pa lên nương và bắt chim non mang về </a:t>
                      </a:r>
                      <a:endParaRPr lang="en-US" sz="1100"/>
                    </a:p>
                    <a:p>
                      <a:pPr marL="755651" lvl="1" indent="-377825">
                        <a:lnSpc>
                          <a:spcPts val="4900"/>
                        </a:lnSpc>
                        <a:buFont typeface="Arial"/>
                        <a:buChar char="•"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Chú chim non bị chết.</a:t>
                      </a:r>
                    </a:p>
                    <a:p>
                      <a:pPr algn="ctr">
                        <a:lnSpc>
                          <a:spcPts val="49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Dế Vần vẫn ân hận đến bây giờ.</a:t>
                      </a:r>
                    </a:p>
                  </a:txBody>
                  <a:tcPr marL="64148" marR="64148" marT="64148" marB="64148" anchor="ctr">
                    <a:lnL w="128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1" lvl="1" indent="-377825" algn="just">
                        <a:lnSpc>
                          <a:spcPts val="49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 Đầu truyện: Ò Khìn muốn bắt con chích nông để chơi </a:t>
                      </a:r>
                      <a:endParaRPr lang="en-US" sz="1100"/>
                    </a:p>
                    <a:p>
                      <a:pPr marL="755651" lvl="1" indent="-377825" algn="just">
                        <a:lnSpc>
                          <a:spcPts val="4900"/>
                        </a:lnSpc>
                        <a:buFont typeface="Arial"/>
                        <a:buChar char="•"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 Cuối truyện lại thả để chim bay vút lên trời với lời thì thầm: “bay đi, bay về với mẹ mày đi”. </a:t>
                      </a:r>
                    </a:p>
                  </a:txBody>
                  <a:tcPr marL="64148" marR="64148" marT="64148" marB="64148" anchor="ctr">
                    <a:lnL w="128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2370"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 Bold"/>
                        </a:rPr>
                        <a:t>Nhân vật Dế Vần: </a:t>
                      </a: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Là người cha yêu thương con và giàu cảm xúc; biết nhận lỗi sai và luôn ân hận về những hành vi sai lầm của mình. Anh đã rút kinh nghiệm của bản thân mình cho đứa con.</a:t>
                      </a:r>
                      <a:endParaRPr lang="en-US" sz="1100"/>
                    </a:p>
                  </a:txBody>
                  <a:tcPr marL="64148" marR="64148" marT="64148" marB="64148" anchor="ctr">
                    <a:lnL w="128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 Bold"/>
                        </a:rPr>
                        <a:t>Nhân vật Ò Khìn:</a:t>
                      </a:r>
                      <a:endParaRPr lang="en-US" sz="1100"/>
                    </a:p>
                    <a:p>
                      <a:pPr algn="ctr">
                        <a:lnSpc>
                          <a:spcPts val="49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Là chú bé hồn nhiên, tinh nghịch, đáng yêu. Nó đang tìm hiểu và khám phá thế giới.</a:t>
                      </a:r>
                    </a:p>
                    <a:p>
                      <a:pPr>
                        <a:lnSpc>
                          <a:spcPts val="4900"/>
                        </a:lnSpc>
                      </a:pPr>
                      <a:endParaRPr lang="en-US" sz="3500">
                        <a:solidFill>
                          <a:srgbClr val="000000"/>
                        </a:solidFill>
                        <a:latin typeface="Roboto Condensed"/>
                      </a:endParaRPr>
                    </a:p>
                    <a:p>
                      <a:pPr>
                        <a:lnSpc>
                          <a:spcPts val="4900"/>
                        </a:lnSpc>
                      </a:pPr>
                      <a:endParaRPr lang="en-US" sz="3500">
                        <a:solidFill>
                          <a:srgbClr val="000000"/>
                        </a:solidFill>
                        <a:latin typeface="Roboto Condensed"/>
                      </a:endParaRPr>
                    </a:p>
                  </a:txBody>
                  <a:tcPr marL="64148" marR="64148" marT="64148" marB="64148" anchor="ctr">
                    <a:lnL w="128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3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319451" y="650358"/>
            <a:ext cx="2356418" cy="256132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598346" y="-114398"/>
            <a:ext cx="16870462" cy="1739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99"/>
              </a:lnSpc>
            </a:pPr>
            <a:r>
              <a:rPr lang="en-US" sz="4999" spc="44">
                <a:solidFill>
                  <a:srgbClr val="000000"/>
                </a:solidFill>
                <a:latin typeface="Fraunces"/>
              </a:rPr>
              <a:t>2. Khám phá văn bản</a:t>
            </a:r>
          </a:p>
          <a:p>
            <a:pPr algn="just">
              <a:lnSpc>
                <a:spcPts val="6998"/>
              </a:lnSpc>
            </a:pPr>
            <a:r>
              <a:rPr lang="en-US" sz="4999" spc="43">
                <a:solidFill>
                  <a:srgbClr val="000000"/>
                </a:solidFill>
                <a:latin typeface="#9Slide05 Aphrodite Pro"/>
              </a:rPr>
              <a:t>b. Nhân vật</a:t>
            </a: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E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b="36"/>
          <a:stretch>
            <a:fillRect/>
          </a:stretch>
        </p:blipFill>
        <p:spPr>
          <a:xfrm rot="554471">
            <a:off x="-734401" y="-898143"/>
            <a:ext cx="2246478" cy="17578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753742" y="4169594"/>
            <a:ext cx="10579902" cy="101875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777962" y="2313107"/>
            <a:ext cx="5799387" cy="21095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577349" y="8398904"/>
            <a:ext cx="4084680" cy="48772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759979" y="6969807"/>
            <a:ext cx="7776972" cy="822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777962" y="2586943"/>
            <a:ext cx="1600107" cy="15826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05324" y="5143500"/>
            <a:ext cx="5662872" cy="531280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165810" y="5000625"/>
            <a:ext cx="7339035" cy="5836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3"/>
              </a:lnSpc>
            </a:pPr>
            <a:r>
              <a:rPr lang="en-US" sz="4399" spc="35">
                <a:solidFill>
                  <a:srgbClr val="000000"/>
                </a:solidFill>
                <a:latin typeface="Roboto Condensed"/>
              </a:rPr>
              <a:t>Chỉ ra điểm giống giữa hai câu chuyện của người cha trong quá khứ và câu chuyện của người con ở hiện tại. Từ đó, em hiểu cách viết “truyện trong truyện” ở đây là như thế nào?</a:t>
            </a:r>
          </a:p>
          <a:p>
            <a:pPr algn="ctr">
              <a:lnSpc>
                <a:spcPts val="6643"/>
              </a:lnSpc>
            </a:pPr>
            <a:endParaRPr lang="en-US" sz="4399" spc="35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88838" y="297078"/>
            <a:ext cx="12471589" cy="1120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spc="58">
                <a:solidFill>
                  <a:srgbClr val="AF602D"/>
                </a:solidFill>
                <a:latin typeface="Fraunces Bold"/>
              </a:rPr>
              <a:t>III. KHÁM PHÁ VĂN BẢN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38647" y="1198734"/>
            <a:ext cx="16870462" cy="2009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249"/>
              </a:lnSpc>
            </a:pPr>
            <a:r>
              <a:rPr lang="en-US" sz="4999" spc="44">
                <a:solidFill>
                  <a:srgbClr val="000000"/>
                </a:solidFill>
                <a:latin typeface="Fraunces"/>
              </a:rPr>
              <a:t>2. Khám phá văn bản</a:t>
            </a:r>
          </a:p>
          <a:p>
            <a:pPr algn="just">
              <a:lnSpc>
                <a:spcPts val="8248"/>
              </a:lnSpc>
            </a:pPr>
            <a:r>
              <a:rPr lang="en-US" sz="4999" spc="43">
                <a:solidFill>
                  <a:srgbClr val="000000"/>
                </a:solidFill>
                <a:latin typeface="#9Slide05 Aphrodite Pro Bold"/>
              </a:rPr>
              <a:t>a. Cốt truyện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53742" y="2724035"/>
            <a:ext cx="10745816" cy="1097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5999" spc="53">
                <a:solidFill>
                  <a:srgbClr val="000000"/>
                </a:solidFill>
                <a:latin typeface="Roboto Condensed Bold"/>
              </a:rPr>
              <a:t>NHÓM 4</a:t>
            </a:r>
          </a:p>
        </p:txBody>
      </p:sp>
      <p:pic>
        <p:nvPicPr>
          <p:cNvPr id="13" name="3 Minute Timer">
            <a:hlinkClick r:id="" action="ppaction://media"/>
            <a:extLst>
              <a:ext uri="{FF2B5EF4-FFF2-40B4-BE49-F238E27FC236}">
                <a16:creationId xmlns:a16="http://schemas.microsoft.com/office/drawing/2014/main" xmlns="" id="{124700C4-9C1A-8A24-B33F-973DAC1A04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163800" y="2705100"/>
            <a:ext cx="2033588" cy="1143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1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E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6"/>
          <a:stretch>
            <a:fillRect/>
          </a:stretch>
        </p:blipFill>
        <p:spPr>
          <a:xfrm rot="554471">
            <a:off x="-734401" y="-898143"/>
            <a:ext cx="2246478" cy="17578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577349" y="8398904"/>
            <a:ext cx="4084680" cy="48772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74153" y="7337202"/>
            <a:ext cx="7776972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788253" y="5524715"/>
            <a:ext cx="5662872" cy="531280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88838" y="297078"/>
            <a:ext cx="12471589" cy="1120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spc="58">
                <a:solidFill>
                  <a:srgbClr val="AF602D"/>
                </a:solidFill>
                <a:latin typeface="Fraunces Bold"/>
              </a:rPr>
              <a:t>III. KHÁM PHÁ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38647" y="1198734"/>
            <a:ext cx="16870462" cy="2009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249"/>
              </a:lnSpc>
            </a:pPr>
            <a:r>
              <a:rPr lang="en-US" sz="4999" spc="44">
                <a:solidFill>
                  <a:srgbClr val="000000"/>
                </a:solidFill>
                <a:latin typeface="Fraunces"/>
              </a:rPr>
              <a:t>2. Khám phá văn bản</a:t>
            </a:r>
          </a:p>
          <a:p>
            <a:pPr algn="just">
              <a:lnSpc>
                <a:spcPts val="8248"/>
              </a:lnSpc>
            </a:pPr>
            <a:r>
              <a:rPr lang="en-US" sz="4999" spc="43">
                <a:solidFill>
                  <a:srgbClr val="000000"/>
                </a:solidFill>
                <a:latin typeface="#9Slide05 Aphrodite Pro"/>
              </a:rPr>
              <a:t>c. Đề tài, chủ đề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38647" y="3843266"/>
            <a:ext cx="4337851" cy="433785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1E5C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623"/>
                </a:lnSpc>
              </a:pPr>
              <a:r>
                <a:rPr lang="en-US" sz="3699">
                  <a:solidFill>
                    <a:srgbClr val="000000"/>
                  </a:solidFill>
                  <a:latin typeface="Roboto Condensed Bold"/>
                </a:rPr>
                <a:t> Đề tài: </a:t>
              </a:r>
            </a:p>
            <a:p>
              <a:pPr algn="ctr">
                <a:lnSpc>
                  <a:spcPts val="5623"/>
                </a:lnSpc>
              </a:pPr>
              <a:r>
                <a:rPr lang="en-US" sz="3699">
                  <a:solidFill>
                    <a:srgbClr val="000000"/>
                  </a:solidFill>
                  <a:latin typeface="Roboto Condensed"/>
                </a:rPr>
                <a:t>sự yêu thương, chở che giữa con người và loài vật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777962" y="2716275"/>
            <a:ext cx="6591833" cy="659183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CDDC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919"/>
                </a:lnSpc>
              </a:pPr>
              <a:r>
                <a:rPr lang="en-US" sz="3699">
                  <a:solidFill>
                    <a:srgbClr val="000000"/>
                  </a:solidFill>
                  <a:latin typeface="Roboto Condensed Bold"/>
                </a:rPr>
                <a:t> Chủ đề: </a:t>
              </a:r>
            </a:p>
            <a:p>
              <a:pPr algn="ctr">
                <a:lnSpc>
                  <a:spcPts val="5919"/>
                </a:lnSpc>
              </a:pPr>
              <a:r>
                <a:rPr lang="en-US" sz="3699">
                  <a:solidFill>
                    <a:srgbClr val="000000"/>
                  </a:solidFill>
                  <a:latin typeface="Roboto Condensed"/>
                </a:rPr>
                <a:t>ca ngợi tấm lòng nhân hậu, biết yêu thương loài vật; trước lỗi sai biết hối hận và sửa sai.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E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b="36"/>
          <a:stretch>
            <a:fillRect/>
          </a:stretch>
        </p:blipFill>
        <p:spPr>
          <a:xfrm rot="3067188">
            <a:off x="-629029" y="8927546"/>
            <a:ext cx="2949650" cy="23081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b="36"/>
          <a:stretch>
            <a:fillRect/>
          </a:stretch>
        </p:blipFill>
        <p:spPr>
          <a:xfrm rot="554471">
            <a:off x="-1474825" y="-884176"/>
            <a:ext cx="2949650" cy="230810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54749" y="0"/>
            <a:ext cx="4830337" cy="4851989"/>
            <a:chOff x="0" y="0"/>
            <a:chExt cx="9827556" cy="98716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827514" cy="9871583"/>
            </a:xfrm>
            <a:custGeom>
              <a:avLst/>
              <a:gdLst/>
              <a:ahLst/>
              <a:cxnLst/>
              <a:rect l="l" t="t" r="r" b="b"/>
              <a:pathLst>
                <a:path w="9827514" h="9871583">
                  <a:moveTo>
                    <a:pt x="4913757" y="0"/>
                  </a:moveTo>
                  <a:cubicBezTo>
                    <a:pt x="7631176" y="12192"/>
                    <a:pt x="9827514" y="2218436"/>
                    <a:pt x="9827514" y="4935855"/>
                  </a:cubicBezTo>
                  <a:cubicBezTo>
                    <a:pt x="9827514" y="7653274"/>
                    <a:pt x="7631176" y="9859391"/>
                    <a:pt x="4913757" y="9871583"/>
                  </a:cubicBezTo>
                  <a:cubicBezTo>
                    <a:pt x="2196465" y="9859391"/>
                    <a:pt x="0" y="7653147"/>
                    <a:pt x="0" y="4935855"/>
                  </a:cubicBezTo>
                  <a:cubicBezTo>
                    <a:pt x="0" y="2218563"/>
                    <a:pt x="2196465" y="12192"/>
                    <a:pt x="4913757" y="0"/>
                  </a:cubicBezTo>
                  <a:close/>
                </a:path>
              </a:pathLst>
            </a:custGeom>
            <a:solidFill>
              <a:srgbClr val="E7A195">
                <a:alpha val="31765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310015" y="1028700"/>
            <a:ext cx="11618659" cy="7816653"/>
            <a:chOff x="0" y="0"/>
            <a:chExt cx="3060058" cy="20587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60058" cy="2058707"/>
            </a:xfrm>
            <a:custGeom>
              <a:avLst/>
              <a:gdLst/>
              <a:ahLst/>
              <a:cxnLst/>
              <a:rect l="l" t="t" r="r" b="b"/>
              <a:pathLst>
                <a:path w="3060058" h="2058707">
                  <a:moveTo>
                    <a:pt x="33983" y="0"/>
                  </a:moveTo>
                  <a:lnTo>
                    <a:pt x="3026075" y="0"/>
                  </a:lnTo>
                  <a:cubicBezTo>
                    <a:pt x="3035088" y="0"/>
                    <a:pt x="3043732" y="3580"/>
                    <a:pt x="3050105" y="9953"/>
                  </a:cubicBezTo>
                  <a:cubicBezTo>
                    <a:pt x="3056478" y="16326"/>
                    <a:pt x="3060058" y="24970"/>
                    <a:pt x="3060058" y="33983"/>
                  </a:cubicBezTo>
                  <a:lnTo>
                    <a:pt x="3060058" y="2024724"/>
                  </a:lnTo>
                  <a:cubicBezTo>
                    <a:pt x="3060058" y="2043492"/>
                    <a:pt x="3044844" y="2058707"/>
                    <a:pt x="3026075" y="2058707"/>
                  </a:cubicBezTo>
                  <a:lnTo>
                    <a:pt x="33983" y="2058707"/>
                  </a:lnTo>
                  <a:cubicBezTo>
                    <a:pt x="24970" y="2058707"/>
                    <a:pt x="16326" y="2055126"/>
                    <a:pt x="9953" y="2048753"/>
                  </a:cubicBezTo>
                  <a:cubicBezTo>
                    <a:pt x="3580" y="2042380"/>
                    <a:pt x="0" y="2033737"/>
                    <a:pt x="0" y="2024724"/>
                  </a:cubicBezTo>
                  <a:lnTo>
                    <a:pt x="0" y="33983"/>
                  </a:lnTo>
                  <a:cubicBezTo>
                    <a:pt x="0" y="24970"/>
                    <a:pt x="3580" y="16326"/>
                    <a:pt x="9953" y="9953"/>
                  </a:cubicBezTo>
                  <a:cubicBezTo>
                    <a:pt x="16326" y="3580"/>
                    <a:pt x="24970" y="0"/>
                    <a:pt x="33983" y="0"/>
                  </a:cubicBezTo>
                  <a:close/>
                </a:path>
              </a:pathLst>
            </a:custGeom>
            <a:solidFill>
              <a:srgbClr val="F1E5C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41013" y="8660525"/>
            <a:ext cx="2217701" cy="14354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446872" y="-214005"/>
            <a:ext cx="2963604" cy="296360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640641" y="1407665"/>
            <a:ext cx="10502854" cy="660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66" lvl="1" indent="-464183" algn="just">
              <a:lnSpc>
                <a:spcPts val="7524"/>
              </a:lnSpc>
              <a:buFont typeface="Arial"/>
              <a:buChar char="•"/>
            </a:pPr>
            <a:r>
              <a:rPr lang="en-US" sz="4299" spc="38">
                <a:solidFill>
                  <a:srgbClr val="000000"/>
                </a:solidFill>
                <a:latin typeface="Roboto Condensed"/>
              </a:rPr>
              <a:t>Vì sao ở đầu truyện, Ò Khìn muốn pa bắt con chích bông để chơi nhưng đến cuối truyện lại thả để chim bay vút lên trời với lời thì thầm: “</a:t>
            </a:r>
            <a:r>
              <a:rPr lang="en-US" sz="4299" spc="38">
                <a:solidFill>
                  <a:srgbClr val="000000"/>
                </a:solidFill>
                <a:latin typeface="Roboto Condensed Italics"/>
              </a:rPr>
              <a:t>Bay đi, bay về với mẹ mày đi...”</a:t>
            </a:r>
          </a:p>
          <a:p>
            <a:pPr marL="928366" lvl="1" indent="-464183" algn="just">
              <a:lnSpc>
                <a:spcPts val="7524"/>
              </a:lnSpc>
              <a:buFont typeface="Arial"/>
              <a:buChar char="•"/>
            </a:pPr>
            <a:r>
              <a:rPr lang="en-US" sz="4299" spc="38">
                <a:solidFill>
                  <a:srgbClr val="000000"/>
                </a:solidFill>
                <a:latin typeface="Roboto Condensed"/>
              </a:rPr>
              <a:t>Truyện muốn nhắn nhủ với người đọc điều gì? Đối với em, điều gì gây ấn tượng và sâu sắc nhất? Vì sao?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100" y="1562100"/>
            <a:ext cx="5085086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spc="31">
                <a:solidFill>
                  <a:srgbClr val="000000"/>
                </a:solidFill>
                <a:latin typeface="Roboto Condensed"/>
              </a:rPr>
              <a:t>Bài học ứng xử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spc="31">
                <a:solidFill>
                  <a:srgbClr val="000000"/>
                </a:solidFill>
                <a:latin typeface="Roboto Condensed"/>
              </a:rPr>
              <a:t>Hoạt động </a:t>
            </a:r>
            <a:r>
              <a:rPr lang="en-US" sz="3999" spc="35">
                <a:solidFill>
                  <a:srgbClr val="000000"/>
                </a:solidFill>
                <a:latin typeface="Roboto Condensed"/>
              </a:rPr>
              <a:t>cá nhân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757622">
            <a:off x="14710973" y="6942988"/>
            <a:ext cx="3577027" cy="2315312"/>
          </a:xfrm>
          <a:prstGeom prst="rect">
            <a:avLst/>
          </a:prstGeom>
        </p:spPr>
      </p:pic>
      <p:pic>
        <p:nvPicPr>
          <p:cNvPr id="14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xmlns="" id="{AC8E73EC-D56B-02C6-F81C-AA2334189B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9200" y="5372100"/>
            <a:ext cx="3000671" cy="158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E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6"/>
          <a:stretch>
            <a:fillRect/>
          </a:stretch>
        </p:blipFill>
        <p:spPr>
          <a:xfrm rot="3067188">
            <a:off x="-629029" y="8927546"/>
            <a:ext cx="2949650" cy="23081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b="36"/>
          <a:stretch>
            <a:fillRect/>
          </a:stretch>
        </p:blipFill>
        <p:spPr>
          <a:xfrm rot="554471">
            <a:off x="-1474825" y="-884176"/>
            <a:ext cx="2949650" cy="230810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54749" y="0"/>
            <a:ext cx="4830337" cy="4851989"/>
            <a:chOff x="0" y="0"/>
            <a:chExt cx="9827556" cy="98716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827514" cy="9871583"/>
            </a:xfrm>
            <a:custGeom>
              <a:avLst/>
              <a:gdLst/>
              <a:ahLst/>
              <a:cxnLst/>
              <a:rect l="l" t="t" r="r" b="b"/>
              <a:pathLst>
                <a:path w="9827514" h="9871583">
                  <a:moveTo>
                    <a:pt x="4913757" y="0"/>
                  </a:moveTo>
                  <a:cubicBezTo>
                    <a:pt x="7631176" y="12192"/>
                    <a:pt x="9827514" y="2218436"/>
                    <a:pt x="9827514" y="4935855"/>
                  </a:cubicBezTo>
                  <a:cubicBezTo>
                    <a:pt x="9827514" y="7653274"/>
                    <a:pt x="7631176" y="9859391"/>
                    <a:pt x="4913757" y="9871583"/>
                  </a:cubicBezTo>
                  <a:cubicBezTo>
                    <a:pt x="2196465" y="9859391"/>
                    <a:pt x="0" y="7653147"/>
                    <a:pt x="0" y="4935855"/>
                  </a:cubicBezTo>
                  <a:cubicBezTo>
                    <a:pt x="0" y="2218563"/>
                    <a:pt x="2196465" y="12192"/>
                    <a:pt x="4913757" y="0"/>
                  </a:cubicBezTo>
                  <a:close/>
                </a:path>
              </a:pathLst>
            </a:custGeom>
            <a:solidFill>
              <a:srgbClr val="E7A195">
                <a:alpha val="31765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310015" y="1028700"/>
            <a:ext cx="11618659" cy="3326273"/>
            <a:chOff x="0" y="0"/>
            <a:chExt cx="3060058" cy="8760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60058" cy="876055"/>
            </a:xfrm>
            <a:custGeom>
              <a:avLst/>
              <a:gdLst/>
              <a:ahLst/>
              <a:cxnLst/>
              <a:rect l="l" t="t" r="r" b="b"/>
              <a:pathLst>
                <a:path w="3060058" h="876055">
                  <a:moveTo>
                    <a:pt x="33983" y="0"/>
                  </a:moveTo>
                  <a:lnTo>
                    <a:pt x="3026075" y="0"/>
                  </a:lnTo>
                  <a:cubicBezTo>
                    <a:pt x="3035088" y="0"/>
                    <a:pt x="3043732" y="3580"/>
                    <a:pt x="3050105" y="9953"/>
                  </a:cubicBezTo>
                  <a:cubicBezTo>
                    <a:pt x="3056478" y="16326"/>
                    <a:pt x="3060058" y="24970"/>
                    <a:pt x="3060058" y="33983"/>
                  </a:cubicBezTo>
                  <a:lnTo>
                    <a:pt x="3060058" y="842072"/>
                  </a:lnTo>
                  <a:cubicBezTo>
                    <a:pt x="3060058" y="851085"/>
                    <a:pt x="3056478" y="859729"/>
                    <a:pt x="3050105" y="866102"/>
                  </a:cubicBezTo>
                  <a:cubicBezTo>
                    <a:pt x="3043732" y="872475"/>
                    <a:pt x="3035088" y="876055"/>
                    <a:pt x="3026075" y="876055"/>
                  </a:cubicBezTo>
                  <a:lnTo>
                    <a:pt x="33983" y="876055"/>
                  </a:lnTo>
                  <a:cubicBezTo>
                    <a:pt x="15215" y="876055"/>
                    <a:pt x="0" y="860841"/>
                    <a:pt x="0" y="842072"/>
                  </a:cubicBezTo>
                  <a:lnTo>
                    <a:pt x="0" y="33983"/>
                  </a:lnTo>
                  <a:cubicBezTo>
                    <a:pt x="0" y="24970"/>
                    <a:pt x="3580" y="16326"/>
                    <a:pt x="9953" y="9953"/>
                  </a:cubicBezTo>
                  <a:cubicBezTo>
                    <a:pt x="16326" y="3580"/>
                    <a:pt x="24970" y="0"/>
                    <a:pt x="33983" y="0"/>
                  </a:cubicBezTo>
                  <a:close/>
                </a:path>
              </a:pathLst>
            </a:custGeom>
            <a:solidFill>
              <a:srgbClr val="C5EFE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125963" y="1002853"/>
            <a:ext cx="1696749" cy="109826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446872" y="-214005"/>
            <a:ext cx="2963604" cy="2963604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298081" y="5371353"/>
            <a:ext cx="6608841" cy="3546486"/>
            <a:chOff x="0" y="0"/>
            <a:chExt cx="1740600" cy="93405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40600" cy="934054"/>
            </a:xfrm>
            <a:custGeom>
              <a:avLst/>
              <a:gdLst/>
              <a:ahLst/>
              <a:cxnLst/>
              <a:rect l="l" t="t" r="r" b="b"/>
              <a:pathLst>
                <a:path w="1740600" h="934054">
                  <a:moveTo>
                    <a:pt x="59744" y="0"/>
                  </a:moveTo>
                  <a:lnTo>
                    <a:pt x="1680856" y="0"/>
                  </a:lnTo>
                  <a:cubicBezTo>
                    <a:pt x="1713852" y="0"/>
                    <a:pt x="1740600" y="26748"/>
                    <a:pt x="1740600" y="59744"/>
                  </a:cubicBezTo>
                  <a:lnTo>
                    <a:pt x="1740600" y="874310"/>
                  </a:lnTo>
                  <a:cubicBezTo>
                    <a:pt x="1740600" y="890155"/>
                    <a:pt x="1734306" y="905351"/>
                    <a:pt x="1723102" y="916555"/>
                  </a:cubicBezTo>
                  <a:cubicBezTo>
                    <a:pt x="1711897" y="927760"/>
                    <a:pt x="1696701" y="934054"/>
                    <a:pt x="1680856" y="934054"/>
                  </a:cubicBezTo>
                  <a:lnTo>
                    <a:pt x="59744" y="934054"/>
                  </a:lnTo>
                  <a:cubicBezTo>
                    <a:pt x="26748" y="934054"/>
                    <a:pt x="0" y="907306"/>
                    <a:pt x="0" y="874310"/>
                  </a:cubicBezTo>
                  <a:lnTo>
                    <a:pt x="0" y="59744"/>
                  </a:lnTo>
                  <a:cubicBezTo>
                    <a:pt x="0" y="43899"/>
                    <a:pt x="6294" y="28703"/>
                    <a:pt x="17499" y="17499"/>
                  </a:cubicBezTo>
                  <a:cubicBezTo>
                    <a:pt x="28703" y="6294"/>
                    <a:pt x="43899" y="0"/>
                    <a:pt x="59744" y="0"/>
                  </a:cubicBezTo>
                  <a:close/>
                </a:path>
              </a:pathLst>
            </a:custGeom>
            <a:solidFill>
              <a:srgbClr val="F1E5C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77247" y="5601707"/>
            <a:ext cx="6118981" cy="3546486"/>
            <a:chOff x="0" y="0"/>
            <a:chExt cx="1611584" cy="93405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1584" cy="934054"/>
            </a:xfrm>
            <a:custGeom>
              <a:avLst/>
              <a:gdLst/>
              <a:ahLst/>
              <a:cxnLst/>
              <a:rect l="l" t="t" r="r" b="b"/>
              <a:pathLst>
                <a:path w="1611584" h="934054">
                  <a:moveTo>
                    <a:pt x="64527" y="0"/>
                  </a:moveTo>
                  <a:lnTo>
                    <a:pt x="1547057" y="0"/>
                  </a:lnTo>
                  <a:cubicBezTo>
                    <a:pt x="1564170" y="0"/>
                    <a:pt x="1580583" y="6798"/>
                    <a:pt x="1592684" y="18899"/>
                  </a:cubicBezTo>
                  <a:cubicBezTo>
                    <a:pt x="1604785" y="31001"/>
                    <a:pt x="1611584" y="47413"/>
                    <a:pt x="1611584" y="64527"/>
                  </a:cubicBezTo>
                  <a:lnTo>
                    <a:pt x="1611584" y="869527"/>
                  </a:lnTo>
                  <a:cubicBezTo>
                    <a:pt x="1611584" y="886641"/>
                    <a:pt x="1604785" y="903053"/>
                    <a:pt x="1592684" y="915155"/>
                  </a:cubicBezTo>
                  <a:cubicBezTo>
                    <a:pt x="1580583" y="927256"/>
                    <a:pt x="1564170" y="934054"/>
                    <a:pt x="1547057" y="934054"/>
                  </a:cubicBezTo>
                  <a:lnTo>
                    <a:pt x="64527" y="934054"/>
                  </a:lnTo>
                  <a:cubicBezTo>
                    <a:pt x="47413" y="934054"/>
                    <a:pt x="31001" y="927256"/>
                    <a:pt x="18899" y="915155"/>
                  </a:cubicBezTo>
                  <a:cubicBezTo>
                    <a:pt x="6798" y="903053"/>
                    <a:pt x="0" y="886641"/>
                    <a:pt x="0" y="869527"/>
                  </a:cubicBezTo>
                  <a:lnTo>
                    <a:pt x="0" y="64527"/>
                  </a:lnTo>
                  <a:cubicBezTo>
                    <a:pt x="0" y="47413"/>
                    <a:pt x="6798" y="31001"/>
                    <a:pt x="18899" y="18899"/>
                  </a:cubicBezTo>
                  <a:cubicBezTo>
                    <a:pt x="31001" y="6798"/>
                    <a:pt x="47413" y="0"/>
                    <a:pt x="64527" y="0"/>
                  </a:cubicBezTo>
                  <a:close/>
                </a:path>
              </a:pathLst>
            </a:custGeom>
            <a:solidFill>
              <a:srgbClr val="8FB7AE">
                <a:alpha val="60000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995390" y="4670120"/>
            <a:ext cx="6297220" cy="803473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5558997" y="954481"/>
            <a:ext cx="10502854" cy="3747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524"/>
              </a:lnSpc>
            </a:pPr>
            <a:endParaRPr/>
          </a:p>
          <a:p>
            <a:pPr marL="464183" lvl="1" algn="just">
              <a:lnSpc>
                <a:spcPts val="7524"/>
              </a:lnSpc>
            </a:pPr>
            <a:r>
              <a:rPr lang="en-US" sz="4299" b="1" spc="34">
                <a:solidFill>
                  <a:srgbClr val="000000"/>
                </a:solidFill>
                <a:latin typeface="Roboto Condensed"/>
              </a:rPr>
              <a:t>Chim chích bông </a:t>
            </a:r>
            <a:r>
              <a:rPr lang="en-US" sz="4299" spc="34">
                <a:solidFill>
                  <a:srgbClr val="000000"/>
                </a:solidFill>
                <a:latin typeface="Roboto Condensed"/>
              </a:rPr>
              <a:t>là chú chim rất đẹp, còn non nớt, hồn nhiên, mỏng manh, yếu đuối.</a:t>
            </a:r>
          </a:p>
          <a:p>
            <a:pPr algn="just">
              <a:lnSpc>
                <a:spcPts val="7524"/>
              </a:lnSpc>
            </a:pPr>
            <a:endParaRPr lang="en-US" sz="4299" spc="34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28700" y="1275757"/>
            <a:ext cx="3012918" cy="2024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24"/>
              </a:lnSpc>
            </a:pPr>
            <a:r>
              <a:rPr lang="en-US" sz="4699" spc="37">
                <a:solidFill>
                  <a:srgbClr val="000000"/>
                </a:solidFill>
                <a:latin typeface="#9Slide05 Aphrodite Pro"/>
              </a:rPr>
              <a:t>Bài học </a:t>
            </a:r>
          </a:p>
          <a:p>
            <a:pPr algn="ctr">
              <a:lnSpc>
                <a:spcPts val="8224"/>
              </a:lnSpc>
            </a:pPr>
            <a:r>
              <a:rPr lang="en-US" sz="4699" spc="42">
                <a:solidFill>
                  <a:srgbClr val="000000"/>
                </a:solidFill>
                <a:latin typeface="#9Slide05 Aphrodite Pro"/>
              </a:rPr>
              <a:t>ứng xử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5496932"/>
            <a:ext cx="5878222" cy="3190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  <a:spcBef>
                <a:spcPct val="0"/>
              </a:spcBef>
            </a:pPr>
            <a:r>
              <a:rPr lang="en-US" sz="4500" spc="39">
                <a:solidFill>
                  <a:srgbClr val="000000"/>
                </a:solidFill>
                <a:latin typeface="Roboto Condensed"/>
              </a:rPr>
              <a:t>→ Gợi liên tưởng đến con người khi còn nhỏ hoặc những người yếu đuối, bất hạnh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677247" y="5837393"/>
            <a:ext cx="5582053" cy="3190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  <a:spcBef>
                <a:spcPct val="0"/>
              </a:spcBef>
            </a:pPr>
            <a:r>
              <a:rPr lang="en-US" sz="4500" spc="39">
                <a:solidFill>
                  <a:srgbClr val="000000"/>
                </a:solidFill>
                <a:latin typeface="Roboto Condensed"/>
              </a:rPr>
              <a:t>→  Gợi những mầm non, cần được nâng niu, chăm sóc, che chở và giáo dục.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E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7585" y="-981280"/>
            <a:ext cx="19103457" cy="19093725"/>
            <a:chOff x="0" y="0"/>
            <a:chExt cx="25471276" cy="254583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71374" cy="25458293"/>
            </a:xfrm>
            <a:custGeom>
              <a:avLst/>
              <a:gdLst/>
              <a:ahLst/>
              <a:cxnLst/>
              <a:rect l="l" t="t" r="r" b="b"/>
              <a:pathLst>
                <a:path w="25471374" h="25458293">
                  <a:moveTo>
                    <a:pt x="23784433" y="9238742"/>
                  </a:moveTo>
                  <a:cubicBezTo>
                    <a:pt x="23615777" y="7902194"/>
                    <a:pt x="23875239" y="6591681"/>
                    <a:pt x="24537036" y="5423916"/>
                  </a:cubicBezTo>
                  <a:cubicBezTo>
                    <a:pt x="25133936" y="4398899"/>
                    <a:pt x="25146890" y="3127248"/>
                    <a:pt x="24549990" y="2115058"/>
                  </a:cubicBezTo>
                  <a:cubicBezTo>
                    <a:pt x="23641686" y="544957"/>
                    <a:pt x="21630512" y="0"/>
                    <a:pt x="20060413" y="908304"/>
                  </a:cubicBezTo>
                  <a:cubicBezTo>
                    <a:pt x="18905601" y="1570101"/>
                    <a:pt x="17595089" y="1842516"/>
                    <a:pt x="16271495" y="1686814"/>
                  </a:cubicBezTo>
                  <a:cubicBezTo>
                    <a:pt x="14947902" y="1531112"/>
                    <a:pt x="13728319" y="960247"/>
                    <a:pt x="12768072" y="38989"/>
                  </a:cubicBezTo>
                  <a:lnTo>
                    <a:pt x="12755118" y="13081"/>
                  </a:lnTo>
                  <a:lnTo>
                    <a:pt x="12703175" y="13081"/>
                  </a:lnTo>
                  <a:lnTo>
                    <a:pt x="12677267" y="38989"/>
                  </a:lnTo>
                  <a:cubicBezTo>
                    <a:pt x="11730101" y="934339"/>
                    <a:pt x="10484358" y="1518158"/>
                    <a:pt x="9173845" y="1686941"/>
                  </a:cubicBezTo>
                  <a:cubicBezTo>
                    <a:pt x="7850378" y="1842643"/>
                    <a:pt x="6513830" y="1570101"/>
                    <a:pt x="5384927" y="908431"/>
                  </a:cubicBezTo>
                  <a:cubicBezTo>
                    <a:pt x="4619371" y="467233"/>
                    <a:pt x="3736975" y="350520"/>
                    <a:pt x="2893568" y="584073"/>
                  </a:cubicBezTo>
                  <a:cubicBezTo>
                    <a:pt x="2050161" y="804672"/>
                    <a:pt x="1336548" y="1349629"/>
                    <a:pt x="895350" y="2115185"/>
                  </a:cubicBezTo>
                  <a:cubicBezTo>
                    <a:pt x="311404" y="3127248"/>
                    <a:pt x="311404" y="4398899"/>
                    <a:pt x="908304" y="5410962"/>
                  </a:cubicBezTo>
                  <a:cubicBezTo>
                    <a:pt x="1570101" y="6578727"/>
                    <a:pt x="1842516" y="7902321"/>
                    <a:pt x="1660906" y="9225788"/>
                  </a:cubicBezTo>
                  <a:cubicBezTo>
                    <a:pt x="1505204" y="10523220"/>
                    <a:pt x="921258" y="11743055"/>
                    <a:pt x="38989" y="12677267"/>
                  </a:cubicBezTo>
                  <a:lnTo>
                    <a:pt x="13081" y="12703175"/>
                  </a:lnTo>
                  <a:lnTo>
                    <a:pt x="13081" y="12755118"/>
                  </a:lnTo>
                  <a:lnTo>
                    <a:pt x="38989" y="12781026"/>
                  </a:lnTo>
                  <a:cubicBezTo>
                    <a:pt x="934339" y="13728193"/>
                    <a:pt x="1518158" y="14973936"/>
                    <a:pt x="1686941" y="16284448"/>
                  </a:cubicBezTo>
                  <a:cubicBezTo>
                    <a:pt x="1842643" y="17607914"/>
                    <a:pt x="1570101" y="18944464"/>
                    <a:pt x="908431" y="20073365"/>
                  </a:cubicBezTo>
                  <a:cubicBezTo>
                    <a:pt x="0" y="21643467"/>
                    <a:pt x="544957" y="23654638"/>
                    <a:pt x="2115058" y="24562943"/>
                  </a:cubicBezTo>
                  <a:cubicBezTo>
                    <a:pt x="3140075" y="25146888"/>
                    <a:pt x="4411726" y="25146888"/>
                    <a:pt x="5423916" y="24549988"/>
                  </a:cubicBezTo>
                  <a:cubicBezTo>
                    <a:pt x="6591681" y="23888192"/>
                    <a:pt x="7915275" y="23615777"/>
                    <a:pt x="9238742" y="23797386"/>
                  </a:cubicBezTo>
                  <a:cubicBezTo>
                    <a:pt x="10523347" y="23966043"/>
                    <a:pt x="11756010" y="24549988"/>
                    <a:pt x="12690221" y="25432384"/>
                  </a:cubicBezTo>
                  <a:lnTo>
                    <a:pt x="12716129" y="25458293"/>
                  </a:lnTo>
                  <a:lnTo>
                    <a:pt x="12768072" y="25458293"/>
                  </a:lnTo>
                  <a:lnTo>
                    <a:pt x="12793980" y="25445338"/>
                  </a:lnTo>
                  <a:cubicBezTo>
                    <a:pt x="13741146" y="24549988"/>
                    <a:pt x="14986888" y="23966170"/>
                    <a:pt x="16297402" y="23797386"/>
                  </a:cubicBezTo>
                  <a:cubicBezTo>
                    <a:pt x="17620869" y="23641684"/>
                    <a:pt x="18957417" y="23914227"/>
                    <a:pt x="20086320" y="24575897"/>
                  </a:cubicBezTo>
                  <a:cubicBezTo>
                    <a:pt x="20605369" y="24874347"/>
                    <a:pt x="21163280" y="25017095"/>
                    <a:pt x="21721318" y="25017095"/>
                  </a:cubicBezTo>
                  <a:cubicBezTo>
                    <a:pt x="22863175" y="25017095"/>
                    <a:pt x="23966170" y="24433149"/>
                    <a:pt x="24576024" y="23369143"/>
                  </a:cubicBezTo>
                  <a:cubicBezTo>
                    <a:pt x="25159970" y="22344126"/>
                    <a:pt x="25159970" y="21072475"/>
                    <a:pt x="24563070" y="20060284"/>
                  </a:cubicBezTo>
                  <a:cubicBezTo>
                    <a:pt x="23901273" y="18892520"/>
                    <a:pt x="23628858" y="17568926"/>
                    <a:pt x="23810468" y="16245458"/>
                  </a:cubicBezTo>
                  <a:cubicBezTo>
                    <a:pt x="23979124" y="14960854"/>
                    <a:pt x="24563070" y="13728192"/>
                    <a:pt x="25445465" y="12793980"/>
                  </a:cubicBezTo>
                  <a:lnTo>
                    <a:pt x="25471374" y="12768072"/>
                  </a:lnTo>
                  <a:lnTo>
                    <a:pt x="25471374" y="12716129"/>
                  </a:lnTo>
                  <a:lnTo>
                    <a:pt x="25445465" y="12690221"/>
                  </a:lnTo>
                  <a:cubicBezTo>
                    <a:pt x="24524208" y="11743055"/>
                    <a:pt x="23940263" y="10523220"/>
                    <a:pt x="23784561" y="923874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b="100"/>
          <a:stretch>
            <a:fillRect/>
          </a:stretch>
        </p:blipFill>
        <p:spPr>
          <a:xfrm>
            <a:off x="2024036" y="412217"/>
            <a:ext cx="14239928" cy="395158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923766" y="4706303"/>
            <a:ext cx="14351095" cy="16799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95"/>
              </a:lnSpc>
              <a:spcBef>
                <a:spcPct val="0"/>
              </a:spcBef>
            </a:pPr>
            <a:r>
              <a:rPr lang="en-US" sz="4500" spc="36">
                <a:solidFill>
                  <a:srgbClr val="000000"/>
                </a:solidFill>
                <a:latin typeface="Roboto Condensed"/>
              </a:rPr>
              <a:t>Hãy biết yêu thương, nâng niu và bảo vệ loài vật, đừng vô tình trở thành kẻ nhẫn tâm, thô bạo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908205" y="895350"/>
            <a:ext cx="12471589" cy="1120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spc="58">
                <a:solidFill>
                  <a:srgbClr val="AF602D"/>
                </a:solidFill>
                <a:latin typeface="Fraunces Bold"/>
              </a:rPr>
              <a:t>III. KHÁM PHÁ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20551" y="1797006"/>
            <a:ext cx="16870462" cy="2009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249"/>
              </a:lnSpc>
            </a:pPr>
            <a:r>
              <a:rPr lang="en-US" sz="4999" spc="44">
                <a:solidFill>
                  <a:srgbClr val="000000"/>
                </a:solidFill>
                <a:latin typeface="Fraunces"/>
              </a:rPr>
              <a:t>2. Khám phá văn bản</a:t>
            </a:r>
          </a:p>
          <a:p>
            <a:pPr algn="just">
              <a:lnSpc>
                <a:spcPts val="8248"/>
              </a:lnSpc>
            </a:pPr>
            <a:r>
              <a:rPr lang="en-US" sz="4999" spc="43">
                <a:solidFill>
                  <a:srgbClr val="000000"/>
                </a:solidFill>
                <a:latin typeface="#9Slide05 Aphrodite Pro"/>
              </a:rPr>
              <a:t>c. Bài học và cách ứng xử cá nhân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23766" y="6729192"/>
            <a:ext cx="14373634" cy="7758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43"/>
              </a:lnSpc>
              <a:spcBef>
                <a:spcPct val="0"/>
              </a:spcBef>
            </a:pPr>
            <a:r>
              <a:rPr lang="en-US" sz="4399" spc="35">
                <a:solidFill>
                  <a:srgbClr val="000000"/>
                </a:solidFill>
                <a:latin typeface="Roboto Condensed"/>
              </a:rPr>
              <a:t>Cần có tấm lòng nhân hậu, sẻ chia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92644" y="7879918"/>
            <a:ext cx="14366656" cy="16460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43"/>
              </a:lnSpc>
              <a:spcBef>
                <a:spcPct val="0"/>
              </a:spcBef>
            </a:pPr>
            <a:r>
              <a:rPr lang="en-US" sz="4399" spc="35">
                <a:solidFill>
                  <a:srgbClr val="000000"/>
                </a:solidFill>
                <a:latin typeface="Roboto Condensed"/>
              </a:rPr>
              <a:t>Hãy đặt mình vào vị trí của người khác, suy nghĩ thấu đáo trước khi hành động để không phải ân hận sau này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04800" y="7658100"/>
            <a:ext cx="2217701" cy="143545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E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800" y="495300"/>
            <a:ext cx="5256288" cy="2554855"/>
            <a:chOff x="0" y="0"/>
            <a:chExt cx="7008384" cy="340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08241" cy="3406410"/>
            </a:xfrm>
            <a:custGeom>
              <a:avLst/>
              <a:gdLst/>
              <a:ahLst/>
              <a:cxnLst/>
              <a:rect l="l" t="t" r="r" b="b"/>
              <a:pathLst>
                <a:path w="7008241" h="3406410">
                  <a:moveTo>
                    <a:pt x="6544310" y="1236202"/>
                  </a:moveTo>
                  <a:cubicBezTo>
                    <a:pt x="6497955" y="1057343"/>
                    <a:pt x="6569328" y="882004"/>
                    <a:pt x="6751447" y="725750"/>
                  </a:cubicBezTo>
                  <a:cubicBezTo>
                    <a:pt x="6915658" y="588579"/>
                    <a:pt x="6919214" y="418429"/>
                    <a:pt x="6755003" y="282987"/>
                  </a:cubicBezTo>
                  <a:cubicBezTo>
                    <a:pt x="6504940" y="72939"/>
                    <a:pt x="5951601" y="0"/>
                    <a:pt x="5519547" y="121545"/>
                  </a:cubicBezTo>
                  <a:cubicBezTo>
                    <a:pt x="5201793" y="210110"/>
                    <a:pt x="4841240" y="246549"/>
                    <a:pt x="4477004" y="225735"/>
                  </a:cubicBezTo>
                  <a:cubicBezTo>
                    <a:pt x="4112768" y="204922"/>
                    <a:pt x="3777361" y="128462"/>
                    <a:pt x="3513074" y="5188"/>
                  </a:cubicBezTo>
                  <a:lnTo>
                    <a:pt x="3509518" y="1729"/>
                  </a:lnTo>
                  <a:lnTo>
                    <a:pt x="3495294" y="1729"/>
                  </a:lnTo>
                  <a:lnTo>
                    <a:pt x="3488182" y="5188"/>
                  </a:lnTo>
                  <a:cubicBezTo>
                    <a:pt x="3227578" y="125004"/>
                    <a:pt x="2884805" y="203131"/>
                    <a:pt x="2524252" y="225674"/>
                  </a:cubicBezTo>
                  <a:cubicBezTo>
                    <a:pt x="2160143" y="246487"/>
                    <a:pt x="1792351" y="210048"/>
                    <a:pt x="1481709" y="121483"/>
                  </a:cubicBezTo>
                  <a:cubicBezTo>
                    <a:pt x="1271016" y="62440"/>
                    <a:pt x="1028319" y="46815"/>
                    <a:pt x="796163" y="78065"/>
                  </a:cubicBezTo>
                  <a:cubicBezTo>
                    <a:pt x="564134" y="107649"/>
                    <a:pt x="367792" y="180588"/>
                    <a:pt x="246380" y="282987"/>
                  </a:cubicBezTo>
                  <a:cubicBezTo>
                    <a:pt x="85725" y="418429"/>
                    <a:pt x="85725" y="588579"/>
                    <a:pt x="249936" y="723959"/>
                  </a:cubicBezTo>
                  <a:cubicBezTo>
                    <a:pt x="432054" y="880213"/>
                    <a:pt x="506984" y="1057343"/>
                    <a:pt x="457073" y="1234411"/>
                  </a:cubicBezTo>
                  <a:cubicBezTo>
                    <a:pt x="414274" y="1408020"/>
                    <a:pt x="253619" y="1571254"/>
                    <a:pt x="10795" y="1696257"/>
                  </a:cubicBezTo>
                  <a:lnTo>
                    <a:pt x="3683" y="1699716"/>
                  </a:lnTo>
                  <a:lnTo>
                    <a:pt x="3683" y="1706633"/>
                  </a:lnTo>
                  <a:lnTo>
                    <a:pt x="10795" y="1710092"/>
                  </a:lnTo>
                  <a:cubicBezTo>
                    <a:pt x="257175" y="1836825"/>
                    <a:pt x="417830" y="2003516"/>
                    <a:pt x="464185" y="2178855"/>
                  </a:cubicBezTo>
                  <a:cubicBezTo>
                    <a:pt x="506984" y="2355923"/>
                    <a:pt x="432054" y="2534782"/>
                    <a:pt x="249936" y="2685848"/>
                  </a:cubicBezTo>
                  <a:cubicBezTo>
                    <a:pt x="0" y="2896020"/>
                    <a:pt x="149987" y="3165111"/>
                    <a:pt x="581914" y="3286656"/>
                  </a:cubicBezTo>
                  <a:cubicBezTo>
                    <a:pt x="863981" y="3364783"/>
                    <a:pt x="1213866" y="3364783"/>
                    <a:pt x="1492377" y="3284927"/>
                  </a:cubicBezTo>
                  <a:cubicBezTo>
                    <a:pt x="1813687" y="3196362"/>
                    <a:pt x="2177923" y="3159923"/>
                    <a:pt x="2542032" y="3184195"/>
                  </a:cubicBezTo>
                  <a:cubicBezTo>
                    <a:pt x="2895473" y="3206738"/>
                    <a:pt x="3234690" y="3284927"/>
                    <a:pt x="3491738" y="3402952"/>
                  </a:cubicBezTo>
                  <a:lnTo>
                    <a:pt x="3498850" y="3406410"/>
                  </a:lnTo>
                  <a:lnTo>
                    <a:pt x="3513074" y="3406410"/>
                  </a:lnTo>
                  <a:lnTo>
                    <a:pt x="3520186" y="3404681"/>
                  </a:lnTo>
                  <a:cubicBezTo>
                    <a:pt x="3780790" y="3284865"/>
                    <a:pt x="4123563" y="3206738"/>
                    <a:pt x="4484116" y="3184195"/>
                  </a:cubicBezTo>
                  <a:cubicBezTo>
                    <a:pt x="4848225" y="3163382"/>
                    <a:pt x="5216017" y="3199821"/>
                    <a:pt x="5526659" y="3288386"/>
                  </a:cubicBezTo>
                  <a:cubicBezTo>
                    <a:pt x="5669407" y="3328345"/>
                    <a:pt x="5822950" y="3347429"/>
                    <a:pt x="5976493" y="3347429"/>
                  </a:cubicBezTo>
                  <a:cubicBezTo>
                    <a:pt x="6290691" y="3347429"/>
                    <a:pt x="6594094" y="3269302"/>
                    <a:pt x="6761988" y="3126943"/>
                  </a:cubicBezTo>
                  <a:cubicBezTo>
                    <a:pt x="6922643" y="2989773"/>
                    <a:pt x="6922643" y="2819622"/>
                    <a:pt x="6758432" y="2684181"/>
                  </a:cubicBezTo>
                  <a:cubicBezTo>
                    <a:pt x="6576314" y="2527926"/>
                    <a:pt x="6501384" y="2350797"/>
                    <a:pt x="6551295" y="2173729"/>
                  </a:cubicBezTo>
                  <a:cubicBezTo>
                    <a:pt x="6597650" y="2001849"/>
                    <a:pt x="6758432" y="1836886"/>
                    <a:pt x="7001129" y="1711882"/>
                  </a:cubicBezTo>
                  <a:lnTo>
                    <a:pt x="7008241" y="1708424"/>
                  </a:lnTo>
                  <a:lnTo>
                    <a:pt x="7008241" y="1701507"/>
                  </a:lnTo>
                  <a:lnTo>
                    <a:pt x="7001129" y="1698048"/>
                  </a:lnTo>
                  <a:cubicBezTo>
                    <a:pt x="6747637" y="1571315"/>
                    <a:pt x="6586982" y="1408082"/>
                    <a:pt x="6544183" y="123620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b="36"/>
          <a:stretch>
            <a:fillRect/>
          </a:stretch>
        </p:blipFill>
        <p:spPr>
          <a:xfrm rot="3067188">
            <a:off x="15605203" y="-116842"/>
            <a:ext cx="2949650" cy="23081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 rot="-6819199">
            <a:off x="-3596112" y="8575337"/>
            <a:ext cx="5969642" cy="59996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24"/>
          <a:stretch>
            <a:fillRect/>
          </a:stretch>
        </p:blipFill>
        <p:spPr>
          <a:xfrm>
            <a:off x="11125327" y="4329369"/>
            <a:ext cx="6726856" cy="595326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28448" y="1008632"/>
            <a:ext cx="4491318" cy="1631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8"/>
              </a:lnSpc>
            </a:pPr>
            <a:r>
              <a:rPr lang="en-US" sz="4998" spc="39">
                <a:solidFill>
                  <a:srgbClr val="135810"/>
                </a:solidFill>
                <a:latin typeface="#9Slide05 Aphrodite Pro"/>
              </a:rPr>
              <a:t>Kết nối </a:t>
            </a:r>
          </a:p>
          <a:p>
            <a:pPr algn="ctr">
              <a:lnSpc>
                <a:spcPts val="6348"/>
              </a:lnSpc>
            </a:pPr>
            <a:r>
              <a:rPr lang="en-US" sz="4998" spc="43">
                <a:solidFill>
                  <a:srgbClr val="135810"/>
                </a:solidFill>
                <a:latin typeface="#9Slide05 Aphrodite Pro"/>
              </a:rPr>
              <a:t>Đọc - viết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8757" y="3477021"/>
            <a:ext cx="11782355" cy="4160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43"/>
              </a:lnSpc>
              <a:spcBef>
                <a:spcPct val="0"/>
              </a:spcBef>
            </a:pPr>
            <a:r>
              <a:rPr lang="en-US" sz="4399" spc="35">
                <a:solidFill>
                  <a:srgbClr val="603813"/>
                </a:solidFill>
                <a:latin typeface="Roboto Condensed"/>
              </a:rPr>
              <a:t>Ò Khìn và cha của cậu đều là những người có tình yêu thương và bảo vệ động vật. </a:t>
            </a:r>
          </a:p>
          <a:p>
            <a:pPr algn="just">
              <a:lnSpc>
                <a:spcPts val="6643"/>
              </a:lnSpc>
              <a:spcBef>
                <a:spcPct val="0"/>
              </a:spcBef>
            </a:pPr>
            <a:r>
              <a:rPr lang="en-US" sz="4399" spc="35">
                <a:solidFill>
                  <a:srgbClr val="603813"/>
                </a:solidFill>
                <a:latin typeface="Roboto Condensed"/>
              </a:rPr>
              <a:t>Còn chúng ta là những học sinh có thể làm gì để có thể bảo vệ những loài vật xung quanh mình? Hãy viết đoạn văn khoảng 5-7 câu trả lời câu hỏi đó.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61950" y="451868"/>
            <a:ext cx="12471589" cy="1120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spc="58">
                <a:solidFill>
                  <a:srgbClr val="AF602D"/>
                </a:solidFill>
                <a:latin typeface="Fraunces Bold"/>
              </a:rPr>
              <a:t>IV. LUYỆN TẬP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E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5963" y="295171"/>
            <a:ext cx="5256288" cy="1845673"/>
            <a:chOff x="0" y="0"/>
            <a:chExt cx="7008384" cy="24608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08241" cy="2460852"/>
            </a:xfrm>
            <a:custGeom>
              <a:avLst/>
              <a:gdLst/>
              <a:ahLst/>
              <a:cxnLst/>
              <a:rect l="l" t="t" r="r" b="b"/>
              <a:pathLst>
                <a:path w="7008241" h="2460852">
                  <a:moveTo>
                    <a:pt x="6544310" y="893055"/>
                  </a:moveTo>
                  <a:cubicBezTo>
                    <a:pt x="6497955" y="763844"/>
                    <a:pt x="6569328" y="637176"/>
                    <a:pt x="6751447" y="524295"/>
                  </a:cubicBezTo>
                  <a:cubicBezTo>
                    <a:pt x="6915658" y="425200"/>
                    <a:pt x="6919214" y="302280"/>
                    <a:pt x="6755003" y="204435"/>
                  </a:cubicBezTo>
                  <a:cubicBezTo>
                    <a:pt x="6504940" y="52693"/>
                    <a:pt x="5951601" y="0"/>
                    <a:pt x="5519547" y="87806"/>
                  </a:cubicBezTo>
                  <a:cubicBezTo>
                    <a:pt x="5201793" y="151787"/>
                    <a:pt x="4841240" y="178111"/>
                    <a:pt x="4477004" y="163075"/>
                  </a:cubicBezTo>
                  <a:cubicBezTo>
                    <a:pt x="4112768" y="148039"/>
                    <a:pt x="3777361" y="92803"/>
                    <a:pt x="3513074" y="3748"/>
                  </a:cubicBezTo>
                  <a:lnTo>
                    <a:pt x="3509518" y="1249"/>
                  </a:lnTo>
                  <a:lnTo>
                    <a:pt x="3495294" y="1249"/>
                  </a:lnTo>
                  <a:lnTo>
                    <a:pt x="3488182" y="3748"/>
                  </a:lnTo>
                  <a:cubicBezTo>
                    <a:pt x="3227578" y="90305"/>
                    <a:pt x="2884805" y="146745"/>
                    <a:pt x="2524252" y="163031"/>
                  </a:cubicBezTo>
                  <a:cubicBezTo>
                    <a:pt x="2160143" y="178067"/>
                    <a:pt x="1792351" y="151743"/>
                    <a:pt x="1481709" y="87762"/>
                  </a:cubicBezTo>
                  <a:cubicBezTo>
                    <a:pt x="1271016" y="45108"/>
                    <a:pt x="1028319" y="33820"/>
                    <a:pt x="796163" y="56396"/>
                  </a:cubicBezTo>
                  <a:cubicBezTo>
                    <a:pt x="564134" y="77767"/>
                    <a:pt x="367792" y="130460"/>
                    <a:pt x="246380" y="204435"/>
                  </a:cubicBezTo>
                  <a:cubicBezTo>
                    <a:pt x="85725" y="302280"/>
                    <a:pt x="85725" y="425200"/>
                    <a:pt x="249936" y="523001"/>
                  </a:cubicBezTo>
                  <a:cubicBezTo>
                    <a:pt x="432054" y="635882"/>
                    <a:pt x="506984" y="763844"/>
                    <a:pt x="457073" y="891761"/>
                  </a:cubicBezTo>
                  <a:cubicBezTo>
                    <a:pt x="414274" y="1017179"/>
                    <a:pt x="253619" y="1135102"/>
                    <a:pt x="10795" y="1225407"/>
                  </a:cubicBezTo>
                  <a:lnTo>
                    <a:pt x="3683" y="1227905"/>
                  </a:lnTo>
                  <a:lnTo>
                    <a:pt x="3683" y="1232902"/>
                  </a:lnTo>
                  <a:lnTo>
                    <a:pt x="10795" y="1235401"/>
                  </a:lnTo>
                  <a:cubicBezTo>
                    <a:pt x="257175" y="1326955"/>
                    <a:pt x="417830" y="1447376"/>
                    <a:pt x="464185" y="1574044"/>
                  </a:cubicBezTo>
                  <a:cubicBezTo>
                    <a:pt x="506984" y="1701961"/>
                    <a:pt x="432054" y="1831172"/>
                    <a:pt x="249936" y="1940305"/>
                  </a:cubicBezTo>
                  <a:cubicBezTo>
                    <a:pt x="0" y="2092137"/>
                    <a:pt x="149987" y="2286533"/>
                    <a:pt x="581914" y="2374340"/>
                  </a:cubicBezTo>
                  <a:cubicBezTo>
                    <a:pt x="863981" y="2430780"/>
                    <a:pt x="1213866" y="2430780"/>
                    <a:pt x="1492377" y="2373091"/>
                  </a:cubicBezTo>
                  <a:cubicBezTo>
                    <a:pt x="1813687" y="2309110"/>
                    <a:pt x="2177923" y="2282786"/>
                    <a:pt x="2542032" y="2300320"/>
                  </a:cubicBezTo>
                  <a:cubicBezTo>
                    <a:pt x="2895473" y="2316605"/>
                    <a:pt x="3234690" y="2373091"/>
                    <a:pt x="3491738" y="2458354"/>
                  </a:cubicBezTo>
                  <a:lnTo>
                    <a:pt x="3498850" y="2460852"/>
                  </a:lnTo>
                  <a:lnTo>
                    <a:pt x="3513074" y="2460852"/>
                  </a:lnTo>
                  <a:lnTo>
                    <a:pt x="3520186" y="2459603"/>
                  </a:lnTo>
                  <a:cubicBezTo>
                    <a:pt x="3780790" y="2373046"/>
                    <a:pt x="4123563" y="2316605"/>
                    <a:pt x="4484116" y="2300320"/>
                  </a:cubicBezTo>
                  <a:cubicBezTo>
                    <a:pt x="4848225" y="2285284"/>
                    <a:pt x="5216017" y="2311608"/>
                    <a:pt x="5526659" y="2375589"/>
                  </a:cubicBezTo>
                  <a:cubicBezTo>
                    <a:pt x="5669407" y="2404456"/>
                    <a:pt x="5822950" y="2418243"/>
                    <a:pt x="5976493" y="2418243"/>
                  </a:cubicBezTo>
                  <a:cubicBezTo>
                    <a:pt x="6290691" y="2418243"/>
                    <a:pt x="6594094" y="2361803"/>
                    <a:pt x="6761988" y="2258960"/>
                  </a:cubicBezTo>
                  <a:cubicBezTo>
                    <a:pt x="6922643" y="2159866"/>
                    <a:pt x="6922643" y="2036946"/>
                    <a:pt x="6758432" y="1939101"/>
                  </a:cubicBezTo>
                  <a:cubicBezTo>
                    <a:pt x="6576314" y="1826220"/>
                    <a:pt x="6501384" y="1698258"/>
                    <a:pt x="6551295" y="1570341"/>
                  </a:cubicBezTo>
                  <a:cubicBezTo>
                    <a:pt x="6597650" y="1446172"/>
                    <a:pt x="6758432" y="1327000"/>
                    <a:pt x="7001129" y="1236695"/>
                  </a:cubicBezTo>
                  <a:lnTo>
                    <a:pt x="7008241" y="1234196"/>
                  </a:lnTo>
                  <a:lnTo>
                    <a:pt x="7008241" y="1229199"/>
                  </a:lnTo>
                  <a:lnTo>
                    <a:pt x="7001129" y="1226701"/>
                  </a:lnTo>
                  <a:cubicBezTo>
                    <a:pt x="6747637" y="1135147"/>
                    <a:pt x="6586982" y="1017224"/>
                    <a:pt x="6544183" y="89305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b="36"/>
          <a:stretch>
            <a:fillRect/>
          </a:stretch>
        </p:blipFill>
        <p:spPr>
          <a:xfrm rot="3067188">
            <a:off x="15605203" y="-116842"/>
            <a:ext cx="2949650" cy="23081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r="24"/>
          <a:stretch>
            <a:fillRect/>
          </a:stretch>
        </p:blipFill>
        <p:spPr>
          <a:xfrm>
            <a:off x="14863395" y="7637559"/>
            <a:ext cx="2988788" cy="2645077"/>
          </a:xfrm>
          <a:prstGeom prst="rect">
            <a:avLst/>
          </a:prstGeom>
        </p:spPr>
      </p:pic>
      <p:graphicFrame>
        <p:nvGraphicFramePr>
          <p:cNvPr id="6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442489"/>
              </p:ext>
            </p:extLst>
          </p:nvPr>
        </p:nvGraphicFramePr>
        <p:xfrm>
          <a:off x="1461043" y="2468310"/>
          <a:ext cx="15798257" cy="7116563"/>
        </p:xfrm>
        <a:graphic>
          <a:graphicData uri="http://schemas.openxmlformats.org/drawingml/2006/table">
            <a:tbl>
              <a:tblPr/>
              <a:tblGrid>
                <a:gridCol w="29075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8907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723728"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 Bold"/>
                        </a:rPr>
                        <a:t>Mở đoạn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A19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Dẫn dắt từ văn bản “Chích bông ơi!” đến hành động mà học sinh có thể làm để bảo vệ loài vật.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13558"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 Bold"/>
                        </a:rPr>
                        <a:t>Thân đoạn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A19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- Loài vật là những người bạn với con người.</a:t>
                      </a:r>
                      <a:endParaRPr lang="en-US" sz="1100"/>
                    </a:p>
                    <a:p>
                      <a:pPr algn="just">
                        <a:lnSpc>
                          <a:spcPts val="49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- Hành động bảo vệ loài vật:</a:t>
                      </a:r>
                    </a:p>
                    <a:p>
                      <a:pPr algn="just">
                        <a:lnSpc>
                          <a:spcPts val="49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+ Yêu thương, chăm sóc những loài vật </a:t>
                      </a:r>
                    </a:p>
                    <a:p>
                      <a:pPr algn="just">
                        <a:lnSpc>
                          <a:spcPts val="49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+ Tham gia các chương trình gây quỹ bảo vệ động vật, cuộc thi bảo vệ loài vật: vẽ tranh cổ động</a:t>
                      </a:r>
                    </a:p>
                    <a:p>
                      <a:pPr algn="just">
                        <a:lnSpc>
                          <a:spcPts val="4900"/>
                        </a:lnSpc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+ Tham gia các hội cứu hộ các loài vật bị bỏ rơi, hoang dã.</a:t>
                      </a:r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79277"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 Bold"/>
                        </a:rPr>
                        <a:t>Kết đoạn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A19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Liên hệ bản thân.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" name="TextBox 7"/>
          <p:cNvSpPr txBox="1"/>
          <p:nvPr/>
        </p:nvSpPr>
        <p:spPr>
          <a:xfrm>
            <a:off x="628448" y="509018"/>
            <a:ext cx="4491318" cy="1631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8"/>
              </a:lnSpc>
            </a:pPr>
            <a:r>
              <a:rPr lang="en-US" sz="4998" spc="39">
                <a:solidFill>
                  <a:srgbClr val="135810"/>
                </a:solidFill>
                <a:latin typeface="#9Slide05 Aphrodite Pro"/>
              </a:rPr>
              <a:t>Kết nối </a:t>
            </a:r>
          </a:p>
          <a:p>
            <a:pPr algn="ctr">
              <a:lnSpc>
                <a:spcPts val="6348"/>
              </a:lnSpc>
            </a:pPr>
            <a:r>
              <a:rPr lang="en-US" sz="4998" spc="43">
                <a:solidFill>
                  <a:srgbClr val="135810"/>
                </a:solidFill>
                <a:latin typeface="#9Slide05 Aphrodite Pro"/>
              </a:rPr>
              <a:t>Đọc - viết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61950" y="451868"/>
            <a:ext cx="12471589" cy="1120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spc="58">
                <a:solidFill>
                  <a:srgbClr val="AF602D"/>
                </a:solidFill>
                <a:latin typeface="Fraunces Bold"/>
              </a:rPr>
              <a:t>IV. LUYỆN TẬP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b="36"/>
          <a:stretch>
            <a:fillRect/>
          </a:stretch>
        </p:blipFill>
        <p:spPr>
          <a:xfrm rot="-677509">
            <a:off x="98711" y="9007848"/>
            <a:ext cx="1474825" cy="115405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468158">
            <a:off x="12411638" y="7465122"/>
            <a:ext cx="9931601" cy="9926542"/>
            <a:chOff x="0" y="0"/>
            <a:chExt cx="13242135" cy="132353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42037" cy="13235432"/>
            </a:xfrm>
            <a:custGeom>
              <a:avLst/>
              <a:gdLst/>
              <a:ahLst/>
              <a:cxnLst/>
              <a:rect l="l" t="t" r="r" b="b"/>
              <a:pathLst>
                <a:path w="13242037" h="13235432">
                  <a:moveTo>
                    <a:pt x="12365228" y="4803013"/>
                  </a:moveTo>
                  <a:cubicBezTo>
                    <a:pt x="12277472" y="4108196"/>
                    <a:pt x="12412472" y="3426841"/>
                    <a:pt x="12756515" y="2819781"/>
                  </a:cubicBezTo>
                  <a:cubicBezTo>
                    <a:pt x="13066776" y="2286889"/>
                    <a:pt x="13073635" y="1625727"/>
                    <a:pt x="12763247" y="1099566"/>
                  </a:cubicBezTo>
                  <a:cubicBezTo>
                    <a:pt x="12290933" y="283337"/>
                    <a:pt x="11245342" y="0"/>
                    <a:pt x="10429113" y="472186"/>
                  </a:cubicBezTo>
                  <a:cubicBezTo>
                    <a:pt x="9828784" y="816229"/>
                    <a:pt x="9147429" y="957834"/>
                    <a:pt x="8459343" y="876935"/>
                  </a:cubicBezTo>
                  <a:cubicBezTo>
                    <a:pt x="7771257" y="796036"/>
                    <a:pt x="7137146" y="499237"/>
                    <a:pt x="6637909" y="20193"/>
                  </a:cubicBezTo>
                  <a:lnTo>
                    <a:pt x="6631178" y="6731"/>
                  </a:lnTo>
                  <a:lnTo>
                    <a:pt x="6604254" y="6731"/>
                  </a:lnTo>
                  <a:lnTo>
                    <a:pt x="6590792" y="20193"/>
                  </a:lnTo>
                  <a:cubicBezTo>
                    <a:pt x="6098286" y="485648"/>
                    <a:pt x="5450713" y="789178"/>
                    <a:pt x="4769358" y="876935"/>
                  </a:cubicBezTo>
                  <a:cubicBezTo>
                    <a:pt x="4081272" y="957834"/>
                    <a:pt x="3386455" y="816229"/>
                    <a:pt x="2799588" y="472186"/>
                  </a:cubicBezTo>
                  <a:cubicBezTo>
                    <a:pt x="2401570" y="242824"/>
                    <a:pt x="1942846" y="182118"/>
                    <a:pt x="1504315" y="303530"/>
                  </a:cubicBezTo>
                  <a:cubicBezTo>
                    <a:pt x="1065784" y="418211"/>
                    <a:pt x="694817" y="701548"/>
                    <a:pt x="465455" y="1099566"/>
                  </a:cubicBezTo>
                  <a:cubicBezTo>
                    <a:pt x="161925" y="1625727"/>
                    <a:pt x="161925" y="2286889"/>
                    <a:pt x="472186" y="2813050"/>
                  </a:cubicBezTo>
                  <a:cubicBezTo>
                    <a:pt x="816229" y="3420110"/>
                    <a:pt x="957961" y="4108196"/>
                    <a:pt x="863473" y="4796282"/>
                  </a:cubicBezTo>
                  <a:cubicBezTo>
                    <a:pt x="782574" y="5470906"/>
                    <a:pt x="478917" y="6105017"/>
                    <a:pt x="20193" y="6590665"/>
                  </a:cubicBezTo>
                  <a:lnTo>
                    <a:pt x="6731" y="6604254"/>
                  </a:lnTo>
                  <a:lnTo>
                    <a:pt x="6731" y="6631178"/>
                  </a:lnTo>
                  <a:lnTo>
                    <a:pt x="20193" y="6644640"/>
                  </a:lnTo>
                  <a:cubicBezTo>
                    <a:pt x="485648" y="7137147"/>
                    <a:pt x="789178" y="7784719"/>
                    <a:pt x="876935" y="8466074"/>
                  </a:cubicBezTo>
                  <a:cubicBezTo>
                    <a:pt x="957834" y="9154160"/>
                    <a:pt x="816229" y="9848977"/>
                    <a:pt x="472186" y="10435844"/>
                  </a:cubicBezTo>
                  <a:cubicBezTo>
                    <a:pt x="0" y="11252073"/>
                    <a:pt x="283337" y="12297664"/>
                    <a:pt x="1099566" y="12769977"/>
                  </a:cubicBezTo>
                  <a:cubicBezTo>
                    <a:pt x="1632458" y="13073507"/>
                    <a:pt x="2293620" y="13073507"/>
                    <a:pt x="2819781" y="12763246"/>
                  </a:cubicBezTo>
                  <a:cubicBezTo>
                    <a:pt x="3426968" y="12419203"/>
                    <a:pt x="4114927" y="12277598"/>
                    <a:pt x="4803013" y="12371959"/>
                  </a:cubicBezTo>
                  <a:cubicBezTo>
                    <a:pt x="5470906" y="12459716"/>
                    <a:pt x="6111748" y="12763246"/>
                    <a:pt x="6597396" y="13221970"/>
                  </a:cubicBezTo>
                  <a:lnTo>
                    <a:pt x="6610858" y="13235432"/>
                  </a:lnTo>
                  <a:lnTo>
                    <a:pt x="6637782" y="13235432"/>
                  </a:lnTo>
                  <a:lnTo>
                    <a:pt x="6651244" y="13228701"/>
                  </a:lnTo>
                  <a:cubicBezTo>
                    <a:pt x="7143750" y="12763246"/>
                    <a:pt x="7791323" y="12459716"/>
                    <a:pt x="8472678" y="12371959"/>
                  </a:cubicBezTo>
                  <a:cubicBezTo>
                    <a:pt x="9160764" y="12291060"/>
                    <a:pt x="9855581" y="12432665"/>
                    <a:pt x="10442448" y="12776708"/>
                  </a:cubicBezTo>
                  <a:cubicBezTo>
                    <a:pt x="10712323" y="12931902"/>
                    <a:pt x="11002391" y="13006070"/>
                    <a:pt x="11292459" y="13006070"/>
                  </a:cubicBezTo>
                  <a:cubicBezTo>
                    <a:pt x="11886057" y="13006070"/>
                    <a:pt x="12459462" y="12702540"/>
                    <a:pt x="12776581" y="12149328"/>
                  </a:cubicBezTo>
                  <a:cubicBezTo>
                    <a:pt x="13080112" y="11616436"/>
                    <a:pt x="13080112" y="10955274"/>
                    <a:pt x="12769850" y="10429113"/>
                  </a:cubicBezTo>
                  <a:cubicBezTo>
                    <a:pt x="12425807" y="9821926"/>
                    <a:pt x="12284202" y="9133967"/>
                    <a:pt x="12378563" y="8445881"/>
                  </a:cubicBezTo>
                  <a:cubicBezTo>
                    <a:pt x="12466320" y="7777988"/>
                    <a:pt x="12769850" y="7137146"/>
                    <a:pt x="13228574" y="6651498"/>
                  </a:cubicBezTo>
                  <a:lnTo>
                    <a:pt x="13242037" y="6638036"/>
                  </a:lnTo>
                  <a:lnTo>
                    <a:pt x="13242037" y="6611112"/>
                  </a:lnTo>
                  <a:lnTo>
                    <a:pt x="13228574" y="6597650"/>
                  </a:lnTo>
                  <a:cubicBezTo>
                    <a:pt x="12749657" y="6105144"/>
                    <a:pt x="12446000" y="5471033"/>
                    <a:pt x="12365101" y="4803267"/>
                  </a:cubicBezTo>
                  <a:close/>
                </a:path>
              </a:pathLst>
            </a:custGeom>
            <a:solidFill>
              <a:srgbClr val="FBDEC0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67"/>
          <a:stretch>
            <a:fillRect/>
          </a:stretch>
        </p:blipFill>
        <p:spPr>
          <a:xfrm rot="3282845">
            <a:off x="16683533" y="-823315"/>
            <a:ext cx="2536748" cy="21908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b="19"/>
          <a:stretch>
            <a:fillRect/>
          </a:stretch>
        </p:blipFill>
        <p:spPr>
          <a:xfrm rot="-6819199">
            <a:off x="15476468" y="7583661"/>
            <a:ext cx="3794804" cy="38138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r="177"/>
          <a:stretch>
            <a:fillRect/>
          </a:stretch>
        </p:blipFill>
        <p:spPr>
          <a:xfrm>
            <a:off x="0" y="-1010721"/>
            <a:ext cx="2141143" cy="25656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r="177"/>
          <a:stretch>
            <a:fillRect/>
          </a:stretch>
        </p:blipFill>
        <p:spPr>
          <a:xfrm rot="3809966">
            <a:off x="1583858" y="-1784608"/>
            <a:ext cx="2141143" cy="25656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0" y="7429500"/>
            <a:ext cx="2605556" cy="248504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997436" y="269153"/>
            <a:ext cx="10471329" cy="128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spc="67">
                <a:solidFill>
                  <a:srgbClr val="AF602D"/>
                </a:solidFill>
                <a:latin typeface="Fraunces Bold"/>
              </a:rPr>
              <a:t>I. KHỞI ĐỘNG</a:t>
            </a:r>
          </a:p>
        </p:txBody>
      </p:sp>
      <p:pic>
        <p:nvPicPr>
          <p:cNvPr id="10" name="Picture 10"/>
          <p:cNvPicPr>
            <a:picLocks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2743200" y="1562100"/>
            <a:ext cx="13868400" cy="780097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E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9628569" y="7439443"/>
            <a:ext cx="13756518" cy="13749510"/>
            <a:chOff x="0" y="0"/>
            <a:chExt cx="18342024" cy="18332680"/>
          </a:xfrm>
        </p:grpSpPr>
        <p:sp>
          <p:nvSpPr>
            <p:cNvPr id="3" name="Freeform 3"/>
            <p:cNvSpPr/>
            <p:nvPr/>
          </p:nvSpPr>
          <p:spPr>
            <a:xfrm>
              <a:off x="127" y="0"/>
              <a:ext cx="18341848" cy="18332704"/>
            </a:xfrm>
            <a:custGeom>
              <a:avLst/>
              <a:gdLst/>
              <a:ahLst/>
              <a:cxnLst/>
              <a:rect l="l" t="t" r="r" b="b"/>
              <a:pathLst>
                <a:path w="18341848" h="18332704">
                  <a:moveTo>
                    <a:pt x="17127220" y="6652895"/>
                  </a:moveTo>
                  <a:cubicBezTo>
                    <a:pt x="17005809" y="5690489"/>
                    <a:pt x="17192625" y="4746752"/>
                    <a:pt x="17669129" y="3905758"/>
                  </a:cubicBezTo>
                  <a:cubicBezTo>
                    <a:pt x="18098897" y="3167634"/>
                    <a:pt x="18108295" y="2251837"/>
                    <a:pt x="17678527" y="1523111"/>
                  </a:cubicBezTo>
                  <a:cubicBezTo>
                    <a:pt x="17024350" y="392430"/>
                    <a:pt x="15576169" y="0"/>
                    <a:pt x="14445487" y="654050"/>
                  </a:cubicBezTo>
                  <a:cubicBezTo>
                    <a:pt x="13613892" y="1130554"/>
                    <a:pt x="12670155" y="1326769"/>
                    <a:pt x="11717020" y="1214628"/>
                  </a:cubicBezTo>
                  <a:cubicBezTo>
                    <a:pt x="10763884" y="1102487"/>
                    <a:pt x="9885680" y="691388"/>
                    <a:pt x="9194292" y="28067"/>
                  </a:cubicBezTo>
                  <a:lnTo>
                    <a:pt x="9184894" y="9398"/>
                  </a:lnTo>
                  <a:lnTo>
                    <a:pt x="9147556" y="9398"/>
                  </a:lnTo>
                  <a:lnTo>
                    <a:pt x="9128887" y="28067"/>
                  </a:lnTo>
                  <a:cubicBezTo>
                    <a:pt x="8446770" y="672719"/>
                    <a:pt x="7549769" y="1093216"/>
                    <a:pt x="6606032" y="1214755"/>
                  </a:cubicBezTo>
                  <a:cubicBezTo>
                    <a:pt x="5652897" y="1326896"/>
                    <a:pt x="4690491" y="1130681"/>
                    <a:pt x="3877564" y="654177"/>
                  </a:cubicBezTo>
                  <a:cubicBezTo>
                    <a:pt x="3326257" y="336423"/>
                    <a:pt x="2690876" y="252349"/>
                    <a:pt x="2083562" y="420624"/>
                  </a:cubicBezTo>
                  <a:cubicBezTo>
                    <a:pt x="1476248" y="579501"/>
                    <a:pt x="962279" y="971931"/>
                    <a:pt x="644652" y="1523238"/>
                  </a:cubicBezTo>
                  <a:cubicBezTo>
                    <a:pt x="224155" y="2252091"/>
                    <a:pt x="224155" y="3167761"/>
                    <a:pt x="654050" y="3896614"/>
                  </a:cubicBezTo>
                  <a:cubicBezTo>
                    <a:pt x="1130554" y="4737608"/>
                    <a:pt x="1326769" y="5690616"/>
                    <a:pt x="1195959" y="6643751"/>
                  </a:cubicBezTo>
                  <a:cubicBezTo>
                    <a:pt x="1083818" y="7578090"/>
                    <a:pt x="663321" y="8456422"/>
                    <a:pt x="27940" y="9129268"/>
                  </a:cubicBezTo>
                  <a:lnTo>
                    <a:pt x="9271" y="9147683"/>
                  </a:lnTo>
                  <a:lnTo>
                    <a:pt x="9271" y="9185021"/>
                  </a:lnTo>
                  <a:lnTo>
                    <a:pt x="27940" y="9203689"/>
                  </a:lnTo>
                  <a:cubicBezTo>
                    <a:pt x="672719" y="9885807"/>
                    <a:pt x="1093089" y="10782808"/>
                    <a:pt x="1214628" y="11726545"/>
                  </a:cubicBezTo>
                  <a:cubicBezTo>
                    <a:pt x="1326769" y="12679680"/>
                    <a:pt x="1130554" y="13642085"/>
                    <a:pt x="654050" y="14455012"/>
                  </a:cubicBezTo>
                  <a:cubicBezTo>
                    <a:pt x="0" y="15585567"/>
                    <a:pt x="392430" y="17033875"/>
                    <a:pt x="1522984" y="17688052"/>
                  </a:cubicBezTo>
                  <a:cubicBezTo>
                    <a:pt x="2261108" y="18108549"/>
                    <a:pt x="3176905" y="18108549"/>
                    <a:pt x="3905631" y="17678654"/>
                  </a:cubicBezTo>
                  <a:cubicBezTo>
                    <a:pt x="4746625" y="17202150"/>
                    <a:pt x="5699633" y="17005934"/>
                    <a:pt x="6652768" y="17136745"/>
                  </a:cubicBezTo>
                  <a:cubicBezTo>
                    <a:pt x="7577836" y="17258157"/>
                    <a:pt x="8465439" y="17678654"/>
                    <a:pt x="9138285" y="18314034"/>
                  </a:cubicBezTo>
                  <a:lnTo>
                    <a:pt x="9156954" y="18332704"/>
                  </a:lnTo>
                  <a:lnTo>
                    <a:pt x="9194292" y="18332704"/>
                  </a:lnTo>
                  <a:lnTo>
                    <a:pt x="9212961" y="18323306"/>
                  </a:lnTo>
                  <a:cubicBezTo>
                    <a:pt x="9895078" y="17678527"/>
                    <a:pt x="10792079" y="17258157"/>
                    <a:pt x="11735816" y="17136618"/>
                  </a:cubicBezTo>
                  <a:cubicBezTo>
                    <a:pt x="12688951" y="17024477"/>
                    <a:pt x="13651358" y="17220692"/>
                    <a:pt x="14464285" y="17697196"/>
                  </a:cubicBezTo>
                  <a:cubicBezTo>
                    <a:pt x="14838045" y="17912080"/>
                    <a:pt x="15239873" y="18014950"/>
                    <a:pt x="15641574" y="18014950"/>
                  </a:cubicBezTo>
                  <a:cubicBezTo>
                    <a:pt x="16463772" y="18014950"/>
                    <a:pt x="17258030" y="17594453"/>
                    <a:pt x="17697196" y="16828261"/>
                  </a:cubicBezTo>
                  <a:cubicBezTo>
                    <a:pt x="18117693" y="16090137"/>
                    <a:pt x="18117693" y="15174340"/>
                    <a:pt x="17687798" y="14445614"/>
                  </a:cubicBezTo>
                  <a:cubicBezTo>
                    <a:pt x="17211294" y="13604621"/>
                    <a:pt x="17015079" y="12651613"/>
                    <a:pt x="17145888" y="11698477"/>
                  </a:cubicBezTo>
                  <a:cubicBezTo>
                    <a:pt x="17267301" y="10773410"/>
                    <a:pt x="17687798" y="9885807"/>
                    <a:pt x="18323179" y="9212961"/>
                  </a:cubicBezTo>
                  <a:lnTo>
                    <a:pt x="18341848" y="9194292"/>
                  </a:lnTo>
                  <a:lnTo>
                    <a:pt x="18341848" y="9156953"/>
                  </a:lnTo>
                  <a:lnTo>
                    <a:pt x="18323179" y="9138285"/>
                  </a:lnTo>
                  <a:cubicBezTo>
                    <a:pt x="17659731" y="8456168"/>
                    <a:pt x="17239235" y="7577835"/>
                    <a:pt x="17127220" y="665276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-7235823" y="-6857280"/>
            <a:ext cx="9187694" cy="9183013"/>
            <a:chOff x="0" y="0"/>
            <a:chExt cx="12250259" cy="1224401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250039" cy="12243943"/>
            </a:xfrm>
            <a:custGeom>
              <a:avLst/>
              <a:gdLst/>
              <a:ahLst/>
              <a:cxnLst/>
              <a:rect l="l" t="t" r="r" b="b"/>
              <a:pathLst>
                <a:path w="12250039" h="12243943">
                  <a:moveTo>
                    <a:pt x="11439017" y="4443349"/>
                  </a:moveTo>
                  <a:cubicBezTo>
                    <a:pt x="11357864" y="3800602"/>
                    <a:pt x="11482705" y="3170301"/>
                    <a:pt x="11800967" y="2608580"/>
                  </a:cubicBezTo>
                  <a:cubicBezTo>
                    <a:pt x="12087987" y="2115566"/>
                    <a:pt x="12094337" y="1503934"/>
                    <a:pt x="11807190" y="1017270"/>
                  </a:cubicBezTo>
                  <a:cubicBezTo>
                    <a:pt x="11370310" y="262128"/>
                    <a:pt x="10403078" y="0"/>
                    <a:pt x="9647936" y="436880"/>
                  </a:cubicBezTo>
                  <a:cubicBezTo>
                    <a:pt x="9092565" y="755142"/>
                    <a:pt x="8462264" y="886206"/>
                    <a:pt x="7825740" y="811276"/>
                  </a:cubicBezTo>
                  <a:cubicBezTo>
                    <a:pt x="7189216" y="736346"/>
                    <a:pt x="6602476" y="461772"/>
                    <a:pt x="6140704" y="18669"/>
                  </a:cubicBezTo>
                  <a:lnTo>
                    <a:pt x="6134481" y="6223"/>
                  </a:lnTo>
                  <a:lnTo>
                    <a:pt x="6109462" y="6223"/>
                  </a:lnTo>
                  <a:lnTo>
                    <a:pt x="6097016" y="18669"/>
                  </a:lnTo>
                  <a:cubicBezTo>
                    <a:pt x="5641467" y="449326"/>
                    <a:pt x="5042408" y="730123"/>
                    <a:pt x="4412107" y="811276"/>
                  </a:cubicBezTo>
                  <a:cubicBezTo>
                    <a:pt x="3775583" y="886206"/>
                    <a:pt x="3132836" y="755142"/>
                    <a:pt x="2589911" y="436880"/>
                  </a:cubicBezTo>
                  <a:cubicBezTo>
                    <a:pt x="2221738" y="224663"/>
                    <a:pt x="1797304" y="168529"/>
                    <a:pt x="1391666" y="280924"/>
                  </a:cubicBezTo>
                  <a:cubicBezTo>
                    <a:pt x="986028" y="386969"/>
                    <a:pt x="642747" y="648970"/>
                    <a:pt x="430657" y="1017270"/>
                  </a:cubicBezTo>
                  <a:cubicBezTo>
                    <a:pt x="149860" y="1504061"/>
                    <a:pt x="149860" y="2115566"/>
                    <a:pt x="436880" y="2602357"/>
                  </a:cubicBezTo>
                  <a:cubicBezTo>
                    <a:pt x="755142" y="3163951"/>
                    <a:pt x="886206" y="3800602"/>
                    <a:pt x="798830" y="4437126"/>
                  </a:cubicBezTo>
                  <a:cubicBezTo>
                    <a:pt x="723900" y="5061077"/>
                    <a:pt x="443103" y="5647690"/>
                    <a:pt x="18669" y="6097016"/>
                  </a:cubicBezTo>
                  <a:lnTo>
                    <a:pt x="6223" y="6109462"/>
                  </a:lnTo>
                  <a:lnTo>
                    <a:pt x="6223" y="6134481"/>
                  </a:lnTo>
                  <a:lnTo>
                    <a:pt x="18669" y="6146927"/>
                  </a:lnTo>
                  <a:cubicBezTo>
                    <a:pt x="449326" y="6602476"/>
                    <a:pt x="730123" y="7201535"/>
                    <a:pt x="811276" y="7831836"/>
                  </a:cubicBezTo>
                  <a:cubicBezTo>
                    <a:pt x="886206" y="8468360"/>
                    <a:pt x="755142" y="9111107"/>
                    <a:pt x="436880" y="9654032"/>
                  </a:cubicBezTo>
                  <a:cubicBezTo>
                    <a:pt x="0" y="10409301"/>
                    <a:pt x="262128" y="11376533"/>
                    <a:pt x="1017270" y="11813413"/>
                  </a:cubicBezTo>
                  <a:cubicBezTo>
                    <a:pt x="1510284" y="12094210"/>
                    <a:pt x="2121916" y="12094210"/>
                    <a:pt x="2608580" y="11807190"/>
                  </a:cubicBezTo>
                  <a:cubicBezTo>
                    <a:pt x="3170174" y="11488928"/>
                    <a:pt x="3806825" y="11357864"/>
                    <a:pt x="4443349" y="11445240"/>
                  </a:cubicBezTo>
                  <a:cubicBezTo>
                    <a:pt x="5061204" y="11526393"/>
                    <a:pt x="5654040" y="11807190"/>
                    <a:pt x="6103366" y="12231497"/>
                  </a:cubicBezTo>
                  <a:lnTo>
                    <a:pt x="6115812" y="12243943"/>
                  </a:lnTo>
                  <a:lnTo>
                    <a:pt x="6140831" y="12243943"/>
                  </a:lnTo>
                  <a:lnTo>
                    <a:pt x="6153277" y="12237720"/>
                  </a:lnTo>
                  <a:cubicBezTo>
                    <a:pt x="6608826" y="11807063"/>
                    <a:pt x="7207885" y="11526266"/>
                    <a:pt x="7838186" y="11445113"/>
                  </a:cubicBezTo>
                  <a:cubicBezTo>
                    <a:pt x="8474710" y="11370183"/>
                    <a:pt x="9117457" y="11501247"/>
                    <a:pt x="9660382" y="11819509"/>
                  </a:cubicBezTo>
                  <a:cubicBezTo>
                    <a:pt x="9910064" y="11963019"/>
                    <a:pt x="10178288" y="12031726"/>
                    <a:pt x="10446639" y="12031726"/>
                  </a:cubicBezTo>
                  <a:cubicBezTo>
                    <a:pt x="10995787" y="12031726"/>
                    <a:pt x="11526266" y="11750929"/>
                    <a:pt x="11819509" y="11239119"/>
                  </a:cubicBezTo>
                  <a:cubicBezTo>
                    <a:pt x="12100306" y="10746105"/>
                    <a:pt x="12100306" y="10134473"/>
                    <a:pt x="11813286" y="9647809"/>
                  </a:cubicBezTo>
                  <a:cubicBezTo>
                    <a:pt x="11495024" y="9086215"/>
                    <a:pt x="11363960" y="8449564"/>
                    <a:pt x="11451336" y="7813040"/>
                  </a:cubicBezTo>
                  <a:cubicBezTo>
                    <a:pt x="11532489" y="7195185"/>
                    <a:pt x="11813286" y="6602349"/>
                    <a:pt x="12237593" y="6153023"/>
                  </a:cubicBezTo>
                  <a:lnTo>
                    <a:pt x="12250039" y="6140577"/>
                  </a:lnTo>
                  <a:lnTo>
                    <a:pt x="12250039" y="6115558"/>
                  </a:lnTo>
                  <a:lnTo>
                    <a:pt x="12237593" y="6103112"/>
                  </a:lnTo>
                  <a:cubicBezTo>
                    <a:pt x="11794490" y="5647563"/>
                    <a:pt x="11513693" y="5060950"/>
                    <a:pt x="11438763" y="444309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15852627" y="-6857280"/>
            <a:ext cx="9187694" cy="9183013"/>
            <a:chOff x="0" y="0"/>
            <a:chExt cx="12250259" cy="122440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50039" cy="12243943"/>
            </a:xfrm>
            <a:custGeom>
              <a:avLst/>
              <a:gdLst/>
              <a:ahLst/>
              <a:cxnLst/>
              <a:rect l="l" t="t" r="r" b="b"/>
              <a:pathLst>
                <a:path w="12250039" h="12243943">
                  <a:moveTo>
                    <a:pt x="11439017" y="4443349"/>
                  </a:moveTo>
                  <a:cubicBezTo>
                    <a:pt x="11357864" y="3800602"/>
                    <a:pt x="11482705" y="3170301"/>
                    <a:pt x="11800967" y="2608580"/>
                  </a:cubicBezTo>
                  <a:cubicBezTo>
                    <a:pt x="12087987" y="2115566"/>
                    <a:pt x="12094337" y="1503934"/>
                    <a:pt x="11807190" y="1017270"/>
                  </a:cubicBezTo>
                  <a:cubicBezTo>
                    <a:pt x="11370310" y="262128"/>
                    <a:pt x="10403078" y="0"/>
                    <a:pt x="9647936" y="436880"/>
                  </a:cubicBezTo>
                  <a:cubicBezTo>
                    <a:pt x="9092565" y="755142"/>
                    <a:pt x="8462264" y="886206"/>
                    <a:pt x="7825740" y="811276"/>
                  </a:cubicBezTo>
                  <a:cubicBezTo>
                    <a:pt x="7189216" y="736346"/>
                    <a:pt x="6602476" y="461772"/>
                    <a:pt x="6140704" y="18669"/>
                  </a:cubicBezTo>
                  <a:lnTo>
                    <a:pt x="6134481" y="6223"/>
                  </a:lnTo>
                  <a:lnTo>
                    <a:pt x="6109462" y="6223"/>
                  </a:lnTo>
                  <a:lnTo>
                    <a:pt x="6097016" y="18669"/>
                  </a:lnTo>
                  <a:cubicBezTo>
                    <a:pt x="5641467" y="449326"/>
                    <a:pt x="5042408" y="730123"/>
                    <a:pt x="4412107" y="811276"/>
                  </a:cubicBezTo>
                  <a:cubicBezTo>
                    <a:pt x="3775583" y="886206"/>
                    <a:pt x="3132836" y="755142"/>
                    <a:pt x="2589911" y="436880"/>
                  </a:cubicBezTo>
                  <a:cubicBezTo>
                    <a:pt x="2221738" y="224663"/>
                    <a:pt x="1797304" y="168529"/>
                    <a:pt x="1391666" y="280924"/>
                  </a:cubicBezTo>
                  <a:cubicBezTo>
                    <a:pt x="986028" y="386969"/>
                    <a:pt x="642747" y="648970"/>
                    <a:pt x="430657" y="1017270"/>
                  </a:cubicBezTo>
                  <a:cubicBezTo>
                    <a:pt x="149860" y="1504061"/>
                    <a:pt x="149860" y="2115566"/>
                    <a:pt x="436880" y="2602357"/>
                  </a:cubicBezTo>
                  <a:cubicBezTo>
                    <a:pt x="755142" y="3163951"/>
                    <a:pt x="886206" y="3800602"/>
                    <a:pt x="798830" y="4437126"/>
                  </a:cubicBezTo>
                  <a:cubicBezTo>
                    <a:pt x="723900" y="5061077"/>
                    <a:pt x="443103" y="5647690"/>
                    <a:pt x="18669" y="6097016"/>
                  </a:cubicBezTo>
                  <a:lnTo>
                    <a:pt x="6223" y="6109462"/>
                  </a:lnTo>
                  <a:lnTo>
                    <a:pt x="6223" y="6134481"/>
                  </a:lnTo>
                  <a:lnTo>
                    <a:pt x="18669" y="6146927"/>
                  </a:lnTo>
                  <a:cubicBezTo>
                    <a:pt x="449326" y="6602476"/>
                    <a:pt x="730123" y="7201535"/>
                    <a:pt x="811276" y="7831836"/>
                  </a:cubicBezTo>
                  <a:cubicBezTo>
                    <a:pt x="886206" y="8468360"/>
                    <a:pt x="755142" y="9111107"/>
                    <a:pt x="436880" y="9654032"/>
                  </a:cubicBezTo>
                  <a:cubicBezTo>
                    <a:pt x="0" y="10409301"/>
                    <a:pt x="262128" y="11376533"/>
                    <a:pt x="1017270" y="11813413"/>
                  </a:cubicBezTo>
                  <a:cubicBezTo>
                    <a:pt x="1510284" y="12094210"/>
                    <a:pt x="2121916" y="12094210"/>
                    <a:pt x="2608580" y="11807190"/>
                  </a:cubicBezTo>
                  <a:cubicBezTo>
                    <a:pt x="3170174" y="11488928"/>
                    <a:pt x="3806825" y="11357864"/>
                    <a:pt x="4443349" y="11445240"/>
                  </a:cubicBezTo>
                  <a:cubicBezTo>
                    <a:pt x="5061204" y="11526393"/>
                    <a:pt x="5654040" y="11807190"/>
                    <a:pt x="6103366" y="12231497"/>
                  </a:cubicBezTo>
                  <a:lnTo>
                    <a:pt x="6115812" y="12243943"/>
                  </a:lnTo>
                  <a:lnTo>
                    <a:pt x="6140831" y="12243943"/>
                  </a:lnTo>
                  <a:lnTo>
                    <a:pt x="6153277" y="12237720"/>
                  </a:lnTo>
                  <a:cubicBezTo>
                    <a:pt x="6608826" y="11807063"/>
                    <a:pt x="7207885" y="11526266"/>
                    <a:pt x="7838186" y="11445113"/>
                  </a:cubicBezTo>
                  <a:cubicBezTo>
                    <a:pt x="8474710" y="11370183"/>
                    <a:pt x="9117457" y="11501247"/>
                    <a:pt x="9660382" y="11819509"/>
                  </a:cubicBezTo>
                  <a:cubicBezTo>
                    <a:pt x="9910064" y="11963019"/>
                    <a:pt x="10178288" y="12031726"/>
                    <a:pt x="10446639" y="12031726"/>
                  </a:cubicBezTo>
                  <a:cubicBezTo>
                    <a:pt x="10995787" y="12031726"/>
                    <a:pt x="11526266" y="11750929"/>
                    <a:pt x="11819509" y="11239119"/>
                  </a:cubicBezTo>
                  <a:cubicBezTo>
                    <a:pt x="12100306" y="10746105"/>
                    <a:pt x="12100306" y="10134473"/>
                    <a:pt x="11813286" y="9647809"/>
                  </a:cubicBezTo>
                  <a:cubicBezTo>
                    <a:pt x="11495024" y="9086215"/>
                    <a:pt x="11363960" y="8449564"/>
                    <a:pt x="11451336" y="7813040"/>
                  </a:cubicBezTo>
                  <a:cubicBezTo>
                    <a:pt x="11532489" y="7195185"/>
                    <a:pt x="11813286" y="6602349"/>
                    <a:pt x="12237593" y="6153023"/>
                  </a:cubicBezTo>
                  <a:lnTo>
                    <a:pt x="12250039" y="6140577"/>
                  </a:lnTo>
                  <a:lnTo>
                    <a:pt x="12250039" y="6115558"/>
                  </a:lnTo>
                  <a:lnTo>
                    <a:pt x="12237593" y="6103112"/>
                  </a:lnTo>
                  <a:cubicBezTo>
                    <a:pt x="11794490" y="5647563"/>
                    <a:pt x="11513693" y="5060950"/>
                    <a:pt x="11438763" y="444309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b="18"/>
          <a:stretch>
            <a:fillRect/>
          </a:stretch>
        </p:blipFill>
        <p:spPr>
          <a:xfrm rot="-4091769">
            <a:off x="16302271" y="8115654"/>
            <a:ext cx="2875930" cy="28903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 rot="-6819199">
            <a:off x="-1671653" y="9479404"/>
            <a:ext cx="3343306" cy="336010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b="36"/>
          <a:stretch>
            <a:fillRect/>
          </a:stretch>
        </p:blipFill>
        <p:spPr>
          <a:xfrm rot="-677509">
            <a:off x="-300955" y="451675"/>
            <a:ext cx="1474825" cy="11540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r="177"/>
          <a:stretch>
            <a:fillRect/>
          </a:stretch>
        </p:blipFill>
        <p:spPr>
          <a:xfrm>
            <a:off x="16671546" y="0"/>
            <a:ext cx="1451229" cy="173894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124445" y="1664566"/>
            <a:ext cx="9574306" cy="1193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8" spc="62">
                <a:solidFill>
                  <a:srgbClr val="AF602D"/>
                </a:solidFill>
                <a:latin typeface="Fraunces Bold"/>
              </a:rPr>
              <a:t>V. VẬN DỤNG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63969" y="3829972"/>
            <a:ext cx="13578737" cy="2484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57" lvl="1" indent="-474979" algn="just">
              <a:lnSpc>
                <a:spcPts val="6643"/>
              </a:lnSpc>
              <a:spcBef>
                <a:spcPct val="0"/>
              </a:spcBef>
              <a:buFont typeface="Arial"/>
              <a:buChar char="•"/>
            </a:pPr>
            <a:r>
              <a:rPr lang="en-US" sz="4399" spc="35">
                <a:solidFill>
                  <a:srgbClr val="603813"/>
                </a:solidFill>
                <a:latin typeface="Roboto Condensed"/>
              </a:rPr>
              <a:t>HS đọc mở rộng văn bản ở nhà: đọc + khám phá văn bản </a:t>
            </a:r>
            <a:r>
              <a:rPr lang="en-US" sz="4399" spc="35">
                <a:solidFill>
                  <a:srgbClr val="603813"/>
                </a:solidFill>
                <a:latin typeface="Roboto Condensed Bold Italics"/>
              </a:rPr>
              <a:t>Nắng trưa bồi hồi. </a:t>
            </a:r>
          </a:p>
          <a:p>
            <a:pPr marL="949957" lvl="1" indent="-474979" algn="just">
              <a:lnSpc>
                <a:spcPts val="6643"/>
              </a:lnSpc>
              <a:buFont typeface="Arial"/>
              <a:buChar char="•"/>
            </a:pPr>
            <a:r>
              <a:rPr lang="en-US" sz="4399" spc="35">
                <a:solidFill>
                  <a:srgbClr val="603813"/>
                </a:solidFill>
                <a:latin typeface="Roboto Condensed"/>
              </a:rPr>
              <a:t>HS thực hiện nhiệm vụ ở nhà theo câu hỏi gợi dẫn</a:t>
            </a:r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E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9628569" y="7439443"/>
            <a:ext cx="13756518" cy="13749510"/>
            <a:chOff x="0" y="0"/>
            <a:chExt cx="18342024" cy="18332680"/>
          </a:xfrm>
        </p:grpSpPr>
        <p:sp>
          <p:nvSpPr>
            <p:cNvPr id="3" name="Freeform 3"/>
            <p:cNvSpPr/>
            <p:nvPr/>
          </p:nvSpPr>
          <p:spPr>
            <a:xfrm>
              <a:off x="127" y="0"/>
              <a:ext cx="18341848" cy="18332704"/>
            </a:xfrm>
            <a:custGeom>
              <a:avLst/>
              <a:gdLst/>
              <a:ahLst/>
              <a:cxnLst/>
              <a:rect l="l" t="t" r="r" b="b"/>
              <a:pathLst>
                <a:path w="18341848" h="18332704">
                  <a:moveTo>
                    <a:pt x="17127220" y="6652895"/>
                  </a:moveTo>
                  <a:cubicBezTo>
                    <a:pt x="17005809" y="5690489"/>
                    <a:pt x="17192625" y="4746752"/>
                    <a:pt x="17669129" y="3905758"/>
                  </a:cubicBezTo>
                  <a:cubicBezTo>
                    <a:pt x="18098897" y="3167634"/>
                    <a:pt x="18108295" y="2251837"/>
                    <a:pt x="17678527" y="1523111"/>
                  </a:cubicBezTo>
                  <a:cubicBezTo>
                    <a:pt x="17024350" y="392430"/>
                    <a:pt x="15576169" y="0"/>
                    <a:pt x="14445487" y="654050"/>
                  </a:cubicBezTo>
                  <a:cubicBezTo>
                    <a:pt x="13613892" y="1130554"/>
                    <a:pt x="12670155" y="1326769"/>
                    <a:pt x="11717020" y="1214628"/>
                  </a:cubicBezTo>
                  <a:cubicBezTo>
                    <a:pt x="10763884" y="1102487"/>
                    <a:pt x="9885680" y="691388"/>
                    <a:pt x="9194292" y="28067"/>
                  </a:cubicBezTo>
                  <a:lnTo>
                    <a:pt x="9184894" y="9398"/>
                  </a:lnTo>
                  <a:lnTo>
                    <a:pt x="9147556" y="9398"/>
                  </a:lnTo>
                  <a:lnTo>
                    <a:pt x="9128887" y="28067"/>
                  </a:lnTo>
                  <a:cubicBezTo>
                    <a:pt x="8446770" y="672719"/>
                    <a:pt x="7549769" y="1093216"/>
                    <a:pt x="6606032" y="1214755"/>
                  </a:cubicBezTo>
                  <a:cubicBezTo>
                    <a:pt x="5652897" y="1326896"/>
                    <a:pt x="4690491" y="1130681"/>
                    <a:pt x="3877564" y="654177"/>
                  </a:cubicBezTo>
                  <a:cubicBezTo>
                    <a:pt x="3326257" y="336423"/>
                    <a:pt x="2690876" y="252349"/>
                    <a:pt x="2083562" y="420624"/>
                  </a:cubicBezTo>
                  <a:cubicBezTo>
                    <a:pt x="1476248" y="579501"/>
                    <a:pt x="962279" y="971931"/>
                    <a:pt x="644652" y="1523238"/>
                  </a:cubicBezTo>
                  <a:cubicBezTo>
                    <a:pt x="224155" y="2252091"/>
                    <a:pt x="224155" y="3167761"/>
                    <a:pt x="654050" y="3896614"/>
                  </a:cubicBezTo>
                  <a:cubicBezTo>
                    <a:pt x="1130554" y="4737608"/>
                    <a:pt x="1326769" y="5690616"/>
                    <a:pt x="1195959" y="6643751"/>
                  </a:cubicBezTo>
                  <a:cubicBezTo>
                    <a:pt x="1083818" y="7578090"/>
                    <a:pt x="663321" y="8456422"/>
                    <a:pt x="27940" y="9129268"/>
                  </a:cubicBezTo>
                  <a:lnTo>
                    <a:pt x="9271" y="9147683"/>
                  </a:lnTo>
                  <a:lnTo>
                    <a:pt x="9271" y="9185021"/>
                  </a:lnTo>
                  <a:lnTo>
                    <a:pt x="27940" y="9203689"/>
                  </a:lnTo>
                  <a:cubicBezTo>
                    <a:pt x="672719" y="9885807"/>
                    <a:pt x="1093089" y="10782808"/>
                    <a:pt x="1214628" y="11726545"/>
                  </a:cubicBezTo>
                  <a:cubicBezTo>
                    <a:pt x="1326769" y="12679680"/>
                    <a:pt x="1130554" y="13642085"/>
                    <a:pt x="654050" y="14455012"/>
                  </a:cubicBezTo>
                  <a:cubicBezTo>
                    <a:pt x="0" y="15585567"/>
                    <a:pt x="392430" y="17033875"/>
                    <a:pt x="1522984" y="17688052"/>
                  </a:cubicBezTo>
                  <a:cubicBezTo>
                    <a:pt x="2261108" y="18108549"/>
                    <a:pt x="3176905" y="18108549"/>
                    <a:pt x="3905631" y="17678654"/>
                  </a:cubicBezTo>
                  <a:cubicBezTo>
                    <a:pt x="4746625" y="17202150"/>
                    <a:pt x="5699633" y="17005934"/>
                    <a:pt x="6652768" y="17136745"/>
                  </a:cubicBezTo>
                  <a:cubicBezTo>
                    <a:pt x="7577836" y="17258157"/>
                    <a:pt x="8465439" y="17678654"/>
                    <a:pt x="9138285" y="18314034"/>
                  </a:cubicBezTo>
                  <a:lnTo>
                    <a:pt x="9156954" y="18332704"/>
                  </a:lnTo>
                  <a:lnTo>
                    <a:pt x="9194292" y="18332704"/>
                  </a:lnTo>
                  <a:lnTo>
                    <a:pt x="9212961" y="18323306"/>
                  </a:lnTo>
                  <a:cubicBezTo>
                    <a:pt x="9895078" y="17678527"/>
                    <a:pt x="10792079" y="17258157"/>
                    <a:pt x="11735816" y="17136618"/>
                  </a:cubicBezTo>
                  <a:cubicBezTo>
                    <a:pt x="12688951" y="17024477"/>
                    <a:pt x="13651358" y="17220692"/>
                    <a:pt x="14464285" y="17697196"/>
                  </a:cubicBezTo>
                  <a:cubicBezTo>
                    <a:pt x="14838045" y="17912080"/>
                    <a:pt x="15239873" y="18014950"/>
                    <a:pt x="15641574" y="18014950"/>
                  </a:cubicBezTo>
                  <a:cubicBezTo>
                    <a:pt x="16463772" y="18014950"/>
                    <a:pt x="17258030" y="17594453"/>
                    <a:pt x="17697196" y="16828261"/>
                  </a:cubicBezTo>
                  <a:cubicBezTo>
                    <a:pt x="18117693" y="16090137"/>
                    <a:pt x="18117693" y="15174340"/>
                    <a:pt x="17687798" y="14445614"/>
                  </a:cubicBezTo>
                  <a:cubicBezTo>
                    <a:pt x="17211294" y="13604621"/>
                    <a:pt x="17015079" y="12651613"/>
                    <a:pt x="17145888" y="11698477"/>
                  </a:cubicBezTo>
                  <a:cubicBezTo>
                    <a:pt x="17267301" y="10773410"/>
                    <a:pt x="17687798" y="9885807"/>
                    <a:pt x="18323179" y="9212961"/>
                  </a:cubicBezTo>
                  <a:lnTo>
                    <a:pt x="18341848" y="9194292"/>
                  </a:lnTo>
                  <a:lnTo>
                    <a:pt x="18341848" y="9156953"/>
                  </a:lnTo>
                  <a:lnTo>
                    <a:pt x="18323179" y="9138285"/>
                  </a:lnTo>
                  <a:cubicBezTo>
                    <a:pt x="17659731" y="8456168"/>
                    <a:pt x="17239235" y="7577835"/>
                    <a:pt x="17127220" y="665276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-7235823" y="-6857280"/>
            <a:ext cx="9187694" cy="9183013"/>
            <a:chOff x="0" y="0"/>
            <a:chExt cx="12250259" cy="1224401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250039" cy="12243943"/>
            </a:xfrm>
            <a:custGeom>
              <a:avLst/>
              <a:gdLst/>
              <a:ahLst/>
              <a:cxnLst/>
              <a:rect l="l" t="t" r="r" b="b"/>
              <a:pathLst>
                <a:path w="12250039" h="12243943">
                  <a:moveTo>
                    <a:pt x="11439017" y="4443349"/>
                  </a:moveTo>
                  <a:cubicBezTo>
                    <a:pt x="11357864" y="3800602"/>
                    <a:pt x="11482705" y="3170301"/>
                    <a:pt x="11800967" y="2608580"/>
                  </a:cubicBezTo>
                  <a:cubicBezTo>
                    <a:pt x="12087987" y="2115566"/>
                    <a:pt x="12094337" y="1503934"/>
                    <a:pt x="11807190" y="1017270"/>
                  </a:cubicBezTo>
                  <a:cubicBezTo>
                    <a:pt x="11370310" y="262128"/>
                    <a:pt x="10403078" y="0"/>
                    <a:pt x="9647936" y="436880"/>
                  </a:cubicBezTo>
                  <a:cubicBezTo>
                    <a:pt x="9092565" y="755142"/>
                    <a:pt x="8462264" y="886206"/>
                    <a:pt x="7825740" y="811276"/>
                  </a:cubicBezTo>
                  <a:cubicBezTo>
                    <a:pt x="7189216" y="736346"/>
                    <a:pt x="6602476" y="461772"/>
                    <a:pt x="6140704" y="18669"/>
                  </a:cubicBezTo>
                  <a:lnTo>
                    <a:pt x="6134481" y="6223"/>
                  </a:lnTo>
                  <a:lnTo>
                    <a:pt x="6109462" y="6223"/>
                  </a:lnTo>
                  <a:lnTo>
                    <a:pt x="6097016" y="18669"/>
                  </a:lnTo>
                  <a:cubicBezTo>
                    <a:pt x="5641467" y="449326"/>
                    <a:pt x="5042408" y="730123"/>
                    <a:pt x="4412107" y="811276"/>
                  </a:cubicBezTo>
                  <a:cubicBezTo>
                    <a:pt x="3775583" y="886206"/>
                    <a:pt x="3132836" y="755142"/>
                    <a:pt x="2589911" y="436880"/>
                  </a:cubicBezTo>
                  <a:cubicBezTo>
                    <a:pt x="2221738" y="224663"/>
                    <a:pt x="1797304" y="168529"/>
                    <a:pt x="1391666" y="280924"/>
                  </a:cubicBezTo>
                  <a:cubicBezTo>
                    <a:pt x="986028" y="386969"/>
                    <a:pt x="642747" y="648970"/>
                    <a:pt x="430657" y="1017270"/>
                  </a:cubicBezTo>
                  <a:cubicBezTo>
                    <a:pt x="149860" y="1504061"/>
                    <a:pt x="149860" y="2115566"/>
                    <a:pt x="436880" y="2602357"/>
                  </a:cubicBezTo>
                  <a:cubicBezTo>
                    <a:pt x="755142" y="3163951"/>
                    <a:pt x="886206" y="3800602"/>
                    <a:pt x="798830" y="4437126"/>
                  </a:cubicBezTo>
                  <a:cubicBezTo>
                    <a:pt x="723900" y="5061077"/>
                    <a:pt x="443103" y="5647690"/>
                    <a:pt x="18669" y="6097016"/>
                  </a:cubicBezTo>
                  <a:lnTo>
                    <a:pt x="6223" y="6109462"/>
                  </a:lnTo>
                  <a:lnTo>
                    <a:pt x="6223" y="6134481"/>
                  </a:lnTo>
                  <a:lnTo>
                    <a:pt x="18669" y="6146927"/>
                  </a:lnTo>
                  <a:cubicBezTo>
                    <a:pt x="449326" y="6602476"/>
                    <a:pt x="730123" y="7201535"/>
                    <a:pt x="811276" y="7831836"/>
                  </a:cubicBezTo>
                  <a:cubicBezTo>
                    <a:pt x="886206" y="8468360"/>
                    <a:pt x="755142" y="9111107"/>
                    <a:pt x="436880" y="9654032"/>
                  </a:cubicBezTo>
                  <a:cubicBezTo>
                    <a:pt x="0" y="10409301"/>
                    <a:pt x="262128" y="11376533"/>
                    <a:pt x="1017270" y="11813413"/>
                  </a:cubicBezTo>
                  <a:cubicBezTo>
                    <a:pt x="1510284" y="12094210"/>
                    <a:pt x="2121916" y="12094210"/>
                    <a:pt x="2608580" y="11807190"/>
                  </a:cubicBezTo>
                  <a:cubicBezTo>
                    <a:pt x="3170174" y="11488928"/>
                    <a:pt x="3806825" y="11357864"/>
                    <a:pt x="4443349" y="11445240"/>
                  </a:cubicBezTo>
                  <a:cubicBezTo>
                    <a:pt x="5061204" y="11526393"/>
                    <a:pt x="5654040" y="11807190"/>
                    <a:pt x="6103366" y="12231497"/>
                  </a:cubicBezTo>
                  <a:lnTo>
                    <a:pt x="6115812" y="12243943"/>
                  </a:lnTo>
                  <a:lnTo>
                    <a:pt x="6140831" y="12243943"/>
                  </a:lnTo>
                  <a:lnTo>
                    <a:pt x="6153277" y="12237720"/>
                  </a:lnTo>
                  <a:cubicBezTo>
                    <a:pt x="6608826" y="11807063"/>
                    <a:pt x="7207885" y="11526266"/>
                    <a:pt x="7838186" y="11445113"/>
                  </a:cubicBezTo>
                  <a:cubicBezTo>
                    <a:pt x="8474710" y="11370183"/>
                    <a:pt x="9117457" y="11501247"/>
                    <a:pt x="9660382" y="11819509"/>
                  </a:cubicBezTo>
                  <a:cubicBezTo>
                    <a:pt x="9910064" y="11963019"/>
                    <a:pt x="10178288" y="12031726"/>
                    <a:pt x="10446639" y="12031726"/>
                  </a:cubicBezTo>
                  <a:cubicBezTo>
                    <a:pt x="10995787" y="12031726"/>
                    <a:pt x="11526266" y="11750929"/>
                    <a:pt x="11819509" y="11239119"/>
                  </a:cubicBezTo>
                  <a:cubicBezTo>
                    <a:pt x="12100306" y="10746105"/>
                    <a:pt x="12100306" y="10134473"/>
                    <a:pt x="11813286" y="9647809"/>
                  </a:cubicBezTo>
                  <a:cubicBezTo>
                    <a:pt x="11495024" y="9086215"/>
                    <a:pt x="11363960" y="8449564"/>
                    <a:pt x="11451336" y="7813040"/>
                  </a:cubicBezTo>
                  <a:cubicBezTo>
                    <a:pt x="11532489" y="7195185"/>
                    <a:pt x="11813286" y="6602349"/>
                    <a:pt x="12237593" y="6153023"/>
                  </a:cubicBezTo>
                  <a:lnTo>
                    <a:pt x="12250039" y="6140577"/>
                  </a:lnTo>
                  <a:lnTo>
                    <a:pt x="12250039" y="6115558"/>
                  </a:lnTo>
                  <a:lnTo>
                    <a:pt x="12237593" y="6103112"/>
                  </a:lnTo>
                  <a:cubicBezTo>
                    <a:pt x="11794490" y="5647563"/>
                    <a:pt x="11513693" y="5060950"/>
                    <a:pt x="11438763" y="444309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15852627" y="-6857280"/>
            <a:ext cx="9187694" cy="9183013"/>
            <a:chOff x="0" y="0"/>
            <a:chExt cx="12250259" cy="122440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50039" cy="12243943"/>
            </a:xfrm>
            <a:custGeom>
              <a:avLst/>
              <a:gdLst/>
              <a:ahLst/>
              <a:cxnLst/>
              <a:rect l="l" t="t" r="r" b="b"/>
              <a:pathLst>
                <a:path w="12250039" h="12243943">
                  <a:moveTo>
                    <a:pt x="11439017" y="4443349"/>
                  </a:moveTo>
                  <a:cubicBezTo>
                    <a:pt x="11357864" y="3800602"/>
                    <a:pt x="11482705" y="3170301"/>
                    <a:pt x="11800967" y="2608580"/>
                  </a:cubicBezTo>
                  <a:cubicBezTo>
                    <a:pt x="12087987" y="2115566"/>
                    <a:pt x="12094337" y="1503934"/>
                    <a:pt x="11807190" y="1017270"/>
                  </a:cubicBezTo>
                  <a:cubicBezTo>
                    <a:pt x="11370310" y="262128"/>
                    <a:pt x="10403078" y="0"/>
                    <a:pt x="9647936" y="436880"/>
                  </a:cubicBezTo>
                  <a:cubicBezTo>
                    <a:pt x="9092565" y="755142"/>
                    <a:pt x="8462264" y="886206"/>
                    <a:pt x="7825740" y="811276"/>
                  </a:cubicBezTo>
                  <a:cubicBezTo>
                    <a:pt x="7189216" y="736346"/>
                    <a:pt x="6602476" y="461772"/>
                    <a:pt x="6140704" y="18669"/>
                  </a:cubicBezTo>
                  <a:lnTo>
                    <a:pt x="6134481" y="6223"/>
                  </a:lnTo>
                  <a:lnTo>
                    <a:pt x="6109462" y="6223"/>
                  </a:lnTo>
                  <a:lnTo>
                    <a:pt x="6097016" y="18669"/>
                  </a:lnTo>
                  <a:cubicBezTo>
                    <a:pt x="5641467" y="449326"/>
                    <a:pt x="5042408" y="730123"/>
                    <a:pt x="4412107" y="811276"/>
                  </a:cubicBezTo>
                  <a:cubicBezTo>
                    <a:pt x="3775583" y="886206"/>
                    <a:pt x="3132836" y="755142"/>
                    <a:pt x="2589911" y="436880"/>
                  </a:cubicBezTo>
                  <a:cubicBezTo>
                    <a:pt x="2221738" y="224663"/>
                    <a:pt x="1797304" y="168529"/>
                    <a:pt x="1391666" y="280924"/>
                  </a:cubicBezTo>
                  <a:cubicBezTo>
                    <a:pt x="986028" y="386969"/>
                    <a:pt x="642747" y="648970"/>
                    <a:pt x="430657" y="1017270"/>
                  </a:cubicBezTo>
                  <a:cubicBezTo>
                    <a:pt x="149860" y="1504061"/>
                    <a:pt x="149860" y="2115566"/>
                    <a:pt x="436880" y="2602357"/>
                  </a:cubicBezTo>
                  <a:cubicBezTo>
                    <a:pt x="755142" y="3163951"/>
                    <a:pt x="886206" y="3800602"/>
                    <a:pt x="798830" y="4437126"/>
                  </a:cubicBezTo>
                  <a:cubicBezTo>
                    <a:pt x="723900" y="5061077"/>
                    <a:pt x="443103" y="5647690"/>
                    <a:pt x="18669" y="6097016"/>
                  </a:cubicBezTo>
                  <a:lnTo>
                    <a:pt x="6223" y="6109462"/>
                  </a:lnTo>
                  <a:lnTo>
                    <a:pt x="6223" y="6134481"/>
                  </a:lnTo>
                  <a:lnTo>
                    <a:pt x="18669" y="6146927"/>
                  </a:lnTo>
                  <a:cubicBezTo>
                    <a:pt x="449326" y="6602476"/>
                    <a:pt x="730123" y="7201535"/>
                    <a:pt x="811276" y="7831836"/>
                  </a:cubicBezTo>
                  <a:cubicBezTo>
                    <a:pt x="886206" y="8468360"/>
                    <a:pt x="755142" y="9111107"/>
                    <a:pt x="436880" y="9654032"/>
                  </a:cubicBezTo>
                  <a:cubicBezTo>
                    <a:pt x="0" y="10409301"/>
                    <a:pt x="262128" y="11376533"/>
                    <a:pt x="1017270" y="11813413"/>
                  </a:cubicBezTo>
                  <a:cubicBezTo>
                    <a:pt x="1510284" y="12094210"/>
                    <a:pt x="2121916" y="12094210"/>
                    <a:pt x="2608580" y="11807190"/>
                  </a:cubicBezTo>
                  <a:cubicBezTo>
                    <a:pt x="3170174" y="11488928"/>
                    <a:pt x="3806825" y="11357864"/>
                    <a:pt x="4443349" y="11445240"/>
                  </a:cubicBezTo>
                  <a:cubicBezTo>
                    <a:pt x="5061204" y="11526393"/>
                    <a:pt x="5654040" y="11807190"/>
                    <a:pt x="6103366" y="12231497"/>
                  </a:cubicBezTo>
                  <a:lnTo>
                    <a:pt x="6115812" y="12243943"/>
                  </a:lnTo>
                  <a:lnTo>
                    <a:pt x="6140831" y="12243943"/>
                  </a:lnTo>
                  <a:lnTo>
                    <a:pt x="6153277" y="12237720"/>
                  </a:lnTo>
                  <a:cubicBezTo>
                    <a:pt x="6608826" y="11807063"/>
                    <a:pt x="7207885" y="11526266"/>
                    <a:pt x="7838186" y="11445113"/>
                  </a:cubicBezTo>
                  <a:cubicBezTo>
                    <a:pt x="8474710" y="11370183"/>
                    <a:pt x="9117457" y="11501247"/>
                    <a:pt x="9660382" y="11819509"/>
                  </a:cubicBezTo>
                  <a:cubicBezTo>
                    <a:pt x="9910064" y="11963019"/>
                    <a:pt x="10178288" y="12031726"/>
                    <a:pt x="10446639" y="12031726"/>
                  </a:cubicBezTo>
                  <a:cubicBezTo>
                    <a:pt x="10995787" y="12031726"/>
                    <a:pt x="11526266" y="11750929"/>
                    <a:pt x="11819509" y="11239119"/>
                  </a:cubicBezTo>
                  <a:cubicBezTo>
                    <a:pt x="12100306" y="10746105"/>
                    <a:pt x="12100306" y="10134473"/>
                    <a:pt x="11813286" y="9647809"/>
                  </a:cubicBezTo>
                  <a:cubicBezTo>
                    <a:pt x="11495024" y="9086215"/>
                    <a:pt x="11363960" y="8449564"/>
                    <a:pt x="11451336" y="7813040"/>
                  </a:cubicBezTo>
                  <a:cubicBezTo>
                    <a:pt x="11532489" y="7195185"/>
                    <a:pt x="11813286" y="6602349"/>
                    <a:pt x="12237593" y="6153023"/>
                  </a:cubicBezTo>
                  <a:lnTo>
                    <a:pt x="12250039" y="6140577"/>
                  </a:lnTo>
                  <a:lnTo>
                    <a:pt x="12250039" y="6115558"/>
                  </a:lnTo>
                  <a:lnTo>
                    <a:pt x="12237593" y="6103112"/>
                  </a:lnTo>
                  <a:cubicBezTo>
                    <a:pt x="11794490" y="5647563"/>
                    <a:pt x="11513693" y="5060950"/>
                    <a:pt x="11438763" y="444309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b="18"/>
          <a:stretch>
            <a:fillRect/>
          </a:stretch>
        </p:blipFill>
        <p:spPr>
          <a:xfrm rot="-4091769">
            <a:off x="16302271" y="8115654"/>
            <a:ext cx="2875930" cy="28903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 rot="-6819199">
            <a:off x="-1671653" y="9479404"/>
            <a:ext cx="3343306" cy="336010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b="36"/>
          <a:stretch>
            <a:fillRect/>
          </a:stretch>
        </p:blipFill>
        <p:spPr>
          <a:xfrm rot="-677509">
            <a:off x="-300955" y="451675"/>
            <a:ext cx="1474825" cy="11540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r="177"/>
          <a:stretch>
            <a:fillRect/>
          </a:stretch>
        </p:blipFill>
        <p:spPr>
          <a:xfrm>
            <a:off x="16671546" y="0"/>
            <a:ext cx="1451229" cy="173894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356847" y="4413250"/>
            <a:ext cx="9574306" cy="132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8" spc="62">
                <a:solidFill>
                  <a:srgbClr val="AF602D"/>
                </a:solidFill>
                <a:latin typeface="Fraunces Bold"/>
              </a:rPr>
              <a:t>CẢM ƠN CÁC EM!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 l="27" r="3278" b="3003"/>
          <a:stretch>
            <a:fillRect/>
          </a:stretch>
        </p:blipFill>
        <p:spPr>
          <a:xfrm>
            <a:off x="2209581" y="1227673"/>
            <a:ext cx="2456603" cy="220080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7"/>
          <a:stretch>
            <a:fillRect/>
          </a:stretch>
        </p:blipFill>
        <p:spPr>
          <a:xfrm>
            <a:off x="16196615" y="-1527175"/>
            <a:ext cx="3315351" cy="326147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90600" y="4610100"/>
            <a:ext cx="11419038" cy="4249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88"/>
              </a:lnSpc>
            </a:pPr>
            <a:r>
              <a:rPr lang="en-US" sz="12000">
                <a:solidFill>
                  <a:srgbClr val="135810"/>
                </a:solidFill>
                <a:latin typeface="#9Slide05 Aphrodite Pro"/>
              </a:rPr>
              <a:t>Chích bông ơi!</a:t>
            </a:r>
          </a:p>
          <a:p>
            <a:pPr algn="r">
              <a:lnSpc>
                <a:spcPts val="16788"/>
              </a:lnSpc>
            </a:pPr>
            <a:endParaRPr lang="en-US" sz="12000">
              <a:solidFill>
                <a:srgbClr val="135810"/>
              </a:solidFill>
              <a:latin typeface="#9Slide05 Aphrodite Pro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467645" y="712937"/>
            <a:ext cx="940932" cy="10213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018282" cy="19962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3518168" y="998132"/>
            <a:ext cx="9093736" cy="268265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990780" y="2576903"/>
            <a:ext cx="6297220" cy="80347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2459775" y="5723188"/>
            <a:ext cx="7776972" cy="82296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853541" y="2206108"/>
            <a:ext cx="11771571" cy="1193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8">
                <a:solidFill>
                  <a:srgbClr val="135810"/>
                </a:solidFill>
                <a:latin typeface="Fraunces Bold"/>
              </a:rPr>
              <a:t>BÀI 9: TRUYỆN</a:t>
            </a: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E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99379" y="-5778"/>
            <a:ext cx="11341428" cy="11335650"/>
            <a:chOff x="0" y="0"/>
            <a:chExt cx="15121904" cy="15114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21889" cy="15114017"/>
            </a:xfrm>
            <a:custGeom>
              <a:avLst/>
              <a:gdLst/>
              <a:ahLst/>
              <a:cxnLst/>
              <a:rect l="l" t="t" r="r" b="b"/>
              <a:pathLst>
                <a:path w="15121889" h="15114017">
                  <a:moveTo>
                    <a:pt x="14120495" y="5484876"/>
                  </a:moveTo>
                  <a:cubicBezTo>
                    <a:pt x="14020292" y="4691380"/>
                    <a:pt x="14174470" y="3913378"/>
                    <a:pt x="14567281" y="3220085"/>
                  </a:cubicBezTo>
                  <a:cubicBezTo>
                    <a:pt x="14921610" y="2611501"/>
                    <a:pt x="14929358" y="1856613"/>
                    <a:pt x="14575028" y="1255649"/>
                  </a:cubicBezTo>
                  <a:cubicBezTo>
                    <a:pt x="14035660" y="323596"/>
                    <a:pt x="12841732" y="0"/>
                    <a:pt x="11909552" y="539242"/>
                  </a:cubicBezTo>
                  <a:cubicBezTo>
                    <a:pt x="11224006" y="932180"/>
                    <a:pt x="10445877" y="1093851"/>
                    <a:pt x="9660128" y="1001395"/>
                  </a:cubicBezTo>
                  <a:cubicBezTo>
                    <a:pt x="8874379" y="908939"/>
                    <a:pt x="8150225" y="570103"/>
                    <a:pt x="7580249" y="23114"/>
                  </a:cubicBezTo>
                  <a:lnTo>
                    <a:pt x="7572502" y="7747"/>
                  </a:lnTo>
                  <a:lnTo>
                    <a:pt x="7541641" y="7747"/>
                  </a:lnTo>
                  <a:lnTo>
                    <a:pt x="7526274" y="23114"/>
                  </a:lnTo>
                  <a:cubicBezTo>
                    <a:pt x="6963918" y="554609"/>
                    <a:pt x="6224397" y="901319"/>
                    <a:pt x="5446395" y="1001395"/>
                  </a:cubicBezTo>
                  <a:cubicBezTo>
                    <a:pt x="4660646" y="1093851"/>
                    <a:pt x="3867150" y="932180"/>
                    <a:pt x="3196971" y="539242"/>
                  </a:cubicBezTo>
                  <a:cubicBezTo>
                    <a:pt x="2742438" y="277368"/>
                    <a:pt x="2218563" y="208026"/>
                    <a:pt x="1717929" y="346710"/>
                  </a:cubicBezTo>
                  <a:cubicBezTo>
                    <a:pt x="1217168" y="477647"/>
                    <a:pt x="793496" y="801116"/>
                    <a:pt x="531495" y="1255649"/>
                  </a:cubicBezTo>
                  <a:cubicBezTo>
                    <a:pt x="184785" y="1856486"/>
                    <a:pt x="184785" y="2611501"/>
                    <a:pt x="539242" y="3212338"/>
                  </a:cubicBezTo>
                  <a:cubicBezTo>
                    <a:pt x="932180" y="3905631"/>
                    <a:pt x="1093851" y="4691380"/>
                    <a:pt x="986028" y="5477129"/>
                  </a:cubicBezTo>
                  <a:cubicBezTo>
                    <a:pt x="893572" y="6247511"/>
                    <a:pt x="546989" y="6971665"/>
                    <a:pt x="23114" y="7526274"/>
                  </a:cubicBezTo>
                  <a:lnTo>
                    <a:pt x="7747" y="7541641"/>
                  </a:lnTo>
                  <a:lnTo>
                    <a:pt x="7747" y="7572502"/>
                  </a:lnTo>
                  <a:lnTo>
                    <a:pt x="23114" y="7587869"/>
                  </a:lnTo>
                  <a:cubicBezTo>
                    <a:pt x="554609" y="8150225"/>
                    <a:pt x="901319" y="8889747"/>
                    <a:pt x="1001395" y="9667749"/>
                  </a:cubicBezTo>
                  <a:cubicBezTo>
                    <a:pt x="1093851" y="10453498"/>
                    <a:pt x="932053" y="11246993"/>
                    <a:pt x="539242" y="11917173"/>
                  </a:cubicBezTo>
                  <a:cubicBezTo>
                    <a:pt x="0" y="12849352"/>
                    <a:pt x="323596" y="14043279"/>
                    <a:pt x="1255649" y="14582521"/>
                  </a:cubicBezTo>
                  <a:cubicBezTo>
                    <a:pt x="1864233" y="14929231"/>
                    <a:pt x="2619121" y="14929231"/>
                    <a:pt x="3220085" y="14574774"/>
                  </a:cubicBezTo>
                  <a:cubicBezTo>
                    <a:pt x="3913378" y="14181837"/>
                    <a:pt x="4699127" y="14020166"/>
                    <a:pt x="5484876" y="14127989"/>
                  </a:cubicBezTo>
                  <a:cubicBezTo>
                    <a:pt x="6247511" y="14228192"/>
                    <a:pt x="6979285" y="14574774"/>
                    <a:pt x="7534021" y="15098649"/>
                  </a:cubicBezTo>
                  <a:lnTo>
                    <a:pt x="7549388" y="15114017"/>
                  </a:lnTo>
                  <a:lnTo>
                    <a:pt x="7580249" y="15114017"/>
                  </a:lnTo>
                  <a:lnTo>
                    <a:pt x="7595616" y="15106269"/>
                  </a:lnTo>
                  <a:cubicBezTo>
                    <a:pt x="8157972" y="14574774"/>
                    <a:pt x="8897493" y="14228065"/>
                    <a:pt x="9675495" y="14127989"/>
                  </a:cubicBezTo>
                  <a:cubicBezTo>
                    <a:pt x="10461244" y="14035532"/>
                    <a:pt x="11254740" y="14197330"/>
                    <a:pt x="11924919" y="14590142"/>
                  </a:cubicBezTo>
                  <a:cubicBezTo>
                    <a:pt x="12233021" y="14767306"/>
                    <a:pt x="12564364" y="14852016"/>
                    <a:pt x="12895580" y="14852016"/>
                  </a:cubicBezTo>
                  <a:cubicBezTo>
                    <a:pt x="13573506" y="14852016"/>
                    <a:pt x="14228318" y="14505305"/>
                    <a:pt x="14590395" y="13873735"/>
                  </a:cubicBezTo>
                  <a:cubicBezTo>
                    <a:pt x="14937105" y="13265150"/>
                    <a:pt x="14937105" y="12510262"/>
                    <a:pt x="14582648" y="11909299"/>
                  </a:cubicBezTo>
                  <a:cubicBezTo>
                    <a:pt x="14189711" y="11216005"/>
                    <a:pt x="14028038" y="10430256"/>
                    <a:pt x="14135863" y="9644507"/>
                  </a:cubicBezTo>
                  <a:cubicBezTo>
                    <a:pt x="14236064" y="8881873"/>
                    <a:pt x="14582648" y="8150099"/>
                    <a:pt x="15106523" y="7595362"/>
                  </a:cubicBezTo>
                  <a:lnTo>
                    <a:pt x="15121889" y="7579995"/>
                  </a:lnTo>
                  <a:lnTo>
                    <a:pt x="15121889" y="7549135"/>
                  </a:lnTo>
                  <a:lnTo>
                    <a:pt x="15106523" y="7533767"/>
                  </a:lnTo>
                  <a:cubicBezTo>
                    <a:pt x="14559535" y="6971411"/>
                    <a:pt x="14212951" y="6247257"/>
                    <a:pt x="14120495" y="548462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b="36"/>
          <a:stretch>
            <a:fillRect/>
          </a:stretch>
        </p:blipFill>
        <p:spPr>
          <a:xfrm rot="554471">
            <a:off x="-734401" y="-898143"/>
            <a:ext cx="2246478" cy="175786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5992447" y="8407937"/>
            <a:ext cx="8046407" cy="8042308"/>
            <a:chOff x="0" y="0"/>
            <a:chExt cx="10728543" cy="107230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728452" cy="10722991"/>
            </a:xfrm>
            <a:custGeom>
              <a:avLst/>
              <a:gdLst/>
              <a:ahLst/>
              <a:cxnLst/>
              <a:rect l="l" t="t" r="r" b="b"/>
              <a:pathLst>
                <a:path w="10728452" h="10722991">
                  <a:moveTo>
                    <a:pt x="10018014" y="3891407"/>
                  </a:moveTo>
                  <a:cubicBezTo>
                    <a:pt x="9947021" y="3328416"/>
                    <a:pt x="10056241" y="2776474"/>
                    <a:pt x="10335006" y="2284603"/>
                  </a:cubicBezTo>
                  <a:cubicBezTo>
                    <a:pt x="10586466" y="1852803"/>
                    <a:pt x="10591927" y="1317244"/>
                    <a:pt x="10340467" y="890905"/>
                  </a:cubicBezTo>
                  <a:cubicBezTo>
                    <a:pt x="9957943" y="229489"/>
                    <a:pt x="9110853" y="0"/>
                    <a:pt x="8449437" y="382524"/>
                  </a:cubicBezTo>
                  <a:cubicBezTo>
                    <a:pt x="7963027" y="661289"/>
                    <a:pt x="7410958" y="775970"/>
                    <a:pt x="6853555" y="710438"/>
                  </a:cubicBezTo>
                  <a:cubicBezTo>
                    <a:pt x="6296152" y="644906"/>
                    <a:pt x="5782310" y="404495"/>
                    <a:pt x="5377942" y="16383"/>
                  </a:cubicBezTo>
                  <a:lnTo>
                    <a:pt x="5372481" y="5461"/>
                  </a:lnTo>
                  <a:lnTo>
                    <a:pt x="5350637" y="5461"/>
                  </a:lnTo>
                  <a:lnTo>
                    <a:pt x="5339715" y="16383"/>
                  </a:lnTo>
                  <a:cubicBezTo>
                    <a:pt x="4940681" y="393446"/>
                    <a:pt x="4416044" y="639445"/>
                    <a:pt x="3864102" y="710438"/>
                  </a:cubicBezTo>
                  <a:cubicBezTo>
                    <a:pt x="3306572" y="775970"/>
                    <a:pt x="2743708" y="661289"/>
                    <a:pt x="2268220" y="382524"/>
                  </a:cubicBezTo>
                  <a:cubicBezTo>
                    <a:pt x="1945767" y="196723"/>
                    <a:pt x="1574165" y="147574"/>
                    <a:pt x="1218819" y="245872"/>
                  </a:cubicBezTo>
                  <a:cubicBezTo>
                    <a:pt x="863600" y="338836"/>
                    <a:pt x="562991" y="568325"/>
                    <a:pt x="377190" y="890778"/>
                  </a:cubicBezTo>
                  <a:cubicBezTo>
                    <a:pt x="131191" y="1317117"/>
                    <a:pt x="131191" y="1852676"/>
                    <a:pt x="382651" y="2279015"/>
                  </a:cubicBezTo>
                  <a:cubicBezTo>
                    <a:pt x="661416" y="2770886"/>
                    <a:pt x="776097" y="3328416"/>
                    <a:pt x="699643" y="3885819"/>
                  </a:cubicBezTo>
                  <a:cubicBezTo>
                    <a:pt x="634111" y="4432300"/>
                    <a:pt x="388112" y="4946142"/>
                    <a:pt x="16510" y="5339588"/>
                  </a:cubicBezTo>
                  <a:lnTo>
                    <a:pt x="5588" y="5350510"/>
                  </a:lnTo>
                  <a:lnTo>
                    <a:pt x="5588" y="5372354"/>
                  </a:lnTo>
                  <a:lnTo>
                    <a:pt x="16510" y="5383276"/>
                  </a:lnTo>
                  <a:cubicBezTo>
                    <a:pt x="393573" y="5782310"/>
                    <a:pt x="639572" y="6306947"/>
                    <a:pt x="710565" y="6858889"/>
                  </a:cubicBezTo>
                  <a:cubicBezTo>
                    <a:pt x="776097" y="7416419"/>
                    <a:pt x="661416" y="7979283"/>
                    <a:pt x="382651" y="8454771"/>
                  </a:cubicBezTo>
                  <a:cubicBezTo>
                    <a:pt x="0" y="9116314"/>
                    <a:pt x="229489" y="9963404"/>
                    <a:pt x="890905" y="10345928"/>
                  </a:cubicBezTo>
                  <a:cubicBezTo>
                    <a:pt x="1322705" y="10591927"/>
                    <a:pt x="1858264" y="10591927"/>
                    <a:pt x="2284603" y="10340467"/>
                  </a:cubicBezTo>
                  <a:cubicBezTo>
                    <a:pt x="2776474" y="10061702"/>
                    <a:pt x="3334004" y="9947022"/>
                    <a:pt x="3891407" y="10023475"/>
                  </a:cubicBezTo>
                  <a:cubicBezTo>
                    <a:pt x="4432427" y="10094468"/>
                    <a:pt x="4951730" y="10340467"/>
                    <a:pt x="5345176" y="10712069"/>
                  </a:cubicBezTo>
                  <a:lnTo>
                    <a:pt x="5356098" y="10722991"/>
                  </a:lnTo>
                  <a:lnTo>
                    <a:pt x="5377942" y="10722991"/>
                  </a:lnTo>
                  <a:lnTo>
                    <a:pt x="5388864" y="10717530"/>
                  </a:lnTo>
                  <a:cubicBezTo>
                    <a:pt x="5787898" y="10340467"/>
                    <a:pt x="6312535" y="10094468"/>
                    <a:pt x="6864477" y="10023475"/>
                  </a:cubicBezTo>
                  <a:cubicBezTo>
                    <a:pt x="7422007" y="9957943"/>
                    <a:pt x="7984871" y="10072624"/>
                    <a:pt x="8460359" y="10351389"/>
                  </a:cubicBezTo>
                  <a:cubicBezTo>
                    <a:pt x="8678926" y="10477119"/>
                    <a:pt x="8914003" y="10537190"/>
                    <a:pt x="9148953" y="10537190"/>
                  </a:cubicBezTo>
                  <a:cubicBezTo>
                    <a:pt x="9629902" y="10537190"/>
                    <a:pt x="10094468" y="10291191"/>
                    <a:pt x="10351389" y="9843135"/>
                  </a:cubicBezTo>
                  <a:cubicBezTo>
                    <a:pt x="10597388" y="9411335"/>
                    <a:pt x="10597388" y="8875776"/>
                    <a:pt x="10345928" y="8449437"/>
                  </a:cubicBezTo>
                  <a:cubicBezTo>
                    <a:pt x="10067163" y="7957566"/>
                    <a:pt x="9952482" y="7400036"/>
                    <a:pt x="10028936" y="6842633"/>
                  </a:cubicBezTo>
                  <a:cubicBezTo>
                    <a:pt x="10099929" y="6301613"/>
                    <a:pt x="10345928" y="5782310"/>
                    <a:pt x="10717530" y="5388864"/>
                  </a:cubicBezTo>
                  <a:lnTo>
                    <a:pt x="10728452" y="5377942"/>
                  </a:lnTo>
                  <a:lnTo>
                    <a:pt x="10728452" y="5356098"/>
                  </a:lnTo>
                  <a:lnTo>
                    <a:pt x="10717530" y="5345176"/>
                  </a:lnTo>
                  <a:cubicBezTo>
                    <a:pt x="10329545" y="4946142"/>
                    <a:pt x="10083546" y="4432427"/>
                    <a:pt x="10018014" y="389140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 rot="-6819199">
            <a:off x="-2220258" y="9104196"/>
            <a:ext cx="4406101" cy="4428242"/>
          </a:xfrm>
          <a:prstGeom prst="rect">
            <a:avLst/>
          </a:prstGeom>
        </p:spPr>
      </p:pic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8784114" y="1600200"/>
          <a:ext cx="8766182" cy="8072976"/>
        </p:xfrm>
        <a:graphic>
          <a:graphicData uri="http://schemas.openxmlformats.org/drawingml/2006/table">
            <a:tbl>
              <a:tblPr/>
              <a:tblGrid>
                <a:gridCol w="58761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15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885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30860">
                <a:tc>
                  <a:txBody>
                    <a:bodyPr/>
                    <a:lstStyle/>
                    <a:p>
                      <a:pPr algn="ctr">
                        <a:lnSpc>
                          <a:spcPts val="4678"/>
                        </a:lnSpc>
                        <a:defRPr/>
                      </a:pPr>
                      <a:r>
                        <a:rPr lang="en-US" sz="3898">
                          <a:solidFill>
                            <a:srgbClr val="D6C1AC"/>
                          </a:solidFill>
                          <a:latin typeface="Roboto Condensed Bold"/>
                        </a:rPr>
                        <a:t> TIÊU CHÍ</a:t>
                      </a: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81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678"/>
                        </a:lnSpc>
                        <a:defRPr/>
                      </a:pPr>
                      <a:r>
                        <a:rPr lang="en-US" sz="3898">
                          <a:solidFill>
                            <a:srgbClr val="D6C1AC"/>
                          </a:solidFill>
                          <a:latin typeface="Roboto Condensed Bold"/>
                        </a:rPr>
                        <a:t>ĐẠT</a:t>
                      </a:r>
                      <a:endParaRPr lang="en-US" sz="1100"/>
                    </a:p>
                  </a:txBody>
                  <a:tcPr marL="0" marR="0" marT="0" marB="0" anchor="ctr">
                    <a:lnL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81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678"/>
                        </a:lnSpc>
                        <a:defRPr/>
                      </a:pPr>
                      <a:r>
                        <a:rPr lang="en-US" sz="3898">
                          <a:solidFill>
                            <a:srgbClr val="D6C1AC"/>
                          </a:solidFill>
                          <a:latin typeface="Roboto Condensed Bold"/>
                        </a:rPr>
                        <a:t>KHÔNG</a:t>
                      </a:r>
                      <a:endParaRPr lang="en-US" sz="1100"/>
                    </a:p>
                  </a:txBody>
                  <a:tcPr marL="0" marR="0" marT="0" marB="0" anchor="ctr">
                    <a:lnL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58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79991">
                <a:tc>
                  <a:txBody>
                    <a:bodyPr/>
                    <a:lstStyle/>
                    <a:p>
                      <a:pPr algn="just">
                        <a:lnSpc>
                          <a:spcPts val="5614"/>
                        </a:lnSpc>
                        <a:defRPr/>
                      </a:pPr>
                      <a:r>
                        <a:rPr lang="en-US" sz="3898">
                          <a:solidFill>
                            <a:srgbClr val="000000"/>
                          </a:solidFill>
                          <a:latin typeface="Roboto Condensed"/>
                        </a:rPr>
                        <a:t> Đọc trôi chảy, không bỏ từ, thêm từ.</a:t>
                      </a: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B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B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38257">
                <a:tc>
                  <a:txBody>
                    <a:bodyPr/>
                    <a:lstStyle/>
                    <a:p>
                      <a:pPr algn="just">
                        <a:lnSpc>
                          <a:spcPts val="5614"/>
                        </a:lnSpc>
                        <a:defRPr/>
                      </a:pPr>
                      <a:r>
                        <a:rPr lang="en-US" sz="3898">
                          <a:solidFill>
                            <a:srgbClr val="000000"/>
                          </a:solidFill>
                          <a:latin typeface="Roboto Condensed"/>
                        </a:rPr>
                        <a:t>Đọc to, rõ bảo đảm trong không gian lớp học, cả lớp cùng nghe được.</a:t>
                      </a: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B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B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42643">
                <a:tc>
                  <a:txBody>
                    <a:bodyPr/>
                    <a:lstStyle/>
                    <a:p>
                      <a:pPr algn="just">
                        <a:lnSpc>
                          <a:spcPts val="5614"/>
                        </a:lnSpc>
                        <a:defRPr/>
                      </a:pPr>
                      <a:r>
                        <a:rPr lang="en-US" sz="3898">
                          <a:solidFill>
                            <a:srgbClr val="000000"/>
                          </a:solidFill>
                          <a:latin typeface="Roboto Condensed"/>
                        </a:rPr>
                        <a:t>Tốc độ đọc phù hợp.</a:t>
                      </a: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B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B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81225">
                <a:tc>
                  <a:txBody>
                    <a:bodyPr/>
                    <a:lstStyle/>
                    <a:p>
                      <a:pPr algn="just">
                        <a:lnSpc>
                          <a:spcPts val="5614"/>
                        </a:lnSpc>
                        <a:defRPr/>
                      </a:pPr>
                      <a:r>
                        <a:rPr lang="en-US" sz="3898">
                          <a:solidFill>
                            <a:srgbClr val="000000"/>
                          </a:solidFill>
                          <a:latin typeface="Roboto Condensed"/>
                        </a:rPr>
                        <a:t>Sử dụng giọng điệu khác nhau để thể hiện được cảm xúc của người kể và nhân vật</a:t>
                      </a: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B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B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3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b="19"/>
          <a:stretch>
            <a:fillRect/>
          </a:stretch>
        </p:blipFill>
        <p:spPr>
          <a:xfrm rot="-4954250">
            <a:off x="15844431" y="7877136"/>
            <a:ext cx="5969642" cy="599964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-403412" y="171450"/>
            <a:ext cx="10471329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spc="67">
                <a:solidFill>
                  <a:srgbClr val="135810"/>
                </a:solidFill>
                <a:latin typeface="Fraunces Bold"/>
              </a:rPr>
              <a:t>II. ĐỌC VĂN BẢN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8838" y="1877358"/>
            <a:ext cx="6830568" cy="6317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4278" lvl="2" indent="-304759" algn="just">
              <a:lnSpc>
                <a:spcPts val="5598"/>
              </a:lnSpc>
              <a:buFont typeface="Arial"/>
              <a:buChar char="⚬"/>
            </a:pPr>
            <a:r>
              <a:rPr lang="en-US" sz="3999" spc="35">
                <a:solidFill>
                  <a:srgbClr val="000000"/>
                </a:solidFill>
                <a:latin typeface="Roboto Condensed"/>
              </a:rPr>
              <a:t>GV giao nhiệm vụ học tập: Đọc diễn cảm văn bản.</a:t>
            </a:r>
          </a:p>
          <a:p>
            <a:pPr marL="914278" lvl="2" indent="-304759" algn="just">
              <a:lnSpc>
                <a:spcPts val="5598"/>
              </a:lnSpc>
              <a:buFont typeface="Arial"/>
              <a:buChar char="⚬"/>
            </a:pPr>
            <a:r>
              <a:rPr lang="en-US" sz="3999" spc="31">
                <a:solidFill>
                  <a:srgbClr val="000000"/>
                </a:solidFill>
                <a:latin typeface="Roboto Condensed"/>
              </a:rPr>
              <a:t>HS đọc văn bản, thể hiện rõ lời nhân vật và lời người kể chuyện</a:t>
            </a:r>
          </a:p>
          <a:p>
            <a:pPr marL="914278" lvl="2" indent="-304759" algn="just">
              <a:lnSpc>
                <a:spcPts val="5598"/>
              </a:lnSpc>
              <a:buFont typeface="Arial"/>
              <a:buChar char="⚬"/>
            </a:pPr>
            <a:r>
              <a:rPr lang="en-US" sz="3999" spc="31">
                <a:solidFill>
                  <a:srgbClr val="000000"/>
                </a:solidFill>
                <a:latin typeface="Roboto Condensed"/>
              </a:rPr>
              <a:t>HS biết vận dụng các chiến lược trong khi đọc</a:t>
            </a:r>
          </a:p>
          <a:p>
            <a:pPr marL="914278" lvl="2" indent="-304759" algn="just">
              <a:lnSpc>
                <a:spcPts val="5598"/>
              </a:lnSpc>
              <a:buFont typeface="Arial"/>
              <a:buChar char="⚬"/>
            </a:pPr>
            <a:r>
              <a:rPr lang="en-US" sz="3999" spc="35">
                <a:solidFill>
                  <a:srgbClr val="000000"/>
                </a:solidFill>
                <a:latin typeface="Roboto Condensed"/>
              </a:rPr>
              <a:t>HS giải thích được từ khó trong văn bản</a:t>
            </a: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E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6"/>
          <a:stretch>
            <a:fillRect/>
          </a:stretch>
        </p:blipFill>
        <p:spPr>
          <a:xfrm rot="554471">
            <a:off x="-734401" y="-898143"/>
            <a:ext cx="2246478" cy="17578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5800" y="3467100"/>
            <a:ext cx="7322047" cy="7616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659986" y="7540073"/>
            <a:ext cx="2300551" cy="274692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328191" y="4667502"/>
            <a:ext cx="9482071" cy="2625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284" lvl="1" indent="-539642" algn="just">
              <a:lnSpc>
                <a:spcPts val="6998"/>
              </a:lnSpc>
              <a:buFont typeface="Arial"/>
              <a:buChar char="•"/>
            </a:pPr>
            <a:r>
              <a:rPr lang="en-US" sz="4998" spc="34">
                <a:solidFill>
                  <a:srgbClr val="000000"/>
                </a:solidFill>
                <a:latin typeface="Roboto Condensed Bold"/>
              </a:rPr>
              <a:t>Tên: </a:t>
            </a:r>
            <a:r>
              <a:rPr lang="en-US" sz="4998" spc="34">
                <a:solidFill>
                  <a:srgbClr val="000000"/>
                </a:solidFill>
                <a:latin typeface="Roboto Condensed"/>
              </a:rPr>
              <a:t>Cao Duy Sơn</a:t>
            </a:r>
          </a:p>
          <a:p>
            <a:pPr marL="1079284" lvl="1" indent="-539642" algn="just">
              <a:lnSpc>
                <a:spcPts val="6998"/>
              </a:lnSpc>
              <a:buFont typeface="Arial"/>
              <a:buChar char="•"/>
            </a:pPr>
            <a:r>
              <a:rPr lang="en-US" sz="4998" spc="34">
                <a:solidFill>
                  <a:srgbClr val="000000"/>
                </a:solidFill>
                <a:latin typeface="Roboto Condensed Bold"/>
              </a:rPr>
              <a:t>Quê quá</a:t>
            </a:r>
            <a:r>
              <a:rPr lang="en-US" sz="4998" spc="34">
                <a:solidFill>
                  <a:srgbClr val="000000"/>
                </a:solidFill>
                <a:latin typeface="Roboto Condensed"/>
              </a:rPr>
              <a:t>n: Cao Bằng</a:t>
            </a:r>
          </a:p>
          <a:p>
            <a:pPr algn="just">
              <a:lnSpc>
                <a:spcPts val="6998"/>
              </a:lnSpc>
            </a:pPr>
            <a:endParaRPr lang="en-US" sz="4998" spc="34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88838" y="297078"/>
            <a:ext cx="12471589" cy="1120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spc="58">
                <a:solidFill>
                  <a:srgbClr val="AF602D"/>
                </a:solidFill>
                <a:latin typeface="Fraunces Bold"/>
              </a:rPr>
              <a:t>III. KHÁM PHÁ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17538" y="1497460"/>
            <a:ext cx="16870462" cy="174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4999" spc="44">
                <a:solidFill>
                  <a:srgbClr val="000000"/>
                </a:solidFill>
                <a:latin typeface="Fraunces Bold"/>
              </a:rPr>
              <a:t>1. Tìm hiểu chung về tác giả và văn bản</a:t>
            </a:r>
          </a:p>
          <a:p>
            <a:pPr algn="just">
              <a:lnSpc>
                <a:spcPts val="7000"/>
              </a:lnSpc>
            </a:pPr>
            <a:r>
              <a:rPr lang="en-US" sz="4999" spc="43">
                <a:solidFill>
                  <a:srgbClr val="000000"/>
                </a:solidFill>
                <a:latin typeface="#9Slide05 Aphrodite Pro Bold"/>
              </a:rPr>
              <a:t>a. Tác giả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11028" y="7886735"/>
            <a:ext cx="7776972" cy="8229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E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6"/>
          <a:stretch>
            <a:fillRect/>
          </a:stretch>
        </p:blipFill>
        <p:spPr>
          <a:xfrm rot="554471">
            <a:off x="-734401" y="-898143"/>
            <a:ext cx="2246478" cy="17578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8838" y="8913537"/>
            <a:ext cx="2300551" cy="27469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470948" y="7968378"/>
            <a:ext cx="7776972" cy="82296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88838" y="3630527"/>
            <a:ext cx="4337851" cy="433785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1E5C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79"/>
                </a:lnSpc>
              </a:pPr>
              <a:r>
                <a:rPr lang="en-US" sz="3699">
                  <a:solidFill>
                    <a:srgbClr val="000000"/>
                  </a:solidFill>
                  <a:latin typeface="Roboto Condensed Bold"/>
                </a:rPr>
                <a:t>Thể loại</a:t>
              </a:r>
              <a:r>
                <a:rPr lang="en-US" sz="3699">
                  <a:solidFill>
                    <a:srgbClr val="000000"/>
                  </a:solidFill>
                  <a:latin typeface="Roboto Condensed"/>
                </a:rPr>
                <a:t>: </a:t>
              </a:r>
            </a:p>
            <a:p>
              <a:pPr algn="ctr">
                <a:lnSpc>
                  <a:spcPts val="5179"/>
                </a:lnSpc>
              </a:pPr>
              <a:r>
                <a:rPr lang="en-US" sz="3699">
                  <a:solidFill>
                    <a:srgbClr val="000000"/>
                  </a:solidFill>
                  <a:latin typeface="Roboto Condensed"/>
                </a:rPr>
                <a:t>Truyện ngắn.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88838" y="297078"/>
            <a:ext cx="12471589" cy="1120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spc="58">
                <a:solidFill>
                  <a:srgbClr val="AF602D"/>
                </a:solidFill>
                <a:latin typeface="Fraunces Bold"/>
              </a:rPr>
              <a:t>III. KHÁM PHÁ VĂN BẢN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75494" y="1208259"/>
            <a:ext cx="16870462" cy="1993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149"/>
              </a:lnSpc>
            </a:pPr>
            <a:r>
              <a:rPr lang="en-US" sz="4999" spc="44">
                <a:solidFill>
                  <a:srgbClr val="000000"/>
                </a:solidFill>
                <a:latin typeface="Fraunces Bold"/>
              </a:rPr>
              <a:t>1. Tìm hiểu chung về tác giả và văn bản</a:t>
            </a:r>
          </a:p>
          <a:p>
            <a:pPr algn="just">
              <a:lnSpc>
                <a:spcPts val="8148"/>
              </a:lnSpc>
            </a:pPr>
            <a:r>
              <a:rPr lang="en-US" sz="4999" spc="43">
                <a:solidFill>
                  <a:srgbClr val="000000"/>
                </a:solidFill>
                <a:latin typeface="#9Slide05 Aphrodite Pro"/>
              </a:rPr>
              <a:t>b. Tìm hiểu chung về văn bản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806149" y="3818265"/>
            <a:ext cx="4337851" cy="4337851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A0C7B5">
                <a:alpha val="77647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79"/>
                </a:lnSpc>
              </a:pPr>
              <a:r>
                <a:rPr lang="en-US" sz="3699">
                  <a:solidFill>
                    <a:srgbClr val="000000">
                      <a:alpha val="77647"/>
                    </a:srgbClr>
                  </a:solidFill>
                  <a:latin typeface="Roboto Condensed Bold"/>
                </a:rPr>
                <a:t>Ngôi kể: </a:t>
              </a:r>
            </a:p>
            <a:p>
              <a:pPr algn="ctr">
                <a:lnSpc>
                  <a:spcPts val="5179"/>
                </a:lnSpc>
              </a:pPr>
              <a:r>
                <a:rPr lang="en-US" sz="3699">
                  <a:solidFill>
                    <a:srgbClr val="000000">
                      <a:alpha val="77647"/>
                    </a:srgbClr>
                  </a:solidFill>
                  <a:latin typeface="Roboto Condensed"/>
                </a:rPr>
                <a:t>Ngôi thứ 3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0725" y="2983188"/>
            <a:ext cx="8677275" cy="867727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8D58">
                <a:alpha val="67843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79"/>
                </a:lnSpc>
              </a:pPr>
              <a:r>
                <a:rPr lang="en-US" sz="3699">
                  <a:solidFill>
                    <a:srgbClr val="000000">
                      <a:alpha val="67843"/>
                    </a:srgbClr>
                  </a:solidFill>
                  <a:latin typeface="Roboto Condensed Bold"/>
                </a:rPr>
                <a:t>BỐ CỤC</a:t>
              </a:r>
            </a:p>
            <a:p>
              <a:pPr algn="just">
                <a:lnSpc>
                  <a:spcPts val="5179"/>
                </a:lnSpc>
              </a:pPr>
              <a:r>
                <a:rPr lang="en-US" sz="3699">
                  <a:solidFill>
                    <a:srgbClr val="000000">
                      <a:alpha val="67843"/>
                    </a:srgbClr>
                  </a:solidFill>
                  <a:latin typeface="Roboto Condensed"/>
                </a:rPr>
                <a:t>+ Phần 1 (Từ đầu đến </a:t>
              </a:r>
              <a:r>
                <a:rPr lang="en-US" sz="3699">
                  <a:solidFill>
                    <a:srgbClr val="000000">
                      <a:alpha val="67843"/>
                    </a:srgbClr>
                  </a:solidFill>
                  <a:latin typeface="Roboto Condensed Italics"/>
                </a:rPr>
                <a:t>Dế Vần bối rối)</a:t>
              </a:r>
              <a:r>
                <a:rPr lang="en-US" sz="3699">
                  <a:solidFill>
                    <a:srgbClr val="000000">
                      <a:alpha val="67843"/>
                    </a:srgbClr>
                  </a:solidFill>
                  <a:latin typeface="Roboto Condensed"/>
                </a:rPr>
                <a:t>: Sự việc gặp chú chim nhỏ.</a:t>
              </a:r>
            </a:p>
            <a:p>
              <a:pPr algn="just">
                <a:lnSpc>
                  <a:spcPts val="5179"/>
                </a:lnSpc>
              </a:pPr>
              <a:r>
                <a:rPr lang="en-US" sz="3699">
                  <a:solidFill>
                    <a:srgbClr val="000000">
                      <a:alpha val="67843"/>
                    </a:srgbClr>
                  </a:solidFill>
                  <a:latin typeface="Roboto Condensed"/>
                </a:rPr>
                <a:t>+ Phần 2 (Tiếp đến</a:t>
              </a:r>
              <a:r>
                <a:rPr lang="en-US" sz="3699">
                  <a:solidFill>
                    <a:srgbClr val="000000">
                      <a:alpha val="67843"/>
                    </a:srgbClr>
                  </a:solidFill>
                  <a:latin typeface="Roboto Condensed Italics"/>
                </a:rPr>
                <a:t> run rẩy trong lòng</a:t>
              </a:r>
              <a:r>
                <a:rPr lang="en-US" sz="3699">
                  <a:solidFill>
                    <a:srgbClr val="000000">
                      <a:alpha val="67843"/>
                    </a:srgbClr>
                  </a:solidFill>
                  <a:latin typeface="Roboto Condensed"/>
                </a:rPr>
                <a:t>): Dế Vần hồi tưởng lại chuyện trong quá khứ.</a:t>
              </a:r>
            </a:p>
            <a:p>
              <a:pPr algn="just">
                <a:lnSpc>
                  <a:spcPts val="5179"/>
                </a:lnSpc>
              </a:pPr>
              <a:r>
                <a:rPr lang="en-US" sz="3699">
                  <a:solidFill>
                    <a:srgbClr val="000000">
                      <a:alpha val="67843"/>
                    </a:srgbClr>
                  </a:solidFill>
                  <a:latin typeface="Roboto Condensed"/>
                </a:rPr>
                <a:t>+ Phần 3 (Còn lại): Dế Vần và Ò Khìn cứu và thả chú chim lên trời.</a:t>
              </a:r>
            </a:p>
            <a:p>
              <a:pPr algn="just">
                <a:lnSpc>
                  <a:spcPts val="5179"/>
                </a:lnSpc>
              </a:pPr>
              <a:endParaRPr lang="en-US" sz="3699">
                <a:solidFill>
                  <a:srgbClr val="000000">
                    <a:alpha val="67843"/>
                  </a:srgbClr>
                </a:solidFill>
                <a:latin typeface="Roboto Condensed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E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6"/>
          <a:stretch>
            <a:fillRect/>
          </a:stretch>
        </p:blipFill>
        <p:spPr>
          <a:xfrm rot="554471">
            <a:off x="-734401" y="-898143"/>
            <a:ext cx="2246478" cy="17578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511928" y="3508245"/>
            <a:ext cx="14340372" cy="52163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943387" y="8365580"/>
            <a:ext cx="3956049" cy="472364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889843" y="3964694"/>
            <a:ext cx="10745816" cy="4160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3"/>
              </a:lnSpc>
            </a:pPr>
            <a:r>
              <a:rPr lang="en-US" sz="4399" spc="35">
                <a:solidFill>
                  <a:srgbClr val="000000"/>
                </a:solidFill>
                <a:latin typeface="Roboto Condensed Bold"/>
              </a:rPr>
              <a:t>Nhiệm vụ 1: </a:t>
            </a:r>
          </a:p>
          <a:p>
            <a:pPr marL="949957" lvl="1" indent="-474979">
              <a:lnSpc>
                <a:spcPts val="6643"/>
              </a:lnSpc>
              <a:buFont typeface="Arial"/>
              <a:buChar char="•"/>
            </a:pPr>
            <a:r>
              <a:rPr lang="en-US" sz="4399" spc="35">
                <a:solidFill>
                  <a:srgbClr val="000000"/>
                </a:solidFill>
                <a:latin typeface="Roboto Condensed"/>
              </a:rPr>
              <a:t>GV chia lớp thành 4 nhóm</a:t>
            </a:r>
          </a:p>
          <a:p>
            <a:pPr marL="949957" lvl="1" indent="-474979">
              <a:lnSpc>
                <a:spcPts val="6643"/>
              </a:lnSpc>
              <a:buFont typeface="Arial"/>
              <a:buChar char="•"/>
            </a:pPr>
            <a:r>
              <a:rPr lang="en-US" sz="4399" spc="35">
                <a:solidFill>
                  <a:srgbClr val="000000"/>
                </a:solidFill>
                <a:latin typeface="Roboto Condensed"/>
              </a:rPr>
              <a:t>Các nhóm thực hiện nhiệm vụ ở nhà theo phiếu gợi dẫn.</a:t>
            </a:r>
          </a:p>
          <a:p>
            <a:pPr marL="949957" lvl="1" indent="-474979">
              <a:lnSpc>
                <a:spcPts val="6643"/>
              </a:lnSpc>
              <a:buFont typeface="Arial"/>
              <a:buChar char="•"/>
            </a:pPr>
            <a:r>
              <a:rPr lang="en-US" sz="4399" spc="38">
                <a:solidFill>
                  <a:srgbClr val="000000"/>
                </a:solidFill>
                <a:latin typeface="Roboto Condensed"/>
              </a:rPr>
              <a:t>Thời gian trình bày tối đa: 3 phút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152339" y="7532448"/>
            <a:ext cx="7776972" cy="822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5553506"/>
            <a:ext cx="4001536" cy="395788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88838" y="297078"/>
            <a:ext cx="12471589" cy="1120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spc="58">
                <a:solidFill>
                  <a:srgbClr val="AF602D"/>
                </a:solidFill>
                <a:latin typeface="Fraunces Bold"/>
              </a:rPr>
              <a:t>III. KHÁM PHÁ VĂN BẢN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38647" y="1313034"/>
            <a:ext cx="16870462" cy="174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4999" spc="44">
                <a:solidFill>
                  <a:srgbClr val="000000"/>
                </a:solidFill>
                <a:latin typeface="Fraunces"/>
              </a:rPr>
              <a:t>2. Khám phá văn bản</a:t>
            </a:r>
          </a:p>
          <a:p>
            <a:pPr algn="just">
              <a:lnSpc>
                <a:spcPts val="7000"/>
              </a:lnSpc>
            </a:pPr>
            <a:r>
              <a:rPr lang="en-US" sz="4999" spc="43">
                <a:solidFill>
                  <a:srgbClr val="000000"/>
                </a:solidFill>
                <a:latin typeface="#9Slide05 Aphrodite Pro Bold"/>
              </a:rPr>
              <a:t>a. Cốt truyện</a:t>
            </a: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E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b="36"/>
          <a:stretch>
            <a:fillRect/>
          </a:stretch>
        </p:blipFill>
        <p:spPr>
          <a:xfrm rot="554471">
            <a:off x="-734401" y="-898143"/>
            <a:ext cx="2246478" cy="17578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105400" y="4076700"/>
            <a:ext cx="10579902" cy="101875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620000" y="2247900"/>
            <a:ext cx="5799387" cy="21095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723624" y="8319419"/>
            <a:ext cx="4084680" cy="487722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400800" y="5372100"/>
            <a:ext cx="7339035" cy="4160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57" lvl="1" indent="-474979" algn="just">
              <a:lnSpc>
                <a:spcPts val="6643"/>
              </a:lnSpc>
              <a:buFont typeface="Arial"/>
              <a:buChar char="•"/>
            </a:pPr>
            <a:r>
              <a:rPr lang="en-US" sz="4399" spc="35">
                <a:solidFill>
                  <a:srgbClr val="000000"/>
                </a:solidFill>
                <a:latin typeface="Roboto Condensed"/>
              </a:rPr>
              <a:t>Tìm các sự việc chính trong văn bản “Chích bông ơi”.</a:t>
            </a:r>
          </a:p>
          <a:p>
            <a:pPr marL="949957" lvl="1" indent="-474979" algn="just">
              <a:lnSpc>
                <a:spcPts val="6643"/>
              </a:lnSpc>
              <a:buFont typeface="Arial"/>
              <a:buChar char="•"/>
            </a:pPr>
            <a:r>
              <a:rPr lang="en-US" sz="4399" spc="38">
                <a:solidFill>
                  <a:srgbClr val="000000"/>
                </a:solidFill>
                <a:latin typeface="Roboto Condensed"/>
              </a:rPr>
              <a:t> Theo em, nhân vật chim chích bông tượng trưng cho điều gì?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88838" y="7326815"/>
            <a:ext cx="7776972" cy="82296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88838" y="6502530"/>
            <a:ext cx="3673857" cy="363377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88838" y="297078"/>
            <a:ext cx="12471589" cy="1120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spc="58">
                <a:solidFill>
                  <a:srgbClr val="AF602D"/>
                </a:solidFill>
                <a:latin typeface="Fraunces Bold"/>
              </a:rPr>
              <a:t>III. KHÁM PHÁ VĂN BẢN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38647" y="1198734"/>
            <a:ext cx="16870462" cy="2009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249"/>
              </a:lnSpc>
            </a:pPr>
            <a:r>
              <a:rPr lang="en-US" sz="4999" spc="44">
                <a:solidFill>
                  <a:srgbClr val="000000"/>
                </a:solidFill>
                <a:latin typeface="Fraunces"/>
              </a:rPr>
              <a:t>2. Khám phá văn bản</a:t>
            </a:r>
          </a:p>
          <a:p>
            <a:pPr algn="just">
              <a:lnSpc>
                <a:spcPts val="8248"/>
              </a:lnSpc>
            </a:pPr>
            <a:r>
              <a:rPr lang="en-US" sz="4999" spc="43">
                <a:solidFill>
                  <a:srgbClr val="000000"/>
                </a:solidFill>
                <a:latin typeface="#9Slide05 Aphrodite Pro Bold"/>
              </a:rPr>
              <a:t>a. Cốt truyện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334000" y="2628900"/>
            <a:ext cx="10745816" cy="1097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5999" spc="53">
                <a:solidFill>
                  <a:srgbClr val="000000"/>
                </a:solidFill>
                <a:latin typeface="Roboto Condensed Bold"/>
              </a:rPr>
              <a:t>NHÓM 1</a:t>
            </a:r>
          </a:p>
        </p:txBody>
      </p:sp>
      <p:pic>
        <p:nvPicPr>
          <p:cNvPr id="12" name="3 Minute Timer">
            <a:hlinkClick r:id="" action="ppaction://media"/>
            <a:extLst>
              <a:ext uri="{FF2B5EF4-FFF2-40B4-BE49-F238E27FC236}">
                <a16:creationId xmlns:a16="http://schemas.microsoft.com/office/drawing/2014/main" xmlns="" id="{B9A7EE91-6717-F658-D486-C628239B42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00200" y="3924300"/>
            <a:ext cx="2575878" cy="1447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E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6"/>
          <a:stretch>
            <a:fillRect/>
          </a:stretch>
        </p:blipFill>
        <p:spPr>
          <a:xfrm rot="554471">
            <a:off x="-734401" y="168974"/>
            <a:ext cx="2246478" cy="17578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50667" y="149147"/>
            <a:ext cx="2125009" cy="25373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499648" y="7095208"/>
            <a:ext cx="7776972" cy="82296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42186" y="3186703"/>
            <a:ext cx="4472693" cy="4866025"/>
            <a:chOff x="0" y="0"/>
            <a:chExt cx="1177993" cy="128158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77993" cy="1281587"/>
            </a:xfrm>
            <a:custGeom>
              <a:avLst/>
              <a:gdLst/>
              <a:ahLst/>
              <a:cxnLst/>
              <a:rect l="l" t="t" r="r" b="b"/>
              <a:pathLst>
                <a:path w="1177993" h="1281587">
                  <a:moveTo>
                    <a:pt x="88277" y="0"/>
                  </a:moveTo>
                  <a:lnTo>
                    <a:pt x="1089716" y="0"/>
                  </a:lnTo>
                  <a:cubicBezTo>
                    <a:pt x="1138470" y="0"/>
                    <a:pt x="1177993" y="39523"/>
                    <a:pt x="1177993" y="88277"/>
                  </a:cubicBezTo>
                  <a:lnTo>
                    <a:pt x="1177993" y="1193309"/>
                  </a:lnTo>
                  <a:cubicBezTo>
                    <a:pt x="1177993" y="1242064"/>
                    <a:pt x="1138470" y="1281587"/>
                    <a:pt x="1089716" y="1281587"/>
                  </a:cubicBezTo>
                  <a:lnTo>
                    <a:pt x="88277" y="1281587"/>
                  </a:lnTo>
                  <a:cubicBezTo>
                    <a:pt x="39523" y="1281587"/>
                    <a:pt x="0" y="1242064"/>
                    <a:pt x="0" y="1193309"/>
                  </a:cubicBezTo>
                  <a:lnTo>
                    <a:pt x="0" y="88277"/>
                  </a:lnTo>
                  <a:cubicBezTo>
                    <a:pt x="0" y="39523"/>
                    <a:pt x="39523" y="0"/>
                    <a:pt x="88277" y="0"/>
                  </a:cubicBezTo>
                  <a:close/>
                </a:path>
              </a:pathLst>
            </a:custGeom>
            <a:solidFill>
              <a:srgbClr val="F8EEE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5219" y="154126"/>
              <a:ext cx="1149159" cy="946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5425"/>
                </a:lnSpc>
              </a:pPr>
              <a:r>
                <a:rPr lang="en-US" sz="3500">
                  <a:solidFill>
                    <a:srgbClr val="000000"/>
                  </a:solidFill>
                  <a:latin typeface="Roboto Condensed"/>
                </a:rPr>
                <a:t>Cậu bé Ò Khìn nhờ pa là Dế Vần giải thoát một chú chim chích bông mắc kẹt khiến pa nhớ lại kỉ niệm khiến chú chim chích bông xa mẹ phải chết.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98281" y="7850263"/>
            <a:ext cx="2463613" cy="243673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358862" y="15797"/>
            <a:ext cx="12471589" cy="1120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spc="58">
                <a:solidFill>
                  <a:srgbClr val="AF602D"/>
                </a:solidFill>
                <a:latin typeface="Fraunces Bold"/>
              </a:rPr>
              <a:t>III. KHÁM PHÁ VĂN BẢN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34004" y="1177032"/>
            <a:ext cx="16870462" cy="2009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249"/>
              </a:lnSpc>
            </a:pPr>
            <a:r>
              <a:rPr lang="en-US" sz="4999" spc="44">
                <a:solidFill>
                  <a:srgbClr val="000000"/>
                </a:solidFill>
                <a:latin typeface="Fraunces"/>
              </a:rPr>
              <a:t>2. Khám phá văn bản</a:t>
            </a:r>
          </a:p>
          <a:p>
            <a:pPr algn="just">
              <a:lnSpc>
                <a:spcPts val="8248"/>
              </a:lnSpc>
            </a:pPr>
            <a:r>
              <a:rPr lang="en-US" sz="4999" spc="43">
                <a:solidFill>
                  <a:srgbClr val="000000"/>
                </a:solidFill>
                <a:latin typeface="#9Slide05 Aphrodite Pro Bold"/>
              </a:rPr>
              <a:t>a. Cốt truyện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5638799" y="4229100"/>
            <a:ext cx="3629927" cy="4147463"/>
            <a:chOff x="-51412" y="-23567"/>
            <a:chExt cx="956030" cy="1092336"/>
          </a:xfrm>
        </p:grpSpPr>
        <p:sp>
          <p:nvSpPr>
            <p:cNvPr id="12" name="Freeform 12"/>
            <p:cNvSpPr/>
            <p:nvPr/>
          </p:nvSpPr>
          <p:spPr>
            <a:xfrm>
              <a:off x="-51412" y="-23567"/>
              <a:ext cx="956030" cy="1092336"/>
            </a:xfrm>
            <a:custGeom>
              <a:avLst/>
              <a:gdLst/>
              <a:ahLst/>
              <a:cxnLst/>
              <a:rect l="l" t="t" r="r" b="b"/>
              <a:pathLst>
                <a:path w="956030" h="1092336">
                  <a:moveTo>
                    <a:pt x="108773" y="0"/>
                  </a:moveTo>
                  <a:lnTo>
                    <a:pt x="847257" y="0"/>
                  </a:lnTo>
                  <a:cubicBezTo>
                    <a:pt x="907331" y="0"/>
                    <a:pt x="956030" y="48699"/>
                    <a:pt x="956030" y="108773"/>
                  </a:cubicBezTo>
                  <a:lnTo>
                    <a:pt x="956030" y="983563"/>
                  </a:lnTo>
                  <a:cubicBezTo>
                    <a:pt x="956030" y="1043636"/>
                    <a:pt x="907331" y="1092336"/>
                    <a:pt x="847257" y="1092336"/>
                  </a:cubicBezTo>
                  <a:lnTo>
                    <a:pt x="108773" y="1092336"/>
                  </a:lnTo>
                  <a:cubicBezTo>
                    <a:pt x="48699" y="1092336"/>
                    <a:pt x="0" y="1043636"/>
                    <a:pt x="0" y="983563"/>
                  </a:cubicBezTo>
                  <a:lnTo>
                    <a:pt x="0" y="108773"/>
                  </a:lnTo>
                  <a:cubicBezTo>
                    <a:pt x="0" y="48699"/>
                    <a:pt x="48699" y="0"/>
                    <a:pt x="108773" y="0"/>
                  </a:cubicBezTo>
                  <a:close/>
                </a:path>
              </a:pathLst>
            </a:custGeom>
            <a:solidFill>
              <a:srgbClr val="F8EEE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28865" y="-23567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5565"/>
                </a:lnSpc>
              </a:pPr>
              <a:r>
                <a:rPr lang="en-US" sz="3500">
                  <a:solidFill>
                    <a:srgbClr val="000000"/>
                  </a:solidFill>
                  <a:latin typeface="Roboto Condensed"/>
                </a:rPr>
                <a:t>Chú chích bông chết thảm khiến anh hối hận suốt thời gian sau đó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083056" y="4604333"/>
            <a:ext cx="3709142" cy="4981750"/>
            <a:chOff x="0" y="0"/>
            <a:chExt cx="976893" cy="131206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69253" cy="1312066"/>
            </a:xfrm>
            <a:custGeom>
              <a:avLst/>
              <a:gdLst/>
              <a:ahLst/>
              <a:cxnLst/>
              <a:rect l="l" t="t" r="r" b="b"/>
              <a:pathLst>
                <a:path w="969253" h="1312066">
                  <a:moveTo>
                    <a:pt x="107289" y="0"/>
                  </a:moveTo>
                  <a:lnTo>
                    <a:pt x="861964" y="0"/>
                  </a:lnTo>
                  <a:cubicBezTo>
                    <a:pt x="890419" y="0"/>
                    <a:pt x="917709" y="11304"/>
                    <a:pt x="937829" y="31424"/>
                  </a:cubicBezTo>
                  <a:cubicBezTo>
                    <a:pt x="957950" y="51545"/>
                    <a:pt x="969253" y="78834"/>
                    <a:pt x="969253" y="107289"/>
                  </a:cubicBezTo>
                  <a:lnTo>
                    <a:pt x="969253" y="1204777"/>
                  </a:lnTo>
                  <a:cubicBezTo>
                    <a:pt x="969253" y="1233232"/>
                    <a:pt x="957950" y="1260521"/>
                    <a:pt x="937829" y="1280642"/>
                  </a:cubicBezTo>
                  <a:cubicBezTo>
                    <a:pt x="917709" y="1300762"/>
                    <a:pt x="890419" y="1312066"/>
                    <a:pt x="861964" y="1312066"/>
                  </a:cubicBezTo>
                  <a:lnTo>
                    <a:pt x="107289" y="1312066"/>
                  </a:lnTo>
                  <a:cubicBezTo>
                    <a:pt x="78834" y="1312066"/>
                    <a:pt x="51545" y="1300762"/>
                    <a:pt x="31424" y="1280642"/>
                  </a:cubicBezTo>
                  <a:cubicBezTo>
                    <a:pt x="11304" y="1260521"/>
                    <a:pt x="0" y="1233232"/>
                    <a:pt x="0" y="1204777"/>
                  </a:cubicBezTo>
                  <a:lnTo>
                    <a:pt x="0" y="107289"/>
                  </a:lnTo>
                  <a:cubicBezTo>
                    <a:pt x="0" y="78834"/>
                    <a:pt x="11304" y="51545"/>
                    <a:pt x="31424" y="31424"/>
                  </a:cubicBezTo>
                  <a:cubicBezTo>
                    <a:pt x="51545" y="11304"/>
                    <a:pt x="78834" y="0"/>
                    <a:pt x="107289" y="0"/>
                  </a:cubicBezTo>
                  <a:close/>
                </a:path>
              </a:pathLst>
            </a:custGeom>
            <a:solidFill>
              <a:srgbClr val="F8EEE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53714" y="162072"/>
              <a:ext cx="923179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5565"/>
                </a:lnSpc>
              </a:pPr>
              <a:r>
                <a:rPr lang="en-US" sz="3500">
                  <a:solidFill>
                    <a:srgbClr val="000000"/>
                  </a:solidFill>
                  <a:latin typeface="Roboto Condensed"/>
                </a:rPr>
                <a:t>Khi thấy con trai đang ở trong hoàn cảnh giống mình khi xưa, Dế Vần đã khuyên con thả cho chú chim nhỏ về với mẹ 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382315" y="6057900"/>
            <a:ext cx="3105584" cy="4229100"/>
            <a:chOff x="0" y="-21501"/>
            <a:chExt cx="817932" cy="111383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6299" cy="1092336"/>
            </a:xfrm>
            <a:custGeom>
              <a:avLst/>
              <a:gdLst/>
              <a:ahLst/>
              <a:cxnLst/>
              <a:rect l="l" t="t" r="r" b="b"/>
              <a:pathLst>
                <a:path w="816299" h="1092336">
                  <a:moveTo>
                    <a:pt x="127392" y="0"/>
                  </a:moveTo>
                  <a:lnTo>
                    <a:pt x="688906" y="0"/>
                  </a:lnTo>
                  <a:cubicBezTo>
                    <a:pt x="722693" y="0"/>
                    <a:pt x="755096" y="13422"/>
                    <a:pt x="778986" y="37312"/>
                  </a:cubicBezTo>
                  <a:cubicBezTo>
                    <a:pt x="802877" y="61203"/>
                    <a:pt x="816299" y="93606"/>
                    <a:pt x="816299" y="127392"/>
                  </a:cubicBezTo>
                  <a:lnTo>
                    <a:pt x="816299" y="964943"/>
                  </a:lnTo>
                  <a:cubicBezTo>
                    <a:pt x="816299" y="998730"/>
                    <a:pt x="802877" y="1031133"/>
                    <a:pt x="778986" y="1055023"/>
                  </a:cubicBezTo>
                  <a:cubicBezTo>
                    <a:pt x="755096" y="1078914"/>
                    <a:pt x="722693" y="1092336"/>
                    <a:pt x="688906" y="1092336"/>
                  </a:cubicBezTo>
                  <a:lnTo>
                    <a:pt x="127392" y="1092336"/>
                  </a:lnTo>
                  <a:cubicBezTo>
                    <a:pt x="93606" y="1092336"/>
                    <a:pt x="61203" y="1078914"/>
                    <a:pt x="37312" y="1055023"/>
                  </a:cubicBezTo>
                  <a:cubicBezTo>
                    <a:pt x="13422" y="1031133"/>
                    <a:pt x="0" y="998730"/>
                    <a:pt x="0" y="964943"/>
                  </a:cubicBezTo>
                  <a:lnTo>
                    <a:pt x="0" y="127392"/>
                  </a:lnTo>
                  <a:cubicBezTo>
                    <a:pt x="0" y="93606"/>
                    <a:pt x="13422" y="61203"/>
                    <a:pt x="37312" y="37312"/>
                  </a:cubicBezTo>
                  <a:cubicBezTo>
                    <a:pt x="61203" y="13422"/>
                    <a:pt x="93606" y="0"/>
                    <a:pt x="127392" y="0"/>
                  </a:cubicBezTo>
                  <a:close/>
                </a:path>
              </a:pathLst>
            </a:custGeom>
            <a:solidFill>
              <a:srgbClr val="F8EEE8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5132" y="-21501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5565"/>
                </a:lnSpc>
              </a:pPr>
              <a:r>
                <a:rPr lang="en-US" sz="3500">
                  <a:solidFill>
                    <a:srgbClr val="000000"/>
                  </a:solidFill>
                  <a:latin typeface="Roboto Condensed"/>
                </a:rPr>
                <a:t>Cuối truyện, hai cha con thả chú chim bay về trời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1340</Words>
  <Application>Microsoft Office PowerPoint</Application>
  <PresentationFormat>Custom</PresentationFormat>
  <Paragraphs>139</Paragraphs>
  <Slides>21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Roboto Condensed Bold</vt:lpstr>
      <vt:lpstr>#9Slide05 Aphrodite Pro Bold</vt:lpstr>
      <vt:lpstr>Times New Roman</vt:lpstr>
      <vt:lpstr>Calibri</vt:lpstr>
      <vt:lpstr>#9Slide05 Aphrodite Pro</vt:lpstr>
      <vt:lpstr>Fraunces</vt:lpstr>
      <vt:lpstr>Fraunces Bold</vt:lpstr>
      <vt:lpstr>Roboto Condensed</vt:lpstr>
      <vt:lpstr>Roboto Condensed Bold Italics</vt:lpstr>
      <vt:lpstr>Wingdings</vt:lpstr>
      <vt:lpstr>Roboto Condensed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6CD_B9_Doc 3</dc:title>
  <dc:creator>Administrator</dc:creator>
  <cp:lastModifiedBy>A</cp:lastModifiedBy>
  <cp:revision>4</cp:revision>
  <dcterms:created xsi:type="dcterms:W3CDTF">2006-08-16T00:00:00Z</dcterms:created>
  <dcterms:modified xsi:type="dcterms:W3CDTF">2025-04-23T08:02:24Z</dcterms:modified>
  <dc:identifier>DAFafkplvLM</dc:identifier>
</cp:coreProperties>
</file>