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9" r:id="rId21"/>
    <p:sldId id="275" r:id="rId22"/>
    <p:sldId id="280" r:id="rId23"/>
    <p:sldId id="276" r:id="rId24"/>
    <p:sldId id="277" r:id="rId25"/>
  </p:sldIdLst>
  <p:sldSz cx="18288000" cy="10287000"/>
  <p:notesSz cx="6858000" cy="9144000"/>
  <p:embeddedFontLst>
    <p:embeddedFont>
      <p:font typeface="#9Slide07 Crocante" panose="020B0604020202020204" charset="0"/>
      <p:regular r:id="rId26"/>
    </p:embeddedFont>
    <p:embeddedFont>
      <p:font typeface="Calibri" panose="020F0502020204030204" pitchFamily="34" charset="0"/>
      <p:regular r:id="rId27"/>
      <p:bold r:id="rId28"/>
      <p:italic r:id="rId29"/>
      <p:boldItalic r:id="rId30"/>
    </p:embeddedFont>
    <p:embeddedFont>
      <p:font typeface="#9Slide05 VL Fadilla" panose="020B0604020202020204" charset="0"/>
      <p:regular r:id="rId31"/>
    </p:embeddedFont>
    <p:embeddedFont>
      <p:font typeface="Fraunces Bold" panose="020B0604020202020204" charset="0"/>
      <p:regular r:id="rId32"/>
    </p:embeddedFont>
    <p:embeddedFont>
      <p:font typeface="Roboto Condensed Bold Italics" panose="020B0604020202020204" charset="0"/>
      <p:regular r:id="rId33"/>
    </p:embeddedFont>
    <p:embeddedFont>
      <p:font typeface="Roboto Condensed Italics" panose="020B0604020202020204" charset="0"/>
      <p:regular r:id="rId34"/>
    </p:embeddedFont>
    <p:embeddedFont>
      <p:font typeface="Roboto Condensed Bold" panose="020B0604020202020204" charset="0"/>
      <p:bold r:id="rId35"/>
    </p:embeddedFont>
    <p:embeddedFont>
      <p:font typeface="#9Slide05 Dear Saturday" panose="020B0604020202020204" charset="0"/>
      <p:regular r:id="rId36"/>
    </p:embeddedFont>
    <p:embeddedFont>
      <p:font typeface="Roboto Condensed" panose="020B060402020202020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5.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3.svg"/><Relationship Id="rId4" Type="http://schemas.openxmlformats.org/officeDocument/2006/relationships/image" Target="../media/image20.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5.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3.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34.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pSp>
        <p:nvGrpSpPr>
          <p:cNvPr id="3" name="Group 3"/>
          <p:cNvGrpSpPr/>
          <p:nvPr/>
        </p:nvGrpSpPr>
        <p:grpSpPr>
          <a:xfrm>
            <a:off x="3394536" y="3317690"/>
            <a:ext cx="6681453" cy="668145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9E8265"/>
            </a:solidFill>
          </p:spPr>
        </p:sp>
        <p:sp>
          <p:nvSpPr>
            <p:cNvPr id="5" name="TextBox 5"/>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486504" y="397577"/>
            <a:ext cx="7238895" cy="1289135"/>
          </a:xfrm>
          <a:prstGeom prst="rect">
            <a:avLst/>
          </a:prstGeom>
        </p:spPr>
        <p:txBody>
          <a:bodyPr wrap="square" lIns="0" tIns="0" rIns="0" bIns="0" rtlCol="0" anchor="t">
            <a:spAutoFit/>
          </a:bodyPr>
          <a:lstStyle/>
          <a:p>
            <a:pPr marL="863602" lvl="1" algn="ctr">
              <a:lnSpc>
                <a:spcPts val="11200"/>
              </a:lnSpc>
            </a:pPr>
            <a:r>
              <a:rPr lang="en-US" sz="8000">
                <a:solidFill>
                  <a:srgbClr val="504238"/>
                </a:solidFill>
                <a:latin typeface="#9Slide07 Crocante"/>
              </a:rPr>
              <a:t>1. KHỞI ĐỘNG</a:t>
            </a:r>
          </a:p>
        </p:txBody>
      </p:sp>
      <p:sp>
        <p:nvSpPr>
          <p:cNvPr id="7" name="TextBox 7"/>
          <p:cNvSpPr txBox="1"/>
          <p:nvPr/>
        </p:nvSpPr>
        <p:spPr>
          <a:xfrm>
            <a:off x="3394536" y="2438414"/>
            <a:ext cx="10854864" cy="1047745"/>
          </a:xfrm>
          <a:prstGeom prst="rect">
            <a:avLst/>
          </a:prstGeom>
        </p:spPr>
        <p:txBody>
          <a:bodyPr wrap="square" lIns="0" tIns="0" rIns="0" bIns="0" rtlCol="0" anchor="t">
            <a:spAutoFit/>
          </a:bodyPr>
          <a:lstStyle/>
          <a:p>
            <a:pPr algn="ctr">
              <a:lnSpc>
                <a:spcPts val="8400"/>
              </a:lnSpc>
            </a:pPr>
            <a:r>
              <a:rPr lang="en-US" sz="6000">
                <a:solidFill>
                  <a:srgbClr val="504238"/>
                </a:solidFill>
                <a:latin typeface="#9Slide05 Dear Saturday"/>
              </a:rPr>
              <a:t>Những chân dung thân thuộc</a:t>
            </a:r>
          </a:p>
        </p:txBody>
      </p:sp>
      <p:sp>
        <p:nvSpPr>
          <p:cNvPr id="8" name="TextBox 8"/>
          <p:cNvSpPr txBox="1"/>
          <p:nvPr/>
        </p:nvSpPr>
        <p:spPr>
          <a:xfrm>
            <a:off x="4092874" y="5363740"/>
            <a:ext cx="5284776" cy="3107690"/>
          </a:xfrm>
          <a:prstGeom prst="rect">
            <a:avLst/>
          </a:prstGeom>
        </p:spPr>
        <p:txBody>
          <a:bodyPr lIns="0" tIns="0" rIns="0" bIns="0" rtlCol="0" anchor="t">
            <a:spAutoFit/>
          </a:bodyPr>
          <a:lstStyle/>
          <a:p>
            <a:pPr algn="ctr">
              <a:lnSpc>
                <a:spcPts val="6159"/>
              </a:lnSpc>
            </a:pPr>
            <a:r>
              <a:rPr lang="en-US" sz="4399">
                <a:solidFill>
                  <a:srgbClr val="FFFFFF"/>
                </a:solidFill>
                <a:latin typeface="Roboto Condensed"/>
              </a:rPr>
              <a:t>Quan sát hình ảnh một số người nổi tiếng trên thế giới. Em biết những gì về họ?</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2700000">
            <a:off x="14105696" y="-813868"/>
            <a:ext cx="4055143" cy="4627838"/>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8475662"/>
            <a:ext cx="3867650" cy="188460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098554">
            <a:off x="2235566" y="7063659"/>
            <a:ext cx="2065895" cy="152876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8700" y="2707958"/>
            <a:ext cx="15357475" cy="3877762"/>
          </a:xfrm>
          <a:prstGeom prst="rect">
            <a:avLst/>
          </a:prstGeom>
        </p:spPr>
      </p:pic>
      <p:sp>
        <p:nvSpPr>
          <p:cNvPr id="7" name="TextBox 7"/>
          <p:cNvSpPr txBox="1"/>
          <p:nvPr/>
        </p:nvSpPr>
        <p:spPr>
          <a:xfrm>
            <a:off x="4360545" y="6629376"/>
            <a:ext cx="12533313" cy="3143250"/>
          </a:xfrm>
          <a:prstGeom prst="rect">
            <a:avLst/>
          </a:prstGeom>
        </p:spPr>
        <p:txBody>
          <a:bodyPr lIns="0" tIns="0" rIns="0" bIns="0" rtlCol="0" anchor="t">
            <a:spAutoFit/>
          </a:bodyPr>
          <a:lstStyle/>
          <a:p>
            <a:pPr algn="just">
              <a:lnSpc>
                <a:spcPts val="6299"/>
              </a:lnSpc>
              <a:spcBef>
                <a:spcPct val="0"/>
              </a:spcBef>
            </a:pPr>
            <a:endParaRPr/>
          </a:p>
          <a:p>
            <a:pPr algn="just">
              <a:lnSpc>
                <a:spcPts val="6299"/>
              </a:lnSpc>
              <a:spcBef>
                <a:spcPct val="0"/>
              </a:spcBef>
            </a:pPr>
            <a:r>
              <a:rPr lang="en-US" sz="4499">
                <a:solidFill>
                  <a:srgbClr val="5A3F2B"/>
                </a:solidFill>
                <a:latin typeface="Roboto Condensed"/>
              </a:rPr>
              <a:t>Tác giả nêu ra sự tương phản nhưng thống nhất giữa đời sống chính trị và đời sống bình thường của Bác. Từ đó nhấn mạnh tầm quan trọng của đức tính giản dị</a:t>
            </a:r>
          </a:p>
        </p:txBody>
      </p:sp>
      <p:sp>
        <p:nvSpPr>
          <p:cNvPr id="8" name="TextBox 8"/>
          <p:cNvSpPr txBox="1"/>
          <p:nvPr/>
        </p:nvSpPr>
        <p:spPr>
          <a:xfrm>
            <a:off x="455460" y="95250"/>
            <a:ext cx="12171347" cy="1252808"/>
          </a:xfrm>
          <a:prstGeom prst="rect">
            <a:avLst/>
          </a:prstGeom>
        </p:spPr>
        <p:txBody>
          <a:bodyPr lIns="0" tIns="0" rIns="0" bIns="0" rtlCol="0" anchor="t">
            <a:spAutoFit/>
          </a:bodyPr>
          <a:lstStyle/>
          <a:p>
            <a:pPr algn="ctr">
              <a:lnSpc>
                <a:spcPts val="10219"/>
              </a:lnSpc>
            </a:pPr>
            <a:r>
              <a:rPr lang="en-US" sz="7298">
                <a:solidFill>
                  <a:srgbClr val="504238"/>
                </a:solidFill>
                <a:latin typeface="Fraunces Bold"/>
              </a:rPr>
              <a:t>3. KHÁM PHÁ VĂN BẢN</a:t>
            </a:r>
          </a:p>
        </p:txBody>
      </p:sp>
      <p:sp>
        <p:nvSpPr>
          <p:cNvPr id="9" name="TextBox 9"/>
          <p:cNvSpPr txBox="1"/>
          <p:nvPr/>
        </p:nvSpPr>
        <p:spPr>
          <a:xfrm>
            <a:off x="2107565" y="1380625"/>
            <a:ext cx="8901112" cy="1222376"/>
          </a:xfrm>
          <a:prstGeom prst="rect">
            <a:avLst/>
          </a:prstGeom>
        </p:spPr>
        <p:txBody>
          <a:bodyPr lIns="0" tIns="0" rIns="0" bIns="0" rtlCol="0" anchor="t">
            <a:spAutoFit/>
          </a:bodyPr>
          <a:lstStyle/>
          <a:p>
            <a:pPr algn="ctr">
              <a:lnSpc>
                <a:spcPts val="9799"/>
              </a:lnSpc>
              <a:spcBef>
                <a:spcPct val="0"/>
              </a:spcBef>
            </a:pPr>
            <a:r>
              <a:rPr lang="en-US" sz="6999">
                <a:solidFill>
                  <a:srgbClr val="504238"/>
                </a:solidFill>
                <a:latin typeface="#9Slide05 VL Fadilla"/>
              </a:rPr>
              <a:t>Đức tính giản dị của Bác Hồ</a:t>
            </a:r>
          </a:p>
        </p:txBody>
      </p:sp>
      <p:sp>
        <p:nvSpPr>
          <p:cNvPr id="10" name="TextBox 10"/>
          <p:cNvSpPr txBox="1"/>
          <p:nvPr/>
        </p:nvSpPr>
        <p:spPr>
          <a:xfrm>
            <a:off x="3569994" y="3331436"/>
            <a:ext cx="11565564" cy="2526030"/>
          </a:xfrm>
          <a:prstGeom prst="rect">
            <a:avLst/>
          </a:prstGeom>
        </p:spPr>
        <p:txBody>
          <a:bodyPr lIns="0" tIns="0" rIns="0" bIns="0" rtlCol="0" anchor="t">
            <a:spAutoFit/>
          </a:bodyPr>
          <a:lstStyle/>
          <a:p>
            <a:pPr algn="ctr">
              <a:lnSpc>
                <a:spcPts val="6719"/>
              </a:lnSpc>
              <a:spcBef>
                <a:spcPct val="0"/>
              </a:spcBef>
            </a:pPr>
            <a:r>
              <a:rPr lang="en-US" sz="4800">
                <a:solidFill>
                  <a:srgbClr val="FFFFFF"/>
                </a:solidFill>
                <a:latin typeface="Roboto Condensed Bold"/>
              </a:rPr>
              <a:t>Nêu vấn đề: </a:t>
            </a:r>
          </a:p>
          <a:p>
            <a:pPr algn="ctr">
              <a:lnSpc>
                <a:spcPts val="6719"/>
              </a:lnSpc>
              <a:spcBef>
                <a:spcPct val="0"/>
              </a:spcBef>
            </a:pPr>
            <a:r>
              <a:rPr lang="en-US" sz="4800">
                <a:solidFill>
                  <a:srgbClr val="FFFFFF"/>
                </a:solidFill>
                <a:latin typeface="Roboto Condensed"/>
              </a:rPr>
              <a:t>Sự nhất quán giữa cuộc đời cách mạng và cuộc sống giản dị của Bác Hồ</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5681610">
            <a:off x="14739414" y="7564750"/>
            <a:ext cx="2874802" cy="33871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96120" y="3795663"/>
            <a:ext cx="3754322" cy="5462637"/>
          </a:xfrm>
          <a:prstGeom prst="rect">
            <a:avLst/>
          </a:prstGeom>
        </p:spPr>
      </p:pic>
      <p:grpSp>
        <p:nvGrpSpPr>
          <p:cNvPr id="5" name="Group 5"/>
          <p:cNvGrpSpPr>
            <a:grpSpLocks noChangeAspect="1"/>
          </p:cNvGrpSpPr>
          <p:nvPr/>
        </p:nvGrpSpPr>
        <p:grpSpPr>
          <a:xfrm>
            <a:off x="11859684" y="-337982"/>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stretch>
                <a:fillRect l="-4915" r="-4915"/>
              </a:stretch>
            </a:blipFill>
          </p:spPr>
        </p:sp>
      </p:grpSp>
      <p:sp>
        <p:nvSpPr>
          <p:cNvPr id="7" name="TextBox 7"/>
          <p:cNvSpPr txBox="1"/>
          <p:nvPr/>
        </p:nvSpPr>
        <p:spPr>
          <a:xfrm>
            <a:off x="-492639" y="374961"/>
            <a:ext cx="12171347" cy="1111210"/>
          </a:xfrm>
          <a:prstGeom prst="rect">
            <a:avLst/>
          </a:prstGeom>
        </p:spPr>
        <p:txBody>
          <a:bodyPr lIns="0" tIns="0" rIns="0" bIns="0" rtlCol="0" anchor="t">
            <a:spAutoFit/>
          </a:bodyPr>
          <a:lstStyle/>
          <a:p>
            <a:pPr algn="ctr">
              <a:lnSpc>
                <a:spcPts val="9099"/>
              </a:lnSpc>
            </a:pPr>
            <a:r>
              <a:rPr lang="en-US" sz="6498">
                <a:solidFill>
                  <a:srgbClr val="504238"/>
                </a:solidFill>
                <a:latin typeface="Fraunces Bold"/>
              </a:rPr>
              <a:t>3. KHÁM PHÁ VĂN BẢN</a:t>
            </a:r>
          </a:p>
        </p:txBody>
      </p:sp>
      <p:sp>
        <p:nvSpPr>
          <p:cNvPr id="8" name="TextBox 8"/>
          <p:cNvSpPr txBox="1"/>
          <p:nvPr/>
        </p:nvSpPr>
        <p:spPr>
          <a:xfrm>
            <a:off x="731740" y="1512469"/>
            <a:ext cx="9282589" cy="1290956"/>
          </a:xfrm>
          <a:prstGeom prst="rect">
            <a:avLst/>
          </a:prstGeom>
        </p:spPr>
        <p:txBody>
          <a:bodyPr lIns="0" tIns="0" rIns="0" bIns="0" rtlCol="0" anchor="t">
            <a:spAutoFit/>
          </a:bodyPr>
          <a:lstStyle/>
          <a:p>
            <a:pPr algn="ctr">
              <a:lnSpc>
                <a:spcPts val="10219"/>
              </a:lnSpc>
              <a:spcBef>
                <a:spcPct val="0"/>
              </a:spcBef>
            </a:pPr>
            <a:r>
              <a:rPr lang="en-US" sz="7299">
                <a:solidFill>
                  <a:srgbClr val="5A3F2B"/>
                </a:solidFill>
                <a:latin typeface="#9Slide05 VL Fadilla"/>
              </a:rPr>
              <a:t>Đức tính giản dị của Bác Hồ</a:t>
            </a:r>
          </a:p>
        </p:txBody>
      </p:sp>
      <p:sp>
        <p:nvSpPr>
          <p:cNvPr id="9" name="TextBox 9"/>
          <p:cNvSpPr txBox="1"/>
          <p:nvPr/>
        </p:nvSpPr>
        <p:spPr>
          <a:xfrm>
            <a:off x="254350" y="3522345"/>
            <a:ext cx="1964698" cy="6764655"/>
          </a:xfrm>
          <a:prstGeom prst="rect">
            <a:avLst/>
          </a:prstGeom>
        </p:spPr>
        <p:txBody>
          <a:bodyPr lIns="0" tIns="0" rIns="0" bIns="0" rtlCol="0" anchor="t">
            <a:spAutoFit/>
          </a:bodyPr>
          <a:lstStyle/>
          <a:p>
            <a:pPr algn="ctr">
              <a:lnSpc>
                <a:spcPts val="6719"/>
              </a:lnSpc>
            </a:pPr>
            <a:r>
              <a:rPr lang="en-US" sz="4800">
                <a:solidFill>
                  <a:srgbClr val="5A3F2B"/>
                </a:solidFill>
                <a:latin typeface="Roboto Condensed Bold"/>
              </a:rPr>
              <a:t>Luận điểm 1: Bác giản dị trong đời sống</a:t>
            </a:r>
          </a:p>
          <a:p>
            <a:pPr algn="ctr">
              <a:lnSpc>
                <a:spcPts val="6719"/>
              </a:lnSpc>
            </a:pPr>
            <a:endParaRPr lang="en-US" sz="4800">
              <a:solidFill>
                <a:srgbClr val="5A3F2B"/>
              </a:solidFill>
              <a:latin typeface="Roboto Condensed Bold"/>
            </a:endParaRPr>
          </a:p>
        </p:txBody>
      </p:sp>
      <p:sp>
        <p:nvSpPr>
          <p:cNvPr id="10" name="TextBox 10"/>
          <p:cNvSpPr txBox="1"/>
          <p:nvPr/>
        </p:nvSpPr>
        <p:spPr>
          <a:xfrm>
            <a:off x="6150442" y="4087968"/>
            <a:ext cx="6501884" cy="1545590"/>
          </a:xfrm>
          <a:prstGeom prst="rect">
            <a:avLst/>
          </a:prstGeom>
        </p:spPr>
        <p:txBody>
          <a:bodyPr lIns="0" tIns="0" rIns="0" bIns="0" rtlCol="0" anchor="t">
            <a:spAutoFit/>
          </a:bodyPr>
          <a:lstStyle/>
          <a:p>
            <a:pPr algn="ctr">
              <a:lnSpc>
                <a:spcPts val="6159"/>
              </a:lnSpc>
              <a:spcBef>
                <a:spcPct val="0"/>
              </a:spcBef>
            </a:pPr>
            <a:r>
              <a:rPr lang="en-US" sz="4399">
                <a:solidFill>
                  <a:srgbClr val="504238"/>
                </a:solidFill>
                <a:latin typeface="Roboto Condensed"/>
              </a:rPr>
              <a:t> Bữa cơm Bác chỉ vài ba món </a:t>
            </a:r>
          </a:p>
          <a:p>
            <a:pPr algn="ctr">
              <a:lnSpc>
                <a:spcPts val="6159"/>
              </a:lnSpc>
              <a:spcBef>
                <a:spcPct val="0"/>
              </a:spcBef>
            </a:pPr>
            <a:endParaRPr lang="en-US" sz="4399">
              <a:solidFill>
                <a:srgbClr val="504238"/>
              </a:solidFill>
              <a:latin typeface="Roboto Condensed"/>
            </a:endParaRPr>
          </a:p>
        </p:txBody>
      </p:sp>
      <p:sp>
        <p:nvSpPr>
          <p:cNvPr id="11" name="TextBox 11"/>
          <p:cNvSpPr txBox="1"/>
          <p:nvPr/>
        </p:nvSpPr>
        <p:spPr>
          <a:xfrm>
            <a:off x="6584259" y="5713337"/>
            <a:ext cx="8386059" cy="2207895"/>
          </a:xfrm>
          <a:prstGeom prst="rect">
            <a:avLst/>
          </a:prstGeom>
        </p:spPr>
        <p:txBody>
          <a:bodyPr lIns="0" tIns="0" rIns="0" bIns="0" rtlCol="0" anchor="t">
            <a:spAutoFit/>
          </a:bodyPr>
          <a:lstStyle/>
          <a:p>
            <a:pPr algn="just">
              <a:lnSpc>
                <a:spcPts val="5880"/>
              </a:lnSpc>
              <a:spcBef>
                <a:spcPct val="0"/>
              </a:spcBef>
            </a:pPr>
            <a:r>
              <a:rPr lang="en-US" sz="4200">
                <a:solidFill>
                  <a:srgbClr val="504238"/>
                </a:solidFill>
                <a:latin typeface="Roboto Condensed"/>
              </a:rPr>
              <a:t>Khi ăn Bác không để vãi một hột cơm, ăn xong cái bát bao giờ cũng sạch và thức ăn còn lại được sắp xếp tươm tất</a:t>
            </a:r>
          </a:p>
        </p:txBody>
      </p:sp>
      <p:sp>
        <p:nvSpPr>
          <p:cNvPr id="12" name="TextBox 12"/>
          <p:cNvSpPr txBox="1"/>
          <p:nvPr/>
        </p:nvSpPr>
        <p:spPr>
          <a:xfrm>
            <a:off x="6327514" y="8795425"/>
            <a:ext cx="7204638" cy="764540"/>
          </a:xfrm>
          <a:prstGeom prst="rect">
            <a:avLst/>
          </a:prstGeom>
        </p:spPr>
        <p:txBody>
          <a:bodyPr wrap="square" lIns="0" tIns="0" rIns="0" bIns="0" rtlCol="0" anchor="t">
            <a:spAutoFit/>
          </a:bodyPr>
          <a:lstStyle/>
          <a:p>
            <a:pPr algn="ctr">
              <a:lnSpc>
                <a:spcPts val="6159"/>
              </a:lnSpc>
              <a:spcBef>
                <a:spcPct val="0"/>
              </a:spcBef>
            </a:pPr>
            <a:r>
              <a:rPr lang="en-US" sz="4399">
                <a:solidFill>
                  <a:srgbClr val="504238"/>
                </a:solidFill>
                <a:latin typeface="Roboto Condensed"/>
              </a:rPr>
              <a:t> Căn nhà vẻn vẹn vài ba phòng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2700000">
            <a:off x="13867575" y="-1141764"/>
            <a:ext cx="4055143" cy="4627838"/>
          </a:xfrm>
          <a:prstGeom prst="rect">
            <a:avLst/>
          </a:prstGeom>
        </p:spPr>
      </p:pic>
      <p:grpSp>
        <p:nvGrpSpPr>
          <p:cNvPr id="4" name="Group 4"/>
          <p:cNvGrpSpPr/>
          <p:nvPr/>
        </p:nvGrpSpPr>
        <p:grpSpPr>
          <a:xfrm>
            <a:off x="4440715" y="3195067"/>
            <a:ext cx="13318570" cy="1448359"/>
            <a:chOff x="0" y="0"/>
            <a:chExt cx="3507772" cy="381461"/>
          </a:xfrm>
        </p:grpSpPr>
        <p:sp>
          <p:nvSpPr>
            <p:cNvPr id="5" name="Freeform 5"/>
            <p:cNvSpPr/>
            <p:nvPr/>
          </p:nvSpPr>
          <p:spPr>
            <a:xfrm>
              <a:off x="0" y="0"/>
              <a:ext cx="3507772" cy="381461"/>
            </a:xfrm>
            <a:custGeom>
              <a:avLst/>
              <a:gdLst/>
              <a:ahLst/>
              <a:cxnLst/>
              <a:rect l="l" t="t" r="r" b="b"/>
              <a:pathLst>
                <a:path w="3507772" h="381461">
                  <a:moveTo>
                    <a:pt x="29646" y="0"/>
                  </a:moveTo>
                  <a:lnTo>
                    <a:pt x="3478126" y="0"/>
                  </a:lnTo>
                  <a:cubicBezTo>
                    <a:pt x="3494499" y="0"/>
                    <a:pt x="3507772" y="13273"/>
                    <a:pt x="3507772" y="29646"/>
                  </a:cubicBezTo>
                  <a:lnTo>
                    <a:pt x="3507772" y="351815"/>
                  </a:lnTo>
                  <a:cubicBezTo>
                    <a:pt x="3507772" y="359678"/>
                    <a:pt x="3504648" y="367218"/>
                    <a:pt x="3499088" y="372778"/>
                  </a:cubicBezTo>
                  <a:cubicBezTo>
                    <a:pt x="3493529" y="378337"/>
                    <a:pt x="3485988" y="381461"/>
                    <a:pt x="3478126" y="381461"/>
                  </a:cubicBezTo>
                  <a:lnTo>
                    <a:pt x="29646" y="381461"/>
                  </a:lnTo>
                  <a:cubicBezTo>
                    <a:pt x="13273" y="381461"/>
                    <a:pt x="0" y="368188"/>
                    <a:pt x="0" y="351815"/>
                  </a:cubicBezTo>
                  <a:lnTo>
                    <a:pt x="0" y="29646"/>
                  </a:lnTo>
                  <a:cubicBezTo>
                    <a:pt x="0" y="13273"/>
                    <a:pt x="13273" y="0"/>
                    <a:pt x="29646" y="0"/>
                  </a:cubicBezTo>
                  <a:close/>
                </a:path>
              </a:pathLst>
            </a:custGeom>
            <a:solidFill>
              <a:srgbClr val="9E826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441608" y="4892373"/>
            <a:ext cx="13317677" cy="1448359"/>
            <a:chOff x="0" y="0"/>
            <a:chExt cx="3507536" cy="381461"/>
          </a:xfrm>
        </p:grpSpPr>
        <p:sp>
          <p:nvSpPr>
            <p:cNvPr id="8" name="Freeform 8"/>
            <p:cNvSpPr/>
            <p:nvPr/>
          </p:nvSpPr>
          <p:spPr>
            <a:xfrm>
              <a:off x="0" y="0"/>
              <a:ext cx="3507536" cy="381461"/>
            </a:xfrm>
            <a:custGeom>
              <a:avLst/>
              <a:gdLst/>
              <a:ahLst/>
              <a:cxnLst/>
              <a:rect l="l" t="t" r="r" b="b"/>
              <a:pathLst>
                <a:path w="3507536" h="381461">
                  <a:moveTo>
                    <a:pt x="29648" y="0"/>
                  </a:moveTo>
                  <a:lnTo>
                    <a:pt x="3477888" y="0"/>
                  </a:lnTo>
                  <a:cubicBezTo>
                    <a:pt x="3485752" y="0"/>
                    <a:pt x="3493293" y="3124"/>
                    <a:pt x="3498853" y="8684"/>
                  </a:cubicBezTo>
                  <a:cubicBezTo>
                    <a:pt x="3504413" y="14244"/>
                    <a:pt x="3507536" y="21785"/>
                    <a:pt x="3507536" y="29648"/>
                  </a:cubicBezTo>
                  <a:lnTo>
                    <a:pt x="3507536" y="351813"/>
                  </a:lnTo>
                  <a:cubicBezTo>
                    <a:pt x="3507536" y="359676"/>
                    <a:pt x="3504413" y="367217"/>
                    <a:pt x="3498853" y="372777"/>
                  </a:cubicBezTo>
                  <a:cubicBezTo>
                    <a:pt x="3493293" y="378337"/>
                    <a:pt x="3485752" y="381461"/>
                    <a:pt x="3477888" y="381461"/>
                  </a:cubicBezTo>
                  <a:lnTo>
                    <a:pt x="29648" y="381461"/>
                  </a:lnTo>
                  <a:cubicBezTo>
                    <a:pt x="13274" y="381461"/>
                    <a:pt x="0" y="368187"/>
                    <a:pt x="0" y="351813"/>
                  </a:cubicBezTo>
                  <a:lnTo>
                    <a:pt x="0" y="29648"/>
                  </a:lnTo>
                  <a:cubicBezTo>
                    <a:pt x="0" y="21785"/>
                    <a:pt x="3124" y="14244"/>
                    <a:pt x="8684" y="8684"/>
                  </a:cubicBezTo>
                  <a:cubicBezTo>
                    <a:pt x="14244" y="3124"/>
                    <a:pt x="21785" y="0"/>
                    <a:pt x="29648" y="0"/>
                  </a:cubicBezTo>
                  <a:close/>
                </a:path>
              </a:pathLst>
            </a:custGeom>
            <a:solidFill>
              <a:srgbClr val="9E8265"/>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441608" y="6589680"/>
            <a:ext cx="13317677" cy="1448359"/>
            <a:chOff x="0" y="0"/>
            <a:chExt cx="3507536" cy="381461"/>
          </a:xfrm>
        </p:grpSpPr>
        <p:sp>
          <p:nvSpPr>
            <p:cNvPr id="11" name="Freeform 11"/>
            <p:cNvSpPr/>
            <p:nvPr/>
          </p:nvSpPr>
          <p:spPr>
            <a:xfrm>
              <a:off x="0" y="0"/>
              <a:ext cx="3507536" cy="381461"/>
            </a:xfrm>
            <a:custGeom>
              <a:avLst/>
              <a:gdLst/>
              <a:ahLst/>
              <a:cxnLst/>
              <a:rect l="l" t="t" r="r" b="b"/>
              <a:pathLst>
                <a:path w="3507536" h="381461">
                  <a:moveTo>
                    <a:pt x="29648" y="0"/>
                  </a:moveTo>
                  <a:lnTo>
                    <a:pt x="3477888" y="0"/>
                  </a:lnTo>
                  <a:cubicBezTo>
                    <a:pt x="3485752" y="0"/>
                    <a:pt x="3493293" y="3124"/>
                    <a:pt x="3498853" y="8684"/>
                  </a:cubicBezTo>
                  <a:cubicBezTo>
                    <a:pt x="3504413" y="14244"/>
                    <a:pt x="3507536" y="21785"/>
                    <a:pt x="3507536" y="29648"/>
                  </a:cubicBezTo>
                  <a:lnTo>
                    <a:pt x="3507536" y="351813"/>
                  </a:lnTo>
                  <a:cubicBezTo>
                    <a:pt x="3507536" y="359676"/>
                    <a:pt x="3504413" y="367217"/>
                    <a:pt x="3498853" y="372777"/>
                  </a:cubicBezTo>
                  <a:cubicBezTo>
                    <a:pt x="3493293" y="378337"/>
                    <a:pt x="3485752" y="381461"/>
                    <a:pt x="3477888" y="381461"/>
                  </a:cubicBezTo>
                  <a:lnTo>
                    <a:pt x="29648" y="381461"/>
                  </a:lnTo>
                  <a:cubicBezTo>
                    <a:pt x="13274" y="381461"/>
                    <a:pt x="0" y="368187"/>
                    <a:pt x="0" y="351813"/>
                  </a:cubicBezTo>
                  <a:lnTo>
                    <a:pt x="0" y="29648"/>
                  </a:lnTo>
                  <a:cubicBezTo>
                    <a:pt x="0" y="21785"/>
                    <a:pt x="3124" y="14244"/>
                    <a:pt x="8684" y="8684"/>
                  </a:cubicBezTo>
                  <a:cubicBezTo>
                    <a:pt x="14244" y="3124"/>
                    <a:pt x="21785" y="0"/>
                    <a:pt x="29648" y="0"/>
                  </a:cubicBezTo>
                  <a:close/>
                </a:path>
              </a:pathLst>
            </a:custGeom>
            <a:solidFill>
              <a:srgbClr val="9E8265"/>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441608" y="8472428"/>
            <a:ext cx="13317677" cy="1499979"/>
            <a:chOff x="0" y="0"/>
            <a:chExt cx="3507536" cy="381461"/>
          </a:xfrm>
        </p:grpSpPr>
        <p:sp>
          <p:nvSpPr>
            <p:cNvPr id="14" name="Freeform 14"/>
            <p:cNvSpPr/>
            <p:nvPr/>
          </p:nvSpPr>
          <p:spPr>
            <a:xfrm>
              <a:off x="0" y="0"/>
              <a:ext cx="3507536" cy="381461"/>
            </a:xfrm>
            <a:custGeom>
              <a:avLst/>
              <a:gdLst/>
              <a:ahLst/>
              <a:cxnLst/>
              <a:rect l="l" t="t" r="r" b="b"/>
              <a:pathLst>
                <a:path w="3507536" h="381461">
                  <a:moveTo>
                    <a:pt x="29648" y="0"/>
                  </a:moveTo>
                  <a:lnTo>
                    <a:pt x="3477888" y="0"/>
                  </a:lnTo>
                  <a:cubicBezTo>
                    <a:pt x="3485752" y="0"/>
                    <a:pt x="3493293" y="3124"/>
                    <a:pt x="3498853" y="8684"/>
                  </a:cubicBezTo>
                  <a:cubicBezTo>
                    <a:pt x="3504413" y="14244"/>
                    <a:pt x="3507536" y="21785"/>
                    <a:pt x="3507536" y="29648"/>
                  </a:cubicBezTo>
                  <a:lnTo>
                    <a:pt x="3507536" y="351813"/>
                  </a:lnTo>
                  <a:cubicBezTo>
                    <a:pt x="3507536" y="359676"/>
                    <a:pt x="3504413" y="367217"/>
                    <a:pt x="3498853" y="372777"/>
                  </a:cubicBezTo>
                  <a:cubicBezTo>
                    <a:pt x="3493293" y="378337"/>
                    <a:pt x="3485752" y="381461"/>
                    <a:pt x="3477888" y="381461"/>
                  </a:cubicBezTo>
                  <a:lnTo>
                    <a:pt x="29648" y="381461"/>
                  </a:lnTo>
                  <a:cubicBezTo>
                    <a:pt x="13274" y="381461"/>
                    <a:pt x="0" y="368187"/>
                    <a:pt x="0" y="351813"/>
                  </a:cubicBezTo>
                  <a:lnTo>
                    <a:pt x="0" y="29648"/>
                  </a:lnTo>
                  <a:cubicBezTo>
                    <a:pt x="0" y="21785"/>
                    <a:pt x="3124" y="14244"/>
                    <a:pt x="8684" y="8684"/>
                  </a:cubicBezTo>
                  <a:cubicBezTo>
                    <a:pt x="14244" y="3124"/>
                    <a:pt x="21785" y="0"/>
                    <a:pt x="29648" y="0"/>
                  </a:cubicBezTo>
                  <a:close/>
                </a:path>
              </a:pathLst>
            </a:custGeom>
            <a:solidFill>
              <a:srgbClr val="9E8265"/>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81071" y="3186338"/>
            <a:ext cx="2675050" cy="6734449"/>
            <a:chOff x="0" y="0"/>
            <a:chExt cx="704540" cy="1773682"/>
          </a:xfrm>
        </p:grpSpPr>
        <p:sp>
          <p:nvSpPr>
            <p:cNvPr id="17" name="Freeform 17"/>
            <p:cNvSpPr/>
            <p:nvPr/>
          </p:nvSpPr>
          <p:spPr>
            <a:xfrm>
              <a:off x="0" y="0"/>
              <a:ext cx="704540" cy="1773682"/>
            </a:xfrm>
            <a:custGeom>
              <a:avLst/>
              <a:gdLst/>
              <a:ahLst/>
              <a:cxnLst/>
              <a:rect l="l" t="t" r="r" b="b"/>
              <a:pathLst>
                <a:path w="704540" h="1773682">
                  <a:moveTo>
                    <a:pt x="147600" y="0"/>
                  </a:moveTo>
                  <a:lnTo>
                    <a:pt x="556940" y="0"/>
                  </a:lnTo>
                  <a:cubicBezTo>
                    <a:pt x="596086" y="0"/>
                    <a:pt x="633628" y="15551"/>
                    <a:pt x="661309" y="43231"/>
                  </a:cubicBezTo>
                  <a:cubicBezTo>
                    <a:pt x="688989" y="70912"/>
                    <a:pt x="704540" y="108454"/>
                    <a:pt x="704540" y="147600"/>
                  </a:cubicBezTo>
                  <a:lnTo>
                    <a:pt x="704540" y="1626082"/>
                  </a:lnTo>
                  <a:cubicBezTo>
                    <a:pt x="704540" y="1665228"/>
                    <a:pt x="688989" y="1702770"/>
                    <a:pt x="661309" y="1730451"/>
                  </a:cubicBezTo>
                  <a:cubicBezTo>
                    <a:pt x="633628" y="1758131"/>
                    <a:pt x="596086" y="1773682"/>
                    <a:pt x="556940" y="1773682"/>
                  </a:cubicBezTo>
                  <a:lnTo>
                    <a:pt x="147600" y="1773682"/>
                  </a:lnTo>
                  <a:cubicBezTo>
                    <a:pt x="108454" y="1773682"/>
                    <a:pt x="70912" y="1758131"/>
                    <a:pt x="43231" y="1730451"/>
                  </a:cubicBezTo>
                  <a:cubicBezTo>
                    <a:pt x="15551" y="1702770"/>
                    <a:pt x="0" y="1665228"/>
                    <a:pt x="0" y="1626082"/>
                  </a:cubicBezTo>
                  <a:lnTo>
                    <a:pt x="0" y="147600"/>
                  </a:lnTo>
                  <a:cubicBezTo>
                    <a:pt x="0" y="108454"/>
                    <a:pt x="15551" y="70912"/>
                    <a:pt x="43231" y="43231"/>
                  </a:cubicBezTo>
                  <a:cubicBezTo>
                    <a:pt x="70912" y="15551"/>
                    <a:pt x="108454" y="0"/>
                    <a:pt x="147600" y="0"/>
                  </a:cubicBezTo>
                  <a:close/>
                </a:path>
              </a:pathLst>
            </a:custGeom>
            <a:solidFill>
              <a:srgbClr val="9E8265"/>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085614" y="3361858"/>
            <a:ext cx="1126501" cy="6302106"/>
          </a:xfrm>
          <a:prstGeom prst="rect">
            <a:avLst/>
          </a:prstGeom>
        </p:spPr>
      </p:pic>
      <p:sp>
        <p:nvSpPr>
          <p:cNvPr id="20" name="TextBox 20"/>
          <p:cNvSpPr txBox="1"/>
          <p:nvPr/>
        </p:nvSpPr>
        <p:spPr>
          <a:xfrm>
            <a:off x="717381" y="328250"/>
            <a:ext cx="12171347" cy="1252808"/>
          </a:xfrm>
          <a:prstGeom prst="rect">
            <a:avLst/>
          </a:prstGeom>
        </p:spPr>
        <p:txBody>
          <a:bodyPr lIns="0" tIns="0" rIns="0" bIns="0" rtlCol="0" anchor="t">
            <a:spAutoFit/>
          </a:bodyPr>
          <a:lstStyle/>
          <a:p>
            <a:pPr algn="ctr">
              <a:lnSpc>
                <a:spcPts val="10219"/>
              </a:lnSpc>
            </a:pPr>
            <a:r>
              <a:rPr lang="en-US" sz="7298">
                <a:solidFill>
                  <a:srgbClr val="504238"/>
                </a:solidFill>
                <a:latin typeface="Fraunces Bold"/>
              </a:rPr>
              <a:t>3. KHÁM PHÁ VĂN BẢN</a:t>
            </a:r>
          </a:p>
        </p:txBody>
      </p:sp>
      <p:sp>
        <p:nvSpPr>
          <p:cNvPr id="21" name="TextBox 21"/>
          <p:cNvSpPr txBox="1"/>
          <p:nvPr/>
        </p:nvSpPr>
        <p:spPr>
          <a:xfrm>
            <a:off x="1518596" y="1647732"/>
            <a:ext cx="9282589" cy="1290956"/>
          </a:xfrm>
          <a:prstGeom prst="rect">
            <a:avLst/>
          </a:prstGeom>
        </p:spPr>
        <p:txBody>
          <a:bodyPr lIns="0" tIns="0" rIns="0" bIns="0" rtlCol="0" anchor="t">
            <a:spAutoFit/>
          </a:bodyPr>
          <a:lstStyle/>
          <a:p>
            <a:pPr algn="ctr">
              <a:lnSpc>
                <a:spcPts val="10219"/>
              </a:lnSpc>
              <a:spcBef>
                <a:spcPct val="0"/>
              </a:spcBef>
            </a:pPr>
            <a:r>
              <a:rPr lang="en-US" sz="7299">
                <a:solidFill>
                  <a:srgbClr val="5A3F2B"/>
                </a:solidFill>
                <a:latin typeface="#9Slide05 VL Fadilla"/>
              </a:rPr>
              <a:t>Đức tính giản dị của Bác Hồ</a:t>
            </a:r>
          </a:p>
        </p:txBody>
      </p:sp>
      <p:sp>
        <p:nvSpPr>
          <p:cNvPr id="22" name="TextBox 22"/>
          <p:cNvSpPr txBox="1"/>
          <p:nvPr/>
        </p:nvSpPr>
        <p:spPr>
          <a:xfrm>
            <a:off x="361272" y="3341419"/>
            <a:ext cx="2314647" cy="5916881"/>
          </a:xfrm>
          <a:prstGeom prst="rect">
            <a:avLst/>
          </a:prstGeom>
        </p:spPr>
        <p:txBody>
          <a:bodyPr lIns="0" tIns="0" rIns="0" bIns="0" rtlCol="0" anchor="t">
            <a:spAutoFit/>
          </a:bodyPr>
          <a:lstStyle/>
          <a:p>
            <a:pPr algn="ctr">
              <a:lnSpc>
                <a:spcPts val="6720"/>
              </a:lnSpc>
              <a:spcBef>
                <a:spcPct val="0"/>
              </a:spcBef>
            </a:pPr>
            <a:r>
              <a:rPr lang="en-US" sz="4800">
                <a:solidFill>
                  <a:srgbClr val="EADCC9"/>
                </a:solidFill>
                <a:latin typeface="Roboto Condensed Bold"/>
              </a:rPr>
              <a:t>Luận điểm 2: Bác giản dị trong quan hệ với mọi người</a:t>
            </a:r>
          </a:p>
        </p:txBody>
      </p:sp>
      <p:sp>
        <p:nvSpPr>
          <p:cNvPr id="23" name="TextBox 23"/>
          <p:cNvSpPr txBox="1"/>
          <p:nvPr/>
        </p:nvSpPr>
        <p:spPr>
          <a:xfrm>
            <a:off x="3853045" y="3520057"/>
            <a:ext cx="9786918" cy="721995"/>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Roboto Condensed"/>
              </a:rPr>
              <a:t>Bác viết thư cho một đồng chí cán bộ </a:t>
            </a:r>
          </a:p>
        </p:txBody>
      </p:sp>
      <p:sp>
        <p:nvSpPr>
          <p:cNvPr id="24" name="TextBox 24"/>
          <p:cNvSpPr txBox="1"/>
          <p:nvPr/>
        </p:nvSpPr>
        <p:spPr>
          <a:xfrm>
            <a:off x="3136534" y="5212693"/>
            <a:ext cx="13317677" cy="721995"/>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Roboto Condensed"/>
              </a:rPr>
              <a:t>Bác nói chuyện với các cháu thiếu nhi miền Nam</a:t>
            </a:r>
          </a:p>
        </p:txBody>
      </p:sp>
      <p:sp>
        <p:nvSpPr>
          <p:cNvPr id="25" name="TextBox 25"/>
          <p:cNvSpPr txBox="1"/>
          <p:nvPr/>
        </p:nvSpPr>
        <p:spPr>
          <a:xfrm>
            <a:off x="4620736" y="6874133"/>
            <a:ext cx="13317677" cy="1200531"/>
          </a:xfrm>
          <a:prstGeom prst="rect">
            <a:avLst/>
          </a:prstGeom>
        </p:spPr>
        <p:txBody>
          <a:bodyPr lIns="0" tIns="0" rIns="0" bIns="0" rtlCol="0" anchor="t">
            <a:spAutoFit/>
          </a:bodyPr>
          <a:lstStyle/>
          <a:p>
            <a:pPr>
              <a:lnSpc>
                <a:spcPts val="4662"/>
              </a:lnSpc>
            </a:pPr>
            <a:r>
              <a:rPr lang="en-US" sz="4200">
                <a:solidFill>
                  <a:srgbClr val="FFFFFF"/>
                </a:solidFill>
                <a:latin typeface="Roboto Condensed"/>
              </a:rPr>
              <a:t>Bác đi thăm nhà tập thể, thăm nơi làm việc, phòng ngủ, nhà ăn của công nhân </a:t>
            </a:r>
          </a:p>
        </p:txBody>
      </p:sp>
      <p:sp>
        <p:nvSpPr>
          <p:cNvPr id="26" name="TextBox 26"/>
          <p:cNvSpPr txBox="1"/>
          <p:nvPr/>
        </p:nvSpPr>
        <p:spPr>
          <a:xfrm>
            <a:off x="4620736" y="8792747"/>
            <a:ext cx="10667048" cy="721995"/>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Roboto Condensed"/>
              </a:rPr>
              <a:t>Việc gì tự làm được Bác không nhờ người giúp việc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par>
                                <p:cTn id="28" presetID="6"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ircle(in)">
                                      <p:cBhvr>
                                        <p:cTn id="35" dur="2000"/>
                                        <p:tgtEl>
                                          <p:spTgt spid="25"/>
                                        </p:tgtEl>
                                      </p:cBhvr>
                                    </p:animEffect>
                                  </p:childTnLst>
                                </p:cTn>
                              </p:par>
                              <p:par>
                                <p:cTn id="36" presetID="6"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par>
                                <p:cTn id="44" presetID="22" presetClass="entr" presetSubtype="4"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2700000">
            <a:off x="13867575" y="-1141764"/>
            <a:ext cx="4055143" cy="4627838"/>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87674">
            <a:off x="636701" y="4991292"/>
            <a:ext cx="1763789" cy="1625892"/>
          </a:xfrm>
          <a:prstGeom prst="rect">
            <a:avLst/>
          </a:prstGeom>
        </p:spPr>
      </p:pic>
      <p:grpSp>
        <p:nvGrpSpPr>
          <p:cNvPr id="5" name="Group 5"/>
          <p:cNvGrpSpPr/>
          <p:nvPr/>
        </p:nvGrpSpPr>
        <p:grpSpPr>
          <a:xfrm>
            <a:off x="1333681" y="3186338"/>
            <a:ext cx="7074331" cy="1851043"/>
            <a:chOff x="0" y="0"/>
            <a:chExt cx="1863198" cy="487517"/>
          </a:xfrm>
        </p:grpSpPr>
        <p:sp>
          <p:nvSpPr>
            <p:cNvPr id="6" name="Freeform 6"/>
            <p:cNvSpPr/>
            <p:nvPr/>
          </p:nvSpPr>
          <p:spPr>
            <a:xfrm>
              <a:off x="0" y="0"/>
              <a:ext cx="1863198" cy="487517"/>
            </a:xfrm>
            <a:custGeom>
              <a:avLst/>
              <a:gdLst/>
              <a:ahLst/>
              <a:cxnLst/>
              <a:rect l="l" t="t" r="r" b="b"/>
              <a:pathLst>
                <a:path w="1863198" h="487517">
                  <a:moveTo>
                    <a:pt x="55813" y="0"/>
                  </a:moveTo>
                  <a:lnTo>
                    <a:pt x="1807386" y="0"/>
                  </a:lnTo>
                  <a:cubicBezTo>
                    <a:pt x="1822188" y="0"/>
                    <a:pt x="1836384" y="5880"/>
                    <a:pt x="1846851" y="16347"/>
                  </a:cubicBezTo>
                  <a:cubicBezTo>
                    <a:pt x="1857318" y="26814"/>
                    <a:pt x="1863198" y="41010"/>
                    <a:pt x="1863198" y="55813"/>
                  </a:cubicBezTo>
                  <a:lnTo>
                    <a:pt x="1863198" y="431705"/>
                  </a:lnTo>
                  <a:cubicBezTo>
                    <a:pt x="1863198" y="446507"/>
                    <a:pt x="1857318" y="460703"/>
                    <a:pt x="1846851" y="471170"/>
                  </a:cubicBezTo>
                  <a:cubicBezTo>
                    <a:pt x="1836384" y="481637"/>
                    <a:pt x="1822188" y="487517"/>
                    <a:pt x="1807386" y="487517"/>
                  </a:cubicBezTo>
                  <a:lnTo>
                    <a:pt x="55813" y="487517"/>
                  </a:lnTo>
                  <a:cubicBezTo>
                    <a:pt x="24988" y="487517"/>
                    <a:pt x="0" y="462529"/>
                    <a:pt x="0" y="431705"/>
                  </a:cubicBezTo>
                  <a:lnTo>
                    <a:pt x="0" y="55813"/>
                  </a:lnTo>
                  <a:cubicBezTo>
                    <a:pt x="0" y="41010"/>
                    <a:pt x="5880" y="26814"/>
                    <a:pt x="16347" y="16347"/>
                  </a:cubicBezTo>
                  <a:cubicBezTo>
                    <a:pt x="26814" y="5880"/>
                    <a:pt x="41010" y="0"/>
                    <a:pt x="55813" y="0"/>
                  </a:cubicBezTo>
                  <a:close/>
                </a:path>
              </a:pathLst>
            </a:custGeom>
            <a:solidFill>
              <a:srgbClr val="AF885C"/>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8615457" y="2681706"/>
            <a:ext cx="9672543" cy="7094953"/>
            <a:chOff x="0" y="0"/>
            <a:chExt cx="4198620" cy="3079750"/>
          </a:xfrm>
        </p:grpSpPr>
        <p:sp>
          <p:nvSpPr>
            <p:cNvPr id="9" name="Freeform 9"/>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stretch>
                <a:fillRect l="-8943" r="-8943"/>
              </a:stretch>
            </a:blipFill>
          </p:spPr>
        </p:sp>
      </p:grpSp>
      <p:sp>
        <p:nvSpPr>
          <p:cNvPr id="10" name="TextBox 10"/>
          <p:cNvSpPr txBox="1"/>
          <p:nvPr/>
        </p:nvSpPr>
        <p:spPr>
          <a:xfrm>
            <a:off x="717381" y="328250"/>
            <a:ext cx="12171347" cy="1252808"/>
          </a:xfrm>
          <a:prstGeom prst="rect">
            <a:avLst/>
          </a:prstGeom>
        </p:spPr>
        <p:txBody>
          <a:bodyPr lIns="0" tIns="0" rIns="0" bIns="0" rtlCol="0" anchor="t">
            <a:spAutoFit/>
          </a:bodyPr>
          <a:lstStyle/>
          <a:p>
            <a:pPr algn="ctr">
              <a:lnSpc>
                <a:spcPts val="10219"/>
              </a:lnSpc>
            </a:pPr>
            <a:r>
              <a:rPr lang="en-US" sz="7298">
                <a:solidFill>
                  <a:srgbClr val="504238"/>
                </a:solidFill>
                <a:latin typeface="Fraunces Bold"/>
              </a:rPr>
              <a:t>3. KHÁM PHÁ VĂN BẢN</a:t>
            </a:r>
          </a:p>
        </p:txBody>
      </p:sp>
      <p:sp>
        <p:nvSpPr>
          <p:cNvPr id="11" name="TextBox 11"/>
          <p:cNvSpPr txBox="1"/>
          <p:nvPr/>
        </p:nvSpPr>
        <p:spPr>
          <a:xfrm>
            <a:off x="1518596" y="1647732"/>
            <a:ext cx="9282589" cy="1290956"/>
          </a:xfrm>
          <a:prstGeom prst="rect">
            <a:avLst/>
          </a:prstGeom>
        </p:spPr>
        <p:txBody>
          <a:bodyPr lIns="0" tIns="0" rIns="0" bIns="0" rtlCol="0" anchor="t">
            <a:spAutoFit/>
          </a:bodyPr>
          <a:lstStyle/>
          <a:p>
            <a:pPr algn="ctr">
              <a:lnSpc>
                <a:spcPts val="10219"/>
              </a:lnSpc>
              <a:spcBef>
                <a:spcPct val="0"/>
              </a:spcBef>
            </a:pPr>
            <a:r>
              <a:rPr lang="en-US" sz="7299">
                <a:solidFill>
                  <a:srgbClr val="5A3F2B"/>
                </a:solidFill>
                <a:latin typeface="#9Slide05 VL Fadilla"/>
              </a:rPr>
              <a:t>Đức tính giản dị của Bác Hồ</a:t>
            </a:r>
          </a:p>
        </p:txBody>
      </p:sp>
      <p:sp>
        <p:nvSpPr>
          <p:cNvPr id="12" name="TextBox 12"/>
          <p:cNvSpPr txBox="1"/>
          <p:nvPr/>
        </p:nvSpPr>
        <p:spPr>
          <a:xfrm>
            <a:off x="1333681" y="3350536"/>
            <a:ext cx="7074331" cy="1678256"/>
          </a:xfrm>
          <a:prstGeom prst="rect">
            <a:avLst/>
          </a:prstGeom>
        </p:spPr>
        <p:txBody>
          <a:bodyPr lIns="0" tIns="0" rIns="0" bIns="0" rtlCol="0" anchor="t">
            <a:spAutoFit/>
          </a:bodyPr>
          <a:lstStyle/>
          <a:p>
            <a:pPr algn="ctr">
              <a:lnSpc>
                <a:spcPts val="6720"/>
              </a:lnSpc>
              <a:spcBef>
                <a:spcPct val="0"/>
              </a:spcBef>
            </a:pPr>
            <a:r>
              <a:rPr lang="en-US" sz="4800">
                <a:solidFill>
                  <a:srgbClr val="EADCC9"/>
                </a:solidFill>
                <a:latin typeface="Roboto Condensed Bold"/>
              </a:rPr>
              <a:t>Luận điểm 3: Bác giản dị trong cách nói và viết</a:t>
            </a:r>
          </a:p>
        </p:txBody>
      </p:sp>
      <p:sp>
        <p:nvSpPr>
          <p:cNvPr id="13" name="TextBox 13"/>
          <p:cNvSpPr txBox="1"/>
          <p:nvPr/>
        </p:nvSpPr>
        <p:spPr>
          <a:xfrm>
            <a:off x="2109982" y="5789181"/>
            <a:ext cx="4941775" cy="3693795"/>
          </a:xfrm>
          <a:prstGeom prst="rect">
            <a:avLst/>
          </a:prstGeom>
        </p:spPr>
        <p:txBody>
          <a:bodyPr lIns="0" tIns="0" rIns="0" bIns="0" rtlCol="0" anchor="t">
            <a:spAutoFit/>
          </a:bodyPr>
          <a:lstStyle/>
          <a:p>
            <a:pPr algn="just">
              <a:lnSpc>
                <a:spcPts val="5880"/>
              </a:lnSpc>
              <a:spcBef>
                <a:spcPct val="0"/>
              </a:spcBef>
            </a:pPr>
            <a:r>
              <a:rPr lang="en-US" sz="4200">
                <a:solidFill>
                  <a:srgbClr val="504238"/>
                </a:solidFill>
                <a:latin typeface="Roboto Condensed"/>
              </a:rPr>
              <a:t>Bác dùng những câu nói nổi tiếng về ý nghĩa và ngắn gọn, dễ nhớ, dễ thuộc để mọi người hiểu và làm được.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2700000">
            <a:off x="13926568" y="3091846"/>
            <a:ext cx="4055143" cy="4627838"/>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8475662"/>
            <a:ext cx="3867650" cy="1884601"/>
          </a:xfrm>
          <a:prstGeom prst="rect">
            <a:avLst/>
          </a:prstGeom>
        </p:spPr>
      </p:pic>
      <p:pic>
        <p:nvPicPr>
          <p:cNvPr id="5" name="Picture 5"/>
          <p:cNvPicPr>
            <a:picLocks noChangeAspect="1"/>
          </p:cNvPicPr>
          <p:nvPr/>
        </p:nvPicPr>
        <p:blipFill>
          <a:blip r:embed="rId6"/>
          <a:srcRect/>
          <a:stretch>
            <a:fillRect/>
          </a:stretch>
        </p:blipFill>
        <p:spPr>
          <a:xfrm>
            <a:off x="3377326" y="2793501"/>
            <a:ext cx="10504915" cy="7287785"/>
          </a:xfrm>
          <a:prstGeom prst="rect">
            <a:avLst/>
          </a:prstGeom>
        </p:spPr>
      </p:pic>
      <p:sp>
        <p:nvSpPr>
          <p:cNvPr id="6" name="TextBox 6"/>
          <p:cNvSpPr txBox="1"/>
          <p:nvPr/>
        </p:nvSpPr>
        <p:spPr>
          <a:xfrm>
            <a:off x="4384713" y="4332468"/>
            <a:ext cx="8848396" cy="4724400"/>
          </a:xfrm>
          <a:prstGeom prst="rect">
            <a:avLst/>
          </a:prstGeom>
        </p:spPr>
        <p:txBody>
          <a:bodyPr lIns="0" tIns="0" rIns="0" bIns="0" rtlCol="0" anchor="t">
            <a:spAutoFit/>
          </a:bodyPr>
          <a:lstStyle/>
          <a:p>
            <a:pPr algn="just">
              <a:lnSpc>
                <a:spcPts val="6299"/>
              </a:lnSpc>
              <a:spcBef>
                <a:spcPct val="0"/>
              </a:spcBef>
            </a:pPr>
            <a:r>
              <a:rPr lang="en-US" sz="4499">
                <a:solidFill>
                  <a:srgbClr val="5A3F2B"/>
                </a:solidFill>
                <a:latin typeface="Roboto Condensed"/>
              </a:rPr>
              <a:t>Những chân lí giản dị mà sâu sắc lúc đó thâm nhập vào quả tim và bộ óc của hàng triệu con người đang chờ đợi nó, thì đó là sức mạnh vô địch, đó là chủ nghĩa anh hùng cách mạng. Câu kết cho luận điểm 3</a:t>
            </a:r>
          </a:p>
        </p:txBody>
      </p:sp>
      <p:sp>
        <p:nvSpPr>
          <p:cNvPr id="7" name="TextBox 7"/>
          <p:cNvSpPr txBox="1"/>
          <p:nvPr/>
        </p:nvSpPr>
        <p:spPr>
          <a:xfrm>
            <a:off x="712895" y="287746"/>
            <a:ext cx="12171347" cy="1252808"/>
          </a:xfrm>
          <a:prstGeom prst="rect">
            <a:avLst/>
          </a:prstGeom>
        </p:spPr>
        <p:txBody>
          <a:bodyPr lIns="0" tIns="0" rIns="0" bIns="0" rtlCol="0" anchor="t">
            <a:spAutoFit/>
          </a:bodyPr>
          <a:lstStyle/>
          <a:p>
            <a:pPr algn="ctr">
              <a:lnSpc>
                <a:spcPts val="10219"/>
              </a:lnSpc>
            </a:pPr>
            <a:r>
              <a:rPr lang="en-US" sz="7298">
                <a:solidFill>
                  <a:srgbClr val="504238"/>
                </a:solidFill>
                <a:latin typeface="Fraunces Bold"/>
              </a:rPr>
              <a:t>3. KHÁM PHÁ VĂN BẢN</a:t>
            </a:r>
          </a:p>
        </p:txBody>
      </p:sp>
      <p:sp>
        <p:nvSpPr>
          <p:cNvPr id="8" name="TextBox 8"/>
          <p:cNvSpPr txBox="1"/>
          <p:nvPr/>
        </p:nvSpPr>
        <p:spPr>
          <a:xfrm>
            <a:off x="2261103" y="1378629"/>
            <a:ext cx="8901112" cy="1222376"/>
          </a:xfrm>
          <a:prstGeom prst="rect">
            <a:avLst/>
          </a:prstGeom>
        </p:spPr>
        <p:txBody>
          <a:bodyPr lIns="0" tIns="0" rIns="0" bIns="0" rtlCol="0" anchor="t">
            <a:spAutoFit/>
          </a:bodyPr>
          <a:lstStyle/>
          <a:p>
            <a:pPr algn="ctr">
              <a:lnSpc>
                <a:spcPts val="9799"/>
              </a:lnSpc>
              <a:spcBef>
                <a:spcPct val="0"/>
              </a:spcBef>
            </a:pPr>
            <a:r>
              <a:rPr lang="en-US" sz="6999">
                <a:solidFill>
                  <a:srgbClr val="504238"/>
                </a:solidFill>
                <a:latin typeface="#9Slide05 VL Fadilla"/>
              </a:rPr>
              <a:t>Đức tính giản dị của Bác Hồ</a:t>
            </a:r>
          </a:p>
        </p:txBody>
      </p:sp>
      <p:sp>
        <p:nvSpPr>
          <p:cNvPr id="9" name="TextBox 9"/>
          <p:cNvSpPr txBox="1"/>
          <p:nvPr/>
        </p:nvSpPr>
        <p:spPr>
          <a:xfrm>
            <a:off x="3361218" y="3254667"/>
            <a:ext cx="11565564" cy="830580"/>
          </a:xfrm>
          <a:prstGeom prst="rect">
            <a:avLst/>
          </a:prstGeom>
        </p:spPr>
        <p:txBody>
          <a:bodyPr lIns="0" tIns="0" rIns="0" bIns="0" rtlCol="0" anchor="t">
            <a:spAutoFit/>
          </a:bodyPr>
          <a:lstStyle/>
          <a:p>
            <a:pPr algn="ctr">
              <a:lnSpc>
                <a:spcPts val="6719"/>
              </a:lnSpc>
              <a:spcBef>
                <a:spcPct val="0"/>
              </a:spcBef>
            </a:pPr>
            <a:r>
              <a:rPr lang="en-US" sz="4800">
                <a:solidFill>
                  <a:srgbClr val="FFFFFF"/>
                </a:solidFill>
                <a:latin typeface="Roboto Condensed Bold"/>
              </a:rPr>
              <a:t>Kết thúc vấn đề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5806606">
            <a:off x="-111448" y="-612638"/>
            <a:ext cx="3148825" cy="4320857"/>
          </a:xfrm>
          <a:prstGeom prst="rect">
            <a:avLst/>
          </a:prstGeom>
        </p:spPr>
      </p:pic>
      <p:pic>
        <p:nvPicPr>
          <p:cNvPr id="4" name="Picture 4"/>
          <p:cNvPicPr>
            <a:picLocks noChangeAspect="1"/>
          </p:cNvPicPr>
          <p:nvPr/>
        </p:nvPicPr>
        <p:blipFill>
          <a:blip r:embed="rId4"/>
          <a:srcRect/>
          <a:stretch>
            <a:fillRect/>
          </a:stretch>
        </p:blipFill>
        <p:spPr>
          <a:xfrm>
            <a:off x="3879273" y="2909660"/>
            <a:ext cx="11311608" cy="6348640"/>
          </a:xfrm>
          <a:prstGeom prst="rect">
            <a:avLst/>
          </a:prstGeom>
        </p:spPr>
      </p:pic>
      <p:sp>
        <p:nvSpPr>
          <p:cNvPr id="5" name="TextBox 5"/>
          <p:cNvSpPr txBox="1"/>
          <p:nvPr/>
        </p:nvSpPr>
        <p:spPr>
          <a:xfrm>
            <a:off x="2654895" y="271645"/>
            <a:ext cx="12171347" cy="1111210"/>
          </a:xfrm>
          <a:prstGeom prst="rect">
            <a:avLst/>
          </a:prstGeom>
        </p:spPr>
        <p:txBody>
          <a:bodyPr lIns="0" tIns="0" rIns="0" bIns="0" rtlCol="0" anchor="t">
            <a:spAutoFit/>
          </a:bodyPr>
          <a:lstStyle/>
          <a:p>
            <a:pPr algn="ctr">
              <a:lnSpc>
                <a:spcPts val="9099"/>
              </a:lnSpc>
            </a:pPr>
            <a:r>
              <a:rPr lang="en-US" sz="6498">
                <a:solidFill>
                  <a:srgbClr val="504238"/>
                </a:solidFill>
                <a:latin typeface="Fraunces Bold"/>
              </a:rPr>
              <a:t>3. KHÁM PHÁ VĂN BẢN</a:t>
            </a:r>
          </a:p>
        </p:txBody>
      </p:sp>
      <p:sp>
        <p:nvSpPr>
          <p:cNvPr id="6" name="TextBox 6"/>
          <p:cNvSpPr txBox="1"/>
          <p:nvPr/>
        </p:nvSpPr>
        <p:spPr>
          <a:xfrm>
            <a:off x="3879273" y="1409154"/>
            <a:ext cx="9282589" cy="1290956"/>
          </a:xfrm>
          <a:prstGeom prst="rect">
            <a:avLst/>
          </a:prstGeom>
        </p:spPr>
        <p:txBody>
          <a:bodyPr lIns="0" tIns="0" rIns="0" bIns="0" rtlCol="0" anchor="t">
            <a:spAutoFit/>
          </a:bodyPr>
          <a:lstStyle/>
          <a:p>
            <a:pPr algn="ctr">
              <a:lnSpc>
                <a:spcPts val="10219"/>
              </a:lnSpc>
              <a:spcBef>
                <a:spcPct val="0"/>
              </a:spcBef>
            </a:pPr>
            <a:r>
              <a:rPr lang="en-US" sz="7299">
                <a:solidFill>
                  <a:srgbClr val="5A3F2B"/>
                </a:solidFill>
                <a:latin typeface="#9Slide05 VL Fadilla"/>
              </a:rPr>
              <a:t>Đức tính giản dị của Bác Hồ</a:t>
            </a:r>
          </a:p>
        </p:txBody>
      </p:sp>
      <p:sp>
        <p:nvSpPr>
          <p:cNvPr id="7" name="TextBox 7"/>
          <p:cNvSpPr txBox="1"/>
          <p:nvPr/>
        </p:nvSpPr>
        <p:spPr>
          <a:xfrm>
            <a:off x="4929690" y="4323525"/>
            <a:ext cx="9177348" cy="3373755"/>
          </a:xfrm>
          <a:prstGeom prst="rect">
            <a:avLst/>
          </a:prstGeom>
        </p:spPr>
        <p:txBody>
          <a:bodyPr lIns="0" tIns="0" rIns="0" bIns="0" rtlCol="0" anchor="t">
            <a:spAutoFit/>
          </a:bodyPr>
          <a:lstStyle/>
          <a:p>
            <a:pPr algn="just">
              <a:lnSpc>
                <a:spcPts val="6719"/>
              </a:lnSpc>
              <a:spcBef>
                <a:spcPct val="0"/>
              </a:spcBef>
            </a:pPr>
            <a:r>
              <a:rPr lang="en-US" sz="4799">
                <a:solidFill>
                  <a:srgbClr val="5A3F2B"/>
                </a:solidFill>
                <a:latin typeface="Roboto Condensed"/>
              </a:rPr>
              <a:t>Nhận xét về cách nêu lí lẽ và dẫn chứng để làm sáng tỏ luận điểm: </a:t>
            </a:r>
            <a:r>
              <a:rPr lang="en-US" sz="4799">
                <a:solidFill>
                  <a:srgbClr val="5A3F2B"/>
                </a:solidFill>
                <a:latin typeface="Roboto Condensed Bold Italics"/>
              </a:rPr>
              <a:t>dẫn chứng cụ thể, lí lẽ bình luận sâu sắc, có sức thuyết phục.</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098554">
            <a:off x="1522048" y="4906239"/>
            <a:ext cx="2065895" cy="1528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5681610">
            <a:off x="-1402120" y="-804218"/>
            <a:ext cx="4277259" cy="503948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20264" y="3643884"/>
            <a:ext cx="14165345" cy="5807791"/>
          </a:xfrm>
          <a:prstGeom prst="rect">
            <a:avLst/>
          </a:prstGeom>
        </p:spPr>
      </p:pic>
      <p:sp>
        <p:nvSpPr>
          <p:cNvPr id="5" name="TextBox 5"/>
          <p:cNvSpPr txBox="1"/>
          <p:nvPr/>
        </p:nvSpPr>
        <p:spPr>
          <a:xfrm>
            <a:off x="3058326" y="2078902"/>
            <a:ext cx="15371887" cy="1813560"/>
          </a:xfrm>
          <a:prstGeom prst="rect">
            <a:avLst/>
          </a:prstGeom>
        </p:spPr>
        <p:txBody>
          <a:bodyPr lIns="0" tIns="0" rIns="0" bIns="0" rtlCol="0" anchor="t">
            <a:spAutoFit/>
          </a:bodyPr>
          <a:lstStyle/>
          <a:p>
            <a:pPr algn="ctr">
              <a:lnSpc>
                <a:spcPts val="6899"/>
              </a:lnSpc>
            </a:pPr>
            <a:r>
              <a:rPr lang="en-US" sz="6899">
                <a:solidFill>
                  <a:srgbClr val="504238"/>
                </a:solidFill>
                <a:latin typeface="#9Slide05 VL Fadilla"/>
              </a:rPr>
              <a:t>c. Bài học về cách nghĩ, cách ứng xử của bản thân </a:t>
            </a:r>
          </a:p>
          <a:p>
            <a:pPr algn="ctr">
              <a:lnSpc>
                <a:spcPts val="6899"/>
              </a:lnSpc>
            </a:pPr>
            <a:endParaRPr lang="en-US" sz="6899">
              <a:solidFill>
                <a:srgbClr val="504238"/>
              </a:solidFill>
              <a:latin typeface="#9Slide05 VL Fadilla"/>
            </a:endParaRPr>
          </a:p>
        </p:txBody>
      </p:sp>
      <p:sp>
        <p:nvSpPr>
          <p:cNvPr id="6" name="TextBox 6"/>
          <p:cNvSpPr txBox="1"/>
          <p:nvPr/>
        </p:nvSpPr>
        <p:spPr>
          <a:xfrm>
            <a:off x="3058326" y="604312"/>
            <a:ext cx="12171347" cy="1111210"/>
          </a:xfrm>
          <a:prstGeom prst="rect">
            <a:avLst/>
          </a:prstGeom>
        </p:spPr>
        <p:txBody>
          <a:bodyPr lIns="0" tIns="0" rIns="0" bIns="0" rtlCol="0" anchor="t">
            <a:spAutoFit/>
          </a:bodyPr>
          <a:lstStyle/>
          <a:p>
            <a:pPr algn="ctr">
              <a:lnSpc>
                <a:spcPts val="9099"/>
              </a:lnSpc>
            </a:pPr>
            <a:r>
              <a:rPr lang="en-US" sz="6498">
                <a:solidFill>
                  <a:srgbClr val="504238"/>
                </a:solidFill>
                <a:latin typeface="Fraunces Bold"/>
              </a:rPr>
              <a:t>3. KHÁM PHÁ VĂN BẢN</a:t>
            </a:r>
          </a:p>
        </p:txBody>
      </p:sp>
      <p:sp>
        <p:nvSpPr>
          <p:cNvPr id="7" name="TextBox 7"/>
          <p:cNvSpPr txBox="1"/>
          <p:nvPr/>
        </p:nvSpPr>
        <p:spPr>
          <a:xfrm>
            <a:off x="2845569" y="4387232"/>
            <a:ext cx="5380567" cy="3693795"/>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Roboto Condensed"/>
              </a:rPr>
              <a:t>Luôn gần</a:t>
            </a:r>
          </a:p>
          <a:p>
            <a:pPr algn="ctr">
              <a:lnSpc>
                <a:spcPts val="5880"/>
              </a:lnSpc>
              <a:spcBef>
                <a:spcPct val="0"/>
              </a:spcBef>
            </a:pPr>
            <a:r>
              <a:rPr lang="en-US" sz="4200">
                <a:solidFill>
                  <a:srgbClr val="FFFFFF"/>
                </a:solidFill>
                <a:latin typeface="Roboto Condensed"/>
              </a:rPr>
              <a:t> gũi, cởi mở, chân thành với mọi người; có thái độ sống tích cực, sống giản dị phù hợp với hoàn cảnh</a:t>
            </a:r>
          </a:p>
        </p:txBody>
      </p:sp>
      <p:sp>
        <p:nvSpPr>
          <p:cNvPr id="8" name="TextBox 8"/>
          <p:cNvSpPr txBox="1"/>
          <p:nvPr/>
        </p:nvSpPr>
        <p:spPr>
          <a:xfrm>
            <a:off x="10744270" y="5400970"/>
            <a:ext cx="4383452" cy="2207895"/>
          </a:xfrm>
          <a:prstGeom prst="rect">
            <a:avLst/>
          </a:prstGeom>
        </p:spPr>
        <p:txBody>
          <a:bodyPr lIns="0" tIns="0" rIns="0" bIns="0" rtlCol="0" anchor="t">
            <a:spAutoFit/>
          </a:bodyPr>
          <a:lstStyle/>
          <a:p>
            <a:pPr algn="ctr">
              <a:lnSpc>
                <a:spcPts val="5880"/>
              </a:lnSpc>
              <a:spcBef>
                <a:spcPct val="0"/>
              </a:spcBef>
            </a:pPr>
            <a:r>
              <a:rPr lang="en-US" sz="4200">
                <a:solidFill>
                  <a:srgbClr val="F5EFEB"/>
                </a:solidFill>
                <a:latin typeface="Roboto Condensed"/>
              </a:rPr>
              <a:t>Học tập, rèn luyện noi gương đạo đức Hồ Chủ tịch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2169441"/>
            <a:ext cx="6858087" cy="7190655"/>
          </a:xfrm>
          <a:prstGeom prst="rect">
            <a:avLst/>
          </a:prstGeom>
        </p:spPr>
      </p:pic>
      <p:pic>
        <p:nvPicPr>
          <p:cNvPr id="4" name="Picture 4"/>
          <p:cNvPicPr>
            <a:picLocks noChangeAspect="1"/>
          </p:cNvPicPr>
          <p:nvPr/>
        </p:nvPicPr>
        <p:blipFill>
          <a:blip r:embed="rId4"/>
          <a:srcRect/>
          <a:stretch>
            <a:fillRect/>
          </a:stretch>
        </p:blipFill>
        <p:spPr>
          <a:xfrm rot="-2700000">
            <a:off x="13619492" y="-765746"/>
            <a:ext cx="4055143" cy="462783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247198" y="2607564"/>
            <a:ext cx="11040802" cy="5814823"/>
          </a:xfrm>
          <a:prstGeom prst="rect">
            <a:avLst/>
          </a:prstGeom>
        </p:spPr>
      </p:pic>
      <p:sp>
        <p:nvSpPr>
          <p:cNvPr id="6" name="TextBox 6"/>
          <p:cNvSpPr txBox="1"/>
          <p:nvPr/>
        </p:nvSpPr>
        <p:spPr>
          <a:xfrm>
            <a:off x="8723424" y="3904565"/>
            <a:ext cx="8355795" cy="3606106"/>
          </a:xfrm>
          <a:prstGeom prst="rect">
            <a:avLst/>
          </a:prstGeom>
        </p:spPr>
        <p:txBody>
          <a:bodyPr lIns="0" tIns="0" rIns="0" bIns="0" rtlCol="0" anchor="t">
            <a:spAutoFit/>
          </a:bodyPr>
          <a:lstStyle/>
          <a:p>
            <a:pPr algn="ctr">
              <a:lnSpc>
                <a:spcPts val="7217"/>
              </a:lnSpc>
              <a:spcBef>
                <a:spcPct val="0"/>
              </a:spcBef>
            </a:pPr>
            <a:r>
              <a:rPr lang="en-US" sz="5155">
                <a:solidFill>
                  <a:srgbClr val="FFFFFF"/>
                </a:solidFill>
                <a:latin typeface="Roboto Condensed"/>
              </a:rPr>
              <a:t>Qua chân dung Hồ Chủ tịch, em hiểu như thế nào là đức tính giản dị? Em sẽ làm gì để rèn luyện đức tính ấy?</a:t>
            </a:r>
          </a:p>
        </p:txBody>
      </p:sp>
      <p:sp>
        <p:nvSpPr>
          <p:cNvPr id="7" name="TextBox 7"/>
          <p:cNvSpPr txBox="1"/>
          <p:nvPr/>
        </p:nvSpPr>
        <p:spPr>
          <a:xfrm>
            <a:off x="405819" y="436963"/>
            <a:ext cx="12171347" cy="1111210"/>
          </a:xfrm>
          <a:prstGeom prst="rect">
            <a:avLst/>
          </a:prstGeom>
        </p:spPr>
        <p:txBody>
          <a:bodyPr lIns="0" tIns="0" rIns="0" bIns="0" rtlCol="0" anchor="t">
            <a:spAutoFit/>
          </a:bodyPr>
          <a:lstStyle/>
          <a:p>
            <a:pPr algn="ctr">
              <a:lnSpc>
                <a:spcPts val="9099"/>
              </a:lnSpc>
            </a:pPr>
            <a:r>
              <a:rPr lang="en-US" sz="6498">
                <a:solidFill>
                  <a:srgbClr val="504238"/>
                </a:solidFill>
                <a:latin typeface="Fraunces Bold"/>
              </a:rPr>
              <a:t>3. KHÁM PHÁ VĂN BẢN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430170">
            <a:off x="15761384" y="-183173"/>
            <a:ext cx="2335738" cy="3205130"/>
          </a:xfrm>
          <a:prstGeom prst="rect">
            <a:avLst/>
          </a:prstGeom>
        </p:spPr>
      </p:pic>
      <p:pic>
        <p:nvPicPr>
          <p:cNvPr id="4" name="Picture 4"/>
          <p:cNvPicPr>
            <a:picLocks noChangeAspect="1"/>
          </p:cNvPicPr>
          <p:nvPr/>
        </p:nvPicPr>
        <p:blipFill>
          <a:blip r:embed="rId4"/>
          <a:srcRect/>
          <a:stretch>
            <a:fillRect/>
          </a:stretch>
        </p:blipFill>
        <p:spPr>
          <a:xfrm rot="-757581">
            <a:off x="-4423429" y="-4444615"/>
            <a:ext cx="8039700" cy="8256431"/>
          </a:xfrm>
          <a:prstGeom prst="rect">
            <a:avLst/>
          </a:prstGeom>
        </p:spPr>
      </p:pic>
      <p:pic>
        <p:nvPicPr>
          <p:cNvPr id="5" name="Picture 5"/>
          <p:cNvPicPr>
            <a:picLocks noChangeAspect="1"/>
          </p:cNvPicPr>
          <p:nvPr/>
        </p:nvPicPr>
        <p:blipFill>
          <a:blip r:embed="rId5"/>
          <a:srcRect/>
          <a:stretch>
            <a:fillRect/>
          </a:stretch>
        </p:blipFill>
        <p:spPr>
          <a:xfrm rot="-1944935">
            <a:off x="-286890" y="6987859"/>
            <a:ext cx="3978947" cy="4540881"/>
          </a:xfrm>
          <a:prstGeom prst="rect">
            <a:avLst/>
          </a:prstGeom>
        </p:spPr>
      </p:pic>
      <p:sp>
        <p:nvSpPr>
          <p:cNvPr id="6" name="TextBox 6"/>
          <p:cNvSpPr txBox="1"/>
          <p:nvPr/>
        </p:nvSpPr>
        <p:spPr>
          <a:xfrm>
            <a:off x="3826343" y="2220953"/>
            <a:ext cx="13432957" cy="7408545"/>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5A3F2B"/>
                </a:solidFill>
                <a:latin typeface="Roboto Condensed"/>
              </a:rPr>
              <a:t>Qua văn bản, em hiểu đức tính giản dị là một trong những đức tính, phẩm chất cao đẹp mà mỗi người cần tạo lập cho mình. Đức tính ấy được biểu hiện ở lối sống đơn giản không xa hoa, không cầu kì; ở nhiều khía cạnh: ăn mặc, nói năng, hành động,…</a:t>
            </a:r>
          </a:p>
          <a:p>
            <a:pPr marL="906780" lvl="1" indent="-453390" algn="just">
              <a:lnSpc>
                <a:spcPts val="5880"/>
              </a:lnSpc>
              <a:buFont typeface="Arial"/>
              <a:buChar char="•"/>
            </a:pPr>
            <a:r>
              <a:rPr lang="en-US" sz="4200">
                <a:solidFill>
                  <a:srgbClr val="5A3F2B"/>
                </a:solidFill>
                <a:latin typeface="Roboto Condensed"/>
              </a:rPr>
              <a:t>Hành động: </a:t>
            </a:r>
          </a:p>
          <a:p>
            <a:pPr algn="just">
              <a:lnSpc>
                <a:spcPts val="5880"/>
              </a:lnSpc>
            </a:pPr>
            <a:r>
              <a:rPr lang="en-US" sz="4200">
                <a:solidFill>
                  <a:srgbClr val="5A3F2B"/>
                </a:solidFill>
                <a:latin typeface="Roboto Condensed Italics"/>
              </a:rPr>
              <a:t>Ăn đơn giản, gia đình có gì ăn nấy, không đòi hỏi.</a:t>
            </a:r>
          </a:p>
          <a:p>
            <a:pPr algn="just">
              <a:lnSpc>
                <a:spcPts val="5880"/>
              </a:lnSpc>
            </a:pPr>
            <a:r>
              <a:rPr lang="en-US" sz="4200">
                <a:solidFill>
                  <a:srgbClr val="5A3F2B"/>
                </a:solidFill>
                <a:latin typeface="Roboto Condensed Italics"/>
              </a:rPr>
              <a:t>Học tập: thực hành tiết kiệm, tích cực, sáng tạo và thân thiện.</a:t>
            </a:r>
          </a:p>
          <a:p>
            <a:pPr algn="just">
              <a:lnSpc>
                <a:spcPts val="5880"/>
              </a:lnSpc>
            </a:pPr>
            <a:r>
              <a:rPr lang="en-US" sz="4200">
                <a:solidFill>
                  <a:srgbClr val="5A3F2B"/>
                </a:solidFill>
                <a:latin typeface="Roboto Condensed Italics"/>
              </a:rPr>
              <a:t>Nói năng nhỏ nhẹ, dễ nghe, dễ hiểu, lễ phép với mọi người.</a:t>
            </a:r>
          </a:p>
          <a:p>
            <a:pPr algn="just">
              <a:lnSpc>
                <a:spcPts val="5880"/>
              </a:lnSpc>
            </a:pPr>
            <a:endParaRPr lang="en-US" sz="4200">
              <a:solidFill>
                <a:srgbClr val="5A3F2B"/>
              </a:solidFill>
              <a:latin typeface="Roboto Condensed Italics"/>
            </a:endParaRPr>
          </a:p>
        </p:txBody>
      </p:sp>
      <p:sp>
        <p:nvSpPr>
          <p:cNvPr id="7" name="TextBox 7"/>
          <p:cNvSpPr txBox="1"/>
          <p:nvPr/>
        </p:nvSpPr>
        <p:spPr>
          <a:xfrm>
            <a:off x="3399160" y="411182"/>
            <a:ext cx="12171347" cy="1111210"/>
          </a:xfrm>
          <a:prstGeom prst="rect">
            <a:avLst/>
          </a:prstGeom>
        </p:spPr>
        <p:txBody>
          <a:bodyPr lIns="0" tIns="0" rIns="0" bIns="0" rtlCol="0" anchor="t">
            <a:spAutoFit/>
          </a:bodyPr>
          <a:lstStyle/>
          <a:p>
            <a:pPr algn="ctr">
              <a:lnSpc>
                <a:spcPts val="9099"/>
              </a:lnSpc>
            </a:pPr>
            <a:r>
              <a:rPr lang="en-US" sz="6498">
                <a:solidFill>
                  <a:srgbClr val="504238"/>
                </a:solidFill>
                <a:latin typeface="Fraunces Bold"/>
              </a:rPr>
              <a:t>3. KHÁM PHÁ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3383822">
            <a:off x="-880493" y="4714549"/>
            <a:ext cx="3818386" cy="5584476"/>
          </a:xfrm>
          <a:prstGeom prst="rect">
            <a:avLst/>
          </a:prstGeom>
        </p:spPr>
      </p:pic>
      <p:pic>
        <p:nvPicPr>
          <p:cNvPr id="4" name="Picture 4"/>
          <p:cNvPicPr>
            <a:picLocks noChangeAspect="1"/>
          </p:cNvPicPr>
          <p:nvPr/>
        </p:nvPicPr>
        <p:blipFill>
          <a:blip r:embed="rId4"/>
          <a:srcRect/>
          <a:stretch>
            <a:fillRect/>
          </a:stretch>
        </p:blipFill>
        <p:spPr>
          <a:xfrm rot="-821241">
            <a:off x="2500133" y="6525920"/>
            <a:ext cx="7488538" cy="6234208"/>
          </a:xfrm>
          <a:prstGeom prst="rect">
            <a:avLst/>
          </a:prstGeom>
        </p:spPr>
      </p:pic>
      <p:pic>
        <p:nvPicPr>
          <p:cNvPr id="5" name="Picture 5"/>
          <p:cNvPicPr>
            <a:picLocks noChangeAspect="1"/>
          </p:cNvPicPr>
          <p:nvPr/>
        </p:nvPicPr>
        <p:blipFill>
          <a:blip r:embed="rId5"/>
          <a:srcRect/>
          <a:stretch>
            <a:fillRect/>
          </a:stretch>
        </p:blipFill>
        <p:spPr>
          <a:xfrm rot="-1365538">
            <a:off x="13372595" y="-1612473"/>
            <a:ext cx="8454165" cy="8682069"/>
          </a:xfrm>
          <a:prstGeom prst="rect">
            <a:avLst/>
          </a:prstGeom>
        </p:spPr>
      </p:pic>
      <p:pic>
        <p:nvPicPr>
          <p:cNvPr id="6" name="Picture 6"/>
          <p:cNvPicPr>
            <a:picLocks noChangeAspect="1"/>
          </p:cNvPicPr>
          <p:nvPr/>
        </p:nvPicPr>
        <p:blipFill>
          <a:blip r:embed="rId6"/>
          <a:srcRect/>
          <a:stretch>
            <a:fillRect/>
          </a:stretch>
        </p:blipFill>
        <p:spPr>
          <a:xfrm rot="-725354">
            <a:off x="7294320" y="214707"/>
            <a:ext cx="9456084" cy="11027503"/>
          </a:xfrm>
          <a:prstGeom prst="rect">
            <a:avLst/>
          </a:prstGeom>
        </p:spPr>
      </p:pic>
      <p:sp>
        <p:nvSpPr>
          <p:cNvPr id="7" name="TextBox 7"/>
          <p:cNvSpPr txBox="1"/>
          <p:nvPr/>
        </p:nvSpPr>
        <p:spPr>
          <a:xfrm>
            <a:off x="-1002268" y="529606"/>
            <a:ext cx="12171347" cy="1210264"/>
          </a:xfrm>
          <a:prstGeom prst="rect">
            <a:avLst/>
          </a:prstGeom>
        </p:spPr>
        <p:txBody>
          <a:bodyPr lIns="0" tIns="0" rIns="0" bIns="0" rtlCol="0" anchor="t">
            <a:spAutoFit/>
          </a:bodyPr>
          <a:lstStyle/>
          <a:p>
            <a:pPr algn="ctr">
              <a:lnSpc>
                <a:spcPts val="9939"/>
              </a:lnSpc>
            </a:pPr>
            <a:r>
              <a:rPr lang="en-US" sz="7098">
                <a:solidFill>
                  <a:srgbClr val="504238"/>
                </a:solidFill>
                <a:latin typeface="Fraunces Bold"/>
              </a:rPr>
              <a:t>4. LUYỆN TẬP</a:t>
            </a:r>
          </a:p>
        </p:txBody>
      </p:sp>
      <p:sp>
        <p:nvSpPr>
          <p:cNvPr id="8" name="TextBox 8"/>
          <p:cNvSpPr txBox="1"/>
          <p:nvPr/>
        </p:nvSpPr>
        <p:spPr>
          <a:xfrm rot="239946">
            <a:off x="8553845" y="3053630"/>
            <a:ext cx="6171931" cy="5245026"/>
          </a:xfrm>
          <a:prstGeom prst="rect">
            <a:avLst/>
          </a:prstGeom>
        </p:spPr>
        <p:txBody>
          <a:bodyPr lIns="0" tIns="0" rIns="0" bIns="0" rtlCol="0" anchor="t">
            <a:spAutoFit/>
          </a:bodyPr>
          <a:lstStyle/>
          <a:p>
            <a:pPr marL="1057906" lvl="1" indent="-528953" algn="just">
              <a:lnSpc>
                <a:spcPts val="6859"/>
              </a:lnSpc>
              <a:buFont typeface="Arial"/>
              <a:buChar char="•"/>
            </a:pPr>
            <a:r>
              <a:rPr lang="en-US" sz="4899">
                <a:solidFill>
                  <a:srgbClr val="504238"/>
                </a:solidFill>
                <a:latin typeface="Roboto Condensed"/>
              </a:rPr>
              <a:t>Khái quát đặc điểm thể loại qua văn bản </a:t>
            </a:r>
            <a:r>
              <a:rPr lang="en-US" sz="4899">
                <a:solidFill>
                  <a:srgbClr val="504238"/>
                </a:solidFill>
                <a:latin typeface="Roboto Condensed Italics"/>
              </a:rPr>
              <a:t>Đức tính giản dị của Bác Hồ</a:t>
            </a:r>
          </a:p>
          <a:p>
            <a:pPr marL="1057906" lvl="1" indent="-528953" algn="just">
              <a:lnSpc>
                <a:spcPts val="6859"/>
              </a:lnSpc>
              <a:buFont typeface="Arial"/>
              <a:buChar char="•"/>
            </a:pPr>
            <a:r>
              <a:rPr lang="en-US" sz="4899">
                <a:solidFill>
                  <a:srgbClr val="504238"/>
                </a:solidFill>
                <a:latin typeface="Roboto Condensed"/>
              </a:rPr>
              <a:t>Học sinh thực hiện </a:t>
            </a:r>
          </a:p>
          <a:p>
            <a:pPr marL="528953" lvl="1" algn="just">
              <a:lnSpc>
                <a:spcPts val="6859"/>
              </a:lnSpc>
            </a:pPr>
            <a:r>
              <a:rPr lang="en-US" sz="4899">
                <a:solidFill>
                  <a:srgbClr val="504238"/>
                </a:solidFill>
                <a:latin typeface="Roboto Condensed"/>
              </a:rPr>
              <a:t>cá nhân</a:t>
            </a: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430170">
            <a:off x="15262819" y="-305096"/>
            <a:ext cx="3992963" cy="5479194"/>
          </a:xfrm>
          <a:prstGeom prst="rect">
            <a:avLst/>
          </a:prstGeom>
        </p:spPr>
      </p:pic>
      <p:pic>
        <p:nvPicPr>
          <p:cNvPr id="4" name="Picture 4"/>
          <p:cNvPicPr>
            <a:picLocks noChangeAspect="1"/>
          </p:cNvPicPr>
          <p:nvPr/>
        </p:nvPicPr>
        <p:blipFill>
          <a:blip r:embed="rId4"/>
          <a:srcRect/>
          <a:stretch>
            <a:fillRect/>
          </a:stretch>
        </p:blipFill>
        <p:spPr>
          <a:xfrm rot="-757581">
            <a:off x="-4019850" y="-5670522"/>
            <a:ext cx="8039700" cy="8256431"/>
          </a:xfrm>
          <a:prstGeom prst="rect">
            <a:avLst/>
          </a:prstGeom>
        </p:spPr>
      </p:pic>
      <p:pic>
        <p:nvPicPr>
          <p:cNvPr id="5" name="Picture 5"/>
          <p:cNvPicPr>
            <a:picLocks noChangeAspect="1"/>
          </p:cNvPicPr>
          <p:nvPr/>
        </p:nvPicPr>
        <p:blipFill>
          <a:blip r:embed="rId5"/>
          <a:srcRect/>
          <a:stretch>
            <a:fillRect/>
          </a:stretch>
        </p:blipFill>
        <p:spPr>
          <a:xfrm rot="-5884084">
            <a:off x="-960774" y="6110047"/>
            <a:ext cx="3978947" cy="4540881"/>
          </a:xfrm>
          <a:prstGeom prst="rect">
            <a:avLst/>
          </a:prstGeom>
        </p:spPr>
      </p:pic>
      <p:pic>
        <p:nvPicPr>
          <p:cNvPr id="6" name="Picture 6"/>
          <p:cNvPicPr>
            <a:picLocks noChangeAspect="1"/>
          </p:cNvPicPr>
          <p:nvPr/>
        </p:nvPicPr>
        <p:blipFill>
          <a:blip r:embed="rId6"/>
          <a:srcRect/>
          <a:stretch>
            <a:fillRect/>
          </a:stretch>
        </p:blipFill>
        <p:spPr>
          <a:xfrm>
            <a:off x="11410800" y="262477"/>
            <a:ext cx="7009265" cy="10224041"/>
          </a:xfrm>
          <a:prstGeom prst="rect">
            <a:avLst/>
          </a:prstGeom>
        </p:spPr>
      </p:pic>
      <p:pic>
        <p:nvPicPr>
          <p:cNvPr id="7" name="Picture 7"/>
          <p:cNvPicPr>
            <a:picLocks noChangeAspect="1"/>
          </p:cNvPicPr>
          <p:nvPr/>
        </p:nvPicPr>
        <p:blipFill>
          <a:blip r:embed="rId7"/>
          <a:srcRect/>
          <a:stretch>
            <a:fillRect/>
          </a:stretch>
        </p:blipFill>
        <p:spPr>
          <a:xfrm>
            <a:off x="1295400" y="2434501"/>
            <a:ext cx="9927591" cy="5435356"/>
          </a:xfrm>
          <a:prstGeom prst="rect">
            <a:avLst/>
          </a:prstGeom>
        </p:spPr>
      </p:pic>
      <p:sp>
        <p:nvSpPr>
          <p:cNvPr id="8" name="TextBox 8"/>
          <p:cNvSpPr txBox="1"/>
          <p:nvPr/>
        </p:nvSpPr>
        <p:spPr>
          <a:xfrm>
            <a:off x="1295400" y="3835260"/>
            <a:ext cx="9927591" cy="2256790"/>
          </a:xfrm>
          <a:prstGeom prst="rect">
            <a:avLst/>
          </a:prstGeom>
        </p:spPr>
        <p:txBody>
          <a:bodyPr lIns="0" tIns="0" rIns="0" bIns="0" rtlCol="0" anchor="t">
            <a:spAutoFit/>
          </a:bodyPr>
          <a:lstStyle/>
          <a:p>
            <a:pPr algn="ctr">
              <a:lnSpc>
                <a:spcPts val="8959"/>
              </a:lnSpc>
              <a:spcBef>
                <a:spcPct val="0"/>
              </a:spcBef>
            </a:pPr>
            <a:r>
              <a:rPr lang="en-US" sz="6399">
                <a:solidFill>
                  <a:srgbClr val="412318"/>
                </a:solidFill>
                <a:latin typeface="#9Slide05 VL Fadilla"/>
              </a:rPr>
              <a:t>Mark Zuckerberg</a:t>
            </a:r>
          </a:p>
          <a:p>
            <a:pPr algn="ctr">
              <a:lnSpc>
                <a:spcPts val="8959"/>
              </a:lnSpc>
              <a:spcBef>
                <a:spcPct val="0"/>
              </a:spcBef>
            </a:pPr>
            <a:r>
              <a:rPr lang="en-US" sz="6399">
                <a:solidFill>
                  <a:srgbClr val="412318"/>
                </a:solidFill>
                <a:latin typeface="#9Slide05 VL Fadilla"/>
              </a:rPr>
              <a:t> ông chủ mạng xã hội Facebook</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grpSp>
        <p:nvGrpSpPr>
          <p:cNvPr id="3" name="Group 3"/>
          <p:cNvGrpSpPr/>
          <p:nvPr/>
        </p:nvGrpSpPr>
        <p:grpSpPr>
          <a:xfrm>
            <a:off x="-4096896" y="5787862"/>
            <a:ext cx="10690259" cy="7140776"/>
            <a:chOff x="0" y="0"/>
            <a:chExt cx="14253678" cy="9521035"/>
          </a:xfrm>
        </p:grpSpPr>
        <p:pic>
          <p:nvPicPr>
            <p:cNvPr id="4" name="Picture 4"/>
            <p:cNvPicPr>
              <a:picLocks noChangeAspect="1"/>
            </p:cNvPicPr>
            <p:nvPr/>
          </p:nvPicPr>
          <p:blipFill>
            <a:blip r:embed="rId3"/>
            <a:srcRect l="26929" r="11277" b="14084"/>
            <a:stretch>
              <a:fillRect/>
            </a:stretch>
          </p:blipFill>
          <p:spPr>
            <a:xfrm rot="539076">
              <a:off x="440613" y="1003119"/>
              <a:ext cx="13372453" cy="6693394"/>
            </a:xfrm>
            <a:prstGeom prst="rect">
              <a:avLst/>
            </a:prstGeom>
          </p:spPr>
        </p:pic>
        <p:pic>
          <p:nvPicPr>
            <p:cNvPr id="5" name="Picture 5"/>
            <p:cNvPicPr>
              <a:picLocks noChangeAspect="1"/>
            </p:cNvPicPr>
            <p:nvPr/>
          </p:nvPicPr>
          <p:blipFill>
            <a:blip r:embed="rId4"/>
            <a:srcRect l="35053" t="1953" r="18544" b="73679"/>
            <a:stretch>
              <a:fillRect/>
            </a:stretch>
          </p:blipFill>
          <p:spPr>
            <a:xfrm rot="1440737">
              <a:off x="651177" y="3075256"/>
              <a:ext cx="10161818" cy="4576208"/>
            </a:xfrm>
            <a:prstGeom prst="rect">
              <a:avLst/>
            </a:prstGeom>
          </p:spPr>
        </p:pic>
      </p:grpSp>
      <p:grpSp>
        <p:nvGrpSpPr>
          <p:cNvPr id="6" name="Group 6"/>
          <p:cNvGrpSpPr/>
          <p:nvPr/>
        </p:nvGrpSpPr>
        <p:grpSpPr>
          <a:xfrm rot="-9246358">
            <a:off x="11047604" y="-2541688"/>
            <a:ext cx="10690259" cy="7140776"/>
            <a:chOff x="0" y="0"/>
            <a:chExt cx="14253678" cy="9521035"/>
          </a:xfrm>
        </p:grpSpPr>
        <p:pic>
          <p:nvPicPr>
            <p:cNvPr id="7" name="Picture 7"/>
            <p:cNvPicPr>
              <a:picLocks noChangeAspect="1"/>
            </p:cNvPicPr>
            <p:nvPr/>
          </p:nvPicPr>
          <p:blipFill>
            <a:blip r:embed="rId3"/>
            <a:srcRect l="26929" r="11277" b="14084"/>
            <a:stretch>
              <a:fillRect/>
            </a:stretch>
          </p:blipFill>
          <p:spPr>
            <a:xfrm rot="539076">
              <a:off x="440613" y="1003119"/>
              <a:ext cx="13372453" cy="6693394"/>
            </a:xfrm>
            <a:prstGeom prst="rect">
              <a:avLst/>
            </a:prstGeom>
          </p:spPr>
        </p:pic>
        <p:pic>
          <p:nvPicPr>
            <p:cNvPr id="8" name="Picture 8"/>
            <p:cNvPicPr>
              <a:picLocks noChangeAspect="1"/>
            </p:cNvPicPr>
            <p:nvPr/>
          </p:nvPicPr>
          <p:blipFill>
            <a:blip r:embed="rId4"/>
            <a:srcRect l="35053" t="1953" r="18544" b="73679"/>
            <a:stretch>
              <a:fillRect/>
            </a:stretch>
          </p:blipFill>
          <p:spPr>
            <a:xfrm rot="1440737">
              <a:off x="651177" y="3075256"/>
              <a:ext cx="10161818" cy="4576208"/>
            </a:xfrm>
            <a:prstGeom prst="rect">
              <a:avLst/>
            </a:prstGeom>
          </p:spPr>
        </p:pic>
      </p:grpSp>
      <p:pic>
        <p:nvPicPr>
          <p:cNvPr id="9" name="Picture 9"/>
          <p:cNvPicPr>
            <a:picLocks noChangeAspect="1"/>
          </p:cNvPicPr>
          <p:nvPr/>
        </p:nvPicPr>
        <p:blipFill>
          <a:blip r:embed="rId5"/>
          <a:srcRect/>
          <a:stretch>
            <a:fillRect/>
          </a:stretch>
        </p:blipFill>
        <p:spPr>
          <a:xfrm rot="-2505354">
            <a:off x="16714530" y="372531"/>
            <a:ext cx="2105366" cy="2586593"/>
          </a:xfrm>
          <a:prstGeom prst="rect">
            <a:avLst/>
          </a:prstGeom>
        </p:spPr>
      </p:pic>
      <p:graphicFrame>
        <p:nvGraphicFramePr>
          <p:cNvPr id="12" name="Table 11">
            <a:extLst>
              <a:ext uri="{FF2B5EF4-FFF2-40B4-BE49-F238E27FC236}">
                <a16:creationId xmlns:a16="http://schemas.microsoft.com/office/drawing/2014/main" id="{C60C63D7-81DC-FFF2-0FA1-A1C944759CF6}"/>
              </a:ext>
            </a:extLst>
          </p:cNvPr>
          <p:cNvGraphicFramePr>
            <a:graphicFrameLocks noGrp="1"/>
          </p:cNvGraphicFramePr>
          <p:nvPr>
            <p:extLst>
              <p:ext uri="{D42A27DB-BD31-4B8C-83A1-F6EECF244321}">
                <p14:modId xmlns:p14="http://schemas.microsoft.com/office/powerpoint/2010/main" val="470244307"/>
              </p:ext>
            </p:extLst>
          </p:nvPr>
        </p:nvGraphicFramePr>
        <p:xfrm>
          <a:off x="381000" y="1257300"/>
          <a:ext cx="17526000" cy="8666348"/>
        </p:xfrm>
        <a:graphic>
          <a:graphicData uri="http://schemas.openxmlformats.org/drawingml/2006/table">
            <a:tbl>
              <a:tblPr>
                <a:tableStyleId>{5C22544A-7EE6-4342-B048-85BDC9FD1C3A}</a:tableStyleId>
              </a:tblPr>
              <a:tblGrid>
                <a:gridCol w="6182488">
                  <a:extLst>
                    <a:ext uri="{9D8B030D-6E8A-4147-A177-3AD203B41FA5}">
                      <a16:colId xmlns:a16="http://schemas.microsoft.com/office/drawing/2014/main" val="885387155"/>
                    </a:ext>
                  </a:extLst>
                </a:gridCol>
                <a:gridCol w="11343512">
                  <a:extLst>
                    <a:ext uri="{9D8B030D-6E8A-4147-A177-3AD203B41FA5}">
                      <a16:colId xmlns:a16="http://schemas.microsoft.com/office/drawing/2014/main" val="2659825548"/>
                    </a:ext>
                  </a:extLst>
                </a:gridCol>
              </a:tblGrid>
              <a:tr h="143057">
                <a:tc>
                  <a:txBody>
                    <a:bodyPr/>
                    <a:lstStyle/>
                    <a:p>
                      <a:pPr algn="ctr">
                        <a:lnSpc>
                          <a:spcPct val="115000"/>
                        </a:lnSpc>
                        <a:spcAft>
                          <a:spcPts val="1000"/>
                        </a:spcAft>
                      </a:pPr>
                      <a:r>
                        <a:rPr lang="en-US" sz="3000" b="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Yêu cầu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lnSpc>
                          <a:spcPct val="115000"/>
                        </a:lnSpc>
                        <a:spcAft>
                          <a:spcPts val="1000"/>
                        </a:spcAft>
                      </a:pPr>
                      <a:r>
                        <a:rPr lang="en-US" sz="3000" b="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Thực hiện yêu cầu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692836860"/>
                  </a:ext>
                </a:extLst>
              </a:tr>
              <a:tr h="328754">
                <a:tc>
                  <a:txBody>
                    <a:bodyPr/>
                    <a:lstStyle/>
                    <a:p>
                      <a:pPr>
                        <a:lnSpc>
                          <a:spcPct val="115000"/>
                        </a:lnSpc>
                        <a:spcAft>
                          <a:spcPts val="1000"/>
                        </a:spcAft>
                      </a:pPr>
                      <a:r>
                        <a:rPr lang="en-US" sz="30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về vấn đề gì?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1000"/>
                        </a:spcAft>
                      </a:pPr>
                      <a:r>
                        <a:rPr lang="en-US" sz="32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về vấn đề Đức tính giản dị của Bác Hồ</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4235575"/>
                  </a:ext>
                </a:extLst>
              </a:tr>
              <a:tr h="514450">
                <a:tc>
                  <a:txBody>
                    <a:bodyPr/>
                    <a:lstStyle/>
                    <a:p>
                      <a:pPr>
                        <a:lnSpc>
                          <a:spcPct val="115000"/>
                        </a:lnSpc>
                        <a:spcAft>
                          <a:spcPts val="1000"/>
                        </a:spcAft>
                      </a:pPr>
                      <a:r>
                        <a:rPr lang="en-US" sz="30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ra nhằm mục đích gì?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1000"/>
                        </a:spcAft>
                      </a:pPr>
                      <a:r>
                        <a:rPr lang="en-US" sz="32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ra nhằm mục đích khẳng định đức tính giản dị của Bác Hồ là phẩm chất cao quý và thế hệ trẻ cần noi theo.</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6199645"/>
                  </a:ext>
                </a:extLst>
              </a:tr>
              <a:tr h="1684698">
                <a:tc>
                  <a:txBody>
                    <a:bodyPr/>
                    <a:lstStyle/>
                    <a:p>
                      <a:pPr>
                        <a:lnSpc>
                          <a:spcPct val="120000"/>
                        </a:lnSpc>
                        <a:spcAft>
                          <a:spcPts val="1000"/>
                        </a:spcAft>
                      </a:pPr>
                      <a:r>
                        <a:rPr lang="en-US" sz="30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bàn về những khía cạnh nào của vấn đề?</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1000"/>
                        </a:spcAft>
                      </a:pPr>
                      <a:r>
                        <a:rPr lang="en-US" sz="32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Tác giả bàn về đức tính giản dị của Bác Hồ trong:</a:t>
                      </a:r>
                    </a:p>
                    <a:p>
                      <a:pPr marL="342900" lvl="0" indent="-342900" algn="just">
                        <a:lnSpc>
                          <a:spcPct val="115000"/>
                        </a:lnSpc>
                        <a:buFont typeface="Wingdings" panose="05000000000000000000" pitchFamily="2" charset="2"/>
                        <a:buChar char=""/>
                      </a:pPr>
                      <a:r>
                        <a:rPr lang="en-US" sz="32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Đời sống</a:t>
                      </a:r>
                    </a:p>
                    <a:p>
                      <a:pPr marL="342900" lvl="0" indent="-342900" algn="just">
                        <a:lnSpc>
                          <a:spcPct val="115000"/>
                        </a:lnSpc>
                        <a:buFont typeface="Wingdings" panose="05000000000000000000" pitchFamily="2" charset="2"/>
                        <a:buChar char=""/>
                      </a:pPr>
                      <a:r>
                        <a:rPr lang="en-US" sz="32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Quan hệ với mọi người</a:t>
                      </a:r>
                    </a:p>
                    <a:p>
                      <a:pPr marL="342900" lvl="0" indent="-342900" algn="just">
                        <a:lnSpc>
                          <a:spcPct val="115000"/>
                        </a:lnSpc>
                        <a:spcAft>
                          <a:spcPts val="1000"/>
                        </a:spcAft>
                        <a:buFont typeface="Wingdings" panose="05000000000000000000" pitchFamily="2" charset="2"/>
                        <a:buChar char=""/>
                      </a:pPr>
                      <a:r>
                        <a:rPr lang="en-US" sz="32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Lời nói và bài viết</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6145409"/>
                  </a:ext>
                </a:extLst>
              </a:tr>
              <a:tr h="1174143">
                <a:tc>
                  <a:txBody>
                    <a:bodyPr/>
                    <a:lstStyle/>
                    <a:p>
                      <a:pPr>
                        <a:lnSpc>
                          <a:spcPct val="120000"/>
                        </a:lnSpc>
                        <a:spcAft>
                          <a:spcPts val="1000"/>
                        </a:spcAft>
                      </a:pPr>
                      <a:r>
                        <a:rPr lang="en-US" sz="30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Em nhận thức được điều gì từ văn bản?</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1000"/>
                        </a:spcAft>
                      </a:pPr>
                      <a:r>
                        <a:rPr lang="en-US" sz="32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Em nhận thức được </a:t>
                      </a:r>
                    </a:p>
                    <a:p>
                      <a:pPr marL="342900" lvl="0" indent="-342900" algn="just">
                        <a:lnSpc>
                          <a:spcPct val="115000"/>
                        </a:lnSpc>
                        <a:buFont typeface="Wingdings" panose="05000000000000000000" pitchFamily="2" charset="2"/>
                        <a:buChar char=""/>
                      </a:pPr>
                      <a:r>
                        <a:rPr lang="en-US" sz="32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Sự khâm phục và tự hào về Bác – vị lãnh tụ vĩ đại của dân tộc</a:t>
                      </a:r>
                    </a:p>
                    <a:p>
                      <a:pPr marL="342900" lvl="0" indent="-342900" algn="just">
                        <a:lnSpc>
                          <a:spcPct val="115000"/>
                        </a:lnSpc>
                        <a:spcAft>
                          <a:spcPts val="1000"/>
                        </a:spcAft>
                        <a:buFont typeface="Wingdings" panose="05000000000000000000" pitchFamily="2" charset="2"/>
                        <a:buChar char=""/>
                      </a:pPr>
                      <a:r>
                        <a:rPr lang="en-US" sz="32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Noi gương Bác để rèn luyện đức tính giản dị trong cuộc sống, học tập </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796735"/>
                  </a:ext>
                </a:extLst>
              </a:tr>
              <a:tr h="727396">
                <a:tc>
                  <a:txBody>
                    <a:bodyPr/>
                    <a:lstStyle/>
                    <a:p>
                      <a:pPr>
                        <a:lnSpc>
                          <a:spcPct val="120000"/>
                        </a:lnSpc>
                        <a:spcAft>
                          <a:spcPts val="1000"/>
                        </a:spcAft>
                      </a:pPr>
                      <a:r>
                        <a:rPr lang="en-US" sz="30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Đặc điểm nổi bật trong cách bàn luận vấn đề của tác giả là gì?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1000"/>
                        </a:spcAft>
                      </a:pPr>
                      <a:r>
                        <a:rPr lang="en-US" sz="3200" kern="12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Dẫn chứng cụ thể, lí lẽ bình luận sâu sắc, có sức thuyết phục.</a:t>
                      </a:r>
                      <a:endParaRPr lang="en-US" sz="320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458215"/>
                  </a:ext>
                </a:extLst>
              </a:tr>
            </a:tbl>
          </a:graphicData>
        </a:graphic>
      </p:graphicFrame>
      <p:sp>
        <p:nvSpPr>
          <p:cNvPr id="13" name="TextBox 12">
            <a:extLst>
              <a:ext uri="{FF2B5EF4-FFF2-40B4-BE49-F238E27FC236}">
                <a16:creationId xmlns:a16="http://schemas.microsoft.com/office/drawing/2014/main" id="{55F735B6-1F7A-57EC-381A-18098EE81993}"/>
              </a:ext>
            </a:extLst>
          </p:cNvPr>
          <p:cNvSpPr txBox="1"/>
          <p:nvPr/>
        </p:nvSpPr>
        <p:spPr>
          <a:xfrm>
            <a:off x="1752600" y="364116"/>
            <a:ext cx="14020800" cy="646331"/>
          </a:xfrm>
          <a:prstGeom prst="rect">
            <a:avLst/>
          </a:prstGeom>
          <a:noFill/>
        </p:spPr>
        <p:txBody>
          <a:bodyPr wrap="square">
            <a:spAutoFit/>
          </a:bodyPr>
          <a:lstStyle/>
          <a:p>
            <a:r>
              <a:rPr lang="en-US" sz="3600" b="1">
                <a:solidFill>
                  <a:schemeClr val="accent2">
                    <a:lumMod val="75000"/>
                  </a:schemeClr>
                </a:solidFill>
                <a:latin typeface="Roboto Condensed"/>
              </a:rPr>
              <a:t>Đặc điểm thể loại qua văn bản Tượng đài vĩ đại nhất</a:t>
            </a:r>
            <a:endParaRPr lang="en-US" sz="3600" b="1">
              <a:solidFill>
                <a:schemeClr val="accent2">
                  <a:lumMod val="75000"/>
                </a:schemeClr>
              </a:solidFill>
            </a:endParaRPr>
          </a:p>
        </p:txBody>
      </p:sp>
    </p:spTree>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502530">
            <a:off x="-4947990" y="2713092"/>
            <a:ext cx="10260633" cy="7272224"/>
          </a:xfrm>
          <a:prstGeom prst="rect">
            <a:avLst/>
          </a:prstGeom>
        </p:spPr>
      </p:pic>
      <p:pic>
        <p:nvPicPr>
          <p:cNvPr id="4" name="Picture 4"/>
          <p:cNvPicPr>
            <a:picLocks noChangeAspect="1"/>
          </p:cNvPicPr>
          <p:nvPr/>
        </p:nvPicPr>
        <p:blipFill>
          <a:blip r:embed="rId4"/>
          <a:srcRect/>
          <a:stretch>
            <a:fillRect/>
          </a:stretch>
        </p:blipFill>
        <p:spPr>
          <a:xfrm rot="221474">
            <a:off x="13518905" y="190935"/>
            <a:ext cx="6146498" cy="6671911"/>
          </a:xfrm>
          <a:prstGeom prst="rect">
            <a:avLst/>
          </a:prstGeom>
        </p:spPr>
      </p:pic>
      <p:pic>
        <p:nvPicPr>
          <p:cNvPr id="5" name="Picture 5"/>
          <p:cNvPicPr>
            <a:picLocks noChangeAspect="1"/>
          </p:cNvPicPr>
          <p:nvPr/>
        </p:nvPicPr>
        <p:blipFill>
          <a:blip r:embed="rId5"/>
          <a:srcRect/>
          <a:stretch>
            <a:fillRect/>
          </a:stretch>
        </p:blipFill>
        <p:spPr>
          <a:xfrm>
            <a:off x="2772701" y="883312"/>
            <a:ext cx="12742598" cy="9795872"/>
          </a:xfrm>
          <a:prstGeom prst="rect">
            <a:avLst/>
          </a:prstGeom>
        </p:spPr>
      </p:pic>
      <p:pic>
        <p:nvPicPr>
          <p:cNvPr id="6" name="Picture 6"/>
          <p:cNvPicPr>
            <a:picLocks noChangeAspect="1"/>
          </p:cNvPicPr>
          <p:nvPr/>
        </p:nvPicPr>
        <p:blipFill>
          <a:blip r:embed="rId6"/>
          <a:srcRect/>
          <a:stretch>
            <a:fillRect/>
          </a:stretch>
        </p:blipFill>
        <p:spPr>
          <a:xfrm rot="713700">
            <a:off x="14021956" y="5021927"/>
            <a:ext cx="6474689" cy="3607831"/>
          </a:xfrm>
          <a:prstGeom prst="rect">
            <a:avLst/>
          </a:prstGeom>
        </p:spPr>
      </p:pic>
      <p:sp>
        <p:nvSpPr>
          <p:cNvPr id="7" name="TextBox 7"/>
          <p:cNvSpPr txBox="1"/>
          <p:nvPr/>
        </p:nvSpPr>
        <p:spPr>
          <a:xfrm>
            <a:off x="5043727" y="2777063"/>
            <a:ext cx="8200546" cy="5922645"/>
          </a:xfrm>
          <a:prstGeom prst="rect">
            <a:avLst/>
          </a:prstGeom>
        </p:spPr>
        <p:txBody>
          <a:bodyPr lIns="0" tIns="0" rIns="0" bIns="0" rtlCol="0" anchor="t">
            <a:spAutoFit/>
          </a:bodyPr>
          <a:lstStyle/>
          <a:p>
            <a:pPr algn="just">
              <a:lnSpc>
                <a:spcPts val="5880"/>
              </a:lnSpc>
              <a:spcBef>
                <a:spcPct val="0"/>
              </a:spcBef>
            </a:pPr>
            <a:r>
              <a:rPr lang="en-US" sz="4200">
                <a:solidFill>
                  <a:srgbClr val="5A3F2B"/>
                </a:solidFill>
                <a:latin typeface="Roboto Condensed"/>
              </a:rPr>
              <a:t>Có bạn học sinh cho rằng, lối sống giản dị chỉ cần thiết trong hoàn cảnh sống ngày trước, khi đời sống con người còn thiếu thốn, còn hiện nay, khi đời sống được nâng cao hơn thì lối sống giản dị không còn cần thiết nữa. Ý kiến của em thế nào? Hãy trình bày bằng đoạn văn khoảng 9 câu.</a:t>
            </a:r>
          </a:p>
        </p:txBody>
      </p:sp>
      <p:sp>
        <p:nvSpPr>
          <p:cNvPr id="8" name="TextBox 8"/>
          <p:cNvSpPr txBox="1"/>
          <p:nvPr/>
        </p:nvSpPr>
        <p:spPr>
          <a:xfrm>
            <a:off x="2772701" y="211505"/>
            <a:ext cx="12171347" cy="1210264"/>
          </a:xfrm>
          <a:prstGeom prst="rect">
            <a:avLst/>
          </a:prstGeom>
        </p:spPr>
        <p:txBody>
          <a:bodyPr lIns="0" tIns="0" rIns="0" bIns="0" rtlCol="0" anchor="t">
            <a:spAutoFit/>
          </a:bodyPr>
          <a:lstStyle/>
          <a:p>
            <a:pPr algn="ctr">
              <a:lnSpc>
                <a:spcPts val="9939"/>
              </a:lnSpc>
            </a:pPr>
            <a:r>
              <a:rPr lang="en-US" sz="7098">
                <a:solidFill>
                  <a:srgbClr val="504238"/>
                </a:solidFill>
                <a:latin typeface="Fraunces Bold"/>
              </a:rPr>
              <a:t>4. LUYỆN TẬP</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8" name="TextBox 8"/>
          <p:cNvSpPr txBox="1"/>
          <p:nvPr/>
        </p:nvSpPr>
        <p:spPr>
          <a:xfrm>
            <a:off x="2772701" y="211505"/>
            <a:ext cx="12171347" cy="1210264"/>
          </a:xfrm>
          <a:prstGeom prst="rect">
            <a:avLst/>
          </a:prstGeom>
        </p:spPr>
        <p:txBody>
          <a:bodyPr lIns="0" tIns="0" rIns="0" bIns="0" rtlCol="0" anchor="t">
            <a:spAutoFit/>
          </a:bodyPr>
          <a:lstStyle/>
          <a:p>
            <a:pPr algn="ctr">
              <a:lnSpc>
                <a:spcPts val="9939"/>
              </a:lnSpc>
            </a:pPr>
            <a:r>
              <a:rPr lang="en-US" sz="7098">
                <a:solidFill>
                  <a:srgbClr val="504238"/>
                </a:solidFill>
                <a:latin typeface="Fraunces Bold"/>
              </a:rPr>
              <a:t>4. LUYỆN TẬP</a:t>
            </a:r>
          </a:p>
        </p:txBody>
      </p:sp>
      <p:graphicFrame>
        <p:nvGraphicFramePr>
          <p:cNvPr id="9" name="Table 8">
            <a:extLst>
              <a:ext uri="{FF2B5EF4-FFF2-40B4-BE49-F238E27FC236}">
                <a16:creationId xmlns:a16="http://schemas.microsoft.com/office/drawing/2014/main" id="{FE13C049-327D-7333-3791-A676C96A7DF7}"/>
              </a:ext>
            </a:extLst>
          </p:cNvPr>
          <p:cNvGraphicFramePr>
            <a:graphicFrameLocks noGrp="1"/>
          </p:cNvGraphicFramePr>
          <p:nvPr>
            <p:extLst>
              <p:ext uri="{D42A27DB-BD31-4B8C-83A1-F6EECF244321}">
                <p14:modId xmlns:p14="http://schemas.microsoft.com/office/powerpoint/2010/main" val="347882393"/>
              </p:ext>
            </p:extLst>
          </p:nvPr>
        </p:nvGraphicFramePr>
        <p:xfrm>
          <a:off x="457200" y="1600200"/>
          <a:ext cx="16558755" cy="8712876"/>
        </p:xfrm>
        <a:graphic>
          <a:graphicData uri="http://schemas.openxmlformats.org/drawingml/2006/table">
            <a:tbl>
              <a:tblPr/>
              <a:tblGrid>
                <a:gridCol w="2954017">
                  <a:extLst>
                    <a:ext uri="{9D8B030D-6E8A-4147-A177-3AD203B41FA5}">
                      <a16:colId xmlns:a16="http://schemas.microsoft.com/office/drawing/2014/main" val="1610294032"/>
                    </a:ext>
                  </a:extLst>
                </a:gridCol>
                <a:gridCol w="13604738">
                  <a:extLst>
                    <a:ext uri="{9D8B030D-6E8A-4147-A177-3AD203B41FA5}">
                      <a16:colId xmlns:a16="http://schemas.microsoft.com/office/drawing/2014/main" val="3952966151"/>
                    </a:ext>
                  </a:extLst>
                </a:gridCol>
              </a:tblGrid>
              <a:tr h="938010">
                <a:tc>
                  <a:txBody>
                    <a:bodyPr/>
                    <a:lstStyle/>
                    <a:p>
                      <a:pPr algn="ctr">
                        <a:lnSpc>
                          <a:spcPts val="5040"/>
                        </a:lnSpc>
                        <a:defRPr/>
                      </a:pPr>
                      <a:r>
                        <a:rPr lang="en-US" sz="3600">
                          <a:solidFill>
                            <a:srgbClr val="FFFFFF"/>
                          </a:solidFill>
                          <a:latin typeface="Roboto Condensed Bold"/>
                        </a:rPr>
                        <a:t>Mở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pPr algn="just">
                        <a:lnSpc>
                          <a:spcPct val="115000"/>
                        </a:lnSpc>
                        <a:spcAft>
                          <a:spcPts val="1000"/>
                        </a:spcAft>
                      </a:pPr>
                      <a:r>
                        <a:rPr lang="en-US" sz="3600">
                          <a:effectLst/>
                          <a:latin typeface="Roboto Condensed" panose="02000000000000000000" pitchFamily="2" charset="0"/>
                          <a:ea typeface="Roboto Condensed" panose="02000000000000000000" pitchFamily="2" charset="0"/>
                          <a:cs typeface="Roboto Condensed" panose="02000000000000000000" pitchFamily="2" charset="0"/>
                        </a:rPr>
                        <a:t>Dẫn dắt để bắt đầu vấn đề nghị luận</a:t>
                      </a:r>
                    </a:p>
                  </a:txBody>
                  <a:tcPr marL="63500" marR="63500" marT="63500" marB="63500">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1882112996"/>
                  </a:ext>
                </a:extLst>
              </a:tr>
              <a:tr h="6022438">
                <a:tc>
                  <a:txBody>
                    <a:bodyPr/>
                    <a:lstStyle/>
                    <a:p>
                      <a:pPr algn="ctr">
                        <a:lnSpc>
                          <a:spcPts val="5040"/>
                        </a:lnSpc>
                        <a:defRPr/>
                      </a:pPr>
                      <a:r>
                        <a:rPr lang="en-US" sz="3600">
                          <a:solidFill>
                            <a:srgbClr val="FFFFFF"/>
                          </a:solidFill>
                          <a:latin typeface="Roboto Condensed Bold"/>
                        </a:rPr>
                        <a:t>Thân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pPr algn="just">
                        <a:lnSpc>
                          <a:spcPct val="115000"/>
                        </a:lnSpc>
                        <a:spcAft>
                          <a:spcPts val="1000"/>
                        </a:spcAft>
                      </a:pPr>
                      <a:r>
                        <a:rPr lang="en-US" sz="3600">
                          <a:effectLst/>
                          <a:latin typeface="Roboto Condensed" panose="02000000000000000000" pitchFamily="2" charset="0"/>
                          <a:ea typeface="Roboto Condensed" panose="02000000000000000000" pitchFamily="2" charset="0"/>
                          <a:cs typeface="Roboto Condensed" panose="02000000000000000000" pitchFamily="2" charset="0"/>
                        </a:rPr>
                        <a:t>- Đưa ra ý kiến bản thân: không tán thành với ý kiến của bạn đó</a:t>
                      </a:r>
                    </a:p>
                    <a:p>
                      <a:pPr algn="just">
                        <a:lnSpc>
                          <a:spcPct val="115000"/>
                        </a:lnSpc>
                        <a:spcAft>
                          <a:spcPts val="1000"/>
                        </a:spcAft>
                      </a:pPr>
                      <a:r>
                        <a:rPr lang="en-US" sz="3600">
                          <a:effectLst/>
                          <a:latin typeface="Roboto Condensed" panose="02000000000000000000" pitchFamily="2" charset="0"/>
                          <a:ea typeface="Roboto Condensed" panose="02000000000000000000" pitchFamily="2" charset="0"/>
                          <a:cs typeface="Roboto Condensed" panose="02000000000000000000" pitchFamily="2" charset="0"/>
                        </a:rPr>
                        <a:t>- Giải thích giản dị là gì (là sống tự nhiên, đơn giản, không cầu kì, phô trương)</a:t>
                      </a:r>
                    </a:p>
                    <a:p>
                      <a:pPr algn="just">
                        <a:lnSpc>
                          <a:spcPct val="115000"/>
                        </a:lnSpc>
                        <a:spcAft>
                          <a:spcPts val="1000"/>
                        </a:spcAft>
                      </a:pPr>
                      <a:r>
                        <a:rPr lang="en-US" sz="3600">
                          <a:effectLst/>
                          <a:latin typeface="Roboto Condensed" panose="02000000000000000000" pitchFamily="2" charset="0"/>
                          <a:ea typeface="Roboto Condensed" panose="02000000000000000000" pitchFamily="2" charset="0"/>
                          <a:cs typeface="Roboto Condensed" panose="02000000000000000000" pitchFamily="2" charset="0"/>
                        </a:rPr>
                        <a:t>- Biểu hiện của lối sống giản dị (thể hiện ở các phương diện: ăn uống, giao tiếp, trang phục, …)</a:t>
                      </a:r>
                    </a:p>
                    <a:p>
                      <a:pPr algn="just">
                        <a:lnSpc>
                          <a:spcPct val="115000"/>
                        </a:lnSpc>
                        <a:spcAft>
                          <a:spcPts val="1000"/>
                        </a:spcAft>
                      </a:pPr>
                      <a:r>
                        <a:rPr lang="en-US" sz="3600">
                          <a:effectLst/>
                          <a:latin typeface="Roboto Condensed" panose="02000000000000000000" pitchFamily="2" charset="0"/>
                          <a:ea typeface="Roboto Condensed" panose="02000000000000000000" pitchFamily="2" charset="0"/>
                          <a:cs typeface="Roboto Condensed" panose="02000000000000000000" pitchFamily="2" charset="0"/>
                        </a:rPr>
                        <a:t>- Vì sao cuộc sống nâng cao, con người cần phải giản dị?</a:t>
                      </a:r>
                    </a:p>
                    <a:p>
                      <a:pPr marL="342900" lvl="0" indent="-342900" algn="just">
                        <a:lnSpc>
                          <a:spcPct val="115000"/>
                        </a:lnSpc>
                        <a:buFont typeface="Wingdings" panose="05000000000000000000" pitchFamily="2" charset="2"/>
                        <a:buChar char=""/>
                      </a:pPr>
                      <a:r>
                        <a:rPr lang="en-US" sz="3600">
                          <a:effectLst/>
                          <a:latin typeface="Roboto Condensed" panose="02000000000000000000" pitchFamily="2" charset="0"/>
                          <a:ea typeface="Roboto Condensed" panose="02000000000000000000" pitchFamily="2" charset="0"/>
                          <a:cs typeface="Roboto Condensed" panose="02000000000000000000" pitchFamily="2" charset="0"/>
                        </a:rPr>
                        <a:t>Sống giản dị giúp hòa nhập với mọi người</a:t>
                      </a:r>
                    </a:p>
                    <a:p>
                      <a:pPr marL="342900" lvl="0" indent="-342900" algn="just">
                        <a:lnSpc>
                          <a:spcPct val="115000"/>
                        </a:lnSpc>
                        <a:buFont typeface="Wingdings" panose="05000000000000000000" pitchFamily="2" charset="2"/>
                        <a:buChar char=""/>
                      </a:pPr>
                      <a:r>
                        <a:rPr lang="en-US" sz="3600">
                          <a:effectLst/>
                          <a:latin typeface="Roboto Condensed" panose="02000000000000000000" pitchFamily="2" charset="0"/>
                          <a:ea typeface="Roboto Condensed" panose="02000000000000000000" pitchFamily="2" charset="0"/>
                          <a:cs typeface="Roboto Condensed" panose="02000000000000000000" pitchFamily="2" charset="0"/>
                        </a:rPr>
                        <a:t>Tạo sự bình yên trong tâm hồn, không sân si, ghen ghét với người khác </a:t>
                      </a:r>
                    </a:p>
                    <a:p>
                      <a:pPr marL="342900" lvl="0" indent="-342900" algn="just">
                        <a:lnSpc>
                          <a:spcPct val="115000"/>
                        </a:lnSpc>
                        <a:spcAft>
                          <a:spcPts val="1000"/>
                        </a:spcAft>
                        <a:buFont typeface="Wingdings" panose="05000000000000000000" pitchFamily="2" charset="2"/>
                        <a:buChar char=""/>
                      </a:pPr>
                      <a:r>
                        <a:rPr lang="en-US" sz="3600">
                          <a:effectLst/>
                          <a:latin typeface="Roboto Condensed" panose="02000000000000000000" pitchFamily="2" charset="0"/>
                          <a:ea typeface="Roboto Condensed" panose="02000000000000000000" pitchFamily="2" charset="0"/>
                          <a:cs typeface="Roboto Condensed" panose="02000000000000000000" pitchFamily="2" charset="0"/>
                        </a:rPr>
                        <a:t>Giúp hoàn thiện bản thân, tạo sự hòa đồng, bình đẳng, nhân ái</a:t>
                      </a:r>
                    </a:p>
                  </a:txBody>
                  <a:tcPr marL="63500" marR="63500" marT="63500" marB="63500">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1004214898"/>
                  </a:ext>
                </a:extLst>
              </a:tr>
              <a:tr h="1383452">
                <a:tc>
                  <a:txBody>
                    <a:bodyPr/>
                    <a:lstStyle/>
                    <a:p>
                      <a:pPr algn="ctr">
                        <a:lnSpc>
                          <a:spcPts val="5040"/>
                        </a:lnSpc>
                        <a:defRPr/>
                      </a:pPr>
                      <a:r>
                        <a:rPr lang="en-US" sz="3600">
                          <a:solidFill>
                            <a:srgbClr val="FFFFFF"/>
                          </a:solidFill>
                          <a:latin typeface="Roboto Condensed Bold"/>
                        </a:rPr>
                        <a:t>Kết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pPr algn="just">
                        <a:lnSpc>
                          <a:spcPct val="115000"/>
                        </a:lnSpc>
                        <a:spcAft>
                          <a:spcPts val="1000"/>
                        </a:spcAft>
                      </a:pPr>
                      <a:r>
                        <a:rPr lang="en-US" sz="3600"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Khẳng định lại sự cần thiết của lối sống giản dị với thế hệ trẻ hiện nay</a:t>
                      </a:r>
                      <a:endParaRPr lang="en-US" sz="36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3500" marR="63500" marT="63500" marB="63500">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1025610683"/>
                  </a:ext>
                </a:extLst>
              </a:tr>
            </a:tbl>
          </a:graphicData>
        </a:graphic>
      </p:graphicFrame>
    </p:spTree>
    <p:extLst>
      <p:ext uri="{BB962C8B-B14F-4D97-AF65-F5344CB8AC3E}">
        <p14:creationId xmlns:p14="http://schemas.microsoft.com/office/powerpoint/2010/main" val="3094150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5681610">
            <a:off x="8045164" y="-2028938"/>
            <a:ext cx="4277259" cy="5039480"/>
          </a:xfrm>
          <a:prstGeom prst="rect">
            <a:avLst/>
          </a:prstGeom>
        </p:spPr>
      </p:pic>
      <p:pic>
        <p:nvPicPr>
          <p:cNvPr id="4" name="Picture 4"/>
          <p:cNvPicPr>
            <a:picLocks noChangeAspect="1"/>
          </p:cNvPicPr>
          <p:nvPr/>
        </p:nvPicPr>
        <p:blipFill>
          <a:blip r:embed="rId4"/>
          <a:srcRect/>
          <a:stretch>
            <a:fillRect/>
          </a:stretch>
        </p:blipFill>
        <p:spPr>
          <a:xfrm rot="-480936">
            <a:off x="12181486" y="7377646"/>
            <a:ext cx="6624122" cy="5282737"/>
          </a:xfrm>
          <a:prstGeom prst="rect">
            <a:avLst/>
          </a:prstGeom>
        </p:spPr>
      </p:pic>
      <p:pic>
        <p:nvPicPr>
          <p:cNvPr id="5" name="Picture 5"/>
          <p:cNvPicPr>
            <a:picLocks noChangeAspect="1"/>
          </p:cNvPicPr>
          <p:nvPr/>
        </p:nvPicPr>
        <p:blipFill>
          <a:blip r:embed="rId5"/>
          <a:srcRect/>
          <a:stretch>
            <a:fillRect/>
          </a:stretch>
        </p:blipFill>
        <p:spPr>
          <a:xfrm>
            <a:off x="708722" y="177127"/>
            <a:ext cx="7870291" cy="10406996"/>
          </a:xfrm>
          <a:prstGeom prst="rect">
            <a:avLst/>
          </a:prstGeom>
        </p:spPr>
      </p:pic>
      <p:sp>
        <p:nvSpPr>
          <p:cNvPr id="6" name="TextBox 6"/>
          <p:cNvSpPr txBox="1"/>
          <p:nvPr/>
        </p:nvSpPr>
        <p:spPr>
          <a:xfrm>
            <a:off x="1559767" y="4724188"/>
            <a:ext cx="5777046" cy="2625726"/>
          </a:xfrm>
          <a:prstGeom prst="rect">
            <a:avLst/>
          </a:prstGeom>
        </p:spPr>
        <p:txBody>
          <a:bodyPr lIns="0" tIns="0" rIns="0" bIns="0" rtlCol="0" anchor="t">
            <a:spAutoFit/>
          </a:bodyPr>
          <a:lstStyle/>
          <a:p>
            <a:pPr algn="ctr">
              <a:lnSpc>
                <a:spcPts val="6999"/>
              </a:lnSpc>
              <a:spcBef>
                <a:spcPct val="0"/>
              </a:spcBef>
            </a:pPr>
            <a:r>
              <a:rPr lang="en-US" sz="4999">
                <a:solidFill>
                  <a:srgbClr val="504238"/>
                </a:solidFill>
                <a:latin typeface="Roboto Condensed"/>
              </a:rPr>
              <a:t> Đọc mở rộng văn bản cùng thể loại:</a:t>
            </a:r>
          </a:p>
          <a:p>
            <a:pPr algn="ctr">
              <a:lnSpc>
                <a:spcPts val="6999"/>
              </a:lnSpc>
              <a:spcBef>
                <a:spcPct val="0"/>
              </a:spcBef>
            </a:pPr>
            <a:r>
              <a:rPr lang="en-US" sz="4999">
                <a:solidFill>
                  <a:srgbClr val="504238"/>
                </a:solidFill>
                <a:latin typeface="Roboto Condensed"/>
              </a:rPr>
              <a:t> </a:t>
            </a:r>
            <a:r>
              <a:rPr lang="en-US" sz="4999">
                <a:solidFill>
                  <a:srgbClr val="504238"/>
                </a:solidFill>
                <a:latin typeface="Roboto Condensed Italics"/>
              </a:rPr>
              <a:t>Tượng đài vĩ đại nhất</a:t>
            </a:r>
          </a:p>
        </p:txBody>
      </p:sp>
      <p:sp>
        <p:nvSpPr>
          <p:cNvPr id="7" name="TextBox 7"/>
          <p:cNvSpPr txBox="1"/>
          <p:nvPr/>
        </p:nvSpPr>
        <p:spPr>
          <a:xfrm>
            <a:off x="6784405" y="3077551"/>
            <a:ext cx="12171347" cy="1210264"/>
          </a:xfrm>
          <a:prstGeom prst="rect">
            <a:avLst/>
          </a:prstGeom>
        </p:spPr>
        <p:txBody>
          <a:bodyPr lIns="0" tIns="0" rIns="0" bIns="0" rtlCol="0" anchor="t">
            <a:spAutoFit/>
          </a:bodyPr>
          <a:lstStyle/>
          <a:p>
            <a:pPr algn="ctr">
              <a:lnSpc>
                <a:spcPts val="9939"/>
              </a:lnSpc>
            </a:pPr>
            <a:r>
              <a:rPr lang="en-US" sz="7098">
                <a:solidFill>
                  <a:srgbClr val="504238"/>
                </a:solidFill>
                <a:latin typeface="Fraunces Bold"/>
              </a:rPr>
              <a:t>5. VẬN DỤNG</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3497619" y="1028700"/>
            <a:ext cx="11292762" cy="8229600"/>
          </a:xfrm>
          <a:prstGeom prst="rect">
            <a:avLst/>
          </a:prstGeom>
        </p:spPr>
      </p:pic>
      <p:sp>
        <p:nvSpPr>
          <p:cNvPr id="4" name="TextBox 4"/>
          <p:cNvSpPr txBox="1"/>
          <p:nvPr/>
        </p:nvSpPr>
        <p:spPr>
          <a:xfrm>
            <a:off x="3315719" y="3420044"/>
            <a:ext cx="11474661" cy="3006090"/>
          </a:xfrm>
          <a:prstGeom prst="rect">
            <a:avLst/>
          </a:prstGeom>
        </p:spPr>
        <p:txBody>
          <a:bodyPr lIns="0" tIns="0" rIns="0" bIns="0" rtlCol="0" anchor="t">
            <a:spAutoFit/>
          </a:bodyPr>
          <a:lstStyle/>
          <a:p>
            <a:pPr algn="ctr">
              <a:lnSpc>
                <a:spcPts val="11280"/>
              </a:lnSpc>
            </a:pPr>
            <a:r>
              <a:rPr lang="en-US" sz="12000">
                <a:solidFill>
                  <a:srgbClr val="3C1B1F"/>
                </a:solidFill>
                <a:latin typeface="#9Slide05 VL Fadilla"/>
              </a:rPr>
              <a:t>Xin chào và hẹn </a:t>
            </a:r>
          </a:p>
          <a:p>
            <a:pPr algn="ctr">
              <a:lnSpc>
                <a:spcPts val="11280"/>
              </a:lnSpc>
            </a:pPr>
            <a:r>
              <a:rPr lang="en-US" sz="12000">
                <a:solidFill>
                  <a:srgbClr val="3C1B1F"/>
                </a:solidFill>
                <a:latin typeface="#9Slide05 VL Fadilla"/>
              </a:rPr>
              <a:t>gặp lại các em!</a:t>
            </a:r>
          </a:p>
        </p:txBody>
      </p:sp>
      <p:pic>
        <p:nvPicPr>
          <p:cNvPr id="5" name="Picture 5"/>
          <p:cNvPicPr>
            <a:picLocks noChangeAspect="1"/>
          </p:cNvPicPr>
          <p:nvPr/>
        </p:nvPicPr>
        <p:blipFill>
          <a:blip r:embed="rId4"/>
          <a:srcRect/>
          <a:stretch>
            <a:fillRect/>
          </a:stretch>
        </p:blipFill>
        <p:spPr>
          <a:xfrm rot="-1839829">
            <a:off x="12810785" y="2950590"/>
            <a:ext cx="4451106" cy="5244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0" y="-204718"/>
            <a:ext cx="5660054" cy="10287000"/>
            <a:chOff x="0" y="0"/>
            <a:chExt cx="2064803" cy="3752725"/>
          </a:xfrm>
        </p:grpSpPr>
        <p:sp>
          <p:nvSpPr>
            <p:cNvPr id="3" name="Freeform 3"/>
            <p:cNvSpPr/>
            <p:nvPr/>
          </p:nvSpPr>
          <p:spPr>
            <a:xfrm>
              <a:off x="0" y="0"/>
              <a:ext cx="2064803" cy="3752726"/>
            </a:xfrm>
            <a:custGeom>
              <a:avLst/>
              <a:gdLst/>
              <a:ahLst/>
              <a:cxnLst/>
              <a:rect l="l" t="t" r="r" b="b"/>
              <a:pathLst>
                <a:path w="2064803" h="3752726">
                  <a:moveTo>
                    <a:pt x="0" y="0"/>
                  </a:moveTo>
                  <a:lnTo>
                    <a:pt x="2064803" y="0"/>
                  </a:lnTo>
                  <a:lnTo>
                    <a:pt x="2064803" y="3752726"/>
                  </a:lnTo>
                  <a:lnTo>
                    <a:pt x="0" y="3752726"/>
                  </a:lnTo>
                  <a:close/>
                </a:path>
              </a:pathLst>
            </a:custGeom>
            <a:solidFill>
              <a:srgbClr val="5A3F2B"/>
            </a:solidFill>
          </p:spPr>
        </p:sp>
      </p:grpSp>
      <p:grpSp>
        <p:nvGrpSpPr>
          <p:cNvPr id="4" name="Group 4"/>
          <p:cNvGrpSpPr/>
          <p:nvPr/>
        </p:nvGrpSpPr>
        <p:grpSpPr>
          <a:xfrm>
            <a:off x="0" y="7695290"/>
            <a:ext cx="334857" cy="1563010"/>
            <a:chOff x="0" y="0"/>
            <a:chExt cx="505184" cy="2358041"/>
          </a:xfrm>
        </p:grpSpPr>
        <p:sp>
          <p:nvSpPr>
            <p:cNvPr id="5" name="Freeform 5"/>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pic>
        <p:nvPicPr>
          <p:cNvPr id="6" name="Picture 6"/>
          <p:cNvPicPr>
            <a:picLocks noChangeAspect="1"/>
          </p:cNvPicPr>
          <p:nvPr/>
        </p:nvPicPr>
        <p:blipFill>
          <a:blip r:embed="rId2"/>
          <a:srcRect/>
          <a:stretch>
            <a:fillRect/>
          </a:stretch>
        </p:blipFill>
        <p:spPr>
          <a:xfrm>
            <a:off x="0" y="2660547"/>
            <a:ext cx="5660054" cy="7421735"/>
          </a:xfrm>
          <a:prstGeom prst="rect">
            <a:avLst/>
          </a:prstGeom>
        </p:spPr>
      </p:pic>
      <p:pic>
        <p:nvPicPr>
          <p:cNvPr id="7" name="Picture 7"/>
          <p:cNvPicPr>
            <a:picLocks noChangeAspect="1"/>
          </p:cNvPicPr>
          <p:nvPr/>
        </p:nvPicPr>
        <p:blipFill>
          <a:blip r:embed="rId3"/>
          <a:srcRect/>
          <a:stretch>
            <a:fillRect/>
          </a:stretch>
        </p:blipFill>
        <p:spPr>
          <a:xfrm rot="-725354">
            <a:off x="6709971" y="-370251"/>
            <a:ext cx="9456084" cy="11027503"/>
          </a:xfrm>
          <a:prstGeom prst="rect">
            <a:avLst/>
          </a:prstGeom>
        </p:spPr>
      </p:pic>
      <p:pic>
        <p:nvPicPr>
          <p:cNvPr id="8" name="Picture 8"/>
          <p:cNvPicPr>
            <a:picLocks noChangeAspect="1"/>
          </p:cNvPicPr>
          <p:nvPr/>
        </p:nvPicPr>
        <p:blipFill>
          <a:blip r:embed="rId4"/>
          <a:srcRect/>
          <a:stretch>
            <a:fillRect/>
          </a:stretch>
        </p:blipFill>
        <p:spPr>
          <a:xfrm rot="-480936">
            <a:off x="12181486" y="7377646"/>
            <a:ext cx="6624122" cy="5282737"/>
          </a:xfrm>
          <a:prstGeom prst="rect">
            <a:avLst/>
          </a:prstGeom>
        </p:spPr>
      </p:pic>
      <p:sp>
        <p:nvSpPr>
          <p:cNvPr id="9" name="TextBox 9"/>
          <p:cNvSpPr txBox="1"/>
          <p:nvPr/>
        </p:nvSpPr>
        <p:spPr>
          <a:xfrm>
            <a:off x="7927006" y="3932278"/>
            <a:ext cx="7022014" cy="3763012"/>
          </a:xfrm>
          <a:prstGeom prst="rect">
            <a:avLst/>
          </a:prstGeom>
        </p:spPr>
        <p:txBody>
          <a:bodyPr lIns="0" tIns="0" rIns="0" bIns="0" rtlCol="0" anchor="t">
            <a:spAutoFit/>
          </a:bodyPr>
          <a:lstStyle/>
          <a:p>
            <a:pPr algn="ctr">
              <a:lnSpc>
                <a:spcPts val="9939"/>
              </a:lnSpc>
              <a:spcBef>
                <a:spcPct val="0"/>
              </a:spcBef>
            </a:pPr>
            <a:r>
              <a:rPr lang="en-US" sz="7099">
                <a:solidFill>
                  <a:srgbClr val="412318"/>
                </a:solidFill>
                <a:latin typeface="#9Slide05 VL Fadilla"/>
              </a:rPr>
              <a:t>Bill Gates</a:t>
            </a:r>
          </a:p>
          <a:p>
            <a:pPr algn="ctr">
              <a:lnSpc>
                <a:spcPts val="9939"/>
              </a:lnSpc>
              <a:spcBef>
                <a:spcPct val="0"/>
              </a:spcBef>
            </a:pPr>
            <a:r>
              <a:rPr lang="en-US" sz="7099">
                <a:solidFill>
                  <a:srgbClr val="412318"/>
                </a:solidFill>
                <a:latin typeface="#9Slide05 VL Fadilla"/>
              </a:rPr>
              <a:t> Chủ tịch tập đoàn Microsoft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821241">
            <a:off x="11712425" y="6141196"/>
            <a:ext cx="7488538" cy="6234208"/>
          </a:xfrm>
          <a:prstGeom prst="rect">
            <a:avLst/>
          </a:prstGeom>
        </p:spPr>
      </p:pic>
      <p:pic>
        <p:nvPicPr>
          <p:cNvPr id="4" name="Picture 4"/>
          <p:cNvPicPr>
            <a:picLocks noChangeAspect="1"/>
          </p:cNvPicPr>
          <p:nvPr/>
        </p:nvPicPr>
        <p:blipFill>
          <a:blip r:embed="rId4"/>
          <a:srcRect/>
          <a:stretch>
            <a:fillRect/>
          </a:stretch>
        </p:blipFill>
        <p:spPr>
          <a:xfrm rot="-1365538">
            <a:off x="14319414" y="-4835847"/>
            <a:ext cx="8454165" cy="8682069"/>
          </a:xfrm>
          <a:prstGeom prst="rect">
            <a:avLst/>
          </a:prstGeom>
        </p:spPr>
      </p:pic>
      <p:sp>
        <p:nvSpPr>
          <p:cNvPr id="5" name="TextBox 5"/>
          <p:cNvSpPr txBox="1"/>
          <p:nvPr/>
        </p:nvSpPr>
        <p:spPr>
          <a:xfrm>
            <a:off x="6001494" y="5016832"/>
            <a:ext cx="7119910" cy="1353821"/>
          </a:xfrm>
          <a:prstGeom prst="rect">
            <a:avLst/>
          </a:prstGeom>
        </p:spPr>
        <p:txBody>
          <a:bodyPr lIns="0" tIns="0" rIns="0" bIns="0" rtlCol="0" anchor="t">
            <a:spAutoFit/>
          </a:bodyPr>
          <a:lstStyle/>
          <a:p>
            <a:pPr algn="ctr">
              <a:lnSpc>
                <a:spcPts val="9800"/>
              </a:lnSpc>
            </a:pPr>
            <a:r>
              <a:rPr lang="en-US" sz="9800">
                <a:solidFill>
                  <a:srgbClr val="504238"/>
                </a:solidFill>
                <a:latin typeface="#9Slide05 VL Fadilla"/>
              </a:rPr>
              <a:t>Bác Hồ</a:t>
            </a:r>
          </a:p>
        </p:txBody>
      </p:sp>
      <p:pic>
        <p:nvPicPr>
          <p:cNvPr id="6" name="Picture 6"/>
          <p:cNvPicPr>
            <a:picLocks noChangeAspect="1"/>
          </p:cNvPicPr>
          <p:nvPr/>
        </p:nvPicPr>
        <p:blipFill>
          <a:blip r:embed="rId5"/>
          <a:srcRect/>
          <a:stretch>
            <a:fillRect/>
          </a:stretch>
        </p:blipFill>
        <p:spPr>
          <a:xfrm rot="-3383822">
            <a:off x="12766590" y="3578414"/>
            <a:ext cx="3818386" cy="5584476"/>
          </a:xfrm>
          <a:prstGeom prst="rect">
            <a:avLst/>
          </a:prstGeom>
        </p:spPr>
      </p:pic>
      <p:pic>
        <p:nvPicPr>
          <p:cNvPr id="7" name="Picture 7"/>
          <p:cNvPicPr>
            <a:picLocks noChangeAspect="1"/>
          </p:cNvPicPr>
          <p:nvPr/>
        </p:nvPicPr>
        <p:blipFill>
          <a:blip r:embed="rId6"/>
          <a:srcRect/>
          <a:stretch>
            <a:fillRect/>
          </a:stretch>
        </p:blipFill>
        <p:spPr>
          <a:xfrm>
            <a:off x="-366478" y="1422424"/>
            <a:ext cx="6367972" cy="91430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488591" y="449482"/>
            <a:ext cx="7161350" cy="10282191"/>
          </a:xfrm>
          <a:prstGeom prst="rect">
            <a:avLst/>
          </a:prstGeom>
        </p:spPr>
      </p:pic>
      <p:sp>
        <p:nvSpPr>
          <p:cNvPr id="4" name="TextBox 4"/>
          <p:cNvSpPr txBox="1"/>
          <p:nvPr/>
        </p:nvSpPr>
        <p:spPr>
          <a:xfrm>
            <a:off x="5862602" y="3213589"/>
            <a:ext cx="9642753" cy="1236980"/>
          </a:xfrm>
          <a:prstGeom prst="rect">
            <a:avLst/>
          </a:prstGeom>
        </p:spPr>
        <p:txBody>
          <a:bodyPr lIns="0" tIns="0" rIns="0" bIns="0" rtlCol="0" anchor="t">
            <a:spAutoFit/>
          </a:bodyPr>
          <a:lstStyle/>
          <a:p>
            <a:pPr algn="ctr">
              <a:lnSpc>
                <a:spcPts val="9520"/>
              </a:lnSpc>
            </a:pPr>
            <a:r>
              <a:rPr lang="en-US" sz="6800">
                <a:solidFill>
                  <a:srgbClr val="925C39"/>
                </a:solidFill>
                <a:latin typeface="#9Slide07 Crocante"/>
              </a:rPr>
              <a:t>BÀI 8: NGHỊ LUẬN XÃ HỘI</a:t>
            </a:r>
          </a:p>
        </p:txBody>
      </p:sp>
      <p:sp>
        <p:nvSpPr>
          <p:cNvPr id="5" name="TextBox 5"/>
          <p:cNvSpPr txBox="1"/>
          <p:nvPr/>
        </p:nvSpPr>
        <p:spPr>
          <a:xfrm>
            <a:off x="6058510" y="4718569"/>
            <a:ext cx="10113347" cy="2493265"/>
          </a:xfrm>
          <a:prstGeom prst="rect">
            <a:avLst/>
          </a:prstGeom>
        </p:spPr>
        <p:txBody>
          <a:bodyPr lIns="0" tIns="0" rIns="0" bIns="0" rtlCol="0" anchor="t">
            <a:spAutoFit/>
          </a:bodyPr>
          <a:lstStyle/>
          <a:p>
            <a:pPr algn="ctr">
              <a:lnSpc>
                <a:spcPts val="9932"/>
              </a:lnSpc>
            </a:pPr>
            <a:r>
              <a:rPr lang="en-US" sz="7699">
                <a:solidFill>
                  <a:srgbClr val="925C39"/>
                </a:solidFill>
                <a:latin typeface="Fraunces Bold"/>
              </a:rPr>
              <a:t>ĐỨC TÍNH GIẢN DỊ </a:t>
            </a:r>
          </a:p>
          <a:p>
            <a:pPr algn="ctr">
              <a:lnSpc>
                <a:spcPts val="9932"/>
              </a:lnSpc>
            </a:pPr>
            <a:r>
              <a:rPr lang="en-US" sz="7699">
                <a:solidFill>
                  <a:srgbClr val="925C39"/>
                </a:solidFill>
                <a:latin typeface="Fraunces Bold"/>
              </a:rPr>
              <a:t>CỦA BÁC HỒ</a:t>
            </a: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839829">
            <a:off x="15599863" y="1261670"/>
            <a:ext cx="4451106" cy="5244307"/>
          </a:xfrm>
          <a:prstGeom prst="rect">
            <a:avLst/>
          </a:prstGeom>
        </p:spPr>
      </p:pic>
      <p:sp>
        <p:nvSpPr>
          <p:cNvPr id="4" name="TextBox 4"/>
          <p:cNvSpPr txBox="1"/>
          <p:nvPr/>
        </p:nvSpPr>
        <p:spPr>
          <a:xfrm>
            <a:off x="1765689" y="1529020"/>
            <a:ext cx="11941754" cy="1464945"/>
          </a:xfrm>
          <a:prstGeom prst="rect">
            <a:avLst/>
          </a:prstGeom>
        </p:spPr>
        <p:txBody>
          <a:bodyPr lIns="0" tIns="0" rIns="0" bIns="0" rtlCol="0" anchor="t">
            <a:spAutoFit/>
          </a:bodyPr>
          <a:lstStyle/>
          <a:p>
            <a:pPr algn="ctr">
              <a:lnSpc>
                <a:spcPts val="5880"/>
              </a:lnSpc>
              <a:spcBef>
                <a:spcPct val="0"/>
              </a:spcBef>
            </a:pPr>
            <a:r>
              <a:rPr lang="en-US" sz="4200">
                <a:solidFill>
                  <a:srgbClr val="5A3F2B"/>
                </a:solidFill>
                <a:latin typeface="Roboto Condensed"/>
              </a:rPr>
              <a:t>Đọc thành tiếng văn bản </a:t>
            </a:r>
            <a:r>
              <a:rPr lang="en-US" sz="4200">
                <a:solidFill>
                  <a:srgbClr val="5A3F2B"/>
                </a:solidFill>
                <a:latin typeface="Roboto Condensed Italics"/>
              </a:rPr>
              <a:t>Đức tính giản dị của Bác Hồ,</a:t>
            </a:r>
            <a:r>
              <a:rPr lang="en-US" sz="4200">
                <a:solidFill>
                  <a:srgbClr val="5A3F2B"/>
                </a:solidFill>
                <a:latin typeface="Roboto Condensed"/>
              </a:rPr>
              <a:t> 2 bạn đọc nối tiếp nhau (GV đọc mẫu đoạn đầu)</a:t>
            </a:r>
          </a:p>
        </p:txBody>
      </p:sp>
      <p:sp>
        <p:nvSpPr>
          <p:cNvPr id="5" name="TextBox 5"/>
          <p:cNvSpPr txBox="1"/>
          <p:nvPr/>
        </p:nvSpPr>
        <p:spPr>
          <a:xfrm>
            <a:off x="354361" y="369457"/>
            <a:ext cx="8450439" cy="1078192"/>
          </a:xfrm>
          <a:prstGeom prst="rect">
            <a:avLst/>
          </a:prstGeom>
        </p:spPr>
        <p:txBody>
          <a:bodyPr lIns="0" tIns="0" rIns="0" bIns="0" rtlCol="0" anchor="t">
            <a:spAutoFit/>
          </a:bodyPr>
          <a:lstStyle/>
          <a:p>
            <a:pPr algn="ctr">
              <a:lnSpc>
                <a:spcPts val="8819"/>
              </a:lnSpc>
            </a:pPr>
            <a:r>
              <a:rPr lang="en-US" sz="6298">
                <a:solidFill>
                  <a:srgbClr val="5A3F2B"/>
                </a:solidFill>
                <a:latin typeface="Fraunces Bold"/>
              </a:rPr>
              <a:t>2. ĐỌC VĂN BẢN</a:t>
            </a:r>
          </a:p>
        </p:txBody>
      </p:sp>
      <p:graphicFrame>
        <p:nvGraphicFramePr>
          <p:cNvPr id="6" name="Table 6"/>
          <p:cNvGraphicFramePr>
            <a:graphicFrameLocks noGrp="1"/>
          </p:cNvGraphicFramePr>
          <p:nvPr/>
        </p:nvGraphicFramePr>
        <p:xfrm>
          <a:off x="687506" y="3307508"/>
          <a:ext cx="16234587" cy="6471307"/>
        </p:xfrm>
        <a:graphic>
          <a:graphicData uri="http://schemas.openxmlformats.org/drawingml/2006/table">
            <a:tbl>
              <a:tblPr/>
              <a:tblGrid>
                <a:gridCol w="13135362">
                  <a:extLst>
                    <a:ext uri="{9D8B030D-6E8A-4147-A177-3AD203B41FA5}">
                      <a16:colId xmlns:a16="http://schemas.microsoft.com/office/drawing/2014/main" val="20000"/>
                    </a:ext>
                  </a:extLst>
                </a:gridCol>
                <a:gridCol w="1500690">
                  <a:extLst>
                    <a:ext uri="{9D8B030D-6E8A-4147-A177-3AD203B41FA5}">
                      <a16:colId xmlns:a16="http://schemas.microsoft.com/office/drawing/2014/main" val="20001"/>
                    </a:ext>
                  </a:extLst>
                </a:gridCol>
                <a:gridCol w="1598535">
                  <a:extLst>
                    <a:ext uri="{9D8B030D-6E8A-4147-A177-3AD203B41FA5}">
                      <a16:colId xmlns:a16="http://schemas.microsoft.com/office/drawing/2014/main" val="20002"/>
                    </a:ext>
                  </a:extLst>
                </a:gridCol>
              </a:tblGrid>
              <a:tr h="1216183">
                <a:tc>
                  <a:txBody>
                    <a:bodyPr/>
                    <a:lstStyle/>
                    <a:p>
                      <a:pPr algn="ctr">
                        <a:lnSpc>
                          <a:spcPts val="4348"/>
                        </a:lnSpc>
                        <a:defRPr/>
                      </a:pPr>
                      <a:r>
                        <a:rPr lang="en-US" sz="3623">
                          <a:solidFill>
                            <a:srgbClr val="F5EFEB"/>
                          </a:solidFill>
                          <a:latin typeface="Roboto Condensed Bold"/>
                        </a:rPr>
                        <a:t> Tiêu chí</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B47955"/>
                    </a:solidFill>
                  </a:tcPr>
                </a:tc>
                <a:tc>
                  <a:txBody>
                    <a:bodyPr/>
                    <a:lstStyle/>
                    <a:p>
                      <a:pPr algn="ctr">
                        <a:lnSpc>
                          <a:spcPts val="4348"/>
                        </a:lnSpc>
                        <a:defRPr/>
                      </a:pPr>
                      <a:r>
                        <a:rPr lang="en-US" sz="3623">
                          <a:solidFill>
                            <a:srgbClr val="F5EFEB"/>
                          </a:solidFill>
                          <a:latin typeface="Roboto Condensed Bold"/>
                        </a:rPr>
                        <a:t> Có   </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B47955"/>
                    </a:solidFill>
                  </a:tcPr>
                </a:tc>
                <a:tc>
                  <a:txBody>
                    <a:bodyPr/>
                    <a:lstStyle/>
                    <a:p>
                      <a:pPr algn="ctr">
                        <a:lnSpc>
                          <a:spcPts val="4348"/>
                        </a:lnSpc>
                        <a:defRPr/>
                      </a:pPr>
                      <a:r>
                        <a:rPr lang="en-US" sz="3623">
                          <a:solidFill>
                            <a:srgbClr val="F5EFEB"/>
                          </a:solidFill>
                          <a:latin typeface="Roboto Condensed Bold"/>
                        </a:rPr>
                        <a:t> Không</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B47955"/>
                    </a:solidFill>
                  </a:tcPr>
                </a:tc>
                <a:extLst>
                  <a:ext uri="{0D108BD9-81ED-4DB2-BD59-A6C34878D82A}">
                    <a16:rowId xmlns:a16="http://schemas.microsoft.com/office/drawing/2014/main" val="10000"/>
                  </a:ext>
                </a:extLst>
              </a:tr>
              <a:tr h="1216183">
                <a:tc>
                  <a:txBody>
                    <a:bodyPr/>
                    <a:lstStyle/>
                    <a:p>
                      <a:pPr algn="l">
                        <a:lnSpc>
                          <a:spcPts val="4468"/>
                        </a:lnSpc>
                        <a:defRPr/>
                      </a:pPr>
                      <a:r>
                        <a:rPr lang="en-US" sz="3723">
                          <a:solidFill>
                            <a:srgbClr val="7E4D55"/>
                          </a:solidFill>
                          <a:latin typeface="Roboto Condensed"/>
                        </a:rPr>
                        <a:t>Đọc trôi chảy, không bỏ từ, thêm từ.</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val="10001"/>
                  </a:ext>
                </a:extLst>
              </a:tr>
              <a:tr h="1142182">
                <a:tc>
                  <a:txBody>
                    <a:bodyPr/>
                    <a:lstStyle/>
                    <a:p>
                      <a:pPr algn="just">
                        <a:lnSpc>
                          <a:spcPts val="4468"/>
                        </a:lnSpc>
                        <a:defRPr/>
                      </a:pPr>
                      <a:r>
                        <a:rPr lang="en-US" sz="3723">
                          <a:solidFill>
                            <a:srgbClr val="7E4D55"/>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val="10002"/>
                  </a:ext>
                </a:extLst>
              </a:tr>
              <a:tr h="1142182">
                <a:tc>
                  <a:txBody>
                    <a:bodyPr/>
                    <a:lstStyle/>
                    <a:p>
                      <a:pPr algn="l">
                        <a:lnSpc>
                          <a:spcPts val="4468"/>
                        </a:lnSpc>
                        <a:defRPr/>
                      </a:pPr>
                      <a:r>
                        <a:rPr lang="en-US" sz="3723">
                          <a:solidFill>
                            <a:srgbClr val="7E4D55"/>
                          </a:solidFill>
                          <a:latin typeface="Roboto Condensed"/>
                        </a:rPr>
                        <a:t>Tốc độ đọc phù hợp.</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val="10003"/>
                  </a:ext>
                </a:extLst>
              </a:tr>
              <a:tr h="1754577">
                <a:tc>
                  <a:txBody>
                    <a:bodyPr/>
                    <a:lstStyle/>
                    <a:p>
                      <a:pPr algn="just">
                        <a:lnSpc>
                          <a:spcPts val="4468"/>
                        </a:lnSpc>
                        <a:defRPr/>
                      </a:pPr>
                      <a:r>
                        <a:rPr lang="en-US" sz="3723">
                          <a:solidFill>
                            <a:srgbClr val="7E4D55"/>
                          </a:solidFill>
                          <a:latin typeface="Roboto Condensed"/>
                        </a:rPr>
                        <a:t>Sử dụng giọng điệu khác nhau để thể hiện được cảm xúc của người kể chuyện đối với nhân vật, sự việc.</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291454">
            <a:off x="14431357" y="-544416"/>
            <a:ext cx="5215720" cy="4042183"/>
          </a:xfrm>
          <a:prstGeom prst="rect">
            <a:avLst/>
          </a:prstGeom>
        </p:spPr>
      </p:pic>
      <p:pic>
        <p:nvPicPr>
          <p:cNvPr id="4" name="Picture 4"/>
          <p:cNvPicPr>
            <a:picLocks noChangeAspect="1"/>
          </p:cNvPicPr>
          <p:nvPr/>
        </p:nvPicPr>
        <p:blipFill>
          <a:blip r:embed="rId4"/>
          <a:srcRect/>
          <a:stretch>
            <a:fillRect/>
          </a:stretch>
        </p:blipFill>
        <p:spPr>
          <a:xfrm rot="-3050023">
            <a:off x="179112" y="5843814"/>
            <a:ext cx="3746352" cy="547912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817630" y="1909167"/>
            <a:ext cx="12652739" cy="734913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336442" y="9029208"/>
            <a:ext cx="7951558" cy="1257792"/>
          </a:xfrm>
          <a:prstGeom prst="rect">
            <a:avLst/>
          </a:prstGeom>
        </p:spPr>
      </p:pic>
      <p:sp>
        <p:nvSpPr>
          <p:cNvPr id="7" name="TextBox 7"/>
          <p:cNvSpPr txBox="1"/>
          <p:nvPr/>
        </p:nvSpPr>
        <p:spPr>
          <a:xfrm>
            <a:off x="4955027" y="4382492"/>
            <a:ext cx="9357195" cy="5514975"/>
          </a:xfrm>
          <a:prstGeom prst="rect">
            <a:avLst/>
          </a:prstGeom>
        </p:spPr>
        <p:txBody>
          <a:bodyPr lIns="0" tIns="0" rIns="0" bIns="0" rtlCol="0" anchor="t">
            <a:spAutoFit/>
          </a:bodyPr>
          <a:lstStyle/>
          <a:p>
            <a:pPr algn="just">
              <a:lnSpc>
                <a:spcPts val="6299"/>
              </a:lnSpc>
            </a:pPr>
            <a:r>
              <a:rPr lang="en-US" sz="4499">
                <a:solidFill>
                  <a:srgbClr val="7E4D55"/>
                </a:solidFill>
                <a:latin typeface="Roboto Condensed"/>
              </a:rPr>
              <a:t>GV chia lớp thành </a:t>
            </a:r>
            <a:r>
              <a:rPr lang="en-US" sz="4499">
                <a:solidFill>
                  <a:srgbClr val="7E4D55"/>
                </a:solidFill>
                <a:latin typeface="Roboto Condensed Bold"/>
              </a:rPr>
              <a:t>6 </a:t>
            </a:r>
            <a:r>
              <a:rPr lang="en-US" sz="4499">
                <a:solidFill>
                  <a:srgbClr val="7E4D55"/>
                </a:solidFill>
                <a:latin typeface="Roboto Condensed"/>
              </a:rPr>
              <a:t>nhóm, 2 nhóm/1 nhiệm vụ và giao nhiệm vụ học tập, HS thực hiện theo nhóm với bảng phụ </a:t>
            </a:r>
          </a:p>
          <a:p>
            <a:pPr algn="just">
              <a:lnSpc>
                <a:spcPts val="6299"/>
              </a:lnSpc>
            </a:pPr>
            <a:r>
              <a:rPr lang="en-US" sz="4499">
                <a:solidFill>
                  <a:srgbClr val="7E4D55"/>
                </a:solidFill>
                <a:latin typeface="Roboto Condensed"/>
              </a:rPr>
              <a:t>Thời gian thảo luận:</a:t>
            </a:r>
            <a:r>
              <a:rPr lang="en-US" sz="4499">
                <a:solidFill>
                  <a:srgbClr val="7E4D55"/>
                </a:solidFill>
                <a:latin typeface="Roboto Condensed Bold"/>
              </a:rPr>
              <a:t> 5 phút</a:t>
            </a:r>
          </a:p>
          <a:p>
            <a:pPr algn="just">
              <a:lnSpc>
                <a:spcPts val="6299"/>
              </a:lnSpc>
            </a:pPr>
            <a:r>
              <a:rPr lang="en-US" sz="4499">
                <a:solidFill>
                  <a:srgbClr val="7E4D55"/>
                </a:solidFill>
                <a:latin typeface="Roboto Condensed"/>
              </a:rPr>
              <a:t>Thời gian đặt câu hỏi và trả lời câu hỏi cho mỗi nhóm:</a:t>
            </a:r>
            <a:r>
              <a:rPr lang="en-US" sz="4499">
                <a:solidFill>
                  <a:srgbClr val="7E4D55"/>
                </a:solidFill>
                <a:latin typeface="Roboto Condensed Bold"/>
              </a:rPr>
              <a:t> 2 phút</a:t>
            </a:r>
          </a:p>
          <a:p>
            <a:pPr algn="just">
              <a:lnSpc>
                <a:spcPts val="6299"/>
              </a:lnSpc>
            </a:pPr>
            <a:endParaRPr lang="en-US" sz="4499">
              <a:solidFill>
                <a:srgbClr val="7E4D55"/>
              </a:solidFill>
              <a:latin typeface="Roboto Condensed Bold"/>
            </a:endParaRPr>
          </a:p>
        </p:txBody>
      </p:sp>
      <p:sp>
        <p:nvSpPr>
          <p:cNvPr id="8" name="TextBox 8"/>
          <p:cNvSpPr txBox="1"/>
          <p:nvPr/>
        </p:nvSpPr>
        <p:spPr>
          <a:xfrm>
            <a:off x="1028700" y="778834"/>
            <a:ext cx="12171347" cy="1252808"/>
          </a:xfrm>
          <a:prstGeom prst="rect">
            <a:avLst/>
          </a:prstGeom>
        </p:spPr>
        <p:txBody>
          <a:bodyPr lIns="0" tIns="0" rIns="0" bIns="0" rtlCol="0" anchor="t">
            <a:spAutoFit/>
          </a:bodyPr>
          <a:lstStyle/>
          <a:p>
            <a:pPr algn="ctr">
              <a:lnSpc>
                <a:spcPts val="10219"/>
              </a:lnSpc>
            </a:pPr>
            <a:r>
              <a:rPr lang="en-US" sz="7298">
                <a:solidFill>
                  <a:srgbClr val="7E4D55"/>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208746">
            <a:off x="15528889" y="-208025"/>
            <a:ext cx="2780664" cy="3173368"/>
          </a:xfrm>
          <a:prstGeom prst="rect">
            <a:avLst/>
          </a:prstGeom>
        </p:spPr>
      </p:pic>
      <p:pic>
        <p:nvPicPr>
          <p:cNvPr id="4" name="Picture 4"/>
          <p:cNvPicPr>
            <a:picLocks noChangeAspect="1"/>
          </p:cNvPicPr>
          <p:nvPr/>
        </p:nvPicPr>
        <p:blipFill>
          <a:blip r:embed="rId4"/>
          <a:srcRect l="12437" r="15894"/>
          <a:stretch>
            <a:fillRect/>
          </a:stretch>
        </p:blipFill>
        <p:spPr>
          <a:xfrm>
            <a:off x="193520" y="1669102"/>
            <a:ext cx="5349001" cy="10154491"/>
          </a:xfrm>
          <a:prstGeom prst="rect">
            <a:avLst/>
          </a:prstGeom>
        </p:spPr>
      </p:pic>
      <p:pic>
        <p:nvPicPr>
          <p:cNvPr id="5" name="Picture 5"/>
          <p:cNvPicPr>
            <a:picLocks noChangeAspect="1"/>
          </p:cNvPicPr>
          <p:nvPr/>
        </p:nvPicPr>
        <p:blipFill>
          <a:blip r:embed="rId4"/>
          <a:srcRect l="6056" r="12437"/>
          <a:stretch>
            <a:fillRect/>
          </a:stretch>
        </p:blipFill>
        <p:spPr>
          <a:xfrm>
            <a:off x="5863989" y="1669102"/>
            <a:ext cx="6083219" cy="10154491"/>
          </a:xfrm>
          <a:prstGeom prst="rect">
            <a:avLst/>
          </a:prstGeom>
        </p:spPr>
      </p:pic>
      <p:pic>
        <p:nvPicPr>
          <p:cNvPr id="6" name="Picture 6"/>
          <p:cNvPicPr>
            <a:picLocks noChangeAspect="1"/>
          </p:cNvPicPr>
          <p:nvPr/>
        </p:nvPicPr>
        <p:blipFill>
          <a:blip r:embed="rId4"/>
          <a:srcRect l="12437" r="8508"/>
          <a:stretch>
            <a:fillRect/>
          </a:stretch>
        </p:blipFill>
        <p:spPr>
          <a:xfrm>
            <a:off x="12090084" y="1669102"/>
            <a:ext cx="5900260" cy="10154491"/>
          </a:xfrm>
          <a:prstGeom prst="rect">
            <a:avLst/>
          </a:prstGeom>
        </p:spPr>
      </p:pic>
      <p:sp>
        <p:nvSpPr>
          <p:cNvPr id="7" name="TextBox 7"/>
          <p:cNvSpPr txBox="1"/>
          <p:nvPr/>
        </p:nvSpPr>
        <p:spPr>
          <a:xfrm>
            <a:off x="0" y="234431"/>
            <a:ext cx="12171347" cy="1144228"/>
          </a:xfrm>
          <a:prstGeom prst="rect">
            <a:avLst/>
          </a:prstGeom>
        </p:spPr>
        <p:txBody>
          <a:bodyPr lIns="0" tIns="0" rIns="0" bIns="0" rtlCol="0" anchor="t">
            <a:spAutoFit/>
          </a:bodyPr>
          <a:lstStyle/>
          <a:p>
            <a:pPr algn="ctr">
              <a:lnSpc>
                <a:spcPts val="9379"/>
              </a:lnSpc>
            </a:pPr>
            <a:r>
              <a:rPr lang="en-US" sz="6698">
                <a:solidFill>
                  <a:srgbClr val="5A3F2B"/>
                </a:solidFill>
                <a:latin typeface="Fraunces Bold"/>
              </a:rPr>
              <a:t>3. KHÁM PHÁ VĂN BẢN</a:t>
            </a:r>
          </a:p>
        </p:txBody>
      </p:sp>
      <p:sp>
        <p:nvSpPr>
          <p:cNvPr id="8" name="TextBox 8"/>
          <p:cNvSpPr txBox="1"/>
          <p:nvPr/>
        </p:nvSpPr>
        <p:spPr>
          <a:xfrm>
            <a:off x="193520" y="1757221"/>
            <a:ext cx="5123421" cy="7862553"/>
          </a:xfrm>
          <a:prstGeom prst="rect">
            <a:avLst/>
          </a:prstGeom>
        </p:spPr>
        <p:txBody>
          <a:bodyPr lIns="0" tIns="0" rIns="0" bIns="0" rtlCol="0" anchor="t">
            <a:spAutoFit/>
          </a:bodyPr>
          <a:lstStyle/>
          <a:p>
            <a:pPr algn="ctr">
              <a:lnSpc>
                <a:spcPts val="4480"/>
              </a:lnSpc>
              <a:spcBef>
                <a:spcPct val="0"/>
              </a:spcBef>
            </a:pPr>
            <a:r>
              <a:rPr lang="en-US" sz="3200">
                <a:solidFill>
                  <a:srgbClr val="7E4D55"/>
                </a:solidFill>
                <a:latin typeface="Roboto Condensed Bold"/>
              </a:rPr>
              <a:t>NHÓM ĐẶT VẤN ĐỀ</a:t>
            </a:r>
          </a:p>
          <a:p>
            <a:pPr algn="ctr">
              <a:lnSpc>
                <a:spcPts val="4480"/>
              </a:lnSpc>
              <a:spcBef>
                <a:spcPct val="0"/>
              </a:spcBef>
            </a:pPr>
            <a:r>
              <a:rPr lang="en-US" sz="3200">
                <a:solidFill>
                  <a:srgbClr val="7E4D55"/>
                </a:solidFill>
                <a:latin typeface="Roboto Condensed Bold"/>
              </a:rPr>
              <a:t> (Nhóm 1,2)</a:t>
            </a:r>
          </a:p>
          <a:p>
            <a:pPr marL="690882" lvl="1" indent="-345441" algn="just">
              <a:lnSpc>
                <a:spcPts val="4480"/>
              </a:lnSpc>
              <a:buFont typeface="Arial"/>
              <a:buChar char="•"/>
            </a:pPr>
            <a:r>
              <a:rPr lang="en-US" sz="3200">
                <a:solidFill>
                  <a:srgbClr val="7E4D55"/>
                </a:solidFill>
                <a:latin typeface="Roboto Condensed"/>
              </a:rPr>
              <a:t>Vấn đề chính mà tác giả nêu lên trong văn bản Đức tính giản dị của Bác Hồ là gì? Câu văn nào thể hiện rõ điều đó? Nhận xét về cách lập luận của tác giả ở đoạn văn đầu tiên.</a:t>
            </a:r>
          </a:p>
          <a:p>
            <a:pPr marL="690882" lvl="1" indent="-345441" algn="just">
              <a:lnSpc>
                <a:spcPts val="4480"/>
              </a:lnSpc>
              <a:buFont typeface="Arial"/>
              <a:buChar char="•"/>
            </a:pPr>
            <a:r>
              <a:rPr lang="en-US" sz="3200">
                <a:solidFill>
                  <a:srgbClr val="7E4D55"/>
                </a:solidFill>
                <a:latin typeface="Roboto Condensed"/>
              </a:rPr>
              <a:t>Chỉ ra trình tự triển khai nội dung của văn bản, từ đó nêu bố cục của văn bản. Em có nhận xét gì về câu mở đầu đoạn văn?</a:t>
            </a:r>
          </a:p>
        </p:txBody>
      </p:sp>
      <p:sp>
        <p:nvSpPr>
          <p:cNvPr id="9" name="TextBox 9"/>
          <p:cNvSpPr txBox="1"/>
          <p:nvPr/>
        </p:nvSpPr>
        <p:spPr>
          <a:xfrm>
            <a:off x="5721113" y="1890275"/>
            <a:ext cx="6126357" cy="8986520"/>
          </a:xfrm>
          <a:prstGeom prst="rect">
            <a:avLst/>
          </a:prstGeom>
        </p:spPr>
        <p:txBody>
          <a:bodyPr lIns="0" tIns="0" rIns="0" bIns="0" rtlCol="0" anchor="t">
            <a:spAutoFit/>
          </a:bodyPr>
          <a:lstStyle/>
          <a:p>
            <a:pPr algn="ctr">
              <a:lnSpc>
                <a:spcPts val="4480"/>
              </a:lnSpc>
              <a:spcBef>
                <a:spcPct val="0"/>
              </a:spcBef>
            </a:pPr>
            <a:r>
              <a:rPr lang="en-US" sz="3200">
                <a:solidFill>
                  <a:srgbClr val="7E4D55"/>
                </a:solidFill>
                <a:latin typeface="Roboto Condensed Bold"/>
              </a:rPr>
              <a:t>NHÓM GIẢI QUYẾT VẤN ĐỀ </a:t>
            </a:r>
          </a:p>
          <a:p>
            <a:pPr algn="ctr">
              <a:lnSpc>
                <a:spcPts val="4480"/>
              </a:lnSpc>
              <a:spcBef>
                <a:spcPct val="0"/>
              </a:spcBef>
            </a:pPr>
            <a:r>
              <a:rPr lang="en-US" sz="3200">
                <a:solidFill>
                  <a:srgbClr val="7E4D55"/>
                </a:solidFill>
                <a:latin typeface="Roboto Condensed Bold"/>
              </a:rPr>
              <a:t>(Nhóm 3,4)</a:t>
            </a:r>
          </a:p>
          <a:p>
            <a:pPr marL="690882" lvl="1" indent="-345441" algn="just">
              <a:lnSpc>
                <a:spcPts val="4480"/>
              </a:lnSpc>
              <a:buFont typeface="Arial"/>
              <a:buChar char="•"/>
            </a:pPr>
            <a:r>
              <a:rPr lang="en-US" sz="3200">
                <a:solidFill>
                  <a:srgbClr val="7E4D55"/>
                </a:solidFill>
                <a:latin typeface="Roboto Condensed"/>
              </a:rPr>
              <a:t>Người viết đã làm sáng tỏ vấn đề nghị luận từ những phương diện nào trong đời sống và con người của Bác? </a:t>
            </a:r>
          </a:p>
          <a:p>
            <a:pPr marL="690882" lvl="1" indent="-345441" algn="just">
              <a:lnSpc>
                <a:spcPts val="4480"/>
              </a:lnSpc>
              <a:buFont typeface="Arial"/>
              <a:buChar char="•"/>
            </a:pPr>
            <a:r>
              <a:rPr lang="en-US" sz="3200">
                <a:solidFill>
                  <a:srgbClr val="7E4D55"/>
                </a:solidFill>
                <a:latin typeface="Roboto Condensed"/>
              </a:rPr>
              <a:t>Nhận xét về cách viết nghị luận của tác giả ở phần (2). Điều gì làm nên sức thuyết phục ở phần này?</a:t>
            </a:r>
          </a:p>
          <a:p>
            <a:pPr marL="690882" lvl="1" indent="-345441" algn="just">
              <a:lnSpc>
                <a:spcPts val="4480"/>
              </a:lnSpc>
              <a:buFont typeface="Arial"/>
              <a:buChar char="•"/>
            </a:pPr>
            <a:r>
              <a:rPr lang="en-US" sz="3200">
                <a:solidFill>
                  <a:srgbClr val="7E4D55"/>
                </a:solidFill>
                <a:latin typeface="Roboto Condensed"/>
              </a:rPr>
              <a:t>Trong phần (4), để người đọc hiểu sâu sắc hơn về đức tính giản dị của Bác và sức mạnh của phẩm chất cao quý đó, người viết đã thuyết phục như thế nào?</a:t>
            </a:r>
          </a:p>
          <a:p>
            <a:pPr algn="just">
              <a:lnSpc>
                <a:spcPts val="4480"/>
              </a:lnSpc>
            </a:pPr>
            <a:endParaRPr lang="en-US" sz="3200">
              <a:solidFill>
                <a:srgbClr val="7E4D55"/>
              </a:solidFill>
              <a:latin typeface="Roboto Condensed"/>
            </a:endParaRPr>
          </a:p>
        </p:txBody>
      </p:sp>
      <p:sp>
        <p:nvSpPr>
          <p:cNvPr id="10" name="TextBox 10"/>
          <p:cNvSpPr txBox="1"/>
          <p:nvPr/>
        </p:nvSpPr>
        <p:spPr>
          <a:xfrm>
            <a:off x="12271059" y="1757221"/>
            <a:ext cx="5450538" cy="8424545"/>
          </a:xfrm>
          <a:prstGeom prst="rect">
            <a:avLst/>
          </a:prstGeom>
        </p:spPr>
        <p:txBody>
          <a:bodyPr lIns="0" tIns="0" rIns="0" bIns="0" rtlCol="0" anchor="t">
            <a:spAutoFit/>
          </a:bodyPr>
          <a:lstStyle/>
          <a:p>
            <a:pPr algn="ctr">
              <a:lnSpc>
                <a:spcPts val="4480"/>
              </a:lnSpc>
              <a:spcBef>
                <a:spcPct val="0"/>
              </a:spcBef>
            </a:pPr>
            <a:r>
              <a:rPr lang="en-US" sz="3200">
                <a:solidFill>
                  <a:srgbClr val="7E4D55"/>
                </a:solidFill>
                <a:latin typeface="Roboto Condensed Bold"/>
              </a:rPr>
              <a:t>NHÓM KẾT THÚC VẤN ĐỀ</a:t>
            </a:r>
          </a:p>
          <a:p>
            <a:pPr algn="just">
              <a:lnSpc>
                <a:spcPts val="4480"/>
              </a:lnSpc>
              <a:spcBef>
                <a:spcPct val="0"/>
              </a:spcBef>
            </a:pPr>
            <a:r>
              <a:rPr lang="en-US" sz="3200">
                <a:solidFill>
                  <a:srgbClr val="7E4D55"/>
                </a:solidFill>
                <a:latin typeface="Roboto Condensed Bold"/>
              </a:rPr>
              <a:t>              (Nhóm 5,6)</a:t>
            </a:r>
          </a:p>
          <a:p>
            <a:pPr marL="690882" lvl="1" indent="-345441" algn="just">
              <a:lnSpc>
                <a:spcPts val="4480"/>
              </a:lnSpc>
              <a:buFont typeface="Arial"/>
              <a:buChar char="•"/>
            </a:pPr>
            <a:r>
              <a:rPr lang="en-US" sz="3200">
                <a:solidFill>
                  <a:srgbClr val="7E4D55"/>
                </a:solidFill>
                <a:latin typeface="Roboto Condensed"/>
              </a:rPr>
              <a:t>Theo em, tác giả muốn khẳng định điều gì qua câu kết: “Những chân lí giản dị mà sâu sắc lúc đó thâm nhập vào quả tim và bộ óc của hàng triệu con người đang chờ đợi nó, thì đó là sức mạnh vô địch, đó là chủ nghĩa anh hùng cách mạnh.”?</a:t>
            </a:r>
          </a:p>
          <a:p>
            <a:pPr marL="690882" lvl="1" indent="-345441" algn="just">
              <a:lnSpc>
                <a:spcPts val="4480"/>
              </a:lnSpc>
              <a:buFont typeface="Arial"/>
              <a:buChar char="•"/>
            </a:pPr>
            <a:r>
              <a:rPr lang="en-US" sz="3200">
                <a:solidFill>
                  <a:srgbClr val="7E4D55"/>
                </a:solidFill>
                <a:latin typeface="Roboto Condensed"/>
              </a:rPr>
              <a:t>Em có nhận xét gì về cách nêu lí lẽ và dẫn chứng để làm sáng tỏ luận điểm trong bài viết này?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3383822">
            <a:off x="16378807" y="-430028"/>
            <a:ext cx="3818386" cy="5584476"/>
          </a:xfrm>
          <a:prstGeom prst="rect">
            <a:avLst/>
          </a:prstGeom>
        </p:spPr>
      </p:pic>
      <p:grpSp>
        <p:nvGrpSpPr>
          <p:cNvPr id="4" name="Group 4"/>
          <p:cNvGrpSpPr/>
          <p:nvPr/>
        </p:nvGrpSpPr>
        <p:grpSpPr>
          <a:xfrm rot="-5400000">
            <a:off x="-3102153" y="4801929"/>
            <a:ext cx="8703334" cy="1937734"/>
            <a:chOff x="0" y="0"/>
            <a:chExt cx="2292236" cy="510350"/>
          </a:xfrm>
        </p:grpSpPr>
        <p:sp>
          <p:nvSpPr>
            <p:cNvPr id="5" name="Freeform 5"/>
            <p:cNvSpPr/>
            <p:nvPr/>
          </p:nvSpPr>
          <p:spPr>
            <a:xfrm>
              <a:off x="0" y="0"/>
              <a:ext cx="2292236" cy="510350"/>
            </a:xfrm>
            <a:custGeom>
              <a:avLst/>
              <a:gdLst/>
              <a:ahLst/>
              <a:cxnLst/>
              <a:rect l="l" t="t" r="r" b="b"/>
              <a:pathLst>
                <a:path w="2292236" h="510350">
                  <a:moveTo>
                    <a:pt x="45366" y="0"/>
                  </a:moveTo>
                  <a:lnTo>
                    <a:pt x="2246870" y="0"/>
                  </a:lnTo>
                  <a:cubicBezTo>
                    <a:pt x="2258902" y="0"/>
                    <a:pt x="2270441" y="4780"/>
                    <a:pt x="2278948" y="13287"/>
                  </a:cubicBezTo>
                  <a:cubicBezTo>
                    <a:pt x="2287457" y="21795"/>
                    <a:pt x="2292236" y="33334"/>
                    <a:pt x="2292236" y="45366"/>
                  </a:cubicBezTo>
                  <a:lnTo>
                    <a:pt x="2292236" y="464983"/>
                  </a:lnTo>
                  <a:cubicBezTo>
                    <a:pt x="2292236" y="477015"/>
                    <a:pt x="2287457" y="488554"/>
                    <a:pt x="2278948" y="497062"/>
                  </a:cubicBezTo>
                  <a:cubicBezTo>
                    <a:pt x="2270441" y="505570"/>
                    <a:pt x="2258902" y="510350"/>
                    <a:pt x="2246870" y="510350"/>
                  </a:cubicBezTo>
                  <a:lnTo>
                    <a:pt x="45366" y="510350"/>
                  </a:lnTo>
                  <a:cubicBezTo>
                    <a:pt x="33334" y="510350"/>
                    <a:pt x="21795" y="505570"/>
                    <a:pt x="13287" y="497062"/>
                  </a:cubicBezTo>
                  <a:cubicBezTo>
                    <a:pt x="4780" y="488554"/>
                    <a:pt x="0" y="477015"/>
                    <a:pt x="0" y="464983"/>
                  </a:cubicBezTo>
                  <a:lnTo>
                    <a:pt x="0" y="45366"/>
                  </a:lnTo>
                  <a:cubicBezTo>
                    <a:pt x="0" y="33334"/>
                    <a:pt x="4780" y="21795"/>
                    <a:pt x="13287" y="13287"/>
                  </a:cubicBezTo>
                  <a:cubicBezTo>
                    <a:pt x="21795" y="4780"/>
                    <a:pt x="33334" y="0"/>
                    <a:pt x="45366" y="0"/>
                  </a:cubicBezTo>
                  <a:close/>
                </a:path>
              </a:pathLst>
            </a:custGeom>
            <a:solidFill>
              <a:srgbClr val="EADCC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3924859" y="7519694"/>
            <a:ext cx="7069684" cy="2314653"/>
            <a:chOff x="0" y="0"/>
            <a:chExt cx="1861974" cy="609620"/>
          </a:xfrm>
        </p:grpSpPr>
        <p:sp>
          <p:nvSpPr>
            <p:cNvPr id="8" name="Freeform 8"/>
            <p:cNvSpPr/>
            <p:nvPr/>
          </p:nvSpPr>
          <p:spPr>
            <a:xfrm>
              <a:off x="0" y="0"/>
              <a:ext cx="1861975" cy="609620"/>
            </a:xfrm>
            <a:custGeom>
              <a:avLst/>
              <a:gdLst/>
              <a:ahLst/>
              <a:cxnLst/>
              <a:rect l="l" t="t" r="r" b="b"/>
              <a:pathLst>
                <a:path w="1861975" h="609620">
                  <a:moveTo>
                    <a:pt x="55849" y="0"/>
                  </a:moveTo>
                  <a:lnTo>
                    <a:pt x="1806125" y="0"/>
                  </a:lnTo>
                  <a:cubicBezTo>
                    <a:pt x="1820937" y="0"/>
                    <a:pt x="1835143" y="5884"/>
                    <a:pt x="1845617" y="16358"/>
                  </a:cubicBezTo>
                  <a:cubicBezTo>
                    <a:pt x="1856090" y="26832"/>
                    <a:pt x="1861975" y="41037"/>
                    <a:pt x="1861975" y="55849"/>
                  </a:cubicBezTo>
                  <a:lnTo>
                    <a:pt x="1861975" y="553771"/>
                  </a:lnTo>
                  <a:cubicBezTo>
                    <a:pt x="1861975" y="584616"/>
                    <a:pt x="1836970" y="609620"/>
                    <a:pt x="1806125" y="609620"/>
                  </a:cubicBezTo>
                  <a:lnTo>
                    <a:pt x="55849" y="609620"/>
                  </a:lnTo>
                  <a:cubicBezTo>
                    <a:pt x="41037" y="609620"/>
                    <a:pt x="26832" y="603736"/>
                    <a:pt x="16358" y="593263"/>
                  </a:cubicBezTo>
                  <a:cubicBezTo>
                    <a:pt x="5884" y="582789"/>
                    <a:pt x="0" y="568583"/>
                    <a:pt x="0" y="553771"/>
                  </a:cubicBezTo>
                  <a:lnTo>
                    <a:pt x="0" y="55849"/>
                  </a:lnTo>
                  <a:cubicBezTo>
                    <a:pt x="0" y="41037"/>
                    <a:pt x="5884" y="26832"/>
                    <a:pt x="16358" y="16358"/>
                  </a:cubicBezTo>
                  <a:cubicBezTo>
                    <a:pt x="26832" y="5884"/>
                    <a:pt x="41037" y="0"/>
                    <a:pt x="55849" y="0"/>
                  </a:cubicBezTo>
                  <a:close/>
                </a:path>
              </a:pathLst>
            </a:custGeom>
            <a:solidFill>
              <a:srgbClr val="EADCC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924859" y="4661014"/>
            <a:ext cx="7069684" cy="2314653"/>
            <a:chOff x="0" y="0"/>
            <a:chExt cx="1861974" cy="609620"/>
          </a:xfrm>
        </p:grpSpPr>
        <p:sp>
          <p:nvSpPr>
            <p:cNvPr id="11" name="Freeform 11"/>
            <p:cNvSpPr/>
            <p:nvPr/>
          </p:nvSpPr>
          <p:spPr>
            <a:xfrm>
              <a:off x="0" y="0"/>
              <a:ext cx="1861975" cy="609620"/>
            </a:xfrm>
            <a:custGeom>
              <a:avLst/>
              <a:gdLst/>
              <a:ahLst/>
              <a:cxnLst/>
              <a:rect l="l" t="t" r="r" b="b"/>
              <a:pathLst>
                <a:path w="1861975" h="609620">
                  <a:moveTo>
                    <a:pt x="55849" y="0"/>
                  </a:moveTo>
                  <a:lnTo>
                    <a:pt x="1806125" y="0"/>
                  </a:lnTo>
                  <a:cubicBezTo>
                    <a:pt x="1820937" y="0"/>
                    <a:pt x="1835143" y="5884"/>
                    <a:pt x="1845617" y="16358"/>
                  </a:cubicBezTo>
                  <a:cubicBezTo>
                    <a:pt x="1856090" y="26832"/>
                    <a:pt x="1861975" y="41037"/>
                    <a:pt x="1861975" y="55849"/>
                  </a:cubicBezTo>
                  <a:lnTo>
                    <a:pt x="1861975" y="553771"/>
                  </a:lnTo>
                  <a:cubicBezTo>
                    <a:pt x="1861975" y="584616"/>
                    <a:pt x="1836970" y="609620"/>
                    <a:pt x="1806125" y="609620"/>
                  </a:cubicBezTo>
                  <a:lnTo>
                    <a:pt x="55849" y="609620"/>
                  </a:lnTo>
                  <a:cubicBezTo>
                    <a:pt x="41037" y="609620"/>
                    <a:pt x="26832" y="603736"/>
                    <a:pt x="16358" y="593263"/>
                  </a:cubicBezTo>
                  <a:cubicBezTo>
                    <a:pt x="5884" y="582789"/>
                    <a:pt x="0" y="568583"/>
                    <a:pt x="0" y="553771"/>
                  </a:cubicBezTo>
                  <a:lnTo>
                    <a:pt x="0" y="55849"/>
                  </a:lnTo>
                  <a:cubicBezTo>
                    <a:pt x="0" y="41037"/>
                    <a:pt x="5884" y="26832"/>
                    <a:pt x="16358" y="16358"/>
                  </a:cubicBezTo>
                  <a:cubicBezTo>
                    <a:pt x="26832" y="5884"/>
                    <a:pt x="41037" y="0"/>
                    <a:pt x="55849" y="0"/>
                  </a:cubicBezTo>
                  <a:close/>
                </a:path>
              </a:pathLst>
            </a:custGeom>
            <a:solidFill>
              <a:srgbClr val="EADCC9"/>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924859" y="1609979"/>
            <a:ext cx="7069684" cy="2314653"/>
            <a:chOff x="0" y="0"/>
            <a:chExt cx="1861974" cy="609620"/>
          </a:xfrm>
        </p:grpSpPr>
        <p:sp>
          <p:nvSpPr>
            <p:cNvPr id="14" name="Freeform 14"/>
            <p:cNvSpPr/>
            <p:nvPr/>
          </p:nvSpPr>
          <p:spPr>
            <a:xfrm>
              <a:off x="0" y="0"/>
              <a:ext cx="1861975" cy="609620"/>
            </a:xfrm>
            <a:custGeom>
              <a:avLst/>
              <a:gdLst/>
              <a:ahLst/>
              <a:cxnLst/>
              <a:rect l="l" t="t" r="r" b="b"/>
              <a:pathLst>
                <a:path w="1861975" h="609620">
                  <a:moveTo>
                    <a:pt x="55849" y="0"/>
                  </a:moveTo>
                  <a:lnTo>
                    <a:pt x="1806125" y="0"/>
                  </a:lnTo>
                  <a:cubicBezTo>
                    <a:pt x="1820937" y="0"/>
                    <a:pt x="1835143" y="5884"/>
                    <a:pt x="1845617" y="16358"/>
                  </a:cubicBezTo>
                  <a:cubicBezTo>
                    <a:pt x="1856090" y="26832"/>
                    <a:pt x="1861975" y="41037"/>
                    <a:pt x="1861975" y="55849"/>
                  </a:cubicBezTo>
                  <a:lnTo>
                    <a:pt x="1861975" y="553771"/>
                  </a:lnTo>
                  <a:cubicBezTo>
                    <a:pt x="1861975" y="584616"/>
                    <a:pt x="1836970" y="609620"/>
                    <a:pt x="1806125" y="609620"/>
                  </a:cubicBezTo>
                  <a:lnTo>
                    <a:pt x="55849" y="609620"/>
                  </a:lnTo>
                  <a:cubicBezTo>
                    <a:pt x="41037" y="609620"/>
                    <a:pt x="26832" y="603736"/>
                    <a:pt x="16358" y="593263"/>
                  </a:cubicBezTo>
                  <a:cubicBezTo>
                    <a:pt x="5884" y="582789"/>
                    <a:pt x="0" y="568583"/>
                    <a:pt x="0" y="553771"/>
                  </a:cubicBezTo>
                  <a:lnTo>
                    <a:pt x="0" y="55849"/>
                  </a:lnTo>
                  <a:cubicBezTo>
                    <a:pt x="0" y="41037"/>
                    <a:pt x="5884" y="26832"/>
                    <a:pt x="16358" y="16358"/>
                  </a:cubicBezTo>
                  <a:cubicBezTo>
                    <a:pt x="26832" y="5884"/>
                    <a:pt x="41037" y="0"/>
                    <a:pt x="55849" y="0"/>
                  </a:cubicBezTo>
                  <a:close/>
                </a:path>
              </a:pathLst>
            </a:custGeom>
            <a:solidFill>
              <a:srgbClr val="EADCC9"/>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462612" y="1593842"/>
            <a:ext cx="5056742" cy="8410912"/>
            <a:chOff x="0" y="0"/>
            <a:chExt cx="1331817" cy="2215220"/>
          </a:xfrm>
        </p:grpSpPr>
        <p:sp>
          <p:nvSpPr>
            <p:cNvPr id="17" name="Freeform 17"/>
            <p:cNvSpPr/>
            <p:nvPr/>
          </p:nvSpPr>
          <p:spPr>
            <a:xfrm>
              <a:off x="0" y="0"/>
              <a:ext cx="1331817" cy="2215220"/>
            </a:xfrm>
            <a:custGeom>
              <a:avLst/>
              <a:gdLst/>
              <a:ahLst/>
              <a:cxnLst/>
              <a:rect l="l" t="t" r="r" b="b"/>
              <a:pathLst>
                <a:path w="1331817" h="2215220">
                  <a:moveTo>
                    <a:pt x="78081" y="0"/>
                  </a:moveTo>
                  <a:lnTo>
                    <a:pt x="1253735" y="0"/>
                  </a:lnTo>
                  <a:cubicBezTo>
                    <a:pt x="1296859" y="0"/>
                    <a:pt x="1331817" y="34958"/>
                    <a:pt x="1331817" y="78081"/>
                  </a:cubicBezTo>
                  <a:lnTo>
                    <a:pt x="1331817" y="2137138"/>
                  </a:lnTo>
                  <a:cubicBezTo>
                    <a:pt x="1331817" y="2180261"/>
                    <a:pt x="1296859" y="2215220"/>
                    <a:pt x="1253735" y="2215220"/>
                  </a:cubicBezTo>
                  <a:lnTo>
                    <a:pt x="78081" y="2215220"/>
                  </a:lnTo>
                  <a:cubicBezTo>
                    <a:pt x="34958" y="2215220"/>
                    <a:pt x="0" y="2180261"/>
                    <a:pt x="0" y="2137138"/>
                  </a:cubicBezTo>
                  <a:lnTo>
                    <a:pt x="0" y="78081"/>
                  </a:lnTo>
                  <a:cubicBezTo>
                    <a:pt x="0" y="34958"/>
                    <a:pt x="34958" y="0"/>
                    <a:pt x="78081" y="0"/>
                  </a:cubicBezTo>
                  <a:close/>
                </a:path>
              </a:pathLst>
            </a:custGeom>
            <a:solidFill>
              <a:srgbClr val="EADCC9"/>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721339" y="166321"/>
            <a:ext cx="12171347" cy="1252808"/>
          </a:xfrm>
          <a:prstGeom prst="rect">
            <a:avLst/>
          </a:prstGeom>
        </p:spPr>
        <p:txBody>
          <a:bodyPr lIns="0" tIns="0" rIns="0" bIns="0" rtlCol="0" anchor="t">
            <a:spAutoFit/>
          </a:bodyPr>
          <a:lstStyle/>
          <a:p>
            <a:pPr algn="ctr">
              <a:lnSpc>
                <a:spcPts val="10219"/>
              </a:lnSpc>
            </a:pPr>
            <a:r>
              <a:rPr lang="en-US" sz="7298">
                <a:solidFill>
                  <a:srgbClr val="5A3F2B"/>
                </a:solidFill>
                <a:latin typeface="Fraunces Bold"/>
              </a:rPr>
              <a:t>3. KHÁM PHÁ VĂN BẢN</a:t>
            </a:r>
          </a:p>
        </p:txBody>
      </p:sp>
      <p:sp>
        <p:nvSpPr>
          <p:cNvPr id="20" name="TextBox 20"/>
          <p:cNvSpPr txBox="1"/>
          <p:nvPr/>
        </p:nvSpPr>
        <p:spPr>
          <a:xfrm rot="-5400000">
            <a:off x="-2954166" y="5038324"/>
            <a:ext cx="8321634" cy="1464945"/>
          </a:xfrm>
          <a:prstGeom prst="rect">
            <a:avLst/>
          </a:prstGeom>
        </p:spPr>
        <p:txBody>
          <a:bodyPr lIns="0" tIns="0" rIns="0" bIns="0" rtlCol="0" anchor="t">
            <a:spAutoFit/>
          </a:bodyPr>
          <a:lstStyle/>
          <a:p>
            <a:pPr algn="ctr">
              <a:lnSpc>
                <a:spcPts val="5880"/>
              </a:lnSpc>
              <a:spcBef>
                <a:spcPct val="0"/>
              </a:spcBef>
            </a:pPr>
            <a:r>
              <a:rPr lang="en-US" sz="4200">
                <a:solidFill>
                  <a:srgbClr val="5A3F2B"/>
                </a:solidFill>
                <a:latin typeface="Roboto Condensed Bold"/>
              </a:rPr>
              <a:t>Sự nhất quán giữa cuộc đời cách mạng</a:t>
            </a:r>
          </a:p>
          <a:p>
            <a:pPr algn="ctr">
              <a:lnSpc>
                <a:spcPts val="5880"/>
              </a:lnSpc>
              <a:spcBef>
                <a:spcPct val="0"/>
              </a:spcBef>
            </a:pPr>
            <a:r>
              <a:rPr lang="en-US" sz="4200">
                <a:solidFill>
                  <a:srgbClr val="5A3F2B"/>
                </a:solidFill>
                <a:latin typeface="Roboto Condensed Bold"/>
              </a:rPr>
              <a:t> và cuộc sống giản dị của Bác Hồ</a:t>
            </a:r>
          </a:p>
        </p:txBody>
      </p:sp>
      <p:sp>
        <p:nvSpPr>
          <p:cNvPr id="21" name="TextBox 21"/>
          <p:cNvSpPr txBox="1"/>
          <p:nvPr/>
        </p:nvSpPr>
        <p:spPr>
          <a:xfrm>
            <a:off x="4333857" y="2363445"/>
            <a:ext cx="5501759" cy="721995"/>
          </a:xfrm>
          <a:prstGeom prst="rect">
            <a:avLst/>
          </a:prstGeom>
        </p:spPr>
        <p:txBody>
          <a:bodyPr lIns="0" tIns="0" rIns="0" bIns="0" rtlCol="0" anchor="t">
            <a:spAutoFit/>
          </a:bodyPr>
          <a:lstStyle/>
          <a:p>
            <a:pPr algn="ctr">
              <a:lnSpc>
                <a:spcPts val="5880"/>
              </a:lnSpc>
              <a:spcBef>
                <a:spcPct val="0"/>
              </a:spcBef>
            </a:pPr>
            <a:r>
              <a:rPr lang="en-US" sz="4200">
                <a:solidFill>
                  <a:srgbClr val="5A3F2B"/>
                </a:solidFill>
                <a:latin typeface="Roboto Condensed"/>
              </a:rPr>
              <a:t>Bác giản dị trong đời sống</a:t>
            </a:r>
          </a:p>
        </p:txBody>
      </p:sp>
      <p:sp>
        <p:nvSpPr>
          <p:cNvPr id="22" name="TextBox 22"/>
          <p:cNvSpPr txBox="1"/>
          <p:nvPr/>
        </p:nvSpPr>
        <p:spPr>
          <a:xfrm>
            <a:off x="4333857" y="5057775"/>
            <a:ext cx="6660686" cy="1464945"/>
          </a:xfrm>
          <a:prstGeom prst="rect">
            <a:avLst/>
          </a:prstGeom>
        </p:spPr>
        <p:txBody>
          <a:bodyPr lIns="0" tIns="0" rIns="0" bIns="0" rtlCol="0" anchor="t">
            <a:spAutoFit/>
          </a:bodyPr>
          <a:lstStyle/>
          <a:p>
            <a:pPr>
              <a:lnSpc>
                <a:spcPts val="5880"/>
              </a:lnSpc>
              <a:spcBef>
                <a:spcPct val="0"/>
              </a:spcBef>
            </a:pPr>
            <a:r>
              <a:rPr lang="en-US" sz="4200">
                <a:solidFill>
                  <a:srgbClr val="5A3F2B"/>
                </a:solidFill>
                <a:latin typeface="Roboto Condensed"/>
              </a:rPr>
              <a:t>Bác giản dị trong quan hệ với mọi người</a:t>
            </a:r>
          </a:p>
        </p:txBody>
      </p:sp>
      <p:sp>
        <p:nvSpPr>
          <p:cNvPr id="23" name="TextBox 23"/>
          <p:cNvSpPr txBox="1"/>
          <p:nvPr/>
        </p:nvSpPr>
        <p:spPr>
          <a:xfrm>
            <a:off x="4333857" y="7901685"/>
            <a:ext cx="6131610" cy="1464945"/>
          </a:xfrm>
          <a:prstGeom prst="rect">
            <a:avLst/>
          </a:prstGeom>
        </p:spPr>
        <p:txBody>
          <a:bodyPr lIns="0" tIns="0" rIns="0" bIns="0" rtlCol="0" anchor="t">
            <a:spAutoFit/>
          </a:bodyPr>
          <a:lstStyle/>
          <a:p>
            <a:pPr>
              <a:lnSpc>
                <a:spcPts val="5880"/>
              </a:lnSpc>
              <a:spcBef>
                <a:spcPct val="0"/>
              </a:spcBef>
            </a:pPr>
            <a:r>
              <a:rPr lang="en-US" sz="4200">
                <a:solidFill>
                  <a:srgbClr val="5A3F2B"/>
                </a:solidFill>
                <a:latin typeface="Roboto Condensed"/>
              </a:rPr>
              <a:t>Bác giản dị trong lời nói và bài viết</a:t>
            </a:r>
          </a:p>
        </p:txBody>
      </p:sp>
      <p:sp>
        <p:nvSpPr>
          <p:cNvPr id="24" name="TextBox 24"/>
          <p:cNvSpPr txBox="1"/>
          <p:nvPr/>
        </p:nvSpPr>
        <p:spPr>
          <a:xfrm>
            <a:off x="12855963" y="1780118"/>
            <a:ext cx="4302382" cy="8151495"/>
          </a:xfrm>
          <a:prstGeom prst="rect">
            <a:avLst/>
          </a:prstGeom>
        </p:spPr>
        <p:txBody>
          <a:bodyPr lIns="0" tIns="0" rIns="0" bIns="0" rtlCol="0" anchor="t">
            <a:spAutoFit/>
          </a:bodyPr>
          <a:lstStyle/>
          <a:p>
            <a:pPr algn="ctr">
              <a:lnSpc>
                <a:spcPts val="5880"/>
              </a:lnSpc>
              <a:spcBef>
                <a:spcPct val="0"/>
              </a:spcBef>
            </a:pPr>
            <a:r>
              <a:rPr lang="en-US" sz="4200">
                <a:solidFill>
                  <a:srgbClr val="5A3F2B"/>
                </a:solidFill>
                <a:latin typeface="Roboto Condensed"/>
              </a:rPr>
              <a:t>Những chân lí giản dị mà sâu sắc lúc đó thâm nhập vào quả tim và bộ óc của hàng triệu con người đang chờ đợi nó, thì đó là sức mạnh vô địch, đó là chủ nghĩa anh hùng cách mạng (đúc rút từ luận điểm 3)</a:t>
            </a:r>
          </a:p>
        </p:txBody>
      </p:sp>
      <p:sp>
        <p:nvSpPr>
          <p:cNvPr id="25" name="AutoShape 25"/>
          <p:cNvSpPr/>
          <p:nvPr/>
        </p:nvSpPr>
        <p:spPr>
          <a:xfrm rot="19190">
            <a:off x="2218368" y="2753017"/>
            <a:ext cx="1706292" cy="0"/>
          </a:xfrm>
          <a:prstGeom prst="line">
            <a:avLst/>
          </a:prstGeom>
          <a:ln w="38100" cap="flat">
            <a:solidFill>
              <a:srgbClr val="5A3F2B"/>
            </a:solidFill>
            <a:prstDash val="solid"/>
            <a:headEnd type="none" w="sm" len="sm"/>
            <a:tailEnd type="arrow" w="med" len="sm"/>
          </a:ln>
        </p:spPr>
      </p:sp>
      <p:sp>
        <p:nvSpPr>
          <p:cNvPr id="26" name="AutoShape 26"/>
          <p:cNvSpPr/>
          <p:nvPr/>
        </p:nvSpPr>
        <p:spPr>
          <a:xfrm rot="19190">
            <a:off x="2218474" y="5874144"/>
            <a:ext cx="1706292" cy="0"/>
          </a:xfrm>
          <a:prstGeom prst="line">
            <a:avLst/>
          </a:prstGeom>
          <a:ln w="38100" cap="flat">
            <a:solidFill>
              <a:srgbClr val="5A3F2B"/>
            </a:solidFill>
            <a:prstDash val="solid"/>
            <a:headEnd type="none" w="sm" len="sm"/>
            <a:tailEnd type="arrow" w="med" len="sm"/>
          </a:ln>
        </p:spPr>
      </p:sp>
      <p:sp>
        <p:nvSpPr>
          <p:cNvPr id="27" name="AutoShape 27"/>
          <p:cNvSpPr/>
          <p:nvPr/>
        </p:nvSpPr>
        <p:spPr>
          <a:xfrm rot="19190">
            <a:off x="2218368" y="8681782"/>
            <a:ext cx="1706292" cy="0"/>
          </a:xfrm>
          <a:prstGeom prst="line">
            <a:avLst/>
          </a:prstGeom>
          <a:ln w="38100" cap="flat">
            <a:solidFill>
              <a:srgbClr val="5A3F2B"/>
            </a:solidFill>
            <a:prstDash val="solid"/>
            <a:headEnd type="none" w="sm" len="sm"/>
            <a:tailEnd type="arrow" w="med" len="sm"/>
          </a:ln>
        </p:spPr>
      </p:sp>
      <p:sp>
        <p:nvSpPr>
          <p:cNvPr id="28" name="AutoShape 28"/>
          <p:cNvSpPr/>
          <p:nvPr/>
        </p:nvSpPr>
        <p:spPr>
          <a:xfrm rot="3813060">
            <a:off x="10081382" y="4222440"/>
            <a:ext cx="3293050" cy="0"/>
          </a:xfrm>
          <a:prstGeom prst="line">
            <a:avLst/>
          </a:prstGeom>
          <a:ln w="38100" cap="flat">
            <a:solidFill>
              <a:srgbClr val="5A3F2B"/>
            </a:solidFill>
            <a:prstDash val="solid"/>
            <a:headEnd type="none" w="sm" len="sm"/>
            <a:tailEnd type="arrow" w="med" len="sm"/>
          </a:ln>
        </p:spPr>
      </p:sp>
      <p:sp>
        <p:nvSpPr>
          <p:cNvPr id="29" name="AutoShape 29"/>
          <p:cNvSpPr/>
          <p:nvPr/>
        </p:nvSpPr>
        <p:spPr>
          <a:xfrm rot="66180">
            <a:off x="10994512" y="5737458"/>
            <a:ext cx="1484408" cy="0"/>
          </a:xfrm>
          <a:prstGeom prst="line">
            <a:avLst/>
          </a:prstGeom>
          <a:ln w="38100" cap="flat">
            <a:solidFill>
              <a:srgbClr val="5A3F2B"/>
            </a:solidFill>
            <a:prstDash val="solid"/>
            <a:headEnd type="none" w="sm" len="sm"/>
            <a:tailEnd type="arrow" w="med" len="sm"/>
          </a:ln>
        </p:spPr>
      </p:sp>
      <p:sp>
        <p:nvSpPr>
          <p:cNvPr id="30" name="AutoShape 30"/>
          <p:cNvSpPr/>
          <p:nvPr/>
        </p:nvSpPr>
        <p:spPr>
          <a:xfrm rot="-3614450">
            <a:off x="10199805" y="7093029"/>
            <a:ext cx="3024425" cy="0"/>
          </a:xfrm>
          <a:prstGeom prst="line">
            <a:avLst/>
          </a:prstGeom>
          <a:ln w="38100" cap="flat">
            <a:solidFill>
              <a:srgbClr val="5A3F2B"/>
            </a:solidFill>
            <a:prstDash val="solid"/>
            <a:headEnd type="none" w="sm" len="sm"/>
            <a:tailEnd type="arrow" w="med" len="sm"/>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2000"/>
                                        <p:tgtEl>
                                          <p:spTgt spid="28"/>
                                        </p:tgtEl>
                                      </p:cBhvr>
                                    </p:animEffect>
                                  </p:childTnLst>
                                </p:cTn>
                              </p:par>
                              <p:par>
                                <p:cTn id="55" presetID="6" presetClass="entr" presetSubtype="16"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circle(in)">
                                      <p:cBhvr>
                                        <p:cTn id="57" dur="2000"/>
                                        <p:tgtEl>
                                          <p:spTgt spid="29"/>
                                        </p:tgtEl>
                                      </p:cBhvr>
                                    </p:animEffect>
                                  </p:childTnLst>
                                </p:cTn>
                              </p:par>
                              <p:par>
                                <p:cTn id="58" presetID="6" presetClass="entr" presetSubtype="16"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circle(in)">
                                      <p:cBhvr>
                                        <p:cTn id="60" dur="20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par>
                                <p:cTn id="66" presetID="22" presetClass="entr" presetSubtype="4"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down)">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1673</Words>
  <Application>Microsoft Office PowerPoint</Application>
  <PresentationFormat>Custom</PresentationFormat>
  <Paragraphs>130</Paragraphs>
  <Slides>24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#9Slide07 Crocante</vt:lpstr>
      <vt:lpstr>Calibri</vt:lpstr>
      <vt:lpstr>#9Slide05 VL Fadilla</vt:lpstr>
      <vt:lpstr>Fraunces Bold</vt:lpstr>
      <vt:lpstr>Roboto Condensed Bold Italics</vt:lpstr>
      <vt:lpstr>Roboto Condensed Italics</vt:lpstr>
      <vt:lpstr>Roboto Condensed Bold</vt:lpstr>
      <vt:lpstr>#9Slide05 Dear Saturday</vt:lpstr>
      <vt:lpstr>Arial</vt:lpstr>
      <vt:lpstr>Roboto Condensed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B8_Đức tính giản dị của Bác Hồ</dc:title>
  <dc:creator>Admin</dc:creator>
  <cp:lastModifiedBy>Admin</cp:lastModifiedBy>
  <cp:revision>3</cp:revision>
  <dcterms:created xsi:type="dcterms:W3CDTF">2006-08-16T00:00:00Z</dcterms:created>
  <dcterms:modified xsi:type="dcterms:W3CDTF">2024-01-24T02:32:24Z</dcterms:modified>
  <dc:identifier>DAFX3yI7Vr8</dc:identifier>
</cp:coreProperties>
</file>