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Fraunces Bold" panose="020B0604020202020204" charset="0"/>
      <p:regular r:id="rId19"/>
    </p:embeddedFont>
    <p:embeddedFont>
      <p:font typeface="#9Slide03 Bebas Neue Bold" panose="020B0604020202020204" charset="0"/>
      <p:regular r:id="rId20"/>
      <p:bold r:id="rId21"/>
    </p:embeddedFont>
    <p:embeddedFont>
      <p:font typeface="Roboto Condensed Italics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#9Slide05 VL Fadilla" panose="020B0604020202020204" charset="0"/>
      <p:regular r:id="rId27"/>
    </p:embeddedFont>
    <p:embeddedFont>
      <p:font typeface="Roboto Condensed Bold" panose="020B0604020202020204" charset="0"/>
      <p:regular r:id="rId28"/>
      <p:bold r:id="rId29"/>
    </p:embeddedFont>
    <p:embeddedFont>
      <p:font typeface="Roboto Condensed" panose="020B060402020202020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3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6.sv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6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6.sv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2.sv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6.svg"/><Relationship Id="rId7" Type="http://schemas.openxmlformats.org/officeDocument/2006/relationships/image" Target="../media/image5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62.svg"/><Relationship Id="rId5" Type="http://schemas.openxmlformats.org/officeDocument/2006/relationships/image" Target="../media/image8.svg"/><Relationship Id="rId10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openxmlformats.org/officeDocument/2006/relationships/image" Target="../media/image6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66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4.sv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66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4.sv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25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0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ONTY0pltS5s" TargetMode="External"/><Relationship Id="rId6" Type="http://schemas.openxmlformats.org/officeDocument/2006/relationships/image" Target="../media/image23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21.png"/><Relationship Id="rId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6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796324">
            <a:off x="390866" y="8095897"/>
            <a:ext cx="3900415" cy="13048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71867" y="6246646"/>
            <a:ext cx="3458507" cy="32698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581235" y="-566322"/>
            <a:ext cx="4310871" cy="31900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534679">
            <a:off x="15148652" y="-634429"/>
            <a:ext cx="3170920" cy="196020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341074" y="4066408"/>
            <a:ext cx="13945936" cy="3143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dirty="0" err="1">
                <a:solidFill>
                  <a:srgbClr val="000000"/>
                </a:solidFill>
                <a:latin typeface="Roboto Condensed Bold"/>
              </a:rPr>
              <a:t>Liệt</a:t>
            </a:r>
            <a:r>
              <a:rPr lang="en-US" sz="59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5999" dirty="0" err="1">
                <a:solidFill>
                  <a:srgbClr val="000000"/>
                </a:solidFill>
                <a:latin typeface="Roboto Condensed Bold"/>
              </a:rPr>
              <a:t>kê</a:t>
            </a:r>
            <a:r>
              <a:rPr lang="en-US" sz="59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5999" dirty="0" err="1">
                <a:solidFill>
                  <a:srgbClr val="000000"/>
                </a:solidFill>
                <a:latin typeface="Roboto Condensed Bold"/>
              </a:rPr>
              <a:t>những</a:t>
            </a:r>
            <a:r>
              <a:rPr lang="en-US" sz="59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5999" dirty="0" err="1">
                <a:solidFill>
                  <a:srgbClr val="000000"/>
                </a:solidFill>
                <a:latin typeface="Roboto Condensed Bold"/>
              </a:rPr>
              <a:t>vấn</a:t>
            </a:r>
            <a:r>
              <a:rPr lang="en-US" sz="59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5999" dirty="0" err="1">
                <a:solidFill>
                  <a:srgbClr val="000000"/>
                </a:solidFill>
                <a:latin typeface="Roboto Condensed Bold"/>
              </a:rPr>
              <a:t>đề</a:t>
            </a:r>
            <a:r>
              <a:rPr lang="en-US" sz="5999" dirty="0">
                <a:solidFill>
                  <a:srgbClr val="000000"/>
                </a:solidFill>
                <a:latin typeface="Roboto Condensed Bold"/>
              </a:rPr>
              <a:t> "</a:t>
            </a:r>
            <a:r>
              <a:rPr lang="en-US" sz="5999" dirty="0" err="1">
                <a:solidFill>
                  <a:srgbClr val="000000"/>
                </a:solidFill>
                <a:latin typeface="Roboto Condensed Bold"/>
              </a:rPr>
              <a:t>nóng</a:t>
            </a:r>
            <a:r>
              <a:rPr lang="en-US" sz="5999" dirty="0">
                <a:solidFill>
                  <a:srgbClr val="000000"/>
                </a:solidFill>
                <a:latin typeface="Roboto Condensed Bold"/>
              </a:rPr>
              <a:t>" </a:t>
            </a:r>
          </a:p>
          <a:p>
            <a:pPr algn="ctr">
              <a:lnSpc>
                <a:spcPts val="8399"/>
              </a:lnSpc>
            </a:pPr>
            <a:r>
              <a:rPr lang="en-US" sz="5999" dirty="0" err="1">
                <a:solidFill>
                  <a:srgbClr val="000000"/>
                </a:solidFill>
                <a:latin typeface="Roboto Condensed Bold"/>
              </a:rPr>
              <a:t>của</a:t>
            </a:r>
            <a:r>
              <a:rPr lang="en-US" sz="59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5999" dirty="0" err="1">
                <a:solidFill>
                  <a:srgbClr val="000000"/>
                </a:solidFill>
                <a:latin typeface="Roboto Condensed Bold"/>
              </a:rPr>
              <a:t>cuộc</a:t>
            </a:r>
            <a:r>
              <a:rPr lang="en-US" sz="59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5999" dirty="0" err="1">
                <a:solidFill>
                  <a:srgbClr val="000000"/>
                </a:solidFill>
                <a:latin typeface="Roboto Condensed Bold"/>
              </a:rPr>
              <a:t>sống</a:t>
            </a:r>
            <a:r>
              <a:rPr lang="en-US" sz="59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5999" dirty="0" err="1">
                <a:solidFill>
                  <a:srgbClr val="000000"/>
                </a:solidFill>
                <a:latin typeface="Roboto Condensed Bold"/>
              </a:rPr>
              <a:t>hiện</a:t>
            </a:r>
            <a:r>
              <a:rPr lang="en-US" sz="5999" dirty="0">
                <a:solidFill>
                  <a:srgbClr val="000000"/>
                </a:solidFill>
                <a:latin typeface="Roboto Condensed Bold"/>
              </a:rPr>
              <a:t> nay.</a:t>
            </a:r>
          </a:p>
          <a:p>
            <a:pPr algn="ctr">
              <a:lnSpc>
                <a:spcPts val="8399"/>
              </a:lnSpc>
            </a:pPr>
            <a:endParaRPr lang="en-US" sz="5999" dirty="0">
              <a:solidFill>
                <a:srgbClr val="000000"/>
              </a:solidFill>
              <a:latin typeface="Roboto Condensed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734112" y="6887501"/>
            <a:ext cx="2259399" cy="41148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730374" y="1549816"/>
            <a:ext cx="9442826" cy="1938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985"/>
              </a:lnSpc>
            </a:pPr>
            <a:r>
              <a:rPr lang="en-US" sz="11417" dirty="0">
                <a:solidFill>
                  <a:srgbClr val="70422C"/>
                </a:solidFill>
                <a:latin typeface="Fraunces Bold"/>
              </a:rPr>
              <a:t>KHỞI ĐỘNG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34603" y="6338941"/>
            <a:ext cx="4017541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37665" y="6338941"/>
            <a:ext cx="1466365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34603" y="-704737"/>
            <a:ext cx="3538728" cy="4114800"/>
          </a:xfrm>
          <a:prstGeom prst="rect">
            <a:avLst/>
          </a:prstGeom>
        </p:spPr>
      </p:pic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457449" y="2343156"/>
          <a:ext cx="17597512" cy="4187474"/>
        </p:xfrm>
        <a:graphic>
          <a:graphicData uri="http://schemas.openxmlformats.org/drawingml/2006/table">
            <a:tbl>
              <a:tblPr/>
              <a:tblGrid>
                <a:gridCol w="2639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7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2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8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0417">
                <a:tc>
                  <a:txBody>
                    <a:bodyPr/>
                    <a:lstStyle/>
                    <a:p>
                      <a:pPr algn="ctr">
                        <a:lnSpc>
                          <a:spcPts val="4865"/>
                        </a:lnSpc>
                        <a:defRPr/>
                      </a:pPr>
                      <a:r>
                        <a:rPr lang="en-US" sz="3500">
                          <a:solidFill>
                            <a:srgbClr val="495C83"/>
                          </a:solidFill>
                          <a:latin typeface="Roboto Condensed Bold"/>
                        </a:rPr>
                        <a:t>CÁC BƯỚC 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F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4865"/>
                        </a:lnSpc>
                        <a:defRPr/>
                      </a:pPr>
                      <a:r>
                        <a:rPr lang="en-US" sz="3500">
                          <a:solidFill>
                            <a:srgbClr val="495C83"/>
                          </a:solidFill>
                          <a:latin typeface="Roboto Condensed Bold"/>
                        </a:rPr>
                        <a:t>YÊU CẦU 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F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865"/>
                        </a:lnSpc>
                        <a:defRPr/>
                      </a:pPr>
                      <a:r>
                        <a:rPr lang="en-US" sz="3500">
                          <a:solidFill>
                            <a:srgbClr val="495C83"/>
                          </a:solidFill>
                          <a:latin typeface="Roboto Condensed Bold"/>
                        </a:rPr>
                        <a:t>YÊU CẦU 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F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65"/>
                        </a:lnSpc>
                        <a:defRPr/>
                      </a:pPr>
                      <a:r>
                        <a:rPr lang="en-US" sz="3500">
                          <a:solidFill>
                            <a:srgbClr val="495C83"/>
                          </a:solidFill>
                          <a:latin typeface="Roboto Condensed Bold"/>
                        </a:rPr>
                        <a:t>LƯU Ý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7057">
                <a:tc>
                  <a:txBody>
                    <a:bodyPr/>
                    <a:lstStyle/>
                    <a:p>
                      <a:pPr algn="ctr">
                        <a:lnSpc>
                          <a:spcPts val="4865"/>
                        </a:lnSpc>
                        <a:defRPr/>
                      </a:pPr>
                      <a:r>
                        <a:rPr lang="en-US" sz="3500">
                          <a:solidFill>
                            <a:srgbClr val="495C83"/>
                          </a:solidFill>
                          <a:latin typeface="Roboto Condensed Bold"/>
                        </a:rPr>
                        <a:t>Luyện tập và trình bày bài nói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4865"/>
                        </a:lnSpc>
                        <a:defRPr/>
                      </a:pP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Có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thể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đứng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trước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gương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bày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hoặc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bày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cho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bạn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nghe</a:t>
                      </a:r>
                      <a:endParaRPr lang="en-US" sz="1100" dirty="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4865"/>
                        </a:lnSpc>
                        <a:defRPr/>
                      </a:pPr>
                      <a:r>
                        <a:rPr lang="en-US" sz="3500">
                          <a:solidFill>
                            <a:srgbClr val="495C83"/>
                          </a:solidFill>
                          <a:latin typeface="Roboto Condensed"/>
                        </a:rPr>
                        <a:t>Có thể đứng trước gương trình bày hoặc trình bày cho bạn nghe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865"/>
                        </a:lnSpc>
                        <a:defRPr/>
                      </a:pP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Chú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ý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cách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kết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hợp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giọng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điệu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cử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chỉ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nét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mặt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,…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khi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bày</a:t>
                      </a:r>
                      <a:endParaRPr lang="en-US" sz="1100" dirty="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457449" y="657721"/>
            <a:ext cx="6019551" cy="1117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9"/>
              </a:lnSpc>
            </a:pPr>
            <a:r>
              <a:rPr lang="en-US" sz="7149" dirty="0">
                <a:solidFill>
                  <a:srgbClr val="70422C"/>
                </a:solidFill>
                <a:latin typeface="#9Slide03 Bebas Neue Bold"/>
              </a:rPr>
              <a:t>II. CHUẨN BỊ BÀI NÓI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34603" y="6338941"/>
            <a:ext cx="4017541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37665" y="6338941"/>
            <a:ext cx="1466365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34603" y="-704737"/>
            <a:ext cx="3538728" cy="4114800"/>
          </a:xfrm>
          <a:prstGeom prst="rect">
            <a:avLst/>
          </a:prstGeom>
        </p:spPr>
      </p:pic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345244" y="2315797"/>
          <a:ext cx="17597512" cy="5242045"/>
        </p:xfrm>
        <a:graphic>
          <a:graphicData uri="http://schemas.openxmlformats.org/drawingml/2006/table">
            <a:tbl>
              <a:tblPr/>
              <a:tblGrid>
                <a:gridCol w="2639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7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2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8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8056">
                <a:tc>
                  <a:txBody>
                    <a:bodyPr/>
                    <a:lstStyle/>
                    <a:p>
                      <a:pPr algn="ctr">
                        <a:lnSpc>
                          <a:spcPts val="4865"/>
                        </a:lnSpc>
                        <a:defRPr/>
                      </a:pPr>
                      <a:r>
                        <a:rPr lang="en-US" sz="3500">
                          <a:solidFill>
                            <a:srgbClr val="495C83"/>
                          </a:solidFill>
                          <a:latin typeface="Roboto Condensed Bold"/>
                        </a:rPr>
                        <a:t>CÁC BƯỚC 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F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4865"/>
                        </a:lnSpc>
                        <a:defRPr/>
                      </a:pP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 Bold"/>
                        </a:rPr>
                        <a:t>YÊU CẦU </a:t>
                      </a: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F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865"/>
                        </a:lnSpc>
                        <a:defRPr/>
                      </a:pPr>
                      <a:r>
                        <a:rPr lang="en-US" sz="3500">
                          <a:solidFill>
                            <a:srgbClr val="495C83"/>
                          </a:solidFill>
                          <a:latin typeface="Roboto Condensed Bold"/>
                        </a:rPr>
                        <a:t>YÊU CẦU 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F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65"/>
                        </a:lnSpc>
                        <a:defRPr/>
                      </a:pPr>
                      <a:r>
                        <a:rPr lang="en-US" sz="3500">
                          <a:solidFill>
                            <a:srgbClr val="495C83"/>
                          </a:solidFill>
                          <a:latin typeface="Roboto Condensed Bold"/>
                        </a:rPr>
                        <a:t>LƯU Ý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3989">
                <a:tc>
                  <a:txBody>
                    <a:bodyPr/>
                    <a:lstStyle/>
                    <a:p>
                      <a:pPr algn="ctr">
                        <a:lnSpc>
                          <a:spcPts val="4865"/>
                        </a:lnSpc>
                        <a:defRPr/>
                      </a:pPr>
                      <a:r>
                        <a:rPr lang="en-US" sz="3500">
                          <a:solidFill>
                            <a:srgbClr val="495C83"/>
                          </a:solidFill>
                          <a:latin typeface="Roboto Condensed Bold"/>
                        </a:rPr>
                        <a:t>Trao đổi, đánh giá, rút kinh nghiệm sau khi nói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4865"/>
                        </a:lnSpc>
                        <a:defRPr/>
                      </a:pPr>
                      <a:r>
                        <a:rPr lang="en-US" sz="3500">
                          <a:solidFill>
                            <a:srgbClr val="495C83"/>
                          </a:solidFill>
                          <a:latin typeface="Roboto Condensed"/>
                        </a:rPr>
                        <a:t>Sử dụng bảng kiểm để tự nhận xét và nhận xét cho bạn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4865"/>
                        </a:lnSpc>
                        <a:defRPr/>
                      </a:pPr>
                      <a:r>
                        <a:rPr lang="en-US" sz="3500">
                          <a:solidFill>
                            <a:srgbClr val="495C83"/>
                          </a:solidFill>
                          <a:latin typeface="Roboto Condensed"/>
                        </a:rPr>
                        <a:t>Sử dụng bảng kiểm để tự nhận xét và nhận xét cho bạn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865"/>
                        </a:lnSpc>
                        <a:defRPr/>
                      </a:pP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Chú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ý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tính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khách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quan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, khoa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học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tránh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chủ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quan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cực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đoan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khi</a:t>
                      </a:r>
                      <a:r>
                        <a:rPr lang="en-US" sz="35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endParaRPr lang="en-US" sz="1100" dirty="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345244" y="657721"/>
            <a:ext cx="6207956" cy="1117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9"/>
              </a:lnSpc>
            </a:pPr>
            <a:r>
              <a:rPr lang="en-US" sz="7149" dirty="0">
                <a:solidFill>
                  <a:srgbClr val="70422C"/>
                </a:solidFill>
                <a:latin typeface="#9Slide03 Bebas Neue Bold"/>
              </a:rPr>
              <a:t>II. CHUẨN BỊ BÀI NÓI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34603" y="6338941"/>
            <a:ext cx="4017541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37665" y="6338941"/>
            <a:ext cx="1466365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34603" y="-704737"/>
            <a:ext cx="3538728" cy="4114800"/>
          </a:xfrm>
          <a:prstGeom prst="rect">
            <a:avLst/>
          </a:prstGeom>
        </p:spPr>
      </p:pic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345244" y="1549736"/>
          <a:ext cx="17597512" cy="8296497"/>
        </p:xfrm>
        <a:graphic>
          <a:graphicData uri="http://schemas.openxmlformats.org/drawingml/2006/table">
            <a:tbl>
              <a:tblPr/>
              <a:tblGrid>
                <a:gridCol w="2639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7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2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8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2865">
                <a:tc>
                  <a:txBody>
                    <a:bodyPr/>
                    <a:lstStyle/>
                    <a:p>
                      <a:pPr algn="ctr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 Bold"/>
                        </a:rPr>
                        <a:t>CÁC BƯỚC 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F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 Bold"/>
                        </a:rPr>
                        <a:t>YÊU CẦU 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F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 Bold"/>
                        </a:rPr>
                        <a:t>YÊU CẦU 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F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 Bold"/>
                        </a:rPr>
                        <a:t>LƯU Ý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566">
                <a:tc rowSpan="5">
                  <a:txBody>
                    <a:bodyPr/>
                    <a:lstStyle/>
                    <a:p>
                      <a:pPr algn="ctr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"/>
                        </a:rPr>
                        <a:t>Chuẩn bị trước khi nói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"/>
                        </a:rPr>
                        <a:t>Xác định đề tài 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"/>
                        </a:rPr>
                        <a:t>Trình bày ý kiến về một vấn đề 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074">
                <a:tc vMerge="1">
                  <a:txBody>
                    <a:bodyPr/>
                    <a:lstStyle/>
                    <a:p>
                      <a:pPr algn="ctr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"/>
                        </a:rPr>
                        <a:t>Chuẩn bị trước khi nói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"/>
                        </a:rPr>
                        <a:t>Xác định không gian, thời gian 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"/>
                        </a:rPr>
                        <a:t>Trình bày ở đâu? Thời gian nói bao lâu?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566">
                <a:tc vMerge="1">
                  <a:txBody>
                    <a:bodyPr/>
                    <a:lstStyle/>
                    <a:p>
                      <a:pPr algn="ctr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"/>
                        </a:rPr>
                        <a:t>Chuẩn bị trước khi nói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"/>
                        </a:rPr>
                        <a:t>Xác định người nghe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"/>
                        </a:rPr>
                        <a:t>Trình bày cho ai nghe?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566">
                <a:tc vMerge="1">
                  <a:txBody>
                    <a:bodyPr/>
                    <a:lstStyle/>
                    <a:p>
                      <a:pPr algn="ctr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"/>
                        </a:rPr>
                        <a:t>Chuẩn bị trước khi nói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"/>
                        </a:rPr>
                        <a:t>Xác định mục đích nói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"/>
                        </a:rPr>
                        <a:t>Trình bày để làm gì?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6334">
                <a:tc vMerge="1">
                  <a:txBody>
                    <a:bodyPr/>
                    <a:lstStyle/>
                    <a:p>
                      <a:pPr algn="ctr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"/>
                        </a:rPr>
                        <a:t>Chuẩn bị trước khi nói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"/>
                        </a:rPr>
                        <a:t>Tìm ý, lập dàn ý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"/>
                        </a:rPr>
                        <a:t>Đặt ra những câu hỏi để tìm ý: Là gì? Như thế nào? Tác động ra sao? Vì sao? Bài học nhận thức và hành động là gì?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"/>
                        </a:rPr>
                        <a:t>Có thể sử dụng thêm hình ảnh minh họa/video phối hợp để phần trình bày hấp dẫn, sinh động hơn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2724">
                <a:tc>
                  <a:txBody>
                    <a:bodyPr/>
                    <a:lstStyle/>
                    <a:p>
                      <a:pPr algn="ctr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"/>
                        </a:rPr>
                        <a:t>Luyện tập và trình bày bài nói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"/>
                        </a:rPr>
                        <a:t>Có thể đứng trước gương trình bày hoặc trình bày cho bạn nghe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"/>
                        </a:rPr>
                        <a:t>Có thể đứng trước gương trình bày hoặc trình bày cho bạn nghe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"/>
                        </a:rPr>
                        <a:t>Chú ý cách kết hợp giọng điệu, cử chỉ, nét mặt,… khi trình bày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9802">
                <a:tc>
                  <a:txBody>
                    <a:bodyPr/>
                    <a:lstStyle/>
                    <a:p>
                      <a:pPr algn="ctr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"/>
                        </a:rPr>
                        <a:t>Trao đổi, đánh giá, rút kinh nghiệm sau khi nói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"/>
                        </a:rPr>
                        <a:t>Sử dụng bảng kiểm để tự nhận xét và nhận xét cho bạn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2779"/>
                        </a:lnSpc>
                        <a:defRPr/>
                      </a:pPr>
                      <a:r>
                        <a:rPr lang="en-US" sz="1999">
                          <a:solidFill>
                            <a:srgbClr val="495C83"/>
                          </a:solidFill>
                          <a:latin typeface="Roboto Condensed"/>
                        </a:rPr>
                        <a:t>Sử dụng bảng kiểm để tự nhận xét và nhận xét cho bạn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79"/>
                        </a:lnSpc>
                        <a:defRPr/>
                      </a:pPr>
                      <a:r>
                        <a:rPr lang="en-US" sz="1999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Chú</a:t>
                      </a:r>
                      <a:r>
                        <a:rPr lang="en-US" sz="1999" dirty="0">
                          <a:solidFill>
                            <a:srgbClr val="495C83"/>
                          </a:solidFill>
                          <a:latin typeface="Roboto Condensed"/>
                        </a:rPr>
                        <a:t> ý </a:t>
                      </a:r>
                      <a:r>
                        <a:rPr lang="en-US" sz="1999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tính</a:t>
                      </a:r>
                      <a:r>
                        <a:rPr lang="en-US" sz="1999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999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khách</a:t>
                      </a:r>
                      <a:r>
                        <a:rPr lang="en-US" sz="1999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999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quan</a:t>
                      </a:r>
                      <a:r>
                        <a:rPr lang="en-US" sz="1999" dirty="0">
                          <a:solidFill>
                            <a:srgbClr val="495C83"/>
                          </a:solidFill>
                          <a:latin typeface="Roboto Condensed"/>
                        </a:rPr>
                        <a:t>, khoa </a:t>
                      </a:r>
                      <a:r>
                        <a:rPr lang="en-US" sz="1999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học</a:t>
                      </a:r>
                      <a:r>
                        <a:rPr lang="en-US" sz="1999" dirty="0">
                          <a:solidFill>
                            <a:srgbClr val="495C83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1999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tránh</a:t>
                      </a:r>
                      <a:r>
                        <a:rPr lang="en-US" sz="1999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999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chủ</a:t>
                      </a:r>
                      <a:r>
                        <a:rPr lang="en-US" sz="1999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999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quan</a:t>
                      </a:r>
                      <a:r>
                        <a:rPr lang="en-US" sz="1999" dirty="0">
                          <a:solidFill>
                            <a:srgbClr val="495C83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1999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cực</a:t>
                      </a:r>
                      <a:r>
                        <a:rPr lang="en-US" sz="1999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999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đoan</a:t>
                      </a:r>
                      <a:r>
                        <a:rPr lang="en-US" sz="1999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1999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khi</a:t>
                      </a:r>
                      <a:r>
                        <a:rPr lang="en-US" sz="1999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endParaRPr lang="en-US" sz="1100" dirty="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457449" y="115178"/>
            <a:ext cx="6857751" cy="1117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9"/>
              </a:lnSpc>
            </a:pPr>
            <a:r>
              <a:rPr lang="en-US" sz="7149" dirty="0">
                <a:solidFill>
                  <a:srgbClr val="70422C"/>
                </a:solidFill>
                <a:latin typeface="#9Slide03 Bebas Neue Bold"/>
              </a:rPr>
              <a:t>II. CHUẨN BỊ BÀI NÓI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589456" y="-1488720"/>
            <a:ext cx="11899684" cy="113587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732291" y="810121"/>
            <a:ext cx="9366775" cy="67611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483711" y="7339390"/>
            <a:ext cx="5551179" cy="616797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876300"/>
            <a:ext cx="6515100" cy="1117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9"/>
              </a:lnSpc>
            </a:pPr>
            <a:r>
              <a:rPr lang="en-US" sz="7149" dirty="0">
                <a:solidFill>
                  <a:srgbClr val="70422C"/>
                </a:solidFill>
                <a:latin typeface="#9Slide03 Bebas Neue Bold"/>
              </a:rPr>
              <a:t>III. TRÌNH BÀY BÀI NÓI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69942" y="2473714"/>
            <a:ext cx="8219513" cy="7396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1999" lvl="1" indent="-420999" algn="just">
              <a:lnSpc>
                <a:spcPts val="6590"/>
              </a:lnSpc>
              <a:buFont typeface="Arial"/>
              <a:buChar char="•"/>
            </a:pPr>
            <a:r>
              <a:rPr lang="en-US" sz="3899" dirty="0">
                <a:solidFill>
                  <a:srgbClr val="70422C"/>
                </a:solidFill>
                <a:latin typeface="Roboto Condensed"/>
              </a:rPr>
              <a:t>HS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thực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hiện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trình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bày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bài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thảo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luận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theo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nhóm</a:t>
            </a:r>
            <a:endParaRPr lang="en-US" sz="3899" dirty="0">
              <a:solidFill>
                <a:srgbClr val="70422C"/>
              </a:solidFill>
              <a:latin typeface="Roboto Condensed"/>
            </a:endParaRPr>
          </a:p>
          <a:p>
            <a:pPr marL="841999" lvl="1" indent="-420999" algn="just">
              <a:lnSpc>
                <a:spcPts val="6590"/>
              </a:lnSpc>
              <a:buFont typeface="Arial"/>
              <a:buChar char="•"/>
            </a:pP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Các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nhóm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có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10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phút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để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luyện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tập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nói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trong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nhóm</a:t>
            </a:r>
            <a:endParaRPr lang="en-US" sz="3899" dirty="0">
              <a:solidFill>
                <a:srgbClr val="70422C"/>
              </a:solidFill>
              <a:latin typeface="Roboto Condensed"/>
            </a:endParaRPr>
          </a:p>
          <a:p>
            <a:pPr marL="841999" lvl="1" indent="-420999" algn="just">
              <a:lnSpc>
                <a:spcPts val="6590"/>
              </a:lnSpc>
              <a:buFont typeface="Arial"/>
              <a:buChar char="•"/>
            </a:pP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Mỗi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em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có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tối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đa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5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phút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trình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bày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bài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nói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và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5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phút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để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lắng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nghe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nhận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xét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cũng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như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phản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hồi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nhận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xét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của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các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em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khác</a:t>
            </a:r>
            <a:endParaRPr lang="en-US" sz="3899" dirty="0">
              <a:solidFill>
                <a:srgbClr val="70422C"/>
              </a:solidFill>
              <a:latin typeface="Roboto Condensed"/>
            </a:endParaRPr>
          </a:p>
          <a:p>
            <a:pPr algn="just">
              <a:lnSpc>
                <a:spcPts val="6590"/>
              </a:lnSpc>
            </a:pPr>
            <a:endParaRPr lang="en-US" sz="3899" dirty="0">
              <a:solidFill>
                <a:srgbClr val="70422C"/>
              </a:solidFill>
              <a:latin typeface="Roboto Condensed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27448">
            <a:off x="-659277" y="-7717266"/>
            <a:ext cx="19606554" cy="106588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34679">
            <a:off x="15175939" y="1521246"/>
            <a:ext cx="3170920" cy="19602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151969" y="4069905"/>
            <a:ext cx="4114800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726121" y="4069905"/>
            <a:ext cx="4114800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608663" y="4069905"/>
            <a:ext cx="4679337" cy="624668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0" y="573717"/>
            <a:ext cx="9726121" cy="1237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9"/>
              </a:lnSpc>
            </a:pPr>
            <a:r>
              <a:rPr lang="en-US" sz="7149">
                <a:solidFill>
                  <a:srgbClr val="70422C"/>
                </a:solidFill>
                <a:latin typeface="#9Slide03 Bebas Neue Bold"/>
              </a:rPr>
              <a:t>IV. ĐÁNH GIÁ, RÚT KINH NGHIỆM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51969" y="5432615"/>
            <a:ext cx="4114800" cy="131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274D66"/>
                </a:solidFill>
                <a:latin typeface="Roboto Condensed Bold"/>
              </a:rPr>
              <a:t>Đánh giá dựa trên bảng kiểm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26121" y="5765990"/>
            <a:ext cx="4114800" cy="646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274D66"/>
                </a:solidFill>
                <a:latin typeface="Roboto Condensed Bold"/>
              </a:rPr>
              <a:t>Rút kinh nghiệm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763911" y="1735608"/>
            <a:ext cx="3585222" cy="439169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27448">
            <a:off x="-659277" y="-7717266"/>
            <a:ext cx="19606554" cy="106588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216284" y="220825"/>
            <a:ext cx="4772975" cy="38467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941652" y="6715224"/>
            <a:ext cx="4346348" cy="508615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08651" y="2616601"/>
            <a:ext cx="12819468" cy="7426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dirty="0" err="1">
                <a:solidFill>
                  <a:srgbClr val="70422C"/>
                </a:solidFill>
                <a:latin typeface="Roboto Condensed Bold"/>
              </a:rPr>
              <a:t>Yêu</a:t>
            </a:r>
            <a:r>
              <a:rPr lang="en-US" sz="3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 Bold"/>
              </a:rPr>
              <a:t>cầu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: </a:t>
            </a:r>
          </a:p>
          <a:p>
            <a:pPr algn="just">
              <a:lnSpc>
                <a:spcPts val="4900"/>
              </a:lnSpc>
            </a:pPr>
            <a:r>
              <a:rPr lang="en-US" sz="3500" dirty="0">
                <a:solidFill>
                  <a:srgbClr val="70422C"/>
                </a:solidFill>
                <a:latin typeface="Roboto Condensed"/>
              </a:rPr>
              <a:t>-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Mỗi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HS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thực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hiện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nhiệm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vụ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trình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bày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ý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kiến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về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một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vấn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đề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đời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sống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– quay video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gửi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lại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cho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GV</a:t>
            </a:r>
          </a:p>
          <a:p>
            <a:pPr algn="just">
              <a:lnSpc>
                <a:spcPts val="4900"/>
              </a:lnSpc>
            </a:pPr>
            <a:r>
              <a:rPr lang="en-US" sz="3500" dirty="0">
                <a:solidFill>
                  <a:srgbClr val="70422C"/>
                </a:solidFill>
                <a:latin typeface="Roboto Condensed"/>
              </a:rPr>
              <a:t>- </a:t>
            </a:r>
            <a:r>
              <a:rPr lang="en-US" sz="3500" dirty="0" err="1">
                <a:solidFill>
                  <a:srgbClr val="70422C"/>
                </a:solidFill>
                <a:latin typeface="Roboto Condensed Bold"/>
              </a:rPr>
              <a:t>Các</a:t>
            </a:r>
            <a:r>
              <a:rPr lang="en-US" sz="3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 Bold"/>
              </a:rPr>
              <a:t>ví</a:t>
            </a:r>
            <a:r>
              <a:rPr lang="en-US" sz="3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 Bold"/>
              </a:rPr>
              <a:t>dụ</a:t>
            </a:r>
            <a:r>
              <a:rPr lang="en-US" sz="3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 Bold"/>
              </a:rPr>
              <a:t>có</a:t>
            </a:r>
            <a:r>
              <a:rPr lang="en-US" sz="3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 Bold"/>
              </a:rPr>
              <a:t>thể</a:t>
            </a:r>
            <a:r>
              <a:rPr lang="en-US" sz="3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 Bold"/>
              </a:rPr>
              <a:t>sử</a:t>
            </a:r>
            <a:r>
              <a:rPr lang="en-US" sz="3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 Bold"/>
              </a:rPr>
              <a:t>dụng</a:t>
            </a:r>
            <a:r>
              <a:rPr lang="en-US" sz="3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 Bold"/>
              </a:rPr>
              <a:t>để</a:t>
            </a:r>
            <a:r>
              <a:rPr lang="en-US" sz="3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 Bold"/>
              </a:rPr>
              <a:t>trình</a:t>
            </a:r>
            <a:r>
              <a:rPr lang="en-US" sz="3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 Bold"/>
              </a:rPr>
              <a:t>bày</a:t>
            </a:r>
            <a:r>
              <a:rPr lang="en-US" sz="3500" dirty="0">
                <a:solidFill>
                  <a:srgbClr val="70422C"/>
                </a:solidFill>
                <a:latin typeface="Roboto Condensed Bold"/>
              </a:rPr>
              <a:t> ý </a:t>
            </a:r>
            <a:r>
              <a:rPr lang="en-US" sz="3500" dirty="0" err="1">
                <a:solidFill>
                  <a:srgbClr val="70422C"/>
                </a:solidFill>
                <a:latin typeface="Roboto Condensed Bold"/>
              </a:rPr>
              <a:t>kiến</a:t>
            </a:r>
            <a:r>
              <a:rPr lang="en-US" sz="3500" dirty="0">
                <a:solidFill>
                  <a:srgbClr val="70422C"/>
                </a:solidFill>
                <a:latin typeface="Roboto Condensed Bold"/>
              </a:rPr>
              <a:t>:</a:t>
            </a:r>
          </a:p>
          <a:p>
            <a:pPr algn="just">
              <a:lnSpc>
                <a:spcPts val="4900"/>
              </a:lnSpc>
            </a:pPr>
            <a:r>
              <a:rPr lang="en-US" sz="3500" dirty="0">
                <a:solidFill>
                  <a:srgbClr val="70422C"/>
                </a:solidFill>
                <a:latin typeface="Roboto Condensed"/>
              </a:rPr>
              <a:t>+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Có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người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cho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rằng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: “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Việc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sử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dụng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các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từ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tiếng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Anh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trong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giao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tiếp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của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người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Việt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trẻ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đang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làm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mất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đi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sự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trong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sáng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của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tiếng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Việt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”. Ý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kiến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của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em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thế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nào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?</a:t>
            </a:r>
          </a:p>
          <a:p>
            <a:pPr algn="just">
              <a:lnSpc>
                <a:spcPts val="4900"/>
              </a:lnSpc>
            </a:pPr>
            <a:r>
              <a:rPr lang="en-US" sz="3500" dirty="0">
                <a:solidFill>
                  <a:srgbClr val="70422C"/>
                </a:solidFill>
                <a:latin typeface="Roboto Condensed"/>
              </a:rPr>
              <a:t>+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Em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có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ý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kiến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gì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về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nhận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xét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: “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Đi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tham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quan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, du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lịch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,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chúng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ta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sẽ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được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mở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rộng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tầm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mắt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.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học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hỏi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được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nhiều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điều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”?</a:t>
            </a:r>
          </a:p>
          <a:p>
            <a:pPr algn="just">
              <a:lnSpc>
                <a:spcPts val="4900"/>
              </a:lnSpc>
            </a:pPr>
            <a:r>
              <a:rPr lang="en-US" sz="3500" dirty="0">
                <a:solidFill>
                  <a:srgbClr val="70422C"/>
                </a:solidFill>
                <a:latin typeface="Roboto Condensed"/>
              </a:rPr>
              <a:t>+ Ý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kiến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của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em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như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thế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nào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về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vai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trò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của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gia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đình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với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mỗi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người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?</a:t>
            </a:r>
          </a:p>
          <a:p>
            <a:pPr algn="just">
              <a:lnSpc>
                <a:spcPts val="4900"/>
              </a:lnSpc>
            </a:pPr>
            <a:r>
              <a:rPr lang="en-US" sz="3500" dirty="0">
                <a:solidFill>
                  <a:srgbClr val="70422C"/>
                </a:solidFill>
                <a:latin typeface="Roboto Condensed"/>
              </a:rPr>
              <a:t>+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Trình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bày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ý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kiến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của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em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về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câu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nói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của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 Lê-</a:t>
            </a:r>
            <a:r>
              <a:rPr lang="en-US" sz="3500" dirty="0" err="1">
                <a:solidFill>
                  <a:srgbClr val="70422C"/>
                </a:solidFill>
                <a:latin typeface="Roboto Condensed"/>
              </a:rPr>
              <a:t>nin</a:t>
            </a:r>
            <a:r>
              <a:rPr lang="en-US" sz="3500" dirty="0">
                <a:solidFill>
                  <a:srgbClr val="70422C"/>
                </a:solidFill>
                <a:latin typeface="Roboto Condensed"/>
              </a:rPr>
              <a:t>: </a:t>
            </a:r>
            <a:r>
              <a:rPr lang="en-US" sz="3500" dirty="0" err="1">
                <a:solidFill>
                  <a:srgbClr val="70422C"/>
                </a:solidFill>
                <a:latin typeface="Roboto Condensed Italics"/>
              </a:rPr>
              <a:t>Học</a:t>
            </a:r>
            <a:r>
              <a:rPr lang="en-US" sz="3500" dirty="0">
                <a:solidFill>
                  <a:srgbClr val="70422C"/>
                </a:solidFill>
                <a:latin typeface="Roboto Condensed Italics"/>
              </a:rPr>
              <a:t>, </a:t>
            </a:r>
            <a:r>
              <a:rPr lang="en-US" sz="3500" dirty="0" err="1">
                <a:solidFill>
                  <a:srgbClr val="70422C"/>
                </a:solidFill>
                <a:latin typeface="Roboto Condensed Italics"/>
              </a:rPr>
              <a:t>học</a:t>
            </a:r>
            <a:r>
              <a:rPr lang="en-US" sz="3500" dirty="0">
                <a:solidFill>
                  <a:srgbClr val="70422C"/>
                </a:solidFill>
                <a:latin typeface="Roboto Condensed Italics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 Italics"/>
              </a:rPr>
              <a:t>nữa</a:t>
            </a:r>
            <a:r>
              <a:rPr lang="en-US" sz="3500" dirty="0">
                <a:solidFill>
                  <a:srgbClr val="70422C"/>
                </a:solidFill>
                <a:latin typeface="Roboto Condensed Italics"/>
              </a:rPr>
              <a:t>,  </a:t>
            </a:r>
            <a:r>
              <a:rPr lang="en-US" sz="3500" dirty="0" err="1">
                <a:solidFill>
                  <a:srgbClr val="70422C"/>
                </a:solidFill>
                <a:latin typeface="Roboto Condensed Italics"/>
              </a:rPr>
              <a:t>học</a:t>
            </a:r>
            <a:r>
              <a:rPr lang="en-US" sz="3500" dirty="0">
                <a:solidFill>
                  <a:srgbClr val="70422C"/>
                </a:solidFill>
                <a:latin typeface="Roboto Condensed Italics"/>
              </a:rPr>
              <a:t> </a:t>
            </a:r>
            <a:r>
              <a:rPr lang="en-US" sz="3500" dirty="0" err="1">
                <a:solidFill>
                  <a:srgbClr val="70422C"/>
                </a:solidFill>
                <a:latin typeface="Roboto Condensed Italics"/>
              </a:rPr>
              <a:t>mãi</a:t>
            </a:r>
            <a:r>
              <a:rPr lang="en-US" sz="3500" dirty="0">
                <a:solidFill>
                  <a:srgbClr val="70422C"/>
                </a:solidFill>
                <a:latin typeface="Roboto Condensed Italics"/>
              </a:rPr>
              <a:t>.</a:t>
            </a: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70422C"/>
              </a:solidFill>
              <a:latin typeface="Roboto Condensed Itali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8651" y="498123"/>
            <a:ext cx="9726121" cy="1237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09"/>
              </a:lnSpc>
            </a:pPr>
            <a:r>
              <a:rPr lang="en-US" sz="7149">
                <a:solidFill>
                  <a:srgbClr val="70422C"/>
                </a:solidFill>
                <a:latin typeface="#9Slide03 Bebas Neue Bold"/>
              </a:rPr>
              <a:t>V. VẬN DỤNG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27448">
            <a:off x="-659277" y="-7717266"/>
            <a:ext cx="19606554" cy="106588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216284" y="220825"/>
            <a:ext cx="4772975" cy="38467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941652" y="6715224"/>
            <a:ext cx="4346348" cy="508615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08651" y="498123"/>
            <a:ext cx="9726121" cy="1237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09"/>
              </a:lnSpc>
            </a:pPr>
            <a:r>
              <a:rPr lang="en-US" sz="7149">
                <a:solidFill>
                  <a:srgbClr val="70422C"/>
                </a:solidFill>
                <a:latin typeface="#9Slide03 Bebas Neue Bold"/>
              </a:rPr>
              <a:t>V. VẬN DỤNG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71789" y="2970823"/>
            <a:ext cx="9596931" cy="702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endParaRPr dirty="0"/>
          </a:p>
          <a:p>
            <a:pPr algn="just">
              <a:lnSpc>
                <a:spcPts val="5599"/>
              </a:lnSpc>
            </a:pPr>
            <a:r>
              <a:rPr lang="en-US" sz="3999" dirty="0" err="1">
                <a:solidFill>
                  <a:srgbClr val="70422C"/>
                </a:solidFill>
                <a:latin typeface="Roboto Condensed Bold"/>
              </a:rPr>
              <a:t>Lưu</a:t>
            </a:r>
            <a:r>
              <a:rPr lang="en-US" sz="3999" dirty="0">
                <a:solidFill>
                  <a:srgbClr val="70422C"/>
                </a:solidFill>
                <a:latin typeface="Roboto Condensed Bold"/>
              </a:rPr>
              <a:t> ý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:</a:t>
            </a:r>
          </a:p>
          <a:p>
            <a:pPr algn="just">
              <a:lnSpc>
                <a:spcPts val="5599"/>
              </a:lnSpc>
            </a:pPr>
            <a:r>
              <a:rPr lang="en-US" sz="3999" dirty="0">
                <a:solidFill>
                  <a:srgbClr val="70422C"/>
                </a:solidFill>
                <a:latin typeface="Roboto Condensed"/>
              </a:rPr>
              <a:t>+ HS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vận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dụng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kĩ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năng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nói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và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nghe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để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trình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bày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ý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kiến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về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một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vấn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đề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đời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sống</a:t>
            </a:r>
            <a:endParaRPr lang="en-US" sz="3999" dirty="0">
              <a:solidFill>
                <a:srgbClr val="70422C"/>
              </a:solidFill>
              <a:latin typeface="Roboto Condensed"/>
            </a:endParaRPr>
          </a:p>
          <a:p>
            <a:pPr algn="just">
              <a:lnSpc>
                <a:spcPts val="5599"/>
              </a:lnSpc>
            </a:pPr>
            <a:r>
              <a:rPr lang="en-US" sz="3999" dirty="0">
                <a:solidFill>
                  <a:srgbClr val="70422C"/>
                </a:solidFill>
                <a:latin typeface="Roboto Condensed"/>
              </a:rPr>
              <a:t>+ Video quay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rõ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tối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thiểu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là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chân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dung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học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sinh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, quay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ngang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điện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thoại</a:t>
            </a:r>
            <a:endParaRPr lang="en-US" sz="3999" dirty="0">
              <a:solidFill>
                <a:srgbClr val="70422C"/>
              </a:solidFill>
              <a:latin typeface="Roboto Condensed"/>
            </a:endParaRPr>
          </a:p>
          <a:p>
            <a:pPr algn="just">
              <a:lnSpc>
                <a:spcPts val="5599"/>
              </a:lnSpc>
            </a:pPr>
            <a:r>
              <a:rPr lang="en-US" sz="3999" dirty="0">
                <a:solidFill>
                  <a:srgbClr val="70422C"/>
                </a:solidFill>
                <a:latin typeface="Roboto Condensed"/>
              </a:rPr>
              <a:t>+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Âm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thanh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rõ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,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không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lẫn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tạp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âm</a:t>
            </a:r>
            <a:endParaRPr lang="en-US" sz="3999" dirty="0">
              <a:solidFill>
                <a:srgbClr val="70422C"/>
              </a:solidFill>
              <a:latin typeface="Roboto Condensed"/>
            </a:endParaRPr>
          </a:p>
          <a:p>
            <a:pPr algn="just">
              <a:lnSpc>
                <a:spcPts val="5599"/>
              </a:lnSpc>
            </a:pPr>
            <a:r>
              <a:rPr lang="en-US" sz="3999" dirty="0">
                <a:solidFill>
                  <a:srgbClr val="70422C"/>
                </a:solidFill>
                <a:latin typeface="Roboto Condensed"/>
              </a:rPr>
              <a:t>+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Độ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dài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video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không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quá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10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phút</a:t>
            </a:r>
            <a:endParaRPr lang="en-US" sz="3999" dirty="0">
              <a:solidFill>
                <a:srgbClr val="70422C"/>
              </a:solidFill>
              <a:latin typeface="Roboto Condensed"/>
            </a:endParaRPr>
          </a:p>
          <a:p>
            <a:pPr algn="just">
              <a:lnSpc>
                <a:spcPts val="5599"/>
              </a:lnSpc>
            </a:pPr>
            <a:r>
              <a:rPr lang="en-US" sz="3999" dirty="0">
                <a:solidFill>
                  <a:srgbClr val="70422C"/>
                </a:solidFill>
                <a:latin typeface="Roboto Condensed"/>
              </a:rPr>
              <a:t>+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Hạn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nộp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: 1 </a:t>
            </a:r>
            <a:r>
              <a:rPr lang="en-US" sz="3999" dirty="0" err="1">
                <a:solidFill>
                  <a:srgbClr val="70422C"/>
                </a:solidFill>
                <a:latin typeface="Roboto Condensed"/>
              </a:rPr>
              <a:t>tuần</a:t>
            </a:r>
            <a:r>
              <a:rPr lang="en-US" sz="3999" dirty="0">
                <a:solidFill>
                  <a:srgbClr val="70422C"/>
                </a:solidFill>
                <a:latin typeface="Roboto Condensed"/>
              </a:rPr>
              <a:t> </a:t>
            </a:r>
          </a:p>
          <a:p>
            <a:pPr algn="just">
              <a:lnSpc>
                <a:spcPts val="5599"/>
              </a:lnSpc>
            </a:pPr>
            <a:endParaRPr lang="en-US" sz="3999" dirty="0">
              <a:solidFill>
                <a:srgbClr val="70422C"/>
              </a:solidFill>
              <a:latin typeface="Roboto Condensed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1109" y="6935998"/>
            <a:ext cx="3538728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009786" y="4761384"/>
            <a:ext cx="7627888" cy="67882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066571" y="0"/>
            <a:ext cx="7315200" cy="25603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796324">
            <a:off x="-715728" y="8344001"/>
            <a:ext cx="5231081" cy="17500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899813" y="7155416"/>
            <a:ext cx="3458507" cy="32698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581235" y="-566322"/>
            <a:ext cx="4310871" cy="31900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534679">
            <a:off x="15148652" y="-634429"/>
            <a:ext cx="3170920" cy="196020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079716" y="3744113"/>
            <a:ext cx="12451085" cy="4119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Thế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em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đã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bao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giờ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cùng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trao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đổi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bàn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luận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với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người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khác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về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vấn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đề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xung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quanh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em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chưa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?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Hoặc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đã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bao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giờ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em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chia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sẻ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với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người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khác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về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ý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kiến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quan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điểm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em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để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thuyết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phục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họ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 hay </a:t>
            </a:r>
            <a:r>
              <a:rPr lang="en-US" sz="4699" dirty="0" err="1">
                <a:solidFill>
                  <a:srgbClr val="000000"/>
                </a:solidFill>
                <a:latin typeface="Roboto Condensed"/>
              </a:rPr>
              <a:t>chưa</a:t>
            </a:r>
            <a:r>
              <a:rPr lang="en-US" sz="4699" dirty="0">
                <a:solidFill>
                  <a:srgbClr val="000000"/>
                </a:solidFill>
                <a:latin typeface="Roboto Condensed"/>
              </a:rPr>
              <a:t>?</a:t>
            </a:r>
          </a:p>
          <a:p>
            <a:pPr algn="ctr">
              <a:lnSpc>
                <a:spcPts val="6579"/>
              </a:lnSpc>
            </a:pPr>
            <a:endParaRPr lang="en-US" sz="4699" dirty="0">
              <a:solidFill>
                <a:srgbClr val="000000"/>
              </a:solidFill>
              <a:latin typeface="Roboto Condense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69454">
            <a:off x="12204022" y="7279873"/>
            <a:ext cx="10110556" cy="495417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029786" y="1311260"/>
            <a:ext cx="9067213" cy="1820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910"/>
              </a:lnSpc>
            </a:pPr>
            <a:r>
              <a:rPr lang="en-US" sz="10650" dirty="0">
                <a:solidFill>
                  <a:srgbClr val="70422C"/>
                </a:solidFill>
                <a:latin typeface="Fraunces Bold"/>
              </a:rPr>
              <a:t>KHỞI ĐỘNG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83747" y="964742"/>
            <a:ext cx="15120507" cy="83575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4310871" cy="31900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88409">
            <a:off x="13780112" y="7856346"/>
            <a:ext cx="3406834" cy="100346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798096" y="1928780"/>
            <a:ext cx="6691809" cy="1237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9"/>
              </a:lnSpc>
            </a:pPr>
            <a:r>
              <a:rPr lang="en-US" sz="7149">
                <a:solidFill>
                  <a:srgbClr val="70422C"/>
                </a:solidFill>
                <a:latin typeface="#9Slide03 Bebas Neue Bold"/>
              </a:rPr>
              <a:t>BÀI 8: NGHỊ LUẬN XÃ HỘI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84473" y="3485702"/>
            <a:ext cx="7719054" cy="1398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29"/>
              </a:lnSpc>
            </a:pPr>
            <a:r>
              <a:rPr lang="en-US" sz="7949">
                <a:solidFill>
                  <a:srgbClr val="70422C"/>
                </a:solidFill>
                <a:latin typeface="#9Slide05 VL Fadilla"/>
              </a:rPr>
              <a:t>Kĩ năng Nói và Nghe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88674" y="5210758"/>
            <a:ext cx="14310652" cy="2111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 dirty="0">
                <a:solidFill>
                  <a:srgbClr val="70422C"/>
                </a:solidFill>
                <a:latin typeface="Fraunces Bold"/>
              </a:rPr>
              <a:t>THẢO LUẬN NHÓM VỀ MỘT VẤN ĐỀ</a:t>
            </a:r>
          </a:p>
          <a:p>
            <a:pPr algn="ctr">
              <a:lnSpc>
                <a:spcPts val="8539"/>
              </a:lnSpc>
            </a:pPr>
            <a:r>
              <a:rPr lang="en-US" sz="6099" dirty="0">
                <a:solidFill>
                  <a:srgbClr val="70422C"/>
                </a:solidFill>
                <a:latin typeface="Fraunces Bold"/>
              </a:rPr>
              <a:t>TRONG ĐỜI SỐNG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610639">
            <a:off x="-1219299" y="-524549"/>
            <a:ext cx="3899237" cy="13044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6166" y="4503094"/>
            <a:ext cx="3896168" cy="279387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30319" y="816015"/>
            <a:ext cx="14312728" cy="1117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9"/>
              </a:lnSpc>
            </a:pPr>
            <a:r>
              <a:rPr lang="en-US" sz="7149" dirty="0">
                <a:solidFill>
                  <a:srgbClr val="70422C"/>
                </a:solidFill>
                <a:latin typeface="#9Slide03 Bebas Neue Bold"/>
              </a:rPr>
              <a:t>I. QUAN SÁT MẪU VÀ TÌM HIỂU CÁCH THỨC THỰC HIỆN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14307" y="4525490"/>
            <a:ext cx="3896168" cy="27938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639200" y="4525490"/>
            <a:ext cx="3896168" cy="27938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774403" y="-992020"/>
            <a:ext cx="5461992" cy="516406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349451" y="3110775"/>
            <a:ext cx="4061024" cy="87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FFAB00"/>
                </a:solidFill>
                <a:latin typeface="#9Slide03 Bebas Neue Bold"/>
              </a:rPr>
              <a:t>THINK - PAIR - SHARE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12625" y="5057775"/>
            <a:ext cx="2638657" cy="243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9"/>
              </a:lnSpc>
            </a:pPr>
            <a:r>
              <a:rPr lang="en-US" sz="3449">
                <a:solidFill>
                  <a:srgbClr val="274D66"/>
                </a:solidFill>
                <a:latin typeface="Roboto Condensed"/>
              </a:rPr>
              <a:t>THINK: cá nhân HS suy nghĩ, trả lời</a:t>
            </a:r>
          </a:p>
          <a:p>
            <a:pPr algn="ctr">
              <a:lnSpc>
                <a:spcPts val="4829"/>
              </a:lnSpc>
            </a:pPr>
            <a:endParaRPr lang="en-US" sz="3449">
              <a:solidFill>
                <a:srgbClr val="274D66"/>
              </a:solidFill>
              <a:latin typeface="Roboto 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060634" y="4883136"/>
            <a:ext cx="2638657" cy="1826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9"/>
              </a:lnSpc>
            </a:pPr>
            <a:r>
              <a:rPr lang="en-US" sz="3449">
                <a:solidFill>
                  <a:srgbClr val="274D66"/>
                </a:solidFill>
                <a:latin typeface="Roboto Condensed"/>
              </a:rPr>
              <a:t>PAIR: HS trao đổi cặp đôi với bạn bên cạnh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131520" y="5057775"/>
            <a:ext cx="2911527" cy="1826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9"/>
              </a:lnSpc>
            </a:pPr>
            <a:r>
              <a:rPr lang="en-US" sz="3449">
                <a:solidFill>
                  <a:srgbClr val="274D66"/>
                </a:solidFill>
                <a:latin typeface="Roboto Condensed"/>
              </a:rPr>
              <a:t>SHARE: HS chia sẻ toàn lớp</a:t>
            </a:r>
          </a:p>
          <a:p>
            <a:pPr algn="ctr">
              <a:lnSpc>
                <a:spcPts val="4829"/>
              </a:lnSpc>
            </a:pPr>
            <a:endParaRPr lang="en-US" sz="3449">
              <a:solidFill>
                <a:srgbClr val="274D66"/>
              </a:solidFill>
              <a:latin typeface="Roboto Condense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38654" y="7220771"/>
            <a:ext cx="13904394" cy="2500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549" dirty="0" err="1">
                <a:solidFill>
                  <a:srgbClr val="70422C"/>
                </a:solidFill>
                <a:latin typeface="Roboto Condensed Bold"/>
              </a:rPr>
              <a:t>Yêu</a:t>
            </a:r>
            <a:r>
              <a:rPr lang="en-US" sz="354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549" dirty="0" err="1">
                <a:solidFill>
                  <a:srgbClr val="70422C"/>
                </a:solidFill>
                <a:latin typeface="Roboto Condensed Bold"/>
              </a:rPr>
              <a:t>cầu</a:t>
            </a:r>
            <a:r>
              <a:rPr lang="en-US" sz="3549" dirty="0">
                <a:solidFill>
                  <a:srgbClr val="70422C"/>
                </a:solidFill>
                <a:latin typeface="Roboto Condensed Bold"/>
              </a:rPr>
              <a:t>: </a:t>
            </a:r>
          </a:p>
          <a:p>
            <a:pPr>
              <a:lnSpc>
                <a:spcPts val="4969"/>
              </a:lnSpc>
            </a:pPr>
            <a:r>
              <a:rPr lang="en-US" sz="3549" dirty="0" err="1">
                <a:solidFill>
                  <a:srgbClr val="70422C"/>
                </a:solidFill>
                <a:latin typeface="Roboto Condensed Bold"/>
              </a:rPr>
              <a:t>Xem</a:t>
            </a:r>
            <a:r>
              <a:rPr lang="en-US" sz="3549" dirty="0">
                <a:solidFill>
                  <a:srgbClr val="70422C"/>
                </a:solidFill>
                <a:latin typeface="Roboto Condensed Bold"/>
              </a:rPr>
              <a:t> video </a:t>
            </a:r>
            <a:r>
              <a:rPr lang="en-US" sz="3549" dirty="0" err="1">
                <a:solidFill>
                  <a:srgbClr val="70422C"/>
                </a:solidFill>
                <a:latin typeface="Roboto Condensed Bold"/>
              </a:rPr>
              <a:t>và</a:t>
            </a:r>
            <a:r>
              <a:rPr lang="en-US" sz="354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549" dirty="0" err="1">
                <a:solidFill>
                  <a:srgbClr val="70422C"/>
                </a:solidFill>
                <a:latin typeface="Roboto Condensed Bold"/>
              </a:rPr>
              <a:t>trả</a:t>
            </a:r>
            <a:r>
              <a:rPr lang="en-US" sz="354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549" dirty="0" err="1">
                <a:solidFill>
                  <a:srgbClr val="70422C"/>
                </a:solidFill>
                <a:latin typeface="Roboto Condensed Bold"/>
              </a:rPr>
              <a:t>lời</a:t>
            </a:r>
            <a:r>
              <a:rPr lang="en-US" sz="354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549" dirty="0" err="1">
                <a:solidFill>
                  <a:srgbClr val="70422C"/>
                </a:solidFill>
                <a:latin typeface="Roboto Condensed Bold"/>
              </a:rPr>
              <a:t>các</a:t>
            </a:r>
            <a:r>
              <a:rPr lang="en-US" sz="354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549" dirty="0" err="1">
                <a:solidFill>
                  <a:srgbClr val="70422C"/>
                </a:solidFill>
                <a:latin typeface="Roboto Condensed Bold"/>
              </a:rPr>
              <a:t>câu</a:t>
            </a:r>
            <a:r>
              <a:rPr lang="en-US" sz="354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549" dirty="0" err="1">
                <a:solidFill>
                  <a:srgbClr val="70422C"/>
                </a:solidFill>
                <a:latin typeface="Roboto Condensed Bold"/>
              </a:rPr>
              <a:t>hỏi</a:t>
            </a:r>
            <a:r>
              <a:rPr lang="en-US" sz="3549" dirty="0">
                <a:solidFill>
                  <a:srgbClr val="70422C"/>
                </a:solidFill>
                <a:latin typeface="Roboto Condensed Bold"/>
              </a:rPr>
              <a:t> (</a:t>
            </a:r>
            <a:r>
              <a:rPr lang="en-US" sz="3549" dirty="0" err="1">
                <a:solidFill>
                  <a:srgbClr val="70422C"/>
                </a:solidFill>
                <a:latin typeface="Roboto Condensed Bold"/>
              </a:rPr>
              <a:t>phiếu</a:t>
            </a:r>
            <a:r>
              <a:rPr lang="en-US" sz="354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549" dirty="0" err="1">
                <a:solidFill>
                  <a:srgbClr val="70422C"/>
                </a:solidFill>
                <a:latin typeface="Roboto Condensed Bold"/>
              </a:rPr>
              <a:t>học</a:t>
            </a:r>
            <a:r>
              <a:rPr lang="en-US" sz="354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549" dirty="0" err="1">
                <a:solidFill>
                  <a:srgbClr val="70422C"/>
                </a:solidFill>
                <a:latin typeface="Roboto Condensed Bold"/>
              </a:rPr>
              <a:t>tập</a:t>
            </a:r>
            <a:r>
              <a:rPr lang="en-US" sz="354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549" dirty="0" err="1">
                <a:solidFill>
                  <a:srgbClr val="70422C"/>
                </a:solidFill>
                <a:latin typeface="Roboto Condensed Bold"/>
              </a:rPr>
              <a:t>số</a:t>
            </a:r>
            <a:r>
              <a:rPr lang="en-US" sz="3549" dirty="0">
                <a:solidFill>
                  <a:srgbClr val="70422C"/>
                </a:solidFill>
                <a:latin typeface="Roboto Condensed Bold"/>
              </a:rPr>
              <a:t> 1)</a:t>
            </a:r>
          </a:p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70422C"/>
                </a:solidFill>
                <a:latin typeface="Roboto Condensed"/>
              </a:rPr>
              <a:t>https://www.youtube.com/watch?v=FVKPHQ1HIqs&amp;t=81s</a:t>
            </a:r>
          </a:p>
          <a:p>
            <a:pPr>
              <a:lnSpc>
                <a:spcPts val="4969"/>
              </a:lnSpc>
            </a:pPr>
            <a:r>
              <a:rPr lang="en-US" sz="3549" dirty="0" err="1">
                <a:solidFill>
                  <a:srgbClr val="70422C"/>
                </a:solidFill>
                <a:latin typeface="Roboto Condensed Bold"/>
              </a:rPr>
              <a:t>Thời</a:t>
            </a:r>
            <a:r>
              <a:rPr lang="en-US" sz="354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549" dirty="0" err="1">
                <a:solidFill>
                  <a:srgbClr val="70422C"/>
                </a:solidFill>
                <a:latin typeface="Roboto Condensed Bold"/>
              </a:rPr>
              <a:t>gian</a:t>
            </a:r>
            <a:r>
              <a:rPr lang="en-US" sz="354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549" dirty="0" err="1">
                <a:solidFill>
                  <a:srgbClr val="70422C"/>
                </a:solidFill>
                <a:latin typeface="Roboto Condensed Bold"/>
              </a:rPr>
              <a:t>xem</a:t>
            </a:r>
            <a:r>
              <a:rPr lang="en-US" sz="3549" dirty="0">
                <a:solidFill>
                  <a:srgbClr val="70422C"/>
                </a:solidFill>
                <a:latin typeface="Roboto Condensed Bold"/>
              </a:rPr>
              <a:t>  video </a:t>
            </a:r>
            <a:r>
              <a:rPr lang="en-US" sz="3549" dirty="0" err="1">
                <a:solidFill>
                  <a:srgbClr val="70422C"/>
                </a:solidFill>
                <a:latin typeface="Roboto Condensed Bold"/>
              </a:rPr>
              <a:t>và</a:t>
            </a:r>
            <a:r>
              <a:rPr lang="en-US" sz="354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549" dirty="0" err="1">
                <a:solidFill>
                  <a:srgbClr val="70422C"/>
                </a:solidFill>
                <a:latin typeface="Roboto Condensed Bold"/>
              </a:rPr>
              <a:t>suy</a:t>
            </a:r>
            <a:r>
              <a:rPr lang="en-US" sz="354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549" dirty="0" err="1">
                <a:solidFill>
                  <a:srgbClr val="70422C"/>
                </a:solidFill>
                <a:latin typeface="Roboto Condensed Bold"/>
              </a:rPr>
              <a:t>nghĩ</a:t>
            </a:r>
            <a:r>
              <a:rPr lang="en-US" sz="3549" dirty="0">
                <a:solidFill>
                  <a:srgbClr val="70422C"/>
                </a:solidFill>
                <a:latin typeface="Roboto Condensed Bold"/>
              </a:rPr>
              <a:t>, </a:t>
            </a:r>
            <a:r>
              <a:rPr lang="en-US" sz="3549" dirty="0" err="1">
                <a:solidFill>
                  <a:srgbClr val="70422C"/>
                </a:solidFill>
                <a:latin typeface="Roboto Condensed Bold"/>
              </a:rPr>
              <a:t>thảoluận</a:t>
            </a:r>
            <a:r>
              <a:rPr lang="en-US" sz="3549" dirty="0">
                <a:solidFill>
                  <a:srgbClr val="70422C"/>
                </a:solidFill>
                <a:latin typeface="Roboto Condensed Bold"/>
              </a:rPr>
              <a:t>, chia </a:t>
            </a:r>
            <a:r>
              <a:rPr lang="en-US" sz="3549" dirty="0" err="1">
                <a:solidFill>
                  <a:srgbClr val="70422C"/>
                </a:solidFill>
                <a:latin typeface="Roboto Condensed Bold"/>
              </a:rPr>
              <a:t>sẻ</a:t>
            </a:r>
            <a:r>
              <a:rPr lang="en-US" sz="3549" dirty="0">
                <a:solidFill>
                  <a:srgbClr val="70422C"/>
                </a:solidFill>
                <a:latin typeface="Roboto Condensed Bold"/>
              </a:rPr>
              <a:t>: 9 </a:t>
            </a:r>
            <a:r>
              <a:rPr lang="en-US" sz="3549" dirty="0" err="1">
                <a:solidFill>
                  <a:srgbClr val="70422C"/>
                </a:solidFill>
                <a:latin typeface="Roboto Condensed Bold"/>
              </a:rPr>
              <a:t>phút</a:t>
            </a:r>
            <a:endParaRPr lang="en-US" sz="3549" dirty="0">
              <a:solidFill>
                <a:srgbClr val="70422C"/>
              </a:solidFill>
              <a:latin typeface="Roboto Condense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41840" y="2197008"/>
            <a:ext cx="4854159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09"/>
              </a:lnSpc>
            </a:pPr>
            <a:r>
              <a:rPr lang="en-US" sz="6649" dirty="0">
                <a:solidFill>
                  <a:srgbClr val="70422C"/>
                </a:solidFill>
                <a:latin typeface="#9Slide05 VL Fadilla Bold"/>
              </a:rPr>
              <a:t>1. Quan </a:t>
            </a:r>
            <a:r>
              <a:rPr lang="en-US" sz="6649" dirty="0" err="1">
                <a:solidFill>
                  <a:srgbClr val="70422C"/>
                </a:solidFill>
                <a:latin typeface="#9Slide05 VL Fadilla Bold"/>
              </a:rPr>
              <a:t>sát</a:t>
            </a:r>
            <a:r>
              <a:rPr lang="en-US" sz="6649" dirty="0">
                <a:solidFill>
                  <a:srgbClr val="70422C"/>
                </a:solidFill>
                <a:latin typeface="#9Slide05 VL Fadilla Bold"/>
              </a:rPr>
              <a:t> </a:t>
            </a:r>
            <a:r>
              <a:rPr lang="en-US" sz="6649" dirty="0" err="1">
                <a:solidFill>
                  <a:srgbClr val="70422C"/>
                </a:solidFill>
                <a:latin typeface="#9Slide05 VL Fadilla Bold"/>
              </a:rPr>
              <a:t>mẫu</a:t>
            </a:r>
            <a:endParaRPr lang="en-US" sz="6649" dirty="0">
              <a:solidFill>
                <a:srgbClr val="70422C"/>
              </a:solidFill>
              <a:latin typeface="#9Slide05 VL Fadilla Bold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891525" y="6878760"/>
            <a:ext cx="5461992" cy="51640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361107" y="-424273"/>
            <a:ext cx="4677672" cy="596918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62529" y="235342"/>
            <a:ext cx="13213770" cy="8327793"/>
            <a:chOff x="0" y="0"/>
            <a:chExt cx="3480170" cy="21933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80170" cy="2193328"/>
            </a:xfrm>
            <a:custGeom>
              <a:avLst/>
              <a:gdLst/>
              <a:ahLst/>
              <a:cxnLst/>
              <a:rect l="l" t="t" r="r" b="b"/>
              <a:pathLst>
                <a:path w="3480170" h="2193328">
                  <a:moveTo>
                    <a:pt x="29881" y="0"/>
                  </a:moveTo>
                  <a:lnTo>
                    <a:pt x="3450289" y="0"/>
                  </a:lnTo>
                  <a:cubicBezTo>
                    <a:pt x="3458214" y="0"/>
                    <a:pt x="3465814" y="3148"/>
                    <a:pt x="3471418" y="8752"/>
                  </a:cubicBezTo>
                  <a:cubicBezTo>
                    <a:pt x="3477021" y="14356"/>
                    <a:pt x="3480170" y="21956"/>
                    <a:pt x="3480170" y="29881"/>
                  </a:cubicBezTo>
                  <a:lnTo>
                    <a:pt x="3480170" y="2163447"/>
                  </a:lnTo>
                  <a:cubicBezTo>
                    <a:pt x="3480170" y="2171372"/>
                    <a:pt x="3477021" y="2178973"/>
                    <a:pt x="3471418" y="2184576"/>
                  </a:cubicBezTo>
                  <a:cubicBezTo>
                    <a:pt x="3465814" y="2190180"/>
                    <a:pt x="3458214" y="2193328"/>
                    <a:pt x="3450289" y="2193328"/>
                  </a:cubicBezTo>
                  <a:lnTo>
                    <a:pt x="29881" y="2193328"/>
                  </a:lnTo>
                  <a:cubicBezTo>
                    <a:pt x="21956" y="2193328"/>
                    <a:pt x="14356" y="2190180"/>
                    <a:pt x="8752" y="2184576"/>
                  </a:cubicBezTo>
                  <a:cubicBezTo>
                    <a:pt x="3148" y="2178973"/>
                    <a:pt x="0" y="2171372"/>
                    <a:pt x="0" y="2163447"/>
                  </a:cubicBezTo>
                  <a:lnTo>
                    <a:pt x="0" y="29881"/>
                  </a:lnTo>
                  <a:cubicBezTo>
                    <a:pt x="0" y="21956"/>
                    <a:pt x="3148" y="14356"/>
                    <a:pt x="8752" y="8752"/>
                  </a:cubicBezTo>
                  <a:cubicBezTo>
                    <a:pt x="14356" y="3148"/>
                    <a:pt x="21956" y="0"/>
                    <a:pt x="29881" y="0"/>
                  </a:cubicBezTo>
                  <a:close/>
                </a:path>
              </a:pathLst>
            </a:custGeom>
            <a:solidFill>
              <a:srgbClr val="73C8B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2066571" y="0"/>
            <a:ext cx="7315200" cy="25603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2011178" y="0"/>
            <a:ext cx="13516472" cy="99683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5920140" y="235342"/>
            <a:ext cx="2367860" cy="20896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>
            <a:videoFile r:link="rId1"/>
          </p:nvPr>
        </p:nvPicPr>
        <p:blipFill>
          <a:blip r:embed="rId12"/>
          <a:stretch>
            <a:fillRect/>
          </a:stretch>
        </p:blipFill>
        <p:spPr>
          <a:xfrm>
            <a:off x="2253069" y="733794"/>
            <a:ext cx="13032690" cy="733088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03326" y="7386579"/>
            <a:ext cx="6614541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698268" y="-1789822"/>
            <a:ext cx="5847907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57449" y="3421843"/>
            <a:ext cx="4557101" cy="441469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719718" y="2324978"/>
            <a:ext cx="8539582" cy="3339254"/>
            <a:chOff x="0" y="-123859"/>
            <a:chExt cx="2249108" cy="879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49108" cy="574200"/>
            </a:xfrm>
            <a:custGeom>
              <a:avLst/>
              <a:gdLst/>
              <a:ahLst/>
              <a:cxnLst/>
              <a:rect l="l" t="t" r="r" b="b"/>
              <a:pathLst>
                <a:path w="2249108" h="574200">
                  <a:moveTo>
                    <a:pt x="46236" y="0"/>
                  </a:moveTo>
                  <a:lnTo>
                    <a:pt x="2202872" y="0"/>
                  </a:lnTo>
                  <a:cubicBezTo>
                    <a:pt x="2228407" y="0"/>
                    <a:pt x="2249108" y="20701"/>
                    <a:pt x="2249108" y="46236"/>
                  </a:cubicBezTo>
                  <a:lnTo>
                    <a:pt x="2249108" y="527963"/>
                  </a:lnTo>
                  <a:cubicBezTo>
                    <a:pt x="2249108" y="540226"/>
                    <a:pt x="2244237" y="551986"/>
                    <a:pt x="2235566" y="560657"/>
                  </a:cubicBezTo>
                  <a:cubicBezTo>
                    <a:pt x="2226895" y="569328"/>
                    <a:pt x="2215134" y="574200"/>
                    <a:pt x="2202872" y="574200"/>
                  </a:cubicBezTo>
                  <a:lnTo>
                    <a:pt x="46236" y="574200"/>
                  </a:lnTo>
                  <a:cubicBezTo>
                    <a:pt x="33974" y="574200"/>
                    <a:pt x="22213" y="569328"/>
                    <a:pt x="13542" y="560657"/>
                  </a:cubicBezTo>
                  <a:cubicBezTo>
                    <a:pt x="4871" y="551986"/>
                    <a:pt x="0" y="540226"/>
                    <a:pt x="0" y="527963"/>
                  </a:cubicBezTo>
                  <a:lnTo>
                    <a:pt x="0" y="46236"/>
                  </a:lnTo>
                  <a:cubicBezTo>
                    <a:pt x="0" y="33974"/>
                    <a:pt x="4871" y="22213"/>
                    <a:pt x="13542" y="13542"/>
                  </a:cubicBezTo>
                  <a:cubicBezTo>
                    <a:pt x="22213" y="4871"/>
                    <a:pt x="33974" y="0"/>
                    <a:pt x="46236" y="0"/>
                  </a:cubicBezTo>
                  <a:close/>
                </a:path>
              </a:pathLst>
            </a:custGeom>
            <a:solidFill>
              <a:srgbClr val="FFE57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23859"/>
              <a:ext cx="2249108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99"/>
                </a:lnSpc>
              </a:pPr>
              <a:r>
                <a:rPr lang="en-US" sz="3499" dirty="0" err="1">
                  <a:solidFill>
                    <a:srgbClr val="495C83"/>
                  </a:solidFill>
                  <a:latin typeface="Roboto Condensed Bold"/>
                </a:rPr>
                <a:t>Bước</a:t>
              </a:r>
              <a:r>
                <a:rPr lang="en-US" sz="3499" dirty="0">
                  <a:solidFill>
                    <a:srgbClr val="495C83"/>
                  </a:solidFill>
                  <a:latin typeface="Roboto Condensed Bold"/>
                </a:rPr>
                <a:t> 1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: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Chuẩn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bị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trước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khi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nói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(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xác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định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đề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tài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,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người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nghe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,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mục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đích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thảo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luận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,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không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gian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và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thời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gian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nói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-&gt;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tìm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ý,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lập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dàn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ý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719718" y="5062738"/>
            <a:ext cx="8539582" cy="3339254"/>
            <a:chOff x="0" y="-66675"/>
            <a:chExt cx="2249108" cy="8794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49108" cy="574200"/>
            </a:xfrm>
            <a:custGeom>
              <a:avLst/>
              <a:gdLst/>
              <a:ahLst/>
              <a:cxnLst/>
              <a:rect l="l" t="t" r="r" b="b"/>
              <a:pathLst>
                <a:path w="2249108" h="574200">
                  <a:moveTo>
                    <a:pt x="46236" y="0"/>
                  </a:moveTo>
                  <a:lnTo>
                    <a:pt x="2202872" y="0"/>
                  </a:lnTo>
                  <a:cubicBezTo>
                    <a:pt x="2228407" y="0"/>
                    <a:pt x="2249108" y="20701"/>
                    <a:pt x="2249108" y="46236"/>
                  </a:cubicBezTo>
                  <a:lnTo>
                    <a:pt x="2249108" y="527963"/>
                  </a:lnTo>
                  <a:cubicBezTo>
                    <a:pt x="2249108" y="540226"/>
                    <a:pt x="2244237" y="551986"/>
                    <a:pt x="2235566" y="560657"/>
                  </a:cubicBezTo>
                  <a:cubicBezTo>
                    <a:pt x="2226895" y="569328"/>
                    <a:pt x="2215134" y="574200"/>
                    <a:pt x="2202872" y="574200"/>
                  </a:cubicBezTo>
                  <a:lnTo>
                    <a:pt x="46236" y="574200"/>
                  </a:lnTo>
                  <a:cubicBezTo>
                    <a:pt x="33974" y="574200"/>
                    <a:pt x="22213" y="569328"/>
                    <a:pt x="13542" y="560657"/>
                  </a:cubicBezTo>
                  <a:cubicBezTo>
                    <a:pt x="4871" y="551986"/>
                    <a:pt x="0" y="540226"/>
                    <a:pt x="0" y="527963"/>
                  </a:cubicBezTo>
                  <a:lnTo>
                    <a:pt x="0" y="46236"/>
                  </a:lnTo>
                  <a:cubicBezTo>
                    <a:pt x="0" y="33974"/>
                    <a:pt x="4871" y="22213"/>
                    <a:pt x="13542" y="13542"/>
                  </a:cubicBezTo>
                  <a:cubicBezTo>
                    <a:pt x="22213" y="4871"/>
                    <a:pt x="33974" y="0"/>
                    <a:pt x="46236" y="0"/>
                  </a:cubicBezTo>
                  <a:close/>
                </a:path>
              </a:pathLst>
            </a:custGeom>
            <a:solidFill>
              <a:srgbClr val="FFE57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2178866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99"/>
                </a:lnSpc>
              </a:pPr>
              <a:r>
                <a:rPr lang="en-US" sz="3499" dirty="0" err="1">
                  <a:solidFill>
                    <a:srgbClr val="495C83"/>
                  </a:solidFill>
                  <a:latin typeface="Roboto Condensed Bold"/>
                </a:rPr>
                <a:t>Bước</a:t>
              </a:r>
              <a:r>
                <a:rPr lang="en-US" sz="3499" dirty="0">
                  <a:solidFill>
                    <a:srgbClr val="495C83"/>
                  </a:solidFill>
                  <a:latin typeface="Roboto Condensed Bold"/>
                </a:rPr>
                <a:t> 2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: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Trình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bày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bài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nói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(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Luyện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tập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và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trình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bày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bài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nói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)</a:t>
              </a:r>
            </a:p>
            <a:p>
              <a:pPr algn="ctr">
                <a:lnSpc>
                  <a:spcPts val="4899"/>
                </a:lnSpc>
              </a:pPr>
              <a:endParaRPr lang="en-US" sz="3499" dirty="0">
                <a:solidFill>
                  <a:srgbClr val="495C83"/>
                </a:solidFill>
                <a:latin typeface="Roboto Condensed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719718" y="7349722"/>
            <a:ext cx="8539582" cy="3339254"/>
            <a:chOff x="0" y="-128214"/>
            <a:chExt cx="2249108" cy="8794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49108" cy="574200"/>
            </a:xfrm>
            <a:custGeom>
              <a:avLst/>
              <a:gdLst/>
              <a:ahLst/>
              <a:cxnLst/>
              <a:rect l="l" t="t" r="r" b="b"/>
              <a:pathLst>
                <a:path w="2249108" h="574200">
                  <a:moveTo>
                    <a:pt x="46236" y="0"/>
                  </a:moveTo>
                  <a:lnTo>
                    <a:pt x="2202872" y="0"/>
                  </a:lnTo>
                  <a:cubicBezTo>
                    <a:pt x="2228407" y="0"/>
                    <a:pt x="2249108" y="20701"/>
                    <a:pt x="2249108" y="46236"/>
                  </a:cubicBezTo>
                  <a:lnTo>
                    <a:pt x="2249108" y="527963"/>
                  </a:lnTo>
                  <a:cubicBezTo>
                    <a:pt x="2249108" y="540226"/>
                    <a:pt x="2244237" y="551986"/>
                    <a:pt x="2235566" y="560657"/>
                  </a:cubicBezTo>
                  <a:cubicBezTo>
                    <a:pt x="2226895" y="569328"/>
                    <a:pt x="2215134" y="574200"/>
                    <a:pt x="2202872" y="574200"/>
                  </a:cubicBezTo>
                  <a:lnTo>
                    <a:pt x="46236" y="574200"/>
                  </a:lnTo>
                  <a:cubicBezTo>
                    <a:pt x="33974" y="574200"/>
                    <a:pt x="22213" y="569328"/>
                    <a:pt x="13542" y="560657"/>
                  </a:cubicBezTo>
                  <a:cubicBezTo>
                    <a:pt x="4871" y="551986"/>
                    <a:pt x="0" y="540226"/>
                    <a:pt x="0" y="527963"/>
                  </a:cubicBezTo>
                  <a:lnTo>
                    <a:pt x="0" y="46236"/>
                  </a:lnTo>
                  <a:cubicBezTo>
                    <a:pt x="0" y="33974"/>
                    <a:pt x="4871" y="22213"/>
                    <a:pt x="13542" y="13542"/>
                  </a:cubicBezTo>
                  <a:cubicBezTo>
                    <a:pt x="22213" y="4871"/>
                    <a:pt x="33974" y="0"/>
                    <a:pt x="46236" y="0"/>
                  </a:cubicBezTo>
                  <a:close/>
                </a:path>
              </a:pathLst>
            </a:custGeom>
            <a:solidFill>
              <a:srgbClr val="FFE57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28214"/>
              <a:ext cx="2249108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99"/>
                </a:lnSpc>
              </a:pPr>
              <a:r>
                <a:rPr lang="en-US" sz="3499" dirty="0" err="1">
                  <a:solidFill>
                    <a:srgbClr val="495C83"/>
                  </a:solidFill>
                  <a:latin typeface="Roboto Condensed Bold"/>
                </a:rPr>
                <a:t>Bước</a:t>
              </a:r>
              <a:r>
                <a:rPr lang="en-US" sz="3499" dirty="0">
                  <a:solidFill>
                    <a:srgbClr val="495C83"/>
                  </a:solidFill>
                  <a:latin typeface="Roboto Condensed Bold"/>
                </a:rPr>
                <a:t> 3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: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Trao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đổi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,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đánh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giá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,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rút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kinh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nghiệm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sau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khi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nói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(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sử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dụng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bảng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kiểm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để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tự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nhận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xét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và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nhận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xét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sản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phẩm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của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 </a:t>
              </a:r>
              <a:r>
                <a:rPr lang="en-US" sz="3499" dirty="0" err="1">
                  <a:solidFill>
                    <a:srgbClr val="495C83"/>
                  </a:solidFill>
                  <a:latin typeface="Roboto Condensed"/>
                </a:rPr>
                <a:t>bạn</a:t>
              </a:r>
              <a:r>
                <a:rPr lang="en-US" sz="3499" dirty="0">
                  <a:solidFill>
                    <a:srgbClr val="495C83"/>
                  </a:solidFill>
                  <a:latin typeface="Roboto Condensed"/>
                </a:rPr>
                <a:t>)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259475">
            <a:off x="4593106" y="7386836"/>
            <a:ext cx="3183705" cy="89939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57449" y="1541635"/>
            <a:ext cx="15033098" cy="1174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09"/>
              </a:lnSpc>
            </a:pPr>
            <a:r>
              <a:rPr lang="en-US" sz="6649" dirty="0">
                <a:solidFill>
                  <a:srgbClr val="70422C"/>
                </a:solidFill>
                <a:latin typeface="#9Slide05 VL Fadilla Bold"/>
              </a:rPr>
              <a:t>2. </a:t>
            </a:r>
            <a:r>
              <a:rPr lang="en-US" sz="6649" dirty="0" err="1">
                <a:solidFill>
                  <a:srgbClr val="70422C"/>
                </a:solidFill>
                <a:latin typeface="#9Slide05 VL Fadilla Bold"/>
              </a:rPr>
              <a:t>Cách</a:t>
            </a:r>
            <a:r>
              <a:rPr lang="en-US" sz="6649" dirty="0">
                <a:solidFill>
                  <a:srgbClr val="70422C"/>
                </a:solidFill>
                <a:latin typeface="#9Slide05 VL Fadilla Bold"/>
              </a:rPr>
              <a:t> </a:t>
            </a:r>
            <a:r>
              <a:rPr lang="en-US" sz="6649" dirty="0" err="1">
                <a:solidFill>
                  <a:srgbClr val="70422C"/>
                </a:solidFill>
                <a:latin typeface="#9Slide05 VL Fadilla Bold"/>
              </a:rPr>
              <a:t>thức</a:t>
            </a:r>
            <a:r>
              <a:rPr lang="en-US" sz="6649" dirty="0">
                <a:solidFill>
                  <a:srgbClr val="70422C"/>
                </a:solidFill>
                <a:latin typeface="#9Slide05 VL Fadilla Bold"/>
              </a:rPr>
              <a:t> </a:t>
            </a:r>
            <a:r>
              <a:rPr lang="en-US" sz="6649" dirty="0" err="1">
                <a:solidFill>
                  <a:srgbClr val="70422C"/>
                </a:solidFill>
                <a:latin typeface="#9Slide05 VL Fadilla Bold"/>
              </a:rPr>
              <a:t>trình</a:t>
            </a:r>
            <a:r>
              <a:rPr lang="en-US" sz="6649" dirty="0">
                <a:solidFill>
                  <a:srgbClr val="70422C"/>
                </a:solidFill>
                <a:latin typeface="#9Slide05 VL Fadilla Bold"/>
              </a:rPr>
              <a:t> </a:t>
            </a:r>
            <a:r>
              <a:rPr lang="en-US" sz="6649" dirty="0" err="1">
                <a:solidFill>
                  <a:srgbClr val="70422C"/>
                </a:solidFill>
                <a:latin typeface="#9Slide05 VL Fadilla Bold"/>
              </a:rPr>
              <a:t>bày</a:t>
            </a:r>
            <a:r>
              <a:rPr lang="en-US" sz="6649" dirty="0">
                <a:solidFill>
                  <a:srgbClr val="70422C"/>
                </a:solidFill>
                <a:latin typeface="#9Slide05 VL Fadilla Bold"/>
              </a:rPr>
              <a:t> ý </a:t>
            </a:r>
            <a:r>
              <a:rPr lang="en-US" sz="6649" dirty="0" err="1">
                <a:solidFill>
                  <a:srgbClr val="70422C"/>
                </a:solidFill>
                <a:latin typeface="#9Slide05 VL Fadilla Bold"/>
              </a:rPr>
              <a:t>kiến</a:t>
            </a:r>
            <a:r>
              <a:rPr lang="en-US" sz="6649" dirty="0">
                <a:solidFill>
                  <a:srgbClr val="70422C"/>
                </a:solidFill>
                <a:latin typeface="#9Slide05 VL Fadilla Bold"/>
              </a:rPr>
              <a:t> </a:t>
            </a:r>
            <a:r>
              <a:rPr lang="en-US" sz="6649" dirty="0" err="1">
                <a:solidFill>
                  <a:srgbClr val="70422C"/>
                </a:solidFill>
                <a:latin typeface="#9Slide05 VL Fadilla Bold"/>
              </a:rPr>
              <a:t>về</a:t>
            </a:r>
            <a:r>
              <a:rPr lang="en-US" sz="6649" dirty="0">
                <a:solidFill>
                  <a:srgbClr val="70422C"/>
                </a:solidFill>
                <a:latin typeface="#9Slide05 VL Fadilla Bold"/>
              </a:rPr>
              <a:t> </a:t>
            </a:r>
            <a:r>
              <a:rPr lang="en-US" sz="6649" dirty="0" err="1">
                <a:solidFill>
                  <a:srgbClr val="70422C"/>
                </a:solidFill>
                <a:latin typeface="#9Slide05 VL Fadilla Bold"/>
              </a:rPr>
              <a:t>một</a:t>
            </a:r>
            <a:r>
              <a:rPr lang="en-US" sz="6649" dirty="0">
                <a:solidFill>
                  <a:srgbClr val="70422C"/>
                </a:solidFill>
                <a:latin typeface="#9Slide05 VL Fadilla Bold"/>
              </a:rPr>
              <a:t> </a:t>
            </a:r>
            <a:r>
              <a:rPr lang="en-US" sz="6649" dirty="0" err="1">
                <a:solidFill>
                  <a:srgbClr val="70422C"/>
                </a:solidFill>
                <a:latin typeface="#9Slide05 VL Fadilla Bold"/>
              </a:rPr>
              <a:t>vấn</a:t>
            </a:r>
            <a:r>
              <a:rPr lang="en-US" sz="6649" dirty="0">
                <a:solidFill>
                  <a:srgbClr val="70422C"/>
                </a:solidFill>
                <a:latin typeface="#9Slide05 VL Fadilla Bold"/>
              </a:rPr>
              <a:t> </a:t>
            </a:r>
            <a:r>
              <a:rPr lang="en-US" sz="6649" dirty="0" err="1">
                <a:solidFill>
                  <a:srgbClr val="70422C"/>
                </a:solidFill>
                <a:latin typeface="#9Slide05 VL Fadilla Bold"/>
              </a:rPr>
              <a:t>đề</a:t>
            </a:r>
            <a:endParaRPr lang="en-US" sz="6649" dirty="0">
              <a:solidFill>
                <a:srgbClr val="70422C"/>
              </a:solidFill>
              <a:latin typeface="#9Slide05 VL Fadilla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57449" y="333757"/>
            <a:ext cx="14249151" cy="1117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9"/>
              </a:lnSpc>
            </a:pPr>
            <a:r>
              <a:rPr lang="en-US" sz="7149" dirty="0">
                <a:solidFill>
                  <a:srgbClr val="70422C"/>
                </a:solidFill>
                <a:latin typeface="#9Slide03 Bebas Neue Bold"/>
              </a:rPr>
              <a:t>I. QUAN SÁT MẪU VÀ TÌM HIỂU CÁCH THỨC THỰC HIỆN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275281" y="6405976"/>
            <a:ext cx="3183705" cy="89939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2530740">
            <a:off x="5275281" y="5179490"/>
            <a:ext cx="3183705" cy="89939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698268" y="-1789822"/>
            <a:ext cx="5847907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98268" y="7646005"/>
            <a:ext cx="4368996" cy="4114800"/>
          </a:xfrm>
          <a:prstGeom prst="rect">
            <a:avLst/>
          </a:prstGeom>
        </p:spPr>
      </p:pic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60786" y="2324978"/>
          <a:ext cx="16766427" cy="7626851"/>
        </p:xfrm>
        <a:graphic>
          <a:graphicData uri="http://schemas.openxmlformats.org/drawingml/2006/table">
            <a:tbl>
              <a:tblPr/>
              <a:tblGrid>
                <a:gridCol w="14152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4434"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7A86B6"/>
                          </a:solidFill>
                          <a:latin typeface="Roboto Condensed Bold"/>
                        </a:rPr>
                        <a:t>BẢNG KIỂM KĨ NĂNG TRÌNH BÀY Ý KIẾN VỀ MỘT VẤN ĐỀ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7A86B6"/>
                          </a:solidFill>
                          <a:latin typeface="Roboto Condensed Bold"/>
                        </a:rPr>
                        <a:t>ĐẠT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7A86B6"/>
                          </a:solidFill>
                          <a:latin typeface="Roboto Condensed Bold"/>
                        </a:rPr>
                        <a:t>KĐ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750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dirty="0" err="1">
                          <a:solidFill>
                            <a:srgbClr val="7A86B6"/>
                          </a:solidFill>
                          <a:latin typeface="Roboto Condensed"/>
                        </a:rPr>
                        <a:t>Bài</a:t>
                      </a:r>
                      <a:r>
                        <a:rPr lang="en-US" sz="2199" dirty="0">
                          <a:solidFill>
                            <a:srgbClr val="7A86B6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7A86B6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2199" dirty="0">
                          <a:solidFill>
                            <a:srgbClr val="7A86B6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7A86B6"/>
                          </a:solidFill>
                          <a:latin typeface="Roboto Condensed"/>
                        </a:rPr>
                        <a:t>bày</a:t>
                      </a:r>
                      <a:r>
                        <a:rPr lang="en-US" sz="2199" dirty="0">
                          <a:solidFill>
                            <a:srgbClr val="7A86B6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7A86B6"/>
                          </a:solidFill>
                          <a:latin typeface="Roboto Condensed"/>
                        </a:rPr>
                        <a:t>có</a:t>
                      </a:r>
                      <a:r>
                        <a:rPr lang="en-US" sz="2199" dirty="0">
                          <a:solidFill>
                            <a:srgbClr val="7A86B6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7A86B6"/>
                          </a:solidFill>
                          <a:latin typeface="Roboto Condensed"/>
                        </a:rPr>
                        <a:t>đủ</a:t>
                      </a:r>
                      <a:r>
                        <a:rPr lang="en-US" sz="2199" dirty="0">
                          <a:solidFill>
                            <a:srgbClr val="7A86B6"/>
                          </a:solidFill>
                          <a:latin typeface="Roboto Condensed"/>
                        </a:rPr>
                        <a:t> 3 </a:t>
                      </a:r>
                      <a:r>
                        <a:rPr lang="en-US" sz="2199" dirty="0" err="1">
                          <a:solidFill>
                            <a:srgbClr val="7A86B6"/>
                          </a:solidFill>
                          <a:latin typeface="Roboto Condensed"/>
                        </a:rPr>
                        <a:t>phần</a:t>
                      </a:r>
                      <a:r>
                        <a:rPr lang="en-US" sz="2199" dirty="0">
                          <a:solidFill>
                            <a:srgbClr val="7A86B6"/>
                          </a:solidFill>
                          <a:latin typeface="Roboto Condensed"/>
                        </a:rPr>
                        <a:t>: </a:t>
                      </a:r>
                      <a:r>
                        <a:rPr lang="en-US" sz="2199" dirty="0" err="1">
                          <a:solidFill>
                            <a:srgbClr val="7A86B6"/>
                          </a:solidFill>
                          <a:latin typeface="Roboto Condensed"/>
                        </a:rPr>
                        <a:t>giới</a:t>
                      </a:r>
                      <a:r>
                        <a:rPr lang="en-US" sz="2199" dirty="0">
                          <a:solidFill>
                            <a:srgbClr val="7A86B6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7A86B6"/>
                          </a:solidFill>
                          <a:latin typeface="Roboto Condensed"/>
                        </a:rPr>
                        <a:t>thiệu</a:t>
                      </a:r>
                      <a:r>
                        <a:rPr lang="en-US" sz="2199" dirty="0">
                          <a:solidFill>
                            <a:srgbClr val="7A86B6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199" dirty="0" err="1">
                          <a:solidFill>
                            <a:srgbClr val="7A86B6"/>
                          </a:solidFill>
                          <a:latin typeface="Roboto Condensed"/>
                        </a:rPr>
                        <a:t>nội</a:t>
                      </a:r>
                      <a:r>
                        <a:rPr lang="en-US" sz="2199" dirty="0">
                          <a:solidFill>
                            <a:srgbClr val="7A86B6"/>
                          </a:solidFill>
                          <a:latin typeface="Roboto Condensed"/>
                        </a:rPr>
                        <a:t> dung </a:t>
                      </a:r>
                      <a:r>
                        <a:rPr lang="en-US" sz="2199" dirty="0" err="1">
                          <a:solidFill>
                            <a:srgbClr val="7A86B6"/>
                          </a:solidFill>
                          <a:latin typeface="Roboto Condensed"/>
                        </a:rPr>
                        <a:t>và</a:t>
                      </a:r>
                      <a:r>
                        <a:rPr lang="en-US" sz="2199" dirty="0">
                          <a:solidFill>
                            <a:srgbClr val="7A86B6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7A86B6"/>
                          </a:solidFill>
                          <a:latin typeface="Roboto Condensed"/>
                        </a:rPr>
                        <a:t>kết</a:t>
                      </a:r>
                      <a:r>
                        <a:rPr lang="en-US" sz="2199" dirty="0">
                          <a:solidFill>
                            <a:srgbClr val="7A86B6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7A86B6"/>
                          </a:solidFill>
                          <a:latin typeface="Roboto Condensed"/>
                        </a:rPr>
                        <a:t>thúc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750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7A86B6"/>
                          </a:solidFill>
                          <a:latin typeface="Roboto Condensed"/>
                        </a:rPr>
                        <a:t>Mở đầu và kết thúc ấn tượng, thu hút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167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7A86B6"/>
                          </a:solidFill>
                          <a:latin typeface="Roboto Condensed"/>
                        </a:rPr>
                        <a:t>Trình bày trực tiếp, rõ ràng ý kiến của người nói về vấn đề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0750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7A86B6"/>
                          </a:solidFill>
                          <a:latin typeface="Roboto Condensed"/>
                        </a:rPr>
                        <a:t>Đưa ra được lí lẽ, bằng chứng thuyết phục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0750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7A86B6"/>
                          </a:solidFill>
                          <a:latin typeface="Roboto Condensed"/>
                        </a:rPr>
                        <a:t>Nói rõ, rành mạch và đúng thời gian quy định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0750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7A86B6"/>
                          </a:solidFill>
                          <a:latin typeface="Roboto Condensed"/>
                        </a:rPr>
                        <a:t>Tự tin, nhìn vào người nghe khi nói, sử dụng giọng điệu và điệu bộ hợp lí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0750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7A86B6"/>
                          </a:solidFill>
                          <a:latin typeface="Roboto Condensed"/>
                        </a:rPr>
                        <a:t>Ghi nhận và phản hồi lịch sự, thỏa đáng những câu hỏi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750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7A86B6"/>
                          </a:solidFill>
                          <a:latin typeface="Roboto Condensed"/>
                        </a:rPr>
                        <a:t>Biết bảo vệ ý kiến trước sự phản bác của người nghe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A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457449" y="1251356"/>
            <a:ext cx="15033098" cy="1174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09"/>
              </a:lnSpc>
            </a:pPr>
            <a:r>
              <a:rPr lang="en-US" sz="6649">
                <a:solidFill>
                  <a:srgbClr val="70422C"/>
                </a:solidFill>
                <a:latin typeface="#9Slide05 VL Fadilla Bold"/>
              </a:rPr>
              <a:t>3. Bảng kiểm tham khảo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7449" y="115178"/>
            <a:ext cx="14553951" cy="1117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9"/>
              </a:lnSpc>
            </a:pPr>
            <a:r>
              <a:rPr lang="en-US" sz="7149" dirty="0">
                <a:solidFill>
                  <a:srgbClr val="70422C"/>
                </a:solidFill>
                <a:latin typeface="#9Slide03 Bebas Neue Bold"/>
              </a:rPr>
              <a:t>I. QUAN SÁT MẪU VÀ TÌM HIỂU CÁCH THỨC THỰC HIỆN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009786" y="5143500"/>
            <a:ext cx="7627888" cy="678820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54811" y="915892"/>
            <a:ext cx="5965189" cy="1117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9"/>
              </a:lnSpc>
            </a:pPr>
            <a:r>
              <a:rPr lang="en-US" sz="7149" dirty="0">
                <a:solidFill>
                  <a:srgbClr val="70422C"/>
                </a:solidFill>
                <a:latin typeface="#9Slide03 Bebas Neue Bold"/>
              </a:rPr>
              <a:t>II. CHUẨN BỊ BÀI NÓI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54811" y="2978998"/>
            <a:ext cx="6727189" cy="3021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38"/>
              </a:lnSpc>
            </a:pPr>
            <a:r>
              <a:rPr lang="en-US" sz="4313" dirty="0">
                <a:solidFill>
                  <a:srgbClr val="70422C"/>
                </a:solidFill>
                <a:latin typeface="Roboto Condensed Bold"/>
              </a:rPr>
              <a:t>• </a:t>
            </a:r>
            <a:r>
              <a:rPr lang="en-US" sz="4313" dirty="0" err="1">
                <a:solidFill>
                  <a:srgbClr val="70422C"/>
                </a:solidFill>
                <a:latin typeface="Roboto Condensed Bold"/>
              </a:rPr>
              <a:t>Thảo</a:t>
            </a:r>
            <a:r>
              <a:rPr lang="en-US" sz="4313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313" dirty="0" err="1">
                <a:solidFill>
                  <a:srgbClr val="70422C"/>
                </a:solidFill>
                <a:latin typeface="Roboto Condensed Bold"/>
              </a:rPr>
              <a:t>luận</a:t>
            </a:r>
            <a:r>
              <a:rPr lang="en-US" sz="4313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313" dirty="0" err="1">
                <a:solidFill>
                  <a:srgbClr val="70422C"/>
                </a:solidFill>
                <a:latin typeface="Roboto Condensed Bold"/>
              </a:rPr>
              <a:t>theo</a:t>
            </a:r>
            <a:r>
              <a:rPr lang="en-US" sz="4313" dirty="0">
                <a:solidFill>
                  <a:srgbClr val="70422C"/>
                </a:solidFill>
                <a:latin typeface="Roboto Condensed Bold"/>
              </a:rPr>
              <a:t> 4 </a:t>
            </a:r>
            <a:r>
              <a:rPr lang="en-US" sz="4313" dirty="0" err="1">
                <a:solidFill>
                  <a:srgbClr val="70422C"/>
                </a:solidFill>
                <a:latin typeface="Roboto Condensed Bold"/>
              </a:rPr>
              <a:t>nhóm</a:t>
            </a:r>
            <a:endParaRPr lang="en-US" sz="4313" dirty="0">
              <a:solidFill>
                <a:srgbClr val="70422C"/>
              </a:solidFill>
              <a:latin typeface="Roboto Condensed Bold"/>
            </a:endParaRPr>
          </a:p>
          <a:p>
            <a:pPr>
              <a:lnSpc>
                <a:spcPts val="6038"/>
              </a:lnSpc>
            </a:pPr>
            <a:r>
              <a:rPr lang="en-US" sz="4313" dirty="0">
                <a:solidFill>
                  <a:srgbClr val="70422C"/>
                </a:solidFill>
                <a:latin typeface="Roboto Condensed Bold"/>
              </a:rPr>
              <a:t>• </a:t>
            </a:r>
            <a:r>
              <a:rPr lang="en-US" sz="4313" dirty="0" err="1">
                <a:solidFill>
                  <a:srgbClr val="70422C"/>
                </a:solidFill>
                <a:latin typeface="Roboto Condensed Bold"/>
              </a:rPr>
              <a:t>Nội</a:t>
            </a:r>
            <a:r>
              <a:rPr lang="en-US" sz="4313" dirty="0">
                <a:solidFill>
                  <a:srgbClr val="70422C"/>
                </a:solidFill>
                <a:latin typeface="Roboto Condensed Bold"/>
              </a:rPr>
              <a:t> dung: PHT </a:t>
            </a:r>
            <a:r>
              <a:rPr lang="en-US" sz="4313" dirty="0" err="1">
                <a:solidFill>
                  <a:srgbClr val="70422C"/>
                </a:solidFill>
                <a:latin typeface="Roboto Condensed Bold"/>
              </a:rPr>
              <a:t>số</a:t>
            </a:r>
            <a:r>
              <a:rPr lang="en-US" sz="4313" dirty="0">
                <a:solidFill>
                  <a:srgbClr val="70422C"/>
                </a:solidFill>
                <a:latin typeface="Roboto Condensed Bold"/>
              </a:rPr>
              <a:t> 2</a:t>
            </a:r>
          </a:p>
          <a:p>
            <a:pPr>
              <a:lnSpc>
                <a:spcPts val="6038"/>
              </a:lnSpc>
            </a:pPr>
            <a:r>
              <a:rPr lang="en-US" sz="4313" dirty="0">
                <a:solidFill>
                  <a:srgbClr val="70422C"/>
                </a:solidFill>
                <a:latin typeface="Roboto Condensed Bold"/>
              </a:rPr>
              <a:t>• </a:t>
            </a:r>
            <a:r>
              <a:rPr lang="en-US" sz="4313" dirty="0" err="1">
                <a:solidFill>
                  <a:srgbClr val="70422C"/>
                </a:solidFill>
                <a:latin typeface="Roboto Condensed Bold"/>
              </a:rPr>
              <a:t>Thời</a:t>
            </a:r>
            <a:r>
              <a:rPr lang="en-US" sz="4313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313" dirty="0" err="1">
                <a:solidFill>
                  <a:srgbClr val="70422C"/>
                </a:solidFill>
                <a:latin typeface="Roboto Condensed Bold"/>
              </a:rPr>
              <a:t>gian</a:t>
            </a:r>
            <a:r>
              <a:rPr lang="en-US" sz="4313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313" dirty="0" err="1">
                <a:solidFill>
                  <a:srgbClr val="70422C"/>
                </a:solidFill>
                <a:latin typeface="Roboto Condensed Bold"/>
              </a:rPr>
              <a:t>thảo</a:t>
            </a:r>
            <a:r>
              <a:rPr lang="en-US" sz="4313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313" dirty="0" err="1">
                <a:solidFill>
                  <a:srgbClr val="70422C"/>
                </a:solidFill>
                <a:latin typeface="Roboto Condensed Bold"/>
              </a:rPr>
              <a:t>luận</a:t>
            </a:r>
            <a:r>
              <a:rPr lang="en-US" sz="4313" dirty="0">
                <a:solidFill>
                  <a:srgbClr val="70422C"/>
                </a:solidFill>
                <a:latin typeface="Roboto Condensed Bold"/>
              </a:rPr>
              <a:t>: 10 </a:t>
            </a:r>
            <a:r>
              <a:rPr lang="en-US" sz="4313" dirty="0" err="1">
                <a:solidFill>
                  <a:srgbClr val="70422C"/>
                </a:solidFill>
                <a:latin typeface="Roboto Condensed Bold"/>
              </a:rPr>
              <a:t>phút</a:t>
            </a:r>
            <a:endParaRPr lang="en-US" sz="4313" dirty="0">
              <a:solidFill>
                <a:srgbClr val="70422C"/>
              </a:solidFill>
              <a:latin typeface="Roboto Condensed Bold"/>
            </a:endParaRPr>
          </a:p>
          <a:p>
            <a:pPr>
              <a:lnSpc>
                <a:spcPts val="6038"/>
              </a:lnSpc>
            </a:pPr>
            <a:endParaRPr lang="en-US" sz="4313" dirty="0">
              <a:solidFill>
                <a:srgbClr val="70422C"/>
              </a:solidFill>
              <a:latin typeface="Roboto Condensed Bold"/>
            </a:endParaRPr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863A2B3F-83A9-FE9C-734C-BFA050687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342900"/>
            <a:ext cx="6788048" cy="9601200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C3008794-F1E7-D57B-E448-A78D1CB5A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114" y="342900"/>
            <a:ext cx="6788048" cy="96012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34603" y="6338941"/>
            <a:ext cx="4017541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37665" y="6338941"/>
            <a:ext cx="1466365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34603" y="-704737"/>
            <a:ext cx="3538728" cy="4114800"/>
          </a:xfrm>
          <a:prstGeom prst="rect">
            <a:avLst/>
          </a:prstGeom>
        </p:spPr>
      </p:pic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345244" y="1549736"/>
          <a:ext cx="17570153" cy="8464194"/>
        </p:xfrm>
        <a:graphic>
          <a:graphicData uri="http://schemas.openxmlformats.org/drawingml/2006/table">
            <a:tbl>
              <a:tblPr/>
              <a:tblGrid>
                <a:gridCol w="2223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3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6108">
                <a:tc>
                  <a:txBody>
                    <a:bodyPr/>
                    <a:lstStyle/>
                    <a:p>
                      <a:pPr algn="ctr">
                        <a:lnSpc>
                          <a:spcPts val="3930"/>
                        </a:lnSpc>
                        <a:defRPr/>
                      </a:pPr>
                      <a:r>
                        <a:rPr lang="en-US" sz="3000">
                          <a:solidFill>
                            <a:srgbClr val="495C83"/>
                          </a:solidFill>
                          <a:latin typeface="Roboto Condensed Bold"/>
                        </a:rPr>
                        <a:t>CÁC BƯỚC 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F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930"/>
                        </a:lnSpc>
                        <a:defRPr/>
                      </a:pPr>
                      <a:r>
                        <a:rPr lang="en-US" sz="3000">
                          <a:solidFill>
                            <a:srgbClr val="495C83"/>
                          </a:solidFill>
                          <a:latin typeface="Roboto Condensed Bold"/>
                        </a:rPr>
                        <a:t>YÊU CẦU 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F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930"/>
                        </a:lnSpc>
                        <a:defRPr/>
                      </a:pPr>
                      <a:r>
                        <a:rPr lang="en-US" sz="3000">
                          <a:solidFill>
                            <a:srgbClr val="495C83"/>
                          </a:solidFill>
                          <a:latin typeface="Roboto Condensed Bold"/>
                        </a:rPr>
                        <a:t>YÊU CẦU 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F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30"/>
                        </a:lnSpc>
                        <a:defRPr/>
                      </a:pPr>
                      <a:r>
                        <a:rPr lang="en-US" sz="3000">
                          <a:solidFill>
                            <a:srgbClr val="495C83"/>
                          </a:solidFill>
                          <a:latin typeface="Roboto Condensed Bold"/>
                        </a:rPr>
                        <a:t>LƯU Ý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398">
                <a:tc rowSpan="5">
                  <a:txBody>
                    <a:bodyPr/>
                    <a:lstStyle/>
                    <a:p>
                      <a:pPr algn="ctr">
                        <a:lnSpc>
                          <a:spcPts val="3930"/>
                        </a:lnSpc>
                        <a:defRPr/>
                      </a:pPr>
                      <a:r>
                        <a:rPr lang="en-US" sz="3000">
                          <a:solidFill>
                            <a:srgbClr val="495C83"/>
                          </a:solidFill>
                          <a:latin typeface="Roboto Condensed Bold"/>
                        </a:rPr>
                        <a:t>Chuẩn bị trước khi nói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30"/>
                        </a:lnSpc>
                        <a:defRPr/>
                      </a:pPr>
                      <a:r>
                        <a:rPr lang="en-US" sz="3000">
                          <a:solidFill>
                            <a:srgbClr val="495C83"/>
                          </a:solidFill>
                          <a:latin typeface="Roboto Condensed"/>
                        </a:rPr>
                        <a:t>Xác định đề tài 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30"/>
                        </a:lnSpc>
                        <a:defRPr/>
                      </a:pPr>
                      <a:r>
                        <a:rPr lang="en-US" sz="3000">
                          <a:solidFill>
                            <a:srgbClr val="495C83"/>
                          </a:solidFill>
                          <a:latin typeface="Roboto Condensed"/>
                        </a:rPr>
                        <a:t>Trình bày ý kiến về một vấn đề 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ts val="3930"/>
                        </a:lnSpc>
                        <a:defRPr/>
                      </a:pPr>
                      <a:r>
                        <a:rPr lang="en-US" sz="3000">
                          <a:solidFill>
                            <a:srgbClr val="495C83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8093">
                <a:tc vMerge="1">
                  <a:txBody>
                    <a:bodyPr/>
                    <a:lstStyle/>
                    <a:p>
                      <a:pPr algn="ctr">
                        <a:lnSpc>
                          <a:spcPts val="3930"/>
                        </a:lnSpc>
                        <a:defRPr/>
                      </a:pPr>
                      <a:r>
                        <a:rPr lang="en-US" sz="3000">
                          <a:solidFill>
                            <a:srgbClr val="495C83"/>
                          </a:solidFill>
                          <a:latin typeface="Roboto Condensed Bold"/>
                        </a:rPr>
                        <a:t>Chuẩn bị trước khi nói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30"/>
                        </a:lnSpc>
                        <a:defRPr/>
                      </a:pPr>
                      <a:r>
                        <a:rPr lang="en-US" sz="3000">
                          <a:solidFill>
                            <a:srgbClr val="495C83"/>
                          </a:solidFill>
                          <a:latin typeface="Roboto Condensed"/>
                        </a:rPr>
                        <a:t>Xác định không gian, thời gian 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30"/>
                        </a:lnSpc>
                        <a:defRPr/>
                      </a:pPr>
                      <a:r>
                        <a:rPr lang="en-US" sz="3000">
                          <a:solidFill>
                            <a:srgbClr val="495C83"/>
                          </a:solidFill>
                          <a:latin typeface="Roboto Condensed"/>
                        </a:rPr>
                        <a:t>Trình bày ở đâu? Thời gian nói bao lâu?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3930"/>
                        </a:lnSpc>
                        <a:defRPr/>
                      </a:pPr>
                      <a:r>
                        <a:rPr lang="en-US" sz="3000">
                          <a:solidFill>
                            <a:srgbClr val="495C83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431">
                <a:tc vMerge="1">
                  <a:txBody>
                    <a:bodyPr/>
                    <a:lstStyle/>
                    <a:p>
                      <a:pPr algn="ctr">
                        <a:lnSpc>
                          <a:spcPts val="3930"/>
                        </a:lnSpc>
                        <a:defRPr/>
                      </a:pPr>
                      <a:r>
                        <a:rPr lang="en-US" sz="3000">
                          <a:solidFill>
                            <a:srgbClr val="495C83"/>
                          </a:solidFill>
                          <a:latin typeface="Roboto Condensed Bold"/>
                        </a:rPr>
                        <a:t>Chuẩn bị trước khi nói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30"/>
                        </a:lnSpc>
                        <a:defRPr/>
                      </a:pPr>
                      <a:r>
                        <a:rPr lang="en-US" sz="3000">
                          <a:solidFill>
                            <a:srgbClr val="495C83"/>
                          </a:solidFill>
                          <a:latin typeface="Roboto Condensed"/>
                        </a:rPr>
                        <a:t>Xác định người nghe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30"/>
                        </a:lnSpc>
                        <a:defRPr/>
                      </a:pPr>
                      <a:r>
                        <a:rPr lang="en-US" sz="3000">
                          <a:solidFill>
                            <a:srgbClr val="495C83"/>
                          </a:solidFill>
                          <a:latin typeface="Roboto Condensed"/>
                        </a:rPr>
                        <a:t>Trình bày cho ai nghe?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3930"/>
                        </a:lnSpc>
                        <a:defRPr/>
                      </a:pPr>
                      <a:r>
                        <a:rPr lang="en-US" sz="3000">
                          <a:solidFill>
                            <a:srgbClr val="495C83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5832">
                <a:tc vMerge="1">
                  <a:txBody>
                    <a:bodyPr/>
                    <a:lstStyle/>
                    <a:p>
                      <a:pPr algn="ctr">
                        <a:lnSpc>
                          <a:spcPts val="3930"/>
                        </a:lnSpc>
                        <a:defRPr/>
                      </a:pPr>
                      <a:r>
                        <a:rPr lang="en-US" sz="3000">
                          <a:solidFill>
                            <a:srgbClr val="495C83"/>
                          </a:solidFill>
                          <a:latin typeface="Roboto Condensed Bold"/>
                        </a:rPr>
                        <a:t>Chuẩn bị trước khi nói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30"/>
                        </a:lnSpc>
                        <a:defRPr/>
                      </a:pPr>
                      <a:r>
                        <a:rPr lang="en-US" sz="3000">
                          <a:solidFill>
                            <a:srgbClr val="495C83"/>
                          </a:solidFill>
                          <a:latin typeface="Roboto Condensed"/>
                        </a:rPr>
                        <a:t>Xác định mục đích nói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30"/>
                        </a:lnSpc>
                        <a:defRPr/>
                      </a:pPr>
                      <a:r>
                        <a:rPr lang="en-US" sz="3000">
                          <a:solidFill>
                            <a:srgbClr val="495C83"/>
                          </a:solidFill>
                          <a:latin typeface="Roboto Condensed"/>
                        </a:rPr>
                        <a:t>Trình bày để làm gì?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3930"/>
                        </a:lnSpc>
                        <a:defRPr/>
                      </a:pPr>
                      <a:r>
                        <a:rPr lang="en-US" sz="3000">
                          <a:solidFill>
                            <a:srgbClr val="495C83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5332">
                <a:tc vMerge="1">
                  <a:txBody>
                    <a:bodyPr/>
                    <a:lstStyle/>
                    <a:p>
                      <a:pPr algn="ctr">
                        <a:lnSpc>
                          <a:spcPts val="3930"/>
                        </a:lnSpc>
                        <a:defRPr/>
                      </a:pPr>
                      <a:r>
                        <a:rPr lang="en-US" sz="3000">
                          <a:solidFill>
                            <a:srgbClr val="495C83"/>
                          </a:solidFill>
                          <a:latin typeface="Roboto Condensed Bold"/>
                        </a:rPr>
                        <a:t>Chuẩn bị trước khi nói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30"/>
                        </a:lnSpc>
                        <a:defRPr/>
                      </a:pPr>
                      <a:r>
                        <a:rPr lang="en-US" sz="3000">
                          <a:solidFill>
                            <a:srgbClr val="495C83"/>
                          </a:solidFill>
                          <a:latin typeface="Roboto Condensed"/>
                        </a:rPr>
                        <a:t>Tìm ý, lập dàn ý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30"/>
                        </a:lnSpc>
                        <a:defRPr/>
                      </a:pP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Đặt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ra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những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câu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hỏi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để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tìm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ý: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Là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gì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?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Như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thế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nào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?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Tác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động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ra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sao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?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Vì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sao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?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Bài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học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nhận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thức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và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hành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động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là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gì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?</a:t>
                      </a:r>
                      <a:endParaRPr lang="en-US" sz="1100" dirty="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30"/>
                        </a:lnSpc>
                        <a:defRPr/>
                      </a:pP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Có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thể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sử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dụng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thêm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hình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ảnh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minh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họa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/video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phối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hợp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để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phần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bày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hấp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dẫn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sinh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động</a:t>
                      </a:r>
                      <a:r>
                        <a:rPr lang="en-US" sz="3000" dirty="0">
                          <a:solidFill>
                            <a:srgbClr val="495C83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495C83"/>
                          </a:solidFill>
                          <a:latin typeface="Roboto Condensed"/>
                        </a:rPr>
                        <a:t>hơn</a:t>
                      </a:r>
                      <a:endParaRPr lang="en-US" sz="1100" dirty="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D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457449" y="115178"/>
            <a:ext cx="6019551" cy="1117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9"/>
              </a:lnSpc>
            </a:pPr>
            <a:r>
              <a:rPr lang="en-US" sz="7149" dirty="0">
                <a:solidFill>
                  <a:srgbClr val="70422C"/>
                </a:solidFill>
                <a:latin typeface="#9Slide03 Bebas Neue Bold"/>
              </a:rPr>
              <a:t>II. CHUẨN BỊ BÀI NÓI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1221</Words>
  <Application>Microsoft Office PowerPoint</Application>
  <PresentationFormat>Custom</PresentationFormat>
  <Paragraphs>118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Fraunces Bold</vt:lpstr>
      <vt:lpstr>#9Slide03 Bebas Neue Bold</vt:lpstr>
      <vt:lpstr>Roboto Condensed Italics</vt:lpstr>
      <vt:lpstr>Calibri</vt:lpstr>
      <vt:lpstr>#9Slide05 VL Fadilla Bold</vt:lpstr>
      <vt:lpstr>#9Slide05 VL Fadilla</vt:lpstr>
      <vt:lpstr>Roboto Condensed Bold</vt:lpstr>
      <vt:lpstr>Roboto Condensed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L7 CD - B8 - NÓI NGHE</dc:title>
  <dc:creator>Administrator</dc:creator>
  <cp:lastModifiedBy>Admin</cp:lastModifiedBy>
  <cp:revision>4</cp:revision>
  <dcterms:created xsi:type="dcterms:W3CDTF">2006-08-16T00:00:00Z</dcterms:created>
  <dcterms:modified xsi:type="dcterms:W3CDTF">2024-01-24T12:59:20Z</dcterms:modified>
  <dc:identifier>DAFX-_LjmYQ</dc:identifier>
</cp:coreProperties>
</file>