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Roboto Condensed Bold" panose="020B0604020202020204" charset="0"/>
      <p:regular r:id="rId40"/>
      <p:bold r:id="rId41"/>
    </p:embeddedFont>
    <p:embeddedFont>
      <p:font typeface="Roboto Condensed Italics" panose="020B0604020202020204" charset="0"/>
      <p:regular r:id="rId42"/>
    </p:embeddedFont>
    <p:embeddedFont>
      <p:font typeface="#9Slide06 SVNLast Paradise" charset="0"/>
      <p:regular r:id="rId43"/>
    </p:embeddedFont>
    <p:embeddedFont>
      <p:font typeface="Calibri" panose="020F0502020204030204" pitchFamily="34" charset="0"/>
      <p:regular r:id="rId44"/>
      <p:bold r:id="rId45"/>
      <p:italic r:id="rId46"/>
      <p:boldItalic r:id="rId47"/>
    </p:embeddedFont>
    <p:embeddedFont>
      <p:font typeface="Roboto Condensed" panose="020B0604020202020204" charset="0"/>
      <p:regular r:id="rId48"/>
      <p:bold r:id="rId49"/>
      <p:italic r:id="rId50"/>
      <p:boldItalic r:id="rId51"/>
    </p:embeddedFont>
    <p:embeddedFont>
      <p:font typeface="#9Slide05 SVNBistro Script" panose="020B0604020202020204" charset="0"/>
      <p:regular r:id="rId52"/>
    </p:embeddedFont>
    <p:embeddedFont>
      <p:font typeface="Fraunces Bold" panose="020B0604020202020204" charset="0"/>
      <p:regular r:id="rId53"/>
    </p:embeddedFont>
    <p:embeddedFont>
      <p:font typeface="Roboto Condensed Bold Italic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22" autoAdjust="0"/>
  </p:normalViewPr>
  <p:slideViewPr>
    <p:cSldViewPr>
      <p:cViewPr varScale="1">
        <p:scale>
          <a:sx n="53" d="100"/>
          <a:sy n="53" d="100"/>
        </p:scale>
        <p:origin x="40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svg"/><Relationship Id="rId7" Type="http://schemas.openxmlformats.org/officeDocument/2006/relationships/image" Target="../media/image38.png"/><Relationship Id="rId12" Type="http://schemas.openxmlformats.org/officeDocument/2006/relationships/image" Target="../media/image71.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65.svg"/><Relationship Id="rId10" Type="http://schemas.openxmlformats.org/officeDocument/2006/relationships/image" Target="../media/image69.svg"/><Relationship Id="rId4" Type="http://schemas.openxmlformats.org/officeDocument/2006/relationships/image" Target="../media/image36.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3.sv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3.sv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78.svg"/><Relationship Id="rId7"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5.svg"/><Relationship Id="rId10" Type="http://schemas.openxmlformats.org/officeDocument/2006/relationships/image" Target="../media/image80.svg"/><Relationship Id="rId4" Type="http://schemas.openxmlformats.org/officeDocument/2006/relationships/image" Target="../media/image36.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8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83.svg"/><Relationship Id="rId9" Type="http://schemas.openxmlformats.org/officeDocument/2006/relationships/image" Target="../media/image88.svg"/></Relationships>
</file>

<file path=ppt/slides/_rels/slide1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92.svg"/><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5.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9.gif"/><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38.sv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17.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2.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2.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92.svg"/><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5.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00.sv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6.svg"/><Relationship Id="rId5" Type="http://schemas.openxmlformats.org/officeDocument/2006/relationships/image" Target="../media/image61.png"/><Relationship Id="rId4" Type="http://schemas.openxmlformats.org/officeDocument/2006/relationships/image" Target="../media/image104.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18" Type="http://schemas.openxmlformats.org/officeDocument/2006/relationships/image" Target="../media/image53.sv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47.svg"/><Relationship Id="rId17" Type="http://schemas.openxmlformats.org/officeDocument/2006/relationships/image" Target="../media/image29.png"/><Relationship Id="rId2" Type="http://schemas.openxmlformats.org/officeDocument/2006/relationships/image" Target="../media/image2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45.sv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49.sv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image" Target="../media/image109.sv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13.svg"/><Relationship Id="rId5" Type="http://schemas.openxmlformats.org/officeDocument/2006/relationships/image" Target="../media/image15.png"/><Relationship Id="rId10" Type="http://schemas.openxmlformats.org/officeDocument/2006/relationships/image" Target="../media/image66.png"/><Relationship Id="rId4" Type="http://schemas.openxmlformats.org/officeDocument/2006/relationships/image" Target="../media/image100.sv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svg"/><Relationship Id="rId5" Type="http://schemas.openxmlformats.org/officeDocument/2006/relationships/image" Target="../media/image69.png"/><Relationship Id="rId15" Type="http://schemas.openxmlformats.org/officeDocument/2006/relationships/image" Target="../media/image33.png"/><Relationship Id="rId10" Type="http://schemas.openxmlformats.org/officeDocument/2006/relationships/image" Target="../media/image4.png"/><Relationship Id="rId4" Type="http://schemas.openxmlformats.org/officeDocument/2006/relationships/image" Target="../media/image5.svg"/><Relationship Id="rId9" Type="http://schemas.openxmlformats.org/officeDocument/2006/relationships/image" Target="../media/image119.svg"/><Relationship Id="rId1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18" Type="http://schemas.openxmlformats.org/officeDocument/2006/relationships/image" Target="../media/image53.sv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47.svg"/><Relationship Id="rId17" Type="http://schemas.openxmlformats.org/officeDocument/2006/relationships/image" Target="../media/image29.png"/><Relationship Id="rId2" Type="http://schemas.openxmlformats.org/officeDocument/2006/relationships/image" Target="../media/image2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45.sv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18" Type="http://schemas.openxmlformats.org/officeDocument/2006/relationships/image" Target="../media/image53.sv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47.svg"/><Relationship Id="rId17" Type="http://schemas.openxmlformats.org/officeDocument/2006/relationships/image" Target="../media/image29.png"/><Relationship Id="rId2" Type="http://schemas.openxmlformats.org/officeDocument/2006/relationships/image" Target="../media/image2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45.sv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18" Type="http://schemas.openxmlformats.org/officeDocument/2006/relationships/image" Target="../media/image55.sv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47.svg"/><Relationship Id="rId1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45.sv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49.sv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18" Type="http://schemas.openxmlformats.org/officeDocument/2006/relationships/image" Target="../media/image55.sv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47.svg"/><Relationship Id="rId1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45.sv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18" Type="http://schemas.openxmlformats.org/officeDocument/2006/relationships/image" Target="../media/image55.sv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47.svg"/><Relationship Id="rId1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45.sv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49.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58.svg"/><Relationship Id="rId12" Type="http://schemas.openxmlformats.org/officeDocument/2006/relationships/image" Target="../media/image6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5.sv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911" t="21875" r="-17911" b="21875"/>
          <a:stretch>
            <a:fillRect/>
          </a:stretch>
        </p:blipFill>
        <p:spPr>
          <a:xfrm>
            <a:off x="-3446258" y="0"/>
            <a:ext cx="25849057"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145902" y="1526185"/>
            <a:ext cx="11996195" cy="829237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43084">
            <a:off x="4052990" y="6902637"/>
            <a:ext cx="1977751" cy="2988360"/>
          </a:xfrm>
          <a:prstGeom prst="rect">
            <a:avLst/>
          </a:prstGeom>
        </p:spPr>
      </p:pic>
      <p:sp>
        <p:nvSpPr>
          <p:cNvPr id="5" name="TextBox 5"/>
          <p:cNvSpPr txBox="1"/>
          <p:nvPr/>
        </p:nvSpPr>
        <p:spPr>
          <a:xfrm>
            <a:off x="3350004" y="4475019"/>
            <a:ext cx="11232032" cy="1240900"/>
          </a:xfrm>
          <a:prstGeom prst="rect">
            <a:avLst/>
          </a:prstGeom>
        </p:spPr>
        <p:txBody>
          <a:bodyPr lIns="0" tIns="0" rIns="0" bIns="0" rtlCol="0" anchor="t">
            <a:spAutoFit/>
          </a:bodyPr>
          <a:lstStyle/>
          <a:p>
            <a:pPr marL="0" lvl="0" indent="0" algn="ctr">
              <a:lnSpc>
                <a:spcPts val="9008"/>
              </a:lnSpc>
            </a:pPr>
            <a:r>
              <a:rPr lang="en-US" sz="9899">
                <a:solidFill>
                  <a:srgbClr val="3B3B3B"/>
                </a:solidFill>
                <a:latin typeface="Fraunces Bold"/>
              </a:rPr>
              <a:t>KHỞI ĐỘNG</a:t>
            </a: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10334" y="3862633"/>
            <a:ext cx="1490848" cy="163340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45134">
            <a:off x="11613447" y="2213490"/>
            <a:ext cx="1254892" cy="65881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04556" y="2668818"/>
            <a:ext cx="1089628" cy="1193815"/>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652026" y="6531319"/>
            <a:ext cx="7271948" cy="5453961"/>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652026" y="6531319"/>
            <a:ext cx="7271948" cy="5453961"/>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450981" flipH="1">
            <a:off x="15502408" y="-432467"/>
            <a:ext cx="3348508" cy="292233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flipH="1">
            <a:off x="-362214" y="-342765"/>
            <a:ext cx="2781829" cy="270451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888586">
            <a:off x="3181633" y="1993430"/>
            <a:ext cx="1507468" cy="895059"/>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4211579" y="3973460"/>
            <a:ext cx="1193331" cy="1325924"/>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700000">
            <a:off x="-1097526" y="7476176"/>
            <a:ext cx="3912219" cy="3992060"/>
          </a:xfrm>
          <a:prstGeom prst="rect">
            <a:avLst/>
          </a:prstGeom>
        </p:spPr>
      </p:pic>
      <p:pic>
        <p:nvPicPr>
          <p:cNvPr id="1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7502294" y="966650"/>
            <a:ext cx="2477902" cy="310864"/>
          </a:xfrm>
          <a:prstGeom prst="rect">
            <a:avLst/>
          </a:prstGeom>
        </p:spPr>
      </p:pic>
      <p:pic>
        <p:nvPicPr>
          <p:cNvPr id="17" name="Picture 17"/>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2273242">
            <a:off x="8633099" y="8747399"/>
            <a:ext cx="1021802" cy="1021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43914">
            <a:off x="438433" y="-1038179"/>
            <a:ext cx="16605712" cy="16515135"/>
          </a:xfrm>
          <a:prstGeom prst="rect">
            <a:avLst/>
          </a:prstGeom>
        </p:spPr>
      </p:pic>
      <p:grpSp>
        <p:nvGrpSpPr>
          <p:cNvPr id="3" name="Group 3"/>
          <p:cNvGrpSpPr/>
          <p:nvPr/>
        </p:nvGrpSpPr>
        <p:grpSpPr>
          <a:xfrm>
            <a:off x="15525968" y="1049264"/>
            <a:ext cx="1905094" cy="1621906"/>
            <a:chOff x="0" y="0"/>
            <a:chExt cx="2540126" cy="2162541"/>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73204"/>
              <a:ext cx="1408696" cy="178933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8696" y="0"/>
              <a:ext cx="1131430" cy="1437151"/>
            </a:xfrm>
            <a:prstGeom prst="rect">
              <a:avLst/>
            </a:prstGeom>
          </p:spPr>
        </p:pic>
      </p:gr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07674" y="5662690"/>
            <a:ext cx="6617720" cy="411480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244318" y="6120861"/>
            <a:ext cx="5486061" cy="4598316"/>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30502" y="5680539"/>
            <a:ext cx="3611198" cy="4774420"/>
          </a:xfrm>
          <a:prstGeom prst="rect">
            <a:avLst/>
          </a:prstGeom>
        </p:spPr>
      </p:pic>
      <p:sp>
        <p:nvSpPr>
          <p:cNvPr id="9" name="TextBox 9"/>
          <p:cNvSpPr txBox="1"/>
          <p:nvPr/>
        </p:nvSpPr>
        <p:spPr>
          <a:xfrm>
            <a:off x="2844136" y="1618179"/>
            <a:ext cx="11344796" cy="2770108"/>
          </a:xfrm>
          <a:prstGeom prst="rect">
            <a:avLst/>
          </a:prstGeom>
        </p:spPr>
        <p:txBody>
          <a:bodyPr lIns="0" tIns="0" rIns="0" bIns="0" rtlCol="0" anchor="t">
            <a:spAutoFit/>
          </a:bodyPr>
          <a:lstStyle/>
          <a:p>
            <a:pPr algn="ctr">
              <a:lnSpc>
                <a:spcPts val="7419"/>
              </a:lnSpc>
            </a:pPr>
            <a:r>
              <a:rPr lang="en-US" sz="5299">
                <a:solidFill>
                  <a:srgbClr val="FFFFFF"/>
                </a:solidFill>
                <a:latin typeface="Fraunces Bold"/>
              </a:rPr>
              <a:t>I. LIÊN KẾT VÀ MẠCH LẠC </a:t>
            </a:r>
          </a:p>
          <a:p>
            <a:pPr algn="ctr">
              <a:lnSpc>
                <a:spcPts val="7419"/>
              </a:lnSpc>
            </a:pPr>
            <a:r>
              <a:rPr lang="en-US" sz="5299">
                <a:solidFill>
                  <a:srgbClr val="FFFFFF"/>
                </a:solidFill>
                <a:latin typeface="Fraunces Bold"/>
              </a:rPr>
              <a:t>TRONG VĂN BẢN</a:t>
            </a:r>
          </a:p>
          <a:p>
            <a:pPr algn="ctr">
              <a:lnSpc>
                <a:spcPts val="7419"/>
              </a:lnSpc>
              <a:spcBef>
                <a:spcPct val="0"/>
              </a:spcBef>
            </a:pPr>
            <a:r>
              <a:rPr lang="en-US" sz="5299">
                <a:solidFill>
                  <a:srgbClr val="FFFFFF"/>
                </a:solidFill>
                <a:latin typeface="Roboto Condensed Bold"/>
              </a:rPr>
              <a:t>1. Biện pháp (phép) liên kết</a:t>
            </a:r>
          </a:p>
        </p:txBody>
      </p:sp>
      <p:sp>
        <p:nvSpPr>
          <p:cNvPr id="10" name="TextBox 10"/>
          <p:cNvSpPr txBox="1"/>
          <p:nvPr/>
        </p:nvSpPr>
        <p:spPr>
          <a:xfrm>
            <a:off x="5886640" y="7114614"/>
            <a:ext cx="5259787" cy="953135"/>
          </a:xfrm>
          <a:prstGeom prst="rect">
            <a:avLst/>
          </a:prstGeom>
        </p:spPr>
        <p:txBody>
          <a:bodyPr lIns="0" tIns="0" rIns="0" bIns="0" rtlCol="0" anchor="t">
            <a:spAutoFit/>
          </a:bodyPr>
          <a:lstStyle/>
          <a:p>
            <a:pPr algn="ctr">
              <a:lnSpc>
                <a:spcPts val="7839"/>
              </a:lnSpc>
              <a:spcBef>
                <a:spcPct val="0"/>
              </a:spcBef>
            </a:pPr>
            <a:r>
              <a:rPr lang="en-US" sz="5599" dirty="0">
                <a:solidFill>
                  <a:srgbClr val="705C34"/>
                </a:solidFill>
                <a:latin typeface="Fraunces Bold"/>
              </a:rPr>
              <a:t>NHẬN DIỆN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298634">
            <a:off x="14632228" y="362266"/>
            <a:ext cx="6670900" cy="25470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4261844" y="8187691"/>
            <a:ext cx="3541778" cy="2099309"/>
          </a:xfrm>
          <a:prstGeom prst="rect">
            <a:avLst/>
          </a:prstGeom>
        </p:spPr>
      </p:pic>
      <p:pic>
        <p:nvPicPr>
          <p:cNvPr id="4" name="Picture 4"/>
          <p:cNvPicPr>
            <a:picLocks noChangeAspect="1"/>
          </p:cNvPicPr>
          <p:nvPr/>
        </p:nvPicPr>
        <p:blipFill>
          <a:blip r:embed="rId6"/>
          <a:srcRect/>
          <a:stretch>
            <a:fillRect/>
          </a:stretch>
        </p:blipFill>
        <p:spPr>
          <a:xfrm rot="1534021">
            <a:off x="-797633" y="4169906"/>
            <a:ext cx="3867853" cy="581632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24527" y="1369980"/>
            <a:ext cx="11959114" cy="8505920"/>
          </a:xfrm>
          <a:prstGeom prst="rect">
            <a:avLst/>
          </a:prstGeom>
        </p:spPr>
      </p:pic>
      <p:sp>
        <p:nvSpPr>
          <p:cNvPr id="6" name="TextBox 6"/>
          <p:cNvSpPr txBox="1"/>
          <p:nvPr/>
        </p:nvSpPr>
        <p:spPr>
          <a:xfrm>
            <a:off x="3943427" y="3120450"/>
            <a:ext cx="10401145" cy="3851144"/>
          </a:xfrm>
          <a:prstGeom prst="rect">
            <a:avLst/>
          </a:prstGeom>
        </p:spPr>
        <p:txBody>
          <a:bodyPr lIns="0" tIns="0" rIns="0" bIns="0" rtlCol="0" anchor="t">
            <a:spAutoFit/>
          </a:bodyPr>
          <a:lstStyle/>
          <a:p>
            <a:pPr algn="just">
              <a:lnSpc>
                <a:spcPts val="7699"/>
              </a:lnSpc>
              <a:spcBef>
                <a:spcPct val="0"/>
              </a:spcBef>
            </a:pPr>
            <a:r>
              <a:rPr lang="en-US" sz="5499" dirty="0">
                <a:solidFill>
                  <a:srgbClr val="000000"/>
                </a:solidFill>
                <a:latin typeface="Roboto Condensed Italics"/>
              </a:rPr>
              <a:t>     (1) </a:t>
            </a:r>
            <a:r>
              <a:rPr lang="en-US" sz="5499" dirty="0" err="1">
                <a:solidFill>
                  <a:srgbClr val="000000"/>
                </a:solidFill>
                <a:latin typeface="Roboto Condensed Italics"/>
              </a:rPr>
              <a:t>Người</a:t>
            </a:r>
            <a:r>
              <a:rPr lang="en-US" sz="5499" dirty="0">
                <a:solidFill>
                  <a:srgbClr val="000000"/>
                </a:solidFill>
                <a:latin typeface="Roboto Condensed Italics"/>
              </a:rPr>
              <a:t> </a:t>
            </a:r>
            <a:r>
              <a:rPr lang="en-US" sz="5499" dirty="0" err="1">
                <a:solidFill>
                  <a:srgbClr val="000000"/>
                </a:solidFill>
                <a:latin typeface="Roboto Condensed Italics"/>
              </a:rPr>
              <a:t>Việt</a:t>
            </a:r>
            <a:r>
              <a:rPr lang="en-US" sz="5499" dirty="0">
                <a:solidFill>
                  <a:srgbClr val="000000"/>
                </a:solidFill>
                <a:latin typeface="Roboto Condensed Italics"/>
              </a:rPr>
              <a:t> Nam </a:t>
            </a:r>
            <a:r>
              <a:rPr lang="en-US" sz="5499" dirty="0" err="1">
                <a:solidFill>
                  <a:srgbClr val="000000"/>
                </a:solidFill>
                <a:latin typeface="Roboto Condensed Italics"/>
              </a:rPr>
              <a:t>ngày</a:t>
            </a:r>
            <a:r>
              <a:rPr lang="en-US" sz="5499" dirty="0">
                <a:solidFill>
                  <a:srgbClr val="000000"/>
                </a:solidFill>
                <a:latin typeface="Roboto Condensed Italics"/>
              </a:rPr>
              <a:t> nay </a:t>
            </a:r>
            <a:r>
              <a:rPr lang="en-US" sz="5499" dirty="0" err="1">
                <a:solidFill>
                  <a:srgbClr val="000000"/>
                </a:solidFill>
                <a:latin typeface="Roboto Condensed Italics"/>
              </a:rPr>
              <a:t>có</a:t>
            </a:r>
            <a:r>
              <a:rPr lang="en-US" sz="5499" dirty="0">
                <a:solidFill>
                  <a:srgbClr val="000000"/>
                </a:solidFill>
                <a:latin typeface="Roboto Condensed Italics"/>
              </a:rPr>
              <a:t> </a:t>
            </a:r>
            <a:r>
              <a:rPr lang="en-US" sz="5499" dirty="0" err="1">
                <a:solidFill>
                  <a:srgbClr val="000000"/>
                </a:solidFill>
                <a:latin typeface="Roboto Condensed Italics"/>
              </a:rPr>
              <a:t>lí</a:t>
            </a:r>
            <a:r>
              <a:rPr lang="en-US" sz="5499" dirty="0">
                <a:solidFill>
                  <a:srgbClr val="000000"/>
                </a:solidFill>
                <a:latin typeface="Roboto Condensed Italics"/>
              </a:rPr>
              <a:t> do </a:t>
            </a:r>
            <a:r>
              <a:rPr lang="en-US" sz="5499" dirty="0" err="1">
                <a:solidFill>
                  <a:srgbClr val="000000"/>
                </a:solidFill>
                <a:latin typeface="Roboto Condensed Italics"/>
              </a:rPr>
              <a:t>đầy</a:t>
            </a:r>
            <a:r>
              <a:rPr lang="en-US" sz="5499" dirty="0">
                <a:solidFill>
                  <a:srgbClr val="000000"/>
                </a:solidFill>
                <a:latin typeface="Roboto Condensed Italics"/>
              </a:rPr>
              <a:t> </a:t>
            </a:r>
            <a:r>
              <a:rPr lang="en-US" sz="5499" dirty="0" err="1">
                <a:solidFill>
                  <a:srgbClr val="000000"/>
                </a:solidFill>
                <a:latin typeface="Roboto Condensed Italics"/>
              </a:rPr>
              <a:t>đủ</a:t>
            </a:r>
            <a:r>
              <a:rPr lang="en-US" sz="5499" dirty="0">
                <a:solidFill>
                  <a:srgbClr val="000000"/>
                </a:solidFill>
                <a:latin typeface="Roboto Condensed Italics"/>
              </a:rPr>
              <a:t> </a:t>
            </a:r>
            <a:r>
              <a:rPr lang="en-US" sz="5499" dirty="0" err="1">
                <a:solidFill>
                  <a:srgbClr val="000000"/>
                </a:solidFill>
                <a:latin typeface="Roboto Condensed Italics"/>
              </a:rPr>
              <a:t>và</a:t>
            </a:r>
            <a:r>
              <a:rPr lang="en-US" sz="5499" dirty="0">
                <a:solidFill>
                  <a:srgbClr val="000000"/>
                </a:solidFill>
                <a:latin typeface="Roboto Condensed Italics"/>
              </a:rPr>
              <a:t> </a:t>
            </a:r>
            <a:r>
              <a:rPr lang="en-US" sz="5499" dirty="0" err="1">
                <a:solidFill>
                  <a:srgbClr val="000000"/>
                </a:solidFill>
                <a:latin typeface="Roboto Condensed Italics"/>
              </a:rPr>
              <a:t>vững</a:t>
            </a:r>
            <a:r>
              <a:rPr lang="en-US" sz="5499" dirty="0">
                <a:solidFill>
                  <a:srgbClr val="000000"/>
                </a:solidFill>
                <a:latin typeface="Roboto Condensed Italics"/>
              </a:rPr>
              <a:t> </a:t>
            </a:r>
            <a:r>
              <a:rPr lang="en-US" sz="5499" dirty="0" err="1">
                <a:solidFill>
                  <a:srgbClr val="000000"/>
                </a:solidFill>
                <a:latin typeface="Roboto Condensed Italics"/>
              </a:rPr>
              <a:t>chắc</a:t>
            </a:r>
            <a:r>
              <a:rPr lang="en-US" sz="5499" dirty="0">
                <a:solidFill>
                  <a:srgbClr val="000000"/>
                </a:solidFill>
                <a:latin typeface="Roboto Condensed Italics"/>
              </a:rPr>
              <a:t> </a:t>
            </a:r>
            <a:r>
              <a:rPr lang="en-US" sz="5499" dirty="0" err="1">
                <a:solidFill>
                  <a:srgbClr val="000000"/>
                </a:solidFill>
                <a:latin typeface="Roboto Condensed Italics"/>
              </a:rPr>
              <a:t>để</a:t>
            </a:r>
            <a:r>
              <a:rPr lang="en-US" sz="5499" dirty="0">
                <a:solidFill>
                  <a:srgbClr val="000000"/>
                </a:solidFill>
                <a:latin typeface="Roboto Condensed Italics"/>
              </a:rPr>
              <a:t> </a:t>
            </a:r>
            <a:r>
              <a:rPr lang="en-US" sz="5499" dirty="0" err="1">
                <a:solidFill>
                  <a:srgbClr val="000000"/>
                </a:solidFill>
                <a:latin typeface="Roboto Condensed Italics"/>
              </a:rPr>
              <a:t>tự</a:t>
            </a:r>
            <a:r>
              <a:rPr lang="en-US" sz="5499" dirty="0">
                <a:solidFill>
                  <a:srgbClr val="000000"/>
                </a:solidFill>
                <a:latin typeface="Roboto Condensed Italics"/>
              </a:rPr>
              <a:t> </a:t>
            </a:r>
            <a:r>
              <a:rPr lang="en-US" sz="5499" dirty="0" err="1">
                <a:solidFill>
                  <a:srgbClr val="000000"/>
                </a:solidFill>
                <a:latin typeface="Roboto Condensed Italics"/>
              </a:rPr>
              <a:t>hào</a:t>
            </a:r>
            <a:r>
              <a:rPr lang="en-US" sz="5499" dirty="0">
                <a:solidFill>
                  <a:srgbClr val="000000"/>
                </a:solidFill>
                <a:latin typeface="Roboto Condensed Italics"/>
              </a:rPr>
              <a:t> </a:t>
            </a:r>
            <a:r>
              <a:rPr lang="en-US" sz="5499" dirty="0" err="1">
                <a:solidFill>
                  <a:srgbClr val="000000"/>
                </a:solidFill>
                <a:latin typeface="Roboto Condensed Italics"/>
              </a:rPr>
              <a:t>với</a:t>
            </a:r>
            <a:r>
              <a:rPr lang="en-US" sz="5499" dirty="0">
                <a:solidFill>
                  <a:srgbClr val="000000"/>
                </a:solidFill>
                <a:latin typeface="Roboto Condensed Italics"/>
              </a:rPr>
              <a:t> </a:t>
            </a:r>
            <a:r>
              <a:rPr lang="en-US" sz="5499" dirty="0" err="1">
                <a:solidFill>
                  <a:srgbClr val="000000"/>
                </a:solidFill>
                <a:latin typeface="Roboto Condensed Italics"/>
              </a:rPr>
              <a:t>tiếng</a:t>
            </a:r>
            <a:r>
              <a:rPr lang="en-US" sz="5499" dirty="0">
                <a:solidFill>
                  <a:srgbClr val="000000"/>
                </a:solidFill>
                <a:latin typeface="Roboto Condensed Italics"/>
              </a:rPr>
              <a:t> </a:t>
            </a:r>
            <a:r>
              <a:rPr lang="en-US" sz="5499" dirty="0" err="1">
                <a:solidFill>
                  <a:srgbClr val="000000"/>
                </a:solidFill>
                <a:latin typeface="Roboto Condensed Italics"/>
              </a:rPr>
              <a:t>nói</a:t>
            </a:r>
            <a:r>
              <a:rPr lang="en-US" sz="5499" dirty="0">
                <a:solidFill>
                  <a:srgbClr val="000000"/>
                </a:solidFill>
                <a:latin typeface="Roboto Condensed Italics"/>
              </a:rPr>
              <a:t> </a:t>
            </a:r>
            <a:r>
              <a:rPr lang="en-US" sz="5499" dirty="0" err="1">
                <a:solidFill>
                  <a:srgbClr val="000000"/>
                </a:solidFill>
                <a:latin typeface="Roboto Condensed Italics"/>
              </a:rPr>
              <a:t>của</a:t>
            </a:r>
            <a:r>
              <a:rPr lang="en-US" sz="5499" dirty="0">
                <a:solidFill>
                  <a:srgbClr val="000000"/>
                </a:solidFill>
                <a:latin typeface="Roboto Condensed Italics"/>
              </a:rPr>
              <a:t> </a:t>
            </a:r>
            <a:r>
              <a:rPr lang="en-US" sz="5499" dirty="0" err="1">
                <a:solidFill>
                  <a:srgbClr val="000000"/>
                </a:solidFill>
                <a:latin typeface="Roboto Condensed Italics"/>
              </a:rPr>
              <a:t>mình</a:t>
            </a:r>
            <a:r>
              <a:rPr lang="en-US" sz="5499" dirty="0">
                <a:solidFill>
                  <a:srgbClr val="000000"/>
                </a:solidFill>
                <a:latin typeface="Roboto Condensed Italics"/>
              </a:rPr>
              <a:t>. (2) </a:t>
            </a:r>
            <a:r>
              <a:rPr lang="en-US" sz="5499" dirty="0" err="1">
                <a:solidFill>
                  <a:srgbClr val="000000"/>
                </a:solidFill>
                <a:latin typeface="Roboto Condensed Italics"/>
              </a:rPr>
              <a:t>Và</a:t>
            </a:r>
            <a:r>
              <a:rPr lang="en-US" sz="5499" dirty="0">
                <a:solidFill>
                  <a:srgbClr val="000000"/>
                </a:solidFill>
                <a:latin typeface="Roboto Condensed Italics"/>
              </a:rPr>
              <a:t> </a:t>
            </a:r>
            <a:r>
              <a:rPr lang="en-US" sz="5499" dirty="0" err="1">
                <a:solidFill>
                  <a:srgbClr val="000000"/>
                </a:solidFill>
                <a:latin typeface="Roboto Condensed Italics"/>
              </a:rPr>
              <a:t>để</a:t>
            </a:r>
            <a:r>
              <a:rPr lang="en-US" sz="5499" dirty="0">
                <a:solidFill>
                  <a:srgbClr val="000000"/>
                </a:solidFill>
                <a:latin typeface="Roboto Condensed Italics"/>
              </a:rPr>
              <a:t> tin </a:t>
            </a:r>
            <a:r>
              <a:rPr lang="en-US" sz="5499" dirty="0" err="1">
                <a:solidFill>
                  <a:srgbClr val="000000"/>
                </a:solidFill>
                <a:latin typeface="Roboto Condensed Italics"/>
              </a:rPr>
              <a:t>tưởng</a:t>
            </a:r>
            <a:r>
              <a:rPr lang="en-US" sz="5499" dirty="0">
                <a:solidFill>
                  <a:srgbClr val="000000"/>
                </a:solidFill>
                <a:latin typeface="Roboto Condensed Italics"/>
              </a:rPr>
              <a:t> </a:t>
            </a:r>
            <a:r>
              <a:rPr lang="en-US" sz="5499" dirty="0" err="1">
                <a:solidFill>
                  <a:srgbClr val="000000"/>
                </a:solidFill>
                <a:latin typeface="Roboto Condensed Italics"/>
              </a:rPr>
              <a:t>hơn</a:t>
            </a:r>
            <a:r>
              <a:rPr lang="en-US" sz="5499" dirty="0">
                <a:solidFill>
                  <a:srgbClr val="000000"/>
                </a:solidFill>
                <a:latin typeface="Roboto Condensed Italics"/>
              </a:rPr>
              <a:t> </a:t>
            </a:r>
            <a:r>
              <a:rPr lang="en-US" sz="5499" dirty="0" err="1">
                <a:solidFill>
                  <a:srgbClr val="000000"/>
                </a:solidFill>
                <a:latin typeface="Roboto Condensed Italics"/>
              </a:rPr>
              <a:t>nữa</a:t>
            </a:r>
            <a:r>
              <a:rPr lang="en-US" sz="5499" dirty="0">
                <a:solidFill>
                  <a:srgbClr val="000000"/>
                </a:solidFill>
                <a:latin typeface="Roboto Condensed Italics"/>
              </a:rPr>
              <a:t> </a:t>
            </a:r>
            <a:r>
              <a:rPr lang="en-US" sz="5499" dirty="0" err="1">
                <a:solidFill>
                  <a:srgbClr val="000000"/>
                </a:solidFill>
                <a:latin typeface="Roboto Condensed Italics"/>
              </a:rPr>
              <a:t>vào</a:t>
            </a:r>
            <a:r>
              <a:rPr lang="en-US" sz="5499" dirty="0">
                <a:solidFill>
                  <a:srgbClr val="000000"/>
                </a:solidFill>
                <a:latin typeface="Roboto Condensed Italics"/>
              </a:rPr>
              <a:t> </a:t>
            </a:r>
            <a:r>
              <a:rPr lang="en-US" sz="5499" dirty="0" err="1">
                <a:solidFill>
                  <a:srgbClr val="000000"/>
                </a:solidFill>
                <a:latin typeface="Roboto Condensed Italics"/>
              </a:rPr>
              <a:t>tương</a:t>
            </a:r>
            <a:r>
              <a:rPr lang="en-US" sz="5499" dirty="0">
                <a:solidFill>
                  <a:srgbClr val="000000"/>
                </a:solidFill>
                <a:latin typeface="Roboto Condensed Italics"/>
              </a:rPr>
              <a:t> </a:t>
            </a:r>
            <a:r>
              <a:rPr lang="en-US" sz="5499" dirty="0" err="1">
                <a:solidFill>
                  <a:srgbClr val="000000"/>
                </a:solidFill>
                <a:latin typeface="Roboto Condensed Italics"/>
              </a:rPr>
              <a:t>lai</a:t>
            </a:r>
            <a:r>
              <a:rPr lang="en-US" sz="5499" dirty="0">
                <a:solidFill>
                  <a:srgbClr val="000000"/>
                </a:solidFill>
                <a:latin typeface="Roboto Condensed Italics"/>
              </a:rPr>
              <a:t> </a:t>
            </a:r>
            <a:r>
              <a:rPr lang="en-US" sz="5499" dirty="0" err="1">
                <a:solidFill>
                  <a:srgbClr val="000000"/>
                </a:solidFill>
                <a:latin typeface="Roboto Condensed Italics"/>
              </a:rPr>
              <a:t>của</a:t>
            </a:r>
            <a:r>
              <a:rPr lang="en-US" sz="5499" dirty="0">
                <a:solidFill>
                  <a:srgbClr val="000000"/>
                </a:solidFill>
                <a:latin typeface="Roboto Condensed Italics"/>
              </a:rPr>
              <a:t> </a:t>
            </a:r>
            <a:r>
              <a:rPr lang="en-US" sz="5499" dirty="0" err="1">
                <a:solidFill>
                  <a:srgbClr val="000000"/>
                </a:solidFill>
                <a:latin typeface="Roboto Condensed Italics"/>
              </a:rPr>
              <a:t>nó</a:t>
            </a:r>
            <a:r>
              <a:rPr lang="en-US" sz="5499" dirty="0">
                <a:solidFill>
                  <a:srgbClr val="000000"/>
                </a:solidFill>
                <a:latin typeface="Roboto Condensed Italics"/>
              </a:rPr>
              <a:t>. </a:t>
            </a:r>
          </a:p>
        </p:txBody>
      </p:sp>
      <p:sp>
        <p:nvSpPr>
          <p:cNvPr id="7" name="TextBox 7"/>
          <p:cNvSpPr txBox="1"/>
          <p:nvPr/>
        </p:nvSpPr>
        <p:spPr>
          <a:xfrm>
            <a:off x="1178495" y="454533"/>
            <a:ext cx="15230245" cy="86346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Roboto Condensed"/>
              </a:rPr>
              <a:t>Chỉ ra</a:t>
            </a:r>
            <a:r>
              <a:rPr lang="en-US" sz="5000">
                <a:solidFill>
                  <a:srgbClr val="000000"/>
                </a:solidFill>
                <a:latin typeface="Roboto Condensed Bold"/>
              </a:rPr>
              <a:t> từ ngữ nối </a:t>
            </a:r>
            <a:r>
              <a:rPr lang="en-US" sz="5000">
                <a:solidFill>
                  <a:srgbClr val="000000"/>
                </a:solidFill>
                <a:latin typeface="Roboto Condensed"/>
              </a:rPr>
              <a:t>biểu thị quan hệ giữa câu sau và câu trước: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298634">
            <a:off x="14632228" y="362266"/>
            <a:ext cx="6670900" cy="25470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4261844" y="8187691"/>
            <a:ext cx="3541778" cy="2099309"/>
          </a:xfrm>
          <a:prstGeom prst="rect">
            <a:avLst/>
          </a:prstGeom>
        </p:spPr>
      </p:pic>
      <p:pic>
        <p:nvPicPr>
          <p:cNvPr id="4" name="Picture 4"/>
          <p:cNvPicPr>
            <a:picLocks noChangeAspect="1"/>
          </p:cNvPicPr>
          <p:nvPr/>
        </p:nvPicPr>
        <p:blipFill>
          <a:blip r:embed="rId6"/>
          <a:srcRect/>
          <a:stretch>
            <a:fillRect/>
          </a:stretch>
        </p:blipFill>
        <p:spPr>
          <a:xfrm rot="1534021">
            <a:off x="-797633" y="4169906"/>
            <a:ext cx="3867853" cy="581632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24527" y="1369980"/>
            <a:ext cx="11959114" cy="8505920"/>
          </a:xfrm>
          <a:prstGeom prst="rect">
            <a:avLst/>
          </a:prstGeom>
        </p:spPr>
      </p:pic>
      <p:sp>
        <p:nvSpPr>
          <p:cNvPr id="6" name="TextBox 6"/>
          <p:cNvSpPr txBox="1"/>
          <p:nvPr/>
        </p:nvSpPr>
        <p:spPr>
          <a:xfrm>
            <a:off x="3943427" y="3120450"/>
            <a:ext cx="10401145" cy="3851144"/>
          </a:xfrm>
          <a:prstGeom prst="rect">
            <a:avLst/>
          </a:prstGeom>
        </p:spPr>
        <p:txBody>
          <a:bodyPr lIns="0" tIns="0" rIns="0" bIns="0" rtlCol="0" anchor="t">
            <a:spAutoFit/>
          </a:bodyPr>
          <a:lstStyle/>
          <a:p>
            <a:pPr algn="just">
              <a:lnSpc>
                <a:spcPts val="7699"/>
              </a:lnSpc>
              <a:spcBef>
                <a:spcPct val="0"/>
              </a:spcBef>
            </a:pPr>
            <a:r>
              <a:rPr lang="en-US" sz="5499" dirty="0">
                <a:solidFill>
                  <a:srgbClr val="000000"/>
                </a:solidFill>
                <a:latin typeface="Roboto Condensed Italics"/>
              </a:rPr>
              <a:t>     (1) </a:t>
            </a:r>
            <a:r>
              <a:rPr lang="en-US" sz="5499" dirty="0" err="1">
                <a:solidFill>
                  <a:srgbClr val="000000"/>
                </a:solidFill>
                <a:latin typeface="Roboto Condensed Italics"/>
              </a:rPr>
              <a:t>Người</a:t>
            </a:r>
            <a:r>
              <a:rPr lang="en-US" sz="5499" dirty="0">
                <a:solidFill>
                  <a:srgbClr val="000000"/>
                </a:solidFill>
                <a:latin typeface="Roboto Condensed Italics"/>
              </a:rPr>
              <a:t> </a:t>
            </a:r>
            <a:r>
              <a:rPr lang="en-US" sz="5499" dirty="0" err="1">
                <a:solidFill>
                  <a:srgbClr val="000000"/>
                </a:solidFill>
                <a:latin typeface="Roboto Condensed Italics"/>
              </a:rPr>
              <a:t>Việt</a:t>
            </a:r>
            <a:r>
              <a:rPr lang="en-US" sz="5499" dirty="0">
                <a:solidFill>
                  <a:srgbClr val="000000"/>
                </a:solidFill>
                <a:latin typeface="Roboto Condensed Italics"/>
              </a:rPr>
              <a:t> Nam </a:t>
            </a:r>
            <a:r>
              <a:rPr lang="en-US" sz="5499" dirty="0" err="1">
                <a:solidFill>
                  <a:srgbClr val="000000"/>
                </a:solidFill>
                <a:latin typeface="Roboto Condensed Italics"/>
              </a:rPr>
              <a:t>ngày</a:t>
            </a:r>
            <a:r>
              <a:rPr lang="en-US" sz="5499" dirty="0">
                <a:solidFill>
                  <a:srgbClr val="000000"/>
                </a:solidFill>
                <a:latin typeface="Roboto Condensed Italics"/>
              </a:rPr>
              <a:t> nay </a:t>
            </a:r>
            <a:r>
              <a:rPr lang="en-US" sz="5499" dirty="0" err="1">
                <a:solidFill>
                  <a:srgbClr val="000000"/>
                </a:solidFill>
                <a:latin typeface="Roboto Condensed Italics"/>
              </a:rPr>
              <a:t>có</a:t>
            </a:r>
            <a:r>
              <a:rPr lang="en-US" sz="5499" dirty="0">
                <a:solidFill>
                  <a:srgbClr val="000000"/>
                </a:solidFill>
                <a:latin typeface="Roboto Condensed Italics"/>
              </a:rPr>
              <a:t> </a:t>
            </a:r>
            <a:r>
              <a:rPr lang="en-US" sz="5499" dirty="0" err="1">
                <a:solidFill>
                  <a:srgbClr val="000000"/>
                </a:solidFill>
                <a:latin typeface="Roboto Condensed Italics"/>
              </a:rPr>
              <a:t>lí</a:t>
            </a:r>
            <a:r>
              <a:rPr lang="en-US" sz="5499" dirty="0">
                <a:solidFill>
                  <a:srgbClr val="000000"/>
                </a:solidFill>
                <a:latin typeface="Roboto Condensed Italics"/>
              </a:rPr>
              <a:t> do </a:t>
            </a:r>
            <a:r>
              <a:rPr lang="en-US" sz="5499" dirty="0" err="1">
                <a:solidFill>
                  <a:srgbClr val="000000"/>
                </a:solidFill>
                <a:latin typeface="Roboto Condensed Italics"/>
              </a:rPr>
              <a:t>đầy</a:t>
            </a:r>
            <a:r>
              <a:rPr lang="en-US" sz="5499" dirty="0">
                <a:solidFill>
                  <a:srgbClr val="000000"/>
                </a:solidFill>
                <a:latin typeface="Roboto Condensed Italics"/>
              </a:rPr>
              <a:t> </a:t>
            </a:r>
            <a:r>
              <a:rPr lang="en-US" sz="5499" dirty="0" err="1">
                <a:solidFill>
                  <a:srgbClr val="000000"/>
                </a:solidFill>
                <a:latin typeface="Roboto Condensed Italics"/>
              </a:rPr>
              <a:t>đủ</a:t>
            </a:r>
            <a:r>
              <a:rPr lang="en-US" sz="5499" dirty="0">
                <a:solidFill>
                  <a:srgbClr val="000000"/>
                </a:solidFill>
                <a:latin typeface="Roboto Condensed Italics"/>
              </a:rPr>
              <a:t> </a:t>
            </a:r>
            <a:r>
              <a:rPr lang="en-US" sz="5499" dirty="0" err="1">
                <a:solidFill>
                  <a:srgbClr val="000000"/>
                </a:solidFill>
                <a:latin typeface="Roboto Condensed Italics"/>
              </a:rPr>
              <a:t>và</a:t>
            </a:r>
            <a:r>
              <a:rPr lang="en-US" sz="5499" dirty="0">
                <a:solidFill>
                  <a:srgbClr val="000000"/>
                </a:solidFill>
                <a:latin typeface="Roboto Condensed Italics"/>
              </a:rPr>
              <a:t> </a:t>
            </a:r>
            <a:r>
              <a:rPr lang="en-US" sz="5499" dirty="0" err="1">
                <a:solidFill>
                  <a:srgbClr val="000000"/>
                </a:solidFill>
                <a:latin typeface="Roboto Condensed Italics"/>
              </a:rPr>
              <a:t>vững</a:t>
            </a:r>
            <a:r>
              <a:rPr lang="en-US" sz="5499" dirty="0">
                <a:solidFill>
                  <a:srgbClr val="000000"/>
                </a:solidFill>
                <a:latin typeface="Roboto Condensed Italics"/>
              </a:rPr>
              <a:t> </a:t>
            </a:r>
            <a:r>
              <a:rPr lang="en-US" sz="5499" dirty="0" err="1">
                <a:solidFill>
                  <a:srgbClr val="000000"/>
                </a:solidFill>
                <a:latin typeface="Roboto Condensed Italics"/>
              </a:rPr>
              <a:t>chắc</a:t>
            </a:r>
            <a:r>
              <a:rPr lang="en-US" sz="5499" dirty="0">
                <a:solidFill>
                  <a:srgbClr val="000000"/>
                </a:solidFill>
                <a:latin typeface="Roboto Condensed Italics"/>
              </a:rPr>
              <a:t> </a:t>
            </a:r>
            <a:r>
              <a:rPr lang="en-US" sz="5499" dirty="0" err="1">
                <a:solidFill>
                  <a:srgbClr val="000000"/>
                </a:solidFill>
                <a:latin typeface="Roboto Condensed Italics"/>
              </a:rPr>
              <a:t>để</a:t>
            </a:r>
            <a:r>
              <a:rPr lang="en-US" sz="5499" dirty="0">
                <a:solidFill>
                  <a:srgbClr val="000000"/>
                </a:solidFill>
                <a:latin typeface="Roboto Condensed Italics"/>
              </a:rPr>
              <a:t> </a:t>
            </a:r>
            <a:r>
              <a:rPr lang="en-US" sz="5499" dirty="0" err="1">
                <a:solidFill>
                  <a:srgbClr val="000000"/>
                </a:solidFill>
                <a:latin typeface="Roboto Condensed Italics"/>
              </a:rPr>
              <a:t>tự</a:t>
            </a:r>
            <a:r>
              <a:rPr lang="en-US" sz="5499" dirty="0">
                <a:solidFill>
                  <a:srgbClr val="000000"/>
                </a:solidFill>
                <a:latin typeface="Roboto Condensed Italics"/>
              </a:rPr>
              <a:t> </a:t>
            </a:r>
            <a:r>
              <a:rPr lang="en-US" sz="5499" dirty="0" err="1">
                <a:solidFill>
                  <a:srgbClr val="000000"/>
                </a:solidFill>
                <a:latin typeface="Roboto Condensed Italics"/>
              </a:rPr>
              <a:t>hào</a:t>
            </a:r>
            <a:r>
              <a:rPr lang="en-US" sz="5499" dirty="0">
                <a:solidFill>
                  <a:srgbClr val="000000"/>
                </a:solidFill>
                <a:latin typeface="Roboto Condensed Italics"/>
              </a:rPr>
              <a:t> </a:t>
            </a:r>
            <a:r>
              <a:rPr lang="en-US" sz="5499" dirty="0" err="1">
                <a:solidFill>
                  <a:srgbClr val="000000"/>
                </a:solidFill>
                <a:latin typeface="Roboto Condensed Italics"/>
              </a:rPr>
              <a:t>với</a:t>
            </a:r>
            <a:r>
              <a:rPr lang="en-US" sz="5499" dirty="0">
                <a:solidFill>
                  <a:srgbClr val="000000"/>
                </a:solidFill>
                <a:latin typeface="Roboto Condensed Italics"/>
              </a:rPr>
              <a:t> </a:t>
            </a:r>
            <a:r>
              <a:rPr lang="en-US" sz="5499" dirty="0" err="1">
                <a:solidFill>
                  <a:srgbClr val="000000"/>
                </a:solidFill>
                <a:latin typeface="Roboto Condensed Italics"/>
              </a:rPr>
              <a:t>tiếng</a:t>
            </a:r>
            <a:r>
              <a:rPr lang="en-US" sz="5499" dirty="0">
                <a:solidFill>
                  <a:srgbClr val="000000"/>
                </a:solidFill>
                <a:latin typeface="Roboto Condensed Italics"/>
              </a:rPr>
              <a:t> </a:t>
            </a:r>
            <a:r>
              <a:rPr lang="en-US" sz="5499" dirty="0" err="1">
                <a:solidFill>
                  <a:srgbClr val="000000"/>
                </a:solidFill>
                <a:latin typeface="Roboto Condensed Italics"/>
              </a:rPr>
              <a:t>nói</a:t>
            </a:r>
            <a:r>
              <a:rPr lang="en-US" sz="5499" dirty="0">
                <a:solidFill>
                  <a:srgbClr val="000000"/>
                </a:solidFill>
                <a:latin typeface="Roboto Condensed Italics"/>
              </a:rPr>
              <a:t> </a:t>
            </a:r>
            <a:r>
              <a:rPr lang="en-US" sz="5499" dirty="0" err="1">
                <a:solidFill>
                  <a:srgbClr val="000000"/>
                </a:solidFill>
                <a:latin typeface="Roboto Condensed Italics"/>
              </a:rPr>
              <a:t>của</a:t>
            </a:r>
            <a:r>
              <a:rPr lang="en-US" sz="5499" dirty="0">
                <a:solidFill>
                  <a:srgbClr val="000000"/>
                </a:solidFill>
                <a:latin typeface="Roboto Condensed Italics"/>
              </a:rPr>
              <a:t> </a:t>
            </a:r>
            <a:r>
              <a:rPr lang="en-US" sz="5499" dirty="0" err="1">
                <a:solidFill>
                  <a:srgbClr val="000000"/>
                </a:solidFill>
                <a:latin typeface="Roboto Condensed Italics"/>
              </a:rPr>
              <a:t>mình</a:t>
            </a:r>
            <a:r>
              <a:rPr lang="en-US" sz="5499" dirty="0">
                <a:solidFill>
                  <a:srgbClr val="000000"/>
                </a:solidFill>
                <a:latin typeface="Roboto Condensed Italics"/>
              </a:rPr>
              <a:t>. (2) </a:t>
            </a:r>
            <a:r>
              <a:rPr lang="en-US" sz="5499" dirty="0" err="1">
                <a:solidFill>
                  <a:srgbClr val="000000"/>
                </a:solidFill>
                <a:latin typeface="Roboto Condensed Bold Italics"/>
              </a:rPr>
              <a:t>Và</a:t>
            </a:r>
            <a:r>
              <a:rPr lang="en-US" sz="5499" dirty="0">
                <a:solidFill>
                  <a:srgbClr val="000000"/>
                </a:solidFill>
                <a:latin typeface="Roboto Condensed Bold Italics"/>
              </a:rPr>
              <a:t> </a:t>
            </a:r>
            <a:r>
              <a:rPr lang="en-US" sz="5499" dirty="0" err="1">
                <a:solidFill>
                  <a:srgbClr val="000000"/>
                </a:solidFill>
                <a:latin typeface="Roboto Condensed Italics"/>
              </a:rPr>
              <a:t>để</a:t>
            </a:r>
            <a:r>
              <a:rPr lang="en-US" sz="5499" dirty="0">
                <a:solidFill>
                  <a:srgbClr val="000000"/>
                </a:solidFill>
                <a:latin typeface="Roboto Condensed Italics"/>
              </a:rPr>
              <a:t> tin </a:t>
            </a:r>
            <a:r>
              <a:rPr lang="en-US" sz="5499" dirty="0" err="1">
                <a:solidFill>
                  <a:srgbClr val="000000"/>
                </a:solidFill>
                <a:latin typeface="Roboto Condensed Italics"/>
              </a:rPr>
              <a:t>tưởng</a:t>
            </a:r>
            <a:r>
              <a:rPr lang="en-US" sz="5499" dirty="0">
                <a:solidFill>
                  <a:srgbClr val="000000"/>
                </a:solidFill>
                <a:latin typeface="Roboto Condensed Italics"/>
              </a:rPr>
              <a:t> </a:t>
            </a:r>
            <a:r>
              <a:rPr lang="en-US" sz="5499" dirty="0" err="1">
                <a:solidFill>
                  <a:srgbClr val="000000"/>
                </a:solidFill>
                <a:latin typeface="Roboto Condensed Italics"/>
              </a:rPr>
              <a:t>hơn</a:t>
            </a:r>
            <a:r>
              <a:rPr lang="en-US" sz="5499" dirty="0">
                <a:solidFill>
                  <a:srgbClr val="000000"/>
                </a:solidFill>
                <a:latin typeface="Roboto Condensed Italics"/>
              </a:rPr>
              <a:t> </a:t>
            </a:r>
            <a:r>
              <a:rPr lang="en-US" sz="5499" dirty="0" err="1">
                <a:solidFill>
                  <a:srgbClr val="000000"/>
                </a:solidFill>
                <a:latin typeface="Roboto Condensed Italics"/>
              </a:rPr>
              <a:t>nữa</a:t>
            </a:r>
            <a:r>
              <a:rPr lang="en-US" sz="5499" dirty="0">
                <a:solidFill>
                  <a:srgbClr val="000000"/>
                </a:solidFill>
                <a:latin typeface="Roboto Condensed Italics"/>
              </a:rPr>
              <a:t> </a:t>
            </a:r>
            <a:r>
              <a:rPr lang="en-US" sz="5499" dirty="0" err="1">
                <a:solidFill>
                  <a:srgbClr val="000000"/>
                </a:solidFill>
                <a:latin typeface="Roboto Condensed Italics"/>
              </a:rPr>
              <a:t>vào</a:t>
            </a:r>
            <a:r>
              <a:rPr lang="en-US" sz="5499" dirty="0">
                <a:solidFill>
                  <a:srgbClr val="000000"/>
                </a:solidFill>
                <a:latin typeface="Roboto Condensed Italics"/>
              </a:rPr>
              <a:t> </a:t>
            </a:r>
            <a:r>
              <a:rPr lang="en-US" sz="5499" dirty="0" err="1">
                <a:solidFill>
                  <a:srgbClr val="000000"/>
                </a:solidFill>
                <a:latin typeface="Roboto Condensed Italics"/>
              </a:rPr>
              <a:t>tương</a:t>
            </a:r>
            <a:r>
              <a:rPr lang="en-US" sz="5499" dirty="0">
                <a:solidFill>
                  <a:srgbClr val="000000"/>
                </a:solidFill>
                <a:latin typeface="Roboto Condensed Italics"/>
              </a:rPr>
              <a:t> </a:t>
            </a:r>
            <a:r>
              <a:rPr lang="en-US" sz="5499" dirty="0" err="1">
                <a:solidFill>
                  <a:srgbClr val="000000"/>
                </a:solidFill>
                <a:latin typeface="Roboto Condensed Italics"/>
              </a:rPr>
              <a:t>lai</a:t>
            </a:r>
            <a:r>
              <a:rPr lang="en-US" sz="5499" dirty="0">
                <a:solidFill>
                  <a:srgbClr val="000000"/>
                </a:solidFill>
                <a:latin typeface="Roboto Condensed Italics"/>
              </a:rPr>
              <a:t> </a:t>
            </a:r>
            <a:r>
              <a:rPr lang="en-US" sz="5499" dirty="0" err="1">
                <a:solidFill>
                  <a:srgbClr val="000000"/>
                </a:solidFill>
                <a:latin typeface="Roboto Condensed Italics"/>
              </a:rPr>
              <a:t>của</a:t>
            </a:r>
            <a:r>
              <a:rPr lang="en-US" sz="5499" dirty="0">
                <a:solidFill>
                  <a:srgbClr val="000000"/>
                </a:solidFill>
                <a:latin typeface="Roboto Condensed Italics"/>
              </a:rPr>
              <a:t> </a:t>
            </a:r>
            <a:r>
              <a:rPr lang="en-US" sz="5499" dirty="0" err="1">
                <a:solidFill>
                  <a:srgbClr val="000000"/>
                </a:solidFill>
                <a:latin typeface="Roboto Condensed Italics"/>
              </a:rPr>
              <a:t>nó</a:t>
            </a:r>
            <a:r>
              <a:rPr lang="en-US" sz="5499" dirty="0">
                <a:solidFill>
                  <a:srgbClr val="000000"/>
                </a:solidFill>
                <a:latin typeface="Roboto Condensed Italics"/>
              </a:rPr>
              <a:t>. </a:t>
            </a:r>
          </a:p>
        </p:txBody>
      </p:sp>
      <p:sp>
        <p:nvSpPr>
          <p:cNvPr id="7" name="TextBox 7"/>
          <p:cNvSpPr txBox="1"/>
          <p:nvPr/>
        </p:nvSpPr>
        <p:spPr>
          <a:xfrm>
            <a:off x="1178495" y="454533"/>
            <a:ext cx="15230245" cy="86346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Roboto Condensed"/>
              </a:rPr>
              <a:t>Chỉ ra</a:t>
            </a:r>
            <a:r>
              <a:rPr lang="en-US" sz="5000">
                <a:solidFill>
                  <a:srgbClr val="000000"/>
                </a:solidFill>
                <a:latin typeface="Roboto Condensed Bold"/>
              </a:rPr>
              <a:t> từ ngữ nối </a:t>
            </a:r>
            <a:r>
              <a:rPr lang="en-US" sz="5000">
                <a:solidFill>
                  <a:srgbClr val="000000"/>
                </a:solidFill>
                <a:latin typeface="Roboto Condensed"/>
              </a:rPr>
              <a:t>biểu thị quan hệ giữa câu sau và câu trước: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4261844" y="8187691"/>
            <a:ext cx="3541778" cy="2099309"/>
          </a:xfrm>
          <a:prstGeom prst="rect">
            <a:avLst/>
          </a:prstGeom>
        </p:spPr>
      </p:pic>
      <p:pic>
        <p:nvPicPr>
          <p:cNvPr id="3" name="Picture 3"/>
          <p:cNvPicPr>
            <a:picLocks noChangeAspect="1"/>
          </p:cNvPicPr>
          <p:nvPr/>
        </p:nvPicPr>
        <p:blipFill>
          <a:blip r:embed="rId4"/>
          <a:srcRect/>
          <a:stretch>
            <a:fillRect/>
          </a:stretch>
        </p:blipFill>
        <p:spPr>
          <a:xfrm rot="1534021">
            <a:off x="-797633" y="4169906"/>
            <a:ext cx="3867853" cy="58163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24527" y="1369980"/>
            <a:ext cx="11959114" cy="8505920"/>
          </a:xfrm>
          <a:prstGeom prst="rect">
            <a:avLst/>
          </a:prstGeom>
        </p:spPr>
      </p:pic>
      <p:sp>
        <p:nvSpPr>
          <p:cNvPr id="5" name="TextBox 5"/>
          <p:cNvSpPr txBox="1"/>
          <p:nvPr/>
        </p:nvSpPr>
        <p:spPr>
          <a:xfrm>
            <a:off x="5178464" y="2886725"/>
            <a:ext cx="8782464" cy="5257305"/>
          </a:xfrm>
          <a:prstGeom prst="rect">
            <a:avLst/>
          </a:prstGeom>
        </p:spPr>
        <p:txBody>
          <a:bodyPr lIns="0" tIns="0" rIns="0" bIns="0" rtlCol="0" anchor="t">
            <a:spAutoFit/>
          </a:bodyPr>
          <a:lstStyle/>
          <a:p>
            <a:pPr algn="just">
              <a:lnSpc>
                <a:spcPts val="8399"/>
              </a:lnSpc>
            </a:pPr>
            <a:r>
              <a:rPr lang="en-US" sz="5999" dirty="0">
                <a:solidFill>
                  <a:srgbClr val="000000"/>
                </a:solidFill>
                <a:latin typeface="Roboto Condensed Italics"/>
              </a:rPr>
              <a:t>· (1) </a:t>
            </a:r>
            <a:r>
              <a:rPr lang="en-US" sz="5999" dirty="0" err="1">
                <a:solidFill>
                  <a:srgbClr val="000000"/>
                </a:solidFill>
                <a:latin typeface="Roboto Condensed Italics"/>
              </a:rPr>
              <a:t>Vừa</a:t>
            </a:r>
            <a:r>
              <a:rPr lang="en-US" sz="5999" dirty="0">
                <a:solidFill>
                  <a:srgbClr val="000000"/>
                </a:solidFill>
                <a:latin typeface="Roboto Condensed Italics"/>
              </a:rPr>
              <a:t> </a:t>
            </a:r>
            <a:r>
              <a:rPr lang="en-US" sz="5999" dirty="0" err="1">
                <a:solidFill>
                  <a:srgbClr val="000000"/>
                </a:solidFill>
                <a:latin typeface="Roboto Condensed Italics"/>
              </a:rPr>
              <a:t>nghe</a:t>
            </a:r>
            <a:r>
              <a:rPr lang="en-US" sz="5999" dirty="0">
                <a:solidFill>
                  <a:srgbClr val="000000"/>
                </a:solidFill>
                <a:latin typeface="Roboto Condensed Italics"/>
              </a:rPr>
              <a:t> </a:t>
            </a:r>
            <a:r>
              <a:rPr lang="en-US" sz="5999" dirty="0" err="1">
                <a:solidFill>
                  <a:srgbClr val="000000"/>
                </a:solidFill>
                <a:latin typeface="Roboto Condensed Italics"/>
              </a:rPr>
              <a:t>tiếng</a:t>
            </a:r>
            <a:r>
              <a:rPr lang="en-US" sz="5999" dirty="0">
                <a:solidFill>
                  <a:srgbClr val="000000"/>
                </a:solidFill>
                <a:latin typeface="Roboto Condensed Italics"/>
              </a:rPr>
              <a:t> </a:t>
            </a:r>
            <a:r>
              <a:rPr lang="en-US" sz="5999" dirty="0" err="1">
                <a:solidFill>
                  <a:srgbClr val="000000"/>
                </a:solidFill>
                <a:latin typeface="Roboto Condensed Italics"/>
              </a:rPr>
              <a:t>đàn</a:t>
            </a:r>
            <a:r>
              <a:rPr lang="en-US" sz="5999" dirty="0">
                <a:solidFill>
                  <a:srgbClr val="000000"/>
                </a:solidFill>
                <a:latin typeface="Roboto Condensed Italics"/>
              </a:rPr>
              <a:t>, </a:t>
            </a:r>
            <a:r>
              <a:rPr lang="en-US" sz="5999" dirty="0" err="1">
                <a:solidFill>
                  <a:srgbClr val="000000"/>
                </a:solidFill>
                <a:latin typeface="Roboto Condensed Italics"/>
              </a:rPr>
              <a:t>công</a:t>
            </a:r>
            <a:r>
              <a:rPr lang="en-US" sz="5999" dirty="0">
                <a:solidFill>
                  <a:srgbClr val="000000"/>
                </a:solidFill>
                <a:latin typeface="Roboto Condensed Italics"/>
              </a:rPr>
              <a:t> </a:t>
            </a:r>
            <a:r>
              <a:rPr lang="en-US" sz="5999" dirty="0" err="1">
                <a:solidFill>
                  <a:srgbClr val="000000"/>
                </a:solidFill>
                <a:latin typeface="Roboto Condensed Italics"/>
              </a:rPr>
              <a:t>chúa</a:t>
            </a:r>
            <a:r>
              <a:rPr lang="en-US" sz="5999" dirty="0">
                <a:solidFill>
                  <a:srgbClr val="000000"/>
                </a:solidFill>
                <a:latin typeface="Roboto Condensed Italics"/>
              </a:rPr>
              <a:t> </a:t>
            </a:r>
            <a:r>
              <a:rPr lang="en-US" sz="5999" dirty="0" err="1">
                <a:solidFill>
                  <a:srgbClr val="000000"/>
                </a:solidFill>
                <a:latin typeface="Roboto Condensed Italics"/>
              </a:rPr>
              <a:t>bỗng</a:t>
            </a:r>
            <a:r>
              <a:rPr lang="en-US" sz="5999" dirty="0">
                <a:solidFill>
                  <a:srgbClr val="000000"/>
                </a:solidFill>
                <a:latin typeface="Roboto Condensed Italics"/>
              </a:rPr>
              <a:t> </a:t>
            </a:r>
            <a:r>
              <a:rPr lang="en-US" sz="5999" dirty="0" err="1">
                <a:solidFill>
                  <a:srgbClr val="000000"/>
                </a:solidFill>
                <a:latin typeface="Roboto Condensed Italics"/>
              </a:rPr>
              <a:t>cười</a:t>
            </a:r>
            <a:r>
              <a:rPr lang="en-US" sz="5999" dirty="0">
                <a:solidFill>
                  <a:srgbClr val="000000"/>
                </a:solidFill>
                <a:latin typeface="Roboto Condensed Italics"/>
              </a:rPr>
              <a:t> </a:t>
            </a:r>
            <a:r>
              <a:rPr lang="en-US" sz="5999" dirty="0" err="1">
                <a:solidFill>
                  <a:srgbClr val="000000"/>
                </a:solidFill>
                <a:latin typeface="Roboto Condensed Italics"/>
              </a:rPr>
              <a:t>nói</a:t>
            </a:r>
            <a:r>
              <a:rPr lang="en-US" sz="5999" dirty="0">
                <a:solidFill>
                  <a:srgbClr val="000000"/>
                </a:solidFill>
                <a:latin typeface="Roboto Condensed Italics"/>
              </a:rPr>
              <a:t> </a:t>
            </a:r>
            <a:r>
              <a:rPr lang="en-US" sz="5999" dirty="0" err="1">
                <a:solidFill>
                  <a:srgbClr val="000000"/>
                </a:solidFill>
                <a:latin typeface="Roboto Condensed Italics"/>
              </a:rPr>
              <a:t>vui</a:t>
            </a:r>
            <a:r>
              <a:rPr lang="en-US" sz="5999" dirty="0">
                <a:solidFill>
                  <a:srgbClr val="000000"/>
                </a:solidFill>
                <a:latin typeface="Roboto Condensed Italics"/>
              </a:rPr>
              <a:t> </a:t>
            </a:r>
            <a:r>
              <a:rPr lang="en-US" sz="5999" dirty="0" err="1">
                <a:solidFill>
                  <a:srgbClr val="000000"/>
                </a:solidFill>
                <a:latin typeface="Roboto Condensed Italics"/>
              </a:rPr>
              <a:t>vẻ</a:t>
            </a:r>
            <a:r>
              <a:rPr lang="en-US" sz="5999" dirty="0">
                <a:solidFill>
                  <a:srgbClr val="000000"/>
                </a:solidFill>
                <a:latin typeface="Roboto Condensed Italics"/>
              </a:rPr>
              <a:t>. (2) </a:t>
            </a:r>
            <a:r>
              <a:rPr lang="en-US" sz="5999" dirty="0" err="1">
                <a:solidFill>
                  <a:srgbClr val="000000"/>
                </a:solidFill>
                <a:latin typeface="Roboto Condensed Italics"/>
              </a:rPr>
              <a:t>Nàng</a:t>
            </a:r>
            <a:r>
              <a:rPr lang="en-US" sz="5999" dirty="0">
                <a:solidFill>
                  <a:srgbClr val="000000"/>
                </a:solidFill>
                <a:latin typeface="Roboto Condensed Italics"/>
              </a:rPr>
              <a:t> </a:t>
            </a:r>
            <a:r>
              <a:rPr lang="en-US" sz="5999" dirty="0" err="1">
                <a:solidFill>
                  <a:srgbClr val="000000"/>
                </a:solidFill>
                <a:latin typeface="Roboto Condensed Italics"/>
              </a:rPr>
              <a:t>xin</a:t>
            </a:r>
            <a:r>
              <a:rPr lang="en-US" sz="5999" dirty="0">
                <a:solidFill>
                  <a:srgbClr val="000000"/>
                </a:solidFill>
                <a:latin typeface="Roboto Condensed Italics"/>
              </a:rPr>
              <a:t> cha </a:t>
            </a:r>
            <a:r>
              <a:rPr lang="en-US" sz="5999" dirty="0" err="1">
                <a:solidFill>
                  <a:srgbClr val="000000"/>
                </a:solidFill>
                <a:latin typeface="Roboto Condensed Italics"/>
              </a:rPr>
              <a:t>cho</a:t>
            </a:r>
            <a:r>
              <a:rPr lang="en-US" sz="5999" dirty="0">
                <a:solidFill>
                  <a:srgbClr val="000000"/>
                </a:solidFill>
                <a:latin typeface="Roboto Condensed Italics"/>
              </a:rPr>
              <a:t> </a:t>
            </a:r>
            <a:r>
              <a:rPr lang="en-US" sz="5999" dirty="0" err="1">
                <a:solidFill>
                  <a:srgbClr val="000000"/>
                </a:solidFill>
                <a:latin typeface="Roboto Condensed Italics"/>
              </a:rPr>
              <a:t>gọi</a:t>
            </a:r>
            <a:r>
              <a:rPr lang="en-US" sz="5999" dirty="0">
                <a:solidFill>
                  <a:srgbClr val="000000"/>
                </a:solidFill>
                <a:latin typeface="Roboto Condensed Italics"/>
              </a:rPr>
              <a:t> </a:t>
            </a:r>
            <a:r>
              <a:rPr lang="en-US" sz="5999" dirty="0" err="1">
                <a:solidFill>
                  <a:srgbClr val="000000"/>
                </a:solidFill>
                <a:latin typeface="Roboto Condensed Italics"/>
              </a:rPr>
              <a:t>người</a:t>
            </a:r>
            <a:r>
              <a:rPr lang="en-US" sz="5999" dirty="0">
                <a:solidFill>
                  <a:srgbClr val="000000"/>
                </a:solidFill>
                <a:latin typeface="Roboto Condensed Italics"/>
              </a:rPr>
              <a:t> </a:t>
            </a:r>
            <a:r>
              <a:rPr lang="en-US" sz="5999" dirty="0" err="1">
                <a:solidFill>
                  <a:srgbClr val="000000"/>
                </a:solidFill>
                <a:latin typeface="Roboto Condensed Italics"/>
              </a:rPr>
              <a:t>đánh</a:t>
            </a:r>
            <a:r>
              <a:rPr lang="en-US" sz="5999" dirty="0">
                <a:solidFill>
                  <a:srgbClr val="000000"/>
                </a:solidFill>
                <a:latin typeface="Roboto Condensed Italics"/>
              </a:rPr>
              <a:t> </a:t>
            </a:r>
            <a:r>
              <a:rPr lang="en-US" sz="5999" dirty="0" err="1">
                <a:solidFill>
                  <a:srgbClr val="000000"/>
                </a:solidFill>
                <a:latin typeface="Roboto Condensed Italics"/>
              </a:rPr>
              <a:t>đàn</a:t>
            </a:r>
            <a:r>
              <a:rPr lang="en-US" sz="5999" dirty="0">
                <a:solidFill>
                  <a:srgbClr val="000000"/>
                </a:solidFill>
                <a:latin typeface="Roboto Condensed Italics"/>
              </a:rPr>
              <a:t> </a:t>
            </a:r>
            <a:r>
              <a:rPr lang="en-US" sz="5999" dirty="0" err="1">
                <a:solidFill>
                  <a:srgbClr val="000000"/>
                </a:solidFill>
                <a:latin typeface="Roboto Condensed Italics"/>
              </a:rPr>
              <a:t>vào</a:t>
            </a:r>
            <a:r>
              <a:rPr lang="en-US" sz="5999" dirty="0">
                <a:solidFill>
                  <a:srgbClr val="000000"/>
                </a:solidFill>
                <a:latin typeface="Roboto Condensed Italics"/>
              </a:rPr>
              <a:t> </a:t>
            </a:r>
            <a:r>
              <a:rPr lang="en-US" sz="5999" dirty="0" err="1">
                <a:solidFill>
                  <a:srgbClr val="000000"/>
                </a:solidFill>
                <a:latin typeface="Roboto Condensed Italics"/>
              </a:rPr>
              <a:t>cung</a:t>
            </a:r>
            <a:r>
              <a:rPr lang="en-US" sz="5999" dirty="0">
                <a:solidFill>
                  <a:srgbClr val="000000"/>
                </a:solidFill>
                <a:latin typeface="Roboto Condensed Italics"/>
              </a:rPr>
              <a:t>.</a:t>
            </a:r>
          </a:p>
          <a:p>
            <a:pPr algn="just">
              <a:lnSpc>
                <a:spcPts val="8399"/>
              </a:lnSpc>
              <a:spcBef>
                <a:spcPct val="0"/>
              </a:spcBef>
            </a:pPr>
            <a:endParaRPr lang="en-US" sz="5999" dirty="0">
              <a:solidFill>
                <a:srgbClr val="000000"/>
              </a:solidFill>
              <a:latin typeface="Roboto Condensed Italics"/>
            </a:endParaRPr>
          </a:p>
        </p:txBody>
      </p:sp>
      <p:sp>
        <p:nvSpPr>
          <p:cNvPr id="6" name="TextBox 6"/>
          <p:cNvSpPr txBox="1"/>
          <p:nvPr/>
        </p:nvSpPr>
        <p:spPr>
          <a:xfrm>
            <a:off x="374989" y="454533"/>
            <a:ext cx="17074811" cy="863468"/>
          </a:xfrm>
          <a:prstGeom prst="rect">
            <a:avLst/>
          </a:prstGeom>
        </p:spPr>
        <p:txBody>
          <a:bodyPr wrap="square" lIns="0" tIns="0" rIns="0" bIns="0" rtlCol="0" anchor="t">
            <a:spAutoFit/>
          </a:bodyPr>
          <a:lstStyle/>
          <a:p>
            <a:pPr algn="ctr">
              <a:lnSpc>
                <a:spcPts val="7000"/>
              </a:lnSpc>
              <a:spcBef>
                <a:spcPct val="0"/>
              </a:spcBef>
            </a:pPr>
            <a:r>
              <a:rPr lang="en-US" sz="5000" dirty="0" err="1">
                <a:solidFill>
                  <a:srgbClr val="000000"/>
                </a:solidFill>
                <a:latin typeface="Roboto Condensed"/>
              </a:rPr>
              <a:t>Chỉ</a:t>
            </a:r>
            <a:r>
              <a:rPr lang="en-US" sz="5000" dirty="0">
                <a:solidFill>
                  <a:srgbClr val="000000"/>
                </a:solidFill>
                <a:latin typeface="Roboto Condensed"/>
              </a:rPr>
              <a:t> </a:t>
            </a:r>
            <a:r>
              <a:rPr lang="en-US" sz="5000" dirty="0" err="1">
                <a:solidFill>
                  <a:srgbClr val="000000"/>
                </a:solidFill>
                <a:latin typeface="Roboto Condensed"/>
              </a:rPr>
              <a:t>ra</a:t>
            </a:r>
            <a:r>
              <a:rPr lang="en-US" sz="5000" dirty="0">
                <a:solidFill>
                  <a:srgbClr val="000000"/>
                </a:solidFill>
                <a:latin typeface="Roboto Condensed"/>
              </a:rPr>
              <a:t> </a:t>
            </a:r>
            <a:r>
              <a:rPr lang="en-US" sz="5000" dirty="0" err="1">
                <a:solidFill>
                  <a:srgbClr val="000000"/>
                </a:solidFill>
                <a:latin typeface="Roboto Condensed"/>
              </a:rPr>
              <a:t>từ</a:t>
            </a:r>
            <a:r>
              <a:rPr lang="en-US" sz="5000" dirty="0">
                <a:solidFill>
                  <a:srgbClr val="000000"/>
                </a:solidFill>
                <a:latin typeface="Roboto Condensed"/>
              </a:rPr>
              <a:t> </a:t>
            </a:r>
            <a:r>
              <a:rPr lang="en-US" sz="5000" dirty="0" err="1">
                <a:solidFill>
                  <a:srgbClr val="000000"/>
                </a:solidFill>
                <a:latin typeface="Roboto Condensed"/>
              </a:rPr>
              <a:t>ngữ</a:t>
            </a:r>
            <a:r>
              <a:rPr lang="en-US" sz="5000" dirty="0">
                <a:solidFill>
                  <a:srgbClr val="000000"/>
                </a:solidFill>
                <a:latin typeface="Roboto Condensed"/>
              </a:rPr>
              <a:t> </a:t>
            </a:r>
            <a:r>
              <a:rPr lang="en-US" sz="5000" dirty="0" err="1">
                <a:solidFill>
                  <a:srgbClr val="000000"/>
                </a:solidFill>
                <a:latin typeface="Roboto Condensed"/>
              </a:rPr>
              <a:t>dùng</a:t>
            </a:r>
            <a:r>
              <a:rPr lang="en-US" sz="5000" dirty="0">
                <a:solidFill>
                  <a:srgbClr val="000000"/>
                </a:solidFill>
                <a:latin typeface="Roboto Condensed"/>
              </a:rPr>
              <a:t> </a:t>
            </a:r>
            <a:r>
              <a:rPr lang="en-US" sz="5000" dirty="0" err="1">
                <a:solidFill>
                  <a:srgbClr val="000000"/>
                </a:solidFill>
                <a:latin typeface="Roboto Condensed"/>
              </a:rPr>
              <a:t>để</a:t>
            </a:r>
            <a:r>
              <a:rPr lang="en-US" sz="5000" dirty="0">
                <a:solidFill>
                  <a:srgbClr val="000000"/>
                </a:solidFill>
                <a:latin typeface="Roboto Condensed"/>
              </a:rPr>
              <a:t> </a:t>
            </a:r>
            <a:r>
              <a:rPr lang="en-US" sz="5000" dirty="0" err="1">
                <a:solidFill>
                  <a:srgbClr val="000000"/>
                </a:solidFill>
                <a:latin typeface="Roboto Condensed Bold"/>
              </a:rPr>
              <a:t>thay</a:t>
            </a:r>
            <a:r>
              <a:rPr lang="en-US" sz="5000" dirty="0">
                <a:solidFill>
                  <a:srgbClr val="000000"/>
                </a:solidFill>
                <a:latin typeface="Roboto Condensed Bold"/>
              </a:rPr>
              <a:t> </a:t>
            </a:r>
            <a:r>
              <a:rPr lang="en-US" sz="5000" dirty="0" err="1">
                <a:solidFill>
                  <a:srgbClr val="000000"/>
                </a:solidFill>
                <a:latin typeface="Roboto Condensed Bold"/>
              </a:rPr>
              <a:t>thế</a:t>
            </a:r>
            <a:r>
              <a:rPr lang="en-US" sz="5000" dirty="0">
                <a:solidFill>
                  <a:srgbClr val="000000"/>
                </a:solidFill>
                <a:latin typeface="Roboto Condensed"/>
              </a:rPr>
              <a:t> </a:t>
            </a:r>
            <a:r>
              <a:rPr lang="en-US" sz="5000" dirty="0" err="1">
                <a:solidFill>
                  <a:srgbClr val="000000"/>
                </a:solidFill>
                <a:latin typeface="Roboto Condensed"/>
              </a:rPr>
              <a:t>cho</a:t>
            </a:r>
            <a:r>
              <a:rPr lang="en-US" sz="5000" dirty="0">
                <a:solidFill>
                  <a:srgbClr val="000000"/>
                </a:solidFill>
                <a:latin typeface="Roboto Condensed"/>
              </a:rPr>
              <a:t> </a:t>
            </a:r>
            <a:r>
              <a:rPr lang="en-US" sz="5000" dirty="0" err="1">
                <a:solidFill>
                  <a:srgbClr val="000000"/>
                </a:solidFill>
                <a:latin typeface="Roboto Condensed"/>
              </a:rPr>
              <a:t>từ</a:t>
            </a:r>
            <a:r>
              <a:rPr lang="en-US" sz="5000" dirty="0">
                <a:solidFill>
                  <a:srgbClr val="000000"/>
                </a:solidFill>
                <a:latin typeface="Roboto Condensed"/>
              </a:rPr>
              <a:t> </a:t>
            </a:r>
            <a:r>
              <a:rPr lang="en-US" sz="5000" dirty="0" err="1">
                <a:solidFill>
                  <a:srgbClr val="000000"/>
                </a:solidFill>
                <a:latin typeface="Roboto Condensed"/>
              </a:rPr>
              <a:t>ngữ</a:t>
            </a:r>
            <a:r>
              <a:rPr lang="en-US" sz="5000" dirty="0">
                <a:solidFill>
                  <a:srgbClr val="000000"/>
                </a:solidFill>
                <a:latin typeface="Roboto Condensed"/>
              </a:rPr>
              <a:t> </a:t>
            </a:r>
            <a:r>
              <a:rPr lang="en-US" sz="5000" dirty="0" err="1">
                <a:solidFill>
                  <a:srgbClr val="000000"/>
                </a:solidFill>
                <a:latin typeface="Roboto Condensed"/>
              </a:rPr>
              <a:t>đã</a:t>
            </a:r>
            <a:r>
              <a:rPr lang="en-US" sz="5000" dirty="0">
                <a:solidFill>
                  <a:srgbClr val="000000"/>
                </a:solidFill>
                <a:latin typeface="Roboto Condensed"/>
              </a:rPr>
              <a:t> </a:t>
            </a:r>
            <a:r>
              <a:rPr lang="en-US" sz="5000" dirty="0" err="1">
                <a:solidFill>
                  <a:srgbClr val="000000"/>
                </a:solidFill>
                <a:latin typeface="Roboto Condensed"/>
              </a:rPr>
              <a:t>xuất</a:t>
            </a:r>
            <a:r>
              <a:rPr lang="en-US" sz="5000" dirty="0">
                <a:solidFill>
                  <a:srgbClr val="000000"/>
                </a:solidFill>
                <a:latin typeface="Roboto Condensed"/>
              </a:rPr>
              <a:t> </a:t>
            </a:r>
            <a:r>
              <a:rPr lang="en-US" sz="5000" dirty="0" err="1">
                <a:solidFill>
                  <a:srgbClr val="000000"/>
                </a:solidFill>
                <a:latin typeface="Roboto Condensed"/>
              </a:rPr>
              <a:t>hiện</a:t>
            </a:r>
            <a:r>
              <a:rPr lang="en-US" sz="5000" dirty="0">
                <a:solidFill>
                  <a:srgbClr val="000000"/>
                </a:solidFill>
                <a:latin typeface="Roboto Condensed"/>
              </a:rPr>
              <a:t> ở </a:t>
            </a:r>
            <a:r>
              <a:rPr lang="en-US" sz="5000" dirty="0" err="1">
                <a:solidFill>
                  <a:srgbClr val="000000"/>
                </a:solidFill>
                <a:latin typeface="Roboto Condensed"/>
              </a:rPr>
              <a:t>câu</a:t>
            </a:r>
            <a:r>
              <a:rPr lang="en-US" sz="5000" dirty="0">
                <a:solidFill>
                  <a:srgbClr val="000000"/>
                </a:solidFill>
                <a:latin typeface="Roboto Condensed"/>
              </a:rPr>
              <a:t> </a:t>
            </a:r>
            <a:r>
              <a:rPr lang="en-US" sz="5000" dirty="0" err="1">
                <a:solidFill>
                  <a:srgbClr val="000000"/>
                </a:solidFill>
                <a:latin typeface="Roboto Condensed"/>
              </a:rPr>
              <a:t>trước</a:t>
            </a:r>
            <a:r>
              <a:rPr lang="en-US" sz="5000" dirty="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4261844" y="8187691"/>
            <a:ext cx="3541778" cy="2099309"/>
          </a:xfrm>
          <a:prstGeom prst="rect">
            <a:avLst/>
          </a:prstGeom>
        </p:spPr>
      </p:pic>
      <p:pic>
        <p:nvPicPr>
          <p:cNvPr id="3" name="Picture 3"/>
          <p:cNvPicPr>
            <a:picLocks noChangeAspect="1"/>
          </p:cNvPicPr>
          <p:nvPr/>
        </p:nvPicPr>
        <p:blipFill>
          <a:blip r:embed="rId4"/>
          <a:srcRect/>
          <a:stretch>
            <a:fillRect/>
          </a:stretch>
        </p:blipFill>
        <p:spPr>
          <a:xfrm rot="1534021">
            <a:off x="-797633" y="4169906"/>
            <a:ext cx="3867853" cy="58163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24527" y="1369980"/>
            <a:ext cx="11959114" cy="8505920"/>
          </a:xfrm>
          <a:prstGeom prst="rect">
            <a:avLst/>
          </a:prstGeom>
        </p:spPr>
      </p:pic>
      <p:sp>
        <p:nvSpPr>
          <p:cNvPr id="5" name="TextBox 5"/>
          <p:cNvSpPr txBox="1"/>
          <p:nvPr/>
        </p:nvSpPr>
        <p:spPr>
          <a:xfrm>
            <a:off x="5178464" y="2886725"/>
            <a:ext cx="8782464" cy="5257305"/>
          </a:xfrm>
          <a:prstGeom prst="rect">
            <a:avLst/>
          </a:prstGeom>
        </p:spPr>
        <p:txBody>
          <a:bodyPr lIns="0" tIns="0" rIns="0" bIns="0" rtlCol="0" anchor="t">
            <a:spAutoFit/>
          </a:bodyPr>
          <a:lstStyle/>
          <a:p>
            <a:pPr algn="just">
              <a:lnSpc>
                <a:spcPts val="8399"/>
              </a:lnSpc>
            </a:pPr>
            <a:r>
              <a:rPr lang="en-US" sz="5999" dirty="0">
                <a:solidFill>
                  <a:srgbClr val="000000"/>
                </a:solidFill>
                <a:latin typeface="Roboto Condensed Italics"/>
              </a:rPr>
              <a:t>· (1) </a:t>
            </a:r>
            <a:r>
              <a:rPr lang="en-US" sz="5999" dirty="0" err="1">
                <a:solidFill>
                  <a:srgbClr val="000000"/>
                </a:solidFill>
                <a:latin typeface="Roboto Condensed Italics"/>
              </a:rPr>
              <a:t>Vừa</a:t>
            </a:r>
            <a:r>
              <a:rPr lang="en-US" sz="5999" dirty="0">
                <a:solidFill>
                  <a:srgbClr val="000000"/>
                </a:solidFill>
                <a:latin typeface="Roboto Condensed Italics"/>
              </a:rPr>
              <a:t> </a:t>
            </a:r>
            <a:r>
              <a:rPr lang="en-US" sz="5999" dirty="0" err="1">
                <a:solidFill>
                  <a:srgbClr val="000000"/>
                </a:solidFill>
                <a:latin typeface="Roboto Condensed Italics"/>
              </a:rPr>
              <a:t>nghe</a:t>
            </a:r>
            <a:r>
              <a:rPr lang="en-US" sz="5999" dirty="0">
                <a:solidFill>
                  <a:srgbClr val="000000"/>
                </a:solidFill>
                <a:latin typeface="Roboto Condensed Italics"/>
              </a:rPr>
              <a:t> </a:t>
            </a:r>
            <a:r>
              <a:rPr lang="en-US" sz="5999" dirty="0" err="1">
                <a:solidFill>
                  <a:srgbClr val="000000"/>
                </a:solidFill>
                <a:latin typeface="Roboto Condensed Italics"/>
              </a:rPr>
              <a:t>tiếng</a:t>
            </a:r>
            <a:r>
              <a:rPr lang="en-US" sz="5999" dirty="0">
                <a:solidFill>
                  <a:srgbClr val="000000"/>
                </a:solidFill>
                <a:latin typeface="Roboto Condensed Italics"/>
              </a:rPr>
              <a:t> </a:t>
            </a:r>
            <a:r>
              <a:rPr lang="en-US" sz="5999" dirty="0" err="1">
                <a:solidFill>
                  <a:srgbClr val="000000"/>
                </a:solidFill>
                <a:latin typeface="Roboto Condensed Italics"/>
              </a:rPr>
              <a:t>đàn</a:t>
            </a:r>
            <a:r>
              <a:rPr lang="en-US" sz="5999" dirty="0">
                <a:solidFill>
                  <a:srgbClr val="000000"/>
                </a:solidFill>
                <a:latin typeface="Roboto Condensed Italics"/>
              </a:rPr>
              <a:t>, </a:t>
            </a:r>
            <a:r>
              <a:rPr lang="en-US" sz="5999" dirty="0" err="1">
                <a:solidFill>
                  <a:srgbClr val="000000"/>
                </a:solidFill>
                <a:latin typeface="Roboto Condensed Bold Italics"/>
              </a:rPr>
              <a:t>công</a:t>
            </a:r>
            <a:r>
              <a:rPr lang="en-US" sz="5999" dirty="0">
                <a:solidFill>
                  <a:srgbClr val="000000"/>
                </a:solidFill>
                <a:latin typeface="Roboto Condensed Bold Italics"/>
              </a:rPr>
              <a:t> </a:t>
            </a:r>
            <a:r>
              <a:rPr lang="en-US" sz="5999" dirty="0" err="1">
                <a:solidFill>
                  <a:srgbClr val="000000"/>
                </a:solidFill>
                <a:latin typeface="Roboto Condensed Bold Italics"/>
              </a:rPr>
              <a:t>chúa</a:t>
            </a:r>
            <a:r>
              <a:rPr lang="en-US" sz="5999" dirty="0">
                <a:solidFill>
                  <a:srgbClr val="000000"/>
                </a:solidFill>
                <a:latin typeface="Roboto Condensed Italics"/>
              </a:rPr>
              <a:t> </a:t>
            </a:r>
            <a:r>
              <a:rPr lang="en-US" sz="5999" dirty="0" err="1">
                <a:solidFill>
                  <a:srgbClr val="000000"/>
                </a:solidFill>
                <a:latin typeface="Roboto Condensed Italics"/>
              </a:rPr>
              <a:t>bỗng</a:t>
            </a:r>
            <a:r>
              <a:rPr lang="en-US" sz="5999" dirty="0">
                <a:solidFill>
                  <a:srgbClr val="000000"/>
                </a:solidFill>
                <a:latin typeface="Roboto Condensed Italics"/>
              </a:rPr>
              <a:t> </a:t>
            </a:r>
            <a:r>
              <a:rPr lang="en-US" sz="5999" dirty="0" err="1">
                <a:solidFill>
                  <a:srgbClr val="000000"/>
                </a:solidFill>
                <a:latin typeface="Roboto Condensed Italics"/>
              </a:rPr>
              <a:t>cười</a:t>
            </a:r>
            <a:r>
              <a:rPr lang="en-US" sz="5999" dirty="0">
                <a:solidFill>
                  <a:srgbClr val="000000"/>
                </a:solidFill>
                <a:latin typeface="Roboto Condensed Italics"/>
              </a:rPr>
              <a:t> </a:t>
            </a:r>
            <a:r>
              <a:rPr lang="en-US" sz="5999" dirty="0" err="1">
                <a:solidFill>
                  <a:srgbClr val="000000"/>
                </a:solidFill>
                <a:latin typeface="Roboto Condensed Italics"/>
              </a:rPr>
              <a:t>nói</a:t>
            </a:r>
            <a:r>
              <a:rPr lang="en-US" sz="5999" dirty="0">
                <a:solidFill>
                  <a:srgbClr val="000000"/>
                </a:solidFill>
                <a:latin typeface="Roboto Condensed Italics"/>
              </a:rPr>
              <a:t> </a:t>
            </a:r>
            <a:r>
              <a:rPr lang="en-US" sz="5999" dirty="0" err="1">
                <a:solidFill>
                  <a:srgbClr val="000000"/>
                </a:solidFill>
                <a:latin typeface="Roboto Condensed Italics"/>
              </a:rPr>
              <a:t>vui</a:t>
            </a:r>
            <a:r>
              <a:rPr lang="en-US" sz="5999" dirty="0">
                <a:solidFill>
                  <a:srgbClr val="000000"/>
                </a:solidFill>
                <a:latin typeface="Roboto Condensed Italics"/>
              </a:rPr>
              <a:t> </a:t>
            </a:r>
            <a:r>
              <a:rPr lang="en-US" sz="5999" dirty="0" err="1">
                <a:solidFill>
                  <a:srgbClr val="000000"/>
                </a:solidFill>
                <a:latin typeface="Roboto Condensed Italics"/>
              </a:rPr>
              <a:t>vẻ</a:t>
            </a:r>
            <a:r>
              <a:rPr lang="en-US" sz="5999" dirty="0">
                <a:solidFill>
                  <a:srgbClr val="000000"/>
                </a:solidFill>
                <a:latin typeface="Roboto Condensed Italics"/>
              </a:rPr>
              <a:t>. (2) </a:t>
            </a:r>
            <a:r>
              <a:rPr lang="en-US" sz="5999" dirty="0" err="1">
                <a:solidFill>
                  <a:srgbClr val="000000"/>
                </a:solidFill>
                <a:latin typeface="Roboto Condensed Bold Italics"/>
              </a:rPr>
              <a:t>Nàng</a:t>
            </a:r>
            <a:r>
              <a:rPr lang="en-US" sz="5999" dirty="0">
                <a:solidFill>
                  <a:srgbClr val="000000"/>
                </a:solidFill>
                <a:latin typeface="Roboto Condensed Italics"/>
              </a:rPr>
              <a:t> </a:t>
            </a:r>
            <a:r>
              <a:rPr lang="en-US" sz="5999" dirty="0" err="1">
                <a:solidFill>
                  <a:srgbClr val="000000"/>
                </a:solidFill>
                <a:latin typeface="Roboto Condensed Italics"/>
              </a:rPr>
              <a:t>xin</a:t>
            </a:r>
            <a:r>
              <a:rPr lang="en-US" sz="5999" dirty="0">
                <a:solidFill>
                  <a:srgbClr val="000000"/>
                </a:solidFill>
                <a:latin typeface="Roboto Condensed Italics"/>
              </a:rPr>
              <a:t> cha </a:t>
            </a:r>
            <a:r>
              <a:rPr lang="en-US" sz="5999" dirty="0" err="1">
                <a:solidFill>
                  <a:srgbClr val="000000"/>
                </a:solidFill>
                <a:latin typeface="Roboto Condensed Italics"/>
              </a:rPr>
              <a:t>cho</a:t>
            </a:r>
            <a:r>
              <a:rPr lang="en-US" sz="5999" dirty="0">
                <a:solidFill>
                  <a:srgbClr val="000000"/>
                </a:solidFill>
                <a:latin typeface="Roboto Condensed Italics"/>
              </a:rPr>
              <a:t> </a:t>
            </a:r>
            <a:r>
              <a:rPr lang="en-US" sz="5999" dirty="0" err="1">
                <a:solidFill>
                  <a:srgbClr val="000000"/>
                </a:solidFill>
                <a:latin typeface="Roboto Condensed Italics"/>
              </a:rPr>
              <a:t>gọi</a:t>
            </a:r>
            <a:r>
              <a:rPr lang="en-US" sz="5999" dirty="0">
                <a:solidFill>
                  <a:srgbClr val="000000"/>
                </a:solidFill>
                <a:latin typeface="Roboto Condensed Italics"/>
              </a:rPr>
              <a:t> </a:t>
            </a:r>
            <a:r>
              <a:rPr lang="en-US" sz="5999" dirty="0" err="1">
                <a:solidFill>
                  <a:srgbClr val="000000"/>
                </a:solidFill>
                <a:latin typeface="Roboto Condensed Italics"/>
              </a:rPr>
              <a:t>người</a:t>
            </a:r>
            <a:r>
              <a:rPr lang="en-US" sz="5999" dirty="0">
                <a:solidFill>
                  <a:srgbClr val="000000"/>
                </a:solidFill>
                <a:latin typeface="Roboto Condensed Italics"/>
              </a:rPr>
              <a:t> </a:t>
            </a:r>
            <a:r>
              <a:rPr lang="en-US" sz="5999" dirty="0" err="1">
                <a:solidFill>
                  <a:srgbClr val="000000"/>
                </a:solidFill>
                <a:latin typeface="Roboto Condensed Italics"/>
              </a:rPr>
              <a:t>đánh</a:t>
            </a:r>
            <a:r>
              <a:rPr lang="en-US" sz="5999" dirty="0">
                <a:solidFill>
                  <a:srgbClr val="000000"/>
                </a:solidFill>
                <a:latin typeface="Roboto Condensed Italics"/>
              </a:rPr>
              <a:t> </a:t>
            </a:r>
            <a:r>
              <a:rPr lang="en-US" sz="5999" dirty="0" err="1">
                <a:solidFill>
                  <a:srgbClr val="000000"/>
                </a:solidFill>
                <a:latin typeface="Roboto Condensed Italics"/>
              </a:rPr>
              <a:t>đàn</a:t>
            </a:r>
            <a:r>
              <a:rPr lang="en-US" sz="5999" dirty="0">
                <a:solidFill>
                  <a:srgbClr val="000000"/>
                </a:solidFill>
                <a:latin typeface="Roboto Condensed Italics"/>
              </a:rPr>
              <a:t> </a:t>
            </a:r>
            <a:r>
              <a:rPr lang="en-US" sz="5999" dirty="0" err="1">
                <a:solidFill>
                  <a:srgbClr val="000000"/>
                </a:solidFill>
                <a:latin typeface="Roboto Condensed Italics"/>
              </a:rPr>
              <a:t>vào</a:t>
            </a:r>
            <a:r>
              <a:rPr lang="en-US" sz="5999" dirty="0">
                <a:solidFill>
                  <a:srgbClr val="000000"/>
                </a:solidFill>
                <a:latin typeface="Roboto Condensed Italics"/>
              </a:rPr>
              <a:t> </a:t>
            </a:r>
            <a:r>
              <a:rPr lang="en-US" sz="5999" dirty="0" err="1">
                <a:solidFill>
                  <a:srgbClr val="000000"/>
                </a:solidFill>
                <a:latin typeface="Roboto Condensed Italics"/>
              </a:rPr>
              <a:t>cung</a:t>
            </a:r>
            <a:r>
              <a:rPr lang="en-US" sz="5999" dirty="0">
                <a:solidFill>
                  <a:srgbClr val="000000"/>
                </a:solidFill>
                <a:latin typeface="Roboto Condensed Italics"/>
              </a:rPr>
              <a:t>.</a:t>
            </a:r>
          </a:p>
          <a:p>
            <a:pPr algn="just">
              <a:lnSpc>
                <a:spcPts val="8399"/>
              </a:lnSpc>
              <a:spcBef>
                <a:spcPct val="0"/>
              </a:spcBef>
            </a:pPr>
            <a:endParaRPr lang="en-US" sz="5999" dirty="0">
              <a:solidFill>
                <a:srgbClr val="000000"/>
              </a:solidFill>
              <a:latin typeface="Roboto Condensed Italics"/>
            </a:endParaRPr>
          </a:p>
        </p:txBody>
      </p:sp>
      <p:sp>
        <p:nvSpPr>
          <p:cNvPr id="6" name="TextBox 6"/>
          <p:cNvSpPr txBox="1"/>
          <p:nvPr/>
        </p:nvSpPr>
        <p:spPr>
          <a:xfrm>
            <a:off x="374989" y="454533"/>
            <a:ext cx="16837257" cy="86346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Roboto Condensed"/>
              </a:rPr>
              <a:t>Chỉ ra từ ngữ dùng để </a:t>
            </a:r>
            <a:r>
              <a:rPr lang="en-US" sz="5000">
                <a:solidFill>
                  <a:srgbClr val="000000"/>
                </a:solidFill>
                <a:latin typeface="Roboto Condensed Bold"/>
              </a:rPr>
              <a:t>thay thế</a:t>
            </a:r>
            <a:r>
              <a:rPr lang="en-US" sz="5000">
                <a:solidFill>
                  <a:srgbClr val="000000"/>
                </a:solidFill>
                <a:latin typeface="Roboto Condensed"/>
              </a:rPr>
              <a:t> cho từ ngữ đã xuất hiện ở câu trước: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4261844" y="8187691"/>
            <a:ext cx="3541778" cy="2099309"/>
          </a:xfrm>
          <a:prstGeom prst="rect">
            <a:avLst/>
          </a:prstGeom>
        </p:spPr>
      </p:pic>
      <p:pic>
        <p:nvPicPr>
          <p:cNvPr id="3" name="Picture 3"/>
          <p:cNvPicPr>
            <a:picLocks noChangeAspect="1"/>
          </p:cNvPicPr>
          <p:nvPr/>
        </p:nvPicPr>
        <p:blipFill>
          <a:blip r:embed="rId4"/>
          <a:srcRect/>
          <a:stretch>
            <a:fillRect/>
          </a:stretch>
        </p:blipFill>
        <p:spPr>
          <a:xfrm rot="1534021">
            <a:off x="-797633" y="4169906"/>
            <a:ext cx="3867853" cy="58163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24527" y="1369980"/>
            <a:ext cx="11959114" cy="8505920"/>
          </a:xfrm>
          <a:prstGeom prst="rect">
            <a:avLst/>
          </a:prstGeom>
        </p:spPr>
      </p:pic>
      <p:sp>
        <p:nvSpPr>
          <p:cNvPr id="5" name="TextBox 5"/>
          <p:cNvSpPr txBox="1"/>
          <p:nvPr/>
        </p:nvSpPr>
        <p:spPr>
          <a:xfrm>
            <a:off x="5069243" y="3005999"/>
            <a:ext cx="8891902" cy="4499611"/>
          </a:xfrm>
          <a:prstGeom prst="rect">
            <a:avLst/>
          </a:prstGeom>
        </p:spPr>
        <p:txBody>
          <a:bodyPr lIns="0" tIns="0" rIns="0" bIns="0" rtlCol="0" anchor="t">
            <a:spAutoFit/>
          </a:bodyPr>
          <a:lstStyle/>
          <a:p>
            <a:pPr algn="just">
              <a:lnSpc>
                <a:spcPts val="7139"/>
              </a:lnSpc>
              <a:spcBef>
                <a:spcPct val="0"/>
              </a:spcBef>
            </a:pPr>
            <a:r>
              <a:rPr lang="en-US" sz="5099" dirty="0">
                <a:solidFill>
                  <a:srgbClr val="000000"/>
                </a:solidFill>
                <a:latin typeface="Roboto Condensed Italics"/>
              </a:rPr>
              <a:t>      (1) </a:t>
            </a:r>
            <a:r>
              <a:rPr lang="en-US" sz="5099" dirty="0" err="1">
                <a:solidFill>
                  <a:srgbClr val="000000"/>
                </a:solidFill>
                <a:latin typeface="Roboto Condensed Italics"/>
              </a:rPr>
              <a:t>Một</a:t>
            </a:r>
            <a:r>
              <a:rPr lang="en-US" sz="5099" dirty="0">
                <a:solidFill>
                  <a:srgbClr val="000000"/>
                </a:solidFill>
                <a:latin typeface="Roboto Condensed Italics"/>
              </a:rPr>
              <a:t> </a:t>
            </a:r>
            <a:r>
              <a:rPr lang="en-US" sz="5099" dirty="0" err="1">
                <a:solidFill>
                  <a:srgbClr val="000000"/>
                </a:solidFill>
                <a:latin typeface="Roboto Condensed Italics"/>
              </a:rPr>
              <a:t>hôm</a:t>
            </a:r>
            <a:r>
              <a:rPr lang="en-US" sz="5099" dirty="0">
                <a:solidFill>
                  <a:srgbClr val="000000"/>
                </a:solidFill>
                <a:latin typeface="Roboto Condensed Italics"/>
              </a:rPr>
              <a:t>, </a:t>
            </a:r>
            <a:r>
              <a:rPr lang="en-US" sz="5099" dirty="0" err="1">
                <a:solidFill>
                  <a:srgbClr val="000000"/>
                </a:solidFill>
                <a:latin typeface="Roboto Condensed Italics"/>
              </a:rPr>
              <a:t>Thạch</a:t>
            </a:r>
            <a:r>
              <a:rPr lang="en-US" sz="5099" dirty="0">
                <a:solidFill>
                  <a:srgbClr val="000000"/>
                </a:solidFill>
                <a:latin typeface="Roboto Condensed Italics"/>
              </a:rPr>
              <a:t> </a:t>
            </a:r>
            <a:r>
              <a:rPr lang="en-US" sz="5099" dirty="0" err="1">
                <a:solidFill>
                  <a:srgbClr val="000000"/>
                </a:solidFill>
                <a:latin typeface="Roboto Condensed Italics"/>
              </a:rPr>
              <a:t>Sanh</a:t>
            </a:r>
            <a:r>
              <a:rPr lang="en-US" sz="5099" dirty="0">
                <a:solidFill>
                  <a:srgbClr val="000000"/>
                </a:solidFill>
                <a:latin typeface="Roboto Condensed Italics"/>
              </a:rPr>
              <a:t> </a:t>
            </a:r>
            <a:r>
              <a:rPr lang="en-US" sz="5099" dirty="0" err="1">
                <a:solidFill>
                  <a:srgbClr val="000000"/>
                </a:solidFill>
                <a:latin typeface="Roboto Condensed Italics"/>
              </a:rPr>
              <a:t>ngồi</a:t>
            </a:r>
            <a:r>
              <a:rPr lang="en-US" sz="5099" dirty="0">
                <a:solidFill>
                  <a:srgbClr val="000000"/>
                </a:solidFill>
                <a:latin typeface="Roboto Condensed Italics"/>
              </a:rPr>
              <a:t> </a:t>
            </a:r>
            <a:r>
              <a:rPr lang="en-US" sz="5099" dirty="0" err="1">
                <a:solidFill>
                  <a:srgbClr val="000000"/>
                </a:solidFill>
                <a:latin typeface="Roboto Condensed Italics"/>
              </a:rPr>
              <a:t>trong</a:t>
            </a:r>
            <a:r>
              <a:rPr lang="en-US" sz="5099" dirty="0">
                <a:solidFill>
                  <a:srgbClr val="000000"/>
                </a:solidFill>
                <a:latin typeface="Roboto Condensed Italics"/>
              </a:rPr>
              <a:t> </a:t>
            </a:r>
            <a:r>
              <a:rPr lang="en-US" sz="5099" dirty="0" err="1">
                <a:solidFill>
                  <a:srgbClr val="000000"/>
                </a:solidFill>
                <a:latin typeface="Roboto Condensed Italics"/>
              </a:rPr>
              <a:t>ngục</a:t>
            </a:r>
            <a:r>
              <a:rPr lang="en-US" sz="5099" dirty="0">
                <a:solidFill>
                  <a:srgbClr val="000000"/>
                </a:solidFill>
                <a:latin typeface="Roboto Condensed Italics"/>
              </a:rPr>
              <a:t> </a:t>
            </a:r>
            <a:r>
              <a:rPr lang="en-US" sz="5099" dirty="0" err="1">
                <a:solidFill>
                  <a:srgbClr val="000000"/>
                </a:solidFill>
                <a:latin typeface="Roboto Condensed Italics"/>
              </a:rPr>
              <a:t>tối</a:t>
            </a:r>
            <a:r>
              <a:rPr lang="en-US" sz="5099" dirty="0">
                <a:solidFill>
                  <a:srgbClr val="000000"/>
                </a:solidFill>
                <a:latin typeface="Roboto Condensed Italics"/>
              </a:rPr>
              <a:t>, </a:t>
            </a:r>
            <a:r>
              <a:rPr lang="en-US" sz="5099" dirty="0" err="1">
                <a:solidFill>
                  <a:srgbClr val="000000"/>
                </a:solidFill>
                <a:latin typeface="Roboto Condensed Italics"/>
              </a:rPr>
              <a:t>đem</a:t>
            </a:r>
            <a:r>
              <a:rPr lang="en-US" sz="5099" dirty="0">
                <a:solidFill>
                  <a:srgbClr val="000000"/>
                </a:solidFill>
                <a:latin typeface="Roboto Condensed Italics"/>
              </a:rPr>
              <a:t> </a:t>
            </a:r>
            <a:r>
              <a:rPr lang="en-US" sz="5099" dirty="0" err="1">
                <a:solidFill>
                  <a:srgbClr val="000000"/>
                </a:solidFill>
                <a:latin typeface="Roboto Condensed Italics"/>
              </a:rPr>
              <a:t>đàn</a:t>
            </a:r>
            <a:r>
              <a:rPr lang="en-US" sz="5099" dirty="0">
                <a:solidFill>
                  <a:srgbClr val="000000"/>
                </a:solidFill>
                <a:latin typeface="Roboto Condensed Italics"/>
              </a:rPr>
              <a:t> </a:t>
            </a:r>
            <a:r>
              <a:rPr lang="en-US" sz="5099" dirty="0" err="1">
                <a:solidFill>
                  <a:srgbClr val="000000"/>
                </a:solidFill>
                <a:latin typeface="Roboto Condensed Italics"/>
              </a:rPr>
              <a:t>của</a:t>
            </a:r>
            <a:r>
              <a:rPr lang="en-US" sz="5099" dirty="0">
                <a:solidFill>
                  <a:srgbClr val="000000"/>
                </a:solidFill>
                <a:latin typeface="Roboto Condensed Italics"/>
              </a:rPr>
              <a:t> </a:t>
            </a:r>
            <a:r>
              <a:rPr lang="en-US" sz="5099" dirty="0" err="1">
                <a:solidFill>
                  <a:srgbClr val="000000"/>
                </a:solidFill>
                <a:latin typeface="Roboto Condensed Italics"/>
              </a:rPr>
              <a:t>vua</a:t>
            </a:r>
            <a:r>
              <a:rPr lang="en-US" sz="5099" dirty="0">
                <a:solidFill>
                  <a:srgbClr val="000000"/>
                </a:solidFill>
                <a:latin typeface="Roboto Condensed Italics"/>
              </a:rPr>
              <a:t> </a:t>
            </a:r>
            <a:r>
              <a:rPr lang="en-US" sz="5099" dirty="0" err="1">
                <a:solidFill>
                  <a:srgbClr val="000000"/>
                </a:solidFill>
                <a:latin typeface="Roboto Condensed Italics"/>
              </a:rPr>
              <a:t>Thủy</a:t>
            </a:r>
            <a:r>
              <a:rPr lang="en-US" sz="5099" dirty="0">
                <a:solidFill>
                  <a:srgbClr val="000000"/>
                </a:solidFill>
                <a:latin typeface="Roboto Condensed Italics"/>
              </a:rPr>
              <a:t> </a:t>
            </a:r>
            <a:r>
              <a:rPr lang="en-US" sz="5099" dirty="0" err="1">
                <a:solidFill>
                  <a:srgbClr val="000000"/>
                </a:solidFill>
                <a:latin typeface="Roboto Condensed Italics"/>
              </a:rPr>
              <a:t>Tề</a:t>
            </a:r>
            <a:r>
              <a:rPr lang="en-US" sz="5099" dirty="0">
                <a:solidFill>
                  <a:srgbClr val="000000"/>
                </a:solidFill>
                <a:latin typeface="Roboto Condensed Italics"/>
              </a:rPr>
              <a:t> </a:t>
            </a:r>
            <a:r>
              <a:rPr lang="en-US" sz="5099" dirty="0" err="1">
                <a:solidFill>
                  <a:srgbClr val="000000"/>
                </a:solidFill>
                <a:latin typeface="Roboto Condensed Italics"/>
              </a:rPr>
              <a:t>cho</a:t>
            </a:r>
            <a:r>
              <a:rPr lang="en-US" sz="5099" dirty="0">
                <a:solidFill>
                  <a:srgbClr val="000000"/>
                </a:solidFill>
                <a:latin typeface="Roboto Condensed Italics"/>
              </a:rPr>
              <a:t> </a:t>
            </a:r>
            <a:r>
              <a:rPr lang="en-US" sz="5099" dirty="0" err="1">
                <a:solidFill>
                  <a:srgbClr val="000000"/>
                </a:solidFill>
                <a:latin typeface="Roboto Condensed Italics"/>
              </a:rPr>
              <a:t>ra</a:t>
            </a:r>
            <a:r>
              <a:rPr lang="en-US" sz="5099" dirty="0">
                <a:solidFill>
                  <a:srgbClr val="000000"/>
                </a:solidFill>
                <a:latin typeface="Roboto Condensed Italics"/>
              </a:rPr>
              <a:t> </a:t>
            </a:r>
            <a:r>
              <a:rPr lang="en-US" sz="5099" dirty="0" err="1">
                <a:solidFill>
                  <a:srgbClr val="000000"/>
                </a:solidFill>
                <a:latin typeface="Roboto Condensed Italics"/>
              </a:rPr>
              <a:t>gảy</a:t>
            </a:r>
            <a:r>
              <a:rPr lang="en-US" sz="5099" dirty="0">
                <a:solidFill>
                  <a:srgbClr val="000000"/>
                </a:solidFill>
                <a:latin typeface="Roboto Condensed Italics"/>
              </a:rPr>
              <a:t>. (2) </a:t>
            </a:r>
            <a:r>
              <a:rPr lang="en-US" sz="5099" dirty="0" err="1">
                <a:solidFill>
                  <a:srgbClr val="000000"/>
                </a:solidFill>
                <a:latin typeface="Roboto Condensed Italics"/>
              </a:rPr>
              <a:t>Tiếng</a:t>
            </a:r>
            <a:r>
              <a:rPr lang="en-US" sz="5099" dirty="0">
                <a:solidFill>
                  <a:srgbClr val="000000"/>
                </a:solidFill>
                <a:latin typeface="Roboto Condensed Italics"/>
              </a:rPr>
              <a:t> </a:t>
            </a:r>
            <a:r>
              <a:rPr lang="en-US" sz="5099" dirty="0" err="1">
                <a:solidFill>
                  <a:srgbClr val="000000"/>
                </a:solidFill>
                <a:latin typeface="Roboto Condensed Italics"/>
              </a:rPr>
              <a:t>đàn</a:t>
            </a:r>
            <a:r>
              <a:rPr lang="en-US" sz="5099" dirty="0">
                <a:solidFill>
                  <a:srgbClr val="000000"/>
                </a:solidFill>
                <a:latin typeface="Roboto Condensed Italics"/>
              </a:rPr>
              <a:t> </a:t>
            </a:r>
            <a:r>
              <a:rPr lang="en-US" sz="5099" dirty="0" err="1">
                <a:solidFill>
                  <a:srgbClr val="000000"/>
                </a:solidFill>
                <a:latin typeface="Roboto Condensed Italics"/>
              </a:rPr>
              <a:t>vẳng</a:t>
            </a:r>
            <a:r>
              <a:rPr lang="en-US" sz="5099" dirty="0">
                <a:solidFill>
                  <a:srgbClr val="000000"/>
                </a:solidFill>
                <a:latin typeface="Roboto Condensed Italics"/>
              </a:rPr>
              <a:t> </a:t>
            </a:r>
            <a:r>
              <a:rPr lang="en-US" sz="5099" dirty="0" err="1">
                <a:solidFill>
                  <a:srgbClr val="000000"/>
                </a:solidFill>
                <a:latin typeface="Roboto Condensed Italics"/>
              </a:rPr>
              <a:t>đến</a:t>
            </a:r>
            <a:r>
              <a:rPr lang="en-US" sz="5099" dirty="0">
                <a:solidFill>
                  <a:srgbClr val="000000"/>
                </a:solidFill>
                <a:latin typeface="Roboto Condensed Italics"/>
              </a:rPr>
              <a:t> </a:t>
            </a:r>
            <a:r>
              <a:rPr lang="en-US" sz="5099" dirty="0" err="1">
                <a:solidFill>
                  <a:srgbClr val="000000"/>
                </a:solidFill>
                <a:latin typeface="Roboto Condensed Italics"/>
              </a:rPr>
              <a:t>hoàng</a:t>
            </a:r>
            <a:r>
              <a:rPr lang="en-US" sz="5099" dirty="0">
                <a:solidFill>
                  <a:srgbClr val="000000"/>
                </a:solidFill>
                <a:latin typeface="Roboto Condensed Italics"/>
              </a:rPr>
              <a:t> </a:t>
            </a:r>
            <a:r>
              <a:rPr lang="en-US" sz="5099" dirty="0" err="1">
                <a:solidFill>
                  <a:srgbClr val="000000"/>
                </a:solidFill>
                <a:latin typeface="Roboto Condensed Italics"/>
              </a:rPr>
              <a:t>cung</a:t>
            </a:r>
            <a:r>
              <a:rPr lang="en-US" sz="5099" dirty="0">
                <a:solidFill>
                  <a:srgbClr val="000000"/>
                </a:solidFill>
                <a:latin typeface="Roboto Condensed Italics"/>
              </a:rPr>
              <a:t>, </a:t>
            </a:r>
            <a:r>
              <a:rPr lang="en-US" sz="5099" dirty="0" err="1">
                <a:solidFill>
                  <a:srgbClr val="000000"/>
                </a:solidFill>
                <a:latin typeface="Roboto Condensed Italics"/>
              </a:rPr>
              <a:t>lọt</a:t>
            </a:r>
            <a:r>
              <a:rPr lang="en-US" sz="5099" dirty="0">
                <a:solidFill>
                  <a:srgbClr val="000000"/>
                </a:solidFill>
                <a:latin typeface="Roboto Condensed Italics"/>
              </a:rPr>
              <a:t> </a:t>
            </a:r>
            <a:r>
              <a:rPr lang="en-US" sz="5099" dirty="0" err="1">
                <a:solidFill>
                  <a:srgbClr val="000000"/>
                </a:solidFill>
                <a:latin typeface="Roboto Condensed Italics"/>
              </a:rPr>
              <a:t>vào</a:t>
            </a:r>
            <a:r>
              <a:rPr lang="en-US" sz="5099" dirty="0">
                <a:solidFill>
                  <a:srgbClr val="000000"/>
                </a:solidFill>
                <a:latin typeface="Roboto Condensed Italics"/>
              </a:rPr>
              <a:t> tai </a:t>
            </a:r>
            <a:r>
              <a:rPr lang="en-US" sz="5099" dirty="0" err="1">
                <a:solidFill>
                  <a:srgbClr val="000000"/>
                </a:solidFill>
                <a:latin typeface="Roboto Condensed Italics"/>
              </a:rPr>
              <a:t>công</a:t>
            </a:r>
            <a:r>
              <a:rPr lang="en-US" sz="5099" dirty="0">
                <a:solidFill>
                  <a:srgbClr val="000000"/>
                </a:solidFill>
                <a:latin typeface="Roboto Condensed Italics"/>
              </a:rPr>
              <a:t> </a:t>
            </a:r>
            <a:r>
              <a:rPr lang="en-US" sz="5099" dirty="0" err="1">
                <a:solidFill>
                  <a:srgbClr val="000000"/>
                </a:solidFill>
                <a:latin typeface="Roboto Condensed Italics"/>
              </a:rPr>
              <a:t>chúa</a:t>
            </a:r>
            <a:r>
              <a:rPr lang="en-US" sz="5099" dirty="0">
                <a:solidFill>
                  <a:srgbClr val="000000"/>
                </a:solidFill>
                <a:latin typeface="Roboto Condensed Italics"/>
              </a:rPr>
              <a:t>. </a:t>
            </a:r>
          </a:p>
        </p:txBody>
      </p:sp>
      <p:sp>
        <p:nvSpPr>
          <p:cNvPr id="6" name="TextBox 6"/>
          <p:cNvSpPr txBox="1"/>
          <p:nvPr/>
        </p:nvSpPr>
        <p:spPr>
          <a:xfrm>
            <a:off x="1703942" y="454533"/>
            <a:ext cx="14179352" cy="86346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Roboto Condensed"/>
              </a:rPr>
              <a:t>Chỉ ra từ ngữ được </a:t>
            </a:r>
            <a:r>
              <a:rPr lang="en-US" sz="5000">
                <a:solidFill>
                  <a:srgbClr val="000000"/>
                </a:solidFill>
                <a:latin typeface="Roboto Condensed Bold"/>
              </a:rPr>
              <a:t>lặp lại </a:t>
            </a:r>
            <a:r>
              <a:rPr lang="en-US" sz="5000">
                <a:solidFill>
                  <a:srgbClr val="000000"/>
                </a:solidFill>
                <a:latin typeface="Roboto Condensed"/>
              </a:rPr>
              <a:t>ở các câu trong đoạn văn sau: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4261844" y="8187691"/>
            <a:ext cx="3541778" cy="2099309"/>
          </a:xfrm>
          <a:prstGeom prst="rect">
            <a:avLst/>
          </a:prstGeom>
        </p:spPr>
      </p:pic>
      <p:pic>
        <p:nvPicPr>
          <p:cNvPr id="3" name="Picture 3"/>
          <p:cNvPicPr>
            <a:picLocks noChangeAspect="1"/>
          </p:cNvPicPr>
          <p:nvPr/>
        </p:nvPicPr>
        <p:blipFill>
          <a:blip r:embed="rId4"/>
          <a:srcRect/>
          <a:stretch>
            <a:fillRect/>
          </a:stretch>
        </p:blipFill>
        <p:spPr>
          <a:xfrm rot="1534021">
            <a:off x="-797633" y="4169906"/>
            <a:ext cx="3867853" cy="58163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24527" y="1369980"/>
            <a:ext cx="11959114" cy="8505920"/>
          </a:xfrm>
          <a:prstGeom prst="rect">
            <a:avLst/>
          </a:prstGeom>
        </p:spPr>
      </p:pic>
      <p:sp>
        <p:nvSpPr>
          <p:cNvPr id="5" name="TextBox 5"/>
          <p:cNvSpPr txBox="1"/>
          <p:nvPr/>
        </p:nvSpPr>
        <p:spPr>
          <a:xfrm>
            <a:off x="5069243" y="3005999"/>
            <a:ext cx="8891902" cy="4499611"/>
          </a:xfrm>
          <a:prstGeom prst="rect">
            <a:avLst/>
          </a:prstGeom>
        </p:spPr>
        <p:txBody>
          <a:bodyPr lIns="0" tIns="0" rIns="0" bIns="0" rtlCol="0" anchor="t">
            <a:spAutoFit/>
          </a:bodyPr>
          <a:lstStyle/>
          <a:p>
            <a:pPr algn="just">
              <a:lnSpc>
                <a:spcPts val="7139"/>
              </a:lnSpc>
              <a:spcBef>
                <a:spcPct val="0"/>
              </a:spcBef>
            </a:pPr>
            <a:r>
              <a:rPr lang="en-US" sz="5099" dirty="0">
                <a:solidFill>
                  <a:srgbClr val="000000"/>
                </a:solidFill>
                <a:latin typeface="Roboto Condensed Italics"/>
              </a:rPr>
              <a:t>      (1) </a:t>
            </a:r>
            <a:r>
              <a:rPr lang="en-US" sz="5099" dirty="0" err="1">
                <a:solidFill>
                  <a:srgbClr val="000000"/>
                </a:solidFill>
                <a:latin typeface="Roboto Condensed Italics"/>
              </a:rPr>
              <a:t>Một</a:t>
            </a:r>
            <a:r>
              <a:rPr lang="en-US" sz="5099" dirty="0">
                <a:solidFill>
                  <a:srgbClr val="000000"/>
                </a:solidFill>
                <a:latin typeface="Roboto Condensed Italics"/>
              </a:rPr>
              <a:t> </a:t>
            </a:r>
            <a:r>
              <a:rPr lang="en-US" sz="5099" dirty="0" err="1">
                <a:solidFill>
                  <a:srgbClr val="000000"/>
                </a:solidFill>
                <a:latin typeface="Roboto Condensed Italics"/>
              </a:rPr>
              <a:t>hôm</a:t>
            </a:r>
            <a:r>
              <a:rPr lang="en-US" sz="5099" dirty="0">
                <a:solidFill>
                  <a:srgbClr val="000000"/>
                </a:solidFill>
                <a:latin typeface="Roboto Condensed Italics"/>
              </a:rPr>
              <a:t>, </a:t>
            </a:r>
            <a:r>
              <a:rPr lang="en-US" sz="5099" dirty="0" err="1">
                <a:solidFill>
                  <a:srgbClr val="000000"/>
                </a:solidFill>
                <a:latin typeface="Roboto Condensed Italics"/>
              </a:rPr>
              <a:t>Thạch</a:t>
            </a:r>
            <a:r>
              <a:rPr lang="en-US" sz="5099" dirty="0">
                <a:solidFill>
                  <a:srgbClr val="000000"/>
                </a:solidFill>
                <a:latin typeface="Roboto Condensed Italics"/>
              </a:rPr>
              <a:t> </a:t>
            </a:r>
            <a:r>
              <a:rPr lang="en-US" sz="5099" dirty="0" err="1">
                <a:solidFill>
                  <a:srgbClr val="000000"/>
                </a:solidFill>
                <a:latin typeface="Roboto Condensed Italics"/>
              </a:rPr>
              <a:t>Sanh</a:t>
            </a:r>
            <a:r>
              <a:rPr lang="en-US" sz="5099" dirty="0">
                <a:solidFill>
                  <a:srgbClr val="000000"/>
                </a:solidFill>
                <a:latin typeface="Roboto Condensed Italics"/>
              </a:rPr>
              <a:t> </a:t>
            </a:r>
            <a:r>
              <a:rPr lang="en-US" sz="5099" dirty="0" err="1">
                <a:solidFill>
                  <a:srgbClr val="000000"/>
                </a:solidFill>
                <a:latin typeface="Roboto Condensed Italics"/>
              </a:rPr>
              <a:t>ngồi</a:t>
            </a:r>
            <a:r>
              <a:rPr lang="en-US" sz="5099" dirty="0">
                <a:solidFill>
                  <a:srgbClr val="000000"/>
                </a:solidFill>
                <a:latin typeface="Roboto Condensed Italics"/>
              </a:rPr>
              <a:t> </a:t>
            </a:r>
            <a:r>
              <a:rPr lang="en-US" sz="5099" dirty="0" err="1">
                <a:solidFill>
                  <a:srgbClr val="000000"/>
                </a:solidFill>
                <a:latin typeface="Roboto Condensed Italics"/>
              </a:rPr>
              <a:t>trong</a:t>
            </a:r>
            <a:r>
              <a:rPr lang="en-US" sz="5099" dirty="0">
                <a:solidFill>
                  <a:srgbClr val="000000"/>
                </a:solidFill>
                <a:latin typeface="Roboto Condensed Italics"/>
              </a:rPr>
              <a:t> </a:t>
            </a:r>
            <a:r>
              <a:rPr lang="en-US" sz="5099" dirty="0" err="1">
                <a:solidFill>
                  <a:srgbClr val="000000"/>
                </a:solidFill>
                <a:latin typeface="Roboto Condensed Italics"/>
              </a:rPr>
              <a:t>ngục</a:t>
            </a:r>
            <a:r>
              <a:rPr lang="en-US" sz="5099" dirty="0">
                <a:solidFill>
                  <a:srgbClr val="000000"/>
                </a:solidFill>
                <a:latin typeface="Roboto Condensed Italics"/>
              </a:rPr>
              <a:t> </a:t>
            </a:r>
            <a:r>
              <a:rPr lang="en-US" sz="5099" dirty="0" err="1">
                <a:solidFill>
                  <a:srgbClr val="000000"/>
                </a:solidFill>
                <a:latin typeface="Roboto Condensed Italics"/>
              </a:rPr>
              <a:t>tối</a:t>
            </a:r>
            <a:r>
              <a:rPr lang="en-US" sz="5099" dirty="0">
                <a:solidFill>
                  <a:srgbClr val="000000"/>
                </a:solidFill>
                <a:latin typeface="Roboto Condensed Italics"/>
              </a:rPr>
              <a:t>, </a:t>
            </a:r>
            <a:r>
              <a:rPr lang="en-US" sz="5099" dirty="0" err="1">
                <a:solidFill>
                  <a:srgbClr val="000000"/>
                </a:solidFill>
                <a:latin typeface="Roboto Condensed Italics"/>
              </a:rPr>
              <a:t>đem</a:t>
            </a:r>
            <a:r>
              <a:rPr lang="en-US" sz="5099" dirty="0">
                <a:solidFill>
                  <a:srgbClr val="000000"/>
                </a:solidFill>
                <a:latin typeface="Roboto Condensed Italics"/>
              </a:rPr>
              <a:t> </a:t>
            </a:r>
            <a:r>
              <a:rPr lang="en-US" sz="5099" dirty="0" err="1">
                <a:solidFill>
                  <a:srgbClr val="000000"/>
                </a:solidFill>
                <a:latin typeface="Roboto Condensed Bold Italics"/>
              </a:rPr>
              <a:t>đàn</a:t>
            </a:r>
            <a:r>
              <a:rPr lang="en-US" sz="5099" dirty="0">
                <a:solidFill>
                  <a:srgbClr val="000000"/>
                </a:solidFill>
                <a:latin typeface="Roboto Condensed Italics"/>
              </a:rPr>
              <a:t> </a:t>
            </a:r>
            <a:r>
              <a:rPr lang="en-US" sz="5099" dirty="0" err="1">
                <a:solidFill>
                  <a:srgbClr val="000000"/>
                </a:solidFill>
                <a:latin typeface="Roboto Condensed Italics"/>
              </a:rPr>
              <a:t>của</a:t>
            </a:r>
            <a:r>
              <a:rPr lang="en-US" sz="5099" dirty="0">
                <a:solidFill>
                  <a:srgbClr val="000000"/>
                </a:solidFill>
                <a:latin typeface="Roboto Condensed Italics"/>
              </a:rPr>
              <a:t> </a:t>
            </a:r>
            <a:r>
              <a:rPr lang="en-US" sz="5099" dirty="0" err="1">
                <a:solidFill>
                  <a:srgbClr val="000000"/>
                </a:solidFill>
                <a:latin typeface="Roboto Condensed Italics"/>
              </a:rPr>
              <a:t>vua</a:t>
            </a:r>
            <a:r>
              <a:rPr lang="en-US" sz="5099" dirty="0">
                <a:solidFill>
                  <a:srgbClr val="000000"/>
                </a:solidFill>
                <a:latin typeface="Roboto Condensed Italics"/>
              </a:rPr>
              <a:t> </a:t>
            </a:r>
            <a:r>
              <a:rPr lang="en-US" sz="5099" dirty="0" err="1">
                <a:solidFill>
                  <a:srgbClr val="000000"/>
                </a:solidFill>
                <a:latin typeface="Roboto Condensed Italics"/>
              </a:rPr>
              <a:t>Thủy</a:t>
            </a:r>
            <a:r>
              <a:rPr lang="en-US" sz="5099" dirty="0">
                <a:solidFill>
                  <a:srgbClr val="000000"/>
                </a:solidFill>
                <a:latin typeface="Roboto Condensed Italics"/>
              </a:rPr>
              <a:t> </a:t>
            </a:r>
            <a:r>
              <a:rPr lang="en-US" sz="5099" dirty="0" err="1">
                <a:solidFill>
                  <a:srgbClr val="000000"/>
                </a:solidFill>
                <a:latin typeface="Roboto Condensed Italics"/>
              </a:rPr>
              <a:t>Tề</a:t>
            </a:r>
            <a:r>
              <a:rPr lang="en-US" sz="5099" dirty="0">
                <a:solidFill>
                  <a:srgbClr val="000000"/>
                </a:solidFill>
                <a:latin typeface="Roboto Condensed Italics"/>
              </a:rPr>
              <a:t> </a:t>
            </a:r>
            <a:r>
              <a:rPr lang="en-US" sz="5099" dirty="0" err="1">
                <a:solidFill>
                  <a:srgbClr val="000000"/>
                </a:solidFill>
                <a:latin typeface="Roboto Condensed Italics"/>
              </a:rPr>
              <a:t>cho</a:t>
            </a:r>
            <a:r>
              <a:rPr lang="en-US" sz="5099" dirty="0">
                <a:solidFill>
                  <a:srgbClr val="000000"/>
                </a:solidFill>
                <a:latin typeface="Roboto Condensed Italics"/>
              </a:rPr>
              <a:t> </a:t>
            </a:r>
            <a:r>
              <a:rPr lang="en-US" sz="5099" dirty="0" err="1">
                <a:solidFill>
                  <a:srgbClr val="000000"/>
                </a:solidFill>
                <a:latin typeface="Roboto Condensed Italics"/>
              </a:rPr>
              <a:t>ra</a:t>
            </a:r>
            <a:r>
              <a:rPr lang="en-US" sz="5099" dirty="0">
                <a:solidFill>
                  <a:srgbClr val="000000"/>
                </a:solidFill>
                <a:latin typeface="Roboto Condensed Italics"/>
              </a:rPr>
              <a:t> </a:t>
            </a:r>
            <a:r>
              <a:rPr lang="en-US" sz="5099" dirty="0" err="1">
                <a:solidFill>
                  <a:srgbClr val="000000"/>
                </a:solidFill>
                <a:latin typeface="Roboto Condensed Italics"/>
              </a:rPr>
              <a:t>gảy</a:t>
            </a:r>
            <a:r>
              <a:rPr lang="en-US" sz="5099" dirty="0">
                <a:solidFill>
                  <a:srgbClr val="000000"/>
                </a:solidFill>
                <a:latin typeface="Roboto Condensed Italics"/>
              </a:rPr>
              <a:t>. (2) </a:t>
            </a:r>
            <a:r>
              <a:rPr lang="en-US" sz="5099" dirty="0" err="1">
                <a:solidFill>
                  <a:srgbClr val="000000"/>
                </a:solidFill>
                <a:latin typeface="Roboto Condensed Italics"/>
              </a:rPr>
              <a:t>Tiếng</a:t>
            </a:r>
            <a:r>
              <a:rPr lang="en-US" sz="5099" dirty="0">
                <a:solidFill>
                  <a:srgbClr val="000000"/>
                </a:solidFill>
                <a:latin typeface="Roboto Condensed Italics"/>
              </a:rPr>
              <a:t> </a:t>
            </a:r>
            <a:r>
              <a:rPr lang="en-US" sz="5099" dirty="0" err="1">
                <a:solidFill>
                  <a:srgbClr val="000000"/>
                </a:solidFill>
                <a:latin typeface="Roboto Condensed Bold Italics"/>
              </a:rPr>
              <a:t>đàn</a:t>
            </a:r>
            <a:r>
              <a:rPr lang="en-US" sz="5099" dirty="0">
                <a:solidFill>
                  <a:srgbClr val="000000"/>
                </a:solidFill>
                <a:latin typeface="Roboto Condensed Italics"/>
              </a:rPr>
              <a:t> </a:t>
            </a:r>
            <a:r>
              <a:rPr lang="en-US" sz="5099" dirty="0" err="1">
                <a:solidFill>
                  <a:srgbClr val="000000"/>
                </a:solidFill>
                <a:latin typeface="Roboto Condensed Italics"/>
              </a:rPr>
              <a:t>vẳng</a:t>
            </a:r>
            <a:r>
              <a:rPr lang="en-US" sz="5099" dirty="0">
                <a:solidFill>
                  <a:srgbClr val="000000"/>
                </a:solidFill>
                <a:latin typeface="Roboto Condensed Italics"/>
              </a:rPr>
              <a:t> </a:t>
            </a:r>
            <a:r>
              <a:rPr lang="en-US" sz="5099" dirty="0" err="1">
                <a:solidFill>
                  <a:srgbClr val="000000"/>
                </a:solidFill>
                <a:latin typeface="Roboto Condensed Italics"/>
              </a:rPr>
              <a:t>đến</a:t>
            </a:r>
            <a:r>
              <a:rPr lang="en-US" sz="5099" dirty="0">
                <a:solidFill>
                  <a:srgbClr val="000000"/>
                </a:solidFill>
                <a:latin typeface="Roboto Condensed Italics"/>
              </a:rPr>
              <a:t> </a:t>
            </a:r>
            <a:r>
              <a:rPr lang="en-US" sz="5099" dirty="0" err="1">
                <a:solidFill>
                  <a:srgbClr val="000000"/>
                </a:solidFill>
                <a:latin typeface="Roboto Condensed Italics"/>
              </a:rPr>
              <a:t>hoàng</a:t>
            </a:r>
            <a:r>
              <a:rPr lang="en-US" sz="5099" dirty="0">
                <a:solidFill>
                  <a:srgbClr val="000000"/>
                </a:solidFill>
                <a:latin typeface="Roboto Condensed Italics"/>
              </a:rPr>
              <a:t> </a:t>
            </a:r>
            <a:r>
              <a:rPr lang="en-US" sz="5099" dirty="0" err="1">
                <a:solidFill>
                  <a:srgbClr val="000000"/>
                </a:solidFill>
                <a:latin typeface="Roboto Condensed Italics"/>
              </a:rPr>
              <a:t>cung</a:t>
            </a:r>
            <a:r>
              <a:rPr lang="en-US" sz="5099" dirty="0">
                <a:solidFill>
                  <a:srgbClr val="000000"/>
                </a:solidFill>
                <a:latin typeface="Roboto Condensed Italics"/>
              </a:rPr>
              <a:t>, </a:t>
            </a:r>
            <a:r>
              <a:rPr lang="en-US" sz="5099" dirty="0" err="1">
                <a:solidFill>
                  <a:srgbClr val="000000"/>
                </a:solidFill>
                <a:latin typeface="Roboto Condensed Italics"/>
              </a:rPr>
              <a:t>lọt</a:t>
            </a:r>
            <a:r>
              <a:rPr lang="en-US" sz="5099" dirty="0">
                <a:solidFill>
                  <a:srgbClr val="000000"/>
                </a:solidFill>
                <a:latin typeface="Roboto Condensed Italics"/>
              </a:rPr>
              <a:t> </a:t>
            </a:r>
            <a:r>
              <a:rPr lang="en-US" sz="5099" dirty="0" err="1">
                <a:solidFill>
                  <a:srgbClr val="000000"/>
                </a:solidFill>
                <a:latin typeface="Roboto Condensed Italics"/>
              </a:rPr>
              <a:t>vào</a:t>
            </a:r>
            <a:r>
              <a:rPr lang="en-US" sz="5099" dirty="0">
                <a:solidFill>
                  <a:srgbClr val="000000"/>
                </a:solidFill>
                <a:latin typeface="Roboto Condensed Italics"/>
              </a:rPr>
              <a:t> tai </a:t>
            </a:r>
            <a:r>
              <a:rPr lang="en-US" sz="5099" dirty="0" err="1">
                <a:solidFill>
                  <a:srgbClr val="000000"/>
                </a:solidFill>
                <a:latin typeface="Roboto Condensed Italics"/>
              </a:rPr>
              <a:t>công</a:t>
            </a:r>
            <a:r>
              <a:rPr lang="en-US" sz="5099" dirty="0">
                <a:solidFill>
                  <a:srgbClr val="000000"/>
                </a:solidFill>
                <a:latin typeface="Roboto Condensed Italics"/>
              </a:rPr>
              <a:t> </a:t>
            </a:r>
            <a:r>
              <a:rPr lang="en-US" sz="5099" dirty="0" err="1">
                <a:solidFill>
                  <a:srgbClr val="000000"/>
                </a:solidFill>
                <a:latin typeface="Roboto Condensed Italics"/>
              </a:rPr>
              <a:t>chúa</a:t>
            </a:r>
            <a:r>
              <a:rPr lang="en-US" sz="5099" dirty="0">
                <a:solidFill>
                  <a:srgbClr val="000000"/>
                </a:solidFill>
                <a:latin typeface="Roboto Condensed Italics"/>
              </a:rPr>
              <a:t>. </a:t>
            </a:r>
          </a:p>
        </p:txBody>
      </p:sp>
      <p:sp>
        <p:nvSpPr>
          <p:cNvPr id="6" name="TextBox 6"/>
          <p:cNvSpPr txBox="1"/>
          <p:nvPr/>
        </p:nvSpPr>
        <p:spPr>
          <a:xfrm>
            <a:off x="1703942" y="454533"/>
            <a:ext cx="14179352" cy="86346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Roboto Condensed"/>
              </a:rPr>
              <a:t>Chỉ ra từ ngữ được </a:t>
            </a:r>
            <a:r>
              <a:rPr lang="en-US" sz="5000">
                <a:solidFill>
                  <a:srgbClr val="000000"/>
                </a:solidFill>
                <a:latin typeface="Roboto Condensed Bold"/>
              </a:rPr>
              <a:t>lặp lại </a:t>
            </a:r>
            <a:r>
              <a:rPr lang="en-US" sz="5000">
                <a:solidFill>
                  <a:srgbClr val="000000"/>
                </a:solidFill>
                <a:latin typeface="Roboto Condensed"/>
              </a:rPr>
              <a:t>ở các câu trong đoạn văn sau: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43914">
            <a:off x="438433" y="-1038179"/>
            <a:ext cx="16605712" cy="16515135"/>
          </a:xfrm>
          <a:prstGeom prst="rect">
            <a:avLst/>
          </a:prstGeom>
        </p:spPr>
      </p:pic>
      <p:grpSp>
        <p:nvGrpSpPr>
          <p:cNvPr id="3" name="Group 3"/>
          <p:cNvGrpSpPr/>
          <p:nvPr/>
        </p:nvGrpSpPr>
        <p:grpSpPr>
          <a:xfrm>
            <a:off x="15525968" y="1049264"/>
            <a:ext cx="1905094" cy="1621906"/>
            <a:chOff x="0" y="0"/>
            <a:chExt cx="2540126" cy="2162541"/>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73204"/>
              <a:ext cx="1408696" cy="178933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8696" y="0"/>
              <a:ext cx="1131430" cy="1437151"/>
            </a:xfrm>
            <a:prstGeom prst="rect">
              <a:avLst/>
            </a:prstGeom>
          </p:spPr>
        </p:pic>
      </p:gr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07674" y="5662690"/>
            <a:ext cx="6617720" cy="411480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75479" y="3764543"/>
            <a:ext cx="5300979" cy="6522457"/>
          </a:xfrm>
          <a:prstGeom prst="rect">
            <a:avLst/>
          </a:prstGeom>
        </p:spPr>
      </p:pic>
      <p:sp>
        <p:nvSpPr>
          <p:cNvPr id="8" name="TextBox 8"/>
          <p:cNvSpPr txBox="1"/>
          <p:nvPr/>
        </p:nvSpPr>
        <p:spPr>
          <a:xfrm>
            <a:off x="2844136" y="1618179"/>
            <a:ext cx="11344796" cy="2770170"/>
          </a:xfrm>
          <a:prstGeom prst="rect">
            <a:avLst/>
          </a:prstGeom>
        </p:spPr>
        <p:txBody>
          <a:bodyPr lIns="0" tIns="0" rIns="0" bIns="0" rtlCol="0" anchor="t">
            <a:spAutoFit/>
          </a:bodyPr>
          <a:lstStyle/>
          <a:p>
            <a:pPr algn="ctr">
              <a:lnSpc>
                <a:spcPts val="7419"/>
              </a:lnSpc>
            </a:pPr>
            <a:r>
              <a:rPr lang="en-US" sz="5299">
                <a:solidFill>
                  <a:srgbClr val="683E38"/>
                </a:solidFill>
                <a:latin typeface="Fraunces Bold"/>
              </a:rPr>
              <a:t>I. LIÊN KẾT VÀ MẠCH LẠC </a:t>
            </a:r>
          </a:p>
          <a:p>
            <a:pPr algn="ctr">
              <a:lnSpc>
                <a:spcPts val="7419"/>
              </a:lnSpc>
            </a:pPr>
            <a:r>
              <a:rPr lang="en-US" sz="5299">
                <a:solidFill>
                  <a:srgbClr val="683E38"/>
                </a:solidFill>
                <a:latin typeface="Fraunces Bold"/>
              </a:rPr>
              <a:t>TRONG VĂN BẢN</a:t>
            </a:r>
          </a:p>
          <a:p>
            <a:pPr algn="ctr">
              <a:lnSpc>
                <a:spcPts val="7419"/>
              </a:lnSpc>
              <a:spcBef>
                <a:spcPct val="0"/>
              </a:spcBef>
            </a:pPr>
            <a:r>
              <a:rPr lang="en-US" sz="5299">
                <a:solidFill>
                  <a:srgbClr val="683E38"/>
                </a:solidFill>
                <a:latin typeface="Roboto Condensed Bold"/>
              </a:rPr>
              <a:t>1. Biện pháp (phép) liên kết</a:t>
            </a:r>
          </a:p>
        </p:txBody>
      </p:sp>
      <p:sp>
        <p:nvSpPr>
          <p:cNvPr id="9" name="TextBox 9"/>
          <p:cNvSpPr txBox="1"/>
          <p:nvPr/>
        </p:nvSpPr>
        <p:spPr>
          <a:xfrm>
            <a:off x="5886640" y="7114614"/>
            <a:ext cx="5259787" cy="953069"/>
          </a:xfrm>
          <a:prstGeom prst="rect">
            <a:avLst/>
          </a:prstGeom>
        </p:spPr>
        <p:txBody>
          <a:bodyPr lIns="0" tIns="0" rIns="0" bIns="0" rtlCol="0" anchor="t">
            <a:spAutoFit/>
          </a:bodyPr>
          <a:lstStyle/>
          <a:p>
            <a:pPr algn="ctr">
              <a:lnSpc>
                <a:spcPts val="7839"/>
              </a:lnSpc>
              <a:spcBef>
                <a:spcPct val="0"/>
              </a:spcBef>
            </a:pPr>
            <a:r>
              <a:rPr lang="en-US" sz="5599" dirty="0">
                <a:solidFill>
                  <a:srgbClr val="705C34"/>
                </a:solidFill>
                <a:latin typeface="Fraunces Bold"/>
              </a:rPr>
              <a:t>GHÉP CẶP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363723" y="-3679400"/>
            <a:ext cx="5511957" cy="6113076"/>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7487" y="226558"/>
            <a:ext cx="3370813" cy="339550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311213" y="226558"/>
            <a:ext cx="3370813" cy="3395507"/>
          </a:xfrm>
          <a:prstGeom prst="rect">
            <a:avLst/>
          </a:prstGeom>
        </p:spPr>
      </p:pic>
      <p:pic>
        <p:nvPicPr>
          <p:cNvPr id="5" name="Picture 5"/>
          <p:cNvPicPr>
            <a:picLocks noChangeAspect="1"/>
          </p:cNvPicPr>
          <p:nvPr/>
        </p:nvPicPr>
        <p:blipFill>
          <a:blip r:embed="rId5"/>
          <a:srcRect/>
          <a:stretch>
            <a:fillRect/>
          </a:stretch>
        </p:blipFill>
        <p:spPr>
          <a:xfrm>
            <a:off x="13831117" y="-2364365"/>
            <a:ext cx="6200254" cy="5727507"/>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192267" y="226558"/>
            <a:ext cx="3370813" cy="339550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38879">
            <a:off x="-1261268" y="6819293"/>
            <a:ext cx="4904581" cy="487801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26274" y="4456557"/>
            <a:ext cx="2557491" cy="4390542"/>
          </a:xfrm>
          <a:prstGeom prst="rect">
            <a:avLst/>
          </a:prstGeom>
        </p:spPr>
      </p:pic>
      <p:sp>
        <p:nvSpPr>
          <p:cNvPr id="9" name="TextBox 9"/>
          <p:cNvSpPr txBox="1"/>
          <p:nvPr/>
        </p:nvSpPr>
        <p:spPr>
          <a:xfrm>
            <a:off x="13231828" y="1355626"/>
            <a:ext cx="3370813" cy="847656"/>
          </a:xfrm>
          <a:prstGeom prst="rect">
            <a:avLst/>
          </a:prstGeom>
        </p:spPr>
        <p:txBody>
          <a:bodyPr lIns="0" tIns="0" rIns="0" bIns="0" rtlCol="0" anchor="t">
            <a:spAutoFit/>
          </a:bodyPr>
          <a:lstStyle/>
          <a:p>
            <a:pPr algn="ctr">
              <a:lnSpc>
                <a:spcPts val="6826"/>
              </a:lnSpc>
            </a:pPr>
            <a:r>
              <a:rPr lang="en-US" sz="4876">
                <a:solidFill>
                  <a:srgbClr val="FFFFFF"/>
                </a:solidFill>
                <a:latin typeface="Roboto Condensed Bold"/>
              </a:rPr>
              <a:t>Phép nối</a:t>
            </a:r>
          </a:p>
        </p:txBody>
      </p:sp>
      <p:sp>
        <p:nvSpPr>
          <p:cNvPr id="10" name="TextBox 10"/>
          <p:cNvSpPr txBox="1"/>
          <p:nvPr/>
        </p:nvSpPr>
        <p:spPr>
          <a:xfrm>
            <a:off x="2039785" y="5067300"/>
            <a:ext cx="2330468" cy="2143649"/>
          </a:xfrm>
          <a:prstGeom prst="rect">
            <a:avLst/>
          </a:prstGeom>
        </p:spPr>
        <p:txBody>
          <a:bodyPr lIns="0" tIns="0" rIns="0" bIns="0" rtlCol="0" anchor="t">
            <a:spAutoFit/>
          </a:bodyPr>
          <a:lstStyle/>
          <a:p>
            <a:pPr algn="ctr">
              <a:lnSpc>
                <a:spcPts val="5739"/>
              </a:lnSpc>
            </a:pPr>
            <a:r>
              <a:rPr lang="en-US" sz="4099">
                <a:solidFill>
                  <a:srgbClr val="000000"/>
                </a:solidFill>
                <a:latin typeface="Roboto Condensed"/>
              </a:rPr>
              <a:t>sử dụng từ ngữ nối</a:t>
            </a:r>
          </a:p>
          <a:p>
            <a:pPr algn="ctr">
              <a:lnSpc>
                <a:spcPts val="5739"/>
              </a:lnSpc>
            </a:pPr>
            <a:endParaRPr lang="en-US" sz="4099">
              <a:solidFill>
                <a:srgbClr val="000000"/>
              </a:solidFill>
              <a:latin typeface="Roboto Condensed"/>
            </a:endParaRPr>
          </a:p>
        </p:txBody>
      </p:sp>
      <p:pic>
        <p:nvPicPr>
          <p:cNvPr id="11" name="Picture 11"/>
          <p:cNvPicPr>
            <a:picLocks noChangeAspect="1"/>
          </p:cNvPicPr>
          <p:nvPr/>
        </p:nvPicPr>
        <p:blipFill>
          <a:blip r:embed="rId10"/>
          <a:srcRect/>
          <a:stretch>
            <a:fillRect/>
          </a:stretch>
        </p:blipFill>
        <p:spPr>
          <a:xfrm>
            <a:off x="8612838" y="5803869"/>
            <a:ext cx="11227446" cy="573717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16027" y="4225034"/>
            <a:ext cx="3076052" cy="52807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424343" y="4225034"/>
            <a:ext cx="3261735" cy="5599545"/>
          </a:xfrm>
          <a:prstGeom prst="rect">
            <a:avLst/>
          </a:prstGeom>
        </p:spPr>
      </p:pic>
      <p:sp>
        <p:nvSpPr>
          <p:cNvPr id="14" name="AutoShape 14"/>
          <p:cNvSpPr/>
          <p:nvPr/>
        </p:nvSpPr>
        <p:spPr>
          <a:xfrm rot="10554649">
            <a:off x="3190123" y="4020261"/>
            <a:ext cx="11702445" cy="0"/>
          </a:xfrm>
          <a:prstGeom prst="line">
            <a:avLst/>
          </a:prstGeom>
          <a:ln w="38100" cap="flat">
            <a:solidFill>
              <a:srgbClr val="E8B33C"/>
            </a:solidFill>
            <a:prstDash val="solid"/>
            <a:headEnd type="none" w="sm" len="sm"/>
            <a:tailEnd type="arrow" w="med" len="sm"/>
          </a:ln>
        </p:spPr>
      </p:sp>
      <p:sp>
        <p:nvSpPr>
          <p:cNvPr id="15" name="AutoShape 15"/>
          <p:cNvSpPr/>
          <p:nvPr/>
        </p:nvSpPr>
        <p:spPr>
          <a:xfrm rot="174152">
            <a:off x="3155255" y="3904500"/>
            <a:ext cx="11907593" cy="0"/>
          </a:xfrm>
          <a:prstGeom prst="line">
            <a:avLst/>
          </a:prstGeom>
          <a:ln w="38100" cap="flat">
            <a:solidFill>
              <a:srgbClr val="E8B33C"/>
            </a:solidFill>
            <a:prstDash val="solid"/>
            <a:headEnd type="none" w="sm" len="sm"/>
            <a:tailEnd type="arrow" w="med" len="sm"/>
          </a:ln>
        </p:spPr>
      </p:sp>
      <p:sp>
        <p:nvSpPr>
          <p:cNvPr id="16" name="AutoShape 16"/>
          <p:cNvSpPr/>
          <p:nvPr/>
        </p:nvSpPr>
        <p:spPr>
          <a:xfrm rot="5642283">
            <a:off x="8673102" y="3904500"/>
            <a:ext cx="604469" cy="0"/>
          </a:xfrm>
          <a:prstGeom prst="line">
            <a:avLst/>
          </a:prstGeom>
          <a:ln w="38100" cap="flat">
            <a:solidFill>
              <a:srgbClr val="E8B33C"/>
            </a:solidFill>
            <a:prstDash val="solid"/>
            <a:headEnd type="none" w="sm" len="sm"/>
            <a:tailEnd type="arrow" w="med" len="sm"/>
          </a:ln>
        </p:spPr>
      </p:sp>
      <p:pic>
        <p:nvPicPr>
          <p:cNvPr id="17" name="Picture 17"/>
          <p:cNvPicPr>
            <a:picLocks noChangeAspect="1"/>
          </p:cNvPicPr>
          <p:nvPr/>
        </p:nvPicPr>
        <p:blipFill>
          <a:blip r:embed="rId11"/>
          <a:srcRect/>
          <a:stretch>
            <a:fillRect/>
          </a:stretch>
        </p:blipFill>
        <p:spPr>
          <a:xfrm rot="-780828">
            <a:off x="15970572" y="2336234"/>
            <a:ext cx="1921345" cy="1695587"/>
          </a:xfrm>
          <a:prstGeom prst="rect">
            <a:avLst/>
          </a:prstGeom>
        </p:spPr>
      </p:pic>
      <p:sp>
        <p:nvSpPr>
          <p:cNvPr id="18" name="TextBox 18"/>
          <p:cNvSpPr txBox="1"/>
          <p:nvPr/>
        </p:nvSpPr>
        <p:spPr>
          <a:xfrm>
            <a:off x="1477487" y="1448280"/>
            <a:ext cx="3370813" cy="847656"/>
          </a:xfrm>
          <a:prstGeom prst="rect">
            <a:avLst/>
          </a:prstGeom>
        </p:spPr>
        <p:txBody>
          <a:bodyPr lIns="0" tIns="0" rIns="0" bIns="0" rtlCol="0" anchor="t">
            <a:spAutoFit/>
          </a:bodyPr>
          <a:lstStyle/>
          <a:p>
            <a:pPr algn="ctr">
              <a:lnSpc>
                <a:spcPts val="6826"/>
              </a:lnSpc>
            </a:pPr>
            <a:r>
              <a:rPr lang="en-US" sz="4876">
                <a:solidFill>
                  <a:srgbClr val="FFFFFF"/>
                </a:solidFill>
                <a:latin typeface="Roboto Condensed Bold"/>
              </a:rPr>
              <a:t>Phép lặp</a:t>
            </a:r>
          </a:p>
        </p:txBody>
      </p:sp>
      <p:sp>
        <p:nvSpPr>
          <p:cNvPr id="19" name="TextBox 19"/>
          <p:cNvSpPr txBox="1"/>
          <p:nvPr/>
        </p:nvSpPr>
        <p:spPr>
          <a:xfrm>
            <a:off x="7355940" y="1355626"/>
            <a:ext cx="3370813" cy="847656"/>
          </a:xfrm>
          <a:prstGeom prst="rect">
            <a:avLst/>
          </a:prstGeom>
        </p:spPr>
        <p:txBody>
          <a:bodyPr lIns="0" tIns="0" rIns="0" bIns="0" rtlCol="0" anchor="t">
            <a:spAutoFit/>
          </a:bodyPr>
          <a:lstStyle/>
          <a:p>
            <a:pPr algn="ctr">
              <a:lnSpc>
                <a:spcPts val="6826"/>
              </a:lnSpc>
            </a:pPr>
            <a:r>
              <a:rPr lang="en-US" sz="4876">
                <a:solidFill>
                  <a:srgbClr val="FFFFFF"/>
                </a:solidFill>
                <a:latin typeface="Roboto Condensed Bold"/>
              </a:rPr>
              <a:t>Phép thế</a:t>
            </a:r>
          </a:p>
        </p:txBody>
      </p:sp>
      <p:sp>
        <p:nvSpPr>
          <p:cNvPr id="20" name="TextBox 20"/>
          <p:cNvSpPr txBox="1"/>
          <p:nvPr/>
        </p:nvSpPr>
        <p:spPr>
          <a:xfrm>
            <a:off x="7647251" y="4885055"/>
            <a:ext cx="2613604" cy="4315237"/>
          </a:xfrm>
          <a:prstGeom prst="rect">
            <a:avLst/>
          </a:prstGeom>
        </p:spPr>
        <p:txBody>
          <a:bodyPr lIns="0" tIns="0" rIns="0" bIns="0" rtlCol="0" anchor="t">
            <a:spAutoFit/>
          </a:bodyPr>
          <a:lstStyle/>
          <a:p>
            <a:pPr algn="ctr">
              <a:lnSpc>
                <a:spcPts val="5739"/>
              </a:lnSpc>
            </a:pPr>
            <a:r>
              <a:rPr lang="en-US" sz="4099">
                <a:solidFill>
                  <a:srgbClr val="000000"/>
                </a:solidFill>
                <a:latin typeface="Roboto Condensed"/>
              </a:rPr>
              <a:t>sử dụng từ ngữ ở câu sau thay thế cho từ ngữ ở câu trước</a:t>
            </a:r>
          </a:p>
          <a:p>
            <a:pPr algn="ctr">
              <a:lnSpc>
                <a:spcPts val="5739"/>
              </a:lnSpc>
            </a:pPr>
            <a:endParaRPr lang="en-US" sz="4099">
              <a:solidFill>
                <a:srgbClr val="000000"/>
              </a:solidFill>
              <a:latin typeface="Roboto Condensed"/>
            </a:endParaRPr>
          </a:p>
        </p:txBody>
      </p:sp>
      <p:sp>
        <p:nvSpPr>
          <p:cNvPr id="21" name="TextBox 21"/>
          <p:cNvSpPr txBox="1"/>
          <p:nvPr/>
        </p:nvSpPr>
        <p:spPr>
          <a:xfrm>
            <a:off x="13641054" y="4885055"/>
            <a:ext cx="2912438" cy="5039100"/>
          </a:xfrm>
          <a:prstGeom prst="rect">
            <a:avLst/>
          </a:prstGeom>
        </p:spPr>
        <p:txBody>
          <a:bodyPr lIns="0" tIns="0" rIns="0" bIns="0" rtlCol="0" anchor="t">
            <a:spAutoFit/>
          </a:bodyPr>
          <a:lstStyle/>
          <a:p>
            <a:pPr algn="ctr">
              <a:lnSpc>
                <a:spcPts val="5739"/>
              </a:lnSpc>
            </a:pPr>
            <a:r>
              <a:rPr lang="en-US" sz="4099">
                <a:solidFill>
                  <a:srgbClr val="000000"/>
                </a:solidFill>
                <a:latin typeface="Roboto Condensed"/>
              </a:rPr>
              <a:t>được tạo nên bằng cách để câu sau lặp lại một số từ ngữ ở câu trước</a:t>
            </a:r>
          </a:p>
          <a:p>
            <a:pPr algn="ctr">
              <a:lnSpc>
                <a:spcPts val="5739"/>
              </a:lnSpc>
            </a:pPr>
            <a:endParaRPr lang="en-US" sz="4099">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43914">
            <a:off x="438433" y="-1038179"/>
            <a:ext cx="16605712" cy="16515135"/>
          </a:xfrm>
          <a:prstGeom prst="rect">
            <a:avLst/>
          </a:prstGeom>
        </p:spPr>
      </p:pic>
      <p:grpSp>
        <p:nvGrpSpPr>
          <p:cNvPr id="3" name="Group 3"/>
          <p:cNvGrpSpPr/>
          <p:nvPr/>
        </p:nvGrpSpPr>
        <p:grpSpPr>
          <a:xfrm>
            <a:off x="15525968" y="1049264"/>
            <a:ext cx="1905094" cy="1621906"/>
            <a:chOff x="0" y="0"/>
            <a:chExt cx="2540126" cy="2162541"/>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73204"/>
              <a:ext cx="1408696" cy="178933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8696" y="0"/>
              <a:ext cx="1131430" cy="1437151"/>
            </a:xfrm>
            <a:prstGeom prst="rect">
              <a:avLst/>
            </a:prstGeom>
          </p:spPr>
        </p:pic>
      </p:grpSp>
      <p:grpSp>
        <p:nvGrpSpPr>
          <p:cNvPr id="6" name="Group 6"/>
          <p:cNvGrpSpPr/>
          <p:nvPr/>
        </p:nvGrpSpPr>
        <p:grpSpPr>
          <a:xfrm>
            <a:off x="7198239" y="3694354"/>
            <a:ext cx="3086100" cy="3700909"/>
            <a:chOff x="0" y="-270766"/>
            <a:chExt cx="812800" cy="974725"/>
          </a:xfrm>
        </p:grpSpPr>
        <p:sp>
          <p:nvSpPr>
            <p:cNvPr id="7" name="Freeform 7"/>
            <p:cNvSpPr/>
            <p:nvPr/>
          </p:nvSpPr>
          <p:spPr>
            <a:xfrm>
              <a:off x="0" y="0"/>
              <a:ext cx="812800" cy="406400"/>
            </a:xfrm>
            <a:custGeom>
              <a:avLst/>
              <a:gdLst/>
              <a:ahLst/>
              <a:cxnLst/>
              <a:rect l="l" t="t" r="r" b="b"/>
              <a:pathLst>
                <a:path w="812800" h="406400">
                  <a:moveTo>
                    <a:pt x="127941" y="0"/>
                  </a:moveTo>
                  <a:lnTo>
                    <a:pt x="684859" y="0"/>
                  </a:lnTo>
                  <a:cubicBezTo>
                    <a:pt x="718791" y="0"/>
                    <a:pt x="751333" y="13479"/>
                    <a:pt x="775327" y="37473"/>
                  </a:cubicBezTo>
                  <a:cubicBezTo>
                    <a:pt x="799321" y="61467"/>
                    <a:pt x="812800" y="94009"/>
                    <a:pt x="812800" y="127941"/>
                  </a:cubicBezTo>
                  <a:lnTo>
                    <a:pt x="812800" y="278459"/>
                  </a:lnTo>
                  <a:cubicBezTo>
                    <a:pt x="812800" y="312391"/>
                    <a:pt x="799321" y="344933"/>
                    <a:pt x="775327" y="368927"/>
                  </a:cubicBezTo>
                  <a:cubicBezTo>
                    <a:pt x="751333" y="392921"/>
                    <a:pt x="718791" y="406400"/>
                    <a:pt x="684859" y="406400"/>
                  </a:cubicBezTo>
                  <a:lnTo>
                    <a:pt x="127941" y="406400"/>
                  </a:lnTo>
                  <a:cubicBezTo>
                    <a:pt x="94009" y="406400"/>
                    <a:pt x="61467" y="392921"/>
                    <a:pt x="37473" y="368927"/>
                  </a:cubicBezTo>
                  <a:cubicBezTo>
                    <a:pt x="13479" y="344933"/>
                    <a:pt x="0" y="312391"/>
                    <a:pt x="0" y="278459"/>
                  </a:cubicBezTo>
                  <a:lnTo>
                    <a:pt x="0" y="127941"/>
                  </a:lnTo>
                  <a:cubicBezTo>
                    <a:pt x="0" y="94009"/>
                    <a:pt x="13479" y="61467"/>
                    <a:pt x="37473" y="37473"/>
                  </a:cubicBezTo>
                  <a:cubicBezTo>
                    <a:pt x="61467" y="13479"/>
                    <a:pt x="94009" y="0"/>
                    <a:pt x="127941" y="0"/>
                  </a:cubicBezTo>
                  <a:close/>
                </a:path>
              </a:pathLst>
            </a:custGeom>
            <a:solidFill>
              <a:srgbClr val="C49261"/>
            </a:solidFill>
          </p:spPr>
        </p:sp>
        <p:sp>
          <p:nvSpPr>
            <p:cNvPr id="8" name="TextBox 8"/>
            <p:cNvSpPr txBox="1"/>
            <p:nvPr/>
          </p:nvSpPr>
          <p:spPr>
            <a:xfrm>
              <a:off x="0" y="-270766"/>
              <a:ext cx="812800" cy="974725"/>
            </a:xfrm>
            <a:prstGeom prst="rect">
              <a:avLst/>
            </a:prstGeom>
          </p:spPr>
          <p:txBody>
            <a:bodyPr lIns="50800" tIns="50800" rIns="50800" bIns="50800" rtlCol="0" anchor="ctr"/>
            <a:lstStyle/>
            <a:p>
              <a:pPr algn="ctr">
                <a:lnSpc>
                  <a:spcPts val="8259"/>
                </a:lnSpc>
                <a:spcBef>
                  <a:spcPct val="0"/>
                </a:spcBef>
              </a:pPr>
              <a:r>
                <a:rPr lang="en-US" sz="5899" dirty="0" err="1">
                  <a:solidFill>
                    <a:srgbClr val="FFFFFF"/>
                  </a:solidFill>
                  <a:latin typeface="#9Slide05 SVNBistro Script"/>
                </a:rPr>
                <a:t>Nhiệm</a:t>
              </a:r>
              <a:r>
                <a:rPr lang="en-US" sz="5899" dirty="0">
                  <a:solidFill>
                    <a:srgbClr val="FFFFFF"/>
                  </a:solidFill>
                  <a:latin typeface="#9Slide05 SVNBistro Script"/>
                </a:rPr>
                <a:t> </a:t>
              </a:r>
              <a:r>
                <a:rPr lang="en-US" sz="5899" dirty="0" err="1">
                  <a:solidFill>
                    <a:srgbClr val="FFFFFF"/>
                  </a:solidFill>
                  <a:latin typeface="#9Slide05 SVNBistro Script"/>
                </a:rPr>
                <a:t>vụ</a:t>
              </a:r>
              <a:r>
                <a:rPr lang="en-US" sz="5899" dirty="0">
                  <a:solidFill>
                    <a:srgbClr val="FFFFFF"/>
                  </a:solidFill>
                  <a:latin typeface="#9Slide05 SVNBistro Script"/>
                </a:rPr>
                <a:t> 1:</a:t>
              </a:r>
            </a:p>
          </p:txBody>
        </p:sp>
      </p:gr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2136" y="4391475"/>
            <a:ext cx="5914781" cy="6341383"/>
          </a:xfrm>
          <a:prstGeom prst="rect">
            <a:avLst/>
          </a:prstGeom>
        </p:spPr>
      </p:pic>
      <p:sp>
        <p:nvSpPr>
          <p:cNvPr id="10" name="TextBox 10"/>
          <p:cNvSpPr txBox="1"/>
          <p:nvPr/>
        </p:nvSpPr>
        <p:spPr>
          <a:xfrm>
            <a:off x="2844136" y="1618179"/>
            <a:ext cx="11344796" cy="2770170"/>
          </a:xfrm>
          <a:prstGeom prst="rect">
            <a:avLst/>
          </a:prstGeom>
        </p:spPr>
        <p:txBody>
          <a:bodyPr lIns="0" tIns="0" rIns="0" bIns="0" rtlCol="0" anchor="t">
            <a:spAutoFit/>
          </a:bodyPr>
          <a:lstStyle/>
          <a:p>
            <a:pPr algn="ctr">
              <a:lnSpc>
                <a:spcPts val="7419"/>
              </a:lnSpc>
            </a:pPr>
            <a:r>
              <a:rPr lang="en-US" sz="5299">
                <a:solidFill>
                  <a:srgbClr val="683E38"/>
                </a:solidFill>
                <a:latin typeface="Fraunces Bold"/>
              </a:rPr>
              <a:t>I. LIÊN KẾT VÀ MẠCH LẠC </a:t>
            </a:r>
          </a:p>
          <a:p>
            <a:pPr algn="ctr">
              <a:lnSpc>
                <a:spcPts val="7419"/>
              </a:lnSpc>
            </a:pPr>
            <a:r>
              <a:rPr lang="en-US" sz="5299">
                <a:solidFill>
                  <a:srgbClr val="683E38"/>
                </a:solidFill>
                <a:latin typeface="Fraunces Bold"/>
              </a:rPr>
              <a:t>TRONG VĂN BẢN</a:t>
            </a:r>
          </a:p>
          <a:p>
            <a:pPr algn="ctr">
              <a:lnSpc>
                <a:spcPts val="7419"/>
              </a:lnSpc>
              <a:spcBef>
                <a:spcPct val="0"/>
              </a:spcBef>
            </a:pPr>
            <a:r>
              <a:rPr lang="en-US" sz="5299">
                <a:solidFill>
                  <a:srgbClr val="683E38"/>
                </a:solidFill>
                <a:latin typeface="Roboto Condensed Bold"/>
              </a:rPr>
              <a:t>2. Mạch lạc trong văn bản</a:t>
            </a:r>
          </a:p>
        </p:txBody>
      </p:sp>
      <p:sp>
        <p:nvSpPr>
          <p:cNvPr id="11" name="TextBox 11"/>
          <p:cNvSpPr txBox="1"/>
          <p:nvPr/>
        </p:nvSpPr>
        <p:spPr>
          <a:xfrm>
            <a:off x="3565694" y="6599540"/>
            <a:ext cx="10351191" cy="1820396"/>
          </a:xfrm>
          <a:prstGeom prst="rect">
            <a:avLst/>
          </a:prstGeom>
        </p:spPr>
        <p:txBody>
          <a:bodyPr lIns="0" tIns="0" rIns="0" bIns="0" rtlCol="0" anchor="t">
            <a:spAutoFit/>
          </a:bodyPr>
          <a:lstStyle/>
          <a:p>
            <a:pPr marL="1122679" lvl="1" indent="-561340" algn="just">
              <a:lnSpc>
                <a:spcPts val="7279"/>
              </a:lnSpc>
              <a:buFont typeface="Arial"/>
              <a:buChar char="•"/>
            </a:pPr>
            <a:r>
              <a:rPr lang="en-US" sz="5199">
                <a:solidFill>
                  <a:srgbClr val="222222"/>
                </a:solidFill>
                <a:latin typeface="Roboto Condensed"/>
              </a:rPr>
              <a:t>HS làm việc theo cặp vào </a:t>
            </a:r>
            <a:r>
              <a:rPr lang="en-US" sz="5199">
                <a:solidFill>
                  <a:srgbClr val="222222"/>
                </a:solidFill>
                <a:latin typeface="Roboto Condensed Bold"/>
              </a:rPr>
              <a:t>PHT 01</a:t>
            </a:r>
          </a:p>
          <a:p>
            <a:pPr marL="1122679" lvl="1" indent="-561340" algn="just">
              <a:lnSpc>
                <a:spcPts val="7279"/>
              </a:lnSpc>
              <a:buFont typeface="Arial"/>
              <a:buChar char="•"/>
            </a:pPr>
            <a:r>
              <a:rPr lang="en-US" sz="5199">
                <a:solidFill>
                  <a:srgbClr val="222222"/>
                </a:solidFill>
                <a:latin typeface="Roboto Condensed"/>
              </a:rPr>
              <a:t>Thời gian: </a:t>
            </a:r>
            <a:r>
              <a:rPr lang="en-US" sz="5199">
                <a:solidFill>
                  <a:srgbClr val="222222"/>
                </a:solidFill>
                <a:latin typeface="Roboto Condensed Bold"/>
              </a:rPr>
              <a:t>5</a:t>
            </a:r>
            <a:r>
              <a:rPr lang="en-US" sz="5199">
                <a:solidFill>
                  <a:srgbClr val="222222"/>
                </a:solidFill>
                <a:latin typeface="Roboto Condensed"/>
              </a:rPr>
              <a:t> phút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911" t="21875" r="-17911" b="21875"/>
          <a:stretch>
            <a:fillRect/>
          </a:stretch>
        </p:blipFill>
        <p:spPr>
          <a:xfrm>
            <a:off x="-3733800" y="-67660"/>
            <a:ext cx="253746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5930089" y="861847"/>
            <a:ext cx="2960847" cy="175497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04780" flipH="1">
            <a:off x="11511186" y="537837"/>
            <a:ext cx="3310865" cy="254033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58435">
            <a:off x="-1489064" y="826989"/>
            <a:ext cx="8687582" cy="2132406"/>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34674" y="8081534"/>
            <a:ext cx="1050310" cy="91114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66990" y="7735318"/>
            <a:ext cx="1501435" cy="394127"/>
          </a:xfrm>
          <a:prstGeom prst="rect">
            <a:avLst/>
          </a:prstGeom>
        </p:spPr>
      </p:pic>
      <p:pic>
        <p:nvPicPr>
          <p:cNvPr id="8" name="Picture 8"/>
          <p:cNvPicPr>
            <a:picLocks noChangeAspect="1"/>
          </p:cNvPicPr>
          <p:nvPr/>
        </p:nvPicPr>
        <p:blipFill>
          <a:blip r:embed="rId13"/>
          <a:srcRect/>
          <a:stretch>
            <a:fillRect/>
          </a:stretch>
        </p:blipFill>
        <p:spPr>
          <a:xfrm rot="2008471">
            <a:off x="-1051722" y="3404294"/>
            <a:ext cx="5934063" cy="4598899"/>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144000" y="3280539"/>
            <a:ext cx="8817096" cy="7395339"/>
          </a:xfrm>
          <a:prstGeom prst="rect">
            <a:avLst/>
          </a:prstGeom>
        </p:spPr>
      </p:pic>
      <p:sp>
        <p:nvSpPr>
          <p:cNvPr id="10" name="TextBox 10"/>
          <p:cNvSpPr txBox="1"/>
          <p:nvPr/>
        </p:nvSpPr>
        <p:spPr>
          <a:xfrm>
            <a:off x="10411852" y="4449036"/>
            <a:ext cx="6281392" cy="3101843"/>
          </a:xfrm>
          <a:prstGeom prst="rect">
            <a:avLst/>
          </a:prstGeom>
        </p:spPr>
        <p:txBody>
          <a:bodyPr lIns="0" tIns="0" rIns="0" bIns="0" rtlCol="0" anchor="t">
            <a:spAutoFit/>
          </a:bodyPr>
          <a:lstStyle/>
          <a:p>
            <a:pPr algn="ctr">
              <a:lnSpc>
                <a:spcPts val="8679"/>
              </a:lnSpc>
            </a:pPr>
            <a:r>
              <a:rPr lang="en-US" sz="6199" dirty="0" err="1">
                <a:solidFill>
                  <a:srgbClr val="705C34"/>
                </a:solidFill>
                <a:latin typeface="Roboto Condensed Bold"/>
              </a:rPr>
              <a:t>Sắp</a:t>
            </a:r>
            <a:r>
              <a:rPr lang="en-US" sz="6199" dirty="0">
                <a:solidFill>
                  <a:srgbClr val="705C34"/>
                </a:solidFill>
                <a:latin typeface="Roboto Condensed Bold"/>
              </a:rPr>
              <a:t> </a:t>
            </a:r>
            <a:r>
              <a:rPr lang="en-US" sz="6199" dirty="0" err="1">
                <a:solidFill>
                  <a:srgbClr val="705C34"/>
                </a:solidFill>
                <a:latin typeface="Roboto Condensed Bold"/>
              </a:rPr>
              <a:t>xếp</a:t>
            </a:r>
            <a:r>
              <a:rPr lang="en-US" sz="6199" dirty="0">
                <a:solidFill>
                  <a:srgbClr val="705C34"/>
                </a:solidFill>
                <a:latin typeface="Roboto Condensed Bold"/>
              </a:rPr>
              <a:t> </a:t>
            </a:r>
            <a:r>
              <a:rPr lang="en-US" sz="6199" dirty="0" err="1">
                <a:solidFill>
                  <a:srgbClr val="705C34"/>
                </a:solidFill>
                <a:latin typeface="Roboto Condensed Bold"/>
              </a:rPr>
              <a:t>để</a:t>
            </a:r>
            <a:r>
              <a:rPr lang="en-US" sz="6199" dirty="0">
                <a:solidFill>
                  <a:srgbClr val="705C34"/>
                </a:solidFill>
                <a:latin typeface="Roboto Condensed Bold"/>
              </a:rPr>
              <a:t> </a:t>
            </a:r>
            <a:r>
              <a:rPr lang="en-US" sz="6199" dirty="0" err="1">
                <a:solidFill>
                  <a:srgbClr val="705C34"/>
                </a:solidFill>
                <a:latin typeface="Roboto Condensed Bold"/>
              </a:rPr>
              <a:t>tạo</a:t>
            </a:r>
            <a:r>
              <a:rPr lang="en-US" sz="6199" dirty="0">
                <a:solidFill>
                  <a:srgbClr val="705C34"/>
                </a:solidFill>
                <a:latin typeface="Roboto Condensed Bold"/>
              </a:rPr>
              <a:t> </a:t>
            </a:r>
            <a:r>
              <a:rPr lang="en-US" sz="6199" dirty="0" err="1">
                <a:solidFill>
                  <a:srgbClr val="705C34"/>
                </a:solidFill>
                <a:latin typeface="Roboto Condensed Bold"/>
              </a:rPr>
              <a:t>ra</a:t>
            </a:r>
            <a:r>
              <a:rPr lang="en-US" sz="6199" dirty="0">
                <a:solidFill>
                  <a:srgbClr val="705C34"/>
                </a:solidFill>
                <a:latin typeface="Roboto Condensed Bold"/>
              </a:rPr>
              <a:t> </a:t>
            </a:r>
            <a:r>
              <a:rPr lang="en-US" sz="6199" dirty="0" err="1">
                <a:solidFill>
                  <a:srgbClr val="705C34"/>
                </a:solidFill>
                <a:latin typeface="Roboto Condensed Bold"/>
              </a:rPr>
              <a:t>từ</a:t>
            </a:r>
            <a:r>
              <a:rPr lang="en-US" sz="6199" dirty="0">
                <a:solidFill>
                  <a:srgbClr val="705C34"/>
                </a:solidFill>
                <a:latin typeface="Roboto Condensed Bold"/>
              </a:rPr>
              <a:t> </a:t>
            </a:r>
            <a:r>
              <a:rPr lang="en-US" sz="6199" dirty="0" err="1">
                <a:solidFill>
                  <a:srgbClr val="705C34"/>
                </a:solidFill>
                <a:latin typeface="Roboto Condensed Bold"/>
              </a:rPr>
              <a:t>ngữ</a:t>
            </a:r>
            <a:r>
              <a:rPr lang="en-US" sz="6199" dirty="0">
                <a:solidFill>
                  <a:srgbClr val="705C34"/>
                </a:solidFill>
                <a:latin typeface="Roboto Condensed Bold"/>
              </a:rPr>
              <a:t> </a:t>
            </a:r>
            <a:r>
              <a:rPr lang="en-US" sz="6199" dirty="0" err="1">
                <a:solidFill>
                  <a:srgbClr val="705C34"/>
                </a:solidFill>
                <a:latin typeface="Roboto Condensed Bold"/>
              </a:rPr>
              <a:t>hoàn</a:t>
            </a:r>
            <a:r>
              <a:rPr lang="en-US" sz="6199" dirty="0">
                <a:solidFill>
                  <a:srgbClr val="705C34"/>
                </a:solidFill>
                <a:latin typeface="Roboto Condensed Bold"/>
              </a:rPr>
              <a:t> </a:t>
            </a:r>
            <a:r>
              <a:rPr lang="en-US" sz="6199" dirty="0" err="1">
                <a:solidFill>
                  <a:srgbClr val="705C34"/>
                </a:solidFill>
                <a:latin typeface="Roboto Condensed Bold"/>
              </a:rPr>
              <a:t>chỉnh</a:t>
            </a:r>
            <a:r>
              <a:rPr lang="en-US" sz="6199" dirty="0">
                <a:solidFill>
                  <a:srgbClr val="705C34"/>
                </a:solidFill>
                <a:latin typeface="Roboto Condensed Bold"/>
              </a:rPr>
              <a:t>. </a:t>
            </a:r>
          </a:p>
          <a:p>
            <a:pPr algn="ctr">
              <a:lnSpc>
                <a:spcPts val="7419"/>
              </a:lnSpc>
            </a:pPr>
            <a:endParaRPr lang="en-US" sz="6199" dirty="0">
              <a:solidFill>
                <a:srgbClr val="705C34"/>
              </a:solidFill>
              <a:latin typeface="Roboto Condensed Bold"/>
            </a:endParaRPr>
          </a:p>
        </p:txBody>
      </p:sp>
      <p:sp>
        <p:nvSpPr>
          <p:cNvPr id="11" name="TextBox 11"/>
          <p:cNvSpPr txBox="1"/>
          <p:nvPr/>
        </p:nvSpPr>
        <p:spPr>
          <a:xfrm>
            <a:off x="5051671" y="2495724"/>
            <a:ext cx="3752453" cy="6187438"/>
          </a:xfrm>
          <a:prstGeom prst="rect">
            <a:avLst/>
          </a:prstGeom>
        </p:spPr>
        <p:txBody>
          <a:bodyPr lIns="0" tIns="0" rIns="0" bIns="0" rtlCol="0" anchor="t">
            <a:spAutoFit/>
          </a:bodyPr>
          <a:lstStyle/>
          <a:p>
            <a:pPr algn="ctr">
              <a:lnSpc>
                <a:spcPts val="16474"/>
              </a:lnSpc>
            </a:pPr>
            <a:r>
              <a:rPr lang="en-US" sz="11767">
                <a:solidFill>
                  <a:srgbClr val="705C34"/>
                </a:solidFill>
                <a:latin typeface="#9Slide06 SVNLast Paradise"/>
              </a:rPr>
              <a:t>VUA </a:t>
            </a:r>
          </a:p>
          <a:p>
            <a:pPr algn="ctr">
              <a:lnSpc>
                <a:spcPts val="16474"/>
              </a:lnSpc>
            </a:pPr>
            <a:r>
              <a:rPr lang="en-US" sz="11767">
                <a:solidFill>
                  <a:srgbClr val="705C34"/>
                </a:solidFill>
                <a:latin typeface="#9Slide06 SVNLast Paradise"/>
              </a:rPr>
              <a:t>TIẾNG </a:t>
            </a:r>
          </a:p>
          <a:p>
            <a:pPr algn="ctr">
              <a:lnSpc>
                <a:spcPts val="16474"/>
              </a:lnSpc>
            </a:pPr>
            <a:r>
              <a:rPr lang="en-US" sz="11767">
                <a:solidFill>
                  <a:srgbClr val="705C34"/>
                </a:solidFill>
                <a:latin typeface="#9Slide06 SVNLast Paradise"/>
              </a:rPr>
              <a:t>VIỆT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grpSp>
        <p:nvGrpSpPr>
          <p:cNvPr id="3" name="Group 3"/>
          <p:cNvGrpSpPr/>
          <p:nvPr/>
        </p:nvGrpSpPr>
        <p:grpSpPr>
          <a:xfrm>
            <a:off x="932516" y="530132"/>
            <a:ext cx="16728406" cy="9226736"/>
            <a:chOff x="0" y="0"/>
            <a:chExt cx="22304542" cy="12302315"/>
          </a:xfrm>
        </p:grpSpPr>
        <p:pic>
          <p:nvPicPr>
            <p:cNvPr id="4" name="Picture 4"/>
            <p:cNvPicPr>
              <a:picLocks noChangeAspect="1"/>
            </p:cNvPicPr>
            <p:nvPr/>
          </p:nvPicPr>
          <p:blipFill>
            <a:blip r:embed="rId3"/>
            <a:srcRect b="46430"/>
            <a:stretch>
              <a:fillRect/>
            </a:stretch>
          </p:blipFill>
          <p:spPr>
            <a:xfrm rot="-5400000">
              <a:off x="-1802394" y="1802394"/>
              <a:ext cx="12262089" cy="8657302"/>
            </a:xfrm>
            <a:prstGeom prst="rect">
              <a:avLst/>
            </a:prstGeom>
          </p:spPr>
        </p:pic>
        <p:pic>
          <p:nvPicPr>
            <p:cNvPr id="5" name="Picture 5"/>
            <p:cNvPicPr>
              <a:picLocks noChangeAspect="1"/>
            </p:cNvPicPr>
            <p:nvPr/>
          </p:nvPicPr>
          <p:blipFill>
            <a:blip r:embed="rId3"/>
            <a:srcRect t="15388"/>
            <a:stretch>
              <a:fillRect/>
            </a:stretch>
          </p:blipFill>
          <p:spPr>
            <a:xfrm rot="-5400000">
              <a:off x="9336469" y="-665758"/>
              <a:ext cx="12262089" cy="13674057"/>
            </a:xfrm>
            <a:prstGeom prst="rect">
              <a:avLst/>
            </a:prstGeom>
          </p:spPr>
        </p:pic>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87855" y="-598035"/>
            <a:ext cx="4342890" cy="3909585"/>
          </a:xfrm>
          <a:prstGeom prst="rect">
            <a:avLst/>
          </a:prstGeom>
        </p:spPr>
      </p:pic>
      <p:pic>
        <p:nvPicPr>
          <p:cNvPr id="7" name="Picture 7"/>
          <p:cNvPicPr>
            <a:picLocks noChangeAspect="1"/>
          </p:cNvPicPr>
          <p:nvPr/>
        </p:nvPicPr>
        <p:blipFill>
          <a:blip r:embed="rId6"/>
          <a:srcRect/>
          <a:stretch>
            <a:fillRect/>
          </a:stretch>
        </p:blipFill>
        <p:spPr>
          <a:xfrm rot="6757336">
            <a:off x="-2308159" y="2337257"/>
            <a:ext cx="6696561" cy="1004484"/>
          </a:xfrm>
          <a:prstGeom prst="rect">
            <a:avLst/>
          </a:prstGeom>
        </p:spPr>
      </p:pic>
      <p:pic>
        <p:nvPicPr>
          <p:cNvPr id="8" name="Picture 8"/>
          <p:cNvPicPr>
            <a:picLocks noChangeAspect="1"/>
          </p:cNvPicPr>
          <p:nvPr/>
        </p:nvPicPr>
        <p:blipFill>
          <a:blip r:embed="rId7"/>
          <a:srcRect/>
          <a:stretch>
            <a:fillRect/>
          </a:stretch>
        </p:blipFill>
        <p:spPr>
          <a:xfrm rot="-525922">
            <a:off x="14617469" y="6901427"/>
            <a:ext cx="6121747" cy="4713745"/>
          </a:xfrm>
          <a:prstGeom prst="rect">
            <a:avLst/>
          </a:prstGeom>
        </p:spPr>
      </p:pic>
      <p:graphicFrame>
        <p:nvGraphicFramePr>
          <p:cNvPr id="9" name="Table 9"/>
          <p:cNvGraphicFramePr>
            <a:graphicFrameLocks noGrp="1"/>
          </p:cNvGraphicFramePr>
          <p:nvPr/>
        </p:nvGraphicFramePr>
        <p:xfrm>
          <a:off x="2791652" y="1789391"/>
          <a:ext cx="13885191" cy="5910734"/>
        </p:xfrm>
        <a:graphic>
          <a:graphicData uri="http://schemas.openxmlformats.org/drawingml/2006/table">
            <a:tbl>
              <a:tblPr/>
              <a:tblGrid>
                <a:gridCol w="4628397">
                  <a:extLst>
                    <a:ext uri="{9D8B030D-6E8A-4147-A177-3AD203B41FA5}">
                      <a16:colId xmlns:a16="http://schemas.microsoft.com/office/drawing/2014/main" val="20000"/>
                    </a:ext>
                  </a:extLst>
                </a:gridCol>
                <a:gridCol w="4628397">
                  <a:extLst>
                    <a:ext uri="{9D8B030D-6E8A-4147-A177-3AD203B41FA5}">
                      <a16:colId xmlns:a16="http://schemas.microsoft.com/office/drawing/2014/main" val="20001"/>
                    </a:ext>
                  </a:extLst>
                </a:gridCol>
                <a:gridCol w="4628397">
                  <a:extLst>
                    <a:ext uri="{9D8B030D-6E8A-4147-A177-3AD203B41FA5}">
                      <a16:colId xmlns:a16="http://schemas.microsoft.com/office/drawing/2014/main" val="20002"/>
                    </a:ext>
                  </a:extLst>
                </a:gridCol>
              </a:tblGrid>
              <a:tr h="1182760">
                <a:tc gridSpan="3">
                  <a:txBody>
                    <a:bodyPr/>
                    <a:lstStyle/>
                    <a:p>
                      <a:pPr algn="ctr">
                        <a:lnSpc>
                          <a:spcPts val="4759"/>
                        </a:lnSpc>
                        <a:defRPr/>
                      </a:pPr>
                      <a:r>
                        <a:rPr lang="en-US" sz="3399">
                          <a:solidFill>
                            <a:srgbClr val="222222"/>
                          </a:solidFill>
                          <a:latin typeface="Roboto Condensed Bold"/>
                        </a:rPr>
                        <a:t>Đức tính giản dị của Bác Hồ</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tc hMerge="1">
                  <a:txBody>
                    <a:bodyPr/>
                    <a:lstStyle/>
                    <a:p>
                      <a:pPr algn="ctr">
                        <a:lnSpc>
                          <a:spcPts val="4759"/>
                        </a:lnSpc>
                        <a:defRPr/>
                      </a:pPr>
                      <a:r>
                        <a:rPr lang="en-US" sz="3399">
                          <a:solidFill>
                            <a:srgbClr val="222222"/>
                          </a:solidFill>
                          <a:latin typeface="Roboto Condensed Bold"/>
                        </a:rPr>
                        <a:t>Đức tính giản dị của Bác Hồ</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tc hMerge="1">
                  <a:txBody>
                    <a:bodyPr/>
                    <a:lstStyle/>
                    <a:p>
                      <a:pPr algn="ctr">
                        <a:lnSpc>
                          <a:spcPts val="4759"/>
                        </a:lnSpc>
                        <a:defRPr/>
                      </a:pPr>
                      <a:r>
                        <a:rPr lang="en-US" sz="3399">
                          <a:solidFill>
                            <a:srgbClr val="222222"/>
                          </a:solidFill>
                          <a:latin typeface="Roboto Condensed Bold"/>
                        </a:rPr>
                        <a:t>Đức tính giản dị của Bác Hồ</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extLst>
                  <a:ext uri="{0D108BD9-81ED-4DB2-BD59-A6C34878D82A}">
                    <a16:rowId xmlns:a16="http://schemas.microsoft.com/office/drawing/2014/main" val="10000"/>
                  </a:ext>
                </a:extLst>
              </a:tr>
              <a:tr h="1182760">
                <a:tc>
                  <a:txBody>
                    <a:bodyPr/>
                    <a:lstStyle/>
                    <a:p>
                      <a:pPr algn="ctr">
                        <a:lnSpc>
                          <a:spcPts val="4759"/>
                        </a:lnSpc>
                        <a:defRPr/>
                      </a:pPr>
                      <a:r>
                        <a:rPr lang="en-US" sz="3399">
                          <a:solidFill>
                            <a:srgbClr val="222222"/>
                          </a:solidFill>
                          <a:latin typeface="Roboto Condensed Bold"/>
                        </a:rPr>
                        <a:t>Nội dung phần 1 </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tc>
                  <a:txBody>
                    <a:bodyPr/>
                    <a:lstStyle/>
                    <a:p>
                      <a:pPr algn="ctr">
                        <a:lnSpc>
                          <a:spcPts val="4759"/>
                        </a:lnSpc>
                        <a:defRPr/>
                      </a:pPr>
                      <a:r>
                        <a:rPr lang="en-US" sz="3399">
                          <a:solidFill>
                            <a:srgbClr val="222222"/>
                          </a:solidFill>
                          <a:latin typeface="Roboto Condensed Bold"/>
                        </a:rPr>
                        <a:t>Nội dung phần 2</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tc>
                  <a:txBody>
                    <a:bodyPr/>
                    <a:lstStyle/>
                    <a:p>
                      <a:pPr algn="ctr">
                        <a:lnSpc>
                          <a:spcPts val="4759"/>
                        </a:lnSpc>
                        <a:defRPr/>
                      </a:pPr>
                      <a:r>
                        <a:rPr lang="en-US" sz="3399">
                          <a:solidFill>
                            <a:srgbClr val="222222"/>
                          </a:solidFill>
                          <a:latin typeface="Roboto Condensed Bold"/>
                        </a:rPr>
                        <a:t>Nội dung phần 3</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extLst>
                  <a:ext uri="{0D108BD9-81ED-4DB2-BD59-A6C34878D82A}">
                    <a16:rowId xmlns:a16="http://schemas.microsoft.com/office/drawing/2014/main" val="10001"/>
                  </a:ext>
                </a:extLst>
              </a:tr>
              <a:tr h="1772607">
                <a:tc>
                  <a:txBody>
                    <a:bodyPr/>
                    <a:lstStyle/>
                    <a:p>
                      <a:pPr algn="ctr">
                        <a:lnSpc>
                          <a:spcPts val="2520"/>
                        </a:lnSpc>
                        <a:defRPr/>
                      </a:pP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tcPr>
                </a:tc>
                <a:extLst>
                  <a:ext uri="{0D108BD9-81ED-4DB2-BD59-A6C34878D82A}">
                    <a16:rowId xmlns:a16="http://schemas.microsoft.com/office/drawing/2014/main" val="10002"/>
                  </a:ext>
                </a:extLst>
              </a:tr>
              <a:tr h="1772607">
                <a:tc gridSpan="3">
                  <a:txBody>
                    <a:bodyPr/>
                    <a:lstStyle/>
                    <a:p>
                      <a:pPr algn="l">
                        <a:lnSpc>
                          <a:spcPts val="4899"/>
                        </a:lnSpc>
                        <a:defRPr/>
                      </a:pPr>
                      <a:r>
                        <a:rPr lang="en-US" sz="3499">
                          <a:solidFill>
                            <a:srgbClr val="000000"/>
                          </a:solidFill>
                          <a:latin typeface="Roboto Condensed Bold"/>
                        </a:rPr>
                        <a:t>Nhận xét về trình tự sắp xếp của văn bản:</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tc hMerge="1">
                  <a:txBody>
                    <a:bodyPr/>
                    <a:lstStyle/>
                    <a:p>
                      <a:pPr algn="l">
                        <a:lnSpc>
                          <a:spcPts val="4899"/>
                        </a:lnSpc>
                        <a:defRPr/>
                      </a:pPr>
                      <a:r>
                        <a:rPr lang="en-US" sz="3499">
                          <a:solidFill>
                            <a:srgbClr val="000000"/>
                          </a:solidFill>
                          <a:latin typeface="Roboto Condensed Bold"/>
                        </a:rPr>
                        <a:t>Nhận xét về trình tự sắp xếp của văn bản:</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tc hMerge="1">
                  <a:txBody>
                    <a:bodyPr/>
                    <a:lstStyle/>
                    <a:p>
                      <a:pPr algn="l">
                        <a:lnSpc>
                          <a:spcPts val="4899"/>
                        </a:lnSpc>
                        <a:defRPr/>
                      </a:pPr>
                      <a:r>
                        <a:rPr lang="en-US" sz="3499">
                          <a:solidFill>
                            <a:srgbClr val="000000"/>
                          </a:solidFill>
                          <a:latin typeface="Roboto Condensed Bold"/>
                        </a:rPr>
                        <a:t>Nhận xét về trình tự sắp xếp của văn bản:</a:t>
                      </a:r>
                      <a:endParaRPr lang="en-US" sz="1100"/>
                    </a:p>
                  </a:txBody>
                  <a:tcPr marL="190500" marR="190500" marT="190500" marB="190500" anchor="ctr">
                    <a:lnL w="38100" cap="flat" cmpd="sng" algn="ctr">
                      <a:solidFill>
                        <a:srgbClr val="C49261"/>
                      </a:solidFill>
                      <a:prstDash val="solid"/>
                      <a:round/>
                      <a:headEnd type="none" w="med" len="med"/>
                      <a:tailEnd type="none" w="med" len="med"/>
                    </a:lnL>
                    <a:lnR w="38100" cap="flat" cmpd="sng" algn="ctr">
                      <a:solidFill>
                        <a:srgbClr val="C49261"/>
                      </a:solidFill>
                      <a:prstDash val="solid"/>
                      <a:round/>
                      <a:headEnd type="none" w="med" len="med"/>
                      <a:tailEnd type="none" w="med" len="med"/>
                    </a:lnR>
                    <a:lnT w="38100" cap="flat" cmpd="sng" algn="ctr">
                      <a:solidFill>
                        <a:srgbClr val="C49261"/>
                      </a:solidFill>
                      <a:prstDash val="solid"/>
                      <a:round/>
                      <a:headEnd type="none" w="med" len="med"/>
                      <a:tailEnd type="none" w="med" len="med"/>
                    </a:lnT>
                    <a:lnB w="38100" cap="flat" cmpd="sng" algn="ctr">
                      <a:solidFill>
                        <a:srgbClr val="C49261"/>
                      </a:solidFill>
                      <a:prstDash val="solid"/>
                      <a:round/>
                      <a:headEnd type="none" w="med" len="med"/>
                      <a:tailEnd type="none" w="med" len="med"/>
                    </a:lnB>
                    <a:solidFill>
                      <a:srgbClr val="FFE9AD"/>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grpSp>
        <p:nvGrpSpPr>
          <p:cNvPr id="3" name="Group 3"/>
          <p:cNvGrpSpPr/>
          <p:nvPr/>
        </p:nvGrpSpPr>
        <p:grpSpPr>
          <a:xfrm>
            <a:off x="932516" y="530132"/>
            <a:ext cx="16728406" cy="9226736"/>
            <a:chOff x="0" y="0"/>
            <a:chExt cx="22304542" cy="12302315"/>
          </a:xfrm>
        </p:grpSpPr>
        <p:pic>
          <p:nvPicPr>
            <p:cNvPr id="4" name="Picture 4"/>
            <p:cNvPicPr>
              <a:picLocks noChangeAspect="1"/>
            </p:cNvPicPr>
            <p:nvPr/>
          </p:nvPicPr>
          <p:blipFill>
            <a:blip r:embed="rId3"/>
            <a:srcRect b="46430"/>
            <a:stretch>
              <a:fillRect/>
            </a:stretch>
          </p:blipFill>
          <p:spPr>
            <a:xfrm rot="-5400000">
              <a:off x="-1802394" y="1802394"/>
              <a:ext cx="12262089" cy="8657302"/>
            </a:xfrm>
            <a:prstGeom prst="rect">
              <a:avLst/>
            </a:prstGeom>
          </p:spPr>
        </p:pic>
        <p:pic>
          <p:nvPicPr>
            <p:cNvPr id="5" name="Picture 5"/>
            <p:cNvPicPr>
              <a:picLocks noChangeAspect="1"/>
            </p:cNvPicPr>
            <p:nvPr/>
          </p:nvPicPr>
          <p:blipFill>
            <a:blip r:embed="rId3"/>
            <a:srcRect t="15388"/>
            <a:stretch>
              <a:fillRect/>
            </a:stretch>
          </p:blipFill>
          <p:spPr>
            <a:xfrm rot="-5400000">
              <a:off x="9336469" y="-665758"/>
              <a:ext cx="12262089" cy="13674057"/>
            </a:xfrm>
            <a:prstGeom prst="rect">
              <a:avLst/>
            </a:prstGeom>
          </p:spPr>
        </p:pic>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87855" y="-598035"/>
            <a:ext cx="4342890" cy="3909585"/>
          </a:xfrm>
          <a:prstGeom prst="rect">
            <a:avLst/>
          </a:prstGeom>
        </p:spPr>
      </p:pic>
      <p:grpSp>
        <p:nvGrpSpPr>
          <p:cNvPr id="7" name="Group 7"/>
          <p:cNvGrpSpPr/>
          <p:nvPr/>
        </p:nvGrpSpPr>
        <p:grpSpPr>
          <a:xfrm>
            <a:off x="1408495" y="1028700"/>
            <a:ext cx="15850805" cy="8229600"/>
            <a:chOff x="0" y="0"/>
            <a:chExt cx="4174698" cy="2167467"/>
          </a:xfrm>
        </p:grpSpPr>
        <p:sp>
          <p:nvSpPr>
            <p:cNvPr id="8" name="Freeform 8"/>
            <p:cNvSpPr/>
            <p:nvPr/>
          </p:nvSpPr>
          <p:spPr>
            <a:xfrm>
              <a:off x="0" y="0"/>
              <a:ext cx="4174698" cy="2167467"/>
            </a:xfrm>
            <a:custGeom>
              <a:avLst/>
              <a:gdLst/>
              <a:ahLst/>
              <a:cxnLst/>
              <a:rect l="l" t="t" r="r" b="b"/>
              <a:pathLst>
                <a:path w="4174698" h="2167467">
                  <a:moveTo>
                    <a:pt x="24910" y="0"/>
                  </a:moveTo>
                  <a:lnTo>
                    <a:pt x="4149788" y="0"/>
                  </a:lnTo>
                  <a:cubicBezTo>
                    <a:pt x="4156394" y="0"/>
                    <a:pt x="4162730" y="2624"/>
                    <a:pt x="4167402" y="7296"/>
                  </a:cubicBezTo>
                  <a:cubicBezTo>
                    <a:pt x="4172073" y="11967"/>
                    <a:pt x="4174698" y="18303"/>
                    <a:pt x="4174698" y="24910"/>
                  </a:cubicBezTo>
                  <a:lnTo>
                    <a:pt x="4174698" y="2142557"/>
                  </a:lnTo>
                  <a:cubicBezTo>
                    <a:pt x="4174698" y="2149164"/>
                    <a:pt x="4172073" y="2155499"/>
                    <a:pt x="4167402" y="2160171"/>
                  </a:cubicBezTo>
                  <a:cubicBezTo>
                    <a:pt x="4162730" y="2164842"/>
                    <a:pt x="4156394" y="2167467"/>
                    <a:pt x="4149788" y="2167467"/>
                  </a:cubicBezTo>
                  <a:lnTo>
                    <a:pt x="24910" y="2167467"/>
                  </a:lnTo>
                  <a:cubicBezTo>
                    <a:pt x="18303" y="2167467"/>
                    <a:pt x="11967" y="2164842"/>
                    <a:pt x="7296" y="2160171"/>
                  </a:cubicBezTo>
                  <a:cubicBezTo>
                    <a:pt x="2624" y="2155499"/>
                    <a:pt x="0" y="2149164"/>
                    <a:pt x="0" y="2142557"/>
                  </a:cubicBezTo>
                  <a:lnTo>
                    <a:pt x="0" y="24910"/>
                  </a:lnTo>
                  <a:cubicBezTo>
                    <a:pt x="0" y="18303"/>
                    <a:pt x="2624" y="11967"/>
                    <a:pt x="7296" y="7296"/>
                  </a:cubicBezTo>
                  <a:cubicBezTo>
                    <a:pt x="11967" y="2624"/>
                    <a:pt x="18303" y="0"/>
                    <a:pt x="24910" y="0"/>
                  </a:cubicBezTo>
                  <a:close/>
                </a:path>
              </a:pathLst>
            </a:custGeom>
            <a:solidFill>
              <a:srgbClr val="FDF4DA"/>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 name="Picture 10"/>
          <p:cNvPicPr>
            <a:picLocks noChangeAspect="1"/>
          </p:cNvPicPr>
          <p:nvPr/>
        </p:nvPicPr>
        <p:blipFill>
          <a:blip r:embed="rId6"/>
          <a:srcRect/>
          <a:stretch>
            <a:fillRect/>
          </a:stretch>
        </p:blipFill>
        <p:spPr>
          <a:xfrm rot="6757336">
            <a:off x="-2308159" y="2337257"/>
            <a:ext cx="6696561" cy="1004484"/>
          </a:xfrm>
          <a:prstGeom prst="rect">
            <a:avLst/>
          </a:prstGeom>
        </p:spPr>
      </p:pic>
      <p:pic>
        <p:nvPicPr>
          <p:cNvPr id="11" name="Picture 11"/>
          <p:cNvPicPr>
            <a:picLocks noChangeAspect="1"/>
          </p:cNvPicPr>
          <p:nvPr/>
        </p:nvPicPr>
        <p:blipFill>
          <a:blip r:embed="rId7"/>
          <a:srcRect/>
          <a:stretch>
            <a:fillRect/>
          </a:stretch>
        </p:blipFill>
        <p:spPr>
          <a:xfrm rot="-525922">
            <a:off x="15049705" y="7399996"/>
            <a:ext cx="6121747" cy="4713745"/>
          </a:xfrm>
          <a:prstGeom prst="rect">
            <a:avLst/>
          </a:prstGeom>
        </p:spPr>
      </p:pic>
      <p:sp>
        <p:nvSpPr>
          <p:cNvPr id="12" name="TextBox 12"/>
          <p:cNvSpPr txBox="1"/>
          <p:nvPr/>
        </p:nvSpPr>
        <p:spPr>
          <a:xfrm>
            <a:off x="2204405" y="1706562"/>
            <a:ext cx="14426689" cy="7228136"/>
          </a:xfrm>
          <a:prstGeom prst="rect">
            <a:avLst/>
          </a:prstGeom>
        </p:spPr>
        <p:txBody>
          <a:bodyPr lIns="0" tIns="0" rIns="0" bIns="0" rtlCol="0" anchor="t">
            <a:spAutoFit/>
          </a:bodyPr>
          <a:lstStyle/>
          <a:p>
            <a:pPr algn="just">
              <a:lnSpc>
                <a:spcPts val="5319"/>
              </a:lnSpc>
              <a:spcBef>
                <a:spcPct val="0"/>
              </a:spcBef>
            </a:pPr>
            <a:r>
              <a:rPr lang="en-US" sz="3799" dirty="0" err="1">
                <a:solidFill>
                  <a:srgbClr val="2C2760"/>
                </a:solidFill>
                <a:latin typeface="Roboto Condensed Bold"/>
              </a:rPr>
              <a:t>Như</a:t>
            </a:r>
            <a:r>
              <a:rPr lang="en-US" sz="3799" dirty="0">
                <a:solidFill>
                  <a:srgbClr val="2C2760"/>
                </a:solidFill>
                <a:latin typeface="Roboto Condensed Bold"/>
              </a:rPr>
              <a:t> </a:t>
            </a:r>
            <a:r>
              <a:rPr lang="en-US" sz="3799" dirty="0" err="1">
                <a:solidFill>
                  <a:srgbClr val="2C2760"/>
                </a:solidFill>
                <a:latin typeface="Roboto Condensed Bold"/>
              </a:rPr>
              <a:t>vậy</a:t>
            </a:r>
            <a:r>
              <a:rPr lang="en-US" sz="3799" dirty="0">
                <a:solidFill>
                  <a:srgbClr val="2C2760"/>
                </a:solidFill>
                <a:latin typeface="Roboto Condensed Bold"/>
              </a:rPr>
              <a:t>, </a:t>
            </a:r>
            <a:r>
              <a:rPr lang="en-US" sz="3799" dirty="0" err="1">
                <a:solidFill>
                  <a:srgbClr val="2C2760"/>
                </a:solidFill>
                <a:latin typeface="Roboto Condensed Bold"/>
              </a:rPr>
              <a:t>tính</a:t>
            </a:r>
            <a:r>
              <a:rPr lang="en-US" sz="3799" dirty="0">
                <a:solidFill>
                  <a:srgbClr val="2C2760"/>
                </a:solidFill>
                <a:latin typeface="Roboto Condensed Bold"/>
              </a:rPr>
              <a:t> </a:t>
            </a:r>
            <a:r>
              <a:rPr lang="en-US" sz="3799" dirty="0" err="1">
                <a:solidFill>
                  <a:srgbClr val="2C2760"/>
                </a:solidFill>
                <a:latin typeface="Roboto Condensed Bold"/>
              </a:rPr>
              <a:t>mạch</a:t>
            </a:r>
            <a:r>
              <a:rPr lang="en-US" sz="3799" dirty="0">
                <a:solidFill>
                  <a:srgbClr val="2C2760"/>
                </a:solidFill>
                <a:latin typeface="Roboto Condensed Bold"/>
              </a:rPr>
              <a:t> </a:t>
            </a:r>
            <a:r>
              <a:rPr lang="en-US" sz="3799" dirty="0" err="1">
                <a:solidFill>
                  <a:srgbClr val="2C2760"/>
                </a:solidFill>
                <a:latin typeface="Roboto Condensed Bold"/>
              </a:rPr>
              <a:t>lạc</a:t>
            </a:r>
            <a:r>
              <a:rPr lang="en-US" sz="3799" dirty="0">
                <a:solidFill>
                  <a:srgbClr val="2C2760"/>
                </a:solidFill>
                <a:latin typeface="Roboto Condensed Bold"/>
              </a:rPr>
              <a:t> </a:t>
            </a:r>
            <a:r>
              <a:rPr lang="en-US" sz="3799" dirty="0" err="1">
                <a:solidFill>
                  <a:srgbClr val="2C2760"/>
                </a:solidFill>
                <a:latin typeface="Roboto Condensed Bold"/>
              </a:rPr>
              <a:t>được</a:t>
            </a:r>
            <a:r>
              <a:rPr lang="en-US" sz="3799" dirty="0">
                <a:solidFill>
                  <a:srgbClr val="2C2760"/>
                </a:solidFill>
                <a:latin typeface="Roboto Condensed Bold"/>
              </a:rPr>
              <a:t> </a:t>
            </a:r>
            <a:r>
              <a:rPr lang="en-US" sz="3799" dirty="0" err="1">
                <a:solidFill>
                  <a:srgbClr val="2C2760"/>
                </a:solidFill>
                <a:latin typeface="Roboto Condensed Bold"/>
              </a:rPr>
              <a:t>thể</a:t>
            </a:r>
            <a:r>
              <a:rPr lang="en-US" sz="3799" dirty="0">
                <a:solidFill>
                  <a:srgbClr val="2C2760"/>
                </a:solidFill>
                <a:latin typeface="Roboto Condensed Bold"/>
              </a:rPr>
              <a:t> </a:t>
            </a:r>
            <a:r>
              <a:rPr lang="en-US" sz="3799" dirty="0" err="1">
                <a:solidFill>
                  <a:srgbClr val="2C2760"/>
                </a:solidFill>
                <a:latin typeface="Roboto Condensed Bold"/>
              </a:rPr>
              <a:t>hiện</a:t>
            </a:r>
            <a:r>
              <a:rPr lang="en-US" sz="3799" dirty="0">
                <a:solidFill>
                  <a:srgbClr val="2C2760"/>
                </a:solidFill>
                <a:latin typeface="Roboto Condensed Bold"/>
              </a:rPr>
              <a:t> </a:t>
            </a:r>
            <a:r>
              <a:rPr lang="en-US" sz="3799" dirty="0" err="1">
                <a:solidFill>
                  <a:srgbClr val="2C2760"/>
                </a:solidFill>
                <a:latin typeface="Roboto Condensed Bold"/>
              </a:rPr>
              <a:t>trong</a:t>
            </a:r>
            <a:r>
              <a:rPr lang="en-US" sz="3799" dirty="0">
                <a:solidFill>
                  <a:srgbClr val="2C2760"/>
                </a:solidFill>
                <a:latin typeface="Roboto Condensed Bold"/>
              </a:rPr>
              <a:t> </a:t>
            </a:r>
            <a:r>
              <a:rPr lang="en-US" sz="3799" dirty="0" err="1">
                <a:solidFill>
                  <a:srgbClr val="2C2760"/>
                </a:solidFill>
                <a:latin typeface="Roboto Condensed Bold"/>
              </a:rPr>
              <a:t>văn</a:t>
            </a:r>
            <a:r>
              <a:rPr lang="en-US" sz="3799" dirty="0">
                <a:solidFill>
                  <a:srgbClr val="2C2760"/>
                </a:solidFill>
                <a:latin typeface="Roboto Condensed Bold"/>
              </a:rPr>
              <a:t> </a:t>
            </a:r>
            <a:r>
              <a:rPr lang="en-US" sz="3799" dirty="0" err="1">
                <a:solidFill>
                  <a:srgbClr val="2C2760"/>
                </a:solidFill>
                <a:latin typeface="Roboto Condensed Bold"/>
              </a:rPr>
              <a:t>bản</a:t>
            </a:r>
            <a:r>
              <a:rPr lang="en-US" sz="3799" dirty="0">
                <a:solidFill>
                  <a:srgbClr val="2C2760"/>
                </a:solidFill>
                <a:latin typeface="Roboto Condensed Bold"/>
              </a:rPr>
              <a:t> </a:t>
            </a:r>
            <a:r>
              <a:rPr lang="en-US" sz="3799" dirty="0" err="1">
                <a:solidFill>
                  <a:srgbClr val="CD816F"/>
                </a:solidFill>
                <a:latin typeface="Roboto Condensed Bold Italics"/>
              </a:rPr>
              <a:t>Đức</a:t>
            </a:r>
            <a:r>
              <a:rPr lang="en-US" sz="3799" dirty="0">
                <a:solidFill>
                  <a:srgbClr val="CD816F"/>
                </a:solidFill>
                <a:latin typeface="Roboto Condensed Bold Italics"/>
              </a:rPr>
              <a:t> </a:t>
            </a:r>
            <a:r>
              <a:rPr lang="en-US" sz="3799" dirty="0" err="1">
                <a:solidFill>
                  <a:srgbClr val="CD816F"/>
                </a:solidFill>
                <a:latin typeface="Roboto Condensed Bold Italics"/>
              </a:rPr>
              <a:t>tính</a:t>
            </a:r>
            <a:r>
              <a:rPr lang="en-US" sz="3799" dirty="0">
                <a:solidFill>
                  <a:srgbClr val="CD816F"/>
                </a:solidFill>
                <a:latin typeface="Roboto Condensed Bold Italics"/>
              </a:rPr>
              <a:t> </a:t>
            </a:r>
            <a:r>
              <a:rPr lang="en-US" sz="3799" dirty="0" err="1">
                <a:solidFill>
                  <a:srgbClr val="CD816F"/>
                </a:solidFill>
                <a:latin typeface="Roboto Condensed Bold Italics"/>
              </a:rPr>
              <a:t>giản</a:t>
            </a:r>
            <a:r>
              <a:rPr lang="en-US" sz="3799" dirty="0">
                <a:solidFill>
                  <a:srgbClr val="CD816F"/>
                </a:solidFill>
                <a:latin typeface="Roboto Condensed Bold Italics"/>
              </a:rPr>
              <a:t> </a:t>
            </a:r>
            <a:r>
              <a:rPr lang="en-US" sz="3799" dirty="0" err="1">
                <a:solidFill>
                  <a:srgbClr val="CD816F"/>
                </a:solidFill>
                <a:latin typeface="Roboto Condensed Bold Italics"/>
              </a:rPr>
              <a:t>dị</a:t>
            </a:r>
            <a:r>
              <a:rPr lang="en-US" sz="3799" dirty="0">
                <a:solidFill>
                  <a:srgbClr val="CD816F"/>
                </a:solidFill>
                <a:latin typeface="Roboto Condensed Bold Italics"/>
              </a:rPr>
              <a:t> </a:t>
            </a:r>
            <a:r>
              <a:rPr lang="en-US" sz="3799" dirty="0" err="1">
                <a:solidFill>
                  <a:srgbClr val="CD816F"/>
                </a:solidFill>
                <a:latin typeface="Roboto Condensed Bold Italics"/>
              </a:rPr>
              <a:t>của</a:t>
            </a:r>
            <a:r>
              <a:rPr lang="en-US" sz="3799" dirty="0">
                <a:solidFill>
                  <a:srgbClr val="CD816F"/>
                </a:solidFill>
                <a:latin typeface="Roboto Condensed Bold Italics"/>
              </a:rPr>
              <a:t> </a:t>
            </a:r>
            <a:r>
              <a:rPr lang="en-US" sz="3799" dirty="0" err="1">
                <a:solidFill>
                  <a:srgbClr val="CD816F"/>
                </a:solidFill>
                <a:latin typeface="Roboto Condensed Bold Italics"/>
              </a:rPr>
              <a:t>Bác</a:t>
            </a:r>
            <a:r>
              <a:rPr lang="en-US" sz="3799" dirty="0">
                <a:solidFill>
                  <a:srgbClr val="CD816F"/>
                </a:solidFill>
                <a:latin typeface="Roboto Condensed Bold Italics"/>
              </a:rPr>
              <a:t> </a:t>
            </a:r>
            <a:r>
              <a:rPr lang="en-US" sz="3799" dirty="0" err="1">
                <a:solidFill>
                  <a:srgbClr val="CD816F"/>
                </a:solidFill>
                <a:latin typeface="Roboto Condensed Bold Italics"/>
              </a:rPr>
              <a:t>Hồ</a:t>
            </a:r>
            <a:r>
              <a:rPr lang="en-US" sz="3799" dirty="0">
                <a:solidFill>
                  <a:srgbClr val="2C2760"/>
                </a:solidFill>
                <a:latin typeface="Roboto Condensed Bold"/>
              </a:rPr>
              <a:t> qua:</a:t>
            </a:r>
          </a:p>
          <a:p>
            <a:pPr marL="798829" lvl="1" indent="-399415" algn="just">
              <a:lnSpc>
                <a:spcPts val="5179"/>
              </a:lnSpc>
              <a:buFont typeface="Arial"/>
              <a:buChar char="•"/>
            </a:pPr>
            <a:r>
              <a:rPr lang="en-US" sz="3699" dirty="0" err="1">
                <a:solidFill>
                  <a:srgbClr val="2C2760"/>
                </a:solidFill>
                <a:latin typeface="Roboto Condensed"/>
              </a:rPr>
              <a:t>Các</a:t>
            </a:r>
            <a:r>
              <a:rPr lang="en-US" sz="3699" dirty="0">
                <a:solidFill>
                  <a:srgbClr val="2C2760"/>
                </a:solidFill>
                <a:latin typeface="Roboto Condensed"/>
              </a:rPr>
              <a:t> </a:t>
            </a:r>
            <a:r>
              <a:rPr lang="en-US" sz="3699" dirty="0" err="1">
                <a:solidFill>
                  <a:srgbClr val="2C2760"/>
                </a:solidFill>
                <a:latin typeface="Roboto Condensed"/>
              </a:rPr>
              <a:t>phần</a:t>
            </a:r>
            <a:r>
              <a:rPr lang="en-US" sz="3699" dirty="0">
                <a:solidFill>
                  <a:srgbClr val="2C2760"/>
                </a:solidFill>
                <a:latin typeface="Roboto Condensed"/>
              </a:rPr>
              <a:t>, </a:t>
            </a:r>
            <a:r>
              <a:rPr lang="en-US" sz="3699" dirty="0" err="1">
                <a:solidFill>
                  <a:srgbClr val="2C2760"/>
                </a:solidFill>
                <a:latin typeface="Roboto Condensed"/>
              </a:rPr>
              <a:t>các</a:t>
            </a:r>
            <a:r>
              <a:rPr lang="en-US" sz="3699" dirty="0">
                <a:solidFill>
                  <a:srgbClr val="2C2760"/>
                </a:solidFill>
                <a:latin typeface="Roboto Condensed"/>
              </a:rPr>
              <a:t> </a:t>
            </a:r>
            <a:r>
              <a:rPr lang="en-US" sz="3699" dirty="0" err="1">
                <a:solidFill>
                  <a:srgbClr val="2C2760"/>
                </a:solidFill>
                <a:latin typeface="Roboto Condensed"/>
              </a:rPr>
              <a:t>đoạn</a:t>
            </a:r>
            <a:r>
              <a:rPr lang="en-US" sz="3699" dirty="0">
                <a:solidFill>
                  <a:srgbClr val="2C2760"/>
                </a:solidFill>
                <a:latin typeface="Roboto Condensed"/>
              </a:rPr>
              <a:t>, </a:t>
            </a:r>
            <a:r>
              <a:rPr lang="en-US" sz="3699" dirty="0" err="1">
                <a:solidFill>
                  <a:srgbClr val="2C2760"/>
                </a:solidFill>
                <a:latin typeface="Roboto Condensed"/>
              </a:rPr>
              <a:t>các</a:t>
            </a:r>
            <a:r>
              <a:rPr lang="en-US" sz="3699" dirty="0">
                <a:solidFill>
                  <a:srgbClr val="2C2760"/>
                </a:solidFill>
                <a:latin typeface="Roboto Condensed"/>
              </a:rPr>
              <a:t> </a:t>
            </a:r>
            <a:r>
              <a:rPr lang="en-US" sz="3699" dirty="0" err="1">
                <a:solidFill>
                  <a:srgbClr val="2C2760"/>
                </a:solidFill>
                <a:latin typeface="Roboto Condensed"/>
              </a:rPr>
              <a:t>câu</a:t>
            </a:r>
            <a:r>
              <a:rPr lang="en-US" sz="3699" dirty="0">
                <a:solidFill>
                  <a:srgbClr val="2C2760"/>
                </a:solidFill>
                <a:latin typeface="Roboto Condensed"/>
              </a:rPr>
              <a:t> </a:t>
            </a:r>
            <a:r>
              <a:rPr lang="en-US" sz="3699" dirty="0" err="1">
                <a:solidFill>
                  <a:srgbClr val="2C2760"/>
                </a:solidFill>
                <a:latin typeface="Roboto Condensed"/>
              </a:rPr>
              <a:t>của</a:t>
            </a:r>
            <a:r>
              <a:rPr lang="en-US" sz="3699" dirty="0">
                <a:solidFill>
                  <a:srgbClr val="2C2760"/>
                </a:solidFill>
                <a:latin typeface="Roboto Condensed"/>
              </a:rPr>
              <a:t> </a:t>
            </a:r>
            <a:r>
              <a:rPr lang="en-US" sz="3699" dirty="0" err="1">
                <a:solidFill>
                  <a:srgbClr val="2C2760"/>
                </a:solidFill>
                <a:latin typeface="Roboto Condensed"/>
              </a:rPr>
              <a:t>văn</a:t>
            </a:r>
            <a:r>
              <a:rPr lang="en-US" sz="3699" dirty="0">
                <a:solidFill>
                  <a:srgbClr val="2C2760"/>
                </a:solidFill>
                <a:latin typeface="Roboto Condensed"/>
              </a:rPr>
              <a:t> </a:t>
            </a:r>
            <a:r>
              <a:rPr lang="en-US" sz="3699" dirty="0" err="1">
                <a:solidFill>
                  <a:srgbClr val="2C2760"/>
                </a:solidFill>
                <a:latin typeface="Roboto Condensed"/>
              </a:rPr>
              <a:t>bản</a:t>
            </a:r>
            <a:r>
              <a:rPr lang="en-US" sz="3699" dirty="0">
                <a:solidFill>
                  <a:srgbClr val="2C2760"/>
                </a:solidFill>
                <a:latin typeface="Roboto Condensed"/>
              </a:rPr>
              <a:t> </a:t>
            </a:r>
            <a:r>
              <a:rPr lang="en-US" sz="3699" dirty="0" err="1">
                <a:solidFill>
                  <a:srgbClr val="2C2760"/>
                </a:solidFill>
                <a:latin typeface="Roboto Condensed Bold"/>
              </a:rPr>
              <a:t>đều</a:t>
            </a:r>
            <a:r>
              <a:rPr lang="en-US" sz="3699" dirty="0">
                <a:solidFill>
                  <a:srgbClr val="2C2760"/>
                </a:solidFill>
                <a:latin typeface="Roboto Condensed Bold"/>
              </a:rPr>
              <a:t> </a:t>
            </a:r>
            <a:r>
              <a:rPr lang="en-US" sz="3699" dirty="0" err="1">
                <a:solidFill>
                  <a:srgbClr val="2C2760"/>
                </a:solidFill>
                <a:latin typeface="Roboto Condensed Bold"/>
              </a:rPr>
              <a:t>bàn</a:t>
            </a:r>
            <a:r>
              <a:rPr lang="en-US" sz="3699" dirty="0">
                <a:solidFill>
                  <a:srgbClr val="2C2760"/>
                </a:solidFill>
                <a:latin typeface="Roboto Condensed Bold"/>
              </a:rPr>
              <a:t> </a:t>
            </a:r>
            <a:r>
              <a:rPr lang="en-US" sz="3699" dirty="0" err="1">
                <a:solidFill>
                  <a:srgbClr val="2C2760"/>
                </a:solidFill>
                <a:latin typeface="Roboto Condensed Bold"/>
              </a:rPr>
              <a:t>luận</a:t>
            </a:r>
            <a:r>
              <a:rPr lang="en-US" sz="3699" dirty="0">
                <a:solidFill>
                  <a:srgbClr val="2C2760"/>
                </a:solidFill>
                <a:latin typeface="Roboto Condensed Bold"/>
              </a:rPr>
              <a:t>, </a:t>
            </a:r>
            <a:r>
              <a:rPr lang="en-US" sz="3699" dirty="0" err="1">
                <a:solidFill>
                  <a:srgbClr val="2C2760"/>
                </a:solidFill>
                <a:latin typeface="Roboto Condensed Bold"/>
              </a:rPr>
              <a:t>xoay</a:t>
            </a:r>
            <a:r>
              <a:rPr lang="en-US" sz="3699" dirty="0">
                <a:solidFill>
                  <a:srgbClr val="2C2760"/>
                </a:solidFill>
                <a:latin typeface="Roboto Condensed Bold"/>
              </a:rPr>
              <a:t> </a:t>
            </a:r>
            <a:r>
              <a:rPr lang="en-US" sz="3699" dirty="0" err="1">
                <a:solidFill>
                  <a:srgbClr val="2C2760"/>
                </a:solidFill>
                <a:latin typeface="Roboto Condensed Bold"/>
              </a:rPr>
              <a:t>quanh</a:t>
            </a:r>
            <a:r>
              <a:rPr lang="en-US" sz="3699" dirty="0">
                <a:solidFill>
                  <a:srgbClr val="2C2760"/>
                </a:solidFill>
                <a:latin typeface="Roboto Condensed Bold"/>
              </a:rPr>
              <a:t> </a:t>
            </a:r>
            <a:r>
              <a:rPr lang="en-US" sz="3699" dirty="0" err="1">
                <a:solidFill>
                  <a:srgbClr val="2C2760"/>
                </a:solidFill>
                <a:latin typeface="Roboto Condensed Bold"/>
              </a:rPr>
              <a:t>chủ</a:t>
            </a:r>
            <a:r>
              <a:rPr lang="en-US" sz="3699" dirty="0">
                <a:solidFill>
                  <a:srgbClr val="2C2760"/>
                </a:solidFill>
                <a:latin typeface="Roboto Condensed Bold"/>
              </a:rPr>
              <a:t> </a:t>
            </a:r>
            <a:r>
              <a:rPr lang="en-US" sz="3699" dirty="0" err="1">
                <a:solidFill>
                  <a:srgbClr val="2C2760"/>
                </a:solidFill>
                <a:latin typeface="Roboto Condensed Bold"/>
              </a:rPr>
              <a:t>đề</a:t>
            </a:r>
            <a:r>
              <a:rPr lang="en-US" sz="3699" dirty="0">
                <a:solidFill>
                  <a:srgbClr val="2C2760"/>
                </a:solidFill>
                <a:latin typeface="Roboto Condensed"/>
              </a:rPr>
              <a:t> </a:t>
            </a:r>
            <a:r>
              <a:rPr lang="en-US" sz="3699" dirty="0" err="1">
                <a:solidFill>
                  <a:srgbClr val="2C2760"/>
                </a:solidFill>
                <a:latin typeface="Roboto Condensed"/>
              </a:rPr>
              <a:t>đức</a:t>
            </a:r>
            <a:r>
              <a:rPr lang="en-US" sz="3699" dirty="0">
                <a:solidFill>
                  <a:srgbClr val="2C2760"/>
                </a:solidFill>
                <a:latin typeface="Roboto Condensed"/>
              </a:rPr>
              <a:t> </a:t>
            </a:r>
            <a:r>
              <a:rPr lang="en-US" sz="3699" dirty="0" err="1">
                <a:solidFill>
                  <a:srgbClr val="2C2760"/>
                </a:solidFill>
                <a:latin typeface="Roboto Condensed"/>
              </a:rPr>
              <a:t>tính</a:t>
            </a:r>
            <a:r>
              <a:rPr lang="en-US" sz="3699" dirty="0">
                <a:solidFill>
                  <a:srgbClr val="2C2760"/>
                </a:solidFill>
                <a:latin typeface="Roboto Condensed"/>
              </a:rPr>
              <a:t> </a:t>
            </a:r>
            <a:r>
              <a:rPr lang="en-US" sz="3699" dirty="0" err="1">
                <a:solidFill>
                  <a:srgbClr val="2C2760"/>
                </a:solidFill>
                <a:latin typeface="Roboto Condensed"/>
              </a:rPr>
              <a:t>giản</a:t>
            </a:r>
            <a:r>
              <a:rPr lang="en-US" sz="3699" dirty="0">
                <a:solidFill>
                  <a:srgbClr val="2C2760"/>
                </a:solidFill>
                <a:latin typeface="Roboto Condensed"/>
              </a:rPr>
              <a:t> </a:t>
            </a:r>
            <a:r>
              <a:rPr lang="en-US" sz="3699" dirty="0" err="1">
                <a:solidFill>
                  <a:srgbClr val="2C2760"/>
                </a:solidFill>
                <a:latin typeface="Roboto Condensed"/>
              </a:rPr>
              <a:t>dị</a:t>
            </a:r>
            <a:r>
              <a:rPr lang="en-US" sz="3699" dirty="0">
                <a:solidFill>
                  <a:srgbClr val="2C2760"/>
                </a:solidFill>
                <a:latin typeface="Roboto Condensed"/>
              </a:rPr>
              <a:t> </a:t>
            </a:r>
            <a:r>
              <a:rPr lang="en-US" sz="3699" dirty="0" err="1">
                <a:solidFill>
                  <a:srgbClr val="2C2760"/>
                </a:solidFill>
                <a:latin typeface="Roboto Condensed"/>
              </a:rPr>
              <a:t>của</a:t>
            </a:r>
            <a:r>
              <a:rPr lang="en-US" sz="3699" dirty="0">
                <a:solidFill>
                  <a:srgbClr val="2C2760"/>
                </a:solidFill>
                <a:latin typeface="Roboto Condensed"/>
              </a:rPr>
              <a:t> </a:t>
            </a:r>
            <a:r>
              <a:rPr lang="en-US" sz="3699" dirty="0" err="1">
                <a:solidFill>
                  <a:srgbClr val="2C2760"/>
                </a:solidFill>
                <a:latin typeface="Roboto Condensed"/>
              </a:rPr>
              <a:t>Bác</a:t>
            </a:r>
            <a:r>
              <a:rPr lang="en-US" sz="3699" dirty="0">
                <a:solidFill>
                  <a:srgbClr val="2C2760"/>
                </a:solidFill>
                <a:latin typeface="Roboto Condensed"/>
              </a:rPr>
              <a:t> </a:t>
            </a:r>
            <a:r>
              <a:rPr lang="en-US" sz="3699" dirty="0" err="1">
                <a:solidFill>
                  <a:srgbClr val="2C2760"/>
                </a:solidFill>
                <a:latin typeface="Roboto Condensed"/>
              </a:rPr>
              <a:t>Hồ</a:t>
            </a:r>
            <a:r>
              <a:rPr lang="en-US" sz="3699" dirty="0">
                <a:solidFill>
                  <a:srgbClr val="2C2760"/>
                </a:solidFill>
                <a:latin typeface="Roboto Condensed"/>
              </a:rPr>
              <a:t> </a:t>
            </a:r>
          </a:p>
          <a:p>
            <a:pPr marL="798829" lvl="1" indent="-399415" algn="just">
              <a:lnSpc>
                <a:spcPts val="5179"/>
              </a:lnSpc>
              <a:buFont typeface="Arial"/>
              <a:buChar char="•"/>
            </a:pPr>
            <a:r>
              <a:rPr lang="en-US" sz="3699" dirty="0" err="1">
                <a:solidFill>
                  <a:srgbClr val="2C2760"/>
                </a:solidFill>
                <a:latin typeface="Roboto Condensed"/>
              </a:rPr>
              <a:t>Các</a:t>
            </a:r>
            <a:r>
              <a:rPr lang="en-US" sz="3699" dirty="0">
                <a:solidFill>
                  <a:srgbClr val="2C2760"/>
                </a:solidFill>
                <a:latin typeface="Roboto Condensed"/>
              </a:rPr>
              <a:t> </a:t>
            </a:r>
            <a:r>
              <a:rPr lang="en-US" sz="3699" dirty="0" err="1">
                <a:solidFill>
                  <a:srgbClr val="2C2760"/>
                </a:solidFill>
                <a:latin typeface="Roboto Condensed"/>
              </a:rPr>
              <a:t>phần</a:t>
            </a:r>
            <a:r>
              <a:rPr lang="en-US" sz="3699" dirty="0">
                <a:solidFill>
                  <a:srgbClr val="2C2760"/>
                </a:solidFill>
                <a:latin typeface="Roboto Condensed"/>
              </a:rPr>
              <a:t>, </a:t>
            </a:r>
            <a:r>
              <a:rPr lang="en-US" sz="3699" dirty="0" err="1">
                <a:solidFill>
                  <a:srgbClr val="2C2760"/>
                </a:solidFill>
                <a:latin typeface="Roboto Condensed"/>
              </a:rPr>
              <a:t>các</a:t>
            </a:r>
            <a:r>
              <a:rPr lang="en-US" sz="3699" dirty="0">
                <a:solidFill>
                  <a:srgbClr val="2C2760"/>
                </a:solidFill>
                <a:latin typeface="Roboto Condensed"/>
              </a:rPr>
              <a:t> </a:t>
            </a:r>
            <a:r>
              <a:rPr lang="en-US" sz="3699" dirty="0" err="1">
                <a:solidFill>
                  <a:srgbClr val="2C2760"/>
                </a:solidFill>
                <a:latin typeface="Roboto Condensed"/>
              </a:rPr>
              <a:t>đoạn</a:t>
            </a:r>
            <a:r>
              <a:rPr lang="en-US" sz="3699" dirty="0">
                <a:solidFill>
                  <a:srgbClr val="2C2760"/>
                </a:solidFill>
                <a:latin typeface="Roboto Condensed"/>
              </a:rPr>
              <a:t>, </a:t>
            </a:r>
            <a:r>
              <a:rPr lang="en-US" sz="3699" dirty="0" err="1">
                <a:solidFill>
                  <a:srgbClr val="2C2760"/>
                </a:solidFill>
                <a:latin typeface="Roboto Condensed"/>
              </a:rPr>
              <a:t>các</a:t>
            </a:r>
            <a:r>
              <a:rPr lang="en-US" sz="3699" dirty="0">
                <a:solidFill>
                  <a:srgbClr val="2C2760"/>
                </a:solidFill>
                <a:latin typeface="Roboto Condensed"/>
              </a:rPr>
              <a:t> </a:t>
            </a:r>
            <a:r>
              <a:rPr lang="en-US" sz="3699" dirty="0" err="1">
                <a:solidFill>
                  <a:srgbClr val="2C2760"/>
                </a:solidFill>
                <a:latin typeface="Roboto Condensed"/>
              </a:rPr>
              <a:t>câu</a:t>
            </a:r>
            <a:r>
              <a:rPr lang="en-US" sz="3699" dirty="0">
                <a:solidFill>
                  <a:srgbClr val="2C2760"/>
                </a:solidFill>
                <a:latin typeface="Roboto Condensed"/>
              </a:rPr>
              <a:t> </a:t>
            </a:r>
            <a:r>
              <a:rPr lang="en-US" sz="3699" dirty="0" err="1">
                <a:solidFill>
                  <a:srgbClr val="2C2760"/>
                </a:solidFill>
                <a:latin typeface="Roboto Condensed"/>
              </a:rPr>
              <a:t>của</a:t>
            </a:r>
            <a:r>
              <a:rPr lang="en-US" sz="3699" dirty="0">
                <a:solidFill>
                  <a:srgbClr val="2C2760"/>
                </a:solidFill>
                <a:latin typeface="Roboto Condensed"/>
              </a:rPr>
              <a:t> </a:t>
            </a:r>
            <a:r>
              <a:rPr lang="en-US" sz="3699" dirty="0" err="1">
                <a:solidFill>
                  <a:srgbClr val="2C2760"/>
                </a:solidFill>
                <a:latin typeface="Roboto Condensed"/>
              </a:rPr>
              <a:t>văn</a:t>
            </a:r>
            <a:r>
              <a:rPr lang="en-US" sz="3699" dirty="0">
                <a:solidFill>
                  <a:srgbClr val="2C2760"/>
                </a:solidFill>
                <a:latin typeface="Roboto Condensed"/>
              </a:rPr>
              <a:t> </a:t>
            </a:r>
            <a:r>
              <a:rPr lang="en-US" sz="3699" dirty="0" err="1">
                <a:solidFill>
                  <a:srgbClr val="2C2760"/>
                </a:solidFill>
                <a:latin typeface="Roboto Condensed"/>
              </a:rPr>
              <a:t>bản</a:t>
            </a:r>
            <a:r>
              <a:rPr lang="en-US" sz="3699" dirty="0">
                <a:solidFill>
                  <a:srgbClr val="2C2760"/>
                </a:solidFill>
                <a:latin typeface="Roboto Condensed"/>
              </a:rPr>
              <a:t> </a:t>
            </a:r>
            <a:r>
              <a:rPr lang="en-US" sz="3699" dirty="0" err="1">
                <a:solidFill>
                  <a:srgbClr val="2C2760"/>
                </a:solidFill>
                <a:latin typeface="Roboto Condensed"/>
              </a:rPr>
              <a:t>được</a:t>
            </a:r>
            <a:r>
              <a:rPr lang="en-US" sz="3699" dirty="0">
                <a:solidFill>
                  <a:srgbClr val="2C2760"/>
                </a:solidFill>
                <a:latin typeface="Roboto Condensed"/>
              </a:rPr>
              <a:t> </a:t>
            </a:r>
            <a:r>
              <a:rPr lang="en-US" sz="3699" dirty="0" err="1">
                <a:solidFill>
                  <a:srgbClr val="2C2760"/>
                </a:solidFill>
                <a:latin typeface="Roboto Condensed Bold"/>
              </a:rPr>
              <a:t>sắp</a:t>
            </a:r>
            <a:r>
              <a:rPr lang="en-US" sz="3699" dirty="0">
                <a:solidFill>
                  <a:srgbClr val="2C2760"/>
                </a:solidFill>
                <a:latin typeface="Roboto Condensed Bold"/>
              </a:rPr>
              <a:t> </a:t>
            </a:r>
            <a:r>
              <a:rPr lang="en-US" sz="3699" dirty="0" err="1">
                <a:solidFill>
                  <a:srgbClr val="2C2760"/>
                </a:solidFill>
                <a:latin typeface="Roboto Condensed Bold"/>
              </a:rPr>
              <a:t>xếp</a:t>
            </a:r>
            <a:r>
              <a:rPr lang="en-US" sz="3699" dirty="0">
                <a:solidFill>
                  <a:srgbClr val="2C2760"/>
                </a:solidFill>
                <a:latin typeface="Roboto Condensed Bold"/>
              </a:rPr>
              <a:t> </a:t>
            </a:r>
            <a:r>
              <a:rPr lang="en-US" sz="3699" dirty="0" err="1">
                <a:solidFill>
                  <a:srgbClr val="2C2760"/>
                </a:solidFill>
                <a:latin typeface="Roboto Condensed Bold"/>
              </a:rPr>
              <a:t>theo</a:t>
            </a:r>
            <a:r>
              <a:rPr lang="en-US" sz="3699" dirty="0">
                <a:solidFill>
                  <a:srgbClr val="2C2760"/>
                </a:solidFill>
                <a:latin typeface="Roboto Condensed Bold"/>
              </a:rPr>
              <a:t> </a:t>
            </a:r>
            <a:r>
              <a:rPr lang="en-US" sz="3699" dirty="0" err="1">
                <a:solidFill>
                  <a:srgbClr val="2C2760"/>
                </a:solidFill>
                <a:latin typeface="Roboto Condensed Bold"/>
              </a:rPr>
              <a:t>một</a:t>
            </a:r>
            <a:r>
              <a:rPr lang="en-US" sz="3699" dirty="0">
                <a:solidFill>
                  <a:srgbClr val="2C2760"/>
                </a:solidFill>
                <a:latin typeface="Roboto Condensed Bold"/>
              </a:rPr>
              <a:t> </a:t>
            </a:r>
            <a:r>
              <a:rPr lang="en-US" sz="3699" dirty="0" err="1">
                <a:solidFill>
                  <a:srgbClr val="2C2760"/>
                </a:solidFill>
                <a:latin typeface="Roboto Condensed Bold"/>
              </a:rPr>
              <a:t>trình</a:t>
            </a:r>
            <a:r>
              <a:rPr lang="en-US" sz="3699" dirty="0">
                <a:solidFill>
                  <a:srgbClr val="2C2760"/>
                </a:solidFill>
                <a:latin typeface="Roboto Condensed Bold"/>
              </a:rPr>
              <a:t> </a:t>
            </a:r>
            <a:r>
              <a:rPr lang="en-US" sz="3699" dirty="0" err="1">
                <a:solidFill>
                  <a:srgbClr val="2C2760"/>
                </a:solidFill>
                <a:latin typeface="Roboto Condensed Bold"/>
              </a:rPr>
              <a:t>tự</a:t>
            </a:r>
            <a:r>
              <a:rPr lang="en-US" sz="3699" dirty="0">
                <a:solidFill>
                  <a:srgbClr val="2C2760"/>
                </a:solidFill>
                <a:latin typeface="Roboto Condensed Bold"/>
              </a:rPr>
              <a:t> </a:t>
            </a:r>
            <a:r>
              <a:rPr lang="en-US" sz="3699" dirty="0" err="1">
                <a:solidFill>
                  <a:srgbClr val="2C2760"/>
                </a:solidFill>
                <a:latin typeface="Roboto Condensed Bold"/>
              </a:rPr>
              <a:t>hợp</a:t>
            </a:r>
            <a:r>
              <a:rPr lang="en-US" sz="3699" dirty="0">
                <a:solidFill>
                  <a:srgbClr val="2C2760"/>
                </a:solidFill>
                <a:latin typeface="Roboto Condensed Bold"/>
              </a:rPr>
              <a:t> </a:t>
            </a:r>
            <a:r>
              <a:rPr lang="en-US" sz="3699" dirty="0" err="1">
                <a:solidFill>
                  <a:srgbClr val="2C2760"/>
                </a:solidFill>
                <a:latin typeface="Roboto Condensed Bold"/>
              </a:rPr>
              <a:t>lí</a:t>
            </a:r>
            <a:endParaRPr lang="en-US" sz="3699" dirty="0">
              <a:solidFill>
                <a:srgbClr val="2C2760"/>
              </a:solidFill>
              <a:latin typeface="Roboto Condensed Bold"/>
            </a:endParaRPr>
          </a:p>
          <a:p>
            <a:pPr marL="798829" lvl="1" indent="-399415" algn="just">
              <a:lnSpc>
                <a:spcPts val="5179"/>
              </a:lnSpc>
              <a:buFont typeface="Arial"/>
              <a:buChar char="•"/>
            </a:pPr>
            <a:r>
              <a:rPr lang="en-US" sz="3699" dirty="0" err="1">
                <a:solidFill>
                  <a:srgbClr val="2C2760"/>
                </a:solidFill>
                <a:latin typeface="Roboto Condensed Bold"/>
              </a:rPr>
              <a:t>Phần</a:t>
            </a:r>
            <a:r>
              <a:rPr lang="en-US" sz="3699" dirty="0">
                <a:solidFill>
                  <a:srgbClr val="2C2760"/>
                </a:solidFill>
                <a:latin typeface="Roboto Condensed Bold"/>
              </a:rPr>
              <a:t> </a:t>
            </a:r>
            <a:r>
              <a:rPr lang="en-US" sz="3699" dirty="0" err="1">
                <a:solidFill>
                  <a:srgbClr val="2C2760"/>
                </a:solidFill>
                <a:latin typeface="Roboto Condensed Bold"/>
              </a:rPr>
              <a:t>mở</a:t>
            </a:r>
            <a:r>
              <a:rPr lang="en-US" sz="3699" dirty="0">
                <a:solidFill>
                  <a:srgbClr val="2C2760"/>
                </a:solidFill>
                <a:latin typeface="Roboto Condensed Bold"/>
              </a:rPr>
              <a:t> </a:t>
            </a:r>
            <a:r>
              <a:rPr lang="en-US" sz="3699" dirty="0" err="1">
                <a:solidFill>
                  <a:srgbClr val="2C2760"/>
                </a:solidFill>
                <a:latin typeface="Roboto Condensed Bold"/>
              </a:rPr>
              <a:t>đầu</a:t>
            </a:r>
            <a:r>
              <a:rPr lang="en-US" sz="3699" dirty="0">
                <a:solidFill>
                  <a:srgbClr val="2C2760"/>
                </a:solidFill>
                <a:latin typeface="Roboto Condensed Bold"/>
              </a:rPr>
              <a:t> </a:t>
            </a:r>
            <a:r>
              <a:rPr lang="en-US" sz="3699" dirty="0" err="1">
                <a:solidFill>
                  <a:srgbClr val="2C2760"/>
                </a:solidFill>
                <a:latin typeface="Roboto Condensed Bold"/>
              </a:rPr>
              <a:t>nêu</a:t>
            </a:r>
            <a:r>
              <a:rPr lang="en-US" sz="3699" dirty="0">
                <a:solidFill>
                  <a:srgbClr val="2C2760"/>
                </a:solidFill>
                <a:latin typeface="Roboto Condensed Bold"/>
              </a:rPr>
              <a:t> </a:t>
            </a:r>
            <a:r>
              <a:rPr lang="en-US" sz="3699" dirty="0" err="1">
                <a:solidFill>
                  <a:srgbClr val="2C2760"/>
                </a:solidFill>
                <a:latin typeface="Roboto Condensed Bold"/>
              </a:rPr>
              <a:t>chủ</a:t>
            </a:r>
            <a:r>
              <a:rPr lang="en-US" sz="3699" dirty="0">
                <a:solidFill>
                  <a:srgbClr val="2C2760"/>
                </a:solidFill>
                <a:latin typeface="Roboto Condensed Bold"/>
              </a:rPr>
              <a:t> </a:t>
            </a:r>
            <a:r>
              <a:rPr lang="en-US" sz="3699" dirty="0" err="1">
                <a:solidFill>
                  <a:srgbClr val="2C2760"/>
                </a:solidFill>
                <a:latin typeface="Roboto Condensed Bold"/>
              </a:rPr>
              <a:t>đề</a:t>
            </a:r>
            <a:r>
              <a:rPr lang="en-US" sz="3699" dirty="0">
                <a:solidFill>
                  <a:srgbClr val="2C2760"/>
                </a:solidFill>
                <a:latin typeface="Roboto Condensed"/>
              </a:rPr>
              <a:t> </a:t>
            </a:r>
            <a:r>
              <a:rPr lang="en-US" sz="3699" dirty="0" err="1">
                <a:solidFill>
                  <a:srgbClr val="2C2760"/>
                </a:solidFill>
                <a:latin typeface="Roboto Condensed"/>
              </a:rPr>
              <a:t>bàn</a:t>
            </a:r>
            <a:r>
              <a:rPr lang="en-US" sz="3699" dirty="0">
                <a:solidFill>
                  <a:srgbClr val="2C2760"/>
                </a:solidFill>
                <a:latin typeface="Roboto Condensed"/>
              </a:rPr>
              <a:t> </a:t>
            </a:r>
            <a:r>
              <a:rPr lang="en-US" sz="3699" dirty="0" err="1">
                <a:solidFill>
                  <a:srgbClr val="2C2760"/>
                </a:solidFill>
                <a:latin typeface="Roboto Condensed"/>
              </a:rPr>
              <a:t>luận</a:t>
            </a:r>
            <a:r>
              <a:rPr lang="en-US" sz="3699" dirty="0">
                <a:solidFill>
                  <a:srgbClr val="2C2760"/>
                </a:solidFill>
                <a:latin typeface="Roboto Condensed"/>
              </a:rPr>
              <a:t>: </a:t>
            </a:r>
            <a:r>
              <a:rPr lang="en-US" sz="3699" dirty="0" err="1">
                <a:solidFill>
                  <a:srgbClr val="2C2760"/>
                </a:solidFill>
                <a:latin typeface="Roboto Condensed"/>
              </a:rPr>
              <a:t>Đời</a:t>
            </a:r>
            <a:r>
              <a:rPr lang="en-US" sz="3699" dirty="0">
                <a:solidFill>
                  <a:srgbClr val="2C2760"/>
                </a:solidFill>
                <a:latin typeface="Roboto Condensed"/>
              </a:rPr>
              <a:t> </a:t>
            </a:r>
            <a:r>
              <a:rPr lang="en-US" sz="3699" dirty="0" err="1">
                <a:solidFill>
                  <a:srgbClr val="2C2760"/>
                </a:solidFill>
                <a:latin typeface="Roboto Condensed"/>
              </a:rPr>
              <a:t>sống</a:t>
            </a:r>
            <a:r>
              <a:rPr lang="en-US" sz="3699" dirty="0">
                <a:solidFill>
                  <a:srgbClr val="2C2760"/>
                </a:solidFill>
                <a:latin typeface="Roboto Condensed"/>
              </a:rPr>
              <a:t> </a:t>
            </a:r>
            <a:r>
              <a:rPr lang="en-US" sz="3699" dirty="0" err="1">
                <a:solidFill>
                  <a:srgbClr val="2C2760"/>
                </a:solidFill>
                <a:latin typeface="Roboto Condensed"/>
              </a:rPr>
              <a:t>vô</a:t>
            </a:r>
            <a:r>
              <a:rPr lang="en-US" sz="3699" dirty="0">
                <a:solidFill>
                  <a:srgbClr val="2C2760"/>
                </a:solidFill>
                <a:latin typeface="Roboto Condensed"/>
              </a:rPr>
              <a:t> </a:t>
            </a:r>
            <a:r>
              <a:rPr lang="en-US" sz="3699" dirty="0" err="1">
                <a:solidFill>
                  <a:srgbClr val="2C2760"/>
                </a:solidFill>
                <a:latin typeface="Roboto Condensed"/>
              </a:rPr>
              <a:t>cùng</a:t>
            </a:r>
            <a:r>
              <a:rPr lang="en-US" sz="3699" dirty="0">
                <a:solidFill>
                  <a:srgbClr val="2C2760"/>
                </a:solidFill>
                <a:latin typeface="Roboto Condensed"/>
              </a:rPr>
              <a:t> </a:t>
            </a:r>
            <a:r>
              <a:rPr lang="en-US" sz="3699" dirty="0" err="1">
                <a:solidFill>
                  <a:srgbClr val="2C2760"/>
                </a:solidFill>
                <a:latin typeface="Roboto Condensed"/>
              </a:rPr>
              <a:t>giản</a:t>
            </a:r>
            <a:r>
              <a:rPr lang="en-US" sz="3699" dirty="0">
                <a:solidFill>
                  <a:srgbClr val="2C2760"/>
                </a:solidFill>
                <a:latin typeface="Roboto Condensed"/>
              </a:rPr>
              <a:t> </a:t>
            </a:r>
            <a:r>
              <a:rPr lang="en-US" sz="3699" dirty="0" err="1">
                <a:solidFill>
                  <a:srgbClr val="2C2760"/>
                </a:solidFill>
                <a:latin typeface="Roboto Condensed"/>
              </a:rPr>
              <a:t>dị</a:t>
            </a:r>
            <a:r>
              <a:rPr lang="en-US" sz="3699" dirty="0">
                <a:solidFill>
                  <a:srgbClr val="2C2760"/>
                </a:solidFill>
                <a:latin typeface="Roboto Condensed"/>
              </a:rPr>
              <a:t>, </a:t>
            </a:r>
            <a:r>
              <a:rPr lang="en-US" sz="3699" dirty="0" err="1">
                <a:solidFill>
                  <a:srgbClr val="2C2760"/>
                </a:solidFill>
                <a:latin typeface="Roboto Condensed"/>
              </a:rPr>
              <a:t>khiêm</a:t>
            </a:r>
            <a:r>
              <a:rPr lang="en-US" sz="3699" dirty="0">
                <a:solidFill>
                  <a:srgbClr val="2C2760"/>
                </a:solidFill>
                <a:latin typeface="Roboto Condensed"/>
              </a:rPr>
              <a:t> </a:t>
            </a:r>
            <a:r>
              <a:rPr lang="en-US" sz="3699" dirty="0" err="1">
                <a:solidFill>
                  <a:srgbClr val="2C2760"/>
                </a:solidFill>
                <a:latin typeface="Roboto Condensed"/>
              </a:rPr>
              <a:t>tốn</a:t>
            </a:r>
            <a:r>
              <a:rPr lang="en-US" sz="3699" dirty="0">
                <a:solidFill>
                  <a:srgbClr val="2C2760"/>
                </a:solidFill>
                <a:latin typeface="Roboto Condensed"/>
              </a:rPr>
              <a:t> </a:t>
            </a:r>
            <a:r>
              <a:rPr lang="en-US" sz="3699" dirty="0" err="1">
                <a:solidFill>
                  <a:srgbClr val="2C2760"/>
                </a:solidFill>
                <a:latin typeface="Roboto Condensed"/>
              </a:rPr>
              <a:t>của</a:t>
            </a:r>
            <a:r>
              <a:rPr lang="en-US" sz="3699" dirty="0">
                <a:solidFill>
                  <a:srgbClr val="2C2760"/>
                </a:solidFill>
                <a:latin typeface="Roboto Condensed"/>
              </a:rPr>
              <a:t> </a:t>
            </a:r>
            <a:r>
              <a:rPr lang="en-US" sz="3699" dirty="0" err="1">
                <a:solidFill>
                  <a:srgbClr val="2C2760"/>
                </a:solidFill>
                <a:latin typeface="Roboto Condensed"/>
              </a:rPr>
              <a:t>Bác</a:t>
            </a:r>
            <a:r>
              <a:rPr lang="en-US" sz="3699" dirty="0">
                <a:solidFill>
                  <a:srgbClr val="2C2760"/>
                </a:solidFill>
                <a:latin typeface="Roboto Condensed"/>
              </a:rPr>
              <a:t> </a:t>
            </a:r>
            <a:r>
              <a:rPr lang="en-US" sz="3699" dirty="0" err="1">
                <a:solidFill>
                  <a:srgbClr val="2C2760"/>
                </a:solidFill>
                <a:latin typeface="Roboto Condensed"/>
              </a:rPr>
              <a:t>Hồ</a:t>
            </a:r>
            <a:endParaRPr lang="en-US" sz="3699" dirty="0">
              <a:solidFill>
                <a:srgbClr val="2C2760"/>
              </a:solidFill>
              <a:latin typeface="Roboto Condensed"/>
            </a:endParaRPr>
          </a:p>
          <a:p>
            <a:pPr marL="798829" lvl="1" indent="-399415" algn="just">
              <a:lnSpc>
                <a:spcPts val="5179"/>
              </a:lnSpc>
              <a:buFont typeface="Arial"/>
              <a:buChar char="•"/>
            </a:pPr>
            <a:r>
              <a:rPr lang="en-US" sz="3699" dirty="0" err="1">
                <a:solidFill>
                  <a:srgbClr val="2C2760"/>
                </a:solidFill>
                <a:latin typeface="Roboto Condensed Bold"/>
              </a:rPr>
              <a:t>Các</a:t>
            </a:r>
            <a:r>
              <a:rPr lang="en-US" sz="3699" dirty="0">
                <a:solidFill>
                  <a:srgbClr val="2C2760"/>
                </a:solidFill>
                <a:latin typeface="Roboto Condensed Bold"/>
              </a:rPr>
              <a:t> </a:t>
            </a:r>
            <a:r>
              <a:rPr lang="en-US" sz="3699" dirty="0" err="1">
                <a:solidFill>
                  <a:srgbClr val="2C2760"/>
                </a:solidFill>
                <a:latin typeface="Roboto Condensed Bold"/>
              </a:rPr>
              <a:t>phần</a:t>
            </a:r>
            <a:r>
              <a:rPr lang="en-US" sz="3699" dirty="0">
                <a:solidFill>
                  <a:srgbClr val="2C2760"/>
                </a:solidFill>
                <a:latin typeface="Roboto Condensed Bold"/>
              </a:rPr>
              <a:t>, </a:t>
            </a:r>
            <a:r>
              <a:rPr lang="en-US" sz="3699" dirty="0" err="1">
                <a:solidFill>
                  <a:srgbClr val="2C2760"/>
                </a:solidFill>
                <a:latin typeface="Roboto Condensed Bold"/>
              </a:rPr>
              <a:t>đoạn</a:t>
            </a:r>
            <a:r>
              <a:rPr lang="en-US" sz="3699" dirty="0">
                <a:solidFill>
                  <a:srgbClr val="2C2760"/>
                </a:solidFill>
                <a:latin typeface="Roboto Condensed Bold"/>
              </a:rPr>
              <a:t> </a:t>
            </a:r>
            <a:r>
              <a:rPr lang="en-US" sz="3699" dirty="0" err="1">
                <a:solidFill>
                  <a:srgbClr val="2C2760"/>
                </a:solidFill>
                <a:latin typeface="Roboto Condensed Bold"/>
              </a:rPr>
              <a:t>tiếp</a:t>
            </a:r>
            <a:r>
              <a:rPr lang="en-US" sz="3699" dirty="0">
                <a:solidFill>
                  <a:srgbClr val="2C2760"/>
                </a:solidFill>
                <a:latin typeface="Roboto Condensed Bold"/>
              </a:rPr>
              <a:t> </a:t>
            </a:r>
            <a:r>
              <a:rPr lang="en-US" sz="3699" dirty="0" err="1">
                <a:solidFill>
                  <a:srgbClr val="2C2760"/>
                </a:solidFill>
                <a:latin typeface="Roboto Condensed Bold"/>
              </a:rPr>
              <a:t>theo</a:t>
            </a:r>
            <a:r>
              <a:rPr lang="en-US" sz="3699" dirty="0">
                <a:solidFill>
                  <a:srgbClr val="2C2760"/>
                </a:solidFill>
                <a:latin typeface="Roboto Condensed Bold"/>
              </a:rPr>
              <a:t> </a:t>
            </a:r>
            <a:r>
              <a:rPr lang="en-US" sz="3699" dirty="0" err="1">
                <a:solidFill>
                  <a:srgbClr val="2C2760"/>
                </a:solidFill>
                <a:latin typeface="Roboto Condensed Bold"/>
              </a:rPr>
              <a:t>nêu</a:t>
            </a:r>
            <a:r>
              <a:rPr lang="en-US" sz="3699" dirty="0">
                <a:solidFill>
                  <a:srgbClr val="2C2760"/>
                </a:solidFill>
                <a:latin typeface="Roboto Condensed Bold"/>
              </a:rPr>
              <a:t> </a:t>
            </a:r>
            <a:r>
              <a:rPr lang="en-US" sz="3699" dirty="0" err="1">
                <a:solidFill>
                  <a:srgbClr val="2C2760"/>
                </a:solidFill>
                <a:latin typeface="Roboto Condensed Bold"/>
              </a:rPr>
              <a:t>các</a:t>
            </a:r>
            <a:r>
              <a:rPr lang="en-US" sz="3699" dirty="0">
                <a:solidFill>
                  <a:srgbClr val="2C2760"/>
                </a:solidFill>
                <a:latin typeface="Roboto Condensed Bold"/>
              </a:rPr>
              <a:t> </a:t>
            </a:r>
            <a:r>
              <a:rPr lang="en-US" sz="3699" dirty="0" err="1">
                <a:solidFill>
                  <a:srgbClr val="2C2760"/>
                </a:solidFill>
                <a:latin typeface="Roboto Condensed Bold"/>
              </a:rPr>
              <a:t>chủ</a:t>
            </a:r>
            <a:r>
              <a:rPr lang="en-US" sz="3699" dirty="0">
                <a:solidFill>
                  <a:srgbClr val="2C2760"/>
                </a:solidFill>
                <a:latin typeface="Roboto Condensed Bold"/>
              </a:rPr>
              <a:t> </a:t>
            </a:r>
            <a:r>
              <a:rPr lang="en-US" sz="3699" dirty="0" err="1">
                <a:solidFill>
                  <a:srgbClr val="2C2760"/>
                </a:solidFill>
                <a:latin typeface="Roboto Condensed Bold"/>
              </a:rPr>
              <a:t>đề</a:t>
            </a:r>
            <a:r>
              <a:rPr lang="en-US" sz="3699" dirty="0">
                <a:solidFill>
                  <a:srgbClr val="2C2760"/>
                </a:solidFill>
                <a:latin typeface="Roboto Condensed Bold"/>
              </a:rPr>
              <a:t> </a:t>
            </a:r>
            <a:r>
              <a:rPr lang="en-US" sz="3699" dirty="0" err="1">
                <a:solidFill>
                  <a:srgbClr val="2C2760"/>
                </a:solidFill>
                <a:latin typeface="Roboto Condensed Bold"/>
              </a:rPr>
              <a:t>nhỏ</a:t>
            </a:r>
            <a:r>
              <a:rPr lang="en-US" sz="3699" dirty="0">
                <a:solidFill>
                  <a:srgbClr val="2C2760"/>
                </a:solidFill>
                <a:latin typeface="Roboto Condensed Bold"/>
              </a:rPr>
              <a:t> </a:t>
            </a:r>
            <a:r>
              <a:rPr lang="en-US" sz="3699" dirty="0" err="1">
                <a:solidFill>
                  <a:srgbClr val="2C2760"/>
                </a:solidFill>
                <a:latin typeface="Roboto Condensed Bold"/>
              </a:rPr>
              <a:t>với</a:t>
            </a:r>
            <a:r>
              <a:rPr lang="en-US" sz="3699" dirty="0">
                <a:solidFill>
                  <a:srgbClr val="2C2760"/>
                </a:solidFill>
                <a:latin typeface="Roboto Condensed Bold"/>
              </a:rPr>
              <a:t> </a:t>
            </a:r>
            <a:r>
              <a:rPr lang="en-US" sz="3699" dirty="0" err="1">
                <a:solidFill>
                  <a:srgbClr val="2C2760"/>
                </a:solidFill>
                <a:latin typeface="Roboto Condensed Bold"/>
              </a:rPr>
              <a:t>các</a:t>
            </a:r>
            <a:r>
              <a:rPr lang="en-US" sz="3699" dirty="0">
                <a:solidFill>
                  <a:srgbClr val="2C2760"/>
                </a:solidFill>
                <a:latin typeface="Roboto Condensed Bold"/>
              </a:rPr>
              <a:t> </a:t>
            </a:r>
            <a:r>
              <a:rPr lang="en-US" sz="3699" dirty="0" err="1">
                <a:solidFill>
                  <a:srgbClr val="2C2760"/>
                </a:solidFill>
                <a:latin typeface="Roboto Condensed Bold"/>
              </a:rPr>
              <a:t>nội</a:t>
            </a:r>
            <a:r>
              <a:rPr lang="en-US" sz="3699" dirty="0">
                <a:solidFill>
                  <a:srgbClr val="2C2760"/>
                </a:solidFill>
                <a:latin typeface="Roboto Condensed Bold"/>
              </a:rPr>
              <a:t> dung </a:t>
            </a:r>
            <a:r>
              <a:rPr lang="en-US" sz="3699" dirty="0" err="1">
                <a:solidFill>
                  <a:srgbClr val="2C2760"/>
                </a:solidFill>
                <a:latin typeface="Roboto Condensed Bold"/>
              </a:rPr>
              <a:t>cụ</a:t>
            </a:r>
            <a:r>
              <a:rPr lang="en-US" sz="3699" dirty="0">
                <a:solidFill>
                  <a:srgbClr val="2C2760"/>
                </a:solidFill>
                <a:latin typeface="Roboto Condensed Bold"/>
              </a:rPr>
              <a:t> </a:t>
            </a:r>
            <a:r>
              <a:rPr lang="en-US" sz="3699" dirty="0" err="1">
                <a:solidFill>
                  <a:srgbClr val="2C2760"/>
                </a:solidFill>
                <a:latin typeface="Roboto Condensed Bold"/>
              </a:rPr>
              <a:t>thể</a:t>
            </a:r>
            <a:r>
              <a:rPr lang="en-US" sz="3699" dirty="0">
                <a:solidFill>
                  <a:srgbClr val="2C2760"/>
                </a:solidFill>
                <a:latin typeface="Roboto Condensed Bold"/>
              </a:rPr>
              <a:t> </a:t>
            </a:r>
            <a:r>
              <a:rPr lang="en-US" sz="3699" dirty="0" err="1">
                <a:solidFill>
                  <a:srgbClr val="2C2760"/>
                </a:solidFill>
                <a:latin typeface="Roboto Condensed Bold"/>
              </a:rPr>
              <a:t>làm</a:t>
            </a:r>
            <a:r>
              <a:rPr lang="en-US" sz="3699" dirty="0">
                <a:solidFill>
                  <a:srgbClr val="2C2760"/>
                </a:solidFill>
                <a:latin typeface="Roboto Condensed Bold"/>
              </a:rPr>
              <a:t> </a:t>
            </a:r>
            <a:r>
              <a:rPr lang="en-US" sz="3699" dirty="0" err="1">
                <a:solidFill>
                  <a:srgbClr val="2C2760"/>
                </a:solidFill>
                <a:latin typeface="Roboto Condensed Bold"/>
              </a:rPr>
              <a:t>rõ</a:t>
            </a:r>
            <a:r>
              <a:rPr lang="en-US" sz="3699" dirty="0">
                <a:solidFill>
                  <a:srgbClr val="2C2760"/>
                </a:solidFill>
                <a:latin typeface="Roboto Condensed Bold"/>
              </a:rPr>
              <a:t> </a:t>
            </a:r>
            <a:r>
              <a:rPr lang="en-US" sz="3699" dirty="0" err="1">
                <a:solidFill>
                  <a:srgbClr val="2C2760"/>
                </a:solidFill>
                <a:latin typeface="Roboto Condensed Bold"/>
              </a:rPr>
              <a:t>chủ</a:t>
            </a:r>
            <a:r>
              <a:rPr lang="en-US" sz="3699" dirty="0">
                <a:solidFill>
                  <a:srgbClr val="2C2760"/>
                </a:solidFill>
                <a:latin typeface="Roboto Condensed Bold"/>
              </a:rPr>
              <a:t> </a:t>
            </a:r>
            <a:r>
              <a:rPr lang="en-US" sz="3699" dirty="0" err="1">
                <a:solidFill>
                  <a:srgbClr val="2C2760"/>
                </a:solidFill>
                <a:latin typeface="Roboto Condensed Bold"/>
              </a:rPr>
              <a:t>đề</a:t>
            </a:r>
            <a:r>
              <a:rPr lang="en-US" sz="3699" dirty="0">
                <a:solidFill>
                  <a:srgbClr val="2C2760"/>
                </a:solidFill>
                <a:latin typeface="Roboto Condensed Bold"/>
              </a:rPr>
              <a:t> </a:t>
            </a:r>
            <a:r>
              <a:rPr lang="en-US" sz="3699" dirty="0" err="1">
                <a:solidFill>
                  <a:srgbClr val="2C2760"/>
                </a:solidFill>
                <a:latin typeface="Roboto Condensed Bold"/>
              </a:rPr>
              <a:t>chung</a:t>
            </a:r>
            <a:r>
              <a:rPr lang="en-US" sz="3699" dirty="0">
                <a:solidFill>
                  <a:srgbClr val="2C2760"/>
                </a:solidFill>
                <a:latin typeface="Roboto Condensed"/>
              </a:rPr>
              <a:t> </a:t>
            </a:r>
            <a:r>
              <a:rPr lang="en-US" sz="3699" dirty="0" err="1">
                <a:solidFill>
                  <a:srgbClr val="2C2760"/>
                </a:solidFill>
                <a:latin typeface="Roboto Condensed"/>
              </a:rPr>
              <a:t>của</a:t>
            </a:r>
            <a:r>
              <a:rPr lang="en-US" sz="3699" dirty="0">
                <a:solidFill>
                  <a:srgbClr val="2C2760"/>
                </a:solidFill>
                <a:latin typeface="Roboto Condensed"/>
              </a:rPr>
              <a:t> </a:t>
            </a:r>
            <a:r>
              <a:rPr lang="en-US" sz="3699" dirty="0" err="1">
                <a:solidFill>
                  <a:srgbClr val="2C2760"/>
                </a:solidFill>
                <a:latin typeface="Roboto Condensed"/>
              </a:rPr>
              <a:t>văn</a:t>
            </a:r>
            <a:r>
              <a:rPr lang="en-US" sz="3699" dirty="0">
                <a:solidFill>
                  <a:srgbClr val="2C2760"/>
                </a:solidFill>
                <a:latin typeface="Roboto Condensed"/>
              </a:rPr>
              <a:t> </a:t>
            </a:r>
            <a:r>
              <a:rPr lang="en-US" sz="3699" dirty="0" err="1">
                <a:solidFill>
                  <a:srgbClr val="2C2760"/>
                </a:solidFill>
                <a:latin typeface="Roboto Condensed"/>
              </a:rPr>
              <a:t>bản</a:t>
            </a:r>
            <a:r>
              <a:rPr lang="en-US" sz="3699" dirty="0">
                <a:solidFill>
                  <a:srgbClr val="2C2760"/>
                </a:solidFill>
                <a:latin typeface="Roboto Condensed"/>
              </a:rPr>
              <a:t>: </a:t>
            </a:r>
            <a:r>
              <a:rPr lang="en-US" sz="3699" dirty="0" err="1">
                <a:solidFill>
                  <a:srgbClr val="2C2760"/>
                </a:solidFill>
                <a:latin typeface="Roboto Condensed"/>
              </a:rPr>
              <a:t>Đức</a:t>
            </a:r>
            <a:r>
              <a:rPr lang="en-US" sz="3699" dirty="0">
                <a:solidFill>
                  <a:srgbClr val="2C2760"/>
                </a:solidFill>
                <a:latin typeface="Roboto Condensed"/>
              </a:rPr>
              <a:t> </a:t>
            </a:r>
            <a:r>
              <a:rPr lang="en-US" sz="3699" dirty="0" err="1">
                <a:solidFill>
                  <a:srgbClr val="2C2760"/>
                </a:solidFill>
                <a:latin typeface="Roboto Condensed"/>
              </a:rPr>
              <a:t>tính</a:t>
            </a:r>
            <a:r>
              <a:rPr lang="en-US" sz="3699" dirty="0">
                <a:solidFill>
                  <a:srgbClr val="2C2760"/>
                </a:solidFill>
                <a:latin typeface="Roboto Condensed"/>
              </a:rPr>
              <a:t> </a:t>
            </a:r>
            <a:r>
              <a:rPr lang="en-US" sz="3699" dirty="0" err="1">
                <a:solidFill>
                  <a:srgbClr val="2C2760"/>
                </a:solidFill>
                <a:latin typeface="Roboto Condensed"/>
              </a:rPr>
              <a:t>giản</a:t>
            </a:r>
            <a:r>
              <a:rPr lang="en-US" sz="3699" dirty="0">
                <a:solidFill>
                  <a:srgbClr val="2C2760"/>
                </a:solidFill>
                <a:latin typeface="Roboto Condensed"/>
              </a:rPr>
              <a:t> </a:t>
            </a:r>
            <a:r>
              <a:rPr lang="en-US" sz="3699" dirty="0" err="1">
                <a:solidFill>
                  <a:srgbClr val="2C2760"/>
                </a:solidFill>
                <a:latin typeface="Roboto Condensed"/>
              </a:rPr>
              <a:t>dị</a:t>
            </a:r>
            <a:r>
              <a:rPr lang="en-US" sz="3699" dirty="0">
                <a:solidFill>
                  <a:srgbClr val="2C2760"/>
                </a:solidFill>
                <a:latin typeface="Roboto Condensed"/>
              </a:rPr>
              <a:t> </a:t>
            </a:r>
            <a:r>
              <a:rPr lang="en-US" sz="3699" dirty="0" err="1">
                <a:solidFill>
                  <a:srgbClr val="2C2760"/>
                </a:solidFill>
                <a:latin typeface="Roboto Condensed"/>
              </a:rPr>
              <a:t>của</a:t>
            </a:r>
            <a:r>
              <a:rPr lang="en-US" sz="3699" dirty="0">
                <a:solidFill>
                  <a:srgbClr val="2C2760"/>
                </a:solidFill>
                <a:latin typeface="Roboto Condensed"/>
              </a:rPr>
              <a:t> </a:t>
            </a:r>
            <a:r>
              <a:rPr lang="en-US" sz="3699" dirty="0" err="1">
                <a:solidFill>
                  <a:srgbClr val="2C2760"/>
                </a:solidFill>
                <a:latin typeface="Roboto Condensed"/>
              </a:rPr>
              <a:t>Bác</a:t>
            </a:r>
            <a:r>
              <a:rPr lang="en-US" sz="3699" dirty="0">
                <a:solidFill>
                  <a:srgbClr val="2C2760"/>
                </a:solidFill>
                <a:latin typeface="Roboto Condensed"/>
              </a:rPr>
              <a:t> </a:t>
            </a:r>
            <a:r>
              <a:rPr lang="en-US" sz="3699" dirty="0" err="1">
                <a:solidFill>
                  <a:srgbClr val="2C2760"/>
                </a:solidFill>
                <a:latin typeface="Roboto Condensed"/>
              </a:rPr>
              <a:t>Hồ</a:t>
            </a:r>
            <a:r>
              <a:rPr lang="en-US" sz="3699" dirty="0">
                <a:solidFill>
                  <a:srgbClr val="2C2760"/>
                </a:solidFill>
                <a:latin typeface="Roboto Condensed"/>
              </a:rPr>
              <a:t> </a:t>
            </a:r>
            <a:r>
              <a:rPr lang="en-US" sz="3699" dirty="0" err="1">
                <a:solidFill>
                  <a:srgbClr val="2C2760"/>
                </a:solidFill>
                <a:latin typeface="Roboto Condensed"/>
              </a:rPr>
              <a:t>thể</a:t>
            </a:r>
            <a:r>
              <a:rPr lang="en-US" sz="3699" dirty="0">
                <a:solidFill>
                  <a:srgbClr val="2C2760"/>
                </a:solidFill>
                <a:latin typeface="Roboto Condensed"/>
              </a:rPr>
              <a:t> </a:t>
            </a:r>
            <a:r>
              <a:rPr lang="en-US" sz="3699" dirty="0" err="1">
                <a:solidFill>
                  <a:srgbClr val="2C2760"/>
                </a:solidFill>
                <a:latin typeface="Roboto Condensed"/>
              </a:rPr>
              <a:t>hiện</a:t>
            </a:r>
            <a:r>
              <a:rPr lang="en-US" sz="3699" dirty="0">
                <a:solidFill>
                  <a:srgbClr val="2C2760"/>
                </a:solidFill>
                <a:latin typeface="Roboto Condensed"/>
              </a:rPr>
              <a:t> </a:t>
            </a:r>
            <a:r>
              <a:rPr lang="en-US" sz="3699" dirty="0" err="1">
                <a:solidFill>
                  <a:srgbClr val="2C2760"/>
                </a:solidFill>
                <a:latin typeface="Roboto Condensed"/>
              </a:rPr>
              <a:t>trong</a:t>
            </a:r>
            <a:r>
              <a:rPr lang="en-US" sz="3699" dirty="0">
                <a:solidFill>
                  <a:srgbClr val="2C2760"/>
                </a:solidFill>
                <a:latin typeface="Roboto Condensed"/>
              </a:rPr>
              <a:t> </a:t>
            </a:r>
            <a:r>
              <a:rPr lang="en-US" sz="3699" dirty="0" err="1">
                <a:solidFill>
                  <a:srgbClr val="2C2760"/>
                </a:solidFill>
                <a:latin typeface="Roboto Condensed"/>
              </a:rPr>
              <a:t>sinh</a:t>
            </a:r>
            <a:r>
              <a:rPr lang="en-US" sz="3699" dirty="0">
                <a:solidFill>
                  <a:srgbClr val="2C2760"/>
                </a:solidFill>
                <a:latin typeface="Roboto Condensed"/>
              </a:rPr>
              <a:t> </a:t>
            </a:r>
            <a:r>
              <a:rPr lang="en-US" sz="3699" dirty="0" err="1">
                <a:solidFill>
                  <a:srgbClr val="2C2760"/>
                </a:solidFill>
                <a:latin typeface="Roboto Condensed"/>
              </a:rPr>
              <a:t>hoạt</a:t>
            </a:r>
            <a:r>
              <a:rPr lang="en-US" sz="3699" dirty="0">
                <a:solidFill>
                  <a:srgbClr val="2C2760"/>
                </a:solidFill>
                <a:latin typeface="Roboto Condensed"/>
              </a:rPr>
              <a:t>, </a:t>
            </a:r>
            <a:r>
              <a:rPr lang="en-US" sz="3699" dirty="0" err="1">
                <a:solidFill>
                  <a:srgbClr val="2C2760"/>
                </a:solidFill>
                <a:latin typeface="Roboto Condensed"/>
              </a:rPr>
              <a:t>trong</a:t>
            </a:r>
            <a:r>
              <a:rPr lang="en-US" sz="3699" dirty="0">
                <a:solidFill>
                  <a:srgbClr val="2C2760"/>
                </a:solidFill>
                <a:latin typeface="Roboto Condensed"/>
              </a:rPr>
              <a:t> </a:t>
            </a:r>
            <a:r>
              <a:rPr lang="en-US" sz="3699" dirty="0" err="1">
                <a:solidFill>
                  <a:srgbClr val="2C2760"/>
                </a:solidFill>
                <a:latin typeface="Roboto Condensed"/>
              </a:rPr>
              <a:t>nói</a:t>
            </a:r>
            <a:r>
              <a:rPr lang="en-US" sz="3699" dirty="0">
                <a:solidFill>
                  <a:srgbClr val="2C2760"/>
                </a:solidFill>
                <a:latin typeface="Roboto Condensed"/>
              </a:rPr>
              <a:t> </a:t>
            </a:r>
            <a:r>
              <a:rPr lang="en-US" sz="3699" dirty="0" err="1">
                <a:solidFill>
                  <a:srgbClr val="2C2760"/>
                </a:solidFill>
                <a:latin typeface="Roboto Condensed"/>
              </a:rPr>
              <a:t>và</a:t>
            </a:r>
            <a:r>
              <a:rPr lang="en-US" sz="3699" dirty="0">
                <a:solidFill>
                  <a:srgbClr val="2C2760"/>
                </a:solidFill>
                <a:latin typeface="Roboto Condensed"/>
              </a:rPr>
              <a:t> </a:t>
            </a:r>
            <a:r>
              <a:rPr lang="en-US" sz="3699" dirty="0" err="1">
                <a:solidFill>
                  <a:srgbClr val="2C2760"/>
                </a:solidFill>
                <a:latin typeface="Roboto Condensed"/>
              </a:rPr>
              <a:t>viết</a:t>
            </a:r>
            <a:r>
              <a:rPr lang="en-US" sz="3699" dirty="0">
                <a:solidFill>
                  <a:srgbClr val="2C2760"/>
                </a:solidFill>
                <a:latin typeface="Roboto Condensed"/>
              </a:rPr>
              <a:t>, </a:t>
            </a:r>
            <a:r>
              <a:rPr lang="en-US" sz="3699" dirty="0" err="1">
                <a:solidFill>
                  <a:srgbClr val="2C2760"/>
                </a:solidFill>
                <a:latin typeface="Roboto Condensed"/>
              </a:rPr>
              <a:t>trong</a:t>
            </a:r>
            <a:r>
              <a:rPr lang="en-US" sz="3699" dirty="0">
                <a:solidFill>
                  <a:srgbClr val="2C2760"/>
                </a:solidFill>
                <a:latin typeface="Roboto Condensed"/>
              </a:rPr>
              <a:t> </a:t>
            </a:r>
            <a:r>
              <a:rPr lang="en-US" sz="3699" dirty="0" err="1">
                <a:solidFill>
                  <a:srgbClr val="2C2760"/>
                </a:solidFill>
                <a:latin typeface="Roboto Condensed"/>
              </a:rPr>
              <a:t>quan</a:t>
            </a:r>
            <a:r>
              <a:rPr lang="en-US" sz="3699" dirty="0">
                <a:solidFill>
                  <a:srgbClr val="2C2760"/>
                </a:solidFill>
                <a:latin typeface="Roboto Condensed"/>
              </a:rPr>
              <a:t> </a:t>
            </a:r>
            <a:r>
              <a:rPr lang="en-US" sz="3699" dirty="0" err="1">
                <a:solidFill>
                  <a:srgbClr val="2C2760"/>
                </a:solidFill>
                <a:latin typeface="Roboto Condensed"/>
              </a:rPr>
              <a:t>hệ</a:t>
            </a:r>
            <a:r>
              <a:rPr lang="en-US" sz="3699" dirty="0">
                <a:solidFill>
                  <a:srgbClr val="2C2760"/>
                </a:solidFill>
                <a:latin typeface="Roboto Condensed"/>
              </a:rPr>
              <a:t> </a:t>
            </a:r>
            <a:r>
              <a:rPr lang="en-US" sz="3699" dirty="0" err="1">
                <a:solidFill>
                  <a:srgbClr val="2C2760"/>
                </a:solidFill>
                <a:latin typeface="Roboto Condensed"/>
              </a:rPr>
              <a:t>với</a:t>
            </a:r>
            <a:r>
              <a:rPr lang="en-US" sz="3699" dirty="0">
                <a:solidFill>
                  <a:srgbClr val="2C2760"/>
                </a:solidFill>
                <a:latin typeface="Roboto Condensed"/>
              </a:rPr>
              <a:t> </a:t>
            </a:r>
            <a:r>
              <a:rPr lang="en-US" sz="3699" dirty="0" err="1">
                <a:solidFill>
                  <a:srgbClr val="2C2760"/>
                </a:solidFill>
                <a:latin typeface="Roboto Condensed"/>
              </a:rPr>
              <a:t>mọi</a:t>
            </a:r>
            <a:r>
              <a:rPr lang="en-US" sz="3699" dirty="0">
                <a:solidFill>
                  <a:srgbClr val="2C2760"/>
                </a:solidFill>
                <a:latin typeface="Roboto Condensed"/>
              </a:rPr>
              <a:t> </a:t>
            </a:r>
            <a:r>
              <a:rPr lang="en-US" sz="3699" dirty="0" err="1">
                <a:solidFill>
                  <a:srgbClr val="2C2760"/>
                </a:solidFill>
                <a:latin typeface="Roboto Condensed"/>
              </a:rPr>
              <a:t>người</a:t>
            </a:r>
            <a:r>
              <a:rPr lang="en-US" sz="3699" dirty="0">
                <a:solidFill>
                  <a:srgbClr val="2C2760"/>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43914">
            <a:off x="438433" y="-1038179"/>
            <a:ext cx="16605712" cy="16515135"/>
          </a:xfrm>
          <a:prstGeom prst="rect">
            <a:avLst/>
          </a:prstGeom>
        </p:spPr>
      </p:pic>
      <p:grpSp>
        <p:nvGrpSpPr>
          <p:cNvPr id="3" name="Group 3"/>
          <p:cNvGrpSpPr/>
          <p:nvPr/>
        </p:nvGrpSpPr>
        <p:grpSpPr>
          <a:xfrm>
            <a:off x="15525968" y="1049264"/>
            <a:ext cx="1905094" cy="1621906"/>
            <a:chOff x="0" y="0"/>
            <a:chExt cx="2540126" cy="2162541"/>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73204"/>
              <a:ext cx="1408696" cy="178933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8696" y="0"/>
              <a:ext cx="1131430" cy="1437151"/>
            </a:xfrm>
            <a:prstGeom prst="rect">
              <a:avLst/>
            </a:prstGeom>
          </p:spPr>
        </p:pic>
      </p:grpSp>
      <p:grpSp>
        <p:nvGrpSpPr>
          <p:cNvPr id="6" name="Group 6"/>
          <p:cNvGrpSpPr/>
          <p:nvPr/>
        </p:nvGrpSpPr>
        <p:grpSpPr>
          <a:xfrm>
            <a:off x="7187353" y="3698039"/>
            <a:ext cx="3096986" cy="3700909"/>
            <a:chOff x="-2867" y="-283585"/>
            <a:chExt cx="815667" cy="974725"/>
          </a:xfrm>
        </p:grpSpPr>
        <p:sp>
          <p:nvSpPr>
            <p:cNvPr id="7" name="Freeform 7"/>
            <p:cNvSpPr/>
            <p:nvPr/>
          </p:nvSpPr>
          <p:spPr>
            <a:xfrm>
              <a:off x="0" y="0"/>
              <a:ext cx="812800" cy="406400"/>
            </a:xfrm>
            <a:custGeom>
              <a:avLst/>
              <a:gdLst/>
              <a:ahLst/>
              <a:cxnLst/>
              <a:rect l="l" t="t" r="r" b="b"/>
              <a:pathLst>
                <a:path w="812800" h="406400">
                  <a:moveTo>
                    <a:pt x="127941" y="0"/>
                  </a:moveTo>
                  <a:lnTo>
                    <a:pt x="684859" y="0"/>
                  </a:lnTo>
                  <a:cubicBezTo>
                    <a:pt x="718791" y="0"/>
                    <a:pt x="751333" y="13479"/>
                    <a:pt x="775327" y="37473"/>
                  </a:cubicBezTo>
                  <a:cubicBezTo>
                    <a:pt x="799321" y="61467"/>
                    <a:pt x="812800" y="94009"/>
                    <a:pt x="812800" y="127941"/>
                  </a:cubicBezTo>
                  <a:lnTo>
                    <a:pt x="812800" y="278459"/>
                  </a:lnTo>
                  <a:cubicBezTo>
                    <a:pt x="812800" y="312391"/>
                    <a:pt x="799321" y="344933"/>
                    <a:pt x="775327" y="368927"/>
                  </a:cubicBezTo>
                  <a:cubicBezTo>
                    <a:pt x="751333" y="392921"/>
                    <a:pt x="718791" y="406400"/>
                    <a:pt x="684859" y="406400"/>
                  </a:cubicBezTo>
                  <a:lnTo>
                    <a:pt x="127941" y="406400"/>
                  </a:lnTo>
                  <a:cubicBezTo>
                    <a:pt x="94009" y="406400"/>
                    <a:pt x="61467" y="392921"/>
                    <a:pt x="37473" y="368927"/>
                  </a:cubicBezTo>
                  <a:cubicBezTo>
                    <a:pt x="13479" y="344933"/>
                    <a:pt x="0" y="312391"/>
                    <a:pt x="0" y="278459"/>
                  </a:cubicBezTo>
                  <a:lnTo>
                    <a:pt x="0" y="127941"/>
                  </a:lnTo>
                  <a:cubicBezTo>
                    <a:pt x="0" y="94009"/>
                    <a:pt x="13479" y="61467"/>
                    <a:pt x="37473" y="37473"/>
                  </a:cubicBezTo>
                  <a:cubicBezTo>
                    <a:pt x="61467" y="13479"/>
                    <a:pt x="94009" y="0"/>
                    <a:pt x="127941" y="0"/>
                  </a:cubicBezTo>
                  <a:close/>
                </a:path>
              </a:pathLst>
            </a:custGeom>
            <a:solidFill>
              <a:srgbClr val="C49261"/>
            </a:solidFill>
          </p:spPr>
        </p:sp>
        <p:sp>
          <p:nvSpPr>
            <p:cNvPr id="8" name="TextBox 8"/>
            <p:cNvSpPr txBox="1"/>
            <p:nvPr/>
          </p:nvSpPr>
          <p:spPr>
            <a:xfrm>
              <a:off x="-2867" y="-283585"/>
              <a:ext cx="812800" cy="974725"/>
            </a:xfrm>
            <a:prstGeom prst="rect">
              <a:avLst/>
            </a:prstGeom>
          </p:spPr>
          <p:txBody>
            <a:bodyPr lIns="50800" tIns="50800" rIns="50800" bIns="50800" rtlCol="0" anchor="ctr"/>
            <a:lstStyle/>
            <a:p>
              <a:pPr algn="ctr">
                <a:lnSpc>
                  <a:spcPts val="8259"/>
                </a:lnSpc>
                <a:spcBef>
                  <a:spcPct val="0"/>
                </a:spcBef>
              </a:pPr>
              <a:r>
                <a:rPr lang="en-US" sz="5899" dirty="0" err="1">
                  <a:solidFill>
                    <a:srgbClr val="FFFFFF"/>
                  </a:solidFill>
                  <a:latin typeface="#9Slide05 SVNBistro Script"/>
                </a:rPr>
                <a:t>Nhiệm</a:t>
              </a:r>
              <a:r>
                <a:rPr lang="en-US" sz="5899" dirty="0">
                  <a:solidFill>
                    <a:srgbClr val="FFFFFF"/>
                  </a:solidFill>
                  <a:latin typeface="#9Slide05 SVNBistro Script"/>
                </a:rPr>
                <a:t> </a:t>
              </a:r>
              <a:r>
                <a:rPr lang="en-US" sz="5899" dirty="0" err="1">
                  <a:solidFill>
                    <a:srgbClr val="FFFFFF"/>
                  </a:solidFill>
                  <a:latin typeface="#9Slide05 SVNBistro Script"/>
                </a:rPr>
                <a:t>vụ</a:t>
              </a:r>
              <a:r>
                <a:rPr lang="en-US" sz="5899" dirty="0">
                  <a:solidFill>
                    <a:srgbClr val="FFFFFF"/>
                  </a:solidFill>
                  <a:latin typeface="#9Slide05 SVNBistro Script"/>
                </a:rPr>
                <a:t> 2:</a:t>
              </a:r>
            </a:p>
          </p:txBody>
        </p:sp>
      </p:grpSp>
      <p:sp>
        <p:nvSpPr>
          <p:cNvPr id="9" name="TextBox 9"/>
          <p:cNvSpPr txBox="1"/>
          <p:nvPr/>
        </p:nvSpPr>
        <p:spPr>
          <a:xfrm>
            <a:off x="2844136" y="1618179"/>
            <a:ext cx="11344796" cy="2770505"/>
          </a:xfrm>
          <a:prstGeom prst="rect">
            <a:avLst/>
          </a:prstGeom>
        </p:spPr>
        <p:txBody>
          <a:bodyPr lIns="0" tIns="0" rIns="0" bIns="0" rtlCol="0" anchor="t">
            <a:spAutoFit/>
          </a:bodyPr>
          <a:lstStyle/>
          <a:p>
            <a:pPr algn="ctr">
              <a:lnSpc>
                <a:spcPts val="7419"/>
              </a:lnSpc>
            </a:pPr>
            <a:r>
              <a:rPr lang="en-US" sz="5299">
                <a:solidFill>
                  <a:srgbClr val="BD6352"/>
                </a:solidFill>
                <a:latin typeface="Fraunces Bold"/>
              </a:rPr>
              <a:t>I. LIÊN KẾT VÀ MẠCH LẠC </a:t>
            </a:r>
          </a:p>
          <a:p>
            <a:pPr algn="ctr">
              <a:lnSpc>
                <a:spcPts val="7419"/>
              </a:lnSpc>
            </a:pPr>
            <a:r>
              <a:rPr lang="en-US" sz="5299">
                <a:solidFill>
                  <a:srgbClr val="BD6352"/>
                </a:solidFill>
                <a:latin typeface="Fraunces Bold"/>
              </a:rPr>
              <a:t>TRONG VĂN BẢN</a:t>
            </a:r>
          </a:p>
          <a:p>
            <a:pPr algn="ctr">
              <a:lnSpc>
                <a:spcPts val="7419"/>
              </a:lnSpc>
              <a:spcBef>
                <a:spcPct val="0"/>
              </a:spcBef>
            </a:pPr>
            <a:r>
              <a:rPr lang="en-US" sz="5299">
                <a:solidFill>
                  <a:srgbClr val="BD6352"/>
                </a:solidFill>
                <a:latin typeface="Roboto Condensed Bold"/>
              </a:rPr>
              <a:t>2. Mạch lạc trong văn bản</a:t>
            </a:r>
          </a:p>
        </p:txBody>
      </p:sp>
      <p:sp>
        <p:nvSpPr>
          <p:cNvPr id="10" name="TextBox 10"/>
          <p:cNvSpPr txBox="1"/>
          <p:nvPr/>
        </p:nvSpPr>
        <p:spPr>
          <a:xfrm>
            <a:off x="4170115" y="6603576"/>
            <a:ext cx="10351191" cy="1820545"/>
          </a:xfrm>
          <a:prstGeom prst="rect">
            <a:avLst/>
          </a:prstGeom>
        </p:spPr>
        <p:txBody>
          <a:bodyPr lIns="0" tIns="0" rIns="0" bIns="0" rtlCol="0" anchor="t">
            <a:spAutoFit/>
          </a:bodyPr>
          <a:lstStyle/>
          <a:p>
            <a:pPr algn="ctr">
              <a:lnSpc>
                <a:spcPts val="7279"/>
              </a:lnSpc>
            </a:pPr>
            <a:r>
              <a:rPr lang="en-US" sz="5199">
                <a:solidFill>
                  <a:srgbClr val="BD6352"/>
                </a:solidFill>
                <a:latin typeface="Roboto Condensed Bold"/>
              </a:rPr>
              <a:t>Điền từ còn thiếu để hoàn thiện</a:t>
            </a:r>
          </a:p>
          <a:p>
            <a:pPr algn="ctr">
              <a:lnSpc>
                <a:spcPts val="7279"/>
              </a:lnSpc>
            </a:pPr>
            <a:r>
              <a:rPr lang="en-US" sz="5199">
                <a:solidFill>
                  <a:srgbClr val="BD6352"/>
                </a:solidFill>
                <a:latin typeface="Roboto Condensed Bold"/>
              </a:rPr>
              <a:t>kiến thức Mạch lạc </a:t>
            </a: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2136" y="4391475"/>
            <a:ext cx="5914781" cy="63413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82072">
            <a:off x="15017472" y="7071435"/>
            <a:ext cx="4535786" cy="408323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67" y="-784757"/>
            <a:ext cx="2098841" cy="2060680"/>
          </a:xfrm>
          <a:prstGeom prst="rect">
            <a:avLst/>
          </a:prstGeom>
        </p:spPr>
      </p:pic>
      <p:grpSp>
        <p:nvGrpSpPr>
          <p:cNvPr id="4" name="Group 4"/>
          <p:cNvGrpSpPr/>
          <p:nvPr/>
        </p:nvGrpSpPr>
        <p:grpSpPr>
          <a:xfrm>
            <a:off x="8947796" y="1030934"/>
            <a:ext cx="3086101" cy="3483919"/>
            <a:chOff x="-51675" y="-333327"/>
            <a:chExt cx="812800" cy="917575"/>
          </a:xfrm>
        </p:grpSpPr>
        <p:sp>
          <p:nvSpPr>
            <p:cNvPr id="5" name="Freeform 5"/>
            <p:cNvSpPr/>
            <p:nvPr/>
          </p:nvSpPr>
          <p:spPr>
            <a:xfrm>
              <a:off x="0" y="0"/>
              <a:ext cx="706549" cy="273957"/>
            </a:xfrm>
            <a:custGeom>
              <a:avLst/>
              <a:gdLst/>
              <a:ahLst/>
              <a:cxnLst/>
              <a:rect l="l" t="t" r="r" b="b"/>
              <a:pathLst>
                <a:path w="706549" h="273957">
                  <a:moveTo>
                    <a:pt x="136979" y="0"/>
                  </a:moveTo>
                  <a:lnTo>
                    <a:pt x="569571" y="0"/>
                  </a:lnTo>
                  <a:cubicBezTo>
                    <a:pt x="645222" y="0"/>
                    <a:pt x="706549" y="61327"/>
                    <a:pt x="706549" y="136979"/>
                  </a:cubicBezTo>
                  <a:lnTo>
                    <a:pt x="706549" y="136979"/>
                  </a:lnTo>
                  <a:cubicBezTo>
                    <a:pt x="706549" y="173308"/>
                    <a:pt x="692118" y="208149"/>
                    <a:pt x="666429" y="233837"/>
                  </a:cubicBezTo>
                  <a:cubicBezTo>
                    <a:pt x="640741" y="259526"/>
                    <a:pt x="605900" y="273957"/>
                    <a:pt x="569571" y="273957"/>
                  </a:cubicBezTo>
                  <a:lnTo>
                    <a:pt x="136979" y="273957"/>
                  </a:lnTo>
                  <a:cubicBezTo>
                    <a:pt x="61327" y="273957"/>
                    <a:pt x="0" y="212630"/>
                    <a:pt x="0" y="136979"/>
                  </a:cubicBezTo>
                  <a:lnTo>
                    <a:pt x="0" y="136979"/>
                  </a:lnTo>
                  <a:cubicBezTo>
                    <a:pt x="0" y="61327"/>
                    <a:pt x="61327" y="0"/>
                    <a:pt x="136979" y="0"/>
                  </a:cubicBezTo>
                  <a:close/>
                </a:path>
              </a:pathLst>
            </a:custGeom>
            <a:solidFill>
              <a:srgbClr val="6B4C31"/>
            </a:solidFill>
          </p:spPr>
        </p:sp>
        <p:sp>
          <p:nvSpPr>
            <p:cNvPr id="6" name="TextBox 6"/>
            <p:cNvSpPr txBox="1"/>
            <p:nvPr/>
          </p:nvSpPr>
          <p:spPr>
            <a:xfrm>
              <a:off x="-51675" y="-333327"/>
              <a:ext cx="812800" cy="917575"/>
            </a:xfrm>
            <a:prstGeom prst="rect">
              <a:avLst/>
            </a:prstGeom>
          </p:spPr>
          <p:txBody>
            <a:bodyPr lIns="50800" tIns="50800" rIns="50800" bIns="50800" rtlCol="0" anchor="ctr"/>
            <a:lstStyle/>
            <a:p>
              <a:pPr algn="ctr">
                <a:lnSpc>
                  <a:spcPts val="6719"/>
                </a:lnSpc>
              </a:pPr>
              <a:r>
                <a:rPr lang="en-US" sz="4799" dirty="0" err="1">
                  <a:solidFill>
                    <a:srgbClr val="FFFFFF"/>
                  </a:solidFill>
                  <a:latin typeface="Roboto Condensed"/>
                </a:rPr>
                <a:t>chủ</a:t>
              </a:r>
              <a:r>
                <a:rPr lang="en-US" sz="4799" dirty="0">
                  <a:solidFill>
                    <a:srgbClr val="FFFFFF"/>
                  </a:solidFill>
                  <a:latin typeface="Roboto Condensed"/>
                </a:rPr>
                <a:t> </a:t>
              </a:r>
              <a:r>
                <a:rPr lang="en-US" sz="4799" dirty="0" err="1">
                  <a:solidFill>
                    <a:srgbClr val="FFFFFF"/>
                  </a:solidFill>
                  <a:latin typeface="Roboto Condensed"/>
                </a:rPr>
                <a:t>đề</a:t>
              </a:r>
              <a:endParaRPr lang="en-US" sz="4799" dirty="0">
                <a:solidFill>
                  <a:srgbClr val="FFFFFF"/>
                </a:solidFill>
                <a:latin typeface="Roboto Condensed"/>
              </a:endParaRPr>
            </a:p>
          </p:txBody>
        </p:sp>
      </p:grpSp>
      <p:sp>
        <p:nvSpPr>
          <p:cNvPr id="7" name="TextBox 7"/>
          <p:cNvSpPr txBox="1"/>
          <p:nvPr/>
        </p:nvSpPr>
        <p:spPr>
          <a:xfrm>
            <a:off x="737691" y="3175216"/>
            <a:ext cx="16812618" cy="896589"/>
          </a:xfrm>
          <a:prstGeom prst="rect">
            <a:avLst/>
          </a:prstGeom>
        </p:spPr>
        <p:txBody>
          <a:bodyPr lIns="0" tIns="0" rIns="0" bIns="0" rtlCol="0" anchor="t">
            <a:spAutoFit/>
          </a:bodyPr>
          <a:lstStyle/>
          <a:p>
            <a:pPr marL="1122663" lvl="1" indent="-561332" algn="ctr">
              <a:lnSpc>
                <a:spcPts val="7279"/>
              </a:lnSpc>
              <a:buFont typeface="Arial"/>
              <a:buChar char="•"/>
            </a:pPr>
            <a:r>
              <a:rPr lang="en-US" sz="5199" dirty="0" err="1">
                <a:solidFill>
                  <a:srgbClr val="000000"/>
                </a:solidFill>
                <a:latin typeface="Roboto Condensed Bold"/>
              </a:rPr>
              <a:t>Mạch</a:t>
            </a:r>
            <a:r>
              <a:rPr lang="en-US" sz="5199" dirty="0">
                <a:solidFill>
                  <a:srgbClr val="000000"/>
                </a:solidFill>
                <a:latin typeface="Roboto Condensed Bold"/>
              </a:rPr>
              <a:t> </a:t>
            </a:r>
            <a:r>
              <a:rPr lang="en-US" sz="5199" dirty="0" err="1">
                <a:solidFill>
                  <a:srgbClr val="000000"/>
                </a:solidFill>
                <a:latin typeface="Roboto Condensed Bold"/>
              </a:rPr>
              <a:t>lạc</a:t>
            </a:r>
            <a:r>
              <a:rPr lang="en-US" sz="5199" dirty="0">
                <a:solidFill>
                  <a:srgbClr val="000000"/>
                </a:solidFill>
                <a:latin typeface="Roboto Condensed Bold"/>
              </a:rPr>
              <a:t> </a:t>
            </a:r>
            <a:r>
              <a:rPr lang="en-US" sz="5199" dirty="0" err="1">
                <a:solidFill>
                  <a:srgbClr val="000000"/>
                </a:solidFill>
                <a:latin typeface="Roboto Condensed Bold"/>
              </a:rPr>
              <a:t>là</a:t>
            </a:r>
            <a:r>
              <a:rPr lang="en-US" sz="5199" dirty="0">
                <a:solidFill>
                  <a:srgbClr val="000000"/>
                </a:solidFill>
                <a:latin typeface="Roboto Condensed Bold"/>
              </a:rPr>
              <a:t> </a:t>
            </a:r>
            <a:r>
              <a:rPr lang="en-US" sz="5199" dirty="0" err="1">
                <a:solidFill>
                  <a:srgbClr val="000000"/>
                </a:solidFill>
                <a:latin typeface="Roboto Condensed Bold"/>
              </a:rPr>
              <a:t>sự</a:t>
            </a:r>
            <a:r>
              <a:rPr lang="en-US" sz="5199" dirty="0">
                <a:solidFill>
                  <a:srgbClr val="000000"/>
                </a:solidFill>
                <a:latin typeface="Roboto Condensed Bold"/>
              </a:rPr>
              <a:t> </a:t>
            </a:r>
            <a:r>
              <a:rPr lang="en-US" sz="5199" dirty="0" err="1">
                <a:solidFill>
                  <a:srgbClr val="000000"/>
                </a:solidFill>
                <a:latin typeface="Roboto Condensed Bold"/>
              </a:rPr>
              <a:t>thống</a:t>
            </a:r>
            <a:r>
              <a:rPr lang="en-US" sz="5199" dirty="0">
                <a:solidFill>
                  <a:srgbClr val="000000"/>
                </a:solidFill>
                <a:latin typeface="Roboto Condensed Bold"/>
              </a:rPr>
              <a:t> </a:t>
            </a:r>
            <a:r>
              <a:rPr lang="en-US" sz="5199" dirty="0" err="1">
                <a:solidFill>
                  <a:srgbClr val="000000"/>
                </a:solidFill>
                <a:latin typeface="Roboto Condensed Bold"/>
              </a:rPr>
              <a:t>nhất</a:t>
            </a:r>
            <a:r>
              <a:rPr lang="en-US" sz="5199" dirty="0">
                <a:solidFill>
                  <a:srgbClr val="000000"/>
                </a:solidFill>
                <a:latin typeface="Roboto Condensed Bold"/>
              </a:rPr>
              <a:t> </a:t>
            </a:r>
            <a:r>
              <a:rPr lang="en-US" sz="5199" dirty="0" err="1">
                <a:solidFill>
                  <a:srgbClr val="000000"/>
                </a:solidFill>
                <a:latin typeface="Roboto Condensed Bold"/>
              </a:rPr>
              <a:t>về</a:t>
            </a:r>
            <a:r>
              <a:rPr lang="en-US" sz="5199" dirty="0">
                <a:solidFill>
                  <a:srgbClr val="000000"/>
                </a:solidFill>
                <a:latin typeface="Roboto Condensed Bold"/>
              </a:rPr>
              <a:t> _______ </a:t>
            </a:r>
            <a:r>
              <a:rPr lang="en-US" sz="5199" dirty="0" err="1">
                <a:solidFill>
                  <a:srgbClr val="000000"/>
                </a:solidFill>
                <a:latin typeface="Roboto Condensed Bold"/>
              </a:rPr>
              <a:t>và</a:t>
            </a:r>
            <a:r>
              <a:rPr lang="en-US" sz="5199" dirty="0">
                <a:solidFill>
                  <a:srgbClr val="000000"/>
                </a:solidFill>
                <a:latin typeface="Roboto Condensed Bold"/>
              </a:rPr>
              <a:t> ______ </a:t>
            </a:r>
            <a:r>
              <a:rPr lang="en-US" sz="5199" dirty="0" err="1">
                <a:solidFill>
                  <a:srgbClr val="000000"/>
                </a:solidFill>
                <a:latin typeface="Roboto Condensed Bold"/>
              </a:rPr>
              <a:t>của</a:t>
            </a:r>
            <a:r>
              <a:rPr lang="en-US" sz="5199" dirty="0">
                <a:solidFill>
                  <a:srgbClr val="000000"/>
                </a:solidFill>
                <a:latin typeface="Roboto Condensed Bold"/>
              </a:rPr>
              <a:t> </a:t>
            </a:r>
            <a:r>
              <a:rPr lang="en-US" sz="5199" dirty="0" err="1">
                <a:solidFill>
                  <a:srgbClr val="000000"/>
                </a:solidFill>
                <a:latin typeface="Roboto Condensed Bold"/>
              </a:rPr>
              <a:t>văn</a:t>
            </a:r>
            <a:r>
              <a:rPr lang="en-US" sz="5199" dirty="0">
                <a:solidFill>
                  <a:srgbClr val="000000"/>
                </a:solidFill>
                <a:latin typeface="Roboto Condensed Bold"/>
              </a:rPr>
              <a:t> </a:t>
            </a:r>
            <a:r>
              <a:rPr lang="en-US" sz="5199" dirty="0" err="1">
                <a:solidFill>
                  <a:srgbClr val="000000"/>
                </a:solidFill>
                <a:latin typeface="Roboto Condensed Bold"/>
              </a:rPr>
              <a:t>bản</a:t>
            </a:r>
            <a:r>
              <a:rPr lang="en-US" sz="5199" dirty="0">
                <a:solidFill>
                  <a:srgbClr val="000000"/>
                </a:solidFill>
                <a:latin typeface="Roboto Condensed Bold"/>
              </a:rPr>
              <a:t>. </a:t>
            </a:r>
          </a:p>
        </p:txBody>
      </p:sp>
      <p:sp>
        <p:nvSpPr>
          <p:cNvPr id="8" name="TextBox 8"/>
          <p:cNvSpPr txBox="1"/>
          <p:nvPr/>
        </p:nvSpPr>
        <p:spPr>
          <a:xfrm>
            <a:off x="737691" y="4695825"/>
            <a:ext cx="16656945" cy="3974530"/>
          </a:xfrm>
          <a:prstGeom prst="rect">
            <a:avLst/>
          </a:prstGeom>
        </p:spPr>
        <p:txBody>
          <a:bodyPr lIns="0" tIns="0" rIns="0" bIns="0" rtlCol="0" anchor="t">
            <a:spAutoFit/>
          </a:bodyPr>
          <a:lstStyle/>
          <a:p>
            <a:pPr marL="1122663" lvl="1" indent="-561332" algn="ctr">
              <a:lnSpc>
                <a:spcPts val="10867"/>
              </a:lnSpc>
              <a:buFont typeface="Arial"/>
              <a:buChar char="•"/>
            </a:pPr>
            <a:r>
              <a:rPr lang="en-US" sz="5199">
                <a:solidFill>
                  <a:srgbClr val="000000"/>
                </a:solidFill>
                <a:latin typeface="Roboto Condensed Bold"/>
              </a:rPr>
              <a:t>Một văn bản được coi là có tính mạch lạc khi các phần, các đoạn, các câu của văn bản đều nói về một _______ và được sắp xếp theo một ________ hợp lí.</a:t>
            </a:r>
          </a:p>
        </p:txBody>
      </p:sp>
      <p:grpSp>
        <p:nvGrpSpPr>
          <p:cNvPr id="9" name="Group 9"/>
          <p:cNvGrpSpPr/>
          <p:nvPr/>
        </p:nvGrpSpPr>
        <p:grpSpPr>
          <a:xfrm>
            <a:off x="11863732" y="1074666"/>
            <a:ext cx="3086101" cy="3483919"/>
            <a:chOff x="-44817" y="-321809"/>
            <a:chExt cx="812800" cy="917575"/>
          </a:xfrm>
        </p:grpSpPr>
        <p:sp>
          <p:nvSpPr>
            <p:cNvPr id="10" name="Freeform 10"/>
            <p:cNvSpPr/>
            <p:nvPr/>
          </p:nvSpPr>
          <p:spPr>
            <a:xfrm>
              <a:off x="0" y="0"/>
              <a:ext cx="706549" cy="273957"/>
            </a:xfrm>
            <a:custGeom>
              <a:avLst/>
              <a:gdLst/>
              <a:ahLst/>
              <a:cxnLst/>
              <a:rect l="l" t="t" r="r" b="b"/>
              <a:pathLst>
                <a:path w="706549" h="273957">
                  <a:moveTo>
                    <a:pt x="136979" y="0"/>
                  </a:moveTo>
                  <a:lnTo>
                    <a:pt x="569571" y="0"/>
                  </a:lnTo>
                  <a:cubicBezTo>
                    <a:pt x="645222" y="0"/>
                    <a:pt x="706549" y="61327"/>
                    <a:pt x="706549" y="136979"/>
                  </a:cubicBezTo>
                  <a:lnTo>
                    <a:pt x="706549" y="136979"/>
                  </a:lnTo>
                  <a:cubicBezTo>
                    <a:pt x="706549" y="173308"/>
                    <a:pt x="692118" y="208149"/>
                    <a:pt x="666429" y="233837"/>
                  </a:cubicBezTo>
                  <a:cubicBezTo>
                    <a:pt x="640741" y="259526"/>
                    <a:pt x="605900" y="273957"/>
                    <a:pt x="569571" y="273957"/>
                  </a:cubicBezTo>
                  <a:lnTo>
                    <a:pt x="136979" y="273957"/>
                  </a:lnTo>
                  <a:cubicBezTo>
                    <a:pt x="61327" y="273957"/>
                    <a:pt x="0" y="212630"/>
                    <a:pt x="0" y="136979"/>
                  </a:cubicBezTo>
                  <a:lnTo>
                    <a:pt x="0" y="136979"/>
                  </a:lnTo>
                  <a:cubicBezTo>
                    <a:pt x="0" y="61327"/>
                    <a:pt x="61327" y="0"/>
                    <a:pt x="136979" y="0"/>
                  </a:cubicBezTo>
                  <a:close/>
                </a:path>
              </a:pathLst>
            </a:custGeom>
            <a:solidFill>
              <a:srgbClr val="6B4C31"/>
            </a:solidFill>
          </p:spPr>
        </p:sp>
        <p:sp>
          <p:nvSpPr>
            <p:cNvPr id="11" name="TextBox 11"/>
            <p:cNvSpPr txBox="1"/>
            <p:nvPr/>
          </p:nvSpPr>
          <p:spPr>
            <a:xfrm>
              <a:off x="-44817" y="-321809"/>
              <a:ext cx="812800" cy="917575"/>
            </a:xfrm>
            <a:prstGeom prst="rect">
              <a:avLst/>
            </a:prstGeom>
          </p:spPr>
          <p:txBody>
            <a:bodyPr lIns="50800" tIns="50800" rIns="50800" bIns="50800" rtlCol="0" anchor="ctr"/>
            <a:lstStyle/>
            <a:p>
              <a:pPr algn="ctr">
                <a:lnSpc>
                  <a:spcPts val="6719"/>
                </a:lnSpc>
              </a:pPr>
              <a:r>
                <a:rPr lang="en-US" sz="4799" dirty="0" err="1">
                  <a:solidFill>
                    <a:srgbClr val="FFFFFF"/>
                  </a:solidFill>
                  <a:latin typeface="Roboto Condensed"/>
                </a:rPr>
                <a:t>lô</a:t>
              </a:r>
              <a:r>
                <a:rPr lang="en-US" sz="4799" dirty="0">
                  <a:solidFill>
                    <a:srgbClr val="FFFFFF"/>
                  </a:solidFill>
                  <a:latin typeface="Roboto Condensed"/>
                </a:rPr>
                <a:t> </a:t>
              </a:r>
              <a:r>
                <a:rPr lang="en-US" sz="4799" dirty="0" err="1">
                  <a:solidFill>
                    <a:srgbClr val="FFFFFF"/>
                  </a:solidFill>
                  <a:latin typeface="Roboto Condensed"/>
                </a:rPr>
                <a:t>gích</a:t>
              </a:r>
              <a:endParaRPr lang="en-US" sz="4799" dirty="0">
                <a:solidFill>
                  <a:srgbClr val="FFFFFF"/>
                </a:solidFill>
                <a:latin typeface="Roboto Condensed"/>
              </a:endParaRPr>
            </a:p>
          </p:txBody>
        </p:sp>
      </p:grpSp>
      <p:grpSp>
        <p:nvGrpSpPr>
          <p:cNvPr id="12" name="Group 12"/>
          <p:cNvGrpSpPr/>
          <p:nvPr/>
        </p:nvGrpSpPr>
        <p:grpSpPr>
          <a:xfrm>
            <a:off x="12552578" y="4621617"/>
            <a:ext cx="3086101" cy="3483919"/>
            <a:chOff x="-53126" y="-327935"/>
            <a:chExt cx="812800" cy="917575"/>
          </a:xfrm>
        </p:grpSpPr>
        <p:sp>
          <p:nvSpPr>
            <p:cNvPr id="13" name="Freeform 13"/>
            <p:cNvSpPr/>
            <p:nvPr/>
          </p:nvSpPr>
          <p:spPr>
            <a:xfrm>
              <a:off x="0" y="0"/>
              <a:ext cx="706549" cy="273957"/>
            </a:xfrm>
            <a:custGeom>
              <a:avLst/>
              <a:gdLst/>
              <a:ahLst/>
              <a:cxnLst/>
              <a:rect l="l" t="t" r="r" b="b"/>
              <a:pathLst>
                <a:path w="706549" h="273957">
                  <a:moveTo>
                    <a:pt x="136979" y="0"/>
                  </a:moveTo>
                  <a:lnTo>
                    <a:pt x="569571" y="0"/>
                  </a:lnTo>
                  <a:cubicBezTo>
                    <a:pt x="645222" y="0"/>
                    <a:pt x="706549" y="61327"/>
                    <a:pt x="706549" y="136979"/>
                  </a:cubicBezTo>
                  <a:lnTo>
                    <a:pt x="706549" y="136979"/>
                  </a:lnTo>
                  <a:cubicBezTo>
                    <a:pt x="706549" y="173308"/>
                    <a:pt x="692118" y="208149"/>
                    <a:pt x="666429" y="233837"/>
                  </a:cubicBezTo>
                  <a:cubicBezTo>
                    <a:pt x="640741" y="259526"/>
                    <a:pt x="605900" y="273957"/>
                    <a:pt x="569571" y="273957"/>
                  </a:cubicBezTo>
                  <a:lnTo>
                    <a:pt x="136979" y="273957"/>
                  </a:lnTo>
                  <a:cubicBezTo>
                    <a:pt x="61327" y="273957"/>
                    <a:pt x="0" y="212630"/>
                    <a:pt x="0" y="136979"/>
                  </a:cubicBezTo>
                  <a:lnTo>
                    <a:pt x="0" y="136979"/>
                  </a:lnTo>
                  <a:cubicBezTo>
                    <a:pt x="0" y="61327"/>
                    <a:pt x="61327" y="0"/>
                    <a:pt x="136979" y="0"/>
                  </a:cubicBezTo>
                  <a:close/>
                </a:path>
              </a:pathLst>
            </a:custGeom>
            <a:solidFill>
              <a:srgbClr val="6B4C31"/>
            </a:solidFill>
          </p:spPr>
        </p:sp>
        <p:sp>
          <p:nvSpPr>
            <p:cNvPr id="14" name="TextBox 14"/>
            <p:cNvSpPr txBox="1"/>
            <p:nvPr/>
          </p:nvSpPr>
          <p:spPr>
            <a:xfrm>
              <a:off x="-53126" y="-327935"/>
              <a:ext cx="812800" cy="917575"/>
            </a:xfrm>
            <a:prstGeom prst="rect">
              <a:avLst/>
            </a:prstGeom>
          </p:spPr>
          <p:txBody>
            <a:bodyPr lIns="50800" tIns="50800" rIns="50800" bIns="50800" rtlCol="0" anchor="ctr"/>
            <a:lstStyle/>
            <a:p>
              <a:pPr algn="ctr">
                <a:lnSpc>
                  <a:spcPts val="6719"/>
                </a:lnSpc>
              </a:pPr>
              <a:r>
                <a:rPr lang="en-US" sz="4799" dirty="0" err="1">
                  <a:solidFill>
                    <a:srgbClr val="FFFFFF"/>
                  </a:solidFill>
                  <a:latin typeface="Roboto Condensed"/>
                </a:rPr>
                <a:t>chủ</a:t>
              </a:r>
              <a:r>
                <a:rPr lang="en-US" sz="4799" dirty="0">
                  <a:solidFill>
                    <a:srgbClr val="FFFFFF"/>
                  </a:solidFill>
                  <a:latin typeface="Roboto Condensed"/>
                </a:rPr>
                <a:t> </a:t>
              </a:r>
              <a:r>
                <a:rPr lang="en-US" sz="4799" dirty="0" err="1">
                  <a:solidFill>
                    <a:srgbClr val="FFFFFF"/>
                  </a:solidFill>
                  <a:latin typeface="Roboto Condensed"/>
                </a:rPr>
                <a:t>đề</a:t>
              </a:r>
              <a:endParaRPr lang="en-US" sz="4799" dirty="0">
                <a:solidFill>
                  <a:srgbClr val="FFFFFF"/>
                </a:solidFill>
                <a:latin typeface="Roboto Condensed"/>
              </a:endParaRPr>
            </a:p>
          </p:txBody>
        </p:sp>
      </p:grpSp>
      <p:grpSp>
        <p:nvGrpSpPr>
          <p:cNvPr id="15" name="Group 15"/>
          <p:cNvGrpSpPr/>
          <p:nvPr/>
        </p:nvGrpSpPr>
        <p:grpSpPr>
          <a:xfrm>
            <a:off x="9668189" y="6036354"/>
            <a:ext cx="3086101" cy="3483919"/>
            <a:chOff x="-25701" y="-321809"/>
            <a:chExt cx="812800" cy="917575"/>
          </a:xfrm>
        </p:grpSpPr>
        <p:sp>
          <p:nvSpPr>
            <p:cNvPr id="16" name="Freeform 16"/>
            <p:cNvSpPr/>
            <p:nvPr/>
          </p:nvSpPr>
          <p:spPr>
            <a:xfrm>
              <a:off x="0" y="0"/>
              <a:ext cx="706549" cy="273957"/>
            </a:xfrm>
            <a:custGeom>
              <a:avLst/>
              <a:gdLst/>
              <a:ahLst/>
              <a:cxnLst/>
              <a:rect l="l" t="t" r="r" b="b"/>
              <a:pathLst>
                <a:path w="706549" h="273957">
                  <a:moveTo>
                    <a:pt x="136979" y="0"/>
                  </a:moveTo>
                  <a:lnTo>
                    <a:pt x="569571" y="0"/>
                  </a:lnTo>
                  <a:cubicBezTo>
                    <a:pt x="645222" y="0"/>
                    <a:pt x="706549" y="61327"/>
                    <a:pt x="706549" y="136979"/>
                  </a:cubicBezTo>
                  <a:lnTo>
                    <a:pt x="706549" y="136979"/>
                  </a:lnTo>
                  <a:cubicBezTo>
                    <a:pt x="706549" y="173308"/>
                    <a:pt x="692118" y="208149"/>
                    <a:pt x="666429" y="233837"/>
                  </a:cubicBezTo>
                  <a:cubicBezTo>
                    <a:pt x="640741" y="259526"/>
                    <a:pt x="605900" y="273957"/>
                    <a:pt x="569571" y="273957"/>
                  </a:cubicBezTo>
                  <a:lnTo>
                    <a:pt x="136979" y="273957"/>
                  </a:lnTo>
                  <a:cubicBezTo>
                    <a:pt x="61327" y="273957"/>
                    <a:pt x="0" y="212630"/>
                    <a:pt x="0" y="136979"/>
                  </a:cubicBezTo>
                  <a:lnTo>
                    <a:pt x="0" y="136979"/>
                  </a:lnTo>
                  <a:cubicBezTo>
                    <a:pt x="0" y="61327"/>
                    <a:pt x="61327" y="0"/>
                    <a:pt x="136979" y="0"/>
                  </a:cubicBezTo>
                  <a:close/>
                </a:path>
              </a:pathLst>
            </a:custGeom>
            <a:solidFill>
              <a:srgbClr val="6B4C31"/>
            </a:solidFill>
          </p:spPr>
        </p:sp>
        <p:sp>
          <p:nvSpPr>
            <p:cNvPr id="17" name="TextBox 17"/>
            <p:cNvSpPr txBox="1"/>
            <p:nvPr/>
          </p:nvSpPr>
          <p:spPr>
            <a:xfrm>
              <a:off x="-25701" y="-321809"/>
              <a:ext cx="812800" cy="917575"/>
            </a:xfrm>
            <a:prstGeom prst="rect">
              <a:avLst/>
            </a:prstGeom>
          </p:spPr>
          <p:txBody>
            <a:bodyPr lIns="50800" tIns="50800" rIns="50800" bIns="50800" rtlCol="0" anchor="ctr"/>
            <a:lstStyle/>
            <a:p>
              <a:pPr algn="ctr">
                <a:lnSpc>
                  <a:spcPts val="6719"/>
                </a:lnSpc>
              </a:pPr>
              <a:r>
                <a:rPr lang="en-US" sz="4799" dirty="0" err="1">
                  <a:solidFill>
                    <a:srgbClr val="FFFFFF"/>
                  </a:solidFill>
                  <a:latin typeface="Roboto Condensed"/>
                </a:rPr>
                <a:t>trình</a:t>
              </a:r>
              <a:r>
                <a:rPr lang="en-US" sz="4799" dirty="0">
                  <a:solidFill>
                    <a:srgbClr val="FFFFFF"/>
                  </a:solidFill>
                  <a:latin typeface="Roboto Condensed"/>
                </a:rPr>
                <a:t> </a:t>
              </a:r>
              <a:r>
                <a:rPr lang="en-US" sz="4799" dirty="0" err="1">
                  <a:solidFill>
                    <a:srgbClr val="FFFFFF"/>
                  </a:solidFill>
                  <a:latin typeface="Roboto Condensed"/>
                </a:rPr>
                <a:t>tự</a:t>
              </a:r>
              <a:endParaRPr lang="en-US" sz="4799" dirty="0">
                <a:solidFill>
                  <a:srgbClr val="FFFFFF"/>
                </a:solidFill>
                <a:latin typeface="Roboto Condensed"/>
              </a:endParaRPr>
            </a:p>
          </p:txBody>
        </p:sp>
      </p:grpSp>
      <p:sp>
        <p:nvSpPr>
          <p:cNvPr id="18" name="TextBox 18"/>
          <p:cNvSpPr txBox="1"/>
          <p:nvPr/>
        </p:nvSpPr>
        <p:spPr>
          <a:xfrm>
            <a:off x="2030440" y="242758"/>
            <a:ext cx="14284003" cy="1562100"/>
          </a:xfrm>
          <a:prstGeom prst="rect">
            <a:avLst/>
          </a:prstGeom>
        </p:spPr>
        <p:txBody>
          <a:bodyPr lIns="0" tIns="0" rIns="0" bIns="0" rtlCol="0" anchor="t">
            <a:spAutoFit/>
          </a:bodyPr>
          <a:lstStyle/>
          <a:p>
            <a:pPr>
              <a:lnSpc>
                <a:spcPts val="6299"/>
              </a:lnSpc>
            </a:pPr>
            <a:r>
              <a:rPr lang="en-US" sz="4500">
                <a:solidFill>
                  <a:srgbClr val="000000"/>
                </a:solidFill>
                <a:latin typeface="Fraunces Bold"/>
              </a:rPr>
              <a:t>I. LIÊN KẾT VÀ MẠCH LẠC TRONG VĂN BẢN</a:t>
            </a:r>
          </a:p>
          <a:p>
            <a:pPr>
              <a:lnSpc>
                <a:spcPts val="6299"/>
              </a:lnSpc>
              <a:spcBef>
                <a:spcPct val="0"/>
              </a:spcBef>
            </a:pPr>
            <a:r>
              <a:rPr lang="en-US" sz="4500">
                <a:solidFill>
                  <a:srgbClr val="000000"/>
                </a:solidFill>
                <a:latin typeface="Roboto Condensed Bold"/>
              </a:rPr>
              <a:t>2. Mạch lạc trong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409289">
            <a:off x="15166944" y="2307416"/>
            <a:ext cx="4901744" cy="164876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725124" y="7170473"/>
            <a:ext cx="3312386" cy="254150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99121" y="1003624"/>
            <a:ext cx="2056054" cy="2581803"/>
          </a:xfrm>
          <a:prstGeom prst="rect">
            <a:avLst/>
          </a:prstGeom>
        </p:spPr>
      </p:pic>
      <p:pic>
        <p:nvPicPr>
          <p:cNvPr id="6" name="Picture 6"/>
          <p:cNvPicPr>
            <a:picLocks noChangeAspect="1"/>
          </p:cNvPicPr>
          <p:nvPr/>
        </p:nvPicPr>
        <p:blipFill>
          <a:blip r:embed="rId9"/>
          <a:srcRect/>
          <a:stretch>
            <a:fillRect/>
          </a:stretch>
        </p:blipFill>
        <p:spPr>
          <a:xfrm rot="1534021">
            <a:off x="-1327693" y="4255397"/>
            <a:ext cx="4712786" cy="7086897"/>
          </a:xfrm>
          <a:prstGeom prst="rect">
            <a:avLst/>
          </a:prstGeom>
        </p:spPr>
      </p:pic>
      <p:sp>
        <p:nvSpPr>
          <p:cNvPr id="7" name="TextBox 7"/>
          <p:cNvSpPr txBox="1"/>
          <p:nvPr/>
        </p:nvSpPr>
        <p:spPr>
          <a:xfrm>
            <a:off x="2941162" y="923925"/>
            <a:ext cx="13159445" cy="903473"/>
          </a:xfrm>
          <a:prstGeom prst="rect">
            <a:avLst/>
          </a:prstGeom>
        </p:spPr>
        <p:txBody>
          <a:bodyPr lIns="0" tIns="0" rIns="0" bIns="0" rtlCol="0" anchor="t">
            <a:spAutoFit/>
          </a:bodyPr>
          <a:lstStyle/>
          <a:p>
            <a:pPr algn="ctr">
              <a:lnSpc>
                <a:spcPts val="7419"/>
              </a:lnSpc>
              <a:spcBef>
                <a:spcPct val="0"/>
              </a:spcBef>
            </a:pPr>
            <a:r>
              <a:rPr lang="en-US" sz="5299">
                <a:solidFill>
                  <a:srgbClr val="6B4C31"/>
                </a:solidFill>
                <a:latin typeface="Fraunces Bold"/>
              </a:rPr>
              <a:t>II. THỰC HÀNH CÁC PHÉP LIÊN KẾT</a:t>
            </a:r>
          </a:p>
        </p:txBody>
      </p:sp>
      <p:sp>
        <p:nvSpPr>
          <p:cNvPr id="8" name="TextBox 8"/>
          <p:cNvSpPr txBox="1"/>
          <p:nvPr/>
        </p:nvSpPr>
        <p:spPr>
          <a:xfrm>
            <a:off x="3386524" y="3480652"/>
            <a:ext cx="12714083" cy="2744371"/>
          </a:xfrm>
          <a:prstGeom prst="rect">
            <a:avLst/>
          </a:prstGeom>
        </p:spPr>
        <p:txBody>
          <a:bodyPr lIns="0" tIns="0" rIns="0" bIns="0" rtlCol="0" anchor="t">
            <a:spAutoFit/>
          </a:bodyPr>
          <a:lstStyle/>
          <a:p>
            <a:pPr marL="1122679" lvl="1" indent="-561340" algn="just">
              <a:lnSpc>
                <a:spcPts val="7279"/>
              </a:lnSpc>
              <a:buFont typeface="Arial"/>
              <a:buChar char="•"/>
            </a:pPr>
            <a:r>
              <a:rPr lang="en-US" sz="5199">
                <a:solidFill>
                  <a:srgbClr val="6B4C31"/>
                </a:solidFill>
                <a:latin typeface="Roboto Condensed"/>
              </a:rPr>
              <a:t>HS làm việc theo cặp hoặc theo nhóm trong 10 phút vào </a:t>
            </a:r>
            <a:r>
              <a:rPr lang="en-US" sz="5199">
                <a:solidFill>
                  <a:srgbClr val="6B4C31"/>
                </a:solidFill>
                <a:latin typeface="Roboto Condensed Bold"/>
              </a:rPr>
              <a:t>PHT 02</a:t>
            </a:r>
          </a:p>
          <a:p>
            <a:pPr marL="1122679" lvl="1" indent="-561340" algn="just">
              <a:lnSpc>
                <a:spcPts val="7279"/>
              </a:lnSpc>
              <a:buFont typeface="Arial"/>
              <a:buChar char="•"/>
            </a:pPr>
            <a:r>
              <a:rPr lang="en-US" sz="5199">
                <a:solidFill>
                  <a:srgbClr val="6B4C31"/>
                </a:solidFill>
                <a:latin typeface="Roboto Condensed"/>
              </a:rPr>
              <a:t>Hoàn thành bài tập </a:t>
            </a:r>
            <a:r>
              <a:rPr lang="en-US" sz="5199">
                <a:solidFill>
                  <a:srgbClr val="6B4C31"/>
                </a:solidFill>
                <a:latin typeface="Roboto Condensed Bold"/>
              </a:rPr>
              <a:t>1,2,3 SGK tr.42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3429000" y="0"/>
            <a:ext cx="25069799" cy="10287000"/>
          </a:xfrm>
          <a:prstGeom prst="rect">
            <a:avLst/>
          </a:prstGeom>
        </p:spPr>
      </p:pic>
      <p:pic>
        <p:nvPicPr>
          <p:cNvPr id="3" name="Picture 3"/>
          <p:cNvPicPr>
            <a:picLocks noChangeAspect="1"/>
          </p:cNvPicPr>
          <p:nvPr/>
        </p:nvPicPr>
        <p:blipFill>
          <a:blip r:embed="rId3"/>
          <a:srcRect/>
          <a:stretch>
            <a:fillRect/>
          </a:stretch>
        </p:blipFill>
        <p:spPr>
          <a:xfrm rot="6757336">
            <a:off x="-2664207" y="1569930"/>
            <a:ext cx="6696561" cy="1004484"/>
          </a:xfrm>
          <a:prstGeom prst="rect">
            <a:avLst/>
          </a:prstGeom>
        </p:spPr>
      </p:pic>
      <p:graphicFrame>
        <p:nvGraphicFramePr>
          <p:cNvPr id="4" name="Table 4"/>
          <p:cNvGraphicFramePr>
            <a:graphicFrameLocks noGrp="1"/>
          </p:cNvGraphicFramePr>
          <p:nvPr/>
        </p:nvGraphicFramePr>
        <p:xfrm>
          <a:off x="794219" y="2277617"/>
          <a:ext cx="16699563" cy="6714639"/>
        </p:xfrm>
        <a:graphic>
          <a:graphicData uri="http://schemas.openxmlformats.org/drawingml/2006/table">
            <a:tbl>
              <a:tblPr/>
              <a:tblGrid>
                <a:gridCol w="6999636">
                  <a:extLst>
                    <a:ext uri="{9D8B030D-6E8A-4147-A177-3AD203B41FA5}">
                      <a16:colId xmlns:a16="http://schemas.microsoft.com/office/drawing/2014/main" val="20000"/>
                    </a:ext>
                  </a:extLst>
                </a:gridCol>
                <a:gridCol w="9699927">
                  <a:extLst>
                    <a:ext uri="{9D8B030D-6E8A-4147-A177-3AD203B41FA5}">
                      <a16:colId xmlns:a16="http://schemas.microsoft.com/office/drawing/2014/main" val="20001"/>
                    </a:ext>
                  </a:extLst>
                </a:gridCol>
              </a:tblGrid>
              <a:tr h="1156405">
                <a:tc>
                  <a:txBody>
                    <a:bodyPr/>
                    <a:lstStyle/>
                    <a:p>
                      <a:pPr algn="ctr">
                        <a:lnSpc>
                          <a:spcPts val="4900"/>
                        </a:lnSpc>
                        <a:defRPr/>
                      </a:pPr>
                      <a:r>
                        <a:rPr lang="en-US" sz="3500">
                          <a:solidFill>
                            <a:srgbClr val="000000"/>
                          </a:solidFill>
                          <a:latin typeface="Roboto Condensed Bold"/>
                        </a:rPr>
                        <a:t>Nhiệm vụ </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ABCA4"/>
                    </a:solidFill>
                  </a:tcPr>
                </a:tc>
                <a:tc>
                  <a:txBody>
                    <a:bodyPr/>
                    <a:lstStyle/>
                    <a:p>
                      <a:pPr algn="ctr">
                        <a:lnSpc>
                          <a:spcPts val="4900"/>
                        </a:lnSpc>
                        <a:defRPr/>
                      </a:pPr>
                      <a:r>
                        <a:rPr lang="en-US" sz="3500">
                          <a:solidFill>
                            <a:srgbClr val="000000"/>
                          </a:solidFill>
                          <a:latin typeface="Roboto Condensed Bold"/>
                        </a:rPr>
                        <a:t>Thực hiện nhiệm vụ </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ABCA4"/>
                    </a:solidFill>
                  </a:tcPr>
                </a:tc>
                <a:extLst>
                  <a:ext uri="{0D108BD9-81ED-4DB2-BD59-A6C34878D82A}">
                    <a16:rowId xmlns:a16="http://schemas.microsoft.com/office/drawing/2014/main" val="10000"/>
                  </a:ext>
                </a:extLst>
              </a:tr>
              <a:tr h="2588634">
                <a:tc>
                  <a:txBody>
                    <a:bodyPr/>
                    <a:lstStyle/>
                    <a:p>
                      <a:pPr algn="just">
                        <a:lnSpc>
                          <a:spcPts val="4900"/>
                        </a:lnSpc>
                        <a:defRPr/>
                      </a:pPr>
                      <a:r>
                        <a:rPr lang="en-US" sz="3500" dirty="0" err="1">
                          <a:solidFill>
                            <a:srgbClr val="000000"/>
                          </a:solidFill>
                          <a:latin typeface="Roboto Condensed"/>
                        </a:rPr>
                        <a:t>Các</a:t>
                      </a:r>
                      <a:r>
                        <a:rPr lang="en-US" sz="3500" dirty="0">
                          <a:solidFill>
                            <a:srgbClr val="000000"/>
                          </a:solidFill>
                          <a:latin typeface="Roboto Condensed"/>
                        </a:rPr>
                        <a:t> </a:t>
                      </a:r>
                      <a:r>
                        <a:rPr lang="en-US" sz="3500" dirty="0" err="1">
                          <a:solidFill>
                            <a:srgbClr val="000000"/>
                          </a:solidFill>
                          <a:latin typeface="Roboto Condensed"/>
                        </a:rPr>
                        <a:t>phần</a:t>
                      </a:r>
                      <a:r>
                        <a:rPr lang="en-US" sz="3500" dirty="0">
                          <a:solidFill>
                            <a:srgbClr val="000000"/>
                          </a:solidFill>
                          <a:latin typeface="Roboto Condensed"/>
                        </a:rPr>
                        <a:t>, </a:t>
                      </a:r>
                      <a:r>
                        <a:rPr lang="en-US" sz="3500" dirty="0" err="1">
                          <a:solidFill>
                            <a:srgbClr val="000000"/>
                          </a:solidFill>
                          <a:latin typeface="Roboto Condensed"/>
                        </a:rPr>
                        <a:t>các</a:t>
                      </a:r>
                      <a:r>
                        <a:rPr lang="en-US" sz="3500" dirty="0">
                          <a:solidFill>
                            <a:srgbClr val="000000"/>
                          </a:solidFill>
                          <a:latin typeface="Roboto Condensed"/>
                        </a:rPr>
                        <a:t> </a:t>
                      </a:r>
                      <a:r>
                        <a:rPr lang="en-US" sz="3500" dirty="0" err="1">
                          <a:solidFill>
                            <a:srgbClr val="000000"/>
                          </a:solidFill>
                          <a:latin typeface="Roboto Condensed"/>
                        </a:rPr>
                        <a:t>đoạn</a:t>
                      </a:r>
                      <a:r>
                        <a:rPr lang="en-US" sz="3500" dirty="0">
                          <a:solidFill>
                            <a:srgbClr val="000000"/>
                          </a:solidFill>
                          <a:latin typeface="Roboto Condensed"/>
                        </a:rPr>
                        <a:t>, </a:t>
                      </a:r>
                      <a:r>
                        <a:rPr lang="en-US" sz="3500" dirty="0" err="1">
                          <a:solidFill>
                            <a:srgbClr val="000000"/>
                          </a:solidFill>
                          <a:latin typeface="Roboto Condensed"/>
                        </a:rPr>
                        <a:t>các</a:t>
                      </a:r>
                      <a:r>
                        <a:rPr lang="en-US" sz="3500" dirty="0">
                          <a:solidFill>
                            <a:srgbClr val="000000"/>
                          </a:solidFill>
                          <a:latin typeface="Roboto Condensed"/>
                        </a:rPr>
                        <a:t> </a:t>
                      </a:r>
                      <a:r>
                        <a:rPr lang="en-US" sz="3500" dirty="0" err="1">
                          <a:solidFill>
                            <a:srgbClr val="000000"/>
                          </a:solidFill>
                          <a:latin typeface="Roboto Condensed"/>
                        </a:rPr>
                        <a:t>câu</a:t>
                      </a:r>
                      <a:r>
                        <a:rPr lang="en-US" sz="3500" dirty="0">
                          <a:solidFill>
                            <a:srgbClr val="000000"/>
                          </a:solidFill>
                          <a:latin typeface="Roboto Condensed"/>
                        </a:rPr>
                        <a:t> </a:t>
                      </a:r>
                      <a:r>
                        <a:rPr lang="en-US" sz="3500" dirty="0" err="1">
                          <a:solidFill>
                            <a:srgbClr val="000000"/>
                          </a:solidFill>
                          <a:latin typeface="Roboto Condensed"/>
                        </a:rPr>
                        <a:t>trong</a:t>
                      </a:r>
                      <a:r>
                        <a:rPr lang="en-US" sz="3500" dirty="0">
                          <a:solidFill>
                            <a:srgbClr val="000000"/>
                          </a:solidFill>
                          <a:latin typeface="Roboto Condensed"/>
                        </a:rPr>
                        <a:t> </a:t>
                      </a:r>
                      <a:r>
                        <a:rPr lang="en-US" sz="3500" dirty="0" err="1">
                          <a:solidFill>
                            <a:srgbClr val="000000"/>
                          </a:solidFill>
                          <a:latin typeface="Roboto Condensed"/>
                        </a:rPr>
                        <a:t>văn</a:t>
                      </a:r>
                      <a:r>
                        <a:rPr lang="en-US" sz="3500" dirty="0">
                          <a:solidFill>
                            <a:srgbClr val="000000"/>
                          </a:solidFill>
                          <a:latin typeface="Roboto Condensed"/>
                        </a:rPr>
                        <a:t> </a:t>
                      </a:r>
                      <a:r>
                        <a:rPr lang="en-US" sz="3500" dirty="0" err="1">
                          <a:solidFill>
                            <a:srgbClr val="000000"/>
                          </a:solidFill>
                          <a:latin typeface="Roboto Condensed"/>
                        </a:rPr>
                        <a:t>bản</a:t>
                      </a:r>
                      <a:r>
                        <a:rPr lang="en-US" sz="3500" dirty="0">
                          <a:solidFill>
                            <a:srgbClr val="000000"/>
                          </a:solidFill>
                          <a:latin typeface="Roboto Condensed"/>
                        </a:rPr>
                        <a:t> </a:t>
                      </a:r>
                      <a:r>
                        <a:rPr lang="en-US" sz="3500" dirty="0" err="1">
                          <a:solidFill>
                            <a:srgbClr val="000000"/>
                          </a:solidFill>
                          <a:latin typeface="Roboto Condensed"/>
                        </a:rPr>
                        <a:t>đều</a:t>
                      </a:r>
                      <a:r>
                        <a:rPr lang="en-US" sz="3500" dirty="0">
                          <a:solidFill>
                            <a:srgbClr val="000000"/>
                          </a:solidFill>
                          <a:latin typeface="Roboto Condensed"/>
                        </a:rPr>
                        <a:t> </a:t>
                      </a:r>
                      <a:r>
                        <a:rPr lang="en-US" sz="3500" dirty="0" err="1">
                          <a:solidFill>
                            <a:srgbClr val="000000"/>
                          </a:solidFill>
                          <a:latin typeface="Roboto Condensed"/>
                        </a:rPr>
                        <a:t>nói</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chủ</a:t>
                      </a:r>
                      <a:r>
                        <a:rPr lang="en-US" sz="3500" dirty="0">
                          <a:solidFill>
                            <a:srgbClr val="000000"/>
                          </a:solidFill>
                          <a:latin typeface="Roboto Condensed"/>
                        </a:rPr>
                        <a:t> </a:t>
                      </a:r>
                      <a:r>
                        <a:rPr lang="en-US" sz="3500" dirty="0" err="1">
                          <a:solidFill>
                            <a:srgbClr val="000000"/>
                          </a:solidFill>
                          <a:latin typeface="Roboto Condensed"/>
                        </a:rPr>
                        <a:t>đề</a:t>
                      </a:r>
                      <a:r>
                        <a:rPr lang="en-US" sz="3500" dirty="0">
                          <a:solidFill>
                            <a:srgbClr val="000000"/>
                          </a:solidFill>
                          <a:latin typeface="Roboto Condensed"/>
                        </a:rPr>
                        <a:t> </a:t>
                      </a:r>
                      <a:r>
                        <a:rPr lang="en-US" sz="3500" dirty="0" err="1">
                          <a:solidFill>
                            <a:srgbClr val="000000"/>
                          </a:solidFill>
                          <a:latin typeface="Roboto Condensed"/>
                        </a:rPr>
                        <a:t>nào</a:t>
                      </a:r>
                      <a:r>
                        <a:rPr lang="en-US" sz="3500" dirty="0">
                          <a:solidFill>
                            <a:srgbClr val="000000"/>
                          </a:solidFill>
                          <a:latin typeface="Roboto Condensed"/>
                        </a:rPr>
                        <a:t>?</a:t>
                      </a:r>
                      <a:endParaRPr lang="en-US" sz="1100" dirty="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tc>
                  <a:txBody>
                    <a:bodyPr/>
                    <a:lstStyle/>
                    <a:p>
                      <a:pPr algn="ctr">
                        <a:lnSpc>
                          <a:spcPts val="4900"/>
                        </a:lnSpc>
                        <a:defRPr/>
                      </a:pPr>
                      <a:r>
                        <a:rPr lang="en-US" sz="3500">
                          <a:solidFill>
                            <a:srgbClr val="000000"/>
                          </a:solidFill>
                          <a:latin typeface="Roboto Condensed"/>
                        </a:rPr>
                        <a:t>Các phần, các đoạn, các câu trong văn bản đều nói về chủ đề Tinh thần yêu nước của nhân dân ta</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extLst>
                  <a:ext uri="{0D108BD9-81ED-4DB2-BD59-A6C34878D82A}">
                    <a16:rowId xmlns:a16="http://schemas.microsoft.com/office/drawing/2014/main" val="10001"/>
                  </a:ext>
                </a:extLst>
              </a:tr>
              <a:tr h="2969600">
                <a:tc>
                  <a:txBody>
                    <a:bodyPr/>
                    <a:lstStyle/>
                    <a:p>
                      <a:pPr algn="just">
                        <a:lnSpc>
                          <a:spcPts val="4900"/>
                        </a:lnSpc>
                        <a:defRPr/>
                      </a:pPr>
                      <a:r>
                        <a:rPr lang="en-US" sz="3500">
                          <a:solidFill>
                            <a:srgbClr val="000000"/>
                          </a:solidFill>
                          <a:latin typeface="Roboto Condensed"/>
                        </a:rPr>
                        <a:t>Ở phần I (đoạn 1), tác giả đề cập tới nội dung nào?</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tc>
                  <a:txBody>
                    <a:bodyPr/>
                    <a:lstStyle/>
                    <a:p>
                      <a:pPr algn="ctr">
                        <a:lnSpc>
                          <a:spcPts val="4900"/>
                        </a:lnSpc>
                        <a:defRPr/>
                      </a:pPr>
                      <a:r>
                        <a:rPr lang="en-US" sz="3500" dirty="0" err="1">
                          <a:solidFill>
                            <a:srgbClr val="000000"/>
                          </a:solidFill>
                          <a:latin typeface="Roboto Condensed"/>
                        </a:rPr>
                        <a:t>Phần</a:t>
                      </a:r>
                      <a:r>
                        <a:rPr lang="en-US" sz="3500" dirty="0">
                          <a:solidFill>
                            <a:srgbClr val="000000"/>
                          </a:solidFill>
                          <a:latin typeface="Roboto Condensed"/>
                        </a:rPr>
                        <a:t> I: </a:t>
                      </a:r>
                      <a:r>
                        <a:rPr lang="en-US" sz="3500" dirty="0" err="1">
                          <a:solidFill>
                            <a:srgbClr val="000000"/>
                          </a:solidFill>
                          <a:latin typeface="Roboto Condensed"/>
                        </a:rPr>
                        <a:t>Nêu</a:t>
                      </a:r>
                      <a:r>
                        <a:rPr lang="en-US" sz="3500" dirty="0">
                          <a:solidFill>
                            <a:srgbClr val="000000"/>
                          </a:solidFill>
                          <a:latin typeface="Roboto Condensed"/>
                        </a:rPr>
                        <a:t> </a:t>
                      </a:r>
                      <a:r>
                        <a:rPr lang="en-US" sz="3500" dirty="0" err="1">
                          <a:solidFill>
                            <a:srgbClr val="000000"/>
                          </a:solidFill>
                          <a:latin typeface="Roboto Condensed"/>
                        </a:rPr>
                        <a:t>vấn</a:t>
                      </a:r>
                      <a:r>
                        <a:rPr lang="en-US" sz="3500" dirty="0">
                          <a:solidFill>
                            <a:srgbClr val="000000"/>
                          </a:solidFill>
                          <a:latin typeface="Roboto Condensed"/>
                        </a:rPr>
                        <a:t> </a:t>
                      </a:r>
                      <a:r>
                        <a:rPr lang="en-US" sz="3500" dirty="0" err="1">
                          <a:solidFill>
                            <a:srgbClr val="000000"/>
                          </a:solidFill>
                          <a:latin typeface="Roboto Condensed"/>
                        </a:rPr>
                        <a:t>đề</a:t>
                      </a:r>
                      <a:r>
                        <a:rPr lang="en-US" sz="3500" dirty="0">
                          <a:solidFill>
                            <a:srgbClr val="000000"/>
                          </a:solidFill>
                          <a:latin typeface="Roboto Condensed"/>
                        </a:rPr>
                        <a:t> </a:t>
                      </a:r>
                      <a:r>
                        <a:rPr lang="en-US" sz="3500" dirty="0" err="1">
                          <a:solidFill>
                            <a:srgbClr val="000000"/>
                          </a:solidFill>
                          <a:latin typeface="Roboto Condensed"/>
                        </a:rPr>
                        <a:t>nghị</a:t>
                      </a:r>
                      <a:r>
                        <a:rPr lang="en-US" sz="3500" dirty="0">
                          <a:solidFill>
                            <a:srgbClr val="000000"/>
                          </a:solidFill>
                          <a:latin typeface="Roboto Condensed"/>
                        </a:rPr>
                        <a:t> </a:t>
                      </a:r>
                      <a:r>
                        <a:rPr lang="en-US" sz="3500" dirty="0" err="1">
                          <a:solidFill>
                            <a:srgbClr val="000000"/>
                          </a:solidFill>
                          <a:latin typeface="Roboto Condensed"/>
                        </a:rPr>
                        <a:t>luận</a:t>
                      </a:r>
                      <a:r>
                        <a:rPr lang="en-US" sz="3500" dirty="0">
                          <a:solidFill>
                            <a:srgbClr val="000000"/>
                          </a:solidFill>
                          <a:latin typeface="Roboto Condensed"/>
                        </a:rPr>
                        <a:t> </a:t>
                      </a:r>
                      <a:r>
                        <a:rPr lang="en-US" sz="3500" dirty="0" err="1">
                          <a:solidFill>
                            <a:srgbClr val="000000"/>
                          </a:solidFill>
                          <a:latin typeface="Roboto Condensed"/>
                        </a:rPr>
                        <a:t>tinh</a:t>
                      </a:r>
                      <a:r>
                        <a:rPr lang="en-US" sz="3500" dirty="0">
                          <a:solidFill>
                            <a:srgbClr val="000000"/>
                          </a:solidFill>
                          <a:latin typeface="Roboto Condensed"/>
                        </a:rPr>
                        <a:t> </a:t>
                      </a:r>
                      <a:r>
                        <a:rPr lang="en-US" sz="3500" dirty="0" err="1">
                          <a:solidFill>
                            <a:srgbClr val="000000"/>
                          </a:solidFill>
                          <a:latin typeface="Roboto Condensed"/>
                        </a:rPr>
                        <a:t>thần</a:t>
                      </a:r>
                      <a:r>
                        <a:rPr lang="en-US" sz="3500" dirty="0">
                          <a:solidFill>
                            <a:srgbClr val="000000"/>
                          </a:solidFill>
                          <a:latin typeface="Roboto Condensed"/>
                        </a:rPr>
                        <a:t> </a:t>
                      </a:r>
                      <a:r>
                        <a:rPr lang="en-US" sz="3500" dirty="0" err="1">
                          <a:solidFill>
                            <a:srgbClr val="000000"/>
                          </a:solidFill>
                          <a:latin typeface="Roboto Condensed"/>
                        </a:rPr>
                        <a:t>yêu</a:t>
                      </a:r>
                      <a:r>
                        <a:rPr lang="en-US" sz="3500" dirty="0">
                          <a:solidFill>
                            <a:srgbClr val="000000"/>
                          </a:solidFill>
                          <a:latin typeface="Roboto Condensed"/>
                        </a:rPr>
                        <a:t> </a:t>
                      </a:r>
                      <a:r>
                        <a:rPr lang="en-US" sz="3500" dirty="0" err="1">
                          <a:solidFill>
                            <a:srgbClr val="000000"/>
                          </a:solidFill>
                          <a:latin typeface="Roboto Condensed"/>
                        </a:rPr>
                        <a:t>nước</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truyền</a:t>
                      </a:r>
                      <a:r>
                        <a:rPr lang="en-US" sz="3500" dirty="0">
                          <a:solidFill>
                            <a:srgbClr val="000000"/>
                          </a:solidFill>
                          <a:latin typeface="Roboto Condensed"/>
                        </a:rPr>
                        <a:t> </a:t>
                      </a:r>
                      <a:r>
                        <a:rPr lang="en-US" sz="3500" dirty="0" err="1">
                          <a:solidFill>
                            <a:srgbClr val="000000"/>
                          </a:solidFill>
                          <a:latin typeface="Roboto Condensed"/>
                        </a:rPr>
                        <a:t>thống</a:t>
                      </a:r>
                      <a:r>
                        <a:rPr lang="en-US" sz="3500" dirty="0">
                          <a:solidFill>
                            <a:srgbClr val="000000"/>
                          </a:solidFill>
                          <a:latin typeface="Roboto Condensed"/>
                        </a:rPr>
                        <a:t> </a:t>
                      </a:r>
                      <a:r>
                        <a:rPr lang="en-US" sz="3500" dirty="0" err="1">
                          <a:solidFill>
                            <a:srgbClr val="000000"/>
                          </a:solidFill>
                          <a:latin typeface="Roboto Condensed"/>
                        </a:rPr>
                        <a:t>quý</a:t>
                      </a:r>
                      <a:r>
                        <a:rPr lang="en-US" sz="3500" dirty="0">
                          <a:solidFill>
                            <a:srgbClr val="000000"/>
                          </a:solidFill>
                          <a:latin typeface="Roboto Condensed"/>
                        </a:rPr>
                        <a:t> </a:t>
                      </a:r>
                      <a:r>
                        <a:rPr lang="en-US" sz="3500" dirty="0" err="1">
                          <a:solidFill>
                            <a:srgbClr val="000000"/>
                          </a:solidFill>
                          <a:latin typeface="Roboto Condensed"/>
                        </a:rPr>
                        <a:t>báu</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nhân</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ta, </a:t>
                      </a:r>
                      <a:r>
                        <a:rPr lang="en-US" sz="3500" dirty="0" err="1">
                          <a:solidFill>
                            <a:srgbClr val="000000"/>
                          </a:solidFill>
                          <a:latin typeface="Roboto Condensed"/>
                        </a:rPr>
                        <a:t>đó</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sức</a:t>
                      </a:r>
                      <a:r>
                        <a:rPr lang="en-US" sz="3500" dirty="0">
                          <a:solidFill>
                            <a:srgbClr val="000000"/>
                          </a:solidFill>
                          <a:latin typeface="Roboto Condensed"/>
                        </a:rPr>
                        <a:t> </a:t>
                      </a:r>
                      <a:r>
                        <a:rPr lang="en-US" sz="3500" dirty="0" err="1">
                          <a:solidFill>
                            <a:srgbClr val="000000"/>
                          </a:solidFill>
                          <a:latin typeface="Roboto Condensed"/>
                        </a:rPr>
                        <a:t>mạnh</a:t>
                      </a:r>
                      <a:r>
                        <a:rPr lang="en-US" sz="3500" dirty="0">
                          <a:solidFill>
                            <a:srgbClr val="000000"/>
                          </a:solidFill>
                          <a:latin typeface="Roboto Condensed"/>
                        </a:rPr>
                        <a:t> to </a:t>
                      </a:r>
                      <a:r>
                        <a:rPr lang="en-US" sz="3500" dirty="0" err="1">
                          <a:solidFill>
                            <a:srgbClr val="000000"/>
                          </a:solidFill>
                          <a:latin typeface="Roboto Condensed"/>
                        </a:rPr>
                        <a:t>lớn</a:t>
                      </a:r>
                      <a:r>
                        <a:rPr lang="en-US" sz="3500" dirty="0">
                          <a:solidFill>
                            <a:srgbClr val="000000"/>
                          </a:solidFill>
                          <a:latin typeface="Roboto Condensed"/>
                        </a:rPr>
                        <a:t> </a:t>
                      </a:r>
                      <a:r>
                        <a:rPr lang="en-US" sz="3500" dirty="0" err="1">
                          <a:solidFill>
                            <a:srgbClr val="000000"/>
                          </a:solidFill>
                          <a:latin typeface="Roboto Condensed"/>
                        </a:rPr>
                        <a:t>trong</a:t>
                      </a:r>
                      <a:r>
                        <a:rPr lang="en-US" sz="3500" dirty="0">
                          <a:solidFill>
                            <a:srgbClr val="000000"/>
                          </a:solidFill>
                          <a:latin typeface="Roboto Condensed"/>
                        </a:rPr>
                        <a:t> </a:t>
                      </a:r>
                      <a:r>
                        <a:rPr lang="en-US" sz="3500" dirty="0" err="1">
                          <a:solidFill>
                            <a:srgbClr val="000000"/>
                          </a:solidFill>
                          <a:latin typeface="Roboto Condensed"/>
                        </a:rPr>
                        <a:t>các</a:t>
                      </a:r>
                      <a:r>
                        <a:rPr lang="en-US" sz="3500" dirty="0">
                          <a:solidFill>
                            <a:srgbClr val="000000"/>
                          </a:solidFill>
                          <a:latin typeface="Roboto Condensed"/>
                        </a:rPr>
                        <a:t> </a:t>
                      </a:r>
                      <a:r>
                        <a:rPr lang="en-US" sz="3500" dirty="0" err="1">
                          <a:solidFill>
                            <a:srgbClr val="000000"/>
                          </a:solidFill>
                          <a:latin typeface="Roboto Condensed"/>
                        </a:rPr>
                        <a:t>cuộc</a:t>
                      </a:r>
                      <a:r>
                        <a:rPr lang="en-US" sz="3500" dirty="0">
                          <a:solidFill>
                            <a:srgbClr val="000000"/>
                          </a:solidFill>
                          <a:latin typeface="Roboto Condensed"/>
                        </a:rPr>
                        <a:t> </a:t>
                      </a:r>
                      <a:r>
                        <a:rPr lang="en-US" sz="3500" dirty="0" err="1">
                          <a:solidFill>
                            <a:srgbClr val="000000"/>
                          </a:solidFill>
                          <a:latin typeface="Roboto Condensed"/>
                        </a:rPr>
                        <a:t>chiến</a:t>
                      </a:r>
                      <a:r>
                        <a:rPr lang="en-US" sz="3500" dirty="0">
                          <a:solidFill>
                            <a:srgbClr val="000000"/>
                          </a:solidFill>
                          <a:latin typeface="Roboto Condensed"/>
                        </a:rPr>
                        <a:t> </a:t>
                      </a:r>
                      <a:r>
                        <a:rPr lang="en-US" sz="3500" dirty="0" err="1">
                          <a:solidFill>
                            <a:srgbClr val="000000"/>
                          </a:solidFill>
                          <a:latin typeface="Roboto Condensed"/>
                        </a:rPr>
                        <a:t>đấu</a:t>
                      </a:r>
                      <a:r>
                        <a:rPr lang="en-US" sz="3500" dirty="0">
                          <a:solidFill>
                            <a:srgbClr val="000000"/>
                          </a:solidFill>
                          <a:latin typeface="Roboto Condensed"/>
                        </a:rPr>
                        <a:t> </a:t>
                      </a:r>
                      <a:r>
                        <a:rPr lang="en-US" sz="3500" dirty="0" err="1">
                          <a:solidFill>
                            <a:srgbClr val="000000"/>
                          </a:solidFill>
                          <a:latin typeface="Roboto Condensed"/>
                        </a:rPr>
                        <a:t>chống</a:t>
                      </a:r>
                      <a:r>
                        <a:rPr lang="en-US" sz="3500" dirty="0">
                          <a:solidFill>
                            <a:srgbClr val="000000"/>
                          </a:solidFill>
                          <a:latin typeface="Roboto Condensed"/>
                        </a:rPr>
                        <a:t> </a:t>
                      </a:r>
                      <a:r>
                        <a:rPr lang="en-US" sz="3500" dirty="0" err="1">
                          <a:solidFill>
                            <a:srgbClr val="000000"/>
                          </a:solidFill>
                          <a:latin typeface="Roboto Condensed"/>
                        </a:rPr>
                        <a:t>xâm</a:t>
                      </a:r>
                      <a:r>
                        <a:rPr lang="en-US" sz="3500" dirty="0">
                          <a:solidFill>
                            <a:srgbClr val="000000"/>
                          </a:solidFill>
                          <a:latin typeface="Roboto Condensed"/>
                        </a:rPr>
                        <a:t> </a:t>
                      </a:r>
                      <a:r>
                        <a:rPr lang="en-US" sz="3500" dirty="0" err="1">
                          <a:solidFill>
                            <a:srgbClr val="000000"/>
                          </a:solidFill>
                          <a:latin typeface="Roboto Condensed"/>
                        </a:rPr>
                        <a:t>lược</a:t>
                      </a:r>
                      <a:r>
                        <a:rPr lang="en-US" sz="3500" dirty="0">
                          <a:solidFill>
                            <a:srgbClr val="000000"/>
                          </a:solidFill>
                          <a:latin typeface="Roboto Condensed"/>
                        </a:rPr>
                        <a:t>.</a:t>
                      </a:r>
                      <a:endParaRPr lang="en-US" sz="1100" dirty="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extLst>
                  <a:ext uri="{0D108BD9-81ED-4DB2-BD59-A6C34878D82A}">
                    <a16:rowId xmlns:a16="http://schemas.microsoft.com/office/drawing/2014/main" val="10002"/>
                  </a:ext>
                </a:extLst>
              </a:tr>
            </a:tbl>
          </a:graphicData>
        </a:graphic>
      </p:graphicFrame>
      <p:sp>
        <p:nvSpPr>
          <p:cNvPr id="5" name="TextBox 5"/>
          <p:cNvSpPr txBox="1"/>
          <p:nvPr/>
        </p:nvSpPr>
        <p:spPr>
          <a:xfrm>
            <a:off x="13137694" y="933450"/>
            <a:ext cx="4356088" cy="764541"/>
          </a:xfrm>
          <a:prstGeom prst="rect">
            <a:avLst/>
          </a:prstGeom>
        </p:spPr>
        <p:txBody>
          <a:bodyPr lIns="0" tIns="0" rIns="0" bIns="0" rtlCol="0" anchor="t">
            <a:spAutoFit/>
          </a:bodyPr>
          <a:lstStyle/>
          <a:p>
            <a:pPr algn="r">
              <a:lnSpc>
                <a:spcPts val="6159"/>
              </a:lnSpc>
              <a:spcBef>
                <a:spcPct val="0"/>
              </a:spcBef>
            </a:pPr>
            <a:r>
              <a:rPr lang="en-US" sz="4399">
                <a:solidFill>
                  <a:srgbClr val="683E38"/>
                </a:solidFill>
                <a:latin typeface="Roboto Condensed Bold"/>
              </a:rPr>
              <a:t>Bài 1 SGK tr.42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3048000" y="0"/>
            <a:ext cx="25222200" cy="10287000"/>
          </a:xfrm>
          <a:prstGeom prst="rect">
            <a:avLst/>
          </a:prstGeom>
        </p:spPr>
      </p:pic>
      <p:pic>
        <p:nvPicPr>
          <p:cNvPr id="3" name="Picture 3"/>
          <p:cNvPicPr>
            <a:picLocks noChangeAspect="1"/>
          </p:cNvPicPr>
          <p:nvPr/>
        </p:nvPicPr>
        <p:blipFill>
          <a:blip r:embed="rId3"/>
          <a:srcRect/>
          <a:stretch>
            <a:fillRect/>
          </a:stretch>
        </p:blipFill>
        <p:spPr>
          <a:xfrm rot="6757336">
            <a:off x="-2664207" y="1569930"/>
            <a:ext cx="6696561" cy="1004484"/>
          </a:xfrm>
          <a:prstGeom prst="rect">
            <a:avLst/>
          </a:prstGeom>
        </p:spPr>
      </p:pic>
      <p:graphicFrame>
        <p:nvGraphicFramePr>
          <p:cNvPr id="4" name="Table 4"/>
          <p:cNvGraphicFramePr>
            <a:graphicFrameLocks noGrp="1"/>
          </p:cNvGraphicFramePr>
          <p:nvPr/>
        </p:nvGraphicFramePr>
        <p:xfrm>
          <a:off x="794219" y="1596778"/>
          <a:ext cx="16699563" cy="7093443"/>
        </p:xfrm>
        <a:graphic>
          <a:graphicData uri="http://schemas.openxmlformats.org/drawingml/2006/table">
            <a:tbl>
              <a:tblPr/>
              <a:tblGrid>
                <a:gridCol w="6999636">
                  <a:extLst>
                    <a:ext uri="{9D8B030D-6E8A-4147-A177-3AD203B41FA5}">
                      <a16:colId xmlns:a16="http://schemas.microsoft.com/office/drawing/2014/main" val="20000"/>
                    </a:ext>
                  </a:extLst>
                </a:gridCol>
                <a:gridCol w="9699927">
                  <a:extLst>
                    <a:ext uri="{9D8B030D-6E8A-4147-A177-3AD203B41FA5}">
                      <a16:colId xmlns:a16="http://schemas.microsoft.com/office/drawing/2014/main" val="20001"/>
                    </a:ext>
                  </a:extLst>
                </a:gridCol>
              </a:tblGrid>
              <a:tr h="1156053">
                <a:tc>
                  <a:txBody>
                    <a:bodyPr/>
                    <a:lstStyle/>
                    <a:p>
                      <a:pPr algn="ctr">
                        <a:lnSpc>
                          <a:spcPts val="4900"/>
                        </a:lnSpc>
                        <a:defRPr/>
                      </a:pPr>
                      <a:r>
                        <a:rPr lang="en-US" sz="3500">
                          <a:solidFill>
                            <a:srgbClr val="000000"/>
                          </a:solidFill>
                          <a:latin typeface="Roboto Condensed Bold"/>
                        </a:rPr>
                        <a:t>Nhiệm vụ </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ABCA4"/>
                    </a:solidFill>
                  </a:tcPr>
                </a:tc>
                <a:tc>
                  <a:txBody>
                    <a:bodyPr/>
                    <a:lstStyle/>
                    <a:p>
                      <a:pPr algn="ctr">
                        <a:lnSpc>
                          <a:spcPts val="4900"/>
                        </a:lnSpc>
                        <a:defRPr/>
                      </a:pPr>
                      <a:r>
                        <a:rPr lang="en-US" sz="3500">
                          <a:solidFill>
                            <a:srgbClr val="000000"/>
                          </a:solidFill>
                          <a:latin typeface="Roboto Condensed Bold"/>
                        </a:rPr>
                        <a:t>Thực hiện nhiệm vụ </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ABCA4"/>
                    </a:solidFill>
                  </a:tcPr>
                </a:tc>
                <a:extLst>
                  <a:ext uri="{0D108BD9-81ED-4DB2-BD59-A6C34878D82A}">
                    <a16:rowId xmlns:a16="http://schemas.microsoft.com/office/drawing/2014/main" val="10000"/>
                  </a:ext>
                </a:extLst>
              </a:tr>
              <a:tr h="2968695">
                <a:tc>
                  <a:txBody>
                    <a:bodyPr/>
                    <a:lstStyle/>
                    <a:p>
                      <a:pPr algn="just">
                        <a:lnSpc>
                          <a:spcPts val="4900"/>
                        </a:lnSpc>
                        <a:defRPr/>
                      </a:pPr>
                      <a:r>
                        <a:rPr lang="en-US" sz="3500">
                          <a:solidFill>
                            <a:srgbClr val="000000"/>
                          </a:solidFill>
                          <a:latin typeface="Roboto Condensed"/>
                        </a:rPr>
                        <a:t>Ở phần II (đoạn 2,3), tác giả chứng minh tinh thần yêu nước của nhân dân ta thể hiện qua các giai đoạn lịch sử nào?</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tc>
                  <a:txBody>
                    <a:bodyPr/>
                    <a:lstStyle/>
                    <a:p>
                      <a:pPr algn="ctr">
                        <a:lnSpc>
                          <a:spcPts val="4900"/>
                        </a:lnSpc>
                        <a:defRPr/>
                      </a:pPr>
                      <a:r>
                        <a:rPr lang="en-US" sz="3500">
                          <a:solidFill>
                            <a:srgbClr val="000000"/>
                          </a:solidFill>
                          <a:latin typeface="Roboto Condensed"/>
                        </a:rPr>
                        <a:t> Phần II: Chứng minh tinh thần yêu nước trong lịch sử chống ngoại xâm của dân tộc và trong cuộc kháng chiến hiện tại.</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extLst>
                  <a:ext uri="{0D108BD9-81ED-4DB2-BD59-A6C34878D82A}">
                    <a16:rowId xmlns:a16="http://schemas.microsoft.com/office/drawing/2014/main" val="10001"/>
                  </a:ext>
                </a:extLst>
              </a:tr>
              <a:tr h="2968695">
                <a:tc>
                  <a:txBody>
                    <a:bodyPr/>
                    <a:lstStyle/>
                    <a:p>
                      <a:pPr algn="just">
                        <a:lnSpc>
                          <a:spcPts val="4900"/>
                        </a:lnSpc>
                        <a:defRPr/>
                      </a:pPr>
                      <a:r>
                        <a:rPr lang="en-US" sz="3500">
                          <a:solidFill>
                            <a:srgbClr val="000000"/>
                          </a:solidFill>
                          <a:latin typeface="Roboto Condensed"/>
                        </a:rPr>
                        <a:t>Ở phần cuối (đoạn 4), tác giả khẳng định điều gì?</a:t>
                      </a: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tc>
                  <a:txBody>
                    <a:bodyPr/>
                    <a:lstStyle/>
                    <a:p>
                      <a:pPr algn="ctr">
                        <a:lnSpc>
                          <a:spcPts val="4900"/>
                        </a:lnSpc>
                        <a:defRPr/>
                      </a:pPr>
                      <a:r>
                        <a:rPr lang="en-US" sz="3500">
                          <a:solidFill>
                            <a:srgbClr val="000000"/>
                          </a:solidFill>
                          <a:latin typeface="Roboto Condensed"/>
                        </a:rPr>
                        <a:t>Phần cuối: Nhiệm vụ của Đảng là phải làm cho tinh thần yêu nước của dân được phát huy mạnh mẽ trong mọi công việc kháng chiến.</a:t>
                      </a:r>
                      <a:endParaRPr lang="en-US" sz="1100"/>
                    </a:p>
                    <a:p>
                      <a:pPr algn="ctr">
                        <a:lnSpc>
                          <a:spcPts val="4900"/>
                        </a:lnSpc>
                      </a:pPr>
                      <a:endParaRPr lang="en-US" sz="1100"/>
                    </a:p>
                  </a:txBody>
                  <a:tcPr marL="190500" marR="190500" marT="190500" marB="190500" anchor="ctr">
                    <a:lnL w="38100" cap="flat" cmpd="sng" algn="ctr">
                      <a:solidFill>
                        <a:srgbClr val="DB949E"/>
                      </a:solidFill>
                      <a:prstDash val="solid"/>
                      <a:round/>
                      <a:headEnd type="none" w="med" len="med"/>
                      <a:tailEnd type="none" w="med" len="med"/>
                    </a:lnL>
                    <a:lnR w="38100" cap="flat" cmpd="sng" algn="ctr">
                      <a:solidFill>
                        <a:srgbClr val="DB949E"/>
                      </a:solidFill>
                      <a:prstDash val="solid"/>
                      <a:round/>
                      <a:headEnd type="none" w="med" len="med"/>
                      <a:tailEnd type="none" w="med" len="med"/>
                    </a:lnR>
                    <a:lnT w="38100" cap="flat" cmpd="sng" algn="ctr">
                      <a:solidFill>
                        <a:srgbClr val="DB949E"/>
                      </a:solidFill>
                      <a:prstDash val="solid"/>
                      <a:round/>
                      <a:headEnd type="none" w="med" len="med"/>
                      <a:tailEnd type="none" w="med" len="med"/>
                    </a:lnT>
                    <a:lnB w="38100" cap="flat" cmpd="sng" algn="ctr">
                      <a:solidFill>
                        <a:srgbClr val="DB949E"/>
                      </a:solidFill>
                      <a:prstDash val="solid"/>
                      <a:round/>
                      <a:headEnd type="none" w="med" len="med"/>
                      <a:tailEnd type="none" w="med" len="med"/>
                    </a:lnB>
                    <a:solidFill>
                      <a:srgbClr val="FFEBEB"/>
                    </a:solidFill>
                  </a:tcPr>
                </a:tc>
                <a:extLst>
                  <a:ext uri="{0D108BD9-81ED-4DB2-BD59-A6C34878D82A}">
                    <a16:rowId xmlns:a16="http://schemas.microsoft.com/office/drawing/2014/main" val="10002"/>
                  </a:ext>
                </a:extLst>
              </a:tr>
            </a:tbl>
          </a:graphicData>
        </a:graphic>
      </p:graphicFrame>
      <p:sp>
        <p:nvSpPr>
          <p:cNvPr id="5" name="TextBox 5"/>
          <p:cNvSpPr txBox="1"/>
          <p:nvPr/>
        </p:nvSpPr>
        <p:spPr>
          <a:xfrm>
            <a:off x="13137694" y="598841"/>
            <a:ext cx="4356088" cy="764541"/>
          </a:xfrm>
          <a:prstGeom prst="rect">
            <a:avLst/>
          </a:prstGeom>
        </p:spPr>
        <p:txBody>
          <a:bodyPr lIns="0" tIns="0" rIns="0" bIns="0" rtlCol="0" anchor="t">
            <a:spAutoFit/>
          </a:bodyPr>
          <a:lstStyle/>
          <a:p>
            <a:pPr algn="r">
              <a:lnSpc>
                <a:spcPts val="6159"/>
              </a:lnSpc>
              <a:spcBef>
                <a:spcPct val="0"/>
              </a:spcBef>
            </a:pPr>
            <a:r>
              <a:rPr lang="en-US" sz="4399">
                <a:solidFill>
                  <a:srgbClr val="683E38"/>
                </a:solidFill>
                <a:latin typeface="Roboto Condensed Bold"/>
              </a:rPr>
              <a:t>Bài 1 SGK tr.42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TextBox 3"/>
          <p:cNvSpPr txBox="1"/>
          <p:nvPr/>
        </p:nvSpPr>
        <p:spPr>
          <a:xfrm>
            <a:off x="13453169" y="933450"/>
            <a:ext cx="4356088" cy="764541"/>
          </a:xfrm>
          <a:prstGeom prst="rect">
            <a:avLst/>
          </a:prstGeom>
        </p:spPr>
        <p:txBody>
          <a:bodyPr lIns="0" tIns="0" rIns="0" bIns="0" rtlCol="0" anchor="t">
            <a:spAutoFit/>
          </a:bodyPr>
          <a:lstStyle/>
          <a:p>
            <a:pPr algn="r">
              <a:lnSpc>
                <a:spcPts val="6159"/>
              </a:lnSpc>
              <a:spcBef>
                <a:spcPct val="0"/>
              </a:spcBef>
            </a:pPr>
            <a:r>
              <a:rPr lang="en-US" sz="4399">
                <a:solidFill>
                  <a:srgbClr val="683E38"/>
                </a:solidFill>
                <a:latin typeface="Roboto Condensed Bold"/>
              </a:rPr>
              <a:t>Bài 1 SGK tr.42</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55795" y="708023"/>
            <a:ext cx="11017494" cy="9296010"/>
          </a:xfrm>
          <a:prstGeom prst="rect">
            <a:avLst/>
          </a:prstGeom>
        </p:spPr>
      </p:pic>
      <p:sp>
        <p:nvSpPr>
          <p:cNvPr id="5" name="TextBox 5"/>
          <p:cNvSpPr txBox="1"/>
          <p:nvPr/>
        </p:nvSpPr>
        <p:spPr>
          <a:xfrm>
            <a:off x="4161199" y="2242224"/>
            <a:ext cx="8656264" cy="2326418"/>
          </a:xfrm>
          <a:prstGeom prst="rect">
            <a:avLst/>
          </a:prstGeom>
        </p:spPr>
        <p:txBody>
          <a:bodyPr lIns="0" tIns="0" rIns="0" bIns="0" rtlCol="0" anchor="t">
            <a:spAutoFit/>
          </a:bodyPr>
          <a:lstStyle/>
          <a:p>
            <a:pPr algn="just">
              <a:lnSpc>
                <a:spcPts val="6159"/>
              </a:lnSpc>
            </a:pPr>
            <a:r>
              <a:rPr lang="en-US" sz="4399">
                <a:solidFill>
                  <a:srgbClr val="683E38"/>
                </a:solidFill>
                <a:latin typeface="Roboto Condensed Bold"/>
              </a:rPr>
              <a:t>Nhận xét về trình tự sắp xếp các đoạn, các câu trong văn bản: </a:t>
            </a:r>
          </a:p>
          <a:p>
            <a:pPr algn="just">
              <a:lnSpc>
                <a:spcPts val="6159"/>
              </a:lnSpc>
              <a:spcBef>
                <a:spcPct val="0"/>
              </a:spcBef>
            </a:pPr>
            <a:endParaRPr lang="en-US" sz="4399">
              <a:solidFill>
                <a:srgbClr val="683E38"/>
              </a:solidFill>
              <a:latin typeface="Roboto Condensed Bold"/>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9647"/>
          <a:stretch>
            <a:fillRect/>
          </a:stretch>
        </p:blipFill>
        <p:spPr>
          <a:xfrm>
            <a:off x="10413613" y="4058365"/>
            <a:ext cx="8206997" cy="5945668"/>
          </a:xfrm>
          <a:prstGeom prst="rect">
            <a:avLst/>
          </a:prstGeom>
        </p:spPr>
      </p:pic>
      <p:sp>
        <p:nvSpPr>
          <p:cNvPr id="7" name="TextBox 7"/>
          <p:cNvSpPr txBox="1"/>
          <p:nvPr/>
        </p:nvSpPr>
        <p:spPr>
          <a:xfrm>
            <a:off x="4161199" y="4145194"/>
            <a:ext cx="8656264" cy="3888741"/>
          </a:xfrm>
          <a:prstGeom prst="rect">
            <a:avLst/>
          </a:prstGeom>
        </p:spPr>
        <p:txBody>
          <a:bodyPr lIns="0" tIns="0" rIns="0" bIns="0" rtlCol="0" anchor="t">
            <a:spAutoFit/>
          </a:bodyPr>
          <a:lstStyle/>
          <a:p>
            <a:pPr algn="just">
              <a:lnSpc>
                <a:spcPts val="6159"/>
              </a:lnSpc>
              <a:spcBef>
                <a:spcPct val="0"/>
              </a:spcBef>
            </a:pPr>
            <a:r>
              <a:rPr lang="en-US" sz="4399" dirty="0" err="1">
                <a:solidFill>
                  <a:srgbClr val="683E38"/>
                </a:solidFill>
                <a:latin typeface="Roboto Condensed"/>
              </a:rPr>
              <a:t>Các</a:t>
            </a:r>
            <a:r>
              <a:rPr lang="en-US" sz="4399" dirty="0">
                <a:solidFill>
                  <a:srgbClr val="683E38"/>
                </a:solidFill>
                <a:latin typeface="Roboto Condensed"/>
              </a:rPr>
              <a:t> </a:t>
            </a:r>
            <a:r>
              <a:rPr lang="en-US" sz="4399" dirty="0" err="1">
                <a:solidFill>
                  <a:srgbClr val="683E38"/>
                </a:solidFill>
                <a:latin typeface="Roboto Condensed"/>
              </a:rPr>
              <a:t>phần</a:t>
            </a:r>
            <a:r>
              <a:rPr lang="en-US" sz="4399" dirty="0">
                <a:solidFill>
                  <a:srgbClr val="683E38"/>
                </a:solidFill>
                <a:latin typeface="Roboto Condensed"/>
              </a:rPr>
              <a:t>, </a:t>
            </a:r>
            <a:r>
              <a:rPr lang="en-US" sz="4399" dirty="0" err="1">
                <a:solidFill>
                  <a:srgbClr val="683E38"/>
                </a:solidFill>
                <a:latin typeface="Roboto Condensed"/>
              </a:rPr>
              <a:t>các</a:t>
            </a:r>
            <a:r>
              <a:rPr lang="en-US" sz="4399" dirty="0">
                <a:solidFill>
                  <a:srgbClr val="683E38"/>
                </a:solidFill>
                <a:latin typeface="Roboto Condensed"/>
              </a:rPr>
              <a:t> </a:t>
            </a:r>
            <a:r>
              <a:rPr lang="en-US" sz="4399" dirty="0" err="1">
                <a:solidFill>
                  <a:srgbClr val="683E38"/>
                </a:solidFill>
                <a:latin typeface="Roboto Condensed"/>
              </a:rPr>
              <a:t>đoạn</a:t>
            </a:r>
            <a:r>
              <a:rPr lang="en-US" sz="4399" dirty="0">
                <a:solidFill>
                  <a:srgbClr val="683E38"/>
                </a:solidFill>
                <a:latin typeface="Roboto Condensed"/>
              </a:rPr>
              <a:t> </a:t>
            </a:r>
            <a:r>
              <a:rPr lang="en-US" sz="4399" dirty="0" err="1">
                <a:solidFill>
                  <a:srgbClr val="683E38"/>
                </a:solidFill>
                <a:latin typeface="Roboto Condensed"/>
              </a:rPr>
              <a:t>đều</a:t>
            </a:r>
            <a:r>
              <a:rPr lang="en-US" sz="4399" dirty="0">
                <a:solidFill>
                  <a:srgbClr val="683E38"/>
                </a:solidFill>
                <a:latin typeface="Roboto Condensed"/>
              </a:rPr>
              <a:t> </a:t>
            </a:r>
            <a:r>
              <a:rPr lang="en-US" sz="4399" dirty="0" err="1">
                <a:solidFill>
                  <a:srgbClr val="683E38"/>
                </a:solidFill>
                <a:latin typeface="Roboto Condensed"/>
              </a:rPr>
              <a:t>hướng</a:t>
            </a:r>
            <a:r>
              <a:rPr lang="en-US" sz="4399" dirty="0">
                <a:solidFill>
                  <a:srgbClr val="683E38"/>
                </a:solidFill>
                <a:latin typeface="Roboto Condensed"/>
              </a:rPr>
              <a:t> </a:t>
            </a:r>
            <a:r>
              <a:rPr lang="en-US" sz="4399" dirty="0" err="1">
                <a:solidFill>
                  <a:srgbClr val="683E38"/>
                </a:solidFill>
                <a:latin typeface="Roboto Condensed"/>
              </a:rPr>
              <a:t>vào</a:t>
            </a:r>
            <a:r>
              <a:rPr lang="en-US" sz="4399" dirty="0">
                <a:solidFill>
                  <a:srgbClr val="683E38"/>
                </a:solidFill>
                <a:latin typeface="Roboto Condensed"/>
              </a:rPr>
              <a:t> </a:t>
            </a:r>
            <a:r>
              <a:rPr lang="en-US" sz="4399" dirty="0" err="1">
                <a:solidFill>
                  <a:srgbClr val="683E38"/>
                </a:solidFill>
                <a:latin typeface="Roboto Condensed"/>
              </a:rPr>
              <a:t>vấn</a:t>
            </a:r>
            <a:r>
              <a:rPr lang="en-US" sz="4399" dirty="0">
                <a:solidFill>
                  <a:srgbClr val="683E38"/>
                </a:solidFill>
                <a:latin typeface="Roboto Condensed"/>
              </a:rPr>
              <a:t> </a:t>
            </a:r>
            <a:r>
              <a:rPr lang="en-US" sz="4399" dirty="0" err="1">
                <a:solidFill>
                  <a:srgbClr val="683E38"/>
                </a:solidFill>
                <a:latin typeface="Roboto Condensed"/>
              </a:rPr>
              <a:t>đề</a:t>
            </a:r>
            <a:r>
              <a:rPr lang="en-US" sz="4399" dirty="0">
                <a:solidFill>
                  <a:srgbClr val="683E38"/>
                </a:solidFill>
                <a:latin typeface="Roboto Condensed"/>
              </a:rPr>
              <a:t> </a:t>
            </a:r>
            <a:r>
              <a:rPr lang="en-US" sz="4399" dirty="0" err="1">
                <a:solidFill>
                  <a:srgbClr val="683E38"/>
                </a:solidFill>
                <a:latin typeface="Roboto Condensed"/>
              </a:rPr>
              <a:t>nghị</a:t>
            </a:r>
            <a:r>
              <a:rPr lang="en-US" sz="4399" dirty="0">
                <a:solidFill>
                  <a:srgbClr val="683E38"/>
                </a:solidFill>
                <a:latin typeface="Roboto Condensed"/>
              </a:rPr>
              <a:t> </a:t>
            </a:r>
            <a:r>
              <a:rPr lang="en-US" sz="4399" dirty="0" err="1">
                <a:solidFill>
                  <a:srgbClr val="683E38"/>
                </a:solidFill>
                <a:latin typeface="Roboto Condensed"/>
              </a:rPr>
              <a:t>luận</a:t>
            </a:r>
            <a:r>
              <a:rPr lang="en-US" sz="4399" dirty="0">
                <a:solidFill>
                  <a:srgbClr val="683E38"/>
                </a:solidFill>
                <a:latin typeface="Roboto Condensed"/>
              </a:rPr>
              <a:t>: </a:t>
            </a:r>
            <a:r>
              <a:rPr lang="en-US" sz="4399" dirty="0" err="1">
                <a:solidFill>
                  <a:srgbClr val="683E38"/>
                </a:solidFill>
                <a:latin typeface="Roboto Condensed"/>
              </a:rPr>
              <a:t>Tinh</a:t>
            </a:r>
            <a:r>
              <a:rPr lang="en-US" sz="4399" dirty="0">
                <a:solidFill>
                  <a:srgbClr val="683E38"/>
                </a:solidFill>
                <a:latin typeface="Roboto Condensed"/>
              </a:rPr>
              <a:t> </a:t>
            </a:r>
            <a:r>
              <a:rPr lang="en-US" sz="4399" dirty="0" err="1">
                <a:solidFill>
                  <a:srgbClr val="683E38"/>
                </a:solidFill>
                <a:latin typeface="Roboto Condensed"/>
              </a:rPr>
              <a:t>thần</a:t>
            </a:r>
            <a:r>
              <a:rPr lang="en-US" sz="4399" dirty="0">
                <a:solidFill>
                  <a:srgbClr val="683E38"/>
                </a:solidFill>
                <a:latin typeface="Roboto Condensed"/>
              </a:rPr>
              <a:t> </a:t>
            </a:r>
            <a:r>
              <a:rPr lang="en-US" sz="4399" dirty="0" err="1">
                <a:solidFill>
                  <a:srgbClr val="683E38"/>
                </a:solidFill>
                <a:latin typeface="Roboto Condensed"/>
              </a:rPr>
              <a:t>yêu</a:t>
            </a:r>
            <a:r>
              <a:rPr lang="en-US" sz="4399" dirty="0">
                <a:solidFill>
                  <a:srgbClr val="683E38"/>
                </a:solidFill>
                <a:latin typeface="Roboto Condensed"/>
              </a:rPr>
              <a:t> </a:t>
            </a:r>
            <a:r>
              <a:rPr lang="en-US" sz="4399" dirty="0" err="1">
                <a:solidFill>
                  <a:srgbClr val="683E38"/>
                </a:solidFill>
                <a:latin typeface="Roboto Condensed"/>
              </a:rPr>
              <a:t>nước</a:t>
            </a:r>
            <a:r>
              <a:rPr lang="en-US" sz="4399" dirty="0">
                <a:solidFill>
                  <a:srgbClr val="683E38"/>
                </a:solidFill>
                <a:latin typeface="Roboto Condensed"/>
              </a:rPr>
              <a:t> </a:t>
            </a:r>
            <a:r>
              <a:rPr lang="en-US" sz="4399" dirty="0" err="1">
                <a:solidFill>
                  <a:srgbClr val="683E38"/>
                </a:solidFill>
                <a:latin typeface="Roboto Condensed"/>
              </a:rPr>
              <a:t>của</a:t>
            </a:r>
            <a:r>
              <a:rPr lang="en-US" sz="4399" dirty="0">
                <a:solidFill>
                  <a:srgbClr val="683E38"/>
                </a:solidFill>
                <a:latin typeface="Roboto Condensed"/>
              </a:rPr>
              <a:t> </a:t>
            </a:r>
            <a:r>
              <a:rPr lang="en-US" sz="4399" dirty="0" err="1">
                <a:solidFill>
                  <a:srgbClr val="683E38"/>
                </a:solidFill>
                <a:latin typeface="Roboto Condensed"/>
              </a:rPr>
              <a:t>nhân</a:t>
            </a:r>
            <a:r>
              <a:rPr lang="en-US" sz="4399" dirty="0">
                <a:solidFill>
                  <a:srgbClr val="683E38"/>
                </a:solidFill>
                <a:latin typeface="Roboto Condensed"/>
              </a:rPr>
              <a:t> </a:t>
            </a:r>
            <a:r>
              <a:rPr lang="en-US" sz="4399" dirty="0" err="1">
                <a:solidFill>
                  <a:srgbClr val="683E38"/>
                </a:solidFill>
                <a:latin typeface="Roboto Condensed"/>
              </a:rPr>
              <a:t>dân</a:t>
            </a:r>
            <a:r>
              <a:rPr lang="en-US" sz="4399" dirty="0">
                <a:solidFill>
                  <a:srgbClr val="683E38"/>
                </a:solidFill>
                <a:latin typeface="Roboto Condensed"/>
              </a:rPr>
              <a:t> ta </a:t>
            </a:r>
            <a:r>
              <a:rPr lang="en-US" sz="4399" dirty="0" err="1">
                <a:solidFill>
                  <a:srgbClr val="683E38"/>
                </a:solidFill>
                <a:latin typeface="Roboto Condensed"/>
              </a:rPr>
              <a:t>và</a:t>
            </a:r>
            <a:r>
              <a:rPr lang="en-US" sz="4399" dirty="0">
                <a:solidFill>
                  <a:srgbClr val="683E38"/>
                </a:solidFill>
                <a:latin typeface="Roboto Condensed"/>
              </a:rPr>
              <a:t> </a:t>
            </a:r>
            <a:r>
              <a:rPr lang="en-US" sz="4399" dirty="0" err="1">
                <a:solidFill>
                  <a:srgbClr val="683E38"/>
                </a:solidFill>
                <a:latin typeface="Roboto Condensed"/>
              </a:rPr>
              <a:t>các</a:t>
            </a:r>
            <a:r>
              <a:rPr lang="en-US" sz="4399" dirty="0">
                <a:solidFill>
                  <a:srgbClr val="683E38"/>
                </a:solidFill>
                <a:latin typeface="Roboto Condensed"/>
              </a:rPr>
              <a:t> </a:t>
            </a:r>
            <a:r>
              <a:rPr lang="en-US" sz="4399" dirty="0" err="1">
                <a:solidFill>
                  <a:srgbClr val="683E38"/>
                </a:solidFill>
                <a:latin typeface="Roboto Condensed"/>
              </a:rPr>
              <a:t>phần</a:t>
            </a:r>
            <a:r>
              <a:rPr lang="en-US" sz="4399" dirty="0">
                <a:solidFill>
                  <a:srgbClr val="683E38"/>
                </a:solidFill>
                <a:latin typeface="Roboto Condensed"/>
              </a:rPr>
              <a:t>, </a:t>
            </a:r>
            <a:r>
              <a:rPr lang="en-US" sz="4399" dirty="0" err="1">
                <a:solidFill>
                  <a:srgbClr val="683E38"/>
                </a:solidFill>
                <a:latin typeface="Roboto Condensed"/>
              </a:rPr>
              <a:t>các</a:t>
            </a:r>
            <a:r>
              <a:rPr lang="en-US" sz="4399" dirty="0">
                <a:solidFill>
                  <a:srgbClr val="683E38"/>
                </a:solidFill>
                <a:latin typeface="Roboto Condensed"/>
              </a:rPr>
              <a:t> </a:t>
            </a:r>
            <a:r>
              <a:rPr lang="en-US" sz="4399" dirty="0" err="1">
                <a:solidFill>
                  <a:srgbClr val="683E38"/>
                </a:solidFill>
                <a:latin typeface="Roboto Condensed"/>
              </a:rPr>
              <a:t>đoạn</a:t>
            </a:r>
            <a:r>
              <a:rPr lang="en-US" sz="4399" dirty="0">
                <a:solidFill>
                  <a:srgbClr val="683E38"/>
                </a:solidFill>
                <a:latin typeface="Roboto Condensed"/>
              </a:rPr>
              <a:t> </a:t>
            </a:r>
            <a:r>
              <a:rPr lang="en-US" sz="4399" dirty="0" err="1">
                <a:solidFill>
                  <a:srgbClr val="683E38"/>
                </a:solidFill>
                <a:latin typeface="Roboto Condensed"/>
              </a:rPr>
              <a:t>đó</a:t>
            </a:r>
            <a:r>
              <a:rPr lang="en-US" sz="4399" dirty="0">
                <a:solidFill>
                  <a:srgbClr val="683E38"/>
                </a:solidFill>
                <a:latin typeface="Roboto Condensed"/>
              </a:rPr>
              <a:t> </a:t>
            </a:r>
            <a:r>
              <a:rPr lang="en-US" sz="4399" dirty="0" err="1">
                <a:solidFill>
                  <a:srgbClr val="683E38"/>
                </a:solidFill>
                <a:latin typeface="Roboto Condensed"/>
              </a:rPr>
              <a:t>đều</a:t>
            </a:r>
            <a:r>
              <a:rPr lang="en-US" sz="4399" dirty="0">
                <a:solidFill>
                  <a:srgbClr val="683E38"/>
                </a:solidFill>
                <a:latin typeface="Roboto Condensed"/>
              </a:rPr>
              <a:t> </a:t>
            </a:r>
            <a:r>
              <a:rPr lang="en-US" sz="4399" dirty="0" err="1">
                <a:solidFill>
                  <a:srgbClr val="683E38"/>
                </a:solidFill>
                <a:latin typeface="Roboto Condensed"/>
              </a:rPr>
              <a:t>được</a:t>
            </a:r>
            <a:r>
              <a:rPr lang="en-US" sz="4399" dirty="0">
                <a:solidFill>
                  <a:srgbClr val="683E38"/>
                </a:solidFill>
                <a:latin typeface="Roboto Condensed"/>
              </a:rPr>
              <a:t> </a:t>
            </a:r>
            <a:r>
              <a:rPr lang="en-US" sz="4399" dirty="0" err="1">
                <a:solidFill>
                  <a:srgbClr val="683E38"/>
                </a:solidFill>
                <a:latin typeface="Roboto Condensed"/>
              </a:rPr>
              <a:t>sắp</a:t>
            </a:r>
            <a:r>
              <a:rPr lang="en-US" sz="4399" dirty="0">
                <a:solidFill>
                  <a:srgbClr val="683E38"/>
                </a:solidFill>
                <a:latin typeface="Roboto Condensed"/>
              </a:rPr>
              <a:t> </a:t>
            </a:r>
            <a:r>
              <a:rPr lang="en-US" sz="4399" dirty="0" err="1">
                <a:solidFill>
                  <a:srgbClr val="683E38"/>
                </a:solidFill>
                <a:latin typeface="Roboto Condensed"/>
              </a:rPr>
              <a:t>xếp</a:t>
            </a:r>
            <a:r>
              <a:rPr lang="en-US" sz="4399" dirty="0">
                <a:solidFill>
                  <a:srgbClr val="683E38"/>
                </a:solidFill>
                <a:latin typeface="Roboto Condensed"/>
              </a:rPr>
              <a:t> </a:t>
            </a:r>
            <a:r>
              <a:rPr lang="en-US" sz="4399" dirty="0" err="1">
                <a:solidFill>
                  <a:srgbClr val="683E38"/>
                </a:solidFill>
                <a:latin typeface="Roboto Condensed"/>
              </a:rPr>
              <a:t>theo</a:t>
            </a:r>
            <a:r>
              <a:rPr lang="en-US" sz="4399" dirty="0">
                <a:solidFill>
                  <a:srgbClr val="683E38"/>
                </a:solidFill>
                <a:latin typeface="Roboto Condensed"/>
              </a:rPr>
              <a:t> </a:t>
            </a:r>
            <a:r>
              <a:rPr lang="en-US" sz="4399" dirty="0" err="1">
                <a:solidFill>
                  <a:srgbClr val="683E38"/>
                </a:solidFill>
                <a:latin typeface="Roboto Condensed"/>
              </a:rPr>
              <a:t>trình</a:t>
            </a:r>
            <a:r>
              <a:rPr lang="en-US" sz="4399" dirty="0">
                <a:solidFill>
                  <a:srgbClr val="683E38"/>
                </a:solidFill>
                <a:latin typeface="Roboto Condensed"/>
              </a:rPr>
              <a:t> </a:t>
            </a:r>
            <a:r>
              <a:rPr lang="en-US" sz="4399" dirty="0" err="1">
                <a:solidFill>
                  <a:srgbClr val="683E38"/>
                </a:solidFill>
                <a:latin typeface="Roboto Condensed"/>
              </a:rPr>
              <a:t>tự</a:t>
            </a:r>
            <a:r>
              <a:rPr lang="en-US" sz="4399" dirty="0">
                <a:solidFill>
                  <a:srgbClr val="683E38"/>
                </a:solidFill>
                <a:latin typeface="Roboto Condensed"/>
              </a:rPr>
              <a:t> </a:t>
            </a:r>
            <a:r>
              <a:rPr lang="en-US" sz="4399" dirty="0" err="1">
                <a:solidFill>
                  <a:srgbClr val="683E38"/>
                </a:solidFill>
                <a:latin typeface="Roboto Condensed"/>
              </a:rPr>
              <a:t>hợp</a:t>
            </a:r>
            <a:r>
              <a:rPr lang="en-US" sz="4399" dirty="0">
                <a:solidFill>
                  <a:srgbClr val="683E38"/>
                </a:solidFill>
                <a:latin typeface="Roboto Condensed"/>
              </a:rPr>
              <a:t> </a:t>
            </a:r>
            <a:r>
              <a:rPr lang="en-US" sz="4399" dirty="0" err="1">
                <a:solidFill>
                  <a:srgbClr val="683E38"/>
                </a:solidFill>
                <a:latin typeface="Roboto Condensed"/>
              </a:rPr>
              <a:t>lí</a:t>
            </a:r>
            <a:r>
              <a:rPr lang="en-US" sz="4399" dirty="0">
                <a:solidFill>
                  <a:srgbClr val="683E38"/>
                </a:solidFill>
                <a:latin typeface="Roboto Condensed"/>
              </a:rPr>
              <a:t> (</a:t>
            </a:r>
            <a:r>
              <a:rPr lang="en-US" sz="4399" dirty="0" err="1">
                <a:solidFill>
                  <a:srgbClr val="683E38"/>
                </a:solidFill>
                <a:latin typeface="Roboto Condensed"/>
              </a:rPr>
              <a:t>trình</a:t>
            </a:r>
            <a:r>
              <a:rPr lang="en-US" sz="4399" dirty="0">
                <a:solidFill>
                  <a:srgbClr val="683E38"/>
                </a:solidFill>
                <a:latin typeface="Roboto Condensed"/>
              </a:rPr>
              <a:t> </a:t>
            </a:r>
            <a:r>
              <a:rPr lang="en-US" sz="4399" dirty="0" err="1">
                <a:solidFill>
                  <a:srgbClr val="683E38"/>
                </a:solidFill>
                <a:latin typeface="Roboto Condensed"/>
              </a:rPr>
              <a:t>tự</a:t>
            </a:r>
            <a:r>
              <a:rPr lang="en-US" sz="4399" dirty="0">
                <a:solidFill>
                  <a:srgbClr val="683E38"/>
                </a:solidFill>
                <a:latin typeface="Roboto Condensed"/>
              </a:rPr>
              <a:t> </a:t>
            </a:r>
            <a:r>
              <a:rPr lang="en-US" sz="4399" dirty="0" err="1">
                <a:solidFill>
                  <a:srgbClr val="683E38"/>
                </a:solidFill>
                <a:latin typeface="Roboto Condensed"/>
              </a:rPr>
              <a:t>thời</a:t>
            </a:r>
            <a:r>
              <a:rPr lang="en-US" sz="4399" dirty="0">
                <a:solidFill>
                  <a:srgbClr val="683E38"/>
                </a:solidFill>
                <a:latin typeface="Roboto Condensed"/>
              </a:rPr>
              <a:t> </a:t>
            </a:r>
            <a:r>
              <a:rPr lang="en-US" sz="4399" dirty="0" err="1">
                <a:solidFill>
                  <a:srgbClr val="683E38"/>
                </a:solidFill>
                <a:latin typeface="Roboto Condensed"/>
              </a:rPr>
              <a:t>gian</a:t>
            </a:r>
            <a:r>
              <a:rPr lang="en-US" sz="4399" dirty="0">
                <a:solidFill>
                  <a:srgbClr val="683E38"/>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3048000" y="0"/>
            <a:ext cx="24841200" cy="10287000"/>
          </a:xfrm>
          <a:prstGeom prst="rect">
            <a:avLst/>
          </a:prstGeom>
        </p:spPr>
      </p:pic>
      <p:sp>
        <p:nvSpPr>
          <p:cNvPr id="3" name="TextBox 3"/>
          <p:cNvSpPr txBox="1"/>
          <p:nvPr/>
        </p:nvSpPr>
        <p:spPr>
          <a:xfrm>
            <a:off x="1028700" y="1412193"/>
            <a:ext cx="16737791" cy="1597662"/>
          </a:xfrm>
          <a:prstGeom prst="rect">
            <a:avLst/>
          </a:prstGeom>
        </p:spPr>
        <p:txBody>
          <a:bodyPr lIns="0" tIns="0" rIns="0" bIns="0" rtlCol="0" anchor="t">
            <a:spAutoFit/>
          </a:bodyPr>
          <a:lstStyle/>
          <a:p>
            <a:pPr algn="just">
              <a:lnSpc>
                <a:spcPts val="6439"/>
              </a:lnSpc>
              <a:spcBef>
                <a:spcPct val="0"/>
              </a:spcBef>
            </a:pPr>
            <a:r>
              <a:rPr lang="en-US" sz="4599">
                <a:solidFill>
                  <a:srgbClr val="AB5762"/>
                </a:solidFill>
                <a:latin typeface="Roboto Condensed Bold"/>
              </a:rPr>
              <a:t>Phân tích tính liên kết của văn bản Tinh thần yêu nước của nhân dân ta (Hồ Chí Minh</a:t>
            </a:r>
          </a:p>
        </p:txBody>
      </p:sp>
      <p:sp>
        <p:nvSpPr>
          <p:cNvPr id="4" name="TextBox 4"/>
          <p:cNvSpPr txBox="1"/>
          <p:nvPr/>
        </p:nvSpPr>
        <p:spPr>
          <a:xfrm>
            <a:off x="13931912" y="293979"/>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2 SGK tr.42</a:t>
            </a:r>
          </a:p>
        </p:txBody>
      </p:sp>
      <p:sp>
        <p:nvSpPr>
          <p:cNvPr id="5" name="TextBox 5"/>
          <p:cNvSpPr txBox="1"/>
          <p:nvPr/>
        </p:nvSpPr>
        <p:spPr>
          <a:xfrm>
            <a:off x="1028700" y="3545838"/>
            <a:ext cx="16737791" cy="3216912"/>
          </a:xfrm>
          <a:prstGeom prst="rect">
            <a:avLst/>
          </a:prstGeom>
        </p:spPr>
        <p:txBody>
          <a:bodyPr lIns="0" tIns="0" rIns="0" bIns="0" rtlCol="0" anchor="t">
            <a:spAutoFit/>
          </a:bodyPr>
          <a:lstStyle/>
          <a:p>
            <a:pPr algn="just">
              <a:lnSpc>
                <a:spcPts val="6439"/>
              </a:lnSpc>
            </a:pPr>
            <a:r>
              <a:rPr lang="en-US" sz="4599" dirty="0">
                <a:solidFill>
                  <a:srgbClr val="AB5762"/>
                </a:solidFill>
                <a:latin typeface="Roboto Condensed"/>
              </a:rPr>
              <a:t>a. </a:t>
            </a:r>
            <a:r>
              <a:rPr lang="en-US" sz="4599" dirty="0" err="1">
                <a:solidFill>
                  <a:srgbClr val="AB5762"/>
                </a:solidFill>
                <a:latin typeface="Roboto Condensed"/>
              </a:rPr>
              <a:t>Các</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a:t>
            </a:r>
            <a:r>
              <a:rPr lang="en-US" sz="4599" dirty="0" err="1">
                <a:solidFill>
                  <a:srgbClr val="AB5762"/>
                </a:solidFill>
                <a:latin typeface="Roboto Condensed"/>
              </a:rPr>
              <a:t>trong</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a:t>
            </a:r>
            <a:r>
              <a:rPr lang="en-US" sz="4599" dirty="0" err="1">
                <a:solidFill>
                  <a:srgbClr val="AB5762"/>
                </a:solidFill>
                <a:latin typeface="Roboto Condensed"/>
              </a:rPr>
              <a:t>văn</a:t>
            </a:r>
            <a:r>
              <a:rPr lang="en-US" sz="4599" dirty="0">
                <a:solidFill>
                  <a:srgbClr val="AB5762"/>
                </a:solidFill>
                <a:latin typeface="Roboto Condensed"/>
              </a:rPr>
              <a:t> </a:t>
            </a:r>
            <a:r>
              <a:rPr lang="en-US" sz="4599" dirty="0" err="1">
                <a:solidFill>
                  <a:srgbClr val="AB5762"/>
                </a:solidFill>
                <a:latin typeface="Roboto Condensed"/>
              </a:rPr>
              <a:t>thứ</a:t>
            </a:r>
            <a:r>
              <a:rPr lang="en-US" sz="4599" dirty="0">
                <a:solidFill>
                  <a:srgbClr val="AB5762"/>
                </a:solidFill>
                <a:latin typeface="Roboto Condensed"/>
              </a:rPr>
              <a:t> </a:t>
            </a:r>
            <a:r>
              <a:rPr lang="en-US" sz="4599" dirty="0" err="1">
                <a:solidFill>
                  <a:srgbClr val="AB5762"/>
                </a:solidFill>
                <a:latin typeface="Roboto Condensed"/>
              </a:rPr>
              <a:t>nhất</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đầu</a:t>
            </a:r>
            <a:r>
              <a:rPr lang="en-US" sz="4599" dirty="0">
                <a:solidFill>
                  <a:srgbClr val="AB5762"/>
                </a:solidFill>
                <a:latin typeface="Roboto Condensed"/>
              </a:rPr>
              <a:t> </a:t>
            </a:r>
            <a:r>
              <a:rPr lang="en-US" sz="4599" dirty="0" err="1">
                <a:solidFill>
                  <a:srgbClr val="AB5762"/>
                </a:solidFill>
                <a:latin typeface="Roboto Condensed"/>
              </a:rPr>
              <a:t>đến</a:t>
            </a:r>
            <a:r>
              <a:rPr lang="en-US" sz="4599" dirty="0">
                <a:solidFill>
                  <a:srgbClr val="AB5762"/>
                </a:solidFill>
                <a:latin typeface="Roboto Condensed"/>
              </a:rPr>
              <a:t> "</a:t>
            </a:r>
            <a:r>
              <a:rPr lang="en-US" sz="4599" dirty="0" err="1">
                <a:solidFill>
                  <a:srgbClr val="AB5762"/>
                </a:solidFill>
                <a:latin typeface="Roboto Condensed"/>
              </a:rPr>
              <a:t>lũ</a:t>
            </a:r>
            <a:r>
              <a:rPr lang="en-US" sz="4599" dirty="0">
                <a:solidFill>
                  <a:srgbClr val="AB5762"/>
                </a:solidFill>
                <a:latin typeface="Roboto Condensed"/>
              </a:rPr>
              <a:t> </a:t>
            </a:r>
            <a:r>
              <a:rPr lang="en-US" sz="4599" dirty="0" err="1">
                <a:solidFill>
                  <a:srgbClr val="AB5762"/>
                </a:solidFill>
                <a:latin typeface="Roboto Condensed"/>
              </a:rPr>
              <a:t>cướp</a:t>
            </a:r>
            <a:r>
              <a:rPr lang="en-US" sz="4599" dirty="0">
                <a:solidFill>
                  <a:srgbClr val="AB5762"/>
                </a:solidFill>
                <a:latin typeface="Roboto Condensed"/>
              </a:rPr>
              <a:t> </a:t>
            </a:r>
            <a:r>
              <a:rPr lang="en-US" sz="4599" dirty="0" err="1">
                <a:solidFill>
                  <a:srgbClr val="AB5762"/>
                </a:solidFill>
                <a:latin typeface="Roboto Condensed"/>
              </a:rPr>
              <a:t>nước</a:t>
            </a:r>
            <a:r>
              <a:rPr lang="en-US" sz="4599" dirty="0">
                <a:solidFill>
                  <a:srgbClr val="AB5762"/>
                </a:solidFill>
                <a:latin typeface="Roboto Condensed"/>
              </a:rPr>
              <a:t>") </a:t>
            </a:r>
            <a:r>
              <a:rPr lang="en-US" sz="4599" dirty="0" err="1">
                <a:solidFill>
                  <a:srgbClr val="AB5762"/>
                </a:solidFill>
                <a:latin typeface="Roboto Condensed"/>
              </a:rPr>
              <a:t>và</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a:t>
            </a:r>
            <a:r>
              <a:rPr lang="en-US" sz="4599" dirty="0" err="1">
                <a:solidFill>
                  <a:srgbClr val="AB5762"/>
                </a:solidFill>
                <a:latin typeface="Roboto Condensed"/>
              </a:rPr>
              <a:t>văn</a:t>
            </a:r>
            <a:r>
              <a:rPr lang="en-US" sz="4599" dirty="0">
                <a:solidFill>
                  <a:srgbClr val="AB5762"/>
                </a:solidFill>
                <a:latin typeface="Roboto Condensed"/>
              </a:rPr>
              <a:t> </a:t>
            </a:r>
            <a:r>
              <a:rPr lang="en-US" sz="4599" dirty="0" err="1">
                <a:solidFill>
                  <a:srgbClr val="AB5762"/>
                </a:solidFill>
                <a:latin typeface="Roboto Condensed"/>
              </a:rPr>
              <a:t>thứ</a:t>
            </a:r>
            <a:r>
              <a:rPr lang="en-US" sz="4599" dirty="0">
                <a:solidFill>
                  <a:srgbClr val="AB5762"/>
                </a:solidFill>
                <a:latin typeface="Roboto Condensed"/>
              </a:rPr>
              <a:t> </a:t>
            </a:r>
            <a:r>
              <a:rPr lang="en-US" sz="4599" dirty="0" err="1">
                <a:solidFill>
                  <a:srgbClr val="AB5762"/>
                </a:solidFill>
                <a:latin typeface="Roboto Condensed"/>
              </a:rPr>
              <a:t>hai</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lịch</a:t>
            </a:r>
            <a:r>
              <a:rPr lang="en-US" sz="4599" dirty="0">
                <a:solidFill>
                  <a:srgbClr val="AB5762"/>
                </a:solidFill>
                <a:latin typeface="Roboto Condensed"/>
              </a:rPr>
              <a:t> </a:t>
            </a:r>
            <a:r>
              <a:rPr lang="en-US" sz="4599" dirty="0" err="1">
                <a:solidFill>
                  <a:srgbClr val="AB5762"/>
                </a:solidFill>
                <a:latin typeface="Roboto Condensed"/>
              </a:rPr>
              <a:t>sử</a:t>
            </a:r>
            <a:r>
              <a:rPr lang="en-US" sz="4599" dirty="0">
                <a:solidFill>
                  <a:srgbClr val="AB5762"/>
                </a:solidFill>
                <a:latin typeface="Roboto Condensed"/>
              </a:rPr>
              <a:t> ta" </a:t>
            </a:r>
            <a:r>
              <a:rPr lang="en-US" sz="4599" dirty="0" err="1">
                <a:solidFill>
                  <a:srgbClr val="AB5762"/>
                </a:solidFill>
                <a:latin typeface="Roboto Condensed"/>
              </a:rPr>
              <a:t>đến</a:t>
            </a:r>
            <a:r>
              <a:rPr lang="en-US" sz="4599" dirty="0">
                <a:solidFill>
                  <a:srgbClr val="AB5762"/>
                </a:solidFill>
                <a:latin typeface="Roboto Condensed"/>
              </a:rPr>
              <a:t> "</a:t>
            </a:r>
            <a:r>
              <a:rPr lang="en-US" sz="4599" dirty="0" err="1">
                <a:solidFill>
                  <a:srgbClr val="AB5762"/>
                </a:solidFill>
                <a:latin typeface="Roboto Condensed"/>
              </a:rPr>
              <a:t>dân</a:t>
            </a:r>
            <a:r>
              <a:rPr lang="en-US" sz="4599" dirty="0">
                <a:solidFill>
                  <a:srgbClr val="AB5762"/>
                </a:solidFill>
                <a:latin typeface="Roboto Condensed"/>
              </a:rPr>
              <a:t> </a:t>
            </a:r>
            <a:r>
              <a:rPr lang="en-US" sz="4599" dirty="0" err="1">
                <a:solidFill>
                  <a:srgbClr val="AB5762"/>
                </a:solidFill>
                <a:latin typeface="Roboto Condensed"/>
              </a:rPr>
              <a:t>tộc</a:t>
            </a:r>
            <a:r>
              <a:rPr lang="en-US" sz="4599" dirty="0">
                <a:solidFill>
                  <a:srgbClr val="AB5762"/>
                </a:solidFill>
                <a:latin typeface="Roboto Condensed"/>
              </a:rPr>
              <a:t> </a:t>
            </a:r>
            <a:r>
              <a:rPr lang="en-US" sz="4599" dirty="0" err="1">
                <a:solidFill>
                  <a:srgbClr val="AB5762"/>
                </a:solidFill>
                <a:latin typeface="Roboto Condensed"/>
              </a:rPr>
              <a:t>anh</a:t>
            </a:r>
            <a:r>
              <a:rPr lang="en-US" sz="4599" dirty="0">
                <a:solidFill>
                  <a:srgbClr val="AB5762"/>
                </a:solidFill>
                <a:latin typeface="Roboto Condensed"/>
              </a:rPr>
              <a:t> </a:t>
            </a:r>
            <a:r>
              <a:rPr lang="en-US" sz="4599" dirty="0" err="1">
                <a:solidFill>
                  <a:srgbClr val="AB5762"/>
                </a:solidFill>
                <a:latin typeface="Roboto Condensed"/>
              </a:rPr>
              <a:t>hùng</a:t>
            </a:r>
            <a:r>
              <a:rPr lang="en-US" sz="4599" dirty="0">
                <a:solidFill>
                  <a:srgbClr val="AB5762"/>
                </a:solidFill>
                <a:latin typeface="Roboto Condensed"/>
              </a:rPr>
              <a:t>") </a:t>
            </a:r>
            <a:r>
              <a:rPr lang="en-US" sz="4599" dirty="0" err="1">
                <a:solidFill>
                  <a:srgbClr val="AB5762"/>
                </a:solidFill>
                <a:latin typeface="Roboto Condensed"/>
              </a:rPr>
              <a:t>được</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nhau</a:t>
            </a:r>
            <a:r>
              <a:rPr lang="en-US" sz="4599" dirty="0">
                <a:solidFill>
                  <a:srgbClr val="AB5762"/>
                </a:solidFill>
                <a:latin typeface="Roboto Condensed"/>
              </a:rPr>
              <a:t> </a:t>
            </a:r>
            <a:r>
              <a:rPr lang="en-US" sz="4599" dirty="0" err="1">
                <a:solidFill>
                  <a:srgbClr val="AB5762"/>
                </a:solidFill>
                <a:latin typeface="Roboto Condensed"/>
              </a:rPr>
              <a:t>bằng</a:t>
            </a:r>
            <a:r>
              <a:rPr lang="en-US" sz="4599" dirty="0">
                <a:solidFill>
                  <a:srgbClr val="AB5762"/>
                </a:solidFill>
                <a:latin typeface="Roboto Condensed"/>
              </a:rPr>
              <a:t> </a:t>
            </a:r>
            <a:r>
              <a:rPr lang="en-US" sz="4599" dirty="0" err="1">
                <a:solidFill>
                  <a:srgbClr val="AB5762"/>
                </a:solidFill>
                <a:latin typeface="Roboto Condensed"/>
              </a:rPr>
              <a:t>những</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ngữ</a:t>
            </a:r>
            <a:r>
              <a:rPr lang="en-US" sz="4599" dirty="0">
                <a:solidFill>
                  <a:srgbClr val="AB5762"/>
                </a:solidFill>
                <a:latin typeface="Roboto Condensed"/>
              </a:rPr>
              <a:t> </a:t>
            </a:r>
            <a:r>
              <a:rPr lang="en-US" sz="4599" dirty="0" err="1">
                <a:solidFill>
                  <a:srgbClr val="AB5762"/>
                </a:solidFill>
                <a:latin typeface="Roboto Condensed"/>
              </a:rPr>
              <a:t>nào</a:t>
            </a:r>
            <a:r>
              <a:rPr lang="en-US" sz="4599" dirty="0">
                <a:solidFill>
                  <a:srgbClr val="AB5762"/>
                </a:solidFill>
                <a:latin typeface="Roboto Condensed"/>
              </a:rPr>
              <a:t>? </a:t>
            </a:r>
            <a:r>
              <a:rPr lang="en-US" sz="4599" dirty="0" err="1">
                <a:solidFill>
                  <a:srgbClr val="AB5762"/>
                </a:solidFill>
                <a:latin typeface="Roboto Condensed"/>
              </a:rPr>
              <a:t>Hãy</a:t>
            </a:r>
            <a:r>
              <a:rPr lang="en-US" sz="4599" dirty="0">
                <a:solidFill>
                  <a:srgbClr val="AB5762"/>
                </a:solidFill>
                <a:latin typeface="Roboto Condensed"/>
              </a:rPr>
              <a:t> </a:t>
            </a:r>
            <a:r>
              <a:rPr lang="en-US" sz="4599" dirty="0" err="1">
                <a:solidFill>
                  <a:srgbClr val="AB5762"/>
                </a:solidFill>
                <a:latin typeface="Roboto Condensed"/>
              </a:rPr>
              <a:t>chỉ</a:t>
            </a:r>
            <a:r>
              <a:rPr lang="en-US" sz="4599" dirty="0">
                <a:solidFill>
                  <a:srgbClr val="AB5762"/>
                </a:solidFill>
                <a:latin typeface="Roboto Condensed"/>
              </a:rPr>
              <a:t> </a:t>
            </a:r>
            <a:r>
              <a:rPr lang="en-US" sz="4599" dirty="0" err="1">
                <a:solidFill>
                  <a:srgbClr val="AB5762"/>
                </a:solidFill>
                <a:latin typeface="Roboto Condensed"/>
              </a:rPr>
              <a:t>ra</a:t>
            </a:r>
            <a:r>
              <a:rPr lang="en-US" sz="4599" dirty="0">
                <a:solidFill>
                  <a:srgbClr val="AB5762"/>
                </a:solidFill>
                <a:latin typeface="Roboto Condensed"/>
              </a:rPr>
              <a:t> </a:t>
            </a:r>
            <a:r>
              <a:rPr lang="en-US" sz="4599" dirty="0" err="1">
                <a:solidFill>
                  <a:srgbClr val="AB5762"/>
                </a:solidFill>
                <a:latin typeface="Roboto Condensed"/>
              </a:rPr>
              <a:t>những</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ngữ</a:t>
            </a:r>
            <a:r>
              <a:rPr lang="en-US" sz="4599" dirty="0">
                <a:solidFill>
                  <a:srgbClr val="AB5762"/>
                </a:solidFill>
                <a:latin typeface="Roboto Condensed"/>
              </a:rPr>
              <a:t> </a:t>
            </a:r>
            <a:r>
              <a:rPr lang="en-US" sz="4599" dirty="0" err="1">
                <a:solidFill>
                  <a:srgbClr val="AB5762"/>
                </a:solidFill>
                <a:latin typeface="Roboto Condensed"/>
              </a:rPr>
              <a:t>đó</a:t>
            </a:r>
            <a:r>
              <a:rPr lang="en-US" sz="4599" dirty="0">
                <a:solidFill>
                  <a:srgbClr val="AB5762"/>
                </a:solidFill>
                <a:latin typeface="Roboto Condensed"/>
              </a:rPr>
              <a:t>.</a:t>
            </a:r>
          </a:p>
          <a:p>
            <a:pPr algn="just">
              <a:lnSpc>
                <a:spcPts val="6439"/>
              </a:lnSpc>
              <a:spcBef>
                <a:spcPct val="0"/>
              </a:spcBef>
            </a:pPr>
            <a:endParaRPr lang="en-US" sz="4599" dirty="0">
              <a:solidFill>
                <a:srgbClr val="AB5762"/>
              </a:solidFill>
              <a:latin typeface="Roboto Condensed"/>
            </a:endParaRPr>
          </a:p>
        </p:txBody>
      </p:sp>
      <p:sp>
        <p:nvSpPr>
          <p:cNvPr id="6" name="TextBox 6"/>
          <p:cNvSpPr txBox="1"/>
          <p:nvPr/>
        </p:nvSpPr>
        <p:spPr>
          <a:xfrm>
            <a:off x="1028700" y="6359121"/>
            <a:ext cx="16737791" cy="1597662"/>
          </a:xfrm>
          <a:prstGeom prst="rect">
            <a:avLst/>
          </a:prstGeom>
        </p:spPr>
        <p:txBody>
          <a:bodyPr lIns="0" tIns="0" rIns="0" bIns="0" rtlCol="0" anchor="t">
            <a:spAutoFit/>
          </a:bodyPr>
          <a:lstStyle/>
          <a:p>
            <a:pPr algn="just">
              <a:lnSpc>
                <a:spcPts val="6439"/>
              </a:lnSpc>
              <a:spcBef>
                <a:spcPct val="0"/>
              </a:spcBef>
            </a:pPr>
            <a:r>
              <a:rPr lang="en-US" sz="4599" dirty="0">
                <a:solidFill>
                  <a:srgbClr val="AB5762"/>
                </a:solidFill>
                <a:latin typeface="Roboto Condensed"/>
              </a:rPr>
              <a:t>b. </a:t>
            </a:r>
            <a:r>
              <a:rPr lang="en-US" sz="4599" dirty="0" err="1">
                <a:solidFill>
                  <a:srgbClr val="AB5762"/>
                </a:solidFill>
                <a:latin typeface="Roboto Condensed"/>
              </a:rPr>
              <a:t>Xác</a:t>
            </a:r>
            <a:r>
              <a:rPr lang="en-US" sz="4599" dirty="0">
                <a:solidFill>
                  <a:srgbClr val="AB5762"/>
                </a:solidFill>
                <a:latin typeface="Roboto Condensed"/>
              </a:rPr>
              <a:t> </a:t>
            </a:r>
            <a:r>
              <a:rPr lang="en-US" sz="4599" dirty="0" err="1">
                <a:solidFill>
                  <a:srgbClr val="AB5762"/>
                </a:solidFill>
                <a:latin typeface="Roboto Condensed"/>
              </a:rPr>
              <a:t>định</a:t>
            </a:r>
            <a:r>
              <a:rPr lang="en-US" sz="4599" dirty="0">
                <a:solidFill>
                  <a:srgbClr val="AB5762"/>
                </a:solidFill>
                <a:latin typeface="Roboto Condensed"/>
              </a:rPr>
              <a:t> </a:t>
            </a:r>
            <a:r>
              <a:rPr lang="en-US" sz="4599" dirty="0" err="1">
                <a:solidFill>
                  <a:srgbClr val="AB5762"/>
                </a:solidFill>
                <a:latin typeface="Roboto Condensed"/>
              </a:rPr>
              <a:t>các</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a:t>
            </a:r>
            <a:r>
              <a:rPr lang="en-US" sz="4599" dirty="0" err="1">
                <a:solidFill>
                  <a:srgbClr val="AB5762"/>
                </a:solidFill>
                <a:latin typeface="Roboto Condensed"/>
              </a:rPr>
              <a:t>có</a:t>
            </a:r>
            <a:r>
              <a:rPr lang="en-US" sz="4599" dirty="0">
                <a:solidFill>
                  <a:srgbClr val="AB5762"/>
                </a:solidFill>
                <a:latin typeface="Roboto Condensed"/>
              </a:rPr>
              <a:t> </a:t>
            </a:r>
            <a:r>
              <a:rPr lang="en-US" sz="4599" dirty="0" err="1">
                <a:solidFill>
                  <a:srgbClr val="AB5762"/>
                </a:solidFill>
                <a:latin typeface="Roboto Condensed"/>
              </a:rPr>
              <a:t>tác</a:t>
            </a:r>
            <a:r>
              <a:rPr lang="en-US" sz="4599" dirty="0">
                <a:solidFill>
                  <a:srgbClr val="AB5762"/>
                </a:solidFill>
                <a:latin typeface="Roboto Condensed"/>
              </a:rPr>
              <a:t> </a:t>
            </a:r>
            <a:r>
              <a:rPr lang="en-US" sz="4599" dirty="0" err="1">
                <a:solidFill>
                  <a:srgbClr val="AB5762"/>
                </a:solidFill>
                <a:latin typeface="Roboto Condensed"/>
              </a:rPr>
              <a:t>dụng</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a:t>
            </a:r>
            <a:r>
              <a:rPr lang="en-US" sz="4599" dirty="0" err="1">
                <a:solidFill>
                  <a:srgbClr val="AB5762"/>
                </a:solidFill>
                <a:latin typeface="Roboto Condensed"/>
              </a:rPr>
              <a:t>văn</a:t>
            </a:r>
            <a:r>
              <a:rPr lang="en-US" sz="4599" dirty="0">
                <a:solidFill>
                  <a:srgbClr val="AB5762"/>
                </a:solidFill>
                <a:latin typeface="Roboto Condensed"/>
              </a:rPr>
              <a:t> </a:t>
            </a:r>
            <a:r>
              <a:rPr lang="en-US" sz="4599" dirty="0" err="1">
                <a:solidFill>
                  <a:srgbClr val="AB5762"/>
                </a:solidFill>
                <a:latin typeface="Roboto Condensed"/>
              </a:rPr>
              <a:t>chứa</a:t>
            </a:r>
            <a:r>
              <a:rPr lang="en-US" sz="4599" dirty="0">
                <a:solidFill>
                  <a:srgbClr val="AB5762"/>
                </a:solidFill>
                <a:latin typeface="Roboto Condensed"/>
              </a:rPr>
              <a:t> </a:t>
            </a:r>
            <a:r>
              <a:rPr lang="en-US" sz="4599" dirty="0" err="1">
                <a:solidFill>
                  <a:srgbClr val="AB5762"/>
                </a:solidFill>
                <a:latin typeface="Roboto Condensed"/>
              </a:rPr>
              <a:t>chúng</a:t>
            </a:r>
            <a:r>
              <a:rPr lang="en-US" sz="4599" dirty="0">
                <a:solidFill>
                  <a:srgbClr val="AB5762"/>
                </a:solidFill>
                <a:latin typeface="Roboto Condensed"/>
              </a:rPr>
              <a:t>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a:t>
            </a:r>
            <a:r>
              <a:rPr lang="en-US" sz="4599" dirty="0" err="1">
                <a:solidFill>
                  <a:srgbClr val="AB5762"/>
                </a:solidFill>
                <a:latin typeface="Roboto Condensed"/>
              </a:rPr>
              <a:t>văn</a:t>
            </a:r>
            <a:r>
              <a:rPr lang="en-US" sz="4599" dirty="0">
                <a:solidFill>
                  <a:srgbClr val="AB5762"/>
                </a:solidFill>
                <a:latin typeface="Roboto Condensed"/>
              </a:rPr>
              <a:t> </a:t>
            </a:r>
            <a:r>
              <a:rPr lang="en-US" sz="4599" dirty="0" err="1">
                <a:solidFill>
                  <a:srgbClr val="AB5762"/>
                </a:solidFill>
                <a:latin typeface="Roboto Condensed"/>
              </a:rPr>
              <a:t>đứng</a:t>
            </a:r>
            <a:r>
              <a:rPr lang="en-US" sz="4599" dirty="0">
                <a:solidFill>
                  <a:srgbClr val="AB5762"/>
                </a:solidFill>
                <a:latin typeface="Roboto Condensed"/>
              </a:rPr>
              <a:t> </a:t>
            </a:r>
            <a:r>
              <a:rPr lang="en-US" sz="4599" dirty="0" err="1">
                <a:solidFill>
                  <a:srgbClr val="AB5762"/>
                </a:solidFill>
                <a:latin typeface="Roboto Condensed"/>
              </a:rPr>
              <a:t>trước</a:t>
            </a:r>
            <a:r>
              <a:rPr lang="en-US" sz="4599" dirty="0">
                <a:solidFill>
                  <a:srgbClr val="AB5762"/>
                </a:solidFill>
                <a:latin typeface="Roboto Condensed"/>
              </a:rPr>
              <a:t> </a:t>
            </a:r>
            <a:r>
              <a:rPr lang="en-US" sz="4599" dirty="0" err="1">
                <a:solidFill>
                  <a:srgbClr val="AB5762"/>
                </a:solidFill>
                <a:latin typeface="Roboto Condensed"/>
              </a:rPr>
              <a:t>trong</a:t>
            </a:r>
            <a:r>
              <a:rPr lang="en-US" sz="4599" dirty="0">
                <a:solidFill>
                  <a:srgbClr val="AB5762"/>
                </a:solidFill>
                <a:latin typeface="Roboto Condensed"/>
              </a:rPr>
              <a:t> </a:t>
            </a:r>
            <a:r>
              <a:rPr lang="en-US" sz="4599" dirty="0" err="1">
                <a:solidFill>
                  <a:srgbClr val="AB5762"/>
                </a:solidFill>
                <a:latin typeface="Roboto Condensed"/>
              </a:rPr>
              <a:t>văn</a:t>
            </a:r>
            <a:r>
              <a:rPr lang="en-US" sz="4599" dirty="0">
                <a:solidFill>
                  <a:srgbClr val="AB5762"/>
                </a:solidFill>
                <a:latin typeface="Roboto Condensed"/>
              </a:rPr>
              <a:t> </a:t>
            </a:r>
            <a:r>
              <a:rPr lang="en-US" sz="4599" dirty="0" err="1">
                <a:solidFill>
                  <a:srgbClr val="AB5762"/>
                </a:solidFill>
                <a:latin typeface="Roboto Condensed"/>
              </a:rPr>
              <a:t>bản</a:t>
            </a:r>
            <a:r>
              <a:rPr lang="en-US" sz="4599" dirty="0">
                <a:solidFill>
                  <a:srgbClr val="AB5762"/>
                </a:solidFill>
                <a:latin typeface="Roboto Condensed"/>
              </a:rPr>
              <a:t> </a:t>
            </a:r>
            <a:r>
              <a:rPr lang="en-US" sz="4599" dirty="0" err="1">
                <a:solidFill>
                  <a:srgbClr val="AB5762"/>
                </a:solidFill>
                <a:latin typeface="Roboto Condensed"/>
              </a:rPr>
              <a:t>trên</a:t>
            </a:r>
            <a:r>
              <a:rPr lang="en-US" sz="4599" dirty="0">
                <a:solidFill>
                  <a:srgbClr val="AB5762"/>
                </a:solidFill>
                <a:latin typeface="Roboto Condensed"/>
              </a:rPr>
              <a:t>.</a:t>
            </a:r>
          </a:p>
        </p:txBody>
      </p:sp>
      <p:pic>
        <p:nvPicPr>
          <p:cNvPr id="7" name="Picture 7"/>
          <p:cNvPicPr>
            <a:picLocks noChangeAspect="1"/>
          </p:cNvPicPr>
          <p:nvPr/>
        </p:nvPicPr>
        <p:blipFill>
          <a:blip r:embed="rId3"/>
          <a:srcRect/>
          <a:stretch>
            <a:fillRect/>
          </a:stretch>
        </p:blipFill>
        <p:spPr>
          <a:xfrm>
            <a:off x="16200921" y="7598826"/>
            <a:ext cx="2116758" cy="3318948"/>
          </a:xfrm>
          <a:prstGeom prst="rect">
            <a:avLst/>
          </a:prstGeom>
        </p:spPr>
      </p:pic>
      <p:pic>
        <p:nvPicPr>
          <p:cNvPr id="8" name="Picture 8"/>
          <p:cNvPicPr>
            <a:picLocks noChangeAspect="1"/>
          </p:cNvPicPr>
          <p:nvPr/>
        </p:nvPicPr>
        <p:blipFill>
          <a:blip r:embed="rId4"/>
          <a:srcRect/>
          <a:stretch>
            <a:fillRect/>
          </a:stretch>
        </p:blipFill>
        <p:spPr>
          <a:xfrm rot="1534021">
            <a:off x="-501725" y="7985610"/>
            <a:ext cx="3060849" cy="460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2819400" y="0"/>
            <a:ext cx="24384000" cy="10287000"/>
          </a:xfrm>
          <a:prstGeom prst="rect">
            <a:avLst/>
          </a:prstGeom>
        </p:spPr>
      </p:pic>
      <p:sp>
        <p:nvSpPr>
          <p:cNvPr id="3" name="TextBox 3"/>
          <p:cNvSpPr txBox="1"/>
          <p:nvPr/>
        </p:nvSpPr>
        <p:spPr>
          <a:xfrm>
            <a:off x="1028700" y="1412193"/>
            <a:ext cx="16737791" cy="1597662"/>
          </a:xfrm>
          <a:prstGeom prst="rect">
            <a:avLst/>
          </a:prstGeom>
        </p:spPr>
        <p:txBody>
          <a:bodyPr lIns="0" tIns="0" rIns="0" bIns="0" rtlCol="0" anchor="t">
            <a:spAutoFit/>
          </a:bodyPr>
          <a:lstStyle/>
          <a:p>
            <a:pPr algn="just">
              <a:lnSpc>
                <a:spcPts val="6439"/>
              </a:lnSpc>
              <a:spcBef>
                <a:spcPct val="0"/>
              </a:spcBef>
            </a:pPr>
            <a:r>
              <a:rPr lang="en-US" sz="4599">
                <a:solidFill>
                  <a:srgbClr val="AB5762"/>
                </a:solidFill>
                <a:latin typeface="Roboto Condensed Bold"/>
              </a:rPr>
              <a:t>Phân tích tính liên kết của văn bản </a:t>
            </a:r>
            <a:r>
              <a:rPr lang="en-US" sz="4599">
                <a:solidFill>
                  <a:srgbClr val="AB5762"/>
                </a:solidFill>
                <a:latin typeface="Roboto Condensed Bold Italics"/>
              </a:rPr>
              <a:t>Tinh thần yêu nước của nhân dân ta</a:t>
            </a:r>
            <a:r>
              <a:rPr lang="en-US" sz="4599">
                <a:solidFill>
                  <a:srgbClr val="AB5762"/>
                </a:solidFill>
                <a:latin typeface="Roboto Condensed Bold"/>
              </a:rPr>
              <a:t> (Hồ Chí Minh)</a:t>
            </a:r>
          </a:p>
        </p:txBody>
      </p:sp>
      <p:sp>
        <p:nvSpPr>
          <p:cNvPr id="4" name="TextBox 4"/>
          <p:cNvSpPr txBox="1"/>
          <p:nvPr/>
        </p:nvSpPr>
        <p:spPr>
          <a:xfrm>
            <a:off x="13931912" y="293979"/>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2 SGK tr.42</a:t>
            </a:r>
          </a:p>
        </p:txBody>
      </p:sp>
      <p:sp>
        <p:nvSpPr>
          <p:cNvPr id="5" name="TextBox 5"/>
          <p:cNvSpPr txBox="1"/>
          <p:nvPr/>
        </p:nvSpPr>
        <p:spPr>
          <a:xfrm>
            <a:off x="2864247" y="2914605"/>
            <a:ext cx="12559506" cy="8074662"/>
          </a:xfrm>
          <a:prstGeom prst="rect">
            <a:avLst/>
          </a:prstGeom>
        </p:spPr>
        <p:txBody>
          <a:bodyPr lIns="0" tIns="0" rIns="0" bIns="0" rtlCol="0" anchor="t">
            <a:spAutoFit/>
          </a:bodyPr>
          <a:lstStyle/>
          <a:p>
            <a:pPr algn="just">
              <a:lnSpc>
                <a:spcPts val="6439"/>
              </a:lnSpc>
            </a:pPr>
            <a:r>
              <a:rPr lang="en-US" sz="4599" dirty="0">
                <a:solidFill>
                  <a:srgbClr val="AB5762"/>
                </a:solidFill>
                <a:latin typeface="Roboto Condensed"/>
              </a:rPr>
              <a:t>a.</a:t>
            </a:r>
          </a:p>
          <a:p>
            <a:pPr algn="just">
              <a:lnSpc>
                <a:spcPts val="6439"/>
              </a:lnSpc>
            </a:pP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1: </a:t>
            </a:r>
            <a:r>
              <a:rPr lang="en-US" sz="4599" dirty="0" err="1">
                <a:solidFill>
                  <a:srgbClr val="AB5762"/>
                </a:solidFill>
                <a:latin typeface="Roboto Condensed"/>
              </a:rPr>
              <a:t>Các</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ngữ</a:t>
            </a:r>
            <a:r>
              <a:rPr lang="en-US" sz="4599" dirty="0">
                <a:solidFill>
                  <a:srgbClr val="AB5762"/>
                </a:solidFill>
                <a:latin typeface="Roboto Condensed"/>
              </a:rPr>
              <a:t> </a:t>
            </a:r>
            <a:r>
              <a:rPr lang="en-US" sz="4599" dirty="0" err="1">
                <a:solidFill>
                  <a:srgbClr val="AB5762"/>
                </a:solidFill>
                <a:latin typeface="Roboto Condensed"/>
              </a:rPr>
              <a:t>được</a:t>
            </a:r>
            <a:r>
              <a:rPr lang="en-US" sz="4599" dirty="0">
                <a:solidFill>
                  <a:srgbClr val="AB5762"/>
                </a:solidFill>
                <a:latin typeface="Roboto Condensed"/>
              </a:rPr>
              <a:t> </a:t>
            </a:r>
            <a:r>
              <a:rPr lang="en-US" sz="4599" dirty="0" err="1">
                <a:solidFill>
                  <a:srgbClr val="AB5762"/>
                </a:solidFill>
                <a:latin typeface="Roboto Condensed"/>
              </a:rPr>
              <a:t>sử</a:t>
            </a:r>
            <a:r>
              <a:rPr lang="en-US" sz="4599" dirty="0">
                <a:solidFill>
                  <a:srgbClr val="AB5762"/>
                </a:solidFill>
                <a:latin typeface="Roboto Condensed"/>
              </a:rPr>
              <a:t> </a:t>
            </a:r>
            <a:r>
              <a:rPr lang="en-US" sz="4599" dirty="0" err="1">
                <a:solidFill>
                  <a:srgbClr val="AB5762"/>
                </a:solidFill>
                <a:latin typeface="Roboto Condensed"/>
              </a:rPr>
              <a:t>dụng</a:t>
            </a:r>
            <a:r>
              <a:rPr lang="en-US" sz="4599" dirty="0">
                <a:solidFill>
                  <a:srgbClr val="AB5762"/>
                </a:solidFill>
                <a:latin typeface="Roboto Condensed"/>
              </a:rPr>
              <a:t> </a:t>
            </a:r>
            <a:r>
              <a:rPr lang="en-US" sz="4599" dirty="0" err="1">
                <a:solidFill>
                  <a:srgbClr val="AB5762"/>
                </a:solidFill>
                <a:latin typeface="Roboto Condensed"/>
              </a:rPr>
              <a:t>làm</a:t>
            </a:r>
            <a:r>
              <a:rPr lang="en-US" sz="4599" dirty="0">
                <a:solidFill>
                  <a:srgbClr val="AB5762"/>
                </a:solidFill>
                <a:latin typeface="Roboto Condensed"/>
              </a:rPr>
              <a:t> </a:t>
            </a:r>
            <a:r>
              <a:rPr lang="en-US" sz="4599" dirty="0" err="1">
                <a:solidFill>
                  <a:srgbClr val="AB5762"/>
                </a:solidFill>
                <a:latin typeface="Roboto Condensed"/>
              </a:rPr>
              <a:t>phương</a:t>
            </a:r>
            <a:r>
              <a:rPr lang="en-US" sz="4599" dirty="0">
                <a:solidFill>
                  <a:srgbClr val="AB5762"/>
                </a:solidFill>
                <a:latin typeface="Roboto Condensed"/>
              </a:rPr>
              <a:t> </a:t>
            </a:r>
            <a:r>
              <a:rPr lang="en-US" sz="4599" dirty="0" err="1">
                <a:solidFill>
                  <a:srgbClr val="AB5762"/>
                </a:solidFill>
                <a:latin typeface="Roboto Condensed"/>
              </a:rPr>
              <a:t>tiện</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là</a:t>
            </a:r>
            <a:r>
              <a:rPr lang="en-US" sz="4599" dirty="0">
                <a:solidFill>
                  <a:srgbClr val="AB5762"/>
                </a:solidFill>
                <a:latin typeface="Roboto Condensed"/>
              </a:rPr>
              <a:t>: </a:t>
            </a:r>
          </a:p>
          <a:p>
            <a:pPr marL="993127" lvl="1" indent="-496563" algn="just">
              <a:lnSpc>
                <a:spcPts val="6439"/>
              </a:lnSpc>
              <a:buFont typeface="Arial"/>
              <a:buChar char="•"/>
            </a:pPr>
            <a:r>
              <a:rPr lang="en-US" sz="4599" dirty="0">
                <a:solidFill>
                  <a:srgbClr val="AB5762"/>
                </a:solidFill>
                <a:latin typeface="Roboto Condensed"/>
              </a:rPr>
              <a:t> </a:t>
            </a:r>
            <a:r>
              <a:rPr lang="en-US" sz="4599" dirty="0" err="1">
                <a:solidFill>
                  <a:srgbClr val="AB5762"/>
                </a:solidFill>
                <a:latin typeface="Roboto Condensed"/>
              </a:rPr>
              <a:t>Đại</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Đó</a:t>
            </a:r>
            <a:r>
              <a:rPr lang="en-US" sz="4599" dirty="0">
                <a:solidFill>
                  <a:srgbClr val="AB5762"/>
                </a:solidFill>
                <a:latin typeface="Roboto Condensed"/>
              </a:rPr>
              <a:t>” </a:t>
            </a:r>
            <a:r>
              <a:rPr lang="en-US" sz="4599" dirty="0" err="1">
                <a:solidFill>
                  <a:srgbClr val="AB5762"/>
                </a:solidFill>
                <a:latin typeface="Roboto Condensed"/>
              </a:rPr>
              <a:t>thay</a:t>
            </a:r>
            <a:r>
              <a:rPr lang="en-US" sz="4599" dirty="0">
                <a:solidFill>
                  <a:srgbClr val="AB5762"/>
                </a:solidFill>
                <a:latin typeface="Roboto Condensed"/>
              </a:rPr>
              <a:t> </a:t>
            </a:r>
            <a:r>
              <a:rPr lang="en-US" sz="4599" dirty="0" err="1">
                <a:solidFill>
                  <a:srgbClr val="AB5762"/>
                </a:solidFill>
                <a:latin typeface="Roboto Condensed"/>
              </a:rPr>
              <a:t>thế</a:t>
            </a:r>
            <a:r>
              <a:rPr lang="en-US" sz="4599" dirty="0">
                <a:solidFill>
                  <a:srgbClr val="AB5762"/>
                </a:solidFill>
                <a:latin typeface="Roboto Condensed"/>
              </a:rPr>
              <a:t> </a:t>
            </a:r>
            <a:r>
              <a:rPr lang="en-US" sz="4599" dirty="0" err="1">
                <a:solidFill>
                  <a:srgbClr val="AB5762"/>
                </a:solidFill>
                <a:latin typeface="Roboto Condensed"/>
              </a:rPr>
              <a:t>cho</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(1); </a:t>
            </a:r>
            <a:r>
              <a:rPr lang="en-US" sz="4599" dirty="0" err="1">
                <a:solidFill>
                  <a:srgbClr val="AB5762"/>
                </a:solidFill>
                <a:latin typeface="Roboto Condensed"/>
              </a:rPr>
              <a:t>đại</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ấy</a:t>
            </a:r>
            <a:r>
              <a:rPr lang="en-US" sz="4599" dirty="0">
                <a:solidFill>
                  <a:srgbClr val="AB5762"/>
                </a:solidFill>
                <a:latin typeface="Roboto Condensed"/>
              </a:rPr>
              <a:t>” </a:t>
            </a:r>
            <a:r>
              <a:rPr lang="en-US" sz="4599" dirty="0" err="1">
                <a:solidFill>
                  <a:srgbClr val="AB5762"/>
                </a:solidFill>
                <a:latin typeface="Roboto Condensed"/>
              </a:rPr>
              <a:t>thay</a:t>
            </a:r>
            <a:r>
              <a:rPr lang="en-US" sz="4599" dirty="0">
                <a:solidFill>
                  <a:srgbClr val="AB5762"/>
                </a:solidFill>
                <a:latin typeface="Roboto Condensed"/>
              </a:rPr>
              <a:t> </a:t>
            </a:r>
            <a:r>
              <a:rPr lang="en-US" sz="4599" dirty="0" err="1">
                <a:solidFill>
                  <a:srgbClr val="AB5762"/>
                </a:solidFill>
                <a:latin typeface="Roboto Condensed"/>
              </a:rPr>
              <a:t>thế</a:t>
            </a:r>
            <a:r>
              <a:rPr lang="en-US" sz="4599" dirty="0">
                <a:solidFill>
                  <a:srgbClr val="AB5762"/>
                </a:solidFill>
                <a:latin typeface="Roboto Condensed"/>
              </a:rPr>
              <a:t> </a:t>
            </a:r>
            <a:r>
              <a:rPr lang="en-US" sz="4599" dirty="0" err="1">
                <a:solidFill>
                  <a:srgbClr val="AB5762"/>
                </a:solidFill>
                <a:latin typeface="Roboto Condensed"/>
              </a:rPr>
              <a:t>cho</a:t>
            </a:r>
            <a:r>
              <a:rPr lang="en-US" sz="4599" dirty="0">
                <a:solidFill>
                  <a:srgbClr val="AB5762"/>
                </a:solidFill>
                <a:latin typeface="Roboto Condensed"/>
              </a:rPr>
              <a:t> </a:t>
            </a:r>
            <a:r>
              <a:rPr lang="en-US" sz="4599" dirty="0" err="1">
                <a:solidFill>
                  <a:srgbClr val="AB5762"/>
                </a:solidFill>
                <a:latin typeface="Roboto Condensed"/>
              </a:rPr>
              <a:t>cụm</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lòng</a:t>
            </a:r>
            <a:r>
              <a:rPr lang="en-US" sz="4599" dirty="0">
                <a:solidFill>
                  <a:srgbClr val="AB5762"/>
                </a:solidFill>
                <a:latin typeface="Roboto Condensed"/>
              </a:rPr>
              <a:t> </a:t>
            </a:r>
            <a:r>
              <a:rPr lang="en-US" sz="4599" dirty="0" err="1">
                <a:solidFill>
                  <a:srgbClr val="AB5762"/>
                </a:solidFill>
                <a:latin typeface="Roboto Condensed"/>
              </a:rPr>
              <a:t>nồng</a:t>
            </a:r>
            <a:r>
              <a:rPr lang="en-US" sz="4599" dirty="0">
                <a:solidFill>
                  <a:srgbClr val="AB5762"/>
                </a:solidFill>
                <a:latin typeface="Roboto Condensed"/>
              </a:rPr>
              <a:t> </a:t>
            </a:r>
            <a:r>
              <a:rPr lang="en-US" sz="4599" dirty="0" err="1">
                <a:solidFill>
                  <a:srgbClr val="AB5762"/>
                </a:solidFill>
                <a:latin typeface="Roboto Condensed"/>
              </a:rPr>
              <a:t>nàn</a:t>
            </a:r>
            <a:r>
              <a:rPr lang="en-US" sz="4599" dirty="0">
                <a:solidFill>
                  <a:srgbClr val="AB5762"/>
                </a:solidFill>
                <a:latin typeface="Roboto Condensed"/>
              </a:rPr>
              <a:t> </a:t>
            </a:r>
            <a:r>
              <a:rPr lang="en-US" sz="4599" dirty="0" err="1">
                <a:solidFill>
                  <a:srgbClr val="AB5762"/>
                </a:solidFill>
                <a:latin typeface="Roboto Condensed"/>
              </a:rPr>
              <a:t>yêu</a:t>
            </a:r>
            <a:r>
              <a:rPr lang="en-US" sz="4599" dirty="0">
                <a:solidFill>
                  <a:srgbClr val="AB5762"/>
                </a:solidFill>
                <a:latin typeface="Roboto Condensed"/>
              </a:rPr>
              <a:t> </a:t>
            </a:r>
            <a:r>
              <a:rPr lang="en-US" sz="4599" dirty="0" err="1">
                <a:solidFill>
                  <a:srgbClr val="AB5762"/>
                </a:solidFill>
                <a:latin typeface="Roboto Condensed"/>
              </a:rPr>
              <a:t>nước</a:t>
            </a:r>
            <a:r>
              <a:rPr lang="en-US" sz="4599" dirty="0">
                <a:solidFill>
                  <a:srgbClr val="AB5762"/>
                </a:solidFill>
                <a:latin typeface="Roboto Condensed"/>
              </a:rPr>
              <a:t>”</a:t>
            </a:r>
          </a:p>
          <a:p>
            <a:pPr marL="993127" lvl="1" indent="-496563" algn="just">
              <a:lnSpc>
                <a:spcPts val="6439"/>
              </a:lnSpc>
              <a:buFont typeface="Arial"/>
              <a:buChar char="•"/>
            </a:pP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đồng</a:t>
            </a:r>
            <a:r>
              <a:rPr lang="en-US" sz="4599" dirty="0">
                <a:solidFill>
                  <a:srgbClr val="AB5762"/>
                </a:solidFill>
                <a:latin typeface="Roboto Condensed"/>
              </a:rPr>
              <a:t> </a:t>
            </a:r>
            <a:r>
              <a:rPr lang="en-US" sz="4599" dirty="0" err="1">
                <a:solidFill>
                  <a:srgbClr val="AB5762"/>
                </a:solidFill>
                <a:latin typeface="Roboto Condensed"/>
              </a:rPr>
              <a:t>nghĩa</a:t>
            </a:r>
            <a:r>
              <a:rPr lang="en-US" sz="4599" dirty="0">
                <a:solidFill>
                  <a:srgbClr val="AB5762"/>
                </a:solidFill>
                <a:latin typeface="Roboto Condensed"/>
              </a:rPr>
              <a:t> “</a:t>
            </a:r>
            <a:r>
              <a:rPr lang="en-US" sz="4599" dirty="0" err="1">
                <a:solidFill>
                  <a:srgbClr val="AB5762"/>
                </a:solidFill>
                <a:latin typeface="Roboto Condensed"/>
              </a:rPr>
              <a:t>tinh</a:t>
            </a:r>
            <a:r>
              <a:rPr lang="en-US" sz="4599" dirty="0">
                <a:solidFill>
                  <a:srgbClr val="AB5762"/>
                </a:solidFill>
                <a:latin typeface="Roboto Condensed"/>
              </a:rPr>
              <a:t> </a:t>
            </a:r>
            <a:r>
              <a:rPr lang="en-US" sz="4599" dirty="0" err="1">
                <a:solidFill>
                  <a:srgbClr val="AB5762"/>
                </a:solidFill>
                <a:latin typeface="Roboto Condensed"/>
              </a:rPr>
              <a:t>thần</a:t>
            </a:r>
            <a:r>
              <a:rPr lang="en-US" sz="4599" dirty="0">
                <a:solidFill>
                  <a:srgbClr val="AB5762"/>
                </a:solidFill>
                <a:latin typeface="Roboto Condensed"/>
              </a:rPr>
              <a:t>” </a:t>
            </a:r>
            <a:r>
              <a:rPr lang="en-US" sz="4599" dirty="0" err="1">
                <a:solidFill>
                  <a:srgbClr val="AB5762"/>
                </a:solidFill>
                <a:latin typeface="Roboto Condensed"/>
              </a:rPr>
              <a:t>thay</a:t>
            </a:r>
            <a:r>
              <a:rPr lang="en-US" sz="4599" dirty="0">
                <a:solidFill>
                  <a:srgbClr val="AB5762"/>
                </a:solidFill>
                <a:latin typeface="Roboto Condensed"/>
              </a:rPr>
              <a:t> </a:t>
            </a:r>
            <a:r>
              <a:rPr lang="en-US" sz="4599" dirty="0" err="1">
                <a:solidFill>
                  <a:srgbClr val="AB5762"/>
                </a:solidFill>
                <a:latin typeface="Roboto Condensed"/>
              </a:rPr>
              <a:t>thế</a:t>
            </a:r>
            <a:r>
              <a:rPr lang="en-US" sz="4599" dirty="0">
                <a:solidFill>
                  <a:srgbClr val="AB5762"/>
                </a:solidFill>
                <a:latin typeface="Roboto Condensed"/>
              </a:rPr>
              <a:t> </a:t>
            </a:r>
            <a:r>
              <a:rPr lang="en-US" sz="4599" dirty="0" err="1">
                <a:solidFill>
                  <a:srgbClr val="AB5762"/>
                </a:solidFill>
                <a:latin typeface="Roboto Condensed"/>
              </a:rPr>
              <a:t>cho</a:t>
            </a:r>
            <a:r>
              <a:rPr lang="en-US" sz="4599" dirty="0">
                <a:solidFill>
                  <a:srgbClr val="AB5762"/>
                </a:solidFill>
                <a:latin typeface="Roboto Condensed"/>
              </a:rPr>
              <a:t> “</a:t>
            </a:r>
            <a:r>
              <a:rPr lang="en-US" sz="4599" dirty="0" err="1">
                <a:solidFill>
                  <a:srgbClr val="AB5762"/>
                </a:solidFill>
                <a:latin typeface="Roboto Condensed"/>
              </a:rPr>
              <a:t>lòng</a:t>
            </a:r>
            <a:r>
              <a:rPr lang="en-US" sz="4599" dirty="0">
                <a:solidFill>
                  <a:srgbClr val="AB5762"/>
                </a:solidFill>
                <a:latin typeface="Roboto Condensed"/>
              </a:rPr>
              <a:t>”</a:t>
            </a:r>
          </a:p>
          <a:p>
            <a:pPr algn="just">
              <a:lnSpc>
                <a:spcPts val="6439"/>
              </a:lnSpc>
            </a:pPr>
            <a:r>
              <a:rPr lang="en-US" sz="4599" dirty="0">
                <a:solidFill>
                  <a:srgbClr val="AB5762"/>
                </a:solidFill>
                <a:latin typeface="Roboto Condensed"/>
              </a:rPr>
              <a:t>--&gt; </a:t>
            </a:r>
            <a:r>
              <a:rPr lang="en-US" sz="4599" dirty="0" err="1">
                <a:solidFill>
                  <a:srgbClr val="AB5762"/>
                </a:solidFill>
                <a:latin typeface="Roboto Condensed"/>
              </a:rPr>
              <a:t>Việc</a:t>
            </a:r>
            <a:r>
              <a:rPr lang="en-US" sz="4599" dirty="0">
                <a:solidFill>
                  <a:srgbClr val="AB5762"/>
                </a:solidFill>
                <a:latin typeface="Roboto Condensed"/>
              </a:rPr>
              <a:t> </a:t>
            </a:r>
            <a:r>
              <a:rPr lang="en-US" sz="4599" dirty="0" err="1">
                <a:solidFill>
                  <a:srgbClr val="AB5762"/>
                </a:solidFill>
                <a:latin typeface="Roboto Condensed"/>
              </a:rPr>
              <a:t>sử</a:t>
            </a:r>
            <a:r>
              <a:rPr lang="en-US" sz="4599" dirty="0">
                <a:solidFill>
                  <a:srgbClr val="AB5762"/>
                </a:solidFill>
                <a:latin typeface="Roboto Condensed"/>
              </a:rPr>
              <a:t> </a:t>
            </a:r>
            <a:r>
              <a:rPr lang="en-US" sz="4599" dirty="0" err="1">
                <a:solidFill>
                  <a:srgbClr val="AB5762"/>
                </a:solidFill>
                <a:latin typeface="Roboto Condensed"/>
              </a:rPr>
              <a:t>dụng</a:t>
            </a:r>
            <a:r>
              <a:rPr lang="en-US" sz="4599" dirty="0">
                <a:solidFill>
                  <a:srgbClr val="AB5762"/>
                </a:solidFill>
                <a:latin typeface="Roboto Condensed"/>
              </a:rPr>
              <a:t> </a:t>
            </a:r>
            <a:r>
              <a:rPr lang="en-US" sz="4599" dirty="0" err="1">
                <a:solidFill>
                  <a:srgbClr val="AB5762"/>
                </a:solidFill>
                <a:latin typeface="Roboto Condensed"/>
              </a:rPr>
              <a:t>phép</a:t>
            </a:r>
            <a:r>
              <a:rPr lang="en-US" sz="4599" dirty="0">
                <a:solidFill>
                  <a:srgbClr val="AB5762"/>
                </a:solidFill>
                <a:latin typeface="Roboto Condensed"/>
              </a:rPr>
              <a:t> </a:t>
            </a:r>
            <a:r>
              <a:rPr lang="en-US" sz="4599" dirty="0" err="1">
                <a:solidFill>
                  <a:srgbClr val="AB5762"/>
                </a:solidFill>
                <a:latin typeface="Roboto Condensed"/>
              </a:rPr>
              <a:t>thế</a:t>
            </a:r>
            <a:r>
              <a:rPr lang="en-US" sz="4599" dirty="0">
                <a:solidFill>
                  <a:srgbClr val="AB5762"/>
                </a:solidFill>
                <a:latin typeface="Roboto Condensed"/>
              </a:rPr>
              <a:t> </a:t>
            </a:r>
            <a:r>
              <a:rPr lang="en-US" sz="4599" dirty="0" err="1">
                <a:solidFill>
                  <a:srgbClr val="AB5762"/>
                </a:solidFill>
                <a:latin typeface="Roboto Condensed"/>
              </a:rPr>
              <a:t>có</a:t>
            </a:r>
            <a:r>
              <a:rPr lang="en-US" sz="4599" dirty="0">
                <a:solidFill>
                  <a:srgbClr val="AB5762"/>
                </a:solidFill>
                <a:latin typeface="Roboto Condensed"/>
              </a:rPr>
              <a:t> </a:t>
            </a:r>
            <a:r>
              <a:rPr lang="en-US" sz="4599" dirty="0" err="1">
                <a:solidFill>
                  <a:srgbClr val="AB5762"/>
                </a:solidFill>
                <a:latin typeface="Roboto Condensed"/>
              </a:rPr>
              <a:t>tác</a:t>
            </a:r>
            <a:r>
              <a:rPr lang="en-US" sz="4599" dirty="0">
                <a:solidFill>
                  <a:srgbClr val="AB5762"/>
                </a:solidFill>
                <a:latin typeface="Roboto Condensed"/>
              </a:rPr>
              <a:t> </a:t>
            </a:r>
            <a:r>
              <a:rPr lang="en-US" sz="4599" dirty="0" err="1">
                <a:solidFill>
                  <a:srgbClr val="AB5762"/>
                </a:solidFill>
                <a:latin typeface="Roboto Condensed"/>
              </a:rPr>
              <a:t>dụng</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(2)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(1) </a:t>
            </a:r>
            <a:r>
              <a:rPr lang="en-US" sz="4599" dirty="0" err="1">
                <a:solidFill>
                  <a:srgbClr val="AB5762"/>
                </a:solidFill>
                <a:latin typeface="Roboto Condensed"/>
              </a:rPr>
              <a:t>trong</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a:t>
            </a:r>
            <a:r>
              <a:rPr lang="en-US" sz="4599" dirty="0" err="1">
                <a:solidFill>
                  <a:srgbClr val="AB5762"/>
                </a:solidFill>
                <a:latin typeface="Roboto Condensed"/>
              </a:rPr>
              <a:t>văn</a:t>
            </a:r>
            <a:r>
              <a:rPr lang="en-US" sz="4599" dirty="0">
                <a:solidFill>
                  <a:srgbClr val="AB5762"/>
                </a:solidFill>
                <a:latin typeface="Roboto Condensed"/>
              </a:rPr>
              <a:t>.</a:t>
            </a:r>
          </a:p>
          <a:p>
            <a:pPr algn="just">
              <a:lnSpc>
                <a:spcPts val="6439"/>
              </a:lnSpc>
            </a:pPr>
            <a:endParaRPr lang="en-US" sz="4599" dirty="0">
              <a:solidFill>
                <a:srgbClr val="AB5762"/>
              </a:solidFill>
              <a:latin typeface="Roboto Condensed"/>
            </a:endParaRPr>
          </a:p>
          <a:p>
            <a:pPr algn="just">
              <a:lnSpc>
                <a:spcPts val="6439"/>
              </a:lnSpc>
              <a:spcBef>
                <a:spcPct val="0"/>
              </a:spcBef>
            </a:pPr>
            <a:endParaRPr lang="en-US" sz="4599" dirty="0">
              <a:solidFill>
                <a:srgbClr val="AB5762"/>
              </a:solidFill>
              <a:latin typeface="Roboto Condensed"/>
            </a:endParaRPr>
          </a:p>
        </p:txBody>
      </p:sp>
      <p:pic>
        <p:nvPicPr>
          <p:cNvPr id="6" name="Picture 6"/>
          <p:cNvPicPr>
            <a:picLocks noChangeAspect="1"/>
          </p:cNvPicPr>
          <p:nvPr/>
        </p:nvPicPr>
        <p:blipFill>
          <a:blip r:embed="rId3"/>
          <a:srcRect/>
          <a:stretch>
            <a:fillRect/>
          </a:stretch>
        </p:blipFill>
        <p:spPr>
          <a:xfrm>
            <a:off x="16200921" y="7598826"/>
            <a:ext cx="2116758" cy="3318948"/>
          </a:xfrm>
          <a:prstGeom prst="rect">
            <a:avLst/>
          </a:prstGeom>
        </p:spPr>
      </p:pic>
      <p:pic>
        <p:nvPicPr>
          <p:cNvPr id="7" name="Picture 7"/>
          <p:cNvPicPr>
            <a:picLocks noChangeAspect="1"/>
          </p:cNvPicPr>
          <p:nvPr/>
        </p:nvPicPr>
        <p:blipFill>
          <a:blip r:embed="rId4"/>
          <a:srcRect/>
          <a:stretch>
            <a:fillRect/>
          </a:stretch>
        </p:blipFill>
        <p:spPr>
          <a:xfrm rot="1534021">
            <a:off x="-501725" y="7985610"/>
            <a:ext cx="3060849" cy="460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400000">
            <a:off x="4851298" y="-849581"/>
            <a:ext cx="8914834" cy="1174936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4750" y="-378011"/>
            <a:ext cx="3567755" cy="3211788"/>
          </a:xfrm>
          <a:prstGeom prst="rect">
            <a:avLst/>
          </a:prstGeom>
        </p:spPr>
      </p:pic>
      <p:pic>
        <p:nvPicPr>
          <p:cNvPr id="5" name="Picture 5"/>
          <p:cNvPicPr>
            <a:picLocks noChangeAspect="1"/>
          </p:cNvPicPr>
          <p:nvPr/>
        </p:nvPicPr>
        <p:blipFill>
          <a:blip r:embed="rId6"/>
          <a:srcRect/>
          <a:stretch>
            <a:fillRect/>
          </a:stretch>
        </p:blipFill>
        <p:spPr>
          <a:xfrm rot="-2169759">
            <a:off x="-1807602" y="6185965"/>
            <a:ext cx="5672604" cy="436790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88026">
            <a:off x="12670100" y="8372410"/>
            <a:ext cx="1977751" cy="298836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94065">
            <a:off x="14536411" y="5552860"/>
            <a:ext cx="4377447" cy="4114800"/>
          </a:xfrm>
          <a:prstGeom prst="rect">
            <a:avLst/>
          </a:prstGeom>
        </p:spPr>
      </p:pic>
      <p:pic>
        <p:nvPicPr>
          <p:cNvPr id="8" name="Picture 8"/>
          <p:cNvPicPr>
            <a:picLocks noChangeAspect="1"/>
          </p:cNvPicPr>
          <p:nvPr/>
        </p:nvPicPr>
        <p:blipFill>
          <a:blip r:embed="rId11" cstate="print">
            <a:alphaModFix amt="79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476397">
            <a:off x="12589890" y="902785"/>
            <a:ext cx="3124386" cy="102820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81922">
            <a:off x="16409583" y="2980480"/>
            <a:ext cx="1236059" cy="1354247"/>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07281" y="6012323"/>
            <a:ext cx="10051762" cy="235759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84727" y="4358781"/>
            <a:ext cx="714769" cy="2136537"/>
          </a:xfrm>
          <a:prstGeom prst="rect">
            <a:avLst/>
          </a:prstGeom>
        </p:spPr>
      </p:pic>
      <p:sp>
        <p:nvSpPr>
          <p:cNvPr id="12" name="TextBox 12"/>
          <p:cNvSpPr txBox="1"/>
          <p:nvPr/>
        </p:nvSpPr>
        <p:spPr>
          <a:xfrm>
            <a:off x="4899496" y="3113091"/>
            <a:ext cx="9410174" cy="1818833"/>
          </a:xfrm>
          <a:prstGeom prst="rect">
            <a:avLst/>
          </a:prstGeom>
        </p:spPr>
        <p:txBody>
          <a:bodyPr wrap="square" lIns="0" tIns="0" rIns="0" bIns="0" rtlCol="0" anchor="t">
            <a:spAutoFit/>
          </a:bodyPr>
          <a:lstStyle/>
          <a:p>
            <a:pPr algn="ctr">
              <a:lnSpc>
                <a:spcPts val="14718"/>
              </a:lnSpc>
            </a:pPr>
            <a:r>
              <a:rPr lang="en-US" sz="10513" dirty="0">
                <a:solidFill>
                  <a:srgbClr val="FFFFFF"/>
                </a:solidFill>
                <a:latin typeface="Roboto Condensed"/>
              </a:rPr>
              <a:t>P/É/P/H   P/Ặ/L</a:t>
            </a:r>
          </a:p>
        </p:txBody>
      </p:sp>
      <p:sp>
        <p:nvSpPr>
          <p:cNvPr id="13" name="TextBox 13"/>
          <p:cNvSpPr txBox="1"/>
          <p:nvPr/>
        </p:nvSpPr>
        <p:spPr>
          <a:xfrm>
            <a:off x="4257074" y="1803631"/>
            <a:ext cx="10052596" cy="920117"/>
          </a:xfrm>
          <a:prstGeom prst="rect">
            <a:avLst/>
          </a:prstGeom>
        </p:spPr>
        <p:txBody>
          <a:bodyPr lIns="0" tIns="0" rIns="0" bIns="0" rtlCol="0" anchor="t">
            <a:spAutoFit/>
          </a:bodyPr>
          <a:lstStyle/>
          <a:p>
            <a:pPr algn="ctr">
              <a:lnSpc>
                <a:spcPts val="7559"/>
              </a:lnSpc>
              <a:spcBef>
                <a:spcPct val="0"/>
              </a:spcBef>
            </a:pPr>
            <a:r>
              <a:rPr lang="en-US" sz="5399">
                <a:solidFill>
                  <a:srgbClr val="000000"/>
                </a:solidFill>
                <a:latin typeface="Roboto Condensed Bold"/>
              </a:rPr>
              <a:t>Sắp xếp để tạo ra từ ngữ hoàn chỉnh </a:t>
            </a:r>
          </a:p>
        </p:txBody>
      </p:sp>
      <p:sp>
        <p:nvSpPr>
          <p:cNvPr id="14" name="TextBox 14"/>
          <p:cNvSpPr txBox="1"/>
          <p:nvPr/>
        </p:nvSpPr>
        <p:spPr>
          <a:xfrm>
            <a:off x="6888027" y="6276243"/>
            <a:ext cx="5750826" cy="1819176"/>
          </a:xfrm>
          <a:prstGeom prst="rect">
            <a:avLst/>
          </a:prstGeom>
        </p:spPr>
        <p:txBody>
          <a:bodyPr wrap="square" lIns="0" tIns="0" rIns="0" bIns="0" rtlCol="0" anchor="t">
            <a:spAutoFit/>
          </a:bodyPr>
          <a:lstStyle/>
          <a:p>
            <a:pPr algn="ctr">
              <a:lnSpc>
                <a:spcPts val="14700"/>
              </a:lnSpc>
            </a:pPr>
            <a:r>
              <a:rPr lang="en-US" sz="10500" dirty="0">
                <a:solidFill>
                  <a:srgbClr val="4093A4"/>
                </a:solidFill>
                <a:latin typeface="Roboto Condensed Bold"/>
              </a:rPr>
              <a:t>PHÉP LẶP</a:t>
            </a:r>
          </a:p>
        </p:txBody>
      </p:sp>
      <p:sp>
        <p:nvSpPr>
          <p:cNvPr id="15" name="TextBox 15"/>
          <p:cNvSpPr txBox="1"/>
          <p:nvPr/>
        </p:nvSpPr>
        <p:spPr>
          <a:xfrm>
            <a:off x="312013" y="2297556"/>
            <a:ext cx="2540992" cy="4197762"/>
          </a:xfrm>
          <a:prstGeom prst="rect">
            <a:avLst/>
          </a:prstGeom>
        </p:spPr>
        <p:txBody>
          <a:bodyPr lIns="0" tIns="0" rIns="0" bIns="0" rtlCol="0" anchor="t">
            <a:spAutoFit/>
          </a:bodyPr>
          <a:lstStyle/>
          <a:p>
            <a:pPr algn="ctr">
              <a:lnSpc>
                <a:spcPts val="11155"/>
              </a:lnSpc>
            </a:pPr>
            <a:r>
              <a:rPr lang="en-US" sz="7968">
                <a:solidFill>
                  <a:srgbClr val="705C34"/>
                </a:solidFill>
                <a:latin typeface="#9Slide06 SVNLast Paradise"/>
              </a:rPr>
              <a:t>VUA </a:t>
            </a:r>
          </a:p>
          <a:p>
            <a:pPr algn="ctr">
              <a:lnSpc>
                <a:spcPts val="11155"/>
              </a:lnSpc>
            </a:pPr>
            <a:r>
              <a:rPr lang="en-US" sz="7968">
                <a:solidFill>
                  <a:srgbClr val="705C34"/>
                </a:solidFill>
                <a:latin typeface="#9Slide06 SVNLast Paradise"/>
              </a:rPr>
              <a:t>TIẾNG </a:t>
            </a:r>
          </a:p>
          <a:p>
            <a:pPr algn="ctr">
              <a:lnSpc>
                <a:spcPts val="11155"/>
              </a:lnSpc>
            </a:pPr>
            <a:r>
              <a:rPr lang="en-US" sz="7968">
                <a:solidFill>
                  <a:srgbClr val="705C34"/>
                </a:solidFill>
                <a:latin typeface="#9Slide06 SVNLast Paradise"/>
              </a:rPr>
              <a:t>VIỆT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3505200" y="0"/>
            <a:ext cx="25298400" cy="10287000"/>
          </a:xfrm>
          <a:prstGeom prst="rect">
            <a:avLst/>
          </a:prstGeom>
        </p:spPr>
      </p:pic>
      <p:sp>
        <p:nvSpPr>
          <p:cNvPr id="3" name="TextBox 3"/>
          <p:cNvSpPr txBox="1"/>
          <p:nvPr/>
        </p:nvSpPr>
        <p:spPr>
          <a:xfrm>
            <a:off x="1028700" y="1412193"/>
            <a:ext cx="16737791" cy="1597662"/>
          </a:xfrm>
          <a:prstGeom prst="rect">
            <a:avLst/>
          </a:prstGeom>
        </p:spPr>
        <p:txBody>
          <a:bodyPr lIns="0" tIns="0" rIns="0" bIns="0" rtlCol="0" anchor="t">
            <a:spAutoFit/>
          </a:bodyPr>
          <a:lstStyle/>
          <a:p>
            <a:pPr algn="just">
              <a:lnSpc>
                <a:spcPts val="6439"/>
              </a:lnSpc>
              <a:spcBef>
                <a:spcPct val="0"/>
              </a:spcBef>
            </a:pPr>
            <a:r>
              <a:rPr lang="en-US" sz="4599" dirty="0" err="1">
                <a:solidFill>
                  <a:srgbClr val="AB5762"/>
                </a:solidFill>
                <a:latin typeface="Roboto Condensed Bold"/>
              </a:rPr>
              <a:t>Phân</a:t>
            </a:r>
            <a:r>
              <a:rPr lang="en-US" sz="4599" dirty="0">
                <a:solidFill>
                  <a:srgbClr val="AB5762"/>
                </a:solidFill>
                <a:latin typeface="Roboto Condensed Bold"/>
              </a:rPr>
              <a:t> </a:t>
            </a:r>
            <a:r>
              <a:rPr lang="en-US" sz="4599" dirty="0" err="1">
                <a:solidFill>
                  <a:srgbClr val="AB5762"/>
                </a:solidFill>
                <a:latin typeface="Roboto Condensed Bold"/>
              </a:rPr>
              <a:t>tích</a:t>
            </a:r>
            <a:r>
              <a:rPr lang="en-US" sz="4599" dirty="0">
                <a:solidFill>
                  <a:srgbClr val="AB5762"/>
                </a:solidFill>
                <a:latin typeface="Roboto Condensed Bold"/>
              </a:rPr>
              <a:t> </a:t>
            </a:r>
            <a:r>
              <a:rPr lang="en-US" sz="4599" dirty="0" err="1">
                <a:solidFill>
                  <a:srgbClr val="AB5762"/>
                </a:solidFill>
                <a:latin typeface="Roboto Condensed Bold"/>
              </a:rPr>
              <a:t>tính</a:t>
            </a:r>
            <a:r>
              <a:rPr lang="en-US" sz="4599" dirty="0">
                <a:solidFill>
                  <a:srgbClr val="AB5762"/>
                </a:solidFill>
                <a:latin typeface="Roboto Condensed Bold"/>
              </a:rPr>
              <a:t> </a:t>
            </a:r>
            <a:r>
              <a:rPr lang="en-US" sz="4599" dirty="0" err="1">
                <a:solidFill>
                  <a:srgbClr val="AB5762"/>
                </a:solidFill>
                <a:latin typeface="Roboto Condensed Bold"/>
              </a:rPr>
              <a:t>liên</a:t>
            </a:r>
            <a:r>
              <a:rPr lang="en-US" sz="4599" dirty="0">
                <a:solidFill>
                  <a:srgbClr val="AB5762"/>
                </a:solidFill>
                <a:latin typeface="Roboto Condensed Bold"/>
              </a:rPr>
              <a:t> </a:t>
            </a:r>
            <a:r>
              <a:rPr lang="en-US" sz="4599" dirty="0" err="1">
                <a:solidFill>
                  <a:srgbClr val="AB5762"/>
                </a:solidFill>
                <a:latin typeface="Roboto Condensed Bold"/>
              </a:rPr>
              <a:t>kết</a:t>
            </a:r>
            <a:r>
              <a:rPr lang="en-US" sz="4599" dirty="0">
                <a:solidFill>
                  <a:srgbClr val="AB5762"/>
                </a:solidFill>
                <a:latin typeface="Roboto Condensed Bold"/>
              </a:rPr>
              <a:t> </a:t>
            </a:r>
            <a:r>
              <a:rPr lang="en-US" sz="4599" dirty="0" err="1">
                <a:solidFill>
                  <a:srgbClr val="AB5762"/>
                </a:solidFill>
                <a:latin typeface="Roboto Condensed Bold"/>
              </a:rPr>
              <a:t>của</a:t>
            </a:r>
            <a:r>
              <a:rPr lang="en-US" sz="4599" dirty="0">
                <a:solidFill>
                  <a:srgbClr val="AB5762"/>
                </a:solidFill>
                <a:latin typeface="Roboto Condensed Bold"/>
              </a:rPr>
              <a:t> </a:t>
            </a:r>
            <a:r>
              <a:rPr lang="en-US" sz="4599" dirty="0" err="1">
                <a:solidFill>
                  <a:srgbClr val="AB5762"/>
                </a:solidFill>
                <a:latin typeface="Roboto Condensed Bold"/>
              </a:rPr>
              <a:t>văn</a:t>
            </a:r>
            <a:r>
              <a:rPr lang="en-US" sz="4599" dirty="0">
                <a:solidFill>
                  <a:srgbClr val="AB5762"/>
                </a:solidFill>
                <a:latin typeface="Roboto Condensed Bold"/>
              </a:rPr>
              <a:t> </a:t>
            </a:r>
            <a:r>
              <a:rPr lang="en-US" sz="4599" dirty="0" err="1">
                <a:solidFill>
                  <a:srgbClr val="AB5762"/>
                </a:solidFill>
                <a:latin typeface="Roboto Condensed Bold"/>
              </a:rPr>
              <a:t>bản</a:t>
            </a:r>
            <a:r>
              <a:rPr lang="en-US" sz="4599" dirty="0">
                <a:solidFill>
                  <a:srgbClr val="AB5762"/>
                </a:solidFill>
                <a:latin typeface="Roboto Condensed Bold"/>
              </a:rPr>
              <a:t> </a:t>
            </a:r>
            <a:r>
              <a:rPr lang="en-US" sz="4599" dirty="0" err="1">
                <a:solidFill>
                  <a:srgbClr val="AB5762"/>
                </a:solidFill>
                <a:latin typeface="Roboto Condensed Bold Italics"/>
              </a:rPr>
              <a:t>Tinh</a:t>
            </a:r>
            <a:r>
              <a:rPr lang="en-US" sz="4599" dirty="0">
                <a:solidFill>
                  <a:srgbClr val="AB5762"/>
                </a:solidFill>
                <a:latin typeface="Roboto Condensed Bold Italics"/>
              </a:rPr>
              <a:t> </a:t>
            </a:r>
            <a:r>
              <a:rPr lang="en-US" sz="4599" dirty="0" err="1">
                <a:solidFill>
                  <a:srgbClr val="AB5762"/>
                </a:solidFill>
                <a:latin typeface="Roboto Condensed Bold Italics"/>
              </a:rPr>
              <a:t>thần</a:t>
            </a:r>
            <a:r>
              <a:rPr lang="en-US" sz="4599" dirty="0">
                <a:solidFill>
                  <a:srgbClr val="AB5762"/>
                </a:solidFill>
                <a:latin typeface="Roboto Condensed Bold Italics"/>
              </a:rPr>
              <a:t> </a:t>
            </a:r>
            <a:r>
              <a:rPr lang="en-US" sz="4599" dirty="0" err="1">
                <a:solidFill>
                  <a:srgbClr val="AB5762"/>
                </a:solidFill>
                <a:latin typeface="Roboto Condensed Bold Italics"/>
              </a:rPr>
              <a:t>yêu</a:t>
            </a:r>
            <a:r>
              <a:rPr lang="en-US" sz="4599" dirty="0">
                <a:solidFill>
                  <a:srgbClr val="AB5762"/>
                </a:solidFill>
                <a:latin typeface="Roboto Condensed Bold Italics"/>
              </a:rPr>
              <a:t> </a:t>
            </a:r>
            <a:r>
              <a:rPr lang="en-US" sz="4599" dirty="0" err="1">
                <a:solidFill>
                  <a:srgbClr val="AB5762"/>
                </a:solidFill>
                <a:latin typeface="Roboto Condensed Bold Italics"/>
              </a:rPr>
              <a:t>nước</a:t>
            </a:r>
            <a:r>
              <a:rPr lang="en-US" sz="4599" dirty="0">
                <a:solidFill>
                  <a:srgbClr val="AB5762"/>
                </a:solidFill>
                <a:latin typeface="Roboto Condensed Bold Italics"/>
              </a:rPr>
              <a:t> </a:t>
            </a:r>
            <a:r>
              <a:rPr lang="en-US" sz="4599" dirty="0" err="1">
                <a:solidFill>
                  <a:srgbClr val="AB5762"/>
                </a:solidFill>
                <a:latin typeface="Roboto Condensed Bold Italics"/>
              </a:rPr>
              <a:t>của</a:t>
            </a:r>
            <a:r>
              <a:rPr lang="en-US" sz="4599" dirty="0">
                <a:solidFill>
                  <a:srgbClr val="AB5762"/>
                </a:solidFill>
                <a:latin typeface="Roboto Condensed Bold Italics"/>
              </a:rPr>
              <a:t> </a:t>
            </a:r>
            <a:r>
              <a:rPr lang="en-US" sz="4599" dirty="0" err="1">
                <a:solidFill>
                  <a:srgbClr val="AB5762"/>
                </a:solidFill>
                <a:latin typeface="Roboto Condensed Bold Italics"/>
              </a:rPr>
              <a:t>nhân</a:t>
            </a:r>
            <a:r>
              <a:rPr lang="en-US" sz="4599" dirty="0">
                <a:solidFill>
                  <a:srgbClr val="AB5762"/>
                </a:solidFill>
                <a:latin typeface="Roboto Condensed Bold Italics"/>
              </a:rPr>
              <a:t> </a:t>
            </a:r>
            <a:r>
              <a:rPr lang="en-US" sz="4599" dirty="0" err="1">
                <a:solidFill>
                  <a:srgbClr val="AB5762"/>
                </a:solidFill>
                <a:latin typeface="Roboto Condensed Bold Italics"/>
              </a:rPr>
              <a:t>dân</a:t>
            </a:r>
            <a:r>
              <a:rPr lang="en-US" sz="4599" dirty="0">
                <a:solidFill>
                  <a:srgbClr val="AB5762"/>
                </a:solidFill>
                <a:latin typeface="Roboto Condensed Bold Italics"/>
              </a:rPr>
              <a:t> ta</a:t>
            </a:r>
            <a:r>
              <a:rPr lang="en-US" sz="4599" dirty="0">
                <a:solidFill>
                  <a:srgbClr val="AB5762"/>
                </a:solidFill>
                <a:latin typeface="Roboto Condensed Bold"/>
              </a:rPr>
              <a:t> (</a:t>
            </a:r>
            <a:r>
              <a:rPr lang="en-US" sz="4599" dirty="0" err="1">
                <a:solidFill>
                  <a:srgbClr val="AB5762"/>
                </a:solidFill>
                <a:latin typeface="Roboto Condensed Bold"/>
              </a:rPr>
              <a:t>Hồ</a:t>
            </a:r>
            <a:r>
              <a:rPr lang="en-US" sz="4599" dirty="0">
                <a:solidFill>
                  <a:srgbClr val="AB5762"/>
                </a:solidFill>
                <a:latin typeface="Roboto Condensed Bold"/>
              </a:rPr>
              <a:t> </a:t>
            </a:r>
            <a:r>
              <a:rPr lang="en-US" sz="4599" dirty="0" err="1">
                <a:solidFill>
                  <a:srgbClr val="AB5762"/>
                </a:solidFill>
                <a:latin typeface="Roboto Condensed Bold"/>
              </a:rPr>
              <a:t>Chí</a:t>
            </a:r>
            <a:r>
              <a:rPr lang="en-US" sz="4599" dirty="0">
                <a:solidFill>
                  <a:srgbClr val="AB5762"/>
                </a:solidFill>
                <a:latin typeface="Roboto Condensed Bold"/>
              </a:rPr>
              <a:t> Minh)</a:t>
            </a:r>
          </a:p>
        </p:txBody>
      </p:sp>
      <p:sp>
        <p:nvSpPr>
          <p:cNvPr id="4" name="TextBox 4"/>
          <p:cNvSpPr txBox="1"/>
          <p:nvPr/>
        </p:nvSpPr>
        <p:spPr>
          <a:xfrm>
            <a:off x="13931912" y="293979"/>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2 SGK tr.42</a:t>
            </a:r>
          </a:p>
        </p:txBody>
      </p:sp>
      <p:sp>
        <p:nvSpPr>
          <p:cNvPr id="5" name="TextBox 5"/>
          <p:cNvSpPr txBox="1"/>
          <p:nvPr/>
        </p:nvSpPr>
        <p:spPr>
          <a:xfrm>
            <a:off x="2864247" y="2914605"/>
            <a:ext cx="12559506" cy="8074662"/>
          </a:xfrm>
          <a:prstGeom prst="rect">
            <a:avLst/>
          </a:prstGeom>
        </p:spPr>
        <p:txBody>
          <a:bodyPr lIns="0" tIns="0" rIns="0" bIns="0" rtlCol="0" anchor="t">
            <a:spAutoFit/>
          </a:bodyPr>
          <a:lstStyle/>
          <a:p>
            <a:pPr algn="just">
              <a:lnSpc>
                <a:spcPts val="6439"/>
              </a:lnSpc>
            </a:pPr>
            <a:r>
              <a:rPr lang="en-US" sz="4599" dirty="0">
                <a:solidFill>
                  <a:srgbClr val="AB5762"/>
                </a:solidFill>
                <a:latin typeface="Roboto Condensed"/>
              </a:rPr>
              <a:t>a.</a:t>
            </a:r>
          </a:p>
          <a:p>
            <a:pPr algn="just">
              <a:lnSpc>
                <a:spcPts val="6439"/>
              </a:lnSpc>
            </a:pP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2: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được</a:t>
            </a:r>
            <a:r>
              <a:rPr lang="en-US" sz="4599" dirty="0">
                <a:solidFill>
                  <a:srgbClr val="AB5762"/>
                </a:solidFill>
                <a:latin typeface="Roboto Condensed"/>
              </a:rPr>
              <a:t> </a:t>
            </a:r>
            <a:r>
              <a:rPr lang="en-US" sz="4599" dirty="0" err="1">
                <a:solidFill>
                  <a:srgbClr val="AB5762"/>
                </a:solidFill>
                <a:latin typeface="Roboto Condensed"/>
              </a:rPr>
              <a:t>lặp</a:t>
            </a:r>
            <a:r>
              <a:rPr lang="en-US" sz="4599" dirty="0">
                <a:solidFill>
                  <a:srgbClr val="AB5762"/>
                </a:solidFill>
                <a:latin typeface="Roboto Condensed"/>
              </a:rPr>
              <a:t>, </a:t>
            </a:r>
            <a:r>
              <a:rPr lang="en-US" sz="4599" dirty="0" err="1">
                <a:solidFill>
                  <a:srgbClr val="AB5762"/>
                </a:solidFill>
                <a:latin typeface="Roboto Condensed"/>
              </a:rPr>
              <a:t>làm</a:t>
            </a:r>
            <a:r>
              <a:rPr lang="en-US" sz="4599" dirty="0">
                <a:solidFill>
                  <a:srgbClr val="AB5762"/>
                </a:solidFill>
                <a:latin typeface="Roboto Condensed"/>
              </a:rPr>
              <a:t> </a:t>
            </a:r>
            <a:r>
              <a:rPr lang="en-US" sz="4599" dirty="0" err="1">
                <a:solidFill>
                  <a:srgbClr val="AB5762"/>
                </a:solidFill>
                <a:latin typeface="Roboto Condensed"/>
              </a:rPr>
              <a:t>phương</a:t>
            </a:r>
            <a:r>
              <a:rPr lang="en-US" sz="4599" dirty="0">
                <a:solidFill>
                  <a:srgbClr val="AB5762"/>
                </a:solidFill>
                <a:latin typeface="Roboto Condensed"/>
              </a:rPr>
              <a:t> </a:t>
            </a:r>
            <a:r>
              <a:rPr lang="en-US" sz="4599" dirty="0" err="1">
                <a:solidFill>
                  <a:srgbClr val="AB5762"/>
                </a:solidFill>
                <a:latin typeface="Roboto Condensed"/>
              </a:rPr>
              <a:t>tiện</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(2), (3)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nhau</a:t>
            </a:r>
            <a:r>
              <a:rPr lang="en-US" sz="4599" dirty="0">
                <a:solidFill>
                  <a:srgbClr val="AB5762"/>
                </a:solidFill>
                <a:latin typeface="Roboto Condensed"/>
              </a:rPr>
              <a:t> </a:t>
            </a:r>
            <a:r>
              <a:rPr lang="en-US" sz="4599" dirty="0" err="1">
                <a:solidFill>
                  <a:srgbClr val="AB5762"/>
                </a:solidFill>
                <a:latin typeface="Roboto Condensed"/>
              </a:rPr>
              <a:t>và</a:t>
            </a:r>
            <a:r>
              <a:rPr lang="en-US" sz="4599" dirty="0">
                <a:solidFill>
                  <a:srgbClr val="AB5762"/>
                </a:solidFill>
                <a:latin typeface="Roboto Condensed"/>
              </a:rPr>
              <a:t>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(1) </a:t>
            </a:r>
            <a:r>
              <a:rPr lang="en-US" sz="4599" dirty="0" err="1">
                <a:solidFill>
                  <a:srgbClr val="AB5762"/>
                </a:solidFill>
                <a:latin typeface="Roboto Condensed"/>
              </a:rPr>
              <a:t>là</a:t>
            </a:r>
            <a:r>
              <a:rPr lang="en-US" sz="4599" dirty="0">
                <a:solidFill>
                  <a:srgbClr val="AB5762"/>
                </a:solidFill>
                <a:latin typeface="Roboto Condensed"/>
              </a:rPr>
              <a:t> “</a:t>
            </a:r>
            <a:r>
              <a:rPr lang="en-US" sz="4599" dirty="0" err="1">
                <a:solidFill>
                  <a:srgbClr val="AB5762"/>
                </a:solidFill>
                <a:latin typeface="Roboto Condensed"/>
              </a:rPr>
              <a:t>chúng</a:t>
            </a:r>
            <a:r>
              <a:rPr lang="en-US" sz="4599" dirty="0">
                <a:solidFill>
                  <a:srgbClr val="AB5762"/>
                </a:solidFill>
                <a:latin typeface="Roboto Condensed"/>
              </a:rPr>
              <a:t> ta”, “</a:t>
            </a:r>
            <a:r>
              <a:rPr lang="en-US" sz="4599" dirty="0" err="1">
                <a:solidFill>
                  <a:srgbClr val="AB5762"/>
                </a:solidFill>
                <a:latin typeface="Roboto Condensed"/>
              </a:rPr>
              <a:t>lịch</a:t>
            </a:r>
            <a:r>
              <a:rPr lang="en-US" sz="4599" dirty="0">
                <a:solidFill>
                  <a:srgbClr val="AB5762"/>
                </a:solidFill>
                <a:latin typeface="Roboto Condensed"/>
              </a:rPr>
              <a:t> </a:t>
            </a:r>
            <a:r>
              <a:rPr lang="en-US" sz="4599" dirty="0" err="1">
                <a:solidFill>
                  <a:srgbClr val="AB5762"/>
                </a:solidFill>
                <a:latin typeface="Roboto Condensed"/>
              </a:rPr>
              <a:t>sử</a:t>
            </a:r>
            <a:r>
              <a:rPr lang="en-US" sz="4599" dirty="0">
                <a:solidFill>
                  <a:srgbClr val="AB5762"/>
                </a:solidFill>
                <a:latin typeface="Roboto Condensed"/>
              </a:rPr>
              <a:t>”. </a:t>
            </a:r>
            <a:r>
              <a:rPr lang="en-US" sz="4599" dirty="0" err="1">
                <a:solidFill>
                  <a:srgbClr val="AB5762"/>
                </a:solidFill>
                <a:latin typeface="Roboto Condensed"/>
              </a:rPr>
              <a:t>Trong</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(3), </a:t>
            </a:r>
            <a:r>
              <a:rPr lang="en-US" sz="4599" dirty="0" err="1">
                <a:solidFill>
                  <a:srgbClr val="AB5762"/>
                </a:solidFill>
                <a:latin typeface="Roboto Condensed"/>
              </a:rPr>
              <a:t>cụm</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được</a:t>
            </a:r>
            <a:r>
              <a:rPr lang="en-US" sz="4599" dirty="0">
                <a:solidFill>
                  <a:srgbClr val="AB5762"/>
                </a:solidFill>
                <a:latin typeface="Roboto Condensed"/>
              </a:rPr>
              <a:t> </a:t>
            </a:r>
            <a:r>
              <a:rPr lang="en-US" sz="4599" dirty="0" err="1">
                <a:solidFill>
                  <a:srgbClr val="AB5762"/>
                </a:solidFill>
                <a:latin typeface="Roboto Condensed"/>
              </a:rPr>
              <a:t>dùng</a:t>
            </a:r>
            <a:r>
              <a:rPr lang="en-US" sz="4599" dirty="0">
                <a:solidFill>
                  <a:srgbClr val="AB5762"/>
                </a:solidFill>
                <a:latin typeface="Roboto Condensed"/>
              </a:rPr>
              <a:t> </a:t>
            </a:r>
            <a:r>
              <a:rPr lang="en-US" sz="4599" dirty="0" err="1">
                <a:solidFill>
                  <a:srgbClr val="AB5762"/>
                </a:solidFill>
                <a:latin typeface="Roboto Condensed"/>
              </a:rPr>
              <a:t>để</a:t>
            </a:r>
            <a:r>
              <a:rPr lang="en-US" sz="4599" dirty="0">
                <a:solidFill>
                  <a:srgbClr val="AB5762"/>
                </a:solidFill>
                <a:latin typeface="Roboto Condensed"/>
              </a:rPr>
              <a:t> </a:t>
            </a:r>
            <a:r>
              <a:rPr lang="en-US" sz="4599" dirty="0" err="1">
                <a:solidFill>
                  <a:srgbClr val="AB5762"/>
                </a:solidFill>
                <a:latin typeface="Roboto Condensed"/>
              </a:rPr>
              <a:t>thay</a:t>
            </a:r>
            <a:r>
              <a:rPr lang="en-US" sz="4599" dirty="0">
                <a:solidFill>
                  <a:srgbClr val="AB5762"/>
                </a:solidFill>
                <a:latin typeface="Roboto Condensed"/>
              </a:rPr>
              <a:t> </a:t>
            </a:r>
            <a:r>
              <a:rPr lang="en-US" sz="4599" dirty="0" err="1">
                <a:solidFill>
                  <a:srgbClr val="AB5762"/>
                </a:solidFill>
                <a:latin typeface="Roboto Condensed"/>
              </a:rPr>
              <a:t>thế</a:t>
            </a:r>
            <a:r>
              <a:rPr lang="en-US" sz="4599" dirty="0">
                <a:solidFill>
                  <a:srgbClr val="AB5762"/>
                </a:solidFill>
                <a:latin typeface="Roboto Condensed"/>
              </a:rPr>
              <a:t> </a:t>
            </a:r>
            <a:r>
              <a:rPr lang="en-US" sz="4599" dirty="0" err="1">
                <a:solidFill>
                  <a:srgbClr val="AB5762"/>
                </a:solidFill>
                <a:latin typeface="Roboto Condensed"/>
              </a:rPr>
              <a:t>cho</a:t>
            </a:r>
            <a:r>
              <a:rPr lang="en-US" sz="4599" dirty="0">
                <a:solidFill>
                  <a:srgbClr val="AB5762"/>
                </a:solidFill>
                <a:latin typeface="Roboto Condensed"/>
              </a:rPr>
              <a:t> </a:t>
            </a:r>
            <a:r>
              <a:rPr lang="en-US" sz="4599" dirty="0" err="1">
                <a:solidFill>
                  <a:srgbClr val="AB5762"/>
                </a:solidFill>
                <a:latin typeface="Roboto Condensed"/>
              </a:rPr>
              <a:t>cho</a:t>
            </a:r>
            <a:r>
              <a:rPr lang="en-US" sz="4599" dirty="0">
                <a:solidFill>
                  <a:srgbClr val="AB5762"/>
                </a:solidFill>
                <a:latin typeface="Roboto Condensed"/>
              </a:rPr>
              <a:t> </a:t>
            </a:r>
            <a:r>
              <a:rPr lang="en-US" sz="4599" dirty="0" err="1">
                <a:solidFill>
                  <a:srgbClr val="AB5762"/>
                </a:solidFill>
                <a:latin typeface="Roboto Condensed"/>
              </a:rPr>
              <a:t>tên</a:t>
            </a:r>
            <a:r>
              <a:rPr lang="en-US" sz="4599" dirty="0">
                <a:solidFill>
                  <a:srgbClr val="AB5762"/>
                </a:solidFill>
                <a:latin typeface="Roboto Condensed"/>
              </a:rPr>
              <a:t> </a:t>
            </a:r>
            <a:r>
              <a:rPr lang="en-US" sz="4599" dirty="0" err="1">
                <a:solidFill>
                  <a:srgbClr val="AB5762"/>
                </a:solidFill>
                <a:latin typeface="Roboto Condensed"/>
              </a:rPr>
              <a:t>các</a:t>
            </a:r>
            <a:r>
              <a:rPr lang="en-US" sz="4599" dirty="0">
                <a:solidFill>
                  <a:srgbClr val="AB5762"/>
                </a:solidFill>
                <a:latin typeface="Roboto Condensed"/>
              </a:rPr>
              <a:t> </a:t>
            </a:r>
            <a:r>
              <a:rPr lang="en-US" sz="4599" dirty="0" err="1">
                <a:solidFill>
                  <a:srgbClr val="AB5762"/>
                </a:solidFill>
                <a:latin typeface="Roboto Condensed"/>
              </a:rPr>
              <a:t>nhân</a:t>
            </a:r>
            <a:r>
              <a:rPr lang="en-US" sz="4599" dirty="0">
                <a:solidFill>
                  <a:srgbClr val="AB5762"/>
                </a:solidFill>
                <a:latin typeface="Roboto Condensed"/>
              </a:rPr>
              <a:t> </a:t>
            </a:r>
            <a:r>
              <a:rPr lang="en-US" sz="4599" dirty="0" err="1">
                <a:solidFill>
                  <a:srgbClr val="AB5762"/>
                </a:solidFill>
                <a:latin typeface="Roboto Condensed"/>
              </a:rPr>
              <a:t>vật</a:t>
            </a:r>
            <a:r>
              <a:rPr lang="en-US" sz="4599" dirty="0">
                <a:solidFill>
                  <a:srgbClr val="AB5762"/>
                </a:solidFill>
                <a:latin typeface="Roboto Condensed"/>
              </a:rPr>
              <a:t> </a:t>
            </a:r>
            <a:r>
              <a:rPr lang="en-US" sz="4599" dirty="0" err="1">
                <a:solidFill>
                  <a:srgbClr val="AB5762"/>
                </a:solidFill>
                <a:latin typeface="Roboto Condensed"/>
              </a:rPr>
              <a:t>lịch</a:t>
            </a:r>
            <a:r>
              <a:rPr lang="en-US" sz="4599" dirty="0">
                <a:solidFill>
                  <a:srgbClr val="AB5762"/>
                </a:solidFill>
                <a:latin typeface="Roboto Condensed"/>
              </a:rPr>
              <a:t> </a:t>
            </a:r>
            <a:r>
              <a:rPr lang="en-US" sz="4599" dirty="0" err="1">
                <a:solidFill>
                  <a:srgbClr val="AB5762"/>
                </a:solidFill>
                <a:latin typeface="Roboto Condensed"/>
              </a:rPr>
              <a:t>sử</a:t>
            </a:r>
            <a:r>
              <a:rPr lang="en-US" sz="4599" dirty="0">
                <a:solidFill>
                  <a:srgbClr val="AB5762"/>
                </a:solidFill>
                <a:latin typeface="Roboto Condensed"/>
              </a:rPr>
              <a:t> </a:t>
            </a:r>
            <a:r>
              <a:rPr lang="en-US" sz="4599" dirty="0" err="1">
                <a:solidFill>
                  <a:srgbClr val="AB5762"/>
                </a:solidFill>
                <a:latin typeface="Roboto Condensed"/>
              </a:rPr>
              <a:t>đã</a:t>
            </a:r>
            <a:r>
              <a:rPr lang="en-US" sz="4599" dirty="0">
                <a:solidFill>
                  <a:srgbClr val="AB5762"/>
                </a:solidFill>
                <a:latin typeface="Roboto Condensed"/>
              </a:rPr>
              <a:t> </a:t>
            </a:r>
            <a:r>
              <a:rPr lang="en-US" sz="4599" dirty="0" err="1">
                <a:solidFill>
                  <a:srgbClr val="AB5762"/>
                </a:solidFill>
                <a:latin typeface="Roboto Condensed"/>
              </a:rPr>
              <a:t>nêu</a:t>
            </a:r>
            <a:r>
              <a:rPr lang="en-US" sz="4599" dirty="0">
                <a:solidFill>
                  <a:srgbClr val="AB5762"/>
                </a:solidFill>
                <a:latin typeface="Roboto Condensed"/>
              </a:rPr>
              <a:t> ở </a:t>
            </a:r>
            <a:r>
              <a:rPr lang="en-US" sz="4599" dirty="0" err="1">
                <a:solidFill>
                  <a:srgbClr val="AB5762"/>
                </a:solidFill>
                <a:latin typeface="Roboto Condensed"/>
              </a:rPr>
              <a:t>câu</a:t>
            </a:r>
            <a:r>
              <a:rPr lang="en-US" sz="4599" dirty="0">
                <a:solidFill>
                  <a:srgbClr val="AB5762"/>
                </a:solidFill>
                <a:latin typeface="Roboto Condensed"/>
              </a:rPr>
              <a:t> (2) </a:t>
            </a:r>
            <a:r>
              <a:rPr lang="en-US" sz="4599" dirty="0" err="1">
                <a:solidFill>
                  <a:srgbClr val="AB5762"/>
                </a:solidFill>
                <a:latin typeface="Roboto Condensed"/>
              </a:rPr>
              <a:t>là</a:t>
            </a:r>
            <a:r>
              <a:rPr lang="en-US" sz="4599" dirty="0">
                <a:solidFill>
                  <a:srgbClr val="AB5762"/>
                </a:solidFill>
                <a:latin typeface="Roboto Condensed"/>
              </a:rPr>
              <a:t> “</a:t>
            </a:r>
            <a:r>
              <a:rPr lang="en-US" sz="4599" dirty="0" err="1">
                <a:solidFill>
                  <a:srgbClr val="AB5762"/>
                </a:solidFill>
                <a:latin typeface="Roboto Condensed"/>
              </a:rPr>
              <a:t>các</a:t>
            </a:r>
            <a:r>
              <a:rPr lang="en-US" sz="4599" dirty="0">
                <a:solidFill>
                  <a:srgbClr val="AB5762"/>
                </a:solidFill>
                <a:latin typeface="Roboto Condensed"/>
              </a:rPr>
              <a:t> </a:t>
            </a:r>
            <a:r>
              <a:rPr lang="en-US" sz="4599" dirty="0" err="1">
                <a:solidFill>
                  <a:srgbClr val="AB5762"/>
                </a:solidFill>
                <a:latin typeface="Roboto Condensed"/>
              </a:rPr>
              <a:t>vị</a:t>
            </a:r>
            <a:r>
              <a:rPr lang="en-US" sz="4599" dirty="0">
                <a:solidFill>
                  <a:srgbClr val="AB5762"/>
                </a:solidFill>
                <a:latin typeface="Roboto Condensed"/>
              </a:rPr>
              <a:t> </a:t>
            </a:r>
            <a:r>
              <a:rPr lang="en-US" sz="4599" dirty="0" err="1">
                <a:solidFill>
                  <a:srgbClr val="AB5762"/>
                </a:solidFill>
                <a:latin typeface="Roboto Condensed"/>
              </a:rPr>
              <a:t>anh</a:t>
            </a:r>
            <a:r>
              <a:rPr lang="en-US" sz="4599" dirty="0">
                <a:solidFill>
                  <a:srgbClr val="AB5762"/>
                </a:solidFill>
                <a:latin typeface="Roboto Condensed"/>
              </a:rPr>
              <a:t> </a:t>
            </a:r>
            <a:r>
              <a:rPr lang="en-US" sz="4599" dirty="0" err="1">
                <a:solidFill>
                  <a:srgbClr val="AB5762"/>
                </a:solidFill>
                <a:latin typeface="Roboto Condensed"/>
              </a:rPr>
              <a:t>hùng</a:t>
            </a:r>
            <a:r>
              <a:rPr lang="en-US" sz="4599" dirty="0">
                <a:solidFill>
                  <a:srgbClr val="AB5762"/>
                </a:solidFill>
                <a:latin typeface="Roboto Condensed"/>
              </a:rPr>
              <a:t> </a:t>
            </a:r>
            <a:r>
              <a:rPr lang="en-US" sz="4599" dirty="0" err="1">
                <a:solidFill>
                  <a:srgbClr val="AB5762"/>
                </a:solidFill>
                <a:latin typeface="Roboto Condensed"/>
              </a:rPr>
              <a:t>dân</a:t>
            </a:r>
            <a:r>
              <a:rPr lang="en-US" sz="4599" dirty="0">
                <a:solidFill>
                  <a:srgbClr val="AB5762"/>
                </a:solidFill>
                <a:latin typeface="Roboto Condensed"/>
              </a:rPr>
              <a:t> </a:t>
            </a:r>
            <a:r>
              <a:rPr lang="en-US" sz="4599" dirty="0" err="1">
                <a:solidFill>
                  <a:srgbClr val="AB5762"/>
                </a:solidFill>
                <a:latin typeface="Roboto Condensed"/>
              </a:rPr>
              <a:t>tộc</a:t>
            </a:r>
            <a:r>
              <a:rPr lang="en-US" sz="4599" dirty="0">
                <a:solidFill>
                  <a:srgbClr val="AB5762"/>
                </a:solidFill>
                <a:latin typeface="Roboto Condensed"/>
              </a:rPr>
              <a:t>”. </a:t>
            </a:r>
            <a:r>
              <a:rPr lang="en-US" sz="4599" dirty="0" err="1">
                <a:solidFill>
                  <a:srgbClr val="AB5762"/>
                </a:solidFill>
                <a:latin typeface="Roboto Condensed"/>
              </a:rPr>
              <a:t>Cụm</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này</a:t>
            </a:r>
            <a:r>
              <a:rPr lang="en-US" sz="4599" dirty="0">
                <a:solidFill>
                  <a:srgbClr val="AB5762"/>
                </a:solidFill>
                <a:latin typeface="Roboto Condensed"/>
              </a:rPr>
              <a:t> </a:t>
            </a:r>
            <a:r>
              <a:rPr lang="en-US" sz="4599" dirty="0" err="1">
                <a:solidFill>
                  <a:srgbClr val="AB5762"/>
                </a:solidFill>
                <a:latin typeface="Roboto Condensed"/>
              </a:rPr>
              <a:t>là</a:t>
            </a:r>
            <a:r>
              <a:rPr lang="en-US" sz="4599" dirty="0">
                <a:solidFill>
                  <a:srgbClr val="AB5762"/>
                </a:solidFill>
                <a:latin typeface="Roboto Condensed"/>
              </a:rPr>
              <a:t> </a:t>
            </a:r>
            <a:r>
              <a:rPr lang="en-US" sz="4599" dirty="0" err="1">
                <a:solidFill>
                  <a:srgbClr val="AB5762"/>
                </a:solidFill>
                <a:latin typeface="Roboto Condensed"/>
              </a:rPr>
              <a:t>một</a:t>
            </a:r>
            <a:r>
              <a:rPr lang="en-US" sz="4599" dirty="0">
                <a:solidFill>
                  <a:srgbClr val="AB5762"/>
                </a:solidFill>
                <a:latin typeface="Roboto Condensed"/>
              </a:rPr>
              <a:t> </a:t>
            </a:r>
            <a:r>
              <a:rPr lang="en-US" sz="4599" dirty="0" err="1">
                <a:solidFill>
                  <a:srgbClr val="AB5762"/>
                </a:solidFill>
                <a:latin typeface="Roboto Condensed"/>
              </a:rPr>
              <a:t>phương</a:t>
            </a:r>
            <a:r>
              <a:rPr lang="en-US" sz="4599" dirty="0">
                <a:solidFill>
                  <a:srgbClr val="AB5762"/>
                </a:solidFill>
                <a:latin typeface="Roboto Condensed"/>
              </a:rPr>
              <a:t> </a:t>
            </a:r>
            <a:r>
              <a:rPr lang="en-US" sz="4599" dirty="0" err="1">
                <a:solidFill>
                  <a:srgbClr val="AB5762"/>
                </a:solidFill>
                <a:latin typeface="Roboto Condensed"/>
              </a:rPr>
              <a:t>tiện</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(3) </a:t>
            </a:r>
            <a:r>
              <a:rPr lang="en-US" sz="4599" dirty="0" err="1">
                <a:solidFill>
                  <a:srgbClr val="AB5762"/>
                </a:solidFill>
                <a:latin typeface="Roboto Condensed"/>
              </a:rPr>
              <a:t>và</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(2).</a:t>
            </a:r>
          </a:p>
          <a:p>
            <a:pPr algn="just">
              <a:lnSpc>
                <a:spcPts val="6439"/>
              </a:lnSpc>
            </a:pPr>
            <a:endParaRPr lang="en-US" sz="4599" dirty="0">
              <a:solidFill>
                <a:srgbClr val="AB5762"/>
              </a:solidFill>
              <a:latin typeface="Roboto Condensed"/>
            </a:endParaRPr>
          </a:p>
          <a:p>
            <a:pPr algn="just">
              <a:lnSpc>
                <a:spcPts val="6439"/>
              </a:lnSpc>
            </a:pPr>
            <a:endParaRPr lang="en-US" sz="4599" dirty="0">
              <a:solidFill>
                <a:srgbClr val="AB5762"/>
              </a:solidFill>
              <a:latin typeface="Roboto Condensed"/>
            </a:endParaRPr>
          </a:p>
          <a:p>
            <a:pPr algn="just">
              <a:lnSpc>
                <a:spcPts val="6439"/>
              </a:lnSpc>
              <a:spcBef>
                <a:spcPct val="0"/>
              </a:spcBef>
            </a:pPr>
            <a:endParaRPr lang="en-US" sz="4599" dirty="0">
              <a:solidFill>
                <a:srgbClr val="AB5762"/>
              </a:solidFill>
              <a:latin typeface="Roboto Condensed"/>
            </a:endParaRPr>
          </a:p>
        </p:txBody>
      </p:sp>
      <p:pic>
        <p:nvPicPr>
          <p:cNvPr id="6" name="Picture 6"/>
          <p:cNvPicPr>
            <a:picLocks noChangeAspect="1"/>
          </p:cNvPicPr>
          <p:nvPr/>
        </p:nvPicPr>
        <p:blipFill>
          <a:blip r:embed="rId3"/>
          <a:srcRect/>
          <a:stretch>
            <a:fillRect/>
          </a:stretch>
        </p:blipFill>
        <p:spPr>
          <a:xfrm>
            <a:off x="16200921" y="7598826"/>
            <a:ext cx="2116758" cy="3318948"/>
          </a:xfrm>
          <a:prstGeom prst="rect">
            <a:avLst/>
          </a:prstGeom>
        </p:spPr>
      </p:pic>
      <p:pic>
        <p:nvPicPr>
          <p:cNvPr id="7" name="Picture 7"/>
          <p:cNvPicPr>
            <a:picLocks noChangeAspect="1"/>
          </p:cNvPicPr>
          <p:nvPr/>
        </p:nvPicPr>
        <p:blipFill>
          <a:blip r:embed="rId4"/>
          <a:srcRect/>
          <a:stretch>
            <a:fillRect/>
          </a:stretch>
        </p:blipFill>
        <p:spPr>
          <a:xfrm rot="1534021">
            <a:off x="-501725" y="7985610"/>
            <a:ext cx="3060849" cy="460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3048000" y="0"/>
            <a:ext cx="24765000" cy="10287000"/>
          </a:xfrm>
          <a:prstGeom prst="rect">
            <a:avLst/>
          </a:prstGeom>
        </p:spPr>
      </p:pic>
      <p:sp>
        <p:nvSpPr>
          <p:cNvPr id="3" name="TextBox 3"/>
          <p:cNvSpPr txBox="1"/>
          <p:nvPr/>
        </p:nvSpPr>
        <p:spPr>
          <a:xfrm>
            <a:off x="1028700" y="1412193"/>
            <a:ext cx="16737791" cy="1597662"/>
          </a:xfrm>
          <a:prstGeom prst="rect">
            <a:avLst/>
          </a:prstGeom>
        </p:spPr>
        <p:txBody>
          <a:bodyPr lIns="0" tIns="0" rIns="0" bIns="0" rtlCol="0" anchor="t">
            <a:spAutoFit/>
          </a:bodyPr>
          <a:lstStyle/>
          <a:p>
            <a:pPr algn="just">
              <a:lnSpc>
                <a:spcPts val="6439"/>
              </a:lnSpc>
              <a:spcBef>
                <a:spcPct val="0"/>
              </a:spcBef>
            </a:pPr>
            <a:r>
              <a:rPr lang="en-US" sz="4599">
                <a:solidFill>
                  <a:srgbClr val="AB5762"/>
                </a:solidFill>
                <a:latin typeface="Roboto Condensed Bold"/>
              </a:rPr>
              <a:t>Phân tích tính liên kết của văn bản </a:t>
            </a:r>
            <a:r>
              <a:rPr lang="en-US" sz="4599">
                <a:solidFill>
                  <a:srgbClr val="AB5762"/>
                </a:solidFill>
                <a:latin typeface="Roboto Condensed Bold Italics"/>
              </a:rPr>
              <a:t>Tinh thần yêu nước của nhân dân ta</a:t>
            </a:r>
            <a:r>
              <a:rPr lang="en-US" sz="4599">
                <a:solidFill>
                  <a:srgbClr val="AB5762"/>
                </a:solidFill>
                <a:latin typeface="Roboto Condensed Bold"/>
              </a:rPr>
              <a:t> (Hồ Chí Minh)</a:t>
            </a:r>
          </a:p>
        </p:txBody>
      </p:sp>
      <p:sp>
        <p:nvSpPr>
          <p:cNvPr id="4" name="TextBox 4"/>
          <p:cNvSpPr txBox="1"/>
          <p:nvPr/>
        </p:nvSpPr>
        <p:spPr>
          <a:xfrm>
            <a:off x="13931912" y="293979"/>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2 SGK tr.42</a:t>
            </a:r>
          </a:p>
        </p:txBody>
      </p:sp>
      <p:sp>
        <p:nvSpPr>
          <p:cNvPr id="5" name="TextBox 5"/>
          <p:cNvSpPr txBox="1"/>
          <p:nvPr/>
        </p:nvSpPr>
        <p:spPr>
          <a:xfrm>
            <a:off x="2864247" y="3228930"/>
            <a:ext cx="12559506" cy="5645787"/>
          </a:xfrm>
          <a:prstGeom prst="rect">
            <a:avLst/>
          </a:prstGeom>
        </p:spPr>
        <p:txBody>
          <a:bodyPr lIns="0" tIns="0" rIns="0" bIns="0" rtlCol="0" anchor="t">
            <a:spAutoFit/>
          </a:bodyPr>
          <a:lstStyle/>
          <a:p>
            <a:pPr algn="just">
              <a:lnSpc>
                <a:spcPts val="6439"/>
              </a:lnSpc>
            </a:pPr>
            <a:r>
              <a:rPr lang="en-US" sz="4599" dirty="0">
                <a:solidFill>
                  <a:srgbClr val="AB5762"/>
                </a:solidFill>
                <a:latin typeface="Roboto Condensed"/>
              </a:rPr>
              <a:t>b.</a:t>
            </a:r>
          </a:p>
          <a:p>
            <a:pPr algn="just">
              <a:lnSpc>
                <a:spcPts val="6439"/>
              </a:lnSpc>
            </a:pP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a:t>
            </a:r>
            <a:r>
              <a:rPr lang="en-US" sz="4599" dirty="0" err="1">
                <a:solidFill>
                  <a:srgbClr val="AB5762"/>
                </a:solidFill>
                <a:latin typeface="Roboto Condensed"/>
              </a:rPr>
              <a:t>có</a:t>
            </a:r>
            <a:r>
              <a:rPr lang="en-US" sz="4599" dirty="0">
                <a:solidFill>
                  <a:srgbClr val="AB5762"/>
                </a:solidFill>
                <a:latin typeface="Roboto Condensed"/>
              </a:rPr>
              <a:t> </a:t>
            </a:r>
            <a:r>
              <a:rPr lang="en-US" sz="4599" dirty="0" err="1">
                <a:solidFill>
                  <a:srgbClr val="AB5762"/>
                </a:solidFill>
                <a:latin typeface="Roboto Condensed"/>
              </a:rPr>
              <a:t>tác</a:t>
            </a:r>
            <a:r>
              <a:rPr lang="en-US" sz="4599" dirty="0">
                <a:solidFill>
                  <a:srgbClr val="AB5762"/>
                </a:solidFill>
                <a:latin typeface="Roboto Condensed"/>
              </a:rPr>
              <a:t> </a:t>
            </a:r>
            <a:r>
              <a:rPr lang="en-US" sz="4599" dirty="0" err="1">
                <a:solidFill>
                  <a:srgbClr val="AB5762"/>
                </a:solidFill>
                <a:latin typeface="Roboto Condensed"/>
              </a:rPr>
              <a:t>dụng</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(2)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(1) </a:t>
            </a:r>
            <a:r>
              <a:rPr lang="en-US" sz="4599" dirty="0" err="1">
                <a:solidFill>
                  <a:srgbClr val="AB5762"/>
                </a:solidFill>
                <a:latin typeface="Roboto Condensed"/>
              </a:rPr>
              <a:t>là</a:t>
            </a:r>
            <a:r>
              <a:rPr lang="en-US" sz="4599" dirty="0">
                <a:solidFill>
                  <a:srgbClr val="AB5762"/>
                </a:solidFill>
                <a:latin typeface="Roboto Condensed"/>
              </a:rPr>
              <a:t>: “</a:t>
            </a:r>
            <a:r>
              <a:rPr lang="en-US" sz="4599" dirty="0" err="1">
                <a:solidFill>
                  <a:srgbClr val="AB5762"/>
                </a:solidFill>
                <a:latin typeface="Roboto Condensed"/>
              </a:rPr>
              <a:t>Lịch</a:t>
            </a:r>
            <a:r>
              <a:rPr lang="en-US" sz="4599" dirty="0">
                <a:solidFill>
                  <a:srgbClr val="AB5762"/>
                </a:solidFill>
                <a:latin typeface="Roboto Condensed"/>
              </a:rPr>
              <a:t> </a:t>
            </a:r>
            <a:r>
              <a:rPr lang="en-US" sz="4599" dirty="0" err="1">
                <a:solidFill>
                  <a:srgbClr val="AB5762"/>
                </a:solidFill>
                <a:latin typeface="Roboto Condensed"/>
              </a:rPr>
              <a:t>sử</a:t>
            </a:r>
            <a:r>
              <a:rPr lang="en-US" sz="4599" dirty="0">
                <a:solidFill>
                  <a:srgbClr val="AB5762"/>
                </a:solidFill>
                <a:latin typeface="Roboto Condensed"/>
              </a:rPr>
              <a:t> ta </a:t>
            </a:r>
            <a:r>
              <a:rPr lang="en-US" sz="4599" dirty="0" err="1">
                <a:solidFill>
                  <a:srgbClr val="AB5762"/>
                </a:solidFill>
                <a:latin typeface="Roboto Condensed"/>
              </a:rPr>
              <a:t>đã</a:t>
            </a:r>
            <a:r>
              <a:rPr lang="en-US" sz="4599" dirty="0">
                <a:solidFill>
                  <a:srgbClr val="AB5762"/>
                </a:solidFill>
                <a:latin typeface="Roboto Condensed"/>
              </a:rPr>
              <a:t> </a:t>
            </a:r>
            <a:r>
              <a:rPr lang="en-US" sz="4599" dirty="0" err="1">
                <a:solidFill>
                  <a:srgbClr val="AB5762"/>
                </a:solidFill>
                <a:latin typeface="Roboto Condensed"/>
              </a:rPr>
              <a:t>có</a:t>
            </a:r>
            <a:r>
              <a:rPr lang="en-US" sz="4599" dirty="0">
                <a:solidFill>
                  <a:srgbClr val="AB5762"/>
                </a:solidFill>
                <a:latin typeface="Roboto Condensed"/>
              </a:rPr>
              <a:t> </a:t>
            </a:r>
            <a:r>
              <a:rPr lang="en-US" sz="4599" dirty="0" err="1">
                <a:solidFill>
                  <a:srgbClr val="AB5762"/>
                </a:solidFill>
                <a:latin typeface="Roboto Condensed"/>
              </a:rPr>
              <a:t>nhiều</a:t>
            </a:r>
            <a:r>
              <a:rPr lang="en-US" sz="4599" dirty="0">
                <a:solidFill>
                  <a:srgbClr val="AB5762"/>
                </a:solidFill>
                <a:latin typeface="Roboto Condensed"/>
              </a:rPr>
              <a:t> </a:t>
            </a:r>
            <a:r>
              <a:rPr lang="en-US" sz="4599" dirty="0" err="1">
                <a:solidFill>
                  <a:srgbClr val="AB5762"/>
                </a:solidFill>
                <a:latin typeface="Roboto Condensed"/>
              </a:rPr>
              <a:t>cuộc</a:t>
            </a:r>
            <a:r>
              <a:rPr lang="en-US" sz="4599" dirty="0">
                <a:solidFill>
                  <a:srgbClr val="AB5762"/>
                </a:solidFill>
                <a:latin typeface="Roboto Condensed"/>
              </a:rPr>
              <a:t> </a:t>
            </a:r>
            <a:r>
              <a:rPr lang="en-US" sz="4599" dirty="0" err="1">
                <a:solidFill>
                  <a:srgbClr val="AB5762"/>
                </a:solidFill>
                <a:latin typeface="Roboto Condensed"/>
              </a:rPr>
              <a:t>kháng</a:t>
            </a:r>
            <a:r>
              <a:rPr lang="en-US" sz="4599" dirty="0">
                <a:solidFill>
                  <a:srgbClr val="AB5762"/>
                </a:solidFill>
                <a:latin typeface="Roboto Condensed"/>
              </a:rPr>
              <a:t> </a:t>
            </a:r>
            <a:r>
              <a:rPr lang="en-US" sz="4599" dirty="0" err="1">
                <a:solidFill>
                  <a:srgbClr val="AB5762"/>
                </a:solidFill>
                <a:latin typeface="Roboto Condensed"/>
              </a:rPr>
              <a:t>chiến</a:t>
            </a:r>
            <a:r>
              <a:rPr lang="en-US" sz="4599" dirty="0">
                <a:solidFill>
                  <a:srgbClr val="AB5762"/>
                </a:solidFill>
                <a:latin typeface="Roboto Condensed"/>
              </a:rPr>
              <a:t> </a:t>
            </a:r>
            <a:r>
              <a:rPr lang="en-US" sz="4599" dirty="0" err="1">
                <a:solidFill>
                  <a:srgbClr val="AB5762"/>
                </a:solidFill>
                <a:latin typeface="Roboto Condensed"/>
              </a:rPr>
              <a:t>vĩ</a:t>
            </a:r>
            <a:r>
              <a:rPr lang="en-US" sz="4599" dirty="0">
                <a:solidFill>
                  <a:srgbClr val="AB5762"/>
                </a:solidFill>
                <a:latin typeface="Roboto Condensed"/>
              </a:rPr>
              <a:t> </a:t>
            </a:r>
            <a:r>
              <a:rPr lang="en-US" sz="4599" dirty="0" err="1">
                <a:solidFill>
                  <a:srgbClr val="AB5762"/>
                </a:solidFill>
                <a:latin typeface="Roboto Condensed"/>
              </a:rPr>
              <a:t>đại</a:t>
            </a:r>
            <a:r>
              <a:rPr lang="en-US" sz="4599" dirty="0">
                <a:solidFill>
                  <a:srgbClr val="AB5762"/>
                </a:solidFill>
                <a:latin typeface="Roboto Condensed"/>
              </a:rPr>
              <a:t> </a:t>
            </a:r>
            <a:r>
              <a:rPr lang="en-US" sz="4599" dirty="0" err="1">
                <a:solidFill>
                  <a:srgbClr val="AB5762"/>
                </a:solidFill>
                <a:latin typeface="Roboto Condensed"/>
              </a:rPr>
              <a:t>chứng</a:t>
            </a:r>
            <a:r>
              <a:rPr lang="en-US" sz="4599" dirty="0">
                <a:solidFill>
                  <a:srgbClr val="AB5762"/>
                </a:solidFill>
                <a:latin typeface="Roboto Condensed"/>
              </a:rPr>
              <a:t> </a:t>
            </a:r>
            <a:r>
              <a:rPr lang="en-US" sz="4599" dirty="0" err="1">
                <a:solidFill>
                  <a:srgbClr val="AB5762"/>
                </a:solidFill>
                <a:latin typeface="Roboto Condensed"/>
              </a:rPr>
              <a:t>tỏ</a:t>
            </a:r>
            <a:r>
              <a:rPr lang="en-US" sz="4599" dirty="0">
                <a:solidFill>
                  <a:srgbClr val="AB5762"/>
                </a:solidFill>
                <a:latin typeface="Roboto Condensed"/>
              </a:rPr>
              <a:t> </a:t>
            </a:r>
            <a:r>
              <a:rPr lang="en-US" sz="4599" dirty="0" err="1">
                <a:solidFill>
                  <a:srgbClr val="AB5762"/>
                </a:solidFill>
                <a:latin typeface="Roboto Condensed"/>
              </a:rPr>
              <a:t>tinh</a:t>
            </a:r>
            <a:r>
              <a:rPr lang="en-US" sz="4599" dirty="0">
                <a:solidFill>
                  <a:srgbClr val="AB5762"/>
                </a:solidFill>
                <a:latin typeface="Roboto Condensed"/>
              </a:rPr>
              <a:t> </a:t>
            </a:r>
            <a:r>
              <a:rPr lang="en-US" sz="4599" dirty="0" err="1">
                <a:solidFill>
                  <a:srgbClr val="AB5762"/>
                </a:solidFill>
                <a:latin typeface="Roboto Condensed"/>
              </a:rPr>
              <a:t>thần</a:t>
            </a:r>
            <a:r>
              <a:rPr lang="en-US" sz="4599" dirty="0">
                <a:solidFill>
                  <a:srgbClr val="AB5762"/>
                </a:solidFill>
                <a:latin typeface="Roboto Condensed"/>
              </a:rPr>
              <a:t> </a:t>
            </a:r>
            <a:r>
              <a:rPr lang="en-US" sz="4599" dirty="0" err="1">
                <a:solidFill>
                  <a:srgbClr val="AB5762"/>
                </a:solidFill>
                <a:latin typeface="Roboto Condensed"/>
              </a:rPr>
              <a:t>yêu</a:t>
            </a:r>
            <a:r>
              <a:rPr lang="en-US" sz="4599" dirty="0">
                <a:solidFill>
                  <a:srgbClr val="AB5762"/>
                </a:solidFill>
                <a:latin typeface="Roboto Condensed"/>
              </a:rPr>
              <a:t> </a:t>
            </a:r>
            <a:r>
              <a:rPr lang="en-US" sz="4599" dirty="0" err="1">
                <a:solidFill>
                  <a:srgbClr val="AB5762"/>
                </a:solidFill>
                <a:latin typeface="Roboto Condensed"/>
              </a:rPr>
              <a:t>nước</a:t>
            </a:r>
            <a:r>
              <a:rPr lang="en-US" sz="4599" dirty="0">
                <a:solidFill>
                  <a:srgbClr val="AB5762"/>
                </a:solidFill>
                <a:latin typeface="Roboto Condensed"/>
              </a:rPr>
              <a:t> </a:t>
            </a:r>
            <a:r>
              <a:rPr lang="en-US" sz="4599" dirty="0" err="1">
                <a:solidFill>
                  <a:srgbClr val="AB5762"/>
                </a:solidFill>
                <a:latin typeface="Roboto Condensed"/>
              </a:rPr>
              <a:t>của</a:t>
            </a:r>
            <a:r>
              <a:rPr lang="en-US" sz="4599" dirty="0">
                <a:solidFill>
                  <a:srgbClr val="AB5762"/>
                </a:solidFill>
                <a:latin typeface="Roboto Condensed"/>
              </a:rPr>
              <a:t> </a:t>
            </a:r>
            <a:r>
              <a:rPr lang="en-US" sz="4599" dirty="0" err="1">
                <a:solidFill>
                  <a:srgbClr val="AB5762"/>
                </a:solidFill>
                <a:latin typeface="Roboto Condensed"/>
              </a:rPr>
              <a:t>nhân</a:t>
            </a:r>
            <a:r>
              <a:rPr lang="en-US" sz="4599" dirty="0">
                <a:solidFill>
                  <a:srgbClr val="AB5762"/>
                </a:solidFill>
                <a:latin typeface="Roboto Condensed"/>
              </a:rPr>
              <a:t> </a:t>
            </a:r>
            <a:r>
              <a:rPr lang="en-US" sz="4599" dirty="0" err="1">
                <a:solidFill>
                  <a:srgbClr val="AB5762"/>
                </a:solidFill>
                <a:latin typeface="Roboto Condensed"/>
              </a:rPr>
              <a:t>dân</a:t>
            </a:r>
            <a:r>
              <a:rPr lang="en-US" sz="4599" dirty="0">
                <a:solidFill>
                  <a:srgbClr val="AB5762"/>
                </a:solidFill>
                <a:latin typeface="Roboto Condensed"/>
              </a:rPr>
              <a:t> ta.”. </a:t>
            </a:r>
          </a:p>
          <a:p>
            <a:pPr algn="just">
              <a:lnSpc>
                <a:spcPts val="6439"/>
              </a:lnSpc>
            </a:pPr>
            <a:r>
              <a:rPr lang="en-US" sz="4599" dirty="0">
                <a:solidFill>
                  <a:srgbClr val="AB5762"/>
                </a:solidFill>
                <a:latin typeface="Roboto Condensed"/>
              </a:rPr>
              <a:t>--&gt; </a:t>
            </a:r>
            <a:r>
              <a:rPr lang="en-US" sz="4599" dirty="0" err="1">
                <a:solidFill>
                  <a:srgbClr val="AB5762"/>
                </a:solidFill>
                <a:latin typeface="Roboto Condensed"/>
              </a:rPr>
              <a:t>biện</a:t>
            </a:r>
            <a:r>
              <a:rPr lang="en-US" sz="4599" dirty="0">
                <a:solidFill>
                  <a:srgbClr val="AB5762"/>
                </a:solidFill>
                <a:latin typeface="Roboto Condensed"/>
              </a:rPr>
              <a:t> </a:t>
            </a:r>
            <a:r>
              <a:rPr lang="en-US" sz="4599" dirty="0" err="1">
                <a:solidFill>
                  <a:srgbClr val="AB5762"/>
                </a:solidFill>
                <a:latin typeface="Roboto Condensed"/>
              </a:rPr>
              <a:t>pháp</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phép</a:t>
            </a:r>
            <a:r>
              <a:rPr lang="en-US" sz="4599" dirty="0">
                <a:solidFill>
                  <a:srgbClr val="AB5762"/>
                </a:solidFill>
                <a:latin typeface="Roboto Condensed"/>
              </a:rPr>
              <a:t> </a:t>
            </a:r>
            <a:r>
              <a:rPr lang="en-US" sz="4599" dirty="0" err="1">
                <a:solidFill>
                  <a:srgbClr val="AB5762"/>
                </a:solidFill>
                <a:latin typeface="Roboto Condensed"/>
              </a:rPr>
              <a:t>lặp</a:t>
            </a:r>
            <a:r>
              <a:rPr lang="en-US" sz="4599" dirty="0">
                <a:solidFill>
                  <a:srgbClr val="AB5762"/>
                </a:solidFill>
                <a:latin typeface="Roboto Condensed"/>
              </a:rPr>
              <a:t> “</a:t>
            </a:r>
            <a:r>
              <a:rPr lang="en-US" sz="4599" dirty="0" err="1">
                <a:solidFill>
                  <a:srgbClr val="AB5762"/>
                </a:solidFill>
                <a:latin typeface="Roboto Condensed"/>
              </a:rPr>
              <a:t>dân</a:t>
            </a:r>
            <a:r>
              <a:rPr lang="en-US" sz="4599" dirty="0">
                <a:solidFill>
                  <a:srgbClr val="AB5762"/>
                </a:solidFill>
                <a:latin typeface="Roboto Condensed"/>
              </a:rPr>
              <a:t> ta”.</a:t>
            </a:r>
          </a:p>
          <a:p>
            <a:pPr algn="just">
              <a:lnSpc>
                <a:spcPts val="6439"/>
              </a:lnSpc>
            </a:pPr>
            <a:endParaRPr lang="en-US" sz="4599" dirty="0">
              <a:solidFill>
                <a:srgbClr val="AB5762"/>
              </a:solidFill>
              <a:latin typeface="Roboto Condensed"/>
            </a:endParaRPr>
          </a:p>
          <a:p>
            <a:pPr algn="just">
              <a:lnSpc>
                <a:spcPts val="6439"/>
              </a:lnSpc>
              <a:spcBef>
                <a:spcPct val="0"/>
              </a:spcBef>
            </a:pPr>
            <a:endParaRPr lang="en-US" sz="4599" dirty="0">
              <a:solidFill>
                <a:srgbClr val="AB5762"/>
              </a:solidFill>
              <a:latin typeface="Roboto Condensed"/>
            </a:endParaRPr>
          </a:p>
        </p:txBody>
      </p:sp>
      <p:pic>
        <p:nvPicPr>
          <p:cNvPr id="6" name="Picture 6"/>
          <p:cNvPicPr>
            <a:picLocks noChangeAspect="1"/>
          </p:cNvPicPr>
          <p:nvPr/>
        </p:nvPicPr>
        <p:blipFill>
          <a:blip r:embed="rId3"/>
          <a:srcRect/>
          <a:stretch>
            <a:fillRect/>
          </a:stretch>
        </p:blipFill>
        <p:spPr>
          <a:xfrm>
            <a:off x="16200921" y="7598826"/>
            <a:ext cx="2116758" cy="3318948"/>
          </a:xfrm>
          <a:prstGeom prst="rect">
            <a:avLst/>
          </a:prstGeom>
        </p:spPr>
      </p:pic>
      <p:pic>
        <p:nvPicPr>
          <p:cNvPr id="7" name="Picture 7"/>
          <p:cNvPicPr>
            <a:picLocks noChangeAspect="1"/>
          </p:cNvPicPr>
          <p:nvPr/>
        </p:nvPicPr>
        <p:blipFill>
          <a:blip r:embed="rId4"/>
          <a:srcRect/>
          <a:stretch>
            <a:fillRect/>
          </a:stretch>
        </p:blipFill>
        <p:spPr>
          <a:xfrm rot="1534021">
            <a:off x="-501725" y="7985610"/>
            <a:ext cx="3060849" cy="460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2819400" y="0"/>
            <a:ext cx="24384000" cy="10287000"/>
          </a:xfrm>
          <a:prstGeom prst="rect">
            <a:avLst/>
          </a:prstGeom>
        </p:spPr>
      </p:pic>
      <p:sp>
        <p:nvSpPr>
          <p:cNvPr id="3" name="TextBox 3"/>
          <p:cNvSpPr txBox="1"/>
          <p:nvPr/>
        </p:nvSpPr>
        <p:spPr>
          <a:xfrm>
            <a:off x="1028700" y="1412193"/>
            <a:ext cx="16737791" cy="1597662"/>
          </a:xfrm>
          <a:prstGeom prst="rect">
            <a:avLst/>
          </a:prstGeom>
        </p:spPr>
        <p:txBody>
          <a:bodyPr lIns="0" tIns="0" rIns="0" bIns="0" rtlCol="0" anchor="t">
            <a:spAutoFit/>
          </a:bodyPr>
          <a:lstStyle/>
          <a:p>
            <a:pPr algn="just">
              <a:lnSpc>
                <a:spcPts val="6439"/>
              </a:lnSpc>
              <a:spcBef>
                <a:spcPct val="0"/>
              </a:spcBef>
            </a:pPr>
            <a:r>
              <a:rPr lang="en-US" sz="4599" dirty="0" err="1">
                <a:solidFill>
                  <a:srgbClr val="AB5762"/>
                </a:solidFill>
                <a:latin typeface="Roboto Condensed Bold"/>
              </a:rPr>
              <a:t>Phân</a:t>
            </a:r>
            <a:r>
              <a:rPr lang="en-US" sz="4599" dirty="0">
                <a:solidFill>
                  <a:srgbClr val="AB5762"/>
                </a:solidFill>
                <a:latin typeface="Roboto Condensed Bold"/>
              </a:rPr>
              <a:t> </a:t>
            </a:r>
            <a:r>
              <a:rPr lang="en-US" sz="4599" dirty="0" err="1">
                <a:solidFill>
                  <a:srgbClr val="AB5762"/>
                </a:solidFill>
                <a:latin typeface="Roboto Condensed Bold"/>
              </a:rPr>
              <a:t>tích</a:t>
            </a:r>
            <a:r>
              <a:rPr lang="en-US" sz="4599" dirty="0">
                <a:solidFill>
                  <a:srgbClr val="AB5762"/>
                </a:solidFill>
                <a:latin typeface="Roboto Condensed Bold"/>
              </a:rPr>
              <a:t> </a:t>
            </a:r>
            <a:r>
              <a:rPr lang="en-US" sz="4599" dirty="0" err="1">
                <a:solidFill>
                  <a:srgbClr val="AB5762"/>
                </a:solidFill>
                <a:latin typeface="Roboto Condensed Bold"/>
              </a:rPr>
              <a:t>tính</a:t>
            </a:r>
            <a:r>
              <a:rPr lang="en-US" sz="4599" dirty="0">
                <a:solidFill>
                  <a:srgbClr val="AB5762"/>
                </a:solidFill>
                <a:latin typeface="Roboto Condensed Bold"/>
              </a:rPr>
              <a:t> </a:t>
            </a:r>
            <a:r>
              <a:rPr lang="en-US" sz="4599" dirty="0" err="1">
                <a:solidFill>
                  <a:srgbClr val="AB5762"/>
                </a:solidFill>
                <a:latin typeface="Roboto Condensed Bold"/>
              </a:rPr>
              <a:t>liên</a:t>
            </a:r>
            <a:r>
              <a:rPr lang="en-US" sz="4599" dirty="0">
                <a:solidFill>
                  <a:srgbClr val="AB5762"/>
                </a:solidFill>
                <a:latin typeface="Roboto Condensed Bold"/>
              </a:rPr>
              <a:t> </a:t>
            </a:r>
            <a:r>
              <a:rPr lang="en-US" sz="4599" dirty="0" err="1">
                <a:solidFill>
                  <a:srgbClr val="AB5762"/>
                </a:solidFill>
                <a:latin typeface="Roboto Condensed Bold"/>
              </a:rPr>
              <a:t>kết</a:t>
            </a:r>
            <a:r>
              <a:rPr lang="en-US" sz="4599" dirty="0">
                <a:solidFill>
                  <a:srgbClr val="AB5762"/>
                </a:solidFill>
                <a:latin typeface="Roboto Condensed Bold"/>
              </a:rPr>
              <a:t> </a:t>
            </a:r>
            <a:r>
              <a:rPr lang="en-US" sz="4599" dirty="0" err="1">
                <a:solidFill>
                  <a:srgbClr val="AB5762"/>
                </a:solidFill>
                <a:latin typeface="Roboto Condensed Bold"/>
              </a:rPr>
              <a:t>của</a:t>
            </a:r>
            <a:r>
              <a:rPr lang="en-US" sz="4599" dirty="0">
                <a:solidFill>
                  <a:srgbClr val="AB5762"/>
                </a:solidFill>
                <a:latin typeface="Roboto Condensed Bold"/>
              </a:rPr>
              <a:t> </a:t>
            </a:r>
            <a:r>
              <a:rPr lang="en-US" sz="4599" dirty="0" err="1">
                <a:solidFill>
                  <a:srgbClr val="AB5762"/>
                </a:solidFill>
                <a:latin typeface="Roboto Condensed Bold"/>
              </a:rPr>
              <a:t>văn</a:t>
            </a:r>
            <a:r>
              <a:rPr lang="en-US" sz="4599" dirty="0">
                <a:solidFill>
                  <a:srgbClr val="AB5762"/>
                </a:solidFill>
                <a:latin typeface="Roboto Condensed Bold"/>
              </a:rPr>
              <a:t> </a:t>
            </a:r>
            <a:r>
              <a:rPr lang="en-US" sz="4599" dirty="0" err="1">
                <a:solidFill>
                  <a:srgbClr val="AB5762"/>
                </a:solidFill>
                <a:latin typeface="Roboto Condensed Bold"/>
              </a:rPr>
              <a:t>bản</a:t>
            </a:r>
            <a:r>
              <a:rPr lang="en-US" sz="4599" dirty="0">
                <a:solidFill>
                  <a:srgbClr val="AB5762"/>
                </a:solidFill>
                <a:latin typeface="Roboto Condensed Bold"/>
              </a:rPr>
              <a:t> </a:t>
            </a:r>
            <a:r>
              <a:rPr lang="en-US" sz="4599" dirty="0" err="1">
                <a:solidFill>
                  <a:srgbClr val="AB5762"/>
                </a:solidFill>
                <a:latin typeface="Roboto Condensed Bold Italics"/>
              </a:rPr>
              <a:t>Tinh</a:t>
            </a:r>
            <a:r>
              <a:rPr lang="en-US" sz="4599" dirty="0">
                <a:solidFill>
                  <a:srgbClr val="AB5762"/>
                </a:solidFill>
                <a:latin typeface="Roboto Condensed Bold Italics"/>
              </a:rPr>
              <a:t> </a:t>
            </a:r>
            <a:r>
              <a:rPr lang="en-US" sz="4599" dirty="0" err="1">
                <a:solidFill>
                  <a:srgbClr val="AB5762"/>
                </a:solidFill>
                <a:latin typeface="Roboto Condensed Bold Italics"/>
              </a:rPr>
              <a:t>thần</a:t>
            </a:r>
            <a:r>
              <a:rPr lang="en-US" sz="4599" dirty="0">
                <a:solidFill>
                  <a:srgbClr val="AB5762"/>
                </a:solidFill>
                <a:latin typeface="Roboto Condensed Bold Italics"/>
              </a:rPr>
              <a:t> </a:t>
            </a:r>
            <a:r>
              <a:rPr lang="en-US" sz="4599" dirty="0" err="1">
                <a:solidFill>
                  <a:srgbClr val="AB5762"/>
                </a:solidFill>
                <a:latin typeface="Roboto Condensed Bold Italics"/>
              </a:rPr>
              <a:t>yêu</a:t>
            </a:r>
            <a:r>
              <a:rPr lang="en-US" sz="4599" dirty="0">
                <a:solidFill>
                  <a:srgbClr val="AB5762"/>
                </a:solidFill>
                <a:latin typeface="Roboto Condensed Bold Italics"/>
              </a:rPr>
              <a:t> </a:t>
            </a:r>
            <a:r>
              <a:rPr lang="en-US" sz="4599" dirty="0" err="1">
                <a:solidFill>
                  <a:srgbClr val="AB5762"/>
                </a:solidFill>
                <a:latin typeface="Roboto Condensed Bold Italics"/>
              </a:rPr>
              <a:t>nước</a:t>
            </a:r>
            <a:r>
              <a:rPr lang="en-US" sz="4599" dirty="0">
                <a:solidFill>
                  <a:srgbClr val="AB5762"/>
                </a:solidFill>
                <a:latin typeface="Roboto Condensed Bold Italics"/>
              </a:rPr>
              <a:t> </a:t>
            </a:r>
            <a:r>
              <a:rPr lang="en-US" sz="4599" dirty="0" err="1">
                <a:solidFill>
                  <a:srgbClr val="AB5762"/>
                </a:solidFill>
                <a:latin typeface="Roboto Condensed Bold Italics"/>
              </a:rPr>
              <a:t>của</a:t>
            </a:r>
            <a:r>
              <a:rPr lang="en-US" sz="4599" dirty="0">
                <a:solidFill>
                  <a:srgbClr val="AB5762"/>
                </a:solidFill>
                <a:latin typeface="Roboto Condensed Bold Italics"/>
              </a:rPr>
              <a:t> </a:t>
            </a:r>
            <a:r>
              <a:rPr lang="en-US" sz="4599" dirty="0" err="1">
                <a:solidFill>
                  <a:srgbClr val="AB5762"/>
                </a:solidFill>
                <a:latin typeface="Roboto Condensed Bold Italics"/>
              </a:rPr>
              <a:t>nhân</a:t>
            </a:r>
            <a:r>
              <a:rPr lang="en-US" sz="4599" dirty="0">
                <a:solidFill>
                  <a:srgbClr val="AB5762"/>
                </a:solidFill>
                <a:latin typeface="Roboto Condensed Bold Italics"/>
              </a:rPr>
              <a:t> </a:t>
            </a:r>
            <a:r>
              <a:rPr lang="en-US" sz="4599" dirty="0" err="1">
                <a:solidFill>
                  <a:srgbClr val="AB5762"/>
                </a:solidFill>
                <a:latin typeface="Roboto Condensed Bold Italics"/>
              </a:rPr>
              <a:t>dân</a:t>
            </a:r>
            <a:r>
              <a:rPr lang="en-US" sz="4599" dirty="0">
                <a:solidFill>
                  <a:srgbClr val="AB5762"/>
                </a:solidFill>
                <a:latin typeface="Roboto Condensed Bold Italics"/>
              </a:rPr>
              <a:t> ta</a:t>
            </a:r>
            <a:r>
              <a:rPr lang="en-US" sz="4599" dirty="0">
                <a:solidFill>
                  <a:srgbClr val="AB5762"/>
                </a:solidFill>
                <a:latin typeface="Roboto Condensed Bold"/>
              </a:rPr>
              <a:t> (</a:t>
            </a:r>
            <a:r>
              <a:rPr lang="en-US" sz="4599" dirty="0" err="1">
                <a:solidFill>
                  <a:srgbClr val="AB5762"/>
                </a:solidFill>
                <a:latin typeface="Roboto Condensed Bold"/>
              </a:rPr>
              <a:t>Hồ</a:t>
            </a:r>
            <a:r>
              <a:rPr lang="en-US" sz="4599" dirty="0">
                <a:solidFill>
                  <a:srgbClr val="AB5762"/>
                </a:solidFill>
                <a:latin typeface="Roboto Condensed Bold"/>
              </a:rPr>
              <a:t> </a:t>
            </a:r>
            <a:r>
              <a:rPr lang="en-US" sz="4599" dirty="0" err="1">
                <a:solidFill>
                  <a:srgbClr val="AB5762"/>
                </a:solidFill>
                <a:latin typeface="Roboto Condensed Bold"/>
              </a:rPr>
              <a:t>Chí</a:t>
            </a:r>
            <a:r>
              <a:rPr lang="en-US" sz="4599" dirty="0">
                <a:solidFill>
                  <a:srgbClr val="AB5762"/>
                </a:solidFill>
                <a:latin typeface="Roboto Condensed Bold"/>
              </a:rPr>
              <a:t> Minh)</a:t>
            </a:r>
          </a:p>
        </p:txBody>
      </p:sp>
      <p:sp>
        <p:nvSpPr>
          <p:cNvPr id="4" name="TextBox 4"/>
          <p:cNvSpPr txBox="1"/>
          <p:nvPr/>
        </p:nvSpPr>
        <p:spPr>
          <a:xfrm>
            <a:off x="13931912" y="293979"/>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2 SGK tr.42</a:t>
            </a:r>
          </a:p>
        </p:txBody>
      </p:sp>
      <p:sp>
        <p:nvSpPr>
          <p:cNvPr id="5" name="TextBox 5"/>
          <p:cNvSpPr txBox="1"/>
          <p:nvPr/>
        </p:nvSpPr>
        <p:spPr>
          <a:xfrm>
            <a:off x="2864247" y="3228930"/>
            <a:ext cx="12559506" cy="6455412"/>
          </a:xfrm>
          <a:prstGeom prst="rect">
            <a:avLst/>
          </a:prstGeom>
        </p:spPr>
        <p:txBody>
          <a:bodyPr lIns="0" tIns="0" rIns="0" bIns="0" rtlCol="0" anchor="t">
            <a:spAutoFit/>
          </a:bodyPr>
          <a:lstStyle/>
          <a:p>
            <a:pPr algn="just">
              <a:lnSpc>
                <a:spcPts val="6439"/>
              </a:lnSpc>
            </a:pPr>
            <a:r>
              <a:rPr lang="en-US" sz="4599" dirty="0">
                <a:solidFill>
                  <a:srgbClr val="AB5762"/>
                </a:solidFill>
                <a:latin typeface="Roboto Condensed"/>
              </a:rPr>
              <a:t>b.</a:t>
            </a:r>
          </a:p>
          <a:p>
            <a:pPr algn="just">
              <a:lnSpc>
                <a:spcPts val="6439"/>
              </a:lnSpc>
            </a:pP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a:t>
            </a:r>
            <a:r>
              <a:rPr lang="en-US" sz="4599" dirty="0" err="1">
                <a:solidFill>
                  <a:srgbClr val="AB5762"/>
                </a:solidFill>
                <a:latin typeface="Roboto Condensed"/>
              </a:rPr>
              <a:t>có</a:t>
            </a:r>
            <a:r>
              <a:rPr lang="en-US" sz="4599" dirty="0">
                <a:solidFill>
                  <a:srgbClr val="AB5762"/>
                </a:solidFill>
                <a:latin typeface="Roboto Condensed"/>
              </a:rPr>
              <a:t> </a:t>
            </a:r>
            <a:r>
              <a:rPr lang="en-US" sz="4599" dirty="0" err="1">
                <a:solidFill>
                  <a:srgbClr val="AB5762"/>
                </a:solidFill>
                <a:latin typeface="Roboto Condensed"/>
              </a:rPr>
              <a:t>tác</a:t>
            </a:r>
            <a:r>
              <a:rPr lang="en-US" sz="4599" dirty="0">
                <a:solidFill>
                  <a:srgbClr val="AB5762"/>
                </a:solidFill>
                <a:latin typeface="Roboto Condensed"/>
              </a:rPr>
              <a:t> </a:t>
            </a:r>
            <a:r>
              <a:rPr lang="en-US" sz="4599" dirty="0" err="1">
                <a:solidFill>
                  <a:srgbClr val="AB5762"/>
                </a:solidFill>
                <a:latin typeface="Roboto Condensed"/>
              </a:rPr>
              <a:t>dụng</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(3)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(2) </a:t>
            </a:r>
            <a:r>
              <a:rPr lang="en-US" sz="4599" dirty="0" err="1">
                <a:solidFill>
                  <a:srgbClr val="AB5762"/>
                </a:solidFill>
                <a:latin typeface="Roboto Condensed"/>
              </a:rPr>
              <a:t>là</a:t>
            </a:r>
            <a:r>
              <a:rPr lang="en-US" sz="4599" dirty="0">
                <a:solidFill>
                  <a:srgbClr val="AB5762"/>
                </a:solidFill>
                <a:latin typeface="Roboto Condensed"/>
              </a:rPr>
              <a:t>: “</a:t>
            </a:r>
            <a:r>
              <a:rPr lang="en-US" sz="4599" dirty="0" err="1">
                <a:solidFill>
                  <a:srgbClr val="AB5762"/>
                </a:solidFill>
                <a:latin typeface="Roboto Condensed"/>
              </a:rPr>
              <a:t>Đồng</a:t>
            </a:r>
            <a:r>
              <a:rPr lang="en-US" sz="4599" dirty="0">
                <a:solidFill>
                  <a:srgbClr val="AB5762"/>
                </a:solidFill>
                <a:latin typeface="Roboto Condensed"/>
              </a:rPr>
              <a:t> </a:t>
            </a:r>
            <a:r>
              <a:rPr lang="en-US" sz="4599" dirty="0" err="1">
                <a:solidFill>
                  <a:srgbClr val="AB5762"/>
                </a:solidFill>
                <a:latin typeface="Roboto Condensed"/>
              </a:rPr>
              <a:t>bào</a:t>
            </a:r>
            <a:r>
              <a:rPr lang="en-US" sz="4599" dirty="0">
                <a:solidFill>
                  <a:srgbClr val="AB5762"/>
                </a:solidFill>
                <a:latin typeface="Roboto Condensed"/>
              </a:rPr>
              <a:t> ta </a:t>
            </a:r>
            <a:r>
              <a:rPr lang="en-US" sz="4599" dirty="0" err="1">
                <a:solidFill>
                  <a:srgbClr val="AB5762"/>
                </a:solidFill>
                <a:latin typeface="Roboto Condensed"/>
              </a:rPr>
              <a:t>ngày</a:t>
            </a:r>
            <a:r>
              <a:rPr lang="en-US" sz="4599" dirty="0">
                <a:solidFill>
                  <a:srgbClr val="AB5762"/>
                </a:solidFill>
                <a:latin typeface="Roboto Condensed"/>
              </a:rPr>
              <a:t> nay </a:t>
            </a:r>
            <a:r>
              <a:rPr lang="en-US" sz="4599" dirty="0" err="1">
                <a:solidFill>
                  <a:srgbClr val="AB5762"/>
                </a:solidFill>
                <a:latin typeface="Roboto Condensed"/>
              </a:rPr>
              <a:t>cũng</a:t>
            </a:r>
            <a:r>
              <a:rPr lang="en-US" sz="4599" dirty="0">
                <a:solidFill>
                  <a:srgbClr val="AB5762"/>
                </a:solidFill>
                <a:latin typeface="Roboto Condensed"/>
              </a:rPr>
              <a:t> </a:t>
            </a:r>
            <a:r>
              <a:rPr lang="en-US" sz="4599" dirty="0" err="1">
                <a:solidFill>
                  <a:srgbClr val="AB5762"/>
                </a:solidFill>
                <a:latin typeface="Roboto Condensed"/>
              </a:rPr>
              <a:t>rất</a:t>
            </a:r>
            <a:r>
              <a:rPr lang="en-US" sz="4599" dirty="0">
                <a:solidFill>
                  <a:srgbClr val="AB5762"/>
                </a:solidFill>
                <a:latin typeface="Roboto Condensed"/>
              </a:rPr>
              <a:t> </a:t>
            </a:r>
            <a:r>
              <a:rPr lang="en-US" sz="4599" dirty="0" err="1">
                <a:solidFill>
                  <a:srgbClr val="AB5762"/>
                </a:solidFill>
                <a:latin typeface="Roboto Condensed"/>
              </a:rPr>
              <a:t>xứng</a:t>
            </a:r>
            <a:r>
              <a:rPr lang="en-US" sz="4599" dirty="0">
                <a:solidFill>
                  <a:srgbClr val="AB5762"/>
                </a:solidFill>
                <a:latin typeface="Roboto Condensed"/>
              </a:rPr>
              <a:t> </a:t>
            </a:r>
            <a:r>
              <a:rPr lang="en-US" sz="4599" dirty="0" err="1">
                <a:solidFill>
                  <a:srgbClr val="AB5762"/>
                </a:solidFill>
                <a:latin typeface="Roboto Condensed"/>
              </a:rPr>
              <a:t>đáng</a:t>
            </a:r>
            <a:r>
              <a:rPr lang="en-US" sz="4599" dirty="0">
                <a:solidFill>
                  <a:srgbClr val="AB5762"/>
                </a:solidFill>
                <a:latin typeface="Roboto Condensed"/>
              </a:rPr>
              <a:t>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tổ</a:t>
            </a:r>
            <a:r>
              <a:rPr lang="en-US" sz="4599" dirty="0">
                <a:solidFill>
                  <a:srgbClr val="AB5762"/>
                </a:solidFill>
                <a:latin typeface="Roboto Condensed"/>
              </a:rPr>
              <a:t> </a:t>
            </a:r>
            <a:r>
              <a:rPr lang="en-US" sz="4599" dirty="0" err="1">
                <a:solidFill>
                  <a:srgbClr val="AB5762"/>
                </a:solidFill>
                <a:latin typeface="Roboto Condensed"/>
              </a:rPr>
              <a:t>tiên</a:t>
            </a:r>
            <a:r>
              <a:rPr lang="en-US" sz="4599" dirty="0">
                <a:solidFill>
                  <a:srgbClr val="AB5762"/>
                </a:solidFill>
                <a:latin typeface="Roboto Condensed"/>
              </a:rPr>
              <a:t> ta </a:t>
            </a:r>
            <a:r>
              <a:rPr lang="en-US" sz="4599" dirty="0" err="1">
                <a:solidFill>
                  <a:srgbClr val="AB5762"/>
                </a:solidFill>
                <a:latin typeface="Roboto Condensed"/>
              </a:rPr>
              <a:t>ngày</a:t>
            </a:r>
            <a:r>
              <a:rPr lang="en-US" sz="4599" dirty="0">
                <a:solidFill>
                  <a:srgbClr val="AB5762"/>
                </a:solidFill>
                <a:latin typeface="Roboto Condensed"/>
              </a:rPr>
              <a:t> </a:t>
            </a:r>
            <a:r>
              <a:rPr lang="en-US" sz="4599" dirty="0" err="1">
                <a:solidFill>
                  <a:srgbClr val="AB5762"/>
                </a:solidFill>
                <a:latin typeface="Roboto Condensed"/>
              </a:rPr>
              <a:t>trước</a:t>
            </a:r>
            <a:r>
              <a:rPr lang="en-US" sz="4599" dirty="0">
                <a:solidFill>
                  <a:srgbClr val="AB5762"/>
                </a:solidFill>
                <a:latin typeface="Roboto Condensed"/>
              </a:rPr>
              <a:t>.”. </a:t>
            </a:r>
          </a:p>
          <a:p>
            <a:pPr algn="just">
              <a:lnSpc>
                <a:spcPts val="6439"/>
              </a:lnSpc>
            </a:pPr>
            <a:r>
              <a:rPr lang="en-US" sz="4599" dirty="0">
                <a:solidFill>
                  <a:srgbClr val="AB5762"/>
                </a:solidFill>
                <a:latin typeface="Roboto Condensed"/>
              </a:rPr>
              <a:t>--&gt; </a:t>
            </a:r>
            <a:r>
              <a:rPr lang="en-US" sz="4599" dirty="0" err="1">
                <a:solidFill>
                  <a:srgbClr val="AB5762"/>
                </a:solidFill>
                <a:latin typeface="Roboto Condensed"/>
              </a:rPr>
              <a:t>phép</a:t>
            </a:r>
            <a:r>
              <a:rPr lang="en-US" sz="4599" dirty="0">
                <a:solidFill>
                  <a:srgbClr val="AB5762"/>
                </a:solidFill>
                <a:latin typeface="Roboto Condensed"/>
              </a:rPr>
              <a:t> </a:t>
            </a:r>
            <a:r>
              <a:rPr lang="en-US" sz="4599" dirty="0" err="1">
                <a:solidFill>
                  <a:srgbClr val="AB5762"/>
                </a:solidFill>
                <a:latin typeface="Roboto Condensed"/>
              </a:rPr>
              <a:t>lặp</a:t>
            </a:r>
            <a:r>
              <a:rPr lang="en-US" sz="4599" dirty="0">
                <a:solidFill>
                  <a:srgbClr val="AB5762"/>
                </a:solidFill>
                <a:latin typeface="Roboto Condensed"/>
              </a:rPr>
              <a:t> “ta”, </a:t>
            </a:r>
            <a:r>
              <a:rPr lang="en-US" sz="4599" dirty="0" err="1">
                <a:solidFill>
                  <a:srgbClr val="AB5762"/>
                </a:solidFill>
                <a:latin typeface="Roboto Condensed"/>
              </a:rPr>
              <a:t>phép</a:t>
            </a:r>
            <a:r>
              <a:rPr lang="en-US" sz="4599" dirty="0">
                <a:solidFill>
                  <a:srgbClr val="AB5762"/>
                </a:solidFill>
                <a:latin typeface="Roboto Condensed"/>
              </a:rPr>
              <a:t> </a:t>
            </a:r>
            <a:r>
              <a:rPr lang="en-US" sz="4599" dirty="0" err="1">
                <a:solidFill>
                  <a:srgbClr val="AB5762"/>
                </a:solidFill>
                <a:latin typeface="Roboto Condensed"/>
              </a:rPr>
              <a:t>thế</a:t>
            </a:r>
            <a:r>
              <a:rPr lang="en-US" sz="4599" dirty="0">
                <a:solidFill>
                  <a:srgbClr val="AB5762"/>
                </a:solidFill>
                <a:latin typeface="Roboto Condensed"/>
              </a:rPr>
              <a:t> (</a:t>
            </a:r>
            <a:r>
              <a:rPr lang="en-US" sz="4599" dirty="0" err="1">
                <a:solidFill>
                  <a:srgbClr val="AB5762"/>
                </a:solidFill>
                <a:latin typeface="Roboto Condensed"/>
              </a:rPr>
              <a:t>dân</a:t>
            </a:r>
            <a:r>
              <a:rPr lang="en-US" sz="4599" dirty="0">
                <a:solidFill>
                  <a:srgbClr val="AB5762"/>
                </a:solidFill>
                <a:latin typeface="Roboto Condensed"/>
              </a:rPr>
              <a:t> – </a:t>
            </a:r>
            <a:r>
              <a:rPr lang="en-US" sz="4599" dirty="0" err="1">
                <a:solidFill>
                  <a:srgbClr val="AB5762"/>
                </a:solidFill>
                <a:latin typeface="Roboto Condensed"/>
              </a:rPr>
              <a:t>đồng</a:t>
            </a:r>
            <a:r>
              <a:rPr lang="en-US" sz="4599" dirty="0">
                <a:solidFill>
                  <a:srgbClr val="AB5762"/>
                </a:solidFill>
                <a:latin typeface="Roboto Condensed"/>
              </a:rPr>
              <a:t> </a:t>
            </a:r>
            <a:r>
              <a:rPr lang="en-US" sz="4599" dirty="0" err="1">
                <a:solidFill>
                  <a:srgbClr val="AB5762"/>
                </a:solidFill>
                <a:latin typeface="Roboto Condensed"/>
              </a:rPr>
              <a:t>bào</a:t>
            </a:r>
            <a:r>
              <a:rPr lang="en-US" sz="4599" dirty="0">
                <a:solidFill>
                  <a:srgbClr val="AB5762"/>
                </a:solidFill>
                <a:latin typeface="Roboto Condensed"/>
              </a:rPr>
              <a:t>).</a:t>
            </a:r>
          </a:p>
          <a:p>
            <a:pPr algn="just">
              <a:lnSpc>
                <a:spcPts val="6439"/>
              </a:lnSpc>
            </a:pPr>
            <a:endParaRPr lang="en-US" sz="4599" dirty="0">
              <a:solidFill>
                <a:srgbClr val="AB5762"/>
              </a:solidFill>
              <a:latin typeface="Roboto Condensed"/>
            </a:endParaRPr>
          </a:p>
          <a:p>
            <a:pPr algn="just">
              <a:lnSpc>
                <a:spcPts val="6439"/>
              </a:lnSpc>
            </a:pPr>
            <a:endParaRPr lang="en-US" sz="4599" dirty="0">
              <a:solidFill>
                <a:srgbClr val="AB5762"/>
              </a:solidFill>
              <a:latin typeface="Roboto Condensed"/>
            </a:endParaRPr>
          </a:p>
          <a:p>
            <a:pPr algn="just">
              <a:lnSpc>
                <a:spcPts val="6439"/>
              </a:lnSpc>
              <a:spcBef>
                <a:spcPct val="0"/>
              </a:spcBef>
            </a:pPr>
            <a:endParaRPr lang="en-US" sz="4599" dirty="0">
              <a:solidFill>
                <a:srgbClr val="AB5762"/>
              </a:solidFill>
              <a:latin typeface="Roboto Condensed"/>
            </a:endParaRPr>
          </a:p>
        </p:txBody>
      </p:sp>
      <p:pic>
        <p:nvPicPr>
          <p:cNvPr id="6" name="Picture 6"/>
          <p:cNvPicPr>
            <a:picLocks noChangeAspect="1"/>
          </p:cNvPicPr>
          <p:nvPr/>
        </p:nvPicPr>
        <p:blipFill>
          <a:blip r:embed="rId3"/>
          <a:srcRect/>
          <a:stretch>
            <a:fillRect/>
          </a:stretch>
        </p:blipFill>
        <p:spPr>
          <a:xfrm>
            <a:off x="16200921" y="7598826"/>
            <a:ext cx="2116758" cy="3318948"/>
          </a:xfrm>
          <a:prstGeom prst="rect">
            <a:avLst/>
          </a:prstGeom>
        </p:spPr>
      </p:pic>
      <p:pic>
        <p:nvPicPr>
          <p:cNvPr id="7" name="Picture 7"/>
          <p:cNvPicPr>
            <a:picLocks noChangeAspect="1"/>
          </p:cNvPicPr>
          <p:nvPr/>
        </p:nvPicPr>
        <p:blipFill>
          <a:blip r:embed="rId4"/>
          <a:srcRect/>
          <a:stretch>
            <a:fillRect/>
          </a:stretch>
        </p:blipFill>
        <p:spPr>
          <a:xfrm rot="1534021">
            <a:off x="-501725" y="7985610"/>
            <a:ext cx="3060849" cy="460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3200400" y="0"/>
            <a:ext cx="24917400" cy="10287000"/>
          </a:xfrm>
          <a:prstGeom prst="rect">
            <a:avLst/>
          </a:prstGeom>
        </p:spPr>
      </p:pic>
      <p:sp>
        <p:nvSpPr>
          <p:cNvPr id="3" name="TextBox 3"/>
          <p:cNvSpPr txBox="1"/>
          <p:nvPr/>
        </p:nvSpPr>
        <p:spPr>
          <a:xfrm>
            <a:off x="1028700" y="1412193"/>
            <a:ext cx="16737791" cy="1597662"/>
          </a:xfrm>
          <a:prstGeom prst="rect">
            <a:avLst/>
          </a:prstGeom>
        </p:spPr>
        <p:txBody>
          <a:bodyPr lIns="0" tIns="0" rIns="0" bIns="0" rtlCol="0" anchor="t">
            <a:spAutoFit/>
          </a:bodyPr>
          <a:lstStyle/>
          <a:p>
            <a:pPr algn="just">
              <a:lnSpc>
                <a:spcPts val="6439"/>
              </a:lnSpc>
              <a:spcBef>
                <a:spcPct val="0"/>
              </a:spcBef>
            </a:pPr>
            <a:r>
              <a:rPr lang="en-US" sz="4599">
                <a:solidFill>
                  <a:srgbClr val="AB5762"/>
                </a:solidFill>
                <a:latin typeface="Roboto Condensed Bold"/>
              </a:rPr>
              <a:t>Phân tích tính liên kết của văn bản </a:t>
            </a:r>
            <a:r>
              <a:rPr lang="en-US" sz="4599">
                <a:solidFill>
                  <a:srgbClr val="AB5762"/>
                </a:solidFill>
                <a:latin typeface="Roboto Condensed Bold Italics"/>
              </a:rPr>
              <a:t>Tinh thần yêu nước của nhân dân ta</a:t>
            </a:r>
            <a:r>
              <a:rPr lang="en-US" sz="4599">
                <a:solidFill>
                  <a:srgbClr val="AB5762"/>
                </a:solidFill>
                <a:latin typeface="Roboto Condensed Bold"/>
              </a:rPr>
              <a:t> (Hồ Chí Minh)</a:t>
            </a:r>
          </a:p>
        </p:txBody>
      </p:sp>
      <p:sp>
        <p:nvSpPr>
          <p:cNvPr id="4" name="TextBox 4"/>
          <p:cNvSpPr txBox="1"/>
          <p:nvPr/>
        </p:nvSpPr>
        <p:spPr>
          <a:xfrm>
            <a:off x="13931912" y="293979"/>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2 SGK tr.42</a:t>
            </a:r>
          </a:p>
        </p:txBody>
      </p:sp>
      <p:sp>
        <p:nvSpPr>
          <p:cNvPr id="5" name="TextBox 5"/>
          <p:cNvSpPr txBox="1"/>
          <p:nvPr/>
        </p:nvSpPr>
        <p:spPr>
          <a:xfrm>
            <a:off x="2864247" y="3228930"/>
            <a:ext cx="12559506" cy="6455412"/>
          </a:xfrm>
          <a:prstGeom prst="rect">
            <a:avLst/>
          </a:prstGeom>
        </p:spPr>
        <p:txBody>
          <a:bodyPr lIns="0" tIns="0" rIns="0" bIns="0" rtlCol="0" anchor="t">
            <a:spAutoFit/>
          </a:bodyPr>
          <a:lstStyle/>
          <a:p>
            <a:pPr algn="just">
              <a:lnSpc>
                <a:spcPts val="6439"/>
              </a:lnSpc>
            </a:pPr>
            <a:r>
              <a:rPr lang="en-US" sz="4599" dirty="0">
                <a:solidFill>
                  <a:srgbClr val="AB5762"/>
                </a:solidFill>
                <a:latin typeface="Roboto Condensed"/>
              </a:rPr>
              <a:t>b.</a:t>
            </a:r>
          </a:p>
          <a:p>
            <a:pPr algn="just">
              <a:lnSpc>
                <a:spcPts val="6439"/>
              </a:lnSpc>
            </a:pP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a:t>
            </a:r>
            <a:r>
              <a:rPr lang="en-US" sz="4599" dirty="0" err="1">
                <a:solidFill>
                  <a:srgbClr val="AB5762"/>
                </a:solidFill>
                <a:latin typeface="Roboto Condensed"/>
              </a:rPr>
              <a:t>có</a:t>
            </a:r>
            <a:r>
              <a:rPr lang="en-US" sz="4599" dirty="0">
                <a:solidFill>
                  <a:srgbClr val="AB5762"/>
                </a:solidFill>
                <a:latin typeface="Roboto Condensed"/>
              </a:rPr>
              <a:t> </a:t>
            </a:r>
            <a:r>
              <a:rPr lang="en-US" sz="4599" dirty="0" err="1">
                <a:solidFill>
                  <a:srgbClr val="AB5762"/>
                </a:solidFill>
                <a:latin typeface="Roboto Condensed"/>
              </a:rPr>
              <a:t>tác</a:t>
            </a:r>
            <a:r>
              <a:rPr lang="en-US" sz="4599" dirty="0">
                <a:solidFill>
                  <a:srgbClr val="AB5762"/>
                </a:solidFill>
                <a:latin typeface="Roboto Condensed"/>
              </a:rPr>
              <a:t> </a:t>
            </a:r>
            <a:r>
              <a:rPr lang="en-US" sz="4599" dirty="0" err="1">
                <a:solidFill>
                  <a:srgbClr val="AB5762"/>
                </a:solidFill>
                <a:latin typeface="Roboto Condensed"/>
              </a:rPr>
              <a:t>dụng</a:t>
            </a:r>
            <a:r>
              <a:rPr lang="en-US" sz="4599" dirty="0">
                <a:solidFill>
                  <a:srgbClr val="AB5762"/>
                </a:solidFill>
                <a:latin typeface="Roboto Condensed"/>
              </a:rPr>
              <a:t> </a:t>
            </a:r>
            <a:r>
              <a:rPr lang="en-US" sz="4599" dirty="0" err="1">
                <a:solidFill>
                  <a:srgbClr val="AB5762"/>
                </a:solidFill>
                <a:latin typeface="Roboto Condensed"/>
              </a:rPr>
              <a:t>liên</a:t>
            </a:r>
            <a:r>
              <a:rPr lang="en-US" sz="4599" dirty="0">
                <a:solidFill>
                  <a:srgbClr val="AB5762"/>
                </a:solidFill>
                <a:latin typeface="Roboto Condensed"/>
              </a:rPr>
              <a:t> </a:t>
            </a:r>
            <a:r>
              <a:rPr lang="en-US" sz="4599" dirty="0" err="1">
                <a:solidFill>
                  <a:srgbClr val="AB5762"/>
                </a:solidFill>
                <a:latin typeface="Roboto Condensed"/>
              </a:rPr>
              <a:t>kết</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(4) </a:t>
            </a:r>
            <a:r>
              <a:rPr lang="en-US" sz="4599" dirty="0" err="1">
                <a:solidFill>
                  <a:srgbClr val="AB5762"/>
                </a:solidFill>
                <a:latin typeface="Roboto Condensed"/>
              </a:rPr>
              <a:t>với</a:t>
            </a:r>
            <a:r>
              <a:rPr lang="en-US" sz="4599" dirty="0">
                <a:solidFill>
                  <a:srgbClr val="AB5762"/>
                </a:solidFill>
                <a:latin typeface="Roboto Condensed"/>
              </a:rPr>
              <a:t> </a:t>
            </a:r>
            <a:r>
              <a:rPr lang="en-US" sz="4599" dirty="0" err="1">
                <a:solidFill>
                  <a:srgbClr val="AB5762"/>
                </a:solidFill>
                <a:latin typeface="Roboto Condensed"/>
              </a:rPr>
              <a:t>các</a:t>
            </a:r>
            <a:r>
              <a:rPr lang="en-US" sz="4599" dirty="0">
                <a:solidFill>
                  <a:srgbClr val="AB5762"/>
                </a:solidFill>
                <a:latin typeface="Roboto Condensed"/>
              </a:rPr>
              <a:t> </a:t>
            </a:r>
            <a:r>
              <a:rPr lang="en-US" sz="4599" dirty="0" err="1">
                <a:solidFill>
                  <a:srgbClr val="AB5762"/>
                </a:solidFill>
                <a:latin typeface="Roboto Condensed"/>
              </a:rPr>
              <a:t>đoạn</a:t>
            </a:r>
            <a:r>
              <a:rPr lang="en-US" sz="4599" dirty="0">
                <a:solidFill>
                  <a:srgbClr val="AB5762"/>
                </a:solidFill>
                <a:latin typeface="Roboto Condensed"/>
              </a:rPr>
              <a:t> </a:t>
            </a:r>
            <a:r>
              <a:rPr lang="en-US" sz="4599" dirty="0" err="1">
                <a:solidFill>
                  <a:srgbClr val="AB5762"/>
                </a:solidFill>
                <a:latin typeface="Roboto Condensed"/>
              </a:rPr>
              <a:t>đứng</a:t>
            </a:r>
            <a:r>
              <a:rPr lang="en-US" sz="4599" dirty="0">
                <a:solidFill>
                  <a:srgbClr val="AB5762"/>
                </a:solidFill>
                <a:latin typeface="Roboto Condensed"/>
              </a:rPr>
              <a:t> </a:t>
            </a:r>
            <a:r>
              <a:rPr lang="en-US" sz="4599" dirty="0" err="1">
                <a:solidFill>
                  <a:srgbClr val="AB5762"/>
                </a:solidFill>
                <a:latin typeface="Roboto Condensed"/>
              </a:rPr>
              <a:t>trước</a:t>
            </a:r>
            <a:r>
              <a:rPr lang="en-US" sz="4599" dirty="0">
                <a:solidFill>
                  <a:srgbClr val="AB5762"/>
                </a:solidFill>
                <a:latin typeface="Roboto Condensed"/>
              </a:rPr>
              <a:t> </a:t>
            </a:r>
            <a:r>
              <a:rPr lang="en-US" sz="4599" dirty="0" err="1">
                <a:solidFill>
                  <a:srgbClr val="AB5762"/>
                </a:solidFill>
                <a:latin typeface="Roboto Condensed"/>
              </a:rPr>
              <a:t>nó</a:t>
            </a:r>
            <a:r>
              <a:rPr lang="en-US" sz="4599" dirty="0">
                <a:solidFill>
                  <a:srgbClr val="AB5762"/>
                </a:solidFill>
                <a:latin typeface="Roboto Condensed"/>
              </a:rPr>
              <a:t> </a:t>
            </a:r>
            <a:r>
              <a:rPr lang="en-US" sz="4599" dirty="0" err="1">
                <a:solidFill>
                  <a:srgbClr val="AB5762"/>
                </a:solidFill>
                <a:latin typeface="Roboto Condensed"/>
              </a:rPr>
              <a:t>là</a:t>
            </a:r>
            <a:r>
              <a:rPr lang="en-US" sz="4599" dirty="0">
                <a:solidFill>
                  <a:srgbClr val="AB5762"/>
                </a:solidFill>
                <a:latin typeface="Roboto Condensed"/>
              </a:rPr>
              <a:t>: “</a:t>
            </a:r>
            <a:r>
              <a:rPr lang="en-US" sz="4599" dirty="0" err="1">
                <a:solidFill>
                  <a:srgbClr val="AB5762"/>
                </a:solidFill>
                <a:latin typeface="Roboto Condensed"/>
              </a:rPr>
              <a:t>Tinh</a:t>
            </a:r>
            <a:r>
              <a:rPr lang="en-US" sz="4599" dirty="0">
                <a:solidFill>
                  <a:srgbClr val="AB5762"/>
                </a:solidFill>
                <a:latin typeface="Roboto Condensed"/>
              </a:rPr>
              <a:t> </a:t>
            </a:r>
            <a:r>
              <a:rPr lang="en-US" sz="4599" dirty="0" err="1">
                <a:solidFill>
                  <a:srgbClr val="AB5762"/>
                </a:solidFill>
                <a:latin typeface="Roboto Condensed"/>
              </a:rPr>
              <a:t>thần</a:t>
            </a:r>
            <a:r>
              <a:rPr lang="en-US" sz="4599" dirty="0">
                <a:solidFill>
                  <a:srgbClr val="AB5762"/>
                </a:solidFill>
                <a:latin typeface="Roboto Condensed"/>
              </a:rPr>
              <a:t> </a:t>
            </a:r>
            <a:r>
              <a:rPr lang="en-US" sz="4599" dirty="0" err="1">
                <a:solidFill>
                  <a:srgbClr val="AB5762"/>
                </a:solidFill>
                <a:latin typeface="Roboto Condensed"/>
              </a:rPr>
              <a:t>yêu</a:t>
            </a:r>
            <a:r>
              <a:rPr lang="en-US" sz="4599" dirty="0">
                <a:solidFill>
                  <a:srgbClr val="AB5762"/>
                </a:solidFill>
                <a:latin typeface="Roboto Condensed"/>
              </a:rPr>
              <a:t> </a:t>
            </a:r>
            <a:r>
              <a:rPr lang="en-US" sz="4599" dirty="0" err="1">
                <a:solidFill>
                  <a:srgbClr val="AB5762"/>
                </a:solidFill>
                <a:latin typeface="Roboto Condensed"/>
              </a:rPr>
              <a:t>nước</a:t>
            </a:r>
            <a:r>
              <a:rPr lang="en-US" sz="4599" dirty="0">
                <a:solidFill>
                  <a:srgbClr val="AB5762"/>
                </a:solidFill>
                <a:latin typeface="Roboto Condensed"/>
              </a:rPr>
              <a:t> </a:t>
            </a:r>
            <a:r>
              <a:rPr lang="en-US" sz="4599" dirty="0" err="1">
                <a:solidFill>
                  <a:srgbClr val="AB5762"/>
                </a:solidFill>
                <a:latin typeface="Roboto Condensed"/>
              </a:rPr>
              <a:t>cũng</a:t>
            </a:r>
            <a:r>
              <a:rPr lang="en-US" sz="4599" dirty="0">
                <a:solidFill>
                  <a:srgbClr val="AB5762"/>
                </a:solidFill>
                <a:latin typeface="Roboto Condensed"/>
              </a:rPr>
              <a:t> </a:t>
            </a:r>
            <a:r>
              <a:rPr lang="en-US" sz="4599" dirty="0" err="1">
                <a:solidFill>
                  <a:srgbClr val="AB5762"/>
                </a:solidFill>
                <a:latin typeface="Roboto Condensed"/>
              </a:rPr>
              <a:t>như</a:t>
            </a:r>
            <a:r>
              <a:rPr lang="en-US" sz="4599" dirty="0">
                <a:solidFill>
                  <a:srgbClr val="AB5762"/>
                </a:solidFill>
                <a:latin typeface="Roboto Condensed"/>
              </a:rPr>
              <a:t> </a:t>
            </a:r>
            <a:r>
              <a:rPr lang="en-US" sz="4599" dirty="0" err="1">
                <a:solidFill>
                  <a:srgbClr val="AB5762"/>
                </a:solidFill>
                <a:latin typeface="Roboto Condensed"/>
              </a:rPr>
              <a:t>các</a:t>
            </a:r>
            <a:r>
              <a:rPr lang="en-US" sz="4599" dirty="0">
                <a:solidFill>
                  <a:srgbClr val="AB5762"/>
                </a:solidFill>
                <a:latin typeface="Roboto Condensed"/>
              </a:rPr>
              <a:t> </a:t>
            </a:r>
            <a:r>
              <a:rPr lang="en-US" sz="4599" dirty="0" err="1">
                <a:solidFill>
                  <a:srgbClr val="AB5762"/>
                </a:solidFill>
                <a:latin typeface="Roboto Condensed"/>
              </a:rPr>
              <a:t>thứ</a:t>
            </a:r>
            <a:r>
              <a:rPr lang="en-US" sz="4599" dirty="0">
                <a:solidFill>
                  <a:srgbClr val="AB5762"/>
                </a:solidFill>
                <a:latin typeface="Roboto Condensed"/>
              </a:rPr>
              <a:t> </a:t>
            </a:r>
            <a:r>
              <a:rPr lang="en-US" sz="4599" dirty="0" err="1">
                <a:solidFill>
                  <a:srgbClr val="AB5762"/>
                </a:solidFill>
                <a:latin typeface="Roboto Condensed"/>
              </a:rPr>
              <a:t>của</a:t>
            </a:r>
            <a:r>
              <a:rPr lang="en-US" sz="4599" dirty="0">
                <a:solidFill>
                  <a:srgbClr val="AB5762"/>
                </a:solidFill>
                <a:latin typeface="Roboto Condensed"/>
              </a:rPr>
              <a:t> </a:t>
            </a:r>
            <a:r>
              <a:rPr lang="en-US" sz="4599" dirty="0" err="1">
                <a:solidFill>
                  <a:srgbClr val="AB5762"/>
                </a:solidFill>
                <a:latin typeface="Roboto Condensed"/>
              </a:rPr>
              <a:t>quý</a:t>
            </a:r>
            <a:r>
              <a:rPr lang="en-US" sz="4599" dirty="0">
                <a:solidFill>
                  <a:srgbClr val="AB5762"/>
                </a:solidFill>
                <a:latin typeface="Roboto Condensed"/>
              </a:rPr>
              <a:t>.”. </a:t>
            </a:r>
          </a:p>
          <a:p>
            <a:pPr algn="just">
              <a:lnSpc>
                <a:spcPts val="6439"/>
              </a:lnSpc>
            </a:pPr>
            <a:r>
              <a:rPr lang="en-US" sz="4599" dirty="0">
                <a:solidFill>
                  <a:srgbClr val="AB5762"/>
                </a:solidFill>
                <a:latin typeface="Roboto Condensed"/>
              </a:rPr>
              <a:t>--&gt; </a:t>
            </a:r>
            <a:r>
              <a:rPr lang="en-US" sz="4599" dirty="0" err="1">
                <a:solidFill>
                  <a:srgbClr val="AB5762"/>
                </a:solidFill>
                <a:latin typeface="Roboto Condensed"/>
              </a:rPr>
              <a:t>phép</a:t>
            </a:r>
            <a:r>
              <a:rPr lang="en-US" sz="4599" dirty="0">
                <a:solidFill>
                  <a:srgbClr val="AB5762"/>
                </a:solidFill>
                <a:latin typeface="Roboto Condensed"/>
              </a:rPr>
              <a:t> </a:t>
            </a:r>
            <a:r>
              <a:rPr lang="en-US" sz="4599" dirty="0" err="1">
                <a:solidFill>
                  <a:srgbClr val="AB5762"/>
                </a:solidFill>
                <a:latin typeface="Roboto Condensed"/>
              </a:rPr>
              <a:t>lặp</a:t>
            </a:r>
            <a:r>
              <a:rPr lang="en-US" sz="4599" dirty="0">
                <a:solidFill>
                  <a:srgbClr val="AB5762"/>
                </a:solidFill>
                <a:latin typeface="Roboto Condensed"/>
              </a:rPr>
              <a:t> “</a:t>
            </a:r>
            <a:r>
              <a:rPr lang="en-US" sz="4599" dirty="0" err="1">
                <a:solidFill>
                  <a:srgbClr val="AB5762"/>
                </a:solidFill>
                <a:latin typeface="Roboto Condensed"/>
              </a:rPr>
              <a:t>yêu</a:t>
            </a:r>
            <a:r>
              <a:rPr lang="en-US" sz="4599" dirty="0">
                <a:solidFill>
                  <a:srgbClr val="AB5762"/>
                </a:solidFill>
                <a:latin typeface="Roboto Condensed"/>
              </a:rPr>
              <a:t> </a:t>
            </a:r>
            <a:r>
              <a:rPr lang="en-US" sz="4599" dirty="0" err="1">
                <a:solidFill>
                  <a:srgbClr val="AB5762"/>
                </a:solidFill>
                <a:latin typeface="Roboto Condensed"/>
              </a:rPr>
              <a:t>nước</a:t>
            </a:r>
            <a:r>
              <a:rPr lang="en-US" sz="4599" dirty="0">
                <a:solidFill>
                  <a:srgbClr val="AB5762"/>
                </a:solidFill>
                <a:latin typeface="Roboto Condensed"/>
              </a:rPr>
              <a:t>”, “</a:t>
            </a:r>
            <a:r>
              <a:rPr lang="en-US" sz="4599" dirty="0" err="1">
                <a:solidFill>
                  <a:srgbClr val="AB5762"/>
                </a:solidFill>
                <a:latin typeface="Roboto Condensed"/>
              </a:rPr>
              <a:t>tinh</a:t>
            </a:r>
            <a:r>
              <a:rPr lang="en-US" sz="4599" dirty="0">
                <a:solidFill>
                  <a:srgbClr val="AB5762"/>
                </a:solidFill>
                <a:latin typeface="Roboto Condensed"/>
              </a:rPr>
              <a:t> </a:t>
            </a:r>
            <a:r>
              <a:rPr lang="en-US" sz="4599" dirty="0" err="1">
                <a:solidFill>
                  <a:srgbClr val="AB5762"/>
                </a:solidFill>
                <a:latin typeface="Roboto Condensed"/>
              </a:rPr>
              <a:t>thần</a:t>
            </a:r>
            <a:r>
              <a:rPr lang="en-US" sz="4599" dirty="0">
                <a:solidFill>
                  <a:srgbClr val="AB5762"/>
                </a:solidFill>
                <a:latin typeface="Roboto Condensed"/>
              </a:rPr>
              <a:t> </a:t>
            </a:r>
            <a:r>
              <a:rPr lang="en-US" sz="4599" dirty="0" err="1">
                <a:solidFill>
                  <a:srgbClr val="AB5762"/>
                </a:solidFill>
                <a:latin typeface="Roboto Condensed"/>
              </a:rPr>
              <a:t>yêu</a:t>
            </a:r>
            <a:r>
              <a:rPr lang="en-US" sz="4599" dirty="0">
                <a:solidFill>
                  <a:srgbClr val="AB5762"/>
                </a:solidFill>
                <a:latin typeface="Roboto Condensed"/>
              </a:rPr>
              <a:t> </a:t>
            </a:r>
            <a:r>
              <a:rPr lang="en-US" sz="4599" dirty="0" err="1">
                <a:solidFill>
                  <a:srgbClr val="AB5762"/>
                </a:solidFill>
                <a:latin typeface="Roboto Condensed"/>
              </a:rPr>
              <a:t>nước</a:t>
            </a:r>
            <a:r>
              <a:rPr lang="en-US" sz="4599" dirty="0">
                <a:solidFill>
                  <a:srgbClr val="AB5762"/>
                </a:solidFill>
                <a:latin typeface="Roboto Condensed"/>
              </a:rPr>
              <a:t>”</a:t>
            </a:r>
          </a:p>
          <a:p>
            <a:pPr algn="just">
              <a:lnSpc>
                <a:spcPts val="6439"/>
              </a:lnSpc>
            </a:pPr>
            <a:endParaRPr lang="en-US" sz="4599" dirty="0">
              <a:solidFill>
                <a:srgbClr val="AB5762"/>
              </a:solidFill>
              <a:latin typeface="Roboto Condensed"/>
            </a:endParaRPr>
          </a:p>
          <a:p>
            <a:pPr algn="just">
              <a:lnSpc>
                <a:spcPts val="6439"/>
              </a:lnSpc>
            </a:pPr>
            <a:endParaRPr lang="en-US" sz="4599" dirty="0">
              <a:solidFill>
                <a:srgbClr val="AB5762"/>
              </a:solidFill>
              <a:latin typeface="Roboto Condensed"/>
            </a:endParaRPr>
          </a:p>
          <a:p>
            <a:pPr algn="just">
              <a:lnSpc>
                <a:spcPts val="6439"/>
              </a:lnSpc>
              <a:spcBef>
                <a:spcPct val="0"/>
              </a:spcBef>
            </a:pPr>
            <a:endParaRPr lang="en-US" sz="4599" dirty="0">
              <a:solidFill>
                <a:srgbClr val="AB5762"/>
              </a:solidFill>
              <a:latin typeface="Roboto Condensed"/>
            </a:endParaRPr>
          </a:p>
        </p:txBody>
      </p:sp>
      <p:pic>
        <p:nvPicPr>
          <p:cNvPr id="6" name="Picture 6"/>
          <p:cNvPicPr>
            <a:picLocks noChangeAspect="1"/>
          </p:cNvPicPr>
          <p:nvPr/>
        </p:nvPicPr>
        <p:blipFill>
          <a:blip r:embed="rId3"/>
          <a:srcRect/>
          <a:stretch>
            <a:fillRect/>
          </a:stretch>
        </p:blipFill>
        <p:spPr>
          <a:xfrm>
            <a:off x="16200921" y="7598826"/>
            <a:ext cx="2116758" cy="3318948"/>
          </a:xfrm>
          <a:prstGeom prst="rect">
            <a:avLst/>
          </a:prstGeom>
        </p:spPr>
      </p:pic>
      <p:pic>
        <p:nvPicPr>
          <p:cNvPr id="7" name="Picture 7"/>
          <p:cNvPicPr>
            <a:picLocks noChangeAspect="1"/>
          </p:cNvPicPr>
          <p:nvPr/>
        </p:nvPicPr>
        <p:blipFill>
          <a:blip r:embed="rId4"/>
          <a:srcRect/>
          <a:stretch>
            <a:fillRect/>
          </a:stretch>
        </p:blipFill>
        <p:spPr>
          <a:xfrm rot="1534021">
            <a:off x="-501725" y="7985610"/>
            <a:ext cx="3060849" cy="460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2438400" y="42542"/>
            <a:ext cx="24059378" cy="10287000"/>
          </a:xfrm>
          <a:prstGeom prst="rect">
            <a:avLst/>
          </a:prstGeom>
        </p:spPr>
      </p:pic>
      <p:pic>
        <p:nvPicPr>
          <p:cNvPr id="3" name="Picture 3"/>
          <p:cNvPicPr>
            <a:picLocks noChangeAspect="1"/>
          </p:cNvPicPr>
          <p:nvPr/>
        </p:nvPicPr>
        <p:blipFill>
          <a:blip r:embed="rId3">
            <a:alphaModFix amt="72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63676" y="-397427"/>
            <a:ext cx="12900788" cy="12783509"/>
          </a:xfrm>
          <a:prstGeom prst="rect">
            <a:avLst/>
          </a:prstGeom>
        </p:spPr>
      </p:pic>
      <p:pic>
        <p:nvPicPr>
          <p:cNvPr id="4" name="Picture 4"/>
          <p:cNvPicPr>
            <a:picLocks noChangeAspect="1"/>
          </p:cNvPicPr>
          <p:nvPr/>
        </p:nvPicPr>
        <p:blipFill>
          <a:blip r:embed="rId5"/>
          <a:srcRect/>
          <a:stretch>
            <a:fillRect/>
          </a:stretch>
        </p:blipFill>
        <p:spPr>
          <a:xfrm>
            <a:off x="-2227070" y="2691245"/>
            <a:ext cx="8302245" cy="8229600"/>
          </a:xfrm>
          <a:prstGeom prst="rect">
            <a:avLst/>
          </a:prstGeom>
        </p:spPr>
      </p:pic>
      <p:sp>
        <p:nvSpPr>
          <p:cNvPr id="5" name="TextBox 5"/>
          <p:cNvSpPr txBox="1"/>
          <p:nvPr/>
        </p:nvSpPr>
        <p:spPr>
          <a:xfrm>
            <a:off x="6637113" y="1226933"/>
            <a:ext cx="11223758" cy="9693912"/>
          </a:xfrm>
          <a:prstGeom prst="rect">
            <a:avLst/>
          </a:prstGeom>
        </p:spPr>
        <p:txBody>
          <a:bodyPr lIns="0" tIns="0" rIns="0" bIns="0" rtlCol="0" anchor="t">
            <a:spAutoFit/>
          </a:bodyPr>
          <a:lstStyle/>
          <a:p>
            <a:pPr algn="just">
              <a:lnSpc>
                <a:spcPts val="6439"/>
              </a:lnSpc>
            </a:pPr>
            <a:r>
              <a:rPr lang="en-US" sz="4599" dirty="0" err="1">
                <a:solidFill>
                  <a:srgbClr val="AB5762"/>
                </a:solidFill>
                <a:latin typeface="Roboto Condensed"/>
              </a:rPr>
              <a:t>Tìm</a:t>
            </a:r>
            <a:r>
              <a:rPr lang="en-US" sz="4599" dirty="0">
                <a:solidFill>
                  <a:srgbClr val="AB5762"/>
                </a:solidFill>
                <a:latin typeface="Roboto Condensed"/>
              </a:rPr>
              <a:t> </a:t>
            </a:r>
            <a:r>
              <a:rPr lang="en-US" sz="4599" dirty="0" err="1">
                <a:solidFill>
                  <a:srgbClr val="AB5762"/>
                </a:solidFill>
                <a:latin typeface="Roboto Condensed"/>
              </a:rPr>
              <a:t>vị</a:t>
            </a:r>
            <a:r>
              <a:rPr lang="en-US" sz="4599" dirty="0">
                <a:solidFill>
                  <a:srgbClr val="AB5762"/>
                </a:solidFill>
                <a:latin typeface="Roboto Condensed"/>
              </a:rPr>
              <a:t> </a:t>
            </a:r>
            <a:r>
              <a:rPr lang="en-US" sz="4599" dirty="0" err="1">
                <a:solidFill>
                  <a:srgbClr val="AB5762"/>
                </a:solidFill>
                <a:latin typeface="Roboto Condensed"/>
              </a:rPr>
              <a:t>ngữ</a:t>
            </a:r>
            <a:r>
              <a:rPr lang="en-US" sz="4599" dirty="0">
                <a:solidFill>
                  <a:srgbClr val="AB5762"/>
                </a:solidFill>
                <a:latin typeface="Roboto Condensed"/>
              </a:rPr>
              <a:t> </a:t>
            </a:r>
            <a:r>
              <a:rPr lang="en-US" sz="4599" dirty="0" err="1">
                <a:solidFill>
                  <a:srgbClr val="AB5762"/>
                </a:solidFill>
                <a:latin typeface="Roboto Condensed"/>
              </a:rPr>
              <a:t>là</a:t>
            </a:r>
            <a:r>
              <a:rPr lang="en-US" sz="4599" dirty="0">
                <a:solidFill>
                  <a:srgbClr val="AB5762"/>
                </a:solidFill>
                <a:latin typeface="Roboto Condensed"/>
              </a:rPr>
              <a:t> </a:t>
            </a:r>
            <a:r>
              <a:rPr lang="en-US" sz="4599" dirty="0" err="1">
                <a:solidFill>
                  <a:srgbClr val="AB5762"/>
                </a:solidFill>
                <a:latin typeface="Roboto Condensed"/>
              </a:rPr>
              <a:t>cụm</a:t>
            </a:r>
            <a:r>
              <a:rPr lang="en-US" sz="4599" dirty="0">
                <a:solidFill>
                  <a:srgbClr val="AB5762"/>
                </a:solidFill>
                <a:latin typeface="Roboto Condensed"/>
              </a:rPr>
              <a:t> </a:t>
            </a:r>
            <a:r>
              <a:rPr lang="en-US" sz="4599" dirty="0" err="1">
                <a:solidFill>
                  <a:srgbClr val="AB5762"/>
                </a:solidFill>
                <a:latin typeface="Roboto Condensed"/>
              </a:rPr>
              <a:t>động</a:t>
            </a:r>
            <a:r>
              <a:rPr lang="en-US" sz="4599" dirty="0">
                <a:solidFill>
                  <a:srgbClr val="AB5762"/>
                </a:solidFill>
                <a:latin typeface="Roboto Condensed"/>
              </a:rPr>
              <a:t> </a:t>
            </a:r>
            <a:r>
              <a:rPr lang="en-US" sz="4599" dirty="0" err="1">
                <a:solidFill>
                  <a:srgbClr val="AB5762"/>
                </a:solidFill>
                <a:latin typeface="Roboto Condensed"/>
              </a:rPr>
              <a:t>từ</a:t>
            </a:r>
            <a:r>
              <a:rPr lang="en-US" sz="4599" dirty="0">
                <a:solidFill>
                  <a:srgbClr val="AB5762"/>
                </a:solidFill>
                <a:latin typeface="Roboto Condensed"/>
              </a:rPr>
              <a:t> </a:t>
            </a:r>
            <a:r>
              <a:rPr lang="en-US" sz="4599" dirty="0" err="1">
                <a:solidFill>
                  <a:srgbClr val="AB5762"/>
                </a:solidFill>
                <a:latin typeface="Roboto Condensed"/>
              </a:rPr>
              <a:t>trong</a:t>
            </a:r>
            <a:r>
              <a:rPr lang="en-US" sz="4599" dirty="0">
                <a:solidFill>
                  <a:srgbClr val="AB5762"/>
                </a:solidFill>
                <a:latin typeface="Roboto Condensed"/>
              </a:rPr>
              <a:t> </a:t>
            </a:r>
            <a:r>
              <a:rPr lang="en-US" sz="4599" dirty="0" err="1">
                <a:solidFill>
                  <a:srgbClr val="AB5762"/>
                </a:solidFill>
                <a:latin typeface="Roboto Condensed"/>
              </a:rPr>
              <a:t>những</a:t>
            </a:r>
            <a:r>
              <a:rPr lang="en-US" sz="4599" dirty="0">
                <a:solidFill>
                  <a:srgbClr val="AB5762"/>
                </a:solidFill>
                <a:latin typeface="Roboto Condensed"/>
              </a:rPr>
              <a:t> </a:t>
            </a:r>
            <a:r>
              <a:rPr lang="en-US" sz="4599" dirty="0" err="1">
                <a:solidFill>
                  <a:srgbClr val="AB5762"/>
                </a:solidFill>
                <a:latin typeface="Roboto Condensed"/>
              </a:rPr>
              <a:t>câu</a:t>
            </a:r>
            <a:r>
              <a:rPr lang="en-US" sz="4599" dirty="0">
                <a:solidFill>
                  <a:srgbClr val="AB5762"/>
                </a:solidFill>
                <a:latin typeface="Roboto Condensed"/>
              </a:rPr>
              <a:t> </a:t>
            </a:r>
            <a:r>
              <a:rPr lang="en-US" sz="4599" dirty="0" err="1">
                <a:solidFill>
                  <a:srgbClr val="AB5762"/>
                </a:solidFill>
                <a:latin typeface="Roboto Condensed"/>
              </a:rPr>
              <a:t>dưới</a:t>
            </a:r>
            <a:r>
              <a:rPr lang="en-US" sz="4599" dirty="0">
                <a:solidFill>
                  <a:srgbClr val="AB5762"/>
                </a:solidFill>
                <a:latin typeface="Roboto Condensed"/>
              </a:rPr>
              <a:t> </a:t>
            </a:r>
            <a:r>
              <a:rPr lang="en-US" sz="4599" dirty="0" err="1">
                <a:solidFill>
                  <a:srgbClr val="AB5762"/>
                </a:solidFill>
                <a:latin typeface="Roboto Condensed"/>
              </a:rPr>
              <a:t>đây</a:t>
            </a:r>
            <a:r>
              <a:rPr lang="en-US" sz="4599" dirty="0">
                <a:solidFill>
                  <a:srgbClr val="AB5762"/>
                </a:solidFill>
                <a:latin typeface="Roboto Condensed"/>
              </a:rPr>
              <a:t> (ở </a:t>
            </a:r>
            <a:r>
              <a:rPr lang="en-US" sz="4599" dirty="0" err="1">
                <a:solidFill>
                  <a:srgbClr val="AB5762"/>
                </a:solidFill>
                <a:latin typeface="Roboto Condensed"/>
              </a:rPr>
              <a:t>văn</a:t>
            </a:r>
            <a:r>
              <a:rPr lang="en-US" sz="4599" dirty="0">
                <a:solidFill>
                  <a:srgbClr val="AB5762"/>
                </a:solidFill>
                <a:latin typeface="Roboto Condensed"/>
              </a:rPr>
              <a:t> </a:t>
            </a:r>
            <a:r>
              <a:rPr lang="en-US" sz="4599" dirty="0" err="1">
                <a:solidFill>
                  <a:srgbClr val="AB5762"/>
                </a:solidFill>
                <a:latin typeface="Roboto Condensed"/>
              </a:rPr>
              <a:t>bản</a:t>
            </a:r>
            <a:r>
              <a:rPr lang="en-US" sz="4599" dirty="0">
                <a:solidFill>
                  <a:srgbClr val="AB5762"/>
                </a:solidFill>
                <a:latin typeface="Roboto Condensed"/>
              </a:rPr>
              <a:t> </a:t>
            </a:r>
            <a:r>
              <a:rPr lang="en-US" sz="4599" dirty="0" err="1">
                <a:solidFill>
                  <a:srgbClr val="AB5762"/>
                </a:solidFill>
                <a:latin typeface="Roboto Condensed Italics"/>
              </a:rPr>
              <a:t>Đức</a:t>
            </a:r>
            <a:r>
              <a:rPr lang="en-US" sz="4599" dirty="0">
                <a:solidFill>
                  <a:srgbClr val="AB5762"/>
                </a:solidFill>
                <a:latin typeface="Roboto Condensed Italics"/>
              </a:rPr>
              <a:t> </a:t>
            </a:r>
            <a:r>
              <a:rPr lang="en-US" sz="4599" dirty="0" err="1">
                <a:solidFill>
                  <a:srgbClr val="AB5762"/>
                </a:solidFill>
                <a:latin typeface="Roboto Condensed Italics"/>
              </a:rPr>
              <a:t>tính</a:t>
            </a:r>
            <a:r>
              <a:rPr lang="en-US" sz="4599" dirty="0">
                <a:solidFill>
                  <a:srgbClr val="AB5762"/>
                </a:solidFill>
                <a:latin typeface="Roboto Condensed Italics"/>
              </a:rPr>
              <a:t> </a:t>
            </a:r>
            <a:r>
              <a:rPr lang="en-US" sz="4599" dirty="0" err="1">
                <a:solidFill>
                  <a:srgbClr val="AB5762"/>
                </a:solidFill>
                <a:latin typeface="Roboto Condensed Italics"/>
              </a:rPr>
              <a:t>giản</a:t>
            </a:r>
            <a:r>
              <a:rPr lang="en-US" sz="4599" dirty="0">
                <a:solidFill>
                  <a:srgbClr val="AB5762"/>
                </a:solidFill>
                <a:latin typeface="Roboto Condensed Italics"/>
              </a:rPr>
              <a:t> </a:t>
            </a:r>
            <a:r>
              <a:rPr lang="en-US" sz="4599" dirty="0" err="1">
                <a:solidFill>
                  <a:srgbClr val="AB5762"/>
                </a:solidFill>
                <a:latin typeface="Roboto Condensed Italics"/>
              </a:rPr>
              <a:t>dị</a:t>
            </a:r>
            <a:r>
              <a:rPr lang="en-US" sz="4599" dirty="0">
                <a:solidFill>
                  <a:srgbClr val="AB5762"/>
                </a:solidFill>
                <a:latin typeface="Roboto Condensed Italics"/>
              </a:rPr>
              <a:t> </a:t>
            </a:r>
            <a:r>
              <a:rPr lang="en-US" sz="4599" dirty="0" err="1">
                <a:solidFill>
                  <a:srgbClr val="AB5762"/>
                </a:solidFill>
                <a:latin typeface="Roboto Condensed Italics"/>
              </a:rPr>
              <a:t>của</a:t>
            </a:r>
            <a:r>
              <a:rPr lang="en-US" sz="4599" dirty="0">
                <a:solidFill>
                  <a:srgbClr val="AB5762"/>
                </a:solidFill>
                <a:latin typeface="Roboto Condensed Italics"/>
              </a:rPr>
              <a:t> </a:t>
            </a:r>
            <a:r>
              <a:rPr lang="en-US" sz="4599" dirty="0" err="1">
                <a:solidFill>
                  <a:srgbClr val="AB5762"/>
                </a:solidFill>
                <a:latin typeface="Roboto Condensed Italics"/>
              </a:rPr>
              <a:t>Bác</a:t>
            </a:r>
            <a:r>
              <a:rPr lang="en-US" sz="4599" dirty="0">
                <a:solidFill>
                  <a:srgbClr val="AB5762"/>
                </a:solidFill>
                <a:latin typeface="Roboto Condensed Italics"/>
              </a:rPr>
              <a:t> </a:t>
            </a:r>
            <a:r>
              <a:rPr lang="en-US" sz="4599" dirty="0" err="1">
                <a:solidFill>
                  <a:srgbClr val="AB5762"/>
                </a:solidFill>
                <a:latin typeface="Roboto Condensed Italics"/>
              </a:rPr>
              <a:t>Hồ</a:t>
            </a:r>
            <a:r>
              <a:rPr lang="en-US" sz="4599" dirty="0">
                <a:solidFill>
                  <a:srgbClr val="AB5762"/>
                </a:solidFill>
                <a:latin typeface="Roboto Condensed Italics"/>
              </a:rPr>
              <a:t>) </a:t>
            </a:r>
          </a:p>
          <a:p>
            <a:pPr algn="just">
              <a:lnSpc>
                <a:spcPts val="6439"/>
              </a:lnSpc>
            </a:pPr>
            <a:endParaRPr lang="en-US" sz="4599" dirty="0">
              <a:solidFill>
                <a:srgbClr val="AB5762"/>
              </a:solidFill>
              <a:latin typeface="Roboto Condensed Italics"/>
            </a:endParaRPr>
          </a:p>
          <a:p>
            <a:pPr algn="just">
              <a:lnSpc>
                <a:spcPts val="6439"/>
              </a:lnSpc>
            </a:pPr>
            <a:r>
              <a:rPr lang="en-US" sz="4599" dirty="0">
                <a:solidFill>
                  <a:srgbClr val="AB5762"/>
                </a:solidFill>
                <a:latin typeface="Roboto Condensed"/>
              </a:rPr>
              <a:t>a.</a:t>
            </a:r>
            <a:r>
              <a:rPr lang="en-US" sz="4599" dirty="0">
                <a:solidFill>
                  <a:srgbClr val="AB5762"/>
                </a:solidFill>
                <a:latin typeface="Roboto Condensed Italics"/>
              </a:rPr>
              <a:t> Ở </a:t>
            </a:r>
            <a:r>
              <a:rPr lang="en-US" sz="4599" dirty="0" err="1">
                <a:solidFill>
                  <a:srgbClr val="AB5762"/>
                </a:solidFill>
                <a:latin typeface="Roboto Condensed Italics"/>
              </a:rPr>
              <a:t>việc</a:t>
            </a:r>
            <a:r>
              <a:rPr lang="en-US" sz="4599" dirty="0">
                <a:solidFill>
                  <a:srgbClr val="AB5762"/>
                </a:solidFill>
                <a:latin typeface="Roboto Condensed Italics"/>
              </a:rPr>
              <a:t> </a:t>
            </a:r>
            <a:r>
              <a:rPr lang="en-US" sz="4599" dirty="0" err="1">
                <a:solidFill>
                  <a:srgbClr val="AB5762"/>
                </a:solidFill>
                <a:latin typeface="Roboto Condensed Italics"/>
              </a:rPr>
              <a:t>làm</a:t>
            </a:r>
            <a:r>
              <a:rPr lang="en-US" sz="4599" dirty="0">
                <a:solidFill>
                  <a:srgbClr val="AB5762"/>
                </a:solidFill>
                <a:latin typeface="Roboto Condensed Italics"/>
              </a:rPr>
              <a:t> </a:t>
            </a:r>
            <a:r>
              <a:rPr lang="en-US" sz="4599" dirty="0" err="1">
                <a:solidFill>
                  <a:srgbClr val="AB5762"/>
                </a:solidFill>
                <a:latin typeface="Roboto Condensed Italics"/>
              </a:rPr>
              <a:t>nhỏ</a:t>
            </a:r>
            <a:r>
              <a:rPr lang="en-US" sz="4599" dirty="0">
                <a:solidFill>
                  <a:srgbClr val="AB5762"/>
                </a:solidFill>
                <a:latin typeface="Roboto Condensed Italics"/>
              </a:rPr>
              <a:t> </a:t>
            </a:r>
            <a:r>
              <a:rPr lang="en-US" sz="4599" dirty="0" err="1">
                <a:solidFill>
                  <a:srgbClr val="AB5762"/>
                </a:solidFill>
                <a:latin typeface="Roboto Condensed Italics"/>
              </a:rPr>
              <a:t>đó</a:t>
            </a:r>
            <a:r>
              <a:rPr lang="en-US" sz="4599" dirty="0">
                <a:solidFill>
                  <a:srgbClr val="AB5762"/>
                </a:solidFill>
                <a:latin typeface="Roboto Condensed Italics"/>
              </a:rPr>
              <a:t>, </a:t>
            </a:r>
            <a:r>
              <a:rPr lang="en-US" sz="4599" dirty="0" err="1">
                <a:solidFill>
                  <a:srgbClr val="AB5762"/>
                </a:solidFill>
                <a:latin typeface="Roboto Condensed Italics"/>
              </a:rPr>
              <a:t>chúng</a:t>
            </a:r>
            <a:r>
              <a:rPr lang="en-US" sz="4599" dirty="0">
                <a:solidFill>
                  <a:srgbClr val="AB5762"/>
                </a:solidFill>
                <a:latin typeface="Roboto Condensed Italics"/>
              </a:rPr>
              <a:t> ta </a:t>
            </a:r>
            <a:r>
              <a:rPr lang="en-US" sz="4599" dirty="0" err="1">
                <a:solidFill>
                  <a:srgbClr val="AB5762"/>
                </a:solidFill>
                <a:latin typeface="Roboto Condensed Italics"/>
              </a:rPr>
              <a:t>càng</a:t>
            </a:r>
            <a:r>
              <a:rPr lang="en-US" sz="4599" dirty="0">
                <a:solidFill>
                  <a:srgbClr val="AB5762"/>
                </a:solidFill>
                <a:latin typeface="Roboto Condensed Italics"/>
              </a:rPr>
              <a:t> </a:t>
            </a:r>
            <a:r>
              <a:rPr lang="en-US" sz="4599" dirty="0" err="1">
                <a:solidFill>
                  <a:srgbClr val="AB5762"/>
                </a:solidFill>
                <a:latin typeface="Roboto Condensed Italics"/>
              </a:rPr>
              <a:t>thấy</a:t>
            </a:r>
            <a:r>
              <a:rPr lang="en-US" sz="4599" dirty="0">
                <a:solidFill>
                  <a:srgbClr val="AB5762"/>
                </a:solidFill>
                <a:latin typeface="Roboto Condensed Italics"/>
              </a:rPr>
              <a:t> </a:t>
            </a:r>
            <a:r>
              <a:rPr lang="en-US" sz="4599" dirty="0" err="1">
                <a:solidFill>
                  <a:srgbClr val="AB5762"/>
                </a:solidFill>
                <a:latin typeface="Roboto Condensed Italics"/>
              </a:rPr>
              <a:t>Bác</a:t>
            </a:r>
            <a:r>
              <a:rPr lang="en-US" sz="4599" dirty="0">
                <a:solidFill>
                  <a:srgbClr val="AB5762"/>
                </a:solidFill>
                <a:latin typeface="Roboto Condensed Italics"/>
              </a:rPr>
              <a:t> </a:t>
            </a:r>
            <a:r>
              <a:rPr lang="en-US" sz="4599" dirty="0" err="1">
                <a:solidFill>
                  <a:srgbClr val="AB5762"/>
                </a:solidFill>
                <a:latin typeface="Roboto Condensed Italics"/>
              </a:rPr>
              <a:t>quý</a:t>
            </a:r>
            <a:r>
              <a:rPr lang="en-US" sz="4599" dirty="0">
                <a:solidFill>
                  <a:srgbClr val="AB5762"/>
                </a:solidFill>
                <a:latin typeface="Roboto Condensed Italics"/>
              </a:rPr>
              <a:t> </a:t>
            </a:r>
            <a:r>
              <a:rPr lang="en-US" sz="4599" dirty="0" err="1">
                <a:solidFill>
                  <a:srgbClr val="AB5762"/>
                </a:solidFill>
                <a:latin typeface="Roboto Condensed Italics"/>
              </a:rPr>
              <a:t>trọng</a:t>
            </a:r>
            <a:r>
              <a:rPr lang="en-US" sz="4599" dirty="0">
                <a:solidFill>
                  <a:srgbClr val="AB5762"/>
                </a:solidFill>
                <a:latin typeface="Roboto Condensed Italics"/>
              </a:rPr>
              <a:t> </a:t>
            </a:r>
            <a:r>
              <a:rPr lang="en-US" sz="4599" dirty="0" err="1">
                <a:solidFill>
                  <a:srgbClr val="AB5762"/>
                </a:solidFill>
                <a:latin typeface="Roboto Condensed Italics"/>
              </a:rPr>
              <a:t>biết</a:t>
            </a:r>
            <a:r>
              <a:rPr lang="en-US" sz="4599" dirty="0">
                <a:solidFill>
                  <a:srgbClr val="AB5762"/>
                </a:solidFill>
                <a:latin typeface="Roboto Condensed Italics"/>
              </a:rPr>
              <a:t> bao </a:t>
            </a:r>
            <a:r>
              <a:rPr lang="en-US" sz="4599" dirty="0" err="1">
                <a:solidFill>
                  <a:srgbClr val="AB5762"/>
                </a:solidFill>
                <a:latin typeface="Roboto Condensed Italics"/>
              </a:rPr>
              <a:t>kết</a:t>
            </a:r>
            <a:r>
              <a:rPr lang="en-US" sz="4599" dirty="0">
                <a:solidFill>
                  <a:srgbClr val="AB5762"/>
                </a:solidFill>
                <a:latin typeface="Roboto Condensed Italics"/>
              </a:rPr>
              <a:t> </a:t>
            </a:r>
            <a:r>
              <a:rPr lang="en-US" sz="4599" dirty="0" err="1">
                <a:solidFill>
                  <a:srgbClr val="AB5762"/>
                </a:solidFill>
                <a:latin typeface="Roboto Condensed Italics"/>
              </a:rPr>
              <a:t>quả</a:t>
            </a:r>
            <a:r>
              <a:rPr lang="en-US" sz="4599" dirty="0">
                <a:solidFill>
                  <a:srgbClr val="AB5762"/>
                </a:solidFill>
                <a:latin typeface="Roboto Condensed Italics"/>
              </a:rPr>
              <a:t> </a:t>
            </a:r>
            <a:r>
              <a:rPr lang="en-US" sz="4599" dirty="0" err="1">
                <a:solidFill>
                  <a:srgbClr val="AB5762"/>
                </a:solidFill>
                <a:latin typeface="Roboto Condensed Italics"/>
              </a:rPr>
              <a:t>sản</a:t>
            </a:r>
            <a:r>
              <a:rPr lang="en-US" sz="4599" dirty="0">
                <a:solidFill>
                  <a:srgbClr val="AB5762"/>
                </a:solidFill>
                <a:latin typeface="Roboto Condensed Italics"/>
              </a:rPr>
              <a:t> </a:t>
            </a:r>
            <a:r>
              <a:rPr lang="en-US" sz="4599" dirty="0" err="1">
                <a:solidFill>
                  <a:srgbClr val="AB5762"/>
                </a:solidFill>
                <a:latin typeface="Roboto Condensed Italics"/>
              </a:rPr>
              <a:t>xuất</a:t>
            </a:r>
            <a:r>
              <a:rPr lang="en-US" sz="4599" dirty="0">
                <a:solidFill>
                  <a:srgbClr val="AB5762"/>
                </a:solidFill>
                <a:latin typeface="Roboto Condensed Italics"/>
              </a:rPr>
              <a:t> </a:t>
            </a:r>
            <a:r>
              <a:rPr lang="en-US" sz="4599" dirty="0" err="1">
                <a:solidFill>
                  <a:srgbClr val="AB5762"/>
                </a:solidFill>
                <a:latin typeface="Roboto Condensed Italics"/>
              </a:rPr>
              <a:t>của</a:t>
            </a:r>
            <a:r>
              <a:rPr lang="en-US" sz="4599" dirty="0">
                <a:solidFill>
                  <a:srgbClr val="AB5762"/>
                </a:solidFill>
                <a:latin typeface="Roboto Condensed Italics"/>
              </a:rPr>
              <a:t> con </a:t>
            </a:r>
            <a:r>
              <a:rPr lang="en-US" sz="4599" dirty="0" err="1">
                <a:solidFill>
                  <a:srgbClr val="AB5762"/>
                </a:solidFill>
                <a:latin typeface="Roboto Condensed Italics"/>
              </a:rPr>
              <a:t>người</a:t>
            </a:r>
            <a:r>
              <a:rPr lang="en-US" sz="4599" dirty="0">
                <a:solidFill>
                  <a:srgbClr val="AB5762"/>
                </a:solidFill>
                <a:latin typeface="Roboto Condensed Italics"/>
              </a:rPr>
              <a:t> </a:t>
            </a:r>
            <a:r>
              <a:rPr lang="en-US" sz="4599" dirty="0" err="1">
                <a:solidFill>
                  <a:srgbClr val="AB5762"/>
                </a:solidFill>
                <a:latin typeface="Roboto Condensed Italics"/>
              </a:rPr>
              <a:t>và</a:t>
            </a:r>
            <a:r>
              <a:rPr lang="en-US" sz="4599" dirty="0">
                <a:solidFill>
                  <a:srgbClr val="AB5762"/>
                </a:solidFill>
                <a:latin typeface="Roboto Condensed Italics"/>
              </a:rPr>
              <a:t> </a:t>
            </a:r>
            <a:r>
              <a:rPr lang="en-US" sz="4599" dirty="0" err="1">
                <a:solidFill>
                  <a:srgbClr val="AB5762"/>
                </a:solidFill>
                <a:latin typeface="Roboto Condensed Italics"/>
              </a:rPr>
              <a:t>kính</a:t>
            </a:r>
            <a:r>
              <a:rPr lang="en-US" sz="4599" dirty="0">
                <a:solidFill>
                  <a:srgbClr val="AB5762"/>
                </a:solidFill>
                <a:latin typeface="Roboto Condensed Italics"/>
              </a:rPr>
              <a:t> </a:t>
            </a:r>
            <a:r>
              <a:rPr lang="en-US" sz="4599" dirty="0" err="1">
                <a:solidFill>
                  <a:srgbClr val="AB5762"/>
                </a:solidFill>
                <a:latin typeface="Roboto Condensed Italics"/>
              </a:rPr>
              <a:t>trọng</a:t>
            </a:r>
            <a:r>
              <a:rPr lang="en-US" sz="4599" dirty="0">
                <a:solidFill>
                  <a:srgbClr val="AB5762"/>
                </a:solidFill>
                <a:latin typeface="Roboto Condensed Italics"/>
              </a:rPr>
              <a:t> </a:t>
            </a:r>
            <a:r>
              <a:rPr lang="en-US" sz="4599" dirty="0" err="1">
                <a:solidFill>
                  <a:srgbClr val="AB5762"/>
                </a:solidFill>
                <a:latin typeface="Roboto Condensed Italics"/>
              </a:rPr>
              <a:t>như</a:t>
            </a:r>
            <a:r>
              <a:rPr lang="en-US" sz="4599" dirty="0">
                <a:solidFill>
                  <a:srgbClr val="AB5762"/>
                </a:solidFill>
                <a:latin typeface="Roboto Condensed Italics"/>
              </a:rPr>
              <a:t> </a:t>
            </a:r>
            <a:r>
              <a:rPr lang="en-US" sz="4599" dirty="0" err="1">
                <a:solidFill>
                  <a:srgbClr val="AB5762"/>
                </a:solidFill>
                <a:latin typeface="Roboto Condensed Italics"/>
              </a:rPr>
              <a:t>thế</a:t>
            </a:r>
            <a:r>
              <a:rPr lang="en-US" sz="4599" dirty="0">
                <a:solidFill>
                  <a:srgbClr val="AB5762"/>
                </a:solidFill>
                <a:latin typeface="Roboto Condensed Italics"/>
              </a:rPr>
              <a:t> </a:t>
            </a:r>
            <a:r>
              <a:rPr lang="en-US" sz="4599" dirty="0" err="1">
                <a:solidFill>
                  <a:srgbClr val="AB5762"/>
                </a:solidFill>
                <a:latin typeface="Roboto Condensed Italics"/>
              </a:rPr>
              <a:t>nào</a:t>
            </a:r>
            <a:r>
              <a:rPr lang="en-US" sz="4599" dirty="0">
                <a:solidFill>
                  <a:srgbClr val="AB5762"/>
                </a:solidFill>
                <a:latin typeface="Roboto Condensed Italics"/>
              </a:rPr>
              <a:t> </a:t>
            </a:r>
            <a:r>
              <a:rPr lang="en-US" sz="4599" dirty="0" err="1">
                <a:solidFill>
                  <a:srgbClr val="AB5762"/>
                </a:solidFill>
                <a:latin typeface="Roboto Condensed Italics"/>
              </a:rPr>
              <a:t>người</a:t>
            </a:r>
            <a:r>
              <a:rPr lang="en-US" sz="4599" dirty="0">
                <a:solidFill>
                  <a:srgbClr val="AB5762"/>
                </a:solidFill>
                <a:latin typeface="Roboto Condensed Italics"/>
              </a:rPr>
              <a:t> </a:t>
            </a:r>
            <a:r>
              <a:rPr lang="en-US" sz="4599" dirty="0" err="1">
                <a:solidFill>
                  <a:srgbClr val="AB5762"/>
                </a:solidFill>
                <a:latin typeface="Roboto Condensed Italics"/>
              </a:rPr>
              <a:t>phục</a:t>
            </a:r>
            <a:r>
              <a:rPr lang="en-US" sz="4599" dirty="0">
                <a:solidFill>
                  <a:srgbClr val="AB5762"/>
                </a:solidFill>
                <a:latin typeface="Roboto Condensed Italics"/>
              </a:rPr>
              <a:t> </a:t>
            </a:r>
            <a:r>
              <a:rPr lang="en-US" sz="4599" dirty="0" err="1">
                <a:solidFill>
                  <a:srgbClr val="AB5762"/>
                </a:solidFill>
                <a:latin typeface="Roboto Condensed Italics"/>
              </a:rPr>
              <a:t>vụ</a:t>
            </a:r>
            <a:r>
              <a:rPr lang="en-US" sz="4599" dirty="0">
                <a:solidFill>
                  <a:srgbClr val="AB5762"/>
                </a:solidFill>
                <a:latin typeface="Roboto Condensed Italics"/>
              </a:rPr>
              <a:t>.</a:t>
            </a:r>
          </a:p>
          <a:p>
            <a:pPr algn="just">
              <a:lnSpc>
                <a:spcPts val="6439"/>
              </a:lnSpc>
            </a:pPr>
            <a:endParaRPr lang="en-US" sz="4599" dirty="0">
              <a:solidFill>
                <a:srgbClr val="AB5762"/>
              </a:solidFill>
              <a:latin typeface="Roboto Condensed Italics"/>
            </a:endParaRPr>
          </a:p>
          <a:p>
            <a:pPr algn="just">
              <a:lnSpc>
                <a:spcPts val="6439"/>
              </a:lnSpc>
            </a:pPr>
            <a:r>
              <a:rPr lang="en-US" sz="4599" dirty="0">
                <a:solidFill>
                  <a:srgbClr val="AB5762"/>
                </a:solidFill>
                <a:latin typeface="Roboto Condensed"/>
              </a:rPr>
              <a:t>b. </a:t>
            </a:r>
            <a:r>
              <a:rPr lang="en-US" sz="4599" dirty="0" err="1">
                <a:solidFill>
                  <a:srgbClr val="AB5762"/>
                </a:solidFill>
                <a:latin typeface="Roboto Condensed Italics"/>
              </a:rPr>
              <a:t>Nhưng</a:t>
            </a:r>
            <a:r>
              <a:rPr lang="en-US" sz="4599" dirty="0">
                <a:solidFill>
                  <a:srgbClr val="AB5762"/>
                </a:solidFill>
                <a:latin typeface="Roboto Condensed Italics"/>
              </a:rPr>
              <a:t> </a:t>
            </a:r>
            <a:r>
              <a:rPr lang="en-US" sz="4599" dirty="0" err="1">
                <a:solidFill>
                  <a:srgbClr val="AB5762"/>
                </a:solidFill>
                <a:latin typeface="Roboto Condensed Italics"/>
              </a:rPr>
              <a:t>chớ</a:t>
            </a:r>
            <a:r>
              <a:rPr lang="en-US" sz="4599" dirty="0">
                <a:solidFill>
                  <a:srgbClr val="AB5762"/>
                </a:solidFill>
                <a:latin typeface="Roboto Condensed Italics"/>
              </a:rPr>
              <a:t> </a:t>
            </a:r>
            <a:r>
              <a:rPr lang="en-US" sz="4599" dirty="0" err="1">
                <a:solidFill>
                  <a:srgbClr val="AB5762"/>
                </a:solidFill>
                <a:latin typeface="Roboto Condensed Italics"/>
              </a:rPr>
              <a:t>hiểu</a:t>
            </a:r>
            <a:r>
              <a:rPr lang="en-US" sz="4599" dirty="0">
                <a:solidFill>
                  <a:srgbClr val="AB5762"/>
                </a:solidFill>
                <a:latin typeface="Roboto Condensed Italics"/>
              </a:rPr>
              <a:t> </a:t>
            </a:r>
            <a:r>
              <a:rPr lang="en-US" sz="4599" dirty="0" err="1">
                <a:solidFill>
                  <a:srgbClr val="AB5762"/>
                </a:solidFill>
                <a:latin typeface="Roboto Condensed Italics"/>
              </a:rPr>
              <a:t>lầm</a:t>
            </a:r>
            <a:r>
              <a:rPr lang="en-US" sz="4599" dirty="0">
                <a:solidFill>
                  <a:srgbClr val="AB5762"/>
                </a:solidFill>
                <a:latin typeface="Roboto Condensed Italics"/>
              </a:rPr>
              <a:t> </a:t>
            </a:r>
            <a:r>
              <a:rPr lang="en-US" sz="4599" dirty="0" err="1">
                <a:solidFill>
                  <a:srgbClr val="AB5762"/>
                </a:solidFill>
                <a:latin typeface="Roboto Condensed Italics"/>
              </a:rPr>
              <a:t>rằng</a:t>
            </a:r>
            <a:r>
              <a:rPr lang="en-US" sz="4599" dirty="0">
                <a:solidFill>
                  <a:srgbClr val="AB5762"/>
                </a:solidFill>
                <a:latin typeface="Roboto Condensed Italics"/>
              </a:rPr>
              <a:t> </a:t>
            </a:r>
            <a:r>
              <a:rPr lang="en-US" sz="4599" dirty="0" err="1">
                <a:solidFill>
                  <a:srgbClr val="AB5762"/>
                </a:solidFill>
                <a:latin typeface="Roboto Condensed Italics"/>
              </a:rPr>
              <a:t>Bác</a:t>
            </a:r>
            <a:r>
              <a:rPr lang="en-US" sz="4599" dirty="0">
                <a:solidFill>
                  <a:srgbClr val="AB5762"/>
                </a:solidFill>
                <a:latin typeface="Roboto Condensed Italics"/>
              </a:rPr>
              <a:t> </a:t>
            </a:r>
            <a:r>
              <a:rPr lang="en-US" sz="4599" dirty="0" err="1">
                <a:solidFill>
                  <a:srgbClr val="AB5762"/>
                </a:solidFill>
                <a:latin typeface="Roboto Condensed Italics"/>
              </a:rPr>
              <a:t>sống</a:t>
            </a:r>
            <a:r>
              <a:rPr lang="en-US" sz="4599" dirty="0">
                <a:solidFill>
                  <a:srgbClr val="AB5762"/>
                </a:solidFill>
                <a:latin typeface="Roboto Condensed Italics"/>
              </a:rPr>
              <a:t> </a:t>
            </a:r>
            <a:r>
              <a:rPr lang="en-US" sz="4599" dirty="0" err="1">
                <a:solidFill>
                  <a:srgbClr val="AB5762"/>
                </a:solidFill>
                <a:latin typeface="Roboto Condensed Italics"/>
              </a:rPr>
              <a:t>khắc</a:t>
            </a:r>
            <a:r>
              <a:rPr lang="en-US" sz="4599" dirty="0">
                <a:solidFill>
                  <a:srgbClr val="AB5762"/>
                </a:solidFill>
                <a:latin typeface="Roboto Condensed Italics"/>
              </a:rPr>
              <a:t> </a:t>
            </a:r>
            <a:r>
              <a:rPr lang="en-US" sz="4599" dirty="0" err="1">
                <a:solidFill>
                  <a:srgbClr val="AB5762"/>
                </a:solidFill>
                <a:latin typeface="Roboto Condensed Italics"/>
              </a:rPr>
              <a:t>khổ</a:t>
            </a:r>
            <a:r>
              <a:rPr lang="en-US" sz="4599" dirty="0">
                <a:solidFill>
                  <a:srgbClr val="AB5762"/>
                </a:solidFill>
                <a:latin typeface="Roboto Condensed Italics"/>
              </a:rPr>
              <a:t> </a:t>
            </a:r>
            <a:r>
              <a:rPr lang="en-US" sz="4599" dirty="0" err="1">
                <a:solidFill>
                  <a:srgbClr val="AB5762"/>
                </a:solidFill>
                <a:latin typeface="Roboto Condensed Italics"/>
              </a:rPr>
              <a:t>theo</a:t>
            </a:r>
            <a:r>
              <a:rPr lang="en-US" sz="4599" dirty="0">
                <a:solidFill>
                  <a:srgbClr val="AB5762"/>
                </a:solidFill>
                <a:latin typeface="Roboto Condensed Italics"/>
              </a:rPr>
              <a:t> </a:t>
            </a:r>
            <a:r>
              <a:rPr lang="en-US" sz="4599" dirty="0" err="1">
                <a:solidFill>
                  <a:srgbClr val="AB5762"/>
                </a:solidFill>
                <a:latin typeface="Roboto Condensed Italics"/>
              </a:rPr>
              <a:t>lối</a:t>
            </a:r>
            <a:r>
              <a:rPr lang="en-US" sz="4599" dirty="0">
                <a:solidFill>
                  <a:srgbClr val="AB5762"/>
                </a:solidFill>
                <a:latin typeface="Roboto Condensed Italics"/>
              </a:rPr>
              <a:t> </a:t>
            </a:r>
            <a:r>
              <a:rPr lang="en-US" sz="4599" dirty="0" err="1">
                <a:solidFill>
                  <a:srgbClr val="AB5762"/>
                </a:solidFill>
                <a:latin typeface="Roboto Condensed Italics"/>
              </a:rPr>
              <a:t>nhà</a:t>
            </a:r>
            <a:r>
              <a:rPr lang="en-US" sz="4599" dirty="0">
                <a:solidFill>
                  <a:srgbClr val="AB5762"/>
                </a:solidFill>
                <a:latin typeface="Roboto Condensed Italics"/>
              </a:rPr>
              <a:t> </a:t>
            </a:r>
            <a:r>
              <a:rPr lang="en-US" sz="4599" dirty="0" err="1">
                <a:solidFill>
                  <a:srgbClr val="AB5762"/>
                </a:solidFill>
                <a:latin typeface="Roboto Condensed Italics"/>
              </a:rPr>
              <a:t>tu</a:t>
            </a:r>
            <a:r>
              <a:rPr lang="en-US" sz="4599" dirty="0">
                <a:solidFill>
                  <a:srgbClr val="AB5762"/>
                </a:solidFill>
                <a:latin typeface="Roboto Condensed Italics"/>
              </a:rPr>
              <a:t> </a:t>
            </a:r>
            <a:r>
              <a:rPr lang="en-US" sz="4599" dirty="0" err="1">
                <a:solidFill>
                  <a:srgbClr val="AB5762"/>
                </a:solidFill>
                <a:latin typeface="Roboto Condensed Italics"/>
              </a:rPr>
              <a:t>hành</a:t>
            </a:r>
            <a:r>
              <a:rPr lang="en-US" sz="4599" dirty="0">
                <a:solidFill>
                  <a:srgbClr val="AB5762"/>
                </a:solidFill>
                <a:latin typeface="Roboto Condensed Italics"/>
              </a:rPr>
              <a:t>, </a:t>
            </a:r>
            <a:r>
              <a:rPr lang="en-US" sz="4599" dirty="0" err="1">
                <a:solidFill>
                  <a:srgbClr val="AB5762"/>
                </a:solidFill>
                <a:latin typeface="Roboto Condensed Italics"/>
              </a:rPr>
              <a:t>thanh</a:t>
            </a:r>
            <a:r>
              <a:rPr lang="en-US" sz="4599" dirty="0">
                <a:solidFill>
                  <a:srgbClr val="AB5762"/>
                </a:solidFill>
                <a:latin typeface="Roboto Condensed Italics"/>
              </a:rPr>
              <a:t> </a:t>
            </a:r>
            <a:r>
              <a:rPr lang="en-US" sz="4599" dirty="0" err="1">
                <a:solidFill>
                  <a:srgbClr val="AB5762"/>
                </a:solidFill>
                <a:latin typeface="Roboto Condensed Italics"/>
              </a:rPr>
              <a:t>tao</a:t>
            </a:r>
            <a:r>
              <a:rPr lang="en-US" sz="4599" dirty="0">
                <a:solidFill>
                  <a:srgbClr val="AB5762"/>
                </a:solidFill>
                <a:latin typeface="Roboto Condensed Italics"/>
              </a:rPr>
              <a:t> </a:t>
            </a:r>
            <a:r>
              <a:rPr lang="en-US" sz="4599" dirty="0" err="1">
                <a:solidFill>
                  <a:srgbClr val="AB5762"/>
                </a:solidFill>
                <a:latin typeface="Roboto Condensed Italics"/>
              </a:rPr>
              <a:t>theo</a:t>
            </a:r>
            <a:r>
              <a:rPr lang="en-US" sz="4599" dirty="0">
                <a:solidFill>
                  <a:srgbClr val="AB5762"/>
                </a:solidFill>
                <a:latin typeface="Roboto Condensed Italics"/>
              </a:rPr>
              <a:t> </a:t>
            </a:r>
            <a:r>
              <a:rPr lang="en-US" sz="4599" dirty="0" err="1">
                <a:solidFill>
                  <a:srgbClr val="AB5762"/>
                </a:solidFill>
                <a:latin typeface="Roboto Condensed Italics"/>
              </a:rPr>
              <a:t>kiểu</a:t>
            </a:r>
            <a:r>
              <a:rPr lang="en-US" sz="4599" dirty="0">
                <a:solidFill>
                  <a:srgbClr val="AB5762"/>
                </a:solidFill>
                <a:latin typeface="Roboto Condensed Italics"/>
              </a:rPr>
              <a:t> </a:t>
            </a:r>
            <a:r>
              <a:rPr lang="en-US" sz="4599" dirty="0" err="1">
                <a:solidFill>
                  <a:srgbClr val="AB5762"/>
                </a:solidFill>
                <a:latin typeface="Roboto Condensed Italics"/>
              </a:rPr>
              <a:t>nhà</a:t>
            </a:r>
            <a:r>
              <a:rPr lang="en-US" sz="4599" dirty="0">
                <a:solidFill>
                  <a:srgbClr val="AB5762"/>
                </a:solidFill>
                <a:latin typeface="Roboto Condensed Italics"/>
              </a:rPr>
              <a:t> </a:t>
            </a:r>
            <a:r>
              <a:rPr lang="en-US" sz="4599" dirty="0" err="1">
                <a:solidFill>
                  <a:srgbClr val="AB5762"/>
                </a:solidFill>
                <a:latin typeface="Roboto Condensed Italics"/>
              </a:rPr>
              <a:t>hiền</a:t>
            </a:r>
            <a:r>
              <a:rPr lang="en-US" sz="4599" dirty="0">
                <a:solidFill>
                  <a:srgbClr val="AB5762"/>
                </a:solidFill>
                <a:latin typeface="Roboto Condensed Italics"/>
              </a:rPr>
              <a:t> </a:t>
            </a:r>
            <a:r>
              <a:rPr lang="en-US" sz="4599" dirty="0" err="1">
                <a:solidFill>
                  <a:srgbClr val="AB5762"/>
                </a:solidFill>
                <a:latin typeface="Roboto Condensed Italics"/>
              </a:rPr>
              <a:t>triết</a:t>
            </a:r>
            <a:r>
              <a:rPr lang="en-US" sz="4599" dirty="0">
                <a:solidFill>
                  <a:srgbClr val="AB5762"/>
                </a:solidFill>
                <a:latin typeface="Roboto Condensed Italics"/>
              </a:rPr>
              <a:t> </a:t>
            </a:r>
            <a:r>
              <a:rPr lang="en-US" sz="4599" dirty="0" err="1">
                <a:solidFill>
                  <a:srgbClr val="AB5762"/>
                </a:solidFill>
                <a:latin typeface="Roboto Condensed Italics"/>
              </a:rPr>
              <a:t>ẩn</a:t>
            </a:r>
            <a:r>
              <a:rPr lang="en-US" sz="4599" dirty="0">
                <a:solidFill>
                  <a:srgbClr val="AB5762"/>
                </a:solidFill>
                <a:latin typeface="Roboto Condensed Italics"/>
              </a:rPr>
              <a:t> </a:t>
            </a:r>
            <a:r>
              <a:rPr lang="en-US" sz="4599" dirty="0" err="1">
                <a:solidFill>
                  <a:srgbClr val="AB5762"/>
                </a:solidFill>
                <a:latin typeface="Roboto Condensed Italics"/>
              </a:rPr>
              <a:t>dật</a:t>
            </a:r>
            <a:r>
              <a:rPr lang="en-US" sz="4599" dirty="0">
                <a:solidFill>
                  <a:srgbClr val="AB5762"/>
                </a:solidFill>
                <a:latin typeface="Roboto Condensed Italics"/>
              </a:rPr>
              <a:t>.</a:t>
            </a:r>
          </a:p>
          <a:p>
            <a:pPr algn="just">
              <a:lnSpc>
                <a:spcPts val="6439"/>
              </a:lnSpc>
            </a:pPr>
            <a:endParaRPr lang="en-US" sz="4599" dirty="0">
              <a:solidFill>
                <a:srgbClr val="AB5762"/>
              </a:solidFill>
              <a:latin typeface="Roboto Condensed Italics"/>
            </a:endParaRPr>
          </a:p>
          <a:p>
            <a:pPr algn="just">
              <a:lnSpc>
                <a:spcPts val="6439"/>
              </a:lnSpc>
              <a:spcBef>
                <a:spcPct val="0"/>
              </a:spcBef>
            </a:pPr>
            <a:endParaRPr lang="en-US" sz="4599" dirty="0">
              <a:solidFill>
                <a:srgbClr val="AB5762"/>
              </a:solidFill>
              <a:latin typeface="Roboto Condensed Italics"/>
            </a:endParaRPr>
          </a:p>
        </p:txBody>
      </p:sp>
      <p:pic>
        <p:nvPicPr>
          <p:cNvPr id="6" name="Picture 6"/>
          <p:cNvPicPr>
            <a:picLocks noChangeAspect="1"/>
          </p:cNvPicPr>
          <p:nvPr/>
        </p:nvPicPr>
        <p:blipFill>
          <a:blip r:embed="rId6"/>
          <a:srcRect/>
          <a:stretch>
            <a:fillRect/>
          </a:stretch>
        </p:blipFill>
        <p:spPr>
          <a:xfrm>
            <a:off x="17229621" y="8853596"/>
            <a:ext cx="2116758" cy="3318948"/>
          </a:xfrm>
          <a:prstGeom prst="rect">
            <a:avLst/>
          </a:prstGeom>
        </p:spPr>
      </p:pic>
      <p:pic>
        <p:nvPicPr>
          <p:cNvPr id="7" name="Picture 7"/>
          <p:cNvPicPr>
            <a:picLocks noChangeAspect="1"/>
          </p:cNvPicPr>
          <p:nvPr/>
        </p:nvPicPr>
        <p:blipFill>
          <a:blip r:embed="rId7"/>
          <a:srcRect/>
          <a:stretch>
            <a:fillRect/>
          </a:stretch>
        </p:blipFill>
        <p:spPr>
          <a:xfrm>
            <a:off x="3891103" y="8089119"/>
            <a:ext cx="2584917" cy="3573478"/>
          </a:xfrm>
          <a:prstGeom prst="rect">
            <a:avLst/>
          </a:prstGeom>
        </p:spPr>
      </p:pic>
      <p:sp>
        <p:nvSpPr>
          <p:cNvPr id="8" name="TextBox 8"/>
          <p:cNvSpPr txBox="1"/>
          <p:nvPr/>
        </p:nvSpPr>
        <p:spPr>
          <a:xfrm>
            <a:off x="6296712" y="319556"/>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3 SGK tr.43</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4438794" y="0"/>
            <a:ext cx="26517600" cy="10287000"/>
          </a:xfrm>
          <a:prstGeom prst="rect">
            <a:avLst/>
          </a:prstGeom>
        </p:spPr>
      </p:pic>
      <p:pic>
        <p:nvPicPr>
          <p:cNvPr id="3" name="Picture 3"/>
          <p:cNvPicPr>
            <a:picLocks noChangeAspect="1"/>
          </p:cNvPicPr>
          <p:nvPr/>
        </p:nvPicPr>
        <p:blipFill>
          <a:blip r:embed="rId3"/>
          <a:srcRect/>
          <a:stretch>
            <a:fillRect/>
          </a:stretch>
        </p:blipFill>
        <p:spPr>
          <a:xfrm>
            <a:off x="17229621" y="8853596"/>
            <a:ext cx="2116758" cy="3318948"/>
          </a:xfrm>
          <a:prstGeom prst="rect">
            <a:avLst/>
          </a:prstGeom>
        </p:spPr>
      </p:pic>
      <p:pic>
        <p:nvPicPr>
          <p:cNvPr id="4" name="Picture 4"/>
          <p:cNvPicPr>
            <a:picLocks noChangeAspect="1"/>
          </p:cNvPicPr>
          <p:nvPr/>
        </p:nvPicPr>
        <p:blipFill>
          <a:blip r:embed="rId4"/>
          <a:srcRect/>
          <a:stretch>
            <a:fillRect/>
          </a:stretch>
        </p:blipFill>
        <p:spPr>
          <a:xfrm>
            <a:off x="0" y="8500261"/>
            <a:ext cx="2584917" cy="3573478"/>
          </a:xfrm>
          <a:prstGeom prst="rect">
            <a:avLst/>
          </a:prstGeom>
        </p:spPr>
      </p:pic>
      <p:graphicFrame>
        <p:nvGraphicFramePr>
          <p:cNvPr id="5" name="Table 5"/>
          <p:cNvGraphicFramePr>
            <a:graphicFrameLocks noGrp="1"/>
          </p:cNvGraphicFramePr>
          <p:nvPr/>
        </p:nvGraphicFramePr>
        <p:xfrm>
          <a:off x="595443" y="1503039"/>
          <a:ext cx="16449126" cy="7126783"/>
        </p:xfrm>
        <a:graphic>
          <a:graphicData uri="http://schemas.openxmlformats.org/drawingml/2006/table">
            <a:tbl>
              <a:tblPr/>
              <a:tblGrid>
                <a:gridCol w="5483042">
                  <a:extLst>
                    <a:ext uri="{9D8B030D-6E8A-4147-A177-3AD203B41FA5}">
                      <a16:colId xmlns:a16="http://schemas.microsoft.com/office/drawing/2014/main" val="20000"/>
                    </a:ext>
                  </a:extLst>
                </a:gridCol>
                <a:gridCol w="5483042">
                  <a:extLst>
                    <a:ext uri="{9D8B030D-6E8A-4147-A177-3AD203B41FA5}">
                      <a16:colId xmlns:a16="http://schemas.microsoft.com/office/drawing/2014/main" val="20001"/>
                    </a:ext>
                  </a:extLst>
                </a:gridCol>
                <a:gridCol w="5483042">
                  <a:extLst>
                    <a:ext uri="{9D8B030D-6E8A-4147-A177-3AD203B41FA5}">
                      <a16:colId xmlns:a16="http://schemas.microsoft.com/office/drawing/2014/main" val="20002"/>
                    </a:ext>
                  </a:extLst>
                </a:gridCol>
              </a:tblGrid>
              <a:tr h="1342761">
                <a:tc>
                  <a:txBody>
                    <a:bodyPr/>
                    <a:lstStyle/>
                    <a:p>
                      <a:pPr algn="ctr">
                        <a:lnSpc>
                          <a:spcPts val="4759"/>
                        </a:lnSpc>
                        <a:defRPr/>
                      </a:pPr>
                      <a:r>
                        <a:rPr lang="en-US" sz="3399">
                          <a:solidFill>
                            <a:srgbClr val="683E38"/>
                          </a:solidFill>
                          <a:latin typeface="Roboto Condensed Bold Italics"/>
                        </a:rPr>
                        <a:t>Cụm động từ</a:t>
                      </a:r>
                      <a:endParaRPr lang="en-US" sz="110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solidFill>
                      <a:srgbClr val="EBB38B"/>
                    </a:solidFill>
                  </a:tcPr>
                </a:tc>
                <a:tc>
                  <a:txBody>
                    <a:bodyPr/>
                    <a:lstStyle/>
                    <a:p>
                      <a:pPr algn="ctr">
                        <a:lnSpc>
                          <a:spcPts val="4759"/>
                        </a:lnSpc>
                        <a:defRPr/>
                      </a:pPr>
                      <a:r>
                        <a:rPr lang="en-US" sz="3399">
                          <a:solidFill>
                            <a:srgbClr val="683E38"/>
                          </a:solidFill>
                          <a:latin typeface="Roboto Condensed Bold Italics"/>
                        </a:rPr>
                        <a:t>Động từ trung tâm</a:t>
                      </a:r>
                      <a:endParaRPr lang="en-US" sz="110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solidFill>
                      <a:srgbClr val="EBB38B"/>
                    </a:solidFill>
                  </a:tcPr>
                </a:tc>
                <a:tc>
                  <a:txBody>
                    <a:bodyPr/>
                    <a:lstStyle/>
                    <a:p>
                      <a:pPr algn="ctr">
                        <a:lnSpc>
                          <a:spcPts val="4759"/>
                        </a:lnSpc>
                        <a:defRPr/>
                      </a:pPr>
                      <a:r>
                        <a:rPr lang="en-US" sz="3399">
                          <a:solidFill>
                            <a:srgbClr val="683E38"/>
                          </a:solidFill>
                          <a:latin typeface="Roboto Condensed Bold Italics"/>
                        </a:rPr>
                        <a:t>Cụm chủ vị </a:t>
                      </a:r>
                      <a:endParaRPr lang="en-US" sz="110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solidFill>
                      <a:srgbClr val="EBB38B"/>
                    </a:solidFill>
                  </a:tcPr>
                </a:tc>
                <a:extLst>
                  <a:ext uri="{0D108BD9-81ED-4DB2-BD59-A6C34878D82A}">
                    <a16:rowId xmlns:a16="http://schemas.microsoft.com/office/drawing/2014/main" val="10000"/>
                  </a:ext>
                </a:extLst>
              </a:tr>
              <a:tr h="2892011">
                <a:tc>
                  <a:txBody>
                    <a:bodyPr/>
                    <a:lstStyle/>
                    <a:p>
                      <a:pPr algn="just">
                        <a:lnSpc>
                          <a:spcPts val="4759"/>
                        </a:lnSpc>
                        <a:defRPr/>
                      </a:pPr>
                      <a:r>
                        <a:rPr lang="en-US" sz="3399">
                          <a:solidFill>
                            <a:srgbClr val="000000"/>
                          </a:solidFill>
                          <a:latin typeface="Roboto Condensed Italics"/>
                        </a:rPr>
                        <a:t>càng thấy Bác quý trọng biết bao kết quả sản xuất của con người và kính trọng như thế nào người phục vụ</a:t>
                      </a:r>
                      <a:endParaRPr lang="en-US" sz="110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tcPr>
                </a:tc>
                <a:tc>
                  <a:txBody>
                    <a:bodyPr/>
                    <a:lstStyle/>
                    <a:p>
                      <a:pPr algn="ctr">
                        <a:lnSpc>
                          <a:spcPts val="4759"/>
                        </a:lnSpc>
                        <a:defRPr/>
                      </a:pPr>
                      <a:r>
                        <a:rPr lang="en-US" sz="3399">
                          <a:solidFill>
                            <a:srgbClr val="000000"/>
                          </a:solidFill>
                          <a:latin typeface="Roboto Condensed Italics"/>
                        </a:rPr>
                        <a:t>thấy</a:t>
                      </a:r>
                      <a:endParaRPr lang="en-US" sz="110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tcPr>
                </a:tc>
                <a:tc>
                  <a:txBody>
                    <a:bodyPr/>
                    <a:lstStyle/>
                    <a:p>
                      <a:pPr algn="just">
                        <a:lnSpc>
                          <a:spcPts val="4759"/>
                        </a:lnSpc>
                        <a:defRPr/>
                      </a:pPr>
                      <a:r>
                        <a:rPr lang="en-US" sz="3399">
                          <a:solidFill>
                            <a:srgbClr val="000000"/>
                          </a:solidFill>
                          <a:latin typeface="Roboto Condensed Italics"/>
                        </a:rPr>
                        <a:t>Bác quý trọng biết bao kết quả sản xuất của con người và kính trọng như thế nào người phục vụ</a:t>
                      </a:r>
                      <a:endParaRPr lang="en-US" sz="110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tcPr>
                </a:tc>
                <a:extLst>
                  <a:ext uri="{0D108BD9-81ED-4DB2-BD59-A6C34878D82A}">
                    <a16:rowId xmlns:a16="http://schemas.microsoft.com/office/drawing/2014/main" val="10001"/>
                  </a:ext>
                </a:extLst>
              </a:tr>
              <a:tr h="2892011">
                <a:tc>
                  <a:txBody>
                    <a:bodyPr/>
                    <a:lstStyle/>
                    <a:p>
                      <a:pPr algn="just">
                        <a:lnSpc>
                          <a:spcPts val="4759"/>
                        </a:lnSpc>
                        <a:defRPr/>
                      </a:pPr>
                      <a:r>
                        <a:rPr lang="en-US" sz="3399">
                          <a:solidFill>
                            <a:srgbClr val="000000"/>
                          </a:solidFill>
                          <a:latin typeface="Roboto Condensed Italics"/>
                        </a:rPr>
                        <a:t>chớ hiểu lầm rằng Bác sống khắc khổ theo lối nhà tu hành, thanh tao theo kiểu nhà hiền triết ẩn dật</a:t>
                      </a:r>
                      <a:endParaRPr lang="en-US" sz="110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tcPr>
                </a:tc>
                <a:tc>
                  <a:txBody>
                    <a:bodyPr/>
                    <a:lstStyle/>
                    <a:p>
                      <a:pPr algn="ctr">
                        <a:lnSpc>
                          <a:spcPts val="4759"/>
                        </a:lnSpc>
                        <a:defRPr/>
                      </a:pPr>
                      <a:r>
                        <a:rPr lang="en-US" sz="3399" dirty="0" err="1">
                          <a:solidFill>
                            <a:srgbClr val="000000"/>
                          </a:solidFill>
                          <a:latin typeface="Roboto Condensed Italics"/>
                        </a:rPr>
                        <a:t>hiểu</a:t>
                      </a:r>
                      <a:endParaRPr lang="en-US" sz="1100" dirty="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tcPr>
                </a:tc>
                <a:tc>
                  <a:txBody>
                    <a:bodyPr/>
                    <a:lstStyle/>
                    <a:p>
                      <a:pPr algn="just">
                        <a:lnSpc>
                          <a:spcPts val="4759"/>
                        </a:lnSpc>
                        <a:defRPr/>
                      </a:pPr>
                      <a:r>
                        <a:rPr lang="en-US" sz="3399" dirty="0" err="1">
                          <a:solidFill>
                            <a:srgbClr val="000000"/>
                          </a:solidFill>
                          <a:latin typeface="Roboto Condensed Italics"/>
                        </a:rPr>
                        <a:t>Bác</a:t>
                      </a:r>
                      <a:r>
                        <a:rPr lang="en-US" sz="3399" dirty="0">
                          <a:solidFill>
                            <a:srgbClr val="000000"/>
                          </a:solidFill>
                          <a:latin typeface="Roboto Condensed Italics"/>
                        </a:rPr>
                        <a:t> </a:t>
                      </a:r>
                      <a:r>
                        <a:rPr lang="en-US" sz="3399" dirty="0" err="1">
                          <a:solidFill>
                            <a:srgbClr val="000000"/>
                          </a:solidFill>
                          <a:latin typeface="Roboto Condensed Italics"/>
                        </a:rPr>
                        <a:t>sống</a:t>
                      </a:r>
                      <a:r>
                        <a:rPr lang="en-US" sz="3399" dirty="0">
                          <a:solidFill>
                            <a:srgbClr val="000000"/>
                          </a:solidFill>
                          <a:latin typeface="Roboto Condensed Italics"/>
                        </a:rPr>
                        <a:t> </a:t>
                      </a:r>
                      <a:r>
                        <a:rPr lang="en-US" sz="3399" dirty="0" err="1">
                          <a:solidFill>
                            <a:srgbClr val="000000"/>
                          </a:solidFill>
                          <a:latin typeface="Roboto Condensed Italics"/>
                        </a:rPr>
                        <a:t>khắc</a:t>
                      </a:r>
                      <a:r>
                        <a:rPr lang="en-US" sz="3399" dirty="0">
                          <a:solidFill>
                            <a:srgbClr val="000000"/>
                          </a:solidFill>
                          <a:latin typeface="Roboto Condensed Italics"/>
                        </a:rPr>
                        <a:t> </a:t>
                      </a:r>
                      <a:r>
                        <a:rPr lang="en-US" sz="3399" dirty="0" err="1">
                          <a:solidFill>
                            <a:srgbClr val="000000"/>
                          </a:solidFill>
                          <a:latin typeface="Roboto Condensed Italics"/>
                        </a:rPr>
                        <a:t>khổ</a:t>
                      </a:r>
                      <a:r>
                        <a:rPr lang="en-US" sz="3399" dirty="0">
                          <a:solidFill>
                            <a:srgbClr val="000000"/>
                          </a:solidFill>
                          <a:latin typeface="Roboto Condensed Italics"/>
                        </a:rPr>
                        <a:t> </a:t>
                      </a:r>
                      <a:r>
                        <a:rPr lang="en-US" sz="3399" dirty="0" err="1">
                          <a:solidFill>
                            <a:srgbClr val="000000"/>
                          </a:solidFill>
                          <a:latin typeface="Roboto Condensed Italics"/>
                        </a:rPr>
                        <a:t>theo</a:t>
                      </a:r>
                      <a:r>
                        <a:rPr lang="en-US" sz="3399" dirty="0">
                          <a:solidFill>
                            <a:srgbClr val="000000"/>
                          </a:solidFill>
                          <a:latin typeface="Roboto Condensed Italics"/>
                        </a:rPr>
                        <a:t> </a:t>
                      </a:r>
                      <a:r>
                        <a:rPr lang="en-US" sz="3399" dirty="0" err="1">
                          <a:solidFill>
                            <a:srgbClr val="000000"/>
                          </a:solidFill>
                          <a:latin typeface="Roboto Condensed Italics"/>
                        </a:rPr>
                        <a:t>lối</a:t>
                      </a:r>
                      <a:r>
                        <a:rPr lang="en-US" sz="3399" dirty="0">
                          <a:solidFill>
                            <a:srgbClr val="000000"/>
                          </a:solidFill>
                          <a:latin typeface="Roboto Condensed Italics"/>
                        </a:rPr>
                        <a:t> </a:t>
                      </a:r>
                      <a:r>
                        <a:rPr lang="en-US" sz="3399" dirty="0" err="1">
                          <a:solidFill>
                            <a:srgbClr val="000000"/>
                          </a:solidFill>
                          <a:latin typeface="Roboto Condensed Italics"/>
                        </a:rPr>
                        <a:t>nhà</a:t>
                      </a:r>
                      <a:r>
                        <a:rPr lang="en-US" sz="3399" dirty="0">
                          <a:solidFill>
                            <a:srgbClr val="000000"/>
                          </a:solidFill>
                          <a:latin typeface="Roboto Condensed Italics"/>
                        </a:rPr>
                        <a:t> </a:t>
                      </a:r>
                      <a:r>
                        <a:rPr lang="en-US" sz="3399" dirty="0" err="1">
                          <a:solidFill>
                            <a:srgbClr val="000000"/>
                          </a:solidFill>
                          <a:latin typeface="Roboto Condensed Italics"/>
                        </a:rPr>
                        <a:t>tu</a:t>
                      </a:r>
                      <a:r>
                        <a:rPr lang="en-US" sz="3399" dirty="0">
                          <a:solidFill>
                            <a:srgbClr val="000000"/>
                          </a:solidFill>
                          <a:latin typeface="Roboto Condensed Italics"/>
                        </a:rPr>
                        <a:t> </a:t>
                      </a:r>
                      <a:r>
                        <a:rPr lang="en-US" sz="3399" dirty="0" err="1">
                          <a:solidFill>
                            <a:srgbClr val="000000"/>
                          </a:solidFill>
                          <a:latin typeface="Roboto Condensed Italics"/>
                        </a:rPr>
                        <a:t>hành</a:t>
                      </a:r>
                      <a:r>
                        <a:rPr lang="en-US" sz="3399" dirty="0">
                          <a:solidFill>
                            <a:srgbClr val="000000"/>
                          </a:solidFill>
                          <a:latin typeface="Roboto Condensed Italics"/>
                        </a:rPr>
                        <a:t>, </a:t>
                      </a:r>
                      <a:r>
                        <a:rPr lang="en-US" sz="3399" dirty="0" err="1">
                          <a:solidFill>
                            <a:srgbClr val="000000"/>
                          </a:solidFill>
                          <a:latin typeface="Roboto Condensed Italics"/>
                        </a:rPr>
                        <a:t>thanh</a:t>
                      </a:r>
                      <a:r>
                        <a:rPr lang="en-US" sz="3399" dirty="0">
                          <a:solidFill>
                            <a:srgbClr val="000000"/>
                          </a:solidFill>
                          <a:latin typeface="Roboto Condensed Italics"/>
                        </a:rPr>
                        <a:t> </a:t>
                      </a:r>
                      <a:r>
                        <a:rPr lang="en-US" sz="3399" dirty="0" err="1">
                          <a:solidFill>
                            <a:srgbClr val="000000"/>
                          </a:solidFill>
                          <a:latin typeface="Roboto Condensed Italics"/>
                        </a:rPr>
                        <a:t>tao</a:t>
                      </a:r>
                      <a:r>
                        <a:rPr lang="en-US" sz="3399" dirty="0">
                          <a:solidFill>
                            <a:srgbClr val="000000"/>
                          </a:solidFill>
                          <a:latin typeface="Roboto Condensed Italics"/>
                        </a:rPr>
                        <a:t> </a:t>
                      </a:r>
                      <a:r>
                        <a:rPr lang="en-US" sz="3399" dirty="0" err="1">
                          <a:solidFill>
                            <a:srgbClr val="000000"/>
                          </a:solidFill>
                          <a:latin typeface="Roboto Condensed Italics"/>
                        </a:rPr>
                        <a:t>theo</a:t>
                      </a:r>
                      <a:r>
                        <a:rPr lang="en-US" sz="3399" dirty="0">
                          <a:solidFill>
                            <a:srgbClr val="000000"/>
                          </a:solidFill>
                          <a:latin typeface="Roboto Condensed Italics"/>
                        </a:rPr>
                        <a:t> </a:t>
                      </a:r>
                      <a:r>
                        <a:rPr lang="en-US" sz="3399" dirty="0" err="1">
                          <a:solidFill>
                            <a:srgbClr val="000000"/>
                          </a:solidFill>
                          <a:latin typeface="Roboto Condensed Italics"/>
                        </a:rPr>
                        <a:t>kiểu</a:t>
                      </a:r>
                      <a:r>
                        <a:rPr lang="en-US" sz="3399" dirty="0">
                          <a:solidFill>
                            <a:srgbClr val="000000"/>
                          </a:solidFill>
                          <a:latin typeface="Roboto Condensed Italics"/>
                        </a:rPr>
                        <a:t> </a:t>
                      </a:r>
                      <a:r>
                        <a:rPr lang="en-US" sz="3399" dirty="0" err="1">
                          <a:solidFill>
                            <a:srgbClr val="000000"/>
                          </a:solidFill>
                          <a:latin typeface="Roboto Condensed Italics"/>
                        </a:rPr>
                        <a:t>nhà</a:t>
                      </a:r>
                      <a:r>
                        <a:rPr lang="en-US" sz="3399" dirty="0">
                          <a:solidFill>
                            <a:srgbClr val="000000"/>
                          </a:solidFill>
                          <a:latin typeface="Roboto Condensed Italics"/>
                        </a:rPr>
                        <a:t> </a:t>
                      </a:r>
                      <a:r>
                        <a:rPr lang="en-US" sz="3399" dirty="0" err="1">
                          <a:solidFill>
                            <a:srgbClr val="000000"/>
                          </a:solidFill>
                          <a:latin typeface="Roboto Condensed Italics"/>
                        </a:rPr>
                        <a:t>hiền</a:t>
                      </a:r>
                      <a:r>
                        <a:rPr lang="en-US" sz="3399" dirty="0">
                          <a:solidFill>
                            <a:srgbClr val="000000"/>
                          </a:solidFill>
                          <a:latin typeface="Roboto Condensed Italics"/>
                        </a:rPr>
                        <a:t> </a:t>
                      </a:r>
                      <a:r>
                        <a:rPr lang="en-US" sz="3399" dirty="0" err="1">
                          <a:solidFill>
                            <a:srgbClr val="000000"/>
                          </a:solidFill>
                          <a:latin typeface="Roboto Condensed Italics"/>
                        </a:rPr>
                        <a:t>triết</a:t>
                      </a:r>
                      <a:r>
                        <a:rPr lang="en-US" sz="3399" dirty="0">
                          <a:solidFill>
                            <a:srgbClr val="000000"/>
                          </a:solidFill>
                          <a:latin typeface="Roboto Condensed Italics"/>
                        </a:rPr>
                        <a:t> </a:t>
                      </a:r>
                      <a:r>
                        <a:rPr lang="en-US" sz="3399" dirty="0" err="1">
                          <a:solidFill>
                            <a:srgbClr val="000000"/>
                          </a:solidFill>
                          <a:latin typeface="Roboto Condensed Italics"/>
                        </a:rPr>
                        <a:t>ẩn</a:t>
                      </a:r>
                      <a:r>
                        <a:rPr lang="en-US" sz="3399" dirty="0">
                          <a:solidFill>
                            <a:srgbClr val="000000"/>
                          </a:solidFill>
                          <a:latin typeface="Roboto Condensed Italics"/>
                        </a:rPr>
                        <a:t> </a:t>
                      </a:r>
                      <a:r>
                        <a:rPr lang="en-US" sz="3399" dirty="0" err="1">
                          <a:solidFill>
                            <a:srgbClr val="000000"/>
                          </a:solidFill>
                          <a:latin typeface="Roboto Condensed Italics"/>
                        </a:rPr>
                        <a:t>dật</a:t>
                      </a:r>
                      <a:endParaRPr lang="en-US" sz="1100" dirty="0"/>
                    </a:p>
                  </a:txBody>
                  <a:tcPr marL="190500" marR="190500" marT="190500" marB="190500" anchor="ctr">
                    <a:lnL w="38100" cap="flat" cmpd="sng" algn="ctr">
                      <a:solidFill>
                        <a:srgbClr val="C55A11"/>
                      </a:solidFill>
                      <a:prstDash val="solid"/>
                      <a:round/>
                      <a:headEnd type="none" w="med" len="med"/>
                      <a:tailEnd type="none" w="med" len="med"/>
                    </a:lnL>
                    <a:lnR w="38100" cap="flat" cmpd="sng" algn="ctr">
                      <a:solidFill>
                        <a:srgbClr val="C55A11"/>
                      </a:solidFill>
                      <a:prstDash val="solid"/>
                      <a:round/>
                      <a:headEnd type="none" w="med" len="med"/>
                      <a:tailEnd type="none" w="med" len="med"/>
                    </a:lnR>
                    <a:lnT w="38100" cap="flat" cmpd="sng" algn="ctr">
                      <a:solidFill>
                        <a:srgbClr val="C55A11"/>
                      </a:solidFill>
                      <a:prstDash val="solid"/>
                      <a:round/>
                      <a:headEnd type="none" w="med" len="med"/>
                      <a:tailEnd type="none" w="med" len="med"/>
                    </a:lnT>
                    <a:lnB w="38100" cap="flat" cmpd="sng" algn="ctr">
                      <a:solidFill>
                        <a:srgbClr val="C55A1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TextBox 6"/>
          <p:cNvSpPr txBox="1"/>
          <p:nvPr/>
        </p:nvSpPr>
        <p:spPr>
          <a:xfrm>
            <a:off x="6296712" y="319556"/>
            <a:ext cx="4356088" cy="896548"/>
          </a:xfrm>
          <a:prstGeom prst="rect">
            <a:avLst/>
          </a:prstGeom>
        </p:spPr>
        <p:txBody>
          <a:bodyPr lIns="0" tIns="0" rIns="0" bIns="0" rtlCol="0" anchor="t">
            <a:spAutoFit/>
          </a:bodyPr>
          <a:lstStyle/>
          <a:p>
            <a:pPr algn="just">
              <a:lnSpc>
                <a:spcPts val="7279"/>
              </a:lnSpc>
              <a:spcBef>
                <a:spcPct val="0"/>
              </a:spcBef>
            </a:pPr>
            <a:r>
              <a:rPr lang="en-US" sz="5199">
                <a:solidFill>
                  <a:srgbClr val="683E38"/>
                </a:solidFill>
                <a:latin typeface="Roboto Condensed Bold"/>
              </a:rPr>
              <a:t>Bài 3 SGK tr.43</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3094322" y="-5443"/>
            <a:ext cx="24887522"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409289">
            <a:off x="15166944" y="2307416"/>
            <a:ext cx="4901744" cy="164876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725124" y="7170473"/>
            <a:ext cx="3312386" cy="254150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99121" y="1003624"/>
            <a:ext cx="2056054" cy="2581803"/>
          </a:xfrm>
          <a:prstGeom prst="rect">
            <a:avLst/>
          </a:prstGeom>
        </p:spPr>
      </p:pic>
      <p:pic>
        <p:nvPicPr>
          <p:cNvPr id="6" name="Picture 6"/>
          <p:cNvPicPr>
            <a:picLocks noChangeAspect="1"/>
          </p:cNvPicPr>
          <p:nvPr/>
        </p:nvPicPr>
        <p:blipFill>
          <a:blip r:embed="rId9"/>
          <a:srcRect/>
          <a:stretch>
            <a:fillRect/>
          </a:stretch>
        </p:blipFill>
        <p:spPr>
          <a:xfrm rot="1534021">
            <a:off x="-1327693" y="4255397"/>
            <a:ext cx="4712786" cy="7086897"/>
          </a:xfrm>
          <a:prstGeom prst="rect">
            <a:avLst/>
          </a:prstGeom>
        </p:spPr>
      </p:pic>
      <p:sp>
        <p:nvSpPr>
          <p:cNvPr id="7" name="TextBox 7"/>
          <p:cNvSpPr txBox="1"/>
          <p:nvPr/>
        </p:nvSpPr>
        <p:spPr>
          <a:xfrm>
            <a:off x="3109324" y="499500"/>
            <a:ext cx="13159445" cy="903473"/>
          </a:xfrm>
          <a:prstGeom prst="rect">
            <a:avLst/>
          </a:prstGeom>
        </p:spPr>
        <p:txBody>
          <a:bodyPr lIns="0" tIns="0" rIns="0" bIns="0" rtlCol="0" anchor="t">
            <a:spAutoFit/>
          </a:bodyPr>
          <a:lstStyle/>
          <a:p>
            <a:pPr algn="ctr">
              <a:lnSpc>
                <a:spcPts val="7419"/>
              </a:lnSpc>
              <a:spcBef>
                <a:spcPct val="0"/>
              </a:spcBef>
            </a:pPr>
            <a:r>
              <a:rPr lang="en-US" sz="5299">
                <a:solidFill>
                  <a:srgbClr val="6B4C31"/>
                </a:solidFill>
                <a:latin typeface="Fraunces Bold"/>
              </a:rPr>
              <a:t>III. VIẾT NGẮN</a:t>
            </a:r>
          </a:p>
        </p:txBody>
      </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48090" y="1887725"/>
            <a:ext cx="11345588" cy="8069550"/>
          </a:xfrm>
          <a:prstGeom prst="rect">
            <a:avLst/>
          </a:prstGeom>
        </p:spPr>
      </p:pic>
      <p:sp>
        <p:nvSpPr>
          <p:cNvPr id="9" name="TextBox 9"/>
          <p:cNvSpPr txBox="1"/>
          <p:nvPr/>
        </p:nvSpPr>
        <p:spPr>
          <a:xfrm>
            <a:off x="5004906" y="3882707"/>
            <a:ext cx="9272239" cy="5068810"/>
          </a:xfrm>
          <a:prstGeom prst="rect">
            <a:avLst/>
          </a:prstGeom>
        </p:spPr>
        <p:txBody>
          <a:bodyPr lIns="0" tIns="0" rIns="0" bIns="0" rtlCol="0" anchor="t">
            <a:spAutoFit/>
          </a:bodyPr>
          <a:lstStyle/>
          <a:p>
            <a:pPr algn="ctr">
              <a:lnSpc>
                <a:spcPts val="6719"/>
              </a:lnSpc>
              <a:spcBef>
                <a:spcPct val="0"/>
              </a:spcBef>
            </a:pPr>
            <a:r>
              <a:rPr lang="en-US" sz="4799" dirty="0" err="1">
                <a:solidFill>
                  <a:srgbClr val="6B4C31"/>
                </a:solidFill>
                <a:latin typeface="Roboto Condensed"/>
              </a:rPr>
              <a:t>Viết</a:t>
            </a:r>
            <a:r>
              <a:rPr lang="en-US" sz="4799" dirty="0">
                <a:solidFill>
                  <a:srgbClr val="6B4C31"/>
                </a:solidFill>
                <a:latin typeface="Roboto Condensed"/>
              </a:rPr>
              <a:t> </a:t>
            </a:r>
            <a:r>
              <a:rPr lang="en-US" sz="4799" dirty="0" err="1">
                <a:solidFill>
                  <a:srgbClr val="6B4C31"/>
                </a:solidFill>
                <a:latin typeface="Roboto Condensed"/>
              </a:rPr>
              <a:t>một</a:t>
            </a:r>
            <a:r>
              <a:rPr lang="en-US" sz="4799" dirty="0">
                <a:solidFill>
                  <a:srgbClr val="6B4C31"/>
                </a:solidFill>
                <a:latin typeface="Roboto Condensed"/>
              </a:rPr>
              <a:t> </a:t>
            </a:r>
            <a:r>
              <a:rPr lang="en-US" sz="4799" dirty="0" err="1">
                <a:solidFill>
                  <a:srgbClr val="6B4C31"/>
                </a:solidFill>
                <a:latin typeface="Roboto Condensed"/>
              </a:rPr>
              <a:t>đoạn</a:t>
            </a:r>
            <a:r>
              <a:rPr lang="en-US" sz="4799" dirty="0">
                <a:solidFill>
                  <a:srgbClr val="6B4C31"/>
                </a:solidFill>
                <a:latin typeface="Roboto Condensed"/>
              </a:rPr>
              <a:t> </a:t>
            </a:r>
            <a:r>
              <a:rPr lang="en-US" sz="4799" dirty="0" err="1">
                <a:solidFill>
                  <a:srgbClr val="6B4C31"/>
                </a:solidFill>
                <a:latin typeface="Roboto Condensed"/>
              </a:rPr>
              <a:t>văn</a:t>
            </a:r>
            <a:r>
              <a:rPr lang="en-US" sz="4799" dirty="0">
                <a:solidFill>
                  <a:srgbClr val="6B4C31"/>
                </a:solidFill>
                <a:latin typeface="Roboto Condensed"/>
              </a:rPr>
              <a:t> (</a:t>
            </a:r>
            <a:r>
              <a:rPr lang="en-US" sz="4799" dirty="0" err="1">
                <a:solidFill>
                  <a:srgbClr val="6B4C31"/>
                </a:solidFill>
                <a:latin typeface="Roboto Condensed"/>
              </a:rPr>
              <a:t>khoảng</a:t>
            </a:r>
            <a:r>
              <a:rPr lang="en-US" sz="4799" dirty="0">
                <a:solidFill>
                  <a:srgbClr val="6B4C31"/>
                </a:solidFill>
                <a:latin typeface="Roboto Condensed"/>
              </a:rPr>
              <a:t> 8-10 </a:t>
            </a:r>
            <a:r>
              <a:rPr lang="en-US" sz="4799" dirty="0" err="1">
                <a:solidFill>
                  <a:srgbClr val="6B4C31"/>
                </a:solidFill>
                <a:latin typeface="Roboto Condensed"/>
              </a:rPr>
              <a:t>dòng</a:t>
            </a:r>
            <a:r>
              <a:rPr lang="en-US" sz="4799" dirty="0">
                <a:solidFill>
                  <a:srgbClr val="6B4C31"/>
                </a:solidFill>
                <a:latin typeface="Roboto Condensed"/>
              </a:rPr>
              <a:t>) </a:t>
            </a:r>
            <a:r>
              <a:rPr lang="en-US" sz="4799" dirty="0" err="1">
                <a:solidFill>
                  <a:srgbClr val="6B4C31"/>
                </a:solidFill>
                <a:latin typeface="Roboto Condensed"/>
              </a:rPr>
              <a:t>nêu</a:t>
            </a:r>
            <a:r>
              <a:rPr lang="en-US" sz="4799" dirty="0">
                <a:solidFill>
                  <a:srgbClr val="6B4C31"/>
                </a:solidFill>
                <a:latin typeface="Roboto Condensed"/>
              </a:rPr>
              <a:t> </a:t>
            </a:r>
            <a:r>
              <a:rPr lang="en-US" sz="4799" dirty="0" err="1">
                <a:solidFill>
                  <a:srgbClr val="6B4C31"/>
                </a:solidFill>
                <a:latin typeface="Roboto Condensed"/>
              </a:rPr>
              <a:t>cảm</a:t>
            </a:r>
            <a:r>
              <a:rPr lang="en-US" sz="4799" dirty="0">
                <a:solidFill>
                  <a:srgbClr val="6B4C31"/>
                </a:solidFill>
                <a:latin typeface="Roboto Condensed"/>
              </a:rPr>
              <a:t> </a:t>
            </a:r>
            <a:r>
              <a:rPr lang="en-US" sz="4799" dirty="0" err="1">
                <a:solidFill>
                  <a:srgbClr val="6B4C31"/>
                </a:solidFill>
                <a:latin typeface="Roboto Condensed"/>
              </a:rPr>
              <a:t>nghĩ</a:t>
            </a:r>
            <a:r>
              <a:rPr lang="en-US" sz="4799" dirty="0">
                <a:solidFill>
                  <a:srgbClr val="6B4C31"/>
                </a:solidFill>
                <a:latin typeface="Roboto Condensed"/>
              </a:rPr>
              <a:t> </a:t>
            </a:r>
            <a:r>
              <a:rPr lang="en-US" sz="4799" dirty="0" err="1">
                <a:solidFill>
                  <a:srgbClr val="6B4C31"/>
                </a:solidFill>
                <a:latin typeface="Roboto Condensed"/>
              </a:rPr>
              <a:t>của</a:t>
            </a:r>
            <a:r>
              <a:rPr lang="en-US" sz="4799" dirty="0">
                <a:solidFill>
                  <a:srgbClr val="6B4C31"/>
                </a:solidFill>
                <a:latin typeface="Roboto Condensed"/>
              </a:rPr>
              <a:t> </a:t>
            </a:r>
            <a:r>
              <a:rPr lang="en-US" sz="4799" dirty="0" err="1">
                <a:solidFill>
                  <a:srgbClr val="6B4C31"/>
                </a:solidFill>
                <a:latin typeface="Roboto Condensed"/>
              </a:rPr>
              <a:t>em</a:t>
            </a:r>
            <a:r>
              <a:rPr lang="en-US" sz="4799" dirty="0">
                <a:solidFill>
                  <a:srgbClr val="6B4C31"/>
                </a:solidFill>
                <a:latin typeface="Roboto Condensed"/>
              </a:rPr>
              <a:t> </a:t>
            </a:r>
            <a:r>
              <a:rPr lang="en-US" sz="4799" dirty="0" err="1">
                <a:solidFill>
                  <a:srgbClr val="6B4C31"/>
                </a:solidFill>
                <a:latin typeface="Roboto Condensed"/>
              </a:rPr>
              <a:t>về</a:t>
            </a:r>
            <a:r>
              <a:rPr lang="en-US" sz="4799" dirty="0">
                <a:solidFill>
                  <a:srgbClr val="6B4C31"/>
                </a:solidFill>
                <a:latin typeface="Roboto Condensed"/>
              </a:rPr>
              <a:t> </a:t>
            </a:r>
            <a:r>
              <a:rPr lang="en-US" sz="4799" dirty="0" err="1">
                <a:solidFill>
                  <a:srgbClr val="6B4C31"/>
                </a:solidFill>
                <a:latin typeface="Roboto Condensed"/>
              </a:rPr>
              <a:t>một</a:t>
            </a:r>
            <a:r>
              <a:rPr lang="en-US" sz="4799" dirty="0">
                <a:solidFill>
                  <a:srgbClr val="6B4C31"/>
                </a:solidFill>
                <a:latin typeface="Roboto Condensed"/>
              </a:rPr>
              <a:t> </a:t>
            </a:r>
            <a:r>
              <a:rPr lang="en-US" sz="4799" dirty="0" err="1">
                <a:solidFill>
                  <a:srgbClr val="6B4C31"/>
                </a:solidFill>
                <a:latin typeface="Roboto Condensed"/>
              </a:rPr>
              <a:t>văn</a:t>
            </a:r>
            <a:r>
              <a:rPr lang="en-US" sz="4799" dirty="0">
                <a:solidFill>
                  <a:srgbClr val="6B4C31"/>
                </a:solidFill>
                <a:latin typeface="Roboto Condensed"/>
              </a:rPr>
              <a:t> </a:t>
            </a:r>
            <a:r>
              <a:rPr lang="en-US" sz="4799" dirty="0" err="1">
                <a:solidFill>
                  <a:srgbClr val="6B4C31"/>
                </a:solidFill>
                <a:latin typeface="Roboto Condensed"/>
              </a:rPr>
              <a:t>bản</a:t>
            </a:r>
            <a:r>
              <a:rPr lang="en-US" sz="4799" dirty="0">
                <a:solidFill>
                  <a:srgbClr val="6B4C31"/>
                </a:solidFill>
                <a:latin typeface="Roboto Condensed"/>
              </a:rPr>
              <a:t> </a:t>
            </a:r>
            <a:r>
              <a:rPr lang="en-US" sz="4799" dirty="0" err="1">
                <a:solidFill>
                  <a:srgbClr val="6B4C31"/>
                </a:solidFill>
                <a:latin typeface="Roboto Condensed"/>
              </a:rPr>
              <a:t>nghị</a:t>
            </a:r>
            <a:r>
              <a:rPr lang="en-US" sz="4799" dirty="0">
                <a:solidFill>
                  <a:srgbClr val="6B4C31"/>
                </a:solidFill>
                <a:latin typeface="Roboto Condensed"/>
              </a:rPr>
              <a:t> </a:t>
            </a:r>
            <a:r>
              <a:rPr lang="en-US" sz="4799" dirty="0" err="1">
                <a:solidFill>
                  <a:srgbClr val="6B4C31"/>
                </a:solidFill>
                <a:latin typeface="Roboto Condensed"/>
              </a:rPr>
              <a:t>luận</a:t>
            </a:r>
            <a:r>
              <a:rPr lang="en-US" sz="4799" dirty="0">
                <a:solidFill>
                  <a:srgbClr val="6B4C31"/>
                </a:solidFill>
                <a:latin typeface="Roboto Condensed"/>
              </a:rPr>
              <a:t> </a:t>
            </a:r>
            <a:r>
              <a:rPr lang="en-US" sz="4799" dirty="0" err="1">
                <a:solidFill>
                  <a:srgbClr val="6B4C31"/>
                </a:solidFill>
                <a:latin typeface="Roboto Condensed"/>
              </a:rPr>
              <a:t>xã</a:t>
            </a:r>
            <a:r>
              <a:rPr lang="en-US" sz="4799" dirty="0">
                <a:solidFill>
                  <a:srgbClr val="6B4C31"/>
                </a:solidFill>
                <a:latin typeface="Roboto Condensed"/>
              </a:rPr>
              <a:t> </a:t>
            </a:r>
            <a:r>
              <a:rPr lang="en-US" sz="4799" dirty="0" err="1">
                <a:solidFill>
                  <a:srgbClr val="6B4C31"/>
                </a:solidFill>
                <a:latin typeface="Roboto Condensed"/>
              </a:rPr>
              <a:t>hội</a:t>
            </a:r>
            <a:r>
              <a:rPr lang="en-US" sz="4799" dirty="0">
                <a:solidFill>
                  <a:srgbClr val="6B4C31"/>
                </a:solidFill>
                <a:latin typeface="Roboto Condensed"/>
              </a:rPr>
              <a:t> </a:t>
            </a:r>
            <a:r>
              <a:rPr lang="en-US" sz="4799" dirty="0" err="1">
                <a:solidFill>
                  <a:srgbClr val="6B4C31"/>
                </a:solidFill>
                <a:latin typeface="Roboto Condensed"/>
              </a:rPr>
              <a:t>đã</a:t>
            </a:r>
            <a:r>
              <a:rPr lang="en-US" sz="4799" dirty="0">
                <a:solidFill>
                  <a:srgbClr val="6B4C31"/>
                </a:solidFill>
                <a:latin typeface="Roboto Condensed"/>
              </a:rPr>
              <a:t> </a:t>
            </a:r>
            <a:r>
              <a:rPr lang="en-US" sz="4799" dirty="0" err="1">
                <a:solidFill>
                  <a:srgbClr val="6B4C31"/>
                </a:solidFill>
                <a:latin typeface="Roboto Condensed"/>
              </a:rPr>
              <a:t>học</a:t>
            </a:r>
            <a:r>
              <a:rPr lang="en-US" sz="4799" dirty="0">
                <a:solidFill>
                  <a:srgbClr val="6B4C31"/>
                </a:solidFill>
                <a:latin typeface="Roboto Condensed"/>
              </a:rPr>
              <a:t>. </a:t>
            </a:r>
            <a:r>
              <a:rPr lang="en-US" sz="4799" dirty="0" err="1">
                <a:solidFill>
                  <a:srgbClr val="6B4C31"/>
                </a:solidFill>
                <a:latin typeface="Roboto Condensed"/>
              </a:rPr>
              <a:t>Chỉ</a:t>
            </a:r>
            <a:r>
              <a:rPr lang="en-US" sz="4799" dirty="0">
                <a:solidFill>
                  <a:srgbClr val="6B4C31"/>
                </a:solidFill>
                <a:latin typeface="Roboto Condensed"/>
              </a:rPr>
              <a:t> </a:t>
            </a:r>
            <a:r>
              <a:rPr lang="en-US" sz="4799" dirty="0" err="1">
                <a:solidFill>
                  <a:srgbClr val="6B4C31"/>
                </a:solidFill>
                <a:latin typeface="Roboto Condensed"/>
              </a:rPr>
              <a:t>ra</a:t>
            </a:r>
            <a:r>
              <a:rPr lang="en-US" sz="4799" dirty="0">
                <a:solidFill>
                  <a:srgbClr val="6B4C31"/>
                </a:solidFill>
                <a:latin typeface="Roboto Condensed"/>
              </a:rPr>
              <a:t> </a:t>
            </a:r>
            <a:r>
              <a:rPr lang="en-US" sz="4799" dirty="0" err="1">
                <a:solidFill>
                  <a:srgbClr val="6B4C31"/>
                </a:solidFill>
                <a:latin typeface="Roboto Condensed"/>
              </a:rPr>
              <a:t>tính</a:t>
            </a:r>
            <a:r>
              <a:rPr lang="en-US" sz="4799" dirty="0">
                <a:solidFill>
                  <a:srgbClr val="6B4C31"/>
                </a:solidFill>
                <a:latin typeface="Roboto Condensed"/>
              </a:rPr>
              <a:t> </a:t>
            </a:r>
            <a:r>
              <a:rPr lang="en-US" sz="4799" dirty="0" err="1">
                <a:solidFill>
                  <a:srgbClr val="6B4C31"/>
                </a:solidFill>
                <a:latin typeface="Roboto Condensed"/>
              </a:rPr>
              <a:t>mạch</a:t>
            </a:r>
            <a:r>
              <a:rPr lang="en-US" sz="4799" dirty="0">
                <a:solidFill>
                  <a:srgbClr val="6B4C31"/>
                </a:solidFill>
                <a:latin typeface="Roboto Condensed"/>
              </a:rPr>
              <a:t> </a:t>
            </a:r>
            <a:r>
              <a:rPr lang="en-US" sz="4799" dirty="0" err="1">
                <a:solidFill>
                  <a:srgbClr val="6B4C31"/>
                </a:solidFill>
                <a:latin typeface="Roboto Condensed"/>
              </a:rPr>
              <a:t>lạc</a:t>
            </a:r>
            <a:r>
              <a:rPr lang="en-US" sz="4799" dirty="0">
                <a:solidFill>
                  <a:srgbClr val="6B4C31"/>
                </a:solidFill>
                <a:latin typeface="Roboto Condensed"/>
              </a:rPr>
              <a:t> </a:t>
            </a:r>
            <a:r>
              <a:rPr lang="en-US" sz="4799" dirty="0" err="1">
                <a:solidFill>
                  <a:srgbClr val="6B4C31"/>
                </a:solidFill>
                <a:latin typeface="Roboto Condensed"/>
              </a:rPr>
              <a:t>và</a:t>
            </a:r>
            <a:r>
              <a:rPr lang="en-US" sz="4799" dirty="0">
                <a:solidFill>
                  <a:srgbClr val="6B4C31"/>
                </a:solidFill>
                <a:latin typeface="Roboto Condensed"/>
              </a:rPr>
              <a:t> </a:t>
            </a:r>
            <a:r>
              <a:rPr lang="en-US" sz="4799" dirty="0" err="1">
                <a:solidFill>
                  <a:srgbClr val="6B4C31"/>
                </a:solidFill>
                <a:latin typeface="Roboto Condensed"/>
              </a:rPr>
              <a:t>các</a:t>
            </a:r>
            <a:r>
              <a:rPr lang="en-US" sz="4799" dirty="0">
                <a:solidFill>
                  <a:srgbClr val="6B4C31"/>
                </a:solidFill>
                <a:latin typeface="Roboto Condensed"/>
              </a:rPr>
              <a:t> </a:t>
            </a:r>
            <a:r>
              <a:rPr lang="en-US" sz="4799" dirty="0" err="1">
                <a:solidFill>
                  <a:srgbClr val="6B4C31"/>
                </a:solidFill>
                <a:latin typeface="Roboto Condensed"/>
              </a:rPr>
              <a:t>biện</a:t>
            </a:r>
            <a:r>
              <a:rPr lang="en-US" sz="4799" dirty="0">
                <a:solidFill>
                  <a:srgbClr val="6B4C31"/>
                </a:solidFill>
                <a:latin typeface="Roboto Condensed"/>
              </a:rPr>
              <a:t> </a:t>
            </a:r>
            <a:r>
              <a:rPr lang="en-US" sz="4799" dirty="0" err="1">
                <a:solidFill>
                  <a:srgbClr val="6B4C31"/>
                </a:solidFill>
                <a:latin typeface="Roboto Condensed"/>
              </a:rPr>
              <a:t>pháp</a:t>
            </a:r>
            <a:r>
              <a:rPr lang="en-US" sz="4799" dirty="0">
                <a:solidFill>
                  <a:srgbClr val="6B4C31"/>
                </a:solidFill>
                <a:latin typeface="Roboto Condensed"/>
              </a:rPr>
              <a:t> </a:t>
            </a:r>
            <a:r>
              <a:rPr lang="en-US" sz="4799" dirty="0" err="1">
                <a:solidFill>
                  <a:srgbClr val="6B4C31"/>
                </a:solidFill>
                <a:latin typeface="Roboto Condensed"/>
              </a:rPr>
              <a:t>liên</a:t>
            </a:r>
            <a:r>
              <a:rPr lang="en-US" sz="4799" dirty="0">
                <a:solidFill>
                  <a:srgbClr val="6B4C31"/>
                </a:solidFill>
                <a:latin typeface="Roboto Condensed"/>
              </a:rPr>
              <a:t> </a:t>
            </a:r>
            <a:r>
              <a:rPr lang="en-US" sz="4799" dirty="0" err="1">
                <a:solidFill>
                  <a:srgbClr val="6B4C31"/>
                </a:solidFill>
                <a:latin typeface="Roboto Condensed"/>
              </a:rPr>
              <a:t>kết</a:t>
            </a:r>
            <a:r>
              <a:rPr lang="en-US" sz="4799" dirty="0">
                <a:solidFill>
                  <a:srgbClr val="6B4C31"/>
                </a:solidFill>
                <a:latin typeface="Roboto Condensed"/>
              </a:rPr>
              <a:t> </a:t>
            </a:r>
            <a:r>
              <a:rPr lang="en-US" sz="4799" dirty="0" err="1">
                <a:solidFill>
                  <a:srgbClr val="6B4C31"/>
                </a:solidFill>
                <a:latin typeface="Roboto Condensed"/>
              </a:rPr>
              <a:t>được</a:t>
            </a:r>
            <a:r>
              <a:rPr lang="en-US" sz="4799" dirty="0">
                <a:solidFill>
                  <a:srgbClr val="6B4C31"/>
                </a:solidFill>
                <a:latin typeface="Roboto Condensed"/>
              </a:rPr>
              <a:t> </a:t>
            </a:r>
            <a:r>
              <a:rPr lang="en-US" sz="4799" dirty="0" err="1">
                <a:solidFill>
                  <a:srgbClr val="6B4C31"/>
                </a:solidFill>
                <a:latin typeface="Roboto Condensed"/>
              </a:rPr>
              <a:t>sử</a:t>
            </a:r>
            <a:r>
              <a:rPr lang="en-US" sz="4799" dirty="0">
                <a:solidFill>
                  <a:srgbClr val="6B4C31"/>
                </a:solidFill>
                <a:latin typeface="Roboto Condensed"/>
              </a:rPr>
              <a:t> </a:t>
            </a:r>
            <a:r>
              <a:rPr lang="en-US" sz="4799" dirty="0" err="1">
                <a:solidFill>
                  <a:srgbClr val="6B4C31"/>
                </a:solidFill>
                <a:latin typeface="Roboto Condensed"/>
              </a:rPr>
              <a:t>dụng</a:t>
            </a:r>
            <a:r>
              <a:rPr lang="en-US" sz="4799" dirty="0">
                <a:solidFill>
                  <a:srgbClr val="6B4C31"/>
                </a:solidFill>
                <a:latin typeface="Roboto Condensed"/>
              </a:rPr>
              <a:t> </a:t>
            </a:r>
            <a:r>
              <a:rPr lang="en-US" sz="4799" dirty="0" err="1">
                <a:solidFill>
                  <a:srgbClr val="6B4C31"/>
                </a:solidFill>
                <a:latin typeface="Roboto Condensed"/>
              </a:rPr>
              <a:t>trong</a:t>
            </a:r>
            <a:r>
              <a:rPr lang="en-US" sz="4799" dirty="0">
                <a:solidFill>
                  <a:srgbClr val="6B4C31"/>
                </a:solidFill>
                <a:latin typeface="Roboto Condensed"/>
              </a:rPr>
              <a:t> </a:t>
            </a:r>
            <a:r>
              <a:rPr lang="en-US" sz="4799" dirty="0" err="1">
                <a:solidFill>
                  <a:srgbClr val="6B4C31"/>
                </a:solidFill>
                <a:latin typeface="Roboto Condensed"/>
              </a:rPr>
              <a:t>đoạn</a:t>
            </a:r>
            <a:r>
              <a:rPr lang="en-US" sz="4799" dirty="0">
                <a:solidFill>
                  <a:srgbClr val="6B4C31"/>
                </a:solidFill>
                <a:latin typeface="Roboto Condensed"/>
              </a:rPr>
              <a:t> </a:t>
            </a:r>
            <a:r>
              <a:rPr lang="en-US" sz="4799" dirty="0" err="1">
                <a:solidFill>
                  <a:srgbClr val="6B4C31"/>
                </a:solidFill>
                <a:latin typeface="Roboto Condensed"/>
              </a:rPr>
              <a:t>văn</a:t>
            </a:r>
            <a:r>
              <a:rPr lang="en-US" sz="4799" dirty="0">
                <a:solidFill>
                  <a:srgbClr val="6B4C31"/>
                </a:solidFill>
                <a:latin typeface="Roboto Condensed"/>
              </a:rPr>
              <a:t> </a:t>
            </a:r>
            <a:r>
              <a:rPr lang="en-US" sz="4799" dirty="0" err="1">
                <a:solidFill>
                  <a:srgbClr val="6B4C31"/>
                </a:solidFill>
                <a:latin typeface="Roboto Condensed"/>
              </a:rPr>
              <a:t>đó</a:t>
            </a:r>
            <a:r>
              <a:rPr lang="en-US" sz="4799" dirty="0">
                <a:solidFill>
                  <a:srgbClr val="6B4C31"/>
                </a:solidFill>
                <a:latin typeface="Roboto Condensed"/>
              </a:rPr>
              <a:t>. (PHT 03)</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5902" y="505526"/>
            <a:ext cx="13159445" cy="1078230"/>
          </a:xfrm>
          <a:prstGeom prst="rect">
            <a:avLst/>
          </a:prstGeom>
        </p:spPr>
        <p:txBody>
          <a:bodyPr lIns="0" tIns="0" rIns="0" bIns="0" rtlCol="0" anchor="t">
            <a:spAutoFit/>
          </a:bodyPr>
          <a:lstStyle/>
          <a:p>
            <a:pPr algn="ctr">
              <a:lnSpc>
                <a:spcPts val="8819"/>
              </a:lnSpc>
              <a:spcBef>
                <a:spcPct val="0"/>
              </a:spcBef>
            </a:pPr>
            <a:r>
              <a:rPr lang="en-US" sz="6300">
                <a:solidFill>
                  <a:srgbClr val="6B4C31"/>
                </a:solidFill>
                <a:latin typeface="Fraunces Bold"/>
              </a:rPr>
              <a:t>III. VIẾT NGẮN</a:t>
            </a:r>
          </a:p>
        </p:txBody>
      </p:sp>
      <p:pic>
        <p:nvPicPr>
          <p:cNvPr id="3" name="Picture 3"/>
          <p:cNvPicPr>
            <a:picLocks noChangeAspect="1"/>
          </p:cNvPicPr>
          <p:nvPr/>
        </p:nvPicPr>
        <p:blipFill>
          <a:blip r:embed="rId2"/>
          <a:srcRect/>
          <a:stretch>
            <a:fillRect/>
          </a:stretch>
        </p:blipFill>
        <p:spPr>
          <a:xfrm rot="-305422">
            <a:off x="16850841" y="-9312179"/>
            <a:ext cx="10051930" cy="10881657"/>
          </a:xfrm>
          <a:prstGeom prst="rect">
            <a:avLst/>
          </a:prstGeom>
        </p:spPr>
      </p:pic>
      <p:pic>
        <p:nvPicPr>
          <p:cNvPr id="4" name="Picture 4"/>
          <p:cNvPicPr>
            <a:picLocks noChangeAspect="1"/>
          </p:cNvPicPr>
          <p:nvPr/>
        </p:nvPicPr>
        <p:blipFill>
          <a:blip r:embed="rId3"/>
          <a:srcRect/>
          <a:stretch>
            <a:fillRect/>
          </a:stretch>
        </p:blipFill>
        <p:spPr>
          <a:xfrm rot="1534021">
            <a:off x="-1434177" y="6052336"/>
            <a:ext cx="4712786" cy="7086897"/>
          </a:xfrm>
          <a:prstGeom prst="rect">
            <a:avLst/>
          </a:prstGeom>
        </p:spPr>
      </p:pic>
      <p:graphicFrame>
        <p:nvGraphicFramePr>
          <p:cNvPr id="5" name="Table 5"/>
          <p:cNvGraphicFramePr>
            <a:graphicFrameLocks noGrp="1"/>
          </p:cNvGraphicFramePr>
          <p:nvPr>
            <p:extLst>
              <p:ext uri="{D42A27DB-BD31-4B8C-83A1-F6EECF244321}">
                <p14:modId xmlns:p14="http://schemas.microsoft.com/office/powerpoint/2010/main" val="517395943"/>
              </p:ext>
            </p:extLst>
          </p:nvPr>
        </p:nvGraphicFramePr>
        <p:xfrm>
          <a:off x="922216" y="4605298"/>
          <a:ext cx="16676396" cy="5580998"/>
        </p:xfrm>
        <a:graphic>
          <a:graphicData uri="http://schemas.openxmlformats.org/drawingml/2006/table">
            <a:tbl>
              <a:tblPr/>
              <a:tblGrid>
                <a:gridCol w="4788513">
                  <a:extLst>
                    <a:ext uri="{9D8B030D-6E8A-4147-A177-3AD203B41FA5}">
                      <a16:colId xmlns:a16="http://schemas.microsoft.com/office/drawing/2014/main" val="20000"/>
                    </a:ext>
                  </a:extLst>
                </a:gridCol>
                <a:gridCol w="11887883">
                  <a:extLst>
                    <a:ext uri="{9D8B030D-6E8A-4147-A177-3AD203B41FA5}">
                      <a16:colId xmlns:a16="http://schemas.microsoft.com/office/drawing/2014/main" val="20001"/>
                    </a:ext>
                  </a:extLst>
                </a:gridCol>
              </a:tblGrid>
              <a:tr h="2259259">
                <a:tc>
                  <a:txBody>
                    <a:bodyPr/>
                    <a:lstStyle/>
                    <a:p>
                      <a:pPr algn="ctr">
                        <a:lnSpc>
                          <a:spcPts val="4289"/>
                        </a:lnSpc>
                        <a:defRPr/>
                      </a:pPr>
                      <a:r>
                        <a:rPr lang="en-US" sz="3299">
                          <a:solidFill>
                            <a:srgbClr val="FFFFFF"/>
                          </a:solidFill>
                          <a:latin typeface="Roboto Condensed Bold"/>
                        </a:rPr>
                        <a:t>Mở đoạn (1 câu)</a:t>
                      </a:r>
                      <a:endParaRPr lang="en-US" sz="110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9789"/>
                    </a:solidFill>
                  </a:tcPr>
                </a:tc>
                <a:tc>
                  <a:txBody>
                    <a:bodyPr/>
                    <a:lstStyle/>
                    <a:p>
                      <a:pPr algn="l">
                        <a:lnSpc>
                          <a:spcPts val="4289"/>
                        </a:lnSpc>
                        <a:defRPr/>
                      </a:pPr>
                      <a:r>
                        <a:rPr lang="en-US" sz="3299">
                          <a:solidFill>
                            <a:srgbClr val="545454"/>
                          </a:solidFill>
                          <a:latin typeface="Roboto Condensed"/>
                        </a:rPr>
                        <a:t>Giới thiệu về văn bản nghị luận xã hội và khái quát ấn tượng của bản thân về văn bản</a:t>
                      </a:r>
                      <a:endParaRPr lang="en-US" sz="1100"/>
                    </a:p>
                    <a:p>
                      <a:pPr>
                        <a:lnSpc>
                          <a:spcPts val="4289"/>
                        </a:lnSpc>
                      </a:pPr>
                      <a:endParaRPr lang="en-US" sz="110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D7"/>
                    </a:solidFill>
                  </a:tcPr>
                </a:tc>
                <a:extLst>
                  <a:ext uri="{0D108BD9-81ED-4DB2-BD59-A6C34878D82A}">
                    <a16:rowId xmlns:a16="http://schemas.microsoft.com/office/drawing/2014/main" val="10000"/>
                  </a:ext>
                </a:extLst>
              </a:tr>
              <a:tr h="1676554">
                <a:tc>
                  <a:txBody>
                    <a:bodyPr/>
                    <a:lstStyle/>
                    <a:p>
                      <a:pPr algn="ctr">
                        <a:lnSpc>
                          <a:spcPts val="4289"/>
                        </a:lnSpc>
                        <a:defRPr/>
                      </a:pPr>
                      <a:r>
                        <a:rPr lang="en-US" sz="3299">
                          <a:solidFill>
                            <a:srgbClr val="FFFFFF"/>
                          </a:solidFill>
                          <a:latin typeface="Roboto Condensed Bold"/>
                        </a:rPr>
                        <a:t>Thân đoạn </a:t>
                      </a:r>
                      <a:endParaRPr lang="en-US" sz="1100"/>
                    </a:p>
                    <a:p>
                      <a:pPr algn="ctr">
                        <a:lnSpc>
                          <a:spcPts val="4289"/>
                        </a:lnSpc>
                      </a:pPr>
                      <a:r>
                        <a:rPr lang="en-US" sz="3299">
                          <a:solidFill>
                            <a:srgbClr val="FFFFFF"/>
                          </a:solidFill>
                          <a:latin typeface="Roboto Condensed Bold"/>
                        </a:rPr>
                        <a:t>(6 - 7 câu)</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9789"/>
                    </a:solidFill>
                  </a:tcPr>
                </a:tc>
                <a:tc>
                  <a:txBody>
                    <a:bodyPr/>
                    <a:lstStyle/>
                    <a:p>
                      <a:pPr marL="712460" lvl="1" indent="-356230" algn="l">
                        <a:lnSpc>
                          <a:spcPts val="4289"/>
                        </a:lnSpc>
                        <a:buFont typeface="Arial"/>
                        <a:buChar char="•"/>
                        <a:defRPr/>
                      </a:pPr>
                      <a:r>
                        <a:rPr lang="en-US" sz="3299" dirty="0">
                          <a:solidFill>
                            <a:srgbClr val="545454"/>
                          </a:solidFill>
                          <a:latin typeface="Roboto Condensed"/>
                        </a:rPr>
                        <a:t> </a:t>
                      </a:r>
                      <a:r>
                        <a:rPr lang="en-US" sz="3299" dirty="0" err="1">
                          <a:solidFill>
                            <a:srgbClr val="545454"/>
                          </a:solidFill>
                          <a:latin typeface="Roboto Condensed"/>
                        </a:rPr>
                        <a:t>Nêu</a:t>
                      </a:r>
                      <a:r>
                        <a:rPr lang="en-US" sz="3299" dirty="0">
                          <a:solidFill>
                            <a:srgbClr val="545454"/>
                          </a:solidFill>
                          <a:latin typeface="Roboto Condensed"/>
                        </a:rPr>
                        <a:t> </a:t>
                      </a:r>
                      <a:r>
                        <a:rPr lang="en-US" sz="3299" dirty="0" err="1">
                          <a:solidFill>
                            <a:srgbClr val="545454"/>
                          </a:solidFill>
                          <a:latin typeface="Roboto Condensed"/>
                        </a:rPr>
                        <a:t>cảm</a:t>
                      </a:r>
                      <a:r>
                        <a:rPr lang="en-US" sz="3299" dirty="0">
                          <a:solidFill>
                            <a:srgbClr val="545454"/>
                          </a:solidFill>
                          <a:latin typeface="Roboto Condensed"/>
                        </a:rPr>
                        <a:t> </a:t>
                      </a:r>
                      <a:r>
                        <a:rPr lang="en-US" sz="3299" dirty="0" err="1">
                          <a:solidFill>
                            <a:srgbClr val="545454"/>
                          </a:solidFill>
                          <a:latin typeface="Roboto Condensed"/>
                        </a:rPr>
                        <a:t>nghĩ</a:t>
                      </a:r>
                      <a:r>
                        <a:rPr lang="en-US" sz="3299" dirty="0">
                          <a:solidFill>
                            <a:srgbClr val="545454"/>
                          </a:solidFill>
                          <a:latin typeface="Roboto Condensed"/>
                        </a:rPr>
                        <a:t> </a:t>
                      </a:r>
                      <a:r>
                        <a:rPr lang="en-US" sz="3299" dirty="0" err="1">
                          <a:solidFill>
                            <a:srgbClr val="545454"/>
                          </a:solidFill>
                          <a:latin typeface="Roboto Condensed"/>
                        </a:rPr>
                        <a:t>về</a:t>
                      </a:r>
                      <a:r>
                        <a:rPr lang="en-US" sz="3299" dirty="0">
                          <a:solidFill>
                            <a:srgbClr val="545454"/>
                          </a:solidFill>
                          <a:latin typeface="Roboto Condensed"/>
                        </a:rPr>
                        <a:t> </a:t>
                      </a:r>
                      <a:r>
                        <a:rPr lang="en-US" sz="3299" dirty="0" err="1">
                          <a:solidFill>
                            <a:srgbClr val="545454"/>
                          </a:solidFill>
                          <a:latin typeface="Roboto Condensed"/>
                        </a:rPr>
                        <a:t>giá</a:t>
                      </a:r>
                      <a:r>
                        <a:rPr lang="en-US" sz="3299" dirty="0">
                          <a:solidFill>
                            <a:srgbClr val="545454"/>
                          </a:solidFill>
                          <a:latin typeface="Roboto Condensed"/>
                        </a:rPr>
                        <a:t> </a:t>
                      </a:r>
                      <a:r>
                        <a:rPr lang="en-US" sz="3299" dirty="0" err="1">
                          <a:solidFill>
                            <a:srgbClr val="545454"/>
                          </a:solidFill>
                          <a:latin typeface="Roboto Condensed"/>
                        </a:rPr>
                        <a:t>trị</a:t>
                      </a:r>
                      <a:r>
                        <a:rPr lang="en-US" sz="3299" dirty="0">
                          <a:solidFill>
                            <a:srgbClr val="545454"/>
                          </a:solidFill>
                          <a:latin typeface="Roboto Condensed"/>
                        </a:rPr>
                        <a:t> </a:t>
                      </a:r>
                      <a:r>
                        <a:rPr lang="en-US" sz="3299" dirty="0" err="1">
                          <a:solidFill>
                            <a:srgbClr val="545454"/>
                          </a:solidFill>
                          <a:latin typeface="Roboto Condensed"/>
                        </a:rPr>
                        <a:t>nội</a:t>
                      </a:r>
                      <a:r>
                        <a:rPr lang="en-US" sz="3299" dirty="0">
                          <a:solidFill>
                            <a:srgbClr val="545454"/>
                          </a:solidFill>
                          <a:latin typeface="Roboto Condensed"/>
                        </a:rPr>
                        <a:t> dung </a:t>
                      </a:r>
                      <a:r>
                        <a:rPr lang="en-US" sz="3299" dirty="0" err="1">
                          <a:solidFill>
                            <a:srgbClr val="545454"/>
                          </a:solidFill>
                          <a:latin typeface="Roboto Condensed"/>
                        </a:rPr>
                        <a:t>của</a:t>
                      </a:r>
                      <a:r>
                        <a:rPr lang="en-US" sz="3299" dirty="0">
                          <a:solidFill>
                            <a:srgbClr val="545454"/>
                          </a:solidFill>
                          <a:latin typeface="Roboto Condensed"/>
                        </a:rPr>
                        <a:t> </a:t>
                      </a:r>
                      <a:r>
                        <a:rPr lang="en-US" sz="3299" dirty="0" err="1">
                          <a:solidFill>
                            <a:srgbClr val="545454"/>
                          </a:solidFill>
                          <a:latin typeface="Roboto Condensed"/>
                        </a:rPr>
                        <a:t>văn</a:t>
                      </a:r>
                      <a:r>
                        <a:rPr lang="en-US" sz="3299" dirty="0">
                          <a:solidFill>
                            <a:srgbClr val="545454"/>
                          </a:solidFill>
                          <a:latin typeface="Roboto Condensed"/>
                        </a:rPr>
                        <a:t> </a:t>
                      </a:r>
                      <a:r>
                        <a:rPr lang="en-US" sz="3299" dirty="0" err="1">
                          <a:solidFill>
                            <a:srgbClr val="545454"/>
                          </a:solidFill>
                          <a:latin typeface="Roboto Condensed"/>
                        </a:rPr>
                        <a:t>bản</a:t>
                      </a:r>
                      <a:r>
                        <a:rPr lang="en-US" sz="3299" dirty="0">
                          <a:solidFill>
                            <a:srgbClr val="545454"/>
                          </a:solidFill>
                          <a:latin typeface="Roboto Condensed"/>
                        </a:rPr>
                        <a:t> </a:t>
                      </a:r>
                      <a:endParaRPr lang="en-US" sz="1100" dirty="0"/>
                    </a:p>
                    <a:p>
                      <a:pPr marL="712460" lvl="1" indent="-356230" algn="l">
                        <a:lnSpc>
                          <a:spcPts val="4289"/>
                        </a:lnSpc>
                        <a:buFont typeface="Arial"/>
                        <a:buChar char="•"/>
                      </a:pPr>
                      <a:r>
                        <a:rPr lang="en-US" sz="3299" dirty="0" err="1">
                          <a:solidFill>
                            <a:srgbClr val="545454"/>
                          </a:solidFill>
                          <a:latin typeface="Roboto Condensed"/>
                        </a:rPr>
                        <a:t>Nêu</a:t>
                      </a:r>
                      <a:r>
                        <a:rPr lang="en-US" sz="3299" dirty="0">
                          <a:solidFill>
                            <a:srgbClr val="545454"/>
                          </a:solidFill>
                          <a:latin typeface="Roboto Condensed"/>
                        </a:rPr>
                        <a:t> </a:t>
                      </a:r>
                      <a:r>
                        <a:rPr lang="en-US" sz="3299" dirty="0" err="1">
                          <a:solidFill>
                            <a:srgbClr val="545454"/>
                          </a:solidFill>
                          <a:latin typeface="Roboto Condensed"/>
                        </a:rPr>
                        <a:t>cảm</a:t>
                      </a:r>
                      <a:r>
                        <a:rPr lang="en-US" sz="3299" dirty="0">
                          <a:solidFill>
                            <a:srgbClr val="545454"/>
                          </a:solidFill>
                          <a:latin typeface="Roboto Condensed"/>
                        </a:rPr>
                        <a:t> </a:t>
                      </a:r>
                      <a:r>
                        <a:rPr lang="en-US" sz="3299" dirty="0" err="1">
                          <a:solidFill>
                            <a:srgbClr val="545454"/>
                          </a:solidFill>
                          <a:latin typeface="Roboto Condensed"/>
                        </a:rPr>
                        <a:t>nghĩ</a:t>
                      </a:r>
                      <a:r>
                        <a:rPr lang="en-US" sz="3299" dirty="0">
                          <a:solidFill>
                            <a:srgbClr val="545454"/>
                          </a:solidFill>
                          <a:latin typeface="Roboto Condensed"/>
                        </a:rPr>
                        <a:t> </a:t>
                      </a:r>
                      <a:r>
                        <a:rPr lang="en-US" sz="3299" dirty="0" err="1">
                          <a:solidFill>
                            <a:srgbClr val="545454"/>
                          </a:solidFill>
                          <a:latin typeface="Roboto Condensed"/>
                        </a:rPr>
                        <a:t>về</a:t>
                      </a:r>
                      <a:r>
                        <a:rPr lang="en-US" sz="3299" dirty="0">
                          <a:solidFill>
                            <a:srgbClr val="545454"/>
                          </a:solidFill>
                          <a:latin typeface="Roboto Condensed"/>
                        </a:rPr>
                        <a:t> </a:t>
                      </a:r>
                      <a:r>
                        <a:rPr lang="en-US" sz="3299" dirty="0" err="1">
                          <a:solidFill>
                            <a:srgbClr val="545454"/>
                          </a:solidFill>
                          <a:latin typeface="Roboto Condensed"/>
                        </a:rPr>
                        <a:t>giá</a:t>
                      </a:r>
                      <a:r>
                        <a:rPr lang="en-US" sz="3299" dirty="0">
                          <a:solidFill>
                            <a:srgbClr val="545454"/>
                          </a:solidFill>
                          <a:latin typeface="Roboto Condensed"/>
                        </a:rPr>
                        <a:t> </a:t>
                      </a:r>
                      <a:r>
                        <a:rPr lang="en-US" sz="3299" dirty="0" err="1">
                          <a:solidFill>
                            <a:srgbClr val="545454"/>
                          </a:solidFill>
                          <a:latin typeface="Roboto Condensed"/>
                        </a:rPr>
                        <a:t>trị</a:t>
                      </a:r>
                      <a:r>
                        <a:rPr lang="en-US" sz="3299" dirty="0">
                          <a:solidFill>
                            <a:srgbClr val="545454"/>
                          </a:solidFill>
                          <a:latin typeface="Roboto Condensed"/>
                        </a:rPr>
                        <a:t> </a:t>
                      </a:r>
                      <a:r>
                        <a:rPr lang="en-US" sz="3299" dirty="0" err="1">
                          <a:solidFill>
                            <a:srgbClr val="545454"/>
                          </a:solidFill>
                          <a:latin typeface="Roboto Condensed"/>
                        </a:rPr>
                        <a:t>nghệ</a:t>
                      </a:r>
                      <a:r>
                        <a:rPr lang="en-US" sz="3299" dirty="0">
                          <a:solidFill>
                            <a:srgbClr val="545454"/>
                          </a:solidFill>
                          <a:latin typeface="Roboto Condensed"/>
                        </a:rPr>
                        <a:t> </a:t>
                      </a:r>
                      <a:r>
                        <a:rPr lang="en-US" sz="3299" dirty="0" err="1">
                          <a:solidFill>
                            <a:srgbClr val="545454"/>
                          </a:solidFill>
                          <a:latin typeface="Roboto Condensed"/>
                        </a:rPr>
                        <a:t>thuật</a:t>
                      </a:r>
                      <a:r>
                        <a:rPr lang="en-US" sz="3299" dirty="0">
                          <a:solidFill>
                            <a:srgbClr val="545454"/>
                          </a:solidFill>
                          <a:latin typeface="Roboto Condensed"/>
                        </a:rPr>
                        <a:t> </a:t>
                      </a:r>
                      <a:r>
                        <a:rPr lang="en-US" sz="3299" dirty="0" err="1">
                          <a:solidFill>
                            <a:srgbClr val="545454"/>
                          </a:solidFill>
                          <a:latin typeface="Roboto Condensed"/>
                        </a:rPr>
                        <a:t>của</a:t>
                      </a:r>
                      <a:r>
                        <a:rPr lang="en-US" sz="3299" dirty="0">
                          <a:solidFill>
                            <a:srgbClr val="545454"/>
                          </a:solidFill>
                          <a:latin typeface="Roboto Condensed"/>
                        </a:rPr>
                        <a:t> </a:t>
                      </a:r>
                      <a:r>
                        <a:rPr lang="en-US" sz="3299" dirty="0" err="1">
                          <a:solidFill>
                            <a:srgbClr val="545454"/>
                          </a:solidFill>
                          <a:latin typeface="Roboto Condensed"/>
                        </a:rPr>
                        <a:t>văn</a:t>
                      </a:r>
                      <a:r>
                        <a:rPr lang="en-US" sz="3299" dirty="0">
                          <a:solidFill>
                            <a:srgbClr val="545454"/>
                          </a:solidFill>
                          <a:latin typeface="Roboto Condensed"/>
                        </a:rPr>
                        <a:t> </a:t>
                      </a:r>
                      <a:r>
                        <a:rPr lang="en-US" sz="3299" dirty="0" err="1">
                          <a:solidFill>
                            <a:srgbClr val="545454"/>
                          </a:solidFill>
                          <a:latin typeface="Roboto Condensed"/>
                        </a:rPr>
                        <a:t>bản</a:t>
                      </a:r>
                      <a:endParaRPr lang="en-US" sz="3299" dirty="0">
                        <a:solidFill>
                          <a:srgbClr val="545454"/>
                        </a:solidFill>
                        <a:latin typeface="Roboto Condensed"/>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D7"/>
                    </a:solidFill>
                  </a:tcPr>
                </a:tc>
                <a:extLst>
                  <a:ext uri="{0D108BD9-81ED-4DB2-BD59-A6C34878D82A}">
                    <a16:rowId xmlns:a16="http://schemas.microsoft.com/office/drawing/2014/main" val="10001"/>
                  </a:ext>
                </a:extLst>
              </a:tr>
              <a:tr h="1645185">
                <a:tc>
                  <a:txBody>
                    <a:bodyPr/>
                    <a:lstStyle/>
                    <a:p>
                      <a:pPr algn="ctr">
                        <a:lnSpc>
                          <a:spcPts val="4289"/>
                        </a:lnSpc>
                        <a:defRPr/>
                      </a:pPr>
                      <a:r>
                        <a:rPr lang="en-US" sz="3299">
                          <a:solidFill>
                            <a:srgbClr val="FFFFFF"/>
                          </a:solidFill>
                          <a:latin typeface="Roboto Condensed Bold"/>
                        </a:rPr>
                        <a:t>Kết đoạn (1 câu)</a:t>
                      </a:r>
                      <a:endParaRPr lang="en-US" sz="110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9789"/>
                    </a:solidFill>
                  </a:tcPr>
                </a:tc>
                <a:tc>
                  <a:txBody>
                    <a:bodyPr/>
                    <a:lstStyle/>
                    <a:p>
                      <a:pPr algn="just">
                        <a:lnSpc>
                          <a:spcPts val="4289"/>
                        </a:lnSpc>
                        <a:defRPr/>
                      </a:pPr>
                      <a:r>
                        <a:rPr lang="en-US" sz="3299" dirty="0" err="1">
                          <a:solidFill>
                            <a:srgbClr val="545454"/>
                          </a:solidFill>
                          <a:latin typeface="Roboto Condensed"/>
                        </a:rPr>
                        <a:t>Bài</a:t>
                      </a:r>
                      <a:r>
                        <a:rPr lang="en-US" sz="3299" dirty="0">
                          <a:solidFill>
                            <a:srgbClr val="545454"/>
                          </a:solidFill>
                          <a:latin typeface="Roboto Condensed"/>
                        </a:rPr>
                        <a:t> </a:t>
                      </a:r>
                      <a:r>
                        <a:rPr lang="en-US" sz="3299" dirty="0" err="1">
                          <a:solidFill>
                            <a:srgbClr val="545454"/>
                          </a:solidFill>
                          <a:latin typeface="Roboto Condensed"/>
                        </a:rPr>
                        <a:t>học</a:t>
                      </a:r>
                      <a:r>
                        <a:rPr lang="en-US" sz="3299" dirty="0">
                          <a:solidFill>
                            <a:srgbClr val="545454"/>
                          </a:solidFill>
                          <a:latin typeface="Roboto Condensed"/>
                        </a:rPr>
                        <a:t> </a:t>
                      </a:r>
                      <a:r>
                        <a:rPr lang="en-US" sz="3299" dirty="0" err="1">
                          <a:solidFill>
                            <a:srgbClr val="545454"/>
                          </a:solidFill>
                          <a:latin typeface="Roboto Condensed"/>
                        </a:rPr>
                        <a:t>nhận</a:t>
                      </a:r>
                      <a:r>
                        <a:rPr lang="en-US" sz="3299" dirty="0">
                          <a:solidFill>
                            <a:srgbClr val="545454"/>
                          </a:solidFill>
                          <a:latin typeface="Roboto Condensed"/>
                        </a:rPr>
                        <a:t> </a:t>
                      </a:r>
                      <a:r>
                        <a:rPr lang="en-US" sz="3299" dirty="0" err="1">
                          <a:solidFill>
                            <a:srgbClr val="545454"/>
                          </a:solidFill>
                          <a:latin typeface="Roboto Condensed"/>
                        </a:rPr>
                        <a:t>được</a:t>
                      </a:r>
                      <a:r>
                        <a:rPr lang="en-US" sz="3299" dirty="0">
                          <a:solidFill>
                            <a:srgbClr val="545454"/>
                          </a:solidFill>
                          <a:latin typeface="Roboto Condensed"/>
                        </a:rPr>
                        <a:t> </a:t>
                      </a:r>
                      <a:r>
                        <a:rPr lang="en-US" sz="3299" dirty="0" err="1">
                          <a:solidFill>
                            <a:srgbClr val="545454"/>
                          </a:solidFill>
                          <a:latin typeface="Roboto Condensed"/>
                        </a:rPr>
                        <a:t>từ</a:t>
                      </a:r>
                      <a:r>
                        <a:rPr lang="en-US" sz="3299" dirty="0">
                          <a:solidFill>
                            <a:srgbClr val="545454"/>
                          </a:solidFill>
                          <a:latin typeface="Roboto Condensed"/>
                        </a:rPr>
                        <a:t> </a:t>
                      </a:r>
                      <a:r>
                        <a:rPr lang="en-US" sz="3299" dirty="0" err="1">
                          <a:solidFill>
                            <a:srgbClr val="545454"/>
                          </a:solidFill>
                          <a:latin typeface="Roboto Condensed"/>
                        </a:rPr>
                        <a:t>văn</a:t>
                      </a:r>
                      <a:r>
                        <a:rPr lang="en-US" sz="3299" dirty="0">
                          <a:solidFill>
                            <a:srgbClr val="545454"/>
                          </a:solidFill>
                          <a:latin typeface="Roboto Condensed"/>
                        </a:rPr>
                        <a:t> </a:t>
                      </a:r>
                      <a:r>
                        <a:rPr lang="en-US" sz="3299" dirty="0" err="1">
                          <a:solidFill>
                            <a:srgbClr val="545454"/>
                          </a:solidFill>
                          <a:latin typeface="Roboto Condensed"/>
                        </a:rPr>
                        <a:t>bản</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D7"/>
                    </a:solidFill>
                  </a:tcPr>
                </a:tc>
                <a:extLst>
                  <a:ext uri="{0D108BD9-81ED-4DB2-BD59-A6C34878D82A}">
                    <a16:rowId xmlns:a16="http://schemas.microsoft.com/office/drawing/2014/main" val="10002"/>
                  </a:ext>
                </a:extLst>
              </a:tr>
            </a:tbl>
          </a:graphicData>
        </a:graphic>
      </p:graphicFrame>
      <p:sp>
        <p:nvSpPr>
          <p:cNvPr id="6" name="TextBox 6"/>
          <p:cNvSpPr txBox="1"/>
          <p:nvPr/>
        </p:nvSpPr>
        <p:spPr>
          <a:xfrm>
            <a:off x="1311483" y="1770220"/>
            <a:ext cx="16746638" cy="1154232"/>
          </a:xfrm>
          <a:prstGeom prst="rect">
            <a:avLst/>
          </a:prstGeom>
        </p:spPr>
        <p:txBody>
          <a:bodyPr lIns="0" tIns="0" rIns="0" bIns="0" rtlCol="0" anchor="t">
            <a:spAutoFit/>
          </a:bodyPr>
          <a:lstStyle/>
          <a:p>
            <a:pPr algn="just">
              <a:lnSpc>
                <a:spcPts val="4619"/>
              </a:lnSpc>
              <a:spcBef>
                <a:spcPct val="0"/>
              </a:spcBef>
            </a:pPr>
            <a:r>
              <a:rPr lang="en-US" sz="3299">
                <a:solidFill>
                  <a:srgbClr val="AB5762"/>
                </a:solidFill>
                <a:latin typeface="Roboto Condensed Bold Italics"/>
              </a:rPr>
              <a:t>Viết một đoạn văn (khoảng 8-10 dòng) nêu cảm nghĩ của em về một văn bản nghị luận xã hội đã học. Chỉ ra tính mạch lạc và các biện pháp liên kết được sử dụng trong đoạn văn đó. (PHT 03)</a:t>
            </a:r>
          </a:p>
        </p:txBody>
      </p:sp>
      <p:sp>
        <p:nvSpPr>
          <p:cNvPr id="7" name="TextBox 7"/>
          <p:cNvSpPr txBox="1"/>
          <p:nvPr/>
        </p:nvSpPr>
        <p:spPr>
          <a:xfrm>
            <a:off x="1311483" y="3219728"/>
            <a:ext cx="14708283" cy="1118871"/>
          </a:xfrm>
          <a:prstGeom prst="rect">
            <a:avLst/>
          </a:prstGeom>
        </p:spPr>
        <p:txBody>
          <a:bodyPr lIns="0" tIns="0" rIns="0" bIns="0" rtlCol="0" anchor="t">
            <a:spAutoFit/>
          </a:bodyPr>
          <a:lstStyle/>
          <a:p>
            <a:pPr algn="just">
              <a:lnSpc>
                <a:spcPts val="4479"/>
              </a:lnSpc>
            </a:pPr>
            <a:r>
              <a:rPr lang="en-US" sz="3199">
                <a:solidFill>
                  <a:srgbClr val="000000"/>
                </a:solidFill>
                <a:latin typeface="Roboto Condensed"/>
              </a:rPr>
              <a:t>Trên lớp: Lập dàn ý cho đoạn văn theo mô hình gợi ý.</a:t>
            </a:r>
          </a:p>
          <a:p>
            <a:pPr algn="just">
              <a:lnSpc>
                <a:spcPts val="4479"/>
              </a:lnSpc>
              <a:spcBef>
                <a:spcPct val="0"/>
              </a:spcBef>
            </a:pPr>
            <a:r>
              <a:rPr lang="en-US" sz="3199">
                <a:solidFill>
                  <a:srgbClr val="000000"/>
                </a:solidFill>
                <a:latin typeface="Roboto Condensed"/>
              </a:rPr>
              <a:t>Về nhà: Hoàn thành đoạn văn vào Phiếu học tập.</a:t>
            </a: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2003" y="337794"/>
            <a:ext cx="1100425" cy="1381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43084">
            <a:off x="4052990" y="6902637"/>
            <a:ext cx="1977751" cy="2988360"/>
          </a:xfrm>
          <a:prstGeom prst="rect">
            <a:avLst/>
          </a:prstGeom>
        </p:spPr>
      </p:pic>
      <p:pic>
        <p:nvPicPr>
          <p:cNvPr id="4" name="Picture 4"/>
          <p:cNvPicPr>
            <a:picLocks noChangeAspect="1"/>
          </p:cNvPicPr>
          <p:nvPr/>
        </p:nvPicPr>
        <p:blipFill>
          <a:blip r:embed="rId5"/>
          <a:srcRect/>
          <a:stretch>
            <a:fillRect/>
          </a:stretch>
        </p:blipFill>
        <p:spPr>
          <a:xfrm rot="-167127">
            <a:off x="4120783" y="-24561"/>
            <a:ext cx="10724543" cy="1092947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1688" y="6916574"/>
            <a:ext cx="4377447"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68867">
            <a:off x="15358434" y="-1552404"/>
            <a:ext cx="3304707" cy="480843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10334" y="3862633"/>
            <a:ext cx="1490848" cy="163340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104556" y="2668818"/>
            <a:ext cx="1089628" cy="1193815"/>
          </a:xfrm>
          <a:prstGeom prst="rect">
            <a:avLst/>
          </a:prstGeom>
        </p:spPr>
      </p:pic>
      <p:sp>
        <p:nvSpPr>
          <p:cNvPr id="9" name="TextBox 9"/>
          <p:cNvSpPr txBox="1"/>
          <p:nvPr/>
        </p:nvSpPr>
        <p:spPr>
          <a:xfrm>
            <a:off x="3496272" y="3101993"/>
            <a:ext cx="11295456" cy="1406524"/>
          </a:xfrm>
          <a:prstGeom prst="rect">
            <a:avLst/>
          </a:prstGeom>
        </p:spPr>
        <p:txBody>
          <a:bodyPr lIns="0" tIns="0" rIns="0" bIns="0" rtlCol="0" anchor="t">
            <a:spAutoFit/>
          </a:bodyPr>
          <a:lstStyle/>
          <a:p>
            <a:pPr algn="ctr">
              <a:lnSpc>
                <a:spcPts val="9999"/>
              </a:lnSpc>
            </a:pPr>
            <a:r>
              <a:rPr lang="en-US" sz="9999">
                <a:solidFill>
                  <a:srgbClr val="FFFFFF"/>
                </a:solidFill>
                <a:latin typeface="#9Slide05 SVNBistro Script"/>
              </a:rPr>
              <a:t>Xin chào và hẹn gặp lại</a:t>
            </a:r>
          </a:p>
        </p:txBody>
      </p:sp>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545134">
            <a:off x="12493873" y="1950739"/>
            <a:ext cx="1254892" cy="658818"/>
          </a:xfrm>
          <a:prstGeom prst="rect">
            <a:avLst/>
          </a:prstGeom>
        </p:spPr>
      </p:pic>
      <p:pic>
        <p:nvPicPr>
          <p:cNvPr id="11" name="Picture 11"/>
          <p:cNvPicPr>
            <a:picLocks noChangeAspect="1"/>
          </p:cNvPicPr>
          <p:nvPr/>
        </p:nvPicPr>
        <p:blipFill>
          <a:blip r:embed="rId14"/>
          <a:srcRect/>
          <a:stretch>
            <a:fillRect/>
          </a:stretch>
        </p:blipFill>
        <p:spPr>
          <a:xfrm>
            <a:off x="14189760" y="5672370"/>
            <a:ext cx="4008847" cy="6028341"/>
          </a:xfrm>
          <a:prstGeom prst="rect">
            <a:avLst/>
          </a:prstGeom>
        </p:spPr>
      </p:pic>
      <p:pic>
        <p:nvPicPr>
          <p:cNvPr id="12" name="Picture 12"/>
          <p:cNvPicPr>
            <a:picLocks noChangeAspect="1"/>
          </p:cNvPicPr>
          <p:nvPr/>
        </p:nvPicPr>
        <p:blipFill>
          <a:blip r:embed="rId15"/>
          <a:srcRect/>
          <a:stretch>
            <a:fillRect/>
          </a:stretch>
        </p:blipFill>
        <p:spPr>
          <a:xfrm rot="6757336">
            <a:off x="-2664207" y="1569930"/>
            <a:ext cx="6696561" cy="1004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400000">
            <a:off x="4813653" y="-575143"/>
            <a:ext cx="8678041" cy="1143728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4750" y="-378011"/>
            <a:ext cx="3567755" cy="3211788"/>
          </a:xfrm>
          <a:prstGeom prst="rect">
            <a:avLst/>
          </a:prstGeom>
        </p:spPr>
      </p:pic>
      <p:pic>
        <p:nvPicPr>
          <p:cNvPr id="5" name="Picture 5"/>
          <p:cNvPicPr>
            <a:picLocks noChangeAspect="1"/>
          </p:cNvPicPr>
          <p:nvPr/>
        </p:nvPicPr>
        <p:blipFill>
          <a:blip r:embed="rId6"/>
          <a:srcRect/>
          <a:stretch>
            <a:fillRect/>
          </a:stretch>
        </p:blipFill>
        <p:spPr>
          <a:xfrm rot="-2169759">
            <a:off x="-1807602" y="6185965"/>
            <a:ext cx="5672604" cy="436790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88026">
            <a:off x="12670100" y="8372410"/>
            <a:ext cx="1977751" cy="298836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94065">
            <a:off x="14536411" y="5552860"/>
            <a:ext cx="4377447" cy="4114800"/>
          </a:xfrm>
          <a:prstGeom prst="rect">
            <a:avLst/>
          </a:prstGeom>
        </p:spPr>
      </p:pic>
      <p:pic>
        <p:nvPicPr>
          <p:cNvPr id="8" name="Picture 8"/>
          <p:cNvPicPr>
            <a:picLocks noChangeAspect="1"/>
          </p:cNvPicPr>
          <p:nvPr/>
        </p:nvPicPr>
        <p:blipFill>
          <a:blip r:embed="rId11" cstate="print">
            <a:alphaModFix amt="79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476397">
            <a:off x="12589890" y="902785"/>
            <a:ext cx="3124386" cy="102820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81922">
            <a:off x="16409583" y="2980480"/>
            <a:ext cx="1236059" cy="1354247"/>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07281" y="6012323"/>
            <a:ext cx="10051762" cy="235759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84727" y="4358781"/>
            <a:ext cx="714769" cy="2136537"/>
          </a:xfrm>
          <a:prstGeom prst="rect">
            <a:avLst/>
          </a:prstGeom>
        </p:spPr>
      </p:pic>
      <p:sp>
        <p:nvSpPr>
          <p:cNvPr id="12" name="TextBox 12"/>
          <p:cNvSpPr txBox="1"/>
          <p:nvPr/>
        </p:nvSpPr>
        <p:spPr>
          <a:xfrm>
            <a:off x="4607281" y="3114238"/>
            <a:ext cx="9761740" cy="1818833"/>
          </a:xfrm>
          <a:prstGeom prst="rect">
            <a:avLst/>
          </a:prstGeom>
        </p:spPr>
        <p:txBody>
          <a:bodyPr wrap="square" lIns="0" tIns="0" rIns="0" bIns="0" rtlCol="0" anchor="t">
            <a:spAutoFit/>
          </a:bodyPr>
          <a:lstStyle/>
          <a:p>
            <a:pPr algn="ctr">
              <a:lnSpc>
                <a:spcPts val="14718"/>
              </a:lnSpc>
            </a:pPr>
            <a:r>
              <a:rPr lang="en-US" sz="10513" dirty="0">
                <a:solidFill>
                  <a:srgbClr val="FFFFFF"/>
                </a:solidFill>
                <a:latin typeface="Roboto Condensed"/>
              </a:rPr>
              <a:t>P/É/P/H      Ế/T/H</a:t>
            </a:r>
          </a:p>
        </p:txBody>
      </p:sp>
      <p:sp>
        <p:nvSpPr>
          <p:cNvPr id="13" name="TextBox 13"/>
          <p:cNvSpPr txBox="1"/>
          <p:nvPr/>
        </p:nvSpPr>
        <p:spPr>
          <a:xfrm>
            <a:off x="4257074" y="1803631"/>
            <a:ext cx="10052596" cy="920117"/>
          </a:xfrm>
          <a:prstGeom prst="rect">
            <a:avLst/>
          </a:prstGeom>
        </p:spPr>
        <p:txBody>
          <a:bodyPr lIns="0" tIns="0" rIns="0" bIns="0" rtlCol="0" anchor="t">
            <a:spAutoFit/>
          </a:bodyPr>
          <a:lstStyle/>
          <a:p>
            <a:pPr algn="ctr">
              <a:lnSpc>
                <a:spcPts val="7559"/>
              </a:lnSpc>
              <a:spcBef>
                <a:spcPct val="0"/>
              </a:spcBef>
            </a:pPr>
            <a:r>
              <a:rPr lang="en-US" sz="5399">
                <a:solidFill>
                  <a:srgbClr val="000000"/>
                </a:solidFill>
                <a:latin typeface="Roboto Condensed Bold"/>
              </a:rPr>
              <a:t>Sắp xếp để tạo ra từ ngữ hoàn chỉnh </a:t>
            </a:r>
          </a:p>
        </p:txBody>
      </p:sp>
      <p:sp>
        <p:nvSpPr>
          <p:cNvPr id="14" name="TextBox 14"/>
          <p:cNvSpPr txBox="1"/>
          <p:nvPr/>
        </p:nvSpPr>
        <p:spPr>
          <a:xfrm>
            <a:off x="6886041" y="6276243"/>
            <a:ext cx="6110461" cy="1819176"/>
          </a:xfrm>
          <a:prstGeom prst="rect">
            <a:avLst/>
          </a:prstGeom>
        </p:spPr>
        <p:txBody>
          <a:bodyPr wrap="square" lIns="0" tIns="0" rIns="0" bIns="0" rtlCol="0" anchor="t">
            <a:spAutoFit/>
          </a:bodyPr>
          <a:lstStyle/>
          <a:p>
            <a:pPr algn="ctr">
              <a:lnSpc>
                <a:spcPts val="14700"/>
              </a:lnSpc>
            </a:pPr>
            <a:r>
              <a:rPr lang="en-US" sz="10500" dirty="0">
                <a:solidFill>
                  <a:srgbClr val="4093A4"/>
                </a:solidFill>
                <a:latin typeface="Roboto Condensed Bold"/>
              </a:rPr>
              <a:t>PHÉP THẾ</a:t>
            </a:r>
          </a:p>
        </p:txBody>
      </p:sp>
      <p:sp>
        <p:nvSpPr>
          <p:cNvPr id="15" name="TextBox 15"/>
          <p:cNvSpPr txBox="1"/>
          <p:nvPr/>
        </p:nvSpPr>
        <p:spPr>
          <a:xfrm>
            <a:off x="312013" y="2552298"/>
            <a:ext cx="2540992" cy="4197762"/>
          </a:xfrm>
          <a:prstGeom prst="rect">
            <a:avLst/>
          </a:prstGeom>
        </p:spPr>
        <p:txBody>
          <a:bodyPr lIns="0" tIns="0" rIns="0" bIns="0" rtlCol="0" anchor="t">
            <a:spAutoFit/>
          </a:bodyPr>
          <a:lstStyle/>
          <a:p>
            <a:pPr algn="ctr">
              <a:lnSpc>
                <a:spcPts val="11155"/>
              </a:lnSpc>
            </a:pPr>
            <a:r>
              <a:rPr lang="en-US" sz="7968">
                <a:solidFill>
                  <a:srgbClr val="705C34"/>
                </a:solidFill>
                <a:latin typeface="#9Slide06 SVNLast Paradise"/>
              </a:rPr>
              <a:t>VUA </a:t>
            </a:r>
          </a:p>
          <a:p>
            <a:pPr algn="ctr">
              <a:lnSpc>
                <a:spcPts val="11155"/>
              </a:lnSpc>
            </a:pPr>
            <a:r>
              <a:rPr lang="en-US" sz="7968">
                <a:solidFill>
                  <a:srgbClr val="705C34"/>
                </a:solidFill>
                <a:latin typeface="#9Slide06 SVNLast Paradise"/>
              </a:rPr>
              <a:t>TIẾNG </a:t>
            </a:r>
          </a:p>
          <a:p>
            <a:pPr algn="ctr">
              <a:lnSpc>
                <a:spcPts val="11155"/>
              </a:lnSpc>
            </a:pPr>
            <a:r>
              <a:rPr lang="en-US" sz="7968">
                <a:solidFill>
                  <a:srgbClr val="705C34"/>
                </a:solidFill>
                <a:latin typeface="#9Slide06 SVNLast Paradise"/>
              </a:rPr>
              <a:t>VIỆT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400000">
            <a:off x="4813653" y="-575143"/>
            <a:ext cx="8678041" cy="1143728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4750" y="-378011"/>
            <a:ext cx="3567755" cy="3211788"/>
          </a:xfrm>
          <a:prstGeom prst="rect">
            <a:avLst/>
          </a:prstGeom>
        </p:spPr>
      </p:pic>
      <p:pic>
        <p:nvPicPr>
          <p:cNvPr id="5" name="Picture 5"/>
          <p:cNvPicPr>
            <a:picLocks noChangeAspect="1"/>
          </p:cNvPicPr>
          <p:nvPr/>
        </p:nvPicPr>
        <p:blipFill>
          <a:blip r:embed="rId6"/>
          <a:srcRect/>
          <a:stretch>
            <a:fillRect/>
          </a:stretch>
        </p:blipFill>
        <p:spPr>
          <a:xfrm rot="-2169759">
            <a:off x="-1807602" y="6185965"/>
            <a:ext cx="5672604" cy="436790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88026">
            <a:off x="12670100" y="8372410"/>
            <a:ext cx="1977751" cy="298836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94065">
            <a:off x="14536411" y="5552860"/>
            <a:ext cx="4377447" cy="4114800"/>
          </a:xfrm>
          <a:prstGeom prst="rect">
            <a:avLst/>
          </a:prstGeom>
        </p:spPr>
      </p:pic>
      <p:pic>
        <p:nvPicPr>
          <p:cNvPr id="8" name="Picture 8"/>
          <p:cNvPicPr>
            <a:picLocks noChangeAspect="1"/>
          </p:cNvPicPr>
          <p:nvPr/>
        </p:nvPicPr>
        <p:blipFill>
          <a:blip r:embed="rId11" cstate="print">
            <a:alphaModFix amt="79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476397">
            <a:off x="12589890" y="902785"/>
            <a:ext cx="3124386" cy="102820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81922">
            <a:off x="16409583" y="2980480"/>
            <a:ext cx="1236059" cy="1354247"/>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07281" y="6012323"/>
            <a:ext cx="10051762" cy="235759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84727" y="4358781"/>
            <a:ext cx="714769" cy="2136537"/>
          </a:xfrm>
          <a:prstGeom prst="rect">
            <a:avLst/>
          </a:prstGeom>
        </p:spPr>
      </p:pic>
      <p:sp>
        <p:nvSpPr>
          <p:cNvPr id="12" name="TextBox 12"/>
          <p:cNvSpPr txBox="1"/>
          <p:nvPr/>
        </p:nvSpPr>
        <p:spPr>
          <a:xfrm>
            <a:off x="5024826" y="3114238"/>
            <a:ext cx="8767374" cy="1818833"/>
          </a:xfrm>
          <a:prstGeom prst="rect">
            <a:avLst/>
          </a:prstGeom>
        </p:spPr>
        <p:txBody>
          <a:bodyPr wrap="square" lIns="0" tIns="0" rIns="0" bIns="0" rtlCol="0" anchor="t">
            <a:spAutoFit/>
          </a:bodyPr>
          <a:lstStyle/>
          <a:p>
            <a:pPr algn="ctr">
              <a:lnSpc>
                <a:spcPts val="14718"/>
              </a:lnSpc>
            </a:pPr>
            <a:r>
              <a:rPr lang="en-US" sz="10513" dirty="0">
                <a:solidFill>
                  <a:srgbClr val="FFFFFF"/>
                </a:solidFill>
                <a:latin typeface="Roboto Condensed"/>
              </a:rPr>
              <a:t>P/É/P/H    I/Ố/N</a:t>
            </a:r>
          </a:p>
        </p:txBody>
      </p:sp>
      <p:sp>
        <p:nvSpPr>
          <p:cNvPr id="13" name="TextBox 13"/>
          <p:cNvSpPr txBox="1"/>
          <p:nvPr/>
        </p:nvSpPr>
        <p:spPr>
          <a:xfrm>
            <a:off x="4257074" y="1803631"/>
            <a:ext cx="10052596" cy="920117"/>
          </a:xfrm>
          <a:prstGeom prst="rect">
            <a:avLst/>
          </a:prstGeom>
        </p:spPr>
        <p:txBody>
          <a:bodyPr lIns="0" tIns="0" rIns="0" bIns="0" rtlCol="0" anchor="t">
            <a:spAutoFit/>
          </a:bodyPr>
          <a:lstStyle/>
          <a:p>
            <a:pPr algn="ctr">
              <a:lnSpc>
                <a:spcPts val="7559"/>
              </a:lnSpc>
              <a:spcBef>
                <a:spcPct val="0"/>
              </a:spcBef>
            </a:pPr>
            <a:r>
              <a:rPr lang="en-US" sz="5399">
                <a:solidFill>
                  <a:srgbClr val="000000"/>
                </a:solidFill>
                <a:latin typeface="Roboto Condensed Bold"/>
              </a:rPr>
              <a:t>Sắp xếp để tạo ra từ ngữ hoàn chỉnh </a:t>
            </a:r>
          </a:p>
        </p:txBody>
      </p:sp>
      <p:sp>
        <p:nvSpPr>
          <p:cNvPr id="14" name="TextBox 14"/>
          <p:cNvSpPr txBox="1"/>
          <p:nvPr/>
        </p:nvSpPr>
        <p:spPr>
          <a:xfrm>
            <a:off x="6993445" y="6276243"/>
            <a:ext cx="5645407" cy="1819176"/>
          </a:xfrm>
          <a:prstGeom prst="rect">
            <a:avLst/>
          </a:prstGeom>
        </p:spPr>
        <p:txBody>
          <a:bodyPr wrap="square" lIns="0" tIns="0" rIns="0" bIns="0" rtlCol="0" anchor="t">
            <a:spAutoFit/>
          </a:bodyPr>
          <a:lstStyle/>
          <a:p>
            <a:pPr algn="ctr">
              <a:lnSpc>
                <a:spcPts val="14700"/>
              </a:lnSpc>
            </a:pPr>
            <a:r>
              <a:rPr lang="en-US" sz="10500" dirty="0">
                <a:solidFill>
                  <a:srgbClr val="4093A4"/>
                </a:solidFill>
                <a:latin typeface="Roboto Condensed Bold"/>
              </a:rPr>
              <a:t>PHÉP NỐI</a:t>
            </a:r>
          </a:p>
        </p:txBody>
      </p:sp>
      <p:sp>
        <p:nvSpPr>
          <p:cNvPr id="15" name="TextBox 15"/>
          <p:cNvSpPr txBox="1"/>
          <p:nvPr/>
        </p:nvSpPr>
        <p:spPr>
          <a:xfrm>
            <a:off x="312013" y="2552298"/>
            <a:ext cx="2540992" cy="4197762"/>
          </a:xfrm>
          <a:prstGeom prst="rect">
            <a:avLst/>
          </a:prstGeom>
        </p:spPr>
        <p:txBody>
          <a:bodyPr lIns="0" tIns="0" rIns="0" bIns="0" rtlCol="0" anchor="t">
            <a:spAutoFit/>
          </a:bodyPr>
          <a:lstStyle/>
          <a:p>
            <a:pPr algn="ctr">
              <a:lnSpc>
                <a:spcPts val="11155"/>
              </a:lnSpc>
            </a:pPr>
            <a:r>
              <a:rPr lang="en-US" sz="7968">
                <a:solidFill>
                  <a:srgbClr val="705C34"/>
                </a:solidFill>
                <a:latin typeface="#9Slide06 SVNLast Paradise"/>
              </a:rPr>
              <a:t>VUA </a:t>
            </a:r>
          </a:p>
          <a:p>
            <a:pPr algn="ctr">
              <a:lnSpc>
                <a:spcPts val="11155"/>
              </a:lnSpc>
            </a:pPr>
            <a:r>
              <a:rPr lang="en-US" sz="7968">
                <a:solidFill>
                  <a:srgbClr val="705C34"/>
                </a:solidFill>
                <a:latin typeface="#9Slide06 SVNLast Paradise"/>
              </a:rPr>
              <a:t>TIẾNG </a:t>
            </a:r>
          </a:p>
          <a:p>
            <a:pPr algn="ctr">
              <a:lnSpc>
                <a:spcPts val="11155"/>
              </a:lnSpc>
            </a:pPr>
            <a:r>
              <a:rPr lang="en-US" sz="7968">
                <a:solidFill>
                  <a:srgbClr val="705C34"/>
                </a:solidFill>
                <a:latin typeface="#9Slide06 SVNLast Paradise"/>
              </a:rPr>
              <a:t>VIỆT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400000">
            <a:off x="4813653" y="-575143"/>
            <a:ext cx="8678041" cy="1143728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4750" y="-378011"/>
            <a:ext cx="3567755" cy="3211788"/>
          </a:xfrm>
          <a:prstGeom prst="rect">
            <a:avLst/>
          </a:prstGeom>
        </p:spPr>
      </p:pic>
      <p:pic>
        <p:nvPicPr>
          <p:cNvPr id="5" name="Picture 5"/>
          <p:cNvPicPr>
            <a:picLocks noChangeAspect="1"/>
          </p:cNvPicPr>
          <p:nvPr/>
        </p:nvPicPr>
        <p:blipFill>
          <a:blip r:embed="rId6"/>
          <a:srcRect/>
          <a:stretch>
            <a:fillRect/>
          </a:stretch>
        </p:blipFill>
        <p:spPr>
          <a:xfrm rot="-2169759">
            <a:off x="-1807602" y="6185965"/>
            <a:ext cx="5672604" cy="436790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88026">
            <a:off x="12670100" y="8372410"/>
            <a:ext cx="1977751" cy="298836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94065">
            <a:off x="14536411" y="5552860"/>
            <a:ext cx="4377447" cy="4114800"/>
          </a:xfrm>
          <a:prstGeom prst="rect">
            <a:avLst/>
          </a:prstGeom>
        </p:spPr>
      </p:pic>
      <p:pic>
        <p:nvPicPr>
          <p:cNvPr id="8" name="Picture 8"/>
          <p:cNvPicPr>
            <a:picLocks noChangeAspect="1"/>
          </p:cNvPicPr>
          <p:nvPr/>
        </p:nvPicPr>
        <p:blipFill>
          <a:blip r:embed="rId11" cstate="print">
            <a:alphaModFix amt="79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476397">
            <a:off x="12589890" y="902785"/>
            <a:ext cx="3124386" cy="102820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81922">
            <a:off x="16409583" y="2980480"/>
            <a:ext cx="1236059" cy="1354247"/>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07281" y="6012323"/>
            <a:ext cx="10051762" cy="235759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84727" y="4358781"/>
            <a:ext cx="714769" cy="2136537"/>
          </a:xfrm>
          <a:prstGeom prst="rect">
            <a:avLst/>
          </a:prstGeom>
        </p:spPr>
      </p:pic>
      <p:sp>
        <p:nvSpPr>
          <p:cNvPr id="12" name="TextBox 12"/>
          <p:cNvSpPr txBox="1"/>
          <p:nvPr/>
        </p:nvSpPr>
        <p:spPr>
          <a:xfrm>
            <a:off x="5066912" y="3114238"/>
            <a:ext cx="9036361" cy="1818833"/>
          </a:xfrm>
          <a:prstGeom prst="rect">
            <a:avLst/>
          </a:prstGeom>
        </p:spPr>
        <p:txBody>
          <a:bodyPr wrap="square" lIns="0" tIns="0" rIns="0" bIns="0" rtlCol="0" anchor="t">
            <a:spAutoFit/>
          </a:bodyPr>
          <a:lstStyle/>
          <a:p>
            <a:pPr algn="ctr">
              <a:lnSpc>
                <a:spcPts val="14718"/>
              </a:lnSpc>
            </a:pPr>
            <a:r>
              <a:rPr lang="en-US" sz="10513" dirty="0">
                <a:solidFill>
                  <a:srgbClr val="FFFFFF"/>
                </a:solidFill>
                <a:latin typeface="Roboto Condensed"/>
              </a:rPr>
              <a:t>L/Ê/I/N     Ế/T/K</a:t>
            </a:r>
          </a:p>
        </p:txBody>
      </p:sp>
      <p:sp>
        <p:nvSpPr>
          <p:cNvPr id="13" name="TextBox 13"/>
          <p:cNvSpPr txBox="1"/>
          <p:nvPr/>
        </p:nvSpPr>
        <p:spPr>
          <a:xfrm>
            <a:off x="4257074" y="1803631"/>
            <a:ext cx="10052596" cy="920117"/>
          </a:xfrm>
          <a:prstGeom prst="rect">
            <a:avLst/>
          </a:prstGeom>
        </p:spPr>
        <p:txBody>
          <a:bodyPr lIns="0" tIns="0" rIns="0" bIns="0" rtlCol="0" anchor="t">
            <a:spAutoFit/>
          </a:bodyPr>
          <a:lstStyle/>
          <a:p>
            <a:pPr algn="ctr">
              <a:lnSpc>
                <a:spcPts val="7559"/>
              </a:lnSpc>
              <a:spcBef>
                <a:spcPct val="0"/>
              </a:spcBef>
            </a:pPr>
            <a:r>
              <a:rPr lang="en-US" sz="5399">
                <a:solidFill>
                  <a:srgbClr val="000000"/>
                </a:solidFill>
                <a:latin typeface="Roboto Condensed Bold"/>
              </a:rPr>
              <a:t>Sắp xếp để tạo ra từ ngữ hoàn chỉnh </a:t>
            </a:r>
          </a:p>
        </p:txBody>
      </p:sp>
      <p:sp>
        <p:nvSpPr>
          <p:cNvPr id="14" name="TextBox 14"/>
          <p:cNvSpPr txBox="1"/>
          <p:nvPr/>
        </p:nvSpPr>
        <p:spPr>
          <a:xfrm>
            <a:off x="7186510" y="6276243"/>
            <a:ext cx="4893304" cy="1819176"/>
          </a:xfrm>
          <a:prstGeom prst="rect">
            <a:avLst/>
          </a:prstGeom>
        </p:spPr>
        <p:txBody>
          <a:bodyPr lIns="0" tIns="0" rIns="0" bIns="0" rtlCol="0" anchor="t">
            <a:spAutoFit/>
          </a:bodyPr>
          <a:lstStyle/>
          <a:p>
            <a:pPr algn="ctr">
              <a:lnSpc>
                <a:spcPts val="14700"/>
              </a:lnSpc>
            </a:pPr>
            <a:r>
              <a:rPr lang="en-US" sz="10500" dirty="0">
                <a:solidFill>
                  <a:srgbClr val="4093A4"/>
                </a:solidFill>
                <a:latin typeface="Roboto Condensed Bold"/>
              </a:rPr>
              <a:t>LIÊN KẾT</a:t>
            </a:r>
          </a:p>
        </p:txBody>
      </p:sp>
      <p:sp>
        <p:nvSpPr>
          <p:cNvPr id="15" name="TextBox 15"/>
          <p:cNvSpPr txBox="1"/>
          <p:nvPr/>
        </p:nvSpPr>
        <p:spPr>
          <a:xfrm>
            <a:off x="312013" y="2552298"/>
            <a:ext cx="2540992" cy="4197762"/>
          </a:xfrm>
          <a:prstGeom prst="rect">
            <a:avLst/>
          </a:prstGeom>
        </p:spPr>
        <p:txBody>
          <a:bodyPr lIns="0" tIns="0" rIns="0" bIns="0" rtlCol="0" anchor="t">
            <a:spAutoFit/>
          </a:bodyPr>
          <a:lstStyle/>
          <a:p>
            <a:pPr algn="ctr">
              <a:lnSpc>
                <a:spcPts val="11155"/>
              </a:lnSpc>
            </a:pPr>
            <a:r>
              <a:rPr lang="en-US" sz="7968">
                <a:solidFill>
                  <a:srgbClr val="705C34"/>
                </a:solidFill>
                <a:latin typeface="#9Slide06 SVNLast Paradise"/>
              </a:rPr>
              <a:t>VUA </a:t>
            </a:r>
          </a:p>
          <a:p>
            <a:pPr algn="ctr">
              <a:lnSpc>
                <a:spcPts val="11155"/>
              </a:lnSpc>
            </a:pPr>
            <a:r>
              <a:rPr lang="en-US" sz="7968">
                <a:solidFill>
                  <a:srgbClr val="705C34"/>
                </a:solidFill>
                <a:latin typeface="#9Slide06 SVNLast Paradise"/>
              </a:rPr>
              <a:t>TIẾNG </a:t>
            </a:r>
          </a:p>
          <a:p>
            <a:pPr algn="ctr">
              <a:lnSpc>
                <a:spcPts val="11155"/>
              </a:lnSpc>
            </a:pPr>
            <a:r>
              <a:rPr lang="en-US" sz="7968">
                <a:solidFill>
                  <a:srgbClr val="705C34"/>
                </a:solidFill>
                <a:latin typeface="#9Slide06 SVNLast Paradise"/>
              </a:rPr>
              <a:t>VIỆT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400000">
            <a:off x="4813653" y="-575143"/>
            <a:ext cx="8678041" cy="1143728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4750" y="-378011"/>
            <a:ext cx="3567755" cy="3211788"/>
          </a:xfrm>
          <a:prstGeom prst="rect">
            <a:avLst/>
          </a:prstGeom>
        </p:spPr>
      </p:pic>
      <p:pic>
        <p:nvPicPr>
          <p:cNvPr id="5" name="Picture 5"/>
          <p:cNvPicPr>
            <a:picLocks noChangeAspect="1"/>
          </p:cNvPicPr>
          <p:nvPr/>
        </p:nvPicPr>
        <p:blipFill>
          <a:blip r:embed="rId6"/>
          <a:srcRect/>
          <a:stretch>
            <a:fillRect/>
          </a:stretch>
        </p:blipFill>
        <p:spPr>
          <a:xfrm rot="-2169759">
            <a:off x="-1807602" y="6185965"/>
            <a:ext cx="5672604" cy="436790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88026">
            <a:off x="12670100" y="8372410"/>
            <a:ext cx="1977751" cy="298836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94065">
            <a:off x="14536411" y="5552860"/>
            <a:ext cx="4377447" cy="4114800"/>
          </a:xfrm>
          <a:prstGeom prst="rect">
            <a:avLst/>
          </a:prstGeom>
        </p:spPr>
      </p:pic>
      <p:pic>
        <p:nvPicPr>
          <p:cNvPr id="8" name="Picture 8"/>
          <p:cNvPicPr>
            <a:picLocks noChangeAspect="1"/>
          </p:cNvPicPr>
          <p:nvPr/>
        </p:nvPicPr>
        <p:blipFill>
          <a:blip r:embed="rId11" cstate="print">
            <a:alphaModFix amt="79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476397">
            <a:off x="12589890" y="902785"/>
            <a:ext cx="3124386" cy="102820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81922">
            <a:off x="16409583" y="2980480"/>
            <a:ext cx="1236059" cy="1354247"/>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07281" y="6012323"/>
            <a:ext cx="10051762" cy="235759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84727" y="4358781"/>
            <a:ext cx="714769" cy="2136537"/>
          </a:xfrm>
          <a:prstGeom prst="rect">
            <a:avLst/>
          </a:prstGeom>
        </p:spPr>
      </p:pic>
      <p:sp>
        <p:nvSpPr>
          <p:cNvPr id="12" name="TextBox 12"/>
          <p:cNvSpPr txBox="1"/>
          <p:nvPr/>
        </p:nvSpPr>
        <p:spPr>
          <a:xfrm>
            <a:off x="4882695" y="3114238"/>
            <a:ext cx="9220578" cy="1818833"/>
          </a:xfrm>
          <a:prstGeom prst="rect">
            <a:avLst/>
          </a:prstGeom>
        </p:spPr>
        <p:txBody>
          <a:bodyPr wrap="square" lIns="0" tIns="0" rIns="0" bIns="0" rtlCol="0" anchor="t">
            <a:spAutoFit/>
          </a:bodyPr>
          <a:lstStyle/>
          <a:p>
            <a:pPr algn="ctr">
              <a:lnSpc>
                <a:spcPts val="14718"/>
              </a:lnSpc>
            </a:pPr>
            <a:r>
              <a:rPr lang="en-US" sz="10513" dirty="0">
                <a:solidFill>
                  <a:srgbClr val="FFFFFF"/>
                </a:solidFill>
                <a:latin typeface="Roboto Condensed"/>
              </a:rPr>
              <a:t>M/C/Ạ/H   Ạ/L/C</a:t>
            </a:r>
          </a:p>
        </p:txBody>
      </p:sp>
      <p:sp>
        <p:nvSpPr>
          <p:cNvPr id="13" name="TextBox 13"/>
          <p:cNvSpPr txBox="1"/>
          <p:nvPr/>
        </p:nvSpPr>
        <p:spPr>
          <a:xfrm>
            <a:off x="4257074" y="1803631"/>
            <a:ext cx="10052596" cy="920117"/>
          </a:xfrm>
          <a:prstGeom prst="rect">
            <a:avLst/>
          </a:prstGeom>
        </p:spPr>
        <p:txBody>
          <a:bodyPr lIns="0" tIns="0" rIns="0" bIns="0" rtlCol="0" anchor="t">
            <a:spAutoFit/>
          </a:bodyPr>
          <a:lstStyle/>
          <a:p>
            <a:pPr algn="ctr">
              <a:lnSpc>
                <a:spcPts val="7559"/>
              </a:lnSpc>
              <a:spcBef>
                <a:spcPct val="0"/>
              </a:spcBef>
            </a:pPr>
            <a:r>
              <a:rPr lang="en-US" sz="5399">
                <a:solidFill>
                  <a:srgbClr val="000000"/>
                </a:solidFill>
                <a:latin typeface="Roboto Condensed Bold"/>
              </a:rPr>
              <a:t>Sắp xếp để tạo ra từ ngữ hoàn chỉnh </a:t>
            </a:r>
          </a:p>
        </p:txBody>
      </p:sp>
      <p:sp>
        <p:nvSpPr>
          <p:cNvPr id="14" name="TextBox 14"/>
          <p:cNvSpPr txBox="1"/>
          <p:nvPr/>
        </p:nvSpPr>
        <p:spPr>
          <a:xfrm>
            <a:off x="6688762" y="6276243"/>
            <a:ext cx="6307741" cy="1819176"/>
          </a:xfrm>
          <a:prstGeom prst="rect">
            <a:avLst/>
          </a:prstGeom>
        </p:spPr>
        <p:txBody>
          <a:bodyPr wrap="square" lIns="0" tIns="0" rIns="0" bIns="0" rtlCol="0" anchor="t">
            <a:spAutoFit/>
          </a:bodyPr>
          <a:lstStyle/>
          <a:p>
            <a:pPr algn="ctr">
              <a:lnSpc>
                <a:spcPts val="14700"/>
              </a:lnSpc>
            </a:pPr>
            <a:r>
              <a:rPr lang="en-US" sz="10500" dirty="0">
                <a:solidFill>
                  <a:srgbClr val="4093A4"/>
                </a:solidFill>
                <a:latin typeface="Roboto Condensed Bold"/>
              </a:rPr>
              <a:t>MẠCH LẠC</a:t>
            </a:r>
          </a:p>
        </p:txBody>
      </p:sp>
      <p:sp>
        <p:nvSpPr>
          <p:cNvPr id="15" name="TextBox 15"/>
          <p:cNvSpPr txBox="1"/>
          <p:nvPr/>
        </p:nvSpPr>
        <p:spPr>
          <a:xfrm>
            <a:off x="312013" y="2552298"/>
            <a:ext cx="2540992" cy="4197762"/>
          </a:xfrm>
          <a:prstGeom prst="rect">
            <a:avLst/>
          </a:prstGeom>
        </p:spPr>
        <p:txBody>
          <a:bodyPr lIns="0" tIns="0" rIns="0" bIns="0" rtlCol="0" anchor="t">
            <a:spAutoFit/>
          </a:bodyPr>
          <a:lstStyle/>
          <a:p>
            <a:pPr algn="ctr">
              <a:lnSpc>
                <a:spcPts val="11155"/>
              </a:lnSpc>
            </a:pPr>
            <a:r>
              <a:rPr lang="en-US" sz="7968">
                <a:solidFill>
                  <a:srgbClr val="705C34"/>
                </a:solidFill>
                <a:latin typeface="#9Slide06 SVNLast Paradise"/>
              </a:rPr>
              <a:t>VUA </a:t>
            </a:r>
          </a:p>
          <a:p>
            <a:pPr algn="ctr">
              <a:lnSpc>
                <a:spcPts val="11155"/>
              </a:lnSpc>
            </a:pPr>
            <a:r>
              <a:rPr lang="en-US" sz="7968">
                <a:solidFill>
                  <a:srgbClr val="705C34"/>
                </a:solidFill>
                <a:latin typeface="#9Slide06 SVNLast Paradise"/>
              </a:rPr>
              <a:t>TIẾNG </a:t>
            </a:r>
          </a:p>
          <a:p>
            <a:pPr algn="ctr">
              <a:lnSpc>
                <a:spcPts val="11155"/>
              </a:lnSpc>
            </a:pPr>
            <a:r>
              <a:rPr lang="en-US" sz="7968">
                <a:solidFill>
                  <a:srgbClr val="705C34"/>
                </a:solidFill>
                <a:latin typeface="#9Slide06 SVNLast Paradise"/>
              </a:rPr>
              <a:t>VIỆT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400000">
            <a:off x="4813653" y="-575143"/>
            <a:ext cx="8678041" cy="1143728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4750" y="-378011"/>
            <a:ext cx="3567755" cy="3211788"/>
          </a:xfrm>
          <a:prstGeom prst="rect">
            <a:avLst/>
          </a:prstGeom>
        </p:spPr>
      </p:pic>
      <p:pic>
        <p:nvPicPr>
          <p:cNvPr id="5" name="Picture 5"/>
          <p:cNvPicPr>
            <a:picLocks noChangeAspect="1"/>
          </p:cNvPicPr>
          <p:nvPr/>
        </p:nvPicPr>
        <p:blipFill>
          <a:blip r:embed="rId6"/>
          <a:srcRect/>
          <a:stretch>
            <a:fillRect/>
          </a:stretch>
        </p:blipFill>
        <p:spPr>
          <a:xfrm rot="-2169759">
            <a:off x="-1807602" y="6185965"/>
            <a:ext cx="5672604" cy="436790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88026">
            <a:off x="12670100" y="8372410"/>
            <a:ext cx="1977751" cy="298836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94065">
            <a:off x="14536411" y="5552860"/>
            <a:ext cx="4377447" cy="4114800"/>
          </a:xfrm>
          <a:prstGeom prst="rect">
            <a:avLst/>
          </a:prstGeom>
        </p:spPr>
      </p:pic>
      <p:pic>
        <p:nvPicPr>
          <p:cNvPr id="8" name="Picture 8"/>
          <p:cNvPicPr>
            <a:picLocks noChangeAspect="1"/>
          </p:cNvPicPr>
          <p:nvPr/>
        </p:nvPicPr>
        <p:blipFill>
          <a:blip r:embed="rId11" cstate="print">
            <a:alphaModFix amt="79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476397">
            <a:off x="12589890" y="902785"/>
            <a:ext cx="3124386" cy="102820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81922">
            <a:off x="16409583" y="2980480"/>
            <a:ext cx="1236059" cy="1354247"/>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07281" y="6012323"/>
            <a:ext cx="10051762" cy="235759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84727" y="4358781"/>
            <a:ext cx="714769" cy="2136537"/>
          </a:xfrm>
          <a:prstGeom prst="rect">
            <a:avLst/>
          </a:prstGeom>
        </p:spPr>
      </p:pic>
      <p:sp>
        <p:nvSpPr>
          <p:cNvPr id="12" name="TextBox 12"/>
          <p:cNvSpPr txBox="1"/>
          <p:nvPr/>
        </p:nvSpPr>
        <p:spPr>
          <a:xfrm>
            <a:off x="5066912" y="3114238"/>
            <a:ext cx="8801488" cy="1818833"/>
          </a:xfrm>
          <a:prstGeom prst="rect">
            <a:avLst/>
          </a:prstGeom>
        </p:spPr>
        <p:txBody>
          <a:bodyPr wrap="square" lIns="0" tIns="0" rIns="0" bIns="0" rtlCol="0" anchor="t">
            <a:spAutoFit/>
          </a:bodyPr>
          <a:lstStyle/>
          <a:p>
            <a:pPr algn="ctr">
              <a:lnSpc>
                <a:spcPts val="14718"/>
              </a:lnSpc>
            </a:pPr>
            <a:r>
              <a:rPr lang="en-US" sz="10513" dirty="0">
                <a:solidFill>
                  <a:srgbClr val="FFFFFF"/>
                </a:solidFill>
                <a:latin typeface="Roboto Condensed"/>
              </a:rPr>
              <a:t>L/Ê/I/N     Ế/T/K</a:t>
            </a:r>
          </a:p>
        </p:txBody>
      </p:sp>
      <p:sp>
        <p:nvSpPr>
          <p:cNvPr id="13" name="TextBox 13"/>
          <p:cNvSpPr txBox="1"/>
          <p:nvPr/>
        </p:nvSpPr>
        <p:spPr>
          <a:xfrm>
            <a:off x="4257074" y="1803631"/>
            <a:ext cx="10052596" cy="920117"/>
          </a:xfrm>
          <a:prstGeom prst="rect">
            <a:avLst/>
          </a:prstGeom>
        </p:spPr>
        <p:txBody>
          <a:bodyPr lIns="0" tIns="0" rIns="0" bIns="0" rtlCol="0" anchor="t">
            <a:spAutoFit/>
          </a:bodyPr>
          <a:lstStyle/>
          <a:p>
            <a:pPr algn="ctr">
              <a:lnSpc>
                <a:spcPts val="7559"/>
              </a:lnSpc>
              <a:spcBef>
                <a:spcPct val="0"/>
              </a:spcBef>
            </a:pPr>
            <a:r>
              <a:rPr lang="en-US" sz="5399">
                <a:solidFill>
                  <a:srgbClr val="000000"/>
                </a:solidFill>
                <a:latin typeface="Roboto Condensed Bold"/>
              </a:rPr>
              <a:t>Sắp xếp để tạo ra từ ngữ hoàn chỉnh </a:t>
            </a:r>
          </a:p>
        </p:txBody>
      </p:sp>
      <p:sp>
        <p:nvSpPr>
          <p:cNvPr id="14" name="TextBox 14"/>
          <p:cNvSpPr txBox="1"/>
          <p:nvPr/>
        </p:nvSpPr>
        <p:spPr>
          <a:xfrm>
            <a:off x="7186510" y="6276243"/>
            <a:ext cx="4893304" cy="1819176"/>
          </a:xfrm>
          <a:prstGeom prst="rect">
            <a:avLst/>
          </a:prstGeom>
        </p:spPr>
        <p:txBody>
          <a:bodyPr lIns="0" tIns="0" rIns="0" bIns="0" rtlCol="0" anchor="t">
            <a:spAutoFit/>
          </a:bodyPr>
          <a:lstStyle/>
          <a:p>
            <a:pPr algn="ctr">
              <a:lnSpc>
                <a:spcPts val="14700"/>
              </a:lnSpc>
            </a:pPr>
            <a:r>
              <a:rPr lang="en-US" sz="10500" dirty="0">
                <a:solidFill>
                  <a:srgbClr val="4093A4"/>
                </a:solidFill>
                <a:latin typeface="Roboto Condensed Bold"/>
              </a:rPr>
              <a:t>LIÊN KẾT</a:t>
            </a:r>
          </a:p>
        </p:txBody>
      </p:sp>
      <p:sp>
        <p:nvSpPr>
          <p:cNvPr id="15" name="TextBox 15"/>
          <p:cNvSpPr txBox="1"/>
          <p:nvPr/>
        </p:nvSpPr>
        <p:spPr>
          <a:xfrm>
            <a:off x="312013" y="2552298"/>
            <a:ext cx="2540992" cy="4197762"/>
          </a:xfrm>
          <a:prstGeom prst="rect">
            <a:avLst/>
          </a:prstGeom>
        </p:spPr>
        <p:txBody>
          <a:bodyPr lIns="0" tIns="0" rIns="0" bIns="0" rtlCol="0" anchor="t">
            <a:spAutoFit/>
          </a:bodyPr>
          <a:lstStyle/>
          <a:p>
            <a:pPr algn="ctr">
              <a:lnSpc>
                <a:spcPts val="11155"/>
              </a:lnSpc>
            </a:pPr>
            <a:r>
              <a:rPr lang="en-US" sz="7968">
                <a:solidFill>
                  <a:srgbClr val="705C34"/>
                </a:solidFill>
                <a:latin typeface="#9Slide06 SVNLast Paradise"/>
              </a:rPr>
              <a:t>VUA </a:t>
            </a:r>
          </a:p>
          <a:p>
            <a:pPr algn="ctr">
              <a:lnSpc>
                <a:spcPts val="11155"/>
              </a:lnSpc>
            </a:pPr>
            <a:r>
              <a:rPr lang="en-US" sz="7968">
                <a:solidFill>
                  <a:srgbClr val="705C34"/>
                </a:solidFill>
                <a:latin typeface="#9Slide06 SVNLast Paradise"/>
              </a:rPr>
              <a:t>TIẾNG </a:t>
            </a:r>
          </a:p>
          <a:p>
            <a:pPr algn="ctr">
              <a:lnSpc>
                <a:spcPts val="11155"/>
              </a:lnSpc>
            </a:pPr>
            <a:r>
              <a:rPr lang="en-US" sz="7968">
                <a:solidFill>
                  <a:srgbClr val="705C34"/>
                </a:solidFill>
                <a:latin typeface="#9Slide06 SVNLast Paradise"/>
              </a:rPr>
              <a:t>VIỆT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05972">
            <a:off x="15698240" y="5798716"/>
            <a:ext cx="2008914" cy="303544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08809">
            <a:off x="686150" y="3050039"/>
            <a:ext cx="2060074" cy="3112749"/>
          </a:xfrm>
          <a:prstGeom prst="rect">
            <a:avLst/>
          </a:prstGeom>
        </p:spPr>
      </p:pic>
      <p:grpSp>
        <p:nvGrpSpPr>
          <p:cNvPr id="5" name="Group 5"/>
          <p:cNvGrpSpPr/>
          <p:nvPr/>
        </p:nvGrpSpPr>
        <p:grpSpPr>
          <a:xfrm>
            <a:off x="1495854" y="757496"/>
            <a:ext cx="15296291" cy="8938851"/>
            <a:chOff x="0" y="0"/>
            <a:chExt cx="20395055" cy="11918469"/>
          </a:xfrm>
        </p:grpSpPr>
        <p:pic>
          <p:nvPicPr>
            <p:cNvPr id="6" name="Picture 6"/>
            <p:cNvPicPr>
              <a:picLocks noChangeAspect="1"/>
            </p:cNvPicPr>
            <p:nvPr/>
          </p:nvPicPr>
          <p:blipFill>
            <a:blip r:embed="rId5"/>
            <a:srcRect/>
            <a:stretch>
              <a:fillRect/>
            </a:stretch>
          </p:blipFill>
          <p:spPr>
            <a:xfrm rot="5400000">
              <a:off x="1886705" y="-1886705"/>
              <a:ext cx="11867669" cy="15641079"/>
            </a:xfrm>
            <a:prstGeom prst="rect">
              <a:avLst/>
            </a:prstGeom>
          </p:spPr>
        </p:pic>
        <p:pic>
          <p:nvPicPr>
            <p:cNvPr id="7" name="Picture 7"/>
            <p:cNvPicPr>
              <a:picLocks noChangeAspect="1"/>
            </p:cNvPicPr>
            <p:nvPr/>
          </p:nvPicPr>
          <p:blipFill>
            <a:blip r:embed="rId5"/>
            <a:srcRect b="44364"/>
            <a:stretch>
              <a:fillRect/>
            </a:stretch>
          </p:blipFill>
          <p:spPr>
            <a:xfrm rot="5400000">
              <a:off x="10110255" y="1633669"/>
              <a:ext cx="11867669" cy="8701931"/>
            </a:xfrm>
            <a:prstGeom prst="rect">
              <a:avLst/>
            </a:prstGeom>
          </p:spPr>
        </p:pic>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73377">
            <a:off x="-1247604" y="6454325"/>
            <a:ext cx="4057347" cy="590354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49076">
            <a:off x="15836100" y="728726"/>
            <a:ext cx="1912092" cy="2094921"/>
          </a:xfrm>
          <a:prstGeom prst="rect">
            <a:avLst/>
          </a:prstGeom>
        </p:spPr>
      </p:pic>
      <p:pic>
        <p:nvPicPr>
          <p:cNvPr id="10" name="Picture 10"/>
          <p:cNvPicPr>
            <a:picLocks noChangeAspect="1"/>
          </p:cNvPicPr>
          <p:nvPr/>
        </p:nvPicPr>
        <p:blipFill>
          <a:blip r:embed="rId10"/>
          <a:srcRect/>
          <a:stretch>
            <a:fillRect/>
          </a:stretch>
        </p:blipFill>
        <p:spPr>
          <a:xfrm rot="-1565822">
            <a:off x="13375825" y="8989314"/>
            <a:ext cx="5557121" cy="833568"/>
          </a:xfrm>
          <a:prstGeom prst="rect">
            <a:avLst/>
          </a:prstGeom>
        </p:spPr>
      </p:pic>
      <p:pic>
        <p:nvPicPr>
          <p:cNvPr id="11" name="Picture 11"/>
          <p:cNvPicPr>
            <a:picLocks noChangeAspect="1"/>
          </p:cNvPicPr>
          <p:nvPr/>
        </p:nvPicPr>
        <p:blipFill>
          <a:blip r:embed="rId11" cstate="print">
            <a:alphaModFix amt="83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178549">
            <a:off x="889151" y="1162551"/>
            <a:ext cx="3257669" cy="1072069"/>
          </a:xfrm>
          <a:prstGeom prst="rect">
            <a:avLst/>
          </a:prstGeom>
        </p:spPr>
      </p:pic>
      <p:sp>
        <p:nvSpPr>
          <p:cNvPr id="12" name="TextBox 12"/>
          <p:cNvSpPr txBox="1"/>
          <p:nvPr/>
        </p:nvSpPr>
        <p:spPr>
          <a:xfrm>
            <a:off x="4147964" y="1966942"/>
            <a:ext cx="10824466" cy="885864"/>
          </a:xfrm>
          <a:prstGeom prst="rect">
            <a:avLst/>
          </a:prstGeom>
        </p:spPr>
        <p:txBody>
          <a:bodyPr lIns="0" tIns="0" rIns="0" bIns="0" rtlCol="0" anchor="t">
            <a:spAutoFit/>
          </a:bodyPr>
          <a:lstStyle/>
          <a:p>
            <a:pPr algn="ctr">
              <a:lnSpc>
                <a:spcPts val="7346"/>
              </a:lnSpc>
              <a:spcBef>
                <a:spcPct val="0"/>
              </a:spcBef>
            </a:pPr>
            <a:r>
              <a:rPr lang="en-US" sz="5247">
                <a:solidFill>
                  <a:srgbClr val="F5EDD9"/>
                </a:solidFill>
                <a:latin typeface="Fraunces Bold"/>
              </a:rPr>
              <a:t>BÀI 8: NGHỊ LUẬN XÃ HỘI </a:t>
            </a:r>
          </a:p>
        </p:txBody>
      </p:sp>
      <p:sp>
        <p:nvSpPr>
          <p:cNvPr id="13" name="TextBox 13"/>
          <p:cNvSpPr txBox="1"/>
          <p:nvPr/>
        </p:nvSpPr>
        <p:spPr>
          <a:xfrm>
            <a:off x="4942062" y="2999791"/>
            <a:ext cx="9784784" cy="885864"/>
          </a:xfrm>
          <a:prstGeom prst="rect">
            <a:avLst/>
          </a:prstGeom>
        </p:spPr>
        <p:txBody>
          <a:bodyPr lIns="0" tIns="0" rIns="0" bIns="0" rtlCol="0" anchor="t">
            <a:spAutoFit/>
          </a:bodyPr>
          <a:lstStyle/>
          <a:p>
            <a:pPr algn="ctr">
              <a:lnSpc>
                <a:spcPts val="7346"/>
              </a:lnSpc>
              <a:spcBef>
                <a:spcPct val="0"/>
              </a:spcBef>
            </a:pPr>
            <a:r>
              <a:rPr lang="en-US" sz="5247">
                <a:solidFill>
                  <a:srgbClr val="F5EDD9"/>
                </a:solidFill>
                <a:latin typeface="Fraunces Bold"/>
              </a:rPr>
              <a:t>THỰC HÀNH TIẾNG VIỆT </a:t>
            </a:r>
          </a:p>
        </p:txBody>
      </p:sp>
      <p:sp>
        <p:nvSpPr>
          <p:cNvPr id="14" name="TextBox 14"/>
          <p:cNvSpPr txBox="1"/>
          <p:nvPr/>
        </p:nvSpPr>
        <p:spPr>
          <a:xfrm>
            <a:off x="3887798" y="4547775"/>
            <a:ext cx="11344796" cy="3593389"/>
          </a:xfrm>
          <a:prstGeom prst="rect">
            <a:avLst/>
          </a:prstGeom>
        </p:spPr>
        <p:txBody>
          <a:bodyPr lIns="0" tIns="0" rIns="0" bIns="0" rtlCol="0" anchor="t">
            <a:spAutoFit/>
          </a:bodyPr>
          <a:lstStyle/>
          <a:p>
            <a:pPr algn="ctr">
              <a:lnSpc>
                <a:spcPts val="14035"/>
              </a:lnSpc>
            </a:pPr>
            <a:r>
              <a:rPr lang="en-US" sz="10025">
                <a:solidFill>
                  <a:srgbClr val="FFFFFF"/>
                </a:solidFill>
                <a:latin typeface="#9Slide07 SVNStick A Round Bold"/>
              </a:rPr>
              <a:t>LIÊN KẾT VÀ MẠCH LẠC</a:t>
            </a:r>
          </a:p>
          <a:p>
            <a:pPr algn="ctr">
              <a:lnSpc>
                <a:spcPts val="14035"/>
              </a:lnSpc>
              <a:spcBef>
                <a:spcPct val="0"/>
              </a:spcBef>
            </a:pPr>
            <a:r>
              <a:rPr lang="en-US" sz="10025">
                <a:solidFill>
                  <a:srgbClr val="FFFFFF"/>
                </a:solidFill>
                <a:latin typeface="#9Slide07 SVNStick A Round Bold"/>
              </a:rPr>
              <a:t>TRONG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2116</Words>
  <Application>Microsoft Office PowerPoint</Application>
  <PresentationFormat>Custom</PresentationFormat>
  <Paragraphs>185</Paragraphs>
  <Slides>38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Roboto Condensed Bold</vt:lpstr>
      <vt:lpstr>Roboto Condensed Italics</vt:lpstr>
      <vt:lpstr>#9Slide07 SVNStick A Round Bold</vt:lpstr>
      <vt:lpstr>#9Slide06 SVNLast Paradise</vt:lpstr>
      <vt:lpstr>Calibri</vt:lpstr>
      <vt:lpstr>Roboto Condensed</vt:lpstr>
      <vt:lpstr>#9Slide05 SVNBistro Script</vt:lpstr>
      <vt:lpstr>Fraunces Bold</vt:lpstr>
      <vt:lpstr>Arial</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CD7- B8 - Tieng Viet</dc:title>
  <dc:creator>Administrator</dc:creator>
  <cp:lastModifiedBy>Admin</cp:lastModifiedBy>
  <cp:revision>4</cp:revision>
  <dcterms:created xsi:type="dcterms:W3CDTF">2006-08-16T00:00:00Z</dcterms:created>
  <dcterms:modified xsi:type="dcterms:W3CDTF">2024-01-24T12:47:13Z</dcterms:modified>
  <dc:identifier>DAFX9lCy_a8</dc:identifier>
</cp:coreProperties>
</file>