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6"/>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8" r:id="rId30"/>
    <p:sldId id="285" r:id="rId31"/>
    <p:sldId id="289" r:id="rId32"/>
    <p:sldId id="290" r:id="rId33"/>
    <p:sldId id="286" r:id="rId34"/>
    <p:sldId id="287" r:id="rId35"/>
  </p:sldIdLst>
  <p:sldSz cx="18288000" cy="10287000"/>
  <p:notesSz cx="6858000" cy="9144000"/>
  <p:embeddedFontLst>
    <p:embeddedFont>
      <p:font typeface="#9Slide07 Crocante" panose="020B0604020202020204" charset="0"/>
      <p:regular r:id="rId37"/>
    </p:embeddedFont>
    <p:embeddedFont>
      <p:font typeface="Roboto Condensed Italics" panose="020B0604020202020204" charset="0"/>
      <p:regular r:id="rId38"/>
    </p:embeddedFont>
    <p:embeddedFont>
      <p:font typeface="#9Slide06 SVNBlow Brush" charset="0"/>
      <p:regular r:id="rId39"/>
    </p:embeddedFont>
    <p:embeddedFont>
      <p:font typeface="Roboto Condensed Bold" panose="020B0604020202020204" charset="0"/>
      <p:bold r:id="rId40"/>
    </p:embeddedFont>
    <p:embeddedFont>
      <p:font typeface="Calibri" panose="020F0502020204030204" pitchFamily="34" charset="0"/>
      <p:regular r:id="rId41"/>
      <p:bold r:id="rId42"/>
      <p:italic r:id="rId43"/>
      <p:boldItalic r:id="rId44"/>
    </p:embeddedFont>
    <p:embeddedFont>
      <p:font typeface="#9Slide07 SVNUT Triumph Press" panose="00000500000000000000" charset="0"/>
      <p:boldItalic r:id="rId45"/>
    </p:embeddedFont>
    <p:embeddedFont>
      <p:font typeface="#9Slide05 VL Fadilla" panose="020B0604020202020204" charset="0"/>
      <p:regular r:id="rId46"/>
    </p:embeddedFont>
    <p:embeddedFont>
      <p:font typeface="Fraunces Bold" panose="020B0604020202020204" charset="0"/>
      <p:regular r:id="rId47"/>
    </p:embeddedFont>
    <p:embeddedFont>
      <p:font typeface="#9Slide05 Dear Saturday" panose="020B0604020202020204" charset="0"/>
      <p:regular r:id="rId48"/>
    </p:embeddedFont>
    <p:embeddedFont>
      <p:font typeface="Roboto Condensed" panose="020B0604020202020204" charset="0"/>
      <p:regular r:id="rId49"/>
      <p:bold r:id="rId50"/>
      <p:italic r:id="rId51"/>
      <p:boldItalic r:id="rId52"/>
    </p:embeddedFont>
    <p:embeddedFont>
      <p:font typeface="Roboto Condensed Bold Italics" panose="020B0604020202020204"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37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33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93C04D-A2C3-4AAC-A972-EA5078A55A7F}" type="datetimeFigureOut">
              <a:rPr lang="en-US" smtClean="0"/>
              <a:t>24/1/2024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5B67F5-78CB-409A-B48C-4ED21F56BB5C}" type="slidenum">
              <a:rPr lang="en-US" smtClean="0"/>
              <a:t>‹#›</a:t>
            </a:fld>
            <a:endParaRPr lang="en-US"/>
          </a:p>
        </p:txBody>
      </p:sp>
    </p:spTree>
    <p:extLst>
      <p:ext uri="{BB962C8B-B14F-4D97-AF65-F5344CB8AC3E}">
        <p14:creationId xmlns:p14="http://schemas.microsoft.com/office/powerpoint/2010/main" val="1666398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https://www.youtube.com/watch?v=3uhlKtTuDUg</a:t>
            </a:r>
          </a:p>
          <a:p>
            <a:endParaRPr lang="en-US"/>
          </a:p>
        </p:txBody>
      </p:sp>
      <p:sp>
        <p:nvSpPr>
          <p:cNvPr id="4" name="Slide Number Placeholder 3"/>
          <p:cNvSpPr>
            <a:spLocks noGrp="1"/>
          </p:cNvSpPr>
          <p:nvPr>
            <p:ph type="sldNum" sz="quarter" idx="5"/>
          </p:nvPr>
        </p:nvSpPr>
        <p:spPr/>
        <p:txBody>
          <a:bodyPr/>
          <a:lstStyle/>
          <a:p>
            <a:fld id="{BC5B67F5-78CB-409A-B48C-4ED21F56BB5C}" type="slidenum">
              <a:rPr lang="en-US" smtClean="0"/>
              <a:t>1</a:t>
            </a:fld>
            <a:endParaRPr lang="en-US"/>
          </a:p>
        </p:txBody>
      </p:sp>
    </p:spTree>
    <p:extLst>
      <p:ext uri="{BB962C8B-B14F-4D97-AF65-F5344CB8AC3E}">
        <p14:creationId xmlns:p14="http://schemas.microsoft.com/office/powerpoint/2010/main" val="3077900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8.svg"/><Relationship Id="rId5" Type="http://schemas.openxmlformats.org/officeDocument/2006/relationships/image" Target="../media/image2.png"/><Relationship Id="rId10" Type="http://schemas.openxmlformats.org/officeDocument/2006/relationships/image" Target="../media/image4.png"/><Relationship Id="rId4" Type="http://schemas.openxmlformats.org/officeDocument/2006/relationships/image" Target="../media/image2.svg"/><Relationship Id="rId9" Type="http://schemas.openxmlformats.org/officeDocument/2006/relationships/hyperlink" Target="https://www.youtube.com/watch?v=3uhlKtTuDU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2.sv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28.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7.sv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7.sv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1.gif"/><Relationship Id="rId5" Type="http://schemas.openxmlformats.org/officeDocument/2006/relationships/image" Target="../media/image25.sv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12.png"/><Relationship Id="rId7" Type="http://schemas.openxmlformats.org/officeDocument/2006/relationships/image" Target="../media/image34.png"/><Relationship Id="rId2" Type="http://schemas.openxmlformats.org/officeDocument/2006/relationships/image" Target="../media/image33.gif"/><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13.png"/><Relationship Id="rId4" Type="http://schemas.openxmlformats.org/officeDocument/2006/relationships/image" Target="../media/image23.sv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3.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4.svg"/><Relationship Id="rId4" Type="http://schemas.openxmlformats.org/officeDocument/2006/relationships/image" Target="../media/image7.png"/><Relationship Id="rId9" Type="http://schemas.openxmlformats.org/officeDocument/2006/relationships/image" Target="../media/image57.svg"/></Relationships>
</file>

<file path=ppt/slides/_rels/slide24.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55.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3.sv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image" Target="../media/image61.svg"/><Relationship Id="rId7" Type="http://schemas.openxmlformats.org/officeDocument/2006/relationships/image" Target="../media/image65.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63.sv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71.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69.sv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4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4.svg"/><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6.sv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8.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13.png"/><Relationship Id="rId4" Type="http://schemas.openxmlformats.org/officeDocument/2006/relationships/image" Target="../media/image23.svg"/></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12.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6836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30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77002">
            <a:off x="-3149456" y="-181056"/>
            <a:ext cx="8662314" cy="7370841"/>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b="40248"/>
          <a:stretch>
            <a:fillRect/>
          </a:stretch>
        </p:blipFill>
        <p:spPr>
          <a:xfrm rot="-5400000">
            <a:off x="4694659" y="-1570706"/>
            <a:ext cx="1487868" cy="9587478"/>
          </a:xfrm>
          <a:prstGeom prst="rect">
            <a:avLst/>
          </a:prstGeom>
        </p:spPr>
      </p:pic>
      <p:pic>
        <p:nvPicPr>
          <p:cNvPr id="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082127">
            <a:off x="16498751" y="8272840"/>
            <a:ext cx="1583076" cy="1583076"/>
          </a:xfrm>
          <a:prstGeom prst="rect">
            <a:avLst/>
          </a:prstGeom>
        </p:spPr>
      </p:pic>
      <p:sp>
        <p:nvSpPr>
          <p:cNvPr id="5" name="TextBox 5"/>
          <p:cNvSpPr txBox="1"/>
          <p:nvPr/>
        </p:nvSpPr>
        <p:spPr>
          <a:xfrm>
            <a:off x="6228606" y="653474"/>
            <a:ext cx="7487394" cy="1289135"/>
          </a:xfrm>
          <a:prstGeom prst="rect">
            <a:avLst/>
          </a:prstGeom>
        </p:spPr>
        <p:txBody>
          <a:bodyPr wrap="square" lIns="0" tIns="0" rIns="0" bIns="0" rtlCol="0" anchor="t">
            <a:spAutoFit/>
          </a:bodyPr>
          <a:lstStyle/>
          <a:p>
            <a:pPr marL="863602" lvl="1" algn="ctr">
              <a:lnSpc>
                <a:spcPts val="11200"/>
              </a:lnSpc>
            </a:pPr>
            <a:r>
              <a:rPr lang="en-US" sz="8000">
                <a:solidFill>
                  <a:srgbClr val="FEFFFE"/>
                </a:solidFill>
                <a:latin typeface="#9Slide07 Crocante"/>
              </a:rPr>
              <a:t>1. KHỞI ĐỘNG</a:t>
            </a:r>
          </a:p>
        </p:txBody>
      </p:sp>
      <p:sp>
        <p:nvSpPr>
          <p:cNvPr id="6" name="TextBox 6"/>
          <p:cNvSpPr txBox="1"/>
          <p:nvPr/>
        </p:nvSpPr>
        <p:spPr>
          <a:xfrm>
            <a:off x="1201004" y="2815965"/>
            <a:ext cx="8378021" cy="2327560"/>
          </a:xfrm>
          <a:prstGeom prst="rect">
            <a:avLst/>
          </a:prstGeom>
        </p:spPr>
        <p:txBody>
          <a:bodyPr lIns="0" tIns="0" rIns="0" bIns="0" rtlCol="0" anchor="t">
            <a:spAutoFit/>
          </a:bodyPr>
          <a:lstStyle/>
          <a:p>
            <a:pPr algn="ctr">
              <a:lnSpc>
                <a:spcPts val="6159"/>
              </a:lnSpc>
              <a:spcBef>
                <a:spcPct val="0"/>
              </a:spcBef>
            </a:pPr>
            <a:r>
              <a:rPr lang="en-US" sz="4399" dirty="0">
                <a:solidFill>
                  <a:srgbClr val="FFFFFF"/>
                </a:solidFill>
                <a:latin typeface="Roboto Condensed Bold"/>
              </a:rPr>
              <a:t>GV </a:t>
            </a:r>
            <a:r>
              <a:rPr lang="en-US" sz="4399" dirty="0" err="1">
                <a:solidFill>
                  <a:srgbClr val="FFFFFF"/>
                </a:solidFill>
                <a:latin typeface="Roboto Condensed Bold"/>
              </a:rPr>
              <a:t>chiếu</a:t>
            </a:r>
            <a:r>
              <a:rPr lang="en-US" sz="4399" dirty="0">
                <a:solidFill>
                  <a:srgbClr val="FFFFFF"/>
                </a:solidFill>
                <a:latin typeface="Roboto Condensed Bold"/>
              </a:rPr>
              <a:t> MV </a:t>
            </a:r>
            <a:r>
              <a:rPr lang="en-US" sz="4399" dirty="0" err="1">
                <a:solidFill>
                  <a:srgbClr val="FFFFFF"/>
                </a:solidFill>
                <a:latin typeface="Roboto Condensed Bold Italics"/>
              </a:rPr>
              <a:t>Vươn</a:t>
            </a:r>
            <a:r>
              <a:rPr lang="en-US" sz="4399" dirty="0">
                <a:solidFill>
                  <a:srgbClr val="FFFFFF"/>
                </a:solidFill>
                <a:latin typeface="Roboto Condensed Bold Italics"/>
              </a:rPr>
              <a:t> </a:t>
            </a:r>
            <a:r>
              <a:rPr lang="en-US" sz="4399" dirty="0" err="1">
                <a:solidFill>
                  <a:srgbClr val="FFFFFF"/>
                </a:solidFill>
                <a:latin typeface="Roboto Condensed Bold Italics"/>
              </a:rPr>
              <a:t>cao</a:t>
            </a:r>
            <a:r>
              <a:rPr lang="en-US" sz="4399" dirty="0">
                <a:solidFill>
                  <a:srgbClr val="FFFFFF"/>
                </a:solidFill>
                <a:latin typeface="Roboto Condensed Bold Italics"/>
              </a:rPr>
              <a:t> </a:t>
            </a:r>
            <a:r>
              <a:rPr lang="en-US" sz="4399" dirty="0" err="1">
                <a:solidFill>
                  <a:srgbClr val="FFFFFF"/>
                </a:solidFill>
                <a:latin typeface="Roboto Condensed Bold Italics"/>
              </a:rPr>
              <a:t>Việt</a:t>
            </a:r>
            <a:r>
              <a:rPr lang="en-US" sz="4399" dirty="0">
                <a:solidFill>
                  <a:srgbClr val="FFFFFF"/>
                </a:solidFill>
                <a:latin typeface="Roboto Condensed Bold Italics"/>
              </a:rPr>
              <a:t> Nam</a:t>
            </a:r>
          </a:p>
          <a:p>
            <a:pPr algn="ctr">
              <a:lnSpc>
                <a:spcPts val="6159"/>
              </a:lnSpc>
              <a:spcBef>
                <a:spcPct val="0"/>
              </a:spcBef>
            </a:pPr>
            <a:r>
              <a:rPr lang="en-US" sz="1800" u="sng" dirty="0">
                <a:solidFill>
                  <a:srgbClr val="0563C1"/>
                </a:solidFill>
                <a:effectLst/>
                <a:latin typeface="Times New Roman" panose="02020603050405020304" pitchFamily="18" charset="0"/>
                <a:ea typeface="Times New Roman" panose="02020603050405020304" pitchFamily="18" charset="0"/>
                <a:hlinkClick r:id="rId9"/>
              </a:rPr>
              <a:t>https://www.youtube.com/watch?v=3uhlKtTuDUg</a:t>
            </a:r>
            <a:endParaRPr lang="en-US" sz="1800" dirty="0">
              <a:effectLst/>
              <a:latin typeface="Calibri" panose="020F0502020204030204" pitchFamily="34" charset="0"/>
              <a:ea typeface="Times New Roman" panose="02020603050405020304" pitchFamily="18" charset="0"/>
            </a:endParaRPr>
          </a:p>
          <a:p>
            <a:pPr algn="ctr">
              <a:lnSpc>
                <a:spcPts val="6159"/>
              </a:lnSpc>
              <a:spcBef>
                <a:spcPct val="0"/>
              </a:spcBef>
            </a:pPr>
            <a:r>
              <a:rPr lang="en-US" sz="4399" dirty="0">
                <a:solidFill>
                  <a:srgbClr val="FFFFFF"/>
                </a:solidFill>
                <a:latin typeface="Roboto Condensed Bold Italics"/>
              </a:rPr>
              <a:t> </a:t>
            </a:r>
          </a:p>
        </p:txBody>
      </p:sp>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205884" y="4328742"/>
            <a:ext cx="9154437" cy="5153185"/>
          </a:xfrm>
          <a:prstGeom prst="rect">
            <a:avLst/>
          </a:prstGeom>
        </p:spPr>
      </p:pic>
      <p:sp>
        <p:nvSpPr>
          <p:cNvPr id="8" name="TextBox 8"/>
          <p:cNvSpPr txBox="1"/>
          <p:nvPr/>
        </p:nvSpPr>
        <p:spPr>
          <a:xfrm>
            <a:off x="6029973" y="5387050"/>
            <a:ext cx="7506259" cy="2950845"/>
          </a:xfrm>
          <a:prstGeom prst="rect">
            <a:avLst/>
          </a:prstGeom>
        </p:spPr>
        <p:txBody>
          <a:bodyPr lIns="0" tIns="0" rIns="0" bIns="0" rtlCol="0" anchor="t">
            <a:spAutoFit/>
          </a:bodyPr>
          <a:lstStyle/>
          <a:p>
            <a:pPr algn="ctr">
              <a:lnSpc>
                <a:spcPts val="5880"/>
              </a:lnSpc>
              <a:spcBef>
                <a:spcPct val="0"/>
              </a:spcBef>
            </a:pPr>
            <a:r>
              <a:rPr lang="en-US" sz="4200" dirty="0">
                <a:solidFill>
                  <a:srgbClr val="925C39"/>
                </a:solidFill>
                <a:latin typeface="Roboto Condensed"/>
              </a:rPr>
              <a:t>Chia </a:t>
            </a:r>
            <a:r>
              <a:rPr lang="en-US" sz="4200" dirty="0" err="1">
                <a:solidFill>
                  <a:srgbClr val="925C39"/>
                </a:solidFill>
                <a:latin typeface="Roboto Condensed"/>
              </a:rPr>
              <a:t>sẻ</a:t>
            </a:r>
            <a:r>
              <a:rPr lang="en-US" sz="4200" dirty="0">
                <a:solidFill>
                  <a:srgbClr val="925C39"/>
                </a:solidFill>
                <a:latin typeface="Roboto Condensed"/>
              </a:rPr>
              <a:t> </a:t>
            </a:r>
            <a:r>
              <a:rPr lang="en-US" sz="4200" dirty="0" err="1">
                <a:solidFill>
                  <a:srgbClr val="925C39"/>
                </a:solidFill>
                <a:latin typeface="Roboto Condensed"/>
              </a:rPr>
              <a:t>cảm</a:t>
            </a:r>
            <a:r>
              <a:rPr lang="en-US" sz="4200" dirty="0">
                <a:solidFill>
                  <a:srgbClr val="925C39"/>
                </a:solidFill>
                <a:latin typeface="Roboto Condensed"/>
              </a:rPr>
              <a:t> </a:t>
            </a:r>
            <a:r>
              <a:rPr lang="en-US" sz="4200" dirty="0" err="1">
                <a:solidFill>
                  <a:srgbClr val="925C39"/>
                </a:solidFill>
                <a:latin typeface="Roboto Condensed"/>
              </a:rPr>
              <a:t>nhận</a:t>
            </a:r>
            <a:r>
              <a:rPr lang="en-US" sz="4200" dirty="0">
                <a:solidFill>
                  <a:srgbClr val="925C39"/>
                </a:solidFill>
                <a:latin typeface="Roboto Condensed"/>
              </a:rPr>
              <a:t> </a:t>
            </a:r>
            <a:r>
              <a:rPr lang="en-US" sz="4200" dirty="0" err="1">
                <a:solidFill>
                  <a:srgbClr val="925C39"/>
                </a:solidFill>
                <a:latin typeface="Roboto Condensed"/>
              </a:rPr>
              <a:t>của</a:t>
            </a:r>
            <a:r>
              <a:rPr lang="en-US" sz="4200" dirty="0">
                <a:solidFill>
                  <a:srgbClr val="925C39"/>
                </a:solidFill>
                <a:latin typeface="Roboto Condensed"/>
              </a:rPr>
              <a:t> </a:t>
            </a:r>
            <a:r>
              <a:rPr lang="en-US" sz="4200" dirty="0" err="1">
                <a:solidFill>
                  <a:srgbClr val="925C39"/>
                </a:solidFill>
                <a:latin typeface="Roboto Condensed"/>
              </a:rPr>
              <a:t>em</a:t>
            </a:r>
            <a:r>
              <a:rPr lang="en-US" sz="4200" dirty="0">
                <a:solidFill>
                  <a:srgbClr val="925C39"/>
                </a:solidFill>
                <a:latin typeface="Roboto Condensed"/>
              </a:rPr>
              <a:t> </a:t>
            </a:r>
            <a:r>
              <a:rPr lang="en-US" sz="4200" dirty="0" err="1">
                <a:solidFill>
                  <a:srgbClr val="925C39"/>
                </a:solidFill>
                <a:latin typeface="Roboto Condensed"/>
              </a:rPr>
              <a:t>khi</a:t>
            </a:r>
            <a:r>
              <a:rPr lang="en-US" sz="4200" dirty="0">
                <a:solidFill>
                  <a:srgbClr val="925C39"/>
                </a:solidFill>
                <a:latin typeface="Roboto Condensed"/>
              </a:rPr>
              <a:t> </a:t>
            </a:r>
            <a:r>
              <a:rPr lang="en-US" sz="4200" dirty="0" err="1">
                <a:solidFill>
                  <a:srgbClr val="925C39"/>
                </a:solidFill>
                <a:latin typeface="Roboto Condensed"/>
              </a:rPr>
              <a:t>thưởng</a:t>
            </a:r>
            <a:r>
              <a:rPr lang="en-US" sz="4200" dirty="0">
                <a:solidFill>
                  <a:srgbClr val="925C39"/>
                </a:solidFill>
                <a:latin typeface="Roboto Condensed"/>
              </a:rPr>
              <a:t> </a:t>
            </a:r>
            <a:r>
              <a:rPr lang="en-US" sz="4200" dirty="0" err="1">
                <a:solidFill>
                  <a:srgbClr val="925C39"/>
                </a:solidFill>
                <a:latin typeface="Roboto Condensed"/>
              </a:rPr>
              <a:t>thức</a:t>
            </a:r>
            <a:r>
              <a:rPr lang="en-US" sz="4200" dirty="0">
                <a:solidFill>
                  <a:srgbClr val="925C39"/>
                </a:solidFill>
                <a:latin typeface="Roboto Condensed"/>
              </a:rPr>
              <a:t> </a:t>
            </a:r>
            <a:r>
              <a:rPr lang="en-US" sz="4200" dirty="0" err="1">
                <a:solidFill>
                  <a:srgbClr val="925C39"/>
                </a:solidFill>
                <a:latin typeface="Roboto Condensed"/>
              </a:rPr>
              <a:t>xong</a:t>
            </a:r>
            <a:r>
              <a:rPr lang="en-US" sz="4200" dirty="0">
                <a:solidFill>
                  <a:srgbClr val="925C39"/>
                </a:solidFill>
                <a:latin typeface="Roboto Condensed"/>
              </a:rPr>
              <a:t> MV </a:t>
            </a:r>
            <a:r>
              <a:rPr lang="en-US" sz="4200" dirty="0" err="1">
                <a:solidFill>
                  <a:srgbClr val="925C39"/>
                </a:solidFill>
                <a:latin typeface="Roboto Condensed Italics"/>
              </a:rPr>
              <a:t>Vươn</a:t>
            </a:r>
            <a:r>
              <a:rPr lang="en-US" sz="4200" dirty="0">
                <a:solidFill>
                  <a:srgbClr val="925C39"/>
                </a:solidFill>
                <a:latin typeface="Roboto Condensed Italics"/>
              </a:rPr>
              <a:t> </a:t>
            </a:r>
            <a:r>
              <a:rPr lang="en-US" sz="4200" dirty="0" err="1">
                <a:solidFill>
                  <a:srgbClr val="925C39"/>
                </a:solidFill>
                <a:latin typeface="Roboto Condensed Italics"/>
              </a:rPr>
              <a:t>cao</a:t>
            </a:r>
            <a:r>
              <a:rPr lang="en-US" sz="4200" dirty="0">
                <a:solidFill>
                  <a:srgbClr val="925C39"/>
                </a:solidFill>
                <a:latin typeface="Roboto Condensed Italics"/>
              </a:rPr>
              <a:t> </a:t>
            </a:r>
            <a:r>
              <a:rPr lang="en-US" sz="4200" dirty="0" err="1">
                <a:solidFill>
                  <a:srgbClr val="925C39"/>
                </a:solidFill>
                <a:latin typeface="Roboto Condensed Italics"/>
              </a:rPr>
              <a:t>Việt</a:t>
            </a:r>
            <a:r>
              <a:rPr lang="en-US" sz="4200" dirty="0">
                <a:solidFill>
                  <a:srgbClr val="925C39"/>
                </a:solidFill>
                <a:latin typeface="Roboto Condensed Italics"/>
              </a:rPr>
              <a:t> Nam</a:t>
            </a:r>
            <a:r>
              <a:rPr lang="en-US" sz="4200" dirty="0">
                <a:solidFill>
                  <a:srgbClr val="925C39"/>
                </a:solidFill>
                <a:latin typeface="Roboto Condensed"/>
              </a:rPr>
              <a:t>. Theo </a:t>
            </a:r>
            <a:r>
              <a:rPr lang="en-US" sz="4200" dirty="0" err="1">
                <a:solidFill>
                  <a:srgbClr val="925C39"/>
                </a:solidFill>
                <a:latin typeface="Roboto Condensed"/>
              </a:rPr>
              <a:t>em</a:t>
            </a:r>
            <a:r>
              <a:rPr lang="en-US" sz="4200" dirty="0">
                <a:solidFill>
                  <a:srgbClr val="925C39"/>
                </a:solidFill>
                <a:latin typeface="Roboto Condensed"/>
              </a:rPr>
              <a:t>, </a:t>
            </a:r>
            <a:r>
              <a:rPr lang="en-US" sz="4200" dirty="0" err="1">
                <a:solidFill>
                  <a:srgbClr val="925C39"/>
                </a:solidFill>
                <a:latin typeface="Roboto Condensed"/>
              </a:rPr>
              <a:t>tình</a:t>
            </a:r>
            <a:r>
              <a:rPr lang="en-US" sz="4200" dirty="0">
                <a:solidFill>
                  <a:srgbClr val="925C39"/>
                </a:solidFill>
                <a:latin typeface="Roboto Condensed"/>
              </a:rPr>
              <a:t> </a:t>
            </a:r>
            <a:r>
              <a:rPr lang="en-US" sz="4200" dirty="0" err="1">
                <a:solidFill>
                  <a:srgbClr val="925C39"/>
                </a:solidFill>
                <a:latin typeface="Roboto Condensed"/>
              </a:rPr>
              <a:t>cảm</a:t>
            </a:r>
            <a:r>
              <a:rPr lang="en-US" sz="4200" dirty="0">
                <a:solidFill>
                  <a:srgbClr val="925C39"/>
                </a:solidFill>
                <a:latin typeface="Roboto Condensed"/>
              </a:rPr>
              <a:t> </a:t>
            </a:r>
            <a:r>
              <a:rPr lang="en-US" sz="4200" dirty="0" err="1">
                <a:solidFill>
                  <a:srgbClr val="925C39"/>
                </a:solidFill>
                <a:latin typeface="Roboto Condensed"/>
              </a:rPr>
              <a:t>chủ</a:t>
            </a:r>
            <a:r>
              <a:rPr lang="en-US" sz="4200" dirty="0">
                <a:solidFill>
                  <a:srgbClr val="925C39"/>
                </a:solidFill>
                <a:latin typeface="Roboto Condensed"/>
              </a:rPr>
              <a:t> </a:t>
            </a:r>
            <a:r>
              <a:rPr lang="en-US" sz="4200" dirty="0" err="1">
                <a:solidFill>
                  <a:srgbClr val="925C39"/>
                </a:solidFill>
                <a:latin typeface="Roboto Condensed"/>
              </a:rPr>
              <a:t>đạo</a:t>
            </a:r>
            <a:r>
              <a:rPr lang="en-US" sz="4200" dirty="0">
                <a:solidFill>
                  <a:srgbClr val="925C39"/>
                </a:solidFill>
                <a:latin typeface="Roboto Condensed"/>
              </a:rPr>
              <a:t> </a:t>
            </a:r>
            <a:r>
              <a:rPr lang="en-US" sz="4200" dirty="0" err="1">
                <a:solidFill>
                  <a:srgbClr val="925C39"/>
                </a:solidFill>
                <a:latin typeface="Roboto Condensed"/>
              </a:rPr>
              <a:t>nào</a:t>
            </a:r>
            <a:r>
              <a:rPr lang="en-US" sz="4200" dirty="0">
                <a:solidFill>
                  <a:srgbClr val="925C39"/>
                </a:solidFill>
                <a:latin typeface="Roboto Condensed"/>
              </a:rPr>
              <a:t> </a:t>
            </a:r>
            <a:r>
              <a:rPr lang="en-US" sz="4200" dirty="0" err="1">
                <a:solidFill>
                  <a:srgbClr val="925C39"/>
                </a:solidFill>
                <a:latin typeface="Roboto Condensed"/>
              </a:rPr>
              <a:t>được</a:t>
            </a:r>
            <a:r>
              <a:rPr lang="en-US" sz="4200" dirty="0">
                <a:solidFill>
                  <a:srgbClr val="925C39"/>
                </a:solidFill>
                <a:latin typeface="Roboto Condensed"/>
              </a:rPr>
              <a:t> </a:t>
            </a:r>
            <a:r>
              <a:rPr lang="en-US" sz="4200" dirty="0" err="1">
                <a:solidFill>
                  <a:srgbClr val="925C39"/>
                </a:solidFill>
                <a:latin typeface="Roboto Condensed"/>
              </a:rPr>
              <a:t>thể</a:t>
            </a:r>
            <a:r>
              <a:rPr lang="en-US" sz="4200" dirty="0">
                <a:solidFill>
                  <a:srgbClr val="925C39"/>
                </a:solidFill>
                <a:latin typeface="Roboto Condensed"/>
              </a:rPr>
              <a:t> </a:t>
            </a:r>
            <a:r>
              <a:rPr lang="en-US" sz="4200" dirty="0" err="1">
                <a:solidFill>
                  <a:srgbClr val="925C39"/>
                </a:solidFill>
                <a:latin typeface="Roboto Condensed"/>
              </a:rPr>
              <a:t>hiện</a:t>
            </a:r>
            <a:r>
              <a:rPr lang="en-US" sz="4200" dirty="0">
                <a:solidFill>
                  <a:srgbClr val="925C39"/>
                </a:solidFill>
                <a:latin typeface="Roboto Condensed"/>
              </a:rPr>
              <a:t> </a:t>
            </a:r>
            <a:r>
              <a:rPr lang="en-US" sz="4200" dirty="0" err="1">
                <a:solidFill>
                  <a:srgbClr val="925C39"/>
                </a:solidFill>
                <a:latin typeface="Roboto Condensed"/>
              </a:rPr>
              <a:t>trong</a:t>
            </a:r>
            <a:r>
              <a:rPr lang="en-US" sz="4200" dirty="0">
                <a:solidFill>
                  <a:srgbClr val="925C39"/>
                </a:solidFill>
                <a:latin typeface="Roboto Condensed"/>
              </a:rPr>
              <a:t> MV?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6836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414328" y="1028700"/>
            <a:ext cx="12873672" cy="9108123"/>
          </a:xfrm>
          <a:prstGeom prst="rect">
            <a:avLst/>
          </a:prstGeom>
        </p:spPr>
      </p:pic>
      <p:pic>
        <p:nvPicPr>
          <p:cNvPr id="3" name="Picture 3"/>
          <p:cNvPicPr>
            <a:picLocks noChangeAspect="1"/>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48934">
            <a:off x="-2903346" y="22473"/>
            <a:ext cx="10398498" cy="10285060"/>
          </a:xfrm>
          <a:prstGeom prst="rect">
            <a:avLst/>
          </a:prstGeom>
        </p:spPr>
      </p:pic>
      <p:pic>
        <p:nvPicPr>
          <p:cNvPr id="4" name="Picture 4"/>
          <p:cNvPicPr>
            <a:picLocks noChangeAspect="1"/>
          </p:cNvPicPr>
          <p:nvPr/>
        </p:nvPicPr>
        <p:blipFill>
          <a:blip r:embed="rId5"/>
          <a:srcRect/>
          <a:stretch>
            <a:fillRect/>
          </a:stretch>
        </p:blipFill>
        <p:spPr>
          <a:xfrm>
            <a:off x="-647965" y="1851690"/>
            <a:ext cx="6367972" cy="9143067"/>
          </a:xfrm>
          <a:prstGeom prst="rect">
            <a:avLst/>
          </a:prstGeom>
        </p:spPr>
      </p:pic>
      <p:sp>
        <p:nvSpPr>
          <p:cNvPr id="5" name="TextBox 5"/>
          <p:cNvSpPr txBox="1"/>
          <p:nvPr/>
        </p:nvSpPr>
        <p:spPr>
          <a:xfrm>
            <a:off x="5854070" y="3722363"/>
            <a:ext cx="11936809" cy="5069205"/>
          </a:xfrm>
          <a:prstGeom prst="rect">
            <a:avLst/>
          </a:prstGeom>
        </p:spPr>
        <p:txBody>
          <a:bodyPr lIns="0" tIns="0" rIns="0" bIns="0" rtlCol="0" anchor="t">
            <a:spAutoFit/>
          </a:bodyPr>
          <a:lstStyle/>
          <a:p>
            <a:pPr algn="ctr">
              <a:lnSpc>
                <a:spcPts val="6719"/>
              </a:lnSpc>
              <a:spcBef>
                <a:spcPct val="0"/>
              </a:spcBef>
            </a:pPr>
            <a:r>
              <a:rPr lang="en-US" sz="4800">
                <a:solidFill>
                  <a:srgbClr val="3C1B1F"/>
                </a:solidFill>
                <a:latin typeface="Roboto Condensed"/>
              </a:rPr>
              <a:t>Hồ Chí Minh là một người cộng sản vĩ đại, một anh hùng dân tộc kiệt xuất, một chiến sĩ quốc tế lỗi lạc, đã đấu tranh không mệt mỏi và hiến dâng cả đời mình cho Tổ quốc, cho nhân dân, vì lý tưởng cộng sản, vì độc lập, tự do của các dân tộc bị áp bức, vì hòa bình và công lý trên thế giới.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E2D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02723">
            <a:off x="10371518" y="5995389"/>
            <a:ext cx="7899181" cy="8151125"/>
          </a:xfrm>
          <a:prstGeom prst="rect">
            <a:avLst/>
          </a:prstGeom>
        </p:spPr>
      </p:pic>
      <p:pic>
        <p:nvPicPr>
          <p:cNvPr id="3" name="Picture 3"/>
          <p:cNvPicPr>
            <a:picLocks noChangeAspect="1"/>
          </p:cNvPicPr>
          <p:nvPr/>
        </p:nvPicPr>
        <p:blipFill>
          <a:blip r:embed="rId4"/>
          <a:srcRect/>
          <a:stretch>
            <a:fillRect/>
          </a:stretch>
        </p:blipFill>
        <p:spPr>
          <a:xfrm>
            <a:off x="-214999" y="2627181"/>
            <a:ext cx="12655811" cy="7909882"/>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4814028">
            <a:off x="1547353" y="-2021540"/>
            <a:ext cx="2037553" cy="5719446"/>
          </a:xfrm>
          <a:prstGeom prst="rect">
            <a:avLst/>
          </a:prstGeom>
        </p:spPr>
      </p:pic>
      <p:sp>
        <p:nvSpPr>
          <p:cNvPr id="5" name="TextBox 5"/>
          <p:cNvSpPr txBox="1"/>
          <p:nvPr/>
        </p:nvSpPr>
        <p:spPr>
          <a:xfrm>
            <a:off x="7145953" y="1543695"/>
            <a:ext cx="10351532" cy="1338580"/>
          </a:xfrm>
          <a:prstGeom prst="rect">
            <a:avLst/>
          </a:prstGeom>
        </p:spPr>
        <p:txBody>
          <a:bodyPr lIns="0" tIns="0" rIns="0" bIns="0" rtlCol="0" anchor="t">
            <a:spAutoFit/>
          </a:bodyPr>
          <a:lstStyle/>
          <a:p>
            <a:pPr algn="ctr">
              <a:lnSpc>
                <a:spcPts val="10219"/>
              </a:lnSpc>
            </a:pPr>
            <a:r>
              <a:rPr lang="en-US" sz="7299">
                <a:solidFill>
                  <a:srgbClr val="925C39"/>
                </a:solidFill>
                <a:latin typeface="#9Slide07 Crocante"/>
              </a:rPr>
              <a:t>BÀI 8: NGHỊ LUẬN XÃ HỘI</a:t>
            </a:r>
          </a:p>
        </p:txBody>
      </p:sp>
      <p:sp>
        <p:nvSpPr>
          <p:cNvPr id="6" name="TextBox 6"/>
          <p:cNvSpPr txBox="1"/>
          <p:nvPr/>
        </p:nvSpPr>
        <p:spPr>
          <a:xfrm>
            <a:off x="7384138" y="3236944"/>
            <a:ext cx="10113347" cy="2502790"/>
          </a:xfrm>
          <a:prstGeom prst="rect">
            <a:avLst/>
          </a:prstGeom>
        </p:spPr>
        <p:txBody>
          <a:bodyPr lIns="0" tIns="0" rIns="0" bIns="0" rtlCol="0" anchor="t">
            <a:spAutoFit/>
          </a:bodyPr>
          <a:lstStyle/>
          <a:p>
            <a:pPr algn="ctr">
              <a:lnSpc>
                <a:spcPts val="9932"/>
              </a:lnSpc>
            </a:pPr>
            <a:r>
              <a:rPr lang="en-US" sz="7699" dirty="0" err="1">
                <a:solidFill>
                  <a:srgbClr val="925C39"/>
                </a:solidFill>
                <a:latin typeface="#9Slide05 Dear Saturday Bold"/>
              </a:rPr>
              <a:t>Tinh</a:t>
            </a:r>
            <a:r>
              <a:rPr lang="en-US" sz="7699" dirty="0">
                <a:solidFill>
                  <a:srgbClr val="925C39"/>
                </a:solidFill>
                <a:latin typeface="#9Slide05 Dear Saturday Bold"/>
              </a:rPr>
              <a:t> </a:t>
            </a:r>
            <a:r>
              <a:rPr lang="en-US" sz="7699" dirty="0" err="1">
                <a:solidFill>
                  <a:srgbClr val="925C39"/>
                </a:solidFill>
                <a:latin typeface="#9Slide05 Dear Saturday Bold"/>
              </a:rPr>
              <a:t>thần</a:t>
            </a:r>
            <a:r>
              <a:rPr lang="en-US" sz="7699" dirty="0">
                <a:solidFill>
                  <a:srgbClr val="925C39"/>
                </a:solidFill>
                <a:latin typeface="#9Slide05 Dear Saturday Bold"/>
              </a:rPr>
              <a:t> </a:t>
            </a:r>
            <a:r>
              <a:rPr lang="en-US" sz="7699" dirty="0" err="1">
                <a:solidFill>
                  <a:srgbClr val="925C39"/>
                </a:solidFill>
                <a:latin typeface="#9Slide05 Dear Saturday Bold"/>
              </a:rPr>
              <a:t>yêu</a:t>
            </a:r>
            <a:r>
              <a:rPr lang="en-US" sz="7699" dirty="0">
                <a:solidFill>
                  <a:srgbClr val="925C39"/>
                </a:solidFill>
                <a:latin typeface="#9Slide05 Dear Saturday Bold"/>
              </a:rPr>
              <a:t> </a:t>
            </a:r>
            <a:r>
              <a:rPr lang="en-US" sz="7699" dirty="0" err="1">
                <a:solidFill>
                  <a:srgbClr val="925C39"/>
                </a:solidFill>
                <a:latin typeface="#9Slide05 Dear Saturday Bold"/>
              </a:rPr>
              <a:t>nước</a:t>
            </a:r>
            <a:r>
              <a:rPr lang="en-US" sz="7699" dirty="0">
                <a:solidFill>
                  <a:srgbClr val="925C39"/>
                </a:solidFill>
                <a:latin typeface="#9Slide05 Dear Saturday Bold"/>
              </a:rPr>
              <a:t> </a:t>
            </a:r>
            <a:r>
              <a:rPr lang="en-US" sz="7699" dirty="0" err="1">
                <a:solidFill>
                  <a:srgbClr val="925C39"/>
                </a:solidFill>
                <a:latin typeface="#9Slide05 Dear Saturday Bold"/>
              </a:rPr>
              <a:t>của</a:t>
            </a:r>
            <a:r>
              <a:rPr lang="en-US" sz="7699" dirty="0">
                <a:solidFill>
                  <a:srgbClr val="925C39"/>
                </a:solidFill>
                <a:latin typeface="#9Slide05 Dear Saturday Bold"/>
              </a:rPr>
              <a:t> </a:t>
            </a:r>
            <a:r>
              <a:rPr lang="en-US" sz="7699" dirty="0" err="1">
                <a:solidFill>
                  <a:srgbClr val="925C39"/>
                </a:solidFill>
                <a:latin typeface="#9Slide05 Dear Saturday Bold"/>
              </a:rPr>
              <a:t>nhân</a:t>
            </a:r>
            <a:r>
              <a:rPr lang="en-US" sz="7699" dirty="0">
                <a:solidFill>
                  <a:srgbClr val="925C39"/>
                </a:solidFill>
                <a:latin typeface="#9Slide05 Dear Saturday Bold"/>
              </a:rPr>
              <a:t> </a:t>
            </a:r>
            <a:r>
              <a:rPr lang="en-US" sz="7699" dirty="0" err="1">
                <a:solidFill>
                  <a:srgbClr val="925C39"/>
                </a:solidFill>
                <a:latin typeface="#9Slide05 Dear Saturday Bold"/>
              </a:rPr>
              <a:t>dân</a:t>
            </a:r>
            <a:r>
              <a:rPr lang="en-US" sz="7699" dirty="0">
                <a:solidFill>
                  <a:srgbClr val="925C39"/>
                </a:solidFill>
                <a:latin typeface="#9Slide05 Dear Saturday Bold"/>
              </a:rPr>
              <a:t> 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E2D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07487">
            <a:off x="15395283" y="1337785"/>
            <a:ext cx="7938826" cy="8192035"/>
          </a:xfrm>
          <a:prstGeom prst="rect">
            <a:avLst/>
          </a:prstGeom>
        </p:spPr>
      </p:pic>
      <p:sp>
        <p:nvSpPr>
          <p:cNvPr id="3" name="TextBox 3"/>
          <p:cNvSpPr txBox="1"/>
          <p:nvPr/>
        </p:nvSpPr>
        <p:spPr>
          <a:xfrm>
            <a:off x="354361" y="197479"/>
            <a:ext cx="8450439" cy="1078192"/>
          </a:xfrm>
          <a:prstGeom prst="rect">
            <a:avLst/>
          </a:prstGeom>
        </p:spPr>
        <p:txBody>
          <a:bodyPr lIns="0" tIns="0" rIns="0" bIns="0" rtlCol="0" anchor="t">
            <a:spAutoFit/>
          </a:bodyPr>
          <a:lstStyle/>
          <a:p>
            <a:pPr algn="ctr">
              <a:lnSpc>
                <a:spcPts val="8819"/>
              </a:lnSpc>
            </a:pPr>
            <a:r>
              <a:rPr lang="en-US" sz="6298">
                <a:solidFill>
                  <a:srgbClr val="3C1B1F"/>
                </a:solidFill>
                <a:latin typeface="Fraunces Bold"/>
              </a:rPr>
              <a:t>2. ĐỌC VĂN BẢN</a:t>
            </a:r>
          </a:p>
        </p:txBody>
      </p:sp>
      <p:graphicFrame>
        <p:nvGraphicFramePr>
          <p:cNvPr id="4" name="Table 4"/>
          <p:cNvGraphicFramePr>
            <a:graphicFrameLocks noGrp="1"/>
          </p:cNvGraphicFramePr>
          <p:nvPr/>
        </p:nvGraphicFramePr>
        <p:xfrm>
          <a:off x="687506" y="3307508"/>
          <a:ext cx="16234587" cy="6471307"/>
        </p:xfrm>
        <a:graphic>
          <a:graphicData uri="http://schemas.openxmlformats.org/drawingml/2006/table">
            <a:tbl>
              <a:tblPr/>
              <a:tblGrid>
                <a:gridCol w="13135362">
                  <a:extLst>
                    <a:ext uri="{9D8B030D-6E8A-4147-A177-3AD203B41FA5}">
                      <a16:colId xmlns:a16="http://schemas.microsoft.com/office/drawing/2014/main" val="20000"/>
                    </a:ext>
                  </a:extLst>
                </a:gridCol>
                <a:gridCol w="1500690">
                  <a:extLst>
                    <a:ext uri="{9D8B030D-6E8A-4147-A177-3AD203B41FA5}">
                      <a16:colId xmlns:a16="http://schemas.microsoft.com/office/drawing/2014/main" val="20001"/>
                    </a:ext>
                  </a:extLst>
                </a:gridCol>
                <a:gridCol w="1598535">
                  <a:extLst>
                    <a:ext uri="{9D8B030D-6E8A-4147-A177-3AD203B41FA5}">
                      <a16:colId xmlns:a16="http://schemas.microsoft.com/office/drawing/2014/main" val="20002"/>
                    </a:ext>
                  </a:extLst>
                </a:gridCol>
              </a:tblGrid>
              <a:tr h="1216183">
                <a:tc>
                  <a:txBody>
                    <a:bodyPr/>
                    <a:lstStyle/>
                    <a:p>
                      <a:pPr algn="ctr">
                        <a:lnSpc>
                          <a:spcPts val="4348"/>
                        </a:lnSpc>
                        <a:defRPr/>
                      </a:pPr>
                      <a:r>
                        <a:rPr lang="en-US" sz="3623">
                          <a:solidFill>
                            <a:srgbClr val="F5EFEB"/>
                          </a:solidFill>
                          <a:latin typeface="Roboto Condensed Bold"/>
                        </a:rPr>
                        <a:t> Tiêu chí</a:t>
                      </a: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ysDash"/>
                      <a:round/>
                      <a:headEnd type="none" w="med" len="med"/>
                      <a:tailEnd type="none" w="med" len="med"/>
                    </a:lnB>
                    <a:solidFill>
                      <a:srgbClr val="D68369"/>
                    </a:solidFill>
                  </a:tcPr>
                </a:tc>
                <a:tc>
                  <a:txBody>
                    <a:bodyPr/>
                    <a:lstStyle/>
                    <a:p>
                      <a:pPr algn="ctr">
                        <a:lnSpc>
                          <a:spcPts val="4348"/>
                        </a:lnSpc>
                        <a:defRPr/>
                      </a:pPr>
                      <a:r>
                        <a:rPr lang="en-US" sz="3623">
                          <a:solidFill>
                            <a:srgbClr val="F5EFEB"/>
                          </a:solidFill>
                          <a:latin typeface="Roboto Condensed Bold"/>
                        </a:rPr>
                        <a:t> Có   </a:t>
                      </a: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ysDash"/>
                      <a:round/>
                      <a:headEnd type="none" w="med" len="med"/>
                      <a:tailEnd type="none" w="med" len="med"/>
                    </a:lnB>
                    <a:solidFill>
                      <a:srgbClr val="D68369"/>
                    </a:solidFill>
                  </a:tcPr>
                </a:tc>
                <a:tc>
                  <a:txBody>
                    <a:bodyPr/>
                    <a:lstStyle/>
                    <a:p>
                      <a:pPr algn="ctr">
                        <a:lnSpc>
                          <a:spcPts val="4348"/>
                        </a:lnSpc>
                        <a:defRPr/>
                      </a:pPr>
                      <a:r>
                        <a:rPr lang="en-US" sz="3623">
                          <a:solidFill>
                            <a:srgbClr val="F5EFEB"/>
                          </a:solidFill>
                          <a:latin typeface="Roboto Condensed Bold"/>
                        </a:rPr>
                        <a:t> Không</a:t>
                      </a: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ysDash"/>
                      <a:round/>
                      <a:headEnd type="none" w="med" len="med"/>
                      <a:tailEnd type="none" w="med" len="med"/>
                    </a:lnB>
                    <a:solidFill>
                      <a:srgbClr val="D68369"/>
                    </a:solidFill>
                  </a:tcPr>
                </a:tc>
                <a:extLst>
                  <a:ext uri="{0D108BD9-81ED-4DB2-BD59-A6C34878D82A}">
                    <a16:rowId xmlns:a16="http://schemas.microsoft.com/office/drawing/2014/main" val="10000"/>
                  </a:ext>
                </a:extLst>
              </a:tr>
              <a:tr h="1216183">
                <a:tc>
                  <a:txBody>
                    <a:bodyPr/>
                    <a:lstStyle/>
                    <a:p>
                      <a:pPr algn="l">
                        <a:lnSpc>
                          <a:spcPts val="4468"/>
                        </a:lnSpc>
                        <a:defRPr/>
                      </a:pPr>
                      <a:r>
                        <a:rPr lang="en-US" sz="3723">
                          <a:solidFill>
                            <a:srgbClr val="7E4D55"/>
                          </a:solidFill>
                          <a:latin typeface="Roboto Condensed"/>
                        </a:rPr>
                        <a:t>Đọc trôi chảy, không bỏ từ, thêm từ.</a:t>
                      </a: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ysDash"/>
                      <a:round/>
                      <a:headEnd type="none" w="med" len="med"/>
                      <a:tailEnd type="none" w="med" len="med"/>
                    </a:lnT>
                    <a:lnB w="9525" cap="flat" cmpd="sng" algn="ctr">
                      <a:solidFill>
                        <a:srgbClr val="7E4D55"/>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ysDash"/>
                      <a:round/>
                      <a:headEnd type="none" w="med" len="med"/>
                      <a:tailEnd type="none" w="med" len="med"/>
                    </a:lnT>
                    <a:lnB w="9525" cap="flat" cmpd="sng" algn="ctr">
                      <a:solidFill>
                        <a:srgbClr val="7E4D55"/>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ysDash"/>
                      <a:round/>
                      <a:headEnd type="none" w="med" len="med"/>
                      <a:tailEnd type="none" w="med" len="med"/>
                    </a:lnT>
                    <a:lnB w="9525" cap="flat" cmpd="sng" algn="ctr">
                      <a:solidFill>
                        <a:srgbClr val="7E4D55"/>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142182">
                <a:tc>
                  <a:txBody>
                    <a:bodyPr/>
                    <a:lstStyle/>
                    <a:p>
                      <a:pPr algn="just">
                        <a:lnSpc>
                          <a:spcPts val="4468"/>
                        </a:lnSpc>
                        <a:defRPr/>
                      </a:pPr>
                      <a:r>
                        <a:rPr lang="en-US" sz="3723">
                          <a:solidFill>
                            <a:srgbClr val="7E4D55"/>
                          </a:solidFill>
                          <a:latin typeface="Roboto Condensed"/>
                        </a:rPr>
                        <a:t>Đọc to, rõ bảo đảm trong không gian lớp học, cả lớp cùng nghe được.</a:t>
                      </a: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142182">
                <a:tc>
                  <a:txBody>
                    <a:bodyPr/>
                    <a:lstStyle/>
                    <a:p>
                      <a:pPr algn="l">
                        <a:lnSpc>
                          <a:spcPts val="4468"/>
                        </a:lnSpc>
                        <a:defRPr/>
                      </a:pPr>
                      <a:r>
                        <a:rPr lang="en-US" sz="3723">
                          <a:solidFill>
                            <a:srgbClr val="7E4D55"/>
                          </a:solidFill>
                          <a:latin typeface="Roboto Condensed"/>
                        </a:rPr>
                        <a:t>Tốc độ đọc phù hợp.</a:t>
                      </a: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754577">
                <a:tc>
                  <a:txBody>
                    <a:bodyPr/>
                    <a:lstStyle/>
                    <a:p>
                      <a:pPr algn="just">
                        <a:lnSpc>
                          <a:spcPts val="4468"/>
                        </a:lnSpc>
                        <a:defRPr/>
                      </a:pPr>
                      <a:r>
                        <a:rPr lang="en-US" sz="3723">
                          <a:solidFill>
                            <a:srgbClr val="7E4D55"/>
                          </a:solidFill>
                          <a:latin typeface="Roboto Condensed"/>
                        </a:rPr>
                        <a:t>Sử dụng giọng điệu khác nhau để thể hiện được cảm xúc của người kể chuyện đối với nhân vật, sự việc.</a:t>
                      </a: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5" name="TextBox 5"/>
          <p:cNvSpPr txBox="1"/>
          <p:nvPr/>
        </p:nvSpPr>
        <p:spPr>
          <a:xfrm>
            <a:off x="1451564" y="1400050"/>
            <a:ext cx="14706471" cy="1678305"/>
          </a:xfrm>
          <a:prstGeom prst="rect">
            <a:avLst/>
          </a:prstGeom>
        </p:spPr>
        <p:txBody>
          <a:bodyPr lIns="0" tIns="0" rIns="0" bIns="0" rtlCol="0" anchor="t">
            <a:spAutoFit/>
          </a:bodyPr>
          <a:lstStyle/>
          <a:p>
            <a:pPr algn="ctr">
              <a:lnSpc>
                <a:spcPts val="6719"/>
              </a:lnSpc>
              <a:spcBef>
                <a:spcPct val="0"/>
              </a:spcBef>
            </a:pPr>
            <a:r>
              <a:rPr lang="en-US" sz="4800">
                <a:solidFill>
                  <a:srgbClr val="3C1B1F"/>
                </a:solidFill>
                <a:latin typeface="Roboto Condensed"/>
              </a:rPr>
              <a:t>Đọc thành tiếng văn bản </a:t>
            </a:r>
            <a:r>
              <a:rPr lang="en-US" sz="4800">
                <a:solidFill>
                  <a:srgbClr val="3C1B1F"/>
                </a:solidFill>
                <a:latin typeface="Roboto Condensed Italics"/>
              </a:rPr>
              <a:t>Tinh thần yêu nước của nhân dân ta</a:t>
            </a:r>
            <a:r>
              <a:rPr lang="en-US" sz="4800">
                <a:solidFill>
                  <a:srgbClr val="3C1B1F"/>
                </a:solidFill>
                <a:latin typeface="Roboto Condensed"/>
              </a:rPr>
              <a:t>: 2 bạn đọc nối tiếp nhau (GV đọc mẫu đoạn đầu)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02723">
            <a:off x="-1234325" y="-469096"/>
            <a:ext cx="3912138" cy="40369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124301" y="3173139"/>
            <a:ext cx="10369390" cy="6597524"/>
          </a:xfrm>
          <a:prstGeom prst="rect">
            <a:avLst/>
          </a:prstGeom>
        </p:spPr>
      </p:pic>
      <p:pic>
        <p:nvPicPr>
          <p:cNvPr id="4" name="Picture 4"/>
          <p:cNvPicPr>
            <a:picLocks noChangeAspect="1"/>
          </p:cNvPicPr>
          <p:nvPr/>
        </p:nvPicPr>
        <p:blipFill>
          <a:blip r:embed="rId6"/>
          <a:srcRect/>
          <a:stretch>
            <a:fillRect/>
          </a:stretch>
        </p:blipFill>
        <p:spPr>
          <a:xfrm>
            <a:off x="-533321" y="2243371"/>
            <a:ext cx="6476184" cy="8993779"/>
          </a:xfrm>
          <a:prstGeom prst="rect">
            <a:avLst/>
          </a:prstGeom>
        </p:spPr>
      </p:pic>
      <p:sp>
        <p:nvSpPr>
          <p:cNvPr id="5" name="TextBox 5"/>
          <p:cNvSpPr txBox="1"/>
          <p:nvPr/>
        </p:nvSpPr>
        <p:spPr>
          <a:xfrm>
            <a:off x="3537427" y="330859"/>
            <a:ext cx="12171347" cy="1252808"/>
          </a:xfrm>
          <a:prstGeom prst="rect">
            <a:avLst/>
          </a:prstGeom>
        </p:spPr>
        <p:txBody>
          <a:bodyPr lIns="0" tIns="0" rIns="0" bIns="0" rtlCol="0" anchor="t">
            <a:spAutoFit/>
          </a:bodyPr>
          <a:lstStyle/>
          <a:p>
            <a:pPr algn="ctr">
              <a:lnSpc>
                <a:spcPts val="10219"/>
              </a:lnSpc>
            </a:pPr>
            <a:r>
              <a:rPr lang="en-US" sz="7298">
                <a:solidFill>
                  <a:srgbClr val="7E4D55"/>
                </a:solidFill>
                <a:latin typeface="Fraunces Bold"/>
              </a:rPr>
              <a:t>3. KHÁM PHÁ VĂN BẢN</a:t>
            </a:r>
          </a:p>
        </p:txBody>
      </p:sp>
      <p:sp>
        <p:nvSpPr>
          <p:cNvPr id="6" name="TextBox 6"/>
          <p:cNvSpPr txBox="1"/>
          <p:nvPr/>
        </p:nvSpPr>
        <p:spPr>
          <a:xfrm>
            <a:off x="7320283" y="4577134"/>
            <a:ext cx="8388492" cy="4221480"/>
          </a:xfrm>
          <a:prstGeom prst="rect">
            <a:avLst/>
          </a:prstGeom>
        </p:spPr>
        <p:txBody>
          <a:bodyPr lIns="0" tIns="0" rIns="0" bIns="0" rtlCol="0" anchor="t">
            <a:spAutoFit/>
          </a:bodyPr>
          <a:lstStyle/>
          <a:p>
            <a:pPr algn="ctr">
              <a:lnSpc>
                <a:spcPts val="6719"/>
              </a:lnSpc>
              <a:spcBef>
                <a:spcPct val="0"/>
              </a:spcBef>
            </a:pPr>
            <a:r>
              <a:rPr lang="en-US" sz="4800">
                <a:solidFill>
                  <a:srgbClr val="7E4D55"/>
                </a:solidFill>
                <a:latin typeface="Roboto Condensed"/>
              </a:rPr>
              <a:t>HS tự tìm hiểu về tác giả qua các công cụ tìm kiếm/tài liệu và điền vào phiếu học tập số 1, sau đó chia sẻ một điểm ấn tượng nhất về tác giả</a:t>
            </a:r>
          </a:p>
        </p:txBody>
      </p:sp>
      <p:sp>
        <p:nvSpPr>
          <p:cNvPr id="7" name="TextBox 7"/>
          <p:cNvSpPr txBox="1"/>
          <p:nvPr/>
        </p:nvSpPr>
        <p:spPr>
          <a:xfrm>
            <a:off x="4092615" y="1775786"/>
            <a:ext cx="14432762" cy="972185"/>
          </a:xfrm>
          <a:prstGeom prst="rect">
            <a:avLst/>
          </a:prstGeom>
        </p:spPr>
        <p:txBody>
          <a:bodyPr lIns="0" tIns="0" rIns="0" bIns="0" rtlCol="0" anchor="t">
            <a:spAutoFit/>
          </a:bodyPr>
          <a:lstStyle/>
          <a:p>
            <a:pPr algn="l">
              <a:lnSpc>
                <a:spcPts val="7840"/>
              </a:lnSpc>
            </a:pPr>
            <a:r>
              <a:rPr lang="en-US" sz="5600">
                <a:solidFill>
                  <a:srgbClr val="7E4D55"/>
                </a:solidFill>
                <a:latin typeface="Roboto Condensed Bold Italics"/>
              </a:rPr>
              <a:t>3.1. Giới thiệu chung về tác giả, tác phẩm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E2D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814028">
            <a:off x="1110792" y="-1355150"/>
            <a:ext cx="1698493" cy="4767701"/>
          </a:xfrm>
          <a:prstGeom prst="rect">
            <a:avLst/>
          </a:prstGeom>
        </p:spPr>
      </p:pic>
      <p:sp>
        <p:nvSpPr>
          <p:cNvPr id="3" name="TextBox 3"/>
          <p:cNvSpPr txBox="1"/>
          <p:nvPr/>
        </p:nvSpPr>
        <p:spPr>
          <a:xfrm>
            <a:off x="6360312" y="2984221"/>
            <a:ext cx="10898988" cy="5763260"/>
          </a:xfrm>
          <a:prstGeom prst="rect">
            <a:avLst/>
          </a:prstGeom>
        </p:spPr>
        <p:txBody>
          <a:bodyPr lIns="0" tIns="0" rIns="0" bIns="0" rtlCol="0" anchor="t">
            <a:spAutoFit/>
          </a:bodyPr>
          <a:lstStyle/>
          <a:p>
            <a:pPr marL="885191" lvl="1" indent="-442595">
              <a:lnSpc>
                <a:spcPts val="5740"/>
              </a:lnSpc>
              <a:buFont typeface="Arial"/>
              <a:buChar char="•"/>
            </a:pPr>
            <a:r>
              <a:rPr lang="en-US" sz="4100" dirty="0" err="1">
                <a:solidFill>
                  <a:srgbClr val="925C39"/>
                </a:solidFill>
                <a:latin typeface="Roboto Condensed"/>
              </a:rPr>
              <a:t>Quê</a:t>
            </a:r>
            <a:r>
              <a:rPr lang="en-US" sz="4100" dirty="0">
                <a:solidFill>
                  <a:srgbClr val="925C39"/>
                </a:solidFill>
                <a:latin typeface="Roboto Condensed"/>
              </a:rPr>
              <a:t>: Nam </a:t>
            </a:r>
            <a:r>
              <a:rPr lang="en-US" sz="4100" dirty="0" err="1">
                <a:solidFill>
                  <a:srgbClr val="925C39"/>
                </a:solidFill>
                <a:latin typeface="Roboto Condensed"/>
              </a:rPr>
              <a:t>Đàn</a:t>
            </a:r>
            <a:r>
              <a:rPr lang="en-US" sz="4100" dirty="0">
                <a:solidFill>
                  <a:srgbClr val="925C39"/>
                </a:solidFill>
                <a:latin typeface="Roboto Condensed"/>
              </a:rPr>
              <a:t>, </a:t>
            </a:r>
            <a:r>
              <a:rPr lang="en-US" sz="4100" dirty="0" err="1">
                <a:solidFill>
                  <a:srgbClr val="925C39"/>
                </a:solidFill>
                <a:latin typeface="Roboto Condensed"/>
              </a:rPr>
              <a:t>Nghệ</a:t>
            </a:r>
            <a:r>
              <a:rPr lang="en-US" sz="4100" dirty="0">
                <a:solidFill>
                  <a:srgbClr val="925C39"/>
                </a:solidFill>
                <a:latin typeface="Roboto Condensed"/>
              </a:rPr>
              <a:t> An</a:t>
            </a:r>
          </a:p>
          <a:p>
            <a:pPr marL="885191" lvl="1" indent="-442595">
              <a:lnSpc>
                <a:spcPts val="5740"/>
              </a:lnSpc>
              <a:buFont typeface="Arial"/>
              <a:buChar char="•"/>
            </a:pPr>
            <a:r>
              <a:rPr lang="en-US" sz="4100" dirty="0" err="1">
                <a:solidFill>
                  <a:srgbClr val="925C39"/>
                </a:solidFill>
                <a:latin typeface="Roboto Condensed"/>
              </a:rPr>
              <a:t>Là</a:t>
            </a:r>
            <a:r>
              <a:rPr lang="en-US" sz="4100" dirty="0">
                <a:solidFill>
                  <a:srgbClr val="925C39"/>
                </a:solidFill>
                <a:latin typeface="Roboto Condensed"/>
              </a:rPr>
              <a:t> </a:t>
            </a:r>
            <a:r>
              <a:rPr lang="en-US" sz="4100" dirty="0" err="1">
                <a:solidFill>
                  <a:srgbClr val="925C39"/>
                </a:solidFill>
                <a:latin typeface="Roboto Condensed"/>
              </a:rPr>
              <a:t>chiến</a:t>
            </a:r>
            <a:r>
              <a:rPr lang="en-US" sz="4100" dirty="0">
                <a:solidFill>
                  <a:srgbClr val="925C39"/>
                </a:solidFill>
                <a:latin typeface="Roboto Condensed"/>
              </a:rPr>
              <a:t> </a:t>
            </a:r>
            <a:r>
              <a:rPr lang="en-US" sz="4100" dirty="0" err="1">
                <a:solidFill>
                  <a:srgbClr val="925C39"/>
                </a:solidFill>
                <a:latin typeface="Roboto Condensed"/>
              </a:rPr>
              <a:t>sĩ</a:t>
            </a:r>
            <a:r>
              <a:rPr lang="en-US" sz="4100" dirty="0">
                <a:solidFill>
                  <a:srgbClr val="925C39"/>
                </a:solidFill>
                <a:latin typeface="Roboto Condensed"/>
              </a:rPr>
              <a:t> </a:t>
            </a:r>
            <a:r>
              <a:rPr lang="en-US" sz="4100" dirty="0" err="1">
                <a:solidFill>
                  <a:srgbClr val="925C39"/>
                </a:solidFill>
                <a:latin typeface="Roboto Condensed"/>
              </a:rPr>
              <a:t>cách</a:t>
            </a:r>
            <a:r>
              <a:rPr lang="en-US" sz="4100" dirty="0">
                <a:solidFill>
                  <a:srgbClr val="925C39"/>
                </a:solidFill>
                <a:latin typeface="Roboto Condensed"/>
              </a:rPr>
              <a:t> </a:t>
            </a:r>
            <a:r>
              <a:rPr lang="en-US" sz="4100" dirty="0" err="1">
                <a:solidFill>
                  <a:srgbClr val="925C39"/>
                </a:solidFill>
                <a:latin typeface="Roboto Condensed"/>
              </a:rPr>
              <a:t>mạng</a:t>
            </a:r>
            <a:r>
              <a:rPr lang="en-US" sz="4100" dirty="0">
                <a:solidFill>
                  <a:srgbClr val="925C39"/>
                </a:solidFill>
                <a:latin typeface="Roboto Condensed"/>
              </a:rPr>
              <a:t>, </a:t>
            </a:r>
            <a:r>
              <a:rPr lang="en-US" sz="4100" dirty="0" err="1">
                <a:solidFill>
                  <a:srgbClr val="925C39"/>
                </a:solidFill>
                <a:latin typeface="Roboto Condensed"/>
              </a:rPr>
              <a:t>anh</a:t>
            </a:r>
            <a:r>
              <a:rPr lang="en-US" sz="4100" dirty="0">
                <a:solidFill>
                  <a:srgbClr val="925C39"/>
                </a:solidFill>
                <a:latin typeface="Roboto Condensed"/>
              </a:rPr>
              <a:t> </a:t>
            </a:r>
            <a:r>
              <a:rPr lang="en-US" sz="4100" dirty="0" err="1">
                <a:solidFill>
                  <a:srgbClr val="925C39"/>
                </a:solidFill>
                <a:latin typeface="Roboto Condensed"/>
              </a:rPr>
              <a:t>hùng</a:t>
            </a:r>
            <a:r>
              <a:rPr lang="en-US" sz="4100" dirty="0">
                <a:solidFill>
                  <a:srgbClr val="925C39"/>
                </a:solidFill>
                <a:latin typeface="Roboto Condensed"/>
              </a:rPr>
              <a:t> </a:t>
            </a:r>
            <a:r>
              <a:rPr lang="en-US" sz="4100" dirty="0" err="1">
                <a:solidFill>
                  <a:srgbClr val="925C39"/>
                </a:solidFill>
                <a:latin typeface="Roboto Condensed"/>
              </a:rPr>
              <a:t>dân</a:t>
            </a:r>
            <a:r>
              <a:rPr lang="en-US" sz="4100" dirty="0">
                <a:solidFill>
                  <a:srgbClr val="925C39"/>
                </a:solidFill>
                <a:latin typeface="Roboto Condensed"/>
              </a:rPr>
              <a:t> </a:t>
            </a:r>
            <a:r>
              <a:rPr lang="en-US" sz="4100" dirty="0" err="1">
                <a:solidFill>
                  <a:srgbClr val="925C39"/>
                </a:solidFill>
                <a:latin typeface="Roboto Condensed"/>
              </a:rPr>
              <a:t>tộc</a:t>
            </a:r>
            <a:r>
              <a:rPr lang="en-US" sz="4100" dirty="0">
                <a:solidFill>
                  <a:srgbClr val="925C39"/>
                </a:solidFill>
                <a:latin typeface="Roboto Condensed"/>
              </a:rPr>
              <a:t>, </a:t>
            </a:r>
            <a:r>
              <a:rPr lang="en-US" sz="4100" dirty="0" err="1">
                <a:solidFill>
                  <a:srgbClr val="925C39"/>
                </a:solidFill>
                <a:latin typeface="Roboto Condensed"/>
              </a:rPr>
              <a:t>vị</a:t>
            </a:r>
            <a:r>
              <a:rPr lang="en-US" sz="4100" dirty="0">
                <a:solidFill>
                  <a:srgbClr val="925C39"/>
                </a:solidFill>
                <a:latin typeface="Roboto Condensed"/>
              </a:rPr>
              <a:t> </a:t>
            </a:r>
            <a:r>
              <a:rPr lang="en-US" sz="4100" dirty="0" err="1">
                <a:solidFill>
                  <a:srgbClr val="925C39"/>
                </a:solidFill>
                <a:latin typeface="Roboto Condensed"/>
              </a:rPr>
              <a:t>lãnh</a:t>
            </a:r>
            <a:r>
              <a:rPr lang="en-US" sz="4100" dirty="0">
                <a:solidFill>
                  <a:srgbClr val="925C39"/>
                </a:solidFill>
                <a:latin typeface="Roboto Condensed"/>
              </a:rPr>
              <a:t> </a:t>
            </a:r>
            <a:r>
              <a:rPr lang="en-US" sz="4100" dirty="0" err="1">
                <a:solidFill>
                  <a:srgbClr val="925C39"/>
                </a:solidFill>
                <a:latin typeface="Roboto Condensed"/>
              </a:rPr>
              <a:t>tụ</a:t>
            </a:r>
            <a:r>
              <a:rPr lang="en-US" sz="4100" dirty="0">
                <a:solidFill>
                  <a:srgbClr val="925C39"/>
                </a:solidFill>
                <a:latin typeface="Roboto Condensed"/>
              </a:rPr>
              <a:t> </a:t>
            </a:r>
            <a:r>
              <a:rPr lang="en-US" sz="4100" dirty="0" err="1">
                <a:solidFill>
                  <a:srgbClr val="925C39"/>
                </a:solidFill>
                <a:latin typeface="Roboto Condensed"/>
              </a:rPr>
              <a:t>vĩ</a:t>
            </a:r>
            <a:r>
              <a:rPr lang="en-US" sz="4100" dirty="0">
                <a:solidFill>
                  <a:srgbClr val="925C39"/>
                </a:solidFill>
                <a:latin typeface="Roboto Condensed"/>
              </a:rPr>
              <a:t> </a:t>
            </a:r>
            <a:r>
              <a:rPr lang="en-US" sz="4100" dirty="0" err="1">
                <a:solidFill>
                  <a:srgbClr val="925C39"/>
                </a:solidFill>
                <a:latin typeface="Roboto Condensed"/>
              </a:rPr>
              <a:t>đại</a:t>
            </a:r>
            <a:r>
              <a:rPr lang="en-US" sz="4100" dirty="0">
                <a:solidFill>
                  <a:srgbClr val="925C39"/>
                </a:solidFill>
                <a:latin typeface="Roboto Condensed"/>
              </a:rPr>
              <a:t> </a:t>
            </a:r>
            <a:r>
              <a:rPr lang="en-US" sz="4100" dirty="0" err="1">
                <a:solidFill>
                  <a:srgbClr val="925C39"/>
                </a:solidFill>
                <a:latin typeface="Roboto Condensed"/>
              </a:rPr>
              <a:t>của</a:t>
            </a:r>
            <a:r>
              <a:rPr lang="en-US" sz="4100" dirty="0">
                <a:solidFill>
                  <a:srgbClr val="925C39"/>
                </a:solidFill>
                <a:latin typeface="Roboto Condensed"/>
              </a:rPr>
              <a:t> </a:t>
            </a:r>
            <a:r>
              <a:rPr lang="en-US" sz="4100" dirty="0" err="1">
                <a:solidFill>
                  <a:srgbClr val="925C39"/>
                </a:solidFill>
                <a:latin typeface="Roboto Condensed"/>
              </a:rPr>
              <a:t>dân</a:t>
            </a:r>
            <a:r>
              <a:rPr lang="en-US" sz="4100" dirty="0">
                <a:solidFill>
                  <a:srgbClr val="925C39"/>
                </a:solidFill>
                <a:latin typeface="Roboto Condensed"/>
              </a:rPr>
              <a:t> </a:t>
            </a:r>
            <a:r>
              <a:rPr lang="en-US" sz="4100" dirty="0" err="1">
                <a:solidFill>
                  <a:srgbClr val="925C39"/>
                </a:solidFill>
                <a:latin typeface="Roboto Condensed"/>
              </a:rPr>
              <a:t>tộc</a:t>
            </a:r>
            <a:r>
              <a:rPr lang="en-US" sz="4100" dirty="0">
                <a:solidFill>
                  <a:srgbClr val="925C39"/>
                </a:solidFill>
                <a:latin typeface="Roboto Condensed"/>
              </a:rPr>
              <a:t> </a:t>
            </a:r>
            <a:r>
              <a:rPr lang="en-US" sz="4100" dirty="0" err="1">
                <a:solidFill>
                  <a:srgbClr val="925C39"/>
                </a:solidFill>
                <a:latin typeface="Roboto Condensed"/>
              </a:rPr>
              <a:t>Việt</a:t>
            </a:r>
            <a:r>
              <a:rPr lang="en-US" sz="4100" dirty="0">
                <a:solidFill>
                  <a:srgbClr val="925C39"/>
                </a:solidFill>
                <a:latin typeface="Roboto Condensed"/>
              </a:rPr>
              <a:t> Nam</a:t>
            </a:r>
          </a:p>
          <a:p>
            <a:pPr marL="885191" lvl="1" indent="-442595">
              <a:lnSpc>
                <a:spcPts val="5740"/>
              </a:lnSpc>
              <a:buFont typeface="Arial"/>
              <a:buChar char="•"/>
            </a:pPr>
            <a:r>
              <a:rPr lang="en-US" sz="4100" dirty="0" err="1">
                <a:solidFill>
                  <a:srgbClr val="925C39"/>
                </a:solidFill>
                <a:latin typeface="Roboto Condensed"/>
              </a:rPr>
              <a:t>Bác</a:t>
            </a:r>
            <a:r>
              <a:rPr lang="en-US" sz="4100" dirty="0">
                <a:solidFill>
                  <a:srgbClr val="925C39"/>
                </a:solidFill>
                <a:latin typeface="Roboto Condensed"/>
              </a:rPr>
              <a:t> </a:t>
            </a:r>
            <a:r>
              <a:rPr lang="en-US" sz="4100" dirty="0" err="1">
                <a:solidFill>
                  <a:srgbClr val="925C39"/>
                </a:solidFill>
                <a:latin typeface="Roboto Condensed"/>
              </a:rPr>
              <a:t>còn</a:t>
            </a:r>
            <a:r>
              <a:rPr lang="en-US" sz="4100" dirty="0">
                <a:solidFill>
                  <a:srgbClr val="925C39"/>
                </a:solidFill>
                <a:latin typeface="Roboto Condensed"/>
              </a:rPr>
              <a:t> </a:t>
            </a:r>
            <a:r>
              <a:rPr lang="en-US" sz="4100" dirty="0" err="1">
                <a:solidFill>
                  <a:srgbClr val="925C39"/>
                </a:solidFill>
                <a:latin typeface="Roboto Condensed"/>
              </a:rPr>
              <a:t>là</a:t>
            </a:r>
            <a:r>
              <a:rPr lang="en-US" sz="4100" dirty="0">
                <a:solidFill>
                  <a:srgbClr val="925C39"/>
                </a:solidFill>
                <a:latin typeface="Roboto Condensed"/>
              </a:rPr>
              <a:t> </a:t>
            </a:r>
            <a:r>
              <a:rPr lang="en-US" sz="4100" dirty="0" err="1">
                <a:solidFill>
                  <a:srgbClr val="925C39"/>
                </a:solidFill>
                <a:latin typeface="Roboto Condensed"/>
              </a:rPr>
              <a:t>một</a:t>
            </a:r>
            <a:r>
              <a:rPr lang="en-US" sz="4100" dirty="0">
                <a:solidFill>
                  <a:srgbClr val="925C39"/>
                </a:solidFill>
                <a:latin typeface="Roboto Condensed"/>
              </a:rPr>
              <a:t> </a:t>
            </a:r>
            <a:r>
              <a:rPr lang="en-US" sz="4100" dirty="0" err="1">
                <a:solidFill>
                  <a:srgbClr val="925C39"/>
                </a:solidFill>
                <a:latin typeface="Roboto Condensed"/>
              </a:rPr>
              <a:t>nhà</a:t>
            </a:r>
            <a:r>
              <a:rPr lang="en-US" sz="4100" dirty="0">
                <a:solidFill>
                  <a:srgbClr val="925C39"/>
                </a:solidFill>
                <a:latin typeface="Roboto Condensed"/>
              </a:rPr>
              <a:t> </a:t>
            </a:r>
            <a:r>
              <a:rPr lang="en-US" sz="4100" dirty="0" err="1">
                <a:solidFill>
                  <a:srgbClr val="925C39"/>
                </a:solidFill>
                <a:latin typeface="Roboto Condensed"/>
              </a:rPr>
              <a:t>văn</a:t>
            </a:r>
            <a:r>
              <a:rPr lang="en-US" sz="4100" dirty="0">
                <a:solidFill>
                  <a:srgbClr val="925C39"/>
                </a:solidFill>
                <a:latin typeface="Roboto Condensed"/>
              </a:rPr>
              <a:t>, </a:t>
            </a:r>
            <a:r>
              <a:rPr lang="en-US" sz="4100" dirty="0" err="1">
                <a:solidFill>
                  <a:srgbClr val="925C39"/>
                </a:solidFill>
                <a:latin typeface="Roboto Condensed"/>
              </a:rPr>
              <a:t>nhà</a:t>
            </a:r>
            <a:r>
              <a:rPr lang="en-US" sz="4100" dirty="0">
                <a:solidFill>
                  <a:srgbClr val="925C39"/>
                </a:solidFill>
                <a:latin typeface="Roboto Condensed"/>
              </a:rPr>
              <a:t> </a:t>
            </a:r>
            <a:r>
              <a:rPr lang="en-US" sz="4100" dirty="0" err="1">
                <a:solidFill>
                  <a:srgbClr val="925C39"/>
                </a:solidFill>
                <a:latin typeface="Roboto Condensed"/>
              </a:rPr>
              <a:t>thơ</a:t>
            </a:r>
            <a:r>
              <a:rPr lang="en-US" sz="4100" dirty="0">
                <a:solidFill>
                  <a:srgbClr val="925C39"/>
                </a:solidFill>
                <a:latin typeface="Roboto Condensed"/>
              </a:rPr>
              <a:t> </a:t>
            </a:r>
            <a:r>
              <a:rPr lang="en-US" sz="4100" dirty="0" err="1">
                <a:solidFill>
                  <a:srgbClr val="925C39"/>
                </a:solidFill>
                <a:latin typeface="Roboto Condensed"/>
              </a:rPr>
              <a:t>lớn</a:t>
            </a:r>
            <a:r>
              <a:rPr lang="en-US" sz="4100" dirty="0">
                <a:solidFill>
                  <a:srgbClr val="925C39"/>
                </a:solidFill>
                <a:latin typeface="Roboto Condensed"/>
              </a:rPr>
              <a:t> </a:t>
            </a:r>
            <a:r>
              <a:rPr lang="en-US" sz="4100" dirty="0" err="1">
                <a:solidFill>
                  <a:srgbClr val="925C39"/>
                </a:solidFill>
                <a:latin typeface="Roboto Condensed"/>
              </a:rPr>
              <a:t>của</a:t>
            </a:r>
            <a:r>
              <a:rPr lang="en-US" sz="4100" dirty="0">
                <a:solidFill>
                  <a:srgbClr val="925C39"/>
                </a:solidFill>
                <a:latin typeface="Roboto Condensed"/>
              </a:rPr>
              <a:t> </a:t>
            </a:r>
            <a:r>
              <a:rPr lang="en-US" sz="4100" dirty="0" err="1">
                <a:solidFill>
                  <a:srgbClr val="925C39"/>
                </a:solidFill>
                <a:latin typeface="Roboto Condensed"/>
              </a:rPr>
              <a:t>dân</a:t>
            </a:r>
            <a:r>
              <a:rPr lang="en-US" sz="4100" dirty="0">
                <a:solidFill>
                  <a:srgbClr val="925C39"/>
                </a:solidFill>
                <a:latin typeface="Roboto Condensed"/>
              </a:rPr>
              <a:t> </a:t>
            </a:r>
            <a:r>
              <a:rPr lang="en-US" sz="4100" dirty="0" err="1">
                <a:solidFill>
                  <a:srgbClr val="925C39"/>
                </a:solidFill>
                <a:latin typeface="Roboto Condensed"/>
              </a:rPr>
              <a:t>tộc</a:t>
            </a:r>
            <a:endParaRPr lang="en-US" sz="4100" dirty="0">
              <a:solidFill>
                <a:srgbClr val="925C39"/>
              </a:solidFill>
              <a:latin typeface="Roboto Condensed"/>
            </a:endParaRPr>
          </a:p>
          <a:p>
            <a:pPr marL="885191" lvl="1" indent="-442595">
              <a:lnSpc>
                <a:spcPts val="5740"/>
              </a:lnSpc>
              <a:buFont typeface="Arial"/>
              <a:buChar char="•"/>
            </a:pPr>
            <a:r>
              <a:rPr lang="en-US" sz="4100" dirty="0" err="1">
                <a:solidFill>
                  <a:srgbClr val="925C39"/>
                </a:solidFill>
                <a:latin typeface="Roboto Condensed"/>
              </a:rPr>
              <a:t>Văn</a:t>
            </a:r>
            <a:r>
              <a:rPr lang="en-US" sz="4100" dirty="0">
                <a:solidFill>
                  <a:srgbClr val="925C39"/>
                </a:solidFill>
                <a:latin typeface="Roboto Condensed"/>
              </a:rPr>
              <a:t> </a:t>
            </a:r>
            <a:r>
              <a:rPr lang="en-US" sz="4100" dirty="0" err="1">
                <a:solidFill>
                  <a:srgbClr val="925C39"/>
                </a:solidFill>
                <a:latin typeface="Roboto Condensed"/>
              </a:rPr>
              <a:t>chính</a:t>
            </a:r>
            <a:r>
              <a:rPr lang="en-US" sz="4100" dirty="0">
                <a:solidFill>
                  <a:srgbClr val="925C39"/>
                </a:solidFill>
                <a:latin typeface="Roboto Condensed"/>
              </a:rPr>
              <a:t> </a:t>
            </a:r>
            <a:r>
              <a:rPr lang="en-US" sz="4100" dirty="0" err="1">
                <a:solidFill>
                  <a:srgbClr val="925C39"/>
                </a:solidFill>
                <a:latin typeface="Roboto Condensed"/>
              </a:rPr>
              <a:t>luận</a:t>
            </a:r>
            <a:r>
              <a:rPr lang="en-US" sz="4100" dirty="0">
                <a:solidFill>
                  <a:srgbClr val="925C39"/>
                </a:solidFill>
                <a:latin typeface="Roboto Condensed"/>
              </a:rPr>
              <a:t> </a:t>
            </a:r>
            <a:r>
              <a:rPr lang="en-US" sz="4100" dirty="0" err="1">
                <a:solidFill>
                  <a:srgbClr val="925C39"/>
                </a:solidFill>
                <a:latin typeface="Roboto Condensed"/>
              </a:rPr>
              <a:t>chiếm</a:t>
            </a:r>
            <a:r>
              <a:rPr lang="en-US" sz="4100" dirty="0">
                <a:solidFill>
                  <a:srgbClr val="925C39"/>
                </a:solidFill>
                <a:latin typeface="Roboto Condensed"/>
              </a:rPr>
              <a:t> </a:t>
            </a:r>
            <a:r>
              <a:rPr lang="en-US" sz="4100" dirty="0" err="1">
                <a:solidFill>
                  <a:srgbClr val="925C39"/>
                </a:solidFill>
                <a:latin typeface="Roboto Condensed"/>
              </a:rPr>
              <a:t>một</a:t>
            </a:r>
            <a:r>
              <a:rPr lang="en-US" sz="4100" dirty="0">
                <a:solidFill>
                  <a:srgbClr val="925C39"/>
                </a:solidFill>
                <a:latin typeface="Roboto Condensed"/>
              </a:rPr>
              <a:t> </a:t>
            </a:r>
            <a:r>
              <a:rPr lang="en-US" sz="4100" dirty="0" err="1">
                <a:solidFill>
                  <a:srgbClr val="925C39"/>
                </a:solidFill>
                <a:latin typeface="Roboto Condensed"/>
              </a:rPr>
              <a:t>vị</a:t>
            </a:r>
            <a:r>
              <a:rPr lang="en-US" sz="4100" dirty="0">
                <a:solidFill>
                  <a:srgbClr val="925C39"/>
                </a:solidFill>
                <a:latin typeface="Roboto Condensed"/>
              </a:rPr>
              <a:t> </a:t>
            </a:r>
            <a:r>
              <a:rPr lang="en-US" sz="4100" dirty="0" err="1">
                <a:solidFill>
                  <a:srgbClr val="925C39"/>
                </a:solidFill>
                <a:latin typeface="Roboto Condensed"/>
              </a:rPr>
              <a:t>trí</a:t>
            </a:r>
            <a:r>
              <a:rPr lang="en-US" sz="4100" dirty="0">
                <a:solidFill>
                  <a:srgbClr val="925C39"/>
                </a:solidFill>
                <a:latin typeface="Roboto Condensed"/>
              </a:rPr>
              <a:t> </a:t>
            </a:r>
            <a:r>
              <a:rPr lang="en-US" sz="4100" dirty="0" err="1">
                <a:solidFill>
                  <a:srgbClr val="925C39"/>
                </a:solidFill>
                <a:latin typeface="Roboto Condensed"/>
              </a:rPr>
              <a:t>quan</a:t>
            </a:r>
            <a:r>
              <a:rPr lang="en-US" sz="4100" dirty="0">
                <a:solidFill>
                  <a:srgbClr val="925C39"/>
                </a:solidFill>
                <a:latin typeface="Roboto Condensed"/>
              </a:rPr>
              <a:t> </a:t>
            </a:r>
            <a:r>
              <a:rPr lang="en-US" sz="4100" dirty="0" err="1">
                <a:solidFill>
                  <a:srgbClr val="925C39"/>
                </a:solidFill>
                <a:latin typeface="Roboto Condensed"/>
              </a:rPr>
              <a:t>trọng</a:t>
            </a:r>
            <a:r>
              <a:rPr lang="en-US" sz="4100" dirty="0">
                <a:solidFill>
                  <a:srgbClr val="925C39"/>
                </a:solidFill>
                <a:latin typeface="Roboto Condensed"/>
              </a:rPr>
              <a:t> </a:t>
            </a:r>
            <a:r>
              <a:rPr lang="en-US" sz="4100" dirty="0" err="1">
                <a:solidFill>
                  <a:srgbClr val="925C39"/>
                </a:solidFill>
                <a:latin typeface="Roboto Condensed"/>
              </a:rPr>
              <a:t>trong</a:t>
            </a:r>
            <a:r>
              <a:rPr lang="en-US" sz="4100" dirty="0">
                <a:solidFill>
                  <a:srgbClr val="925C39"/>
                </a:solidFill>
                <a:latin typeface="Roboto Condensed"/>
              </a:rPr>
              <a:t> </a:t>
            </a:r>
            <a:r>
              <a:rPr lang="en-US" sz="4100" dirty="0" err="1">
                <a:solidFill>
                  <a:srgbClr val="925C39"/>
                </a:solidFill>
                <a:latin typeface="Roboto Condensed"/>
              </a:rPr>
              <a:t>sự</a:t>
            </a:r>
            <a:r>
              <a:rPr lang="en-US" sz="4100" dirty="0">
                <a:solidFill>
                  <a:srgbClr val="925C39"/>
                </a:solidFill>
                <a:latin typeface="Roboto Condensed"/>
              </a:rPr>
              <a:t> </a:t>
            </a:r>
            <a:r>
              <a:rPr lang="en-US" sz="4100" dirty="0" err="1">
                <a:solidFill>
                  <a:srgbClr val="925C39"/>
                </a:solidFill>
                <a:latin typeface="Roboto Condensed"/>
              </a:rPr>
              <a:t>nghiệp</a:t>
            </a:r>
            <a:r>
              <a:rPr lang="en-US" sz="4100" dirty="0">
                <a:solidFill>
                  <a:srgbClr val="925C39"/>
                </a:solidFill>
                <a:latin typeface="Roboto Condensed"/>
              </a:rPr>
              <a:t> </a:t>
            </a:r>
            <a:r>
              <a:rPr lang="en-US" sz="4100" dirty="0" err="1">
                <a:solidFill>
                  <a:srgbClr val="925C39"/>
                </a:solidFill>
                <a:latin typeface="Roboto Condensed"/>
              </a:rPr>
              <a:t>văn</a:t>
            </a:r>
            <a:r>
              <a:rPr lang="en-US" sz="4100" dirty="0">
                <a:solidFill>
                  <a:srgbClr val="925C39"/>
                </a:solidFill>
                <a:latin typeface="Roboto Condensed"/>
              </a:rPr>
              <a:t> </a:t>
            </a:r>
            <a:r>
              <a:rPr lang="en-US" sz="4100" dirty="0" err="1">
                <a:solidFill>
                  <a:srgbClr val="925C39"/>
                </a:solidFill>
                <a:latin typeface="Roboto Condensed"/>
              </a:rPr>
              <a:t>thơ</a:t>
            </a:r>
            <a:r>
              <a:rPr lang="en-US" sz="4100" dirty="0">
                <a:solidFill>
                  <a:srgbClr val="925C39"/>
                </a:solidFill>
                <a:latin typeface="Roboto Condensed"/>
              </a:rPr>
              <a:t> </a:t>
            </a:r>
            <a:r>
              <a:rPr lang="en-US" sz="4100" dirty="0" err="1">
                <a:solidFill>
                  <a:srgbClr val="925C39"/>
                </a:solidFill>
                <a:latin typeface="Roboto Condensed"/>
              </a:rPr>
              <a:t>Hồ</a:t>
            </a:r>
            <a:r>
              <a:rPr lang="en-US" sz="4100" dirty="0">
                <a:solidFill>
                  <a:srgbClr val="925C39"/>
                </a:solidFill>
                <a:latin typeface="Roboto Condensed"/>
              </a:rPr>
              <a:t> </a:t>
            </a:r>
            <a:r>
              <a:rPr lang="en-US" sz="4100" dirty="0" err="1">
                <a:solidFill>
                  <a:srgbClr val="925C39"/>
                </a:solidFill>
                <a:latin typeface="Roboto Condensed"/>
              </a:rPr>
              <a:t>Chí</a:t>
            </a:r>
            <a:r>
              <a:rPr lang="en-US" sz="4100" dirty="0">
                <a:solidFill>
                  <a:srgbClr val="925C39"/>
                </a:solidFill>
                <a:latin typeface="Roboto Condensed"/>
              </a:rPr>
              <a:t> Minh</a:t>
            </a:r>
          </a:p>
          <a:p>
            <a:pPr marL="885191" lvl="1" indent="-442595">
              <a:lnSpc>
                <a:spcPts val="5740"/>
              </a:lnSpc>
              <a:buFont typeface="Arial"/>
              <a:buChar char="•"/>
            </a:pPr>
            <a:r>
              <a:rPr lang="en-US" sz="4100" dirty="0" err="1">
                <a:solidFill>
                  <a:srgbClr val="925C39"/>
                </a:solidFill>
                <a:latin typeface="Roboto Condensed"/>
              </a:rPr>
              <a:t>Tác</a:t>
            </a:r>
            <a:r>
              <a:rPr lang="en-US" sz="4100" dirty="0">
                <a:solidFill>
                  <a:srgbClr val="925C39"/>
                </a:solidFill>
                <a:latin typeface="Roboto Condensed"/>
              </a:rPr>
              <a:t> </a:t>
            </a:r>
            <a:r>
              <a:rPr lang="en-US" sz="4100" dirty="0" err="1">
                <a:solidFill>
                  <a:srgbClr val="925C39"/>
                </a:solidFill>
                <a:latin typeface="Roboto Condensed"/>
              </a:rPr>
              <a:t>phẩm</a:t>
            </a:r>
            <a:r>
              <a:rPr lang="en-US" sz="4100" dirty="0">
                <a:solidFill>
                  <a:srgbClr val="925C39"/>
                </a:solidFill>
                <a:latin typeface="Roboto Condensed"/>
              </a:rPr>
              <a:t> </a:t>
            </a:r>
            <a:r>
              <a:rPr lang="en-US" sz="4100" dirty="0" err="1">
                <a:solidFill>
                  <a:srgbClr val="925C39"/>
                </a:solidFill>
                <a:latin typeface="Roboto Condensed"/>
              </a:rPr>
              <a:t>tiêu</a:t>
            </a:r>
            <a:r>
              <a:rPr lang="en-US" sz="4100" dirty="0">
                <a:solidFill>
                  <a:srgbClr val="925C39"/>
                </a:solidFill>
                <a:latin typeface="Roboto Condensed"/>
              </a:rPr>
              <a:t> </a:t>
            </a:r>
            <a:r>
              <a:rPr lang="en-US" sz="4100" dirty="0" err="1">
                <a:solidFill>
                  <a:srgbClr val="925C39"/>
                </a:solidFill>
                <a:latin typeface="Roboto Condensed"/>
              </a:rPr>
              <a:t>biểu</a:t>
            </a:r>
            <a:r>
              <a:rPr lang="en-US" sz="4100" dirty="0">
                <a:solidFill>
                  <a:srgbClr val="925C39"/>
                </a:solidFill>
                <a:latin typeface="Roboto Condensed"/>
              </a:rPr>
              <a:t>: </a:t>
            </a:r>
            <a:r>
              <a:rPr lang="en-US" sz="4100" i="1" dirty="0" err="1">
                <a:solidFill>
                  <a:srgbClr val="925C39"/>
                </a:solidFill>
                <a:latin typeface="Roboto Condensed"/>
              </a:rPr>
              <a:t>Ngục</a:t>
            </a:r>
            <a:r>
              <a:rPr lang="en-US" sz="4100" i="1" dirty="0">
                <a:solidFill>
                  <a:srgbClr val="925C39"/>
                </a:solidFill>
                <a:latin typeface="Roboto Condensed"/>
              </a:rPr>
              <a:t> </a:t>
            </a:r>
            <a:r>
              <a:rPr lang="en-US" sz="4100" i="1" dirty="0" err="1">
                <a:solidFill>
                  <a:srgbClr val="925C39"/>
                </a:solidFill>
                <a:latin typeface="Roboto Condensed"/>
              </a:rPr>
              <a:t>trung</a:t>
            </a:r>
            <a:r>
              <a:rPr lang="en-US" sz="4100" i="1" dirty="0">
                <a:solidFill>
                  <a:srgbClr val="925C39"/>
                </a:solidFill>
                <a:latin typeface="Roboto Condensed"/>
              </a:rPr>
              <a:t> </a:t>
            </a:r>
            <a:r>
              <a:rPr lang="en-US" sz="4100" i="1" dirty="0" err="1">
                <a:solidFill>
                  <a:srgbClr val="925C39"/>
                </a:solidFill>
                <a:latin typeface="Roboto Condensed"/>
              </a:rPr>
              <a:t>nhật</a:t>
            </a:r>
            <a:r>
              <a:rPr lang="en-US" sz="4100" i="1" dirty="0">
                <a:solidFill>
                  <a:srgbClr val="925C39"/>
                </a:solidFill>
                <a:latin typeface="Roboto Condensed"/>
              </a:rPr>
              <a:t> </a:t>
            </a:r>
            <a:r>
              <a:rPr lang="en-US" sz="4100" i="1" dirty="0" err="1">
                <a:solidFill>
                  <a:srgbClr val="925C39"/>
                </a:solidFill>
                <a:latin typeface="Roboto Condensed"/>
              </a:rPr>
              <a:t>kí</a:t>
            </a:r>
            <a:r>
              <a:rPr lang="en-US" sz="4100" i="1" dirty="0">
                <a:solidFill>
                  <a:srgbClr val="925C39"/>
                </a:solidFill>
                <a:latin typeface="Roboto Condensed"/>
              </a:rPr>
              <a:t>, </a:t>
            </a:r>
            <a:r>
              <a:rPr lang="en-US" sz="4100" i="1" dirty="0" err="1">
                <a:solidFill>
                  <a:srgbClr val="925C39"/>
                </a:solidFill>
                <a:latin typeface="Roboto Condensed"/>
              </a:rPr>
              <a:t>Bản</a:t>
            </a:r>
            <a:r>
              <a:rPr lang="en-US" sz="4100" i="1" dirty="0">
                <a:solidFill>
                  <a:srgbClr val="925C39"/>
                </a:solidFill>
                <a:latin typeface="Roboto Condensed"/>
              </a:rPr>
              <a:t> </a:t>
            </a:r>
            <a:r>
              <a:rPr lang="en-US" sz="4100" i="1" dirty="0" err="1">
                <a:solidFill>
                  <a:srgbClr val="925C39"/>
                </a:solidFill>
                <a:latin typeface="Roboto Condensed"/>
              </a:rPr>
              <a:t>án</a:t>
            </a:r>
            <a:r>
              <a:rPr lang="en-US" sz="4100" i="1" dirty="0">
                <a:solidFill>
                  <a:srgbClr val="925C39"/>
                </a:solidFill>
                <a:latin typeface="Roboto Condensed"/>
              </a:rPr>
              <a:t> </a:t>
            </a:r>
            <a:r>
              <a:rPr lang="en-US" sz="4100" i="1" dirty="0" err="1">
                <a:solidFill>
                  <a:srgbClr val="925C39"/>
                </a:solidFill>
                <a:latin typeface="Roboto Condensed"/>
              </a:rPr>
              <a:t>chế</a:t>
            </a:r>
            <a:r>
              <a:rPr lang="en-US" sz="4100" i="1" dirty="0">
                <a:solidFill>
                  <a:srgbClr val="925C39"/>
                </a:solidFill>
                <a:latin typeface="Roboto Condensed"/>
              </a:rPr>
              <a:t> </a:t>
            </a:r>
            <a:r>
              <a:rPr lang="en-US" sz="4100" i="1" dirty="0" err="1">
                <a:solidFill>
                  <a:srgbClr val="925C39"/>
                </a:solidFill>
                <a:latin typeface="Roboto Condensed"/>
              </a:rPr>
              <a:t>độ</a:t>
            </a:r>
            <a:r>
              <a:rPr lang="en-US" sz="4100" i="1" dirty="0">
                <a:solidFill>
                  <a:srgbClr val="925C39"/>
                </a:solidFill>
                <a:latin typeface="Roboto Condensed"/>
              </a:rPr>
              <a:t> </a:t>
            </a:r>
            <a:r>
              <a:rPr lang="en-US" sz="4100" i="1" dirty="0" err="1">
                <a:solidFill>
                  <a:srgbClr val="925C39"/>
                </a:solidFill>
                <a:latin typeface="Roboto Condensed"/>
              </a:rPr>
              <a:t>thực</a:t>
            </a:r>
            <a:r>
              <a:rPr lang="en-US" sz="4100" i="1" dirty="0">
                <a:solidFill>
                  <a:srgbClr val="925C39"/>
                </a:solidFill>
                <a:latin typeface="Roboto Condensed"/>
              </a:rPr>
              <a:t> </a:t>
            </a:r>
            <a:r>
              <a:rPr lang="en-US" sz="4100" i="1" dirty="0" err="1">
                <a:solidFill>
                  <a:srgbClr val="925C39"/>
                </a:solidFill>
                <a:latin typeface="Roboto Condensed"/>
              </a:rPr>
              <a:t>dân</a:t>
            </a:r>
            <a:r>
              <a:rPr lang="en-US" sz="4100" i="1" dirty="0">
                <a:solidFill>
                  <a:srgbClr val="925C39"/>
                </a:solidFill>
                <a:latin typeface="Roboto Condensed"/>
              </a:rPr>
              <a:t> </a:t>
            </a:r>
            <a:r>
              <a:rPr lang="en-US" sz="4100" i="1" dirty="0" err="1">
                <a:solidFill>
                  <a:srgbClr val="925C39"/>
                </a:solidFill>
                <a:latin typeface="Roboto Condensed"/>
              </a:rPr>
              <a:t>Pháp</a:t>
            </a:r>
            <a:r>
              <a:rPr lang="en-US" sz="4100" i="1" dirty="0">
                <a:solidFill>
                  <a:srgbClr val="925C39"/>
                </a:solidFill>
                <a:latin typeface="Roboto Condensed"/>
              </a:rPr>
              <a:t>,</a:t>
            </a:r>
            <a:r>
              <a:rPr lang="en-US" sz="4100" dirty="0">
                <a:solidFill>
                  <a:srgbClr val="925C39"/>
                </a:solidFill>
                <a:latin typeface="Roboto Condensed"/>
              </a:rPr>
              <a:t> …</a:t>
            </a:r>
          </a:p>
        </p:txBody>
      </p:sp>
      <p:pic>
        <p:nvPicPr>
          <p:cNvPr id="4" name="Picture 4"/>
          <p:cNvPicPr>
            <a:picLocks noChangeAspect="1"/>
          </p:cNvPicPr>
          <p:nvPr/>
        </p:nvPicPr>
        <p:blipFill>
          <a:blip r:embed="rId4"/>
          <a:srcRect/>
          <a:stretch>
            <a:fillRect/>
          </a:stretch>
        </p:blipFill>
        <p:spPr>
          <a:xfrm>
            <a:off x="-533321" y="1831696"/>
            <a:ext cx="6476184" cy="899377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881467" y="2515009"/>
            <a:ext cx="11856678" cy="7573453"/>
          </a:xfrm>
          <a:prstGeom prst="rect">
            <a:avLst/>
          </a:prstGeom>
        </p:spPr>
      </p:pic>
      <p:sp>
        <p:nvSpPr>
          <p:cNvPr id="6" name="TextBox 6"/>
          <p:cNvSpPr txBox="1"/>
          <p:nvPr/>
        </p:nvSpPr>
        <p:spPr>
          <a:xfrm>
            <a:off x="4987149" y="471170"/>
            <a:ext cx="14432762" cy="1047750"/>
          </a:xfrm>
          <a:prstGeom prst="rect">
            <a:avLst/>
          </a:prstGeom>
        </p:spPr>
        <p:txBody>
          <a:bodyPr lIns="0" tIns="0" rIns="0" bIns="0" rtlCol="0" anchor="t">
            <a:spAutoFit/>
          </a:bodyPr>
          <a:lstStyle/>
          <a:p>
            <a:pPr algn="l">
              <a:lnSpc>
                <a:spcPts val="8400"/>
              </a:lnSpc>
            </a:pPr>
            <a:r>
              <a:rPr lang="en-US" sz="6000">
                <a:solidFill>
                  <a:srgbClr val="7E4D55"/>
                </a:solidFill>
                <a:latin typeface="Roboto Condensed Bold Italics"/>
              </a:rPr>
              <a:t>3.1. Giới thiệu chung về tác giả, tác phẩm</a:t>
            </a:r>
          </a:p>
        </p:txBody>
      </p:sp>
      <p:sp>
        <p:nvSpPr>
          <p:cNvPr id="7" name="TextBox 7"/>
          <p:cNvSpPr txBox="1"/>
          <p:nvPr/>
        </p:nvSpPr>
        <p:spPr>
          <a:xfrm>
            <a:off x="5676034" y="1579200"/>
            <a:ext cx="14432762" cy="962660"/>
          </a:xfrm>
          <a:prstGeom prst="rect">
            <a:avLst/>
          </a:prstGeom>
        </p:spPr>
        <p:txBody>
          <a:bodyPr lIns="0" tIns="0" rIns="0" bIns="0" rtlCol="0" anchor="t">
            <a:spAutoFit/>
          </a:bodyPr>
          <a:lstStyle/>
          <a:p>
            <a:pPr algn="l">
              <a:lnSpc>
                <a:spcPts val="7840"/>
              </a:lnSpc>
            </a:pPr>
            <a:r>
              <a:rPr lang="en-US" sz="5600">
                <a:solidFill>
                  <a:srgbClr val="7E4D55"/>
                </a:solidFill>
                <a:latin typeface="#9Slide07 SVNUT Triumph Press"/>
              </a:rPr>
              <a:t>a. Tác giả</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BE9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2127">
            <a:off x="-2467324" y="-3691236"/>
            <a:ext cx="7382472" cy="7382472"/>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2127">
            <a:off x="14596764" y="-3200431"/>
            <a:ext cx="7382472" cy="738247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47267" y="3797012"/>
            <a:ext cx="18288000" cy="7155180"/>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34279" y="6266648"/>
            <a:ext cx="902721" cy="934252"/>
          </a:xfrm>
          <a:prstGeom prst="rect">
            <a:avLst/>
          </a:prstGeom>
        </p:spPr>
      </p:pic>
      <p:sp>
        <p:nvSpPr>
          <p:cNvPr id="6" name="TextBox 6"/>
          <p:cNvSpPr txBox="1"/>
          <p:nvPr/>
        </p:nvSpPr>
        <p:spPr>
          <a:xfrm>
            <a:off x="4219204" y="373402"/>
            <a:ext cx="10990820" cy="1177246"/>
          </a:xfrm>
          <a:prstGeom prst="rect">
            <a:avLst/>
          </a:prstGeom>
        </p:spPr>
        <p:txBody>
          <a:bodyPr lIns="0" tIns="0" rIns="0" bIns="0" rtlCol="0" anchor="t">
            <a:spAutoFit/>
          </a:bodyPr>
          <a:lstStyle/>
          <a:p>
            <a:pPr algn="ctr">
              <a:lnSpc>
                <a:spcPts val="9659"/>
              </a:lnSpc>
            </a:pPr>
            <a:r>
              <a:rPr lang="en-US" sz="6898">
                <a:solidFill>
                  <a:srgbClr val="3C1B1F"/>
                </a:solidFill>
                <a:latin typeface="Fraunces Bold"/>
              </a:rPr>
              <a:t>3. KHÁM PHÁ VĂN BẢN</a:t>
            </a:r>
          </a:p>
        </p:txBody>
      </p:sp>
      <p:sp>
        <p:nvSpPr>
          <p:cNvPr id="7" name="TextBox 7"/>
          <p:cNvSpPr txBox="1"/>
          <p:nvPr/>
        </p:nvSpPr>
        <p:spPr>
          <a:xfrm>
            <a:off x="1326296" y="2966432"/>
            <a:ext cx="15894904" cy="798295"/>
          </a:xfrm>
          <a:prstGeom prst="rect">
            <a:avLst/>
          </a:prstGeom>
        </p:spPr>
        <p:txBody>
          <a:bodyPr wrap="square" lIns="0" tIns="0" rIns="0" bIns="0" rtlCol="0" anchor="t">
            <a:spAutoFit/>
          </a:bodyPr>
          <a:lstStyle/>
          <a:p>
            <a:pPr algn="ctr">
              <a:lnSpc>
                <a:spcPts val="6719"/>
              </a:lnSpc>
              <a:spcBef>
                <a:spcPct val="0"/>
              </a:spcBef>
            </a:pPr>
            <a:r>
              <a:rPr lang="en-US" sz="4800" dirty="0">
                <a:solidFill>
                  <a:srgbClr val="3C1B1F"/>
                </a:solidFill>
                <a:latin typeface="Roboto Condensed Bold"/>
              </a:rPr>
              <a:t>1. </a:t>
            </a:r>
            <a:r>
              <a:rPr lang="en-US" sz="4800" dirty="0" err="1">
                <a:solidFill>
                  <a:srgbClr val="3C1B1F"/>
                </a:solidFill>
                <a:latin typeface="Roboto Condensed Bold"/>
              </a:rPr>
              <a:t>Văn</a:t>
            </a:r>
            <a:r>
              <a:rPr lang="en-US" sz="4800" dirty="0">
                <a:solidFill>
                  <a:srgbClr val="3C1B1F"/>
                </a:solidFill>
                <a:latin typeface="Roboto Condensed Bold"/>
              </a:rPr>
              <a:t> </a:t>
            </a:r>
            <a:r>
              <a:rPr lang="en-US" sz="4800" dirty="0" err="1">
                <a:solidFill>
                  <a:srgbClr val="3C1B1F"/>
                </a:solidFill>
                <a:latin typeface="Roboto Condensed Bold"/>
              </a:rPr>
              <a:t>bản</a:t>
            </a:r>
            <a:r>
              <a:rPr lang="en-US" sz="4800" dirty="0">
                <a:solidFill>
                  <a:srgbClr val="3C1B1F"/>
                </a:solidFill>
                <a:latin typeface="Roboto Condensed Bold"/>
              </a:rPr>
              <a:t> </a:t>
            </a:r>
            <a:r>
              <a:rPr lang="en-US" sz="4800" dirty="0" err="1">
                <a:solidFill>
                  <a:srgbClr val="3C1B1F"/>
                </a:solidFill>
                <a:latin typeface="Roboto Condensed Bold Italics"/>
              </a:rPr>
              <a:t>Tinh</a:t>
            </a:r>
            <a:r>
              <a:rPr lang="en-US" sz="4800" dirty="0">
                <a:solidFill>
                  <a:srgbClr val="3C1B1F"/>
                </a:solidFill>
                <a:latin typeface="Roboto Condensed Bold Italics"/>
              </a:rPr>
              <a:t> </a:t>
            </a:r>
            <a:r>
              <a:rPr lang="en-US" sz="4800" dirty="0" err="1">
                <a:solidFill>
                  <a:srgbClr val="3C1B1F"/>
                </a:solidFill>
                <a:latin typeface="Roboto Condensed Bold Italics"/>
              </a:rPr>
              <a:t>thần</a:t>
            </a:r>
            <a:r>
              <a:rPr lang="en-US" sz="4800" dirty="0">
                <a:solidFill>
                  <a:srgbClr val="3C1B1F"/>
                </a:solidFill>
                <a:latin typeface="Roboto Condensed Bold Italics"/>
              </a:rPr>
              <a:t> </a:t>
            </a:r>
            <a:r>
              <a:rPr lang="en-US" sz="4800" dirty="0" err="1">
                <a:solidFill>
                  <a:srgbClr val="3C1B1F"/>
                </a:solidFill>
                <a:latin typeface="Roboto Condensed Bold Italics"/>
              </a:rPr>
              <a:t>yêu</a:t>
            </a:r>
            <a:r>
              <a:rPr lang="en-US" sz="4800" dirty="0">
                <a:solidFill>
                  <a:srgbClr val="3C1B1F"/>
                </a:solidFill>
                <a:latin typeface="Roboto Condensed Bold Italics"/>
              </a:rPr>
              <a:t> </a:t>
            </a:r>
            <a:r>
              <a:rPr lang="en-US" sz="4800" dirty="0" err="1">
                <a:solidFill>
                  <a:srgbClr val="3C1B1F"/>
                </a:solidFill>
                <a:latin typeface="Roboto Condensed Bold Italics"/>
              </a:rPr>
              <a:t>nước</a:t>
            </a:r>
            <a:r>
              <a:rPr lang="en-US" sz="4800" dirty="0">
                <a:solidFill>
                  <a:srgbClr val="3C1B1F"/>
                </a:solidFill>
                <a:latin typeface="Roboto Condensed Bold Italics"/>
              </a:rPr>
              <a:t> </a:t>
            </a:r>
            <a:r>
              <a:rPr lang="en-US" sz="4800" dirty="0" err="1">
                <a:solidFill>
                  <a:srgbClr val="3C1B1F"/>
                </a:solidFill>
                <a:latin typeface="Roboto Condensed Bold Italics"/>
              </a:rPr>
              <a:t>của</a:t>
            </a:r>
            <a:r>
              <a:rPr lang="en-US" sz="4800" dirty="0">
                <a:solidFill>
                  <a:srgbClr val="3C1B1F"/>
                </a:solidFill>
                <a:latin typeface="Roboto Condensed Bold Italics"/>
              </a:rPr>
              <a:t> </a:t>
            </a:r>
            <a:r>
              <a:rPr lang="en-US" sz="4800" dirty="0" err="1">
                <a:solidFill>
                  <a:srgbClr val="3C1B1F"/>
                </a:solidFill>
                <a:latin typeface="Roboto Condensed Bold Italics"/>
              </a:rPr>
              <a:t>nhân</a:t>
            </a:r>
            <a:r>
              <a:rPr lang="en-US" sz="4800" dirty="0">
                <a:solidFill>
                  <a:srgbClr val="3C1B1F"/>
                </a:solidFill>
                <a:latin typeface="Roboto Condensed Bold Italics"/>
              </a:rPr>
              <a:t> </a:t>
            </a:r>
            <a:r>
              <a:rPr lang="en-US" sz="4800" dirty="0" err="1">
                <a:solidFill>
                  <a:srgbClr val="3C1B1F"/>
                </a:solidFill>
                <a:latin typeface="Roboto Condensed Bold Italics"/>
              </a:rPr>
              <a:t>dân</a:t>
            </a:r>
            <a:r>
              <a:rPr lang="en-US" sz="4800" dirty="0">
                <a:solidFill>
                  <a:srgbClr val="3C1B1F"/>
                </a:solidFill>
                <a:latin typeface="Roboto Condensed Bold Italics"/>
              </a:rPr>
              <a:t> ta</a:t>
            </a:r>
            <a:r>
              <a:rPr lang="en-US" sz="4800" dirty="0">
                <a:solidFill>
                  <a:srgbClr val="3C1B1F"/>
                </a:solidFill>
                <a:latin typeface="Roboto Condensed Bold"/>
              </a:rPr>
              <a:t> </a:t>
            </a:r>
            <a:r>
              <a:rPr lang="en-US" sz="4800" dirty="0" err="1">
                <a:solidFill>
                  <a:srgbClr val="3C1B1F"/>
                </a:solidFill>
                <a:latin typeface="Roboto Condensed Bold"/>
              </a:rPr>
              <a:t>viết</a:t>
            </a:r>
            <a:r>
              <a:rPr lang="en-US" sz="4800" dirty="0">
                <a:solidFill>
                  <a:srgbClr val="3C1B1F"/>
                </a:solidFill>
                <a:latin typeface="Roboto Condensed Bold"/>
              </a:rPr>
              <a:t> </a:t>
            </a:r>
            <a:r>
              <a:rPr lang="en-US" sz="4800" dirty="0" err="1">
                <a:solidFill>
                  <a:srgbClr val="3C1B1F"/>
                </a:solidFill>
                <a:latin typeface="Roboto Condensed Bold"/>
              </a:rPr>
              <a:t>về</a:t>
            </a:r>
            <a:r>
              <a:rPr lang="en-US" sz="4800" dirty="0">
                <a:solidFill>
                  <a:srgbClr val="3C1B1F"/>
                </a:solidFill>
                <a:latin typeface="Roboto Condensed Bold"/>
              </a:rPr>
              <a:t> </a:t>
            </a:r>
            <a:r>
              <a:rPr lang="en-US" sz="4800" dirty="0" err="1">
                <a:solidFill>
                  <a:srgbClr val="3C1B1F"/>
                </a:solidFill>
                <a:latin typeface="Roboto Condensed Bold"/>
              </a:rPr>
              <a:t>vấn</a:t>
            </a:r>
            <a:r>
              <a:rPr lang="en-US" sz="4800" dirty="0">
                <a:solidFill>
                  <a:srgbClr val="3C1B1F"/>
                </a:solidFill>
                <a:latin typeface="Roboto Condensed Bold"/>
              </a:rPr>
              <a:t> </a:t>
            </a:r>
            <a:r>
              <a:rPr lang="en-US" sz="4800" dirty="0" err="1">
                <a:solidFill>
                  <a:srgbClr val="3C1B1F"/>
                </a:solidFill>
                <a:latin typeface="Roboto Condensed Bold"/>
              </a:rPr>
              <a:t>đề</a:t>
            </a:r>
            <a:r>
              <a:rPr lang="en-US" sz="4800" dirty="0">
                <a:solidFill>
                  <a:srgbClr val="3C1B1F"/>
                </a:solidFill>
                <a:latin typeface="Roboto Condensed Bold"/>
              </a:rPr>
              <a:t> </a:t>
            </a:r>
            <a:r>
              <a:rPr lang="en-US" sz="4800" dirty="0" err="1">
                <a:solidFill>
                  <a:srgbClr val="3C1B1F"/>
                </a:solidFill>
                <a:latin typeface="Roboto Condensed Bold"/>
              </a:rPr>
              <a:t>gì</a:t>
            </a:r>
            <a:r>
              <a:rPr lang="en-US" sz="4800" dirty="0">
                <a:solidFill>
                  <a:srgbClr val="3C1B1F"/>
                </a:solidFill>
                <a:latin typeface="Roboto Condensed Bold"/>
              </a:rPr>
              <a:t>?</a:t>
            </a:r>
          </a:p>
        </p:txBody>
      </p:sp>
      <p:sp>
        <p:nvSpPr>
          <p:cNvPr id="8" name="TextBox 8"/>
          <p:cNvSpPr txBox="1"/>
          <p:nvPr/>
        </p:nvSpPr>
        <p:spPr>
          <a:xfrm>
            <a:off x="3724222" y="5507990"/>
            <a:ext cx="11980784" cy="3290570"/>
          </a:xfrm>
          <a:prstGeom prst="rect">
            <a:avLst/>
          </a:prstGeom>
        </p:spPr>
        <p:txBody>
          <a:bodyPr lIns="0" tIns="0" rIns="0" bIns="0" rtlCol="0" anchor="t">
            <a:spAutoFit/>
          </a:bodyPr>
          <a:lstStyle/>
          <a:p>
            <a:pPr algn="just">
              <a:lnSpc>
                <a:spcPts val="6579"/>
              </a:lnSpc>
              <a:spcBef>
                <a:spcPct val="0"/>
              </a:spcBef>
            </a:pPr>
            <a:r>
              <a:rPr lang="en-US" sz="4699">
                <a:solidFill>
                  <a:srgbClr val="3C1B1F"/>
                </a:solidFill>
                <a:latin typeface="Roboto Condensed"/>
              </a:rPr>
              <a:t>A. Tinh thần tương thân tương ái của dân tộc</a:t>
            </a:r>
          </a:p>
          <a:p>
            <a:pPr algn="just">
              <a:lnSpc>
                <a:spcPts val="6579"/>
              </a:lnSpc>
              <a:spcBef>
                <a:spcPct val="0"/>
              </a:spcBef>
            </a:pPr>
            <a:r>
              <a:rPr lang="en-US" sz="4699">
                <a:solidFill>
                  <a:srgbClr val="3C1B1F"/>
                </a:solidFill>
                <a:latin typeface="Roboto Condensed"/>
              </a:rPr>
              <a:t>B. Tinh thần yêu nước của nhân dân ta </a:t>
            </a:r>
          </a:p>
          <a:p>
            <a:pPr algn="just">
              <a:lnSpc>
                <a:spcPts val="6579"/>
              </a:lnSpc>
              <a:spcBef>
                <a:spcPct val="0"/>
              </a:spcBef>
            </a:pPr>
            <a:r>
              <a:rPr lang="en-US" sz="4699">
                <a:solidFill>
                  <a:srgbClr val="3C1B1F"/>
                </a:solidFill>
                <a:latin typeface="Roboto Condensed"/>
              </a:rPr>
              <a:t>C. Truyền thống uống nước nhớ nguồn của dân tộc </a:t>
            </a:r>
          </a:p>
          <a:p>
            <a:pPr algn="just">
              <a:lnSpc>
                <a:spcPts val="6579"/>
              </a:lnSpc>
              <a:spcBef>
                <a:spcPct val="0"/>
              </a:spcBef>
            </a:pPr>
            <a:r>
              <a:rPr lang="en-US" sz="4699">
                <a:solidFill>
                  <a:srgbClr val="3C1B1F"/>
                </a:solidFill>
                <a:latin typeface="Roboto Condensed"/>
              </a:rPr>
              <a:t>D. Sức mạnh của tinh thần đoàn kết</a:t>
            </a:r>
          </a:p>
        </p:txBody>
      </p:sp>
      <p:sp>
        <p:nvSpPr>
          <p:cNvPr id="9" name="TextBox 9"/>
          <p:cNvSpPr txBox="1"/>
          <p:nvPr/>
        </p:nvSpPr>
        <p:spPr>
          <a:xfrm>
            <a:off x="1028700" y="1967821"/>
            <a:ext cx="17165360" cy="863549"/>
          </a:xfrm>
          <a:prstGeom prst="rect">
            <a:avLst/>
          </a:prstGeom>
        </p:spPr>
        <p:txBody>
          <a:bodyPr lIns="0" tIns="0" rIns="0" bIns="0" rtlCol="0" anchor="t">
            <a:spAutoFit/>
          </a:bodyPr>
          <a:lstStyle/>
          <a:p>
            <a:pPr algn="ctr">
              <a:lnSpc>
                <a:spcPts val="7000"/>
              </a:lnSpc>
              <a:spcBef>
                <a:spcPct val="0"/>
              </a:spcBef>
            </a:pPr>
            <a:r>
              <a:rPr lang="en-US" sz="5000">
                <a:solidFill>
                  <a:srgbClr val="3C1B1F"/>
                </a:solidFill>
                <a:latin typeface="#9Slide07 SVNUT Triumph Press Bold"/>
              </a:rPr>
              <a:t>a. Vấn đề nghị luận và nội dung từng phần trong văn bản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BE9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2127">
            <a:off x="-2467324" y="-3691236"/>
            <a:ext cx="7382472" cy="7382472"/>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2127">
            <a:off x="14596764" y="-3200431"/>
            <a:ext cx="7382472" cy="738247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19222" y="4503074"/>
            <a:ext cx="13790803" cy="539565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876608" y="5809422"/>
            <a:ext cx="902721" cy="934252"/>
          </a:xfrm>
          <a:prstGeom prst="rect">
            <a:avLst/>
          </a:prstGeom>
        </p:spPr>
      </p:pic>
      <p:sp>
        <p:nvSpPr>
          <p:cNvPr id="6" name="TextBox 6"/>
          <p:cNvSpPr txBox="1"/>
          <p:nvPr/>
        </p:nvSpPr>
        <p:spPr>
          <a:xfrm>
            <a:off x="4219204" y="400050"/>
            <a:ext cx="10990820" cy="1177246"/>
          </a:xfrm>
          <a:prstGeom prst="rect">
            <a:avLst/>
          </a:prstGeom>
        </p:spPr>
        <p:txBody>
          <a:bodyPr lIns="0" tIns="0" rIns="0" bIns="0" rtlCol="0" anchor="t">
            <a:spAutoFit/>
          </a:bodyPr>
          <a:lstStyle/>
          <a:p>
            <a:pPr algn="ctr">
              <a:lnSpc>
                <a:spcPts val="9659"/>
              </a:lnSpc>
            </a:pPr>
            <a:r>
              <a:rPr lang="en-US" sz="6898">
                <a:solidFill>
                  <a:srgbClr val="3C1B1F"/>
                </a:solidFill>
                <a:latin typeface="Fraunces Bold"/>
              </a:rPr>
              <a:t>3. KHÁM PHÁ VĂN BẢN</a:t>
            </a:r>
          </a:p>
        </p:txBody>
      </p:sp>
      <p:sp>
        <p:nvSpPr>
          <p:cNvPr id="7" name="TextBox 7"/>
          <p:cNvSpPr txBox="1"/>
          <p:nvPr/>
        </p:nvSpPr>
        <p:spPr>
          <a:xfrm>
            <a:off x="1028700" y="2966432"/>
            <a:ext cx="17259300" cy="2526030"/>
          </a:xfrm>
          <a:prstGeom prst="rect">
            <a:avLst/>
          </a:prstGeom>
        </p:spPr>
        <p:txBody>
          <a:bodyPr lIns="0" tIns="0" rIns="0" bIns="0" rtlCol="0" anchor="t">
            <a:spAutoFit/>
          </a:bodyPr>
          <a:lstStyle/>
          <a:p>
            <a:pPr>
              <a:lnSpc>
                <a:spcPts val="6719"/>
              </a:lnSpc>
            </a:pPr>
            <a:r>
              <a:rPr lang="en-US" sz="4800">
                <a:solidFill>
                  <a:srgbClr val="3C1B1F"/>
                </a:solidFill>
                <a:latin typeface="Roboto Condensed Bold"/>
              </a:rPr>
              <a:t>2. Câu văn nào ở đoạn 1 khái quát được nội dung vấn đề nghị luận trong văn bản?</a:t>
            </a:r>
          </a:p>
          <a:p>
            <a:pPr>
              <a:lnSpc>
                <a:spcPts val="6719"/>
              </a:lnSpc>
              <a:spcBef>
                <a:spcPct val="0"/>
              </a:spcBef>
            </a:pPr>
            <a:endParaRPr lang="en-US" sz="4800">
              <a:solidFill>
                <a:srgbClr val="3C1B1F"/>
              </a:solidFill>
              <a:latin typeface="Roboto Condensed Bold"/>
            </a:endParaRPr>
          </a:p>
        </p:txBody>
      </p:sp>
      <p:sp>
        <p:nvSpPr>
          <p:cNvPr id="8" name="TextBox 8"/>
          <p:cNvSpPr txBox="1"/>
          <p:nvPr/>
        </p:nvSpPr>
        <p:spPr>
          <a:xfrm>
            <a:off x="6980277" y="5885522"/>
            <a:ext cx="2163723" cy="2525981"/>
          </a:xfrm>
          <a:prstGeom prst="rect">
            <a:avLst/>
          </a:prstGeom>
        </p:spPr>
        <p:txBody>
          <a:bodyPr lIns="0" tIns="0" rIns="0" bIns="0" rtlCol="0" anchor="t">
            <a:spAutoFit/>
          </a:bodyPr>
          <a:lstStyle/>
          <a:p>
            <a:pPr algn="ctr">
              <a:lnSpc>
                <a:spcPts val="6720"/>
              </a:lnSpc>
              <a:spcBef>
                <a:spcPct val="0"/>
              </a:spcBef>
            </a:pPr>
            <a:r>
              <a:rPr lang="en-US" sz="4800">
                <a:solidFill>
                  <a:srgbClr val="3C1B1F"/>
                </a:solidFill>
                <a:latin typeface="Roboto Condensed"/>
              </a:rPr>
              <a:t>A. Câu 1 </a:t>
            </a:r>
          </a:p>
          <a:p>
            <a:pPr algn="ctr">
              <a:lnSpc>
                <a:spcPts val="6720"/>
              </a:lnSpc>
              <a:spcBef>
                <a:spcPct val="0"/>
              </a:spcBef>
            </a:pPr>
            <a:r>
              <a:rPr lang="en-US" sz="4800">
                <a:solidFill>
                  <a:srgbClr val="3C1B1F"/>
                </a:solidFill>
                <a:latin typeface="Roboto Condensed"/>
              </a:rPr>
              <a:t>B. Câu 2 </a:t>
            </a:r>
          </a:p>
          <a:p>
            <a:pPr algn="ctr">
              <a:lnSpc>
                <a:spcPts val="6720"/>
              </a:lnSpc>
              <a:spcBef>
                <a:spcPct val="0"/>
              </a:spcBef>
            </a:pPr>
            <a:r>
              <a:rPr lang="en-US" sz="4800">
                <a:solidFill>
                  <a:srgbClr val="3C1B1F"/>
                </a:solidFill>
                <a:latin typeface="Roboto Condensed"/>
              </a:rPr>
              <a:t>C. Câu 3</a:t>
            </a:r>
          </a:p>
        </p:txBody>
      </p:sp>
      <p:sp>
        <p:nvSpPr>
          <p:cNvPr id="9" name="TextBox 9"/>
          <p:cNvSpPr txBox="1"/>
          <p:nvPr/>
        </p:nvSpPr>
        <p:spPr>
          <a:xfrm>
            <a:off x="1028700" y="1967821"/>
            <a:ext cx="17165360" cy="863549"/>
          </a:xfrm>
          <a:prstGeom prst="rect">
            <a:avLst/>
          </a:prstGeom>
        </p:spPr>
        <p:txBody>
          <a:bodyPr lIns="0" tIns="0" rIns="0" bIns="0" rtlCol="0" anchor="t">
            <a:spAutoFit/>
          </a:bodyPr>
          <a:lstStyle/>
          <a:p>
            <a:pPr algn="ctr">
              <a:lnSpc>
                <a:spcPts val="7000"/>
              </a:lnSpc>
              <a:spcBef>
                <a:spcPct val="0"/>
              </a:spcBef>
            </a:pPr>
            <a:r>
              <a:rPr lang="en-US" sz="5000">
                <a:solidFill>
                  <a:srgbClr val="3C1B1F"/>
                </a:solidFill>
                <a:latin typeface="#9Slide07 SVNUT Triumph Press Bold"/>
              </a:rPr>
              <a:t>a. Vấn đề nghị luận và nội dung từng phần trong văn bản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6836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91620">
            <a:off x="15127412" y="-1391874"/>
            <a:ext cx="5366284" cy="5307743"/>
          </a:xfrm>
          <a:prstGeom prst="rect">
            <a:avLst/>
          </a:prstGeom>
        </p:spPr>
      </p:pic>
      <p:graphicFrame>
        <p:nvGraphicFramePr>
          <p:cNvPr id="3" name="Table 3"/>
          <p:cNvGraphicFramePr>
            <a:graphicFrameLocks noGrp="1"/>
          </p:cNvGraphicFramePr>
          <p:nvPr>
            <p:extLst>
              <p:ext uri="{D42A27DB-BD31-4B8C-83A1-F6EECF244321}">
                <p14:modId xmlns:p14="http://schemas.microsoft.com/office/powerpoint/2010/main" val="2439057533"/>
              </p:ext>
            </p:extLst>
          </p:nvPr>
        </p:nvGraphicFramePr>
        <p:xfrm>
          <a:off x="238723" y="2263296"/>
          <a:ext cx="17810555" cy="7271939"/>
        </p:xfrm>
        <a:graphic>
          <a:graphicData uri="http://schemas.openxmlformats.org/drawingml/2006/table">
            <a:tbl>
              <a:tblPr/>
              <a:tblGrid>
                <a:gridCol w="8601427">
                  <a:extLst>
                    <a:ext uri="{9D8B030D-6E8A-4147-A177-3AD203B41FA5}">
                      <a16:colId xmlns:a16="http://schemas.microsoft.com/office/drawing/2014/main" val="20000"/>
                    </a:ext>
                  </a:extLst>
                </a:gridCol>
                <a:gridCol w="9209128">
                  <a:extLst>
                    <a:ext uri="{9D8B030D-6E8A-4147-A177-3AD203B41FA5}">
                      <a16:colId xmlns:a16="http://schemas.microsoft.com/office/drawing/2014/main" val="20001"/>
                    </a:ext>
                  </a:extLst>
                </a:gridCol>
              </a:tblGrid>
              <a:tr h="1104059">
                <a:tc>
                  <a:txBody>
                    <a:bodyPr/>
                    <a:lstStyle/>
                    <a:p>
                      <a:pPr algn="ctr">
                        <a:lnSpc>
                          <a:spcPts val="5879"/>
                        </a:lnSpc>
                        <a:defRPr/>
                      </a:pPr>
                      <a:r>
                        <a:rPr lang="en-US" sz="4199">
                          <a:solidFill>
                            <a:srgbClr val="7E4D55"/>
                          </a:solidFill>
                          <a:latin typeface="Roboto Condensed Bold"/>
                        </a:rPr>
                        <a:t>Cột A</a:t>
                      </a:r>
                      <a:endParaRPr lang="en-US" sz="1100"/>
                    </a:p>
                  </a:txBody>
                  <a:tcPr marL="85725" marR="85725" marT="85725" marB="85725" anchor="ctr">
                    <a:lnL w="38100" cap="flat" cmpd="sng" algn="ctr">
                      <a:solidFill>
                        <a:srgbClr val="925C39"/>
                      </a:solidFill>
                      <a:prstDash val="solid"/>
                      <a:round/>
                      <a:headEnd type="none" w="med" len="med"/>
                      <a:tailEnd type="none" w="med" len="med"/>
                    </a:lnL>
                    <a:lnR w="38100" cap="flat" cmpd="sng" algn="ctr">
                      <a:solidFill>
                        <a:srgbClr val="925C39"/>
                      </a:solidFill>
                      <a:prstDash val="solid"/>
                      <a:round/>
                      <a:headEnd type="none" w="med" len="med"/>
                      <a:tailEnd type="none" w="med" len="med"/>
                    </a:lnR>
                    <a:lnT w="38100" cap="flat" cmpd="sng" algn="ctr">
                      <a:solidFill>
                        <a:srgbClr val="925C39"/>
                      </a:solidFill>
                      <a:prstDash val="solid"/>
                      <a:round/>
                      <a:headEnd type="none" w="med" len="med"/>
                      <a:tailEnd type="none" w="med" len="med"/>
                    </a:lnT>
                    <a:lnB w="38100" cap="flat" cmpd="sng" algn="ctr">
                      <a:solidFill>
                        <a:srgbClr val="925C39"/>
                      </a:solidFill>
                      <a:prstDash val="solid"/>
                      <a:round/>
                      <a:headEnd type="none" w="med" len="med"/>
                      <a:tailEnd type="none" w="med" len="med"/>
                    </a:lnB>
                    <a:solidFill>
                      <a:srgbClr val="DB9970"/>
                    </a:solidFill>
                  </a:tcPr>
                </a:tc>
                <a:tc>
                  <a:txBody>
                    <a:bodyPr/>
                    <a:lstStyle/>
                    <a:p>
                      <a:pPr algn="ctr">
                        <a:lnSpc>
                          <a:spcPts val="5879"/>
                        </a:lnSpc>
                        <a:defRPr/>
                      </a:pPr>
                      <a:r>
                        <a:rPr lang="en-US" sz="4199">
                          <a:solidFill>
                            <a:srgbClr val="7E4D55"/>
                          </a:solidFill>
                          <a:latin typeface="Roboto Condensed Bold"/>
                        </a:rPr>
                        <a:t>Cột B</a:t>
                      </a:r>
                      <a:endParaRPr lang="en-US" sz="1100"/>
                    </a:p>
                  </a:txBody>
                  <a:tcPr marL="85725" marR="85725" marT="85725" marB="85725" anchor="ctr">
                    <a:lnL w="38100" cap="flat" cmpd="sng" algn="ctr">
                      <a:solidFill>
                        <a:srgbClr val="925C39"/>
                      </a:solidFill>
                      <a:prstDash val="solid"/>
                      <a:round/>
                      <a:headEnd type="none" w="med" len="med"/>
                      <a:tailEnd type="none" w="med" len="med"/>
                    </a:lnL>
                    <a:lnR w="38100" cap="flat" cmpd="sng" algn="ctr">
                      <a:solidFill>
                        <a:srgbClr val="925C39"/>
                      </a:solidFill>
                      <a:prstDash val="solid"/>
                      <a:round/>
                      <a:headEnd type="none" w="med" len="med"/>
                      <a:tailEnd type="none" w="med" len="med"/>
                    </a:lnR>
                    <a:lnT w="38100" cap="flat" cmpd="sng" algn="ctr">
                      <a:solidFill>
                        <a:srgbClr val="925C39"/>
                      </a:solidFill>
                      <a:prstDash val="solid"/>
                      <a:round/>
                      <a:headEnd type="none" w="med" len="med"/>
                      <a:tailEnd type="none" w="med" len="med"/>
                    </a:lnT>
                    <a:lnB w="38100" cap="flat" cmpd="sng" algn="ctr">
                      <a:solidFill>
                        <a:srgbClr val="925C39"/>
                      </a:solidFill>
                      <a:prstDash val="solid"/>
                      <a:round/>
                      <a:headEnd type="none" w="med" len="med"/>
                      <a:tailEnd type="none" w="med" len="med"/>
                    </a:lnB>
                    <a:solidFill>
                      <a:srgbClr val="DB9970"/>
                    </a:solidFill>
                  </a:tcPr>
                </a:tc>
                <a:extLst>
                  <a:ext uri="{0D108BD9-81ED-4DB2-BD59-A6C34878D82A}">
                    <a16:rowId xmlns:a16="http://schemas.microsoft.com/office/drawing/2014/main" val="10000"/>
                  </a:ext>
                </a:extLst>
              </a:tr>
              <a:tr h="2053152">
                <a:tc>
                  <a:txBody>
                    <a:bodyPr/>
                    <a:lstStyle/>
                    <a:p>
                      <a:pPr algn="just">
                        <a:lnSpc>
                          <a:spcPts val="5879"/>
                        </a:lnSpc>
                        <a:defRPr/>
                      </a:pPr>
                      <a:r>
                        <a:rPr lang="en-US" sz="4199" dirty="0" err="1">
                          <a:solidFill>
                            <a:srgbClr val="7C3F1D"/>
                          </a:solidFill>
                          <a:latin typeface="Roboto Condensed"/>
                        </a:rPr>
                        <a:t>Phần</a:t>
                      </a:r>
                      <a:r>
                        <a:rPr lang="en-US" sz="4199" dirty="0">
                          <a:solidFill>
                            <a:srgbClr val="7C3F1D"/>
                          </a:solidFill>
                          <a:latin typeface="Roboto Condensed"/>
                        </a:rPr>
                        <a:t> 1 (</a:t>
                      </a:r>
                      <a:r>
                        <a:rPr lang="en-US" sz="4199" dirty="0" err="1">
                          <a:solidFill>
                            <a:srgbClr val="7C3F1D"/>
                          </a:solidFill>
                          <a:latin typeface="Roboto Condensed"/>
                        </a:rPr>
                        <a:t>từ</a:t>
                      </a:r>
                      <a:r>
                        <a:rPr lang="en-US" sz="4199" dirty="0">
                          <a:solidFill>
                            <a:srgbClr val="7C3F1D"/>
                          </a:solidFill>
                          <a:latin typeface="Roboto Condensed"/>
                        </a:rPr>
                        <a:t> </a:t>
                      </a:r>
                      <a:r>
                        <a:rPr lang="en-US" sz="4199" dirty="0" err="1">
                          <a:solidFill>
                            <a:srgbClr val="7C3F1D"/>
                          </a:solidFill>
                          <a:latin typeface="Roboto Condensed"/>
                        </a:rPr>
                        <a:t>đầu</a:t>
                      </a:r>
                      <a:r>
                        <a:rPr lang="en-US" sz="4199" dirty="0">
                          <a:solidFill>
                            <a:srgbClr val="7C3F1D"/>
                          </a:solidFill>
                          <a:latin typeface="Roboto Condensed"/>
                        </a:rPr>
                        <a:t> </a:t>
                      </a:r>
                      <a:r>
                        <a:rPr lang="en-US" sz="4199" dirty="0" err="1">
                          <a:solidFill>
                            <a:srgbClr val="7C3F1D"/>
                          </a:solidFill>
                          <a:latin typeface="Roboto Condensed"/>
                        </a:rPr>
                        <a:t>đến</a:t>
                      </a:r>
                      <a:r>
                        <a:rPr lang="en-US" sz="4199" dirty="0">
                          <a:solidFill>
                            <a:srgbClr val="7C3F1D"/>
                          </a:solidFill>
                          <a:latin typeface="Roboto Condensed"/>
                        </a:rPr>
                        <a:t> </a:t>
                      </a:r>
                      <a:r>
                        <a:rPr lang="en-US" sz="4199" i="1" dirty="0" err="1">
                          <a:solidFill>
                            <a:srgbClr val="7C3F1D"/>
                          </a:solidFill>
                          <a:latin typeface="Roboto Condensed"/>
                        </a:rPr>
                        <a:t>lũ</a:t>
                      </a:r>
                      <a:r>
                        <a:rPr lang="en-US" sz="4199" i="1" dirty="0">
                          <a:solidFill>
                            <a:srgbClr val="7C3F1D"/>
                          </a:solidFill>
                          <a:latin typeface="Roboto Condensed"/>
                        </a:rPr>
                        <a:t> </a:t>
                      </a:r>
                      <a:r>
                        <a:rPr lang="en-US" sz="4199" i="1" dirty="0" err="1">
                          <a:solidFill>
                            <a:srgbClr val="7C3F1D"/>
                          </a:solidFill>
                          <a:latin typeface="Roboto Condensed"/>
                        </a:rPr>
                        <a:t>bán</a:t>
                      </a:r>
                      <a:r>
                        <a:rPr lang="en-US" sz="4199" i="1" dirty="0">
                          <a:solidFill>
                            <a:srgbClr val="7C3F1D"/>
                          </a:solidFill>
                          <a:latin typeface="Roboto Condensed"/>
                        </a:rPr>
                        <a:t> </a:t>
                      </a:r>
                      <a:r>
                        <a:rPr lang="en-US" sz="4199" i="1" dirty="0" err="1">
                          <a:solidFill>
                            <a:srgbClr val="7C3F1D"/>
                          </a:solidFill>
                          <a:latin typeface="Roboto Condensed"/>
                        </a:rPr>
                        <a:t>nước</a:t>
                      </a:r>
                      <a:r>
                        <a:rPr lang="en-US" sz="4199" i="1" dirty="0">
                          <a:solidFill>
                            <a:srgbClr val="7C3F1D"/>
                          </a:solidFill>
                          <a:latin typeface="Roboto Condensed"/>
                        </a:rPr>
                        <a:t> </a:t>
                      </a:r>
                      <a:r>
                        <a:rPr lang="en-US" sz="4199" i="1" dirty="0" err="1">
                          <a:solidFill>
                            <a:srgbClr val="7C3F1D"/>
                          </a:solidFill>
                          <a:latin typeface="Roboto Condensed"/>
                        </a:rPr>
                        <a:t>và</a:t>
                      </a:r>
                      <a:r>
                        <a:rPr lang="en-US" sz="4199" i="1" dirty="0">
                          <a:solidFill>
                            <a:srgbClr val="7C3F1D"/>
                          </a:solidFill>
                          <a:latin typeface="Roboto Condensed"/>
                        </a:rPr>
                        <a:t> </a:t>
                      </a:r>
                      <a:r>
                        <a:rPr lang="en-US" sz="4199" i="1" dirty="0" err="1">
                          <a:solidFill>
                            <a:srgbClr val="7C3F1D"/>
                          </a:solidFill>
                          <a:latin typeface="Roboto Condensed"/>
                        </a:rPr>
                        <a:t>lũ</a:t>
                      </a:r>
                      <a:r>
                        <a:rPr lang="en-US" sz="4199" i="1" dirty="0">
                          <a:solidFill>
                            <a:srgbClr val="7C3F1D"/>
                          </a:solidFill>
                          <a:latin typeface="Roboto Condensed"/>
                        </a:rPr>
                        <a:t> </a:t>
                      </a:r>
                      <a:r>
                        <a:rPr lang="en-US" sz="4199" i="1" dirty="0" err="1">
                          <a:solidFill>
                            <a:srgbClr val="7C3F1D"/>
                          </a:solidFill>
                          <a:latin typeface="Roboto Condensed"/>
                        </a:rPr>
                        <a:t>cướp</a:t>
                      </a:r>
                      <a:r>
                        <a:rPr lang="en-US" sz="4199" i="1" dirty="0">
                          <a:solidFill>
                            <a:srgbClr val="7C3F1D"/>
                          </a:solidFill>
                          <a:latin typeface="Roboto Condensed"/>
                        </a:rPr>
                        <a:t> </a:t>
                      </a:r>
                      <a:r>
                        <a:rPr lang="en-US" sz="4199" i="1" dirty="0" err="1">
                          <a:solidFill>
                            <a:srgbClr val="7C3F1D"/>
                          </a:solidFill>
                          <a:latin typeface="Roboto Condensed"/>
                        </a:rPr>
                        <a:t>nước</a:t>
                      </a:r>
                      <a:r>
                        <a:rPr lang="en-US" sz="4199" dirty="0">
                          <a:solidFill>
                            <a:srgbClr val="7C3F1D"/>
                          </a:solidFill>
                          <a:latin typeface="Roboto Condensed"/>
                        </a:rPr>
                        <a:t>)</a:t>
                      </a:r>
                      <a:endParaRPr lang="en-US" sz="1100" dirty="0"/>
                    </a:p>
                  </a:txBody>
                  <a:tcPr marL="85725" marR="85725" marT="85725" marB="85725" anchor="ctr">
                    <a:lnL w="38100" cap="flat" cmpd="sng" algn="ctr">
                      <a:solidFill>
                        <a:srgbClr val="925C39"/>
                      </a:solidFill>
                      <a:prstDash val="solid"/>
                      <a:round/>
                      <a:headEnd type="none" w="med" len="med"/>
                      <a:tailEnd type="none" w="med" len="med"/>
                    </a:lnL>
                    <a:lnR w="38100" cap="flat" cmpd="sng" algn="ctr">
                      <a:solidFill>
                        <a:srgbClr val="925C39"/>
                      </a:solidFill>
                      <a:prstDash val="solid"/>
                      <a:round/>
                      <a:headEnd type="none" w="med" len="med"/>
                      <a:tailEnd type="none" w="med" len="med"/>
                    </a:lnR>
                    <a:lnT w="38100" cap="flat" cmpd="sng" algn="ctr">
                      <a:solidFill>
                        <a:srgbClr val="925C39"/>
                      </a:solidFill>
                      <a:prstDash val="solid"/>
                      <a:round/>
                      <a:headEnd type="none" w="med" len="med"/>
                      <a:tailEnd type="none" w="med" len="med"/>
                    </a:lnT>
                    <a:lnB w="38100" cap="flat" cmpd="sng" algn="ctr">
                      <a:solidFill>
                        <a:srgbClr val="925C39"/>
                      </a:solidFill>
                      <a:prstDash val="solid"/>
                      <a:round/>
                      <a:headEnd type="none" w="med" len="med"/>
                      <a:tailEnd type="none" w="med" len="med"/>
                    </a:lnB>
                    <a:solidFill>
                      <a:srgbClr val="FFFFFF"/>
                    </a:solidFill>
                  </a:tcPr>
                </a:tc>
                <a:tc>
                  <a:txBody>
                    <a:bodyPr/>
                    <a:lstStyle/>
                    <a:p>
                      <a:pPr algn="just">
                        <a:lnSpc>
                          <a:spcPts val="5879"/>
                        </a:lnSpc>
                        <a:defRPr/>
                      </a:pPr>
                      <a:r>
                        <a:rPr lang="en-US" sz="4199" dirty="0" err="1">
                          <a:solidFill>
                            <a:srgbClr val="7C3F1D"/>
                          </a:solidFill>
                          <a:latin typeface="Roboto Condensed"/>
                        </a:rPr>
                        <a:t>Khẳng</a:t>
                      </a:r>
                      <a:r>
                        <a:rPr lang="en-US" sz="4199" dirty="0">
                          <a:solidFill>
                            <a:srgbClr val="7C3F1D"/>
                          </a:solidFill>
                          <a:latin typeface="Roboto Condensed"/>
                        </a:rPr>
                        <a:t> </a:t>
                      </a:r>
                      <a:r>
                        <a:rPr lang="en-US" sz="4199" dirty="0" err="1">
                          <a:solidFill>
                            <a:srgbClr val="7C3F1D"/>
                          </a:solidFill>
                          <a:latin typeface="Roboto Condensed"/>
                        </a:rPr>
                        <a:t>định</a:t>
                      </a:r>
                      <a:r>
                        <a:rPr lang="en-US" sz="4199" dirty="0">
                          <a:solidFill>
                            <a:srgbClr val="7C3F1D"/>
                          </a:solidFill>
                          <a:latin typeface="Roboto Condensed"/>
                        </a:rPr>
                        <a:t> </a:t>
                      </a:r>
                      <a:r>
                        <a:rPr lang="en-US" sz="4199" dirty="0" err="1">
                          <a:solidFill>
                            <a:srgbClr val="7C3F1D"/>
                          </a:solidFill>
                          <a:latin typeface="Roboto Condensed"/>
                        </a:rPr>
                        <a:t>tinh</a:t>
                      </a:r>
                      <a:r>
                        <a:rPr lang="en-US" sz="4199" dirty="0">
                          <a:solidFill>
                            <a:srgbClr val="7C3F1D"/>
                          </a:solidFill>
                          <a:latin typeface="Roboto Condensed"/>
                        </a:rPr>
                        <a:t> </a:t>
                      </a:r>
                      <a:r>
                        <a:rPr lang="en-US" sz="4199" dirty="0" err="1">
                          <a:solidFill>
                            <a:srgbClr val="7C3F1D"/>
                          </a:solidFill>
                          <a:latin typeface="Roboto Condensed"/>
                        </a:rPr>
                        <a:t>thần</a:t>
                      </a:r>
                      <a:r>
                        <a:rPr lang="en-US" sz="4199" dirty="0">
                          <a:solidFill>
                            <a:srgbClr val="7C3F1D"/>
                          </a:solidFill>
                          <a:latin typeface="Roboto Condensed"/>
                        </a:rPr>
                        <a:t> </a:t>
                      </a:r>
                      <a:r>
                        <a:rPr lang="en-US" sz="4199" dirty="0" err="1">
                          <a:solidFill>
                            <a:srgbClr val="7C3F1D"/>
                          </a:solidFill>
                          <a:latin typeface="Roboto Condensed"/>
                        </a:rPr>
                        <a:t>yêu</a:t>
                      </a:r>
                      <a:r>
                        <a:rPr lang="en-US" sz="4199" dirty="0">
                          <a:solidFill>
                            <a:srgbClr val="7C3F1D"/>
                          </a:solidFill>
                          <a:latin typeface="Roboto Condensed"/>
                        </a:rPr>
                        <a:t> </a:t>
                      </a:r>
                      <a:r>
                        <a:rPr lang="en-US" sz="4199" dirty="0" err="1">
                          <a:solidFill>
                            <a:srgbClr val="7C3F1D"/>
                          </a:solidFill>
                          <a:latin typeface="Roboto Condensed"/>
                        </a:rPr>
                        <a:t>nước</a:t>
                      </a:r>
                      <a:r>
                        <a:rPr lang="en-US" sz="4199" dirty="0">
                          <a:solidFill>
                            <a:srgbClr val="7C3F1D"/>
                          </a:solidFill>
                          <a:latin typeface="Roboto Condensed"/>
                        </a:rPr>
                        <a:t> </a:t>
                      </a:r>
                      <a:r>
                        <a:rPr lang="en-US" sz="4199" dirty="0" err="1">
                          <a:solidFill>
                            <a:srgbClr val="7C3F1D"/>
                          </a:solidFill>
                          <a:latin typeface="Roboto Condensed"/>
                        </a:rPr>
                        <a:t>và</a:t>
                      </a:r>
                      <a:r>
                        <a:rPr lang="en-US" sz="4199" dirty="0">
                          <a:solidFill>
                            <a:srgbClr val="7C3F1D"/>
                          </a:solidFill>
                          <a:latin typeface="Roboto Condensed"/>
                        </a:rPr>
                        <a:t> </a:t>
                      </a:r>
                      <a:r>
                        <a:rPr lang="en-US" sz="4199" dirty="0" err="1">
                          <a:solidFill>
                            <a:srgbClr val="7C3F1D"/>
                          </a:solidFill>
                          <a:latin typeface="Roboto Condensed"/>
                        </a:rPr>
                        <a:t>truyền</a:t>
                      </a:r>
                      <a:r>
                        <a:rPr lang="en-US" sz="4199" dirty="0">
                          <a:solidFill>
                            <a:srgbClr val="7C3F1D"/>
                          </a:solidFill>
                          <a:latin typeface="Roboto Condensed"/>
                        </a:rPr>
                        <a:t> </a:t>
                      </a:r>
                      <a:r>
                        <a:rPr lang="en-US" sz="4199" dirty="0" err="1">
                          <a:solidFill>
                            <a:srgbClr val="7C3F1D"/>
                          </a:solidFill>
                          <a:latin typeface="Roboto Condensed"/>
                        </a:rPr>
                        <a:t>thống</a:t>
                      </a:r>
                      <a:r>
                        <a:rPr lang="en-US" sz="4199" dirty="0">
                          <a:solidFill>
                            <a:srgbClr val="7C3F1D"/>
                          </a:solidFill>
                          <a:latin typeface="Roboto Condensed"/>
                        </a:rPr>
                        <a:t> </a:t>
                      </a:r>
                      <a:r>
                        <a:rPr lang="en-US" sz="4199" dirty="0" err="1">
                          <a:solidFill>
                            <a:srgbClr val="7C3F1D"/>
                          </a:solidFill>
                          <a:latin typeface="Roboto Condensed"/>
                        </a:rPr>
                        <a:t>quý</a:t>
                      </a:r>
                      <a:r>
                        <a:rPr lang="en-US" sz="4199" dirty="0">
                          <a:solidFill>
                            <a:srgbClr val="7C3F1D"/>
                          </a:solidFill>
                          <a:latin typeface="Roboto Condensed"/>
                        </a:rPr>
                        <a:t> </a:t>
                      </a:r>
                      <a:r>
                        <a:rPr lang="en-US" sz="4199" dirty="0" err="1">
                          <a:solidFill>
                            <a:srgbClr val="7C3F1D"/>
                          </a:solidFill>
                          <a:latin typeface="Roboto Condensed"/>
                        </a:rPr>
                        <a:t>báu</a:t>
                      </a:r>
                      <a:r>
                        <a:rPr lang="en-US" sz="4199" dirty="0">
                          <a:solidFill>
                            <a:srgbClr val="7C3F1D"/>
                          </a:solidFill>
                          <a:latin typeface="Roboto Condensed"/>
                        </a:rPr>
                        <a:t> </a:t>
                      </a:r>
                      <a:r>
                        <a:rPr lang="en-US" sz="4199" dirty="0" err="1">
                          <a:solidFill>
                            <a:srgbClr val="7C3F1D"/>
                          </a:solidFill>
                          <a:latin typeface="Roboto Condensed"/>
                        </a:rPr>
                        <a:t>của</a:t>
                      </a:r>
                      <a:r>
                        <a:rPr lang="en-US" sz="4199" dirty="0">
                          <a:solidFill>
                            <a:srgbClr val="7C3F1D"/>
                          </a:solidFill>
                          <a:latin typeface="Roboto Condensed"/>
                        </a:rPr>
                        <a:t> </a:t>
                      </a:r>
                      <a:r>
                        <a:rPr lang="en-US" sz="4199" dirty="0" err="1">
                          <a:solidFill>
                            <a:srgbClr val="7C3F1D"/>
                          </a:solidFill>
                          <a:latin typeface="Roboto Condensed"/>
                        </a:rPr>
                        <a:t>dân</a:t>
                      </a:r>
                      <a:r>
                        <a:rPr lang="en-US" sz="4199" dirty="0">
                          <a:solidFill>
                            <a:srgbClr val="7C3F1D"/>
                          </a:solidFill>
                          <a:latin typeface="Roboto Condensed"/>
                        </a:rPr>
                        <a:t> </a:t>
                      </a:r>
                      <a:r>
                        <a:rPr lang="en-US" sz="4199" dirty="0" err="1">
                          <a:solidFill>
                            <a:srgbClr val="7C3F1D"/>
                          </a:solidFill>
                          <a:latin typeface="Roboto Condensed"/>
                        </a:rPr>
                        <a:t>tộc</a:t>
                      </a:r>
                      <a:r>
                        <a:rPr lang="en-US" sz="4199" dirty="0">
                          <a:solidFill>
                            <a:srgbClr val="7C3F1D"/>
                          </a:solidFill>
                          <a:latin typeface="Roboto Condensed"/>
                        </a:rPr>
                        <a:t>.</a:t>
                      </a:r>
                      <a:endParaRPr lang="en-US" sz="1100" dirty="0"/>
                    </a:p>
                  </a:txBody>
                  <a:tcPr marL="85725" marR="85725" marT="85725" marB="85725" anchor="ctr">
                    <a:lnL w="38100" cap="flat" cmpd="sng" algn="ctr">
                      <a:solidFill>
                        <a:srgbClr val="925C39"/>
                      </a:solidFill>
                      <a:prstDash val="solid"/>
                      <a:round/>
                      <a:headEnd type="none" w="med" len="med"/>
                      <a:tailEnd type="none" w="med" len="med"/>
                    </a:lnL>
                    <a:lnR w="38100" cap="flat" cmpd="sng" algn="ctr">
                      <a:solidFill>
                        <a:srgbClr val="925C39"/>
                      </a:solidFill>
                      <a:prstDash val="solid"/>
                      <a:round/>
                      <a:headEnd type="none" w="med" len="med"/>
                      <a:tailEnd type="none" w="med" len="med"/>
                    </a:lnR>
                    <a:lnT w="38100" cap="flat" cmpd="sng" algn="ctr">
                      <a:solidFill>
                        <a:srgbClr val="925C39"/>
                      </a:solidFill>
                      <a:prstDash val="solid"/>
                      <a:round/>
                      <a:headEnd type="none" w="med" len="med"/>
                      <a:tailEnd type="none" w="med" len="med"/>
                    </a:lnT>
                    <a:lnB w="38100" cap="flat" cmpd="sng" algn="ctr">
                      <a:solidFill>
                        <a:srgbClr val="925C39"/>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061576">
                <a:tc>
                  <a:txBody>
                    <a:bodyPr/>
                    <a:lstStyle/>
                    <a:p>
                      <a:pPr algn="just">
                        <a:lnSpc>
                          <a:spcPts val="5879"/>
                        </a:lnSpc>
                        <a:defRPr/>
                      </a:pPr>
                      <a:r>
                        <a:rPr lang="en-US" sz="4199" dirty="0" err="1">
                          <a:solidFill>
                            <a:srgbClr val="7C3F1D"/>
                          </a:solidFill>
                          <a:latin typeface="Roboto Condensed"/>
                        </a:rPr>
                        <a:t>Phần</a:t>
                      </a:r>
                      <a:r>
                        <a:rPr lang="en-US" sz="4199" dirty="0">
                          <a:solidFill>
                            <a:srgbClr val="7C3F1D"/>
                          </a:solidFill>
                          <a:latin typeface="Roboto Condensed"/>
                        </a:rPr>
                        <a:t> 2 (</a:t>
                      </a:r>
                      <a:r>
                        <a:rPr lang="en-US" sz="4199" dirty="0" err="1">
                          <a:solidFill>
                            <a:srgbClr val="7C3F1D"/>
                          </a:solidFill>
                          <a:latin typeface="Roboto Condensed"/>
                        </a:rPr>
                        <a:t>tiếp</a:t>
                      </a:r>
                      <a:r>
                        <a:rPr lang="en-US" sz="4199" dirty="0">
                          <a:solidFill>
                            <a:srgbClr val="7C3F1D"/>
                          </a:solidFill>
                          <a:latin typeface="Roboto Condensed"/>
                        </a:rPr>
                        <a:t> </a:t>
                      </a:r>
                      <a:r>
                        <a:rPr lang="en-US" sz="4199" dirty="0" err="1">
                          <a:solidFill>
                            <a:srgbClr val="7C3F1D"/>
                          </a:solidFill>
                          <a:latin typeface="Roboto Condensed"/>
                        </a:rPr>
                        <a:t>theo</a:t>
                      </a:r>
                      <a:r>
                        <a:rPr lang="en-US" sz="4199" dirty="0">
                          <a:solidFill>
                            <a:srgbClr val="7C3F1D"/>
                          </a:solidFill>
                          <a:latin typeface="Roboto Condensed"/>
                        </a:rPr>
                        <a:t> </a:t>
                      </a:r>
                      <a:r>
                        <a:rPr lang="en-US" sz="4199" dirty="0" err="1">
                          <a:solidFill>
                            <a:srgbClr val="7C3F1D"/>
                          </a:solidFill>
                          <a:latin typeface="Roboto Condensed"/>
                        </a:rPr>
                        <a:t>đến</a:t>
                      </a:r>
                      <a:r>
                        <a:rPr lang="en-US" sz="4199" dirty="0">
                          <a:solidFill>
                            <a:srgbClr val="7C3F1D"/>
                          </a:solidFill>
                          <a:latin typeface="Roboto Condensed"/>
                        </a:rPr>
                        <a:t> </a:t>
                      </a:r>
                      <a:r>
                        <a:rPr lang="en-US" sz="4199" i="1" dirty="0" err="1">
                          <a:solidFill>
                            <a:srgbClr val="7C3F1D"/>
                          </a:solidFill>
                          <a:latin typeface="Roboto Condensed"/>
                        </a:rPr>
                        <a:t>lòng</a:t>
                      </a:r>
                      <a:r>
                        <a:rPr lang="en-US" sz="4199" i="1" dirty="0">
                          <a:solidFill>
                            <a:srgbClr val="7C3F1D"/>
                          </a:solidFill>
                          <a:latin typeface="Roboto Condensed"/>
                        </a:rPr>
                        <a:t> </a:t>
                      </a:r>
                      <a:r>
                        <a:rPr lang="en-US" sz="4199" i="1" dirty="0" err="1">
                          <a:solidFill>
                            <a:srgbClr val="7C3F1D"/>
                          </a:solidFill>
                          <a:latin typeface="Roboto Condensed"/>
                        </a:rPr>
                        <a:t>nồng</a:t>
                      </a:r>
                      <a:r>
                        <a:rPr lang="en-US" sz="4199" i="1" dirty="0">
                          <a:solidFill>
                            <a:srgbClr val="7C3F1D"/>
                          </a:solidFill>
                          <a:latin typeface="Roboto Condensed"/>
                        </a:rPr>
                        <a:t> </a:t>
                      </a:r>
                      <a:r>
                        <a:rPr lang="en-US" sz="4199" i="1" dirty="0" err="1">
                          <a:solidFill>
                            <a:srgbClr val="7C3F1D"/>
                          </a:solidFill>
                          <a:latin typeface="Roboto Condensed"/>
                        </a:rPr>
                        <a:t>nàn</a:t>
                      </a:r>
                      <a:r>
                        <a:rPr lang="en-US" sz="4199" i="1" dirty="0">
                          <a:solidFill>
                            <a:srgbClr val="7C3F1D"/>
                          </a:solidFill>
                          <a:latin typeface="Roboto Condensed"/>
                        </a:rPr>
                        <a:t> </a:t>
                      </a:r>
                      <a:r>
                        <a:rPr lang="en-US" sz="4199" i="1" dirty="0" err="1">
                          <a:solidFill>
                            <a:srgbClr val="7C3F1D"/>
                          </a:solidFill>
                          <a:latin typeface="Roboto Condensed"/>
                        </a:rPr>
                        <a:t>yêu</a:t>
                      </a:r>
                      <a:r>
                        <a:rPr lang="en-US" sz="4199" i="1" dirty="0">
                          <a:solidFill>
                            <a:srgbClr val="7C3F1D"/>
                          </a:solidFill>
                          <a:latin typeface="Roboto Condensed"/>
                        </a:rPr>
                        <a:t> </a:t>
                      </a:r>
                      <a:r>
                        <a:rPr lang="en-US" sz="4199" i="1" dirty="0" err="1">
                          <a:solidFill>
                            <a:srgbClr val="7C3F1D"/>
                          </a:solidFill>
                          <a:latin typeface="Roboto Condensed"/>
                        </a:rPr>
                        <a:t>nước</a:t>
                      </a:r>
                      <a:r>
                        <a:rPr lang="en-US" sz="4199" dirty="0">
                          <a:solidFill>
                            <a:srgbClr val="7C3F1D"/>
                          </a:solidFill>
                          <a:latin typeface="Roboto Condensed"/>
                        </a:rPr>
                        <a:t>)</a:t>
                      </a:r>
                      <a:endParaRPr lang="en-US" sz="1100" dirty="0"/>
                    </a:p>
                  </a:txBody>
                  <a:tcPr marL="85725" marR="85725" marT="85725" marB="85725" anchor="ctr">
                    <a:lnL w="38100" cap="flat" cmpd="sng" algn="ctr">
                      <a:solidFill>
                        <a:srgbClr val="925C39"/>
                      </a:solidFill>
                      <a:prstDash val="solid"/>
                      <a:round/>
                      <a:headEnd type="none" w="med" len="med"/>
                      <a:tailEnd type="none" w="med" len="med"/>
                    </a:lnL>
                    <a:lnR w="38100" cap="flat" cmpd="sng" algn="ctr">
                      <a:solidFill>
                        <a:srgbClr val="925C39"/>
                      </a:solidFill>
                      <a:prstDash val="solid"/>
                      <a:round/>
                      <a:headEnd type="none" w="med" len="med"/>
                      <a:tailEnd type="none" w="med" len="med"/>
                    </a:lnR>
                    <a:lnT w="38100" cap="flat" cmpd="sng" algn="ctr">
                      <a:solidFill>
                        <a:srgbClr val="925C39"/>
                      </a:solidFill>
                      <a:prstDash val="solid"/>
                      <a:round/>
                      <a:headEnd type="none" w="med" len="med"/>
                      <a:tailEnd type="none" w="med" len="med"/>
                    </a:lnT>
                    <a:lnB w="38100" cap="flat" cmpd="sng" algn="ctr">
                      <a:solidFill>
                        <a:srgbClr val="925C39"/>
                      </a:solidFill>
                      <a:prstDash val="solid"/>
                      <a:round/>
                      <a:headEnd type="none" w="med" len="med"/>
                      <a:tailEnd type="none" w="med" len="med"/>
                    </a:lnB>
                    <a:solidFill>
                      <a:srgbClr val="FFFFFF"/>
                    </a:solidFill>
                  </a:tcPr>
                </a:tc>
                <a:tc>
                  <a:txBody>
                    <a:bodyPr/>
                    <a:lstStyle/>
                    <a:p>
                      <a:pPr algn="just">
                        <a:lnSpc>
                          <a:spcPts val="5879"/>
                        </a:lnSpc>
                        <a:defRPr/>
                      </a:pPr>
                      <a:r>
                        <a:rPr lang="en-US" sz="4199">
                          <a:solidFill>
                            <a:srgbClr val="7C3F1D"/>
                          </a:solidFill>
                          <a:latin typeface="Roboto Condensed"/>
                        </a:rPr>
                        <a:t>Phát huy tinh thần yêu nước của dân tộc trong thực tế là nhiệm vụ quan trọng.</a:t>
                      </a:r>
                      <a:endParaRPr lang="en-US" sz="1100"/>
                    </a:p>
                  </a:txBody>
                  <a:tcPr marL="85725" marR="85725" marT="85725" marB="85725" anchor="ctr">
                    <a:lnL w="38100" cap="flat" cmpd="sng" algn="ctr">
                      <a:solidFill>
                        <a:srgbClr val="925C39"/>
                      </a:solidFill>
                      <a:prstDash val="solid"/>
                      <a:round/>
                      <a:headEnd type="none" w="med" len="med"/>
                      <a:tailEnd type="none" w="med" len="med"/>
                    </a:lnL>
                    <a:lnR w="38100" cap="flat" cmpd="sng" algn="ctr">
                      <a:solidFill>
                        <a:srgbClr val="925C39"/>
                      </a:solidFill>
                      <a:prstDash val="solid"/>
                      <a:round/>
                      <a:headEnd type="none" w="med" len="med"/>
                      <a:tailEnd type="none" w="med" len="med"/>
                    </a:lnR>
                    <a:lnT w="38100" cap="flat" cmpd="sng" algn="ctr">
                      <a:solidFill>
                        <a:srgbClr val="925C39"/>
                      </a:solidFill>
                      <a:prstDash val="solid"/>
                      <a:round/>
                      <a:headEnd type="none" w="med" len="med"/>
                      <a:tailEnd type="none" w="med" len="med"/>
                    </a:lnT>
                    <a:lnB w="38100" cap="flat" cmpd="sng" algn="ctr">
                      <a:solidFill>
                        <a:srgbClr val="925C39"/>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053152">
                <a:tc>
                  <a:txBody>
                    <a:bodyPr/>
                    <a:lstStyle/>
                    <a:p>
                      <a:pPr algn="just">
                        <a:lnSpc>
                          <a:spcPts val="5879"/>
                        </a:lnSpc>
                        <a:defRPr/>
                      </a:pPr>
                      <a:r>
                        <a:rPr lang="en-US" sz="4199">
                          <a:solidFill>
                            <a:srgbClr val="7C3F1D"/>
                          </a:solidFill>
                          <a:latin typeface="Roboto Condensed"/>
                        </a:rPr>
                        <a:t>Phần 3(đoạn còn lại)</a:t>
                      </a:r>
                      <a:endParaRPr lang="en-US" sz="1100"/>
                    </a:p>
                  </a:txBody>
                  <a:tcPr marL="85725" marR="85725" marT="85725" marB="85725" anchor="ctr">
                    <a:lnL w="38100" cap="flat" cmpd="sng" algn="ctr">
                      <a:solidFill>
                        <a:srgbClr val="925C39"/>
                      </a:solidFill>
                      <a:prstDash val="solid"/>
                      <a:round/>
                      <a:headEnd type="none" w="med" len="med"/>
                      <a:tailEnd type="none" w="med" len="med"/>
                    </a:lnL>
                    <a:lnR w="38100" cap="flat" cmpd="sng" algn="ctr">
                      <a:solidFill>
                        <a:srgbClr val="925C39"/>
                      </a:solidFill>
                      <a:prstDash val="solid"/>
                      <a:round/>
                      <a:headEnd type="none" w="med" len="med"/>
                      <a:tailEnd type="none" w="med" len="med"/>
                    </a:lnR>
                    <a:lnT w="38100" cap="flat" cmpd="sng" algn="ctr">
                      <a:solidFill>
                        <a:srgbClr val="925C39"/>
                      </a:solidFill>
                      <a:prstDash val="solid"/>
                      <a:round/>
                      <a:headEnd type="none" w="med" len="med"/>
                      <a:tailEnd type="none" w="med" len="med"/>
                    </a:lnT>
                    <a:lnB w="38100" cap="flat" cmpd="sng" algn="ctr">
                      <a:solidFill>
                        <a:srgbClr val="925C39"/>
                      </a:solidFill>
                      <a:prstDash val="solid"/>
                      <a:round/>
                      <a:headEnd type="none" w="med" len="med"/>
                      <a:tailEnd type="none" w="med" len="med"/>
                    </a:lnB>
                    <a:solidFill>
                      <a:srgbClr val="FFFFFF"/>
                    </a:solidFill>
                  </a:tcPr>
                </a:tc>
                <a:tc>
                  <a:txBody>
                    <a:bodyPr/>
                    <a:lstStyle/>
                    <a:p>
                      <a:pPr algn="just">
                        <a:lnSpc>
                          <a:spcPts val="5879"/>
                        </a:lnSpc>
                        <a:defRPr/>
                      </a:pPr>
                      <a:r>
                        <a:rPr lang="en-US" sz="4199" dirty="0" err="1">
                          <a:solidFill>
                            <a:srgbClr val="7C3F1D"/>
                          </a:solidFill>
                          <a:latin typeface="Roboto Condensed"/>
                        </a:rPr>
                        <a:t>Tinh</a:t>
                      </a:r>
                      <a:r>
                        <a:rPr lang="en-US" sz="4199" dirty="0">
                          <a:solidFill>
                            <a:srgbClr val="7C3F1D"/>
                          </a:solidFill>
                          <a:latin typeface="Roboto Condensed"/>
                        </a:rPr>
                        <a:t> </a:t>
                      </a:r>
                      <a:r>
                        <a:rPr lang="en-US" sz="4199" dirty="0" err="1">
                          <a:solidFill>
                            <a:srgbClr val="7C3F1D"/>
                          </a:solidFill>
                          <a:latin typeface="Roboto Condensed"/>
                        </a:rPr>
                        <a:t>thần</a:t>
                      </a:r>
                      <a:r>
                        <a:rPr lang="en-US" sz="4199" dirty="0">
                          <a:solidFill>
                            <a:srgbClr val="7C3F1D"/>
                          </a:solidFill>
                          <a:latin typeface="Roboto Condensed"/>
                        </a:rPr>
                        <a:t> </a:t>
                      </a:r>
                      <a:r>
                        <a:rPr lang="en-US" sz="4199" dirty="0" err="1">
                          <a:solidFill>
                            <a:srgbClr val="7C3F1D"/>
                          </a:solidFill>
                          <a:latin typeface="Roboto Condensed"/>
                        </a:rPr>
                        <a:t>yêu</a:t>
                      </a:r>
                      <a:r>
                        <a:rPr lang="en-US" sz="4199" dirty="0">
                          <a:solidFill>
                            <a:srgbClr val="7C3F1D"/>
                          </a:solidFill>
                          <a:latin typeface="Roboto Condensed"/>
                        </a:rPr>
                        <a:t> </a:t>
                      </a:r>
                      <a:r>
                        <a:rPr lang="en-US" sz="4199" dirty="0" err="1">
                          <a:solidFill>
                            <a:srgbClr val="7C3F1D"/>
                          </a:solidFill>
                          <a:latin typeface="Roboto Condensed"/>
                        </a:rPr>
                        <a:t>nước</a:t>
                      </a:r>
                      <a:r>
                        <a:rPr lang="en-US" sz="4199" dirty="0">
                          <a:solidFill>
                            <a:srgbClr val="7C3F1D"/>
                          </a:solidFill>
                          <a:latin typeface="Roboto Condensed"/>
                        </a:rPr>
                        <a:t> </a:t>
                      </a:r>
                      <a:r>
                        <a:rPr lang="en-US" sz="4199" dirty="0" err="1">
                          <a:solidFill>
                            <a:srgbClr val="7C3F1D"/>
                          </a:solidFill>
                          <a:latin typeface="Roboto Condensed"/>
                        </a:rPr>
                        <a:t>của</a:t>
                      </a:r>
                      <a:r>
                        <a:rPr lang="en-US" sz="4199" dirty="0">
                          <a:solidFill>
                            <a:srgbClr val="7C3F1D"/>
                          </a:solidFill>
                          <a:latin typeface="Roboto Condensed"/>
                        </a:rPr>
                        <a:t> </a:t>
                      </a:r>
                      <a:r>
                        <a:rPr lang="en-US" sz="4199" dirty="0" err="1">
                          <a:solidFill>
                            <a:srgbClr val="7C3F1D"/>
                          </a:solidFill>
                          <a:latin typeface="Roboto Condensed"/>
                        </a:rPr>
                        <a:t>nhân</a:t>
                      </a:r>
                      <a:r>
                        <a:rPr lang="en-US" sz="4199" dirty="0">
                          <a:solidFill>
                            <a:srgbClr val="7C3F1D"/>
                          </a:solidFill>
                          <a:latin typeface="Roboto Condensed"/>
                        </a:rPr>
                        <a:t> </a:t>
                      </a:r>
                      <a:r>
                        <a:rPr lang="en-US" sz="4199" dirty="0" err="1">
                          <a:solidFill>
                            <a:srgbClr val="7C3F1D"/>
                          </a:solidFill>
                          <a:latin typeface="Roboto Condensed"/>
                        </a:rPr>
                        <a:t>dân</a:t>
                      </a:r>
                      <a:r>
                        <a:rPr lang="en-US" sz="4199" dirty="0">
                          <a:solidFill>
                            <a:srgbClr val="7C3F1D"/>
                          </a:solidFill>
                          <a:latin typeface="Roboto Condensed"/>
                        </a:rPr>
                        <a:t> ta </a:t>
                      </a:r>
                      <a:r>
                        <a:rPr lang="en-US" sz="4199" dirty="0" err="1">
                          <a:solidFill>
                            <a:srgbClr val="7C3F1D"/>
                          </a:solidFill>
                          <a:latin typeface="Roboto Condensed"/>
                        </a:rPr>
                        <a:t>trong</a:t>
                      </a:r>
                      <a:r>
                        <a:rPr lang="en-US" sz="4199" dirty="0">
                          <a:solidFill>
                            <a:srgbClr val="7C3F1D"/>
                          </a:solidFill>
                          <a:latin typeface="Roboto Condensed"/>
                        </a:rPr>
                        <a:t> </a:t>
                      </a:r>
                      <a:r>
                        <a:rPr lang="en-US" sz="4199" dirty="0" err="1">
                          <a:solidFill>
                            <a:srgbClr val="7C3F1D"/>
                          </a:solidFill>
                          <a:latin typeface="Roboto Condensed"/>
                        </a:rPr>
                        <a:t>quá</a:t>
                      </a:r>
                      <a:r>
                        <a:rPr lang="en-US" sz="4199" dirty="0">
                          <a:solidFill>
                            <a:srgbClr val="7C3F1D"/>
                          </a:solidFill>
                          <a:latin typeface="Roboto Condensed"/>
                        </a:rPr>
                        <a:t> </a:t>
                      </a:r>
                      <a:r>
                        <a:rPr lang="en-US" sz="4199" dirty="0" err="1">
                          <a:solidFill>
                            <a:srgbClr val="7C3F1D"/>
                          </a:solidFill>
                          <a:latin typeface="Roboto Condensed"/>
                        </a:rPr>
                        <a:t>khứ</a:t>
                      </a:r>
                      <a:r>
                        <a:rPr lang="en-US" sz="4199" dirty="0">
                          <a:solidFill>
                            <a:srgbClr val="7C3F1D"/>
                          </a:solidFill>
                          <a:latin typeface="Roboto Condensed"/>
                        </a:rPr>
                        <a:t> </a:t>
                      </a:r>
                      <a:r>
                        <a:rPr lang="en-US" sz="4199" dirty="0" err="1">
                          <a:solidFill>
                            <a:srgbClr val="7C3F1D"/>
                          </a:solidFill>
                          <a:latin typeface="Roboto Condensed"/>
                        </a:rPr>
                        <a:t>và</a:t>
                      </a:r>
                      <a:r>
                        <a:rPr lang="en-US" sz="4199" dirty="0">
                          <a:solidFill>
                            <a:srgbClr val="7C3F1D"/>
                          </a:solidFill>
                          <a:latin typeface="Roboto Condensed"/>
                        </a:rPr>
                        <a:t> </a:t>
                      </a:r>
                      <a:r>
                        <a:rPr lang="en-US" sz="4199" dirty="0" err="1">
                          <a:solidFill>
                            <a:srgbClr val="7C3F1D"/>
                          </a:solidFill>
                          <a:latin typeface="Roboto Condensed"/>
                        </a:rPr>
                        <a:t>hiện</a:t>
                      </a:r>
                      <a:r>
                        <a:rPr lang="en-US" sz="4199" dirty="0">
                          <a:solidFill>
                            <a:srgbClr val="7C3F1D"/>
                          </a:solidFill>
                          <a:latin typeface="Roboto Condensed"/>
                        </a:rPr>
                        <a:t> </a:t>
                      </a:r>
                      <a:r>
                        <a:rPr lang="en-US" sz="4199" dirty="0" err="1">
                          <a:solidFill>
                            <a:srgbClr val="7C3F1D"/>
                          </a:solidFill>
                          <a:latin typeface="Roboto Condensed"/>
                        </a:rPr>
                        <a:t>tại</a:t>
                      </a:r>
                      <a:r>
                        <a:rPr lang="en-US" sz="4199" dirty="0">
                          <a:solidFill>
                            <a:srgbClr val="7C3F1D"/>
                          </a:solidFill>
                          <a:latin typeface="Roboto Condensed"/>
                        </a:rPr>
                        <a:t>.</a:t>
                      </a:r>
                      <a:endParaRPr lang="en-US" sz="1100" dirty="0"/>
                    </a:p>
                  </a:txBody>
                  <a:tcPr marL="85725" marR="85725" marT="85725" marB="85725" anchor="ctr">
                    <a:lnL w="38100" cap="flat" cmpd="sng" algn="ctr">
                      <a:solidFill>
                        <a:srgbClr val="925C39"/>
                      </a:solidFill>
                      <a:prstDash val="solid"/>
                      <a:round/>
                      <a:headEnd type="none" w="med" len="med"/>
                      <a:tailEnd type="none" w="med" len="med"/>
                    </a:lnL>
                    <a:lnR w="38100" cap="flat" cmpd="sng" algn="ctr">
                      <a:solidFill>
                        <a:srgbClr val="925C39"/>
                      </a:solidFill>
                      <a:prstDash val="solid"/>
                      <a:round/>
                      <a:headEnd type="none" w="med" len="med"/>
                      <a:tailEnd type="none" w="med" len="med"/>
                    </a:lnR>
                    <a:lnT w="38100" cap="flat" cmpd="sng" algn="ctr">
                      <a:solidFill>
                        <a:srgbClr val="925C39"/>
                      </a:solidFill>
                      <a:prstDash val="solid"/>
                      <a:round/>
                      <a:headEnd type="none" w="med" len="med"/>
                      <a:tailEnd type="none" w="med" len="med"/>
                    </a:lnT>
                    <a:lnB w="38100" cap="flat" cmpd="sng" algn="ctr">
                      <a:solidFill>
                        <a:srgbClr val="925C39"/>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4" name="TextBox 4"/>
          <p:cNvSpPr txBox="1"/>
          <p:nvPr/>
        </p:nvSpPr>
        <p:spPr>
          <a:xfrm>
            <a:off x="790158" y="370482"/>
            <a:ext cx="14396792" cy="1590629"/>
          </a:xfrm>
          <a:prstGeom prst="rect">
            <a:avLst/>
          </a:prstGeom>
        </p:spPr>
        <p:txBody>
          <a:bodyPr lIns="0" tIns="0" rIns="0" bIns="0" rtlCol="0" anchor="t">
            <a:spAutoFit/>
          </a:bodyPr>
          <a:lstStyle/>
          <a:p>
            <a:pPr algn="just">
              <a:lnSpc>
                <a:spcPts val="6300"/>
              </a:lnSpc>
              <a:spcBef>
                <a:spcPct val="0"/>
              </a:spcBef>
            </a:pPr>
            <a:r>
              <a:rPr lang="en-US" sz="4500">
                <a:solidFill>
                  <a:srgbClr val="F6E2D2"/>
                </a:solidFill>
                <a:latin typeface="Roboto Condensed Bold"/>
              </a:rPr>
              <a:t>Xác định nội dung chính (hệ thống lập luận ý kiến, lí lẽ, bằng chứng) của từng phần trong văn bản (GHÉP CẶP)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6836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91620">
            <a:off x="15127412" y="-1391874"/>
            <a:ext cx="5366284" cy="5307743"/>
          </a:xfrm>
          <a:prstGeom prst="rect">
            <a:avLst/>
          </a:prstGeom>
        </p:spPr>
      </p:pic>
      <p:graphicFrame>
        <p:nvGraphicFramePr>
          <p:cNvPr id="3" name="Table 3"/>
          <p:cNvGraphicFramePr>
            <a:graphicFrameLocks noGrp="1"/>
          </p:cNvGraphicFramePr>
          <p:nvPr>
            <p:extLst>
              <p:ext uri="{D42A27DB-BD31-4B8C-83A1-F6EECF244321}">
                <p14:modId xmlns:p14="http://schemas.microsoft.com/office/powerpoint/2010/main" val="836214882"/>
              </p:ext>
            </p:extLst>
          </p:nvPr>
        </p:nvGraphicFramePr>
        <p:xfrm>
          <a:off x="238723" y="1986361"/>
          <a:ext cx="17810555" cy="7271939"/>
        </p:xfrm>
        <a:graphic>
          <a:graphicData uri="http://schemas.openxmlformats.org/drawingml/2006/table">
            <a:tbl>
              <a:tblPr/>
              <a:tblGrid>
                <a:gridCol w="8601427">
                  <a:extLst>
                    <a:ext uri="{9D8B030D-6E8A-4147-A177-3AD203B41FA5}">
                      <a16:colId xmlns:a16="http://schemas.microsoft.com/office/drawing/2014/main" val="20000"/>
                    </a:ext>
                  </a:extLst>
                </a:gridCol>
                <a:gridCol w="9209128">
                  <a:extLst>
                    <a:ext uri="{9D8B030D-6E8A-4147-A177-3AD203B41FA5}">
                      <a16:colId xmlns:a16="http://schemas.microsoft.com/office/drawing/2014/main" val="20001"/>
                    </a:ext>
                  </a:extLst>
                </a:gridCol>
              </a:tblGrid>
              <a:tr h="1104059">
                <a:tc>
                  <a:txBody>
                    <a:bodyPr/>
                    <a:lstStyle/>
                    <a:p>
                      <a:pPr algn="ctr">
                        <a:lnSpc>
                          <a:spcPts val="5879"/>
                        </a:lnSpc>
                        <a:defRPr/>
                      </a:pPr>
                      <a:r>
                        <a:rPr lang="en-US" sz="4199">
                          <a:solidFill>
                            <a:srgbClr val="7C3F1D"/>
                          </a:solidFill>
                          <a:latin typeface="Roboto Condensed Bold"/>
                        </a:rPr>
                        <a:t>Cột A</a:t>
                      </a:r>
                      <a:endParaRPr lang="en-US" sz="1100"/>
                    </a:p>
                  </a:txBody>
                  <a:tcPr marL="85725" marR="85725" marT="85725" marB="85725" anchor="ctr">
                    <a:lnL w="38100" cap="flat" cmpd="sng" algn="ctr">
                      <a:solidFill>
                        <a:srgbClr val="F6E2D2"/>
                      </a:solidFill>
                      <a:prstDash val="solid"/>
                      <a:round/>
                      <a:headEnd type="none" w="med" len="med"/>
                      <a:tailEnd type="none" w="med" len="med"/>
                    </a:lnL>
                    <a:lnR w="38100" cap="flat" cmpd="sng" algn="ctr">
                      <a:solidFill>
                        <a:srgbClr val="F6E2D2"/>
                      </a:solidFill>
                      <a:prstDash val="solid"/>
                      <a:round/>
                      <a:headEnd type="none" w="med" len="med"/>
                      <a:tailEnd type="none" w="med" len="med"/>
                    </a:lnR>
                    <a:lnT w="38100" cap="flat" cmpd="sng" algn="ctr">
                      <a:solidFill>
                        <a:srgbClr val="F6E2D2"/>
                      </a:solidFill>
                      <a:prstDash val="solid"/>
                      <a:round/>
                      <a:headEnd type="none" w="med" len="med"/>
                      <a:tailEnd type="none" w="med" len="med"/>
                    </a:lnT>
                    <a:lnB w="38100" cap="flat" cmpd="sng" algn="ctr">
                      <a:solidFill>
                        <a:srgbClr val="F6E2D2"/>
                      </a:solidFill>
                      <a:prstDash val="solid"/>
                      <a:round/>
                      <a:headEnd type="none" w="med" len="med"/>
                      <a:tailEnd type="none" w="med" len="med"/>
                    </a:lnB>
                    <a:solidFill>
                      <a:srgbClr val="DB9970"/>
                    </a:solidFill>
                  </a:tcPr>
                </a:tc>
                <a:tc>
                  <a:txBody>
                    <a:bodyPr/>
                    <a:lstStyle/>
                    <a:p>
                      <a:pPr algn="ctr">
                        <a:lnSpc>
                          <a:spcPts val="5879"/>
                        </a:lnSpc>
                        <a:defRPr/>
                      </a:pPr>
                      <a:r>
                        <a:rPr lang="en-US" sz="4199">
                          <a:solidFill>
                            <a:srgbClr val="7C3F1D"/>
                          </a:solidFill>
                          <a:latin typeface="Roboto Condensed Bold"/>
                        </a:rPr>
                        <a:t>Cột B</a:t>
                      </a:r>
                      <a:endParaRPr lang="en-US" sz="1100"/>
                    </a:p>
                  </a:txBody>
                  <a:tcPr marL="85725" marR="85725" marT="85725" marB="85725" anchor="ctr">
                    <a:lnL w="38100" cap="flat" cmpd="sng" algn="ctr">
                      <a:solidFill>
                        <a:srgbClr val="F6E2D2"/>
                      </a:solidFill>
                      <a:prstDash val="solid"/>
                      <a:round/>
                      <a:headEnd type="none" w="med" len="med"/>
                      <a:tailEnd type="none" w="med" len="med"/>
                    </a:lnL>
                    <a:lnR w="38100" cap="flat" cmpd="sng" algn="ctr">
                      <a:solidFill>
                        <a:srgbClr val="F6E2D2"/>
                      </a:solidFill>
                      <a:prstDash val="solid"/>
                      <a:round/>
                      <a:headEnd type="none" w="med" len="med"/>
                      <a:tailEnd type="none" w="med" len="med"/>
                    </a:lnR>
                    <a:lnT w="38100" cap="flat" cmpd="sng" algn="ctr">
                      <a:solidFill>
                        <a:srgbClr val="F6E2D2"/>
                      </a:solidFill>
                      <a:prstDash val="solid"/>
                      <a:round/>
                      <a:headEnd type="none" w="med" len="med"/>
                      <a:tailEnd type="none" w="med" len="med"/>
                    </a:lnT>
                    <a:lnB w="38100" cap="flat" cmpd="sng" algn="ctr">
                      <a:solidFill>
                        <a:srgbClr val="F6E2D2"/>
                      </a:solidFill>
                      <a:prstDash val="solid"/>
                      <a:round/>
                      <a:headEnd type="none" w="med" len="med"/>
                      <a:tailEnd type="none" w="med" len="med"/>
                    </a:lnB>
                    <a:solidFill>
                      <a:srgbClr val="DB9970"/>
                    </a:solidFill>
                  </a:tcPr>
                </a:tc>
                <a:extLst>
                  <a:ext uri="{0D108BD9-81ED-4DB2-BD59-A6C34878D82A}">
                    <a16:rowId xmlns:a16="http://schemas.microsoft.com/office/drawing/2014/main" val="10000"/>
                  </a:ext>
                </a:extLst>
              </a:tr>
              <a:tr h="2053152">
                <a:tc>
                  <a:txBody>
                    <a:bodyPr/>
                    <a:lstStyle/>
                    <a:p>
                      <a:pPr algn="just">
                        <a:lnSpc>
                          <a:spcPts val="5879"/>
                        </a:lnSpc>
                        <a:defRPr/>
                      </a:pPr>
                      <a:r>
                        <a:rPr lang="en-US" sz="4199" dirty="0" err="1">
                          <a:solidFill>
                            <a:srgbClr val="E09276"/>
                          </a:solidFill>
                          <a:latin typeface="Roboto Condensed"/>
                        </a:rPr>
                        <a:t>Phần</a:t>
                      </a:r>
                      <a:r>
                        <a:rPr lang="en-US" sz="4199" dirty="0">
                          <a:solidFill>
                            <a:srgbClr val="E09276"/>
                          </a:solidFill>
                          <a:latin typeface="Roboto Condensed"/>
                        </a:rPr>
                        <a:t> 1 (</a:t>
                      </a:r>
                      <a:r>
                        <a:rPr lang="en-US" sz="4199" dirty="0" err="1">
                          <a:solidFill>
                            <a:srgbClr val="E09276"/>
                          </a:solidFill>
                          <a:latin typeface="Roboto Condensed"/>
                        </a:rPr>
                        <a:t>từ</a:t>
                      </a:r>
                      <a:r>
                        <a:rPr lang="en-US" sz="4199" dirty="0">
                          <a:solidFill>
                            <a:srgbClr val="E09276"/>
                          </a:solidFill>
                          <a:latin typeface="Roboto Condensed"/>
                        </a:rPr>
                        <a:t> </a:t>
                      </a:r>
                      <a:r>
                        <a:rPr lang="en-US" sz="4199" dirty="0" err="1">
                          <a:solidFill>
                            <a:srgbClr val="E09276"/>
                          </a:solidFill>
                          <a:latin typeface="Roboto Condensed"/>
                        </a:rPr>
                        <a:t>đầu</a:t>
                      </a:r>
                      <a:r>
                        <a:rPr lang="en-US" sz="4199" dirty="0">
                          <a:solidFill>
                            <a:srgbClr val="E09276"/>
                          </a:solidFill>
                          <a:latin typeface="Roboto Condensed"/>
                        </a:rPr>
                        <a:t> </a:t>
                      </a:r>
                      <a:r>
                        <a:rPr lang="en-US" sz="4199" dirty="0" err="1">
                          <a:solidFill>
                            <a:srgbClr val="E09276"/>
                          </a:solidFill>
                          <a:latin typeface="Roboto Condensed"/>
                        </a:rPr>
                        <a:t>đến</a:t>
                      </a:r>
                      <a:r>
                        <a:rPr lang="en-US" sz="4199" dirty="0">
                          <a:solidFill>
                            <a:srgbClr val="E09276"/>
                          </a:solidFill>
                          <a:latin typeface="Roboto Condensed"/>
                        </a:rPr>
                        <a:t> </a:t>
                      </a:r>
                      <a:r>
                        <a:rPr lang="en-US" sz="4199" i="1" dirty="0" err="1">
                          <a:solidFill>
                            <a:srgbClr val="E09276"/>
                          </a:solidFill>
                          <a:latin typeface="Roboto Condensed"/>
                        </a:rPr>
                        <a:t>lũ</a:t>
                      </a:r>
                      <a:r>
                        <a:rPr lang="en-US" sz="4199" i="1" dirty="0">
                          <a:solidFill>
                            <a:srgbClr val="E09276"/>
                          </a:solidFill>
                          <a:latin typeface="Roboto Condensed"/>
                        </a:rPr>
                        <a:t> </a:t>
                      </a:r>
                      <a:r>
                        <a:rPr lang="en-US" sz="4199" i="1" dirty="0" err="1">
                          <a:solidFill>
                            <a:srgbClr val="E09276"/>
                          </a:solidFill>
                          <a:latin typeface="Roboto Condensed"/>
                        </a:rPr>
                        <a:t>bán</a:t>
                      </a:r>
                      <a:r>
                        <a:rPr lang="en-US" sz="4199" i="1" dirty="0">
                          <a:solidFill>
                            <a:srgbClr val="E09276"/>
                          </a:solidFill>
                          <a:latin typeface="Roboto Condensed"/>
                        </a:rPr>
                        <a:t> </a:t>
                      </a:r>
                      <a:r>
                        <a:rPr lang="en-US" sz="4199" i="1" dirty="0" err="1">
                          <a:solidFill>
                            <a:srgbClr val="E09276"/>
                          </a:solidFill>
                          <a:latin typeface="Roboto Condensed"/>
                        </a:rPr>
                        <a:t>nước</a:t>
                      </a:r>
                      <a:r>
                        <a:rPr lang="en-US" sz="4199" i="1" dirty="0">
                          <a:solidFill>
                            <a:srgbClr val="E09276"/>
                          </a:solidFill>
                          <a:latin typeface="Roboto Condensed"/>
                        </a:rPr>
                        <a:t> </a:t>
                      </a:r>
                      <a:r>
                        <a:rPr lang="en-US" sz="4199" i="1" dirty="0" err="1">
                          <a:solidFill>
                            <a:srgbClr val="E09276"/>
                          </a:solidFill>
                          <a:latin typeface="Roboto Condensed"/>
                        </a:rPr>
                        <a:t>và</a:t>
                      </a:r>
                      <a:r>
                        <a:rPr lang="en-US" sz="4199" i="1" dirty="0">
                          <a:solidFill>
                            <a:srgbClr val="E09276"/>
                          </a:solidFill>
                          <a:latin typeface="Roboto Condensed"/>
                        </a:rPr>
                        <a:t> </a:t>
                      </a:r>
                      <a:r>
                        <a:rPr lang="en-US" sz="4199" i="1" dirty="0" err="1">
                          <a:solidFill>
                            <a:srgbClr val="E09276"/>
                          </a:solidFill>
                          <a:latin typeface="Roboto Condensed"/>
                        </a:rPr>
                        <a:t>lũ</a:t>
                      </a:r>
                      <a:r>
                        <a:rPr lang="en-US" sz="4199" i="1" dirty="0">
                          <a:solidFill>
                            <a:srgbClr val="E09276"/>
                          </a:solidFill>
                          <a:latin typeface="Roboto Condensed"/>
                        </a:rPr>
                        <a:t> </a:t>
                      </a:r>
                      <a:r>
                        <a:rPr lang="en-US" sz="4199" i="1" dirty="0" err="1">
                          <a:solidFill>
                            <a:srgbClr val="E09276"/>
                          </a:solidFill>
                          <a:latin typeface="Roboto Condensed"/>
                        </a:rPr>
                        <a:t>cướp</a:t>
                      </a:r>
                      <a:r>
                        <a:rPr lang="en-US" sz="4199" i="1" dirty="0">
                          <a:solidFill>
                            <a:srgbClr val="E09276"/>
                          </a:solidFill>
                          <a:latin typeface="Roboto Condensed"/>
                        </a:rPr>
                        <a:t> </a:t>
                      </a:r>
                      <a:r>
                        <a:rPr lang="en-US" sz="4199" i="1" dirty="0" err="1">
                          <a:solidFill>
                            <a:srgbClr val="E09276"/>
                          </a:solidFill>
                          <a:latin typeface="Roboto Condensed"/>
                        </a:rPr>
                        <a:t>nước</a:t>
                      </a:r>
                      <a:r>
                        <a:rPr lang="en-US" sz="4199" dirty="0">
                          <a:solidFill>
                            <a:srgbClr val="E09276"/>
                          </a:solidFill>
                          <a:latin typeface="Roboto Condensed"/>
                        </a:rPr>
                        <a:t>)</a:t>
                      </a:r>
                      <a:endParaRPr lang="en-US" sz="1100" dirty="0"/>
                    </a:p>
                  </a:txBody>
                  <a:tcPr marL="85725" marR="85725" marT="85725" marB="85725" anchor="ctr">
                    <a:lnL w="38100" cap="flat" cmpd="sng" algn="ctr">
                      <a:solidFill>
                        <a:srgbClr val="F6E2D2"/>
                      </a:solidFill>
                      <a:prstDash val="solid"/>
                      <a:round/>
                      <a:headEnd type="none" w="med" len="med"/>
                      <a:tailEnd type="none" w="med" len="med"/>
                    </a:lnL>
                    <a:lnR w="38100" cap="flat" cmpd="sng" algn="ctr">
                      <a:solidFill>
                        <a:srgbClr val="F6E2D2"/>
                      </a:solidFill>
                      <a:prstDash val="solid"/>
                      <a:round/>
                      <a:headEnd type="none" w="med" len="med"/>
                      <a:tailEnd type="none" w="med" len="med"/>
                    </a:lnR>
                    <a:lnT w="38100" cap="flat" cmpd="sng" algn="ctr">
                      <a:solidFill>
                        <a:srgbClr val="F6E2D2"/>
                      </a:solidFill>
                      <a:prstDash val="solid"/>
                      <a:round/>
                      <a:headEnd type="none" w="med" len="med"/>
                      <a:tailEnd type="none" w="med" len="med"/>
                    </a:lnT>
                    <a:lnB w="38100" cap="flat" cmpd="sng" algn="ctr">
                      <a:solidFill>
                        <a:srgbClr val="F6E2D2"/>
                      </a:solidFill>
                      <a:prstDash val="solid"/>
                      <a:round/>
                      <a:headEnd type="none" w="med" len="med"/>
                      <a:tailEnd type="none" w="med" len="med"/>
                    </a:lnB>
                    <a:solidFill>
                      <a:srgbClr val="FFFFFF"/>
                    </a:solidFill>
                  </a:tcPr>
                </a:tc>
                <a:tc>
                  <a:txBody>
                    <a:bodyPr/>
                    <a:lstStyle/>
                    <a:p>
                      <a:pPr algn="just">
                        <a:lnSpc>
                          <a:spcPts val="5879"/>
                        </a:lnSpc>
                        <a:defRPr/>
                      </a:pPr>
                      <a:r>
                        <a:rPr lang="en-US" sz="4199">
                          <a:solidFill>
                            <a:srgbClr val="E09276"/>
                          </a:solidFill>
                          <a:latin typeface="Roboto Condensed"/>
                        </a:rPr>
                        <a:t>Khẳngđịnh tinh thần yêu nước và truyền thống quý báu của dân tộc.</a:t>
                      </a:r>
                      <a:endParaRPr lang="en-US" sz="1100"/>
                    </a:p>
                  </a:txBody>
                  <a:tcPr marL="85725" marR="85725" marT="85725" marB="85725" anchor="ctr">
                    <a:lnL w="38100" cap="flat" cmpd="sng" algn="ctr">
                      <a:solidFill>
                        <a:srgbClr val="F6E2D2"/>
                      </a:solidFill>
                      <a:prstDash val="solid"/>
                      <a:round/>
                      <a:headEnd type="none" w="med" len="med"/>
                      <a:tailEnd type="none" w="med" len="med"/>
                    </a:lnL>
                    <a:lnR w="38100" cap="flat" cmpd="sng" algn="ctr">
                      <a:solidFill>
                        <a:srgbClr val="F6E2D2"/>
                      </a:solidFill>
                      <a:prstDash val="solid"/>
                      <a:round/>
                      <a:headEnd type="none" w="med" len="med"/>
                      <a:tailEnd type="none" w="med" len="med"/>
                    </a:lnR>
                    <a:lnT w="38100" cap="flat" cmpd="sng" algn="ctr">
                      <a:solidFill>
                        <a:srgbClr val="F6E2D2"/>
                      </a:solidFill>
                      <a:prstDash val="solid"/>
                      <a:round/>
                      <a:headEnd type="none" w="med" len="med"/>
                      <a:tailEnd type="none" w="med" len="med"/>
                    </a:lnT>
                    <a:lnB w="38100" cap="flat" cmpd="sng" algn="ctr">
                      <a:solidFill>
                        <a:srgbClr val="F6E2D2"/>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061576">
                <a:tc>
                  <a:txBody>
                    <a:bodyPr/>
                    <a:lstStyle/>
                    <a:p>
                      <a:pPr algn="just">
                        <a:lnSpc>
                          <a:spcPts val="5879"/>
                        </a:lnSpc>
                        <a:defRPr/>
                      </a:pPr>
                      <a:r>
                        <a:rPr lang="en-US" sz="4199" dirty="0" err="1">
                          <a:solidFill>
                            <a:srgbClr val="E09276"/>
                          </a:solidFill>
                          <a:latin typeface="Roboto Condensed"/>
                        </a:rPr>
                        <a:t>Phần</a:t>
                      </a:r>
                      <a:r>
                        <a:rPr lang="en-US" sz="4199" dirty="0">
                          <a:solidFill>
                            <a:srgbClr val="E09276"/>
                          </a:solidFill>
                          <a:latin typeface="Roboto Condensed"/>
                        </a:rPr>
                        <a:t> 2 (</a:t>
                      </a:r>
                      <a:r>
                        <a:rPr lang="en-US" sz="4199" dirty="0" err="1">
                          <a:solidFill>
                            <a:srgbClr val="E09276"/>
                          </a:solidFill>
                          <a:latin typeface="Roboto Condensed"/>
                        </a:rPr>
                        <a:t>tiếp</a:t>
                      </a:r>
                      <a:r>
                        <a:rPr lang="en-US" sz="4199" dirty="0">
                          <a:solidFill>
                            <a:srgbClr val="E09276"/>
                          </a:solidFill>
                          <a:latin typeface="Roboto Condensed"/>
                        </a:rPr>
                        <a:t> </a:t>
                      </a:r>
                      <a:r>
                        <a:rPr lang="en-US" sz="4199" dirty="0" err="1">
                          <a:solidFill>
                            <a:srgbClr val="E09276"/>
                          </a:solidFill>
                          <a:latin typeface="Roboto Condensed"/>
                        </a:rPr>
                        <a:t>theo</a:t>
                      </a:r>
                      <a:r>
                        <a:rPr lang="en-US" sz="4199" dirty="0">
                          <a:solidFill>
                            <a:srgbClr val="E09276"/>
                          </a:solidFill>
                          <a:latin typeface="Roboto Condensed"/>
                        </a:rPr>
                        <a:t> </a:t>
                      </a:r>
                      <a:r>
                        <a:rPr lang="en-US" sz="4199" dirty="0" err="1">
                          <a:solidFill>
                            <a:srgbClr val="E09276"/>
                          </a:solidFill>
                          <a:latin typeface="Roboto Condensed"/>
                        </a:rPr>
                        <a:t>đến</a:t>
                      </a:r>
                      <a:r>
                        <a:rPr lang="en-US" sz="4199" dirty="0">
                          <a:solidFill>
                            <a:srgbClr val="E09276"/>
                          </a:solidFill>
                          <a:latin typeface="Roboto Condensed"/>
                        </a:rPr>
                        <a:t> </a:t>
                      </a:r>
                      <a:r>
                        <a:rPr lang="en-US" sz="4199" i="1" dirty="0" err="1">
                          <a:solidFill>
                            <a:srgbClr val="E09276"/>
                          </a:solidFill>
                          <a:latin typeface="Roboto Condensed"/>
                        </a:rPr>
                        <a:t>lòng</a:t>
                      </a:r>
                      <a:r>
                        <a:rPr lang="en-US" sz="4199" i="1" dirty="0">
                          <a:solidFill>
                            <a:srgbClr val="E09276"/>
                          </a:solidFill>
                          <a:latin typeface="Roboto Condensed"/>
                        </a:rPr>
                        <a:t> </a:t>
                      </a:r>
                      <a:r>
                        <a:rPr lang="en-US" sz="4199" i="1" dirty="0" err="1">
                          <a:solidFill>
                            <a:srgbClr val="E09276"/>
                          </a:solidFill>
                          <a:latin typeface="Roboto Condensed"/>
                        </a:rPr>
                        <a:t>nồng</a:t>
                      </a:r>
                      <a:r>
                        <a:rPr lang="en-US" sz="4199" i="1" dirty="0">
                          <a:solidFill>
                            <a:srgbClr val="E09276"/>
                          </a:solidFill>
                          <a:latin typeface="Roboto Condensed"/>
                        </a:rPr>
                        <a:t> </a:t>
                      </a:r>
                      <a:r>
                        <a:rPr lang="en-US" sz="4199" i="1" dirty="0" err="1">
                          <a:solidFill>
                            <a:srgbClr val="E09276"/>
                          </a:solidFill>
                          <a:latin typeface="Roboto Condensed"/>
                        </a:rPr>
                        <a:t>nàn</a:t>
                      </a:r>
                      <a:r>
                        <a:rPr lang="en-US" sz="4199" i="1" dirty="0">
                          <a:solidFill>
                            <a:srgbClr val="E09276"/>
                          </a:solidFill>
                          <a:latin typeface="Roboto Condensed"/>
                        </a:rPr>
                        <a:t> </a:t>
                      </a:r>
                      <a:r>
                        <a:rPr lang="en-US" sz="4199" i="1" dirty="0" err="1">
                          <a:solidFill>
                            <a:srgbClr val="E09276"/>
                          </a:solidFill>
                          <a:latin typeface="Roboto Condensed"/>
                        </a:rPr>
                        <a:t>yêu</a:t>
                      </a:r>
                      <a:r>
                        <a:rPr lang="en-US" sz="4199" i="1" dirty="0">
                          <a:solidFill>
                            <a:srgbClr val="E09276"/>
                          </a:solidFill>
                          <a:latin typeface="Roboto Condensed"/>
                        </a:rPr>
                        <a:t> </a:t>
                      </a:r>
                      <a:r>
                        <a:rPr lang="en-US" sz="4199" i="1" dirty="0" err="1">
                          <a:solidFill>
                            <a:srgbClr val="E09276"/>
                          </a:solidFill>
                          <a:latin typeface="Roboto Condensed"/>
                        </a:rPr>
                        <a:t>nước</a:t>
                      </a:r>
                      <a:r>
                        <a:rPr lang="en-US" sz="4199" dirty="0">
                          <a:solidFill>
                            <a:srgbClr val="E09276"/>
                          </a:solidFill>
                          <a:latin typeface="Roboto Condensed"/>
                        </a:rPr>
                        <a:t>)</a:t>
                      </a:r>
                      <a:endParaRPr lang="en-US" sz="1100" dirty="0"/>
                    </a:p>
                  </a:txBody>
                  <a:tcPr marL="85725" marR="85725" marT="85725" marB="85725" anchor="ctr">
                    <a:lnL w="38100" cap="flat" cmpd="sng" algn="ctr">
                      <a:solidFill>
                        <a:srgbClr val="F6E2D2"/>
                      </a:solidFill>
                      <a:prstDash val="solid"/>
                      <a:round/>
                      <a:headEnd type="none" w="med" len="med"/>
                      <a:tailEnd type="none" w="med" len="med"/>
                    </a:lnL>
                    <a:lnR w="38100" cap="flat" cmpd="sng" algn="ctr">
                      <a:solidFill>
                        <a:srgbClr val="F6E2D2"/>
                      </a:solidFill>
                      <a:prstDash val="solid"/>
                      <a:round/>
                      <a:headEnd type="none" w="med" len="med"/>
                      <a:tailEnd type="none" w="med" len="med"/>
                    </a:lnR>
                    <a:lnT w="38100" cap="flat" cmpd="sng" algn="ctr">
                      <a:solidFill>
                        <a:srgbClr val="F6E2D2"/>
                      </a:solidFill>
                      <a:prstDash val="solid"/>
                      <a:round/>
                      <a:headEnd type="none" w="med" len="med"/>
                      <a:tailEnd type="none" w="med" len="med"/>
                    </a:lnT>
                    <a:lnB w="38100" cap="flat" cmpd="sng" algn="ctr">
                      <a:solidFill>
                        <a:srgbClr val="F6E2D2"/>
                      </a:solidFill>
                      <a:prstDash val="solid"/>
                      <a:round/>
                      <a:headEnd type="none" w="med" len="med"/>
                      <a:tailEnd type="none" w="med" len="med"/>
                    </a:lnB>
                    <a:solidFill>
                      <a:srgbClr val="FFFFFF"/>
                    </a:solidFill>
                  </a:tcPr>
                </a:tc>
                <a:tc>
                  <a:txBody>
                    <a:bodyPr/>
                    <a:lstStyle/>
                    <a:p>
                      <a:pPr algn="just">
                        <a:lnSpc>
                          <a:spcPts val="5879"/>
                        </a:lnSpc>
                        <a:defRPr/>
                      </a:pPr>
                      <a:r>
                        <a:rPr lang="en-US" sz="4199" dirty="0" err="1">
                          <a:solidFill>
                            <a:srgbClr val="E09276"/>
                          </a:solidFill>
                          <a:latin typeface="Roboto Condensed"/>
                        </a:rPr>
                        <a:t>Tinh</a:t>
                      </a:r>
                      <a:r>
                        <a:rPr lang="en-US" sz="4199" dirty="0">
                          <a:solidFill>
                            <a:srgbClr val="E09276"/>
                          </a:solidFill>
                          <a:latin typeface="Roboto Condensed"/>
                        </a:rPr>
                        <a:t> </a:t>
                      </a:r>
                      <a:r>
                        <a:rPr lang="en-US" sz="4199" dirty="0" err="1">
                          <a:solidFill>
                            <a:srgbClr val="E09276"/>
                          </a:solidFill>
                          <a:latin typeface="Roboto Condensed"/>
                        </a:rPr>
                        <a:t>thần</a:t>
                      </a:r>
                      <a:r>
                        <a:rPr lang="en-US" sz="4199" dirty="0">
                          <a:solidFill>
                            <a:srgbClr val="E09276"/>
                          </a:solidFill>
                          <a:latin typeface="Roboto Condensed"/>
                        </a:rPr>
                        <a:t> </a:t>
                      </a:r>
                      <a:r>
                        <a:rPr lang="en-US" sz="4199" dirty="0" err="1">
                          <a:solidFill>
                            <a:srgbClr val="E09276"/>
                          </a:solidFill>
                          <a:latin typeface="Roboto Condensed"/>
                        </a:rPr>
                        <a:t>yêu</a:t>
                      </a:r>
                      <a:r>
                        <a:rPr lang="en-US" sz="4199" dirty="0">
                          <a:solidFill>
                            <a:srgbClr val="E09276"/>
                          </a:solidFill>
                          <a:latin typeface="Roboto Condensed"/>
                        </a:rPr>
                        <a:t> </a:t>
                      </a:r>
                      <a:r>
                        <a:rPr lang="en-US" sz="4199" dirty="0" err="1">
                          <a:solidFill>
                            <a:srgbClr val="E09276"/>
                          </a:solidFill>
                          <a:latin typeface="Roboto Condensed"/>
                        </a:rPr>
                        <a:t>nước</a:t>
                      </a:r>
                      <a:r>
                        <a:rPr lang="en-US" sz="4199" dirty="0">
                          <a:solidFill>
                            <a:srgbClr val="E09276"/>
                          </a:solidFill>
                          <a:latin typeface="Roboto Condensed"/>
                        </a:rPr>
                        <a:t> </a:t>
                      </a:r>
                      <a:r>
                        <a:rPr lang="en-US" sz="4199" dirty="0" err="1">
                          <a:solidFill>
                            <a:srgbClr val="E09276"/>
                          </a:solidFill>
                          <a:latin typeface="Roboto Condensed"/>
                        </a:rPr>
                        <a:t>của</a:t>
                      </a:r>
                      <a:r>
                        <a:rPr lang="en-US" sz="4199" dirty="0">
                          <a:solidFill>
                            <a:srgbClr val="E09276"/>
                          </a:solidFill>
                          <a:latin typeface="Roboto Condensed"/>
                        </a:rPr>
                        <a:t> </a:t>
                      </a:r>
                      <a:r>
                        <a:rPr lang="en-US" sz="4199" dirty="0" err="1">
                          <a:solidFill>
                            <a:srgbClr val="E09276"/>
                          </a:solidFill>
                          <a:latin typeface="Roboto Condensed"/>
                        </a:rPr>
                        <a:t>nhân</a:t>
                      </a:r>
                      <a:r>
                        <a:rPr lang="en-US" sz="4199" dirty="0">
                          <a:solidFill>
                            <a:srgbClr val="E09276"/>
                          </a:solidFill>
                          <a:latin typeface="Roboto Condensed"/>
                        </a:rPr>
                        <a:t> </a:t>
                      </a:r>
                      <a:r>
                        <a:rPr lang="en-US" sz="4199" dirty="0" err="1">
                          <a:solidFill>
                            <a:srgbClr val="E09276"/>
                          </a:solidFill>
                          <a:latin typeface="Roboto Condensed"/>
                        </a:rPr>
                        <a:t>dân</a:t>
                      </a:r>
                      <a:r>
                        <a:rPr lang="en-US" sz="4199" dirty="0">
                          <a:solidFill>
                            <a:srgbClr val="E09276"/>
                          </a:solidFill>
                          <a:latin typeface="Roboto Condensed"/>
                        </a:rPr>
                        <a:t> ta </a:t>
                      </a:r>
                      <a:r>
                        <a:rPr lang="en-US" sz="4199" dirty="0" err="1">
                          <a:solidFill>
                            <a:srgbClr val="E09276"/>
                          </a:solidFill>
                          <a:latin typeface="Roboto Condensed"/>
                        </a:rPr>
                        <a:t>trong</a:t>
                      </a:r>
                      <a:r>
                        <a:rPr lang="en-US" sz="4199" dirty="0">
                          <a:solidFill>
                            <a:srgbClr val="E09276"/>
                          </a:solidFill>
                          <a:latin typeface="Roboto Condensed"/>
                        </a:rPr>
                        <a:t> </a:t>
                      </a:r>
                      <a:r>
                        <a:rPr lang="en-US" sz="4199" dirty="0" err="1">
                          <a:solidFill>
                            <a:srgbClr val="E09276"/>
                          </a:solidFill>
                          <a:latin typeface="Roboto Condensed"/>
                        </a:rPr>
                        <a:t>quá</a:t>
                      </a:r>
                      <a:r>
                        <a:rPr lang="en-US" sz="4199" dirty="0">
                          <a:solidFill>
                            <a:srgbClr val="E09276"/>
                          </a:solidFill>
                          <a:latin typeface="Roboto Condensed"/>
                        </a:rPr>
                        <a:t> </a:t>
                      </a:r>
                      <a:r>
                        <a:rPr lang="en-US" sz="4199" dirty="0" err="1">
                          <a:solidFill>
                            <a:srgbClr val="E09276"/>
                          </a:solidFill>
                          <a:latin typeface="Roboto Condensed"/>
                        </a:rPr>
                        <a:t>khứ</a:t>
                      </a:r>
                      <a:r>
                        <a:rPr lang="en-US" sz="4199" dirty="0">
                          <a:solidFill>
                            <a:srgbClr val="E09276"/>
                          </a:solidFill>
                          <a:latin typeface="Roboto Condensed"/>
                        </a:rPr>
                        <a:t> </a:t>
                      </a:r>
                      <a:r>
                        <a:rPr lang="en-US" sz="4199" dirty="0" err="1">
                          <a:solidFill>
                            <a:srgbClr val="E09276"/>
                          </a:solidFill>
                          <a:latin typeface="Roboto Condensed"/>
                        </a:rPr>
                        <a:t>và</a:t>
                      </a:r>
                      <a:r>
                        <a:rPr lang="en-US" sz="4199" dirty="0">
                          <a:solidFill>
                            <a:srgbClr val="E09276"/>
                          </a:solidFill>
                          <a:latin typeface="Roboto Condensed"/>
                        </a:rPr>
                        <a:t> </a:t>
                      </a:r>
                      <a:r>
                        <a:rPr lang="en-US" sz="4199" dirty="0" err="1">
                          <a:solidFill>
                            <a:srgbClr val="E09276"/>
                          </a:solidFill>
                          <a:latin typeface="Roboto Condensed"/>
                        </a:rPr>
                        <a:t>hiện</a:t>
                      </a:r>
                      <a:r>
                        <a:rPr lang="en-US" sz="4199" dirty="0">
                          <a:solidFill>
                            <a:srgbClr val="E09276"/>
                          </a:solidFill>
                          <a:latin typeface="Roboto Condensed"/>
                        </a:rPr>
                        <a:t> </a:t>
                      </a:r>
                      <a:r>
                        <a:rPr lang="en-US" sz="4199" dirty="0" err="1">
                          <a:solidFill>
                            <a:srgbClr val="E09276"/>
                          </a:solidFill>
                          <a:latin typeface="Roboto Condensed"/>
                        </a:rPr>
                        <a:t>tại</a:t>
                      </a:r>
                      <a:r>
                        <a:rPr lang="en-US" sz="4199" dirty="0">
                          <a:solidFill>
                            <a:srgbClr val="E09276"/>
                          </a:solidFill>
                          <a:latin typeface="Roboto Condensed"/>
                        </a:rPr>
                        <a:t>.</a:t>
                      </a:r>
                      <a:endParaRPr lang="en-US" sz="1100" dirty="0"/>
                    </a:p>
                  </a:txBody>
                  <a:tcPr marL="85725" marR="85725" marT="85725" marB="85725" anchor="ctr">
                    <a:lnL w="38100" cap="flat" cmpd="sng" algn="ctr">
                      <a:solidFill>
                        <a:srgbClr val="F6E2D2"/>
                      </a:solidFill>
                      <a:prstDash val="solid"/>
                      <a:round/>
                      <a:headEnd type="none" w="med" len="med"/>
                      <a:tailEnd type="none" w="med" len="med"/>
                    </a:lnL>
                    <a:lnR w="38100" cap="flat" cmpd="sng" algn="ctr">
                      <a:solidFill>
                        <a:srgbClr val="F6E2D2"/>
                      </a:solidFill>
                      <a:prstDash val="solid"/>
                      <a:round/>
                      <a:headEnd type="none" w="med" len="med"/>
                      <a:tailEnd type="none" w="med" len="med"/>
                    </a:lnR>
                    <a:lnT w="38100" cap="flat" cmpd="sng" algn="ctr">
                      <a:solidFill>
                        <a:srgbClr val="F6E2D2"/>
                      </a:solidFill>
                      <a:prstDash val="solid"/>
                      <a:round/>
                      <a:headEnd type="none" w="med" len="med"/>
                      <a:tailEnd type="none" w="med" len="med"/>
                    </a:lnT>
                    <a:lnB w="38100" cap="flat" cmpd="sng" algn="ctr">
                      <a:solidFill>
                        <a:srgbClr val="F6E2D2"/>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053152">
                <a:tc>
                  <a:txBody>
                    <a:bodyPr/>
                    <a:lstStyle/>
                    <a:p>
                      <a:pPr algn="just">
                        <a:lnSpc>
                          <a:spcPts val="5879"/>
                        </a:lnSpc>
                        <a:defRPr/>
                      </a:pPr>
                      <a:r>
                        <a:rPr lang="en-US" sz="4199">
                          <a:solidFill>
                            <a:srgbClr val="E09276"/>
                          </a:solidFill>
                          <a:latin typeface="Roboto Condensed"/>
                        </a:rPr>
                        <a:t>Phần 3(đoạn còn lại)</a:t>
                      </a:r>
                      <a:endParaRPr lang="en-US" sz="1100"/>
                    </a:p>
                  </a:txBody>
                  <a:tcPr marL="85725" marR="85725" marT="85725" marB="85725" anchor="ctr">
                    <a:lnL w="38100" cap="flat" cmpd="sng" algn="ctr">
                      <a:solidFill>
                        <a:srgbClr val="F6E2D2"/>
                      </a:solidFill>
                      <a:prstDash val="solid"/>
                      <a:round/>
                      <a:headEnd type="none" w="med" len="med"/>
                      <a:tailEnd type="none" w="med" len="med"/>
                    </a:lnL>
                    <a:lnR w="38100" cap="flat" cmpd="sng" algn="ctr">
                      <a:solidFill>
                        <a:srgbClr val="F6E2D2"/>
                      </a:solidFill>
                      <a:prstDash val="solid"/>
                      <a:round/>
                      <a:headEnd type="none" w="med" len="med"/>
                      <a:tailEnd type="none" w="med" len="med"/>
                    </a:lnR>
                    <a:lnT w="38100" cap="flat" cmpd="sng" algn="ctr">
                      <a:solidFill>
                        <a:srgbClr val="F6E2D2"/>
                      </a:solidFill>
                      <a:prstDash val="solid"/>
                      <a:round/>
                      <a:headEnd type="none" w="med" len="med"/>
                      <a:tailEnd type="none" w="med" len="med"/>
                    </a:lnT>
                    <a:lnB w="38100" cap="flat" cmpd="sng" algn="ctr">
                      <a:solidFill>
                        <a:srgbClr val="F6E2D2"/>
                      </a:solidFill>
                      <a:prstDash val="solid"/>
                      <a:round/>
                      <a:headEnd type="none" w="med" len="med"/>
                      <a:tailEnd type="none" w="med" len="med"/>
                    </a:lnB>
                    <a:solidFill>
                      <a:srgbClr val="FFFFFF"/>
                    </a:solidFill>
                  </a:tcPr>
                </a:tc>
                <a:tc>
                  <a:txBody>
                    <a:bodyPr/>
                    <a:lstStyle/>
                    <a:p>
                      <a:pPr algn="just">
                        <a:lnSpc>
                          <a:spcPts val="5879"/>
                        </a:lnSpc>
                        <a:defRPr/>
                      </a:pPr>
                      <a:r>
                        <a:rPr lang="en-US" sz="4199" dirty="0" err="1">
                          <a:solidFill>
                            <a:srgbClr val="E09276"/>
                          </a:solidFill>
                          <a:latin typeface="Roboto Condensed"/>
                        </a:rPr>
                        <a:t>Phát</a:t>
                      </a:r>
                      <a:r>
                        <a:rPr lang="en-US" sz="4199" dirty="0">
                          <a:solidFill>
                            <a:srgbClr val="E09276"/>
                          </a:solidFill>
                          <a:latin typeface="Roboto Condensed"/>
                        </a:rPr>
                        <a:t> </a:t>
                      </a:r>
                      <a:r>
                        <a:rPr lang="en-US" sz="4199" dirty="0" err="1">
                          <a:solidFill>
                            <a:srgbClr val="E09276"/>
                          </a:solidFill>
                          <a:latin typeface="Roboto Condensed"/>
                        </a:rPr>
                        <a:t>huy</a:t>
                      </a:r>
                      <a:r>
                        <a:rPr lang="en-US" sz="4199" dirty="0">
                          <a:solidFill>
                            <a:srgbClr val="E09276"/>
                          </a:solidFill>
                          <a:latin typeface="Roboto Condensed"/>
                        </a:rPr>
                        <a:t> </a:t>
                      </a:r>
                      <a:r>
                        <a:rPr lang="en-US" sz="4199" dirty="0" err="1">
                          <a:solidFill>
                            <a:srgbClr val="E09276"/>
                          </a:solidFill>
                          <a:latin typeface="Roboto Condensed"/>
                        </a:rPr>
                        <a:t>tinh</a:t>
                      </a:r>
                      <a:r>
                        <a:rPr lang="en-US" sz="4199" dirty="0">
                          <a:solidFill>
                            <a:srgbClr val="E09276"/>
                          </a:solidFill>
                          <a:latin typeface="Roboto Condensed"/>
                        </a:rPr>
                        <a:t> </a:t>
                      </a:r>
                      <a:r>
                        <a:rPr lang="en-US" sz="4199" dirty="0" err="1">
                          <a:solidFill>
                            <a:srgbClr val="E09276"/>
                          </a:solidFill>
                          <a:latin typeface="Roboto Condensed"/>
                        </a:rPr>
                        <a:t>thần</a:t>
                      </a:r>
                      <a:r>
                        <a:rPr lang="en-US" sz="4199" dirty="0">
                          <a:solidFill>
                            <a:srgbClr val="E09276"/>
                          </a:solidFill>
                          <a:latin typeface="Roboto Condensed"/>
                        </a:rPr>
                        <a:t> </a:t>
                      </a:r>
                      <a:r>
                        <a:rPr lang="en-US" sz="4199" dirty="0" err="1">
                          <a:solidFill>
                            <a:srgbClr val="E09276"/>
                          </a:solidFill>
                          <a:latin typeface="Roboto Condensed"/>
                        </a:rPr>
                        <a:t>yêu</a:t>
                      </a:r>
                      <a:r>
                        <a:rPr lang="en-US" sz="4199" dirty="0">
                          <a:solidFill>
                            <a:srgbClr val="E09276"/>
                          </a:solidFill>
                          <a:latin typeface="Roboto Condensed"/>
                        </a:rPr>
                        <a:t> </a:t>
                      </a:r>
                      <a:r>
                        <a:rPr lang="en-US" sz="4199" dirty="0" err="1">
                          <a:solidFill>
                            <a:srgbClr val="E09276"/>
                          </a:solidFill>
                          <a:latin typeface="Roboto Condensed"/>
                        </a:rPr>
                        <a:t>nước</a:t>
                      </a:r>
                      <a:r>
                        <a:rPr lang="en-US" sz="4199" dirty="0">
                          <a:solidFill>
                            <a:srgbClr val="E09276"/>
                          </a:solidFill>
                          <a:latin typeface="Roboto Condensed"/>
                        </a:rPr>
                        <a:t> </a:t>
                      </a:r>
                      <a:r>
                        <a:rPr lang="en-US" sz="4199" dirty="0" err="1">
                          <a:solidFill>
                            <a:srgbClr val="E09276"/>
                          </a:solidFill>
                          <a:latin typeface="Roboto Condensed"/>
                        </a:rPr>
                        <a:t>của</a:t>
                      </a:r>
                      <a:r>
                        <a:rPr lang="en-US" sz="4199" dirty="0">
                          <a:solidFill>
                            <a:srgbClr val="E09276"/>
                          </a:solidFill>
                          <a:latin typeface="Roboto Condensed"/>
                        </a:rPr>
                        <a:t> </a:t>
                      </a:r>
                      <a:r>
                        <a:rPr lang="en-US" sz="4199" dirty="0" err="1">
                          <a:solidFill>
                            <a:srgbClr val="E09276"/>
                          </a:solidFill>
                          <a:latin typeface="Roboto Condensed"/>
                        </a:rPr>
                        <a:t>dân</a:t>
                      </a:r>
                      <a:r>
                        <a:rPr lang="en-US" sz="4199" dirty="0">
                          <a:solidFill>
                            <a:srgbClr val="E09276"/>
                          </a:solidFill>
                          <a:latin typeface="Roboto Condensed"/>
                        </a:rPr>
                        <a:t> </a:t>
                      </a:r>
                      <a:r>
                        <a:rPr lang="en-US" sz="4199" dirty="0" err="1">
                          <a:solidFill>
                            <a:srgbClr val="E09276"/>
                          </a:solidFill>
                          <a:latin typeface="Roboto Condensed"/>
                        </a:rPr>
                        <a:t>tộc</a:t>
                      </a:r>
                      <a:r>
                        <a:rPr lang="en-US" sz="4199" dirty="0">
                          <a:solidFill>
                            <a:srgbClr val="E09276"/>
                          </a:solidFill>
                          <a:latin typeface="Roboto Condensed"/>
                        </a:rPr>
                        <a:t> </a:t>
                      </a:r>
                      <a:r>
                        <a:rPr lang="en-US" sz="4199" dirty="0" err="1">
                          <a:solidFill>
                            <a:srgbClr val="E09276"/>
                          </a:solidFill>
                          <a:latin typeface="Roboto Condensed"/>
                        </a:rPr>
                        <a:t>trong</a:t>
                      </a:r>
                      <a:r>
                        <a:rPr lang="en-US" sz="4199" dirty="0">
                          <a:solidFill>
                            <a:srgbClr val="E09276"/>
                          </a:solidFill>
                          <a:latin typeface="Roboto Condensed"/>
                        </a:rPr>
                        <a:t> </a:t>
                      </a:r>
                      <a:r>
                        <a:rPr lang="en-US" sz="4199" dirty="0" err="1">
                          <a:solidFill>
                            <a:srgbClr val="E09276"/>
                          </a:solidFill>
                          <a:latin typeface="Roboto Condensed"/>
                        </a:rPr>
                        <a:t>thực</a:t>
                      </a:r>
                      <a:r>
                        <a:rPr lang="en-US" sz="4199" dirty="0">
                          <a:solidFill>
                            <a:srgbClr val="E09276"/>
                          </a:solidFill>
                          <a:latin typeface="Roboto Condensed"/>
                        </a:rPr>
                        <a:t> </a:t>
                      </a:r>
                      <a:r>
                        <a:rPr lang="en-US" sz="4199" dirty="0" err="1">
                          <a:solidFill>
                            <a:srgbClr val="E09276"/>
                          </a:solidFill>
                          <a:latin typeface="Roboto Condensed"/>
                        </a:rPr>
                        <a:t>tế</a:t>
                      </a:r>
                      <a:r>
                        <a:rPr lang="en-US" sz="4199" dirty="0">
                          <a:solidFill>
                            <a:srgbClr val="E09276"/>
                          </a:solidFill>
                          <a:latin typeface="Roboto Condensed"/>
                        </a:rPr>
                        <a:t> </a:t>
                      </a:r>
                      <a:r>
                        <a:rPr lang="en-US" sz="4199" dirty="0" err="1">
                          <a:solidFill>
                            <a:srgbClr val="E09276"/>
                          </a:solidFill>
                          <a:latin typeface="Roboto Condensed"/>
                        </a:rPr>
                        <a:t>là</a:t>
                      </a:r>
                      <a:r>
                        <a:rPr lang="en-US" sz="4199" dirty="0">
                          <a:solidFill>
                            <a:srgbClr val="E09276"/>
                          </a:solidFill>
                          <a:latin typeface="Roboto Condensed"/>
                        </a:rPr>
                        <a:t> </a:t>
                      </a:r>
                      <a:r>
                        <a:rPr lang="en-US" sz="4199" dirty="0" err="1">
                          <a:solidFill>
                            <a:srgbClr val="E09276"/>
                          </a:solidFill>
                          <a:latin typeface="Roboto Condensed"/>
                        </a:rPr>
                        <a:t>nhiệm</a:t>
                      </a:r>
                      <a:r>
                        <a:rPr lang="en-US" sz="4199" dirty="0">
                          <a:solidFill>
                            <a:srgbClr val="E09276"/>
                          </a:solidFill>
                          <a:latin typeface="Roboto Condensed"/>
                        </a:rPr>
                        <a:t> </a:t>
                      </a:r>
                      <a:r>
                        <a:rPr lang="en-US" sz="4199" dirty="0" err="1">
                          <a:solidFill>
                            <a:srgbClr val="E09276"/>
                          </a:solidFill>
                          <a:latin typeface="Roboto Condensed"/>
                        </a:rPr>
                        <a:t>vụ</a:t>
                      </a:r>
                      <a:r>
                        <a:rPr lang="en-US" sz="4199" dirty="0">
                          <a:solidFill>
                            <a:srgbClr val="E09276"/>
                          </a:solidFill>
                          <a:latin typeface="Roboto Condensed"/>
                        </a:rPr>
                        <a:t> </a:t>
                      </a:r>
                      <a:r>
                        <a:rPr lang="en-US" sz="4199" dirty="0" err="1">
                          <a:solidFill>
                            <a:srgbClr val="E09276"/>
                          </a:solidFill>
                          <a:latin typeface="Roboto Condensed"/>
                        </a:rPr>
                        <a:t>quan</a:t>
                      </a:r>
                      <a:r>
                        <a:rPr lang="en-US" sz="4199" dirty="0">
                          <a:solidFill>
                            <a:srgbClr val="E09276"/>
                          </a:solidFill>
                          <a:latin typeface="Roboto Condensed"/>
                        </a:rPr>
                        <a:t> </a:t>
                      </a:r>
                      <a:r>
                        <a:rPr lang="en-US" sz="4199" dirty="0" err="1">
                          <a:solidFill>
                            <a:srgbClr val="E09276"/>
                          </a:solidFill>
                          <a:latin typeface="Roboto Condensed"/>
                        </a:rPr>
                        <a:t>trọng</a:t>
                      </a:r>
                      <a:r>
                        <a:rPr lang="en-US" sz="4199" dirty="0">
                          <a:solidFill>
                            <a:srgbClr val="E09276"/>
                          </a:solidFill>
                          <a:latin typeface="Roboto Condensed"/>
                        </a:rPr>
                        <a:t>.</a:t>
                      </a:r>
                      <a:endParaRPr lang="en-US" sz="1100" dirty="0"/>
                    </a:p>
                  </a:txBody>
                  <a:tcPr marL="85725" marR="85725" marT="85725" marB="85725" anchor="ctr">
                    <a:lnL w="38100" cap="flat" cmpd="sng" algn="ctr">
                      <a:solidFill>
                        <a:srgbClr val="F6E2D2"/>
                      </a:solidFill>
                      <a:prstDash val="solid"/>
                      <a:round/>
                      <a:headEnd type="none" w="med" len="med"/>
                      <a:tailEnd type="none" w="med" len="med"/>
                    </a:lnL>
                    <a:lnR w="38100" cap="flat" cmpd="sng" algn="ctr">
                      <a:solidFill>
                        <a:srgbClr val="F6E2D2"/>
                      </a:solidFill>
                      <a:prstDash val="solid"/>
                      <a:round/>
                      <a:headEnd type="none" w="med" len="med"/>
                      <a:tailEnd type="none" w="med" len="med"/>
                    </a:lnR>
                    <a:lnT w="38100" cap="flat" cmpd="sng" algn="ctr">
                      <a:solidFill>
                        <a:srgbClr val="F6E2D2"/>
                      </a:solidFill>
                      <a:prstDash val="solid"/>
                      <a:round/>
                      <a:headEnd type="none" w="med" len="med"/>
                      <a:tailEnd type="none" w="med" len="med"/>
                    </a:lnT>
                    <a:lnB w="38100" cap="flat" cmpd="sng" algn="ctr">
                      <a:solidFill>
                        <a:srgbClr val="F6E2D2"/>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4" name="TextBox 4"/>
          <p:cNvSpPr txBox="1"/>
          <p:nvPr/>
        </p:nvSpPr>
        <p:spPr>
          <a:xfrm>
            <a:off x="561320" y="777836"/>
            <a:ext cx="17165360" cy="863549"/>
          </a:xfrm>
          <a:prstGeom prst="rect">
            <a:avLst/>
          </a:prstGeom>
        </p:spPr>
        <p:txBody>
          <a:bodyPr lIns="0" tIns="0" rIns="0" bIns="0" rtlCol="0" anchor="t">
            <a:spAutoFit/>
          </a:bodyPr>
          <a:lstStyle/>
          <a:p>
            <a:pPr algn="ctr">
              <a:lnSpc>
                <a:spcPts val="7000"/>
              </a:lnSpc>
              <a:spcBef>
                <a:spcPct val="0"/>
              </a:spcBef>
            </a:pPr>
            <a:r>
              <a:rPr lang="en-US" sz="5000">
                <a:solidFill>
                  <a:srgbClr val="EADCC9"/>
                </a:solidFill>
                <a:latin typeface="#9Slide07 SVNUT Triumph Press Bold"/>
              </a:rPr>
              <a:t>a. Vấn đề nghị luận và nội dung từng phần trong văn bản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E2D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668381">
            <a:off x="13661955" y="-1772345"/>
            <a:ext cx="6515568" cy="644448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2127">
            <a:off x="-1048179" y="8412820"/>
            <a:ext cx="3113753" cy="3113753"/>
          </a:xfrm>
          <a:prstGeom prst="rect">
            <a:avLst/>
          </a:prstGeom>
        </p:spPr>
      </p:pic>
      <p:pic>
        <p:nvPicPr>
          <p:cNvPr id="4" name="Picture 4"/>
          <p:cNvPicPr>
            <a:picLocks noChangeAspect="1"/>
          </p:cNvPicPr>
          <p:nvPr/>
        </p:nvPicPr>
        <p:blipFill>
          <a:blip r:embed="rId6"/>
          <a:srcRect/>
          <a:stretch>
            <a:fillRect/>
          </a:stretch>
        </p:blipFill>
        <p:spPr>
          <a:xfrm>
            <a:off x="689139" y="1974421"/>
            <a:ext cx="16230600" cy="7690709"/>
          </a:xfrm>
          <a:prstGeom prst="rect">
            <a:avLst/>
          </a:prstGeom>
        </p:spPr>
      </p:pic>
      <p:sp>
        <p:nvSpPr>
          <p:cNvPr id="5" name="TextBox 5"/>
          <p:cNvSpPr txBox="1"/>
          <p:nvPr/>
        </p:nvSpPr>
        <p:spPr>
          <a:xfrm>
            <a:off x="3505789" y="3773179"/>
            <a:ext cx="11737037" cy="5069156"/>
          </a:xfrm>
          <a:prstGeom prst="rect">
            <a:avLst/>
          </a:prstGeom>
        </p:spPr>
        <p:txBody>
          <a:bodyPr lIns="0" tIns="0" rIns="0" bIns="0" rtlCol="0" anchor="t">
            <a:spAutoFit/>
          </a:bodyPr>
          <a:lstStyle/>
          <a:p>
            <a:pPr algn="ctr">
              <a:lnSpc>
                <a:spcPts val="6720"/>
              </a:lnSpc>
              <a:spcBef>
                <a:spcPct val="0"/>
              </a:spcBef>
            </a:pPr>
            <a:r>
              <a:rPr lang="en-US" sz="4800" dirty="0" err="1">
                <a:solidFill>
                  <a:srgbClr val="C15F3C"/>
                </a:solidFill>
                <a:latin typeface="Roboto Condensed Bold"/>
              </a:rPr>
              <a:t>Nhiệm</a:t>
            </a:r>
            <a:r>
              <a:rPr lang="en-US" sz="4800" dirty="0">
                <a:solidFill>
                  <a:srgbClr val="C15F3C"/>
                </a:solidFill>
                <a:latin typeface="Roboto Condensed Bold"/>
              </a:rPr>
              <a:t> </a:t>
            </a:r>
            <a:r>
              <a:rPr lang="en-US" sz="4800" dirty="0" err="1">
                <a:solidFill>
                  <a:srgbClr val="C15F3C"/>
                </a:solidFill>
                <a:latin typeface="Roboto Condensed Bold"/>
              </a:rPr>
              <a:t>vụ</a:t>
            </a:r>
            <a:r>
              <a:rPr lang="en-US" sz="4800" dirty="0">
                <a:solidFill>
                  <a:srgbClr val="C15F3C"/>
                </a:solidFill>
                <a:latin typeface="Roboto Condensed Bold"/>
              </a:rPr>
              <a:t> 1: </a:t>
            </a:r>
            <a:r>
              <a:rPr lang="en-US" sz="4800" dirty="0" err="1">
                <a:solidFill>
                  <a:srgbClr val="C15F3C"/>
                </a:solidFill>
                <a:latin typeface="Roboto Condensed"/>
              </a:rPr>
              <a:t>Để</a:t>
            </a:r>
            <a:r>
              <a:rPr lang="en-US" sz="4800" dirty="0">
                <a:solidFill>
                  <a:srgbClr val="C15F3C"/>
                </a:solidFill>
                <a:latin typeface="Roboto Condensed"/>
              </a:rPr>
              <a:t> </a:t>
            </a:r>
            <a:r>
              <a:rPr lang="en-US" sz="4800" dirty="0" err="1">
                <a:solidFill>
                  <a:srgbClr val="C15F3C"/>
                </a:solidFill>
                <a:latin typeface="Roboto Condensed"/>
              </a:rPr>
              <a:t>chứng</a:t>
            </a:r>
            <a:r>
              <a:rPr lang="en-US" sz="4800" dirty="0">
                <a:solidFill>
                  <a:srgbClr val="C15F3C"/>
                </a:solidFill>
                <a:latin typeface="Roboto Condensed"/>
              </a:rPr>
              <a:t> </a:t>
            </a:r>
            <a:r>
              <a:rPr lang="en-US" sz="4800" dirty="0" err="1">
                <a:solidFill>
                  <a:srgbClr val="C15F3C"/>
                </a:solidFill>
                <a:latin typeface="Roboto Condensed"/>
              </a:rPr>
              <a:t>minh</a:t>
            </a:r>
            <a:r>
              <a:rPr lang="en-US" sz="4800" dirty="0">
                <a:solidFill>
                  <a:srgbClr val="C15F3C"/>
                </a:solidFill>
                <a:latin typeface="Roboto Condensed"/>
              </a:rPr>
              <a:t> </a:t>
            </a:r>
            <a:r>
              <a:rPr lang="en-US" sz="4800" dirty="0" err="1">
                <a:solidFill>
                  <a:srgbClr val="C15F3C"/>
                </a:solidFill>
                <a:latin typeface="Roboto Condensed"/>
              </a:rPr>
              <a:t>cho</a:t>
            </a:r>
            <a:r>
              <a:rPr lang="en-US" sz="4800" dirty="0">
                <a:solidFill>
                  <a:srgbClr val="C15F3C"/>
                </a:solidFill>
                <a:latin typeface="Roboto Condensed"/>
              </a:rPr>
              <a:t> </a:t>
            </a:r>
            <a:r>
              <a:rPr lang="en-US" sz="4800" dirty="0" err="1">
                <a:solidFill>
                  <a:srgbClr val="C15F3C"/>
                </a:solidFill>
                <a:latin typeface="Roboto Condensed"/>
              </a:rPr>
              <a:t>nhận</a:t>
            </a:r>
            <a:r>
              <a:rPr lang="en-US" sz="4800" dirty="0">
                <a:solidFill>
                  <a:srgbClr val="C15F3C"/>
                </a:solidFill>
                <a:latin typeface="Roboto Condensed"/>
              </a:rPr>
              <a:t> </a:t>
            </a:r>
            <a:r>
              <a:rPr lang="en-US" sz="4800" dirty="0" err="1">
                <a:solidFill>
                  <a:srgbClr val="C15F3C"/>
                </a:solidFill>
                <a:latin typeface="Roboto Condensed"/>
              </a:rPr>
              <a:t>định</a:t>
            </a:r>
            <a:r>
              <a:rPr lang="en-US" sz="4800" dirty="0">
                <a:solidFill>
                  <a:srgbClr val="C15F3C"/>
                </a:solidFill>
                <a:latin typeface="Roboto Condensed"/>
              </a:rPr>
              <a:t> </a:t>
            </a:r>
            <a:r>
              <a:rPr lang="en-US" sz="4800" dirty="0" err="1">
                <a:solidFill>
                  <a:srgbClr val="C15F3C"/>
                </a:solidFill>
                <a:latin typeface="Roboto Condensed Italics"/>
              </a:rPr>
              <a:t>Nhân</a:t>
            </a:r>
            <a:r>
              <a:rPr lang="en-US" sz="4800" dirty="0">
                <a:solidFill>
                  <a:srgbClr val="C15F3C"/>
                </a:solidFill>
                <a:latin typeface="Roboto Condensed Italics"/>
              </a:rPr>
              <a:t> </a:t>
            </a:r>
            <a:r>
              <a:rPr lang="en-US" sz="4800" dirty="0" err="1">
                <a:solidFill>
                  <a:srgbClr val="C15F3C"/>
                </a:solidFill>
                <a:latin typeface="Roboto Condensed Italics"/>
              </a:rPr>
              <a:t>dân</a:t>
            </a:r>
            <a:r>
              <a:rPr lang="en-US" sz="4800" dirty="0">
                <a:solidFill>
                  <a:srgbClr val="C15F3C"/>
                </a:solidFill>
                <a:latin typeface="Roboto Condensed Italics"/>
              </a:rPr>
              <a:t> ta </a:t>
            </a:r>
            <a:r>
              <a:rPr lang="en-US" sz="4800" dirty="0" err="1">
                <a:solidFill>
                  <a:srgbClr val="C15F3C"/>
                </a:solidFill>
                <a:latin typeface="Roboto Condensed Italics"/>
              </a:rPr>
              <a:t>có</a:t>
            </a:r>
            <a:r>
              <a:rPr lang="en-US" sz="4800" dirty="0">
                <a:solidFill>
                  <a:srgbClr val="C15F3C"/>
                </a:solidFill>
                <a:latin typeface="Roboto Condensed Italics"/>
              </a:rPr>
              <a:t> </a:t>
            </a:r>
            <a:r>
              <a:rPr lang="en-US" sz="4800" dirty="0" err="1">
                <a:solidFill>
                  <a:srgbClr val="C15F3C"/>
                </a:solidFill>
                <a:latin typeface="Roboto Condensed Italics"/>
              </a:rPr>
              <a:t>một</a:t>
            </a:r>
            <a:r>
              <a:rPr lang="en-US" sz="4800" dirty="0">
                <a:solidFill>
                  <a:srgbClr val="C15F3C"/>
                </a:solidFill>
                <a:latin typeface="Roboto Condensed Italics"/>
              </a:rPr>
              <a:t> </a:t>
            </a:r>
            <a:r>
              <a:rPr lang="en-US" sz="4800" dirty="0" err="1">
                <a:solidFill>
                  <a:srgbClr val="C15F3C"/>
                </a:solidFill>
                <a:latin typeface="Roboto Condensed Italics"/>
              </a:rPr>
              <a:t>lòng</a:t>
            </a:r>
            <a:r>
              <a:rPr lang="en-US" sz="4800" dirty="0">
                <a:solidFill>
                  <a:srgbClr val="C15F3C"/>
                </a:solidFill>
                <a:latin typeface="Roboto Condensed Italics"/>
              </a:rPr>
              <a:t> </a:t>
            </a:r>
            <a:r>
              <a:rPr lang="en-US" sz="4800" dirty="0" err="1">
                <a:solidFill>
                  <a:srgbClr val="C15F3C"/>
                </a:solidFill>
                <a:latin typeface="Roboto Condensed Italics"/>
              </a:rPr>
              <a:t>nồng</a:t>
            </a:r>
            <a:r>
              <a:rPr lang="en-US" sz="4800" dirty="0">
                <a:solidFill>
                  <a:srgbClr val="C15F3C"/>
                </a:solidFill>
                <a:latin typeface="Roboto Condensed Italics"/>
              </a:rPr>
              <a:t> </a:t>
            </a:r>
            <a:r>
              <a:rPr lang="en-US" sz="4800" dirty="0" err="1">
                <a:solidFill>
                  <a:srgbClr val="C15F3C"/>
                </a:solidFill>
                <a:latin typeface="Roboto Condensed Italics"/>
              </a:rPr>
              <a:t>nàn</a:t>
            </a:r>
            <a:r>
              <a:rPr lang="en-US" sz="4800" dirty="0">
                <a:solidFill>
                  <a:srgbClr val="C15F3C"/>
                </a:solidFill>
                <a:latin typeface="Roboto Condensed Italics"/>
              </a:rPr>
              <a:t> </a:t>
            </a:r>
            <a:r>
              <a:rPr lang="en-US" sz="4800" dirty="0" err="1">
                <a:solidFill>
                  <a:srgbClr val="C15F3C"/>
                </a:solidFill>
                <a:latin typeface="Roboto Condensed Italics"/>
              </a:rPr>
              <a:t>yêu</a:t>
            </a:r>
            <a:r>
              <a:rPr lang="en-US" sz="4800" dirty="0">
                <a:solidFill>
                  <a:srgbClr val="C15F3C"/>
                </a:solidFill>
                <a:latin typeface="Roboto Condensed Italics"/>
              </a:rPr>
              <a:t> </a:t>
            </a:r>
            <a:r>
              <a:rPr lang="en-US" sz="4800" dirty="0" err="1">
                <a:solidFill>
                  <a:srgbClr val="C15F3C"/>
                </a:solidFill>
                <a:latin typeface="Roboto Condensed Italics"/>
              </a:rPr>
              <a:t>nước</a:t>
            </a:r>
            <a:r>
              <a:rPr lang="en-US" sz="4800" dirty="0">
                <a:solidFill>
                  <a:srgbClr val="C15F3C"/>
                </a:solidFill>
                <a:latin typeface="Roboto Condensed"/>
              </a:rPr>
              <a:t>, </a:t>
            </a:r>
            <a:r>
              <a:rPr lang="en-US" sz="4800" dirty="0" err="1">
                <a:solidFill>
                  <a:srgbClr val="C15F3C"/>
                </a:solidFill>
                <a:latin typeface="Roboto Condensed"/>
              </a:rPr>
              <a:t>tác</a:t>
            </a:r>
            <a:r>
              <a:rPr lang="en-US" sz="4800" dirty="0">
                <a:solidFill>
                  <a:srgbClr val="C15F3C"/>
                </a:solidFill>
                <a:latin typeface="Roboto Condensed"/>
              </a:rPr>
              <a:t> </a:t>
            </a:r>
            <a:r>
              <a:rPr lang="en-US" sz="4800" dirty="0" err="1">
                <a:solidFill>
                  <a:srgbClr val="C15F3C"/>
                </a:solidFill>
                <a:latin typeface="Roboto Condensed"/>
              </a:rPr>
              <a:t>giả</a:t>
            </a:r>
            <a:r>
              <a:rPr lang="en-US" sz="4800" dirty="0">
                <a:solidFill>
                  <a:srgbClr val="C15F3C"/>
                </a:solidFill>
                <a:latin typeface="Roboto Condensed"/>
              </a:rPr>
              <a:t> </a:t>
            </a:r>
            <a:r>
              <a:rPr lang="en-US" sz="4800" dirty="0" err="1">
                <a:solidFill>
                  <a:srgbClr val="C15F3C"/>
                </a:solidFill>
                <a:latin typeface="Roboto Condensed"/>
              </a:rPr>
              <a:t>đã</a:t>
            </a:r>
            <a:r>
              <a:rPr lang="en-US" sz="4800" dirty="0">
                <a:solidFill>
                  <a:srgbClr val="C15F3C"/>
                </a:solidFill>
                <a:latin typeface="Roboto Condensed"/>
              </a:rPr>
              <a:t> </a:t>
            </a:r>
            <a:r>
              <a:rPr lang="en-US" sz="4800" dirty="0" err="1">
                <a:solidFill>
                  <a:srgbClr val="C15F3C"/>
                </a:solidFill>
                <a:latin typeface="Roboto Condensed"/>
              </a:rPr>
              <a:t>đưa</a:t>
            </a:r>
            <a:r>
              <a:rPr lang="en-US" sz="4800" dirty="0">
                <a:solidFill>
                  <a:srgbClr val="C15F3C"/>
                </a:solidFill>
                <a:latin typeface="Roboto Condensed"/>
              </a:rPr>
              <a:t> </a:t>
            </a:r>
            <a:r>
              <a:rPr lang="en-US" sz="4800" dirty="0" err="1">
                <a:solidFill>
                  <a:srgbClr val="C15F3C"/>
                </a:solidFill>
                <a:latin typeface="Roboto Condensed"/>
              </a:rPr>
              <a:t>ra</a:t>
            </a:r>
            <a:r>
              <a:rPr lang="en-US" sz="4800" dirty="0">
                <a:solidFill>
                  <a:srgbClr val="C15F3C"/>
                </a:solidFill>
                <a:latin typeface="Roboto Condensed"/>
              </a:rPr>
              <a:t> </a:t>
            </a:r>
            <a:r>
              <a:rPr lang="en-US" sz="4800" dirty="0" err="1">
                <a:solidFill>
                  <a:srgbClr val="C15F3C"/>
                </a:solidFill>
                <a:latin typeface="Roboto Condensed"/>
              </a:rPr>
              <a:t>những</a:t>
            </a:r>
            <a:r>
              <a:rPr lang="en-US" sz="4800" dirty="0">
                <a:solidFill>
                  <a:srgbClr val="C15F3C"/>
                </a:solidFill>
                <a:latin typeface="Roboto Condensed"/>
              </a:rPr>
              <a:t> </a:t>
            </a:r>
            <a:r>
              <a:rPr lang="en-US" sz="4800" dirty="0" err="1">
                <a:solidFill>
                  <a:srgbClr val="C15F3C"/>
                </a:solidFill>
                <a:latin typeface="Roboto Condensed"/>
              </a:rPr>
              <a:t>biểu</a:t>
            </a:r>
            <a:r>
              <a:rPr lang="en-US" sz="4800" dirty="0">
                <a:solidFill>
                  <a:srgbClr val="C15F3C"/>
                </a:solidFill>
                <a:latin typeface="Roboto Condensed"/>
              </a:rPr>
              <a:t> </a:t>
            </a:r>
            <a:r>
              <a:rPr lang="en-US" sz="4800" dirty="0" err="1">
                <a:solidFill>
                  <a:srgbClr val="C15F3C"/>
                </a:solidFill>
                <a:latin typeface="Roboto Condensed"/>
              </a:rPr>
              <a:t>hiện</a:t>
            </a:r>
            <a:r>
              <a:rPr lang="en-US" sz="4800" dirty="0">
                <a:solidFill>
                  <a:srgbClr val="C15F3C"/>
                </a:solidFill>
                <a:latin typeface="Roboto Condensed"/>
              </a:rPr>
              <a:t> </a:t>
            </a:r>
            <a:r>
              <a:rPr lang="en-US" sz="4800" dirty="0" err="1">
                <a:solidFill>
                  <a:srgbClr val="C15F3C"/>
                </a:solidFill>
                <a:latin typeface="Roboto Condensed"/>
              </a:rPr>
              <a:t>nào</a:t>
            </a:r>
            <a:r>
              <a:rPr lang="en-US" sz="4800" dirty="0">
                <a:solidFill>
                  <a:srgbClr val="C15F3C"/>
                </a:solidFill>
                <a:latin typeface="Roboto Condensed"/>
              </a:rPr>
              <a:t> </a:t>
            </a:r>
            <a:r>
              <a:rPr lang="en-US" sz="4800" dirty="0" err="1">
                <a:solidFill>
                  <a:srgbClr val="C15F3C"/>
                </a:solidFill>
                <a:latin typeface="Roboto Condensed"/>
              </a:rPr>
              <a:t>của</a:t>
            </a:r>
            <a:r>
              <a:rPr lang="en-US" sz="4800" dirty="0">
                <a:solidFill>
                  <a:srgbClr val="C15F3C"/>
                </a:solidFill>
                <a:latin typeface="Roboto Condensed"/>
              </a:rPr>
              <a:t> </a:t>
            </a:r>
            <a:r>
              <a:rPr lang="en-US" sz="4800" dirty="0" err="1">
                <a:solidFill>
                  <a:srgbClr val="C15F3C"/>
                </a:solidFill>
                <a:latin typeface="Roboto Condensed"/>
              </a:rPr>
              <a:t>lòng</a:t>
            </a:r>
            <a:r>
              <a:rPr lang="en-US" sz="4800" dirty="0">
                <a:solidFill>
                  <a:srgbClr val="C15F3C"/>
                </a:solidFill>
                <a:latin typeface="Roboto Condensed"/>
              </a:rPr>
              <a:t> </a:t>
            </a:r>
            <a:r>
              <a:rPr lang="en-US" sz="4800" dirty="0" err="1">
                <a:solidFill>
                  <a:srgbClr val="C15F3C"/>
                </a:solidFill>
                <a:latin typeface="Roboto Condensed"/>
              </a:rPr>
              <a:t>yêu</a:t>
            </a:r>
            <a:r>
              <a:rPr lang="en-US" sz="4800" dirty="0">
                <a:solidFill>
                  <a:srgbClr val="C15F3C"/>
                </a:solidFill>
                <a:latin typeface="Roboto Condensed"/>
              </a:rPr>
              <a:t> </a:t>
            </a:r>
            <a:r>
              <a:rPr lang="en-US" sz="4800" dirty="0" err="1">
                <a:solidFill>
                  <a:srgbClr val="C15F3C"/>
                </a:solidFill>
                <a:latin typeface="Roboto Condensed"/>
              </a:rPr>
              <a:t>nước</a:t>
            </a:r>
            <a:r>
              <a:rPr lang="en-US" sz="4800" dirty="0">
                <a:solidFill>
                  <a:srgbClr val="C15F3C"/>
                </a:solidFill>
                <a:latin typeface="Roboto Condensed"/>
              </a:rPr>
              <a:t> </a:t>
            </a:r>
            <a:r>
              <a:rPr lang="en-US" sz="4800" dirty="0" err="1">
                <a:solidFill>
                  <a:srgbClr val="C15F3C"/>
                </a:solidFill>
                <a:latin typeface="Roboto Condensed"/>
              </a:rPr>
              <a:t>trong</a:t>
            </a:r>
            <a:r>
              <a:rPr lang="en-US" sz="4800" dirty="0">
                <a:solidFill>
                  <a:srgbClr val="C15F3C"/>
                </a:solidFill>
                <a:latin typeface="Roboto Condensed"/>
              </a:rPr>
              <a:t> </a:t>
            </a:r>
            <a:r>
              <a:rPr lang="en-US" sz="4800" dirty="0" err="1">
                <a:solidFill>
                  <a:srgbClr val="C15F3C"/>
                </a:solidFill>
                <a:latin typeface="Roboto Condensed"/>
              </a:rPr>
              <a:t>quá</a:t>
            </a:r>
            <a:r>
              <a:rPr lang="en-US" sz="4800" dirty="0">
                <a:solidFill>
                  <a:srgbClr val="C15F3C"/>
                </a:solidFill>
                <a:latin typeface="Roboto Condensed"/>
              </a:rPr>
              <a:t> </a:t>
            </a:r>
            <a:r>
              <a:rPr lang="en-US" sz="4800" dirty="0" err="1">
                <a:solidFill>
                  <a:srgbClr val="C15F3C"/>
                </a:solidFill>
                <a:latin typeface="Roboto Condensed"/>
              </a:rPr>
              <a:t>khứ</a:t>
            </a:r>
            <a:r>
              <a:rPr lang="en-US" sz="4800" dirty="0">
                <a:solidFill>
                  <a:srgbClr val="C15F3C"/>
                </a:solidFill>
                <a:latin typeface="Roboto Condensed"/>
              </a:rPr>
              <a:t> </a:t>
            </a:r>
            <a:r>
              <a:rPr lang="en-US" sz="4800" dirty="0" err="1">
                <a:solidFill>
                  <a:srgbClr val="C15F3C"/>
                </a:solidFill>
                <a:latin typeface="Roboto Condensed"/>
              </a:rPr>
              <a:t>và</a:t>
            </a:r>
            <a:r>
              <a:rPr lang="en-US" sz="4800" dirty="0">
                <a:solidFill>
                  <a:srgbClr val="C15F3C"/>
                </a:solidFill>
                <a:latin typeface="Roboto Condensed"/>
              </a:rPr>
              <a:t> </a:t>
            </a:r>
            <a:r>
              <a:rPr lang="en-US" sz="4800" dirty="0" err="1">
                <a:solidFill>
                  <a:srgbClr val="C15F3C"/>
                </a:solidFill>
                <a:latin typeface="Roboto Condensed"/>
              </a:rPr>
              <a:t>hiện</a:t>
            </a:r>
            <a:r>
              <a:rPr lang="en-US" sz="4800" dirty="0">
                <a:solidFill>
                  <a:srgbClr val="C15F3C"/>
                </a:solidFill>
                <a:latin typeface="Roboto Condensed"/>
              </a:rPr>
              <a:t> </a:t>
            </a:r>
            <a:r>
              <a:rPr lang="en-US" sz="4800" dirty="0" err="1">
                <a:solidFill>
                  <a:srgbClr val="C15F3C"/>
                </a:solidFill>
                <a:latin typeface="Roboto Condensed"/>
              </a:rPr>
              <a:t>tại</a:t>
            </a:r>
            <a:r>
              <a:rPr lang="en-US" sz="4800" dirty="0">
                <a:solidFill>
                  <a:srgbClr val="C15F3C"/>
                </a:solidFill>
                <a:latin typeface="Roboto Condensed"/>
              </a:rPr>
              <a:t> </a:t>
            </a:r>
            <a:r>
              <a:rPr lang="en-US" sz="4800" dirty="0" err="1">
                <a:solidFill>
                  <a:srgbClr val="C15F3C"/>
                </a:solidFill>
                <a:latin typeface="Roboto Condensed"/>
              </a:rPr>
              <a:t>khi</a:t>
            </a:r>
            <a:r>
              <a:rPr lang="en-US" sz="4800" dirty="0">
                <a:solidFill>
                  <a:srgbClr val="C15F3C"/>
                </a:solidFill>
                <a:latin typeface="Roboto Condensed"/>
              </a:rPr>
              <a:t> </a:t>
            </a:r>
            <a:r>
              <a:rPr lang="en-US" sz="4800" dirty="0" err="1">
                <a:solidFill>
                  <a:srgbClr val="C15F3C"/>
                </a:solidFill>
                <a:latin typeface="Roboto Condensed"/>
              </a:rPr>
              <a:t>đó</a:t>
            </a:r>
            <a:r>
              <a:rPr lang="en-US" sz="4800" dirty="0">
                <a:solidFill>
                  <a:srgbClr val="C15F3C"/>
                </a:solidFill>
                <a:latin typeface="Roboto Condensed"/>
              </a:rPr>
              <a:t>? </a:t>
            </a:r>
            <a:r>
              <a:rPr lang="en-US" sz="4800" dirty="0" err="1">
                <a:solidFill>
                  <a:srgbClr val="C15F3C"/>
                </a:solidFill>
                <a:latin typeface="Roboto Condensed"/>
              </a:rPr>
              <a:t>Em</a:t>
            </a:r>
            <a:r>
              <a:rPr lang="en-US" sz="4800" dirty="0">
                <a:solidFill>
                  <a:srgbClr val="C15F3C"/>
                </a:solidFill>
                <a:latin typeface="Roboto Condensed"/>
              </a:rPr>
              <a:t> </a:t>
            </a:r>
            <a:r>
              <a:rPr lang="en-US" sz="4800" dirty="0" err="1">
                <a:solidFill>
                  <a:srgbClr val="C15F3C"/>
                </a:solidFill>
                <a:latin typeface="Roboto Condensed"/>
              </a:rPr>
              <a:t>hãy</a:t>
            </a:r>
            <a:r>
              <a:rPr lang="en-US" sz="4800" dirty="0">
                <a:solidFill>
                  <a:srgbClr val="C15F3C"/>
                </a:solidFill>
                <a:latin typeface="Roboto Condensed"/>
              </a:rPr>
              <a:t> </a:t>
            </a:r>
            <a:r>
              <a:rPr lang="en-US" sz="4800" dirty="0" err="1">
                <a:solidFill>
                  <a:srgbClr val="C15F3C"/>
                </a:solidFill>
                <a:latin typeface="Roboto Condensed"/>
              </a:rPr>
              <a:t>liệt</a:t>
            </a:r>
            <a:r>
              <a:rPr lang="en-US" sz="4800" dirty="0">
                <a:solidFill>
                  <a:srgbClr val="C15F3C"/>
                </a:solidFill>
                <a:latin typeface="Roboto Condensed"/>
              </a:rPr>
              <a:t> </a:t>
            </a:r>
            <a:r>
              <a:rPr lang="en-US" sz="4800" dirty="0" err="1">
                <a:solidFill>
                  <a:srgbClr val="C15F3C"/>
                </a:solidFill>
                <a:latin typeface="Roboto Condensed"/>
              </a:rPr>
              <a:t>kê</a:t>
            </a:r>
            <a:r>
              <a:rPr lang="en-US" sz="4800" dirty="0">
                <a:solidFill>
                  <a:srgbClr val="C15F3C"/>
                </a:solidFill>
                <a:latin typeface="Roboto Condensed"/>
              </a:rPr>
              <a:t> </a:t>
            </a:r>
            <a:r>
              <a:rPr lang="en-US" sz="4800" dirty="0" err="1">
                <a:solidFill>
                  <a:srgbClr val="C15F3C"/>
                </a:solidFill>
                <a:latin typeface="Roboto Condensed"/>
              </a:rPr>
              <a:t>thêm</a:t>
            </a:r>
            <a:r>
              <a:rPr lang="en-US" sz="4800" dirty="0">
                <a:solidFill>
                  <a:srgbClr val="C15F3C"/>
                </a:solidFill>
                <a:latin typeface="Roboto Condensed"/>
              </a:rPr>
              <a:t> </a:t>
            </a:r>
            <a:r>
              <a:rPr lang="en-US" sz="4800" dirty="0" err="1">
                <a:solidFill>
                  <a:srgbClr val="C15F3C"/>
                </a:solidFill>
                <a:latin typeface="Roboto Condensed"/>
              </a:rPr>
              <a:t>những</a:t>
            </a:r>
            <a:r>
              <a:rPr lang="en-US" sz="4800" dirty="0">
                <a:solidFill>
                  <a:srgbClr val="C15F3C"/>
                </a:solidFill>
                <a:latin typeface="Roboto Condensed"/>
              </a:rPr>
              <a:t> </a:t>
            </a:r>
            <a:r>
              <a:rPr lang="en-US" sz="4800" dirty="0" err="1">
                <a:solidFill>
                  <a:srgbClr val="C15F3C"/>
                </a:solidFill>
                <a:latin typeface="Roboto Condensed"/>
              </a:rPr>
              <a:t>biểu</a:t>
            </a:r>
            <a:r>
              <a:rPr lang="en-US" sz="4800" dirty="0">
                <a:solidFill>
                  <a:srgbClr val="C15F3C"/>
                </a:solidFill>
                <a:latin typeface="Roboto Condensed"/>
              </a:rPr>
              <a:t> </a:t>
            </a:r>
            <a:r>
              <a:rPr lang="en-US" sz="4800" dirty="0" err="1">
                <a:solidFill>
                  <a:srgbClr val="C15F3C"/>
                </a:solidFill>
                <a:latin typeface="Roboto Condensed"/>
              </a:rPr>
              <a:t>hiện</a:t>
            </a:r>
            <a:r>
              <a:rPr lang="en-US" sz="4800" dirty="0">
                <a:solidFill>
                  <a:srgbClr val="C15F3C"/>
                </a:solidFill>
                <a:latin typeface="Roboto Condensed"/>
              </a:rPr>
              <a:t> </a:t>
            </a:r>
            <a:r>
              <a:rPr lang="en-US" sz="4800" dirty="0" err="1">
                <a:solidFill>
                  <a:srgbClr val="C15F3C"/>
                </a:solidFill>
                <a:latin typeface="Roboto Condensed"/>
              </a:rPr>
              <a:t>của</a:t>
            </a:r>
            <a:r>
              <a:rPr lang="en-US" sz="4800" dirty="0">
                <a:solidFill>
                  <a:srgbClr val="C15F3C"/>
                </a:solidFill>
                <a:latin typeface="Roboto Condensed"/>
              </a:rPr>
              <a:t> </a:t>
            </a:r>
            <a:r>
              <a:rPr lang="en-US" sz="4800" dirty="0" err="1">
                <a:solidFill>
                  <a:srgbClr val="C15F3C"/>
                </a:solidFill>
                <a:latin typeface="Roboto Condensed"/>
              </a:rPr>
              <a:t>lòng</a:t>
            </a:r>
            <a:r>
              <a:rPr lang="en-US" sz="4800" dirty="0">
                <a:solidFill>
                  <a:srgbClr val="C15F3C"/>
                </a:solidFill>
                <a:latin typeface="Roboto Condensed"/>
              </a:rPr>
              <a:t> </a:t>
            </a:r>
            <a:r>
              <a:rPr lang="en-US" sz="4800" dirty="0" err="1">
                <a:solidFill>
                  <a:srgbClr val="C15F3C"/>
                </a:solidFill>
                <a:latin typeface="Roboto Condensed"/>
              </a:rPr>
              <a:t>yêu</a:t>
            </a:r>
            <a:r>
              <a:rPr lang="en-US" sz="4800" dirty="0">
                <a:solidFill>
                  <a:srgbClr val="C15F3C"/>
                </a:solidFill>
                <a:latin typeface="Roboto Condensed"/>
              </a:rPr>
              <a:t> </a:t>
            </a:r>
            <a:r>
              <a:rPr lang="en-US" sz="4800" dirty="0" err="1">
                <a:solidFill>
                  <a:srgbClr val="C15F3C"/>
                </a:solidFill>
                <a:latin typeface="Roboto Condensed"/>
              </a:rPr>
              <a:t>nước</a:t>
            </a:r>
            <a:r>
              <a:rPr lang="en-US" sz="4800" dirty="0">
                <a:solidFill>
                  <a:srgbClr val="C15F3C"/>
                </a:solidFill>
                <a:latin typeface="Roboto Condensed"/>
              </a:rPr>
              <a:t> </a:t>
            </a:r>
            <a:r>
              <a:rPr lang="en-US" sz="4800" dirty="0" err="1">
                <a:solidFill>
                  <a:srgbClr val="C15F3C"/>
                </a:solidFill>
                <a:latin typeface="Roboto Condensed"/>
              </a:rPr>
              <a:t>trong</a:t>
            </a:r>
            <a:r>
              <a:rPr lang="en-US" sz="4800" dirty="0">
                <a:solidFill>
                  <a:srgbClr val="C15F3C"/>
                </a:solidFill>
                <a:latin typeface="Roboto Condensed"/>
              </a:rPr>
              <a:t> </a:t>
            </a:r>
            <a:r>
              <a:rPr lang="en-US" sz="4800" dirty="0" err="1">
                <a:solidFill>
                  <a:srgbClr val="C15F3C"/>
                </a:solidFill>
                <a:latin typeface="Roboto Condensed"/>
              </a:rPr>
              <a:t>bối</a:t>
            </a:r>
            <a:r>
              <a:rPr lang="en-US" sz="4800" dirty="0">
                <a:solidFill>
                  <a:srgbClr val="C15F3C"/>
                </a:solidFill>
                <a:latin typeface="Roboto Condensed"/>
              </a:rPr>
              <a:t> </a:t>
            </a:r>
            <a:r>
              <a:rPr lang="en-US" sz="4800" dirty="0" err="1">
                <a:solidFill>
                  <a:srgbClr val="C15F3C"/>
                </a:solidFill>
                <a:latin typeface="Roboto Condensed"/>
              </a:rPr>
              <a:t>cảnh</a:t>
            </a:r>
            <a:r>
              <a:rPr lang="en-US" sz="4800" dirty="0">
                <a:solidFill>
                  <a:srgbClr val="C15F3C"/>
                </a:solidFill>
                <a:latin typeface="Roboto Condensed"/>
              </a:rPr>
              <a:t> </a:t>
            </a:r>
            <a:r>
              <a:rPr lang="en-US" sz="4800" dirty="0" err="1">
                <a:solidFill>
                  <a:srgbClr val="C15F3C"/>
                </a:solidFill>
                <a:latin typeface="Roboto Condensed"/>
              </a:rPr>
              <a:t>hiện</a:t>
            </a:r>
            <a:r>
              <a:rPr lang="en-US" sz="4800" dirty="0">
                <a:solidFill>
                  <a:srgbClr val="C15F3C"/>
                </a:solidFill>
                <a:latin typeface="Roboto Condensed"/>
              </a:rPr>
              <a:t> nay.</a:t>
            </a:r>
          </a:p>
        </p:txBody>
      </p:sp>
      <p:sp>
        <p:nvSpPr>
          <p:cNvPr id="6" name="TextBox 6"/>
          <p:cNvSpPr txBox="1"/>
          <p:nvPr/>
        </p:nvSpPr>
        <p:spPr>
          <a:xfrm>
            <a:off x="508698" y="272653"/>
            <a:ext cx="10990820" cy="1177246"/>
          </a:xfrm>
          <a:prstGeom prst="rect">
            <a:avLst/>
          </a:prstGeom>
        </p:spPr>
        <p:txBody>
          <a:bodyPr lIns="0" tIns="0" rIns="0" bIns="0" rtlCol="0" anchor="t">
            <a:spAutoFit/>
          </a:bodyPr>
          <a:lstStyle/>
          <a:p>
            <a:pPr algn="ctr">
              <a:lnSpc>
                <a:spcPts val="9659"/>
              </a:lnSpc>
            </a:pPr>
            <a:r>
              <a:rPr lang="en-US" sz="6898">
                <a:solidFill>
                  <a:srgbClr val="925C39"/>
                </a:solidFill>
                <a:latin typeface="Fraunces Bold"/>
              </a:rPr>
              <a:t>3. KHÁM PHÁ VĂN BẢN</a:t>
            </a:r>
          </a:p>
        </p:txBody>
      </p:sp>
      <p:sp>
        <p:nvSpPr>
          <p:cNvPr id="7" name="TextBox 7"/>
          <p:cNvSpPr txBox="1"/>
          <p:nvPr/>
        </p:nvSpPr>
        <p:spPr>
          <a:xfrm>
            <a:off x="2511266" y="1680873"/>
            <a:ext cx="14748034" cy="847065"/>
          </a:xfrm>
          <a:prstGeom prst="rect">
            <a:avLst/>
          </a:prstGeom>
        </p:spPr>
        <p:txBody>
          <a:bodyPr lIns="0" tIns="0" rIns="0" bIns="0" rtlCol="0" anchor="t">
            <a:spAutoFit/>
          </a:bodyPr>
          <a:lstStyle/>
          <a:p>
            <a:pPr algn="ctr">
              <a:lnSpc>
                <a:spcPts val="6859"/>
              </a:lnSpc>
              <a:spcBef>
                <a:spcPct val="0"/>
              </a:spcBef>
            </a:pPr>
            <a:r>
              <a:rPr lang="en-US" sz="4899">
                <a:solidFill>
                  <a:srgbClr val="925C39"/>
                </a:solidFill>
                <a:latin typeface="#9Slide07 SVNUT Triumph Press Bold"/>
              </a:rPr>
              <a:t>b. Cách triển khai lí lẽ, bằng chứng trong văn bản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E2D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91620">
            <a:off x="-6352148" y="-2180924"/>
            <a:ext cx="16089067" cy="1591355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778887" y="6977829"/>
            <a:ext cx="4752073" cy="3309171"/>
          </a:xfrm>
          <a:prstGeom prst="rect">
            <a:avLst/>
          </a:prstGeom>
        </p:spPr>
      </p:pic>
      <p:sp>
        <p:nvSpPr>
          <p:cNvPr id="4" name="TextBox 4"/>
          <p:cNvSpPr txBox="1"/>
          <p:nvPr/>
        </p:nvSpPr>
        <p:spPr>
          <a:xfrm>
            <a:off x="8945523" y="2892952"/>
            <a:ext cx="8764344" cy="2882899"/>
          </a:xfrm>
          <a:prstGeom prst="rect">
            <a:avLst/>
          </a:prstGeom>
        </p:spPr>
        <p:txBody>
          <a:bodyPr lIns="0" tIns="0" rIns="0" bIns="0" rtlCol="0" anchor="t">
            <a:spAutoFit/>
          </a:bodyPr>
          <a:lstStyle/>
          <a:p>
            <a:pPr algn="ctr">
              <a:lnSpc>
                <a:spcPts val="11200"/>
              </a:lnSpc>
              <a:spcBef>
                <a:spcPct val="0"/>
              </a:spcBef>
            </a:pPr>
            <a:r>
              <a:rPr lang="en-US" sz="8000">
                <a:solidFill>
                  <a:srgbClr val="925C39"/>
                </a:solidFill>
                <a:latin typeface="#9Slide07 Crocante"/>
              </a:rPr>
              <a:t>BÀI 8: </a:t>
            </a:r>
          </a:p>
          <a:p>
            <a:pPr algn="ctr">
              <a:lnSpc>
                <a:spcPts val="11200"/>
              </a:lnSpc>
              <a:spcBef>
                <a:spcPct val="0"/>
              </a:spcBef>
            </a:pPr>
            <a:r>
              <a:rPr lang="en-US" sz="8000">
                <a:solidFill>
                  <a:srgbClr val="925C39"/>
                </a:solidFill>
                <a:latin typeface="#9Slide07 Crocante"/>
              </a:rPr>
              <a:t>NGHỊ LUẬN XÃ HỘI </a:t>
            </a:r>
          </a:p>
        </p:txBody>
      </p:sp>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E2D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668381">
            <a:off x="13661955" y="-1772345"/>
            <a:ext cx="6515568" cy="6444489"/>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10254" y="3806891"/>
            <a:ext cx="5793854" cy="5735915"/>
          </a:xfrm>
          <a:prstGeom prst="rect">
            <a:avLst/>
          </a:prstGeom>
        </p:spPr>
      </p:pic>
      <p:sp>
        <p:nvSpPr>
          <p:cNvPr id="4" name="TextBox 4"/>
          <p:cNvSpPr txBox="1"/>
          <p:nvPr/>
        </p:nvSpPr>
        <p:spPr>
          <a:xfrm>
            <a:off x="508698" y="272653"/>
            <a:ext cx="10990820" cy="1177246"/>
          </a:xfrm>
          <a:prstGeom prst="rect">
            <a:avLst/>
          </a:prstGeom>
        </p:spPr>
        <p:txBody>
          <a:bodyPr lIns="0" tIns="0" rIns="0" bIns="0" rtlCol="0" anchor="t">
            <a:spAutoFit/>
          </a:bodyPr>
          <a:lstStyle/>
          <a:p>
            <a:pPr algn="ctr">
              <a:lnSpc>
                <a:spcPts val="9659"/>
              </a:lnSpc>
            </a:pPr>
            <a:r>
              <a:rPr lang="en-US" sz="6898">
                <a:solidFill>
                  <a:srgbClr val="925C39"/>
                </a:solidFill>
                <a:latin typeface="Fraunces Bold"/>
              </a:rPr>
              <a:t>3. KHÁM PHÁ VĂN BẢN</a:t>
            </a:r>
          </a:p>
        </p:txBody>
      </p:sp>
      <p:sp>
        <p:nvSpPr>
          <p:cNvPr id="5" name="TextBox 5"/>
          <p:cNvSpPr txBox="1"/>
          <p:nvPr/>
        </p:nvSpPr>
        <p:spPr>
          <a:xfrm>
            <a:off x="2511266" y="1680873"/>
            <a:ext cx="14748034" cy="847065"/>
          </a:xfrm>
          <a:prstGeom prst="rect">
            <a:avLst/>
          </a:prstGeom>
        </p:spPr>
        <p:txBody>
          <a:bodyPr lIns="0" tIns="0" rIns="0" bIns="0" rtlCol="0" anchor="t">
            <a:spAutoFit/>
          </a:bodyPr>
          <a:lstStyle/>
          <a:p>
            <a:pPr algn="ctr">
              <a:lnSpc>
                <a:spcPts val="6859"/>
              </a:lnSpc>
              <a:spcBef>
                <a:spcPct val="0"/>
              </a:spcBef>
            </a:pPr>
            <a:r>
              <a:rPr lang="en-US" sz="4899">
                <a:solidFill>
                  <a:srgbClr val="925C39"/>
                </a:solidFill>
                <a:latin typeface="#9Slide07 SVNUT Triumph Press Bold"/>
              </a:rPr>
              <a:t>b. Cách triển khai lí lẽ, bằng chứng trong văn bản    </a:t>
            </a:r>
          </a:p>
        </p:txBody>
      </p:sp>
      <p:sp>
        <p:nvSpPr>
          <p:cNvPr id="6" name="TextBox 6"/>
          <p:cNvSpPr txBox="1"/>
          <p:nvPr/>
        </p:nvSpPr>
        <p:spPr>
          <a:xfrm>
            <a:off x="859443" y="4525394"/>
            <a:ext cx="4692210" cy="4918034"/>
          </a:xfrm>
          <a:prstGeom prst="rect">
            <a:avLst/>
          </a:prstGeom>
        </p:spPr>
        <p:txBody>
          <a:bodyPr lIns="0" tIns="0" rIns="0" bIns="0" rtlCol="0" anchor="t">
            <a:spAutoFit/>
          </a:bodyPr>
          <a:lstStyle/>
          <a:p>
            <a:pPr algn="ctr">
              <a:lnSpc>
                <a:spcPts val="5600"/>
              </a:lnSpc>
              <a:spcBef>
                <a:spcPct val="0"/>
              </a:spcBef>
            </a:pPr>
            <a:r>
              <a:rPr lang="en-US" sz="4000" dirty="0" err="1">
                <a:solidFill>
                  <a:srgbClr val="3C1B1F"/>
                </a:solidFill>
                <a:latin typeface="Roboto Condensed"/>
              </a:rPr>
              <a:t>Vòng</a:t>
            </a:r>
            <a:r>
              <a:rPr lang="en-US" sz="4000" dirty="0">
                <a:solidFill>
                  <a:srgbClr val="3C1B1F"/>
                </a:solidFill>
                <a:latin typeface="Roboto Condensed"/>
              </a:rPr>
              <a:t> </a:t>
            </a:r>
            <a:r>
              <a:rPr lang="en-US" sz="4000" dirty="0" err="1">
                <a:solidFill>
                  <a:srgbClr val="3C1B1F"/>
                </a:solidFill>
                <a:latin typeface="Roboto Condensed"/>
              </a:rPr>
              <a:t>tròn</a:t>
            </a:r>
            <a:r>
              <a:rPr lang="en-US" sz="4000" dirty="0">
                <a:solidFill>
                  <a:srgbClr val="3C1B1F"/>
                </a:solidFill>
                <a:latin typeface="Roboto Condensed"/>
              </a:rPr>
              <a:t> </a:t>
            </a:r>
            <a:r>
              <a:rPr lang="en-US" sz="4000" dirty="0" err="1">
                <a:solidFill>
                  <a:srgbClr val="3C1B1F"/>
                </a:solidFill>
                <a:latin typeface="Roboto Condensed"/>
              </a:rPr>
              <a:t>nhỏ</a:t>
            </a:r>
            <a:r>
              <a:rPr lang="en-US" sz="4000" dirty="0">
                <a:solidFill>
                  <a:srgbClr val="3C1B1F"/>
                </a:solidFill>
                <a:latin typeface="Roboto Condensed"/>
              </a:rPr>
              <a:t> </a:t>
            </a:r>
            <a:r>
              <a:rPr lang="en-US" sz="4000" dirty="0" err="1">
                <a:solidFill>
                  <a:srgbClr val="3C1B1F"/>
                </a:solidFill>
                <a:latin typeface="Roboto Condensed"/>
              </a:rPr>
              <a:t>gồm</a:t>
            </a:r>
            <a:r>
              <a:rPr lang="en-US" sz="4000" dirty="0">
                <a:solidFill>
                  <a:srgbClr val="3C1B1F"/>
                </a:solidFill>
                <a:latin typeface="Roboto Condensed"/>
              </a:rPr>
              <a:t> </a:t>
            </a:r>
            <a:r>
              <a:rPr lang="en-US" sz="4000" dirty="0" err="1">
                <a:solidFill>
                  <a:srgbClr val="3C1B1F"/>
                </a:solidFill>
                <a:latin typeface="Roboto Condensed"/>
              </a:rPr>
              <a:t>khoảng</a:t>
            </a:r>
            <a:r>
              <a:rPr lang="en-US" sz="4000" dirty="0">
                <a:solidFill>
                  <a:srgbClr val="3C1B1F"/>
                </a:solidFill>
                <a:latin typeface="Roboto Condensed"/>
              </a:rPr>
              <a:t> 10 HS, </a:t>
            </a:r>
            <a:r>
              <a:rPr lang="en-US" sz="4000" dirty="0" err="1">
                <a:solidFill>
                  <a:srgbClr val="3C1B1F"/>
                </a:solidFill>
                <a:latin typeface="Roboto Condensed"/>
              </a:rPr>
              <a:t>vòng</a:t>
            </a:r>
            <a:r>
              <a:rPr lang="en-US" sz="4000" dirty="0">
                <a:solidFill>
                  <a:srgbClr val="3C1B1F"/>
                </a:solidFill>
                <a:latin typeface="Roboto Condensed"/>
              </a:rPr>
              <a:t> </a:t>
            </a:r>
            <a:r>
              <a:rPr lang="en-US" sz="4000" dirty="0" err="1">
                <a:solidFill>
                  <a:srgbClr val="3C1B1F"/>
                </a:solidFill>
                <a:latin typeface="Roboto Condensed"/>
              </a:rPr>
              <a:t>tròn</a:t>
            </a:r>
            <a:r>
              <a:rPr lang="en-US" sz="4000" dirty="0">
                <a:solidFill>
                  <a:srgbClr val="3C1B1F"/>
                </a:solidFill>
                <a:latin typeface="Roboto Condensed"/>
              </a:rPr>
              <a:t> </a:t>
            </a:r>
            <a:r>
              <a:rPr lang="en-US" sz="4000" dirty="0" err="1">
                <a:solidFill>
                  <a:srgbClr val="3C1B1F"/>
                </a:solidFill>
                <a:latin typeface="Roboto Condensed"/>
              </a:rPr>
              <a:t>lớn</a:t>
            </a:r>
            <a:r>
              <a:rPr lang="en-US" sz="4000" dirty="0">
                <a:solidFill>
                  <a:srgbClr val="3C1B1F"/>
                </a:solidFill>
                <a:latin typeface="Roboto Condensed"/>
              </a:rPr>
              <a:t> </a:t>
            </a:r>
            <a:r>
              <a:rPr lang="en-US" sz="4000" dirty="0" err="1">
                <a:solidFill>
                  <a:srgbClr val="3C1B1F"/>
                </a:solidFill>
                <a:latin typeface="Roboto Condensed"/>
              </a:rPr>
              <a:t>gồm</a:t>
            </a:r>
            <a:r>
              <a:rPr lang="en-US" sz="4000" dirty="0">
                <a:solidFill>
                  <a:srgbClr val="3C1B1F"/>
                </a:solidFill>
                <a:latin typeface="Roboto Condensed"/>
              </a:rPr>
              <a:t> </a:t>
            </a:r>
            <a:r>
              <a:rPr lang="en-US" sz="4000" dirty="0" err="1">
                <a:solidFill>
                  <a:srgbClr val="3C1B1F"/>
                </a:solidFill>
                <a:latin typeface="Roboto Condensed"/>
              </a:rPr>
              <a:t>khoảng</a:t>
            </a:r>
            <a:r>
              <a:rPr lang="en-US" sz="4000" dirty="0">
                <a:solidFill>
                  <a:srgbClr val="3C1B1F"/>
                </a:solidFill>
                <a:latin typeface="Roboto Condensed"/>
              </a:rPr>
              <a:t> 20 HS (</a:t>
            </a:r>
            <a:r>
              <a:rPr lang="en-US" sz="4000" dirty="0" err="1">
                <a:solidFill>
                  <a:srgbClr val="3C1B1F"/>
                </a:solidFill>
                <a:latin typeface="Roboto Condensed"/>
              </a:rPr>
              <a:t>miễn</a:t>
            </a:r>
            <a:r>
              <a:rPr lang="en-US" sz="4000" dirty="0">
                <a:solidFill>
                  <a:srgbClr val="3C1B1F"/>
                </a:solidFill>
                <a:latin typeface="Roboto Condensed"/>
              </a:rPr>
              <a:t> </a:t>
            </a:r>
            <a:r>
              <a:rPr lang="en-US" sz="4000" dirty="0" err="1">
                <a:solidFill>
                  <a:srgbClr val="3C1B1F"/>
                </a:solidFill>
                <a:latin typeface="Roboto Condensed"/>
              </a:rPr>
              <a:t>sao</a:t>
            </a:r>
            <a:r>
              <a:rPr lang="en-US" sz="4000" dirty="0">
                <a:solidFill>
                  <a:srgbClr val="3C1B1F"/>
                </a:solidFill>
                <a:latin typeface="Roboto Condensed"/>
              </a:rPr>
              <a:t> </a:t>
            </a:r>
            <a:r>
              <a:rPr lang="en-US" sz="4000" dirty="0" err="1">
                <a:solidFill>
                  <a:srgbClr val="3C1B1F"/>
                </a:solidFill>
                <a:latin typeface="Roboto Condensed"/>
              </a:rPr>
              <a:t>số</a:t>
            </a:r>
            <a:r>
              <a:rPr lang="en-US" sz="4000" dirty="0">
                <a:solidFill>
                  <a:srgbClr val="3C1B1F"/>
                </a:solidFill>
                <a:latin typeface="Roboto Condensed"/>
              </a:rPr>
              <a:t> HS ở </a:t>
            </a:r>
            <a:r>
              <a:rPr lang="en-US" sz="4000" dirty="0" err="1">
                <a:solidFill>
                  <a:srgbClr val="3C1B1F"/>
                </a:solidFill>
                <a:latin typeface="Roboto Condensed"/>
              </a:rPr>
              <a:t>vòng</a:t>
            </a:r>
            <a:r>
              <a:rPr lang="en-US" sz="4000" dirty="0">
                <a:solidFill>
                  <a:srgbClr val="3C1B1F"/>
                </a:solidFill>
                <a:latin typeface="Roboto Condensed"/>
              </a:rPr>
              <a:t> </a:t>
            </a:r>
            <a:r>
              <a:rPr lang="en-US" sz="4000" dirty="0" err="1">
                <a:solidFill>
                  <a:srgbClr val="3C1B1F"/>
                </a:solidFill>
                <a:latin typeface="Roboto Condensed"/>
              </a:rPr>
              <a:t>tròn</a:t>
            </a:r>
            <a:r>
              <a:rPr lang="en-US" sz="4000" dirty="0">
                <a:solidFill>
                  <a:srgbClr val="3C1B1F"/>
                </a:solidFill>
                <a:latin typeface="Roboto Condensed"/>
              </a:rPr>
              <a:t> </a:t>
            </a:r>
            <a:r>
              <a:rPr lang="en-US" sz="4000" dirty="0" err="1">
                <a:solidFill>
                  <a:srgbClr val="3C1B1F"/>
                </a:solidFill>
                <a:latin typeface="Roboto Condensed"/>
              </a:rPr>
              <a:t>lớn</a:t>
            </a:r>
            <a:r>
              <a:rPr lang="en-US" sz="4000" dirty="0">
                <a:solidFill>
                  <a:srgbClr val="3C1B1F"/>
                </a:solidFill>
                <a:latin typeface="Roboto Condensed"/>
              </a:rPr>
              <a:t> </a:t>
            </a:r>
            <a:r>
              <a:rPr lang="en-US" sz="4000" dirty="0" err="1">
                <a:solidFill>
                  <a:srgbClr val="3C1B1F"/>
                </a:solidFill>
                <a:latin typeface="Roboto Condensed"/>
              </a:rPr>
              <a:t>nhiều</a:t>
            </a:r>
            <a:r>
              <a:rPr lang="en-US" sz="4000" dirty="0">
                <a:solidFill>
                  <a:srgbClr val="3C1B1F"/>
                </a:solidFill>
                <a:latin typeface="Roboto Condensed"/>
              </a:rPr>
              <a:t> </a:t>
            </a:r>
            <a:r>
              <a:rPr lang="en-US" sz="4000" dirty="0" err="1">
                <a:solidFill>
                  <a:srgbClr val="3C1B1F"/>
                </a:solidFill>
                <a:latin typeface="Roboto Condensed"/>
              </a:rPr>
              <a:t>gấp</a:t>
            </a:r>
            <a:r>
              <a:rPr lang="en-US" sz="4000" dirty="0">
                <a:solidFill>
                  <a:srgbClr val="3C1B1F"/>
                </a:solidFill>
                <a:latin typeface="Roboto Condensed"/>
              </a:rPr>
              <a:t> 2 </a:t>
            </a:r>
            <a:r>
              <a:rPr lang="en-US" sz="4000" dirty="0" err="1">
                <a:solidFill>
                  <a:srgbClr val="3C1B1F"/>
                </a:solidFill>
                <a:latin typeface="Roboto Condensed"/>
              </a:rPr>
              <a:t>lần</a:t>
            </a:r>
            <a:r>
              <a:rPr lang="en-US" sz="4000" dirty="0">
                <a:solidFill>
                  <a:srgbClr val="3C1B1F"/>
                </a:solidFill>
                <a:latin typeface="Roboto Condensed"/>
              </a:rPr>
              <a:t> </a:t>
            </a:r>
            <a:r>
              <a:rPr lang="en-US" sz="4000" dirty="0" err="1">
                <a:solidFill>
                  <a:srgbClr val="3C1B1F"/>
                </a:solidFill>
                <a:latin typeface="Roboto Condensed"/>
              </a:rPr>
              <a:t>số</a:t>
            </a:r>
            <a:r>
              <a:rPr lang="en-US" sz="4000" dirty="0">
                <a:solidFill>
                  <a:srgbClr val="3C1B1F"/>
                </a:solidFill>
                <a:latin typeface="Roboto Condensed"/>
              </a:rPr>
              <a:t> HS ở </a:t>
            </a:r>
            <a:r>
              <a:rPr lang="en-US" sz="4000" dirty="0" err="1">
                <a:solidFill>
                  <a:srgbClr val="3C1B1F"/>
                </a:solidFill>
                <a:latin typeface="Roboto Condensed"/>
              </a:rPr>
              <a:t>vòng</a:t>
            </a:r>
            <a:r>
              <a:rPr lang="en-US" sz="4000" dirty="0">
                <a:solidFill>
                  <a:srgbClr val="3C1B1F"/>
                </a:solidFill>
                <a:latin typeface="Roboto Condensed"/>
              </a:rPr>
              <a:t> </a:t>
            </a:r>
            <a:r>
              <a:rPr lang="en-US" sz="4000" dirty="0" err="1">
                <a:solidFill>
                  <a:srgbClr val="3C1B1F"/>
                </a:solidFill>
                <a:latin typeface="Roboto Condensed"/>
              </a:rPr>
              <a:t>tròn</a:t>
            </a:r>
            <a:r>
              <a:rPr lang="en-US" sz="4000" dirty="0">
                <a:solidFill>
                  <a:srgbClr val="3C1B1F"/>
                </a:solidFill>
                <a:latin typeface="Roboto Condensed"/>
              </a:rPr>
              <a:t> </a:t>
            </a:r>
            <a:r>
              <a:rPr lang="en-US" sz="4000" dirty="0" err="1">
                <a:solidFill>
                  <a:srgbClr val="3C1B1F"/>
                </a:solidFill>
                <a:latin typeface="Roboto Condensed"/>
              </a:rPr>
              <a:t>nhỏ</a:t>
            </a:r>
            <a:r>
              <a:rPr lang="en-US" sz="4000" dirty="0">
                <a:solidFill>
                  <a:srgbClr val="3C1B1F"/>
                </a:solidFill>
                <a:latin typeface="Roboto Condensed"/>
              </a:rPr>
              <a:t>).</a:t>
            </a:r>
          </a:p>
        </p:txBody>
      </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352200" y="3002663"/>
            <a:ext cx="5793854" cy="5735915"/>
          </a:xfrm>
          <a:prstGeom prst="rect">
            <a:avLst/>
          </a:prstGeom>
        </p:spPr>
      </p:pic>
      <p:sp>
        <p:nvSpPr>
          <p:cNvPr id="8" name="TextBox 8"/>
          <p:cNvSpPr txBox="1"/>
          <p:nvPr/>
        </p:nvSpPr>
        <p:spPr>
          <a:xfrm>
            <a:off x="7409113" y="3977063"/>
            <a:ext cx="4090405" cy="4213185"/>
          </a:xfrm>
          <a:prstGeom prst="rect">
            <a:avLst/>
          </a:prstGeom>
        </p:spPr>
        <p:txBody>
          <a:bodyPr lIns="0" tIns="0" rIns="0" bIns="0" rtlCol="0" anchor="t">
            <a:spAutoFit/>
          </a:bodyPr>
          <a:lstStyle/>
          <a:p>
            <a:pPr algn="ctr">
              <a:lnSpc>
                <a:spcPts val="5600"/>
              </a:lnSpc>
              <a:spcBef>
                <a:spcPct val="0"/>
              </a:spcBef>
            </a:pPr>
            <a:r>
              <a:rPr lang="en-US" sz="3999">
                <a:solidFill>
                  <a:srgbClr val="3C1B1F"/>
                </a:solidFill>
                <a:latin typeface="Roboto Condensed"/>
              </a:rPr>
              <a:t>Vòng tròn nhỏ sẽ thực hiện yêu cầu 1 (tìm những biểu hiện của lòng yêu nước được thể hiện trong văn bản)</a:t>
            </a:r>
          </a:p>
        </p:txBody>
      </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315018" y="4611119"/>
            <a:ext cx="5793854" cy="5735915"/>
          </a:xfrm>
          <a:prstGeom prst="rect">
            <a:avLst/>
          </a:prstGeom>
        </p:spPr>
      </p:pic>
      <p:sp>
        <p:nvSpPr>
          <p:cNvPr id="10" name="TextBox 10"/>
          <p:cNvSpPr txBox="1"/>
          <p:nvPr/>
        </p:nvSpPr>
        <p:spPr>
          <a:xfrm>
            <a:off x="12767026" y="5528508"/>
            <a:ext cx="5341846" cy="4213184"/>
          </a:xfrm>
          <a:prstGeom prst="rect">
            <a:avLst/>
          </a:prstGeom>
        </p:spPr>
        <p:txBody>
          <a:bodyPr lIns="0" tIns="0" rIns="0" bIns="0" rtlCol="0" anchor="t">
            <a:spAutoFit/>
          </a:bodyPr>
          <a:lstStyle/>
          <a:p>
            <a:pPr algn="ctr">
              <a:lnSpc>
                <a:spcPts val="5600"/>
              </a:lnSpc>
              <a:spcBef>
                <a:spcPct val="0"/>
              </a:spcBef>
            </a:pPr>
            <a:r>
              <a:rPr lang="en-US" sz="4000">
                <a:solidFill>
                  <a:srgbClr val="3C1B1F"/>
                </a:solidFill>
                <a:latin typeface="Roboto Condensed"/>
              </a:rPr>
              <a:t>Vòng tròn lớn sẽ tìm những biểu hiện của lòng yêu nước trong hoàn cảnh xã hội hiện nay. Người nói sau sẽ không trùng ý với người nói trước.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6836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448934">
            <a:off x="14504816" y="-117102"/>
            <a:ext cx="9713497" cy="9607532"/>
          </a:xfrm>
          <a:prstGeom prst="rect">
            <a:avLst/>
          </a:prstGeom>
        </p:spPr>
      </p:pic>
      <p:sp>
        <p:nvSpPr>
          <p:cNvPr id="3" name="AutoShape 3"/>
          <p:cNvSpPr/>
          <p:nvPr/>
        </p:nvSpPr>
        <p:spPr>
          <a:xfrm>
            <a:off x="2040286" y="8197236"/>
            <a:ext cx="8317454" cy="0"/>
          </a:xfrm>
          <a:prstGeom prst="line">
            <a:avLst/>
          </a:prstGeom>
          <a:ln w="47625" cap="flat">
            <a:solidFill>
              <a:srgbClr val="EDC6AE"/>
            </a:solidFill>
            <a:prstDash val="solid"/>
            <a:headEnd type="none" w="sm" len="sm"/>
            <a:tailEnd type="triangle" w="lg" len="med"/>
          </a:ln>
        </p:spPr>
      </p:sp>
      <p:grpSp>
        <p:nvGrpSpPr>
          <p:cNvPr id="4" name="Group 4"/>
          <p:cNvGrpSpPr/>
          <p:nvPr/>
        </p:nvGrpSpPr>
        <p:grpSpPr>
          <a:xfrm>
            <a:off x="10357740" y="6658828"/>
            <a:ext cx="7572444" cy="3076816"/>
            <a:chOff x="0" y="0"/>
            <a:chExt cx="1994389" cy="810355"/>
          </a:xfrm>
        </p:grpSpPr>
        <p:sp>
          <p:nvSpPr>
            <p:cNvPr id="5" name="Freeform 5"/>
            <p:cNvSpPr/>
            <p:nvPr/>
          </p:nvSpPr>
          <p:spPr>
            <a:xfrm>
              <a:off x="0" y="0"/>
              <a:ext cx="1994389" cy="810355"/>
            </a:xfrm>
            <a:custGeom>
              <a:avLst/>
              <a:gdLst/>
              <a:ahLst/>
              <a:cxnLst/>
              <a:rect l="l" t="t" r="r" b="b"/>
              <a:pathLst>
                <a:path w="1994389" h="810355">
                  <a:moveTo>
                    <a:pt x="52141" y="0"/>
                  </a:moveTo>
                  <a:lnTo>
                    <a:pt x="1942247" y="0"/>
                  </a:lnTo>
                  <a:cubicBezTo>
                    <a:pt x="1956076" y="0"/>
                    <a:pt x="1969339" y="5493"/>
                    <a:pt x="1979117" y="15272"/>
                  </a:cubicBezTo>
                  <a:cubicBezTo>
                    <a:pt x="1988895" y="25050"/>
                    <a:pt x="1994389" y="38313"/>
                    <a:pt x="1994389" y="52141"/>
                  </a:cubicBezTo>
                  <a:lnTo>
                    <a:pt x="1994389" y="758213"/>
                  </a:lnTo>
                  <a:cubicBezTo>
                    <a:pt x="1994389" y="787010"/>
                    <a:pt x="1971044" y="810355"/>
                    <a:pt x="1942247" y="810355"/>
                  </a:cubicBezTo>
                  <a:lnTo>
                    <a:pt x="52141" y="810355"/>
                  </a:lnTo>
                  <a:cubicBezTo>
                    <a:pt x="38313" y="810355"/>
                    <a:pt x="25050" y="804861"/>
                    <a:pt x="15272" y="795083"/>
                  </a:cubicBezTo>
                  <a:cubicBezTo>
                    <a:pt x="5493" y="785305"/>
                    <a:pt x="0" y="772042"/>
                    <a:pt x="0" y="758213"/>
                  </a:cubicBezTo>
                  <a:lnTo>
                    <a:pt x="0" y="52141"/>
                  </a:lnTo>
                  <a:cubicBezTo>
                    <a:pt x="0" y="38313"/>
                    <a:pt x="5493" y="25050"/>
                    <a:pt x="15272" y="15272"/>
                  </a:cubicBezTo>
                  <a:cubicBezTo>
                    <a:pt x="25050" y="5493"/>
                    <a:pt x="38313" y="0"/>
                    <a:pt x="52141" y="0"/>
                  </a:cubicBezTo>
                  <a:close/>
                </a:path>
              </a:pathLst>
            </a:custGeom>
            <a:solidFill>
              <a:srgbClr val="EADCC9"/>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 name="AutoShape 7"/>
          <p:cNvSpPr/>
          <p:nvPr/>
        </p:nvSpPr>
        <p:spPr>
          <a:xfrm>
            <a:off x="2040286" y="4498277"/>
            <a:ext cx="8317454" cy="0"/>
          </a:xfrm>
          <a:prstGeom prst="line">
            <a:avLst/>
          </a:prstGeom>
          <a:ln w="47625" cap="flat">
            <a:solidFill>
              <a:srgbClr val="EDC6AE"/>
            </a:solidFill>
            <a:prstDash val="solid"/>
            <a:headEnd type="none" w="sm" len="sm"/>
            <a:tailEnd type="triangle" w="lg" len="med"/>
          </a:ln>
        </p:spPr>
      </p:sp>
      <p:grpSp>
        <p:nvGrpSpPr>
          <p:cNvPr id="8" name="Group 8"/>
          <p:cNvGrpSpPr/>
          <p:nvPr/>
        </p:nvGrpSpPr>
        <p:grpSpPr>
          <a:xfrm>
            <a:off x="10357740" y="2841018"/>
            <a:ext cx="7572444" cy="3297838"/>
            <a:chOff x="0" y="0"/>
            <a:chExt cx="1994389" cy="868567"/>
          </a:xfrm>
        </p:grpSpPr>
        <p:sp>
          <p:nvSpPr>
            <p:cNvPr id="9" name="Freeform 9"/>
            <p:cNvSpPr/>
            <p:nvPr/>
          </p:nvSpPr>
          <p:spPr>
            <a:xfrm>
              <a:off x="0" y="0"/>
              <a:ext cx="1994389" cy="868567"/>
            </a:xfrm>
            <a:custGeom>
              <a:avLst/>
              <a:gdLst/>
              <a:ahLst/>
              <a:cxnLst/>
              <a:rect l="l" t="t" r="r" b="b"/>
              <a:pathLst>
                <a:path w="1994389" h="868567">
                  <a:moveTo>
                    <a:pt x="52141" y="0"/>
                  </a:moveTo>
                  <a:lnTo>
                    <a:pt x="1942247" y="0"/>
                  </a:lnTo>
                  <a:cubicBezTo>
                    <a:pt x="1956076" y="0"/>
                    <a:pt x="1969339" y="5493"/>
                    <a:pt x="1979117" y="15272"/>
                  </a:cubicBezTo>
                  <a:cubicBezTo>
                    <a:pt x="1988895" y="25050"/>
                    <a:pt x="1994389" y="38313"/>
                    <a:pt x="1994389" y="52141"/>
                  </a:cubicBezTo>
                  <a:lnTo>
                    <a:pt x="1994389" y="816425"/>
                  </a:lnTo>
                  <a:cubicBezTo>
                    <a:pt x="1994389" y="845222"/>
                    <a:pt x="1971044" y="868567"/>
                    <a:pt x="1942247" y="868567"/>
                  </a:cubicBezTo>
                  <a:lnTo>
                    <a:pt x="52141" y="868567"/>
                  </a:lnTo>
                  <a:cubicBezTo>
                    <a:pt x="38313" y="868567"/>
                    <a:pt x="25050" y="863073"/>
                    <a:pt x="15272" y="853295"/>
                  </a:cubicBezTo>
                  <a:cubicBezTo>
                    <a:pt x="5493" y="843516"/>
                    <a:pt x="0" y="830254"/>
                    <a:pt x="0" y="816425"/>
                  </a:cubicBezTo>
                  <a:lnTo>
                    <a:pt x="0" y="52141"/>
                  </a:lnTo>
                  <a:cubicBezTo>
                    <a:pt x="0" y="38313"/>
                    <a:pt x="5493" y="25050"/>
                    <a:pt x="15272" y="15272"/>
                  </a:cubicBezTo>
                  <a:cubicBezTo>
                    <a:pt x="25050" y="5493"/>
                    <a:pt x="38313" y="0"/>
                    <a:pt x="52141" y="0"/>
                  </a:cubicBezTo>
                  <a:close/>
                </a:path>
              </a:pathLst>
            </a:custGeom>
            <a:solidFill>
              <a:srgbClr val="EADCC9"/>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5400000">
            <a:off x="-3255457" y="4781393"/>
            <a:ext cx="9048437" cy="1543050"/>
            <a:chOff x="0" y="0"/>
            <a:chExt cx="2383127" cy="406400"/>
          </a:xfrm>
        </p:grpSpPr>
        <p:sp>
          <p:nvSpPr>
            <p:cNvPr id="12" name="Freeform 12"/>
            <p:cNvSpPr/>
            <p:nvPr/>
          </p:nvSpPr>
          <p:spPr>
            <a:xfrm>
              <a:off x="0" y="0"/>
              <a:ext cx="2383127" cy="406400"/>
            </a:xfrm>
            <a:custGeom>
              <a:avLst/>
              <a:gdLst/>
              <a:ahLst/>
              <a:cxnLst/>
              <a:rect l="l" t="t" r="r" b="b"/>
              <a:pathLst>
                <a:path w="2383127" h="406400">
                  <a:moveTo>
                    <a:pt x="43636" y="0"/>
                  </a:moveTo>
                  <a:lnTo>
                    <a:pt x="2339491" y="0"/>
                  </a:lnTo>
                  <a:cubicBezTo>
                    <a:pt x="2363591" y="0"/>
                    <a:pt x="2383127" y="19537"/>
                    <a:pt x="2383127" y="43636"/>
                  </a:cubicBezTo>
                  <a:lnTo>
                    <a:pt x="2383127" y="362764"/>
                  </a:lnTo>
                  <a:cubicBezTo>
                    <a:pt x="2383127" y="386863"/>
                    <a:pt x="2363591" y="406400"/>
                    <a:pt x="2339491" y="406400"/>
                  </a:cubicBezTo>
                  <a:lnTo>
                    <a:pt x="43636" y="406400"/>
                  </a:lnTo>
                  <a:cubicBezTo>
                    <a:pt x="19537" y="406400"/>
                    <a:pt x="0" y="386863"/>
                    <a:pt x="0" y="362764"/>
                  </a:cubicBezTo>
                  <a:lnTo>
                    <a:pt x="0" y="43636"/>
                  </a:lnTo>
                  <a:cubicBezTo>
                    <a:pt x="0" y="19537"/>
                    <a:pt x="19537" y="0"/>
                    <a:pt x="43636" y="0"/>
                  </a:cubicBezTo>
                  <a:close/>
                </a:path>
              </a:pathLst>
            </a:custGeom>
            <a:solidFill>
              <a:srgbClr val="EADCC9"/>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3123958" y="2841018"/>
            <a:ext cx="5700257" cy="3297838"/>
            <a:chOff x="0" y="0"/>
            <a:chExt cx="1501302" cy="868567"/>
          </a:xfrm>
        </p:grpSpPr>
        <p:sp>
          <p:nvSpPr>
            <p:cNvPr id="15" name="Freeform 15"/>
            <p:cNvSpPr/>
            <p:nvPr/>
          </p:nvSpPr>
          <p:spPr>
            <a:xfrm>
              <a:off x="0" y="0"/>
              <a:ext cx="1501302" cy="868567"/>
            </a:xfrm>
            <a:custGeom>
              <a:avLst/>
              <a:gdLst/>
              <a:ahLst/>
              <a:cxnLst/>
              <a:rect l="l" t="t" r="r" b="b"/>
              <a:pathLst>
                <a:path w="1501302" h="868567">
                  <a:moveTo>
                    <a:pt x="69267" y="0"/>
                  </a:moveTo>
                  <a:lnTo>
                    <a:pt x="1432036" y="0"/>
                  </a:lnTo>
                  <a:cubicBezTo>
                    <a:pt x="1470291" y="0"/>
                    <a:pt x="1501302" y="31012"/>
                    <a:pt x="1501302" y="69267"/>
                  </a:cubicBezTo>
                  <a:lnTo>
                    <a:pt x="1501302" y="799300"/>
                  </a:lnTo>
                  <a:cubicBezTo>
                    <a:pt x="1501302" y="817671"/>
                    <a:pt x="1494005" y="835289"/>
                    <a:pt x="1481015" y="848279"/>
                  </a:cubicBezTo>
                  <a:cubicBezTo>
                    <a:pt x="1468025" y="861269"/>
                    <a:pt x="1450406" y="868567"/>
                    <a:pt x="1432036" y="868567"/>
                  </a:cubicBezTo>
                  <a:lnTo>
                    <a:pt x="69267" y="868567"/>
                  </a:lnTo>
                  <a:cubicBezTo>
                    <a:pt x="50896" y="868567"/>
                    <a:pt x="33278" y="861269"/>
                    <a:pt x="20288" y="848279"/>
                  </a:cubicBezTo>
                  <a:cubicBezTo>
                    <a:pt x="7298" y="835289"/>
                    <a:pt x="0" y="817671"/>
                    <a:pt x="0" y="799300"/>
                  </a:cubicBezTo>
                  <a:lnTo>
                    <a:pt x="0" y="69267"/>
                  </a:lnTo>
                  <a:cubicBezTo>
                    <a:pt x="0" y="50896"/>
                    <a:pt x="7298" y="33278"/>
                    <a:pt x="20288" y="20288"/>
                  </a:cubicBezTo>
                  <a:cubicBezTo>
                    <a:pt x="33278" y="7298"/>
                    <a:pt x="50896" y="0"/>
                    <a:pt x="69267" y="0"/>
                  </a:cubicBezTo>
                  <a:close/>
                </a:path>
              </a:pathLst>
            </a:custGeom>
            <a:solidFill>
              <a:srgbClr val="EADCC9"/>
            </a:solidFill>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123958" y="6629176"/>
            <a:ext cx="5700257" cy="3076816"/>
            <a:chOff x="0" y="0"/>
            <a:chExt cx="1501302" cy="810355"/>
          </a:xfrm>
        </p:grpSpPr>
        <p:sp>
          <p:nvSpPr>
            <p:cNvPr id="18" name="Freeform 18"/>
            <p:cNvSpPr/>
            <p:nvPr/>
          </p:nvSpPr>
          <p:spPr>
            <a:xfrm>
              <a:off x="0" y="0"/>
              <a:ext cx="1501302" cy="810355"/>
            </a:xfrm>
            <a:custGeom>
              <a:avLst/>
              <a:gdLst/>
              <a:ahLst/>
              <a:cxnLst/>
              <a:rect l="l" t="t" r="r" b="b"/>
              <a:pathLst>
                <a:path w="1501302" h="810355">
                  <a:moveTo>
                    <a:pt x="69267" y="0"/>
                  </a:moveTo>
                  <a:lnTo>
                    <a:pt x="1432036" y="0"/>
                  </a:lnTo>
                  <a:cubicBezTo>
                    <a:pt x="1470291" y="0"/>
                    <a:pt x="1501302" y="31012"/>
                    <a:pt x="1501302" y="69267"/>
                  </a:cubicBezTo>
                  <a:lnTo>
                    <a:pt x="1501302" y="741088"/>
                  </a:lnTo>
                  <a:cubicBezTo>
                    <a:pt x="1501302" y="759459"/>
                    <a:pt x="1494005" y="777077"/>
                    <a:pt x="1481015" y="790067"/>
                  </a:cubicBezTo>
                  <a:cubicBezTo>
                    <a:pt x="1468025" y="803057"/>
                    <a:pt x="1450406" y="810355"/>
                    <a:pt x="1432036" y="810355"/>
                  </a:cubicBezTo>
                  <a:lnTo>
                    <a:pt x="69267" y="810355"/>
                  </a:lnTo>
                  <a:cubicBezTo>
                    <a:pt x="50896" y="810355"/>
                    <a:pt x="33278" y="803057"/>
                    <a:pt x="20288" y="790067"/>
                  </a:cubicBezTo>
                  <a:cubicBezTo>
                    <a:pt x="7298" y="777077"/>
                    <a:pt x="0" y="759459"/>
                    <a:pt x="0" y="741088"/>
                  </a:cubicBezTo>
                  <a:lnTo>
                    <a:pt x="0" y="69267"/>
                  </a:lnTo>
                  <a:cubicBezTo>
                    <a:pt x="0" y="50896"/>
                    <a:pt x="7298" y="33278"/>
                    <a:pt x="20288" y="20288"/>
                  </a:cubicBezTo>
                  <a:cubicBezTo>
                    <a:pt x="33278" y="7298"/>
                    <a:pt x="50896" y="0"/>
                    <a:pt x="69267" y="0"/>
                  </a:cubicBezTo>
                  <a:close/>
                </a:path>
              </a:pathLst>
            </a:custGeom>
            <a:solidFill>
              <a:srgbClr val="EADCC9"/>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3703672" y="1363580"/>
            <a:ext cx="3378834" cy="1208170"/>
            <a:chOff x="0" y="0"/>
            <a:chExt cx="889899" cy="318201"/>
          </a:xfrm>
        </p:grpSpPr>
        <p:sp>
          <p:nvSpPr>
            <p:cNvPr id="21" name="Freeform 21"/>
            <p:cNvSpPr/>
            <p:nvPr/>
          </p:nvSpPr>
          <p:spPr>
            <a:xfrm>
              <a:off x="0" y="0"/>
              <a:ext cx="889899" cy="318201"/>
            </a:xfrm>
            <a:custGeom>
              <a:avLst/>
              <a:gdLst/>
              <a:ahLst/>
              <a:cxnLst/>
              <a:rect l="l" t="t" r="r" b="b"/>
              <a:pathLst>
                <a:path w="889899" h="318201">
                  <a:moveTo>
                    <a:pt x="0" y="0"/>
                  </a:moveTo>
                  <a:lnTo>
                    <a:pt x="686699" y="0"/>
                  </a:lnTo>
                  <a:lnTo>
                    <a:pt x="889899" y="159101"/>
                  </a:lnTo>
                  <a:lnTo>
                    <a:pt x="686699" y="318201"/>
                  </a:lnTo>
                  <a:lnTo>
                    <a:pt x="0" y="318201"/>
                  </a:lnTo>
                  <a:lnTo>
                    <a:pt x="203200" y="159101"/>
                  </a:lnTo>
                  <a:lnTo>
                    <a:pt x="0" y="0"/>
                  </a:lnTo>
                  <a:close/>
                </a:path>
              </a:pathLst>
            </a:custGeom>
            <a:solidFill>
              <a:srgbClr val="F4BE93"/>
            </a:solidFill>
          </p:spPr>
        </p:sp>
        <p:sp>
          <p:nvSpPr>
            <p:cNvPr id="22" name="TextBox 22"/>
            <p:cNvSpPr txBox="1"/>
            <p:nvPr/>
          </p:nvSpPr>
          <p:spPr>
            <a:xfrm>
              <a:off x="177800" y="-38100"/>
              <a:ext cx="558800" cy="444500"/>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2983723" y="181635"/>
            <a:ext cx="14748034" cy="847065"/>
          </a:xfrm>
          <a:prstGeom prst="rect">
            <a:avLst/>
          </a:prstGeom>
        </p:spPr>
        <p:txBody>
          <a:bodyPr lIns="0" tIns="0" rIns="0" bIns="0" rtlCol="0" anchor="t">
            <a:spAutoFit/>
          </a:bodyPr>
          <a:lstStyle/>
          <a:p>
            <a:pPr algn="ctr">
              <a:lnSpc>
                <a:spcPts val="6859"/>
              </a:lnSpc>
              <a:spcBef>
                <a:spcPct val="0"/>
              </a:spcBef>
            </a:pPr>
            <a:r>
              <a:rPr lang="en-US" sz="4899">
                <a:solidFill>
                  <a:srgbClr val="FEFFFE"/>
                </a:solidFill>
                <a:latin typeface="#9Slide07 SVNUT Triumph Press Bold"/>
              </a:rPr>
              <a:t>b. Cách triển khai lí lẽ, bằng chứng trong văn bản    </a:t>
            </a:r>
          </a:p>
        </p:txBody>
      </p:sp>
      <p:sp>
        <p:nvSpPr>
          <p:cNvPr id="24" name="TextBox 24"/>
          <p:cNvSpPr txBox="1"/>
          <p:nvPr/>
        </p:nvSpPr>
        <p:spPr>
          <a:xfrm rot="-5400000">
            <a:off x="-2950070" y="5160792"/>
            <a:ext cx="8342412" cy="747986"/>
          </a:xfrm>
          <a:prstGeom prst="rect">
            <a:avLst/>
          </a:prstGeom>
        </p:spPr>
        <p:txBody>
          <a:bodyPr lIns="0" tIns="0" rIns="0" bIns="0" rtlCol="0" anchor="t">
            <a:spAutoFit/>
          </a:bodyPr>
          <a:lstStyle/>
          <a:p>
            <a:pPr algn="ctr">
              <a:lnSpc>
                <a:spcPts val="6020"/>
              </a:lnSpc>
              <a:spcBef>
                <a:spcPct val="0"/>
              </a:spcBef>
            </a:pPr>
            <a:r>
              <a:rPr lang="en-US" sz="4299">
                <a:solidFill>
                  <a:srgbClr val="C15F3C"/>
                </a:solidFill>
                <a:latin typeface="Roboto Condensed Bold"/>
              </a:rPr>
              <a:t>Dân ta có một lòng nồng nàn yêu nước</a:t>
            </a:r>
          </a:p>
        </p:txBody>
      </p:sp>
      <p:sp>
        <p:nvSpPr>
          <p:cNvPr id="25" name="TextBox 25"/>
          <p:cNvSpPr txBox="1"/>
          <p:nvPr/>
        </p:nvSpPr>
        <p:spPr>
          <a:xfrm>
            <a:off x="5066354" y="1595190"/>
            <a:ext cx="1114304" cy="721952"/>
          </a:xfrm>
          <a:prstGeom prst="rect">
            <a:avLst/>
          </a:prstGeom>
        </p:spPr>
        <p:txBody>
          <a:bodyPr wrap="square" lIns="0" tIns="0" rIns="0" bIns="0" rtlCol="0" anchor="t">
            <a:spAutoFit/>
          </a:bodyPr>
          <a:lstStyle/>
          <a:p>
            <a:pPr algn="ctr">
              <a:lnSpc>
                <a:spcPts val="5880"/>
              </a:lnSpc>
              <a:spcBef>
                <a:spcPct val="0"/>
              </a:spcBef>
            </a:pPr>
            <a:r>
              <a:rPr lang="en-US" sz="4200">
                <a:solidFill>
                  <a:srgbClr val="925C39"/>
                </a:solidFill>
                <a:latin typeface="Roboto Condensed Bold"/>
              </a:rPr>
              <a:t>Lí lẽ</a:t>
            </a:r>
          </a:p>
        </p:txBody>
      </p:sp>
      <p:sp>
        <p:nvSpPr>
          <p:cNvPr id="26" name="TextBox 26"/>
          <p:cNvSpPr txBox="1"/>
          <p:nvPr/>
        </p:nvSpPr>
        <p:spPr>
          <a:xfrm>
            <a:off x="3458773" y="2976315"/>
            <a:ext cx="5069100" cy="2950802"/>
          </a:xfrm>
          <a:prstGeom prst="rect">
            <a:avLst/>
          </a:prstGeom>
        </p:spPr>
        <p:txBody>
          <a:bodyPr lIns="0" tIns="0" rIns="0" bIns="0" rtlCol="0" anchor="t">
            <a:spAutoFit/>
          </a:bodyPr>
          <a:lstStyle/>
          <a:p>
            <a:pPr algn="just">
              <a:lnSpc>
                <a:spcPts val="5880"/>
              </a:lnSpc>
              <a:spcBef>
                <a:spcPct val="0"/>
              </a:spcBef>
            </a:pPr>
            <a:r>
              <a:rPr lang="en-US" sz="4200">
                <a:solidFill>
                  <a:srgbClr val="000000"/>
                </a:solidFill>
                <a:latin typeface="Roboto Condensed"/>
              </a:rPr>
              <a:t>Lịch sử ta đã có nhiều cuộc kháng chiến vĩ đại chứng tỏ tinh thần yêu nước của dân ta</a:t>
            </a:r>
          </a:p>
        </p:txBody>
      </p:sp>
      <p:sp>
        <p:nvSpPr>
          <p:cNvPr id="27" name="TextBox 27"/>
          <p:cNvSpPr txBox="1"/>
          <p:nvPr/>
        </p:nvSpPr>
        <p:spPr>
          <a:xfrm>
            <a:off x="3469317" y="7050448"/>
            <a:ext cx="5048010" cy="2207852"/>
          </a:xfrm>
          <a:prstGeom prst="rect">
            <a:avLst/>
          </a:prstGeom>
        </p:spPr>
        <p:txBody>
          <a:bodyPr lIns="0" tIns="0" rIns="0" bIns="0" rtlCol="0" anchor="t">
            <a:spAutoFit/>
          </a:bodyPr>
          <a:lstStyle/>
          <a:p>
            <a:pPr algn="just">
              <a:lnSpc>
                <a:spcPts val="5880"/>
              </a:lnSpc>
              <a:spcBef>
                <a:spcPct val="0"/>
              </a:spcBef>
            </a:pPr>
            <a:r>
              <a:rPr lang="en-US" sz="4200">
                <a:solidFill>
                  <a:srgbClr val="000000"/>
                </a:solidFill>
                <a:latin typeface="Roboto Condensed"/>
              </a:rPr>
              <a:t>Đồng bào ta ngày nay cũng rất xứng đáng với tổ tiên ta ngày trước.</a:t>
            </a:r>
          </a:p>
        </p:txBody>
      </p:sp>
      <p:sp>
        <p:nvSpPr>
          <p:cNvPr id="28" name="TextBox 28"/>
          <p:cNvSpPr txBox="1"/>
          <p:nvPr/>
        </p:nvSpPr>
        <p:spPr>
          <a:xfrm>
            <a:off x="10529685" y="2971673"/>
            <a:ext cx="7265391" cy="2950802"/>
          </a:xfrm>
          <a:prstGeom prst="rect">
            <a:avLst/>
          </a:prstGeom>
        </p:spPr>
        <p:txBody>
          <a:bodyPr lIns="0" tIns="0" rIns="0" bIns="0" rtlCol="0" anchor="t">
            <a:spAutoFit/>
          </a:bodyPr>
          <a:lstStyle/>
          <a:p>
            <a:pPr algn="just">
              <a:lnSpc>
                <a:spcPts val="5880"/>
              </a:lnSpc>
              <a:spcBef>
                <a:spcPct val="0"/>
              </a:spcBef>
            </a:pPr>
            <a:r>
              <a:rPr lang="en-US" sz="4200">
                <a:solidFill>
                  <a:srgbClr val="000000"/>
                </a:solidFill>
                <a:latin typeface="Roboto Condensed"/>
              </a:rPr>
              <a:t>Chúng ta có quyền tự hào vì những trang lịch sử vẻ vang thời đại Bà Trưng, Bà Triệu, Trần Hưng Đạo, Lê Lợi, Quang Trung, …</a:t>
            </a:r>
          </a:p>
        </p:txBody>
      </p:sp>
      <p:sp>
        <p:nvSpPr>
          <p:cNvPr id="29" name="TextBox 29"/>
          <p:cNvSpPr txBox="1"/>
          <p:nvPr/>
        </p:nvSpPr>
        <p:spPr>
          <a:xfrm>
            <a:off x="10529685" y="7257162"/>
            <a:ext cx="6729615" cy="1464902"/>
          </a:xfrm>
          <a:prstGeom prst="rect">
            <a:avLst/>
          </a:prstGeom>
        </p:spPr>
        <p:txBody>
          <a:bodyPr lIns="0" tIns="0" rIns="0" bIns="0" rtlCol="0" anchor="t">
            <a:spAutoFit/>
          </a:bodyPr>
          <a:lstStyle/>
          <a:p>
            <a:pPr algn="just">
              <a:lnSpc>
                <a:spcPts val="5880"/>
              </a:lnSpc>
              <a:spcBef>
                <a:spcPct val="0"/>
              </a:spcBef>
            </a:pPr>
            <a:r>
              <a:rPr lang="en-US" sz="4200">
                <a:solidFill>
                  <a:srgbClr val="000000"/>
                </a:solidFill>
                <a:latin typeface="Roboto Condensed"/>
              </a:rPr>
              <a:t>Từ các cụ già... quyên đất ruộng cho Chính phủ, ...</a:t>
            </a:r>
          </a:p>
        </p:txBody>
      </p:sp>
      <p:grpSp>
        <p:nvGrpSpPr>
          <p:cNvPr id="30" name="Group 30"/>
          <p:cNvGrpSpPr/>
          <p:nvPr/>
        </p:nvGrpSpPr>
        <p:grpSpPr>
          <a:xfrm>
            <a:off x="12011344" y="1363580"/>
            <a:ext cx="3694086" cy="1225999"/>
            <a:chOff x="0" y="0"/>
            <a:chExt cx="972928" cy="322897"/>
          </a:xfrm>
        </p:grpSpPr>
        <p:sp>
          <p:nvSpPr>
            <p:cNvPr id="31" name="Freeform 31"/>
            <p:cNvSpPr/>
            <p:nvPr/>
          </p:nvSpPr>
          <p:spPr>
            <a:xfrm>
              <a:off x="0" y="0"/>
              <a:ext cx="972928" cy="322897"/>
            </a:xfrm>
            <a:custGeom>
              <a:avLst/>
              <a:gdLst/>
              <a:ahLst/>
              <a:cxnLst/>
              <a:rect l="l" t="t" r="r" b="b"/>
              <a:pathLst>
                <a:path w="972928" h="322897">
                  <a:moveTo>
                    <a:pt x="0" y="0"/>
                  </a:moveTo>
                  <a:lnTo>
                    <a:pt x="769728" y="0"/>
                  </a:lnTo>
                  <a:lnTo>
                    <a:pt x="972928" y="161448"/>
                  </a:lnTo>
                  <a:lnTo>
                    <a:pt x="769728" y="322897"/>
                  </a:lnTo>
                  <a:lnTo>
                    <a:pt x="0" y="322897"/>
                  </a:lnTo>
                  <a:lnTo>
                    <a:pt x="203200" y="161448"/>
                  </a:lnTo>
                  <a:lnTo>
                    <a:pt x="0" y="0"/>
                  </a:lnTo>
                  <a:close/>
                </a:path>
              </a:pathLst>
            </a:custGeom>
            <a:solidFill>
              <a:srgbClr val="F4BE93"/>
            </a:solidFill>
          </p:spPr>
        </p:sp>
        <p:sp>
          <p:nvSpPr>
            <p:cNvPr id="32" name="TextBox 32"/>
            <p:cNvSpPr txBox="1"/>
            <p:nvPr/>
          </p:nvSpPr>
          <p:spPr>
            <a:xfrm>
              <a:off x="177800" y="-38100"/>
              <a:ext cx="558800" cy="444500"/>
            </a:xfrm>
            <a:prstGeom prst="rect">
              <a:avLst/>
            </a:prstGeom>
          </p:spPr>
          <p:txBody>
            <a:bodyPr lIns="50800" tIns="50800" rIns="50800" bIns="50800" rtlCol="0" anchor="ctr"/>
            <a:lstStyle/>
            <a:p>
              <a:pPr algn="ctr">
                <a:lnSpc>
                  <a:spcPts val="2659"/>
                </a:lnSpc>
              </a:pPr>
              <a:endParaRPr/>
            </a:p>
          </p:txBody>
        </p:sp>
      </p:grpSp>
      <p:sp>
        <p:nvSpPr>
          <p:cNvPr id="33" name="TextBox 33"/>
          <p:cNvSpPr txBox="1"/>
          <p:nvPr/>
        </p:nvSpPr>
        <p:spPr>
          <a:xfrm>
            <a:off x="13011499" y="1595190"/>
            <a:ext cx="2264926" cy="721952"/>
          </a:xfrm>
          <a:prstGeom prst="rect">
            <a:avLst/>
          </a:prstGeom>
        </p:spPr>
        <p:txBody>
          <a:bodyPr lIns="0" tIns="0" rIns="0" bIns="0" rtlCol="0" anchor="t">
            <a:spAutoFit/>
          </a:bodyPr>
          <a:lstStyle/>
          <a:p>
            <a:pPr algn="ctr">
              <a:lnSpc>
                <a:spcPts val="5880"/>
              </a:lnSpc>
              <a:spcBef>
                <a:spcPct val="0"/>
              </a:spcBef>
            </a:pPr>
            <a:r>
              <a:rPr lang="en-US" sz="4200">
                <a:solidFill>
                  <a:srgbClr val="925C39"/>
                </a:solidFill>
                <a:latin typeface="Roboto Condensed Bold"/>
              </a:rPr>
              <a:t>Dẫn chứng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anim calcmode="lin" valueType="num">
                                      <p:cBhvr>
                                        <p:cTn id="35" dur="1000" fill="hold"/>
                                        <p:tgtEl>
                                          <p:spTgt spid="26"/>
                                        </p:tgtEl>
                                        <p:attrNameLst>
                                          <p:attrName>ppt_x</p:attrName>
                                        </p:attrNameLst>
                                      </p:cBhvr>
                                      <p:tavLst>
                                        <p:tav tm="0">
                                          <p:val>
                                            <p:strVal val="#ppt_x"/>
                                          </p:val>
                                        </p:tav>
                                        <p:tav tm="100000">
                                          <p:val>
                                            <p:strVal val="#ppt_x"/>
                                          </p:val>
                                        </p:tav>
                                      </p:tavLst>
                                    </p:anim>
                                    <p:anim calcmode="lin" valueType="num">
                                      <p:cBhvr>
                                        <p:cTn id="36" dur="1000" fill="hold"/>
                                        <p:tgtEl>
                                          <p:spTgt spid="2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par>
                                <p:cTn id="47" presetID="16" presetClass="entr" presetSubtype="21"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barn(inVertical)">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down)">
                                      <p:cBhvr>
                                        <p:cTn id="54" dur="500"/>
                                        <p:tgtEl>
                                          <p:spTgt spid="28"/>
                                        </p:tgtEl>
                                      </p:cBhvr>
                                    </p:animEffect>
                                  </p:childTnLst>
                                </p:cTn>
                              </p:par>
                              <p:par>
                                <p:cTn id="55" presetID="22" presetClass="entr" presetSubtype="4"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down)">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barn(inVertical)">
                                      <p:cBhvr>
                                        <p:cTn id="62" dur="500"/>
                                        <p:tgtEl>
                                          <p:spTgt spid="3"/>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barn(inVertical)">
                                      <p:cBhvr>
                                        <p:cTn id="65" dur="500"/>
                                        <p:tgtEl>
                                          <p:spTgt spid="27"/>
                                        </p:tgtEl>
                                      </p:cBhvr>
                                    </p:animEffect>
                                  </p:childTnLst>
                                </p:cTn>
                              </p:par>
                              <p:par>
                                <p:cTn id="66" presetID="16" presetClass="entr" presetSubtype="21" fill="hold"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barn(inVertical)">
                                      <p:cBhvr>
                                        <p:cTn id="68" dur="5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wipe(down)">
                                      <p:cBhvr>
                                        <p:cTn id="73" dur="500"/>
                                        <p:tgtEl>
                                          <p:spTgt spid="29"/>
                                        </p:tgtEl>
                                      </p:cBhvr>
                                    </p:animEffect>
                                  </p:childTnLst>
                                </p:cTn>
                              </p:par>
                              <p:par>
                                <p:cTn id="74" presetID="22" presetClass="entr" presetSubtype="4" fill="hold" nodeType="with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wipe(down)">
                                      <p:cBhvr>
                                        <p:cTn id="7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E2D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693205" y="2359251"/>
            <a:ext cx="10264136" cy="7615012"/>
          </a:xfrm>
          <a:prstGeom prst="rect">
            <a:avLst/>
          </a:prstGeom>
        </p:spPr>
      </p:pic>
      <p:pic>
        <p:nvPicPr>
          <p:cNvPr id="3" name="Picture 3"/>
          <p:cNvPicPr>
            <a:picLocks noChangeAspect="1"/>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668381">
            <a:off x="13661955" y="-1772345"/>
            <a:ext cx="6515568" cy="644448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2127">
            <a:off x="15362863" y="7701424"/>
            <a:ext cx="3113753" cy="3113753"/>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7691" y="6717807"/>
            <a:ext cx="3764689" cy="3256456"/>
          </a:xfrm>
          <a:prstGeom prst="rect">
            <a:avLst/>
          </a:prstGeom>
        </p:spPr>
      </p:pic>
      <p:sp>
        <p:nvSpPr>
          <p:cNvPr id="6" name="TextBox 6"/>
          <p:cNvSpPr txBox="1"/>
          <p:nvPr/>
        </p:nvSpPr>
        <p:spPr>
          <a:xfrm>
            <a:off x="4830221" y="3811635"/>
            <a:ext cx="9321192" cy="5717093"/>
          </a:xfrm>
          <a:prstGeom prst="rect">
            <a:avLst/>
          </a:prstGeom>
        </p:spPr>
        <p:txBody>
          <a:bodyPr lIns="0" tIns="0" rIns="0" bIns="0" rtlCol="0" anchor="t">
            <a:spAutoFit/>
          </a:bodyPr>
          <a:lstStyle/>
          <a:p>
            <a:pPr algn="ctr">
              <a:lnSpc>
                <a:spcPts val="6500"/>
              </a:lnSpc>
              <a:spcBef>
                <a:spcPct val="0"/>
              </a:spcBef>
            </a:pPr>
            <a:r>
              <a:rPr lang="en-US" sz="4642">
                <a:solidFill>
                  <a:srgbClr val="3C1B1F"/>
                </a:solidFill>
                <a:latin typeface="Roboto Condensed Bold"/>
              </a:rPr>
              <a:t>Nhiệm vụ 2: </a:t>
            </a:r>
          </a:p>
          <a:p>
            <a:pPr marL="1002395" lvl="1" indent="-501198" algn="just">
              <a:lnSpc>
                <a:spcPts val="6500"/>
              </a:lnSpc>
              <a:buFont typeface="Arial"/>
              <a:buChar char="•"/>
            </a:pPr>
            <a:r>
              <a:rPr lang="en-US" sz="4642">
                <a:solidFill>
                  <a:srgbClr val="3C1B1F"/>
                </a:solidFill>
                <a:latin typeface="Roboto Condensed"/>
              </a:rPr>
              <a:t>Các bằng chứng trong phần (2) được sắp xếp theo trình tự nào?</a:t>
            </a:r>
          </a:p>
          <a:p>
            <a:pPr marL="1002395" lvl="1" indent="-501198" algn="just">
              <a:lnSpc>
                <a:spcPts val="6500"/>
              </a:lnSpc>
              <a:buFont typeface="Arial"/>
              <a:buChar char="•"/>
            </a:pPr>
            <a:r>
              <a:rPr lang="en-US" sz="4642">
                <a:solidFill>
                  <a:srgbClr val="3C1B1F"/>
                </a:solidFill>
                <a:latin typeface="Roboto Condensed"/>
              </a:rPr>
              <a:t>Theo em, mục đích của văn bản này là gì? Các lí lẽ, bằng chứng đã làm sáng tỏ mục đích ấy như thế nào?</a:t>
            </a:r>
          </a:p>
          <a:p>
            <a:pPr algn="just">
              <a:lnSpc>
                <a:spcPts val="6500"/>
              </a:lnSpc>
              <a:spcBef>
                <a:spcPct val="0"/>
              </a:spcBef>
            </a:pPr>
            <a:endParaRPr lang="en-US" sz="4642">
              <a:solidFill>
                <a:srgbClr val="3C1B1F"/>
              </a:solidFill>
              <a:latin typeface="Roboto Condensed"/>
            </a:endParaRPr>
          </a:p>
        </p:txBody>
      </p:sp>
      <p:sp>
        <p:nvSpPr>
          <p:cNvPr id="7" name="TextBox 7"/>
          <p:cNvSpPr txBox="1"/>
          <p:nvPr/>
        </p:nvSpPr>
        <p:spPr>
          <a:xfrm>
            <a:off x="736413" y="570831"/>
            <a:ext cx="10990820" cy="1177246"/>
          </a:xfrm>
          <a:prstGeom prst="rect">
            <a:avLst/>
          </a:prstGeom>
        </p:spPr>
        <p:txBody>
          <a:bodyPr lIns="0" tIns="0" rIns="0" bIns="0" rtlCol="0" anchor="t">
            <a:spAutoFit/>
          </a:bodyPr>
          <a:lstStyle/>
          <a:p>
            <a:pPr algn="ctr">
              <a:lnSpc>
                <a:spcPts val="9659"/>
              </a:lnSpc>
            </a:pPr>
            <a:r>
              <a:rPr lang="en-US" sz="6898">
                <a:solidFill>
                  <a:srgbClr val="925C39"/>
                </a:solidFill>
                <a:latin typeface="Fraunces Bold"/>
              </a:rPr>
              <a:t>3. KHÁM PHÁ VĂN BẢN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60478">
            <a:off x="2398550" y="2417460"/>
            <a:ext cx="14220934" cy="1406579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02723">
            <a:off x="-927369" y="-343865"/>
            <a:ext cx="3912138" cy="403691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003618">
            <a:off x="14987174" y="8592106"/>
            <a:ext cx="4544252" cy="2040782"/>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87451" y="4273483"/>
            <a:ext cx="3852129" cy="1740033"/>
          </a:xfrm>
          <a:prstGeom prst="rect">
            <a:avLst/>
          </a:prstGeom>
        </p:spPr>
      </p:pic>
      <p:sp>
        <p:nvSpPr>
          <p:cNvPr id="6" name="TextBox 6"/>
          <p:cNvSpPr txBox="1"/>
          <p:nvPr/>
        </p:nvSpPr>
        <p:spPr>
          <a:xfrm>
            <a:off x="3592708" y="373402"/>
            <a:ext cx="10990820" cy="1177246"/>
          </a:xfrm>
          <a:prstGeom prst="rect">
            <a:avLst/>
          </a:prstGeom>
        </p:spPr>
        <p:txBody>
          <a:bodyPr lIns="0" tIns="0" rIns="0" bIns="0" rtlCol="0" anchor="t">
            <a:spAutoFit/>
          </a:bodyPr>
          <a:lstStyle/>
          <a:p>
            <a:pPr algn="ctr">
              <a:lnSpc>
                <a:spcPts val="9659"/>
              </a:lnSpc>
            </a:pPr>
            <a:r>
              <a:rPr lang="en-US" sz="6898">
                <a:solidFill>
                  <a:srgbClr val="925C39"/>
                </a:solidFill>
                <a:latin typeface="Fraunces Bold"/>
              </a:rPr>
              <a:t>3. KHÁM PHÁ VĂN BẢN</a:t>
            </a:r>
          </a:p>
        </p:txBody>
      </p:sp>
      <p:sp>
        <p:nvSpPr>
          <p:cNvPr id="7" name="TextBox 7"/>
          <p:cNvSpPr txBox="1"/>
          <p:nvPr/>
        </p:nvSpPr>
        <p:spPr>
          <a:xfrm>
            <a:off x="3189693" y="1772582"/>
            <a:ext cx="14748034" cy="847065"/>
          </a:xfrm>
          <a:prstGeom prst="rect">
            <a:avLst/>
          </a:prstGeom>
        </p:spPr>
        <p:txBody>
          <a:bodyPr lIns="0" tIns="0" rIns="0" bIns="0" rtlCol="0" anchor="t">
            <a:spAutoFit/>
          </a:bodyPr>
          <a:lstStyle/>
          <a:p>
            <a:pPr algn="ctr">
              <a:lnSpc>
                <a:spcPts val="6859"/>
              </a:lnSpc>
              <a:spcBef>
                <a:spcPct val="0"/>
              </a:spcBef>
            </a:pPr>
            <a:r>
              <a:rPr lang="en-US" sz="4899">
                <a:solidFill>
                  <a:srgbClr val="925C39"/>
                </a:solidFill>
                <a:latin typeface="#9Slide07 SVNUT Triumph Press Bold"/>
              </a:rPr>
              <a:t>b. Cách triển khai lí lẽ, bằng chứng trong văn bản    </a:t>
            </a:r>
          </a:p>
        </p:txBody>
      </p:sp>
      <p:sp>
        <p:nvSpPr>
          <p:cNvPr id="8" name="TextBox 8"/>
          <p:cNvSpPr txBox="1"/>
          <p:nvPr/>
        </p:nvSpPr>
        <p:spPr>
          <a:xfrm>
            <a:off x="5163688" y="5175795"/>
            <a:ext cx="9419840" cy="4436702"/>
          </a:xfrm>
          <a:prstGeom prst="rect">
            <a:avLst/>
          </a:prstGeom>
        </p:spPr>
        <p:txBody>
          <a:bodyPr lIns="0" tIns="0" rIns="0" bIns="0" rtlCol="0" anchor="t">
            <a:spAutoFit/>
          </a:bodyPr>
          <a:lstStyle/>
          <a:p>
            <a:pPr algn="ctr">
              <a:lnSpc>
                <a:spcPts val="5880"/>
              </a:lnSpc>
              <a:spcBef>
                <a:spcPct val="0"/>
              </a:spcBef>
            </a:pPr>
            <a:r>
              <a:rPr lang="en-US" sz="4200">
                <a:solidFill>
                  <a:srgbClr val="3C1B1F"/>
                </a:solidFill>
                <a:latin typeface="Roboto Condensed"/>
              </a:rPr>
              <a:t>Cách sử dụng và sắp xếp bằng chứng, tác dụng của chúng đối với vấn đề bàn luận: bằng chứng được sắp xếp theo trình tự thời gian, hỗ trợ cho lí lẽ, chứng minh cho ý kiến, lí giải rõ hơn về vấn đề nghị luận: </a:t>
            </a:r>
            <a:r>
              <a:rPr lang="en-US" sz="4200">
                <a:solidFill>
                  <a:srgbClr val="3C1B1F"/>
                </a:solidFill>
                <a:latin typeface="Roboto Condensed Italics"/>
              </a:rPr>
              <a:t>Dân ta có một lòng nồng nàn yêu nước.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E2D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67711" y="3241224"/>
            <a:ext cx="9979590" cy="5842218"/>
          </a:xfrm>
          <a:prstGeom prst="rect">
            <a:avLst/>
          </a:prstGeom>
        </p:spPr>
      </p:pic>
      <p:pic>
        <p:nvPicPr>
          <p:cNvPr id="3" name="Picture 3"/>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68381">
            <a:off x="13661955" y="-1772345"/>
            <a:ext cx="6515568" cy="644448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7691" y="6162333"/>
            <a:ext cx="4406855" cy="3811930"/>
          </a:xfrm>
          <a:prstGeom prst="rect">
            <a:avLst/>
          </a:prstGeom>
        </p:spPr>
      </p:pic>
      <p:sp>
        <p:nvSpPr>
          <p:cNvPr id="5" name="TextBox 5"/>
          <p:cNvSpPr txBox="1"/>
          <p:nvPr/>
        </p:nvSpPr>
        <p:spPr>
          <a:xfrm>
            <a:off x="6339903" y="5385820"/>
            <a:ext cx="7451254" cy="4221456"/>
          </a:xfrm>
          <a:prstGeom prst="rect">
            <a:avLst/>
          </a:prstGeom>
        </p:spPr>
        <p:txBody>
          <a:bodyPr lIns="0" tIns="0" rIns="0" bIns="0" rtlCol="0" anchor="t">
            <a:spAutoFit/>
          </a:bodyPr>
          <a:lstStyle/>
          <a:p>
            <a:pPr algn="ctr">
              <a:lnSpc>
                <a:spcPts val="6719"/>
              </a:lnSpc>
            </a:pPr>
            <a:r>
              <a:rPr lang="en-US" sz="4800" dirty="0" err="1">
                <a:solidFill>
                  <a:srgbClr val="3C1B1F"/>
                </a:solidFill>
                <a:latin typeface="Roboto Condensed"/>
              </a:rPr>
              <a:t>Mô</a:t>
            </a:r>
            <a:r>
              <a:rPr lang="en-US" sz="4800" dirty="0">
                <a:solidFill>
                  <a:srgbClr val="3C1B1F"/>
                </a:solidFill>
                <a:latin typeface="Roboto Condensed"/>
              </a:rPr>
              <a:t> </a:t>
            </a:r>
            <a:r>
              <a:rPr lang="en-US" sz="4800" dirty="0" err="1">
                <a:solidFill>
                  <a:srgbClr val="3C1B1F"/>
                </a:solidFill>
                <a:latin typeface="Roboto Condensed"/>
              </a:rPr>
              <a:t>hình</a:t>
            </a:r>
            <a:r>
              <a:rPr lang="en-US" sz="4800" dirty="0">
                <a:solidFill>
                  <a:srgbClr val="3C1B1F"/>
                </a:solidFill>
                <a:latin typeface="Roboto Condensed"/>
              </a:rPr>
              <a:t> </a:t>
            </a:r>
            <a:r>
              <a:rPr lang="en-US" sz="4800" dirty="0" err="1">
                <a:solidFill>
                  <a:srgbClr val="3C1B1F"/>
                </a:solidFill>
                <a:latin typeface="Roboto Condensed"/>
              </a:rPr>
              <a:t>liệt</a:t>
            </a:r>
            <a:r>
              <a:rPr lang="en-US" sz="4800" dirty="0">
                <a:solidFill>
                  <a:srgbClr val="3C1B1F"/>
                </a:solidFill>
                <a:latin typeface="Roboto Condensed"/>
              </a:rPr>
              <a:t> </a:t>
            </a:r>
            <a:r>
              <a:rPr lang="en-US" sz="4800" dirty="0" err="1">
                <a:solidFill>
                  <a:srgbClr val="3C1B1F"/>
                </a:solidFill>
                <a:latin typeface="Roboto Condensed"/>
              </a:rPr>
              <a:t>kê</a:t>
            </a:r>
            <a:r>
              <a:rPr lang="en-US" sz="4800" dirty="0">
                <a:solidFill>
                  <a:srgbClr val="3C1B1F"/>
                </a:solidFill>
                <a:latin typeface="Roboto Condensed"/>
              </a:rPr>
              <a:t> </a:t>
            </a:r>
            <a:r>
              <a:rPr lang="en-US" sz="4800" dirty="0" err="1">
                <a:solidFill>
                  <a:srgbClr val="3C1B1F"/>
                </a:solidFill>
                <a:latin typeface="Roboto Condensed"/>
              </a:rPr>
              <a:t>theo</a:t>
            </a:r>
            <a:r>
              <a:rPr lang="en-US" sz="4800" dirty="0">
                <a:solidFill>
                  <a:srgbClr val="3C1B1F"/>
                </a:solidFill>
                <a:latin typeface="Roboto Condensed"/>
              </a:rPr>
              <a:t> </a:t>
            </a:r>
            <a:r>
              <a:rPr lang="en-US" sz="4800" dirty="0" err="1">
                <a:solidFill>
                  <a:srgbClr val="3C1B1F"/>
                </a:solidFill>
                <a:latin typeface="Roboto Condensed"/>
              </a:rPr>
              <a:t>mẫu</a:t>
            </a:r>
            <a:r>
              <a:rPr lang="en-US" sz="4800" dirty="0">
                <a:solidFill>
                  <a:srgbClr val="3C1B1F"/>
                </a:solidFill>
                <a:latin typeface="Roboto Condensed"/>
              </a:rPr>
              <a:t> </a:t>
            </a:r>
            <a:r>
              <a:rPr lang="en-US" sz="4800" dirty="0" err="1">
                <a:solidFill>
                  <a:srgbClr val="3C1B1F"/>
                </a:solidFill>
                <a:latin typeface="Roboto Condensed"/>
              </a:rPr>
              <a:t>câu</a:t>
            </a:r>
            <a:r>
              <a:rPr lang="en-US" sz="4800" dirty="0">
                <a:solidFill>
                  <a:srgbClr val="3C1B1F"/>
                </a:solidFill>
                <a:latin typeface="Roboto Condensed"/>
              </a:rPr>
              <a:t>: </a:t>
            </a:r>
            <a:r>
              <a:rPr lang="en-US" sz="4800" dirty="0">
                <a:solidFill>
                  <a:srgbClr val="3C1B1F"/>
                </a:solidFill>
                <a:latin typeface="Roboto Condensed Italics"/>
              </a:rPr>
              <a:t>“</a:t>
            </a:r>
            <a:r>
              <a:rPr lang="en-US" sz="4800" dirty="0" err="1">
                <a:solidFill>
                  <a:srgbClr val="3C1B1F"/>
                </a:solidFill>
                <a:latin typeface="Roboto Condensed Italics"/>
              </a:rPr>
              <a:t>Từ</a:t>
            </a:r>
            <a:r>
              <a:rPr lang="en-US" sz="4800" dirty="0">
                <a:solidFill>
                  <a:srgbClr val="3C1B1F"/>
                </a:solidFill>
                <a:latin typeface="Roboto Condensed Italics"/>
              </a:rPr>
              <a:t>…</a:t>
            </a:r>
            <a:r>
              <a:rPr lang="en-US" sz="4800" dirty="0" err="1">
                <a:solidFill>
                  <a:srgbClr val="3C1B1F"/>
                </a:solidFill>
                <a:latin typeface="Roboto Condensed Italics"/>
              </a:rPr>
              <a:t>đến</a:t>
            </a:r>
            <a:r>
              <a:rPr lang="en-US" sz="4800" dirty="0">
                <a:solidFill>
                  <a:srgbClr val="3C1B1F"/>
                </a:solidFill>
                <a:latin typeface="Roboto Condensed Italics"/>
              </a:rPr>
              <a:t>…” </a:t>
            </a:r>
            <a:r>
              <a:rPr lang="en-US" sz="4800" dirty="0" err="1">
                <a:solidFill>
                  <a:srgbClr val="3C1B1F"/>
                </a:solidFill>
                <a:latin typeface="Roboto Condensed"/>
              </a:rPr>
              <a:t>đã</a:t>
            </a:r>
            <a:r>
              <a:rPr lang="en-US" sz="4800" dirty="0">
                <a:solidFill>
                  <a:srgbClr val="3C1B1F"/>
                </a:solidFill>
                <a:latin typeface="Roboto Condensed"/>
              </a:rPr>
              <a:t> </a:t>
            </a:r>
            <a:r>
              <a:rPr lang="en-US" sz="4800" dirty="0" err="1">
                <a:solidFill>
                  <a:srgbClr val="3C1B1F"/>
                </a:solidFill>
                <a:latin typeface="Roboto Condensed"/>
              </a:rPr>
              <a:t>giúp</a:t>
            </a:r>
            <a:r>
              <a:rPr lang="en-US" sz="4800" dirty="0">
                <a:solidFill>
                  <a:srgbClr val="3C1B1F"/>
                </a:solidFill>
                <a:latin typeface="Roboto Condensed"/>
              </a:rPr>
              <a:t> </a:t>
            </a:r>
            <a:r>
              <a:rPr lang="en-US" sz="4800" dirty="0" err="1">
                <a:solidFill>
                  <a:srgbClr val="3C1B1F"/>
                </a:solidFill>
                <a:latin typeface="Roboto Condensed"/>
              </a:rPr>
              <a:t>tác</a:t>
            </a:r>
            <a:r>
              <a:rPr lang="en-US" sz="4800" dirty="0">
                <a:solidFill>
                  <a:srgbClr val="3C1B1F"/>
                </a:solidFill>
                <a:latin typeface="Roboto Condensed"/>
              </a:rPr>
              <a:t> </a:t>
            </a:r>
            <a:r>
              <a:rPr lang="en-US" sz="4800" dirty="0" err="1">
                <a:solidFill>
                  <a:srgbClr val="3C1B1F"/>
                </a:solidFill>
                <a:latin typeface="Roboto Condensed"/>
              </a:rPr>
              <a:t>giả</a:t>
            </a:r>
            <a:endParaRPr lang="en-US" sz="4800" dirty="0">
              <a:solidFill>
                <a:srgbClr val="3C1B1F"/>
              </a:solidFill>
              <a:latin typeface="Roboto Condensed"/>
            </a:endParaRPr>
          </a:p>
          <a:p>
            <a:pPr algn="ctr">
              <a:lnSpc>
                <a:spcPts val="6719"/>
              </a:lnSpc>
            </a:pPr>
            <a:r>
              <a:rPr lang="en-US" sz="4800" dirty="0">
                <a:solidFill>
                  <a:srgbClr val="3C1B1F"/>
                </a:solidFill>
                <a:latin typeface="Roboto Condensed"/>
              </a:rPr>
              <a:t> </a:t>
            </a:r>
            <a:r>
              <a:rPr lang="en-US" sz="4800" dirty="0" err="1">
                <a:solidFill>
                  <a:srgbClr val="3C1B1F"/>
                </a:solidFill>
                <a:latin typeface="Roboto Condensed"/>
              </a:rPr>
              <a:t>thể</a:t>
            </a:r>
            <a:r>
              <a:rPr lang="en-US" sz="4800" dirty="0">
                <a:solidFill>
                  <a:srgbClr val="3C1B1F"/>
                </a:solidFill>
                <a:latin typeface="Roboto Condensed"/>
              </a:rPr>
              <a:t> </a:t>
            </a:r>
            <a:r>
              <a:rPr lang="en-US" sz="4800" dirty="0" err="1">
                <a:solidFill>
                  <a:srgbClr val="3C1B1F"/>
                </a:solidFill>
                <a:latin typeface="Roboto Condensed"/>
              </a:rPr>
              <a:t>hiện</a:t>
            </a:r>
            <a:r>
              <a:rPr lang="en-US" sz="4800" dirty="0">
                <a:solidFill>
                  <a:srgbClr val="3C1B1F"/>
                </a:solidFill>
                <a:latin typeface="Roboto Condensed"/>
              </a:rPr>
              <a:t> </a:t>
            </a:r>
            <a:r>
              <a:rPr lang="en-US" sz="4800" dirty="0" err="1">
                <a:solidFill>
                  <a:srgbClr val="3C1B1F"/>
                </a:solidFill>
                <a:latin typeface="Roboto Condensed"/>
              </a:rPr>
              <a:t>được</a:t>
            </a:r>
            <a:r>
              <a:rPr lang="en-US" sz="4800" dirty="0">
                <a:solidFill>
                  <a:srgbClr val="3C1B1F"/>
                </a:solidFill>
                <a:latin typeface="Roboto Condensed"/>
              </a:rPr>
              <a:t> </a:t>
            </a:r>
            <a:r>
              <a:rPr lang="en-US" sz="4800" dirty="0" err="1">
                <a:solidFill>
                  <a:srgbClr val="3C1B1F"/>
                </a:solidFill>
                <a:latin typeface="Roboto Condensed"/>
              </a:rPr>
              <a:t>điều</a:t>
            </a:r>
            <a:r>
              <a:rPr lang="en-US" sz="4800" dirty="0">
                <a:solidFill>
                  <a:srgbClr val="3C1B1F"/>
                </a:solidFill>
                <a:latin typeface="Roboto Condensed"/>
              </a:rPr>
              <a:t> </a:t>
            </a:r>
            <a:r>
              <a:rPr lang="en-US" sz="4800" dirty="0" err="1">
                <a:solidFill>
                  <a:srgbClr val="3C1B1F"/>
                </a:solidFill>
                <a:latin typeface="Roboto Condensed"/>
              </a:rPr>
              <a:t>gì</a:t>
            </a:r>
            <a:r>
              <a:rPr lang="en-US" sz="4800" dirty="0">
                <a:solidFill>
                  <a:srgbClr val="3C1B1F"/>
                </a:solidFill>
                <a:latin typeface="Roboto Condensed"/>
              </a:rPr>
              <a:t>?</a:t>
            </a:r>
          </a:p>
          <a:p>
            <a:pPr algn="ctr">
              <a:lnSpc>
                <a:spcPts val="6720"/>
              </a:lnSpc>
            </a:pPr>
            <a:endParaRPr lang="en-US" sz="4800" dirty="0">
              <a:solidFill>
                <a:srgbClr val="3C1B1F"/>
              </a:solidFill>
              <a:latin typeface="Roboto Condensed"/>
            </a:endParaRPr>
          </a:p>
          <a:p>
            <a:pPr>
              <a:lnSpc>
                <a:spcPts val="6720"/>
              </a:lnSpc>
              <a:spcBef>
                <a:spcPct val="0"/>
              </a:spcBef>
            </a:pPr>
            <a:endParaRPr lang="en-US" sz="4800" dirty="0">
              <a:solidFill>
                <a:srgbClr val="3C1B1F"/>
              </a:solidFill>
              <a:latin typeface="Roboto Condensed"/>
            </a:endParaRPr>
          </a:p>
        </p:txBody>
      </p:sp>
      <p:sp>
        <p:nvSpPr>
          <p:cNvPr id="6" name="TextBox 6"/>
          <p:cNvSpPr txBox="1"/>
          <p:nvPr/>
        </p:nvSpPr>
        <p:spPr>
          <a:xfrm>
            <a:off x="844493" y="794601"/>
            <a:ext cx="10990820" cy="1177246"/>
          </a:xfrm>
          <a:prstGeom prst="rect">
            <a:avLst/>
          </a:prstGeom>
        </p:spPr>
        <p:txBody>
          <a:bodyPr lIns="0" tIns="0" rIns="0" bIns="0" rtlCol="0" anchor="t">
            <a:spAutoFit/>
          </a:bodyPr>
          <a:lstStyle/>
          <a:p>
            <a:pPr algn="ctr">
              <a:lnSpc>
                <a:spcPts val="9659"/>
              </a:lnSpc>
            </a:pPr>
            <a:r>
              <a:rPr lang="en-US" sz="6898">
                <a:solidFill>
                  <a:srgbClr val="925C39"/>
                </a:solidFill>
                <a:latin typeface="Fraunces Bold"/>
              </a:rPr>
              <a:t>3. KHÁM PHÁ VĂN BẢN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6836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814028">
            <a:off x="1110792" y="-1355150"/>
            <a:ext cx="1698493" cy="4767701"/>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258961" y="6709925"/>
            <a:ext cx="4734603" cy="4114800"/>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19633">
            <a:off x="187451" y="4273483"/>
            <a:ext cx="3852129" cy="1740033"/>
          </a:xfrm>
          <a:prstGeom prst="rect">
            <a:avLst/>
          </a:prstGeom>
        </p:spPr>
      </p:pic>
      <p:pic>
        <p:nvPicPr>
          <p:cNvPr id="5" name="Picture 5"/>
          <p:cNvPicPr>
            <a:picLocks noChangeAspect="1"/>
          </p:cNvPicPr>
          <p:nvPr/>
        </p:nvPicPr>
        <p:blipFill>
          <a:blip r:embed="rId8"/>
          <a:srcRect/>
          <a:stretch>
            <a:fillRect/>
          </a:stretch>
        </p:blipFill>
        <p:spPr>
          <a:xfrm>
            <a:off x="4453399" y="3138832"/>
            <a:ext cx="9422648" cy="6972760"/>
          </a:xfrm>
          <a:prstGeom prst="rect">
            <a:avLst/>
          </a:prstGeom>
        </p:spPr>
      </p:pic>
      <p:sp>
        <p:nvSpPr>
          <p:cNvPr id="6" name="TextBox 6"/>
          <p:cNvSpPr txBox="1"/>
          <p:nvPr/>
        </p:nvSpPr>
        <p:spPr>
          <a:xfrm>
            <a:off x="4453399" y="536224"/>
            <a:ext cx="10990820" cy="1177246"/>
          </a:xfrm>
          <a:prstGeom prst="rect">
            <a:avLst/>
          </a:prstGeom>
        </p:spPr>
        <p:txBody>
          <a:bodyPr lIns="0" tIns="0" rIns="0" bIns="0" rtlCol="0" anchor="t">
            <a:spAutoFit/>
          </a:bodyPr>
          <a:lstStyle/>
          <a:p>
            <a:pPr algn="ctr">
              <a:lnSpc>
                <a:spcPts val="9659"/>
              </a:lnSpc>
            </a:pPr>
            <a:r>
              <a:rPr lang="en-US" sz="6898">
                <a:solidFill>
                  <a:srgbClr val="FEFFFE"/>
                </a:solidFill>
                <a:latin typeface="Fraunces Bold"/>
              </a:rPr>
              <a:t>3. KHÁM PHÁ VĂN BẢN</a:t>
            </a:r>
          </a:p>
        </p:txBody>
      </p:sp>
      <p:sp>
        <p:nvSpPr>
          <p:cNvPr id="7" name="TextBox 7"/>
          <p:cNvSpPr txBox="1"/>
          <p:nvPr/>
        </p:nvSpPr>
        <p:spPr>
          <a:xfrm>
            <a:off x="2321307" y="2165233"/>
            <a:ext cx="14748034" cy="847065"/>
          </a:xfrm>
          <a:prstGeom prst="rect">
            <a:avLst/>
          </a:prstGeom>
        </p:spPr>
        <p:txBody>
          <a:bodyPr lIns="0" tIns="0" rIns="0" bIns="0" rtlCol="0" anchor="t">
            <a:spAutoFit/>
          </a:bodyPr>
          <a:lstStyle/>
          <a:p>
            <a:pPr algn="ctr">
              <a:lnSpc>
                <a:spcPts val="6859"/>
              </a:lnSpc>
              <a:spcBef>
                <a:spcPct val="0"/>
              </a:spcBef>
            </a:pPr>
            <a:r>
              <a:rPr lang="en-US" sz="4899">
                <a:solidFill>
                  <a:srgbClr val="F5EFEB"/>
                </a:solidFill>
                <a:latin typeface="#9Slide07 SVNUT Triumph Press Bold"/>
              </a:rPr>
              <a:t>b. Cách triển khai lí lẽ, bằng chứng trong văn bản    </a:t>
            </a:r>
          </a:p>
        </p:txBody>
      </p:sp>
      <p:sp>
        <p:nvSpPr>
          <p:cNvPr id="8" name="TextBox 8"/>
          <p:cNvSpPr txBox="1"/>
          <p:nvPr/>
        </p:nvSpPr>
        <p:spPr>
          <a:xfrm>
            <a:off x="5237451" y="4735841"/>
            <a:ext cx="8030194" cy="3373706"/>
          </a:xfrm>
          <a:prstGeom prst="rect">
            <a:avLst/>
          </a:prstGeom>
        </p:spPr>
        <p:txBody>
          <a:bodyPr lIns="0" tIns="0" rIns="0" bIns="0" rtlCol="0" anchor="t">
            <a:spAutoFit/>
          </a:bodyPr>
          <a:lstStyle/>
          <a:p>
            <a:pPr algn="ctr">
              <a:lnSpc>
                <a:spcPts val="6720"/>
              </a:lnSpc>
              <a:spcBef>
                <a:spcPct val="0"/>
              </a:spcBef>
            </a:pPr>
            <a:r>
              <a:rPr lang="en-US" sz="4800">
                <a:solidFill>
                  <a:srgbClr val="B47955"/>
                </a:solidFill>
                <a:latin typeface="Roboto Condensed"/>
              </a:rPr>
              <a:t>Mô hình liệt kê theo mẫu câu: "Từ... đến..." đã giúp tác giả thể hiện được các bằng chứng một cách hệ thống.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6836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100242" y="3570754"/>
            <a:ext cx="14771396" cy="5129703"/>
          </a:xfrm>
          <a:prstGeom prst="rect">
            <a:avLst/>
          </a:prstGeom>
        </p:spPr>
      </p:pic>
      <p:sp>
        <p:nvSpPr>
          <p:cNvPr id="3" name="TextBox 3"/>
          <p:cNvSpPr txBox="1"/>
          <p:nvPr/>
        </p:nvSpPr>
        <p:spPr>
          <a:xfrm rot="518339">
            <a:off x="4665700" y="4820737"/>
            <a:ext cx="12100752" cy="2525981"/>
          </a:xfrm>
          <a:prstGeom prst="rect">
            <a:avLst/>
          </a:prstGeom>
        </p:spPr>
        <p:txBody>
          <a:bodyPr lIns="0" tIns="0" rIns="0" bIns="0" rtlCol="0" anchor="t">
            <a:spAutoFit/>
          </a:bodyPr>
          <a:lstStyle/>
          <a:p>
            <a:pPr algn="ctr">
              <a:lnSpc>
                <a:spcPts val="6720"/>
              </a:lnSpc>
              <a:spcBef>
                <a:spcPct val="0"/>
              </a:spcBef>
            </a:pPr>
            <a:r>
              <a:rPr lang="en-US" sz="4800">
                <a:solidFill>
                  <a:srgbClr val="7E4D55"/>
                </a:solidFill>
                <a:latin typeface="Roboto Condensed"/>
              </a:rPr>
              <a:t>Trong thời đại ngày nay khi đất nước ngày càng phát triển, các em có thể làm gì để thể hiện tinh thần yêu nước phù hợp với lứa tuổi của mình?</a:t>
            </a:r>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5277247"/>
            <a:ext cx="4545212" cy="5009753"/>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324937" y="0"/>
            <a:ext cx="7315200" cy="2770632"/>
          </a:xfrm>
          <a:prstGeom prst="rect">
            <a:avLst/>
          </a:prstGeom>
        </p:spPr>
      </p:pic>
      <p:sp>
        <p:nvSpPr>
          <p:cNvPr id="6" name="TextBox 6"/>
          <p:cNvSpPr txBox="1"/>
          <p:nvPr/>
        </p:nvSpPr>
        <p:spPr>
          <a:xfrm>
            <a:off x="1028700" y="817970"/>
            <a:ext cx="10990820" cy="1177246"/>
          </a:xfrm>
          <a:prstGeom prst="rect">
            <a:avLst/>
          </a:prstGeom>
        </p:spPr>
        <p:txBody>
          <a:bodyPr lIns="0" tIns="0" rIns="0" bIns="0" rtlCol="0" anchor="t">
            <a:spAutoFit/>
          </a:bodyPr>
          <a:lstStyle/>
          <a:p>
            <a:pPr algn="ctr">
              <a:lnSpc>
                <a:spcPts val="9659"/>
              </a:lnSpc>
            </a:pPr>
            <a:r>
              <a:rPr lang="en-US" sz="6898">
                <a:solidFill>
                  <a:srgbClr val="FEFFFE"/>
                </a:solidFill>
                <a:latin typeface="Fraunces Bold"/>
              </a:rPr>
              <a:t>3. KHÁM PHÁ VĂN BẢN</a:t>
            </a:r>
          </a:p>
        </p:txBody>
      </p:sp>
      <p:sp>
        <p:nvSpPr>
          <p:cNvPr id="7" name="TextBox 7"/>
          <p:cNvSpPr txBox="1"/>
          <p:nvPr/>
        </p:nvSpPr>
        <p:spPr>
          <a:xfrm>
            <a:off x="1102450" y="2509566"/>
            <a:ext cx="16842938" cy="896567"/>
          </a:xfrm>
          <a:prstGeom prst="rect">
            <a:avLst/>
          </a:prstGeom>
        </p:spPr>
        <p:txBody>
          <a:bodyPr lIns="0" tIns="0" rIns="0" bIns="0" rtlCol="0" anchor="t">
            <a:spAutoFit/>
          </a:bodyPr>
          <a:lstStyle/>
          <a:p>
            <a:pPr algn="ctr">
              <a:lnSpc>
                <a:spcPts val="7280"/>
              </a:lnSpc>
              <a:spcBef>
                <a:spcPct val="0"/>
              </a:spcBef>
            </a:pPr>
            <a:r>
              <a:rPr lang="en-US" sz="5200">
                <a:solidFill>
                  <a:srgbClr val="F6E2D2"/>
                </a:solidFill>
                <a:latin typeface="#9Slide07 SVNUT Triumph Press Bold"/>
              </a:rPr>
              <a:t>c. Chia sẻ bài học về cách nghĩ, cách ứng xử của cá nhân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4BE9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2127">
            <a:off x="-4055143" y="-83209"/>
            <a:ext cx="7382472" cy="7382472"/>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2127">
            <a:off x="15139505" y="-3691236"/>
            <a:ext cx="7382472" cy="7382472"/>
          </a:xfrm>
          <a:prstGeom prst="rect">
            <a:avLst/>
          </a:prstGeom>
        </p:spPr>
      </p:pic>
      <p:grpSp>
        <p:nvGrpSpPr>
          <p:cNvPr id="4" name="Group 4"/>
          <p:cNvGrpSpPr/>
          <p:nvPr/>
        </p:nvGrpSpPr>
        <p:grpSpPr>
          <a:xfrm>
            <a:off x="2243636" y="3808570"/>
            <a:ext cx="5691553" cy="5691553"/>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3EFE4"/>
            </a:solidFill>
          </p:spPr>
        </p:sp>
        <p:sp>
          <p:nvSpPr>
            <p:cNvPr id="6" name="TextBox 6"/>
            <p:cNvSpPr txBox="1"/>
            <p:nvPr/>
          </p:nvSpPr>
          <p:spPr>
            <a:xfrm>
              <a:off x="127000" y="88900"/>
              <a:ext cx="558800" cy="596900"/>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3648590" y="623979"/>
            <a:ext cx="10990820" cy="1177246"/>
          </a:xfrm>
          <a:prstGeom prst="rect">
            <a:avLst/>
          </a:prstGeom>
        </p:spPr>
        <p:txBody>
          <a:bodyPr lIns="0" tIns="0" rIns="0" bIns="0" rtlCol="0" anchor="t">
            <a:spAutoFit/>
          </a:bodyPr>
          <a:lstStyle/>
          <a:p>
            <a:pPr algn="ctr">
              <a:lnSpc>
                <a:spcPts val="9659"/>
              </a:lnSpc>
            </a:pPr>
            <a:r>
              <a:rPr lang="en-US" sz="6898">
                <a:solidFill>
                  <a:srgbClr val="C15F3C"/>
                </a:solidFill>
                <a:latin typeface="Fraunces Bold"/>
              </a:rPr>
              <a:t>3. KHÁM PHÁ VĂN BẢN</a:t>
            </a:r>
          </a:p>
        </p:txBody>
      </p:sp>
      <p:sp>
        <p:nvSpPr>
          <p:cNvPr id="8" name="TextBox 8"/>
          <p:cNvSpPr txBox="1"/>
          <p:nvPr/>
        </p:nvSpPr>
        <p:spPr>
          <a:xfrm>
            <a:off x="2548592" y="2264327"/>
            <a:ext cx="14536289" cy="1820492"/>
          </a:xfrm>
          <a:prstGeom prst="rect">
            <a:avLst/>
          </a:prstGeom>
        </p:spPr>
        <p:txBody>
          <a:bodyPr lIns="0" tIns="0" rIns="0" bIns="0" rtlCol="0" anchor="t">
            <a:spAutoFit/>
          </a:bodyPr>
          <a:lstStyle/>
          <a:p>
            <a:pPr algn="ctr">
              <a:lnSpc>
                <a:spcPts val="7280"/>
              </a:lnSpc>
              <a:spcBef>
                <a:spcPct val="0"/>
              </a:spcBef>
            </a:pPr>
            <a:r>
              <a:rPr lang="en-US" sz="5200">
                <a:solidFill>
                  <a:srgbClr val="C66344"/>
                </a:solidFill>
                <a:latin typeface="#9Slide07 SVNUT Triumph Press Bold"/>
              </a:rPr>
              <a:t>c. Chia sẻ bài học về cách nghĩ, cách ứng xử của cá nhân</a:t>
            </a:r>
          </a:p>
        </p:txBody>
      </p:sp>
      <p:sp>
        <p:nvSpPr>
          <p:cNvPr id="9" name="TextBox 9"/>
          <p:cNvSpPr txBox="1"/>
          <p:nvPr/>
        </p:nvSpPr>
        <p:spPr>
          <a:xfrm>
            <a:off x="3172527" y="5309920"/>
            <a:ext cx="3175639" cy="2950802"/>
          </a:xfrm>
          <a:prstGeom prst="rect">
            <a:avLst/>
          </a:prstGeom>
        </p:spPr>
        <p:txBody>
          <a:bodyPr lIns="0" tIns="0" rIns="0" bIns="0" rtlCol="0" anchor="t">
            <a:spAutoFit/>
          </a:bodyPr>
          <a:lstStyle/>
          <a:p>
            <a:pPr algn="ctr">
              <a:lnSpc>
                <a:spcPts val="5880"/>
              </a:lnSpc>
              <a:spcBef>
                <a:spcPct val="0"/>
              </a:spcBef>
            </a:pPr>
            <a:r>
              <a:rPr lang="en-US" sz="4200">
                <a:solidFill>
                  <a:srgbClr val="C15F3C"/>
                </a:solidFill>
                <a:latin typeface="Roboto Condensed"/>
              </a:rPr>
              <a:t>Luôn tự hào về những trang lịch sử vẻ vang của dân tộc</a:t>
            </a:r>
          </a:p>
        </p:txBody>
      </p:sp>
      <p:grpSp>
        <p:nvGrpSpPr>
          <p:cNvPr id="10" name="Group 10"/>
          <p:cNvGrpSpPr/>
          <p:nvPr/>
        </p:nvGrpSpPr>
        <p:grpSpPr>
          <a:xfrm>
            <a:off x="10185729" y="3037111"/>
            <a:ext cx="6899152" cy="6899152"/>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3EFE4"/>
            </a:solidFill>
          </p:spPr>
        </p:sp>
        <p:sp>
          <p:nvSpPr>
            <p:cNvPr id="12" name="TextBox 12"/>
            <p:cNvSpPr txBox="1"/>
            <p:nvPr/>
          </p:nvSpPr>
          <p:spPr>
            <a:xfrm>
              <a:off x="127000" y="88900"/>
              <a:ext cx="558800" cy="59690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1354160" y="4566970"/>
            <a:ext cx="4562290" cy="4436702"/>
          </a:xfrm>
          <a:prstGeom prst="rect">
            <a:avLst/>
          </a:prstGeom>
        </p:spPr>
        <p:txBody>
          <a:bodyPr lIns="0" tIns="0" rIns="0" bIns="0" rtlCol="0" anchor="t">
            <a:spAutoFit/>
          </a:bodyPr>
          <a:lstStyle/>
          <a:p>
            <a:pPr algn="ctr">
              <a:lnSpc>
                <a:spcPts val="5880"/>
              </a:lnSpc>
              <a:spcBef>
                <a:spcPct val="0"/>
              </a:spcBef>
            </a:pPr>
            <a:r>
              <a:rPr lang="en-US" sz="4200">
                <a:solidFill>
                  <a:srgbClr val="C15F3C"/>
                </a:solidFill>
                <a:latin typeface="Roboto Condensed"/>
              </a:rPr>
              <a:t>Tiếp tục kế thừa và phát huy tinh thần yêu nước, thể hiện ở việc làm, lời nói, hành vi của bản thân trong đời sống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par>
                                <p:cTn id="16" presetID="6"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E2D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15764">
            <a:off x="3201451" y="2629053"/>
            <a:ext cx="13404728" cy="13258495"/>
          </a:xfrm>
          <a:prstGeom prst="rect">
            <a:avLst/>
          </a:prstGeom>
        </p:spPr>
      </p:pic>
      <p:sp>
        <p:nvSpPr>
          <p:cNvPr id="3" name="TextBox 3"/>
          <p:cNvSpPr txBox="1"/>
          <p:nvPr/>
        </p:nvSpPr>
        <p:spPr>
          <a:xfrm>
            <a:off x="-311580" y="434007"/>
            <a:ext cx="11943479" cy="1267729"/>
          </a:xfrm>
          <a:prstGeom prst="rect">
            <a:avLst/>
          </a:prstGeom>
        </p:spPr>
        <p:txBody>
          <a:bodyPr lIns="0" tIns="0" rIns="0" bIns="0" rtlCol="0" anchor="t">
            <a:spAutoFit/>
          </a:bodyPr>
          <a:lstStyle/>
          <a:p>
            <a:pPr algn="ctr">
              <a:lnSpc>
                <a:spcPts val="10496"/>
              </a:lnSpc>
            </a:pPr>
            <a:r>
              <a:rPr lang="en-US" sz="7496">
                <a:solidFill>
                  <a:srgbClr val="925C39"/>
                </a:solidFill>
                <a:latin typeface="Fraunces Bold"/>
              </a:rPr>
              <a:t>4. LUYỆN TẬP</a:t>
            </a:r>
          </a:p>
        </p:txBody>
      </p:sp>
      <p:sp>
        <p:nvSpPr>
          <p:cNvPr id="4" name="TextBox 4"/>
          <p:cNvSpPr txBox="1"/>
          <p:nvPr/>
        </p:nvSpPr>
        <p:spPr>
          <a:xfrm>
            <a:off x="1985826" y="2060575"/>
            <a:ext cx="13877168" cy="830531"/>
          </a:xfrm>
          <a:prstGeom prst="rect">
            <a:avLst/>
          </a:prstGeom>
        </p:spPr>
        <p:txBody>
          <a:bodyPr lIns="0" tIns="0" rIns="0" bIns="0" rtlCol="0" anchor="t">
            <a:spAutoFit/>
          </a:bodyPr>
          <a:lstStyle/>
          <a:p>
            <a:pPr algn="ctr">
              <a:lnSpc>
                <a:spcPts val="6720"/>
              </a:lnSpc>
              <a:spcBef>
                <a:spcPct val="0"/>
              </a:spcBef>
            </a:pPr>
            <a:r>
              <a:rPr lang="en-US" sz="4800">
                <a:solidFill>
                  <a:srgbClr val="925C39"/>
                </a:solidFill>
                <a:latin typeface="Roboto Condensed Bold"/>
              </a:rPr>
              <a:t>GV giao nhiệm vụ HS hoàn thành phiếu học tập số 3</a:t>
            </a:r>
          </a:p>
        </p:txBody>
      </p:sp>
      <p:sp>
        <p:nvSpPr>
          <p:cNvPr id="5" name="TextBox 5"/>
          <p:cNvSpPr txBox="1"/>
          <p:nvPr/>
        </p:nvSpPr>
        <p:spPr>
          <a:xfrm>
            <a:off x="6073614" y="4837901"/>
            <a:ext cx="7660401" cy="5249545"/>
          </a:xfrm>
          <a:prstGeom prst="rect">
            <a:avLst/>
          </a:prstGeom>
        </p:spPr>
        <p:txBody>
          <a:bodyPr lIns="0" tIns="0" rIns="0" bIns="0" rtlCol="0" anchor="t">
            <a:spAutoFit/>
          </a:bodyPr>
          <a:lstStyle/>
          <a:p>
            <a:pPr algn="ctr">
              <a:lnSpc>
                <a:spcPts val="5240"/>
              </a:lnSpc>
            </a:pPr>
            <a:r>
              <a:rPr lang="en-US" sz="4000">
                <a:solidFill>
                  <a:srgbClr val="F5EFEB"/>
                </a:solidFill>
                <a:latin typeface="Roboto Condensed Bold"/>
              </a:rPr>
              <a:t>Nhiệm vụ bắt buộc: </a:t>
            </a:r>
          </a:p>
          <a:p>
            <a:pPr algn="ctr">
              <a:lnSpc>
                <a:spcPts val="5240"/>
              </a:lnSpc>
            </a:pPr>
            <a:r>
              <a:rPr lang="en-US" sz="4000">
                <a:solidFill>
                  <a:srgbClr val="F5EFEB"/>
                </a:solidFill>
                <a:latin typeface="Roboto Condensed"/>
              </a:rPr>
              <a:t>• Khái quát đặc điểm thể loại qua văn bản </a:t>
            </a:r>
            <a:r>
              <a:rPr lang="en-US" sz="4000">
                <a:solidFill>
                  <a:srgbClr val="F5EFEB"/>
                </a:solidFill>
                <a:latin typeface="Roboto Condensed Italics"/>
              </a:rPr>
              <a:t>Tinh thần yêu nước của nhân dân ta</a:t>
            </a:r>
            <a:r>
              <a:rPr lang="en-US" sz="4000">
                <a:solidFill>
                  <a:srgbClr val="F5EFEB"/>
                </a:solidFill>
                <a:latin typeface="Roboto Condensed"/>
              </a:rPr>
              <a:t> (phiếu học tập số 3.1)</a:t>
            </a:r>
          </a:p>
          <a:p>
            <a:pPr algn="ctr">
              <a:lnSpc>
                <a:spcPts val="5240"/>
              </a:lnSpc>
            </a:pPr>
            <a:r>
              <a:rPr lang="en-US" sz="4000">
                <a:solidFill>
                  <a:srgbClr val="F5EFEB"/>
                </a:solidFill>
                <a:latin typeface="Roboto Condensed"/>
              </a:rPr>
              <a:t>• Với chủ đề </a:t>
            </a:r>
            <a:r>
              <a:rPr lang="en-US" sz="4000">
                <a:solidFill>
                  <a:srgbClr val="F5EFEB"/>
                </a:solidFill>
                <a:latin typeface="Roboto Condensed Italics"/>
              </a:rPr>
              <a:t>“Tôi yêu Tổ quốc tôi”,</a:t>
            </a:r>
            <a:r>
              <a:rPr lang="en-US" sz="4000">
                <a:solidFill>
                  <a:srgbClr val="F5EFEB"/>
                </a:solidFill>
                <a:latin typeface="Roboto Condensed"/>
              </a:rPr>
              <a:t> em hãy ghi lại mười điều em tự hào về quê hương, đất nước của mình sau đó chia sẻ với bạn cùng bàn.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E2D2"/>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17A040AE-6BB1-CF08-F192-4DA15FA15E4C}"/>
              </a:ext>
            </a:extLst>
          </p:cNvPr>
          <p:cNvGraphicFramePr>
            <a:graphicFrameLocks noGrp="1"/>
          </p:cNvGraphicFramePr>
          <p:nvPr>
            <p:extLst>
              <p:ext uri="{D42A27DB-BD31-4B8C-83A1-F6EECF244321}">
                <p14:modId xmlns:p14="http://schemas.microsoft.com/office/powerpoint/2010/main" val="1803903159"/>
              </p:ext>
            </p:extLst>
          </p:nvPr>
        </p:nvGraphicFramePr>
        <p:xfrm>
          <a:off x="381000" y="1257300"/>
          <a:ext cx="17526000" cy="8522828"/>
        </p:xfrm>
        <a:graphic>
          <a:graphicData uri="http://schemas.openxmlformats.org/drawingml/2006/table">
            <a:tbl>
              <a:tblPr>
                <a:tableStyleId>{5C22544A-7EE6-4342-B048-85BDC9FD1C3A}</a:tableStyleId>
              </a:tblPr>
              <a:tblGrid>
                <a:gridCol w="6182488">
                  <a:extLst>
                    <a:ext uri="{9D8B030D-6E8A-4147-A177-3AD203B41FA5}">
                      <a16:colId xmlns:a16="http://schemas.microsoft.com/office/drawing/2014/main" val="885387155"/>
                    </a:ext>
                  </a:extLst>
                </a:gridCol>
                <a:gridCol w="11343512">
                  <a:extLst>
                    <a:ext uri="{9D8B030D-6E8A-4147-A177-3AD203B41FA5}">
                      <a16:colId xmlns:a16="http://schemas.microsoft.com/office/drawing/2014/main" val="2659825548"/>
                    </a:ext>
                  </a:extLst>
                </a:gridCol>
              </a:tblGrid>
              <a:tr h="143057">
                <a:tc>
                  <a:txBody>
                    <a:bodyPr/>
                    <a:lstStyle/>
                    <a:p>
                      <a:pPr algn="ctr">
                        <a:lnSpc>
                          <a:spcPct val="115000"/>
                        </a:lnSpc>
                        <a:spcAft>
                          <a:spcPts val="1000"/>
                        </a:spcAft>
                      </a:pPr>
                      <a:r>
                        <a:rPr lang="en-US" sz="3000" b="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Yêu cầu </a:t>
                      </a:r>
                    </a:p>
                  </a:txBody>
                  <a:tcPr marL="28034" marR="28034" marT="28034" marB="280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ct val="115000"/>
                        </a:lnSpc>
                        <a:spcAft>
                          <a:spcPts val="1000"/>
                        </a:spcAft>
                      </a:pPr>
                      <a:r>
                        <a:rPr lang="en-US" sz="3000" b="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Thực hiện yêu cầu </a:t>
                      </a:r>
                    </a:p>
                  </a:txBody>
                  <a:tcPr marL="28034" marR="28034" marT="28034" marB="280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692836860"/>
                  </a:ext>
                </a:extLst>
              </a:tr>
              <a:tr h="328754">
                <a:tc>
                  <a:txBody>
                    <a:bodyPr/>
                    <a:lstStyle/>
                    <a:p>
                      <a:pPr>
                        <a:lnSpc>
                          <a:spcPct val="115000"/>
                        </a:lnSpc>
                        <a:spcAft>
                          <a:spcPts val="1000"/>
                        </a:spcAft>
                      </a:pPr>
                      <a:r>
                        <a:rPr lang="en-US" sz="300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Văn bản viết về vấn đề gì? </a:t>
                      </a:r>
                    </a:p>
                  </a:txBody>
                  <a:tcPr marL="28034" marR="28034" marT="28034" marB="280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1000"/>
                        </a:spcAft>
                      </a:pPr>
                      <a:r>
                        <a:rPr lang="en-US" sz="300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Văn bản viết về vấn đề Tinh thần yêu nước của nhân dân ta</a:t>
                      </a:r>
                    </a:p>
                  </a:txBody>
                  <a:tcPr marL="28034" marR="28034" marT="28034" marB="280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4235575"/>
                  </a:ext>
                </a:extLst>
              </a:tr>
              <a:tr h="514450">
                <a:tc>
                  <a:txBody>
                    <a:bodyPr/>
                    <a:lstStyle/>
                    <a:p>
                      <a:pPr>
                        <a:lnSpc>
                          <a:spcPct val="115000"/>
                        </a:lnSpc>
                        <a:spcAft>
                          <a:spcPts val="1000"/>
                        </a:spcAft>
                      </a:pPr>
                      <a:r>
                        <a:rPr lang="en-US" sz="300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Văn bản viết ra nhằm mục đích gì? </a:t>
                      </a:r>
                    </a:p>
                  </a:txBody>
                  <a:tcPr marL="28034" marR="28034" marT="28034" marB="280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1000"/>
                        </a:spcAft>
                      </a:pPr>
                      <a:r>
                        <a:rPr lang="en-US" sz="300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Văn bản viết ra nhằm mục đích khẳng định tinh thần yêu nước là truyền thống quý báu của dân tộc Việt Nam </a:t>
                      </a:r>
                    </a:p>
                  </a:txBody>
                  <a:tcPr marL="28034" marR="28034" marT="28034" marB="280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36199645"/>
                  </a:ext>
                </a:extLst>
              </a:tr>
              <a:tr h="1684698">
                <a:tc>
                  <a:txBody>
                    <a:bodyPr/>
                    <a:lstStyle/>
                    <a:p>
                      <a:pPr>
                        <a:lnSpc>
                          <a:spcPct val="120000"/>
                        </a:lnSpc>
                        <a:spcAft>
                          <a:spcPts val="1000"/>
                        </a:spcAft>
                      </a:pP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Văn</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bản</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bàn</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về</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những</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khía</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cạnh</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nào</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của</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vấn</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đề</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a:t>
                      </a:r>
                    </a:p>
                  </a:txBody>
                  <a:tcPr marL="28034" marR="28034" marT="28034" marB="280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1000"/>
                        </a:spcAft>
                      </a:pPr>
                      <a:r>
                        <a:rPr lang="en-US" sz="300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Tác giả bàn về lòng nồng nàn yêu nước của dân tộc ta qua:</a:t>
                      </a:r>
                    </a:p>
                    <a:p>
                      <a:pPr marL="342900" lvl="0" indent="-342900" algn="just">
                        <a:lnSpc>
                          <a:spcPct val="115000"/>
                        </a:lnSpc>
                        <a:buFont typeface="Wingdings" panose="05000000000000000000" pitchFamily="2" charset="2"/>
                        <a:buChar char=""/>
                      </a:pPr>
                      <a:r>
                        <a:rPr lang="en-US" sz="300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Các nhân vật lịch sử với những cuộc kháng chiến lịch sử</a:t>
                      </a:r>
                    </a:p>
                    <a:p>
                      <a:pPr marL="342900" lvl="0" indent="-342900" algn="just">
                        <a:lnSpc>
                          <a:spcPct val="115000"/>
                        </a:lnSpc>
                        <a:buFont typeface="Wingdings" panose="05000000000000000000" pitchFamily="2" charset="2"/>
                        <a:buChar char=""/>
                      </a:pPr>
                      <a:r>
                        <a:rPr lang="en-US" sz="300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Những con người biết phát huy truyền thống của dân tộc trong cuộc kháng chiến chống Pháp không phân biệt tuổi tác, giai cấp, giới tính.</a:t>
                      </a:r>
                    </a:p>
                    <a:p>
                      <a:pPr marL="342900" lvl="0" indent="-342900" algn="just">
                        <a:lnSpc>
                          <a:spcPct val="115000"/>
                        </a:lnSpc>
                        <a:spcAft>
                          <a:spcPts val="1000"/>
                        </a:spcAft>
                        <a:buFont typeface="Wingdings" panose="05000000000000000000" pitchFamily="2" charset="2"/>
                        <a:buChar char=""/>
                      </a:pPr>
                      <a:r>
                        <a:rPr lang="en-US" sz="300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Bổn phận nhiệm vụ của thế hệ sau</a:t>
                      </a:r>
                    </a:p>
                  </a:txBody>
                  <a:tcPr marL="28034" marR="28034" marT="28034" marB="280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6145409"/>
                  </a:ext>
                </a:extLst>
              </a:tr>
              <a:tr h="1127608">
                <a:tc>
                  <a:txBody>
                    <a:bodyPr/>
                    <a:lstStyle/>
                    <a:p>
                      <a:pPr>
                        <a:lnSpc>
                          <a:spcPct val="120000"/>
                        </a:lnSpc>
                        <a:spcAft>
                          <a:spcPts val="1000"/>
                        </a:spcAft>
                      </a:pPr>
                      <a:r>
                        <a:rPr lang="en-US" sz="300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Em nhận thức được điều gì từ văn bản?</a:t>
                      </a:r>
                    </a:p>
                  </a:txBody>
                  <a:tcPr marL="28034" marR="28034" marT="28034" marB="280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1000"/>
                        </a:spcAft>
                      </a:pPr>
                      <a:r>
                        <a:rPr lang="en-US" sz="300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Em nhận thức được </a:t>
                      </a:r>
                    </a:p>
                    <a:p>
                      <a:pPr marL="342900" lvl="0" indent="-342900" algn="just">
                        <a:lnSpc>
                          <a:spcPct val="115000"/>
                        </a:lnSpc>
                        <a:buFont typeface="Wingdings" panose="05000000000000000000" pitchFamily="2" charset="2"/>
                        <a:buChar char=""/>
                      </a:pPr>
                      <a:r>
                        <a:rPr lang="en-US" sz="300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Sự khâm phục và tự hào dành cho thế hệ cha ông đi trước</a:t>
                      </a:r>
                    </a:p>
                    <a:p>
                      <a:pPr marL="342900" lvl="0" indent="-342900" algn="just">
                        <a:lnSpc>
                          <a:spcPct val="115000"/>
                        </a:lnSpc>
                        <a:spcAft>
                          <a:spcPts val="1000"/>
                        </a:spcAft>
                        <a:buFont typeface="Wingdings" panose="05000000000000000000" pitchFamily="2" charset="2"/>
                        <a:buChar char=""/>
                      </a:pPr>
                      <a:r>
                        <a:rPr lang="en-US" sz="300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Tự nhận thức bổn phận và trách nhiệm của bản thân trong việc xây dựng và giữ gìn đất nước </a:t>
                      </a:r>
                    </a:p>
                  </a:txBody>
                  <a:tcPr marL="28034" marR="28034" marT="28034" marB="280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796735"/>
                  </a:ext>
                </a:extLst>
              </a:tr>
              <a:tr h="727396">
                <a:tc>
                  <a:txBody>
                    <a:bodyPr/>
                    <a:lstStyle/>
                    <a:p>
                      <a:pPr>
                        <a:lnSpc>
                          <a:spcPct val="120000"/>
                        </a:lnSpc>
                        <a:spcAft>
                          <a:spcPts val="1000"/>
                        </a:spcAft>
                      </a:pPr>
                      <a:r>
                        <a:rPr lang="en-US" sz="300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Đặc điểm nổi bật trong cách bàn luận vấn đề của tác giả là gì? </a:t>
                      </a:r>
                    </a:p>
                  </a:txBody>
                  <a:tcPr marL="28034" marR="28034" marT="28034" marB="280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1000"/>
                        </a:spcAft>
                      </a:pP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Bằng</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chứng</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được</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sắp</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xếp</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theo</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trình</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tự</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thời</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gian</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hỗ</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trợ</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cho</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lí</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lẽ</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chứng</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minh</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cho</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ý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kiến</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lí</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giải</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rõ</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hơn</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về</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vấn</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đề</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nghị</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luận</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diễn</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đạt</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rõ</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ràng</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cụ</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thể</a:t>
                      </a:r>
                      <a:r>
                        <a:rPr lang="en-US" sz="3000" dirty="0">
                          <a:solidFill>
                            <a:srgbClr val="953735"/>
                          </a:solidFill>
                          <a:effectLst/>
                          <a:latin typeface="Roboto Condensed" panose="02000000000000000000" pitchFamily="2" charset="0"/>
                          <a:ea typeface="Roboto Condensed" panose="02000000000000000000" pitchFamily="2" charset="0"/>
                          <a:cs typeface="Roboto Condensed" panose="02000000000000000000" pitchFamily="2" charset="0"/>
                        </a:rPr>
                        <a:t>.</a:t>
                      </a:r>
                    </a:p>
                  </a:txBody>
                  <a:tcPr marL="28034" marR="28034" marT="28034" marB="280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8458215"/>
                  </a:ext>
                </a:extLst>
              </a:tr>
            </a:tbl>
          </a:graphicData>
        </a:graphic>
      </p:graphicFrame>
      <p:sp>
        <p:nvSpPr>
          <p:cNvPr id="8" name="TextBox 7">
            <a:extLst>
              <a:ext uri="{FF2B5EF4-FFF2-40B4-BE49-F238E27FC236}">
                <a16:creationId xmlns:a16="http://schemas.microsoft.com/office/drawing/2014/main" id="{BADBE8C2-DBC5-E933-45B9-A69941CB34DF}"/>
              </a:ext>
            </a:extLst>
          </p:cNvPr>
          <p:cNvSpPr txBox="1"/>
          <p:nvPr/>
        </p:nvSpPr>
        <p:spPr>
          <a:xfrm>
            <a:off x="1752600" y="364116"/>
            <a:ext cx="14020800" cy="646331"/>
          </a:xfrm>
          <a:prstGeom prst="rect">
            <a:avLst/>
          </a:prstGeom>
          <a:noFill/>
        </p:spPr>
        <p:txBody>
          <a:bodyPr wrap="square">
            <a:spAutoFit/>
          </a:bodyPr>
          <a:lstStyle/>
          <a:p>
            <a:r>
              <a:rPr lang="en-US" sz="3600" b="1">
                <a:solidFill>
                  <a:schemeClr val="accent2">
                    <a:lumMod val="75000"/>
                  </a:schemeClr>
                </a:solidFill>
                <a:latin typeface="Roboto Condensed"/>
              </a:rPr>
              <a:t>Đặc điểm thể loại qua văn bản </a:t>
            </a:r>
            <a:r>
              <a:rPr lang="en-US" sz="3600" b="1">
                <a:solidFill>
                  <a:schemeClr val="accent2">
                    <a:lumMod val="75000"/>
                  </a:schemeClr>
                </a:solidFill>
                <a:latin typeface="Roboto Condensed Italics"/>
              </a:rPr>
              <a:t>Tinh thần yêu nước của nhân dân ta</a:t>
            </a:r>
            <a:endParaRPr lang="en-US" sz="3600" b="1">
              <a:solidFill>
                <a:schemeClr val="accent2">
                  <a:lumMod val="75000"/>
                </a:schemeClr>
              </a:solidFill>
            </a:endParaRPr>
          </a:p>
        </p:txBody>
      </p:sp>
    </p:spTree>
    <p:extLst>
      <p:ext uri="{BB962C8B-B14F-4D97-AF65-F5344CB8AC3E}">
        <p14:creationId xmlns:p14="http://schemas.microsoft.com/office/powerpoint/2010/main" val="1005846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E2D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07487">
            <a:off x="-1362181" y="-1354358"/>
            <a:ext cx="3731227" cy="3850235"/>
          </a:xfrm>
          <a:prstGeom prst="rect">
            <a:avLst/>
          </a:prstGeom>
        </p:spPr>
      </p:pic>
      <p:sp>
        <p:nvSpPr>
          <p:cNvPr id="3" name="TextBox 3"/>
          <p:cNvSpPr txBox="1"/>
          <p:nvPr/>
        </p:nvSpPr>
        <p:spPr>
          <a:xfrm>
            <a:off x="1028700" y="4012914"/>
            <a:ext cx="15650361" cy="5450840"/>
          </a:xfrm>
          <a:prstGeom prst="rect">
            <a:avLst/>
          </a:prstGeom>
        </p:spPr>
        <p:txBody>
          <a:bodyPr lIns="0" tIns="0" rIns="0" bIns="0" rtlCol="0" anchor="t">
            <a:spAutoFit/>
          </a:bodyPr>
          <a:lstStyle/>
          <a:p>
            <a:pPr marL="949959" lvl="1" indent="-474979" algn="just">
              <a:lnSpc>
                <a:spcPts val="6159"/>
              </a:lnSpc>
              <a:buFont typeface="Arial"/>
              <a:buChar char="•"/>
            </a:pPr>
            <a:r>
              <a:rPr lang="en-US" sz="4399">
                <a:solidFill>
                  <a:srgbClr val="D68369"/>
                </a:solidFill>
                <a:latin typeface="Roboto Condensed"/>
              </a:rPr>
              <a:t>Văn bản nghị luận xã hội được viết ra nhằm _______người đọc, người nghe về một _______ _______ nào đó, hướng tới giải quyết những vấn đề có ý nghĩa xã hội đặt ra trong đời sống.</a:t>
            </a:r>
          </a:p>
          <a:p>
            <a:pPr marL="949959" lvl="1" indent="-474979" algn="just">
              <a:lnSpc>
                <a:spcPts val="6159"/>
              </a:lnSpc>
              <a:buFont typeface="Arial"/>
              <a:buChar char="•"/>
            </a:pPr>
            <a:r>
              <a:rPr lang="en-US" sz="4399">
                <a:solidFill>
                  <a:srgbClr val="D68369"/>
                </a:solidFill>
                <a:latin typeface="Roboto Condensed"/>
              </a:rPr>
              <a:t>Vấn đề nghị luận cần xuất phát từ ________.</a:t>
            </a:r>
          </a:p>
          <a:p>
            <a:pPr marL="949959" lvl="1" indent="-474979" algn="just">
              <a:lnSpc>
                <a:spcPts val="6159"/>
              </a:lnSpc>
              <a:buFont typeface="Arial"/>
              <a:buChar char="•"/>
            </a:pPr>
            <a:r>
              <a:rPr lang="en-US" sz="4399">
                <a:solidFill>
                  <a:srgbClr val="D68369"/>
                </a:solidFill>
                <a:latin typeface="Roboto Condensed"/>
              </a:rPr>
              <a:t>______ và ______ xác đáng, tiêu biểu để thuyết phục người đọc, người nghe.</a:t>
            </a:r>
          </a:p>
          <a:p>
            <a:pPr algn="just">
              <a:lnSpc>
                <a:spcPts val="6159"/>
              </a:lnSpc>
            </a:pPr>
            <a:endParaRPr lang="en-US" sz="4399">
              <a:solidFill>
                <a:srgbClr val="D68369"/>
              </a:solidFill>
              <a:latin typeface="Roboto Condensed"/>
            </a:endParaRPr>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553397" y="8229600"/>
            <a:ext cx="4734603" cy="4114800"/>
          </a:xfrm>
          <a:prstGeom prst="rect">
            <a:avLst/>
          </a:prstGeom>
        </p:spPr>
      </p:pic>
      <p:sp>
        <p:nvSpPr>
          <p:cNvPr id="5" name="TextBox 5"/>
          <p:cNvSpPr txBox="1"/>
          <p:nvPr/>
        </p:nvSpPr>
        <p:spPr>
          <a:xfrm>
            <a:off x="1816734" y="2011599"/>
            <a:ext cx="14986929" cy="1678305"/>
          </a:xfrm>
          <a:prstGeom prst="rect">
            <a:avLst/>
          </a:prstGeom>
        </p:spPr>
        <p:txBody>
          <a:bodyPr lIns="0" tIns="0" rIns="0" bIns="0" rtlCol="0" anchor="t">
            <a:spAutoFit/>
          </a:bodyPr>
          <a:lstStyle/>
          <a:p>
            <a:pPr algn="just">
              <a:lnSpc>
                <a:spcPts val="6719"/>
              </a:lnSpc>
              <a:spcBef>
                <a:spcPct val="0"/>
              </a:spcBef>
            </a:pPr>
            <a:r>
              <a:rPr lang="en-US" sz="4800">
                <a:solidFill>
                  <a:srgbClr val="925C39"/>
                </a:solidFill>
                <a:latin typeface="Roboto Condensed Bold"/>
              </a:rPr>
              <a:t>Đọc Kiến thức Ngữ Văn trong SGK tr.33, sau đó điền khuyết các câu văn được chiếu trên màn hình.</a:t>
            </a:r>
          </a:p>
        </p:txBody>
      </p:sp>
      <p:sp>
        <p:nvSpPr>
          <p:cNvPr id="6" name="TextBox 6"/>
          <p:cNvSpPr txBox="1"/>
          <p:nvPr/>
        </p:nvSpPr>
        <p:spPr>
          <a:xfrm>
            <a:off x="1484337" y="652909"/>
            <a:ext cx="15319325" cy="1045205"/>
          </a:xfrm>
          <a:prstGeom prst="rect">
            <a:avLst/>
          </a:prstGeom>
        </p:spPr>
        <p:txBody>
          <a:bodyPr lIns="0" tIns="0" rIns="0" bIns="0" rtlCol="0" anchor="t">
            <a:spAutoFit/>
          </a:bodyPr>
          <a:lstStyle/>
          <a:p>
            <a:pPr marL="929679" lvl="2">
              <a:lnSpc>
                <a:spcPts val="8540"/>
              </a:lnSpc>
            </a:pPr>
            <a:r>
              <a:rPr lang="en-US" sz="6100">
                <a:solidFill>
                  <a:srgbClr val="925C39"/>
                </a:solidFill>
                <a:latin typeface="Fraunces Bold"/>
              </a:rPr>
              <a:t>1. TRI THỨC NGỮ VĂN</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E2D2"/>
        </a:solidFill>
        <a:effectLst/>
      </p:bgPr>
    </p:bg>
    <p:spTree>
      <p:nvGrpSpPr>
        <p:cNvPr id="1" name=""/>
        <p:cNvGrpSpPr/>
        <p:nvPr/>
      </p:nvGrpSpPr>
      <p:grpSpPr>
        <a:xfrm>
          <a:off x="0" y="0"/>
          <a:ext cx="0" cy="0"/>
          <a:chOff x="0" y="0"/>
          <a:chExt cx="0" cy="0"/>
        </a:xfrm>
      </p:grpSpPr>
      <p:sp>
        <p:nvSpPr>
          <p:cNvPr id="2" name="TextBox 2"/>
          <p:cNvSpPr txBox="1"/>
          <p:nvPr/>
        </p:nvSpPr>
        <p:spPr>
          <a:xfrm>
            <a:off x="2141319" y="1964894"/>
            <a:ext cx="14005362" cy="972128"/>
          </a:xfrm>
          <a:prstGeom prst="rect">
            <a:avLst/>
          </a:prstGeom>
        </p:spPr>
        <p:txBody>
          <a:bodyPr lIns="0" tIns="0" rIns="0" bIns="0" rtlCol="0" anchor="t">
            <a:spAutoFit/>
          </a:bodyPr>
          <a:lstStyle/>
          <a:p>
            <a:pPr algn="ctr">
              <a:lnSpc>
                <a:spcPts val="7840"/>
              </a:lnSpc>
              <a:spcBef>
                <a:spcPct val="0"/>
              </a:spcBef>
            </a:pPr>
            <a:r>
              <a:rPr lang="en-US" sz="5600">
                <a:solidFill>
                  <a:srgbClr val="B47955"/>
                </a:solidFill>
                <a:latin typeface="Roboto Condensed Bold"/>
              </a:rPr>
              <a:t>Nhiệm vụ tự chọn (lựa chọn 1 trong 2 yêu cầu)</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02723">
            <a:off x="15789055" y="-467810"/>
            <a:ext cx="3912138" cy="4036916"/>
          </a:xfrm>
          <a:prstGeom prst="rect">
            <a:avLst/>
          </a:prstGeom>
        </p:spPr>
      </p:pic>
      <p:pic>
        <p:nvPicPr>
          <p:cNvPr id="4" name="Picture 4"/>
          <p:cNvPicPr>
            <a:picLocks noChangeAspect="1"/>
          </p:cNvPicPr>
          <p:nvPr/>
        </p:nvPicPr>
        <p:blipFill>
          <a:blip r:embed="rId4"/>
          <a:srcRect/>
          <a:stretch>
            <a:fillRect/>
          </a:stretch>
        </p:blipFill>
        <p:spPr>
          <a:xfrm>
            <a:off x="-3501327" y="-1439351"/>
            <a:ext cx="5314781" cy="4936103"/>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3482798"/>
            <a:ext cx="8464673" cy="6203900"/>
          </a:xfrm>
          <a:prstGeom prst="rect">
            <a:avLst/>
          </a:prstGeom>
        </p:spPr>
      </p:pic>
      <p:sp>
        <p:nvSpPr>
          <p:cNvPr id="6" name="TextBox 6"/>
          <p:cNvSpPr txBox="1"/>
          <p:nvPr/>
        </p:nvSpPr>
        <p:spPr>
          <a:xfrm>
            <a:off x="-382606" y="373402"/>
            <a:ext cx="10990820" cy="1177246"/>
          </a:xfrm>
          <a:prstGeom prst="rect">
            <a:avLst/>
          </a:prstGeom>
        </p:spPr>
        <p:txBody>
          <a:bodyPr lIns="0" tIns="0" rIns="0" bIns="0" rtlCol="0" anchor="t">
            <a:spAutoFit/>
          </a:bodyPr>
          <a:lstStyle/>
          <a:p>
            <a:pPr algn="ctr">
              <a:lnSpc>
                <a:spcPts val="9659"/>
              </a:lnSpc>
            </a:pPr>
            <a:r>
              <a:rPr lang="en-US" sz="6898">
                <a:solidFill>
                  <a:srgbClr val="925C39"/>
                </a:solidFill>
                <a:latin typeface="Fraunces Bold"/>
              </a:rPr>
              <a:t>4. LUYỆN TẬP</a:t>
            </a:r>
          </a:p>
        </p:txBody>
      </p:sp>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710874" y="2937022"/>
            <a:ext cx="9577126" cy="7019235"/>
          </a:xfrm>
          <a:prstGeom prst="rect">
            <a:avLst/>
          </a:prstGeom>
        </p:spPr>
      </p:pic>
      <p:sp>
        <p:nvSpPr>
          <p:cNvPr id="8" name="TextBox 8"/>
          <p:cNvSpPr txBox="1"/>
          <p:nvPr/>
        </p:nvSpPr>
        <p:spPr>
          <a:xfrm>
            <a:off x="1028700" y="4981416"/>
            <a:ext cx="6836164" cy="4213184"/>
          </a:xfrm>
          <a:prstGeom prst="rect">
            <a:avLst/>
          </a:prstGeom>
        </p:spPr>
        <p:txBody>
          <a:bodyPr lIns="0" tIns="0" rIns="0" bIns="0" rtlCol="0" anchor="t">
            <a:spAutoFit/>
          </a:bodyPr>
          <a:lstStyle/>
          <a:p>
            <a:pPr algn="ctr">
              <a:lnSpc>
                <a:spcPts val="5600"/>
              </a:lnSpc>
              <a:spcBef>
                <a:spcPct val="0"/>
              </a:spcBef>
            </a:pPr>
            <a:r>
              <a:rPr lang="en-US" sz="4000">
                <a:solidFill>
                  <a:srgbClr val="925C39"/>
                </a:solidFill>
                <a:latin typeface="Roboto Condensed"/>
              </a:rPr>
              <a:t>Tình yêu lớn bắt đầu từ hành động nhỏ, theo em, thế hệ trẻ cần làm gì để góp phần giữ gìn và phát huy tinh thần yêu nước của dân tộc? Hãy trả lời câu hỏi trên bằng đoạn văn khoảng 7 câu.</a:t>
            </a:r>
          </a:p>
        </p:txBody>
      </p:sp>
      <p:sp>
        <p:nvSpPr>
          <p:cNvPr id="9" name="TextBox 9"/>
          <p:cNvSpPr txBox="1"/>
          <p:nvPr/>
        </p:nvSpPr>
        <p:spPr>
          <a:xfrm>
            <a:off x="10230669" y="4063814"/>
            <a:ext cx="7324631" cy="5622884"/>
          </a:xfrm>
          <a:prstGeom prst="rect">
            <a:avLst/>
          </a:prstGeom>
        </p:spPr>
        <p:txBody>
          <a:bodyPr lIns="0" tIns="0" rIns="0" bIns="0" rtlCol="0" anchor="t">
            <a:spAutoFit/>
          </a:bodyPr>
          <a:lstStyle/>
          <a:p>
            <a:pPr algn="ctr">
              <a:lnSpc>
                <a:spcPts val="5600"/>
              </a:lnSpc>
              <a:spcBef>
                <a:spcPct val="0"/>
              </a:spcBef>
            </a:pPr>
            <a:r>
              <a:rPr lang="en-US" sz="4000">
                <a:solidFill>
                  <a:srgbClr val="925C39"/>
                </a:solidFill>
                <a:latin typeface="Roboto Condensed"/>
              </a:rPr>
              <a:t>Kết thúc đoạn văn, Bác kết luận rằng tinh thần yêu nước cần được “thực hành vào công cuộc yêu nước, công việc kháng chiến”. Hãy viết đoạn văn khoảng 7 câu chứng minh rằng tinh thần yêu nước đã và đang được thế hệ trẻ “thực hành”, phát huy trong thời đại ngày nay.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2000"/>
                                        <p:tgtEl>
                                          <p:spTgt spid="9"/>
                                        </p:tgtEl>
                                      </p:cBhvr>
                                    </p:animEffect>
                                  </p:childTnLst>
                                </p:cTn>
                              </p:par>
                              <p:par>
                                <p:cTn id="16" presetID="21" presetClass="entr" presetSubtype="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6E2D2"/>
        </a:solidFill>
        <a:effectLst/>
      </p:bgPr>
    </p:bg>
    <p:spTree>
      <p:nvGrpSpPr>
        <p:cNvPr id="1" name=""/>
        <p:cNvGrpSpPr/>
        <p:nvPr/>
      </p:nvGrpSpPr>
      <p:grpSpPr>
        <a:xfrm>
          <a:off x="0" y="0"/>
          <a:ext cx="0" cy="0"/>
          <a:chOff x="0" y="0"/>
          <a:chExt cx="0" cy="0"/>
        </a:xfrm>
      </p:grpSpPr>
      <p:sp>
        <p:nvSpPr>
          <p:cNvPr id="2" name="TextBox 2"/>
          <p:cNvSpPr txBox="1"/>
          <p:nvPr/>
        </p:nvSpPr>
        <p:spPr>
          <a:xfrm>
            <a:off x="1295400" y="266700"/>
            <a:ext cx="14005362" cy="929742"/>
          </a:xfrm>
          <a:prstGeom prst="rect">
            <a:avLst/>
          </a:prstGeom>
        </p:spPr>
        <p:txBody>
          <a:bodyPr lIns="0" tIns="0" rIns="0" bIns="0" rtlCol="0" anchor="t">
            <a:spAutoFit/>
          </a:bodyPr>
          <a:lstStyle/>
          <a:p>
            <a:pPr algn="ctr">
              <a:lnSpc>
                <a:spcPts val="7840"/>
              </a:lnSpc>
              <a:spcBef>
                <a:spcPct val="0"/>
              </a:spcBef>
            </a:pPr>
            <a:r>
              <a:rPr lang="en-US" sz="5600">
                <a:solidFill>
                  <a:srgbClr val="B47955"/>
                </a:solidFill>
                <a:latin typeface="Roboto Condensed Bold"/>
              </a:rPr>
              <a:t>Nhiệm vụ 1</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02723">
            <a:off x="15789055" y="-467810"/>
            <a:ext cx="3912138" cy="4036916"/>
          </a:xfrm>
          <a:prstGeom prst="rect">
            <a:avLst/>
          </a:prstGeom>
        </p:spPr>
      </p:pic>
      <p:pic>
        <p:nvPicPr>
          <p:cNvPr id="4" name="Picture 4"/>
          <p:cNvPicPr>
            <a:picLocks noChangeAspect="1"/>
          </p:cNvPicPr>
          <p:nvPr/>
        </p:nvPicPr>
        <p:blipFill>
          <a:blip r:embed="rId4"/>
          <a:srcRect/>
          <a:stretch>
            <a:fillRect/>
          </a:stretch>
        </p:blipFill>
        <p:spPr>
          <a:xfrm>
            <a:off x="-3501327" y="-1439351"/>
            <a:ext cx="5314781" cy="4936103"/>
          </a:xfrm>
          <a:prstGeom prst="rect">
            <a:avLst/>
          </a:prstGeom>
        </p:spPr>
      </p:pic>
      <p:graphicFrame>
        <p:nvGraphicFramePr>
          <p:cNvPr id="10" name="Table 9">
            <a:extLst>
              <a:ext uri="{FF2B5EF4-FFF2-40B4-BE49-F238E27FC236}">
                <a16:creationId xmlns:a16="http://schemas.microsoft.com/office/drawing/2014/main" id="{A1CB81AD-CA49-1F1C-EF87-D7620F06BC94}"/>
              </a:ext>
            </a:extLst>
          </p:cNvPr>
          <p:cNvGraphicFramePr>
            <a:graphicFrameLocks noGrp="1"/>
          </p:cNvGraphicFramePr>
          <p:nvPr>
            <p:extLst>
              <p:ext uri="{D42A27DB-BD31-4B8C-83A1-F6EECF244321}">
                <p14:modId xmlns:p14="http://schemas.microsoft.com/office/powerpoint/2010/main" val="2643790306"/>
              </p:ext>
            </p:extLst>
          </p:nvPr>
        </p:nvGraphicFramePr>
        <p:xfrm>
          <a:off x="457200" y="1600200"/>
          <a:ext cx="16558755" cy="7655890"/>
        </p:xfrm>
        <a:graphic>
          <a:graphicData uri="http://schemas.openxmlformats.org/drawingml/2006/table">
            <a:tbl>
              <a:tblPr/>
              <a:tblGrid>
                <a:gridCol w="2954017">
                  <a:extLst>
                    <a:ext uri="{9D8B030D-6E8A-4147-A177-3AD203B41FA5}">
                      <a16:colId xmlns:a16="http://schemas.microsoft.com/office/drawing/2014/main" val="550859795"/>
                    </a:ext>
                  </a:extLst>
                </a:gridCol>
                <a:gridCol w="13604738">
                  <a:extLst>
                    <a:ext uri="{9D8B030D-6E8A-4147-A177-3AD203B41FA5}">
                      <a16:colId xmlns:a16="http://schemas.microsoft.com/office/drawing/2014/main" val="4044110246"/>
                    </a:ext>
                  </a:extLst>
                </a:gridCol>
              </a:tblGrid>
              <a:tr h="0">
                <a:tc>
                  <a:txBody>
                    <a:bodyPr/>
                    <a:lstStyle/>
                    <a:p>
                      <a:pPr algn="ctr">
                        <a:lnSpc>
                          <a:spcPts val="5040"/>
                        </a:lnSpc>
                        <a:defRPr/>
                      </a:pPr>
                      <a:r>
                        <a:rPr lang="en-US" sz="3600">
                          <a:solidFill>
                            <a:srgbClr val="FFFFFF"/>
                          </a:solidFill>
                          <a:latin typeface="Roboto Condensed Bold"/>
                        </a:rPr>
                        <a:t>Mở đoạn</a:t>
                      </a:r>
                      <a:endParaRPr lang="en-US" sz="1100"/>
                    </a:p>
                  </a:txBody>
                  <a:tcPr marL="190500" marR="190500" marT="190500" marB="190500" anchor="ctr">
                    <a:lnL w="47625" cap="flat" cmpd="sng" algn="ctr">
                      <a:solidFill>
                        <a:srgbClr val="3C1B1F"/>
                      </a:solidFill>
                      <a:prstDash val="solid"/>
                      <a:round/>
                      <a:headEnd type="none" w="med" len="med"/>
                      <a:tailEnd type="none" w="med" len="med"/>
                    </a:lnL>
                    <a:lnR w="47625" cap="flat" cmpd="sng" algn="ctr">
                      <a:solidFill>
                        <a:srgbClr val="3C1B1F"/>
                      </a:solidFill>
                      <a:prstDash val="solid"/>
                      <a:round/>
                      <a:headEnd type="none" w="med" len="med"/>
                      <a:tailEnd type="none" w="med" len="med"/>
                    </a:lnR>
                    <a:lnT w="47625" cap="flat" cmpd="sng" algn="ctr">
                      <a:solidFill>
                        <a:srgbClr val="3C1B1F"/>
                      </a:solidFill>
                      <a:prstDash val="solid"/>
                      <a:round/>
                      <a:headEnd type="none" w="med" len="med"/>
                      <a:tailEnd type="none" w="med" len="med"/>
                    </a:lnT>
                    <a:lnB w="47625" cap="flat" cmpd="sng" algn="ctr">
                      <a:solidFill>
                        <a:srgbClr val="3C1B1F"/>
                      </a:solidFill>
                      <a:prstDash val="solid"/>
                      <a:round/>
                      <a:headEnd type="none" w="med" len="med"/>
                      <a:tailEnd type="none" w="med" len="med"/>
                    </a:lnB>
                    <a:solidFill>
                      <a:srgbClr val="AF988D"/>
                    </a:solidFill>
                  </a:tcPr>
                </a:tc>
                <a:tc>
                  <a:txBody>
                    <a:bodyPr/>
                    <a:lstStyle/>
                    <a:p>
                      <a:pPr algn="just">
                        <a:lnSpc>
                          <a:spcPct val="115000"/>
                        </a:lnSpc>
                        <a:spcAft>
                          <a:spcPts val="1000"/>
                        </a:spcAft>
                      </a:pPr>
                      <a:r>
                        <a:rPr lang="en-US" sz="3600">
                          <a:solidFill>
                            <a:schemeClr val="accent6">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   Dẫn dắt để bắt đầu ý kiến, quan điểm, hành động của bản thân</a:t>
                      </a:r>
                    </a:p>
                  </a:txBody>
                  <a:tcPr marL="63500" marR="63500" marT="63500" marB="63500">
                    <a:lnL w="47625" cap="flat" cmpd="sng" algn="ctr">
                      <a:solidFill>
                        <a:srgbClr val="3C1B1F"/>
                      </a:solidFill>
                      <a:prstDash val="solid"/>
                      <a:round/>
                      <a:headEnd type="none" w="med" len="med"/>
                      <a:tailEnd type="none" w="med" len="med"/>
                    </a:lnL>
                    <a:lnR w="47625" cap="flat" cmpd="sng" algn="ctr">
                      <a:solidFill>
                        <a:srgbClr val="3C1B1F"/>
                      </a:solidFill>
                      <a:prstDash val="solid"/>
                      <a:round/>
                      <a:headEnd type="none" w="med" len="med"/>
                      <a:tailEnd type="none" w="med" len="med"/>
                    </a:lnR>
                    <a:lnT w="47625" cap="flat" cmpd="sng" algn="ctr">
                      <a:solidFill>
                        <a:srgbClr val="3C1B1F"/>
                      </a:solidFill>
                      <a:prstDash val="solid"/>
                      <a:round/>
                      <a:headEnd type="none" w="med" len="med"/>
                      <a:tailEnd type="none" w="med" len="med"/>
                    </a:lnT>
                    <a:lnB w="47625" cap="flat" cmpd="sng" algn="ctr">
                      <a:solidFill>
                        <a:srgbClr val="3C1B1F"/>
                      </a:solidFill>
                      <a:prstDash val="solid"/>
                      <a:round/>
                      <a:headEnd type="none" w="med" len="med"/>
                      <a:tailEnd type="none" w="med" len="med"/>
                    </a:lnB>
                    <a:solidFill>
                      <a:srgbClr val="FFFFFF"/>
                    </a:solidFill>
                  </a:tcPr>
                </a:tc>
                <a:extLst>
                  <a:ext uri="{0D108BD9-81ED-4DB2-BD59-A6C34878D82A}">
                    <a16:rowId xmlns:a16="http://schemas.microsoft.com/office/drawing/2014/main" val="518053583"/>
                  </a:ext>
                </a:extLst>
              </a:tr>
              <a:tr h="4988890">
                <a:tc>
                  <a:txBody>
                    <a:bodyPr/>
                    <a:lstStyle/>
                    <a:p>
                      <a:pPr algn="ctr">
                        <a:lnSpc>
                          <a:spcPts val="5040"/>
                        </a:lnSpc>
                        <a:defRPr/>
                      </a:pPr>
                      <a:r>
                        <a:rPr lang="en-US" sz="3600">
                          <a:solidFill>
                            <a:srgbClr val="FFFFFF"/>
                          </a:solidFill>
                          <a:latin typeface="Roboto Condensed Bold"/>
                        </a:rPr>
                        <a:t>Thân đoạn</a:t>
                      </a:r>
                      <a:endParaRPr lang="en-US" sz="1100"/>
                    </a:p>
                  </a:txBody>
                  <a:tcPr marL="190500" marR="190500" marT="190500" marB="190500" anchor="ctr">
                    <a:lnL w="47625" cap="flat" cmpd="sng" algn="ctr">
                      <a:solidFill>
                        <a:srgbClr val="3C1B1F"/>
                      </a:solidFill>
                      <a:prstDash val="solid"/>
                      <a:round/>
                      <a:headEnd type="none" w="med" len="med"/>
                      <a:tailEnd type="none" w="med" len="med"/>
                    </a:lnL>
                    <a:lnR w="47625" cap="flat" cmpd="sng" algn="ctr">
                      <a:solidFill>
                        <a:srgbClr val="3C1B1F"/>
                      </a:solidFill>
                      <a:prstDash val="solid"/>
                      <a:round/>
                      <a:headEnd type="none" w="med" len="med"/>
                      <a:tailEnd type="none" w="med" len="med"/>
                    </a:lnR>
                    <a:lnT w="47625" cap="flat" cmpd="sng" algn="ctr">
                      <a:solidFill>
                        <a:srgbClr val="3C1B1F"/>
                      </a:solidFill>
                      <a:prstDash val="solid"/>
                      <a:round/>
                      <a:headEnd type="none" w="med" len="med"/>
                      <a:tailEnd type="none" w="med" len="med"/>
                    </a:lnT>
                    <a:lnB w="47625" cap="flat" cmpd="sng" algn="ctr">
                      <a:solidFill>
                        <a:srgbClr val="3C1B1F"/>
                      </a:solidFill>
                      <a:prstDash val="solid"/>
                      <a:round/>
                      <a:headEnd type="none" w="med" len="med"/>
                      <a:tailEnd type="none" w="med" len="med"/>
                    </a:lnB>
                    <a:solidFill>
                      <a:srgbClr val="AF988D"/>
                    </a:solidFill>
                  </a:tcPr>
                </a:tc>
                <a:tc>
                  <a:txBody>
                    <a:bodyPr/>
                    <a:lstStyle/>
                    <a:p>
                      <a:r>
                        <a:rPr lang="en-US" sz="3600" kern="1200">
                          <a:solidFill>
                            <a:schemeClr val="accent6">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 Đưa ra ý kiến bản thân: trách nhiệm của thế hệ trẻ trong việc giữ gìn và phát huy tinh thần yêu nước của dân tộc là cần thiết và cấp bách  </a:t>
                      </a:r>
                    </a:p>
                    <a:p>
                      <a:r>
                        <a:rPr lang="en-US" sz="3600" kern="1200">
                          <a:solidFill>
                            <a:schemeClr val="accent6">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 Hành động có thể thực hiện </a:t>
                      </a:r>
                    </a:p>
                    <a:p>
                      <a:r>
                        <a:rPr lang="en-US" sz="3600" kern="1200">
                          <a:solidFill>
                            <a:schemeClr val="accent6">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 Ra sức học tập, rèn luyện, phát triển, tu dưỡng bản thân để toàn diện cả đức và tài.</a:t>
                      </a:r>
                    </a:p>
                    <a:p>
                      <a:r>
                        <a:rPr lang="en-US" sz="3600" kern="1200">
                          <a:solidFill>
                            <a:schemeClr val="accent6">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 Lên kế hoạch, mục tiêu học tập để hoàn thiện bản thân mỗi ngày</a:t>
                      </a:r>
                    </a:p>
                    <a:p>
                      <a:r>
                        <a:rPr lang="en-US" sz="3600" kern="1200">
                          <a:solidFill>
                            <a:schemeClr val="accent6">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 …</a:t>
                      </a:r>
                      <a:endParaRPr lang="en-US" sz="3600">
                        <a:solidFill>
                          <a:schemeClr val="accent6">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a:txBody>
                  <a:tcPr marL="190500" marR="190500" marT="190500" marB="190500" anchor="ctr">
                    <a:lnL w="47625" cap="flat" cmpd="sng" algn="ctr">
                      <a:solidFill>
                        <a:srgbClr val="3C1B1F"/>
                      </a:solidFill>
                      <a:prstDash val="solid"/>
                      <a:round/>
                      <a:headEnd type="none" w="med" len="med"/>
                      <a:tailEnd type="none" w="med" len="med"/>
                    </a:lnL>
                    <a:lnR w="47625" cap="flat" cmpd="sng" algn="ctr">
                      <a:solidFill>
                        <a:srgbClr val="3C1B1F"/>
                      </a:solidFill>
                      <a:prstDash val="solid"/>
                      <a:round/>
                      <a:headEnd type="none" w="med" len="med"/>
                      <a:tailEnd type="none" w="med" len="med"/>
                    </a:lnR>
                    <a:lnT w="47625" cap="flat" cmpd="sng" algn="ctr">
                      <a:solidFill>
                        <a:srgbClr val="3C1B1F"/>
                      </a:solidFill>
                      <a:prstDash val="solid"/>
                      <a:round/>
                      <a:headEnd type="none" w="med" len="med"/>
                      <a:tailEnd type="none" w="med" len="med"/>
                    </a:lnT>
                    <a:lnB w="47625" cap="flat" cmpd="sng" algn="ctr">
                      <a:solidFill>
                        <a:srgbClr val="3C1B1F"/>
                      </a:solidFill>
                      <a:prstDash val="solid"/>
                      <a:round/>
                      <a:headEnd type="none" w="med" len="med"/>
                      <a:tailEnd type="none" w="med" len="med"/>
                    </a:lnB>
                    <a:solidFill>
                      <a:srgbClr val="FFFFFF"/>
                    </a:solidFill>
                  </a:tcPr>
                </a:tc>
                <a:extLst>
                  <a:ext uri="{0D108BD9-81ED-4DB2-BD59-A6C34878D82A}">
                    <a16:rowId xmlns:a16="http://schemas.microsoft.com/office/drawing/2014/main" val="1126610132"/>
                  </a:ext>
                </a:extLst>
              </a:tr>
              <a:tr h="1600187">
                <a:tc>
                  <a:txBody>
                    <a:bodyPr/>
                    <a:lstStyle/>
                    <a:p>
                      <a:pPr algn="ctr">
                        <a:lnSpc>
                          <a:spcPts val="5040"/>
                        </a:lnSpc>
                        <a:defRPr/>
                      </a:pPr>
                      <a:r>
                        <a:rPr lang="en-US" sz="3600">
                          <a:solidFill>
                            <a:srgbClr val="FFFFFF"/>
                          </a:solidFill>
                          <a:latin typeface="Roboto Condensed Bold"/>
                        </a:rPr>
                        <a:t>Kết đoạn</a:t>
                      </a:r>
                      <a:endParaRPr lang="en-US" sz="1100"/>
                    </a:p>
                  </a:txBody>
                  <a:tcPr marL="190500" marR="190500" marT="190500" marB="190500" anchor="ctr">
                    <a:lnL w="47625" cap="flat" cmpd="sng" algn="ctr">
                      <a:solidFill>
                        <a:srgbClr val="3C1B1F"/>
                      </a:solidFill>
                      <a:prstDash val="solid"/>
                      <a:round/>
                      <a:headEnd type="none" w="med" len="med"/>
                      <a:tailEnd type="none" w="med" len="med"/>
                    </a:lnL>
                    <a:lnR w="47625" cap="flat" cmpd="sng" algn="ctr">
                      <a:solidFill>
                        <a:srgbClr val="3C1B1F"/>
                      </a:solidFill>
                      <a:prstDash val="solid"/>
                      <a:round/>
                      <a:headEnd type="none" w="med" len="med"/>
                      <a:tailEnd type="none" w="med" len="med"/>
                    </a:lnR>
                    <a:lnT w="47625" cap="flat" cmpd="sng" algn="ctr">
                      <a:solidFill>
                        <a:srgbClr val="3C1B1F"/>
                      </a:solidFill>
                      <a:prstDash val="solid"/>
                      <a:round/>
                      <a:headEnd type="none" w="med" len="med"/>
                      <a:tailEnd type="none" w="med" len="med"/>
                    </a:lnT>
                    <a:lnB w="47625" cap="flat" cmpd="sng" algn="ctr">
                      <a:solidFill>
                        <a:srgbClr val="3C1B1F"/>
                      </a:solidFill>
                      <a:prstDash val="solid"/>
                      <a:round/>
                      <a:headEnd type="none" w="med" len="med"/>
                      <a:tailEnd type="none" w="med" len="med"/>
                    </a:lnB>
                    <a:solidFill>
                      <a:srgbClr val="AF988D"/>
                    </a:solidFill>
                  </a:tcPr>
                </a:tc>
                <a:tc>
                  <a:txBody>
                    <a:bodyPr/>
                    <a:lstStyle/>
                    <a:p>
                      <a:pPr marL="388620" lvl="1" indent="0" algn="just">
                        <a:lnSpc>
                          <a:spcPts val="5040"/>
                        </a:lnSpc>
                        <a:buFont typeface="Arial"/>
                        <a:buNone/>
                        <a:defRPr/>
                      </a:pPr>
                      <a:r>
                        <a:rPr lang="en-US" sz="3600" kern="1200">
                          <a:solidFill>
                            <a:schemeClr val="accent6">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Khẳng định lại ý nghĩa/giá trị của việc rèn luyện, phát triển cá nhân trong công cuộc xây dựng và bảo vệ đất nước</a:t>
                      </a:r>
                      <a:endParaRPr lang="en-US" sz="3600">
                        <a:solidFill>
                          <a:schemeClr val="accent6">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a:txBody>
                  <a:tcPr marL="190500" marR="190500" marT="190500" marB="190500" anchor="ctr">
                    <a:lnL w="47625" cap="flat" cmpd="sng" algn="ctr">
                      <a:solidFill>
                        <a:srgbClr val="3C1B1F"/>
                      </a:solidFill>
                      <a:prstDash val="solid"/>
                      <a:round/>
                      <a:headEnd type="none" w="med" len="med"/>
                      <a:tailEnd type="none" w="med" len="med"/>
                    </a:lnL>
                    <a:lnR w="47625" cap="flat" cmpd="sng" algn="ctr">
                      <a:solidFill>
                        <a:srgbClr val="3C1B1F"/>
                      </a:solidFill>
                      <a:prstDash val="solid"/>
                      <a:round/>
                      <a:headEnd type="none" w="med" len="med"/>
                      <a:tailEnd type="none" w="med" len="med"/>
                    </a:lnR>
                    <a:lnT w="47625" cap="flat" cmpd="sng" algn="ctr">
                      <a:solidFill>
                        <a:srgbClr val="3C1B1F"/>
                      </a:solidFill>
                      <a:prstDash val="solid"/>
                      <a:round/>
                      <a:headEnd type="none" w="med" len="med"/>
                      <a:tailEnd type="none" w="med" len="med"/>
                    </a:lnT>
                    <a:lnB w="47625" cap="flat" cmpd="sng" algn="ctr">
                      <a:solidFill>
                        <a:srgbClr val="3C1B1F"/>
                      </a:solidFill>
                      <a:prstDash val="solid"/>
                      <a:round/>
                      <a:headEnd type="none" w="med" len="med"/>
                      <a:tailEnd type="none" w="med" len="med"/>
                    </a:lnB>
                    <a:solidFill>
                      <a:srgbClr val="FFFFFF"/>
                    </a:solidFill>
                  </a:tcPr>
                </a:tc>
                <a:extLst>
                  <a:ext uri="{0D108BD9-81ED-4DB2-BD59-A6C34878D82A}">
                    <a16:rowId xmlns:a16="http://schemas.microsoft.com/office/drawing/2014/main" val="3434414685"/>
                  </a:ext>
                </a:extLst>
              </a:tr>
            </a:tbl>
          </a:graphicData>
        </a:graphic>
      </p:graphicFrame>
    </p:spTree>
    <p:extLst>
      <p:ext uri="{BB962C8B-B14F-4D97-AF65-F5344CB8AC3E}">
        <p14:creationId xmlns:p14="http://schemas.microsoft.com/office/powerpoint/2010/main" val="2249452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E2D2"/>
        </a:solidFill>
        <a:effectLst/>
      </p:bgPr>
    </p:bg>
    <p:spTree>
      <p:nvGrpSpPr>
        <p:cNvPr id="1" name=""/>
        <p:cNvGrpSpPr/>
        <p:nvPr/>
      </p:nvGrpSpPr>
      <p:grpSpPr>
        <a:xfrm>
          <a:off x="0" y="0"/>
          <a:ext cx="0" cy="0"/>
          <a:chOff x="0" y="0"/>
          <a:chExt cx="0" cy="0"/>
        </a:xfrm>
      </p:grpSpPr>
      <p:sp>
        <p:nvSpPr>
          <p:cNvPr id="2" name="TextBox 2"/>
          <p:cNvSpPr txBox="1"/>
          <p:nvPr/>
        </p:nvSpPr>
        <p:spPr>
          <a:xfrm>
            <a:off x="1295400" y="266700"/>
            <a:ext cx="14005362" cy="929742"/>
          </a:xfrm>
          <a:prstGeom prst="rect">
            <a:avLst/>
          </a:prstGeom>
        </p:spPr>
        <p:txBody>
          <a:bodyPr lIns="0" tIns="0" rIns="0" bIns="0" rtlCol="0" anchor="t">
            <a:spAutoFit/>
          </a:bodyPr>
          <a:lstStyle/>
          <a:p>
            <a:pPr algn="ctr">
              <a:lnSpc>
                <a:spcPts val="7840"/>
              </a:lnSpc>
              <a:spcBef>
                <a:spcPct val="0"/>
              </a:spcBef>
            </a:pPr>
            <a:r>
              <a:rPr lang="en-US" sz="5600">
                <a:solidFill>
                  <a:srgbClr val="B47955"/>
                </a:solidFill>
                <a:latin typeface="Roboto Condensed Bold"/>
              </a:rPr>
              <a:t>Nhiệm vụ 2</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02723">
            <a:off x="15789055" y="-467810"/>
            <a:ext cx="3912138" cy="4036916"/>
          </a:xfrm>
          <a:prstGeom prst="rect">
            <a:avLst/>
          </a:prstGeom>
        </p:spPr>
      </p:pic>
      <p:pic>
        <p:nvPicPr>
          <p:cNvPr id="4" name="Picture 4"/>
          <p:cNvPicPr>
            <a:picLocks noChangeAspect="1"/>
          </p:cNvPicPr>
          <p:nvPr/>
        </p:nvPicPr>
        <p:blipFill>
          <a:blip r:embed="rId4"/>
          <a:srcRect/>
          <a:stretch>
            <a:fillRect/>
          </a:stretch>
        </p:blipFill>
        <p:spPr>
          <a:xfrm>
            <a:off x="-3501327" y="-1439351"/>
            <a:ext cx="5314781" cy="4936103"/>
          </a:xfrm>
          <a:prstGeom prst="rect">
            <a:avLst/>
          </a:prstGeom>
        </p:spPr>
      </p:pic>
      <p:graphicFrame>
        <p:nvGraphicFramePr>
          <p:cNvPr id="10" name="Table 9">
            <a:extLst>
              <a:ext uri="{FF2B5EF4-FFF2-40B4-BE49-F238E27FC236}">
                <a16:creationId xmlns:a16="http://schemas.microsoft.com/office/drawing/2014/main" id="{A1CB81AD-CA49-1F1C-EF87-D7620F06BC94}"/>
              </a:ext>
            </a:extLst>
          </p:cNvPr>
          <p:cNvGraphicFramePr>
            <a:graphicFrameLocks noGrp="1"/>
          </p:cNvGraphicFramePr>
          <p:nvPr>
            <p:extLst>
              <p:ext uri="{D42A27DB-BD31-4B8C-83A1-F6EECF244321}">
                <p14:modId xmlns:p14="http://schemas.microsoft.com/office/powerpoint/2010/main" val="1782870478"/>
              </p:ext>
            </p:extLst>
          </p:nvPr>
        </p:nvGraphicFramePr>
        <p:xfrm>
          <a:off x="457200" y="1600200"/>
          <a:ext cx="16558755" cy="8088808"/>
        </p:xfrm>
        <a:graphic>
          <a:graphicData uri="http://schemas.openxmlformats.org/drawingml/2006/table">
            <a:tbl>
              <a:tblPr/>
              <a:tblGrid>
                <a:gridCol w="2954017">
                  <a:extLst>
                    <a:ext uri="{9D8B030D-6E8A-4147-A177-3AD203B41FA5}">
                      <a16:colId xmlns:a16="http://schemas.microsoft.com/office/drawing/2014/main" val="550859795"/>
                    </a:ext>
                  </a:extLst>
                </a:gridCol>
                <a:gridCol w="13604738">
                  <a:extLst>
                    <a:ext uri="{9D8B030D-6E8A-4147-A177-3AD203B41FA5}">
                      <a16:colId xmlns:a16="http://schemas.microsoft.com/office/drawing/2014/main" val="4044110246"/>
                    </a:ext>
                  </a:extLst>
                </a:gridCol>
              </a:tblGrid>
              <a:tr h="0">
                <a:tc>
                  <a:txBody>
                    <a:bodyPr/>
                    <a:lstStyle/>
                    <a:p>
                      <a:pPr algn="ctr">
                        <a:lnSpc>
                          <a:spcPts val="5040"/>
                        </a:lnSpc>
                        <a:defRPr/>
                      </a:pPr>
                      <a:r>
                        <a:rPr lang="en-US" sz="3600">
                          <a:solidFill>
                            <a:srgbClr val="FFFFFF"/>
                          </a:solidFill>
                          <a:latin typeface="Roboto Condensed Bold"/>
                        </a:rPr>
                        <a:t>Mở đoạn</a:t>
                      </a:r>
                      <a:endParaRPr lang="en-US" sz="1100"/>
                    </a:p>
                  </a:txBody>
                  <a:tcPr marL="190500" marR="190500" marT="190500" marB="190500" anchor="ctr">
                    <a:lnL w="47625" cap="flat" cmpd="sng" algn="ctr">
                      <a:solidFill>
                        <a:srgbClr val="3C1B1F"/>
                      </a:solidFill>
                      <a:prstDash val="solid"/>
                      <a:round/>
                      <a:headEnd type="none" w="med" len="med"/>
                      <a:tailEnd type="none" w="med" len="med"/>
                    </a:lnL>
                    <a:lnR w="47625" cap="flat" cmpd="sng" algn="ctr">
                      <a:solidFill>
                        <a:srgbClr val="3C1B1F"/>
                      </a:solidFill>
                      <a:prstDash val="solid"/>
                      <a:round/>
                      <a:headEnd type="none" w="med" len="med"/>
                      <a:tailEnd type="none" w="med" len="med"/>
                    </a:lnR>
                    <a:lnT w="47625" cap="flat" cmpd="sng" algn="ctr">
                      <a:solidFill>
                        <a:srgbClr val="3C1B1F"/>
                      </a:solidFill>
                      <a:prstDash val="solid"/>
                      <a:round/>
                      <a:headEnd type="none" w="med" len="med"/>
                      <a:tailEnd type="none" w="med" len="med"/>
                    </a:lnT>
                    <a:lnB w="47625" cap="flat" cmpd="sng" algn="ctr">
                      <a:solidFill>
                        <a:srgbClr val="3C1B1F"/>
                      </a:solidFill>
                      <a:prstDash val="solid"/>
                      <a:round/>
                      <a:headEnd type="none" w="med" len="med"/>
                      <a:tailEnd type="none" w="med" len="med"/>
                    </a:lnB>
                    <a:solidFill>
                      <a:srgbClr val="AF988D"/>
                    </a:solidFill>
                  </a:tcPr>
                </a:tc>
                <a:tc>
                  <a:txBody>
                    <a:bodyPr/>
                    <a:lstStyle/>
                    <a:p>
                      <a:pPr algn="just">
                        <a:lnSpc>
                          <a:spcPct val="115000"/>
                        </a:lnSpc>
                        <a:spcAft>
                          <a:spcPts val="1000"/>
                        </a:spcAft>
                      </a:pPr>
                      <a:r>
                        <a:rPr lang="en-US" sz="3600">
                          <a:solidFill>
                            <a:schemeClr val="accent6">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Dẫn dắt để bắt đầu vấn đề nghị luận</a:t>
                      </a:r>
                    </a:p>
                  </a:txBody>
                  <a:tcPr marL="63500" marR="63500" marT="63500" marB="63500">
                    <a:lnL w="47625" cap="flat" cmpd="sng" algn="ctr">
                      <a:solidFill>
                        <a:srgbClr val="3C1B1F"/>
                      </a:solidFill>
                      <a:prstDash val="solid"/>
                      <a:round/>
                      <a:headEnd type="none" w="med" len="med"/>
                      <a:tailEnd type="none" w="med" len="med"/>
                    </a:lnL>
                    <a:lnR w="47625" cap="flat" cmpd="sng" algn="ctr">
                      <a:solidFill>
                        <a:srgbClr val="3C1B1F"/>
                      </a:solidFill>
                      <a:prstDash val="solid"/>
                      <a:round/>
                      <a:headEnd type="none" w="med" len="med"/>
                      <a:tailEnd type="none" w="med" len="med"/>
                    </a:lnR>
                    <a:lnT w="47625" cap="flat" cmpd="sng" algn="ctr">
                      <a:solidFill>
                        <a:srgbClr val="3C1B1F"/>
                      </a:solidFill>
                      <a:prstDash val="solid"/>
                      <a:round/>
                      <a:headEnd type="none" w="med" len="med"/>
                      <a:tailEnd type="none" w="med" len="med"/>
                    </a:lnT>
                    <a:lnB w="47625" cap="flat" cmpd="sng" algn="ctr">
                      <a:solidFill>
                        <a:srgbClr val="3C1B1F"/>
                      </a:solidFill>
                      <a:prstDash val="solid"/>
                      <a:round/>
                      <a:headEnd type="none" w="med" len="med"/>
                      <a:tailEnd type="none" w="med" len="med"/>
                    </a:lnB>
                    <a:solidFill>
                      <a:srgbClr val="FFFFFF"/>
                    </a:solidFill>
                  </a:tcPr>
                </a:tc>
                <a:extLst>
                  <a:ext uri="{0D108BD9-81ED-4DB2-BD59-A6C34878D82A}">
                    <a16:rowId xmlns:a16="http://schemas.microsoft.com/office/drawing/2014/main" val="518053583"/>
                  </a:ext>
                </a:extLst>
              </a:tr>
              <a:tr h="4988890">
                <a:tc>
                  <a:txBody>
                    <a:bodyPr/>
                    <a:lstStyle/>
                    <a:p>
                      <a:pPr algn="ctr">
                        <a:lnSpc>
                          <a:spcPts val="5040"/>
                        </a:lnSpc>
                        <a:defRPr/>
                      </a:pPr>
                      <a:r>
                        <a:rPr lang="en-US" sz="3600">
                          <a:solidFill>
                            <a:srgbClr val="FFFFFF"/>
                          </a:solidFill>
                          <a:latin typeface="Roboto Condensed Bold"/>
                        </a:rPr>
                        <a:t>Thân đoạn</a:t>
                      </a:r>
                      <a:endParaRPr lang="en-US" sz="1100"/>
                    </a:p>
                  </a:txBody>
                  <a:tcPr marL="190500" marR="190500" marT="190500" marB="190500" anchor="ctr">
                    <a:lnL w="47625" cap="flat" cmpd="sng" algn="ctr">
                      <a:solidFill>
                        <a:srgbClr val="3C1B1F"/>
                      </a:solidFill>
                      <a:prstDash val="solid"/>
                      <a:round/>
                      <a:headEnd type="none" w="med" len="med"/>
                      <a:tailEnd type="none" w="med" len="med"/>
                    </a:lnL>
                    <a:lnR w="47625" cap="flat" cmpd="sng" algn="ctr">
                      <a:solidFill>
                        <a:srgbClr val="3C1B1F"/>
                      </a:solidFill>
                      <a:prstDash val="solid"/>
                      <a:round/>
                      <a:headEnd type="none" w="med" len="med"/>
                      <a:tailEnd type="none" w="med" len="med"/>
                    </a:lnR>
                    <a:lnT w="47625" cap="flat" cmpd="sng" algn="ctr">
                      <a:solidFill>
                        <a:srgbClr val="3C1B1F"/>
                      </a:solidFill>
                      <a:prstDash val="solid"/>
                      <a:round/>
                      <a:headEnd type="none" w="med" len="med"/>
                      <a:tailEnd type="none" w="med" len="med"/>
                    </a:lnT>
                    <a:lnB w="47625" cap="flat" cmpd="sng" algn="ctr">
                      <a:solidFill>
                        <a:srgbClr val="3C1B1F"/>
                      </a:solidFill>
                      <a:prstDash val="solid"/>
                      <a:round/>
                      <a:headEnd type="none" w="med" len="med"/>
                      <a:tailEnd type="none" w="med" len="med"/>
                    </a:lnB>
                    <a:solidFill>
                      <a:srgbClr val="AF988D"/>
                    </a:solidFill>
                  </a:tcPr>
                </a:tc>
                <a:tc>
                  <a:txBody>
                    <a:bodyPr/>
                    <a:lstStyle/>
                    <a:p>
                      <a:pPr algn="just">
                        <a:lnSpc>
                          <a:spcPct val="115000"/>
                        </a:lnSpc>
                        <a:spcAft>
                          <a:spcPts val="1000"/>
                        </a:spcAft>
                      </a:pPr>
                      <a:r>
                        <a:rPr lang="en-US" sz="3600">
                          <a:solidFill>
                            <a:schemeClr val="accent6">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 Đưa ra ý kiến bản thân: việc giữ gìn và phát huy tinh thần yêu nước của dân tộc đang được thế hệ trẻ phát huy tích cực trong thời đại ngày nay</a:t>
                      </a:r>
                    </a:p>
                    <a:p>
                      <a:pPr algn="just">
                        <a:lnSpc>
                          <a:spcPct val="115000"/>
                        </a:lnSpc>
                        <a:spcAft>
                          <a:spcPts val="1000"/>
                        </a:spcAft>
                      </a:pPr>
                      <a:r>
                        <a:rPr lang="en-US" sz="3600">
                          <a:solidFill>
                            <a:schemeClr val="accent6">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 Bằng chứng chứng minh </a:t>
                      </a:r>
                    </a:p>
                    <a:p>
                      <a:pPr algn="just">
                        <a:lnSpc>
                          <a:spcPct val="115000"/>
                        </a:lnSpc>
                        <a:spcAft>
                          <a:spcPts val="1000"/>
                        </a:spcAft>
                      </a:pPr>
                      <a:r>
                        <a:rPr lang="en-US" sz="3600">
                          <a:solidFill>
                            <a:schemeClr val="accent6">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 Nhân vật có tầm ảnh hưởng/ người nổi tiếng: hoa hậu Thùy Tiên, MC Khánh Vy (trình bày rõ những cống hiến của họ với cộng đồng để tăng sức thuyết phục)</a:t>
                      </a:r>
                    </a:p>
                    <a:p>
                      <a:pPr algn="just">
                        <a:lnSpc>
                          <a:spcPct val="115000"/>
                        </a:lnSpc>
                        <a:spcAft>
                          <a:spcPts val="1000"/>
                        </a:spcAft>
                      </a:pPr>
                      <a:r>
                        <a:rPr lang="en-US" sz="3600">
                          <a:solidFill>
                            <a:schemeClr val="accent6">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 Con người bình thường, vô danh nhưng lại có đóng góp không nhỏ cho xã hội, …</a:t>
                      </a:r>
                    </a:p>
                  </a:txBody>
                  <a:tcPr marL="63500" marR="63500" marT="63500" marB="63500">
                    <a:lnL w="47625" cap="flat" cmpd="sng" algn="ctr">
                      <a:solidFill>
                        <a:srgbClr val="3C1B1F"/>
                      </a:solidFill>
                      <a:prstDash val="solid"/>
                      <a:round/>
                      <a:headEnd type="none" w="med" len="med"/>
                      <a:tailEnd type="none" w="med" len="med"/>
                    </a:lnL>
                    <a:lnR w="47625" cap="flat" cmpd="sng" algn="ctr">
                      <a:solidFill>
                        <a:srgbClr val="3C1B1F"/>
                      </a:solidFill>
                      <a:prstDash val="solid"/>
                      <a:round/>
                      <a:headEnd type="none" w="med" len="med"/>
                      <a:tailEnd type="none" w="med" len="med"/>
                    </a:lnR>
                    <a:lnT w="47625" cap="flat" cmpd="sng" algn="ctr">
                      <a:solidFill>
                        <a:srgbClr val="3C1B1F"/>
                      </a:solidFill>
                      <a:prstDash val="solid"/>
                      <a:round/>
                      <a:headEnd type="none" w="med" len="med"/>
                      <a:tailEnd type="none" w="med" len="med"/>
                    </a:lnT>
                    <a:lnB w="47625" cap="flat" cmpd="sng" algn="ctr">
                      <a:solidFill>
                        <a:srgbClr val="3C1B1F"/>
                      </a:solidFill>
                      <a:prstDash val="solid"/>
                      <a:round/>
                      <a:headEnd type="none" w="med" len="med"/>
                      <a:tailEnd type="none" w="med" len="med"/>
                    </a:lnB>
                    <a:solidFill>
                      <a:srgbClr val="FFFFFF"/>
                    </a:solidFill>
                  </a:tcPr>
                </a:tc>
                <a:extLst>
                  <a:ext uri="{0D108BD9-81ED-4DB2-BD59-A6C34878D82A}">
                    <a16:rowId xmlns:a16="http://schemas.microsoft.com/office/drawing/2014/main" val="1126610132"/>
                  </a:ext>
                </a:extLst>
              </a:tr>
              <a:tr h="1600187">
                <a:tc>
                  <a:txBody>
                    <a:bodyPr/>
                    <a:lstStyle/>
                    <a:p>
                      <a:pPr algn="ctr">
                        <a:lnSpc>
                          <a:spcPts val="5040"/>
                        </a:lnSpc>
                        <a:defRPr/>
                      </a:pPr>
                      <a:r>
                        <a:rPr lang="en-US" sz="3600">
                          <a:solidFill>
                            <a:srgbClr val="FFFFFF"/>
                          </a:solidFill>
                          <a:latin typeface="Roboto Condensed Bold"/>
                        </a:rPr>
                        <a:t>Kết đoạn</a:t>
                      </a:r>
                      <a:endParaRPr lang="en-US" sz="1100"/>
                    </a:p>
                  </a:txBody>
                  <a:tcPr marL="190500" marR="190500" marT="190500" marB="190500" anchor="ctr">
                    <a:lnL w="47625" cap="flat" cmpd="sng" algn="ctr">
                      <a:solidFill>
                        <a:srgbClr val="3C1B1F"/>
                      </a:solidFill>
                      <a:prstDash val="solid"/>
                      <a:round/>
                      <a:headEnd type="none" w="med" len="med"/>
                      <a:tailEnd type="none" w="med" len="med"/>
                    </a:lnL>
                    <a:lnR w="47625" cap="flat" cmpd="sng" algn="ctr">
                      <a:solidFill>
                        <a:srgbClr val="3C1B1F"/>
                      </a:solidFill>
                      <a:prstDash val="solid"/>
                      <a:round/>
                      <a:headEnd type="none" w="med" len="med"/>
                      <a:tailEnd type="none" w="med" len="med"/>
                    </a:lnR>
                    <a:lnT w="47625" cap="flat" cmpd="sng" algn="ctr">
                      <a:solidFill>
                        <a:srgbClr val="3C1B1F"/>
                      </a:solidFill>
                      <a:prstDash val="solid"/>
                      <a:round/>
                      <a:headEnd type="none" w="med" len="med"/>
                      <a:tailEnd type="none" w="med" len="med"/>
                    </a:lnT>
                    <a:lnB w="47625" cap="flat" cmpd="sng" algn="ctr">
                      <a:solidFill>
                        <a:srgbClr val="3C1B1F"/>
                      </a:solidFill>
                      <a:prstDash val="solid"/>
                      <a:round/>
                      <a:headEnd type="none" w="med" len="med"/>
                      <a:tailEnd type="none" w="med" len="med"/>
                    </a:lnB>
                    <a:solidFill>
                      <a:srgbClr val="AF988D"/>
                    </a:solidFill>
                  </a:tcPr>
                </a:tc>
                <a:tc>
                  <a:txBody>
                    <a:bodyPr/>
                    <a:lstStyle/>
                    <a:p>
                      <a:pPr algn="just">
                        <a:lnSpc>
                          <a:spcPct val="115000"/>
                        </a:lnSpc>
                        <a:spcAft>
                          <a:spcPts val="1000"/>
                        </a:spcAft>
                      </a:pPr>
                      <a:r>
                        <a:rPr lang="en-US" sz="3600">
                          <a:solidFill>
                            <a:schemeClr val="accent6">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Khẳng định lại ý nghĩa/giá trị của những hành động có ý nghĩa trong công cuộc xây dựng và bảo vệ đất nước</a:t>
                      </a:r>
                    </a:p>
                  </a:txBody>
                  <a:tcPr marL="63500" marR="63500" marT="63500" marB="63500">
                    <a:lnL w="47625" cap="flat" cmpd="sng" algn="ctr">
                      <a:solidFill>
                        <a:srgbClr val="3C1B1F"/>
                      </a:solidFill>
                      <a:prstDash val="solid"/>
                      <a:round/>
                      <a:headEnd type="none" w="med" len="med"/>
                      <a:tailEnd type="none" w="med" len="med"/>
                    </a:lnL>
                    <a:lnR w="47625" cap="flat" cmpd="sng" algn="ctr">
                      <a:solidFill>
                        <a:srgbClr val="3C1B1F"/>
                      </a:solidFill>
                      <a:prstDash val="solid"/>
                      <a:round/>
                      <a:headEnd type="none" w="med" len="med"/>
                      <a:tailEnd type="none" w="med" len="med"/>
                    </a:lnR>
                    <a:lnT w="47625" cap="flat" cmpd="sng" algn="ctr">
                      <a:solidFill>
                        <a:srgbClr val="3C1B1F"/>
                      </a:solidFill>
                      <a:prstDash val="solid"/>
                      <a:round/>
                      <a:headEnd type="none" w="med" len="med"/>
                      <a:tailEnd type="none" w="med" len="med"/>
                    </a:lnT>
                    <a:lnB w="47625" cap="flat" cmpd="sng" algn="ctr">
                      <a:solidFill>
                        <a:srgbClr val="3C1B1F"/>
                      </a:solidFill>
                      <a:prstDash val="solid"/>
                      <a:round/>
                      <a:headEnd type="none" w="med" len="med"/>
                      <a:tailEnd type="none" w="med" len="med"/>
                    </a:lnB>
                    <a:solidFill>
                      <a:srgbClr val="FFFFFF"/>
                    </a:solidFill>
                  </a:tcPr>
                </a:tc>
                <a:extLst>
                  <a:ext uri="{0D108BD9-81ED-4DB2-BD59-A6C34878D82A}">
                    <a16:rowId xmlns:a16="http://schemas.microsoft.com/office/drawing/2014/main" val="3434414685"/>
                  </a:ext>
                </a:extLst>
              </a:tr>
            </a:tbl>
          </a:graphicData>
        </a:graphic>
      </p:graphicFrame>
    </p:spTree>
    <p:extLst>
      <p:ext uri="{BB962C8B-B14F-4D97-AF65-F5344CB8AC3E}">
        <p14:creationId xmlns:p14="http://schemas.microsoft.com/office/powerpoint/2010/main" val="3374003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6E2D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91620">
            <a:off x="-6352148" y="-2180924"/>
            <a:ext cx="16089067" cy="1591355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792288" y="1760840"/>
            <a:ext cx="9495712" cy="5431813"/>
          </a:xfrm>
          <a:prstGeom prst="rect">
            <a:avLst/>
          </a:prstGeom>
        </p:spPr>
      </p:pic>
      <p:sp>
        <p:nvSpPr>
          <p:cNvPr id="4" name="TextBox 4"/>
          <p:cNvSpPr txBox="1"/>
          <p:nvPr/>
        </p:nvSpPr>
        <p:spPr>
          <a:xfrm>
            <a:off x="-2198532" y="3933236"/>
            <a:ext cx="10990820" cy="1210264"/>
          </a:xfrm>
          <a:prstGeom prst="rect">
            <a:avLst/>
          </a:prstGeom>
        </p:spPr>
        <p:txBody>
          <a:bodyPr lIns="0" tIns="0" rIns="0" bIns="0" rtlCol="0" anchor="t">
            <a:spAutoFit/>
          </a:bodyPr>
          <a:lstStyle/>
          <a:p>
            <a:pPr algn="ctr">
              <a:lnSpc>
                <a:spcPts val="9939"/>
              </a:lnSpc>
            </a:pPr>
            <a:r>
              <a:rPr lang="en-US" sz="7098">
                <a:solidFill>
                  <a:srgbClr val="F3EFE4"/>
                </a:solidFill>
                <a:latin typeface="Fraunces Bold"/>
              </a:rPr>
              <a:t>5. VẬN DỤNG</a:t>
            </a:r>
          </a:p>
        </p:txBody>
      </p:sp>
      <p:sp>
        <p:nvSpPr>
          <p:cNvPr id="5" name="TextBox 5"/>
          <p:cNvSpPr txBox="1"/>
          <p:nvPr/>
        </p:nvSpPr>
        <p:spPr>
          <a:xfrm>
            <a:off x="9144000" y="2958483"/>
            <a:ext cx="7837815" cy="2950802"/>
          </a:xfrm>
          <a:prstGeom prst="rect">
            <a:avLst/>
          </a:prstGeom>
        </p:spPr>
        <p:txBody>
          <a:bodyPr lIns="0" tIns="0" rIns="0" bIns="0" rtlCol="0" anchor="t">
            <a:spAutoFit/>
          </a:bodyPr>
          <a:lstStyle/>
          <a:p>
            <a:pPr marL="906780" lvl="1" indent="-453390" algn="ctr">
              <a:lnSpc>
                <a:spcPts val="5880"/>
              </a:lnSpc>
              <a:buFont typeface="Arial"/>
              <a:buChar char="•"/>
            </a:pPr>
            <a:r>
              <a:rPr lang="en-US" sz="4200" dirty="0" err="1">
                <a:solidFill>
                  <a:srgbClr val="B47955"/>
                </a:solidFill>
                <a:latin typeface="Roboto Condensed"/>
              </a:rPr>
              <a:t>Đọc</a:t>
            </a:r>
            <a:r>
              <a:rPr lang="en-US" sz="4200" dirty="0">
                <a:solidFill>
                  <a:srgbClr val="B47955"/>
                </a:solidFill>
                <a:latin typeface="Roboto Condensed"/>
              </a:rPr>
              <a:t> </a:t>
            </a:r>
            <a:r>
              <a:rPr lang="en-US" sz="4200" dirty="0" err="1">
                <a:solidFill>
                  <a:srgbClr val="B47955"/>
                </a:solidFill>
                <a:latin typeface="Roboto Condensed"/>
              </a:rPr>
              <a:t>mở</a:t>
            </a:r>
            <a:r>
              <a:rPr lang="en-US" sz="4200" dirty="0">
                <a:solidFill>
                  <a:srgbClr val="B47955"/>
                </a:solidFill>
                <a:latin typeface="Roboto Condensed"/>
              </a:rPr>
              <a:t> </a:t>
            </a:r>
            <a:r>
              <a:rPr lang="en-US" sz="4200" dirty="0" err="1">
                <a:solidFill>
                  <a:srgbClr val="B47955"/>
                </a:solidFill>
                <a:latin typeface="Roboto Condensed"/>
              </a:rPr>
              <a:t>rộng</a:t>
            </a:r>
            <a:r>
              <a:rPr lang="en-US" sz="4200" dirty="0">
                <a:solidFill>
                  <a:srgbClr val="B47955"/>
                </a:solidFill>
                <a:latin typeface="Roboto Condensed"/>
              </a:rPr>
              <a:t> </a:t>
            </a:r>
            <a:r>
              <a:rPr lang="en-US" sz="4200" dirty="0" err="1">
                <a:solidFill>
                  <a:srgbClr val="B47955"/>
                </a:solidFill>
                <a:latin typeface="Roboto Condensed"/>
              </a:rPr>
              <a:t>văn</a:t>
            </a:r>
            <a:r>
              <a:rPr lang="en-US" sz="4200" dirty="0">
                <a:solidFill>
                  <a:srgbClr val="B47955"/>
                </a:solidFill>
                <a:latin typeface="Roboto Condensed"/>
              </a:rPr>
              <a:t> </a:t>
            </a:r>
            <a:r>
              <a:rPr lang="en-US" sz="4200" dirty="0" err="1">
                <a:solidFill>
                  <a:srgbClr val="B47955"/>
                </a:solidFill>
                <a:latin typeface="Roboto Condensed"/>
              </a:rPr>
              <a:t>bản</a:t>
            </a:r>
            <a:r>
              <a:rPr lang="en-US" sz="4200" dirty="0">
                <a:solidFill>
                  <a:srgbClr val="B47955"/>
                </a:solidFill>
                <a:latin typeface="Roboto Condensed"/>
              </a:rPr>
              <a:t> </a:t>
            </a:r>
            <a:r>
              <a:rPr lang="en-US" sz="4200" dirty="0" err="1">
                <a:solidFill>
                  <a:srgbClr val="B47955"/>
                </a:solidFill>
                <a:latin typeface="Roboto Condensed"/>
              </a:rPr>
              <a:t>cùng</a:t>
            </a:r>
            <a:r>
              <a:rPr lang="en-US" sz="4200" dirty="0">
                <a:solidFill>
                  <a:srgbClr val="B47955"/>
                </a:solidFill>
                <a:latin typeface="Roboto Condensed"/>
              </a:rPr>
              <a:t> </a:t>
            </a:r>
            <a:r>
              <a:rPr lang="en-US" sz="4200" dirty="0" err="1">
                <a:solidFill>
                  <a:srgbClr val="B47955"/>
                </a:solidFill>
                <a:latin typeface="Roboto Condensed"/>
              </a:rPr>
              <a:t>thể</a:t>
            </a:r>
            <a:r>
              <a:rPr lang="en-US" sz="4200" dirty="0">
                <a:solidFill>
                  <a:srgbClr val="B47955"/>
                </a:solidFill>
                <a:latin typeface="Roboto Condensed"/>
              </a:rPr>
              <a:t> </a:t>
            </a:r>
            <a:r>
              <a:rPr lang="en-US" sz="4200" dirty="0" err="1">
                <a:solidFill>
                  <a:srgbClr val="B47955"/>
                </a:solidFill>
                <a:latin typeface="Roboto Condensed"/>
              </a:rPr>
              <a:t>loại</a:t>
            </a:r>
            <a:r>
              <a:rPr lang="en-US" sz="4200" dirty="0">
                <a:solidFill>
                  <a:srgbClr val="B47955"/>
                </a:solidFill>
                <a:latin typeface="Roboto Condensed"/>
              </a:rPr>
              <a:t>: </a:t>
            </a:r>
            <a:r>
              <a:rPr lang="en-US" sz="4200" dirty="0" err="1">
                <a:solidFill>
                  <a:srgbClr val="B47955"/>
                </a:solidFill>
                <a:latin typeface="Roboto Condensed Italics"/>
              </a:rPr>
              <a:t>Đức</a:t>
            </a:r>
            <a:r>
              <a:rPr lang="en-US" sz="4200" dirty="0">
                <a:solidFill>
                  <a:srgbClr val="B47955"/>
                </a:solidFill>
                <a:latin typeface="Roboto Condensed Italics"/>
              </a:rPr>
              <a:t> </a:t>
            </a:r>
            <a:r>
              <a:rPr lang="en-US" sz="4200" dirty="0" err="1">
                <a:solidFill>
                  <a:srgbClr val="B47955"/>
                </a:solidFill>
                <a:latin typeface="Roboto Condensed Italics"/>
              </a:rPr>
              <a:t>tính</a:t>
            </a:r>
            <a:r>
              <a:rPr lang="en-US" sz="4200" dirty="0">
                <a:solidFill>
                  <a:srgbClr val="B47955"/>
                </a:solidFill>
                <a:latin typeface="Roboto Condensed Italics"/>
              </a:rPr>
              <a:t> </a:t>
            </a:r>
            <a:r>
              <a:rPr lang="en-US" sz="4200" dirty="0" err="1">
                <a:solidFill>
                  <a:srgbClr val="B47955"/>
                </a:solidFill>
                <a:latin typeface="Roboto Condensed Italics"/>
              </a:rPr>
              <a:t>giản</a:t>
            </a:r>
            <a:r>
              <a:rPr lang="en-US" sz="4200" dirty="0">
                <a:solidFill>
                  <a:srgbClr val="B47955"/>
                </a:solidFill>
                <a:latin typeface="Roboto Condensed Italics"/>
              </a:rPr>
              <a:t> </a:t>
            </a:r>
            <a:r>
              <a:rPr lang="en-US" sz="4200" dirty="0" err="1">
                <a:solidFill>
                  <a:srgbClr val="B47955"/>
                </a:solidFill>
                <a:latin typeface="Roboto Condensed Italics"/>
              </a:rPr>
              <a:t>dị</a:t>
            </a:r>
            <a:r>
              <a:rPr lang="en-US" sz="4200" dirty="0">
                <a:solidFill>
                  <a:srgbClr val="B47955"/>
                </a:solidFill>
                <a:latin typeface="Roboto Condensed Italics"/>
              </a:rPr>
              <a:t> </a:t>
            </a:r>
            <a:r>
              <a:rPr lang="en-US" sz="4200" dirty="0" err="1">
                <a:solidFill>
                  <a:srgbClr val="B47955"/>
                </a:solidFill>
                <a:latin typeface="Roboto Condensed Italics"/>
              </a:rPr>
              <a:t>của</a:t>
            </a:r>
            <a:r>
              <a:rPr lang="en-US" sz="4200" dirty="0">
                <a:solidFill>
                  <a:srgbClr val="B47955"/>
                </a:solidFill>
                <a:latin typeface="Roboto Condensed Italics"/>
              </a:rPr>
              <a:t> </a:t>
            </a:r>
            <a:r>
              <a:rPr lang="en-US" sz="4200" dirty="0" err="1">
                <a:solidFill>
                  <a:srgbClr val="B47955"/>
                </a:solidFill>
                <a:latin typeface="Roboto Condensed Italics"/>
              </a:rPr>
              <a:t>Bác</a:t>
            </a:r>
            <a:r>
              <a:rPr lang="en-US" sz="4200" dirty="0">
                <a:solidFill>
                  <a:srgbClr val="B47955"/>
                </a:solidFill>
                <a:latin typeface="Roboto Condensed Italics"/>
              </a:rPr>
              <a:t> </a:t>
            </a:r>
            <a:r>
              <a:rPr lang="en-US" sz="4200" dirty="0" err="1">
                <a:solidFill>
                  <a:srgbClr val="B47955"/>
                </a:solidFill>
                <a:latin typeface="Roboto Condensed Italics"/>
              </a:rPr>
              <a:t>Hồ</a:t>
            </a:r>
            <a:endParaRPr lang="en-US" sz="4200" dirty="0">
              <a:solidFill>
                <a:srgbClr val="B47955"/>
              </a:solidFill>
              <a:latin typeface="Roboto Condensed Italics"/>
            </a:endParaRPr>
          </a:p>
          <a:p>
            <a:pPr marL="906780" lvl="1" indent="-453390" algn="ctr">
              <a:lnSpc>
                <a:spcPts val="5880"/>
              </a:lnSpc>
              <a:buFont typeface="Arial"/>
              <a:buChar char="•"/>
            </a:pPr>
            <a:r>
              <a:rPr lang="en-US" sz="4200" dirty="0" err="1">
                <a:solidFill>
                  <a:srgbClr val="B47955"/>
                </a:solidFill>
                <a:latin typeface="Roboto Condensed"/>
              </a:rPr>
              <a:t>Thực</a:t>
            </a:r>
            <a:r>
              <a:rPr lang="en-US" sz="4200" dirty="0">
                <a:solidFill>
                  <a:srgbClr val="B47955"/>
                </a:solidFill>
                <a:latin typeface="Roboto Condensed"/>
              </a:rPr>
              <a:t> </a:t>
            </a:r>
            <a:r>
              <a:rPr lang="en-US" sz="4200" dirty="0" err="1">
                <a:solidFill>
                  <a:srgbClr val="B47955"/>
                </a:solidFill>
                <a:latin typeface="Roboto Condensed"/>
              </a:rPr>
              <a:t>hiện</a:t>
            </a:r>
            <a:r>
              <a:rPr lang="en-US" sz="4200" dirty="0">
                <a:solidFill>
                  <a:srgbClr val="B47955"/>
                </a:solidFill>
                <a:latin typeface="Roboto Condensed"/>
              </a:rPr>
              <a:t> </a:t>
            </a:r>
            <a:r>
              <a:rPr lang="en-US" sz="4200" dirty="0" err="1">
                <a:solidFill>
                  <a:srgbClr val="B47955"/>
                </a:solidFill>
                <a:latin typeface="Roboto Condensed"/>
              </a:rPr>
              <a:t>trước</a:t>
            </a:r>
            <a:r>
              <a:rPr lang="en-US" sz="4200" dirty="0">
                <a:solidFill>
                  <a:srgbClr val="B47955"/>
                </a:solidFill>
                <a:latin typeface="Roboto Condensed"/>
              </a:rPr>
              <a:t> </a:t>
            </a:r>
            <a:r>
              <a:rPr lang="en-US" sz="4200" dirty="0" err="1">
                <a:solidFill>
                  <a:srgbClr val="B47955"/>
                </a:solidFill>
                <a:latin typeface="Roboto Condensed"/>
              </a:rPr>
              <a:t>phiếu</a:t>
            </a:r>
            <a:r>
              <a:rPr lang="en-US" sz="4200" dirty="0">
                <a:solidFill>
                  <a:srgbClr val="B47955"/>
                </a:solidFill>
                <a:latin typeface="Roboto Condensed"/>
              </a:rPr>
              <a:t> </a:t>
            </a:r>
            <a:r>
              <a:rPr lang="en-US" sz="4200" dirty="0" err="1">
                <a:solidFill>
                  <a:srgbClr val="B47955"/>
                </a:solidFill>
                <a:latin typeface="Roboto Condensed"/>
              </a:rPr>
              <a:t>gợi</a:t>
            </a:r>
            <a:r>
              <a:rPr lang="en-US" sz="4200" dirty="0">
                <a:solidFill>
                  <a:srgbClr val="B47955"/>
                </a:solidFill>
                <a:latin typeface="Roboto Condensed"/>
              </a:rPr>
              <a:t> </a:t>
            </a:r>
            <a:r>
              <a:rPr lang="en-US" sz="4200" dirty="0" err="1">
                <a:solidFill>
                  <a:srgbClr val="B47955"/>
                </a:solidFill>
                <a:latin typeface="Roboto Condensed"/>
              </a:rPr>
              <a:t>dẫn</a:t>
            </a:r>
            <a:r>
              <a:rPr lang="en-US" sz="4200" dirty="0">
                <a:solidFill>
                  <a:srgbClr val="B47955"/>
                </a:solidFill>
                <a:latin typeface="Roboto Condensed"/>
              </a:rPr>
              <a:t> </a:t>
            </a:r>
            <a:r>
              <a:rPr lang="en-US" sz="4200" dirty="0" err="1">
                <a:solidFill>
                  <a:srgbClr val="B47955"/>
                </a:solidFill>
                <a:latin typeface="Roboto Condensed Italics"/>
              </a:rPr>
              <a:t>Đức</a:t>
            </a:r>
            <a:r>
              <a:rPr lang="en-US" sz="4200" dirty="0">
                <a:solidFill>
                  <a:srgbClr val="B47955"/>
                </a:solidFill>
                <a:latin typeface="Roboto Condensed Italics"/>
              </a:rPr>
              <a:t> </a:t>
            </a:r>
            <a:r>
              <a:rPr lang="en-US" sz="4200" dirty="0" err="1">
                <a:solidFill>
                  <a:srgbClr val="B47955"/>
                </a:solidFill>
                <a:latin typeface="Roboto Condensed Italics"/>
              </a:rPr>
              <a:t>tính</a:t>
            </a:r>
            <a:r>
              <a:rPr lang="en-US" sz="4200" dirty="0">
                <a:solidFill>
                  <a:srgbClr val="B47955"/>
                </a:solidFill>
                <a:latin typeface="Roboto Condensed Italics"/>
              </a:rPr>
              <a:t> </a:t>
            </a:r>
            <a:r>
              <a:rPr lang="en-US" sz="4200" dirty="0" err="1">
                <a:solidFill>
                  <a:srgbClr val="B47955"/>
                </a:solidFill>
                <a:latin typeface="Roboto Condensed Italics"/>
              </a:rPr>
              <a:t>giản</a:t>
            </a:r>
            <a:r>
              <a:rPr lang="en-US" sz="4200" dirty="0">
                <a:solidFill>
                  <a:srgbClr val="B47955"/>
                </a:solidFill>
                <a:latin typeface="Roboto Condensed Italics"/>
              </a:rPr>
              <a:t> </a:t>
            </a:r>
            <a:r>
              <a:rPr lang="en-US" sz="4200" dirty="0" err="1">
                <a:solidFill>
                  <a:srgbClr val="B47955"/>
                </a:solidFill>
                <a:latin typeface="Roboto Condensed Italics"/>
              </a:rPr>
              <a:t>dị</a:t>
            </a:r>
            <a:r>
              <a:rPr lang="en-US" sz="4200" dirty="0">
                <a:solidFill>
                  <a:srgbClr val="B47955"/>
                </a:solidFill>
                <a:latin typeface="Roboto Condensed Italics"/>
              </a:rPr>
              <a:t> </a:t>
            </a:r>
            <a:r>
              <a:rPr lang="en-US" sz="4200" dirty="0" err="1">
                <a:solidFill>
                  <a:srgbClr val="B47955"/>
                </a:solidFill>
                <a:latin typeface="Roboto Condensed Italics"/>
              </a:rPr>
              <a:t>của</a:t>
            </a:r>
            <a:r>
              <a:rPr lang="en-US" sz="4200" dirty="0">
                <a:solidFill>
                  <a:srgbClr val="B47955"/>
                </a:solidFill>
                <a:latin typeface="Roboto Condensed Italics"/>
              </a:rPr>
              <a:t> </a:t>
            </a:r>
            <a:r>
              <a:rPr lang="en-US" sz="4200" dirty="0" err="1">
                <a:solidFill>
                  <a:srgbClr val="B47955"/>
                </a:solidFill>
                <a:latin typeface="Roboto Condensed Italics"/>
              </a:rPr>
              <a:t>Bác</a:t>
            </a:r>
            <a:r>
              <a:rPr lang="en-US" sz="4200" dirty="0">
                <a:solidFill>
                  <a:srgbClr val="B47955"/>
                </a:solidFill>
                <a:latin typeface="Roboto Condensed Italics"/>
              </a:rPr>
              <a:t> </a:t>
            </a:r>
            <a:r>
              <a:rPr lang="en-US" sz="4200" dirty="0" err="1">
                <a:solidFill>
                  <a:srgbClr val="B47955"/>
                </a:solidFill>
                <a:latin typeface="Roboto Condensed Italics"/>
              </a:rPr>
              <a:t>Hồ</a:t>
            </a:r>
            <a:r>
              <a:rPr lang="en-US" sz="4200" dirty="0">
                <a:solidFill>
                  <a:srgbClr val="B47955"/>
                </a:solidFill>
                <a:latin typeface="Roboto Condensed"/>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6E2D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07487">
            <a:off x="1570613" y="-1857375"/>
            <a:ext cx="14722532" cy="15192106"/>
          </a:xfrm>
          <a:prstGeom prst="rect">
            <a:avLst/>
          </a:prstGeom>
        </p:spPr>
      </p:pic>
      <p:sp>
        <p:nvSpPr>
          <p:cNvPr id="3" name="TextBox 3"/>
          <p:cNvSpPr txBox="1"/>
          <p:nvPr/>
        </p:nvSpPr>
        <p:spPr>
          <a:xfrm>
            <a:off x="4960310" y="4067380"/>
            <a:ext cx="8933738" cy="2342739"/>
          </a:xfrm>
          <a:prstGeom prst="rect">
            <a:avLst/>
          </a:prstGeom>
        </p:spPr>
        <p:txBody>
          <a:bodyPr lIns="0" tIns="0" rIns="0" bIns="0" rtlCol="0" anchor="t">
            <a:spAutoFit/>
          </a:bodyPr>
          <a:lstStyle/>
          <a:p>
            <a:pPr algn="ctr">
              <a:lnSpc>
                <a:spcPts val="8782"/>
              </a:lnSpc>
            </a:pPr>
            <a:r>
              <a:rPr lang="en-US" sz="9342">
                <a:solidFill>
                  <a:srgbClr val="3C1B1F"/>
                </a:solidFill>
                <a:latin typeface="#9Slide05 VL Fadilla"/>
              </a:rPr>
              <a:t>Xin chào và hẹn </a:t>
            </a:r>
          </a:p>
          <a:p>
            <a:pPr algn="ctr">
              <a:lnSpc>
                <a:spcPts val="8782"/>
              </a:lnSpc>
            </a:pPr>
            <a:r>
              <a:rPr lang="en-US" sz="9342">
                <a:solidFill>
                  <a:srgbClr val="3C1B1F"/>
                </a:solidFill>
                <a:latin typeface="#9Slide05 VL Fadilla"/>
              </a:rPr>
              <a:t>gặp lại các 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02723">
            <a:off x="-1956069" y="-410696"/>
            <a:ext cx="3912138" cy="40369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76330">
            <a:off x="15173349" y="-19619"/>
            <a:ext cx="4668628" cy="2096638"/>
          </a:xfrm>
          <a:prstGeom prst="rect">
            <a:avLst/>
          </a:prstGeom>
        </p:spPr>
      </p:pic>
      <p:sp>
        <p:nvSpPr>
          <p:cNvPr id="4" name="TextBox 4"/>
          <p:cNvSpPr txBox="1"/>
          <p:nvPr/>
        </p:nvSpPr>
        <p:spPr>
          <a:xfrm>
            <a:off x="1028700" y="444185"/>
            <a:ext cx="15319325" cy="1061715"/>
          </a:xfrm>
          <a:prstGeom prst="rect">
            <a:avLst/>
          </a:prstGeom>
        </p:spPr>
        <p:txBody>
          <a:bodyPr lIns="0" tIns="0" rIns="0" bIns="0" rtlCol="0" anchor="t">
            <a:spAutoFit/>
          </a:bodyPr>
          <a:lstStyle/>
          <a:p>
            <a:pPr marL="1417378" lvl="2" indent="-472459">
              <a:lnSpc>
                <a:spcPts val="8680"/>
              </a:lnSpc>
              <a:buFont typeface="Arial"/>
              <a:buChar char="⚬"/>
            </a:pPr>
            <a:r>
              <a:rPr lang="en-US" sz="6200">
                <a:solidFill>
                  <a:srgbClr val="925C39"/>
                </a:solidFill>
                <a:latin typeface="Fraunces Bold"/>
              </a:rPr>
              <a:t>1. TRI THỨC NGỮ VĂN</a:t>
            </a:r>
          </a:p>
        </p:txBody>
      </p:sp>
      <p:sp>
        <p:nvSpPr>
          <p:cNvPr id="5" name="TextBox 5"/>
          <p:cNvSpPr txBox="1"/>
          <p:nvPr/>
        </p:nvSpPr>
        <p:spPr>
          <a:xfrm>
            <a:off x="2949792" y="1941558"/>
            <a:ext cx="10690008" cy="821055"/>
          </a:xfrm>
          <a:prstGeom prst="rect">
            <a:avLst/>
          </a:prstGeom>
        </p:spPr>
        <p:txBody>
          <a:bodyPr wrap="square" lIns="0" tIns="0" rIns="0" bIns="0" rtlCol="0" anchor="t">
            <a:spAutoFit/>
          </a:bodyPr>
          <a:lstStyle/>
          <a:p>
            <a:pPr algn="ctr">
              <a:lnSpc>
                <a:spcPts val="6719"/>
              </a:lnSpc>
              <a:spcBef>
                <a:spcPct val="0"/>
              </a:spcBef>
            </a:pPr>
            <a:r>
              <a:rPr lang="en-US" sz="4800">
                <a:solidFill>
                  <a:srgbClr val="925C39"/>
                </a:solidFill>
                <a:latin typeface="#9Slide05 Dear Saturday"/>
              </a:rPr>
              <a:t>Đặc điểm của văn bản nghị luận</a:t>
            </a:r>
          </a:p>
        </p:txBody>
      </p:sp>
      <p:grpSp>
        <p:nvGrpSpPr>
          <p:cNvPr id="6" name="Group 6"/>
          <p:cNvGrpSpPr/>
          <p:nvPr/>
        </p:nvGrpSpPr>
        <p:grpSpPr>
          <a:xfrm>
            <a:off x="497171" y="3800185"/>
            <a:ext cx="5627799" cy="6186232"/>
            <a:chOff x="0" y="0"/>
            <a:chExt cx="1886522" cy="2073717"/>
          </a:xfrm>
        </p:grpSpPr>
        <p:sp>
          <p:nvSpPr>
            <p:cNvPr id="7" name="Freeform 7"/>
            <p:cNvSpPr/>
            <p:nvPr/>
          </p:nvSpPr>
          <p:spPr>
            <a:xfrm>
              <a:off x="0" y="-1270"/>
              <a:ext cx="1887792" cy="2072447"/>
            </a:xfrm>
            <a:custGeom>
              <a:avLst/>
              <a:gdLst/>
              <a:ahLst/>
              <a:cxnLst/>
              <a:rect l="l" t="t" r="r" b="b"/>
              <a:pathLst>
                <a:path w="1887792" h="2072447">
                  <a:moveTo>
                    <a:pt x="1876362" y="27940"/>
                  </a:moveTo>
                  <a:cubicBezTo>
                    <a:pt x="1867472" y="24130"/>
                    <a:pt x="1858582" y="21590"/>
                    <a:pt x="1849692" y="21590"/>
                  </a:cubicBezTo>
                  <a:cubicBezTo>
                    <a:pt x="1823022" y="20320"/>
                    <a:pt x="1794930" y="20320"/>
                    <a:pt x="1765161" y="17780"/>
                  </a:cubicBezTo>
                  <a:cubicBezTo>
                    <a:pt x="1697119" y="12700"/>
                    <a:pt x="1630493" y="6350"/>
                    <a:pt x="1562451" y="3810"/>
                  </a:cubicBezTo>
                  <a:cubicBezTo>
                    <a:pt x="1507166" y="1270"/>
                    <a:pt x="1453299" y="3810"/>
                    <a:pt x="1398014" y="2540"/>
                  </a:cubicBezTo>
                  <a:cubicBezTo>
                    <a:pt x="1373916" y="2540"/>
                    <a:pt x="1349817" y="0"/>
                    <a:pt x="1325719" y="2540"/>
                  </a:cubicBezTo>
                  <a:cubicBezTo>
                    <a:pt x="1267599" y="10160"/>
                    <a:pt x="1209479" y="11430"/>
                    <a:pt x="1149942" y="8890"/>
                  </a:cubicBezTo>
                  <a:cubicBezTo>
                    <a:pt x="1120173" y="7620"/>
                    <a:pt x="1090405" y="7620"/>
                    <a:pt x="1060636" y="7620"/>
                  </a:cubicBezTo>
                  <a:cubicBezTo>
                    <a:pt x="1006769" y="7620"/>
                    <a:pt x="952902" y="7620"/>
                    <a:pt x="899035" y="6350"/>
                  </a:cubicBezTo>
                  <a:cubicBezTo>
                    <a:pt x="842332" y="5080"/>
                    <a:pt x="283815" y="2540"/>
                    <a:pt x="228530" y="1270"/>
                  </a:cubicBezTo>
                  <a:cubicBezTo>
                    <a:pt x="183169" y="0"/>
                    <a:pt x="139224" y="1270"/>
                    <a:pt x="93863" y="1270"/>
                  </a:cubicBezTo>
                  <a:cubicBezTo>
                    <a:pt x="62676" y="1270"/>
                    <a:pt x="33020" y="3810"/>
                    <a:pt x="5080" y="5080"/>
                  </a:cubicBezTo>
                  <a:cubicBezTo>
                    <a:pt x="3810" y="5080"/>
                    <a:pt x="2540" y="7620"/>
                    <a:pt x="0" y="8890"/>
                  </a:cubicBezTo>
                  <a:cubicBezTo>
                    <a:pt x="1270" y="21590"/>
                    <a:pt x="3810" y="34290"/>
                    <a:pt x="5080" y="46990"/>
                  </a:cubicBezTo>
                  <a:cubicBezTo>
                    <a:pt x="15240" y="130157"/>
                    <a:pt x="16510" y="219249"/>
                    <a:pt x="17780" y="306777"/>
                  </a:cubicBezTo>
                  <a:cubicBezTo>
                    <a:pt x="19050" y="395869"/>
                    <a:pt x="17780" y="484961"/>
                    <a:pt x="16510" y="575616"/>
                  </a:cubicBezTo>
                  <a:cubicBezTo>
                    <a:pt x="15240" y="667834"/>
                    <a:pt x="2540" y="1635341"/>
                    <a:pt x="2540" y="1727559"/>
                  </a:cubicBezTo>
                  <a:cubicBezTo>
                    <a:pt x="2540" y="1818214"/>
                    <a:pt x="1270" y="1908868"/>
                    <a:pt x="0" y="1999523"/>
                  </a:cubicBezTo>
                  <a:cubicBezTo>
                    <a:pt x="0" y="2017837"/>
                    <a:pt x="3810" y="2027997"/>
                    <a:pt x="15240" y="2033077"/>
                  </a:cubicBezTo>
                  <a:cubicBezTo>
                    <a:pt x="22860" y="2036887"/>
                    <a:pt x="31750" y="2039427"/>
                    <a:pt x="40640" y="2040697"/>
                  </a:cubicBezTo>
                  <a:cubicBezTo>
                    <a:pt x="92445" y="2045777"/>
                    <a:pt x="146312" y="2049587"/>
                    <a:pt x="200179" y="2054667"/>
                  </a:cubicBezTo>
                  <a:cubicBezTo>
                    <a:pt x="229948" y="2057207"/>
                    <a:pt x="259717" y="2062287"/>
                    <a:pt x="289485" y="2063557"/>
                  </a:cubicBezTo>
                  <a:cubicBezTo>
                    <a:pt x="339100" y="2066097"/>
                    <a:pt x="891947" y="2067367"/>
                    <a:pt x="941561" y="2068637"/>
                  </a:cubicBezTo>
                  <a:cubicBezTo>
                    <a:pt x="948649" y="2068637"/>
                    <a:pt x="955737" y="2068637"/>
                    <a:pt x="962824" y="2068637"/>
                  </a:cubicBezTo>
                  <a:cubicBezTo>
                    <a:pt x="996846" y="2068637"/>
                    <a:pt x="1032285" y="2067367"/>
                    <a:pt x="1066306" y="2067367"/>
                  </a:cubicBezTo>
                  <a:cubicBezTo>
                    <a:pt x="1105998" y="2067367"/>
                    <a:pt x="1144272" y="2068637"/>
                    <a:pt x="1183963" y="2068637"/>
                  </a:cubicBezTo>
                  <a:cubicBezTo>
                    <a:pt x="1242083" y="2068637"/>
                    <a:pt x="1301620" y="2068637"/>
                    <a:pt x="1359740" y="2068637"/>
                  </a:cubicBezTo>
                  <a:cubicBezTo>
                    <a:pt x="1413607" y="2068637"/>
                    <a:pt x="1467474" y="2069907"/>
                    <a:pt x="1521342" y="2071177"/>
                  </a:cubicBezTo>
                  <a:cubicBezTo>
                    <a:pt x="1545440" y="2071177"/>
                    <a:pt x="1570956" y="2072447"/>
                    <a:pt x="1595055" y="2072447"/>
                  </a:cubicBezTo>
                  <a:cubicBezTo>
                    <a:pt x="1673020" y="2071177"/>
                    <a:pt x="1749568" y="2064827"/>
                    <a:pt x="1826832" y="2064827"/>
                  </a:cubicBezTo>
                  <a:cubicBezTo>
                    <a:pt x="1830642" y="2064827"/>
                    <a:pt x="1835722" y="2062287"/>
                    <a:pt x="1839532" y="2059747"/>
                  </a:cubicBezTo>
                  <a:cubicBezTo>
                    <a:pt x="1844612" y="2055937"/>
                    <a:pt x="1847152" y="2049587"/>
                    <a:pt x="1849692" y="2047047"/>
                  </a:cubicBezTo>
                  <a:cubicBezTo>
                    <a:pt x="1850962" y="1988582"/>
                    <a:pt x="1852232" y="1922936"/>
                    <a:pt x="1853502" y="1857289"/>
                  </a:cubicBezTo>
                  <a:cubicBezTo>
                    <a:pt x="1854772" y="1755693"/>
                    <a:pt x="1864932" y="780371"/>
                    <a:pt x="1866202" y="678775"/>
                  </a:cubicBezTo>
                  <a:cubicBezTo>
                    <a:pt x="1866202" y="617818"/>
                    <a:pt x="1867472" y="556860"/>
                    <a:pt x="1868742" y="495902"/>
                  </a:cubicBezTo>
                  <a:cubicBezTo>
                    <a:pt x="1870012" y="430256"/>
                    <a:pt x="1871282" y="364609"/>
                    <a:pt x="1873822" y="298962"/>
                  </a:cubicBezTo>
                  <a:cubicBezTo>
                    <a:pt x="1875092" y="259887"/>
                    <a:pt x="1875092" y="219249"/>
                    <a:pt x="1880172" y="180173"/>
                  </a:cubicBezTo>
                  <a:cubicBezTo>
                    <a:pt x="1885252" y="133283"/>
                    <a:pt x="1887792" y="87955"/>
                    <a:pt x="1886522" y="44450"/>
                  </a:cubicBezTo>
                  <a:cubicBezTo>
                    <a:pt x="1886522" y="38100"/>
                    <a:pt x="1882712" y="30480"/>
                    <a:pt x="1876362" y="27940"/>
                  </a:cubicBezTo>
                  <a:close/>
                </a:path>
              </a:pathLst>
            </a:custGeom>
            <a:solidFill>
              <a:srgbClr val="F6E2D2"/>
            </a:solidFill>
          </p:spPr>
        </p:sp>
      </p:grpSp>
      <p:grpSp>
        <p:nvGrpSpPr>
          <p:cNvPr id="8" name="Group 8"/>
          <p:cNvGrpSpPr/>
          <p:nvPr/>
        </p:nvGrpSpPr>
        <p:grpSpPr>
          <a:xfrm>
            <a:off x="6846824" y="3800185"/>
            <a:ext cx="5091079" cy="6186232"/>
            <a:chOff x="0" y="0"/>
            <a:chExt cx="1706605" cy="2073717"/>
          </a:xfrm>
        </p:grpSpPr>
        <p:sp>
          <p:nvSpPr>
            <p:cNvPr id="9" name="Freeform 9"/>
            <p:cNvSpPr/>
            <p:nvPr/>
          </p:nvSpPr>
          <p:spPr>
            <a:xfrm>
              <a:off x="0" y="-1270"/>
              <a:ext cx="1707875" cy="2072447"/>
            </a:xfrm>
            <a:custGeom>
              <a:avLst/>
              <a:gdLst/>
              <a:ahLst/>
              <a:cxnLst/>
              <a:rect l="l" t="t" r="r" b="b"/>
              <a:pathLst>
                <a:path w="1707875" h="2072447">
                  <a:moveTo>
                    <a:pt x="1696445" y="27940"/>
                  </a:moveTo>
                  <a:cubicBezTo>
                    <a:pt x="1687555" y="24130"/>
                    <a:pt x="1678665" y="21590"/>
                    <a:pt x="1669775" y="21590"/>
                  </a:cubicBezTo>
                  <a:cubicBezTo>
                    <a:pt x="1643105" y="20320"/>
                    <a:pt x="1617653" y="20320"/>
                    <a:pt x="1590924" y="17780"/>
                  </a:cubicBezTo>
                  <a:cubicBezTo>
                    <a:pt x="1529827" y="12700"/>
                    <a:pt x="1470003" y="6350"/>
                    <a:pt x="1408907" y="3810"/>
                  </a:cubicBezTo>
                  <a:cubicBezTo>
                    <a:pt x="1359266" y="1270"/>
                    <a:pt x="1310898" y="3810"/>
                    <a:pt x="1261257" y="2540"/>
                  </a:cubicBezTo>
                  <a:cubicBezTo>
                    <a:pt x="1239619" y="2540"/>
                    <a:pt x="1217980" y="0"/>
                    <a:pt x="1196342" y="2540"/>
                  </a:cubicBezTo>
                  <a:cubicBezTo>
                    <a:pt x="1144156" y="10160"/>
                    <a:pt x="1091969" y="11430"/>
                    <a:pt x="1038510" y="8890"/>
                  </a:cubicBezTo>
                  <a:cubicBezTo>
                    <a:pt x="1011780" y="7620"/>
                    <a:pt x="985050" y="7620"/>
                    <a:pt x="958320" y="7620"/>
                  </a:cubicBezTo>
                  <a:cubicBezTo>
                    <a:pt x="909952" y="7620"/>
                    <a:pt x="861584" y="7620"/>
                    <a:pt x="813216" y="6350"/>
                  </a:cubicBezTo>
                  <a:cubicBezTo>
                    <a:pt x="762303" y="5080"/>
                    <a:pt x="260802" y="2540"/>
                    <a:pt x="211161" y="1270"/>
                  </a:cubicBezTo>
                  <a:cubicBezTo>
                    <a:pt x="170430" y="0"/>
                    <a:pt x="130972" y="1270"/>
                    <a:pt x="90241" y="1270"/>
                  </a:cubicBezTo>
                  <a:cubicBezTo>
                    <a:pt x="62239" y="1270"/>
                    <a:pt x="33020" y="3810"/>
                    <a:pt x="5080" y="5080"/>
                  </a:cubicBezTo>
                  <a:cubicBezTo>
                    <a:pt x="3810" y="5080"/>
                    <a:pt x="2540" y="7620"/>
                    <a:pt x="0" y="8890"/>
                  </a:cubicBezTo>
                  <a:cubicBezTo>
                    <a:pt x="1270" y="21590"/>
                    <a:pt x="3810" y="34290"/>
                    <a:pt x="5080" y="46990"/>
                  </a:cubicBezTo>
                  <a:cubicBezTo>
                    <a:pt x="15240" y="130157"/>
                    <a:pt x="16510" y="219249"/>
                    <a:pt x="17780" y="306777"/>
                  </a:cubicBezTo>
                  <a:cubicBezTo>
                    <a:pt x="19050" y="395869"/>
                    <a:pt x="17780" y="484961"/>
                    <a:pt x="16510" y="575616"/>
                  </a:cubicBezTo>
                  <a:cubicBezTo>
                    <a:pt x="15240" y="667834"/>
                    <a:pt x="2540" y="1635341"/>
                    <a:pt x="2540" y="1727559"/>
                  </a:cubicBezTo>
                  <a:cubicBezTo>
                    <a:pt x="2540" y="1818214"/>
                    <a:pt x="1270" y="1908868"/>
                    <a:pt x="0" y="1999523"/>
                  </a:cubicBezTo>
                  <a:cubicBezTo>
                    <a:pt x="0" y="2017837"/>
                    <a:pt x="3810" y="2027997"/>
                    <a:pt x="15240" y="2033077"/>
                  </a:cubicBezTo>
                  <a:cubicBezTo>
                    <a:pt x="22860" y="2036887"/>
                    <a:pt x="31750" y="2039427"/>
                    <a:pt x="40640" y="2040697"/>
                  </a:cubicBezTo>
                  <a:cubicBezTo>
                    <a:pt x="88968" y="2045777"/>
                    <a:pt x="137336" y="2049587"/>
                    <a:pt x="185704" y="2054667"/>
                  </a:cubicBezTo>
                  <a:cubicBezTo>
                    <a:pt x="212434" y="2057207"/>
                    <a:pt x="239164" y="2062287"/>
                    <a:pt x="265894" y="2063557"/>
                  </a:cubicBezTo>
                  <a:cubicBezTo>
                    <a:pt x="310443" y="2066097"/>
                    <a:pt x="806852" y="2067367"/>
                    <a:pt x="851402" y="2068637"/>
                  </a:cubicBezTo>
                  <a:cubicBezTo>
                    <a:pt x="857766" y="2068637"/>
                    <a:pt x="864130" y="2068637"/>
                    <a:pt x="870494" y="2068637"/>
                  </a:cubicBezTo>
                  <a:cubicBezTo>
                    <a:pt x="901042" y="2068637"/>
                    <a:pt x="932864" y="2067367"/>
                    <a:pt x="963412" y="2067367"/>
                  </a:cubicBezTo>
                  <a:cubicBezTo>
                    <a:pt x="999051" y="2067367"/>
                    <a:pt x="1033418" y="2068637"/>
                    <a:pt x="1069058" y="2068637"/>
                  </a:cubicBezTo>
                  <a:cubicBezTo>
                    <a:pt x="1121244" y="2068637"/>
                    <a:pt x="1174704" y="2068637"/>
                    <a:pt x="1226890" y="2068637"/>
                  </a:cubicBezTo>
                  <a:cubicBezTo>
                    <a:pt x="1275258" y="2068637"/>
                    <a:pt x="1323626" y="2069907"/>
                    <a:pt x="1371994" y="2071177"/>
                  </a:cubicBezTo>
                  <a:cubicBezTo>
                    <a:pt x="1393633" y="2071177"/>
                    <a:pt x="1416544" y="2072447"/>
                    <a:pt x="1438182" y="2072447"/>
                  </a:cubicBezTo>
                  <a:cubicBezTo>
                    <a:pt x="1508189" y="2071177"/>
                    <a:pt x="1576922" y="2064827"/>
                    <a:pt x="1646915" y="2064827"/>
                  </a:cubicBezTo>
                  <a:cubicBezTo>
                    <a:pt x="1650725" y="2064827"/>
                    <a:pt x="1655805" y="2062287"/>
                    <a:pt x="1659615" y="2059747"/>
                  </a:cubicBezTo>
                  <a:cubicBezTo>
                    <a:pt x="1664695" y="2055937"/>
                    <a:pt x="1667235" y="2049587"/>
                    <a:pt x="1669775" y="2047047"/>
                  </a:cubicBezTo>
                  <a:cubicBezTo>
                    <a:pt x="1671045" y="1988582"/>
                    <a:pt x="1672315" y="1922936"/>
                    <a:pt x="1673585" y="1857289"/>
                  </a:cubicBezTo>
                  <a:cubicBezTo>
                    <a:pt x="1674855" y="1755693"/>
                    <a:pt x="1685015" y="780371"/>
                    <a:pt x="1686285" y="678775"/>
                  </a:cubicBezTo>
                  <a:cubicBezTo>
                    <a:pt x="1686285" y="617818"/>
                    <a:pt x="1687555" y="556860"/>
                    <a:pt x="1688825" y="495902"/>
                  </a:cubicBezTo>
                  <a:cubicBezTo>
                    <a:pt x="1690095" y="430256"/>
                    <a:pt x="1691365" y="364609"/>
                    <a:pt x="1693905" y="298962"/>
                  </a:cubicBezTo>
                  <a:cubicBezTo>
                    <a:pt x="1695175" y="259887"/>
                    <a:pt x="1695175" y="219249"/>
                    <a:pt x="1700255" y="180173"/>
                  </a:cubicBezTo>
                  <a:cubicBezTo>
                    <a:pt x="1705335" y="133283"/>
                    <a:pt x="1707875" y="87955"/>
                    <a:pt x="1706605" y="44450"/>
                  </a:cubicBezTo>
                  <a:cubicBezTo>
                    <a:pt x="1706605" y="38100"/>
                    <a:pt x="1702795" y="30480"/>
                    <a:pt x="1696445" y="27940"/>
                  </a:cubicBezTo>
                  <a:close/>
                </a:path>
              </a:pathLst>
            </a:custGeom>
            <a:solidFill>
              <a:srgbClr val="F6E2D2"/>
            </a:solidFill>
          </p:spPr>
        </p:sp>
      </p:grpSp>
      <p:grpSp>
        <p:nvGrpSpPr>
          <p:cNvPr id="10" name="Group 10"/>
          <p:cNvGrpSpPr/>
          <p:nvPr/>
        </p:nvGrpSpPr>
        <p:grpSpPr>
          <a:xfrm>
            <a:off x="12416584" y="3800185"/>
            <a:ext cx="5091079" cy="6186232"/>
            <a:chOff x="0" y="0"/>
            <a:chExt cx="1706605" cy="2073717"/>
          </a:xfrm>
        </p:grpSpPr>
        <p:sp>
          <p:nvSpPr>
            <p:cNvPr id="11" name="Freeform 11"/>
            <p:cNvSpPr/>
            <p:nvPr/>
          </p:nvSpPr>
          <p:spPr>
            <a:xfrm>
              <a:off x="0" y="-1270"/>
              <a:ext cx="1707875" cy="2072447"/>
            </a:xfrm>
            <a:custGeom>
              <a:avLst/>
              <a:gdLst/>
              <a:ahLst/>
              <a:cxnLst/>
              <a:rect l="l" t="t" r="r" b="b"/>
              <a:pathLst>
                <a:path w="1707875" h="2072447">
                  <a:moveTo>
                    <a:pt x="1696445" y="27940"/>
                  </a:moveTo>
                  <a:cubicBezTo>
                    <a:pt x="1687555" y="24130"/>
                    <a:pt x="1678665" y="21590"/>
                    <a:pt x="1669775" y="21590"/>
                  </a:cubicBezTo>
                  <a:cubicBezTo>
                    <a:pt x="1643105" y="20320"/>
                    <a:pt x="1617653" y="20320"/>
                    <a:pt x="1590924" y="17780"/>
                  </a:cubicBezTo>
                  <a:cubicBezTo>
                    <a:pt x="1529827" y="12700"/>
                    <a:pt x="1470003" y="6350"/>
                    <a:pt x="1408907" y="3810"/>
                  </a:cubicBezTo>
                  <a:cubicBezTo>
                    <a:pt x="1359266" y="1270"/>
                    <a:pt x="1310898" y="3810"/>
                    <a:pt x="1261257" y="2540"/>
                  </a:cubicBezTo>
                  <a:cubicBezTo>
                    <a:pt x="1239619" y="2540"/>
                    <a:pt x="1217980" y="0"/>
                    <a:pt x="1196342" y="2540"/>
                  </a:cubicBezTo>
                  <a:cubicBezTo>
                    <a:pt x="1144156" y="10160"/>
                    <a:pt x="1091969" y="11430"/>
                    <a:pt x="1038510" y="8890"/>
                  </a:cubicBezTo>
                  <a:cubicBezTo>
                    <a:pt x="1011780" y="7620"/>
                    <a:pt x="985050" y="7620"/>
                    <a:pt x="958320" y="7620"/>
                  </a:cubicBezTo>
                  <a:cubicBezTo>
                    <a:pt x="909952" y="7620"/>
                    <a:pt x="861584" y="7620"/>
                    <a:pt x="813216" y="6350"/>
                  </a:cubicBezTo>
                  <a:cubicBezTo>
                    <a:pt x="762303" y="5080"/>
                    <a:pt x="260802" y="2540"/>
                    <a:pt x="211161" y="1270"/>
                  </a:cubicBezTo>
                  <a:cubicBezTo>
                    <a:pt x="170430" y="0"/>
                    <a:pt x="130972" y="1270"/>
                    <a:pt x="90241" y="1270"/>
                  </a:cubicBezTo>
                  <a:cubicBezTo>
                    <a:pt x="62239" y="1270"/>
                    <a:pt x="33020" y="3810"/>
                    <a:pt x="5080" y="5080"/>
                  </a:cubicBezTo>
                  <a:cubicBezTo>
                    <a:pt x="3810" y="5080"/>
                    <a:pt x="2540" y="7620"/>
                    <a:pt x="0" y="8890"/>
                  </a:cubicBezTo>
                  <a:cubicBezTo>
                    <a:pt x="1270" y="21590"/>
                    <a:pt x="3810" y="34290"/>
                    <a:pt x="5080" y="46990"/>
                  </a:cubicBezTo>
                  <a:cubicBezTo>
                    <a:pt x="15240" y="130157"/>
                    <a:pt x="16510" y="219249"/>
                    <a:pt x="17780" y="306777"/>
                  </a:cubicBezTo>
                  <a:cubicBezTo>
                    <a:pt x="19050" y="395869"/>
                    <a:pt x="17780" y="484961"/>
                    <a:pt x="16510" y="575616"/>
                  </a:cubicBezTo>
                  <a:cubicBezTo>
                    <a:pt x="15240" y="667834"/>
                    <a:pt x="2540" y="1635341"/>
                    <a:pt x="2540" y="1727559"/>
                  </a:cubicBezTo>
                  <a:cubicBezTo>
                    <a:pt x="2540" y="1818214"/>
                    <a:pt x="1270" y="1908868"/>
                    <a:pt x="0" y="1999523"/>
                  </a:cubicBezTo>
                  <a:cubicBezTo>
                    <a:pt x="0" y="2017837"/>
                    <a:pt x="3810" y="2027997"/>
                    <a:pt x="15240" y="2033077"/>
                  </a:cubicBezTo>
                  <a:cubicBezTo>
                    <a:pt x="22860" y="2036887"/>
                    <a:pt x="31750" y="2039427"/>
                    <a:pt x="40640" y="2040697"/>
                  </a:cubicBezTo>
                  <a:cubicBezTo>
                    <a:pt x="88968" y="2045777"/>
                    <a:pt x="137336" y="2049587"/>
                    <a:pt x="185704" y="2054667"/>
                  </a:cubicBezTo>
                  <a:cubicBezTo>
                    <a:pt x="212434" y="2057207"/>
                    <a:pt x="239164" y="2062287"/>
                    <a:pt x="265894" y="2063557"/>
                  </a:cubicBezTo>
                  <a:cubicBezTo>
                    <a:pt x="310443" y="2066097"/>
                    <a:pt x="806852" y="2067367"/>
                    <a:pt x="851402" y="2068637"/>
                  </a:cubicBezTo>
                  <a:cubicBezTo>
                    <a:pt x="857766" y="2068637"/>
                    <a:pt x="864130" y="2068637"/>
                    <a:pt x="870494" y="2068637"/>
                  </a:cubicBezTo>
                  <a:cubicBezTo>
                    <a:pt x="901042" y="2068637"/>
                    <a:pt x="932864" y="2067367"/>
                    <a:pt x="963412" y="2067367"/>
                  </a:cubicBezTo>
                  <a:cubicBezTo>
                    <a:pt x="999051" y="2067367"/>
                    <a:pt x="1033418" y="2068637"/>
                    <a:pt x="1069058" y="2068637"/>
                  </a:cubicBezTo>
                  <a:cubicBezTo>
                    <a:pt x="1121244" y="2068637"/>
                    <a:pt x="1174704" y="2068637"/>
                    <a:pt x="1226890" y="2068637"/>
                  </a:cubicBezTo>
                  <a:cubicBezTo>
                    <a:pt x="1275258" y="2068637"/>
                    <a:pt x="1323626" y="2069907"/>
                    <a:pt x="1371994" y="2071177"/>
                  </a:cubicBezTo>
                  <a:cubicBezTo>
                    <a:pt x="1393633" y="2071177"/>
                    <a:pt x="1416544" y="2072447"/>
                    <a:pt x="1438182" y="2072447"/>
                  </a:cubicBezTo>
                  <a:cubicBezTo>
                    <a:pt x="1508189" y="2071177"/>
                    <a:pt x="1576922" y="2064827"/>
                    <a:pt x="1646915" y="2064827"/>
                  </a:cubicBezTo>
                  <a:cubicBezTo>
                    <a:pt x="1650725" y="2064827"/>
                    <a:pt x="1655805" y="2062287"/>
                    <a:pt x="1659615" y="2059747"/>
                  </a:cubicBezTo>
                  <a:cubicBezTo>
                    <a:pt x="1664695" y="2055937"/>
                    <a:pt x="1667235" y="2049587"/>
                    <a:pt x="1669775" y="2047047"/>
                  </a:cubicBezTo>
                  <a:cubicBezTo>
                    <a:pt x="1671045" y="1988582"/>
                    <a:pt x="1672315" y="1922936"/>
                    <a:pt x="1673585" y="1857289"/>
                  </a:cubicBezTo>
                  <a:cubicBezTo>
                    <a:pt x="1674855" y="1755693"/>
                    <a:pt x="1685015" y="780371"/>
                    <a:pt x="1686285" y="678775"/>
                  </a:cubicBezTo>
                  <a:cubicBezTo>
                    <a:pt x="1686285" y="617818"/>
                    <a:pt x="1687555" y="556860"/>
                    <a:pt x="1688825" y="495902"/>
                  </a:cubicBezTo>
                  <a:cubicBezTo>
                    <a:pt x="1690095" y="430256"/>
                    <a:pt x="1691365" y="364609"/>
                    <a:pt x="1693905" y="298962"/>
                  </a:cubicBezTo>
                  <a:cubicBezTo>
                    <a:pt x="1695175" y="259887"/>
                    <a:pt x="1695175" y="219249"/>
                    <a:pt x="1700255" y="180173"/>
                  </a:cubicBezTo>
                  <a:cubicBezTo>
                    <a:pt x="1705335" y="133283"/>
                    <a:pt x="1707875" y="87955"/>
                    <a:pt x="1706605" y="44450"/>
                  </a:cubicBezTo>
                  <a:cubicBezTo>
                    <a:pt x="1706605" y="38100"/>
                    <a:pt x="1702795" y="30480"/>
                    <a:pt x="1696445" y="27940"/>
                  </a:cubicBezTo>
                  <a:close/>
                </a:path>
              </a:pathLst>
            </a:custGeom>
            <a:solidFill>
              <a:srgbClr val="F6E2D2"/>
            </a:solidFill>
          </p:spPr>
        </p:sp>
      </p:grpSp>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949792" y="3048529"/>
            <a:ext cx="1503313" cy="1407647"/>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flipV="1">
            <a:off x="14210467" y="3096362"/>
            <a:ext cx="1503313" cy="1407647"/>
          </a:xfrm>
          <a:prstGeom prst="rect">
            <a:avLst/>
          </a:prstGeom>
        </p:spPr>
      </p:pic>
      <p:sp>
        <p:nvSpPr>
          <p:cNvPr id="14" name="TextBox 14"/>
          <p:cNvSpPr txBox="1"/>
          <p:nvPr/>
        </p:nvSpPr>
        <p:spPr>
          <a:xfrm>
            <a:off x="733118" y="4456384"/>
            <a:ext cx="5155906" cy="5254625"/>
          </a:xfrm>
          <a:prstGeom prst="rect">
            <a:avLst/>
          </a:prstGeom>
        </p:spPr>
        <p:txBody>
          <a:bodyPr lIns="0" tIns="0" rIns="0" bIns="0" rtlCol="0" anchor="t">
            <a:spAutoFit/>
          </a:bodyPr>
          <a:lstStyle/>
          <a:p>
            <a:pPr algn="just">
              <a:lnSpc>
                <a:spcPts val="5200"/>
              </a:lnSpc>
              <a:spcBef>
                <a:spcPct val="0"/>
              </a:spcBef>
            </a:pPr>
            <a:r>
              <a:rPr lang="en-US" sz="4000">
                <a:solidFill>
                  <a:srgbClr val="925C39"/>
                </a:solidFill>
                <a:latin typeface="Roboto Condensed"/>
              </a:rPr>
              <a:t>Văn bản nghị luận xã hội được viết ra nhằm t</a:t>
            </a:r>
            <a:r>
              <a:rPr lang="en-US" sz="4000">
                <a:solidFill>
                  <a:srgbClr val="925C39"/>
                </a:solidFill>
                <a:latin typeface="Roboto Condensed Bold"/>
              </a:rPr>
              <a:t>huyết phục</a:t>
            </a:r>
            <a:r>
              <a:rPr lang="en-US" sz="4000">
                <a:solidFill>
                  <a:srgbClr val="925C39"/>
                </a:solidFill>
                <a:latin typeface="Roboto Condensed"/>
              </a:rPr>
              <a:t> người đọc, người nghe về một </a:t>
            </a:r>
            <a:r>
              <a:rPr lang="en-US" sz="4000">
                <a:solidFill>
                  <a:srgbClr val="925C39"/>
                </a:solidFill>
                <a:latin typeface="Roboto Condensed Bold"/>
              </a:rPr>
              <a:t>tư tưởng, quan điểm</a:t>
            </a:r>
            <a:r>
              <a:rPr lang="en-US" sz="4000">
                <a:solidFill>
                  <a:srgbClr val="925C39"/>
                </a:solidFill>
                <a:latin typeface="Roboto Condensed"/>
              </a:rPr>
              <a:t> nào đó, hướng tới giải quyết những vấn đề có ý nghĩa xã hội đặt ra trong đời sống.</a:t>
            </a:r>
          </a:p>
        </p:txBody>
      </p:sp>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flipV="1">
            <a:off x="8392344" y="3048529"/>
            <a:ext cx="1503313" cy="1407647"/>
          </a:xfrm>
          <a:prstGeom prst="rect">
            <a:avLst/>
          </a:prstGeom>
        </p:spPr>
      </p:pic>
      <p:sp>
        <p:nvSpPr>
          <p:cNvPr id="16" name="TextBox 16"/>
          <p:cNvSpPr txBox="1"/>
          <p:nvPr/>
        </p:nvSpPr>
        <p:spPr>
          <a:xfrm>
            <a:off x="7623292" y="4658805"/>
            <a:ext cx="3367816" cy="2737485"/>
          </a:xfrm>
          <a:prstGeom prst="rect">
            <a:avLst/>
          </a:prstGeom>
        </p:spPr>
        <p:txBody>
          <a:bodyPr lIns="0" tIns="0" rIns="0" bIns="0" rtlCol="0" anchor="t">
            <a:spAutoFit/>
          </a:bodyPr>
          <a:lstStyle/>
          <a:p>
            <a:pPr algn="just">
              <a:lnSpc>
                <a:spcPts val="5460"/>
              </a:lnSpc>
              <a:spcBef>
                <a:spcPct val="0"/>
              </a:spcBef>
            </a:pPr>
            <a:r>
              <a:rPr lang="en-US" sz="4200">
                <a:solidFill>
                  <a:srgbClr val="925C39"/>
                </a:solidFill>
                <a:latin typeface="Roboto Condensed"/>
              </a:rPr>
              <a:t>Vấn đề nghị luận cần xuất phát từ </a:t>
            </a:r>
            <a:r>
              <a:rPr lang="en-US" sz="4200">
                <a:solidFill>
                  <a:srgbClr val="925C39"/>
                </a:solidFill>
                <a:latin typeface="Roboto Condensed Bold"/>
              </a:rPr>
              <a:t>yêu cầu thực tế.</a:t>
            </a:r>
          </a:p>
        </p:txBody>
      </p:sp>
      <p:sp>
        <p:nvSpPr>
          <p:cNvPr id="17" name="TextBox 17"/>
          <p:cNvSpPr txBox="1"/>
          <p:nvPr/>
        </p:nvSpPr>
        <p:spPr>
          <a:xfrm>
            <a:off x="12899928" y="4856550"/>
            <a:ext cx="3903232" cy="3423285"/>
          </a:xfrm>
          <a:prstGeom prst="rect">
            <a:avLst/>
          </a:prstGeom>
        </p:spPr>
        <p:txBody>
          <a:bodyPr lIns="0" tIns="0" rIns="0" bIns="0" rtlCol="0" anchor="t">
            <a:spAutoFit/>
          </a:bodyPr>
          <a:lstStyle/>
          <a:p>
            <a:pPr algn="just">
              <a:lnSpc>
                <a:spcPts val="5460"/>
              </a:lnSpc>
              <a:spcBef>
                <a:spcPct val="0"/>
              </a:spcBef>
            </a:pPr>
            <a:r>
              <a:rPr lang="en-US" sz="4200">
                <a:solidFill>
                  <a:srgbClr val="925C39"/>
                </a:solidFill>
                <a:latin typeface="Roboto Condensed Bold"/>
              </a:rPr>
              <a:t>Lí lẽ </a:t>
            </a:r>
            <a:r>
              <a:rPr lang="en-US" sz="4200">
                <a:solidFill>
                  <a:srgbClr val="925C39"/>
                </a:solidFill>
                <a:latin typeface="Roboto Condensed"/>
              </a:rPr>
              <a:t>và</a:t>
            </a:r>
            <a:r>
              <a:rPr lang="en-US" sz="4200">
                <a:solidFill>
                  <a:srgbClr val="925C39"/>
                </a:solidFill>
                <a:latin typeface="Roboto Condensed Bold"/>
              </a:rPr>
              <a:t> dẫn chứng</a:t>
            </a:r>
            <a:r>
              <a:rPr lang="en-US" sz="4200">
                <a:solidFill>
                  <a:srgbClr val="925C39"/>
                </a:solidFill>
                <a:latin typeface="Roboto Condensed"/>
              </a:rPr>
              <a:t> </a:t>
            </a:r>
            <a:r>
              <a:rPr lang="en-US" sz="4200">
                <a:solidFill>
                  <a:srgbClr val="925C39"/>
                </a:solidFill>
                <a:latin typeface="Roboto Condensed Bold"/>
              </a:rPr>
              <a:t>xác đáng, tiêu biểu</a:t>
            </a:r>
            <a:r>
              <a:rPr lang="en-US" sz="4200">
                <a:solidFill>
                  <a:srgbClr val="925C39"/>
                </a:solidFill>
                <a:latin typeface="Roboto Condensed"/>
              </a:rPr>
              <a:t> để thuyết phục người đọc, người nghe.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par>
                                <p:cTn id="42" presetID="16" presetClass="entr" presetSubtype="21"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E2D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751266" y="4572339"/>
            <a:ext cx="12536734" cy="5714661"/>
          </a:xfrm>
          <a:prstGeom prst="rect">
            <a:avLst/>
          </a:prstGeom>
        </p:spPr>
      </p:pic>
      <p:pic>
        <p:nvPicPr>
          <p:cNvPr id="3" name="Picture 3"/>
          <p:cNvPicPr>
            <a:picLocks noChangeAspect="1"/>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668381">
            <a:off x="-2458004" y="-140372"/>
            <a:ext cx="13690267" cy="1354091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2127">
            <a:off x="15325607" y="-14461"/>
            <a:ext cx="3113753" cy="3113753"/>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3834570"/>
            <a:ext cx="3946000" cy="6782188"/>
          </a:xfrm>
          <a:prstGeom prst="rect">
            <a:avLst/>
          </a:prstGeom>
        </p:spPr>
      </p:pic>
      <p:sp>
        <p:nvSpPr>
          <p:cNvPr id="6" name="TextBox 6"/>
          <p:cNvSpPr txBox="1"/>
          <p:nvPr/>
        </p:nvSpPr>
        <p:spPr>
          <a:xfrm>
            <a:off x="1028700" y="969448"/>
            <a:ext cx="9865280" cy="1160780"/>
          </a:xfrm>
          <a:prstGeom prst="rect">
            <a:avLst/>
          </a:prstGeom>
        </p:spPr>
        <p:txBody>
          <a:bodyPr lIns="0" tIns="0" rIns="0" bIns="0" rtlCol="0" anchor="t">
            <a:spAutoFit/>
          </a:bodyPr>
          <a:lstStyle/>
          <a:p>
            <a:pPr>
              <a:lnSpc>
                <a:spcPts val="9519"/>
              </a:lnSpc>
            </a:pPr>
            <a:r>
              <a:rPr lang="en-US" sz="6799" dirty="0">
                <a:solidFill>
                  <a:srgbClr val="3C1B1F"/>
                </a:solidFill>
                <a:latin typeface="Fraunces Bold"/>
              </a:rPr>
              <a:t>1. KHỞI ĐỘNG</a:t>
            </a:r>
          </a:p>
        </p:txBody>
      </p:sp>
      <p:sp>
        <p:nvSpPr>
          <p:cNvPr id="7" name="TextBox 7"/>
          <p:cNvSpPr txBox="1"/>
          <p:nvPr/>
        </p:nvSpPr>
        <p:spPr>
          <a:xfrm>
            <a:off x="6959345" y="2663628"/>
            <a:ext cx="10120576" cy="1170942"/>
          </a:xfrm>
          <a:prstGeom prst="rect">
            <a:avLst/>
          </a:prstGeom>
        </p:spPr>
        <p:txBody>
          <a:bodyPr lIns="0" tIns="0" rIns="0" bIns="0" rtlCol="0" anchor="t">
            <a:spAutoFit/>
          </a:bodyPr>
          <a:lstStyle/>
          <a:p>
            <a:pPr algn="ctr">
              <a:lnSpc>
                <a:spcPts val="8959"/>
              </a:lnSpc>
              <a:spcBef>
                <a:spcPct val="0"/>
              </a:spcBef>
            </a:pPr>
            <a:r>
              <a:rPr lang="en-US" sz="6399">
                <a:solidFill>
                  <a:srgbClr val="C66344"/>
                </a:solidFill>
                <a:latin typeface="#9Slide06 SVNBlow Brush"/>
              </a:rPr>
              <a:t>NHỮNG TƯỢNG ĐÀI SỐNG MÃI</a:t>
            </a:r>
          </a:p>
        </p:txBody>
      </p:sp>
      <p:sp>
        <p:nvSpPr>
          <p:cNvPr id="8" name="TextBox 8"/>
          <p:cNvSpPr txBox="1"/>
          <p:nvPr/>
        </p:nvSpPr>
        <p:spPr>
          <a:xfrm>
            <a:off x="8184999" y="4933950"/>
            <a:ext cx="8090314" cy="4894327"/>
          </a:xfrm>
          <a:prstGeom prst="rect">
            <a:avLst/>
          </a:prstGeom>
        </p:spPr>
        <p:txBody>
          <a:bodyPr lIns="0" tIns="0" rIns="0" bIns="0" rtlCol="0" anchor="t">
            <a:spAutoFit/>
          </a:bodyPr>
          <a:lstStyle/>
          <a:p>
            <a:pPr algn="just">
              <a:lnSpc>
                <a:spcPts val="7871"/>
              </a:lnSpc>
            </a:pPr>
            <a:r>
              <a:rPr lang="en-US" sz="4799">
                <a:solidFill>
                  <a:srgbClr val="3C1B1F"/>
                </a:solidFill>
                <a:latin typeface="Roboto Condensed"/>
              </a:rPr>
              <a:t>GV đưa ra chân dung các nhân vật lịch sử trên thế giới, HS đoán xem đó là nhân vật nào, sau đó GV sẽ giới thiệu thật nhanh với HS những nhân vật này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E2D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2127">
            <a:off x="15463881" y="-21274"/>
            <a:ext cx="3113753" cy="3113753"/>
          </a:xfrm>
          <a:prstGeom prst="rect">
            <a:avLst/>
          </a:prstGeom>
        </p:spPr>
      </p:pic>
      <p:pic>
        <p:nvPicPr>
          <p:cNvPr id="3" name="Picture 3"/>
          <p:cNvPicPr>
            <a:picLocks noChangeAspect="1"/>
          </p:cNvPicPr>
          <p:nvPr/>
        </p:nvPicPr>
        <p:blipFill>
          <a:blip r:embed="rId4"/>
          <a:srcRect/>
          <a:stretch>
            <a:fillRect/>
          </a:stretch>
        </p:blipFill>
        <p:spPr>
          <a:xfrm>
            <a:off x="-399550" y="-217195"/>
            <a:ext cx="8613240" cy="11167737"/>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056162" y="2406092"/>
            <a:ext cx="10231838" cy="5947256"/>
          </a:xfrm>
          <a:prstGeom prst="rect">
            <a:avLst/>
          </a:prstGeom>
        </p:spPr>
      </p:pic>
      <p:sp>
        <p:nvSpPr>
          <p:cNvPr id="5" name="TextBox 5"/>
          <p:cNvSpPr txBox="1"/>
          <p:nvPr/>
        </p:nvSpPr>
        <p:spPr>
          <a:xfrm>
            <a:off x="9501814" y="4222933"/>
            <a:ext cx="8358674" cy="3693795"/>
          </a:xfrm>
          <a:prstGeom prst="rect">
            <a:avLst/>
          </a:prstGeom>
        </p:spPr>
        <p:txBody>
          <a:bodyPr lIns="0" tIns="0" rIns="0" bIns="0" rtlCol="0" anchor="t">
            <a:spAutoFit/>
          </a:bodyPr>
          <a:lstStyle/>
          <a:p>
            <a:pPr algn="just">
              <a:lnSpc>
                <a:spcPts val="5880"/>
              </a:lnSpc>
              <a:spcBef>
                <a:spcPct val="0"/>
              </a:spcBef>
            </a:pPr>
            <a:r>
              <a:rPr lang="en-US" sz="4200" dirty="0">
                <a:solidFill>
                  <a:srgbClr val="C15F3C"/>
                </a:solidFill>
                <a:latin typeface="Roboto Condensed"/>
              </a:rPr>
              <a:t>Nelson Mandela – </a:t>
            </a:r>
            <a:r>
              <a:rPr lang="en-US" sz="4200" dirty="0" err="1">
                <a:solidFill>
                  <a:srgbClr val="C15F3C"/>
                </a:solidFill>
                <a:latin typeface="Roboto Condensed"/>
              </a:rPr>
              <a:t>cố</a:t>
            </a:r>
            <a:r>
              <a:rPr lang="en-US" sz="4200" dirty="0">
                <a:solidFill>
                  <a:srgbClr val="C15F3C"/>
                </a:solidFill>
                <a:latin typeface="Roboto Condensed"/>
              </a:rPr>
              <a:t> </a:t>
            </a:r>
            <a:r>
              <a:rPr lang="en-US" sz="4200" dirty="0" err="1">
                <a:solidFill>
                  <a:srgbClr val="C15F3C"/>
                </a:solidFill>
                <a:latin typeface="Roboto Condensed"/>
              </a:rPr>
              <a:t>Tổng</a:t>
            </a:r>
            <a:r>
              <a:rPr lang="en-US" sz="4200" dirty="0">
                <a:solidFill>
                  <a:srgbClr val="C15F3C"/>
                </a:solidFill>
                <a:latin typeface="Roboto Condensed"/>
              </a:rPr>
              <a:t> </a:t>
            </a:r>
            <a:r>
              <a:rPr lang="en-US" sz="4200" dirty="0" err="1">
                <a:solidFill>
                  <a:srgbClr val="C15F3C"/>
                </a:solidFill>
                <a:latin typeface="Roboto Condensed"/>
              </a:rPr>
              <a:t>thống</a:t>
            </a:r>
            <a:r>
              <a:rPr lang="en-US" sz="4200" dirty="0">
                <a:solidFill>
                  <a:srgbClr val="C15F3C"/>
                </a:solidFill>
                <a:latin typeface="Roboto Condensed"/>
              </a:rPr>
              <a:t> Nam Phi </a:t>
            </a:r>
            <a:r>
              <a:rPr lang="en-US" sz="4200" dirty="0" err="1">
                <a:solidFill>
                  <a:srgbClr val="C15F3C"/>
                </a:solidFill>
                <a:latin typeface="Roboto Condensed"/>
              </a:rPr>
              <a:t>đã</a:t>
            </a:r>
            <a:r>
              <a:rPr lang="en-US" sz="4200" dirty="0">
                <a:solidFill>
                  <a:srgbClr val="C15F3C"/>
                </a:solidFill>
                <a:latin typeface="Roboto Condensed"/>
              </a:rPr>
              <a:t> </a:t>
            </a:r>
            <a:r>
              <a:rPr lang="en-US" sz="4200" dirty="0" err="1">
                <a:solidFill>
                  <a:srgbClr val="C15F3C"/>
                </a:solidFill>
                <a:latin typeface="Roboto Condensed"/>
              </a:rPr>
              <a:t>dẫn</a:t>
            </a:r>
            <a:r>
              <a:rPr lang="en-US" sz="4200" dirty="0">
                <a:solidFill>
                  <a:srgbClr val="C15F3C"/>
                </a:solidFill>
                <a:latin typeface="Roboto Condensed"/>
              </a:rPr>
              <a:t> </a:t>
            </a:r>
            <a:r>
              <a:rPr lang="en-US" sz="4200" dirty="0" err="1">
                <a:solidFill>
                  <a:srgbClr val="C15F3C"/>
                </a:solidFill>
                <a:latin typeface="Roboto Condensed"/>
              </a:rPr>
              <a:t>dắt</a:t>
            </a:r>
            <a:r>
              <a:rPr lang="en-US" sz="4200" dirty="0">
                <a:solidFill>
                  <a:srgbClr val="C15F3C"/>
                </a:solidFill>
                <a:latin typeface="Roboto Condensed"/>
              </a:rPr>
              <a:t> </a:t>
            </a:r>
            <a:r>
              <a:rPr lang="en-US" sz="4200" dirty="0" err="1">
                <a:solidFill>
                  <a:srgbClr val="C15F3C"/>
                </a:solidFill>
                <a:latin typeface="Roboto Condensed"/>
              </a:rPr>
              <a:t>đất</a:t>
            </a:r>
            <a:r>
              <a:rPr lang="en-US" sz="4200" dirty="0">
                <a:solidFill>
                  <a:srgbClr val="C15F3C"/>
                </a:solidFill>
                <a:latin typeface="Roboto Condensed"/>
              </a:rPr>
              <a:t> </a:t>
            </a:r>
            <a:r>
              <a:rPr lang="en-US" sz="4200" dirty="0" err="1">
                <a:solidFill>
                  <a:srgbClr val="C15F3C"/>
                </a:solidFill>
                <a:latin typeface="Roboto Condensed"/>
              </a:rPr>
              <a:t>nước</a:t>
            </a:r>
            <a:r>
              <a:rPr lang="en-US" sz="4200" dirty="0">
                <a:solidFill>
                  <a:srgbClr val="C15F3C"/>
                </a:solidFill>
                <a:latin typeface="Roboto Condensed"/>
              </a:rPr>
              <a:t> </a:t>
            </a:r>
            <a:r>
              <a:rPr lang="en-US" sz="4200" dirty="0" err="1">
                <a:solidFill>
                  <a:srgbClr val="C15F3C"/>
                </a:solidFill>
                <a:latin typeface="Roboto Condensed"/>
              </a:rPr>
              <a:t>thoát</a:t>
            </a:r>
            <a:r>
              <a:rPr lang="en-US" sz="4200" dirty="0">
                <a:solidFill>
                  <a:srgbClr val="C15F3C"/>
                </a:solidFill>
                <a:latin typeface="Roboto Condensed"/>
              </a:rPr>
              <a:t> </a:t>
            </a:r>
            <a:r>
              <a:rPr lang="en-US" sz="4200" dirty="0" err="1">
                <a:solidFill>
                  <a:srgbClr val="C15F3C"/>
                </a:solidFill>
                <a:latin typeface="Roboto Condensed"/>
              </a:rPr>
              <a:t>ách</a:t>
            </a:r>
            <a:r>
              <a:rPr lang="en-US" sz="4200" dirty="0">
                <a:solidFill>
                  <a:srgbClr val="C15F3C"/>
                </a:solidFill>
                <a:latin typeface="Roboto Condensed"/>
              </a:rPr>
              <a:t> </a:t>
            </a:r>
            <a:r>
              <a:rPr lang="en-US" sz="4200" dirty="0" err="1">
                <a:solidFill>
                  <a:srgbClr val="C15F3C"/>
                </a:solidFill>
                <a:latin typeface="Roboto Condensed"/>
              </a:rPr>
              <a:t>chế</a:t>
            </a:r>
            <a:r>
              <a:rPr lang="en-US" sz="4200" dirty="0">
                <a:solidFill>
                  <a:srgbClr val="C15F3C"/>
                </a:solidFill>
                <a:latin typeface="Roboto Condensed"/>
              </a:rPr>
              <a:t> </a:t>
            </a:r>
            <a:r>
              <a:rPr lang="en-US" sz="4200" dirty="0" err="1">
                <a:solidFill>
                  <a:srgbClr val="C15F3C"/>
                </a:solidFill>
                <a:latin typeface="Roboto Condensed"/>
              </a:rPr>
              <a:t>độ</a:t>
            </a:r>
            <a:r>
              <a:rPr lang="en-US" sz="4200" dirty="0">
                <a:solidFill>
                  <a:srgbClr val="C15F3C"/>
                </a:solidFill>
                <a:latin typeface="Roboto Condensed"/>
              </a:rPr>
              <a:t> </a:t>
            </a:r>
            <a:r>
              <a:rPr lang="en-US" sz="4200" dirty="0" err="1">
                <a:solidFill>
                  <a:srgbClr val="C15F3C"/>
                </a:solidFill>
                <a:latin typeface="Roboto Condensed"/>
              </a:rPr>
              <a:t>phân</a:t>
            </a:r>
            <a:r>
              <a:rPr lang="en-US" sz="4200" dirty="0">
                <a:solidFill>
                  <a:srgbClr val="C15F3C"/>
                </a:solidFill>
                <a:latin typeface="Roboto Condensed"/>
              </a:rPr>
              <a:t> </a:t>
            </a:r>
            <a:r>
              <a:rPr lang="en-US" sz="4200" dirty="0" err="1">
                <a:solidFill>
                  <a:srgbClr val="C15F3C"/>
                </a:solidFill>
                <a:latin typeface="Roboto Condensed"/>
              </a:rPr>
              <a:t>biệt</a:t>
            </a:r>
            <a:r>
              <a:rPr lang="en-US" sz="4200" dirty="0">
                <a:solidFill>
                  <a:srgbClr val="C15F3C"/>
                </a:solidFill>
                <a:latin typeface="Roboto Condensed"/>
              </a:rPr>
              <a:t> </a:t>
            </a:r>
            <a:r>
              <a:rPr lang="en-US" sz="4200" dirty="0" err="1">
                <a:solidFill>
                  <a:srgbClr val="C15F3C"/>
                </a:solidFill>
                <a:latin typeface="Roboto Condensed"/>
              </a:rPr>
              <a:t>chủng</a:t>
            </a:r>
            <a:r>
              <a:rPr lang="en-US" sz="4200" dirty="0">
                <a:solidFill>
                  <a:srgbClr val="C15F3C"/>
                </a:solidFill>
                <a:latin typeface="Roboto Condensed"/>
              </a:rPr>
              <a:t> </a:t>
            </a:r>
            <a:r>
              <a:rPr lang="en-US" sz="4200" dirty="0" err="1">
                <a:solidFill>
                  <a:srgbClr val="C15F3C"/>
                </a:solidFill>
                <a:latin typeface="Roboto Condensed"/>
              </a:rPr>
              <a:t>tộc</a:t>
            </a:r>
            <a:r>
              <a:rPr lang="en-US" sz="4200" dirty="0">
                <a:solidFill>
                  <a:srgbClr val="C15F3C"/>
                </a:solidFill>
                <a:latin typeface="Roboto Condensed"/>
              </a:rPr>
              <a:t>. </a:t>
            </a:r>
            <a:r>
              <a:rPr lang="en-US" sz="4200" dirty="0" err="1">
                <a:solidFill>
                  <a:srgbClr val="C15F3C"/>
                </a:solidFill>
                <a:latin typeface="Roboto Condensed"/>
              </a:rPr>
              <a:t>Ông</a:t>
            </a:r>
            <a:r>
              <a:rPr lang="en-US" sz="4200" dirty="0">
                <a:solidFill>
                  <a:srgbClr val="C15F3C"/>
                </a:solidFill>
                <a:latin typeface="Roboto Condensed"/>
              </a:rPr>
              <a:t> </a:t>
            </a:r>
            <a:r>
              <a:rPr lang="en-US" sz="4200" dirty="0" err="1">
                <a:solidFill>
                  <a:srgbClr val="C15F3C"/>
                </a:solidFill>
                <a:latin typeface="Roboto Condensed"/>
              </a:rPr>
              <a:t>trở</a:t>
            </a:r>
            <a:r>
              <a:rPr lang="en-US" sz="4200" dirty="0">
                <a:solidFill>
                  <a:srgbClr val="C15F3C"/>
                </a:solidFill>
                <a:latin typeface="Roboto Condensed"/>
              </a:rPr>
              <a:t> </a:t>
            </a:r>
            <a:r>
              <a:rPr lang="en-US" sz="4200" dirty="0" err="1">
                <a:solidFill>
                  <a:srgbClr val="C15F3C"/>
                </a:solidFill>
                <a:latin typeface="Roboto Condensed"/>
              </a:rPr>
              <a:t>thành</a:t>
            </a:r>
            <a:r>
              <a:rPr lang="en-US" sz="4200" dirty="0">
                <a:solidFill>
                  <a:srgbClr val="C15F3C"/>
                </a:solidFill>
                <a:latin typeface="Roboto Condensed"/>
              </a:rPr>
              <a:t> </a:t>
            </a:r>
            <a:r>
              <a:rPr lang="en-US" sz="4200" dirty="0" err="1">
                <a:solidFill>
                  <a:srgbClr val="C15F3C"/>
                </a:solidFill>
                <a:latin typeface="Roboto Condensed"/>
              </a:rPr>
              <a:t>biểu</a:t>
            </a:r>
            <a:r>
              <a:rPr lang="en-US" sz="4200" dirty="0">
                <a:solidFill>
                  <a:srgbClr val="C15F3C"/>
                </a:solidFill>
                <a:latin typeface="Roboto Condensed"/>
              </a:rPr>
              <a:t> </a:t>
            </a:r>
            <a:r>
              <a:rPr lang="en-US" sz="4200" dirty="0" err="1">
                <a:solidFill>
                  <a:srgbClr val="C15F3C"/>
                </a:solidFill>
                <a:latin typeface="Roboto Condensed"/>
              </a:rPr>
              <a:t>tượng</a:t>
            </a:r>
            <a:r>
              <a:rPr lang="en-US" sz="4200" dirty="0">
                <a:solidFill>
                  <a:srgbClr val="C15F3C"/>
                </a:solidFill>
                <a:latin typeface="Roboto Condensed"/>
              </a:rPr>
              <a:t> </a:t>
            </a:r>
            <a:r>
              <a:rPr lang="en-US" sz="4200" dirty="0" err="1">
                <a:solidFill>
                  <a:srgbClr val="C15F3C"/>
                </a:solidFill>
                <a:latin typeface="Roboto Condensed"/>
              </a:rPr>
              <a:t>quốc</a:t>
            </a:r>
            <a:r>
              <a:rPr lang="en-US" sz="4200" dirty="0">
                <a:solidFill>
                  <a:srgbClr val="C15F3C"/>
                </a:solidFill>
                <a:latin typeface="Roboto Condensed"/>
              </a:rPr>
              <a:t> </a:t>
            </a:r>
            <a:r>
              <a:rPr lang="en-US" sz="4200" dirty="0" err="1">
                <a:solidFill>
                  <a:srgbClr val="C15F3C"/>
                </a:solidFill>
                <a:latin typeface="Roboto Condensed"/>
              </a:rPr>
              <a:t>tế</a:t>
            </a:r>
            <a:r>
              <a:rPr lang="en-US" sz="4200" dirty="0">
                <a:solidFill>
                  <a:srgbClr val="C15F3C"/>
                </a:solidFill>
                <a:latin typeface="Roboto Condensed"/>
              </a:rPr>
              <a:t> </a:t>
            </a:r>
            <a:r>
              <a:rPr lang="en-US" sz="4200" dirty="0" err="1">
                <a:solidFill>
                  <a:srgbClr val="C15F3C"/>
                </a:solidFill>
                <a:latin typeface="Roboto Condensed"/>
              </a:rPr>
              <a:t>cho</a:t>
            </a:r>
            <a:r>
              <a:rPr lang="en-US" sz="4200" dirty="0">
                <a:solidFill>
                  <a:srgbClr val="C15F3C"/>
                </a:solidFill>
                <a:latin typeface="Roboto Condensed"/>
              </a:rPr>
              <a:t> </a:t>
            </a:r>
            <a:r>
              <a:rPr lang="en-US" sz="4200" dirty="0" err="1">
                <a:solidFill>
                  <a:srgbClr val="C15F3C"/>
                </a:solidFill>
                <a:latin typeface="Roboto Condensed"/>
              </a:rPr>
              <a:t>tinh</a:t>
            </a:r>
            <a:r>
              <a:rPr lang="en-US" sz="4200" dirty="0">
                <a:solidFill>
                  <a:srgbClr val="C15F3C"/>
                </a:solidFill>
                <a:latin typeface="Roboto Condensed"/>
              </a:rPr>
              <a:t> </a:t>
            </a:r>
            <a:r>
              <a:rPr lang="en-US" sz="4200" dirty="0" err="1">
                <a:solidFill>
                  <a:srgbClr val="C15F3C"/>
                </a:solidFill>
                <a:latin typeface="Roboto Condensed"/>
              </a:rPr>
              <a:t>thần</a:t>
            </a:r>
            <a:r>
              <a:rPr lang="en-US" sz="4200" dirty="0">
                <a:solidFill>
                  <a:srgbClr val="C15F3C"/>
                </a:solidFill>
                <a:latin typeface="Roboto Condensed"/>
              </a:rPr>
              <a:t> </a:t>
            </a:r>
            <a:r>
              <a:rPr lang="en-US" sz="4200" dirty="0" err="1">
                <a:solidFill>
                  <a:srgbClr val="C15F3C"/>
                </a:solidFill>
                <a:latin typeface="Roboto Condensed"/>
              </a:rPr>
              <a:t>tự</a:t>
            </a:r>
            <a:r>
              <a:rPr lang="en-US" sz="4200" dirty="0">
                <a:solidFill>
                  <a:srgbClr val="C15F3C"/>
                </a:solidFill>
                <a:latin typeface="Roboto Condensed"/>
              </a:rPr>
              <a:t> do, </a:t>
            </a:r>
            <a:r>
              <a:rPr lang="en-US" sz="4200" dirty="0" err="1">
                <a:solidFill>
                  <a:srgbClr val="C15F3C"/>
                </a:solidFill>
                <a:latin typeface="Roboto Condensed"/>
              </a:rPr>
              <a:t>đoàn</a:t>
            </a:r>
            <a:r>
              <a:rPr lang="en-US" sz="4200" dirty="0">
                <a:solidFill>
                  <a:srgbClr val="C15F3C"/>
                </a:solidFill>
                <a:latin typeface="Roboto Condensed"/>
              </a:rPr>
              <a:t> </a:t>
            </a:r>
            <a:r>
              <a:rPr lang="en-US" sz="4200" dirty="0" err="1">
                <a:solidFill>
                  <a:srgbClr val="C15F3C"/>
                </a:solidFill>
                <a:latin typeface="Roboto Condensed"/>
              </a:rPr>
              <a:t>kết</a:t>
            </a:r>
            <a:r>
              <a:rPr lang="en-US" sz="4200" dirty="0">
                <a:solidFill>
                  <a:srgbClr val="C15F3C"/>
                </a:solidFill>
                <a:latin typeface="Roboto Condensed"/>
              </a:rPr>
              <a:t> </a:t>
            </a:r>
            <a:r>
              <a:rPr lang="en-US" sz="4200" dirty="0" err="1">
                <a:solidFill>
                  <a:srgbClr val="C15F3C"/>
                </a:solidFill>
                <a:latin typeface="Roboto Condensed"/>
              </a:rPr>
              <a:t>dân</a:t>
            </a:r>
            <a:r>
              <a:rPr lang="en-US" sz="4200" dirty="0">
                <a:solidFill>
                  <a:srgbClr val="C15F3C"/>
                </a:solidFill>
                <a:latin typeface="Roboto Condensed"/>
              </a:rPr>
              <a:t> </a:t>
            </a:r>
            <a:r>
              <a:rPr lang="en-US" sz="4200" dirty="0" err="1">
                <a:solidFill>
                  <a:srgbClr val="C15F3C"/>
                </a:solidFill>
                <a:latin typeface="Roboto Condensed"/>
              </a:rPr>
              <a:t>tộc</a:t>
            </a:r>
            <a:r>
              <a:rPr lang="en-US" sz="4200" dirty="0">
                <a:solidFill>
                  <a:srgbClr val="C15F3C"/>
                </a:solidFill>
                <a:latin typeface="Roboto Condensed"/>
              </a:rPr>
              <a:t> </a:t>
            </a:r>
            <a:r>
              <a:rPr lang="en-US" sz="4200" dirty="0" err="1">
                <a:solidFill>
                  <a:srgbClr val="C15F3C"/>
                </a:solidFill>
                <a:latin typeface="Roboto Condensed"/>
              </a:rPr>
              <a:t>và</a:t>
            </a:r>
            <a:r>
              <a:rPr lang="en-US" sz="4200" dirty="0">
                <a:solidFill>
                  <a:srgbClr val="C15F3C"/>
                </a:solidFill>
                <a:latin typeface="Roboto Condensed"/>
              </a:rPr>
              <a:t> </a:t>
            </a:r>
            <a:r>
              <a:rPr lang="en-US" sz="4200" dirty="0" err="1">
                <a:solidFill>
                  <a:srgbClr val="C15F3C"/>
                </a:solidFill>
                <a:latin typeface="Roboto Condensed"/>
              </a:rPr>
              <a:t>lòng</a:t>
            </a:r>
            <a:r>
              <a:rPr lang="en-US" sz="4200" dirty="0">
                <a:solidFill>
                  <a:srgbClr val="C15F3C"/>
                </a:solidFill>
                <a:latin typeface="Roboto Condensed"/>
              </a:rPr>
              <a:t> </a:t>
            </a:r>
            <a:r>
              <a:rPr lang="en-US" sz="4200" dirty="0" err="1">
                <a:solidFill>
                  <a:srgbClr val="C15F3C"/>
                </a:solidFill>
                <a:latin typeface="Roboto Condensed"/>
              </a:rPr>
              <a:t>vị</a:t>
            </a:r>
            <a:r>
              <a:rPr lang="en-US" sz="4200" dirty="0">
                <a:solidFill>
                  <a:srgbClr val="C15F3C"/>
                </a:solidFill>
                <a:latin typeface="Roboto Condensed"/>
              </a:rPr>
              <a:t> </a:t>
            </a:r>
            <a:r>
              <a:rPr lang="en-US" sz="4200" dirty="0" err="1">
                <a:solidFill>
                  <a:srgbClr val="C15F3C"/>
                </a:solidFill>
                <a:latin typeface="Roboto Condensed"/>
              </a:rPr>
              <a:t>tha</a:t>
            </a:r>
            <a:endParaRPr lang="en-US" sz="4200" dirty="0">
              <a:solidFill>
                <a:srgbClr val="C15F3C"/>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E2D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91620">
            <a:off x="6603469" y="-684762"/>
            <a:ext cx="13056737" cy="12914300"/>
          </a:xfrm>
          <a:prstGeom prst="rect">
            <a:avLst/>
          </a:prstGeom>
        </p:spPr>
      </p:pic>
      <p:pic>
        <p:nvPicPr>
          <p:cNvPr id="3" name="Picture 3"/>
          <p:cNvPicPr>
            <a:picLocks noChangeAspect="1"/>
          </p:cNvPicPr>
          <p:nvPr/>
        </p:nvPicPr>
        <p:blipFill>
          <a:blip r:embed="rId4"/>
          <a:srcRect/>
          <a:stretch>
            <a:fillRect/>
          </a:stretch>
        </p:blipFill>
        <p:spPr>
          <a:xfrm>
            <a:off x="-289653" y="239383"/>
            <a:ext cx="7860821" cy="10351698"/>
          </a:xfrm>
          <a:prstGeom prst="rect">
            <a:avLst/>
          </a:prstGeom>
        </p:spPr>
      </p:pic>
      <p:sp>
        <p:nvSpPr>
          <p:cNvPr id="4" name="TextBox 4"/>
          <p:cNvSpPr txBox="1"/>
          <p:nvPr/>
        </p:nvSpPr>
        <p:spPr>
          <a:xfrm>
            <a:off x="9414677" y="1943747"/>
            <a:ext cx="7434322" cy="6665595"/>
          </a:xfrm>
          <a:prstGeom prst="rect">
            <a:avLst/>
          </a:prstGeom>
        </p:spPr>
        <p:txBody>
          <a:bodyPr lIns="0" tIns="0" rIns="0" bIns="0" rtlCol="0" anchor="t">
            <a:spAutoFit/>
          </a:bodyPr>
          <a:lstStyle/>
          <a:p>
            <a:pPr algn="ctr">
              <a:lnSpc>
                <a:spcPts val="5880"/>
              </a:lnSpc>
              <a:spcBef>
                <a:spcPct val="0"/>
              </a:spcBef>
            </a:pPr>
            <a:r>
              <a:rPr lang="en-US" sz="4200" dirty="0">
                <a:solidFill>
                  <a:srgbClr val="FEFFFE"/>
                </a:solidFill>
                <a:latin typeface="Roboto Condensed"/>
              </a:rPr>
              <a:t>Vladimir Lenin </a:t>
            </a:r>
            <a:r>
              <a:rPr lang="en-US" sz="4200" dirty="0" err="1">
                <a:solidFill>
                  <a:srgbClr val="FEFFFE"/>
                </a:solidFill>
                <a:latin typeface="Roboto Condensed"/>
              </a:rPr>
              <a:t>là</a:t>
            </a:r>
            <a:r>
              <a:rPr lang="en-US" sz="4200" dirty="0">
                <a:solidFill>
                  <a:srgbClr val="FEFFFE"/>
                </a:solidFill>
                <a:latin typeface="Roboto Condensed"/>
              </a:rPr>
              <a:t> </a:t>
            </a:r>
            <a:r>
              <a:rPr lang="en-US" sz="4200" dirty="0" err="1">
                <a:solidFill>
                  <a:srgbClr val="FEFFFE"/>
                </a:solidFill>
                <a:latin typeface="Roboto Condensed"/>
              </a:rPr>
              <a:t>vị</a:t>
            </a:r>
            <a:r>
              <a:rPr lang="en-US" sz="4200" dirty="0">
                <a:solidFill>
                  <a:srgbClr val="FEFFFE"/>
                </a:solidFill>
                <a:latin typeface="Roboto Condensed"/>
              </a:rPr>
              <a:t> </a:t>
            </a:r>
            <a:r>
              <a:rPr lang="en-US" sz="4200" dirty="0" err="1">
                <a:solidFill>
                  <a:srgbClr val="FEFFFE"/>
                </a:solidFill>
                <a:latin typeface="Roboto Condensed"/>
              </a:rPr>
              <a:t>lãnh</a:t>
            </a:r>
            <a:r>
              <a:rPr lang="en-US" sz="4200" dirty="0">
                <a:solidFill>
                  <a:srgbClr val="FEFFFE"/>
                </a:solidFill>
                <a:latin typeface="Roboto Condensed"/>
              </a:rPr>
              <a:t> </a:t>
            </a:r>
            <a:r>
              <a:rPr lang="en-US" sz="4200" dirty="0" err="1">
                <a:solidFill>
                  <a:srgbClr val="FEFFFE"/>
                </a:solidFill>
                <a:latin typeface="Roboto Condensed"/>
              </a:rPr>
              <a:t>tụ</a:t>
            </a:r>
            <a:r>
              <a:rPr lang="en-US" sz="4200" dirty="0">
                <a:solidFill>
                  <a:srgbClr val="FEFFFE"/>
                </a:solidFill>
                <a:latin typeface="Roboto Condensed"/>
              </a:rPr>
              <a:t> </a:t>
            </a:r>
            <a:r>
              <a:rPr lang="en-US" sz="4200" dirty="0" err="1">
                <a:solidFill>
                  <a:srgbClr val="FEFFFE"/>
                </a:solidFill>
                <a:latin typeface="Roboto Condensed"/>
              </a:rPr>
              <a:t>vĩ</a:t>
            </a:r>
            <a:r>
              <a:rPr lang="en-US" sz="4200" dirty="0">
                <a:solidFill>
                  <a:srgbClr val="FEFFFE"/>
                </a:solidFill>
                <a:latin typeface="Roboto Condensed"/>
              </a:rPr>
              <a:t> </a:t>
            </a:r>
            <a:r>
              <a:rPr lang="en-US" sz="4200" dirty="0" err="1">
                <a:solidFill>
                  <a:srgbClr val="FEFFFE"/>
                </a:solidFill>
                <a:latin typeface="Roboto Condensed"/>
              </a:rPr>
              <a:t>đại</a:t>
            </a:r>
            <a:r>
              <a:rPr lang="en-US" sz="4200" dirty="0">
                <a:solidFill>
                  <a:srgbClr val="FEFFFE"/>
                </a:solidFill>
                <a:latin typeface="Roboto Condensed"/>
              </a:rPr>
              <a:t>, </a:t>
            </a:r>
            <a:r>
              <a:rPr lang="en-US" sz="4200" dirty="0" err="1">
                <a:solidFill>
                  <a:srgbClr val="FEFFFE"/>
                </a:solidFill>
                <a:latin typeface="Roboto Condensed"/>
              </a:rPr>
              <a:t>nhà</a:t>
            </a:r>
            <a:r>
              <a:rPr lang="en-US" sz="4200" dirty="0">
                <a:solidFill>
                  <a:srgbClr val="FEFFFE"/>
                </a:solidFill>
                <a:latin typeface="Roboto Condensed"/>
              </a:rPr>
              <a:t> </a:t>
            </a:r>
            <a:r>
              <a:rPr lang="en-US" sz="4200" dirty="0" err="1">
                <a:solidFill>
                  <a:srgbClr val="FEFFFE"/>
                </a:solidFill>
                <a:latin typeface="Roboto Condensed"/>
              </a:rPr>
              <a:t>chính</a:t>
            </a:r>
            <a:r>
              <a:rPr lang="en-US" sz="4200" dirty="0">
                <a:solidFill>
                  <a:srgbClr val="FEFFFE"/>
                </a:solidFill>
                <a:latin typeface="Roboto Condensed"/>
              </a:rPr>
              <a:t> </a:t>
            </a:r>
            <a:r>
              <a:rPr lang="en-US" sz="4200" dirty="0" err="1">
                <a:solidFill>
                  <a:srgbClr val="FEFFFE"/>
                </a:solidFill>
                <a:latin typeface="Roboto Condensed"/>
              </a:rPr>
              <a:t>trị</a:t>
            </a:r>
            <a:r>
              <a:rPr lang="en-US" sz="4200" dirty="0">
                <a:solidFill>
                  <a:srgbClr val="FEFFFE"/>
                </a:solidFill>
                <a:latin typeface="Roboto Condensed"/>
              </a:rPr>
              <a:t> </a:t>
            </a:r>
            <a:r>
              <a:rPr lang="en-US" sz="4200" dirty="0" err="1">
                <a:solidFill>
                  <a:srgbClr val="FEFFFE"/>
                </a:solidFill>
                <a:latin typeface="Roboto Condensed"/>
              </a:rPr>
              <a:t>kiệt</a:t>
            </a:r>
            <a:r>
              <a:rPr lang="en-US" sz="4200" dirty="0">
                <a:solidFill>
                  <a:srgbClr val="FEFFFE"/>
                </a:solidFill>
                <a:latin typeface="Roboto Condensed"/>
              </a:rPr>
              <a:t> </a:t>
            </a:r>
            <a:r>
              <a:rPr lang="en-US" sz="4200" dirty="0" err="1">
                <a:solidFill>
                  <a:srgbClr val="FEFFFE"/>
                </a:solidFill>
                <a:latin typeface="Roboto Condensed"/>
              </a:rPr>
              <a:t>xuất</a:t>
            </a:r>
            <a:r>
              <a:rPr lang="en-US" sz="4200" dirty="0">
                <a:solidFill>
                  <a:srgbClr val="FEFFFE"/>
                </a:solidFill>
                <a:latin typeface="Roboto Condensed"/>
              </a:rPr>
              <a:t>, </a:t>
            </a:r>
            <a:r>
              <a:rPr lang="en-US" sz="4200" dirty="0" err="1">
                <a:solidFill>
                  <a:srgbClr val="FEFFFE"/>
                </a:solidFill>
                <a:latin typeface="Roboto Condensed"/>
              </a:rPr>
              <a:t>người</a:t>
            </a:r>
            <a:r>
              <a:rPr lang="en-US" sz="4200" dirty="0">
                <a:solidFill>
                  <a:srgbClr val="FEFFFE"/>
                </a:solidFill>
                <a:latin typeface="Roboto Condensed"/>
              </a:rPr>
              <a:t> </a:t>
            </a:r>
            <a:r>
              <a:rPr lang="en-US" sz="4200" dirty="0" err="1">
                <a:solidFill>
                  <a:srgbClr val="FEFFFE"/>
                </a:solidFill>
                <a:latin typeface="Roboto Condensed"/>
              </a:rPr>
              <a:t>thầy</a:t>
            </a:r>
            <a:r>
              <a:rPr lang="en-US" sz="4200" dirty="0">
                <a:solidFill>
                  <a:srgbClr val="FEFFFE"/>
                </a:solidFill>
                <a:latin typeface="Roboto Condensed"/>
              </a:rPr>
              <a:t> </a:t>
            </a:r>
            <a:r>
              <a:rPr lang="en-US" sz="4200" dirty="0" err="1">
                <a:solidFill>
                  <a:srgbClr val="FEFFFE"/>
                </a:solidFill>
                <a:latin typeface="Roboto Condensed"/>
              </a:rPr>
              <a:t>của</a:t>
            </a:r>
            <a:r>
              <a:rPr lang="en-US" sz="4200" dirty="0">
                <a:solidFill>
                  <a:srgbClr val="FEFFFE"/>
                </a:solidFill>
                <a:latin typeface="Roboto Condensed"/>
              </a:rPr>
              <a:t> </a:t>
            </a:r>
            <a:r>
              <a:rPr lang="en-US" sz="4200" dirty="0" err="1">
                <a:solidFill>
                  <a:srgbClr val="FEFFFE"/>
                </a:solidFill>
                <a:latin typeface="Roboto Condensed"/>
              </a:rPr>
              <a:t>giai</a:t>
            </a:r>
            <a:r>
              <a:rPr lang="en-US" sz="4200" dirty="0">
                <a:solidFill>
                  <a:srgbClr val="FEFFFE"/>
                </a:solidFill>
                <a:latin typeface="Roboto Condensed"/>
              </a:rPr>
              <a:t> </a:t>
            </a:r>
            <a:r>
              <a:rPr lang="en-US" sz="4200" dirty="0" err="1">
                <a:solidFill>
                  <a:srgbClr val="FEFFFE"/>
                </a:solidFill>
                <a:latin typeface="Roboto Condensed"/>
              </a:rPr>
              <a:t>cấp</a:t>
            </a:r>
            <a:r>
              <a:rPr lang="en-US" sz="4200" dirty="0">
                <a:solidFill>
                  <a:srgbClr val="FEFFFE"/>
                </a:solidFill>
                <a:latin typeface="Roboto Condensed"/>
              </a:rPr>
              <a:t> </a:t>
            </a:r>
            <a:r>
              <a:rPr lang="en-US" sz="4200" dirty="0" err="1">
                <a:solidFill>
                  <a:srgbClr val="FEFFFE"/>
                </a:solidFill>
                <a:latin typeface="Roboto Condensed"/>
              </a:rPr>
              <a:t>công</a:t>
            </a:r>
            <a:r>
              <a:rPr lang="en-US" sz="4200" dirty="0">
                <a:solidFill>
                  <a:srgbClr val="FEFFFE"/>
                </a:solidFill>
                <a:latin typeface="Roboto Condensed"/>
              </a:rPr>
              <a:t> </a:t>
            </a:r>
            <a:r>
              <a:rPr lang="en-US" sz="4200" dirty="0" err="1">
                <a:solidFill>
                  <a:srgbClr val="FEFFFE"/>
                </a:solidFill>
                <a:latin typeface="Roboto Condensed"/>
              </a:rPr>
              <a:t>nhân</a:t>
            </a:r>
            <a:r>
              <a:rPr lang="en-US" sz="4200" dirty="0">
                <a:solidFill>
                  <a:srgbClr val="FEFFFE"/>
                </a:solidFill>
                <a:latin typeface="Roboto Condensed"/>
              </a:rPr>
              <a:t>, </a:t>
            </a:r>
            <a:r>
              <a:rPr lang="en-US" sz="4200" dirty="0" err="1">
                <a:solidFill>
                  <a:srgbClr val="FEFFFE"/>
                </a:solidFill>
                <a:latin typeface="Roboto Condensed"/>
              </a:rPr>
              <a:t>Nhân</a:t>
            </a:r>
            <a:r>
              <a:rPr lang="en-US" sz="4200" dirty="0">
                <a:solidFill>
                  <a:srgbClr val="FEFFFE"/>
                </a:solidFill>
                <a:latin typeface="Roboto Condensed"/>
              </a:rPr>
              <a:t> </a:t>
            </a:r>
            <a:r>
              <a:rPr lang="en-US" sz="4200" dirty="0" err="1">
                <a:solidFill>
                  <a:srgbClr val="FEFFFE"/>
                </a:solidFill>
                <a:latin typeface="Roboto Condensed"/>
              </a:rPr>
              <a:t>dân</a:t>
            </a:r>
            <a:r>
              <a:rPr lang="en-US" sz="4200" dirty="0">
                <a:solidFill>
                  <a:srgbClr val="FEFFFE"/>
                </a:solidFill>
                <a:latin typeface="Roboto Condensed"/>
              </a:rPr>
              <a:t> </a:t>
            </a:r>
            <a:r>
              <a:rPr lang="en-US" sz="4200" dirty="0" err="1">
                <a:solidFill>
                  <a:srgbClr val="FEFFFE"/>
                </a:solidFill>
                <a:latin typeface="Roboto Condensed"/>
              </a:rPr>
              <a:t>lao</a:t>
            </a:r>
            <a:r>
              <a:rPr lang="en-US" sz="4200" dirty="0">
                <a:solidFill>
                  <a:srgbClr val="FEFFFE"/>
                </a:solidFill>
                <a:latin typeface="Roboto Condensed"/>
              </a:rPr>
              <a:t> </a:t>
            </a:r>
            <a:r>
              <a:rPr lang="en-US" sz="4200" dirty="0" err="1">
                <a:solidFill>
                  <a:srgbClr val="FEFFFE"/>
                </a:solidFill>
                <a:latin typeface="Roboto Condensed"/>
              </a:rPr>
              <a:t>động</a:t>
            </a:r>
            <a:r>
              <a:rPr lang="en-US" sz="4200" dirty="0">
                <a:solidFill>
                  <a:srgbClr val="FEFFFE"/>
                </a:solidFill>
                <a:latin typeface="Roboto Condensed"/>
              </a:rPr>
              <a:t> </a:t>
            </a:r>
            <a:r>
              <a:rPr lang="en-US" sz="4200" dirty="0" err="1">
                <a:solidFill>
                  <a:srgbClr val="FEFFFE"/>
                </a:solidFill>
                <a:latin typeface="Roboto Condensed"/>
              </a:rPr>
              <a:t>toàn</a:t>
            </a:r>
            <a:r>
              <a:rPr lang="en-US" sz="4200" dirty="0">
                <a:solidFill>
                  <a:srgbClr val="FEFFFE"/>
                </a:solidFill>
                <a:latin typeface="Roboto Condensed"/>
              </a:rPr>
              <a:t> </a:t>
            </a:r>
            <a:r>
              <a:rPr lang="en-US" sz="4200" dirty="0" err="1">
                <a:solidFill>
                  <a:srgbClr val="FEFFFE"/>
                </a:solidFill>
                <a:latin typeface="Roboto Condensed"/>
              </a:rPr>
              <a:t>thế</a:t>
            </a:r>
            <a:r>
              <a:rPr lang="en-US" sz="4200" dirty="0">
                <a:solidFill>
                  <a:srgbClr val="FEFFFE"/>
                </a:solidFill>
                <a:latin typeface="Roboto Condensed"/>
              </a:rPr>
              <a:t> </a:t>
            </a:r>
            <a:r>
              <a:rPr lang="en-US" sz="4200" dirty="0" err="1">
                <a:solidFill>
                  <a:srgbClr val="FEFFFE"/>
                </a:solidFill>
                <a:latin typeface="Roboto Condensed"/>
              </a:rPr>
              <a:t>giới</a:t>
            </a:r>
            <a:r>
              <a:rPr lang="en-US" sz="4200" dirty="0">
                <a:solidFill>
                  <a:srgbClr val="FEFFFE"/>
                </a:solidFill>
                <a:latin typeface="Roboto Condensed"/>
              </a:rPr>
              <a:t> </a:t>
            </a:r>
            <a:r>
              <a:rPr lang="en-US" sz="4200" dirty="0" err="1">
                <a:solidFill>
                  <a:srgbClr val="FEFFFE"/>
                </a:solidFill>
                <a:latin typeface="Roboto Condensed"/>
              </a:rPr>
              <a:t>và</a:t>
            </a:r>
            <a:r>
              <a:rPr lang="en-US" sz="4200" dirty="0">
                <a:solidFill>
                  <a:srgbClr val="FEFFFE"/>
                </a:solidFill>
                <a:latin typeface="Roboto Condensed"/>
              </a:rPr>
              <a:t> </a:t>
            </a:r>
            <a:r>
              <a:rPr lang="en-US" sz="4200" dirty="0" err="1">
                <a:solidFill>
                  <a:srgbClr val="FEFFFE"/>
                </a:solidFill>
                <a:latin typeface="Roboto Condensed"/>
              </a:rPr>
              <a:t>Cách</a:t>
            </a:r>
            <a:r>
              <a:rPr lang="en-US" sz="4200" dirty="0">
                <a:solidFill>
                  <a:srgbClr val="FEFFFE"/>
                </a:solidFill>
                <a:latin typeface="Roboto Condensed"/>
              </a:rPr>
              <a:t> </a:t>
            </a:r>
            <a:r>
              <a:rPr lang="en-US" sz="4200" dirty="0" err="1">
                <a:solidFill>
                  <a:srgbClr val="FEFFFE"/>
                </a:solidFill>
                <a:latin typeface="Roboto Condensed"/>
              </a:rPr>
              <a:t>mạng</a:t>
            </a:r>
            <a:r>
              <a:rPr lang="en-US" sz="4200" dirty="0">
                <a:solidFill>
                  <a:srgbClr val="FEFFFE"/>
                </a:solidFill>
                <a:latin typeface="Roboto Condensed"/>
              </a:rPr>
              <a:t> </a:t>
            </a:r>
            <a:r>
              <a:rPr lang="en-US" sz="4200" dirty="0" err="1">
                <a:solidFill>
                  <a:srgbClr val="FEFFFE"/>
                </a:solidFill>
                <a:latin typeface="Roboto Condensed"/>
              </a:rPr>
              <a:t>tháng</a:t>
            </a:r>
            <a:r>
              <a:rPr lang="en-US" sz="4200" dirty="0">
                <a:solidFill>
                  <a:srgbClr val="FEFFFE"/>
                </a:solidFill>
                <a:latin typeface="Roboto Condensed"/>
              </a:rPr>
              <a:t> </a:t>
            </a:r>
            <a:r>
              <a:rPr lang="en-US" sz="4200" dirty="0" err="1">
                <a:solidFill>
                  <a:srgbClr val="FEFFFE"/>
                </a:solidFill>
                <a:latin typeface="Roboto Condensed"/>
              </a:rPr>
              <a:t>Mười</a:t>
            </a:r>
            <a:r>
              <a:rPr lang="en-US" sz="4200" dirty="0">
                <a:solidFill>
                  <a:srgbClr val="FEFFFE"/>
                </a:solidFill>
                <a:latin typeface="Roboto Condensed"/>
              </a:rPr>
              <a:t> Nga. </a:t>
            </a:r>
            <a:r>
              <a:rPr lang="en-US" sz="4200" dirty="0" err="1">
                <a:solidFill>
                  <a:srgbClr val="FEFFFE"/>
                </a:solidFill>
                <a:latin typeface="Roboto Condensed"/>
              </a:rPr>
              <a:t>Ông</a:t>
            </a:r>
            <a:r>
              <a:rPr lang="en-US" sz="4200" dirty="0">
                <a:solidFill>
                  <a:srgbClr val="FEFFFE"/>
                </a:solidFill>
                <a:latin typeface="Roboto Condensed"/>
              </a:rPr>
              <a:t> </a:t>
            </a:r>
            <a:r>
              <a:rPr lang="en-US" sz="4200" dirty="0" err="1">
                <a:solidFill>
                  <a:srgbClr val="FEFFFE"/>
                </a:solidFill>
                <a:latin typeface="Roboto Condensed"/>
              </a:rPr>
              <a:t>có</a:t>
            </a:r>
            <a:r>
              <a:rPr lang="en-US" sz="4200" dirty="0">
                <a:solidFill>
                  <a:srgbClr val="FEFFFE"/>
                </a:solidFill>
                <a:latin typeface="Roboto Condensed"/>
              </a:rPr>
              <a:t> </a:t>
            </a:r>
            <a:r>
              <a:rPr lang="en-US" sz="4200" dirty="0" err="1">
                <a:solidFill>
                  <a:srgbClr val="FEFFFE"/>
                </a:solidFill>
                <a:latin typeface="Roboto Condensed"/>
              </a:rPr>
              <a:t>công</a:t>
            </a:r>
            <a:r>
              <a:rPr lang="en-US" sz="4200" dirty="0">
                <a:solidFill>
                  <a:srgbClr val="FEFFFE"/>
                </a:solidFill>
                <a:latin typeface="Roboto Condensed"/>
              </a:rPr>
              <a:t> </a:t>
            </a:r>
            <a:r>
              <a:rPr lang="en-US" sz="4200" dirty="0" err="1">
                <a:solidFill>
                  <a:srgbClr val="FEFFFE"/>
                </a:solidFill>
                <a:latin typeface="Roboto Condensed"/>
              </a:rPr>
              <a:t>lao</a:t>
            </a:r>
            <a:r>
              <a:rPr lang="en-US" sz="4200" dirty="0">
                <a:solidFill>
                  <a:srgbClr val="FEFFFE"/>
                </a:solidFill>
                <a:latin typeface="Roboto Condensed"/>
              </a:rPr>
              <a:t> to </a:t>
            </a:r>
            <a:r>
              <a:rPr lang="en-US" sz="4200" dirty="0" err="1">
                <a:solidFill>
                  <a:srgbClr val="FEFFFE"/>
                </a:solidFill>
                <a:latin typeface="Roboto Condensed"/>
              </a:rPr>
              <a:t>lớn</a:t>
            </a:r>
            <a:r>
              <a:rPr lang="en-US" sz="4200" dirty="0">
                <a:solidFill>
                  <a:srgbClr val="FEFFFE"/>
                </a:solidFill>
                <a:latin typeface="Roboto Condensed"/>
              </a:rPr>
              <a:t> </a:t>
            </a:r>
            <a:r>
              <a:rPr lang="en-US" sz="4200" dirty="0" err="1">
                <a:solidFill>
                  <a:srgbClr val="FEFFFE"/>
                </a:solidFill>
                <a:latin typeface="Roboto Condensed"/>
              </a:rPr>
              <a:t>trong</a:t>
            </a:r>
            <a:r>
              <a:rPr lang="en-US" sz="4200" dirty="0">
                <a:solidFill>
                  <a:srgbClr val="FEFFFE"/>
                </a:solidFill>
                <a:latin typeface="Roboto Condensed"/>
              </a:rPr>
              <a:t> </a:t>
            </a:r>
            <a:r>
              <a:rPr lang="en-US" sz="4200" dirty="0" err="1">
                <a:solidFill>
                  <a:srgbClr val="FEFFFE"/>
                </a:solidFill>
                <a:latin typeface="Roboto Condensed"/>
              </a:rPr>
              <a:t>sự</a:t>
            </a:r>
            <a:r>
              <a:rPr lang="en-US" sz="4200" dirty="0">
                <a:solidFill>
                  <a:srgbClr val="FEFFFE"/>
                </a:solidFill>
                <a:latin typeface="Roboto Condensed"/>
              </a:rPr>
              <a:t> </a:t>
            </a:r>
            <a:r>
              <a:rPr lang="en-US" sz="4200" dirty="0" err="1">
                <a:solidFill>
                  <a:srgbClr val="FEFFFE"/>
                </a:solidFill>
                <a:latin typeface="Roboto Condensed"/>
              </a:rPr>
              <a:t>nghiệp</a:t>
            </a:r>
            <a:r>
              <a:rPr lang="en-US" sz="4200" dirty="0">
                <a:solidFill>
                  <a:srgbClr val="FEFFFE"/>
                </a:solidFill>
                <a:latin typeface="Roboto Condensed"/>
              </a:rPr>
              <a:t> </a:t>
            </a:r>
            <a:r>
              <a:rPr lang="en-US" sz="4200" dirty="0" err="1">
                <a:solidFill>
                  <a:srgbClr val="FEFFFE"/>
                </a:solidFill>
                <a:latin typeface="Roboto Condensed"/>
              </a:rPr>
              <a:t>cách</a:t>
            </a:r>
            <a:r>
              <a:rPr lang="en-US" sz="4200" dirty="0">
                <a:solidFill>
                  <a:srgbClr val="FEFFFE"/>
                </a:solidFill>
                <a:latin typeface="Roboto Condensed"/>
              </a:rPr>
              <a:t> </a:t>
            </a:r>
            <a:r>
              <a:rPr lang="en-US" sz="4200" dirty="0" err="1">
                <a:solidFill>
                  <a:srgbClr val="FEFFFE"/>
                </a:solidFill>
                <a:latin typeface="Roboto Condensed"/>
              </a:rPr>
              <a:t>mạch</a:t>
            </a:r>
            <a:r>
              <a:rPr lang="en-US" sz="4200" dirty="0">
                <a:solidFill>
                  <a:srgbClr val="FEFFFE"/>
                </a:solidFill>
                <a:latin typeface="Roboto Condensed"/>
              </a:rPr>
              <a:t> </a:t>
            </a:r>
            <a:r>
              <a:rPr lang="en-US" sz="4200" dirty="0" err="1">
                <a:solidFill>
                  <a:srgbClr val="FEFFFE"/>
                </a:solidFill>
                <a:latin typeface="Roboto Condensed"/>
              </a:rPr>
              <a:t>thế</a:t>
            </a:r>
            <a:r>
              <a:rPr lang="en-US" sz="4200" dirty="0">
                <a:solidFill>
                  <a:srgbClr val="FEFFFE"/>
                </a:solidFill>
                <a:latin typeface="Roboto Condensed"/>
              </a:rPr>
              <a:t> </a:t>
            </a:r>
            <a:r>
              <a:rPr lang="en-US" sz="4200" dirty="0" err="1">
                <a:solidFill>
                  <a:srgbClr val="FEFFFE"/>
                </a:solidFill>
                <a:latin typeface="Roboto Condensed"/>
              </a:rPr>
              <a:t>giới</a:t>
            </a:r>
            <a:r>
              <a:rPr lang="en-US" sz="4200" dirty="0">
                <a:solidFill>
                  <a:srgbClr val="FEFFFE"/>
                </a:solidFill>
                <a:latin typeface="Roboto Condensed"/>
              </a:rPr>
              <a:t>, </a:t>
            </a:r>
            <a:r>
              <a:rPr lang="en-US" sz="4200" dirty="0" err="1">
                <a:solidFill>
                  <a:srgbClr val="FEFFFE"/>
                </a:solidFill>
                <a:latin typeface="Roboto Condensed"/>
              </a:rPr>
              <a:t>lý</a:t>
            </a:r>
            <a:r>
              <a:rPr lang="en-US" sz="4200" dirty="0">
                <a:solidFill>
                  <a:srgbClr val="FEFFFE"/>
                </a:solidFill>
                <a:latin typeface="Roboto Condensed"/>
              </a:rPr>
              <a:t> </a:t>
            </a:r>
            <a:r>
              <a:rPr lang="en-US" sz="4200" dirty="0" err="1">
                <a:solidFill>
                  <a:srgbClr val="FEFFFE"/>
                </a:solidFill>
                <a:latin typeface="Roboto Condensed"/>
              </a:rPr>
              <a:t>tưởng</a:t>
            </a:r>
            <a:r>
              <a:rPr lang="en-US" sz="4200" dirty="0">
                <a:solidFill>
                  <a:srgbClr val="FEFFFE"/>
                </a:solidFill>
                <a:latin typeface="Roboto Condensed"/>
              </a:rPr>
              <a:t> </a:t>
            </a:r>
            <a:r>
              <a:rPr lang="en-US" sz="4200" dirty="0" err="1">
                <a:solidFill>
                  <a:srgbClr val="FEFFFE"/>
                </a:solidFill>
                <a:latin typeface="Roboto Condensed"/>
              </a:rPr>
              <a:t>và</a:t>
            </a:r>
            <a:r>
              <a:rPr lang="en-US" sz="4200" dirty="0">
                <a:solidFill>
                  <a:srgbClr val="FEFFFE"/>
                </a:solidFill>
                <a:latin typeface="Roboto Condensed"/>
              </a:rPr>
              <a:t> con </a:t>
            </a:r>
            <a:r>
              <a:rPr lang="en-US" sz="4200" dirty="0" err="1">
                <a:solidFill>
                  <a:srgbClr val="FEFFFE"/>
                </a:solidFill>
                <a:latin typeface="Roboto Condensed"/>
              </a:rPr>
              <a:t>đường</a:t>
            </a:r>
            <a:r>
              <a:rPr lang="en-US" sz="4200" dirty="0">
                <a:solidFill>
                  <a:srgbClr val="FEFFFE"/>
                </a:solidFill>
                <a:latin typeface="Roboto Condensed"/>
              </a:rPr>
              <a:t> </a:t>
            </a:r>
            <a:r>
              <a:rPr lang="en-US" sz="4200" dirty="0" err="1">
                <a:solidFill>
                  <a:srgbClr val="FEFFFE"/>
                </a:solidFill>
                <a:latin typeface="Roboto Condensed"/>
              </a:rPr>
              <a:t>cách</a:t>
            </a:r>
            <a:r>
              <a:rPr lang="en-US" sz="4200" dirty="0">
                <a:solidFill>
                  <a:srgbClr val="FEFFFE"/>
                </a:solidFill>
                <a:latin typeface="Roboto Condensed"/>
              </a:rPr>
              <a:t> </a:t>
            </a:r>
            <a:r>
              <a:rPr lang="en-US" sz="4200" dirty="0" err="1">
                <a:solidFill>
                  <a:srgbClr val="FEFFFE"/>
                </a:solidFill>
                <a:latin typeface="Roboto Condensed"/>
              </a:rPr>
              <a:t>mạng</a:t>
            </a:r>
            <a:r>
              <a:rPr lang="en-US" sz="4200" dirty="0">
                <a:solidFill>
                  <a:srgbClr val="FEFFFE"/>
                </a:solidFill>
                <a:latin typeface="Roboto Condensed"/>
              </a:rPr>
              <a:t> </a:t>
            </a:r>
            <a:r>
              <a:rPr lang="en-US" sz="4200" dirty="0" err="1">
                <a:solidFill>
                  <a:srgbClr val="FEFFFE"/>
                </a:solidFill>
                <a:latin typeface="Roboto Condensed"/>
              </a:rPr>
              <a:t>vô</a:t>
            </a:r>
            <a:r>
              <a:rPr lang="en-US" sz="4200" dirty="0">
                <a:solidFill>
                  <a:srgbClr val="FEFFFE"/>
                </a:solidFill>
                <a:latin typeface="Roboto Condensed"/>
              </a:rPr>
              <a:t> </a:t>
            </a:r>
            <a:r>
              <a:rPr lang="en-US" sz="4200" dirty="0" err="1">
                <a:solidFill>
                  <a:srgbClr val="FEFFFE"/>
                </a:solidFill>
                <a:latin typeface="Roboto Condensed"/>
              </a:rPr>
              <a:t>sản</a:t>
            </a:r>
            <a:r>
              <a:rPr lang="en-US" sz="4200" dirty="0">
                <a:solidFill>
                  <a:srgbClr val="FEFFFE"/>
                </a:solidFill>
                <a:latin typeface="Roboto Condensed"/>
              </a:rPr>
              <a:t> </a:t>
            </a:r>
            <a:r>
              <a:rPr lang="en-US" sz="4200" dirty="0" err="1">
                <a:solidFill>
                  <a:srgbClr val="FEFFFE"/>
                </a:solidFill>
                <a:latin typeface="Roboto Condensed"/>
              </a:rPr>
              <a:t>cũng</a:t>
            </a:r>
            <a:r>
              <a:rPr lang="en-US" sz="4200" dirty="0">
                <a:solidFill>
                  <a:srgbClr val="FEFFFE"/>
                </a:solidFill>
                <a:latin typeface="Roboto Condensed"/>
              </a:rPr>
              <a:t> </a:t>
            </a:r>
            <a:r>
              <a:rPr lang="en-US" sz="4200" dirty="0" err="1">
                <a:solidFill>
                  <a:srgbClr val="FEFFFE"/>
                </a:solidFill>
                <a:latin typeface="Roboto Condensed"/>
              </a:rPr>
              <a:t>như</a:t>
            </a:r>
            <a:r>
              <a:rPr lang="en-US" sz="4200" dirty="0">
                <a:solidFill>
                  <a:srgbClr val="FEFFFE"/>
                </a:solidFill>
                <a:latin typeface="Roboto Condensed"/>
              </a:rPr>
              <a:t> </a:t>
            </a:r>
            <a:r>
              <a:rPr lang="en-US" sz="4200" dirty="0" err="1">
                <a:solidFill>
                  <a:srgbClr val="FEFFFE"/>
                </a:solidFill>
                <a:latin typeface="Roboto Condensed"/>
              </a:rPr>
              <a:t>Chủ</a:t>
            </a:r>
            <a:r>
              <a:rPr lang="en-US" sz="4200" dirty="0">
                <a:solidFill>
                  <a:srgbClr val="FEFFFE"/>
                </a:solidFill>
                <a:latin typeface="Roboto Condensed"/>
              </a:rPr>
              <a:t> </a:t>
            </a:r>
            <a:r>
              <a:rPr lang="en-US" sz="4200" dirty="0" err="1">
                <a:solidFill>
                  <a:srgbClr val="FEFFFE"/>
                </a:solidFill>
                <a:latin typeface="Roboto Condensed"/>
              </a:rPr>
              <a:t>nghĩa</a:t>
            </a:r>
            <a:r>
              <a:rPr lang="en-US" sz="4200" dirty="0">
                <a:solidFill>
                  <a:srgbClr val="FEFFFE"/>
                </a:solidFill>
                <a:latin typeface="Roboto Condensed"/>
              </a:rPr>
              <a:t> Mac-Lenin.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E2D2"/>
        </a:solidFill>
        <a:effectLst/>
      </p:bgPr>
    </p:bg>
    <p:spTree>
      <p:nvGrpSpPr>
        <p:cNvPr id="1" name=""/>
        <p:cNvGrpSpPr/>
        <p:nvPr/>
      </p:nvGrpSpPr>
      <p:grpSpPr>
        <a:xfrm>
          <a:off x="0" y="0"/>
          <a:ext cx="0" cy="0"/>
          <a:chOff x="0" y="0"/>
          <a:chExt cx="0" cy="0"/>
        </a:xfrm>
      </p:grpSpPr>
      <p:grpSp>
        <p:nvGrpSpPr>
          <p:cNvPr id="2" name="Group 2"/>
          <p:cNvGrpSpPr/>
          <p:nvPr/>
        </p:nvGrpSpPr>
        <p:grpSpPr>
          <a:xfrm>
            <a:off x="-266700" y="-381000"/>
            <a:ext cx="11314630" cy="10896600"/>
            <a:chOff x="0" y="0"/>
            <a:chExt cx="3792832" cy="3652702"/>
          </a:xfrm>
        </p:grpSpPr>
        <p:sp>
          <p:nvSpPr>
            <p:cNvPr id="3" name="Freeform 3"/>
            <p:cNvSpPr/>
            <p:nvPr/>
          </p:nvSpPr>
          <p:spPr>
            <a:xfrm>
              <a:off x="0" y="-1270"/>
              <a:ext cx="3794101" cy="3651432"/>
            </a:xfrm>
            <a:custGeom>
              <a:avLst/>
              <a:gdLst/>
              <a:ahLst/>
              <a:cxnLst/>
              <a:rect l="l" t="t" r="r" b="b"/>
              <a:pathLst>
                <a:path w="3794101" h="3651432">
                  <a:moveTo>
                    <a:pt x="3782671" y="27940"/>
                  </a:moveTo>
                  <a:cubicBezTo>
                    <a:pt x="3773782" y="24130"/>
                    <a:pt x="3764892" y="21590"/>
                    <a:pt x="3756002" y="21590"/>
                  </a:cubicBezTo>
                  <a:cubicBezTo>
                    <a:pt x="3729332" y="20320"/>
                    <a:pt x="3673269" y="20320"/>
                    <a:pt x="3611301" y="17780"/>
                  </a:cubicBezTo>
                  <a:cubicBezTo>
                    <a:pt x="3469660" y="12700"/>
                    <a:pt x="3330969" y="6350"/>
                    <a:pt x="3189327" y="3810"/>
                  </a:cubicBezTo>
                  <a:cubicBezTo>
                    <a:pt x="3074244" y="1270"/>
                    <a:pt x="2962111" y="3810"/>
                    <a:pt x="2847027" y="2540"/>
                  </a:cubicBezTo>
                  <a:cubicBezTo>
                    <a:pt x="2796863" y="2540"/>
                    <a:pt x="2746698" y="0"/>
                    <a:pt x="2696533" y="2540"/>
                  </a:cubicBezTo>
                  <a:cubicBezTo>
                    <a:pt x="2575548" y="10160"/>
                    <a:pt x="2454563" y="11430"/>
                    <a:pt x="2330626" y="8890"/>
                  </a:cubicBezTo>
                  <a:cubicBezTo>
                    <a:pt x="2268658" y="7620"/>
                    <a:pt x="2206690" y="7620"/>
                    <a:pt x="2144722" y="7620"/>
                  </a:cubicBezTo>
                  <a:cubicBezTo>
                    <a:pt x="2032589" y="7620"/>
                    <a:pt x="1920456" y="7620"/>
                    <a:pt x="1808324" y="6350"/>
                  </a:cubicBezTo>
                  <a:cubicBezTo>
                    <a:pt x="1690289" y="5080"/>
                    <a:pt x="527649" y="2540"/>
                    <a:pt x="412565" y="1270"/>
                  </a:cubicBezTo>
                  <a:cubicBezTo>
                    <a:pt x="318138" y="0"/>
                    <a:pt x="226661" y="1270"/>
                    <a:pt x="132234" y="1270"/>
                  </a:cubicBezTo>
                  <a:cubicBezTo>
                    <a:pt x="67314" y="1270"/>
                    <a:pt x="33020" y="3810"/>
                    <a:pt x="5080" y="5080"/>
                  </a:cubicBezTo>
                  <a:cubicBezTo>
                    <a:pt x="3810" y="5080"/>
                    <a:pt x="2540" y="7620"/>
                    <a:pt x="0" y="8890"/>
                  </a:cubicBezTo>
                  <a:cubicBezTo>
                    <a:pt x="1270" y="21590"/>
                    <a:pt x="3810" y="34290"/>
                    <a:pt x="5080" y="46990"/>
                  </a:cubicBezTo>
                  <a:cubicBezTo>
                    <a:pt x="15240" y="182371"/>
                    <a:pt x="16510" y="343855"/>
                    <a:pt x="17780" y="502505"/>
                  </a:cubicBezTo>
                  <a:cubicBezTo>
                    <a:pt x="19050" y="663989"/>
                    <a:pt x="17780" y="825472"/>
                    <a:pt x="16510" y="989789"/>
                  </a:cubicBezTo>
                  <a:cubicBezTo>
                    <a:pt x="15240" y="1156938"/>
                    <a:pt x="2540" y="2910593"/>
                    <a:pt x="2540" y="3077742"/>
                  </a:cubicBezTo>
                  <a:cubicBezTo>
                    <a:pt x="2540" y="3242059"/>
                    <a:pt x="1270" y="3406376"/>
                    <a:pt x="0" y="3570692"/>
                  </a:cubicBezTo>
                  <a:cubicBezTo>
                    <a:pt x="0" y="3596822"/>
                    <a:pt x="3810" y="3606982"/>
                    <a:pt x="15240" y="3612062"/>
                  </a:cubicBezTo>
                  <a:cubicBezTo>
                    <a:pt x="22860" y="3615872"/>
                    <a:pt x="31750" y="3618412"/>
                    <a:pt x="40640" y="3619682"/>
                  </a:cubicBezTo>
                  <a:cubicBezTo>
                    <a:pt x="129283" y="3624762"/>
                    <a:pt x="241415" y="3628572"/>
                    <a:pt x="353548" y="3633652"/>
                  </a:cubicBezTo>
                  <a:cubicBezTo>
                    <a:pt x="415516" y="3636192"/>
                    <a:pt x="477484" y="3641272"/>
                    <a:pt x="539452" y="3642542"/>
                  </a:cubicBezTo>
                  <a:cubicBezTo>
                    <a:pt x="642733" y="3645082"/>
                    <a:pt x="1793569" y="3646352"/>
                    <a:pt x="1896849" y="3647622"/>
                  </a:cubicBezTo>
                  <a:cubicBezTo>
                    <a:pt x="1911604" y="3647622"/>
                    <a:pt x="1926358" y="3647622"/>
                    <a:pt x="1941112" y="3647622"/>
                  </a:cubicBezTo>
                  <a:cubicBezTo>
                    <a:pt x="2011933" y="3647622"/>
                    <a:pt x="2085705" y="3646352"/>
                    <a:pt x="2156525" y="3646352"/>
                  </a:cubicBezTo>
                  <a:cubicBezTo>
                    <a:pt x="2239150" y="3646352"/>
                    <a:pt x="2318823" y="3647622"/>
                    <a:pt x="2401447" y="3647622"/>
                  </a:cubicBezTo>
                  <a:cubicBezTo>
                    <a:pt x="2522432" y="3647622"/>
                    <a:pt x="2646369" y="3647622"/>
                    <a:pt x="2767354" y="3647622"/>
                  </a:cubicBezTo>
                  <a:cubicBezTo>
                    <a:pt x="2879487" y="3647622"/>
                    <a:pt x="2991620" y="3648892"/>
                    <a:pt x="3103752" y="3650162"/>
                  </a:cubicBezTo>
                  <a:cubicBezTo>
                    <a:pt x="3153917" y="3650162"/>
                    <a:pt x="3207033" y="3651432"/>
                    <a:pt x="3257197" y="3651432"/>
                  </a:cubicBezTo>
                  <a:cubicBezTo>
                    <a:pt x="3419495" y="3650162"/>
                    <a:pt x="3578841" y="3643812"/>
                    <a:pt x="3733142" y="3643812"/>
                  </a:cubicBezTo>
                  <a:cubicBezTo>
                    <a:pt x="3736951" y="3643812"/>
                    <a:pt x="3742032" y="3641272"/>
                    <a:pt x="3745842" y="3638732"/>
                  </a:cubicBezTo>
                  <a:cubicBezTo>
                    <a:pt x="3750921" y="3634922"/>
                    <a:pt x="3753462" y="3628572"/>
                    <a:pt x="3756001" y="3626032"/>
                  </a:cubicBezTo>
                  <a:cubicBezTo>
                    <a:pt x="3757271" y="3550861"/>
                    <a:pt x="3758542" y="3431873"/>
                    <a:pt x="3759812" y="3312885"/>
                  </a:cubicBezTo>
                  <a:cubicBezTo>
                    <a:pt x="3761082" y="3128737"/>
                    <a:pt x="3771242" y="1360918"/>
                    <a:pt x="3772512" y="1176770"/>
                  </a:cubicBezTo>
                  <a:cubicBezTo>
                    <a:pt x="3772512" y="1066281"/>
                    <a:pt x="3773782" y="955792"/>
                    <a:pt x="3775051" y="845303"/>
                  </a:cubicBezTo>
                  <a:cubicBezTo>
                    <a:pt x="3776321" y="726316"/>
                    <a:pt x="3777592" y="607328"/>
                    <a:pt x="3780132" y="488340"/>
                  </a:cubicBezTo>
                  <a:cubicBezTo>
                    <a:pt x="3781401" y="417514"/>
                    <a:pt x="3781401" y="343855"/>
                    <a:pt x="3786482" y="273028"/>
                  </a:cubicBezTo>
                  <a:cubicBezTo>
                    <a:pt x="3791562" y="188037"/>
                    <a:pt x="3794101" y="105879"/>
                    <a:pt x="3792832" y="44450"/>
                  </a:cubicBezTo>
                  <a:cubicBezTo>
                    <a:pt x="3792832" y="38100"/>
                    <a:pt x="3789021" y="30480"/>
                    <a:pt x="3782671" y="27940"/>
                  </a:cubicBezTo>
                  <a:close/>
                </a:path>
              </a:pathLst>
            </a:custGeom>
            <a:solidFill>
              <a:srgbClr val="D68369"/>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07487">
            <a:off x="8562898" y="2628665"/>
            <a:ext cx="5371429" cy="5542750"/>
          </a:xfrm>
          <a:prstGeom prst="rect">
            <a:avLst/>
          </a:prstGeom>
        </p:spPr>
      </p:pic>
      <p:pic>
        <p:nvPicPr>
          <p:cNvPr id="5" name="Picture 5"/>
          <p:cNvPicPr>
            <a:picLocks noChangeAspect="1"/>
          </p:cNvPicPr>
          <p:nvPr/>
        </p:nvPicPr>
        <p:blipFill>
          <a:blip r:embed="rId4"/>
          <a:srcRect/>
          <a:stretch>
            <a:fillRect/>
          </a:stretch>
        </p:blipFill>
        <p:spPr>
          <a:xfrm>
            <a:off x="11909760" y="-381000"/>
            <a:ext cx="6751154" cy="10896600"/>
          </a:xfrm>
          <a:prstGeom prst="rect">
            <a:avLst/>
          </a:prstGeom>
        </p:spPr>
      </p:pic>
      <p:sp>
        <p:nvSpPr>
          <p:cNvPr id="6" name="TextBox 6"/>
          <p:cNvSpPr txBox="1"/>
          <p:nvPr/>
        </p:nvSpPr>
        <p:spPr>
          <a:xfrm>
            <a:off x="790158" y="1541463"/>
            <a:ext cx="8115300" cy="7612380"/>
          </a:xfrm>
          <a:prstGeom prst="rect">
            <a:avLst/>
          </a:prstGeom>
        </p:spPr>
        <p:txBody>
          <a:bodyPr lIns="0" tIns="0" rIns="0" bIns="0" rtlCol="0" anchor="t">
            <a:spAutoFit/>
          </a:bodyPr>
          <a:lstStyle/>
          <a:p>
            <a:pPr algn="ctr">
              <a:lnSpc>
                <a:spcPts val="6719"/>
              </a:lnSpc>
              <a:spcBef>
                <a:spcPct val="0"/>
              </a:spcBef>
            </a:pPr>
            <a:r>
              <a:rPr lang="en-US" sz="4800">
                <a:solidFill>
                  <a:srgbClr val="FFFFFF"/>
                </a:solidFill>
                <a:latin typeface="Roboto Condensed"/>
              </a:rPr>
              <a:t>George Washington từng phục vụ trong quân đội, nổi tiếng với chiến thắng Vương quốc Anh trong cuộc Chiến tranh Cách mạng Mỹ khi là Tổng tư lệnh Lục quân Lục địa năm 1775-1783. Đến năm 1789, ông được bầu làm Tổng thống đầu tiên của Mỹ và đắc cử lần 2 vào năm 1792.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6836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40946" y="0"/>
            <a:ext cx="1746474" cy="2681726"/>
          </a:xfrm>
          <a:prstGeom prst="rect">
            <a:avLst/>
          </a:prstGeom>
        </p:spPr>
      </p:pic>
      <p:pic>
        <p:nvPicPr>
          <p:cNvPr id="3" name="Picture 3"/>
          <p:cNvPicPr>
            <a:picLocks noChangeAspect="1"/>
          </p:cNvPicPr>
          <p:nvPr/>
        </p:nvPicPr>
        <p:blipFill>
          <a:blip r:embed="rId4"/>
          <a:srcRect/>
          <a:stretch>
            <a:fillRect/>
          </a:stretch>
        </p:blipFill>
        <p:spPr>
          <a:xfrm>
            <a:off x="-885128" y="0"/>
            <a:ext cx="8961117" cy="11154917"/>
          </a:xfrm>
          <a:prstGeom prst="rect">
            <a:avLst/>
          </a:prstGeom>
        </p:spPr>
      </p:pic>
      <p:pic>
        <p:nvPicPr>
          <p:cNvPr id="4" name="Picture 4"/>
          <p:cNvPicPr>
            <a:picLocks noChangeAspect="1"/>
          </p:cNvPicPr>
          <p:nvPr/>
        </p:nvPicPr>
        <p:blipFill>
          <a:blip r:embed="rId5">
            <a:alphaModFix amt="50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783020">
            <a:off x="7201323" y="432744"/>
            <a:ext cx="10791945" cy="10674215"/>
          </a:xfrm>
          <a:prstGeom prst="rect">
            <a:avLst/>
          </a:prstGeom>
        </p:spPr>
      </p:pic>
      <p:sp>
        <p:nvSpPr>
          <p:cNvPr id="5" name="TextBox 5"/>
          <p:cNvSpPr txBox="1"/>
          <p:nvPr/>
        </p:nvSpPr>
        <p:spPr>
          <a:xfrm>
            <a:off x="8745954" y="3421226"/>
            <a:ext cx="7702682" cy="5069205"/>
          </a:xfrm>
          <a:prstGeom prst="rect">
            <a:avLst/>
          </a:prstGeom>
        </p:spPr>
        <p:txBody>
          <a:bodyPr lIns="0" tIns="0" rIns="0" bIns="0" rtlCol="0" anchor="t">
            <a:spAutoFit/>
          </a:bodyPr>
          <a:lstStyle/>
          <a:p>
            <a:pPr algn="ctr">
              <a:lnSpc>
                <a:spcPts val="6719"/>
              </a:lnSpc>
              <a:spcBef>
                <a:spcPct val="0"/>
              </a:spcBef>
            </a:pPr>
            <a:r>
              <a:rPr lang="en-US" sz="4800">
                <a:solidFill>
                  <a:srgbClr val="FEFFFE"/>
                </a:solidFill>
                <a:latin typeface="Roboto Condensed"/>
              </a:rPr>
              <a:t>Tôn Trung Sơn là nhà lãnh đạo cách mạng nổi tiếng Trung Quốc. Cuộc cách mạng Tân Hợi 1911 là một trong những dấu ấn quan trọng nhất trong sự nghiệp cách mạng của ông.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2577</Words>
  <Application>Microsoft Office PowerPoint</Application>
  <PresentationFormat>Custom</PresentationFormat>
  <Paragraphs>168</Paragraphs>
  <Slides>34</Slides>
  <Notes>1</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34</vt:i4>
      </vt:variant>
    </vt:vector>
  </HeadingPairs>
  <TitlesOfParts>
    <vt:vector size="51" baseType="lpstr">
      <vt:lpstr>#9Slide07 Crocante</vt:lpstr>
      <vt:lpstr>Roboto Condensed Italics</vt:lpstr>
      <vt:lpstr>#9Slide06 SVNBlow Brush</vt:lpstr>
      <vt:lpstr>Roboto Condensed Bold</vt:lpstr>
      <vt:lpstr>Calibri</vt:lpstr>
      <vt:lpstr>Wingdings</vt:lpstr>
      <vt:lpstr>Arial</vt:lpstr>
      <vt:lpstr>#9Slide05 Dear Saturday Bold</vt:lpstr>
      <vt:lpstr>#9Slide07 SVNUT Triumph Press</vt:lpstr>
      <vt:lpstr>#9Slide05 VL Fadilla</vt:lpstr>
      <vt:lpstr>Times New Roman</vt:lpstr>
      <vt:lpstr>#9Slide07 SVNUT Triumph Press Bold</vt:lpstr>
      <vt:lpstr>Fraunces Bold</vt:lpstr>
      <vt:lpstr>#9Slide05 Dear Saturday</vt:lpstr>
      <vt:lpstr>Roboto Condensed</vt:lpstr>
      <vt:lpstr>Roboto Condensed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B8_Tinh thần yêu nước của nhân dân ta</dc:title>
  <dc:creator>Admin</dc:creator>
  <cp:lastModifiedBy>Admin</cp:lastModifiedBy>
  <cp:revision>5</cp:revision>
  <dcterms:created xsi:type="dcterms:W3CDTF">2006-08-16T00:00:00Z</dcterms:created>
  <dcterms:modified xsi:type="dcterms:W3CDTF">2024-01-24T12:39:53Z</dcterms:modified>
  <dc:identifier>DAFXmu-qAwE</dc:identifier>
</cp:coreProperties>
</file>