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9Slide05 Dear Saturday" panose="020B0604020202020204" charset="0"/>
      <p:regular r:id="rId29"/>
    </p:embeddedFont>
    <p:embeddedFont>
      <p:font typeface="Roboto Condensed Bold" panose="020B0604020202020204" charset="0"/>
      <p:bold r:id="rId30"/>
    </p:embeddedFont>
    <p:embeddedFont>
      <p:font typeface="Calibri" panose="020F0502020204030204" pitchFamily="34" charset="0"/>
      <p:regular r:id="rId31"/>
      <p:bold r:id="rId32"/>
      <p:italic r:id="rId33"/>
      <p:boldItalic r:id="rId34"/>
    </p:embeddedFont>
    <p:embeddedFont>
      <p:font typeface="Roboto Condensed" panose="020B0604020202020204" charset="0"/>
      <p:regular r:id="rId35"/>
      <p:bold r:id="rId36"/>
      <p:italic r:id="rId37"/>
      <p:boldItalic r:id="rId38"/>
    </p:embeddedFont>
    <p:embeddedFont>
      <p:font typeface="#9Slide05 VL Fadilla" panose="020B0604020202020204" charset="0"/>
      <p:regular r:id="rId39"/>
    </p:embeddedFont>
    <p:embeddedFont>
      <p:font typeface="Roboto Condensed Italics" panose="020B0604020202020204" charset="0"/>
      <p:regular r:id="rId40"/>
    </p:embeddedFont>
    <p:embeddedFont>
      <p:font typeface="#9Slide06 SVNAdeline" panose="020B0604020202020204" charset="0"/>
      <p:regular r:id="rId41"/>
    </p:embeddedFont>
    <p:embeddedFont>
      <p:font typeface="Fraunces Bol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3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8.sv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4.png"/><Relationship Id="rId17" Type="http://schemas.openxmlformats.org/officeDocument/2006/relationships/image" Target="../media/image52.svg"/><Relationship Id="rId2" Type="http://schemas.openxmlformats.org/officeDocument/2006/relationships/image" Target="../media/image2.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image" Target="../media/image25.svg"/><Relationship Id="rId10" Type="http://schemas.openxmlformats.org/officeDocument/2006/relationships/image" Target="../media/image11.png"/><Relationship Id="rId4" Type="http://schemas.openxmlformats.org/officeDocument/2006/relationships/image" Target="../media/image39.png"/><Relationship Id="rId9" Type="http://schemas.openxmlformats.org/officeDocument/2006/relationships/image" Target="../media/image12.sv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svg"/><Relationship Id="rId18" Type="http://schemas.openxmlformats.org/officeDocument/2006/relationships/image" Target="../media/image14.png"/><Relationship Id="rId3" Type="http://schemas.openxmlformats.org/officeDocument/2006/relationships/image" Target="../media/image54.sv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media/image25.svg"/><Relationship Id="rId2" Type="http://schemas.openxmlformats.org/officeDocument/2006/relationships/image" Target="../media/image43.png"/><Relationship Id="rId16" Type="http://schemas.openxmlformats.org/officeDocument/2006/relationships/image" Target="../media/image30.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svg"/><Relationship Id="rId5" Type="http://schemas.openxmlformats.org/officeDocument/2006/relationships/image" Target="../media/image19.svg"/><Relationship Id="rId15" Type="http://schemas.openxmlformats.org/officeDocument/2006/relationships/image" Target="../media/image12.svg"/><Relationship Id="rId10" Type="http://schemas.openxmlformats.org/officeDocument/2006/relationships/image" Target="../media/image4.png"/><Relationship Id="rId19" Type="http://schemas.openxmlformats.org/officeDocument/2006/relationships/image" Target="../media/image14.svg"/><Relationship Id="rId4" Type="http://schemas.openxmlformats.org/officeDocument/2006/relationships/image" Target="../media/image10.png"/><Relationship Id="rId9" Type="http://schemas.openxmlformats.org/officeDocument/2006/relationships/image" Target="../media/image21.sv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3.svg"/><Relationship Id="rId7" Type="http://schemas.openxmlformats.org/officeDocument/2006/relationships/image" Target="../media/image8.svg"/><Relationship Id="rId12"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48.png"/><Relationship Id="rId17" Type="http://schemas.openxmlformats.org/officeDocument/2006/relationships/image" Target="../media/image57.svg"/><Relationship Id="rId2" Type="http://schemas.openxmlformats.org/officeDocument/2006/relationships/image" Target="../media/image2.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5.svg"/><Relationship Id="rId7" Type="http://schemas.openxmlformats.org/officeDocument/2006/relationships/image" Target="../media/image61.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9.svg"/><Relationship Id="rId10" Type="http://schemas.openxmlformats.org/officeDocument/2006/relationships/image" Target="../media/image54.gif"/><Relationship Id="rId4" Type="http://schemas.openxmlformats.org/officeDocument/2006/relationships/image" Target="../media/image51.png"/><Relationship Id="rId9" Type="http://schemas.openxmlformats.org/officeDocument/2006/relationships/image" Target="../media/image63.svg"/></Relationships>
</file>

<file path=ppt/slides/_rels/slide15.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27.svg"/><Relationship Id="rId7" Type="http://schemas.openxmlformats.org/officeDocument/2006/relationships/image" Target="../media/image6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6.sv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27.svg"/><Relationship Id="rId7" Type="http://schemas.openxmlformats.org/officeDocument/2006/relationships/image" Target="../media/image6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6.sv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27.svg"/><Relationship Id="rId7" Type="http://schemas.openxmlformats.org/officeDocument/2006/relationships/image" Target="../media/image6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6.sv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27.svg"/><Relationship Id="rId7" Type="http://schemas.openxmlformats.org/officeDocument/2006/relationships/image" Target="../media/image6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6.sv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27.svg"/><Relationship Id="rId7" Type="http://schemas.openxmlformats.org/officeDocument/2006/relationships/image" Target="../media/image6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6.sv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17.pn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14.png"/><Relationship Id="rId17" Type="http://schemas.openxmlformats.org/officeDocument/2006/relationships/image" Target="../media/image12.svg"/><Relationship Id="rId2" Type="http://schemas.openxmlformats.org/officeDocument/2006/relationships/image" Target="../media/image10.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svg"/><Relationship Id="rId5" Type="http://schemas.openxmlformats.org/officeDocument/2006/relationships/image" Target="../media/image6.svg"/><Relationship Id="rId15" Type="http://schemas.openxmlformats.org/officeDocument/2006/relationships/image" Target="../media/image10.svg"/><Relationship Id="rId10" Type="http://schemas.openxmlformats.org/officeDocument/2006/relationships/image" Target="../media/image13.png"/><Relationship Id="rId19" Type="http://schemas.openxmlformats.org/officeDocument/2006/relationships/image" Target="../media/image23.sv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27.svg"/><Relationship Id="rId7" Type="http://schemas.openxmlformats.org/officeDocument/2006/relationships/image" Target="../media/image6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6.sv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27.svg"/><Relationship Id="rId7" Type="http://schemas.openxmlformats.org/officeDocument/2006/relationships/image" Target="../media/image6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6.sv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27.svg"/><Relationship Id="rId7" Type="http://schemas.openxmlformats.org/officeDocument/2006/relationships/image" Target="../media/image6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6.sv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63.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61.sv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70.svg"/><Relationship Id="rId7" Type="http://schemas.openxmlformats.org/officeDocument/2006/relationships/image" Target="../media/image74.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72.sv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5.svg"/><Relationship Id="rId7" Type="http://schemas.openxmlformats.org/officeDocument/2006/relationships/image" Target="../media/image61.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9.svg"/><Relationship Id="rId4" Type="http://schemas.openxmlformats.org/officeDocument/2006/relationships/image" Target="../media/image51.png"/><Relationship Id="rId9" Type="http://schemas.openxmlformats.org/officeDocument/2006/relationships/image" Target="../media/image37.svg"/></Relationships>
</file>

<file path=ppt/slides/_rels/slide26.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37.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61.sv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76.svg"/><Relationship Id="rId7" Type="http://schemas.openxmlformats.org/officeDocument/2006/relationships/image" Target="../media/image78.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82.svg"/><Relationship Id="rId5" Type="http://schemas.openxmlformats.org/officeDocument/2006/relationships/image" Target="../media/image59.svg"/><Relationship Id="rId10" Type="http://schemas.openxmlformats.org/officeDocument/2006/relationships/image" Target="../media/image64.png"/><Relationship Id="rId4" Type="http://schemas.openxmlformats.org/officeDocument/2006/relationships/image" Target="../media/image61.png"/><Relationship Id="rId9" Type="http://schemas.openxmlformats.org/officeDocument/2006/relationships/image" Target="../media/image80.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svg"/><Relationship Id="rId18" Type="http://schemas.openxmlformats.org/officeDocument/2006/relationships/image" Target="../media/image22.png"/><Relationship Id="rId3" Type="http://schemas.openxmlformats.org/officeDocument/2006/relationships/image" Target="../media/image19.svg"/><Relationship Id="rId7" Type="http://schemas.openxmlformats.org/officeDocument/2006/relationships/image" Target="../media/image14.svg"/><Relationship Id="rId12" Type="http://schemas.openxmlformats.org/officeDocument/2006/relationships/image" Target="../media/image20.png"/><Relationship Id="rId17" Type="http://schemas.openxmlformats.org/officeDocument/2006/relationships/image" Target="../media/image21.svg"/><Relationship Id="rId2" Type="http://schemas.openxmlformats.org/officeDocument/2006/relationships/image" Target="../media/image10.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2.svg"/><Relationship Id="rId5" Type="http://schemas.openxmlformats.org/officeDocument/2006/relationships/image" Target="../media/image16.svg"/><Relationship Id="rId15" Type="http://schemas.openxmlformats.org/officeDocument/2006/relationships/image" Target="../media/image8.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8.png"/><Relationship Id="rId9" Type="http://schemas.openxmlformats.org/officeDocument/2006/relationships/image" Target="../media/image10.sv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8.svg"/><Relationship Id="rId18" Type="http://schemas.openxmlformats.org/officeDocument/2006/relationships/image" Target="../media/image26.png"/><Relationship Id="rId3" Type="http://schemas.openxmlformats.org/officeDocument/2006/relationships/image" Target="../media/image19.svg"/><Relationship Id="rId21" Type="http://schemas.openxmlformats.org/officeDocument/2006/relationships/image" Target="../media/image35.svg"/><Relationship Id="rId7" Type="http://schemas.openxmlformats.org/officeDocument/2006/relationships/image" Target="../media/image10.svg"/><Relationship Id="rId12" Type="http://schemas.openxmlformats.org/officeDocument/2006/relationships/image" Target="../media/image4.png"/><Relationship Id="rId17" Type="http://schemas.openxmlformats.org/officeDocument/2006/relationships/image" Target="../media/image31.svg"/><Relationship Id="rId25" Type="http://schemas.openxmlformats.org/officeDocument/2006/relationships/image" Target="../media/image39.svg"/><Relationship Id="rId2" Type="http://schemas.openxmlformats.org/officeDocument/2006/relationships/image" Target="../media/image10.png"/><Relationship Id="rId16" Type="http://schemas.openxmlformats.org/officeDocument/2006/relationships/image" Target="../media/image25.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6.svg"/><Relationship Id="rId24" Type="http://schemas.openxmlformats.org/officeDocument/2006/relationships/image" Target="../media/image29.png"/><Relationship Id="rId5" Type="http://schemas.openxmlformats.org/officeDocument/2006/relationships/image" Target="../media/image14.svg"/><Relationship Id="rId15" Type="http://schemas.openxmlformats.org/officeDocument/2006/relationships/image" Target="../media/image21.svg"/><Relationship Id="rId23" Type="http://schemas.openxmlformats.org/officeDocument/2006/relationships/image" Target="../media/image37.svg"/><Relationship Id="rId10" Type="http://schemas.openxmlformats.org/officeDocument/2006/relationships/image" Target="../media/image11.png"/><Relationship Id="rId19" Type="http://schemas.openxmlformats.org/officeDocument/2006/relationships/image" Target="../media/image33.svg"/><Relationship Id="rId4" Type="http://schemas.openxmlformats.org/officeDocument/2006/relationships/image" Target="../media/image19.png"/><Relationship Id="rId9" Type="http://schemas.openxmlformats.org/officeDocument/2006/relationships/image" Target="../media/image12.svg"/><Relationship Id="rId14" Type="http://schemas.openxmlformats.org/officeDocument/2006/relationships/image" Target="../media/image12.png"/><Relationship Id="rId22"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svg"/><Relationship Id="rId18" Type="http://schemas.openxmlformats.org/officeDocument/2006/relationships/image" Target="../media/image32.png"/><Relationship Id="rId3" Type="http://schemas.openxmlformats.org/officeDocument/2006/relationships/image" Target="../media/image19.svg"/><Relationship Id="rId7" Type="http://schemas.openxmlformats.org/officeDocument/2006/relationships/image" Target="../media/image8.svg"/><Relationship Id="rId12" Type="http://schemas.openxmlformats.org/officeDocument/2006/relationships/image" Target="../media/image7.png"/><Relationship Id="rId17"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5.svg"/><Relationship Id="rId3" Type="http://schemas.openxmlformats.org/officeDocument/2006/relationships/image" Target="../media/image43.svg"/><Relationship Id="rId7" Type="http://schemas.openxmlformats.org/officeDocument/2006/relationships/image" Target="../media/image8.svg"/><Relationship Id="rId12"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5.svg"/><Relationship Id="rId5" Type="http://schemas.openxmlformats.org/officeDocument/2006/relationships/image" Target="../media/image6.sv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svg"/><Relationship Id="rId3" Type="http://schemas.openxmlformats.org/officeDocument/2006/relationships/image" Target="../media/image43.svg"/><Relationship Id="rId7" Type="http://schemas.openxmlformats.org/officeDocument/2006/relationships/image" Target="../media/image8.svg"/><Relationship Id="rId12" Type="http://schemas.openxmlformats.org/officeDocument/2006/relationships/image" Target="../media/image7.png"/><Relationship Id="rId2" Type="http://schemas.openxmlformats.org/officeDocument/2006/relationships/image" Target="../media/image33.png"/><Relationship Id="rId16"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3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8.svg"/><Relationship Id="rId18" Type="http://schemas.openxmlformats.org/officeDocument/2006/relationships/image" Target="../media/image41.pn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4.png"/><Relationship Id="rId17" Type="http://schemas.openxmlformats.org/officeDocument/2006/relationships/image" Target="../media/image50.svg"/><Relationship Id="rId2" Type="http://schemas.openxmlformats.org/officeDocument/2006/relationships/image" Target="../media/image2.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image" Target="../media/image25.svg"/><Relationship Id="rId10" Type="http://schemas.openxmlformats.org/officeDocument/2006/relationships/image" Target="../media/image11.png"/><Relationship Id="rId4" Type="http://schemas.openxmlformats.org/officeDocument/2006/relationships/image" Target="../media/image39.png"/><Relationship Id="rId9" Type="http://schemas.openxmlformats.org/officeDocument/2006/relationships/image" Target="../media/image12.sv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0983" y="3875601"/>
            <a:ext cx="15210838" cy="372665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046373">
            <a:off x="10247631" y="7190263"/>
            <a:ext cx="9473794" cy="738955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5262">
            <a:off x="-3838914" y="-5352803"/>
            <a:ext cx="9473794" cy="7389559"/>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820848" y="-894675"/>
            <a:ext cx="2027591" cy="178934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432610">
            <a:off x="16758532" y="-250423"/>
            <a:ext cx="2619375" cy="20574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854429" y="8416601"/>
            <a:ext cx="2827990" cy="411480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10992" y="8416601"/>
            <a:ext cx="2143216" cy="1683399"/>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972130" y="8190283"/>
            <a:ext cx="689539" cy="614316"/>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310024" y="7869822"/>
            <a:ext cx="1049239" cy="934777"/>
          </a:xfrm>
          <a:prstGeom prst="rect">
            <a:avLst/>
          </a:prstGeom>
        </p:spPr>
      </p:pic>
      <p:pic>
        <p:nvPicPr>
          <p:cNvPr id="11" name="Picture 11"/>
          <p:cNvPicPr>
            <a:picLocks noChangeAspect="1"/>
          </p:cNvPicPr>
          <p:nvPr/>
        </p:nvPicPr>
        <p:blipFill>
          <a:blip r:embed="rId18"/>
          <a:srcRect/>
          <a:stretch>
            <a:fillRect/>
          </a:stretch>
        </p:blipFill>
        <p:spPr>
          <a:xfrm>
            <a:off x="13590049" y="5608400"/>
            <a:ext cx="4929053" cy="4491599"/>
          </a:xfrm>
          <a:prstGeom prst="rect">
            <a:avLst/>
          </a:prstGeom>
        </p:spPr>
      </p:pic>
      <p:sp>
        <p:nvSpPr>
          <p:cNvPr id="12" name="TextBox 12"/>
          <p:cNvSpPr txBox="1"/>
          <p:nvPr/>
        </p:nvSpPr>
        <p:spPr>
          <a:xfrm>
            <a:off x="1216471" y="4091115"/>
            <a:ext cx="12129811" cy="3190852"/>
          </a:xfrm>
          <a:prstGeom prst="rect">
            <a:avLst/>
          </a:prstGeom>
        </p:spPr>
        <p:txBody>
          <a:bodyPr lIns="0" tIns="0" rIns="0" bIns="0" rtlCol="0" anchor="t">
            <a:spAutoFit/>
          </a:bodyPr>
          <a:lstStyle/>
          <a:p>
            <a:pPr algn="just">
              <a:lnSpc>
                <a:spcPts val="6300"/>
              </a:lnSpc>
              <a:spcBef>
                <a:spcPct val="0"/>
              </a:spcBef>
            </a:pPr>
            <a:r>
              <a:rPr lang="en-US" sz="4500">
                <a:solidFill>
                  <a:srgbClr val="32509F"/>
                </a:solidFill>
                <a:latin typeface="Roboto Condensed"/>
              </a:rPr>
              <a:t>GV đưa ra các từ </a:t>
            </a:r>
            <a:r>
              <a:rPr lang="en-US" sz="4500">
                <a:solidFill>
                  <a:srgbClr val="32509F"/>
                </a:solidFill>
                <a:latin typeface="Roboto Condensed Italics"/>
              </a:rPr>
              <a:t>Xin chào</a:t>
            </a:r>
            <a:r>
              <a:rPr lang="en-US" sz="4500">
                <a:solidFill>
                  <a:srgbClr val="32509F"/>
                </a:solidFill>
                <a:latin typeface="Roboto Condensed"/>
              </a:rPr>
              <a:t> của các ngôn ngữ khác nhau trên thế giới, HS có 30s chuẩn bị để phát âm chính xác tất cả các ngôn ngữ mà GV đưa ra. </a:t>
            </a:r>
          </a:p>
          <a:p>
            <a:pPr algn="just">
              <a:lnSpc>
                <a:spcPts val="6300"/>
              </a:lnSpc>
              <a:spcBef>
                <a:spcPct val="0"/>
              </a:spcBef>
            </a:pPr>
            <a:r>
              <a:rPr lang="en-US" sz="4500">
                <a:solidFill>
                  <a:srgbClr val="32509F"/>
                </a:solidFill>
                <a:latin typeface="Roboto Condensed"/>
              </a:rPr>
              <a:t>3 bạn phát âm chuẩn nhất sẽ được cộng điểm.</a:t>
            </a:r>
          </a:p>
        </p:txBody>
      </p:sp>
      <p:sp>
        <p:nvSpPr>
          <p:cNvPr id="13" name="TextBox 13"/>
          <p:cNvSpPr txBox="1"/>
          <p:nvPr/>
        </p:nvSpPr>
        <p:spPr>
          <a:xfrm>
            <a:off x="8596853" y="475289"/>
            <a:ext cx="9691147" cy="1111210"/>
          </a:xfrm>
          <a:prstGeom prst="rect">
            <a:avLst/>
          </a:prstGeom>
        </p:spPr>
        <p:txBody>
          <a:bodyPr lIns="0" tIns="0" rIns="0" bIns="0" rtlCol="0" anchor="t">
            <a:spAutoFit/>
          </a:bodyPr>
          <a:lstStyle/>
          <a:p>
            <a:pPr algn="ctr">
              <a:lnSpc>
                <a:spcPts val="9099"/>
              </a:lnSpc>
            </a:pPr>
            <a:r>
              <a:rPr lang="en-US" sz="6498">
                <a:solidFill>
                  <a:srgbClr val="CB595F"/>
                </a:solidFill>
                <a:latin typeface="Fraunces Bold"/>
              </a:rPr>
              <a:t>1. KHỞI ĐỘNG</a:t>
            </a:r>
          </a:p>
        </p:txBody>
      </p:sp>
      <p:sp>
        <p:nvSpPr>
          <p:cNvPr id="14" name="TextBox 14"/>
          <p:cNvSpPr txBox="1"/>
          <p:nvPr/>
        </p:nvSpPr>
        <p:spPr>
          <a:xfrm>
            <a:off x="733751" y="1957974"/>
            <a:ext cx="12856297" cy="1328382"/>
          </a:xfrm>
          <a:prstGeom prst="rect">
            <a:avLst/>
          </a:prstGeom>
        </p:spPr>
        <p:txBody>
          <a:bodyPr wrap="square" lIns="0" tIns="0" rIns="0" bIns="0" rtlCol="0" anchor="t">
            <a:spAutoFit/>
          </a:bodyPr>
          <a:lstStyle/>
          <a:p>
            <a:pPr algn="ctr">
              <a:lnSpc>
                <a:spcPts val="10253"/>
              </a:lnSpc>
              <a:spcBef>
                <a:spcPct val="0"/>
              </a:spcBef>
            </a:pPr>
            <a:r>
              <a:rPr lang="en-US" sz="7323" dirty="0">
                <a:solidFill>
                  <a:srgbClr val="B685A1"/>
                </a:solidFill>
                <a:latin typeface="#9Slide07 Crocante Bold"/>
              </a:rPr>
              <a:t>PHÁT ÂM VIÊN ĐỈNH CAO</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1297">
            <a:off x="12522403" y="-3488926"/>
            <a:ext cx="9473794" cy="738955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082710">
            <a:off x="-3708197" y="8579880"/>
            <a:ext cx="9473794" cy="738955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6165" y="3473582"/>
            <a:ext cx="606754" cy="540563"/>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23155" flipH="1">
            <a:off x="15762051" y="8796188"/>
            <a:ext cx="2354372" cy="342567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23155">
            <a:off x="16952679" y="8137671"/>
            <a:ext cx="2180695" cy="1712837"/>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37787" y="-379668"/>
            <a:ext cx="2515135" cy="221960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738645" y="9258300"/>
            <a:ext cx="2619375" cy="205740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851276" y="-568440"/>
            <a:ext cx="1754772" cy="1548587"/>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965694" y="4428588"/>
            <a:ext cx="4784651" cy="4114800"/>
          </a:xfrm>
          <a:prstGeom prst="rect">
            <a:avLst/>
          </a:prstGeom>
        </p:spPr>
      </p:pic>
      <p:sp>
        <p:nvSpPr>
          <p:cNvPr id="11" name="TextBox 11"/>
          <p:cNvSpPr txBox="1"/>
          <p:nvPr/>
        </p:nvSpPr>
        <p:spPr>
          <a:xfrm>
            <a:off x="870968" y="1060994"/>
            <a:ext cx="12171347" cy="1252808"/>
          </a:xfrm>
          <a:prstGeom prst="rect">
            <a:avLst/>
          </a:prstGeom>
        </p:spPr>
        <p:txBody>
          <a:bodyPr lIns="0" tIns="0" rIns="0" bIns="0" rtlCol="0" anchor="t">
            <a:spAutoFit/>
          </a:bodyPr>
          <a:lstStyle/>
          <a:p>
            <a:pPr algn="ctr">
              <a:lnSpc>
                <a:spcPts val="10219"/>
              </a:lnSpc>
            </a:pPr>
            <a:r>
              <a:rPr lang="en-US" sz="7298">
                <a:solidFill>
                  <a:srgbClr val="7F9AC6"/>
                </a:solidFill>
                <a:latin typeface="Fraunces Bold"/>
              </a:rPr>
              <a:t>3. KHÁM PHÁ VĂN BẢN</a:t>
            </a:r>
          </a:p>
        </p:txBody>
      </p:sp>
      <p:sp>
        <p:nvSpPr>
          <p:cNvPr id="12" name="TextBox 12"/>
          <p:cNvSpPr txBox="1"/>
          <p:nvPr/>
        </p:nvSpPr>
        <p:spPr>
          <a:xfrm>
            <a:off x="350003" y="4323813"/>
            <a:ext cx="4082291" cy="4221456"/>
          </a:xfrm>
          <a:prstGeom prst="rect">
            <a:avLst/>
          </a:prstGeom>
        </p:spPr>
        <p:txBody>
          <a:bodyPr lIns="0" tIns="0" rIns="0" bIns="0" rtlCol="0" anchor="t">
            <a:spAutoFit/>
          </a:bodyPr>
          <a:lstStyle/>
          <a:p>
            <a:pPr algn="ctr">
              <a:lnSpc>
                <a:spcPts val="6719"/>
              </a:lnSpc>
              <a:spcBef>
                <a:spcPct val="0"/>
              </a:spcBef>
            </a:pPr>
            <a:r>
              <a:rPr lang="en-US" sz="4800">
                <a:solidFill>
                  <a:srgbClr val="B685A1"/>
                </a:solidFill>
                <a:latin typeface="Roboto Condensed Bold"/>
              </a:rPr>
              <a:t>Lí lẽ 2: </a:t>
            </a:r>
          </a:p>
          <a:p>
            <a:pPr algn="ctr">
              <a:lnSpc>
                <a:spcPts val="6720"/>
              </a:lnSpc>
              <a:spcBef>
                <a:spcPct val="0"/>
              </a:spcBef>
            </a:pPr>
            <a:r>
              <a:rPr lang="en-US" sz="4800">
                <a:solidFill>
                  <a:srgbClr val="B685A1"/>
                </a:solidFill>
                <a:latin typeface="Roboto Condensed Bold"/>
              </a:rPr>
              <a:t>Tiếng Việt có những đặc sắc của một thứ tiếng hay</a:t>
            </a:r>
          </a:p>
        </p:txBody>
      </p:sp>
      <p:sp>
        <p:nvSpPr>
          <p:cNvPr id="13" name="TextBox 13"/>
          <p:cNvSpPr txBox="1"/>
          <p:nvPr/>
        </p:nvSpPr>
        <p:spPr>
          <a:xfrm>
            <a:off x="10068995" y="3926227"/>
            <a:ext cx="7512753" cy="1464902"/>
          </a:xfrm>
          <a:prstGeom prst="rect">
            <a:avLst/>
          </a:prstGeom>
        </p:spPr>
        <p:txBody>
          <a:bodyPr lIns="0" tIns="0" rIns="0" bIns="0" rtlCol="0" anchor="t">
            <a:spAutoFit/>
          </a:bodyPr>
          <a:lstStyle/>
          <a:p>
            <a:pPr algn="just">
              <a:lnSpc>
                <a:spcPts val="5880"/>
              </a:lnSpc>
              <a:spcBef>
                <a:spcPct val="0"/>
              </a:spcBef>
            </a:pPr>
            <a:r>
              <a:rPr lang="en-US" sz="4200">
                <a:solidFill>
                  <a:srgbClr val="3E393A"/>
                </a:solidFill>
                <a:latin typeface="Roboto Condensed"/>
              </a:rPr>
              <a:t>Thỏa mãn nhu cầu trao đổi tình cảm, ý nghĩ giữa người với người</a:t>
            </a:r>
          </a:p>
        </p:txBody>
      </p:sp>
      <p:sp>
        <p:nvSpPr>
          <p:cNvPr id="14" name="TextBox 14"/>
          <p:cNvSpPr txBox="1"/>
          <p:nvPr/>
        </p:nvSpPr>
        <p:spPr>
          <a:xfrm>
            <a:off x="10068995" y="7103761"/>
            <a:ext cx="7512753" cy="1464902"/>
          </a:xfrm>
          <a:prstGeom prst="rect">
            <a:avLst/>
          </a:prstGeom>
        </p:spPr>
        <p:txBody>
          <a:bodyPr lIns="0" tIns="0" rIns="0" bIns="0" rtlCol="0" anchor="t">
            <a:spAutoFit/>
          </a:bodyPr>
          <a:lstStyle/>
          <a:p>
            <a:pPr algn="just">
              <a:lnSpc>
                <a:spcPts val="5880"/>
              </a:lnSpc>
              <a:spcBef>
                <a:spcPct val="0"/>
              </a:spcBef>
            </a:pPr>
            <a:r>
              <a:rPr lang="en-US" sz="4200">
                <a:solidFill>
                  <a:srgbClr val="3E393A"/>
                </a:solidFill>
                <a:latin typeface="Roboto Condensed"/>
              </a:rPr>
              <a:t>Thỏa mãn yêu cầu của đời sống văn hóa ngày một phức tạp</a:t>
            </a:r>
          </a:p>
        </p:txBody>
      </p:sp>
      <p:sp>
        <p:nvSpPr>
          <p:cNvPr id="15" name="TextBox 15"/>
          <p:cNvSpPr txBox="1"/>
          <p:nvPr/>
        </p:nvSpPr>
        <p:spPr>
          <a:xfrm>
            <a:off x="4965188" y="2528517"/>
            <a:ext cx="5869484" cy="1215346"/>
          </a:xfrm>
          <a:prstGeom prst="rect">
            <a:avLst/>
          </a:prstGeom>
        </p:spPr>
        <p:txBody>
          <a:bodyPr lIns="0" tIns="0" rIns="0" bIns="0" rtlCol="0" anchor="t">
            <a:spAutoFit/>
          </a:bodyPr>
          <a:lstStyle/>
          <a:p>
            <a:pPr algn="ctr">
              <a:lnSpc>
                <a:spcPts val="9659"/>
              </a:lnSpc>
              <a:spcBef>
                <a:spcPct val="0"/>
              </a:spcBef>
            </a:pPr>
            <a:r>
              <a:rPr lang="en-US" sz="6898">
                <a:solidFill>
                  <a:srgbClr val="B685A1"/>
                </a:solidFill>
                <a:latin typeface="#9Slide05 VL Fadilla"/>
              </a:rPr>
              <a:t>b. Giải quyết vấn đề</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49248" y="2026132"/>
            <a:ext cx="15778001" cy="650842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369964">
            <a:off x="-2254530" y="6673324"/>
            <a:ext cx="9473794" cy="7389559"/>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37787" y="-379668"/>
            <a:ext cx="2515135" cy="2219606"/>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377611" y="9317764"/>
            <a:ext cx="1532777" cy="135267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70127" y="730135"/>
            <a:ext cx="2619375" cy="2057400"/>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4699260" y="8310703"/>
            <a:ext cx="2827990" cy="4114800"/>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564681" y="7936702"/>
            <a:ext cx="2619375" cy="20574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31240">
            <a:off x="14637212" y="-3323411"/>
            <a:ext cx="9093686" cy="7093075"/>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573914" y="-519887"/>
            <a:ext cx="1754772" cy="1548587"/>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646881" y="3015534"/>
            <a:ext cx="871017" cy="775997"/>
          </a:xfrm>
          <a:prstGeom prst="rect">
            <a:avLst/>
          </a:prstGeom>
        </p:spPr>
      </p:pic>
      <p:pic>
        <p:nvPicPr>
          <p:cNvPr id="12" name="Picture 1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321079" y="7526455"/>
            <a:ext cx="505671" cy="446254"/>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72225" y="-223127"/>
            <a:ext cx="505671" cy="446254"/>
          </a:xfrm>
          <a:prstGeom prst="rect">
            <a:avLst/>
          </a:prstGeom>
        </p:spPr>
      </p:pic>
      <p:sp>
        <p:nvSpPr>
          <p:cNvPr id="14" name="TextBox 14"/>
          <p:cNvSpPr txBox="1"/>
          <p:nvPr/>
        </p:nvSpPr>
        <p:spPr>
          <a:xfrm>
            <a:off x="4539151" y="2910759"/>
            <a:ext cx="11049551" cy="4221456"/>
          </a:xfrm>
          <a:prstGeom prst="rect">
            <a:avLst/>
          </a:prstGeom>
        </p:spPr>
        <p:txBody>
          <a:bodyPr lIns="0" tIns="0" rIns="0" bIns="0" rtlCol="0" anchor="t">
            <a:spAutoFit/>
          </a:bodyPr>
          <a:lstStyle/>
          <a:p>
            <a:pPr algn="ctr">
              <a:lnSpc>
                <a:spcPts val="6719"/>
              </a:lnSpc>
              <a:spcBef>
                <a:spcPct val="0"/>
              </a:spcBef>
            </a:pPr>
            <a:r>
              <a:rPr lang="en-US" sz="4800">
                <a:solidFill>
                  <a:srgbClr val="3E393A"/>
                </a:solidFill>
                <a:latin typeface="Roboto Condensed Bold"/>
              </a:rPr>
              <a:t>Nhận xét về cách sử dụng lí lẽ và bằng chứng của tác giả: </a:t>
            </a:r>
          </a:p>
          <a:p>
            <a:pPr algn="just">
              <a:lnSpc>
                <a:spcPts val="6720"/>
              </a:lnSpc>
              <a:spcBef>
                <a:spcPct val="0"/>
              </a:spcBef>
            </a:pPr>
            <a:r>
              <a:rPr lang="en-US" sz="4800">
                <a:solidFill>
                  <a:srgbClr val="3E393A"/>
                </a:solidFill>
                <a:latin typeface="Roboto Condensed"/>
              </a:rPr>
              <a:t>Lí lẽ và bằng chứng khoa học, bao quát, có sức thuyết phục đã lí giải, chứng minh cho sự giàu đẹp của Tiếng Việt.</a:t>
            </a:r>
          </a:p>
        </p:txBody>
      </p:sp>
      <p:sp>
        <p:nvSpPr>
          <p:cNvPr id="15" name="TextBox 15"/>
          <p:cNvSpPr txBox="1"/>
          <p:nvPr/>
        </p:nvSpPr>
        <p:spPr>
          <a:xfrm>
            <a:off x="2625465" y="726747"/>
            <a:ext cx="10990820" cy="1177246"/>
          </a:xfrm>
          <a:prstGeom prst="rect">
            <a:avLst/>
          </a:prstGeom>
        </p:spPr>
        <p:txBody>
          <a:bodyPr lIns="0" tIns="0" rIns="0" bIns="0" rtlCol="0" anchor="t">
            <a:spAutoFit/>
          </a:bodyPr>
          <a:lstStyle/>
          <a:p>
            <a:pPr algn="ctr">
              <a:lnSpc>
                <a:spcPts val="9659"/>
              </a:lnSpc>
            </a:pPr>
            <a:r>
              <a:rPr lang="en-US" sz="6898">
                <a:solidFill>
                  <a:srgbClr val="7F9AC6"/>
                </a:solidFill>
                <a:latin typeface="Fraunces Bold"/>
              </a:rPr>
              <a:t>3. KHÁM PHÁ VĂN BẢN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5262">
            <a:off x="10933326" y="7806375"/>
            <a:ext cx="9473794" cy="738955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67756">
            <a:off x="-1048627" y="-5479555"/>
            <a:ext cx="9473794" cy="738955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20848" y="-894675"/>
            <a:ext cx="2027591" cy="1789349"/>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432610">
            <a:off x="16758532" y="-250423"/>
            <a:ext cx="2619375" cy="205740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54429" y="8416601"/>
            <a:ext cx="2827990" cy="41148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10992" y="8416601"/>
            <a:ext cx="2143216" cy="1683399"/>
          </a:xfrm>
          <a:prstGeom prst="rect">
            <a:avLst/>
          </a:prstGeom>
        </p:spPr>
      </p:pic>
      <p:pic>
        <p:nvPicPr>
          <p:cNvPr id="8" name="Picture 8"/>
          <p:cNvPicPr>
            <a:picLocks noChangeAspect="1"/>
          </p:cNvPicPr>
          <p:nvPr/>
        </p:nvPicPr>
        <p:blipFill>
          <a:blip r:embed="rId12"/>
          <a:srcRect/>
          <a:stretch>
            <a:fillRect/>
          </a:stretch>
        </p:blipFill>
        <p:spPr>
          <a:xfrm>
            <a:off x="3756373" y="2570064"/>
            <a:ext cx="8928660" cy="6819264"/>
          </a:xfrm>
          <a:prstGeom prst="rect">
            <a:avLst/>
          </a:prstGeom>
        </p:spPr>
      </p:pic>
      <p:sp>
        <p:nvSpPr>
          <p:cNvPr id="9" name="TextBox 9"/>
          <p:cNvSpPr txBox="1"/>
          <p:nvPr/>
        </p:nvSpPr>
        <p:spPr>
          <a:xfrm>
            <a:off x="5843823" y="1077071"/>
            <a:ext cx="10990820" cy="1177246"/>
          </a:xfrm>
          <a:prstGeom prst="rect">
            <a:avLst/>
          </a:prstGeom>
        </p:spPr>
        <p:txBody>
          <a:bodyPr lIns="0" tIns="0" rIns="0" bIns="0" rtlCol="0" anchor="t">
            <a:spAutoFit/>
          </a:bodyPr>
          <a:lstStyle/>
          <a:p>
            <a:pPr algn="ctr">
              <a:lnSpc>
                <a:spcPts val="9659"/>
              </a:lnSpc>
            </a:pPr>
            <a:r>
              <a:rPr lang="en-US" sz="6898">
                <a:solidFill>
                  <a:srgbClr val="718971"/>
                </a:solidFill>
                <a:latin typeface="Fraunces Bold"/>
              </a:rPr>
              <a:t>3. KHÁM PHÁ VĂN BẢN</a:t>
            </a:r>
          </a:p>
        </p:txBody>
      </p:sp>
      <p:sp>
        <p:nvSpPr>
          <p:cNvPr id="10" name="TextBox 10"/>
          <p:cNvSpPr txBox="1"/>
          <p:nvPr/>
        </p:nvSpPr>
        <p:spPr>
          <a:xfrm>
            <a:off x="4583775" y="4425239"/>
            <a:ext cx="7683292" cy="2937464"/>
          </a:xfrm>
          <a:prstGeom prst="rect">
            <a:avLst/>
          </a:prstGeom>
        </p:spPr>
        <p:txBody>
          <a:bodyPr lIns="0" tIns="0" rIns="0" bIns="0" rtlCol="0" anchor="t">
            <a:spAutoFit/>
          </a:bodyPr>
          <a:lstStyle/>
          <a:p>
            <a:pPr algn="ctr">
              <a:lnSpc>
                <a:spcPts val="9659"/>
              </a:lnSpc>
              <a:spcBef>
                <a:spcPct val="0"/>
              </a:spcBef>
            </a:pPr>
            <a:r>
              <a:rPr lang="en-US" sz="6898">
                <a:solidFill>
                  <a:srgbClr val="718971"/>
                </a:solidFill>
                <a:latin typeface="#9Slide05 VL Fadilla Bold"/>
              </a:rPr>
              <a:t>c. Kết thúc vấn đề</a:t>
            </a:r>
          </a:p>
          <a:p>
            <a:pPr algn="ctr">
              <a:lnSpc>
                <a:spcPts val="6720"/>
              </a:lnSpc>
              <a:spcBef>
                <a:spcPct val="0"/>
              </a:spcBef>
            </a:pPr>
            <a:r>
              <a:rPr lang="en-US" sz="4800">
                <a:solidFill>
                  <a:srgbClr val="718971"/>
                </a:solidFill>
                <a:latin typeface="Roboto Condensed"/>
              </a:rPr>
              <a:t>Khẳng định sức sống mạnh mẽ và lâu bền của Tiếng Việt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5262">
            <a:off x="10933326" y="7806375"/>
            <a:ext cx="9473794" cy="738955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455981">
            <a:off x="-1103210" y="-6189614"/>
            <a:ext cx="9473794" cy="738955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20848" y="-894675"/>
            <a:ext cx="2027591" cy="1789349"/>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432610">
            <a:off x="16758532" y="-250423"/>
            <a:ext cx="2619375" cy="205740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702274" y="8804599"/>
            <a:ext cx="2249513" cy="327310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1568" y="8804599"/>
            <a:ext cx="1704812" cy="1339052"/>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745857" y="7558980"/>
            <a:ext cx="1398143" cy="1245619"/>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247026" y="380796"/>
            <a:ext cx="727240" cy="647904"/>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983945" y="2218828"/>
            <a:ext cx="10921966" cy="8396261"/>
          </a:xfrm>
          <a:prstGeom prst="rect">
            <a:avLst/>
          </a:prstGeom>
        </p:spPr>
      </p:pic>
      <p:sp>
        <p:nvSpPr>
          <p:cNvPr id="11" name="TextBox 11"/>
          <p:cNvSpPr txBox="1"/>
          <p:nvPr/>
        </p:nvSpPr>
        <p:spPr>
          <a:xfrm>
            <a:off x="4447014" y="3051785"/>
            <a:ext cx="7995829" cy="6665574"/>
          </a:xfrm>
          <a:prstGeom prst="rect">
            <a:avLst/>
          </a:prstGeom>
        </p:spPr>
        <p:txBody>
          <a:bodyPr lIns="0" tIns="0" rIns="0" bIns="0" rtlCol="0" anchor="t">
            <a:spAutoFit/>
          </a:bodyPr>
          <a:lstStyle/>
          <a:p>
            <a:pPr algn="ctr">
              <a:lnSpc>
                <a:spcPts val="5880"/>
              </a:lnSpc>
              <a:spcBef>
                <a:spcPct val="0"/>
              </a:spcBef>
            </a:pPr>
            <a:r>
              <a:rPr lang="en-US" sz="4200">
                <a:solidFill>
                  <a:srgbClr val="718971"/>
                </a:solidFill>
                <a:latin typeface="Roboto Condensed"/>
              </a:rPr>
              <a:t>HS có thời gian 3 phút để đọc trước toàn bộ 9 câu hỏi trong SGK. </a:t>
            </a:r>
          </a:p>
          <a:p>
            <a:pPr algn="ctr">
              <a:lnSpc>
                <a:spcPts val="5880"/>
              </a:lnSpc>
              <a:spcBef>
                <a:spcPct val="0"/>
              </a:spcBef>
            </a:pPr>
            <a:r>
              <a:rPr lang="en-US" sz="4200">
                <a:solidFill>
                  <a:srgbClr val="718971"/>
                </a:solidFill>
                <a:latin typeface="Roboto Condensed"/>
              </a:rPr>
              <a:t>Sau đó câu hỏi sẽ được chiếu lần lượt trên slide. HS đưa ra tín hiệu trả lời nhanh nhất, lựa chọn đáp án chính xác nhất sẽ nhận được điểm cộng. </a:t>
            </a:r>
          </a:p>
          <a:p>
            <a:pPr algn="ctr">
              <a:lnSpc>
                <a:spcPts val="5880"/>
              </a:lnSpc>
              <a:spcBef>
                <a:spcPct val="0"/>
              </a:spcBef>
            </a:pPr>
            <a:r>
              <a:rPr lang="en-US" sz="4200">
                <a:solidFill>
                  <a:srgbClr val="718971"/>
                </a:solidFill>
                <a:latin typeface="Roboto Condensed"/>
              </a:rPr>
              <a:t>Thời gian thực hiện cho mỗi câu hỏi: </a:t>
            </a:r>
            <a:r>
              <a:rPr lang="en-US" sz="4200">
                <a:solidFill>
                  <a:srgbClr val="718971"/>
                </a:solidFill>
                <a:latin typeface="Roboto Condensed Bold"/>
              </a:rPr>
              <a:t>30 giây</a:t>
            </a:r>
          </a:p>
          <a:p>
            <a:pPr algn="ctr">
              <a:lnSpc>
                <a:spcPts val="5880"/>
              </a:lnSpc>
              <a:spcBef>
                <a:spcPct val="0"/>
              </a:spcBef>
            </a:pPr>
            <a:endParaRPr lang="en-US" sz="4200">
              <a:solidFill>
                <a:srgbClr val="718971"/>
              </a:solidFill>
              <a:latin typeface="Roboto Condensed Bold"/>
            </a:endParaRPr>
          </a:p>
        </p:txBody>
      </p:sp>
      <p:sp>
        <p:nvSpPr>
          <p:cNvPr id="12" name="TextBox 12"/>
          <p:cNvSpPr txBox="1"/>
          <p:nvPr/>
        </p:nvSpPr>
        <p:spPr>
          <a:xfrm>
            <a:off x="9700209" y="635402"/>
            <a:ext cx="7134434" cy="1252808"/>
          </a:xfrm>
          <a:prstGeom prst="rect">
            <a:avLst/>
          </a:prstGeom>
        </p:spPr>
        <p:txBody>
          <a:bodyPr wrap="square" lIns="0" tIns="0" rIns="0" bIns="0" rtlCol="0" anchor="t">
            <a:spAutoFit/>
          </a:bodyPr>
          <a:lstStyle/>
          <a:p>
            <a:pPr algn="ctr">
              <a:lnSpc>
                <a:spcPts val="10219"/>
              </a:lnSpc>
              <a:spcBef>
                <a:spcPct val="0"/>
              </a:spcBef>
            </a:pPr>
            <a:r>
              <a:rPr lang="en-US" sz="7298">
                <a:solidFill>
                  <a:srgbClr val="A98BC0"/>
                </a:solidFill>
                <a:latin typeface="Fraunces Bold"/>
              </a:rPr>
              <a:t>4.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2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481239">
            <a:off x="15714645" y="603403"/>
            <a:ext cx="3178510" cy="12020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99999">
            <a:off x="-114166" y="7812487"/>
            <a:ext cx="4214464" cy="159383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68834">
            <a:off x="16870600" y="8458428"/>
            <a:ext cx="1666399" cy="159974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89978" y="485879"/>
            <a:ext cx="638722" cy="1792332"/>
          </a:xfrm>
          <a:prstGeom prst="rect">
            <a:avLst/>
          </a:prstGeom>
        </p:spPr>
      </p:pic>
      <p:grpSp>
        <p:nvGrpSpPr>
          <p:cNvPr id="6" name="Group 6"/>
          <p:cNvGrpSpPr/>
          <p:nvPr/>
        </p:nvGrpSpPr>
        <p:grpSpPr>
          <a:xfrm>
            <a:off x="4046610" y="2301760"/>
            <a:ext cx="13478304" cy="8508200"/>
            <a:chOff x="0" y="0"/>
            <a:chExt cx="2430133" cy="1534025"/>
          </a:xfrm>
        </p:grpSpPr>
        <p:sp>
          <p:nvSpPr>
            <p:cNvPr id="7" name="Freeform 7"/>
            <p:cNvSpPr/>
            <p:nvPr/>
          </p:nvSpPr>
          <p:spPr>
            <a:xfrm>
              <a:off x="0" y="0"/>
              <a:ext cx="2416394" cy="1534025"/>
            </a:xfrm>
            <a:custGeom>
              <a:avLst/>
              <a:gdLst/>
              <a:ahLst/>
              <a:cxnLst/>
              <a:rect l="l" t="t" r="r" b="b"/>
              <a:pathLst>
                <a:path w="2416394" h="1534025">
                  <a:moveTo>
                    <a:pt x="2106636" y="0"/>
                  </a:moveTo>
                  <a:lnTo>
                    <a:pt x="282407" y="0"/>
                  </a:lnTo>
                  <a:cubicBezTo>
                    <a:pt x="126426" y="0"/>
                    <a:pt x="0" y="123512"/>
                    <a:pt x="0" y="723833"/>
                  </a:cubicBezTo>
                  <a:cubicBezTo>
                    <a:pt x="0" y="1208994"/>
                    <a:pt x="66279" y="1304134"/>
                    <a:pt x="162037" y="1348276"/>
                  </a:cubicBezTo>
                  <a:lnTo>
                    <a:pt x="162037" y="1534025"/>
                  </a:lnTo>
                  <a:lnTo>
                    <a:pt x="353844" y="1374557"/>
                  </a:lnTo>
                  <a:lnTo>
                    <a:pt x="2106636" y="1374557"/>
                  </a:lnTo>
                  <a:cubicBezTo>
                    <a:pt x="2289945" y="1374557"/>
                    <a:pt x="2416383" y="1251045"/>
                    <a:pt x="2416383" y="723691"/>
                  </a:cubicBezTo>
                  <a:cubicBezTo>
                    <a:pt x="2416394" y="123512"/>
                    <a:pt x="2289945" y="0"/>
                    <a:pt x="2106636" y="0"/>
                  </a:cubicBezTo>
                  <a:close/>
                </a:path>
              </a:pathLst>
            </a:custGeom>
            <a:solidFill>
              <a:srgbClr val="FFFFFF"/>
            </a:solidFill>
          </p:spPr>
        </p:sp>
        <p:sp>
          <p:nvSpPr>
            <p:cNvPr id="8" name="TextBox 8"/>
            <p:cNvSpPr txBox="1"/>
            <p:nvPr/>
          </p:nvSpPr>
          <p:spPr>
            <a:xfrm>
              <a:off x="53511" y="395198"/>
              <a:ext cx="2376622" cy="587375"/>
            </a:xfrm>
            <a:prstGeom prst="rect">
              <a:avLst/>
            </a:prstGeom>
          </p:spPr>
          <p:txBody>
            <a:bodyPr lIns="254000" tIns="254000" rIns="254000" bIns="254000" rtlCol="0" anchor="ctr"/>
            <a:lstStyle/>
            <a:p>
              <a:pPr algn="just">
                <a:lnSpc>
                  <a:spcPts val="6719"/>
                </a:lnSpc>
              </a:pPr>
              <a:endParaRPr/>
            </a:p>
            <a:p>
              <a:pPr algn="just">
                <a:lnSpc>
                  <a:spcPts val="6719"/>
                </a:lnSpc>
              </a:pPr>
              <a:r>
                <a:rPr lang="en-US" sz="4800">
                  <a:solidFill>
                    <a:srgbClr val="7F9AC6"/>
                  </a:solidFill>
                  <a:latin typeface="Roboto Condensed Bold"/>
                </a:rPr>
                <a:t>         Đoạn trích trên viết về vấn đề gì?</a:t>
              </a:r>
            </a:p>
            <a:p>
              <a:pPr algn="just">
                <a:lnSpc>
                  <a:spcPts val="6719"/>
                </a:lnSpc>
              </a:pPr>
              <a:r>
                <a:rPr lang="en-US" sz="4800">
                  <a:solidFill>
                    <a:srgbClr val="7F9AC6"/>
                  </a:solidFill>
                  <a:latin typeface="Roboto Condensed"/>
                </a:rPr>
                <a:t>         A. Đánh giá của người nước ngoài về tiếng Việt</a:t>
              </a:r>
            </a:p>
            <a:p>
              <a:pPr algn="just">
                <a:lnSpc>
                  <a:spcPts val="6719"/>
                </a:lnSpc>
              </a:pPr>
              <a:r>
                <a:rPr lang="en-US" sz="4800">
                  <a:solidFill>
                    <a:srgbClr val="7F9AC6"/>
                  </a:solidFill>
                  <a:latin typeface="Roboto Condensed"/>
                </a:rPr>
                <a:t>         B. Tầm quan trọng của tiếng Việt</a:t>
              </a:r>
            </a:p>
            <a:p>
              <a:pPr algn="just">
                <a:lnSpc>
                  <a:spcPts val="6719"/>
                </a:lnSpc>
              </a:pPr>
              <a:r>
                <a:rPr lang="en-US" sz="4800">
                  <a:solidFill>
                    <a:srgbClr val="7F9AC6"/>
                  </a:solidFill>
                  <a:latin typeface="Roboto Condensed"/>
                </a:rPr>
                <a:t>         C. Sự giàu đẹp của tiếng Việt</a:t>
              </a:r>
            </a:p>
            <a:p>
              <a:pPr algn="just">
                <a:lnSpc>
                  <a:spcPts val="6719"/>
                </a:lnSpc>
              </a:pPr>
              <a:r>
                <a:rPr lang="en-US" sz="4800">
                  <a:solidFill>
                    <a:srgbClr val="7F9AC6"/>
                  </a:solidFill>
                  <a:latin typeface="Roboto Condensed"/>
                </a:rPr>
                <a:t>         D. Ý nghĩa của việc học tiếng Việt</a:t>
              </a:r>
            </a:p>
            <a:p>
              <a:pPr algn="just">
                <a:lnSpc>
                  <a:spcPts val="6719"/>
                </a:lnSpc>
              </a:pPr>
              <a:endParaRPr lang="en-US" sz="4800">
                <a:solidFill>
                  <a:srgbClr val="7F9AC6"/>
                </a:solidFill>
                <a:latin typeface="Roboto Condensed"/>
              </a:endParaRPr>
            </a:p>
            <a:p>
              <a:pPr algn="just">
                <a:lnSpc>
                  <a:spcPts val="6719"/>
                </a:lnSpc>
              </a:pPr>
              <a:endParaRPr lang="en-US" sz="4800">
                <a:solidFill>
                  <a:srgbClr val="7F9AC6"/>
                </a:solidFill>
                <a:latin typeface="Roboto Condensed"/>
              </a:endParaRPr>
            </a:p>
          </p:txBody>
        </p:sp>
      </p:grpSp>
      <p:pic>
        <p:nvPicPr>
          <p:cNvPr id="9" name="Picture 9"/>
          <p:cNvPicPr>
            <a:picLocks noChangeAspect="1"/>
          </p:cNvPicPr>
          <p:nvPr/>
        </p:nvPicPr>
        <p:blipFill>
          <a:blip r:embed="rId10"/>
          <a:srcRect/>
          <a:stretch>
            <a:fillRect/>
          </a:stretch>
        </p:blipFill>
        <p:spPr>
          <a:xfrm>
            <a:off x="13017497" y="5584229"/>
            <a:ext cx="1658192" cy="1533828"/>
          </a:xfrm>
          <a:prstGeom prst="rect">
            <a:avLst/>
          </a:prstGeom>
        </p:spPr>
      </p:pic>
      <p:sp>
        <p:nvSpPr>
          <p:cNvPr id="10" name="TextBox 10"/>
          <p:cNvSpPr txBox="1"/>
          <p:nvPr/>
        </p:nvSpPr>
        <p:spPr>
          <a:xfrm>
            <a:off x="1568638" y="726747"/>
            <a:ext cx="8261162" cy="1177246"/>
          </a:xfrm>
          <a:prstGeom prst="rect">
            <a:avLst/>
          </a:prstGeom>
        </p:spPr>
        <p:txBody>
          <a:bodyPr wrap="square" lIns="0" tIns="0" rIns="0" bIns="0" rtlCol="0" anchor="t">
            <a:spAutoFit/>
          </a:bodyPr>
          <a:lstStyle/>
          <a:p>
            <a:pPr algn="ctr">
              <a:lnSpc>
                <a:spcPts val="9659"/>
              </a:lnSpc>
              <a:spcBef>
                <a:spcPct val="0"/>
              </a:spcBef>
            </a:pPr>
            <a:r>
              <a:rPr lang="en-US" sz="6898">
                <a:solidFill>
                  <a:srgbClr val="7F9AC6"/>
                </a:solidFill>
                <a:latin typeface="Fraunces Bold"/>
              </a:rPr>
              <a:t>4.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2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27224">
            <a:off x="16499624" y="7301178"/>
            <a:ext cx="2280457" cy="218923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37101" flipH="1">
            <a:off x="-518376" y="1733860"/>
            <a:ext cx="2280457" cy="218923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94105">
            <a:off x="15295561" y="653810"/>
            <a:ext cx="4561312" cy="172500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081" y="8556045"/>
            <a:ext cx="1246183" cy="14045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981731" y="2126224"/>
            <a:ext cx="1246183" cy="1404509"/>
          </a:xfrm>
          <a:prstGeom prst="rect">
            <a:avLst/>
          </a:prstGeom>
        </p:spPr>
      </p:pic>
      <p:grpSp>
        <p:nvGrpSpPr>
          <p:cNvPr id="7" name="Group 7"/>
          <p:cNvGrpSpPr/>
          <p:nvPr/>
        </p:nvGrpSpPr>
        <p:grpSpPr>
          <a:xfrm>
            <a:off x="1401264" y="2278211"/>
            <a:ext cx="14479159" cy="6980089"/>
            <a:chOff x="0" y="0"/>
            <a:chExt cx="2610586" cy="1258507"/>
          </a:xfrm>
        </p:grpSpPr>
        <p:sp>
          <p:nvSpPr>
            <p:cNvPr id="8" name="Freeform 8"/>
            <p:cNvSpPr/>
            <p:nvPr/>
          </p:nvSpPr>
          <p:spPr>
            <a:xfrm>
              <a:off x="0" y="0"/>
              <a:ext cx="2610598" cy="1258507"/>
            </a:xfrm>
            <a:custGeom>
              <a:avLst/>
              <a:gdLst/>
              <a:ahLst/>
              <a:cxnLst/>
              <a:rect l="l" t="t" r="r" b="b"/>
              <a:pathLst>
                <a:path w="2610598" h="1258507">
                  <a:moveTo>
                    <a:pt x="2297531" y="0"/>
                  </a:moveTo>
                  <a:lnTo>
                    <a:pt x="282407" y="0"/>
                  </a:lnTo>
                  <a:cubicBezTo>
                    <a:pt x="126426" y="0"/>
                    <a:pt x="0" y="123512"/>
                    <a:pt x="0" y="573835"/>
                  </a:cubicBezTo>
                  <a:cubicBezTo>
                    <a:pt x="0" y="933476"/>
                    <a:pt x="66279" y="1028617"/>
                    <a:pt x="162037" y="1072758"/>
                  </a:cubicBezTo>
                  <a:lnTo>
                    <a:pt x="162037" y="1258507"/>
                  </a:lnTo>
                  <a:lnTo>
                    <a:pt x="353844" y="1099040"/>
                  </a:lnTo>
                  <a:lnTo>
                    <a:pt x="2297531" y="1099040"/>
                  </a:lnTo>
                  <a:cubicBezTo>
                    <a:pt x="2484149" y="1099040"/>
                    <a:pt x="2610586" y="975527"/>
                    <a:pt x="2610586" y="573738"/>
                  </a:cubicBezTo>
                  <a:cubicBezTo>
                    <a:pt x="2610598" y="123512"/>
                    <a:pt x="2484149" y="0"/>
                    <a:pt x="2297531" y="0"/>
                  </a:cubicBezTo>
                  <a:close/>
                </a:path>
              </a:pathLst>
            </a:custGeom>
            <a:solidFill>
              <a:srgbClr val="FEFFFE"/>
            </a:solidFill>
          </p:spPr>
        </p:sp>
        <p:sp>
          <p:nvSpPr>
            <p:cNvPr id="9" name="TextBox 9"/>
            <p:cNvSpPr txBox="1"/>
            <p:nvPr/>
          </p:nvSpPr>
          <p:spPr>
            <a:xfrm>
              <a:off x="0" y="0"/>
              <a:ext cx="812800" cy="5207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8"/>
          <a:srcRect/>
          <a:stretch>
            <a:fillRect/>
          </a:stretch>
        </p:blipFill>
        <p:spPr>
          <a:xfrm>
            <a:off x="7985493" y="4570438"/>
            <a:ext cx="1658192" cy="1533828"/>
          </a:xfrm>
          <a:prstGeom prst="rect">
            <a:avLst/>
          </a:prstGeom>
        </p:spPr>
      </p:pic>
      <p:sp>
        <p:nvSpPr>
          <p:cNvPr id="11" name="TextBox 11"/>
          <p:cNvSpPr txBox="1"/>
          <p:nvPr/>
        </p:nvSpPr>
        <p:spPr>
          <a:xfrm>
            <a:off x="4664754" y="2648913"/>
            <a:ext cx="9693885" cy="6764655"/>
          </a:xfrm>
          <a:prstGeom prst="rect">
            <a:avLst/>
          </a:prstGeom>
        </p:spPr>
        <p:txBody>
          <a:bodyPr lIns="0" tIns="0" rIns="0" bIns="0" rtlCol="0" anchor="t">
            <a:spAutoFit/>
          </a:bodyPr>
          <a:lstStyle/>
          <a:p>
            <a:pPr algn="ctr">
              <a:lnSpc>
                <a:spcPts val="6719"/>
              </a:lnSpc>
            </a:pPr>
            <a:r>
              <a:rPr lang="en-US" sz="4800">
                <a:solidFill>
                  <a:srgbClr val="7F9AC6"/>
                </a:solidFill>
                <a:latin typeface="Roboto Condensed Bold"/>
              </a:rPr>
              <a:t>Đoạn trích trên được viết theo kiểu văn bản nào?</a:t>
            </a:r>
          </a:p>
          <a:p>
            <a:pPr algn="just">
              <a:lnSpc>
                <a:spcPts val="6719"/>
              </a:lnSpc>
            </a:pPr>
            <a:r>
              <a:rPr lang="en-US" sz="4800">
                <a:solidFill>
                  <a:srgbClr val="7F9AC6"/>
                </a:solidFill>
                <a:latin typeface="Roboto Condensed"/>
              </a:rPr>
              <a:t>A. Miêu tả</a:t>
            </a:r>
          </a:p>
          <a:p>
            <a:pPr algn="just">
              <a:lnSpc>
                <a:spcPts val="6719"/>
              </a:lnSpc>
            </a:pPr>
            <a:r>
              <a:rPr lang="en-US" sz="4800">
                <a:solidFill>
                  <a:srgbClr val="7F9AC6"/>
                </a:solidFill>
                <a:latin typeface="Roboto Condensed"/>
              </a:rPr>
              <a:t>B. Nghị luận</a:t>
            </a:r>
          </a:p>
          <a:p>
            <a:pPr algn="just">
              <a:lnSpc>
                <a:spcPts val="6719"/>
              </a:lnSpc>
            </a:pPr>
            <a:r>
              <a:rPr lang="en-US" sz="4800">
                <a:solidFill>
                  <a:srgbClr val="7F9AC6"/>
                </a:solidFill>
                <a:latin typeface="Roboto Condensed"/>
              </a:rPr>
              <a:t>C. Tự sự</a:t>
            </a:r>
          </a:p>
          <a:p>
            <a:pPr algn="just">
              <a:lnSpc>
                <a:spcPts val="6719"/>
              </a:lnSpc>
            </a:pPr>
            <a:r>
              <a:rPr lang="en-US" sz="4800">
                <a:solidFill>
                  <a:srgbClr val="7F9AC6"/>
                </a:solidFill>
                <a:latin typeface="Roboto Condensed"/>
              </a:rPr>
              <a:t>D. Thuyết minh</a:t>
            </a:r>
          </a:p>
          <a:p>
            <a:pPr algn="ctr">
              <a:lnSpc>
                <a:spcPts val="6719"/>
              </a:lnSpc>
            </a:pPr>
            <a:endParaRPr lang="en-US" sz="4800">
              <a:solidFill>
                <a:srgbClr val="7F9AC6"/>
              </a:solidFill>
              <a:latin typeface="Roboto Condensed"/>
            </a:endParaRPr>
          </a:p>
          <a:p>
            <a:pPr algn="ctr">
              <a:lnSpc>
                <a:spcPts val="6719"/>
              </a:lnSpc>
            </a:pPr>
            <a:endParaRPr lang="en-US" sz="4800">
              <a:solidFill>
                <a:srgbClr val="7F9AC6"/>
              </a:solidFill>
              <a:latin typeface="Roboto Condensed"/>
            </a:endParaRPr>
          </a:p>
        </p:txBody>
      </p:sp>
      <p:sp>
        <p:nvSpPr>
          <p:cNvPr id="12" name="TextBox 12"/>
          <p:cNvSpPr txBox="1"/>
          <p:nvPr/>
        </p:nvSpPr>
        <p:spPr>
          <a:xfrm>
            <a:off x="5671710" y="649747"/>
            <a:ext cx="6901289" cy="1177246"/>
          </a:xfrm>
          <a:prstGeom prst="rect">
            <a:avLst/>
          </a:prstGeom>
        </p:spPr>
        <p:txBody>
          <a:bodyPr wrap="square" lIns="0" tIns="0" rIns="0" bIns="0" rtlCol="0" anchor="t">
            <a:spAutoFit/>
          </a:bodyPr>
          <a:lstStyle/>
          <a:p>
            <a:pPr algn="ctr">
              <a:lnSpc>
                <a:spcPts val="9659"/>
              </a:lnSpc>
              <a:spcBef>
                <a:spcPct val="0"/>
              </a:spcBef>
            </a:pPr>
            <a:r>
              <a:rPr lang="en-US" sz="6898">
                <a:solidFill>
                  <a:srgbClr val="7F9AC6"/>
                </a:solidFill>
                <a:latin typeface="Fraunces Bold"/>
              </a:rPr>
              <a:t>4.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2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27224">
            <a:off x="16499624" y="7301178"/>
            <a:ext cx="2280457" cy="218923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37101" flipH="1">
            <a:off x="-518376" y="1733860"/>
            <a:ext cx="2280457" cy="218923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94105">
            <a:off x="15295561" y="653810"/>
            <a:ext cx="4561312" cy="172500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081" y="8556045"/>
            <a:ext cx="1246183" cy="14045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981731" y="2126224"/>
            <a:ext cx="1246183" cy="1404509"/>
          </a:xfrm>
          <a:prstGeom prst="rect">
            <a:avLst/>
          </a:prstGeom>
        </p:spPr>
      </p:pic>
      <p:grpSp>
        <p:nvGrpSpPr>
          <p:cNvPr id="7" name="Group 7"/>
          <p:cNvGrpSpPr/>
          <p:nvPr/>
        </p:nvGrpSpPr>
        <p:grpSpPr>
          <a:xfrm>
            <a:off x="1575009" y="2126224"/>
            <a:ext cx="14479159" cy="8341198"/>
            <a:chOff x="0" y="0"/>
            <a:chExt cx="2610586" cy="1503914"/>
          </a:xfrm>
        </p:grpSpPr>
        <p:sp>
          <p:nvSpPr>
            <p:cNvPr id="8" name="Freeform 8"/>
            <p:cNvSpPr/>
            <p:nvPr/>
          </p:nvSpPr>
          <p:spPr>
            <a:xfrm>
              <a:off x="0" y="0"/>
              <a:ext cx="2610598" cy="1503915"/>
            </a:xfrm>
            <a:custGeom>
              <a:avLst/>
              <a:gdLst/>
              <a:ahLst/>
              <a:cxnLst/>
              <a:rect l="l" t="t" r="r" b="b"/>
              <a:pathLst>
                <a:path w="2610598" h="1503915">
                  <a:moveTo>
                    <a:pt x="2297531" y="0"/>
                  </a:moveTo>
                  <a:lnTo>
                    <a:pt x="282407" y="0"/>
                  </a:lnTo>
                  <a:cubicBezTo>
                    <a:pt x="126426" y="0"/>
                    <a:pt x="0" y="123512"/>
                    <a:pt x="0" y="707440"/>
                  </a:cubicBezTo>
                  <a:cubicBezTo>
                    <a:pt x="0" y="1178883"/>
                    <a:pt x="66279" y="1274024"/>
                    <a:pt x="162037" y="1318166"/>
                  </a:cubicBezTo>
                  <a:lnTo>
                    <a:pt x="162037" y="1503915"/>
                  </a:lnTo>
                  <a:lnTo>
                    <a:pt x="353844" y="1344447"/>
                  </a:lnTo>
                  <a:lnTo>
                    <a:pt x="2297531" y="1344447"/>
                  </a:lnTo>
                  <a:cubicBezTo>
                    <a:pt x="2484149" y="1344447"/>
                    <a:pt x="2610586" y="1220934"/>
                    <a:pt x="2610586" y="707303"/>
                  </a:cubicBezTo>
                  <a:cubicBezTo>
                    <a:pt x="2610598" y="123512"/>
                    <a:pt x="2484149" y="0"/>
                    <a:pt x="2297531" y="0"/>
                  </a:cubicBezTo>
                  <a:close/>
                </a:path>
              </a:pathLst>
            </a:custGeom>
            <a:solidFill>
              <a:srgbClr val="FEFFFE"/>
            </a:solidFill>
          </p:spPr>
        </p:sp>
        <p:sp>
          <p:nvSpPr>
            <p:cNvPr id="9" name="TextBox 9"/>
            <p:cNvSpPr txBox="1"/>
            <p:nvPr/>
          </p:nvSpPr>
          <p:spPr>
            <a:xfrm>
              <a:off x="0" y="0"/>
              <a:ext cx="812800" cy="5207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2986286" y="2513435"/>
            <a:ext cx="12473938" cy="6231890"/>
          </a:xfrm>
          <a:prstGeom prst="rect">
            <a:avLst/>
          </a:prstGeom>
        </p:spPr>
        <p:txBody>
          <a:bodyPr lIns="0" tIns="0" rIns="0" bIns="0" rtlCol="0" anchor="t">
            <a:spAutoFit/>
          </a:bodyPr>
          <a:lstStyle/>
          <a:p>
            <a:pPr algn="just">
              <a:lnSpc>
                <a:spcPts val="6159"/>
              </a:lnSpc>
            </a:pPr>
            <a:r>
              <a:rPr lang="en-US" sz="4399">
                <a:solidFill>
                  <a:srgbClr val="7F9AC6"/>
                </a:solidFill>
                <a:latin typeface="Roboto Condensed Bold"/>
              </a:rPr>
              <a:t>Theo em, mục đích chính của người viết đoạn trích trên là gì?</a:t>
            </a:r>
          </a:p>
          <a:p>
            <a:pPr algn="just">
              <a:lnSpc>
                <a:spcPts val="6159"/>
              </a:lnSpc>
            </a:pPr>
            <a:r>
              <a:rPr lang="en-US" sz="4399">
                <a:solidFill>
                  <a:srgbClr val="7F9AC6"/>
                </a:solidFill>
                <a:latin typeface="Roboto Condensed"/>
              </a:rPr>
              <a:t>A. Ca ngợi tiếng Việt của chúng ta rất giàu và rất đẹp</a:t>
            </a:r>
          </a:p>
          <a:p>
            <a:pPr algn="just">
              <a:lnSpc>
                <a:spcPts val="6159"/>
              </a:lnSpc>
            </a:pPr>
            <a:r>
              <a:rPr lang="en-US" sz="4399">
                <a:solidFill>
                  <a:srgbClr val="7F9AC6"/>
                </a:solidFill>
                <a:latin typeface="Roboto Condensed"/>
              </a:rPr>
              <a:t>B. Khẳng định tầm quan trọng không thể phủ nhận của tiếng Việt</a:t>
            </a:r>
          </a:p>
          <a:p>
            <a:pPr algn="just">
              <a:lnSpc>
                <a:spcPts val="6159"/>
              </a:lnSpc>
            </a:pPr>
            <a:r>
              <a:rPr lang="en-US" sz="4399">
                <a:solidFill>
                  <a:srgbClr val="7F9AC6"/>
                </a:solidFill>
                <a:latin typeface="Roboto Condensed"/>
              </a:rPr>
              <a:t>C. Khuyến khích mọi người yêu quý và học tập tiếng Việt</a:t>
            </a:r>
          </a:p>
          <a:p>
            <a:pPr algn="just">
              <a:lnSpc>
                <a:spcPts val="6159"/>
              </a:lnSpc>
              <a:spcBef>
                <a:spcPct val="0"/>
              </a:spcBef>
            </a:pPr>
            <a:r>
              <a:rPr lang="en-US" sz="4399">
                <a:solidFill>
                  <a:srgbClr val="7F9AC6"/>
                </a:solidFill>
                <a:latin typeface="Roboto Condensed"/>
              </a:rPr>
              <a:t>D. Thấy được sự giàu đẹp của tiếng Việt để thêm trân quý, tự hào</a:t>
            </a:r>
          </a:p>
        </p:txBody>
      </p:sp>
      <p:pic>
        <p:nvPicPr>
          <p:cNvPr id="11" name="Picture 11"/>
          <p:cNvPicPr>
            <a:picLocks noChangeAspect="1"/>
          </p:cNvPicPr>
          <p:nvPr/>
        </p:nvPicPr>
        <p:blipFill>
          <a:blip r:embed="rId8"/>
          <a:srcRect/>
          <a:stretch>
            <a:fillRect/>
          </a:stretch>
        </p:blipFill>
        <p:spPr>
          <a:xfrm>
            <a:off x="1754137" y="3698963"/>
            <a:ext cx="1232148" cy="1139737"/>
          </a:xfrm>
          <a:prstGeom prst="rect">
            <a:avLst/>
          </a:prstGeom>
        </p:spPr>
      </p:pic>
      <p:sp>
        <p:nvSpPr>
          <p:cNvPr id="12" name="TextBox 12"/>
          <p:cNvSpPr txBox="1"/>
          <p:nvPr/>
        </p:nvSpPr>
        <p:spPr>
          <a:xfrm>
            <a:off x="5671710" y="373402"/>
            <a:ext cx="6901289" cy="1177246"/>
          </a:xfrm>
          <a:prstGeom prst="rect">
            <a:avLst/>
          </a:prstGeom>
        </p:spPr>
        <p:txBody>
          <a:bodyPr wrap="square" lIns="0" tIns="0" rIns="0" bIns="0" rtlCol="0" anchor="t">
            <a:spAutoFit/>
          </a:bodyPr>
          <a:lstStyle/>
          <a:p>
            <a:pPr algn="ctr">
              <a:lnSpc>
                <a:spcPts val="9659"/>
              </a:lnSpc>
              <a:spcBef>
                <a:spcPct val="0"/>
              </a:spcBef>
            </a:pPr>
            <a:r>
              <a:rPr lang="en-US" sz="6898">
                <a:solidFill>
                  <a:srgbClr val="7F9AC6"/>
                </a:solidFill>
                <a:latin typeface="Fraunces Bold"/>
              </a:rPr>
              <a:t>4.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2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27224">
            <a:off x="16499624" y="7301178"/>
            <a:ext cx="2280457" cy="218923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37101" flipH="1">
            <a:off x="-518376" y="1733860"/>
            <a:ext cx="2280457" cy="218923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94105">
            <a:off x="15295561" y="653810"/>
            <a:ext cx="4561312" cy="172500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081" y="8556045"/>
            <a:ext cx="1246183" cy="14045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981731" y="2126224"/>
            <a:ext cx="1246183" cy="1404509"/>
          </a:xfrm>
          <a:prstGeom prst="rect">
            <a:avLst/>
          </a:prstGeom>
        </p:spPr>
      </p:pic>
      <p:grpSp>
        <p:nvGrpSpPr>
          <p:cNvPr id="7" name="Group 7"/>
          <p:cNvGrpSpPr/>
          <p:nvPr/>
        </p:nvGrpSpPr>
        <p:grpSpPr>
          <a:xfrm>
            <a:off x="1575009" y="2126224"/>
            <a:ext cx="14479159" cy="8341198"/>
            <a:chOff x="0" y="0"/>
            <a:chExt cx="2610586" cy="1503914"/>
          </a:xfrm>
        </p:grpSpPr>
        <p:sp>
          <p:nvSpPr>
            <p:cNvPr id="8" name="Freeform 8"/>
            <p:cNvSpPr/>
            <p:nvPr/>
          </p:nvSpPr>
          <p:spPr>
            <a:xfrm>
              <a:off x="0" y="0"/>
              <a:ext cx="2610598" cy="1503915"/>
            </a:xfrm>
            <a:custGeom>
              <a:avLst/>
              <a:gdLst/>
              <a:ahLst/>
              <a:cxnLst/>
              <a:rect l="l" t="t" r="r" b="b"/>
              <a:pathLst>
                <a:path w="2610598" h="1503915">
                  <a:moveTo>
                    <a:pt x="2297531" y="0"/>
                  </a:moveTo>
                  <a:lnTo>
                    <a:pt x="282407" y="0"/>
                  </a:lnTo>
                  <a:cubicBezTo>
                    <a:pt x="126426" y="0"/>
                    <a:pt x="0" y="123512"/>
                    <a:pt x="0" y="707440"/>
                  </a:cubicBezTo>
                  <a:cubicBezTo>
                    <a:pt x="0" y="1178883"/>
                    <a:pt x="66279" y="1274024"/>
                    <a:pt x="162037" y="1318166"/>
                  </a:cubicBezTo>
                  <a:lnTo>
                    <a:pt x="162037" y="1503915"/>
                  </a:lnTo>
                  <a:lnTo>
                    <a:pt x="353844" y="1344447"/>
                  </a:lnTo>
                  <a:lnTo>
                    <a:pt x="2297531" y="1344447"/>
                  </a:lnTo>
                  <a:cubicBezTo>
                    <a:pt x="2484149" y="1344447"/>
                    <a:pt x="2610586" y="1220934"/>
                    <a:pt x="2610586" y="707303"/>
                  </a:cubicBezTo>
                  <a:cubicBezTo>
                    <a:pt x="2610598" y="123512"/>
                    <a:pt x="2484149" y="0"/>
                    <a:pt x="2297531" y="0"/>
                  </a:cubicBezTo>
                  <a:close/>
                </a:path>
              </a:pathLst>
            </a:custGeom>
            <a:solidFill>
              <a:srgbClr val="FEFFFE"/>
            </a:solidFill>
          </p:spPr>
        </p:sp>
        <p:sp>
          <p:nvSpPr>
            <p:cNvPr id="9" name="TextBox 9"/>
            <p:cNvSpPr txBox="1"/>
            <p:nvPr/>
          </p:nvSpPr>
          <p:spPr>
            <a:xfrm>
              <a:off x="0" y="0"/>
              <a:ext cx="812800" cy="5207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2557406" y="2638871"/>
            <a:ext cx="12458890" cy="6188075"/>
          </a:xfrm>
          <a:prstGeom prst="rect">
            <a:avLst/>
          </a:prstGeom>
        </p:spPr>
        <p:txBody>
          <a:bodyPr lIns="0" tIns="0" rIns="0" bIns="0" rtlCol="0" anchor="t">
            <a:spAutoFit/>
          </a:bodyPr>
          <a:lstStyle/>
          <a:p>
            <a:pPr algn="just">
              <a:lnSpc>
                <a:spcPts val="4900"/>
              </a:lnSpc>
            </a:pPr>
            <a:r>
              <a:rPr lang="en-US" sz="3500">
                <a:solidFill>
                  <a:srgbClr val="7F9AC6"/>
                </a:solidFill>
                <a:latin typeface="Roboto Condensed Bold"/>
              </a:rPr>
              <a:t>Câu nào dưới đây là bằng chứng làm rõ cho ý kiến: Tiếng Việt rất đẹp về tính nhạc?</a:t>
            </a:r>
          </a:p>
          <a:p>
            <a:pPr algn="just">
              <a:lnSpc>
                <a:spcPts val="4900"/>
              </a:lnSpc>
            </a:pPr>
            <a:r>
              <a:rPr lang="en-US" sz="3500">
                <a:solidFill>
                  <a:srgbClr val="7F9AC6"/>
                </a:solidFill>
                <a:latin typeface="Roboto Condensed"/>
              </a:rPr>
              <a:t>A. Họ không hiểu tiếng ta, và đó là một ấn tượng, ấn tượng của người "nghe" và chỉ nghe thôi.</a:t>
            </a:r>
          </a:p>
          <a:p>
            <a:pPr algn="just">
              <a:lnSpc>
                <a:spcPts val="4900"/>
              </a:lnSpc>
            </a:pPr>
            <a:r>
              <a:rPr lang="en-US" sz="3500">
                <a:solidFill>
                  <a:srgbClr val="7F9AC6"/>
                </a:solidFill>
                <a:latin typeface="Roboto Condensed"/>
              </a:rPr>
              <a:t>B. Từ vựng tiếng Việt qua các thời kì diễn biến của nó tăng lên mỗi ngày một nhiều.</a:t>
            </a:r>
          </a:p>
          <a:p>
            <a:pPr algn="just">
              <a:lnSpc>
                <a:spcPts val="4900"/>
              </a:lnSpc>
            </a:pPr>
            <a:r>
              <a:rPr lang="en-US" sz="3500">
                <a:solidFill>
                  <a:srgbClr val="7F9AC6"/>
                </a:solidFill>
                <a:latin typeface="Roboto Condensed"/>
              </a:rPr>
              <a:t>C. Về phương diện này, tiếng Việt có những khả năng dồi dào về phần cấu tạo từ ngữ cũng như về hình thức diễn đạt. </a:t>
            </a:r>
          </a:p>
          <a:p>
            <a:pPr algn="just">
              <a:lnSpc>
                <a:spcPts val="4900"/>
              </a:lnSpc>
              <a:spcBef>
                <a:spcPct val="0"/>
              </a:spcBef>
            </a:pPr>
            <a:r>
              <a:rPr lang="en-US" sz="3500">
                <a:solidFill>
                  <a:srgbClr val="7F9AC6"/>
                </a:solidFill>
                <a:latin typeface="Roboto Condensed"/>
              </a:rPr>
              <a:t>D. Do đó, tiếng Việt có thể kể vào những thứ tiếng giàu hình tượng ngữ âm như những âm giai trong bản nhạc trầm bổng.</a:t>
            </a:r>
          </a:p>
        </p:txBody>
      </p:sp>
      <p:pic>
        <p:nvPicPr>
          <p:cNvPr id="11" name="Picture 11"/>
          <p:cNvPicPr>
            <a:picLocks noChangeAspect="1"/>
          </p:cNvPicPr>
          <p:nvPr/>
        </p:nvPicPr>
        <p:blipFill>
          <a:blip r:embed="rId8"/>
          <a:srcRect/>
          <a:stretch>
            <a:fillRect/>
          </a:stretch>
        </p:blipFill>
        <p:spPr>
          <a:xfrm>
            <a:off x="11584082" y="7945354"/>
            <a:ext cx="1320415" cy="1221383"/>
          </a:xfrm>
          <a:prstGeom prst="rect">
            <a:avLst/>
          </a:prstGeom>
        </p:spPr>
      </p:pic>
      <p:sp>
        <p:nvSpPr>
          <p:cNvPr id="12" name="TextBox 12"/>
          <p:cNvSpPr txBox="1"/>
          <p:nvPr/>
        </p:nvSpPr>
        <p:spPr>
          <a:xfrm>
            <a:off x="5671710" y="700926"/>
            <a:ext cx="6977489" cy="1177246"/>
          </a:xfrm>
          <a:prstGeom prst="rect">
            <a:avLst/>
          </a:prstGeom>
        </p:spPr>
        <p:txBody>
          <a:bodyPr wrap="square" lIns="0" tIns="0" rIns="0" bIns="0" rtlCol="0" anchor="t">
            <a:spAutoFit/>
          </a:bodyPr>
          <a:lstStyle/>
          <a:p>
            <a:pPr algn="ctr">
              <a:lnSpc>
                <a:spcPts val="9659"/>
              </a:lnSpc>
              <a:spcBef>
                <a:spcPct val="0"/>
              </a:spcBef>
            </a:pPr>
            <a:r>
              <a:rPr lang="en-US" sz="6898">
                <a:solidFill>
                  <a:srgbClr val="7F9AC6"/>
                </a:solidFill>
                <a:latin typeface="Fraunces Bold"/>
              </a:rPr>
              <a:t>4.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F2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27224">
            <a:off x="16499624" y="7301178"/>
            <a:ext cx="2280457" cy="218923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37101" flipH="1">
            <a:off x="-518376" y="1733860"/>
            <a:ext cx="2280457" cy="218923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94105">
            <a:off x="15295561" y="653810"/>
            <a:ext cx="4561312" cy="172500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081" y="8556045"/>
            <a:ext cx="1246183" cy="14045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981731" y="2126224"/>
            <a:ext cx="1246183" cy="1404509"/>
          </a:xfrm>
          <a:prstGeom prst="rect">
            <a:avLst/>
          </a:prstGeom>
        </p:spPr>
      </p:pic>
      <p:grpSp>
        <p:nvGrpSpPr>
          <p:cNvPr id="7" name="Group 7"/>
          <p:cNvGrpSpPr/>
          <p:nvPr/>
        </p:nvGrpSpPr>
        <p:grpSpPr>
          <a:xfrm>
            <a:off x="951805" y="1866900"/>
            <a:ext cx="16384390" cy="8171040"/>
            <a:chOff x="0" y="0"/>
            <a:chExt cx="3294162" cy="1642828"/>
          </a:xfrm>
        </p:grpSpPr>
        <p:sp>
          <p:nvSpPr>
            <p:cNvPr id="8" name="Freeform 8"/>
            <p:cNvSpPr/>
            <p:nvPr/>
          </p:nvSpPr>
          <p:spPr>
            <a:xfrm>
              <a:off x="0" y="0"/>
              <a:ext cx="3294173" cy="1642828"/>
            </a:xfrm>
            <a:custGeom>
              <a:avLst/>
              <a:gdLst/>
              <a:ahLst/>
              <a:cxnLst/>
              <a:rect l="l" t="t" r="r" b="b"/>
              <a:pathLst>
                <a:path w="3294173" h="1642828">
                  <a:moveTo>
                    <a:pt x="2969462" y="0"/>
                  </a:moveTo>
                  <a:lnTo>
                    <a:pt x="282407" y="0"/>
                  </a:lnTo>
                  <a:cubicBezTo>
                    <a:pt x="126426" y="0"/>
                    <a:pt x="0" y="123512"/>
                    <a:pt x="0" y="783067"/>
                  </a:cubicBezTo>
                  <a:cubicBezTo>
                    <a:pt x="0" y="1317797"/>
                    <a:pt x="66279" y="1412937"/>
                    <a:pt x="162037" y="1457079"/>
                  </a:cubicBezTo>
                  <a:lnTo>
                    <a:pt x="162037" y="1642828"/>
                  </a:lnTo>
                  <a:lnTo>
                    <a:pt x="353844" y="1483360"/>
                  </a:lnTo>
                  <a:lnTo>
                    <a:pt x="2969462" y="1483360"/>
                  </a:lnTo>
                  <a:cubicBezTo>
                    <a:pt x="3167725" y="1483360"/>
                    <a:pt x="3294162" y="1359848"/>
                    <a:pt x="3294162" y="782908"/>
                  </a:cubicBezTo>
                  <a:cubicBezTo>
                    <a:pt x="3294173" y="123512"/>
                    <a:pt x="3167725" y="0"/>
                    <a:pt x="2969462" y="0"/>
                  </a:cubicBezTo>
                  <a:close/>
                </a:path>
              </a:pathLst>
            </a:custGeom>
            <a:solidFill>
              <a:srgbClr val="FEFFFE"/>
            </a:solidFill>
          </p:spPr>
        </p:sp>
        <p:sp>
          <p:nvSpPr>
            <p:cNvPr id="9" name="TextBox 9"/>
            <p:cNvSpPr txBox="1"/>
            <p:nvPr/>
          </p:nvSpPr>
          <p:spPr>
            <a:xfrm>
              <a:off x="0" y="0"/>
              <a:ext cx="812800" cy="520700"/>
            </a:xfrm>
            <a:prstGeom prst="rect">
              <a:avLst/>
            </a:prstGeom>
          </p:spPr>
          <p:txBody>
            <a:bodyPr lIns="50800" tIns="50800" rIns="50800" bIns="50800" rtlCol="0" anchor="ctr"/>
            <a:lstStyle/>
            <a:p>
              <a:pPr algn="just">
                <a:lnSpc>
                  <a:spcPts val="2659"/>
                </a:lnSpc>
              </a:pPr>
              <a:endParaRPr/>
            </a:p>
            <a:p>
              <a:pPr algn="just">
                <a:lnSpc>
                  <a:spcPts val="2659"/>
                </a:lnSpc>
              </a:pPr>
              <a:endParaRPr/>
            </a:p>
          </p:txBody>
        </p:sp>
      </p:grpSp>
      <p:pic>
        <p:nvPicPr>
          <p:cNvPr id="10" name="Picture 10"/>
          <p:cNvPicPr>
            <a:picLocks noChangeAspect="1"/>
          </p:cNvPicPr>
          <p:nvPr/>
        </p:nvPicPr>
        <p:blipFill>
          <a:blip r:embed="rId8"/>
          <a:srcRect/>
          <a:stretch>
            <a:fillRect/>
          </a:stretch>
        </p:blipFill>
        <p:spPr>
          <a:xfrm>
            <a:off x="8871268" y="7987984"/>
            <a:ext cx="1658192" cy="1533828"/>
          </a:xfrm>
          <a:prstGeom prst="rect">
            <a:avLst/>
          </a:prstGeom>
        </p:spPr>
      </p:pic>
      <p:sp>
        <p:nvSpPr>
          <p:cNvPr id="11" name="TextBox 11"/>
          <p:cNvSpPr txBox="1"/>
          <p:nvPr/>
        </p:nvSpPr>
        <p:spPr>
          <a:xfrm>
            <a:off x="1953637" y="2514602"/>
            <a:ext cx="14826902" cy="8151495"/>
          </a:xfrm>
          <a:prstGeom prst="rect">
            <a:avLst/>
          </a:prstGeom>
        </p:spPr>
        <p:txBody>
          <a:bodyPr lIns="0" tIns="0" rIns="0" bIns="0" rtlCol="0" anchor="t">
            <a:spAutoFit/>
          </a:bodyPr>
          <a:lstStyle/>
          <a:p>
            <a:pPr algn="just">
              <a:lnSpc>
                <a:spcPts val="5880"/>
              </a:lnSpc>
            </a:pPr>
            <a:r>
              <a:rPr lang="en-US" sz="4200">
                <a:solidFill>
                  <a:srgbClr val="7F9AC6"/>
                </a:solidFill>
                <a:latin typeface="Roboto Condensed"/>
              </a:rPr>
              <a:t>“Nhiều người ngoại quốc sang thăm nước ta và có dịp nghe tiếng nói của quần chúng nhân dân ta, đã có thể nhận xét rằng: tiếng Việt là một thứ tiếng giàu chất nhạc.” và câu “Họ không hiểu tiếng ta, và đó là một ấn tượng, ấn tượng của người “nghe” và chỉ nghe thôi.” trong phần (2) đoạn trích đóng vai trò gì?</a:t>
            </a:r>
          </a:p>
          <a:p>
            <a:pPr algn="just">
              <a:lnSpc>
                <a:spcPts val="5880"/>
              </a:lnSpc>
            </a:pPr>
            <a:r>
              <a:rPr lang="en-US" sz="4200">
                <a:solidFill>
                  <a:srgbClr val="7F9AC6"/>
                </a:solidFill>
                <a:latin typeface="Roboto Condensed"/>
              </a:rPr>
              <a:t>A. Lí lẽ trong văn bản nghị luận</a:t>
            </a:r>
          </a:p>
          <a:p>
            <a:pPr algn="just">
              <a:lnSpc>
                <a:spcPts val="5880"/>
              </a:lnSpc>
            </a:pPr>
            <a:r>
              <a:rPr lang="en-US" sz="4200">
                <a:solidFill>
                  <a:srgbClr val="7F9AC6"/>
                </a:solidFill>
                <a:latin typeface="Roboto Condensed"/>
              </a:rPr>
              <a:t>B. Ý kiến khái quát của văn bản</a:t>
            </a:r>
          </a:p>
          <a:p>
            <a:pPr algn="just">
              <a:lnSpc>
                <a:spcPts val="5880"/>
              </a:lnSpc>
            </a:pPr>
            <a:r>
              <a:rPr lang="en-US" sz="4200">
                <a:solidFill>
                  <a:srgbClr val="7F9AC6"/>
                </a:solidFill>
                <a:latin typeface="Roboto Condensed"/>
              </a:rPr>
              <a:t>C. Bằng chứng trong văn bản nghị luận</a:t>
            </a:r>
          </a:p>
          <a:p>
            <a:pPr algn="just">
              <a:lnSpc>
                <a:spcPts val="5880"/>
              </a:lnSpc>
            </a:pPr>
            <a:r>
              <a:rPr lang="en-US" sz="4200">
                <a:solidFill>
                  <a:srgbClr val="7F9AC6"/>
                </a:solidFill>
                <a:latin typeface="Roboto Condensed"/>
              </a:rPr>
              <a:t>D. Vừa là lí lẽ vừa là bằng chứng</a:t>
            </a:r>
          </a:p>
          <a:p>
            <a:pPr algn="just">
              <a:lnSpc>
                <a:spcPts val="5880"/>
              </a:lnSpc>
            </a:pPr>
            <a:endParaRPr lang="en-US" sz="4200">
              <a:solidFill>
                <a:srgbClr val="7F9AC6"/>
              </a:solidFill>
              <a:latin typeface="Roboto Condensed"/>
            </a:endParaRPr>
          </a:p>
          <a:p>
            <a:pPr algn="just">
              <a:lnSpc>
                <a:spcPts val="5880"/>
              </a:lnSpc>
            </a:pPr>
            <a:endParaRPr lang="en-US" sz="4200">
              <a:solidFill>
                <a:srgbClr val="7F9AC6"/>
              </a:solidFill>
              <a:latin typeface="Roboto Condensed"/>
            </a:endParaRPr>
          </a:p>
        </p:txBody>
      </p:sp>
      <p:sp>
        <p:nvSpPr>
          <p:cNvPr id="12" name="TextBox 12"/>
          <p:cNvSpPr txBox="1"/>
          <p:nvPr/>
        </p:nvSpPr>
        <p:spPr>
          <a:xfrm>
            <a:off x="5728390" y="339066"/>
            <a:ext cx="7073210" cy="1177246"/>
          </a:xfrm>
          <a:prstGeom prst="rect">
            <a:avLst/>
          </a:prstGeom>
        </p:spPr>
        <p:txBody>
          <a:bodyPr wrap="square" lIns="0" tIns="0" rIns="0" bIns="0" rtlCol="0" anchor="t">
            <a:spAutoFit/>
          </a:bodyPr>
          <a:lstStyle/>
          <a:p>
            <a:pPr algn="ctr">
              <a:lnSpc>
                <a:spcPts val="9659"/>
              </a:lnSpc>
              <a:spcBef>
                <a:spcPct val="0"/>
              </a:spcBef>
            </a:pPr>
            <a:r>
              <a:rPr lang="en-US" sz="6898">
                <a:solidFill>
                  <a:srgbClr val="7F9AC6"/>
                </a:solidFill>
                <a:latin typeface="Fraunces Bold"/>
              </a:rPr>
              <a:t>4.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2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27224">
            <a:off x="16499624" y="7301178"/>
            <a:ext cx="2280457" cy="218923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37101" flipH="1">
            <a:off x="-518376" y="1733860"/>
            <a:ext cx="2280457" cy="218923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94105">
            <a:off x="15295561" y="653810"/>
            <a:ext cx="4561312" cy="172500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081" y="8556045"/>
            <a:ext cx="1246183" cy="14045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981731" y="2126224"/>
            <a:ext cx="1246183" cy="1404509"/>
          </a:xfrm>
          <a:prstGeom prst="rect">
            <a:avLst/>
          </a:prstGeom>
        </p:spPr>
      </p:pic>
      <p:grpSp>
        <p:nvGrpSpPr>
          <p:cNvPr id="7" name="Group 7"/>
          <p:cNvGrpSpPr/>
          <p:nvPr/>
        </p:nvGrpSpPr>
        <p:grpSpPr>
          <a:xfrm>
            <a:off x="3069725" y="2126224"/>
            <a:ext cx="12984444" cy="7480118"/>
            <a:chOff x="0" y="0"/>
            <a:chExt cx="2610586" cy="1503914"/>
          </a:xfrm>
        </p:grpSpPr>
        <p:sp>
          <p:nvSpPr>
            <p:cNvPr id="8" name="Freeform 8"/>
            <p:cNvSpPr/>
            <p:nvPr/>
          </p:nvSpPr>
          <p:spPr>
            <a:xfrm>
              <a:off x="0" y="0"/>
              <a:ext cx="2610598" cy="1503915"/>
            </a:xfrm>
            <a:custGeom>
              <a:avLst/>
              <a:gdLst/>
              <a:ahLst/>
              <a:cxnLst/>
              <a:rect l="l" t="t" r="r" b="b"/>
              <a:pathLst>
                <a:path w="2610598" h="1503915">
                  <a:moveTo>
                    <a:pt x="2297531" y="0"/>
                  </a:moveTo>
                  <a:lnTo>
                    <a:pt x="282407" y="0"/>
                  </a:lnTo>
                  <a:cubicBezTo>
                    <a:pt x="126426" y="0"/>
                    <a:pt x="0" y="123512"/>
                    <a:pt x="0" y="707440"/>
                  </a:cubicBezTo>
                  <a:cubicBezTo>
                    <a:pt x="0" y="1178883"/>
                    <a:pt x="66279" y="1274024"/>
                    <a:pt x="162037" y="1318166"/>
                  </a:cubicBezTo>
                  <a:lnTo>
                    <a:pt x="162037" y="1503915"/>
                  </a:lnTo>
                  <a:lnTo>
                    <a:pt x="353844" y="1344447"/>
                  </a:lnTo>
                  <a:lnTo>
                    <a:pt x="2297531" y="1344447"/>
                  </a:lnTo>
                  <a:cubicBezTo>
                    <a:pt x="2484149" y="1344447"/>
                    <a:pt x="2610586" y="1220934"/>
                    <a:pt x="2610586" y="707303"/>
                  </a:cubicBezTo>
                  <a:cubicBezTo>
                    <a:pt x="2610598" y="123512"/>
                    <a:pt x="2484149" y="0"/>
                    <a:pt x="2297531" y="0"/>
                  </a:cubicBezTo>
                  <a:close/>
                </a:path>
              </a:pathLst>
            </a:custGeom>
            <a:solidFill>
              <a:srgbClr val="FEFFFE"/>
            </a:solidFill>
          </p:spPr>
        </p:sp>
        <p:sp>
          <p:nvSpPr>
            <p:cNvPr id="9" name="TextBox 9"/>
            <p:cNvSpPr txBox="1"/>
            <p:nvPr/>
          </p:nvSpPr>
          <p:spPr>
            <a:xfrm>
              <a:off x="0" y="0"/>
              <a:ext cx="812800" cy="5207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3647172" y="2612713"/>
            <a:ext cx="12088604" cy="7096125"/>
          </a:xfrm>
          <a:prstGeom prst="rect">
            <a:avLst/>
          </a:prstGeom>
        </p:spPr>
        <p:txBody>
          <a:bodyPr lIns="0" tIns="0" rIns="0" bIns="0" rtlCol="0" anchor="t">
            <a:spAutoFit/>
          </a:bodyPr>
          <a:lstStyle/>
          <a:p>
            <a:pPr algn="just">
              <a:lnSpc>
                <a:spcPts val="6299"/>
              </a:lnSpc>
            </a:pPr>
            <a:r>
              <a:rPr lang="en-US" sz="4499">
                <a:solidFill>
                  <a:srgbClr val="7F9AC6"/>
                </a:solidFill>
                <a:latin typeface="Roboto Condensed Bold"/>
              </a:rPr>
              <a:t>Câu “Giá trị của một tiếng nói cố nhiên không phải chỉ là câu chuyện chất nhạc.” đóng vai trò gì trong văn bản?</a:t>
            </a:r>
          </a:p>
          <a:p>
            <a:pPr algn="just">
              <a:lnSpc>
                <a:spcPts val="6299"/>
              </a:lnSpc>
            </a:pPr>
            <a:r>
              <a:rPr lang="en-US" sz="4499">
                <a:solidFill>
                  <a:srgbClr val="7F9AC6"/>
                </a:solidFill>
                <a:latin typeface="Roboto Condensed"/>
              </a:rPr>
              <a:t>A. Là bằng chứng trong văn bản nghị luận </a:t>
            </a:r>
          </a:p>
          <a:p>
            <a:pPr algn="just">
              <a:lnSpc>
                <a:spcPts val="6299"/>
              </a:lnSpc>
            </a:pPr>
            <a:r>
              <a:rPr lang="en-US" sz="4499">
                <a:solidFill>
                  <a:srgbClr val="7F9AC6"/>
                </a:solidFill>
                <a:latin typeface="Roboto Condensed"/>
              </a:rPr>
              <a:t>B. Vừa là bằng chứng, vừa là lí lẽ</a:t>
            </a:r>
          </a:p>
          <a:p>
            <a:pPr algn="just">
              <a:lnSpc>
                <a:spcPts val="6299"/>
              </a:lnSpc>
            </a:pPr>
            <a:r>
              <a:rPr lang="en-US" sz="4499">
                <a:solidFill>
                  <a:srgbClr val="7F9AC6"/>
                </a:solidFill>
                <a:latin typeface="Roboto Condensed"/>
              </a:rPr>
              <a:t>C. Là lí lẽ trong văn bản nghị luận</a:t>
            </a:r>
          </a:p>
          <a:p>
            <a:pPr algn="just">
              <a:lnSpc>
                <a:spcPts val="6299"/>
              </a:lnSpc>
            </a:pPr>
            <a:r>
              <a:rPr lang="en-US" sz="4499">
                <a:solidFill>
                  <a:srgbClr val="7F9AC6"/>
                </a:solidFill>
                <a:latin typeface="Roboto Condensed"/>
              </a:rPr>
              <a:t>D. Là ý kiến chung của cả văn bản</a:t>
            </a:r>
          </a:p>
          <a:p>
            <a:pPr algn="just">
              <a:lnSpc>
                <a:spcPts val="6299"/>
              </a:lnSpc>
            </a:pPr>
            <a:endParaRPr lang="en-US" sz="4499">
              <a:solidFill>
                <a:srgbClr val="7F9AC6"/>
              </a:solidFill>
              <a:latin typeface="Roboto Condensed"/>
            </a:endParaRPr>
          </a:p>
          <a:p>
            <a:pPr algn="just">
              <a:lnSpc>
                <a:spcPts val="6299"/>
              </a:lnSpc>
              <a:spcBef>
                <a:spcPct val="0"/>
              </a:spcBef>
            </a:pPr>
            <a:endParaRPr lang="en-US" sz="4499">
              <a:solidFill>
                <a:srgbClr val="7F9AC6"/>
              </a:solidFill>
              <a:latin typeface="Roboto Condensed"/>
            </a:endParaRPr>
          </a:p>
        </p:txBody>
      </p:sp>
      <p:pic>
        <p:nvPicPr>
          <p:cNvPr id="11" name="Picture 11"/>
          <p:cNvPicPr>
            <a:picLocks noChangeAspect="1"/>
          </p:cNvPicPr>
          <p:nvPr/>
        </p:nvPicPr>
        <p:blipFill>
          <a:blip r:embed="rId8"/>
          <a:srcRect/>
          <a:stretch>
            <a:fillRect/>
          </a:stretch>
        </p:blipFill>
        <p:spPr>
          <a:xfrm>
            <a:off x="11918816" y="5866283"/>
            <a:ext cx="1658192" cy="1533828"/>
          </a:xfrm>
          <a:prstGeom prst="rect">
            <a:avLst/>
          </a:prstGeom>
        </p:spPr>
      </p:pic>
      <p:sp>
        <p:nvSpPr>
          <p:cNvPr id="12" name="TextBox 12"/>
          <p:cNvSpPr txBox="1"/>
          <p:nvPr/>
        </p:nvSpPr>
        <p:spPr>
          <a:xfrm>
            <a:off x="5606020" y="578162"/>
            <a:ext cx="6890779" cy="1177246"/>
          </a:xfrm>
          <a:prstGeom prst="rect">
            <a:avLst/>
          </a:prstGeom>
        </p:spPr>
        <p:txBody>
          <a:bodyPr wrap="square" lIns="0" tIns="0" rIns="0" bIns="0" rtlCol="0" anchor="t">
            <a:spAutoFit/>
          </a:bodyPr>
          <a:lstStyle/>
          <a:p>
            <a:pPr algn="ctr">
              <a:lnSpc>
                <a:spcPts val="9659"/>
              </a:lnSpc>
              <a:spcBef>
                <a:spcPct val="0"/>
              </a:spcBef>
            </a:pPr>
            <a:r>
              <a:rPr lang="en-US" sz="6898">
                <a:solidFill>
                  <a:srgbClr val="7F9AC6"/>
                </a:solidFill>
                <a:latin typeface="Fraunces Bold"/>
              </a:rPr>
              <a:t>4.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44482">
            <a:off x="-1498878" y="-2479747"/>
            <a:ext cx="9473794" cy="738955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445970">
            <a:off x="12750234" y="8971832"/>
            <a:ext cx="9018132" cy="703414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06849" y="7740241"/>
            <a:ext cx="2515135" cy="2219606"/>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156932" y="9441600"/>
            <a:ext cx="1532777" cy="135267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39189" y="8850044"/>
            <a:ext cx="2619375" cy="20574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38162" y="6287586"/>
            <a:ext cx="871017" cy="775997"/>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823791" y="3827030"/>
            <a:ext cx="871017" cy="775997"/>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220033" flipH="1">
            <a:off x="16692683" y="-1671188"/>
            <a:ext cx="2354372" cy="3425674"/>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220033">
            <a:off x="14910803" y="-960614"/>
            <a:ext cx="2180695" cy="1712837"/>
          </a:xfrm>
          <a:prstGeom prst="rect">
            <a:avLst/>
          </a:prstGeom>
        </p:spPr>
      </p:pic>
      <p:sp>
        <p:nvSpPr>
          <p:cNvPr id="11" name="TextBox 11"/>
          <p:cNvSpPr txBox="1"/>
          <p:nvPr/>
        </p:nvSpPr>
        <p:spPr>
          <a:xfrm>
            <a:off x="4722006" y="1929163"/>
            <a:ext cx="10756702" cy="5916881"/>
          </a:xfrm>
          <a:prstGeom prst="rect">
            <a:avLst/>
          </a:prstGeom>
        </p:spPr>
        <p:txBody>
          <a:bodyPr lIns="0" tIns="0" rIns="0" bIns="0" rtlCol="0" anchor="t">
            <a:spAutoFit/>
          </a:bodyPr>
          <a:lstStyle/>
          <a:p>
            <a:pPr>
              <a:lnSpc>
                <a:spcPts val="6720"/>
              </a:lnSpc>
              <a:spcBef>
                <a:spcPct val="0"/>
              </a:spcBef>
            </a:pPr>
            <a:r>
              <a:rPr lang="en-US" sz="4800">
                <a:solidFill>
                  <a:srgbClr val="718971"/>
                </a:solidFill>
                <a:latin typeface="Roboto Condensed"/>
              </a:rPr>
              <a:t>Tiếng Anh: Hello</a:t>
            </a:r>
          </a:p>
          <a:p>
            <a:pPr>
              <a:lnSpc>
                <a:spcPts val="6720"/>
              </a:lnSpc>
              <a:spcBef>
                <a:spcPct val="0"/>
              </a:spcBef>
            </a:pPr>
            <a:r>
              <a:rPr lang="en-US" sz="4800">
                <a:solidFill>
                  <a:srgbClr val="718971"/>
                </a:solidFill>
                <a:latin typeface="Roboto Condensed"/>
              </a:rPr>
              <a:t>Tiếng Thái: สวัสดี! (Sawad-dee!)</a:t>
            </a:r>
          </a:p>
          <a:p>
            <a:pPr>
              <a:lnSpc>
                <a:spcPts val="6720"/>
              </a:lnSpc>
              <a:spcBef>
                <a:spcPct val="0"/>
              </a:spcBef>
            </a:pPr>
            <a:r>
              <a:rPr lang="en-US" sz="4800">
                <a:solidFill>
                  <a:srgbClr val="718971"/>
                </a:solidFill>
                <a:latin typeface="Roboto Condensed"/>
              </a:rPr>
              <a:t>Tiếng Trung: 你好！ Nǐ hǎo!</a:t>
            </a:r>
          </a:p>
          <a:p>
            <a:pPr>
              <a:lnSpc>
                <a:spcPts val="6720"/>
              </a:lnSpc>
              <a:spcBef>
                <a:spcPct val="0"/>
              </a:spcBef>
            </a:pPr>
            <a:r>
              <a:rPr lang="en-US" sz="4800">
                <a:solidFill>
                  <a:srgbClr val="718971"/>
                </a:solidFill>
                <a:latin typeface="Roboto Condensed"/>
              </a:rPr>
              <a:t>Tiếng Pháp: bonjour</a:t>
            </a:r>
          </a:p>
          <a:p>
            <a:pPr>
              <a:lnSpc>
                <a:spcPts val="6720"/>
              </a:lnSpc>
              <a:spcBef>
                <a:spcPct val="0"/>
              </a:spcBef>
            </a:pPr>
            <a:r>
              <a:rPr lang="en-US" sz="4800">
                <a:solidFill>
                  <a:srgbClr val="718971"/>
                </a:solidFill>
                <a:latin typeface="Roboto Condensed"/>
              </a:rPr>
              <a:t>Tiếng Hàn: 안녕하세요 /an-nyeong-ha-se-yo/</a:t>
            </a:r>
          </a:p>
          <a:p>
            <a:pPr>
              <a:lnSpc>
                <a:spcPts val="6720"/>
              </a:lnSpc>
              <a:spcBef>
                <a:spcPct val="0"/>
              </a:spcBef>
            </a:pPr>
            <a:r>
              <a:rPr lang="en-US" sz="4800">
                <a:solidFill>
                  <a:srgbClr val="718971"/>
                </a:solidFill>
                <a:latin typeface="Roboto Condensed"/>
              </a:rPr>
              <a:t>Tiếng Nhật: こんにちは (konnichiwa)</a:t>
            </a:r>
          </a:p>
          <a:p>
            <a:pPr>
              <a:lnSpc>
                <a:spcPts val="6720"/>
              </a:lnSpc>
              <a:spcBef>
                <a:spcPct val="0"/>
              </a:spcBef>
            </a:pPr>
            <a:r>
              <a:rPr lang="en-US" sz="4800">
                <a:solidFill>
                  <a:srgbClr val="718971"/>
                </a:solidFill>
                <a:latin typeface="Roboto Condensed"/>
              </a:rPr>
              <a:t>Tiếng Việt: Xin chào</a:t>
            </a:r>
          </a:p>
        </p:txBody>
      </p:sp>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273393" y="212128"/>
            <a:ext cx="12160086" cy="10074872"/>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F2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27224">
            <a:off x="16499624" y="7301178"/>
            <a:ext cx="2280457" cy="218923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37101" flipH="1">
            <a:off x="-518376" y="1733860"/>
            <a:ext cx="2280457" cy="218923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94105">
            <a:off x="15295561" y="653810"/>
            <a:ext cx="4561312" cy="172500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081" y="8556045"/>
            <a:ext cx="1246183" cy="14045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981731" y="2126224"/>
            <a:ext cx="1246183" cy="1404509"/>
          </a:xfrm>
          <a:prstGeom prst="rect">
            <a:avLst/>
          </a:prstGeom>
        </p:spPr>
      </p:pic>
      <p:grpSp>
        <p:nvGrpSpPr>
          <p:cNvPr id="7" name="Group 7"/>
          <p:cNvGrpSpPr/>
          <p:nvPr/>
        </p:nvGrpSpPr>
        <p:grpSpPr>
          <a:xfrm>
            <a:off x="3069725" y="2126224"/>
            <a:ext cx="12984444" cy="7480118"/>
            <a:chOff x="0" y="0"/>
            <a:chExt cx="2610586" cy="1503914"/>
          </a:xfrm>
        </p:grpSpPr>
        <p:sp>
          <p:nvSpPr>
            <p:cNvPr id="8" name="Freeform 8"/>
            <p:cNvSpPr/>
            <p:nvPr/>
          </p:nvSpPr>
          <p:spPr>
            <a:xfrm>
              <a:off x="0" y="0"/>
              <a:ext cx="2610598" cy="1503915"/>
            </a:xfrm>
            <a:custGeom>
              <a:avLst/>
              <a:gdLst/>
              <a:ahLst/>
              <a:cxnLst/>
              <a:rect l="l" t="t" r="r" b="b"/>
              <a:pathLst>
                <a:path w="2610598" h="1503915">
                  <a:moveTo>
                    <a:pt x="2297531" y="0"/>
                  </a:moveTo>
                  <a:lnTo>
                    <a:pt x="282407" y="0"/>
                  </a:lnTo>
                  <a:cubicBezTo>
                    <a:pt x="126426" y="0"/>
                    <a:pt x="0" y="123512"/>
                    <a:pt x="0" y="707440"/>
                  </a:cubicBezTo>
                  <a:cubicBezTo>
                    <a:pt x="0" y="1178883"/>
                    <a:pt x="66279" y="1274024"/>
                    <a:pt x="162037" y="1318166"/>
                  </a:cubicBezTo>
                  <a:lnTo>
                    <a:pt x="162037" y="1503915"/>
                  </a:lnTo>
                  <a:lnTo>
                    <a:pt x="353844" y="1344447"/>
                  </a:lnTo>
                  <a:lnTo>
                    <a:pt x="2297531" y="1344447"/>
                  </a:lnTo>
                  <a:cubicBezTo>
                    <a:pt x="2484149" y="1344447"/>
                    <a:pt x="2610586" y="1220934"/>
                    <a:pt x="2610586" y="707303"/>
                  </a:cubicBezTo>
                  <a:cubicBezTo>
                    <a:pt x="2610598" y="123512"/>
                    <a:pt x="2484149" y="0"/>
                    <a:pt x="2297531" y="0"/>
                  </a:cubicBezTo>
                  <a:close/>
                </a:path>
              </a:pathLst>
            </a:custGeom>
            <a:solidFill>
              <a:srgbClr val="FEFFFE"/>
            </a:solidFill>
          </p:spPr>
        </p:sp>
        <p:sp>
          <p:nvSpPr>
            <p:cNvPr id="9" name="TextBox 9"/>
            <p:cNvSpPr txBox="1"/>
            <p:nvPr/>
          </p:nvSpPr>
          <p:spPr>
            <a:xfrm>
              <a:off x="0" y="0"/>
              <a:ext cx="812800" cy="5207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3512504" y="2619202"/>
            <a:ext cx="11469227" cy="5776595"/>
          </a:xfrm>
          <a:prstGeom prst="rect">
            <a:avLst/>
          </a:prstGeom>
        </p:spPr>
        <p:txBody>
          <a:bodyPr lIns="0" tIns="0" rIns="0" bIns="0" rtlCol="0" anchor="t">
            <a:spAutoFit/>
          </a:bodyPr>
          <a:lstStyle/>
          <a:p>
            <a:pPr algn="just">
              <a:lnSpc>
                <a:spcPts val="6579"/>
              </a:lnSpc>
            </a:pPr>
            <a:r>
              <a:rPr lang="en-US" sz="4699">
                <a:solidFill>
                  <a:srgbClr val="7F9AC6"/>
                </a:solidFill>
                <a:latin typeface="Roboto Condensed Bold"/>
              </a:rPr>
              <a:t>Tính mạch lạc trong phần (2) đoạn trích được thể hiện như thế nào?</a:t>
            </a:r>
          </a:p>
          <a:p>
            <a:pPr algn="just">
              <a:lnSpc>
                <a:spcPts val="6579"/>
              </a:lnSpc>
            </a:pPr>
            <a:r>
              <a:rPr lang="en-US" sz="4699">
                <a:solidFill>
                  <a:srgbClr val="7F9AC6"/>
                </a:solidFill>
                <a:latin typeface="Roboto Condensed"/>
              </a:rPr>
              <a:t>A. Có nhiều bằng chứng phong phú</a:t>
            </a:r>
          </a:p>
          <a:p>
            <a:pPr algn="just">
              <a:lnSpc>
                <a:spcPts val="6579"/>
              </a:lnSpc>
            </a:pPr>
            <a:r>
              <a:rPr lang="en-US" sz="4699">
                <a:solidFill>
                  <a:srgbClr val="7F9AC6"/>
                </a:solidFill>
                <a:latin typeface="Roboto Condensed"/>
              </a:rPr>
              <a:t>B. Có những lí lẽ thuyết phục</a:t>
            </a:r>
          </a:p>
          <a:p>
            <a:pPr algn="just">
              <a:lnSpc>
                <a:spcPts val="6579"/>
              </a:lnSpc>
            </a:pPr>
            <a:r>
              <a:rPr lang="en-US" sz="4699">
                <a:solidFill>
                  <a:srgbClr val="7F9AC6"/>
                </a:solidFill>
                <a:latin typeface="Roboto Condensed"/>
              </a:rPr>
              <a:t>C. Có đầy đủ lí lẽ và bằng chứng</a:t>
            </a:r>
          </a:p>
          <a:p>
            <a:pPr algn="just">
              <a:lnSpc>
                <a:spcPts val="6579"/>
              </a:lnSpc>
            </a:pPr>
            <a:r>
              <a:rPr lang="en-US" sz="4699">
                <a:solidFill>
                  <a:srgbClr val="7F9AC6"/>
                </a:solidFill>
                <a:latin typeface="Roboto Condensed"/>
              </a:rPr>
              <a:t>D. Tập trung vào một chủ đề</a:t>
            </a:r>
          </a:p>
          <a:p>
            <a:pPr algn="just">
              <a:lnSpc>
                <a:spcPts val="6579"/>
              </a:lnSpc>
              <a:spcBef>
                <a:spcPct val="0"/>
              </a:spcBef>
            </a:pPr>
            <a:endParaRPr lang="en-US" sz="4699">
              <a:solidFill>
                <a:srgbClr val="7F9AC6"/>
              </a:solidFill>
              <a:latin typeface="Roboto Condensed"/>
            </a:endParaRPr>
          </a:p>
        </p:txBody>
      </p:sp>
      <p:pic>
        <p:nvPicPr>
          <p:cNvPr id="11" name="Picture 11"/>
          <p:cNvPicPr>
            <a:picLocks noChangeAspect="1"/>
          </p:cNvPicPr>
          <p:nvPr/>
        </p:nvPicPr>
        <p:blipFill>
          <a:blip r:embed="rId8"/>
          <a:srcRect/>
          <a:stretch>
            <a:fillRect/>
          </a:stretch>
        </p:blipFill>
        <p:spPr>
          <a:xfrm>
            <a:off x="12376806" y="3609672"/>
            <a:ext cx="1658192" cy="1533828"/>
          </a:xfrm>
          <a:prstGeom prst="rect">
            <a:avLst/>
          </a:prstGeom>
        </p:spPr>
      </p:pic>
      <p:sp>
        <p:nvSpPr>
          <p:cNvPr id="12" name="TextBox 12"/>
          <p:cNvSpPr txBox="1"/>
          <p:nvPr/>
        </p:nvSpPr>
        <p:spPr>
          <a:xfrm>
            <a:off x="2586188" y="402502"/>
            <a:ext cx="10990820" cy="1177246"/>
          </a:xfrm>
          <a:prstGeom prst="rect">
            <a:avLst/>
          </a:prstGeom>
        </p:spPr>
        <p:txBody>
          <a:bodyPr lIns="0" tIns="0" rIns="0" bIns="0" rtlCol="0" anchor="t">
            <a:spAutoFit/>
          </a:bodyPr>
          <a:lstStyle/>
          <a:p>
            <a:pPr algn="ctr">
              <a:lnSpc>
                <a:spcPts val="9659"/>
              </a:lnSpc>
            </a:pPr>
            <a:r>
              <a:rPr lang="en-US" sz="6898">
                <a:solidFill>
                  <a:srgbClr val="7F9AC6"/>
                </a:solidFill>
                <a:latin typeface="Fraunces Bold"/>
              </a:rPr>
              <a:t>4. LUYỆN TẬP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2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27224">
            <a:off x="16499624" y="7301178"/>
            <a:ext cx="2280457" cy="218923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37101" flipH="1">
            <a:off x="-518376" y="1733860"/>
            <a:ext cx="2280457" cy="218923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94105">
            <a:off x="15295561" y="653810"/>
            <a:ext cx="4561312" cy="172500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081" y="8556045"/>
            <a:ext cx="1246183" cy="14045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981731" y="2126224"/>
            <a:ext cx="1246183" cy="1404509"/>
          </a:xfrm>
          <a:prstGeom prst="rect">
            <a:avLst/>
          </a:prstGeom>
        </p:spPr>
      </p:pic>
      <p:grpSp>
        <p:nvGrpSpPr>
          <p:cNvPr id="7" name="Group 7"/>
          <p:cNvGrpSpPr/>
          <p:nvPr/>
        </p:nvGrpSpPr>
        <p:grpSpPr>
          <a:xfrm>
            <a:off x="3069725" y="2126224"/>
            <a:ext cx="12984444" cy="7480118"/>
            <a:chOff x="0" y="0"/>
            <a:chExt cx="2610586" cy="1503914"/>
          </a:xfrm>
        </p:grpSpPr>
        <p:sp>
          <p:nvSpPr>
            <p:cNvPr id="8" name="Freeform 8"/>
            <p:cNvSpPr/>
            <p:nvPr/>
          </p:nvSpPr>
          <p:spPr>
            <a:xfrm>
              <a:off x="0" y="0"/>
              <a:ext cx="2610598" cy="1503915"/>
            </a:xfrm>
            <a:custGeom>
              <a:avLst/>
              <a:gdLst/>
              <a:ahLst/>
              <a:cxnLst/>
              <a:rect l="l" t="t" r="r" b="b"/>
              <a:pathLst>
                <a:path w="2610598" h="1503915">
                  <a:moveTo>
                    <a:pt x="2297531" y="0"/>
                  </a:moveTo>
                  <a:lnTo>
                    <a:pt x="282407" y="0"/>
                  </a:lnTo>
                  <a:cubicBezTo>
                    <a:pt x="126426" y="0"/>
                    <a:pt x="0" y="123512"/>
                    <a:pt x="0" y="707440"/>
                  </a:cubicBezTo>
                  <a:cubicBezTo>
                    <a:pt x="0" y="1178883"/>
                    <a:pt x="66279" y="1274024"/>
                    <a:pt x="162037" y="1318166"/>
                  </a:cubicBezTo>
                  <a:lnTo>
                    <a:pt x="162037" y="1503915"/>
                  </a:lnTo>
                  <a:lnTo>
                    <a:pt x="353844" y="1344447"/>
                  </a:lnTo>
                  <a:lnTo>
                    <a:pt x="2297531" y="1344447"/>
                  </a:lnTo>
                  <a:cubicBezTo>
                    <a:pt x="2484149" y="1344447"/>
                    <a:pt x="2610586" y="1220934"/>
                    <a:pt x="2610586" y="707303"/>
                  </a:cubicBezTo>
                  <a:cubicBezTo>
                    <a:pt x="2610598" y="123512"/>
                    <a:pt x="2484149" y="0"/>
                    <a:pt x="2297531" y="0"/>
                  </a:cubicBezTo>
                  <a:close/>
                </a:path>
              </a:pathLst>
            </a:custGeom>
            <a:solidFill>
              <a:srgbClr val="FEFFFE"/>
            </a:solidFill>
          </p:spPr>
        </p:sp>
        <p:sp>
          <p:nvSpPr>
            <p:cNvPr id="9" name="TextBox 9"/>
            <p:cNvSpPr txBox="1"/>
            <p:nvPr/>
          </p:nvSpPr>
          <p:spPr>
            <a:xfrm>
              <a:off x="0" y="0"/>
              <a:ext cx="812800" cy="5207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3875311" y="2583180"/>
            <a:ext cx="11106420" cy="4947920"/>
          </a:xfrm>
          <a:prstGeom prst="rect">
            <a:avLst/>
          </a:prstGeom>
        </p:spPr>
        <p:txBody>
          <a:bodyPr lIns="0" tIns="0" rIns="0" bIns="0" rtlCol="0" anchor="t">
            <a:spAutoFit/>
          </a:bodyPr>
          <a:lstStyle/>
          <a:p>
            <a:pPr algn="just">
              <a:lnSpc>
                <a:spcPts val="6579"/>
              </a:lnSpc>
            </a:pPr>
            <a:r>
              <a:rPr lang="en-US" sz="4699">
                <a:solidFill>
                  <a:srgbClr val="7F9AC6"/>
                </a:solidFill>
                <a:latin typeface="Roboto Condensed Bold"/>
              </a:rPr>
              <a:t>Biện pháp liên kết chủ yếu nào được sử dụng để liên kết văn bản ở phần (2)</a:t>
            </a:r>
          </a:p>
          <a:p>
            <a:pPr algn="just">
              <a:lnSpc>
                <a:spcPts val="6579"/>
              </a:lnSpc>
            </a:pPr>
            <a:r>
              <a:rPr lang="en-US" sz="4699">
                <a:solidFill>
                  <a:srgbClr val="7F9AC6"/>
                </a:solidFill>
                <a:latin typeface="Roboto Condensed"/>
              </a:rPr>
              <a:t>A. Biện pháp lược                 </a:t>
            </a:r>
          </a:p>
          <a:p>
            <a:pPr algn="just">
              <a:lnSpc>
                <a:spcPts val="6579"/>
              </a:lnSpc>
            </a:pPr>
            <a:r>
              <a:rPr lang="en-US" sz="4699">
                <a:solidFill>
                  <a:srgbClr val="7F9AC6"/>
                </a:solidFill>
                <a:latin typeface="Roboto Condensed"/>
              </a:rPr>
              <a:t>B. Biện pháp lặp từ vựng</a:t>
            </a:r>
          </a:p>
          <a:p>
            <a:pPr algn="just">
              <a:lnSpc>
                <a:spcPts val="6579"/>
              </a:lnSpc>
            </a:pPr>
            <a:r>
              <a:rPr lang="en-US" sz="4699">
                <a:solidFill>
                  <a:srgbClr val="7F9AC6"/>
                </a:solidFill>
                <a:latin typeface="Roboto Condensed"/>
              </a:rPr>
              <a:t>C. Biện pháp thế                               </a:t>
            </a:r>
          </a:p>
          <a:p>
            <a:pPr algn="just">
              <a:lnSpc>
                <a:spcPts val="6579"/>
              </a:lnSpc>
              <a:spcBef>
                <a:spcPct val="0"/>
              </a:spcBef>
            </a:pPr>
            <a:r>
              <a:rPr lang="en-US" sz="4699">
                <a:solidFill>
                  <a:srgbClr val="7F9AC6"/>
                </a:solidFill>
                <a:latin typeface="Roboto Condensed"/>
              </a:rPr>
              <a:t>D. Biện pháp nối</a:t>
            </a:r>
          </a:p>
        </p:txBody>
      </p:sp>
      <p:pic>
        <p:nvPicPr>
          <p:cNvPr id="11" name="Picture 11"/>
          <p:cNvPicPr>
            <a:picLocks noChangeAspect="1"/>
          </p:cNvPicPr>
          <p:nvPr/>
        </p:nvPicPr>
        <p:blipFill>
          <a:blip r:embed="rId8"/>
          <a:srcRect/>
          <a:stretch>
            <a:fillRect/>
          </a:stretch>
        </p:blipFill>
        <p:spPr>
          <a:xfrm>
            <a:off x="8732851" y="5997273"/>
            <a:ext cx="1658192" cy="1533828"/>
          </a:xfrm>
          <a:prstGeom prst="rect">
            <a:avLst/>
          </a:prstGeom>
        </p:spPr>
      </p:pic>
      <p:sp>
        <p:nvSpPr>
          <p:cNvPr id="12" name="TextBox 12"/>
          <p:cNvSpPr txBox="1"/>
          <p:nvPr/>
        </p:nvSpPr>
        <p:spPr>
          <a:xfrm>
            <a:off x="2586188" y="402502"/>
            <a:ext cx="10990820" cy="1177246"/>
          </a:xfrm>
          <a:prstGeom prst="rect">
            <a:avLst/>
          </a:prstGeom>
        </p:spPr>
        <p:txBody>
          <a:bodyPr lIns="0" tIns="0" rIns="0" bIns="0" rtlCol="0" anchor="t">
            <a:spAutoFit/>
          </a:bodyPr>
          <a:lstStyle/>
          <a:p>
            <a:pPr algn="ctr">
              <a:lnSpc>
                <a:spcPts val="9659"/>
              </a:lnSpc>
            </a:pPr>
            <a:r>
              <a:rPr lang="en-US" sz="6898">
                <a:solidFill>
                  <a:srgbClr val="7F9AC6"/>
                </a:solidFill>
                <a:latin typeface="Fraunces Bold"/>
              </a:rPr>
              <a:t>4.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2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27224">
            <a:off x="16499624" y="7301178"/>
            <a:ext cx="2280457" cy="218923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37101" flipH="1">
            <a:off x="-518376" y="1733860"/>
            <a:ext cx="2280457" cy="218923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94105">
            <a:off x="15295561" y="653810"/>
            <a:ext cx="4561312" cy="172500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081" y="8556045"/>
            <a:ext cx="1246183" cy="14045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981731" y="2126224"/>
            <a:ext cx="1246183" cy="1404509"/>
          </a:xfrm>
          <a:prstGeom prst="rect">
            <a:avLst/>
          </a:prstGeom>
        </p:spPr>
      </p:pic>
      <p:grpSp>
        <p:nvGrpSpPr>
          <p:cNvPr id="7" name="Group 7"/>
          <p:cNvGrpSpPr/>
          <p:nvPr/>
        </p:nvGrpSpPr>
        <p:grpSpPr>
          <a:xfrm>
            <a:off x="3069725" y="2126224"/>
            <a:ext cx="12984444" cy="7480118"/>
            <a:chOff x="0" y="0"/>
            <a:chExt cx="2610586" cy="1503914"/>
          </a:xfrm>
        </p:grpSpPr>
        <p:sp>
          <p:nvSpPr>
            <p:cNvPr id="8" name="Freeform 8"/>
            <p:cNvSpPr/>
            <p:nvPr/>
          </p:nvSpPr>
          <p:spPr>
            <a:xfrm>
              <a:off x="0" y="0"/>
              <a:ext cx="2610598" cy="1503915"/>
            </a:xfrm>
            <a:custGeom>
              <a:avLst/>
              <a:gdLst/>
              <a:ahLst/>
              <a:cxnLst/>
              <a:rect l="l" t="t" r="r" b="b"/>
              <a:pathLst>
                <a:path w="2610598" h="1503915">
                  <a:moveTo>
                    <a:pt x="2297531" y="0"/>
                  </a:moveTo>
                  <a:lnTo>
                    <a:pt x="282407" y="0"/>
                  </a:lnTo>
                  <a:cubicBezTo>
                    <a:pt x="126426" y="0"/>
                    <a:pt x="0" y="123512"/>
                    <a:pt x="0" y="707440"/>
                  </a:cubicBezTo>
                  <a:cubicBezTo>
                    <a:pt x="0" y="1178883"/>
                    <a:pt x="66279" y="1274024"/>
                    <a:pt x="162037" y="1318166"/>
                  </a:cubicBezTo>
                  <a:lnTo>
                    <a:pt x="162037" y="1503915"/>
                  </a:lnTo>
                  <a:lnTo>
                    <a:pt x="353844" y="1344447"/>
                  </a:lnTo>
                  <a:lnTo>
                    <a:pt x="2297531" y="1344447"/>
                  </a:lnTo>
                  <a:cubicBezTo>
                    <a:pt x="2484149" y="1344447"/>
                    <a:pt x="2610586" y="1220934"/>
                    <a:pt x="2610586" y="707303"/>
                  </a:cubicBezTo>
                  <a:cubicBezTo>
                    <a:pt x="2610598" y="123512"/>
                    <a:pt x="2484149" y="0"/>
                    <a:pt x="2297531" y="0"/>
                  </a:cubicBezTo>
                  <a:close/>
                </a:path>
              </a:pathLst>
            </a:custGeom>
            <a:solidFill>
              <a:srgbClr val="FEFFFE"/>
            </a:solidFill>
          </p:spPr>
        </p:sp>
        <p:sp>
          <p:nvSpPr>
            <p:cNvPr id="9" name="TextBox 9"/>
            <p:cNvSpPr txBox="1"/>
            <p:nvPr/>
          </p:nvSpPr>
          <p:spPr>
            <a:xfrm>
              <a:off x="0" y="0"/>
              <a:ext cx="812800" cy="5207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8"/>
          <a:srcRect/>
          <a:stretch>
            <a:fillRect/>
          </a:stretch>
        </p:blipFill>
        <p:spPr>
          <a:xfrm>
            <a:off x="15225073" y="4376586"/>
            <a:ext cx="1658192" cy="1533828"/>
          </a:xfrm>
          <a:prstGeom prst="rect">
            <a:avLst/>
          </a:prstGeom>
        </p:spPr>
      </p:pic>
      <p:sp>
        <p:nvSpPr>
          <p:cNvPr id="11" name="TextBox 11"/>
          <p:cNvSpPr txBox="1"/>
          <p:nvPr/>
        </p:nvSpPr>
        <p:spPr>
          <a:xfrm>
            <a:off x="3920349" y="3234544"/>
            <a:ext cx="11283255" cy="4196715"/>
          </a:xfrm>
          <a:prstGeom prst="rect">
            <a:avLst/>
          </a:prstGeom>
        </p:spPr>
        <p:txBody>
          <a:bodyPr lIns="0" tIns="0" rIns="0" bIns="0" rtlCol="0" anchor="t">
            <a:spAutoFit/>
          </a:bodyPr>
          <a:lstStyle/>
          <a:p>
            <a:pPr algn="just">
              <a:lnSpc>
                <a:spcPts val="6720"/>
              </a:lnSpc>
            </a:pPr>
            <a:r>
              <a:rPr lang="en-US" sz="4200">
                <a:solidFill>
                  <a:srgbClr val="7F9AC6"/>
                </a:solidFill>
                <a:latin typeface="Roboto Condensed Bold"/>
              </a:rPr>
              <a:t>Phần (3) đoạn trích khẳng định điều gì?</a:t>
            </a:r>
          </a:p>
          <a:p>
            <a:pPr algn="just">
              <a:lnSpc>
                <a:spcPts val="6720"/>
              </a:lnSpc>
            </a:pPr>
            <a:r>
              <a:rPr lang="en-US" sz="4200">
                <a:solidFill>
                  <a:srgbClr val="7F9AC6"/>
                </a:solidFill>
                <a:latin typeface="Roboto Condensed"/>
              </a:rPr>
              <a:t>A. Người Việt cần giữ gìn sự trong sáng của tiếng Việt</a:t>
            </a:r>
          </a:p>
          <a:p>
            <a:pPr algn="just">
              <a:lnSpc>
                <a:spcPts val="6720"/>
              </a:lnSpc>
            </a:pPr>
            <a:r>
              <a:rPr lang="en-US" sz="4200">
                <a:solidFill>
                  <a:srgbClr val="7F9AC6"/>
                </a:solidFill>
                <a:latin typeface="Roboto Condensed"/>
              </a:rPr>
              <a:t>B. Cấu tạo tiếng Việt là biểu hiện về sức sống của nó</a:t>
            </a:r>
          </a:p>
          <a:p>
            <a:pPr algn="just">
              <a:lnSpc>
                <a:spcPts val="6720"/>
              </a:lnSpc>
            </a:pPr>
            <a:r>
              <a:rPr lang="en-US" sz="4200">
                <a:solidFill>
                  <a:srgbClr val="7F9AC6"/>
                </a:solidFill>
                <a:latin typeface="Roboto Condensed"/>
              </a:rPr>
              <a:t>C. Vẻ đẹp của tiếng Việt là vẻ đẹp thanh điệu</a:t>
            </a:r>
          </a:p>
          <a:p>
            <a:pPr algn="just">
              <a:lnSpc>
                <a:spcPts val="6720"/>
              </a:lnSpc>
            </a:pPr>
            <a:r>
              <a:rPr lang="en-US" sz="4200">
                <a:solidFill>
                  <a:srgbClr val="7F9AC6"/>
                </a:solidFill>
                <a:latin typeface="Roboto Condensed"/>
              </a:rPr>
              <a:t>D. Sự giàu có của tiếng Việt thể hiện ở từ vựng</a:t>
            </a:r>
          </a:p>
        </p:txBody>
      </p:sp>
      <p:sp>
        <p:nvSpPr>
          <p:cNvPr id="12" name="TextBox 12"/>
          <p:cNvSpPr txBox="1"/>
          <p:nvPr/>
        </p:nvSpPr>
        <p:spPr>
          <a:xfrm>
            <a:off x="2586188" y="402502"/>
            <a:ext cx="10990820" cy="1177246"/>
          </a:xfrm>
          <a:prstGeom prst="rect">
            <a:avLst/>
          </a:prstGeom>
        </p:spPr>
        <p:txBody>
          <a:bodyPr lIns="0" tIns="0" rIns="0" bIns="0" rtlCol="0" anchor="t">
            <a:spAutoFit/>
          </a:bodyPr>
          <a:lstStyle/>
          <a:p>
            <a:pPr algn="ctr">
              <a:lnSpc>
                <a:spcPts val="9659"/>
              </a:lnSpc>
            </a:pPr>
            <a:r>
              <a:rPr lang="en-US" sz="6898">
                <a:solidFill>
                  <a:srgbClr val="7F9AC6"/>
                </a:solidFill>
                <a:latin typeface="Fraunces Bold"/>
              </a:rPr>
              <a:t>4.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2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481239">
            <a:off x="15714645" y="603403"/>
            <a:ext cx="3178510" cy="120205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68834">
            <a:off x="16870600" y="8458428"/>
            <a:ext cx="1666399" cy="159974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9978" y="132534"/>
            <a:ext cx="638722" cy="1792332"/>
          </a:xfrm>
          <a:prstGeom prst="rect">
            <a:avLst/>
          </a:prstGeom>
        </p:spPr>
      </p:pic>
      <p:sp>
        <p:nvSpPr>
          <p:cNvPr id="5" name="TextBox 5"/>
          <p:cNvSpPr txBox="1"/>
          <p:nvPr/>
        </p:nvSpPr>
        <p:spPr>
          <a:xfrm>
            <a:off x="2971566" y="549133"/>
            <a:ext cx="10990820" cy="1177246"/>
          </a:xfrm>
          <a:prstGeom prst="rect">
            <a:avLst/>
          </a:prstGeom>
        </p:spPr>
        <p:txBody>
          <a:bodyPr lIns="0" tIns="0" rIns="0" bIns="0" rtlCol="0" anchor="t">
            <a:spAutoFit/>
          </a:bodyPr>
          <a:lstStyle/>
          <a:p>
            <a:pPr algn="ctr">
              <a:lnSpc>
                <a:spcPts val="9659"/>
              </a:lnSpc>
            </a:pPr>
            <a:r>
              <a:rPr lang="en-US" sz="6898">
                <a:solidFill>
                  <a:srgbClr val="7F9AC6"/>
                </a:solidFill>
                <a:latin typeface="Fraunces Bold"/>
              </a:rPr>
              <a:t>4. LUYỆN TẬP</a:t>
            </a:r>
          </a:p>
        </p:txBody>
      </p:sp>
      <p:grpSp>
        <p:nvGrpSpPr>
          <p:cNvPr id="6" name="Group 6"/>
          <p:cNvGrpSpPr/>
          <p:nvPr/>
        </p:nvGrpSpPr>
        <p:grpSpPr>
          <a:xfrm>
            <a:off x="2077513" y="2418246"/>
            <a:ext cx="14132975" cy="6840054"/>
            <a:chOff x="0" y="0"/>
            <a:chExt cx="3722265" cy="1801496"/>
          </a:xfrm>
        </p:grpSpPr>
        <p:sp>
          <p:nvSpPr>
            <p:cNvPr id="7" name="Freeform 7"/>
            <p:cNvSpPr/>
            <p:nvPr/>
          </p:nvSpPr>
          <p:spPr>
            <a:xfrm>
              <a:off x="0" y="0"/>
              <a:ext cx="3722265" cy="1801496"/>
            </a:xfrm>
            <a:custGeom>
              <a:avLst/>
              <a:gdLst/>
              <a:ahLst/>
              <a:cxnLst/>
              <a:rect l="l" t="t" r="r" b="b"/>
              <a:pathLst>
                <a:path w="3722265" h="1801496">
                  <a:moveTo>
                    <a:pt x="27937" y="0"/>
                  </a:moveTo>
                  <a:lnTo>
                    <a:pt x="3694328" y="0"/>
                  </a:lnTo>
                  <a:cubicBezTo>
                    <a:pt x="3701737" y="0"/>
                    <a:pt x="3708843" y="2943"/>
                    <a:pt x="3714082" y="8183"/>
                  </a:cubicBezTo>
                  <a:cubicBezTo>
                    <a:pt x="3719322" y="13422"/>
                    <a:pt x="3722265" y="20528"/>
                    <a:pt x="3722265" y="27937"/>
                  </a:cubicBezTo>
                  <a:lnTo>
                    <a:pt x="3722265" y="1773558"/>
                  </a:lnTo>
                  <a:cubicBezTo>
                    <a:pt x="3722265" y="1780968"/>
                    <a:pt x="3719322" y="1788074"/>
                    <a:pt x="3714082" y="1793313"/>
                  </a:cubicBezTo>
                  <a:cubicBezTo>
                    <a:pt x="3708843" y="1798552"/>
                    <a:pt x="3701737" y="1801496"/>
                    <a:pt x="3694328" y="1801496"/>
                  </a:cubicBezTo>
                  <a:lnTo>
                    <a:pt x="27937" y="1801496"/>
                  </a:lnTo>
                  <a:cubicBezTo>
                    <a:pt x="20528" y="1801496"/>
                    <a:pt x="13422" y="1798552"/>
                    <a:pt x="8183" y="1793313"/>
                  </a:cubicBezTo>
                  <a:cubicBezTo>
                    <a:pt x="2943" y="1788074"/>
                    <a:pt x="0" y="1780968"/>
                    <a:pt x="0" y="1773558"/>
                  </a:cubicBezTo>
                  <a:lnTo>
                    <a:pt x="0" y="27937"/>
                  </a:lnTo>
                  <a:cubicBezTo>
                    <a:pt x="0" y="20528"/>
                    <a:pt x="2943" y="13422"/>
                    <a:pt x="8183" y="8183"/>
                  </a:cubicBezTo>
                  <a:cubicBezTo>
                    <a:pt x="13422" y="2943"/>
                    <a:pt x="20528" y="0"/>
                    <a:pt x="27937" y="0"/>
                  </a:cubicBezTo>
                  <a:close/>
                </a:path>
              </a:pathLst>
            </a:custGeom>
            <a:solidFill>
              <a:srgbClr val="7F9AC6"/>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971566" y="3255111"/>
            <a:ext cx="12933686" cy="4451948"/>
          </a:xfrm>
          <a:prstGeom prst="rect">
            <a:avLst/>
          </a:prstGeom>
        </p:spPr>
        <p:txBody>
          <a:bodyPr lIns="0" tIns="0" rIns="0" bIns="0" rtlCol="0" anchor="t">
            <a:spAutoFit/>
          </a:bodyPr>
          <a:lstStyle/>
          <a:p>
            <a:pPr algn="just">
              <a:lnSpc>
                <a:spcPts val="5040"/>
              </a:lnSpc>
              <a:spcBef>
                <a:spcPct val="0"/>
              </a:spcBef>
            </a:pPr>
            <a:r>
              <a:rPr lang="en-US" sz="3600">
                <a:solidFill>
                  <a:srgbClr val="FEFFFE"/>
                </a:solidFill>
                <a:latin typeface="Roboto Condensed"/>
              </a:rPr>
              <a:t>Trong bài thơ </a:t>
            </a:r>
            <a:r>
              <a:rPr lang="en-US" sz="3600">
                <a:solidFill>
                  <a:srgbClr val="FEFFFE"/>
                </a:solidFill>
                <a:latin typeface="Roboto Condensed Italics"/>
              </a:rPr>
              <a:t>Tiếng Việt</a:t>
            </a:r>
            <a:r>
              <a:rPr lang="en-US" sz="3600">
                <a:solidFill>
                  <a:srgbClr val="FEFFFE"/>
                </a:solidFill>
                <a:latin typeface="Roboto Condensed"/>
              </a:rPr>
              <a:t>, nhà thơ Lưu Quang Vũ viết </a:t>
            </a:r>
          </a:p>
          <a:p>
            <a:pPr algn="just">
              <a:lnSpc>
                <a:spcPts val="5040"/>
              </a:lnSpc>
              <a:spcBef>
                <a:spcPct val="0"/>
              </a:spcBef>
            </a:pPr>
            <a:r>
              <a:rPr lang="en-US" sz="3600">
                <a:solidFill>
                  <a:srgbClr val="FEFFFE"/>
                </a:solidFill>
                <a:latin typeface="Roboto Condensed"/>
              </a:rPr>
              <a:t>        </a:t>
            </a:r>
            <a:r>
              <a:rPr lang="en-US" sz="3600">
                <a:solidFill>
                  <a:srgbClr val="FEFFFE"/>
                </a:solidFill>
                <a:latin typeface="Roboto Condensed Italics"/>
              </a:rPr>
              <a:t>Tiếng tha thiết nói thường nghe như hát</a:t>
            </a:r>
          </a:p>
          <a:p>
            <a:pPr algn="just">
              <a:lnSpc>
                <a:spcPts val="5040"/>
              </a:lnSpc>
              <a:spcBef>
                <a:spcPct val="0"/>
              </a:spcBef>
            </a:pPr>
            <a:r>
              <a:rPr lang="en-US" sz="3600">
                <a:solidFill>
                  <a:srgbClr val="FEFFFE"/>
                </a:solidFill>
                <a:latin typeface="Roboto Condensed Italics"/>
              </a:rPr>
              <a:t>         Kể mọi điều bằng ríu rít âm thanh</a:t>
            </a:r>
          </a:p>
          <a:p>
            <a:pPr algn="just">
              <a:lnSpc>
                <a:spcPts val="5040"/>
              </a:lnSpc>
              <a:spcBef>
                <a:spcPct val="0"/>
              </a:spcBef>
            </a:pPr>
            <a:r>
              <a:rPr lang="en-US" sz="3600">
                <a:solidFill>
                  <a:srgbClr val="FEFFFE"/>
                </a:solidFill>
                <a:latin typeface="Roboto Condensed Italics"/>
              </a:rPr>
              <a:t>         Như gió nước không thể nào nắm bắt </a:t>
            </a:r>
          </a:p>
          <a:p>
            <a:pPr algn="just">
              <a:lnSpc>
                <a:spcPts val="5040"/>
              </a:lnSpc>
              <a:spcBef>
                <a:spcPct val="0"/>
              </a:spcBef>
            </a:pPr>
            <a:r>
              <a:rPr lang="en-US" sz="3600">
                <a:solidFill>
                  <a:srgbClr val="FEFFFE"/>
                </a:solidFill>
                <a:latin typeface="Roboto Condensed Italics"/>
              </a:rPr>
              <a:t>         Dấu huyền trầm, dấu ngã chênh vênh.</a:t>
            </a:r>
          </a:p>
          <a:p>
            <a:pPr algn="just">
              <a:lnSpc>
                <a:spcPts val="5040"/>
              </a:lnSpc>
              <a:spcBef>
                <a:spcPct val="0"/>
              </a:spcBef>
            </a:pPr>
            <a:r>
              <a:rPr lang="en-US" sz="3600">
                <a:solidFill>
                  <a:srgbClr val="FEFFFE"/>
                </a:solidFill>
                <a:latin typeface="Roboto Condensed"/>
              </a:rPr>
              <a:t>Đoạn thơ trên muốn nói về vẻ đẹp gì của Tiếng Việt? Em hãy viết một đoạn văn (khoảng 7 – 8 dòng) nêu lên suy nghĩ của mình về vẻ đẹp ấy.</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F2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59300" y="8827564"/>
            <a:ext cx="520090" cy="145943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9233339"/>
            <a:ext cx="1869398" cy="105366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418602" y="1028700"/>
            <a:ext cx="1869398" cy="105366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561917" y="677852"/>
            <a:ext cx="1246183" cy="1404509"/>
          </a:xfrm>
          <a:prstGeom prst="rect">
            <a:avLst/>
          </a:prstGeom>
        </p:spPr>
      </p:pic>
      <p:graphicFrame>
        <p:nvGraphicFramePr>
          <p:cNvPr id="6" name="Table 6"/>
          <p:cNvGraphicFramePr>
            <a:graphicFrameLocks noGrp="1"/>
          </p:cNvGraphicFramePr>
          <p:nvPr>
            <p:extLst>
              <p:ext uri="{D42A27DB-BD31-4B8C-83A1-F6EECF244321}">
                <p14:modId xmlns:p14="http://schemas.microsoft.com/office/powerpoint/2010/main" val="3260955547"/>
              </p:ext>
            </p:extLst>
          </p:nvPr>
        </p:nvGraphicFramePr>
        <p:xfrm>
          <a:off x="1185009" y="1634488"/>
          <a:ext cx="16201653" cy="8125681"/>
        </p:xfrm>
        <a:graphic>
          <a:graphicData uri="http://schemas.openxmlformats.org/drawingml/2006/table">
            <a:tbl>
              <a:tblPr/>
              <a:tblGrid>
                <a:gridCol w="2596050">
                  <a:extLst>
                    <a:ext uri="{9D8B030D-6E8A-4147-A177-3AD203B41FA5}">
                      <a16:colId xmlns:a16="http://schemas.microsoft.com/office/drawing/2014/main" val="20000"/>
                    </a:ext>
                  </a:extLst>
                </a:gridCol>
                <a:gridCol w="13605603">
                  <a:extLst>
                    <a:ext uri="{9D8B030D-6E8A-4147-A177-3AD203B41FA5}">
                      <a16:colId xmlns:a16="http://schemas.microsoft.com/office/drawing/2014/main" val="20001"/>
                    </a:ext>
                  </a:extLst>
                </a:gridCol>
              </a:tblGrid>
              <a:tr h="1599926">
                <a:tc>
                  <a:txBody>
                    <a:bodyPr/>
                    <a:lstStyle/>
                    <a:p>
                      <a:pPr algn="ctr">
                        <a:lnSpc>
                          <a:spcPts val="5599"/>
                        </a:lnSpc>
                        <a:defRPr/>
                      </a:pPr>
                      <a:r>
                        <a:rPr lang="en-US" sz="3999">
                          <a:solidFill>
                            <a:srgbClr val="FFFFFF"/>
                          </a:solidFill>
                          <a:latin typeface="Roboto Condensed Bold"/>
                        </a:rPr>
                        <a:t>Mở đoạn</a:t>
                      </a:r>
                      <a:endParaRPr lang="en-US" sz="1100"/>
                    </a:p>
                  </a:txBody>
                  <a:tcPr marL="190500" marR="190500" marT="190500" marB="190500" anchor="ctr">
                    <a:lnL w="47625" cap="flat" cmpd="sng" algn="ctr">
                      <a:solidFill>
                        <a:srgbClr val="3C1B1F"/>
                      </a:solidFill>
                      <a:prstDash val="solid"/>
                      <a:round/>
                      <a:headEnd type="none" w="med" len="med"/>
                      <a:tailEnd type="none" w="med" len="med"/>
                    </a:lnL>
                    <a:lnR w="47625" cap="flat" cmpd="sng" algn="ctr">
                      <a:solidFill>
                        <a:srgbClr val="3C1B1F"/>
                      </a:solidFill>
                      <a:prstDash val="solid"/>
                      <a:round/>
                      <a:headEnd type="none" w="med" len="med"/>
                      <a:tailEnd type="none" w="med" len="med"/>
                    </a:lnR>
                    <a:lnT w="47625" cap="flat" cmpd="sng" algn="ctr">
                      <a:solidFill>
                        <a:srgbClr val="3C1B1F"/>
                      </a:solidFill>
                      <a:prstDash val="solid"/>
                      <a:round/>
                      <a:headEnd type="none" w="med" len="med"/>
                      <a:tailEnd type="none" w="med" len="med"/>
                    </a:lnT>
                    <a:lnB w="47625" cap="flat" cmpd="sng" algn="ctr">
                      <a:solidFill>
                        <a:srgbClr val="3C1B1F"/>
                      </a:solidFill>
                      <a:prstDash val="solid"/>
                      <a:round/>
                      <a:headEnd type="none" w="med" len="med"/>
                      <a:tailEnd type="none" w="med" len="med"/>
                    </a:lnB>
                    <a:solidFill>
                      <a:srgbClr val="A98BC0"/>
                    </a:solidFill>
                  </a:tcPr>
                </a:tc>
                <a:tc>
                  <a:txBody>
                    <a:bodyPr/>
                    <a:lstStyle/>
                    <a:p>
                      <a:pPr marL="863598" lvl="1" indent="-431799" algn="just">
                        <a:lnSpc>
                          <a:spcPts val="5599"/>
                        </a:lnSpc>
                        <a:buFont typeface="Arial"/>
                        <a:buChar char="•"/>
                        <a:defRPr/>
                      </a:pPr>
                      <a:r>
                        <a:rPr lang="en-US" sz="3999">
                          <a:solidFill>
                            <a:srgbClr val="3C1B1F"/>
                          </a:solidFill>
                          <a:latin typeface="Roboto Condensed"/>
                        </a:rPr>
                        <a:t>Trích dẫn đoạn thơ, khẳng định giá trị của tiếng Việt</a:t>
                      </a:r>
                      <a:endParaRPr lang="en-US" sz="1100"/>
                    </a:p>
                  </a:txBody>
                  <a:tcPr marL="190500" marR="190500" marT="190500" marB="190500" anchor="ctr">
                    <a:lnL w="47625" cap="flat" cmpd="sng" algn="ctr">
                      <a:solidFill>
                        <a:srgbClr val="3C1B1F"/>
                      </a:solidFill>
                      <a:prstDash val="solid"/>
                      <a:round/>
                      <a:headEnd type="none" w="med" len="med"/>
                      <a:tailEnd type="none" w="med" len="med"/>
                    </a:lnL>
                    <a:lnR w="47625" cap="flat" cmpd="sng" algn="ctr">
                      <a:solidFill>
                        <a:srgbClr val="3C1B1F"/>
                      </a:solidFill>
                      <a:prstDash val="solid"/>
                      <a:round/>
                      <a:headEnd type="none" w="med" len="med"/>
                      <a:tailEnd type="none" w="med" len="med"/>
                    </a:lnR>
                    <a:lnT w="47625" cap="flat" cmpd="sng" algn="ctr">
                      <a:solidFill>
                        <a:srgbClr val="3C1B1F"/>
                      </a:solidFill>
                      <a:prstDash val="solid"/>
                      <a:round/>
                      <a:headEnd type="none" w="med" len="med"/>
                      <a:tailEnd type="none" w="med" len="med"/>
                    </a:lnT>
                    <a:lnB w="47625" cap="flat" cmpd="sng" algn="ctr">
                      <a:solidFill>
                        <a:srgbClr val="3C1B1F"/>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752253">
                <a:tc>
                  <a:txBody>
                    <a:bodyPr/>
                    <a:lstStyle/>
                    <a:p>
                      <a:pPr algn="ctr">
                        <a:lnSpc>
                          <a:spcPts val="5599"/>
                        </a:lnSpc>
                        <a:defRPr/>
                      </a:pPr>
                      <a:r>
                        <a:rPr lang="en-US" sz="3999">
                          <a:solidFill>
                            <a:srgbClr val="FFFFFF"/>
                          </a:solidFill>
                          <a:latin typeface="Roboto Condensed Bold"/>
                        </a:rPr>
                        <a:t>Thân đoạn</a:t>
                      </a:r>
                      <a:endParaRPr lang="en-US" sz="1100"/>
                    </a:p>
                  </a:txBody>
                  <a:tcPr marL="190500" marR="190500" marT="190500" marB="190500" anchor="ctr">
                    <a:lnL w="47625" cap="flat" cmpd="sng" algn="ctr">
                      <a:solidFill>
                        <a:srgbClr val="3C1B1F"/>
                      </a:solidFill>
                      <a:prstDash val="solid"/>
                      <a:round/>
                      <a:headEnd type="none" w="med" len="med"/>
                      <a:tailEnd type="none" w="med" len="med"/>
                    </a:lnL>
                    <a:lnR w="47625" cap="flat" cmpd="sng" algn="ctr">
                      <a:solidFill>
                        <a:srgbClr val="3C1B1F"/>
                      </a:solidFill>
                      <a:prstDash val="solid"/>
                      <a:round/>
                      <a:headEnd type="none" w="med" len="med"/>
                      <a:tailEnd type="none" w="med" len="med"/>
                    </a:lnR>
                    <a:lnT w="47625" cap="flat" cmpd="sng" algn="ctr">
                      <a:solidFill>
                        <a:srgbClr val="3C1B1F"/>
                      </a:solidFill>
                      <a:prstDash val="solid"/>
                      <a:round/>
                      <a:headEnd type="none" w="med" len="med"/>
                      <a:tailEnd type="none" w="med" len="med"/>
                    </a:lnT>
                    <a:lnB w="47625" cap="flat" cmpd="sng" algn="ctr">
                      <a:solidFill>
                        <a:srgbClr val="3C1B1F"/>
                      </a:solidFill>
                      <a:prstDash val="solid"/>
                      <a:round/>
                      <a:headEnd type="none" w="med" len="med"/>
                      <a:tailEnd type="none" w="med" len="med"/>
                    </a:lnB>
                    <a:solidFill>
                      <a:srgbClr val="A98BC0"/>
                    </a:solidFill>
                  </a:tcPr>
                </a:tc>
                <a:tc>
                  <a:txBody>
                    <a:bodyPr/>
                    <a:lstStyle/>
                    <a:p>
                      <a:pPr algn="just">
                        <a:lnSpc>
                          <a:spcPts val="5599"/>
                        </a:lnSpc>
                        <a:defRPr/>
                      </a:pPr>
                      <a:r>
                        <a:rPr lang="en-US" sz="3999">
                          <a:solidFill>
                            <a:srgbClr val="3C1B1F"/>
                          </a:solidFill>
                          <a:latin typeface="Roboto Condensed"/>
                        </a:rPr>
                        <a:t>Vẻ đẹp của tiếng Việt được thể hiện qua các khía cạnh:</a:t>
                      </a:r>
                      <a:endParaRPr lang="en-US" sz="1100"/>
                    </a:p>
                    <a:p>
                      <a:pPr marL="863598" lvl="1" indent="-431799" algn="just">
                        <a:lnSpc>
                          <a:spcPts val="5599"/>
                        </a:lnSpc>
                        <a:buFont typeface="Arial"/>
                        <a:buChar char="•"/>
                      </a:pPr>
                      <a:r>
                        <a:rPr lang="en-US" sz="3999">
                          <a:solidFill>
                            <a:srgbClr val="3C1B1F"/>
                          </a:solidFill>
                          <a:latin typeface="Roboto Condensed"/>
                        </a:rPr>
                        <a:t>Thanh điệu: đa dạng gồm 6 thanh</a:t>
                      </a:r>
                    </a:p>
                    <a:p>
                      <a:pPr marL="863598" lvl="1" indent="-431799" algn="just">
                        <a:lnSpc>
                          <a:spcPts val="5599"/>
                        </a:lnSpc>
                        <a:buFont typeface="Arial"/>
                        <a:buChar char="•"/>
                      </a:pPr>
                      <a:r>
                        <a:rPr lang="en-US" sz="3999">
                          <a:solidFill>
                            <a:srgbClr val="3C1B1F"/>
                          </a:solidFill>
                          <a:latin typeface="Roboto Condensed"/>
                        </a:rPr>
                        <a:t>Ở mỗi vùng miền, thanh âm và âm điệu của người dân mỗi vùng miền lại khác nhau, làm nên sự đa dạng và màu sắc địa phương của tiếng Việt. </a:t>
                      </a:r>
                    </a:p>
                    <a:p>
                      <a:pPr marL="863598" lvl="1" indent="-431799" algn="just">
                        <a:lnSpc>
                          <a:spcPts val="5599"/>
                        </a:lnSpc>
                        <a:buFont typeface="Arial"/>
                        <a:buChar char="•"/>
                      </a:pPr>
                      <a:r>
                        <a:rPr lang="en-US" sz="3999">
                          <a:solidFill>
                            <a:srgbClr val="3C1B1F"/>
                          </a:solidFill>
                          <a:latin typeface="Roboto Condensed"/>
                        </a:rPr>
                        <a:t>Kiểu câu đa dạng.</a:t>
                      </a:r>
                    </a:p>
                  </a:txBody>
                  <a:tcPr marL="190500" marR="190500" marT="190500" marB="190500" anchor="ctr">
                    <a:lnL w="47625" cap="flat" cmpd="sng" algn="ctr">
                      <a:solidFill>
                        <a:srgbClr val="3C1B1F"/>
                      </a:solidFill>
                      <a:prstDash val="solid"/>
                      <a:round/>
                      <a:headEnd type="none" w="med" len="med"/>
                      <a:tailEnd type="none" w="med" len="med"/>
                    </a:lnL>
                    <a:lnR w="47625" cap="flat" cmpd="sng" algn="ctr">
                      <a:solidFill>
                        <a:srgbClr val="3C1B1F"/>
                      </a:solidFill>
                      <a:prstDash val="solid"/>
                      <a:round/>
                      <a:headEnd type="none" w="med" len="med"/>
                      <a:tailEnd type="none" w="med" len="med"/>
                    </a:lnR>
                    <a:lnT w="47625" cap="flat" cmpd="sng" algn="ctr">
                      <a:solidFill>
                        <a:srgbClr val="3C1B1F"/>
                      </a:solidFill>
                      <a:prstDash val="solid"/>
                      <a:round/>
                      <a:headEnd type="none" w="med" len="med"/>
                      <a:tailEnd type="none" w="med" len="med"/>
                    </a:lnT>
                    <a:lnB w="47625" cap="flat" cmpd="sng" algn="ctr">
                      <a:solidFill>
                        <a:srgbClr val="3C1B1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3502">
                <a:tc>
                  <a:txBody>
                    <a:bodyPr/>
                    <a:lstStyle/>
                    <a:p>
                      <a:pPr algn="ctr">
                        <a:lnSpc>
                          <a:spcPts val="5599"/>
                        </a:lnSpc>
                        <a:defRPr/>
                      </a:pPr>
                      <a:r>
                        <a:rPr lang="en-US" sz="3999">
                          <a:solidFill>
                            <a:srgbClr val="FFFFFF"/>
                          </a:solidFill>
                          <a:latin typeface="Roboto Condensed Bold"/>
                        </a:rPr>
                        <a:t>Kết đoạn</a:t>
                      </a:r>
                      <a:endParaRPr lang="en-US" sz="1100"/>
                    </a:p>
                  </a:txBody>
                  <a:tcPr marL="190500" marR="190500" marT="190500" marB="190500" anchor="ctr">
                    <a:lnL w="47625" cap="flat" cmpd="sng" algn="ctr">
                      <a:solidFill>
                        <a:srgbClr val="3C1B1F"/>
                      </a:solidFill>
                      <a:prstDash val="solid"/>
                      <a:round/>
                      <a:headEnd type="none" w="med" len="med"/>
                      <a:tailEnd type="none" w="med" len="med"/>
                    </a:lnL>
                    <a:lnR w="47625" cap="flat" cmpd="sng" algn="ctr">
                      <a:solidFill>
                        <a:srgbClr val="3C1B1F"/>
                      </a:solidFill>
                      <a:prstDash val="solid"/>
                      <a:round/>
                      <a:headEnd type="none" w="med" len="med"/>
                      <a:tailEnd type="none" w="med" len="med"/>
                    </a:lnR>
                    <a:lnT w="47625" cap="flat" cmpd="sng" algn="ctr">
                      <a:solidFill>
                        <a:srgbClr val="3C1B1F"/>
                      </a:solidFill>
                      <a:prstDash val="solid"/>
                      <a:round/>
                      <a:headEnd type="none" w="med" len="med"/>
                      <a:tailEnd type="none" w="med" len="med"/>
                    </a:lnT>
                    <a:lnB w="47625" cap="flat" cmpd="sng" algn="ctr">
                      <a:solidFill>
                        <a:srgbClr val="3C1B1F"/>
                      </a:solidFill>
                      <a:prstDash val="solid"/>
                      <a:round/>
                      <a:headEnd type="none" w="med" len="med"/>
                      <a:tailEnd type="none" w="med" len="med"/>
                    </a:lnB>
                    <a:solidFill>
                      <a:srgbClr val="A98BC0"/>
                    </a:solidFill>
                  </a:tcPr>
                </a:tc>
                <a:tc>
                  <a:txBody>
                    <a:bodyPr/>
                    <a:lstStyle/>
                    <a:p>
                      <a:pPr marL="863598" lvl="1" indent="-431799" algn="just">
                        <a:lnSpc>
                          <a:spcPts val="5599"/>
                        </a:lnSpc>
                        <a:buFont typeface="Arial"/>
                        <a:buChar char="•"/>
                        <a:defRPr/>
                      </a:pPr>
                      <a:r>
                        <a:rPr lang="en-US" sz="3999">
                          <a:solidFill>
                            <a:srgbClr val="3C1B1F"/>
                          </a:solidFill>
                          <a:latin typeface="Roboto Condensed"/>
                        </a:rPr>
                        <a:t>Tình cảm, cảm xúc của em với tiếng Việt.</a:t>
                      </a:r>
                      <a:endParaRPr lang="en-US" sz="1100"/>
                    </a:p>
                  </a:txBody>
                  <a:tcPr marL="190500" marR="190500" marT="190500" marB="190500" anchor="ctr">
                    <a:lnL w="47625" cap="flat" cmpd="sng" algn="ctr">
                      <a:solidFill>
                        <a:srgbClr val="3C1B1F"/>
                      </a:solidFill>
                      <a:prstDash val="solid"/>
                      <a:round/>
                      <a:headEnd type="none" w="med" len="med"/>
                      <a:tailEnd type="none" w="med" len="med"/>
                    </a:lnL>
                    <a:lnR w="47625" cap="flat" cmpd="sng" algn="ctr">
                      <a:solidFill>
                        <a:srgbClr val="3C1B1F"/>
                      </a:solidFill>
                      <a:prstDash val="solid"/>
                      <a:round/>
                      <a:headEnd type="none" w="med" len="med"/>
                      <a:tailEnd type="none" w="med" len="med"/>
                    </a:lnR>
                    <a:lnT w="47625" cap="flat" cmpd="sng" algn="ctr">
                      <a:solidFill>
                        <a:srgbClr val="3C1B1F"/>
                      </a:solidFill>
                      <a:prstDash val="solid"/>
                      <a:round/>
                      <a:headEnd type="none" w="med" len="med"/>
                      <a:tailEnd type="none" w="med" len="med"/>
                    </a:lnT>
                    <a:lnB w="47625" cap="flat" cmpd="sng" algn="ctr">
                      <a:solidFill>
                        <a:srgbClr val="3C1B1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TextBox 7"/>
          <p:cNvSpPr txBox="1"/>
          <p:nvPr/>
        </p:nvSpPr>
        <p:spPr>
          <a:xfrm>
            <a:off x="3262968" y="202860"/>
            <a:ext cx="10990820" cy="1177246"/>
          </a:xfrm>
          <a:prstGeom prst="rect">
            <a:avLst/>
          </a:prstGeom>
        </p:spPr>
        <p:txBody>
          <a:bodyPr lIns="0" tIns="0" rIns="0" bIns="0" rtlCol="0" anchor="t">
            <a:spAutoFit/>
          </a:bodyPr>
          <a:lstStyle/>
          <a:p>
            <a:pPr algn="ctr">
              <a:lnSpc>
                <a:spcPts val="9659"/>
              </a:lnSpc>
            </a:pPr>
            <a:r>
              <a:rPr lang="en-US" sz="6898">
                <a:solidFill>
                  <a:srgbClr val="A98BC0"/>
                </a:solidFill>
                <a:latin typeface="Fraunces Bold"/>
              </a:rPr>
              <a:t>4. LUYỆN TẬP</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F2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481239">
            <a:off x="15714645" y="603403"/>
            <a:ext cx="3178510" cy="1202055"/>
          </a:xfrm>
          <a:prstGeom prst="rect">
            <a:avLst/>
          </a:prstGeom>
        </p:spPr>
      </p:pic>
      <p:grpSp>
        <p:nvGrpSpPr>
          <p:cNvPr id="3" name="Group 3"/>
          <p:cNvGrpSpPr/>
          <p:nvPr/>
        </p:nvGrpSpPr>
        <p:grpSpPr>
          <a:xfrm>
            <a:off x="1430902" y="2682480"/>
            <a:ext cx="7604520" cy="760452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A1A2D1"/>
            </a:solidFill>
          </p:spPr>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333049" y="4291786"/>
            <a:ext cx="5800226" cy="4451948"/>
          </a:xfrm>
          <a:prstGeom prst="rect">
            <a:avLst/>
          </a:prstGeom>
        </p:spPr>
        <p:txBody>
          <a:bodyPr lIns="0" tIns="0" rIns="0" bIns="0" rtlCol="0" anchor="t">
            <a:spAutoFit/>
          </a:bodyPr>
          <a:lstStyle/>
          <a:p>
            <a:pPr algn="ctr">
              <a:lnSpc>
                <a:spcPts val="5040"/>
              </a:lnSpc>
              <a:spcBef>
                <a:spcPct val="0"/>
              </a:spcBef>
            </a:pPr>
            <a:r>
              <a:rPr lang="en-US" sz="3600">
                <a:solidFill>
                  <a:srgbClr val="FEFFFE"/>
                </a:solidFill>
                <a:latin typeface="Roboto Condensed Bold"/>
              </a:rPr>
              <a:t>Nhóm: HỌA SĨ TÀI BA</a:t>
            </a:r>
          </a:p>
          <a:p>
            <a:pPr algn="ctr">
              <a:lnSpc>
                <a:spcPts val="5040"/>
              </a:lnSpc>
              <a:spcBef>
                <a:spcPct val="0"/>
              </a:spcBef>
            </a:pPr>
            <a:r>
              <a:rPr lang="en-US" sz="3600">
                <a:solidFill>
                  <a:srgbClr val="FEFFFE"/>
                </a:solidFill>
                <a:latin typeface="Roboto Condensed"/>
              </a:rPr>
              <a:t>Phác họa một cảnh đẹp tiêu biểu của 3 miền Bắc, Trung, Nam (trên khổ giấy A3). Sau đó viết đoạn văn giới thiệu về cảnh đẹp đó (mỗi cảnh đẹp là 1 đoạn văn giới thiệu)</a:t>
            </a:r>
          </a:p>
        </p:txBody>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99999">
            <a:off x="-114166" y="7812487"/>
            <a:ext cx="4214464" cy="1593834"/>
          </a:xfrm>
          <a:prstGeom prst="rect">
            <a:avLst/>
          </a:prstGeom>
        </p:spPr>
      </p:pic>
      <p:grpSp>
        <p:nvGrpSpPr>
          <p:cNvPr id="8" name="Group 8"/>
          <p:cNvGrpSpPr/>
          <p:nvPr/>
        </p:nvGrpSpPr>
        <p:grpSpPr>
          <a:xfrm>
            <a:off x="10168933" y="2682480"/>
            <a:ext cx="7204620" cy="720462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A1A2D1"/>
            </a:solidFill>
          </p:spPr>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68834">
            <a:off x="16870600" y="8458428"/>
            <a:ext cx="1666399" cy="1599743"/>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23925" y="630139"/>
            <a:ext cx="1209551" cy="1317332"/>
          </a:xfrm>
          <a:prstGeom prst="rect">
            <a:avLst/>
          </a:prstGeom>
        </p:spPr>
      </p:pic>
      <p:sp>
        <p:nvSpPr>
          <p:cNvPr id="13" name="TextBox 13"/>
          <p:cNvSpPr txBox="1"/>
          <p:nvPr/>
        </p:nvSpPr>
        <p:spPr>
          <a:xfrm>
            <a:off x="2997156" y="373402"/>
            <a:ext cx="10990820" cy="1177246"/>
          </a:xfrm>
          <a:prstGeom prst="rect">
            <a:avLst/>
          </a:prstGeom>
        </p:spPr>
        <p:txBody>
          <a:bodyPr lIns="0" tIns="0" rIns="0" bIns="0" rtlCol="0" anchor="t">
            <a:spAutoFit/>
          </a:bodyPr>
          <a:lstStyle/>
          <a:p>
            <a:pPr algn="ctr">
              <a:lnSpc>
                <a:spcPts val="9659"/>
              </a:lnSpc>
            </a:pPr>
            <a:r>
              <a:rPr lang="en-US" sz="6898">
                <a:solidFill>
                  <a:srgbClr val="7F9AC6"/>
                </a:solidFill>
                <a:latin typeface="Fraunces Bold"/>
              </a:rPr>
              <a:t>5. VẬN DỤNG</a:t>
            </a:r>
          </a:p>
        </p:txBody>
      </p:sp>
      <p:sp>
        <p:nvSpPr>
          <p:cNvPr id="14" name="TextBox 14"/>
          <p:cNvSpPr txBox="1"/>
          <p:nvPr/>
        </p:nvSpPr>
        <p:spPr>
          <a:xfrm>
            <a:off x="11193082" y="3948273"/>
            <a:ext cx="5391759" cy="4203680"/>
          </a:xfrm>
          <a:prstGeom prst="rect">
            <a:avLst/>
          </a:prstGeom>
        </p:spPr>
        <p:txBody>
          <a:bodyPr lIns="0" tIns="0" rIns="0" bIns="0" rtlCol="0" anchor="t">
            <a:spAutoFit/>
          </a:bodyPr>
          <a:lstStyle/>
          <a:p>
            <a:pPr algn="ctr">
              <a:lnSpc>
                <a:spcPts val="5599"/>
              </a:lnSpc>
              <a:spcBef>
                <a:spcPct val="0"/>
              </a:spcBef>
            </a:pPr>
            <a:r>
              <a:rPr lang="en-US" sz="3999">
                <a:solidFill>
                  <a:srgbClr val="FEFFFE"/>
                </a:solidFill>
                <a:latin typeface="Roboto Condensed Bold"/>
              </a:rPr>
              <a:t>Nhóm:</a:t>
            </a:r>
          </a:p>
          <a:p>
            <a:pPr algn="ctr">
              <a:lnSpc>
                <a:spcPts val="5600"/>
              </a:lnSpc>
              <a:spcBef>
                <a:spcPct val="0"/>
              </a:spcBef>
            </a:pPr>
            <a:r>
              <a:rPr lang="en-US" sz="3999">
                <a:solidFill>
                  <a:srgbClr val="FEFFFE"/>
                </a:solidFill>
                <a:latin typeface="Roboto Condensed Bold"/>
              </a:rPr>
              <a:t> NHÀ BÁO TÀI NGHỆ</a:t>
            </a:r>
          </a:p>
          <a:p>
            <a:pPr algn="ctr">
              <a:lnSpc>
                <a:spcPts val="5600"/>
              </a:lnSpc>
              <a:spcBef>
                <a:spcPct val="0"/>
              </a:spcBef>
            </a:pPr>
            <a:r>
              <a:rPr lang="en-US" sz="3999">
                <a:solidFill>
                  <a:srgbClr val="FEFFFE"/>
                </a:solidFill>
                <a:latin typeface="Roboto Condensed"/>
              </a:rPr>
              <a:t>Thiết kế brochure giới thiệu về món ăn/cảnh đẹp/văn hóa của một số dân tộc.</a:t>
            </a:r>
          </a:p>
        </p:txBody>
      </p:sp>
      <p:sp>
        <p:nvSpPr>
          <p:cNvPr id="15" name="TextBox 15"/>
          <p:cNvSpPr txBox="1"/>
          <p:nvPr/>
        </p:nvSpPr>
        <p:spPr>
          <a:xfrm>
            <a:off x="1633475" y="1666499"/>
            <a:ext cx="14271777" cy="1186771"/>
          </a:xfrm>
          <a:prstGeom prst="rect">
            <a:avLst/>
          </a:prstGeom>
        </p:spPr>
        <p:txBody>
          <a:bodyPr lIns="0" tIns="0" rIns="0" bIns="0" rtlCol="0" anchor="t">
            <a:spAutoFit/>
          </a:bodyPr>
          <a:lstStyle/>
          <a:p>
            <a:pPr algn="ctr">
              <a:lnSpc>
                <a:spcPts val="9659"/>
              </a:lnSpc>
            </a:pPr>
            <a:r>
              <a:rPr lang="en-US" sz="6898">
                <a:solidFill>
                  <a:srgbClr val="7F9AC6"/>
                </a:solidFill>
                <a:latin typeface="#9Slide06 SVNSlow Attack Bold"/>
              </a:rPr>
              <a:t>Dự án Tổ quốc bao giờ đẹp thế này chăng?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F2CE"/>
        </a:solidFill>
        <a:effectLst/>
      </p:bgPr>
    </p:bg>
    <p:spTree>
      <p:nvGrpSpPr>
        <p:cNvPr id="1" name=""/>
        <p:cNvGrpSpPr/>
        <p:nvPr/>
      </p:nvGrpSpPr>
      <p:grpSpPr>
        <a:xfrm>
          <a:off x="0" y="0"/>
          <a:ext cx="0" cy="0"/>
          <a:chOff x="0" y="0"/>
          <a:chExt cx="0" cy="0"/>
        </a:xfrm>
      </p:grpSpPr>
      <p:grpSp>
        <p:nvGrpSpPr>
          <p:cNvPr id="2" name="Group 2"/>
          <p:cNvGrpSpPr/>
          <p:nvPr/>
        </p:nvGrpSpPr>
        <p:grpSpPr>
          <a:xfrm>
            <a:off x="5805956" y="478507"/>
            <a:ext cx="12482044" cy="9499701"/>
            <a:chOff x="0" y="0"/>
            <a:chExt cx="3287452" cy="2501979"/>
          </a:xfrm>
        </p:grpSpPr>
        <p:sp>
          <p:nvSpPr>
            <p:cNvPr id="3" name="Freeform 3"/>
            <p:cNvSpPr/>
            <p:nvPr/>
          </p:nvSpPr>
          <p:spPr>
            <a:xfrm>
              <a:off x="0" y="0"/>
              <a:ext cx="3287452" cy="2501979"/>
            </a:xfrm>
            <a:custGeom>
              <a:avLst/>
              <a:gdLst/>
              <a:ahLst/>
              <a:cxnLst/>
              <a:rect l="l" t="t" r="r" b="b"/>
              <a:pathLst>
                <a:path w="3287452" h="2501979">
                  <a:moveTo>
                    <a:pt x="31632" y="0"/>
                  </a:moveTo>
                  <a:lnTo>
                    <a:pt x="3255819" y="0"/>
                  </a:lnTo>
                  <a:cubicBezTo>
                    <a:pt x="3273289" y="0"/>
                    <a:pt x="3287452" y="14162"/>
                    <a:pt x="3287452" y="31632"/>
                  </a:cubicBezTo>
                  <a:lnTo>
                    <a:pt x="3287452" y="2470346"/>
                  </a:lnTo>
                  <a:cubicBezTo>
                    <a:pt x="3287452" y="2478736"/>
                    <a:pt x="3284119" y="2486782"/>
                    <a:pt x="3278187" y="2492714"/>
                  </a:cubicBezTo>
                  <a:cubicBezTo>
                    <a:pt x="3272255" y="2498646"/>
                    <a:pt x="3264209" y="2501979"/>
                    <a:pt x="3255819" y="2501979"/>
                  </a:cubicBezTo>
                  <a:lnTo>
                    <a:pt x="31632" y="2501979"/>
                  </a:lnTo>
                  <a:cubicBezTo>
                    <a:pt x="14162" y="2501979"/>
                    <a:pt x="0" y="2487817"/>
                    <a:pt x="0" y="2470346"/>
                  </a:cubicBezTo>
                  <a:lnTo>
                    <a:pt x="0" y="31632"/>
                  </a:lnTo>
                  <a:cubicBezTo>
                    <a:pt x="0" y="14162"/>
                    <a:pt x="14162" y="0"/>
                    <a:pt x="31632" y="0"/>
                  </a:cubicBezTo>
                  <a:close/>
                </a:path>
              </a:pathLst>
            </a:custGeom>
            <a:solidFill>
              <a:srgbClr val="FEFFFE"/>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699999">
            <a:off x="-114166" y="7812487"/>
            <a:ext cx="4214464" cy="159383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68834">
            <a:off x="16870600" y="8458428"/>
            <a:ext cx="1666399" cy="159974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23925" y="630139"/>
            <a:ext cx="1209551" cy="1317332"/>
          </a:xfrm>
          <a:prstGeom prst="rect">
            <a:avLst/>
          </a:prstGeom>
        </p:spPr>
      </p:pic>
      <p:sp>
        <p:nvSpPr>
          <p:cNvPr id="8" name="TextBox 8"/>
          <p:cNvSpPr txBox="1"/>
          <p:nvPr/>
        </p:nvSpPr>
        <p:spPr>
          <a:xfrm>
            <a:off x="6098056" y="730671"/>
            <a:ext cx="11897844" cy="8919173"/>
          </a:xfrm>
          <a:prstGeom prst="rect">
            <a:avLst/>
          </a:prstGeom>
        </p:spPr>
        <p:txBody>
          <a:bodyPr lIns="0" tIns="0" rIns="0" bIns="0" rtlCol="0" anchor="t">
            <a:spAutoFit/>
          </a:bodyPr>
          <a:lstStyle/>
          <a:p>
            <a:pPr algn="ctr">
              <a:lnSpc>
                <a:spcPts val="5040"/>
              </a:lnSpc>
              <a:spcBef>
                <a:spcPct val="0"/>
              </a:spcBef>
            </a:pPr>
            <a:r>
              <a:rPr lang="en-US" sz="3600">
                <a:solidFill>
                  <a:srgbClr val="718971"/>
                </a:solidFill>
                <a:latin typeface="Roboto Condensed Bold"/>
              </a:rPr>
              <a:t>Nhóm: CÂY BÚT LỪNG DANH</a:t>
            </a:r>
          </a:p>
          <a:p>
            <a:pPr algn="just">
              <a:lnSpc>
                <a:spcPts val="5040"/>
              </a:lnSpc>
              <a:spcBef>
                <a:spcPct val="0"/>
              </a:spcBef>
            </a:pPr>
            <a:r>
              <a:rPr lang="en-US" sz="3600">
                <a:solidFill>
                  <a:srgbClr val="718971"/>
                </a:solidFill>
                <a:latin typeface="Roboto Condensed"/>
              </a:rPr>
              <a:t>Nhà khoa học Sarah Gillbert, người thường được gọi là “mẹ đẻ” của vaccine Covid 19 AstraZeneca từng chia sẻ: “Ngay từ đầu, chúng tôi coi đây là một cuộc chạy đua với virus chứ không phải một cuộc chạy đua với các nhà phát triển vaccine khác. Chúng tôi là trường đại học và chúng tôi không làm việc này để kiếm tiền. Là người đã phát minh ra loại vaccine này, tôi có thể kiếm được một khoản lợi nhuận khổng lồ. Nhưng tôi từ chối nhận bằng sáng chế vaccine. Tôi không muốn độc quyền sáng chế vì tôi muốn chia sẻ công nghệ này để mọi người có thể sản xuất vaccine”. Câu nói đó của bà cho thấy một tinh thần sẻ chia, cống hiến vĩ đại vì nhân loại. Từ tấm gương đó và hiểu biết xã hội, em hãy viết một bài luận nêu suy nghĩ của mình về giá trị của sự cống hiến, hi sinh thầm lặng trong cuộc sống.</a:t>
            </a:r>
          </a:p>
        </p:txBody>
      </p:sp>
      <p:grpSp>
        <p:nvGrpSpPr>
          <p:cNvPr id="9" name="Group 9"/>
          <p:cNvGrpSpPr/>
          <p:nvPr/>
        </p:nvGrpSpPr>
        <p:grpSpPr>
          <a:xfrm>
            <a:off x="90425" y="2218606"/>
            <a:ext cx="5349329" cy="4155506"/>
            <a:chOff x="0" y="0"/>
            <a:chExt cx="1408877" cy="1094454"/>
          </a:xfrm>
        </p:grpSpPr>
        <p:sp>
          <p:nvSpPr>
            <p:cNvPr id="10" name="Freeform 10"/>
            <p:cNvSpPr/>
            <p:nvPr/>
          </p:nvSpPr>
          <p:spPr>
            <a:xfrm>
              <a:off x="0" y="0"/>
              <a:ext cx="1408877" cy="1094454"/>
            </a:xfrm>
            <a:custGeom>
              <a:avLst/>
              <a:gdLst/>
              <a:ahLst/>
              <a:cxnLst/>
              <a:rect l="l" t="t" r="r" b="b"/>
              <a:pathLst>
                <a:path w="1408877" h="1094454">
                  <a:moveTo>
                    <a:pt x="73811" y="0"/>
                  </a:moveTo>
                  <a:lnTo>
                    <a:pt x="1335066" y="0"/>
                  </a:lnTo>
                  <a:cubicBezTo>
                    <a:pt x="1375831" y="0"/>
                    <a:pt x="1408877" y="33046"/>
                    <a:pt x="1408877" y="73811"/>
                  </a:cubicBezTo>
                  <a:lnTo>
                    <a:pt x="1408877" y="1020643"/>
                  </a:lnTo>
                  <a:cubicBezTo>
                    <a:pt x="1408877" y="1040219"/>
                    <a:pt x="1401100" y="1058993"/>
                    <a:pt x="1387258" y="1072835"/>
                  </a:cubicBezTo>
                  <a:cubicBezTo>
                    <a:pt x="1373416" y="1086678"/>
                    <a:pt x="1354642" y="1094454"/>
                    <a:pt x="1335066" y="1094454"/>
                  </a:cubicBezTo>
                  <a:lnTo>
                    <a:pt x="73811" y="1094454"/>
                  </a:lnTo>
                  <a:cubicBezTo>
                    <a:pt x="54235" y="1094454"/>
                    <a:pt x="35461" y="1086678"/>
                    <a:pt x="21619" y="1072835"/>
                  </a:cubicBezTo>
                  <a:cubicBezTo>
                    <a:pt x="7776" y="1058993"/>
                    <a:pt x="0" y="1040219"/>
                    <a:pt x="0" y="1020643"/>
                  </a:cubicBezTo>
                  <a:lnTo>
                    <a:pt x="0" y="73811"/>
                  </a:lnTo>
                  <a:cubicBezTo>
                    <a:pt x="0" y="54235"/>
                    <a:pt x="7776" y="35461"/>
                    <a:pt x="21619" y="21619"/>
                  </a:cubicBezTo>
                  <a:cubicBezTo>
                    <a:pt x="35461" y="7776"/>
                    <a:pt x="54235" y="0"/>
                    <a:pt x="73811" y="0"/>
                  </a:cubicBezTo>
                  <a:close/>
                </a:path>
              </a:pathLst>
            </a:custGeom>
            <a:solidFill>
              <a:srgbClr val="FEFFFE"/>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23925" y="2560338"/>
            <a:ext cx="4802228" cy="3813773"/>
          </a:xfrm>
          <a:prstGeom prst="rect">
            <a:avLst/>
          </a:prstGeom>
        </p:spPr>
        <p:txBody>
          <a:bodyPr lIns="0" tIns="0" rIns="0" bIns="0" rtlCol="0" anchor="t">
            <a:spAutoFit/>
          </a:bodyPr>
          <a:lstStyle/>
          <a:p>
            <a:pPr algn="ctr">
              <a:lnSpc>
                <a:spcPts val="5040"/>
              </a:lnSpc>
              <a:spcBef>
                <a:spcPct val="0"/>
              </a:spcBef>
            </a:pPr>
            <a:r>
              <a:rPr lang="en-US" sz="3600">
                <a:solidFill>
                  <a:srgbClr val="718971"/>
                </a:solidFill>
                <a:latin typeface="Roboto Condensed Bold"/>
              </a:rPr>
              <a:t>Nhóm: BLOGGER TINH TẾ</a:t>
            </a:r>
            <a:r>
              <a:rPr lang="en-US" sz="3600">
                <a:solidFill>
                  <a:srgbClr val="718971"/>
                </a:solidFill>
                <a:latin typeface="Roboto Condensed"/>
              </a:rPr>
              <a:t> </a:t>
            </a:r>
          </a:p>
          <a:p>
            <a:pPr algn="ctr">
              <a:lnSpc>
                <a:spcPts val="5040"/>
              </a:lnSpc>
              <a:spcBef>
                <a:spcPct val="0"/>
              </a:spcBef>
            </a:pPr>
            <a:r>
              <a:rPr lang="en-US" sz="3600">
                <a:solidFill>
                  <a:srgbClr val="718971"/>
                </a:solidFill>
                <a:latin typeface="Roboto Condensed"/>
              </a:rPr>
              <a:t>Thiết kế video review về một vùng miền nào đó (món ăn, khung cảnh, con người) để quảng bá về vẻ đẹp của Việt Nam</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8D6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09008" y="6926323"/>
            <a:ext cx="12463784" cy="505349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689913" y="8840258"/>
            <a:ext cx="4908175" cy="185618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46488">
            <a:off x="422308" y="8444041"/>
            <a:ext cx="2889306" cy="162851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76534">
            <a:off x="15507762" y="8474326"/>
            <a:ext cx="2889306" cy="1628518"/>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167689" y="-810315"/>
            <a:ext cx="1952623" cy="183901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998705" y="3065753"/>
            <a:ext cx="1209551" cy="131733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79975" y="2866649"/>
            <a:ext cx="1209551" cy="1317332"/>
          </a:xfrm>
          <a:prstGeom prst="rect">
            <a:avLst/>
          </a:prstGeom>
        </p:spPr>
      </p:pic>
      <p:sp>
        <p:nvSpPr>
          <p:cNvPr id="9" name="TextBox 9"/>
          <p:cNvSpPr txBox="1"/>
          <p:nvPr/>
        </p:nvSpPr>
        <p:spPr>
          <a:xfrm>
            <a:off x="838201" y="3614042"/>
            <a:ext cx="16764532" cy="1520866"/>
          </a:xfrm>
          <a:prstGeom prst="rect">
            <a:avLst/>
          </a:prstGeom>
        </p:spPr>
        <p:txBody>
          <a:bodyPr wrap="square" lIns="0" tIns="0" rIns="0" bIns="0" rtlCol="0" anchor="t">
            <a:spAutoFit/>
          </a:bodyPr>
          <a:lstStyle/>
          <a:p>
            <a:pPr algn="ctr">
              <a:lnSpc>
                <a:spcPts val="12294"/>
              </a:lnSpc>
            </a:pPr>
            <a:r>
              <a:rPr lang="en-US" sz="8781">
                <a:solidFill>
                  <a:srgbClr val="718971"/>
                </a:solidFill>
                <a:latin typeface="#9Slide05 Dear Saturday"/>
              </a:rPr>
              <a:t>Xin chào và hẹn gặp lại các em</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173609">
            <a:off x="-2393021" y="-5598816"/>
            <a:ext cx="9473794" cy="738955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675017">
            <a:off x="8686752" y="6660007"/>
            <a:ext cx="10947331" cy="8538918"/>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148282" y="9054804"/>
            <a:ext cx="745859" cy="664493"/>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453791" y="1350391"/>
            <a:ext cx="647528" cy="57688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51406" flipH="1">
            <a:off x="-828027" y="8006460"/>
            <a:ext cx="2354372" cy="342567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351406">
            <a:off x="1133090" y="8884250"/>
            <a:ext cx="2180695" cy="1712837"/>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32298" y="821716"/>
            <a:ext cx="1851827" cy="163423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755742" y="1638835"/>
            <a:ext cx="1928577" cy="1514810"/>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858156" y="5291215"/>
            <a:ext cx="1532777" cy="1352676"/>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248350" y="-395346"/>
            <a:ext cx="1379107" cy="1217062"/>
          </a:xfrm>
          <a:prstGeom prst="rect">
            <a:avLst/>
          </a:prstGeom>
        </p:spPr>
      </p:pic>
      <p:sp>
        <p:nvSpPr>
          <p:cNvPr id="12" name="TextBox 12"/>
          <p:cNvSpPr txBox="1"/>
          <p:nvPr/>
        </p:nvSpPr>
        <p:spPr>
          <a:xfrm>
            <a:off x="2893121" y="2588906"/>
            <a:ext cx="13302056" cy="1335471"/>
          </a:xfrm>
          <a:prstGeom prst="rect">
            <a:avLst/>
          </a:prstGeom>
        </p:spPr>
        <p:txBody>
          <a:bodyPr lIns="0" tIns="0" rIns="0" bIns="0" rtlCol="0" anchor="t">
            <a:spAutoFit/>
          </a:bodyPr>
          <a:lstStyle/>
          <a:p>
            <a:pPr algn="ctr">
              <a:lnSpc>
                <a:spcPts val="10903"/>
              </a:lnSpc>
            </a:pPr>
            <a:r>
              <a:rPr lang="en-US" sz="7787">
                <a:solidFill>
                  <a:srgbClr val="7F9AC6"/>
                </a:solidFill>
                <a:latin typeface="Fraunces Bold"/>
              </a:rPr>
              <a:t>BÀI 8: NGHỊ LUẬN XÃ HỘI</a:t>
            </a:r>
          </a:p>
        </p:txBody>
      </p:sp>
      <p:sp>
        <p:nvSpPr>
          <p:cNvPr id="13" name="TextBox 13"/>
          <p:cNvSpPr txBox="1"/>
          <p:nvPr/>
        </p:nvSpPr>
        <p:spPr>
          <a:xfrm>
            <a:off x="2475855" y="4283754"/>
            <a:ext cx="14136588" cy="1528991"/>
          </a:xfrm>
          <a:prstGeom prst="rect">
            <a:avLst/>
          </a:prstGeom>
        </p:spPr>
        <p:txBody>
          <a:bodyPr lIns="0" tIns="0" rIns="0" bIns="0" rtlCol="0" anchor="t">
            <a:spAutoFit/>
          </a:bodyPr>
          <a:lstStyle/>
          <a:p>
            <a:pPr algn="ctr">
              <a:lnSpc>
                <a:spcPts val="12320"/>
              </a:lnSpc>
              <a:spcBef>
                <a:spcPct val="0"/>
              </a:spcBef>
            </a:pPr>
            <a:r>
              <a:rPr lang="en-US" sz="8799">
                <a:solidFill>
                  <a:srgbClr val="B685A1"/>
                </a:solidFill>
                <a:latin typeface="#9Slide05 Dear Saturday Bold"/>
              </a:rPr>
              <a:t>Sự giàu đẹp của Tiếng Việt </a:t>
            </a: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2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60183">
            <a:off x="-48978" y="9195588"/>
            <a:ext cx="1354253" cy="130008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572221" y="221981"/>
            <a:ext cx="715779" cy="806719"/>
          </a:xfrm>
          <a:prstGeom prst="rect">
            <a:avLst/>
          </a:prstGeom>
        </p:spPr>
      </p:pic>
      <p:sp>
        <p:nvSpPr>
          <p:cNvPr id="4" name="TextBox 4"/>
          <p:cNvSpPr txBox="1"/>
          <p:nvPr/>
        </p:nvSpPr>
        <p:spPr>
          <a:xfrm>
            <a:off x="628149" y="520566"/>
            <a:ext cx="9691147" cy="1009615"/>
          </a:xfrm>
          <a:prstGeom prst="rect">
            <a:avLst/>
          </a:prstGeom>
        </p:spPr>
        <p:txBody>
          <a:bodyPr lIns="0" tIns="0" rIns="0" bIns="0" rtlCol="0" anchor="t">
            <a:spAutoFit/>
          </a:bodyPr>
          <a:lstStyle/>
          <a:p>
            <a:pPr algn="just">
              <a:lnSpc>
                <a:spcPts val="8399"/>
              </a:lnSpc>
            </a:pPr>
            <a:r>
              <a:rPr lang="en-US" sz="5998">
                <a:solidFill>
                  <a:srgbClr val="B685A1"/>
                </a:solidFill>
                <a:latin typeface="Fraunces Bold"/>
              </a:rPr>
              <a:t>2. ĐỌC VĂN BẢN</a:t>
            </a:r>
          </a:p>
        </p:txBody>
      </p:sp>
      <p:sp>
        <p:nvSpPr>
          <p:cNvPr id="5" name="TextBox 5"/>
          <p:cNvSpPr txBox="1"/>
          <p:nvPr/>
        </p:nvSpPr>
        <p:spPr>
          <a:xfrm>
            <a:off x="3045700" y="1742172"/>
            <a:ext cx="12196600" cy="2207895"/>
          </a:xfrm>
          <a:prstGeom prst="rect">
            <a:avLst/>
          </a:prstGeom>
        </p:spPr>
        <p:txBody>
          <a:bodyPr lIns="0" tIns="0" rIns="0" bIns="0" rtlCol="0" anchor="t">
            <a:spAutoFit/>
          </a:bodyPr>
          <a:lstStyle/>
          <a:p>
            <a:pPr algn="ctr">
              <a:lnSpc>
                <a:spcPts val="5880"/>
              </a:lnSpc>
            </a:pPr>
            <a:r>
              <a:rPr lang="en-US" sz="4200">
                <a:solidFill>
                  <a:srgbClr val="B685A1"/>
                </a:solidFill>
                <a:latin typeface="Roboto Condensed"/>
              </a:rPr>
              <a:t>Đọc thành tiếng văn bản </a:t>
            </a:r>
            <a:r>
              <a:rPr lang="en-US" sz="4200">
                <a:solidFill>
                  <a:srgbClr val="B685A1"/>
                </a:solidFill>
                <a:latin typeface="Roboto Condensed Italics"/>
              </a:rPr>
              <a:t>Sự giàu đẹp của Tiếng Việt</a:t>
            </a:r>
          </a:p>
          <a:p>
            <a:pPr algn="ctr">
              <a:lnSpc>
                <a:spcPts val="5880"/>
              </a:lnSpc>
              <a:spcBef>
                <a:spcPct val="0"/>
              </a:spcBef>
            </a:pPr>
            <a:endParaRPr lang="en-US" sz="4200">
              <a:solidFill>
                <a:srgbClr val="B685A1"/>
              </a:solidFill>
              <a:latin typeface="Roboto Condensed Italics"/>
            </a:endParaRPr>
          </a:p>
          <a:p>
            <a:pPr algn="ctr">
              <a:lnSpc>
                <a:spcPts val="5880"/>
              </a:lnSpc>
              <a:spcBef>
                <a:spcPct val="0"/>
              </a:spcBef>
            </a:pPr>
            <a:endParaRPr lang="en-US" sz="4200">
              <a:solidFill>
                <a:srgbClr val="B685A1"/>
              </a:solidFill>
              <a:latin typeface="Roboto Condensed Italics"/>
            </a:endParaRPr>
          </a:p>
        </p:txBody>
      </p:sp>
      <p:graphicFrame>
        <p:nvGraphicFramePr>
          <p:cNvPr id="6" name="Table 6"/>
          <p:cNvGraphicFramePr>
            <a:graphicFrameLocks noGrp="1"/>
          </p:cNvGraphicFramePr>
          <p:nvPr/>
        </p:nvGraphicFramePr>
        <p:xfrm>
          <a:off x="543987" y="2962248"/>
          <a:ext cx="17386123" cy="6883381"/>
        </p:xfrm>
        <a:graphic>
          <a:graphicData uri="http://schemas.openxmlformats.org/drawingml/2006/table">
            <a:tbl>
              <a:tblPr/>
              <a:tblGrid>
                <a:gridCol w="12503170">
                  <a:extLst>
                    <a:ext uri="{9D8B030D-6E8A-4147-A177-3AD203B41FA5}">
                      <a16:colId xmlns:a16="http://schemas.microsoft.com/office/drawing/2014/main" val="20000"/>
                    </a:ext>
                  </a:extLst>
                </a:gridCol>
                <a:gridCol w="2291534">
                  <a:extLst>
                    <a:ext uri="{9D8B030D-6E8A-4147-A177-3AD203B41FA5}">
                      <a16:colId xmlns:a16="http://schemas.microsoft.com/office/drawing/2014/main" val="20001"/>
                    </a:ext>
                  </a:extLst>
                </a:gridCol>
                <a:gridCol w="2591419">
                  <a:extLst>
                    <a:ext uri="{9D8B030D-6E8A-4147-A177-3AD203B41FA5}">
                      <a16:colId xmlns:a16="http://schemas.microsoft.com/office/drawing/2014/main" val="20002"/>
                    </a:ext>
                  </a:extLst>
                </a:gridCol>
              </a:tblGrid>
              <a:tr h="1216076">
                <a:tc>
                  <a:txBody>
                    <a:bodyPr/>
                    <a:lstStyle/>
                    <a:p>
                      <a:pPr algn="ctr">
                        <a:lnSpc>
                          <a:spcPts val="4708"/>
                        </a:lnSpc>
                        <a:defRPr/>
                      </a:pPr>
                      <a:r>
                        <a:rPr lang="en-US" sz="3923">
                          <a:solidFill>
                            <a:srgbClr val="F5EFEB"/>
                          </a:solidFill>
                          <a:latin typeface="Roboto Condensed Bold"/>
                        </a:rPr>
                        <a:t> Tiêu chí</a:t>
                      </a: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olid"/>
                      <a:round/>
                      <a:headEnd type="none" w="med" len="med"/>
                      <a:tailEnd type="none" w="med" len="med"/>
                    </a:lnT>
                    <a:lnB w="9525" cap="flat" cmpd="sng" algn="ctr">
                      <a:solidFill>
                        <a:srgbClr val="7E4D55"/>
                      </a:solidFill>
                      <a:prstDash val="sysDash"/>
                      <a:round/>
                      <a:headEnd type="none" w="med" len="med"/>
                      <a:tailEnd type="none" w="med" len="med"/>
                    </a:lnB>
                    <a:solidFill>
                      <a:srgbClr val="B685A1"/>
                    </a:solidFill>
                  </a:tcPr>
                </a:tc>
                <a:tc>
                  <a:txBody>
                    <a:bodyPr/>
                    <a:lstStyle/>
                    <a:p>
                      <a:pPr algn="ctr">
                        <a:lnSpc>
                          <a:spcPts val="4708"/>
                        </a:lnSpc>
                        <a:defRPr/>
                      </a:pPr>
                      <a:r>
                        <a:rPr lang="en-US" sz="3923">
                          <a:solidFill>
                            <a:srgbClr val="F5EFEB"/>
                          </a:solidFill>
                          <a:latin typeface="Roboto Condensed Bold"/>
                        </a:rPr>
                        <a:t> Có   </a:t>
                      </a: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olid"/>
                      <a:round/>
                      <a:headEnd type="none" w="med" len="med"/>
                      <a:tailEnd type="none" w="med" len="med"/>
                    </a:lnT>
                    <a:lnB w="9525" cap="flat" cmpd="sng" algn="ctr">
                      <a:solidFill>
                        <a:srgbClr val="7E4D55"/>
                      </a:solidFill>
                      <a:prstDash val="sysDash"/>
                      <a:round/>
                      <a:headEnd type="none" w="med" len="med"/>
                      <a:tailEnd type="none" w="med" len="med"/>
                    </a:lnB>
                    <a:solidFill>
                      <a:srgbClr val="B685A1"/>
                    </a:solidFill>
                  </a:tcPr>
                </a:tc>
                <a:tc>
                  <a:txBody>
                    <a:bodyPr/>
                    <a:lstStyle/>
                    <a:p>
                      <a:pPr algn="ctr">
                        <a:lnSpc>
                          <a:spcPts val="4708"/>
                        </a:lnSpc>
                        <a:defRPr/>
                      </a:pPr>
                      <a:r>
                        <a:rPr lang="en-US" sz="3923">
                          <a:solidFill>
                            <a:srgbClr val="F5EFEB"/>
                          </a:solidFill>
                          <a:latin typeface="Roboto Condensed Bold"/>
                        </a:rPr>
                        <a:t> Không</a:t>
                      </a: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olid"/>
                      <a:round/>
                      <a:headEnd type="none" w="med" len="med"/>
                      <a:tailEnd type="none" w="med" len="med"/>
                    </a:lnT>
                    <a:lnB w="9525" cap="flat" cmpd="sng" algn="ctr">
                      <a:solidFill>
                        <a:srgbClr val="7E4D55"/>
                      </a:solidFill>
                      <a:prstDash val="sysDash"/>
                      <a:round/>
                      <a:headEnd type="none" w="med" len="med"/>
                      <a:tailEnd type="none" w="med" len="med"/>
                    </a:lnB>
                    <a:solidFill>
                      <a:srgbClr val="B685A1"/>
                    </a:solidFill>
                  </a:tcPr>
                </a:tc>
                <a:extLst>
                  <a:ext uri="{0D108BD9-81ED-4DB2-BD59-A6C34878D82A}">
                    <a16:rowId xmlns:a16="http://schemas.microsoft.com/office/drawing/2014/main" val="10000"/>
                  </a:ext>
                </a:extLst>
              </a:tr>
              <a:tr h="1216076">
                <a:tc>
                  <a:txBody>
                    <a:bodyPr/>
                    <a:lstStyle/>
                    <a:p>
                      <a:pPr algn="l">
                        <a:lnSpc>
                          <a:spcPts val="4828"/>
                        </a:lnSpc>
                        <a:defRPr/>
                      </a:pPr>
                      <a:r>
                        <a:rPr lang="en-US" sz="4023">
                          <a:solidFill>
                            <a:srgbClr val="B685A1"/>
                          </a:solidFill>
                          <a:latin typeface="Roboto Condensed"/>
                        </a:rPr>
                        <a:t>Đọc trôi chảy, không bỏ từ, thêm từ.</a:t>
                      </a: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ysDash"/>
                      <a:round/>
                      <a:headEnd type="none" w="med" len="med"/>
                      <a:tailEnd type="none" w="med" len="med"/>
                    </a:lnT>
                    <a:lnB w="9525" cap="flat" cmpd="sng" algn="ctr">
                      <a:solidFill>
                        <a:srgbClr val="7E4D55"/>
                      </a:solidFill>
                      <a:prstDash val="solid"/>
                      <a:round/>
                      <a:headEnd type="none" w="med" len="med"/>
                      <a:tailEnd type="none" w="med" len="med"/>
                    </a:lnB>
                    <a:solidFill>
                      <a:srgbClr val="FEFFFE"/>
                    </a:solidFill>
                  </a:tcPr>
                </a:tc>
                <a:tc>
                  <a:txBody>
                    <a:bodyPr/>
                    <a:lstStyle/>
                    <a:p>
                      <a:pPr algn="l">
                        <a:lnSpc>
                          <a:spcPts val="2099"/>
                        </a:lnSpc>
                        <a:defRPr/>
                      </a:pP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ysDash"/>
                      <a:round/>
                      <a:headEnd type="none" w="med" len="med"/>
                      <a:tailEnd type="none" w="med" len="med"/>
                    </a:lnT>
                    <a:lnB w="9525" cap="flat" cmpd="sng" algn="ctr">
                      <a:solidFill>
                        <a:srgbClr val="7E4D55"/>
                      </a:solidFill>
                      <a:prstDash val="solid"/>
                      <a:round/>
                      <a:headEnd type="none" w="med" len="med"/>
                      <a:tailEnd type="none" w="med" len="med"/>
                    </a:lnB>
                    <a:solidFill>
                      <a:srgbClr val="FEFFFE"/>
                    </a:solidFill>
                  </a:tcPr>
                </a:tc>
                <a:tc>
                  <a:txBody>
                    <a:bodyPr/>
                    <a:lstStyle/>
                    <a:p>
                      <a:pPr algn="l">
                        <a:lnSpc>
                          <a:spcPts val="2099"/>
                        </a:lnSpc>
                        <a:defRPr/>
                      </a:pP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ysDash"/>
                      <a:round/>
                      <a:headEnd type="none" w="med" len="med"/>
                      <a:tailEnd type="none" w="med" len="med"/>
                    </a:lnT>
                    <a:lnB w="9525" cap="flat" cmpd="sng" algn="ctr">
                      <a:solidFill>
                        <a:srgbClr val="7E4D55"/>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r h="1554726">
                <a:tc>
                  <a:txBody>
                    <a:bodyPr/>
                    <a:lstStyle/>
                    <a:p>
                      <a:pPr algn="just">
                        <a:lnSpc>
                          <a:spcPts val="4828"/>
                        </a:lnSpc>
                        <a:defRPr/>
                      </a:pPr>
                      <a:r>
                        <a:rPr lang="en-US" sz="4023">
                          <a:solidFill>
                            <a:srgbClr val="B685A1"/>
                          </a:solidFill>
                          <a:latin typeface="Roboto Condensed"/>
                        </a:rPr>
                        <a:t>Đọc to, rõ bảo đảm trong không gian lớp học, cả lớp cùng nghe được.</a:t>
                      </a: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olid"/>
                      <a:round/>
                      <a:headEnd type="none" w="med" len="med"/>
                      <a:tailEnd type="none" w="med" len="med"/>
                    </a:lnT>
                    <a:lnB w="9525" cap="flat" cmpd="sng" algn="ctr">
                      <a:solidFill>
                        <a:srgbClr val="7E4D55"/>
                      </a:solidFill>
                      <a:prstDash val="solid"/>
                      <a:round/>
                      <a:headEnd type="none" w="med" len="med"/>
                      <a:tailEnd type="none" w="med" len="med"/>
                    </a:lnB>
                    <a:solidFill>
                      <a:srgbClr val="FEFFFE"/>
                    </a:solidFill>
                  </a:tcPr>
                </a:tc>
                <a:tc>
                  <a:txBody>
                    <a:bodyPr/>
                    <a:lstStyle/>
                    <a:p>
                      <a:pPr algn="l">
                        <a:lnSpc>
                          <a:spcPts val="2099"/>
                        </a:lnSpc>
                        <a:defRPr/>
                      </a:pP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olid"/>
                      <a:round/>
                      <a:headEnd type="none" w="med" len="med"/>
                      <a:tailEnd type="none" w="med" len="med"/>
                    </a:lnT>
                    <a:lnB w="9525" cap="flat" cmpd="sng" algn="ctr">
                      <a:solidFill>
                        <a:srgbClr val="7E4D55"/>
                      </a:solidFill>
                      <a:prstDash val="solid"/>
                      <a:round/>
                      <a:headEnd type="none" w="med" len="med"/>
                      <a:tailEnd type="none" w="med" len="med"/>
                    </a:lnB>
                    <a:solidFill>
                      <a:srgbClr val="FEFFFE"/>
                    </a:solidFill>
                  </a:tcPr>
                </a:tc>
                <a:tc>
                  <a:txBody>
                    <a:bodyPr/>
                    <a:lstStyle/>
                    <a:p>
                      <a:pPr algn="l">
                        <a:lnSpc>
                          <a:spcPts val="2099"/>
                        </a:lnSpc>
                        <a:defRPr/>
                      </a:pP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olid"/>
                      <a:round/>
                      <a:headEnd type="none" w="med" len="med"/>
                      <a:tailEnd type="none" w="med" len="med"/>
                    </a:lnT>
                    <a:lnB w="9525" cap="flat" cmpd="sng" algn="ctr">
                      <a:solidFill>
                        <a:srgbClr val="7E4D55"/>
                      </a:solidFill>
                      <a:prstDash val="solid"/>
                      <a:round/>
                      <a:headEnd type="none" w="med" len="med"/>
                      <a:tailEnd type="none" w="med" len="med"/>
                    </a:lnB>
                    <a:solidFill>
                      <a:srgbClr val="FEFFFE"/>
                    </a:solidFill>
                  </a:tcPr>
                </a:tc>
                <a:extLst>
                  <a:ext uri="{0D108BD9-81ED-4DB2-BD59-A6C34878D82A}">
                    <a16:rowId xmlns:a16="http://schemas.microsoft.com/office/drawing/2014/main" val="10002"/>
                  </a:ext>
                </a:extLst>
              </a:tr>
              <a:tr h="1142081">
                <a:tc>
                  <a:txBody>
                    <a:bodyPr/>
                    <a:lstStyle/>
                    <a:p>
                      <a:pPr algn="l">
                        <a:lnSpc>
                          <a:spcPts val="4828"/>
                        </a:lnSpc>
                        <a:defRPr/>
                      </a:pPr>
                      <a:r>
                        <a:rPr lang="en-US" sz="4023">
                          <a:solidFill>
                            <a:srgbClr val="B685A1"/>
                          </a:solidFill>
                          <a:latin typeface="Roboto Condensed"/>
                        </a:rPr>
                        <a:t>Tốc độ đọc phù hợp.</a:t>
                      </a: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olid"/>
                      <a:round/>
                      <a:headEnd type="none" w="med" len="med"/>
                      <a:tailEnd type="none" w="med" len="med"/>
                    </a:lnT>
                    <a:lnB w="9525" cap="flat" cmpd="sng" algn="ctr">
                      <a:solidFill>
                        <a:srgbClr val="7E4D55"/>
                      </a:solidFill>
                      <a:prstDash val="solid"/>
                      <a:round/>
                      <a:headEnd type="none" w="med" len="med"/>
                      <a:tailEnd type="none" w="med" len="med"/>
                    </a:lnB>
                    <a:solidFill>
                      <a:srgbClr val="FEFFFE"/>
                    </a:solidFill>
                  </a:tcPr>
                </a:tc>
                <a:tc>
                  <a:txBody>
                    <a:bodyPr/>
                    <a:lstStyle/>
                    <a:p>
                      <a:pPr algn="l">
                        <a:lnSpc>
                          <a:spcPts val="2099"/>
                        </a:lnSpc>
                        <a:defRPr/>
                      </a:pP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olid"/>
                      <a:round/>
                      <a:headEnd type="none" w="med" len="med"/>
                      <a:tailEnd type="none" w="med" len="med"/>
                    </a:lnT>
                    <a:lnB w="9525" cap="flat" cmpd="sng" algn="ctr">
                      <a:solidFill>
                        <a:srgbClr val="7E4D55"/>
                      </a:solidFill>
                      <a:prstDash val="solid"/>
                      <a:round/>
                      <a:headEnd type="none" w="med" len="med"/>
                      <a:tailEnd type="none" w="med" len="med"/>
                    </a:lnB>
                    <a:solidFill>
                      <a:srgbClr val="FEFFFE"/>
                    </a:solidFill>
                  </a:tcPr>
                </a:tc>
                <a:tc>
                  <a:txBody>
                    <a:bodyPr/>
                    <a:lstStyle/>
                    <a:p>
                      <a:pPr algn="l">
                        <a:lnSpc>
                          <a:spcPts val="2099"/>
                        </a:lnSpc>
                        <a:defRPr/>
                      </a:pP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olid"/>
                      <a:round/>
                      <a:headEnd type="none" w="med" len="med"/>
                      <a:tailEnd type="none" w="med" len="med"/>
                    </a:lnT>
                    <a:lnB w="9525" cap="flat" cmpd="sng" algn="ctr">
                      <a:solidFill>
                        <a:srgbClr val="7E4D55"/>
                      </a:solidFill>
                      <a:prstDash val="solid"/>
                      <a:round/>
                      <a:headEnd type="none" w="med" len="med"/>
                      <a:tailEnd type="none" w="med" len="med"/>
                    </a:lnB>
                    <a:solidFill>
                      <a:srgbClr val="FEFFFE"/>
                    </a:solidFill>
                  </a:tcPr>
                </a:tc>
                <a:extLst>
                  <a:ext uri="{0D108BD9-81ED-4DB2-BD59-A6C34878D82A}">
                    <a16:rowId xmlns:a16="http://schemas.microsoft.com/office/drawing/2014/main" val="10003"/>
                  </a:ext>
                </a:extLst>
              </a:tr>
              <a:tr h="1754422">
                <a:tc>
                  <a:txBody>
                    <a:bodyPr/>
                    <a:lstStyle/>
                    <a:p>
                      <a:pPr algn="just">
                        <a:lnSpc>
                          <a:spcPts val="4828"/>
                        </a:lnSpc>
                        <a:defRPr/>
                      </a:pPr>
                      <a:r>
                        <a:rPr lang="en-US" sz="4023">
                          <a:solidFill>
                            <a:srgbClr val="B685A1"/>
                          </a:solidFill>
                          <a:latin typeface="Roboto Condensed"/>
                        </a:rPr>
                        <a:t>Sử dụng giọng điệu khác nhau để thể hiện được cảm xúc của người kể chuyện đối với nhân vật, sự việc.</a:t>
                      </a: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olid"/>
                      <a:round/>
                      <a:headEnd type="none" w="med" len="med"/>
                      <a:tailEnd type="none" w="med" len="med"/>
                    </a:lnT>
                    <a:lnB w="9525" cap="flat" cmpd="sng" algn="ctr">
                      <a:solidFill>
                        <a:srgbClr val="7E4D55"/>
                      </a:solidFill>
                      <a:prstDash val="solid"/>
                      <a:round/>
                      <a:headEnd type="none" w="med" len="med"/>
                      <a:tailEnd type="none" w="med" len="med"/>
                    </a:lnB>
                    <a:solidFill>
                      <a:srgbClr val="FEFFFE"/>
                    </a:solidFill>
                  </a:tcPr>
                </a:tc>
                <a:tc>
                  <a:txBody>
                    <a:bodyPr/>
                    <a:lstStyle/>
                    <a:p>
                      <a:pPr algn="l">
                        <a:lnSpc>
                          <a:spcPts val="2099"/>
                        </a:lnSpc>
                        <a:defRPr/>
                      </a:pP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olid"/>
                      <a:round/>
                      <a:headEnd type="none" w="med" len="med"/>
                      <a:tailEnd type="none" w="med" len="med"/>
                    </a:lnT>
                    <a:lnB w="9525" cap="flat" cmpd="sng" algn="ctr">
                      <a:solidFill>
                        <a:srgbClr val="7E4D55"/>
                      </a:solidFill>
                      <a:prstDash val="solid"/>
                      <a:round/>
                      <a:headEnd type="none" w="med" len="med"/>
                      <a:tailEnd type="none" w="med" len="med"/>
                    </a:lnB>
                    <a:solidFill>
                      <a:srgbClr val="FEFFFE"/>
                    </a:solidFill>
                  </a:tcPr>
                </a:tc>
                <a:tc>
                  <a:txBody>
                    <a:bodyPr/>
                    <a:lstStyle/>
                    <a:p>
                      <a:pPr algn="l">
                        <a:lnSpc>
                          <a:spcPts val="2099"/>
                        </a:lnSpc>
                        <a:defRPr/>
                      </a:pPr>
                      <a:endParaRPr lang="en-US" sz="1100"/>
                    </a:p>
                  </a:txBody>
                  <a:tcPr marL="76200" marR="76200" marT="76200" marB="76200" anchor="ctr">
                    <a:lnL w="9525" cap="flat" cmpd="sng" algn="ctr">
                      <a:solidFill>
                        <a:srgbClr val="7E4D55"/>
                      </a:solidFill>
                      <a:prstDash val="solid"/>
                      <a:round/>
                      <a:headEnd type="none" w="med" len="med"/>
                      <a:tailEnd type="none" w="med" len="med"/>
                    </a:lnL>
                    <a:lnR w="9525" cap="flat" cmpd="sng" algn="ctr">
                      <a:solidFill>
                        <a:srgbClr val="7E4D55"/>
                      </a:solidFill>
                      <a:prstDash val="solid"/>
                      <a:round/>
                      <a:headEnd type="none" w="med" len="med"/>
                      <a:tailEnd type="none" w="med" len="med"/>
                    </a:lnR>
                    <a:lnT w="9525" cap="flat" cmpd="sng" algn="ctr">
                      <a:solidFill>
                        <a:srgbClr val="7E4D55"/>
                      </a:solidFill>
                      <a:prstDash val="solid"/>
                      <a:round/>
                      <a:headEnd type="none" w="med" len="med"/>
                      <a:tailEnd type="none" w="med" len="med"/>
                    </a:lnT>
                    <a:lnB w="9525" cap="flat" cmpd="sng" algn="ctr">
                      <a:solidFill>
                        <a:srgbClr val="7E4D55"/>
                      </a:solidFill>
                      <a:prstDash val="solid"/>
                      <a:round/>
                      <a:headEnd type="none" w="med" len="med"/>
                      <a:tailEnd type="none" w="med" len="med"/>
                    </a:lnB>
                    <a:solidFill>
                      <a:srgbClr val="FEFFFE"/>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15004">
            <a:off x="10411206" y="-5482620"/>
            <a:ext cx="9473794" cy="738955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675017">
            <a:off x="-3724417" y="6017541"/>
            <a:ext cx="10947331" cy="8538918"/>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008055" y="8545245"/>
            <a:ext cx="647528" cy="576889"/>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23155" flipH="1">
            <a:off x="15762051" y="8796188"/>
            <a:ext cx="2354372" cy="342567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23155">
            <a:off x="16952679" y="8137671"/>
            <a:ext cx="2180695" cy="1712837"/>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37787" y="-379668"/>
            <a:ext cx="2515135" cy="221960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70127" y="730135"/>
            <a:ext cx="2619375" cy="205740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727767" y="9610662"/>
            <a:ext cx="1532777" cy="1352676"/>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731053" y="5008135"/>
            <a:ext cx="13006431" cy="4847852"/>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643109" y="4221299"/>
            <a:ext cx="14144202" cy="5271930"/>
          </a:xfrm>
          <a:prstGeom prst="rect">
            <a:avLst/>
          </a:prstGeom>
        </p:spPr>
      </p:pic>
      <p:pic>
        <p:nvPicPr>
          <p:cNvPr id="12" name="Picture 1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22665">
            <a:off x="-958845" y="8657273"/>
            <a:ext cx="3178510" cy="1202055"/>
          </a:xfrm>
          <a:prstGeom prst="rect">
            <a:avLst/>
          </a:prstGeom>
        </p:spPr>
      </p:pic>
      <p:pic>
        <p:nvPicPr>
          <p:cNvPr id="13" name="Picture 1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flipH="1">
            <a:off x="1028700" y="3599740"/>
            <a:ext cx="1209551" cy="1317332"/>
          </a:xfrm>
          <a:prstGeom prst="rect">
            <a:avLst/>
          </a:prstGeom>
        </p:spPr>
      </p:pic>
      <p:sp>
        <p:nvSpPr>
          <p:cNvPr id="14" name="TextBox 14"/>
          <p:cNvSpPr txBox="1"/>
          <p:nvPr/>
        </p:nvSpPr>
        <p:spPr>
          <a:xfrm>
            <a:off x="4784194" y="5192969"/>
            <a:ext cx="9862033" cy="3216910"/>
          </a:xfrm>
          <a:prstGeom prst="rect">
            <a:avLst/>
          </a:prstGeom>
        </p:spPr>
        <p:txBody>
          <a:bodyPr lIns="0" tIns="0" rIns="0" bIns="0" rtlCol="0" anchor="t">
            <a:spAutoFit/>
          </a:bodyPr>
          <a:lstStyle/>
          <a:p>
            <a:pPr algn="ctr">
              <a:lnSpc>
                <a:spcPts val="6439"/>
              </a:lnSpc>
            </a:pPr>
            <a:r>
              <a:rPr lang="en-US" sz="4599">
                <a:solidFill>
                  <a:srgbClr val="B685A1"/>
                </a:solidFill>
                <a:latin typeface="Roboto Condensed"/>
              </a:rPr>
              <a:t>Thực hiện theo nhóm ở nhà (GV có thể chia lớp làm 4-5 nhóm, mỗi nhóm 6-7 HS tùy vào số lượng HS trong lớp)</a:t>
            </a:r>
          </a:p>
          <a:p>
            <a:pPr algn="ctr">
              <a:lnSpc>
                <a:spcPts val="6439"/>
              </a:lnSpc>
            </a:pPr>
            <a:endParaRPr lang="en-US" sz="4599">
              <a:solidFill>
                <a:srgbClr val="B685A1"/>
              </a:solidFill>
              <a:latin typeface="Roboto Condensed"/>
            </a:endParaRPr>
          </a:p>
        </p:txBody>
      </p:sp>
      <p:pic>
        <p:nvPicPr>
          <p:cNvPr id="15" name="Picture 1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58584">
            <a:off x="3855389" y="2180535"/>
            <a:ext cx="10622018" cy="2085778"/>
          </a:xfrm>
          <a:prstGeom prst="rect">
            <a:avLst/>
          </a:prstGeom>
        </p:spPr>
      </p:pic>
      <p:sp>
        <p:nvSpPr>
          <p:cNvPr id="16" name="TextBox 16"/>
          <p:cNvSpPr txBox="1"/>
          <p:nvPr/>
        </p:nvSpPr>
        <p:spPr>
          <a:xfrm>
            <a:off x="7683593" y="2741653"/>
            <a:ext cx="3300412" cy="1189356"/>
          </a:xfrm>
          <a:prstGeom prst="rect">
            <a:avLst/>
          </a:prstGeom>
        </p:spPr>
        <p:txBody>
          <a:bodyPr lIns="0" tIns="0" rIns="0" bIns="0" rtlCol="0" anchor="t">
            <a:spAutoFit/>
          </a:bodyPr>
          <a:lstStyle/>
          <a:p>
            <a:pPr algn="ctr">
              <a:lnSpc>
                <a:spcPts val="9519"/>
              </a:lnSpc>
            </a:pPr>
            <a:r>
              <a:rPr lang="en-US" sz="6799">
                <a:solidFill>
                  <a:srgbClr val="B685A1"/>
                </a:solidFill>
                <a:latin typeface="#9Slide06 SVNAdeline"/>
              </a:rPr>
              <a:t>Nhiệm vụ 1</a:t>
            </a:r>
          </a:p>
        </p:txBody>
      </p:sp>
      <p:sp>
        <p:nvSpPr>
          <p:cNvPr id="17" name="TextBox 17"/>
          <p:cNvSpPr txBox="1"/>
          <p:nvPr/>
        </p:nvSpPr>
        <p:spPr>
          <a:xfrm>
            <a:off x="1028700" y="778834"/>
            <a:ext cx="12171347" cy="1252808"/>
          </a:xfrm>
          <a:prstGeom prst="rect">
            <a:avLst/>
          </a:prstGeom>
        </p:spPr>
        <p:txBody>
          <a:bodyPr lIns="0" tIns="0" rIns="0" bIns="0" rtlCol="0" anchor="t">
            <a:spAutoFit/>
          </a:bodyPr>
          <a:lstStyle/>
          <a:p>
            <a:pPr algn="ctr">
              <a:lnSpc>
                <a:spcPts val="10219"/>
              </a:lnSpc>
            </a:pPr>
            <a:r>
              <a:rPr lang="en-US" sz="7298">
                <a:solidFill>
                  <a:srgbClr val="7F9AC6"/>
                </a:solidFill>
                <a:latin typeface="Fraunces Bold"/>
              </a:rPr>
              <a:t>3. KHÁM PHÁ VĂN BẢN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67756">
            <a:off x="12871427" y="-3694780"/>
            <a:ext cx="9473794" cy="738955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79229">
            <a:off x="-2562470" y="9154957"/>
            <a:ext cx="9473794" cy="738955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7035" y="-455661"/>
            <a:ext cx="2027591" cy="1789349"/>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432610">
            <a:off x="15394215" y="-589686"/>
            <a:ext cx="2619375" cy="205740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742903" y="8959687"/>
            <a:ext cx="2827990" cy="41148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608323" y="8959687"/>
            <a:ext cx="2143216" cy="1683399"/>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057682" y="5918893"/>
            <a:ext cx="689539" cy="614316"/>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57682" y="1028700"/>
            <a:ext cx="1754772" cy="1548587"/>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6761" y="2334412"/>
            <a:ext cx="8308674" cy="8308674"/>
          </a:xfrm>
          <a:prstGeom prst="rect">
            <a:avLst/>
          </a:prstGeom>
        </p:spPr>
      </p:pic>
      <p:sp>
        <p:nvSpPr>
          <p:cNvPr id="11" name="TextBox 11"/>
          <p:cNvSpPr txBox="1"/>
          <p:nvPr/>
        </p:nvSpPr>
        <p:spPr>
          <a:xfrm>
            <a:off x="677422" y="635847"/>
            <a:ext cx="12171347" cy="1252808"/>
          </a:xfrm>
          <a:prstGeom prst="rect">
            <a:avLst/>
          </a:prstGeom>
        </p:spPr>
        <p:txBody>
          <a:bodyPr lIns="0" tIns="0" rIns="0" bIns="0" rtlCol="0" anchor="t">
            <a:spAutoFit/>
          </a:bodyPr>
          <a:lstStyle/>
          <a:p>
            <a:pPr algn="ctr">
              <a:lnSpc>
                <a:spcPts val="10219"/>
              </a:lnSpc>
            </a:pPr>
            <a:r>
              <a:rPr lang="en-US" sz="7298">
                <a:solidFill>
                  <a:srgbClr val="7F9AC6"/>
                </a:solidFill>
                <a:latin typeface="Fraunces Bold"/>
              </a:rPr>
              <a:t>3. KHÁM PHÁ VĂN BẢN</a:t>
            </a:r>
          </a:p>
        </p:txBody>
      </p:sp>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006449" y="3397065"/>
            <a:ext cx="6889935" cy="6889935"/>
          </a:xfrm>
          <a:prstGeom prst="rect">
            <a:avLst/>
          </a:prstGeom>
        </p:spPr>
      </p:pic>
      <p:sp>
        <p:nvSpPr>
          <p:cNvPr id="13" name="TextBox 13"/>
          <p:cNvSpPr txBox="1"/>
          <p:nvPr/>
        </p:nvSpPr>
        <p:spPr>
          <a:xfrm>
            <a:off x="1218766" y="4078626"/>
            <a:ext cx="5544329" cy="5179674"/>
          </a:xfrm>
          <a:prstGeom prst="rect">
            <a:avLst/>
          </a:prstGeom>
        </p:spPr>
        <p:txBody>
          <a:bodyPr lIns="0" tIns="0" rIns="0" bIns="0" rtlCol="0" anchor="t">
            <a:spAutoFit/>
          </a:bodyPr>
          <a:lstStyle/>
          <a:p>
            <a:pPr algn="ctr">
              <a:lnSpc>
                <a:spcPts val="5880"/>
              </a:lnSpc>
              <a:spcBef>
                <a:spcPct val="0"/>
              </a:spcBef>
            </a:pPr>
            <a:r>
              <a:rPr lang="en-US" sz="4200">
                <a:solidFill>
                  <a:srgbClr val="444345"/>
                </a:solidFill>
                <a:latin typeface="Roboto Condensed Bold"/>
              </a:rPr>
              <a:t>Nhóm 1,2: </a:t>
            </a:r>
          </a:p>
          <a:p>
            <a:pPr algn="ctr">
              <a:lnSpc>
                <a:spcPts val="5880"/>
              </a:lnSpc>
              <a:spcBef>
                <a:spcPct val="0"/>
              </a:spcBef>
            </a:pPr>
            <a:r>
              <a:rPr lang="en-US" sz="4200">
                <a:solidFill>
                  <a:srgbClr val="444345"/>
                </a:solidFill>
                <a:latin typeface="Roboto Condensed"/>
              </a:rPr>
              <a:t>Sưu tầm những tác phẩm (ngoài văn bản Sự giàu đẹp của Tiếng Việt), bài hát, bài thơ viết về sự phong phú, giàu đẹp của Tiếng Việt</a:t>
            </a:r>
          </a:p>
        </p:txBody>
      </p:sp>
      <p:sp>
        <p:nvSpPr>
          <p:cNvPr id="14" name="TextBox 14"/>
          <p:cNvSpPr txBox="1"/>
          <p:nvPr/>
        </p:nvSpPr>
        <p:spPr>
          <a:xfrm>
            <a:off x="10038481" y="4952283"/>
            <a:ext cx="4825871" cy="3693774"/>
          </a:xfrm>
          <a:prstGeom prst="rect">
            <a:avLst/>
          </a:prstGeom>
        </p:spPr>
        <p:txBody>
          <a:bodyPr lIns="0" tIns="0" rIns="0" bIns="0" rtlCol="0" anchor="t">
            <a:spAutoFit/>
          </a:bodyPr>
          <a:lstStyle/>
          <a:p>
            <a:pPr algn="ctr">
              <a:lnSpc>
                <a:spcPts val="5880"/>
              </a:lnSpc>
              <a:spcBef>
                <a:spcPct val="0"/>
              </a:spcBef>
            </a:pPr>
            <a:r>
              <a:rPr lang="en-US" sz="4200">
                <a:solidFill>
                  <a:srgbClr val="444345"/>
                </a:solidFill>
                <a:latin typeface="Roboto Condensed Bold"/>
              </a:rPr>
              <a:t>Nhóm 3,4:</a:t>
            </a:r>
          </a:p>
          <a:p>
            <a:pPr algn="ctr">
              <a:lnSpc>
                <a:spcPts val="5880"/>
              </a:lnSpc>
              <a:spcBef>
                <a:spcPct val="0"/>
              </a:spcBef>
            </a:pPr>
            <a:r>
              <a:rPr lang="en-US" sz="4200">
                <a:solidFill>
                  <a:srgbClr val="444345"/>
                </a:solidFill>
                <a:latin typeface="Roboto Condensed"/>
              </a:rPr>
              <a:t>Sưu tầm những câu tục ngữ, câu ca dao viết về việc sử dụng ngôn ngữ tiếng Việt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26201">
            <a:off x="-3223472" y="-6422006"/>
            <a:ext cx="9473794" cy="738955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20848" y="-894675"/>
            <a:ext cx="2027591" cy="1789349"/>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432610">
            <a:off x="16758532" y="-250423"/>
            <a:ext cx="2619375" cy="205740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9359289"/>
            <a:ext cx="1704812" cy="1339052"/>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961787" y="9792068"/>
            <a:ext cx="1471007" cy="129816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845569" y="3290560"/>
            <a:ext cx="2246461" cy="1266443"/>
          </a:xfrm>
          <a:prstGeom prst="rect">
            <a:avLst/>
          </a:prstGeom>
        </p:spPr>
      </p:pic>
      <p:sp>
        <p:nvSpPr>
          <p:cNvPr id="8" name="TextBox 8"/>
          <p:cNvSpPr txBox="1"/>
          <p:nvPr/>
        </p:nvSpPr>
        <p:spPr>
          <a:xfrm>
            <a:off x="4824016" y="330859"/>
            <a:ext cx="12171347" cy="1252808"/>
          </a:xfrm>
          <a:prstGeom prst="rect">
            <a:avLst/>
          </a:prstGeom>
        </p:spPr>
        <p:txBody>
          <a:bodyPr lIns="0" tIns="0" rIns="0" bIns="0" rtlCol="0" anchor="t">
            <a:spAutoFit/>
          </a:bodyPr>
          <a:lstStyle/>
          <a:p>
            <a:pPr algn="ctr">
              <a:lnSpc>
                <a:spcPts val="10219"/>
              </a:lnSpc>
            </a:pPr>
            <a:r>
              <a:rPr lang="en-US" sz="7298">
                <a:solidFill>
                  <a:srgbClr val="7F9AC6"/>
                </a:solidFill>
                <a:latin typeface="Fraunces Bold"/>
              </a:rPr>
              <a:t>3. KHÁM PHÁ VĂN BẢN</a:t>
            </a:r>
          </a:p>
        </p:txBody>
      </p:sp>
      <p:sp>
        <p:nvSpPr>
          <p:cNvPr id="9" name="TextBox 9"/>
          <p:cNvSpPr txBox="1"/>
          <p:nvPr/>
        </p:nvSpPr>
        <p:spPr>
          <a:xfrm>
            <a:off x="1568103" y="1663712"/>
            <a:ext cx="15790366" cy="2207874"/>
          </a:xfrm>
          <a:prstGeom prst="rect">
            <a:avLst/>
          </a:prstGeom>
        </p:spPr>
        <p:txBody>
          <a:bodyPr lIns="0" tIns="0" rIns="0" bIns="0" rtlCol="0" anchor="t">
            <a:spAutoFit/>
          </a:bodyPr>
          <a:lstStyle/>
          <a:p>
            <a:pPr algn="ctr">
              <a:lnSpc>
                <a:spcPts val="5880"/>
              </a:lnSpc>
              <a:spcBef>
                <a:spcPct val="0"/>
              </a:spcBef>
            </a:pPr>
            <a:r>
              <a:rPr lang="en-US" sz="4200">
                <a:solidFill>
                  <a:srgbClr val="B685A1"/>
                </a:solidFill>
                <a:latin typeface="Roboto Condensed Bold"/>
              </a:rPr>
              <a:t>Nhiệm vụ 2:</a:t>
            </a:r>
          </a:p>
          <a:p>
            <a:pPr algn="ctr">
              <a:lnSpc>
                <a:spcPts val="5880"/>
              </a:lnSpc>
              <a:spcBef>
                <a:spcPct val="0"/>
              </a:spcBef>
            </a:pPr>
            <a:r>
              <a:rPr lang="en-US" sz="4200">
                <a:solidFill>
                  <a:srgbClr val="B685A1"/>
                </a:solidFill>
                <a:latin typeface="Roboto Condensed Bold"/>
              </a:rPr>
              <a:t> Thực hiện theo nhóm trên lớp những câu hỏi sau (thực hiện ra bảng phụ). </a:t>
            </a:r>
          </a:p>
          <a:p>
            <a:pPr algn="ctr">
              <a:lnSpc>
                <a:spcPts val="5880"/>
              </a:lnSpc>
              <a:spcBef>
                <a:spcPct val="0"/>
              </a:spcBef>
            </a:pPr>
            <a:r>
              <a:rPr lang="en-US" sz="4200">
                <a:solidFill>
                  <a:srgbClr val="B685A1"/>
                </a:solidFill>
                <a:latin typeface="Roboto Condensed Bold"/>
              </a:rPr>
              <a:t>Thời gian: 5 phút</a:t>
            </a:r>
          </a:p>
        </p:txBody>
      </p:sp>
      <p:sp>
        <p:nvSpPr>
          <p:cNvPr id="10" name="TextBox 10"/>
          <p:cNvSpPr txBox="1"/>
          <p:nvPr/>
        </p:nvSpPr>
        <p:spPr>
          <a:xfrm>
            <a:off x="476020" y="4557003"/>
            <a:ext cx="7343815" cy="5090123"/>
          </a:xfrm>
          <a:prstGeom prst="rect">
            <a:avLst/>
          </a:prstGeom>
        </p:spPr>
        <p:txBody>
          <a:bodyPr lIns="0" tIns="0" rIns="0" bIns="0" rtlCol="0" anchor="t">
            <a:spAutoFit/>
          </a:bodyPr>
          <a:lstStyle/>
          <a:p>
            <a:pPr algn="ctr">
              <a:lnSpc>
                <a:spcPts val="5040"/>
              </a:lnSpc>
              <a:spcBef>
                <a:spcPct val="0"/>
              </a:spcBef>
            </a:pPr>
            <a:r>
              <a:rPr lang="en-US" sz="3600">
                <a:solidFill>
                  <a:srgbClr val="3E393A"/>
                </a:solidFill>
                <a:latin typeface="Roboto Condensed Bold"/>
              </a:rPr>
              <a:t>Nhóm 1,2: </a:t>
            </a:r>
          </a:p>
          <a:p>
            <a:pPr marL="777243" lvl="1" indent="-388622" algn="just">
              <a:lnSpc>
                <a:spcPts val="5040"/>
              </a:lnSpc>
              <a:buFont typeface="Arial"/>
              <a:buChar char="•"/>
            </a:pPr>
            <a:r>
              <a:rPr lang="en-US" sz="3600">
                <a:solidFill>
                  <a:srgbClr val="3E393A"/>
                </a:solidFill>
                <a:latin typeface="Roboto Condensed"/>
              </a:rPr>
              <a:t>Văn bản tập trung bàn về vấn đề gì? Dựa vào đâu em nhận biết được điều đó? </a:t>
            </a:r>
          </a:p>
          <a:p>
            <a:pPr marL="777243" lvl="1" indent="-388622" algn="just">
              <a:lnSpc>
                <a:spcPts val="5040"/>
              </a:lnSpc>
              <a:buFont typeface="Arial"/>
              <a:buChar char="•"/>
            </a:pPr>
            <a:r>
              <a:rPr lang="en-US" sz="3600">
                <a:solidFill>
                  <a:srgbClr val="3E393A"/>
                </a:solidFill>
                <a:latin typeface="Roboto Condensed"/>
              </a:rPr>
              <a:t>Nhận xét về cách giải thích nhận định “Tiếng Việt có những đặc sắc của một thứ tiếng đẹp, một thứ tiếng hay” ở đầu văn bản.</a:t>
            </a:r>
          </a:p>
        </p:txBody>
      </p:sp>
      <p:sp>
        <p:nvSpPr>
          <p:cNvPr id="11" name="TextBox 11"/>
          <p:cNvSpPr txBox="1"/>
          <p:nvPr/>
        </p:nvSpPr>
        <p:spPr>
          <a:xfrm>
            <a:off x="8557487" y="4472959"/>
            <a:ext cx="9510733" cy="5728316"/>
          </a:xfrm>
          <a:prstGeom prst="rect">
            <a:avLst/>
          </a:prstGeom>
        </p:spPr>
        <p:txBody>
          <a:bodyPr lIns="0" tIns="0" rIns="0" bIns="0" rtlCol="0" anchor="t">
            <a:spAutoFit/>
          </a:bodyPr>
          <a:lstStyle/>
          <a:p>
            <a:pPr algn="ctr">
              <a:lnSpc>
                <a:spcPts val="5040"/>
              </a:lnSpc>
              <a:spcBef>
                <a:spcPct val="0"/>
              </a:spcBef>
            </a:pPr>
            <a:r>
              <a:rPr lang="en-US" sz="3600">
                <a:solidFill>
                  <a:srgbClr val="3E393A"/>
                </a:solidFill>
                <a:latin typeface="Roboto Condensed Bold"/>
              </a:rPr>
              <a:t>Nhóm 3,4:</a:t>
            </a:r>
          </a:p>
          <a:p>
            <a:pPr marL="777243" lvl="1" indent="-388622" algn="just">
              <a:lnSpc>
                <a:spcPts val="5040"/>
              </a:lnSpc>
              <a:buFont typeface="Arial"/>
              <a:buChar char="•"/>
            </a:pPr>
            <a:r>
              <a:rPr lang="en-US" sz="3600">
                <a:solidFill>
                  <a:srgbClr val="3E393A"/>
                </a:solidFill>
                <a:latin typeface="Roboto Condensed"/>
              </a:rPr>
              <a:t>Sự giàu có và khả năng phong phú của tiếng Việt được thể hiện ở những phương diện nào?</a:t>
            </a:r>
          </a:p>
          <a:p>
            <a:pPr marL="777243" lvl="1" indent="-388622" algn="just">
              <a:lnSpc>
                <a:spcPts val="5040"/>
              </a:lnSpc>
              <a:buFont typeface="Arial"/>
              <a:buChar char="•"/>
            </a:pPr>
            <a:r>
              <a:rPr lang="en-US" sz="3600">
                <a:solidFill>
                  <a:srgbClr val="3E393A"/>
                </a:solidFill>
                <a:latin typeface="Roboto Condensed"/>
              </a:rPr>
              <a:t> “Một giáo sĩ nước ngoài đã có thể nói đến tiếng Việt như là một thứ tiếng “đẹp” và “rất rành mạch trong lối nói, rất uyển chuyển trong câu kéo, rất ngon lành trong những câu tục ngữ”. Em hãy lấy ví dụ những câu thơ, câu tục ngữ mà em biết thể hiện rõ điều đó</a:t>
            </a:r>
          </a:p>
        </p:txBody>
      </p:sp>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856956" y="3162813"/>
            <a:ext cx="2246461" cy="126644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5262">
            <a:off x="10933326" y="7806375"/>
            <a:ext cx="9473794" cy="738955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67756">
            <a:off x="-1048627" y="-5479555"/>
            <a:ext cx="9473794" cy="738955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20848" y="-894675"/>
            <a:ext cx="2027591" cy="1789349"/>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432610">
            <a:off x="16758532" y="-250423"/>
            <a:ext cx="2619375" cy="205740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54429" y="8416601"/>
            <a:ext cx="2827990" cy="41148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10992" y="8416601"/>
            <a:ext cx="2143216" cy="1683399"/>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601560" y="9258300"/>
            <a:ext cx="689539" cy="614316"/>
          </a:xfrm>
          <a:prstGeom prst="rect">
            <a:avLst/>
          </a:prstGeom>
        </p:spPr>
      </p:pic>
      <p:pic>
        <p:nvPicPr>
          <p:cNvPr id="9" name="Picture 9"/>
          <p:cNvPicPr>
            <a:picLocks noChangeAspect="1"/>
          </p:cNvPicPr>
          <p:nvPr/>
        </p:nvPicPr>
        <p:blipFill>
          <a:blip r:embed="rId14"/>
          <a:srcRect/>
          <a:stretch>
            <a:fillRect/>
          </a:stretch>
        </p:blipFill>
        <p:spPr>
          <a:xfrm>
            <a:off x="3267672" y="2076791"/>
            <a:ext cx="11752656" cy="6133417"/>
          </a:xfrm>
          <a:prstGeom prst="rect">
            <a:avLst/>
          </a:prstGeom>
        </p:spPr>
      </p:pic>
      <p:sp>
        <p:nvSpPr>
          <p:cNvPr id="10" name="TextBox 10"/>
          <p:cNvSpPr txBox="1"/>
          <p:nvPr/>
        </p:nvSpPr>
        <p:spPr>
          <a:xfrm>
            <a:off x="4708723" y="3521157"/>
            <a:ext cx="8870553" cy="3646113"/>
          </a:xfrm>
          <a:prstGeom prst="rect">
            <a:avLst/>
          </a:prstGeom>
        </p:spPr>
        <p:txBody>
          <a:bodyPr lIns="0" tIns="0" rIns="0" bIns="0" rtlCol="0" anchor="t">
            <a:spAutoFit/>
          </a:bodyPr>
          <a:lstStyle/>
          <a:p>
            <a:pPr algn="ctr">
              <a:lnSpc>
                <a:spcPts val="9660"/>
              </a:lnSpc>
              <a:spcBef>
                <a:spcPct val="0"/>
              </a:spcBef>
            </a:pPr>
            <a:r>
              <a:rPr lang="en-US" sz="6899">
                <a:solidFill>
                  <a:srgbClr val="FEFFFE"/>
                </a:solidFill>
                <a:latin typeface="#9Slide05 VL Fadilla Bold Italics"/>
              </a:rPr>
              <a:t>a. Đặt vấn đề</a:t>
            </a:r>
          </a:p>
          <a:p>
            <a:pPr algn="just">
              <a:lnSpc>
                <a:spcPts val="6300"/>
              </a:lnSpc>
              <a:spcBef>
                <a:spcPct val="0"/>
              </a:spcBef>
            </a:pPr>
            <a:r>
              <a:rPr lang="en-US" sz="4499">
                <a:solidFill>
                  <a:srgbClr val="FEFFFE"/>
                </a:solidFill>
                <a:latin typeface="Roboto Condensed Italics"/>
              </a:rPr>
              <a:t>Mở đầu văn bản, tác giả đưa ra nhận định: Tiếng Việt có những đặc sắc của một thứ tiếng đẹp, một thứ tiếng hay.</a:t>
            </a:r>
          </a:p>
        </p:txBody>
      </p:sp>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529519">
            <a:off x="2269252" y="7934400"/>
            <a:ext cx="2838036" cy="801745"/>
          </a:xfrm>
          <a:prstGeom prst="rect">
            <a:avLst/>
          </a:prstGeom>
        </p:spPr>
      </p:pic>
      <p:sp>
        <p:nvSpPr>
          <p:cNvPr id="12" name="TextBox 12"/>
          <p:cNvSpPr txBox="1"/>
          <p:nvPr/>
        </p:nvSpPr>
        <p:spPr>
          <a:xfrm>
            <a:off x="5141670" y="623959"/>
            <a:ext cx="12171347" cy="1252808"/>
          </a:xfrm>
          <a:prstGeom prst="rect">
            <a:avLst/>
          </a:prstGeom>
        </p:spPr>
        <p:txBody>
          <a:bodyPr lIns="0" tIns="0" rIns="0" bIns="0" rtlCol="0" anchor="t">
            <a:spAutoFit/>
          </a:bodyPr>
          <a:lstStyle/>
          <a:p>
            <a:pPr algn="ctr">
              <a:lnSpc>
                <a:spcPts val="10219"/>
              </a:lnSpc>
            </a:pPr>
            <a:r>
              <a:rPr lang="en-US" sz="7298">
                <a:solidFill>
                  <a:srgbClr val="7F9AC6"/>
                </a:solidFill>
                <a:latin typeface="Fraunces Bold"/>
              </a:rPr>
              <a:t>3. KHÁM PHÁ VĂN BẢN</a:t>
            </a:r>
          </a:p>
        </p:txBody>
      </p:sp>
      <p:sp>
        <p:nvSpPr>
          <p:cNvPr id="13" name="TextBox 13"/>
          <p:cNvSpPr txBox="1"/>
          <p:nvPr/>
        </p:nvSpPr>
        <p:spPr>
          <a:xfrm>
            <a:off x="-1028700" y="8477311"/>
            <a:ext cx="18288000" cy="830531"/>
          </a:xfrm>
          <a:prstGeom prst="rect">
            <a:avLst/>
          </a:prstGeom>
        </p:spPr>
        <p:txBody>
          <a:bodyPr lIns="0" tIns="0" rIns="0" bIns="0" rtlCol="0" anchor="t">
            <a:spAutoFit/>
          </a:bodyPr>
          <a:lstStyle/>
          <a:p>
            <a:pPr algn="ctr">
              <a:lnSpc>
                <a:spcPts val="6720"/>
              </a:lnSpc>
              <a:spcBef>
                <a:spcPct val="0"/>
              </a:spcBef>
            </a:pPr>
            <a:r>
              <a:rPr lang="en-US" sz="4800">
                <a:solidFill>
                  <a:srgbClr val="7F9AC6"/>
                </a:solidFill>
                <a:latin typeface="Roboto Condensed Bold"/>
              </a:rPr>
              <a:t>vấn đề cần bàn luận</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EF"/>
        </a:solidFill>
        <a:effectLst/>
      </p:bgPr>
    </p:bg>
    <p:spTree>
      <p:nvGrpSpPr>
        <p:cNvPr id="1" name=""/>
        <p:cNvGrpSpPr/>
        <p:nvPr/>
      </p:nvGrpSpPr>
      <p:grpSpPr>
        <a:xfrm>
          <a:off x="0" y="0"/>
          <a:ext cx="0" cy="0"/>
          <a:chOff x="0" y="0"/>
          <a:chExt cx="0" cy="0"/>
        </a:xfrm>
      </p:grpSpPr>
      <p:grpSp>
        <p:nvGrpSpPr>
          <p:cNvPr id="2" name="Group 2"/>
          <p:cNvGrpSpPr/>
          <p:nvPr/>
        </p:nvGrpSpPr>
        <p:grpSpPr>
          <a:xfrm>
            <a:off x="7639810" y="3473582"/>
            <a:ext cx="4877068" cy="4877068"/>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F9AC6"/>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1297">
            <a:off x="14436970" y="-3694780"/>
            <a:ext cx="9473794" cy="7389559"/>
          </a:xfrm>
          <a:prstGeom prst="rect">
            <a:avLst/>
          </a:prstGeom>
        </p:spPr>
      </p:pic>
      <p:grpSp>
        <p:nvGrpSpPr>
          <p:cNvPr id="6" name="Group 6"/>
          <p:cNvGrpSpPr/>
          <p:nvPr/>
        </p:nvGrpSpPr>
        <p:grpSpPr>
          <a:xfrm>
            <a:off x="13321698" y="2378712"/>
            <a:ext cx="4734085" cy="2906251"/>
            <a:chOff x="0" y="0"/>
            <a:chExt cx="1246837" cy="765432"/>
          </a:xfrm>
        </p:grpSpPr>
        <p:sp>
          <p:nvSpPr>
            <p:cNvPr id="7" name="Freeform 7"/>
            <p:cNvSpPr/>
            <p:nvPr/>
          </p:nvSpPr>
          <p:spPr>
            <a:xfrm>
              <a:off x="0" y="0"/>
              <a:ext cx="1246837" cy="765432"/>
            </a:xfrm>
            <a:custGeom>
              <a:avLst/>
              <a:gdLst/>
              <a:ahLst/>
              <a:cxnLst/>
              <a:rect l="l" t="t" r="r" b="b"/>
              <a:pathLst>
                <a:path w="1246837" h="765432">
                  <a:moveTo>
                    <a:pt x="83403" y="0"/>
                  </a:moveTo>
                  <a:lnTo>
                    <a:pt x="1163434" y="0"/>
                  </a:lnTo>
                  <a:cubicBezTo>
                    <a:pt x="1209496" y="0"/>
                    <a:pt x="1246837" y="37341"/>
                    <a:pt x="1246837" y="83403"/>
                  </a:cubicBezTo>
                  <a:lnTo>
                    <a:pt x="1246837" y="682029"/>
                  </a:lnTo>
                  <a:cubicBezTo>
                    <a:pt x="1246837" y="704149"/>
                    <a:pt x="1238050" y="725363"/>
                    <a:pt x="1222409" y="741004"/>
                  </a:cubicBezTo>
                  <a:cubicBezTo>
                    <a:pt x="1206768" y="756645"/>
                    <a:pt x="1185554" y="765432"/>
                    <a:pt x="1163434" y="765432"/>
                  </a:cubicBezTo>
                  <a:lnTo>
                    <a:pt x="83403" y="765432"/>
                  </a:lnTo>
                  <a:cubicBezTo>
                    <a:pt x="37341" y="765432"/>
                    <a:pt x="0" y="728092"/>
                    <a:pt x="0" y="682029"/>
                  </a:cubicBezTo>
                  <a:lnTo>
                    <a:pt x="0" y="83403"/>
                  </a:lnTo>
                  <a:cubicBezTo>
                    <a:pt x="0" y="37341"/>
                    <a:pt x="37341" y="0"/>
                    <a:pt x="83403" y="0"/>
                  </a:cubicBezTo>
                  <a:close/>
                </a:path>
              </a:pathLst>
            </a:custGeom>
            <a:solidFill>
              <a:srgbClr val="A1A2D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082710">
            <a:off x="-3708197" y="8579880"/>
            <a:ext cx="9473794" cy="7389559"/>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6165" y="3473582"/>
            <a:ext cx="606754" cy="54056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23155" flipH="1">
            <a:off x="15762051" y="8796188"/>
            <a:ext cx="2354372" cy="3425674"/>
          </a:xfrm>
          <a:prstGeom prst="rect">
            <a:avLst/>
          </a:prstGeom>
        </p:spPr>
      </p:pic>
      <p:grpSp>
        <p:nvGrpSpPr>
          <p:cNvPr id="12" name="Group 12"/>
          <p:cNvGrpSpPr/>
          <p:nvPr/>
        </p:nvGrpSpPr>
        <p:grpSpPr>
          <a:xfrm>
            <a:off x="13200047" y="6960153"/>
            <a:ext cx="4734085" cy="2906251"/>
            <a:chOff x="0" y="0"/>
            <a:chExt cx="1246837" cy="765432"/>
          </a:xfrm>
        </p:grpSpPr>
        <p:sp>
          <p:nvSpPr>
            <p:cNvPr id="13" name="Freeform 13"/>
            <p:cNvSpPr/>
            <p:nvPr/>
          </p:nvSpPr>
          <p:spPr>
            <a:xfrm>
              <a:off x="0" y="0"/>
              <a:ext cx="1246837" cy="765432"/>
            </a:xfrm>
            <a:custGeom>
              <a:avLst/>
              <a:gdLst/>
              <a:ahLst/>
              <a:cxnLst/>
              <a:rect l="l" t="t" r="r" b="b"/>
              <a:pathLst>
                <a:path w="1246837" h="765432">
                  <a:moveTo>
                    <a:pt x="83403" y="0"/>
                  </a:moveTo>
                  <a:lnTo>
                    <a:pt x="1163434" y="0"/>
                  </a:lnTo>
                  <a:cubicBezTo>
                    <a:pt x="1209496" y="0"/>
                    <a:pt x="1246837" y="37341"/>
                    <a:pt x="1246837" y="83403"/>
                  </a:cubicBezTo>
                  <a:lnTo>
                    <a:pt x="1246837" y="682029"/>
                  </a:lnTo>
                  <a:cubicBezTo>
                    <a:pt x="1246837" y="704149"/>
                    <a:pt x="1238050" y="725363"/>
                    <a:pt x="1222409" y="741004"/>
                  </a:cubicBezTo>
                  <a:cubicBezTo>
                    <a:pt x="1206768" y="756645"/>
                    <a:pt x="1185554" y="765432"/>
                    <a:pt x="1163434" y="765432"/>
                  </a:cubicBezTo>
                  <a:lnTo>
                    <a:pt x="83403" y="765432"/>
                  </a:lnTo>
                  <a:cubicBezTo>
                    <a:pt x="37341" y="765432"/>
                    <a:pt x="0" y="728092"/>
                    <a:pt x="0" y="682029"/>
                  </a:cubicBezTo>
                  <a:lnTo>
                    <a:pt x="0" y="83403"/>
                  </a:lnTo>
                  <a:cubicBezTo>
                    <a:pt x="0" y="37341"/>
                    <a:pt x="37341" y="0"/>
                    <a:pt x="83403" y="0"/>
                  </a:cubicBezTo>
                  <a:close/>
                </a:path>
              </a:pathLst>
            </a:custGeom>
            <a:solidFill>
              <a:srgbClr val="A1A2D1"/>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23155">
            <a:off x="16952679" y="8137671"/>
            <a:ext cx="2180695" cy="1712837"/>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75759" y="-205633"/>
            <a:ext cx="2515135" cy="2219606"/>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19833" y="9258300"/>
            <a:ext cx="2619375" cy="2057400"/>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627835" y="9258300"/>
            <a:ext cx="1754772" cy="1548587"/>
          </a:xfrm>
          <a:prstGeom prst="rect">
            <a:avLst/>
          </a:prstGeom>
        </p:spPr>
      </p:pic>
      <p:grpSp>
        <p:nvGrpSpPr>
          <p:cNvPr id="19" name="Group 19"/>
          <p:cNvGrpSpPr/>
          <p:nvPr/>
        </p:nvGrpSpPr>
        <p:grpSpPr>
          <a:xfrm>
            <a:off x="219780" y="2758132"/>
            <a:ext cx="5792005" cy="6941642"/>
            <a:chOff x="0" y="0"/>
            <a:chExt cx="1525466" cy="1828251"/>
          </a:xfrm>
        </p:grpSpPr>
        <p:sp>
          <p:nvSpPr>
            <p:cNvPr id="20" name="Freeform 20"/>
            <p:cNvSpPr/>
            <p:nvPr/>
          </p:nvSpPr>
          <p:spPr>
            <a:xfrm>
              <a:off x="0" y="0"/>
              <a:ext cx="1525466" cy="1828251"/>
            </a:xfrm>
            <a:custGeom>
              <a:avLst/>
              <a:gdLst/>
              <a:ahLst/>
              <a:cxnLst/>
              <a:rect l="l" t="t" r="r" b="b"/>
              <a:pathLst>
                <a:path w="1525466" h="1828251">
                  <a:moveTo>
                    <a:pt x="68169" y="0"/>
                  </a:moveTo>
                  <a:lnTo>
                    <a:pt x="1457297" y="0"/>
                  </a:lnTo>
                  <a:cubicBezTo>
                    <a:pt x="1494946" y="0"/>
                    <a:pt x="1525466" y="30521"/>
                    <a:pt x="1525466" y="68169"/>
                  </a:cubicBezTo>
                  <a:lnTo>
                    <a:pt x="1525466" y="1760082"/>
                  </a:lnTo>
                  <a:cubicBezTo>
                    <a:pt x="1525466" y="1797731"/>
                    <a:pt x="1494946" y="1828251"/>
                    <a:pt x="1457297" y="1828251"/>
                  </a:cubicBezTo>
                  <a:lnTo>
                    <a:pt x="68169" y="1828251"/>
                  </a:lnTo>
                  <a:cubicBezTo>
                    <a:pt x="30521" y="1828251"/>
                    <a:pt x="0" y="1797731"/>
                    <a:pt x="0" y="1760082"/>
                  </a:cubicBezTo>
                  <a:lnTo>
                    <a:pt x="0" y="68169"/>
                  </a:lnTo>
                  <a:cubicBezTo>
                    <a:pt x="0" y="30521"/>
                    <a:pt x="30521" y="0"/>
                    <a:pt x="68169" y="0"/>
                  </a:cubicBezTo>
                  <a:close/>
                </a:path>
              </a:pathLst>
            </a:custGeom>
            <a:solidFill>
              <a:srgbClr val="A1A2D1"/>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2" name="Picture 2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342740">
            <a:off x="6175642" y="3584561"/>
            <a:ext cx="2659158" cy="1386771"/>
          </a:xfrm>
          <a:prstGeom prst="rect">
            <a:avLst/>
          </a:prstGeom>
        </p:spPr>
      </p:pic>
      <p:sp>
        <p:nvSpPr>
          <p:cNvPr id="23" name="TextBox 23"/>
          <p:cNvSpPr txBox="1"/>
          <p:nvPr/>
        </p:nvSpPr>
        <p:spPr>
          <a:xfrm>
            <a:off x="8093646" y="4527555"/>
            <a:ext cx="3969396" cy="3107645"/>
          </a:xfrm>
          <a:prstGeom prst="rect">
            <a:avLst/>
          </a:prstGeom>
        </p:spPr>
        <p:txBody>
          <a:bodyPr lIns="0" tIns="0" rIns="0" bIns="0" rtlCol="0" anchor="t">
            <a:spAutoFit/>
          </a:bodyPr>
          <a:lstStyle/>
          <a:p>
            <a:pPr algn="ctr">
              <a:lnSpc>
                <a:spcPts val="6160"/>
              </a:lnSpc>
              <a:spcBef>
                <a:spcPct val="0"/>
              </a:spcBef>
            </a:pPr>
            <a:r>
              <a:rPr lang="en-US" sz="4400">
                <a:solidFill>
                  <a:srgbClr val="FFFFFF"/>
                </a:solidFill>
                <a:latin typeface="Roboto Condensed Bold"/>
              </a:rPr>
              <a:t>Lí lẽ 1: Tiếng Việt có những đặc sắc của một thứ tiếng khá đẹp </a:t>
            </a:r>
          </a:p>
        </p:txBody>
      </p:sp>
      <p:sp>
        <p:nvSpPr>
          <p:cNvPr id="24" name="TextBox 24"/>
          <p:cNvSpPr txBox="1"/>
          <p:nvPr/>
        </p:nvSpPr>
        <p:spPr>
          <a:xfrm>
            <a:off x="1419548" y="339481"/>
            <a:ext cx="12171347" cy="1252808"/>
          </a:xfrm>
          <a:prstGeom prst="rect">
            <a:avLst/>
          </a:prstGeom>
        </p:spPr>
        <p:txBody>
          <a:bodyPr lIns="0" tIns="0" rIns="0" bIns="0" rtlCol="0" anchor="t">
            <a:spAutoFit/>
          </a:bodyPr>
          <a:lstStyle/>
          <a:p>
            <a:pPr algn="ctr">
              <a:lnSpc>
                <a:spcPts val="10219"/>
              </a:lnSpc>
            </a:pPr>
            <a:r>
              <a:rPr lang="en-US" sz="7298">
                <a:solidFill>
                  <a:srgbClr val="A98BC0"/>
                </a:solidFill>
                <a:latin typeface="Fraunces Bold"/>
              </a:rPr>
              <a:t>3. KHÁM PHÁ VĂN BẢN</a:t>
            </a:r>
          </a:p>
        </p:txBody>
      </p:sp>
      <p:sp>
        <p:nvSpPr>
          <p:cNvPr id="25" name="TextBox 25"/>
          <p:cNvSpPr txBox="1"/>
          <p:nvPr/>
        </p:nvSpPr>
        <p:spPr>
          <a:xfrm>
            <a:off x="439561" y="3054370"/>
            <a:ext cx="5164490" cy="6318230"/>
          </a:xfrm>
          <a:prstGeom prst="rect">
            <a:avLst/>
          </a:prstGeom>
        </p:spPr>
        <p:txBody>
          <a:bodyPr lIns="0" tIns="0" rIns="0" bIns="0" rtlCol="0" anchor="t">
            <a:spAutoFit/>
          </a:bodyPr>
          <a:lstStyle/>
          <a:p>
            <a:pPr algn="ctr">
              <a:lnSpc>
                <a:spcPts val="5599"/>
              </a:lnSpc>
            </a:pPr>
            <a:r>
              <a:rPr lang="en-US" sz="3999">
                <a:solidFill>
                  <a:srgbClr val="FFFFFF"/>
                </a:solidFill>
                <a:latin typeface="Roboto Condensed Bold"/>
              </a:rPr>
              <a:t>Ngữ âm:</a:t>
            </a:r>
          </a:p>
          <a:p>
            <a:pPr algn="just">
              <a:lnSpc>
                <a:spcPts val="5599"/>
              </a:lnSpc>
              <a:spcBef>
                <a:spcPct val="0"/>
              </a:spcBef>
            </a:pPr>
            <a:r>
              <a:rPr lang="en-US" sz="3999">
                <a:solidFill>
                  <a:srgbClr val="FFFFFF"/>
                </a:solidFill>
                <a:latin typeface="Roboto Condensed"/>
              </a:rPr>
              <a:t> Nhận xét của người nước ngoài: Tiếng Việt giàu chất nhạc</a:t>
            </a:r>
          </a:p>
          <a:p>
            <a:pPr marL="863598" lvl="1" indent="-431799" algn="just">
              <a:lnSpc>
                <a:spcPts val="5599"/>
              </a:lnSpc>
              <a:buFont typeface="Arial"/>
              <a:buChar char="•"/>
            </a:pPr>
            <a:r>
              <a:rPr lang="en-US" sz="3999">
                <a:solidFill>
                  <a:srgbClr val="FFFFFF"/>
                </a:solidFill>
                <a:latin typeface="Roboto Condensed"/>
              </a:rPr>
              <a:t>Hệ thống nguyên âm và phụ âm phong phú</a:t>
            </a:r>
          </a:p>
          <a:p>
            <a:pPr marL="863598" lvl="1" indent="-431799" algn="just">
              <a:lnSpc>
                <a:spcPts val="5600"/>
              </a:lnSpc>
              <a:spcBef>
                <a:spcPct val="0"/>
              </a:spcBef>
              <a:buFont typeface="Arial"/>
              <a:buChar char="•"/>
            </a:pPr>
            <a:r>
              <a:rPr lang="en-US" sz="3999">
                <a:solidFill>
                  <a:srgbClr val="FFFFFF"/>
                </a:solidFill>
                <a:latin typeface="Roboto Condensed"/>
              </a:rPr>
              <a:t>Giàu thanh điệu (hai thanh bằng, 4 thanh trắc)</a:t>
            </a:r>
          </a:p>
        </p:txBody>
      </p:sp>
      <p:sp>
        <p:nvSpPr>
          <p:cNvPr id="26" name="TextBox 26"/>
          <p:cNvSpPr txBox="1"/>
          <p:nvPr/>
        </p:nvSpPr>
        <p:spPr>
          <a:xfrm>
            <a:off x="13774065" y="3044845"/>
            <a:ext cx="3943251" cy="1393805"/>
          </a:xfrm>
          <a:prstGeom prst="rect">
            <a:avLst/>
          </a:prstGeom>
        </p:spPr>
        <p:txBody>
          <a:bodyPr lIns="0" tIns="0" rIns="0" bIns="0" rtlCol="0" anchor="t">
            <a:spAutoFit/>
          </a:bodyPr>
          <a:lstStyle/>
          <a:p>
            <a:pPr algn="ctr">
              <a:lnSpc>
                <a:spcPts val="5600"/>
              </a:lnSpc>
            </a:pPr>
            <a:r>
              <a:rPr lang="en-US" sz="4000">
                <a:solidFill>
                  <a:srgbClr val="FFFFFF"/>
                </a:solidFill>
                <a:latin typeface="Roboto Condensed Bold"/>
              </a:rPr>
              <a:t>Từ vựng:</a:t>
            </a:r>
          </a:p>
          <a:p>
            <a:pPr algn="ctr">
              <a:lnSpc>
                <a:spcPts val="5600"/>
              </a:lnSpc>
              <a:spcBef>
                <a:spcPct val="0"/>
              </a:spcBef>
            </a:pPr>
            <a:r>
              <a:rPr lang="en-US" sz="4000">
                <a:solidFill>
                  <a:srgbClr val="FFFFFF"/>
                </a:solidFill>
                <a:latin typeface="Roboto Condensed"/>
              </a:rPr>
              <a:t> dồi dào giá trị thơ</a:t>
            </a:r>
          </a:p>
        </p:txBody>
      </p:sp>
      <p:sp>
        <p:nvSpPr>
          <p:cNvPr id="27" name="TextBox 27"/>
          <p:cNvSpPr txBox="1"/>
          <p:nvPr/>
        </p:nvSpPr>
        <p:spPr>
          <a:xfrm>
            <a:off x="13547881" y="6906035"/>
            <a:ext cx="4395618" cy="2803505"/>
          </a:xfrm>
          <a:prstGeom prst="rect">
            <a:avLst/>
          </a:prstGeom>
        </p:spPr>
        <p:txBody>
          <a:bodyPr lIns="0" tIns="0" rIns="0" bIns="0" rtlCol="0" anchor="t">
            <a:spAutoFit/>
          </a:bodyPr>
          <a:lstStyle/>
          <a:p>
            <a:pPr algn="ctr">
              <a:lnSpc>
                <a:spcPts val="5600"/>
              </a:lnSpc>
            </a:pPr>
            <a:r>
              <a:rPr lang="en-US" sz="4000">
                <a:solidFill>
                  <a:srgbClr val="FFFFFF"/>
                </a:solidFill>
                <a:latin typeface="Roboto Condensed Bold"/>
              </a:rPr>
              <a:t>Ngữ pháp: </a:t>
            </a:r>
          </a:p>
          <a:p>
            <a:pPr algn="ctr">
              <a:lnSpc>
                <a:spcPts val="5600"/>
              </a:lnSpc>
              <a:spcBef>
                <a:spcPct val="0"/>
              </a:spcBef>
            </a:pPr>
            <a:r>
              <a:rPr lang="en-US" sz="4000">
                <a:solidFill>
                  <a:srgbClr val="FFFFFF"/>
                </a:solidFill>
                <a:latin typeface="Roboto Condensed"/>
              </a:rPr>
              <a:t>nhịp nhàng, uyển chuyển, cân đối trong cách diễn đạt</a:t>
            </a:r>
          </a:p>
        </p:txBody>
      </p:sp>
      <p:pic>
        <p:nvPicPr>
          <p:cNvPr id="28" name="Picture 2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86686" flipH="1">
            <a:off x="10950195" y="3052199"/>
            <a:ext cx="2225695" cy="1160716"/>
          </a:xfrm>
          <a:prstGeom prst="rect">
            <a:avLst/>
          </a:prstGeom>
        </p:spPr>
      </p:pic>
      <p:pic>
        <p:nvPicPr>
          <p:cNvPr id="29" name="Picture 2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86686" flipH="1">
            <a:off x="10950195" y="7832921"/>
            <a:ext cx="2225695" cy="1160716"/>
          </a:xfrm>
          <a:prstGeom prst="rect">
            <a:avLst/>
          </a:prstGeom>
        </p:spPr>
      </p:pic>
      <p:sp>
        <p:nvSpPr>
          <p:cNvPr id="30" name="TextBox 30"/>
          <p:cNvSpPr txBox="1"/>
          <p:nvPr/>
        </p:nvSpPr>
        <p:spPr>
          <a:xfrm>
            <a:off x="6064422" y="1668489"/>
            <a:ext cx="5868471" cy="1215346"/>
          </a:xfrm>
          <a:prstGeom prst="rect">
            <a:avLst/>
          </a:prstGeom>
        </p:spPr>
        <p:txBody>
          <a:bodyPr lIns="0" tIns="0" rIns="0" bIns="0" rtlCol="0" anchor="t">
            <a:spAutoFit/>
          </a:bodyPr>
          <a:lstStyle/>
          <a:p>
            <a:pPr algn="ctr">
              <a:lnSpc>
                <a:spcPts val="9659"/>
              </a:lnSpc>
              <a:spcBef>
                <a:spcPct val="0"/>
              </a:spcBef>
            </a:pPr>
            <a:r>
              <a:rPr lang="en-US" sz="6898">
                <a:solidFill>
                  <a:srgbClr val="7E4D55"/>
                </a:solidFill>
                <a:latin typeface="#9Slide05 VL Fadilla"/>
              </a:rPr>
              <a:t>b. Giải quyết vấn đề</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1959</Words>
  <Application>Microsoft Office PowerPoint</Application>
  <PresentationFormat>Custom</PresentationFormat>
  <Paragraphs>155</Paragraphs>
  <Slides>27</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#9Slide06 SVNSlow Attack Bold</vt:lpstr>
      <vt:lpstr>#9Slide05 Dear Saturday</vt:lpstr>
      <vt:lpstr>Roboto Condensed Bold</vt:lpstr>
      <vt:lpstr>Calibri</vt:lpstr>
      <vt:lpstr>Roboto Condensed</vt:lpstr>
      <vt:lpstr>#9Slide05 VL Fadilla</vt:lpstr>
      <vt:lpstr>#9Slide05 VL Fadilla Bold Italics</vt:lpstr>
      <vt:lpstr>Roboto Condensed Italics</vt:lpstr>
      <vt:lpstr>#9Slide06 SVNAdeline</vt:lpstr>
      <vt:lpstr>Fraunces Bold</vt:lpstr>
      <vt:lpstr>#9Slide07 Crocante Bold</vt:lpstr>
      <vt:lpstr>Arial</vt:lpstr>
      <vt:lpstr>#9Slide05 VL Fadilla Bold</vt:lpstr>
      <vt:lpstr>#9Slide05 Dear Saturday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B8_TỰ ĐÁNH GIÁ</dc:title>
  <dc:creator>Admin</dc:creator>
  <cp:lastModifiedBy>Admin</cp:lastModifiedBy>
  <cp:revision>5</cp:revision>
  <dcterms:created xsi:type="dcterms:W3CDTF">2006-08-16T00:00:00Z</dcterms:created>
  <dcterms:modified xsi:type="dcterms:W3CDTF">2024-01-24T12:45:07Z</dcterms:modified>
  <dc:identifier>DAFVTCMmxos</dc:identifier>
</cp:coreProperties>
</file>