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3" r:id="rId16"/>
    <p:sldId id="271" r:id="rId17"/>
    <p:sldId id="272" r:id="rId18"/>
  </p:sldIdLst>
  <p:sldSz cx="18288000" cy="10287000"/>
  <p:notesSz cx="6858000" cy="9144000"/>
  <p:embeddedFontLst>
    <p:embeddedFont>
      <p:font typeface="Calibri" panose="020F0502020204030204" pitchFamily="34" charset="0"/>
      <p:regular r:id="rId19"/>
      <p:bold r:id="rId20"/>
      <p:italic r:id="rId21"/>
      <p:boldItalic r:id="rId22"/>
    </p:embeddedFont>
    <p:embeddedFont>
      <p:font typeface="Fraunces Bold" panose="020B0604020202020204" charset="0"/>
      <p:regular r:id="rId23"/>
    </p:embeddedFont>
    <p:embeddedFont>
      <p:font typeface="Roboto Condensed Italics" panose="020B0604020202020204" charset="0"/>
      <p:regular r:id="rId24"/>
    </p:embeddedFont>
    <p:embeddedFont>
      <p:font typeface="#9Slide05 VL Fadilla" panose="020B0604020202020204" charset="0"/>
      <p:regular r:id="rId25"/>
    </p:embeddedFont>
    <p:embeddedFont>
      <p:font typeface="Roboto Condensed Bold" panose="020B0604020202020204" charset="0"/>
      <p:bold r:id="rId26"/>
    </p:embeddedFont>
    <p:embeddedFont>
      <p:font typeface="Roboto Condensed" panose="020B0604020202020204" charset="0"/>
      <p:regular r:id="rId27"/>
      <p:bold r:id="rId28"/>
      <p:italic r:id="rId29"/>
      <p:boldItalic r:id="rId3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3" d="100"/>
          <a:sy n="53" d="100"/>
        </p:scale>
        <p:origin x="39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font" Target="fonts/font11.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font" Target="fonts/font10.fntdata"/><Relationship Id="rId10" Type="http://schemas.openxmlformats.org/officeDocument/2006/relationships/slide" Target="slides/slide9.xml"/><Relationship Id="rId19" Type="http://schemas.openxmlformats.org/officeDocument/2006/relationships/font" Target="fonts/font1.fntdata"/><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font" Target="fonts/font9.fntdata"/><Relationship Id="rId30" Type="http://schemas.openxmlformats.org/officeDocument/2006/relationships/font" Target="fonts/font1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24/1/2024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24/1/2024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24/1/2024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24/1/2024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24/1/2024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24/1/2024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png"/><Relationship Id="rId7" Type="http://schemas.openxmlformats.org/officeDocument/2006/relationships/image" Target="../media/image2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19.sv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8" Type="http://schemas.openxmlformats.org/officeDocument/2006/relationships/image" Target="../media/image37.svg"/><Relationship Id="rId3" Type="http://schemas.openxmlformats.org/officeDocument/2006/relationships/image" Target="../media/image21.png"/><Relationship Id="rId7" Type="http://schemas.openxmlformats.org/officeDocument/2006/relationships/image" Target="../media/image3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9.pn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16.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40.sv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34.png"/><Relationship Id="rId5" Type="http://schemas.openxmlformats.org/officeDocument/2006/relationships/image" Target="../media/image19.svg"/><Relationship Id="rId4" Type="http://schemas.openxmlformats.org/officeDocument/2006/relationships/image" Target="../media/image27.pn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3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6.pn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7.png"/><Relationship Id="rId4"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21.svg"/><Relationship Id="rId10" Type="http://schemas.openxmlformats.org/officeDocument/2006/relationships/image" Target="../media/image20.png"/><Relationship Id="rId4" Type="http://schemas.openxmlformats.org/officeDocument/2006/relationships/image" Target="../media/image18.png"/><Relationship Id="rId9"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3.gif"/><Relationship Id="rId5" Type="http://schemas.openxmlformats.org/officeDocument/2006/relationships/image" Target="../media/image22.png"/><Relationship Id="rId4" Type="http://schemas.openxmlformats.org/officeDocument/2006/relationships/image" Target="../media/image14.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gif"/><Relationship Id="rId2" Type="http://schemas.openxmlformats.org/officeDocument/2006/relationships/image" Target="../media/image6.png"/><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15.png"/><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Layout" Target="../slideLayouts/slideLayout7.xml"/><Relationship Id="rId5" Type="http://schemas.openxmlformats.org/officeDocument/2006/relationships/image" Target="../media/image26.gif"/><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grpSp>
        <p:nvGrpSpPr>
          <p:cNvPr id="3" name="Group 3"/>
          <p:cNvGrpSpPr/>
          <p:nvPr/>
        </p:nvGrpSpPr>
        <p:grpSpPr>
          <a:xfrm rot="-63954">
            <a:off x="-1472366" y="317720"/>
            <a:ext cx="20887226" cy="9775847"/>
            <a:chOff x="0" y="0"/>
            <a:chExt cx="27849634" cy="13034463"/>
          </a:xfrm>
        </p:grpSpPr>
        <p:pic>
          <p:nvPicPr>
            <p:cNvPr id="4" name="Picture 4"/>
            <p:cNvPicPr>
              <a:picLocks noChangeAspect="1"/>
            </p:cNvPicPr>
            <p:nvPr/>
          </p:nvPicPr>
          <p:blipFill>
            <a:blip r:embed="rId3"/>
            <a:srcRect t="2502" r="10829" b="28116"/>
            <a:stretch>
              <a:fillRect/>
            </a:stretch>
          </p:blipFill>
          <p:spPr>
            <a:xfrm rot="233995">
              <a:off x="234727" y="909398"/>
              <a:ext cx="27007830" cy="7821841"/>
            </a:xfrm>
            <a:prstGeom prst="rect">
              <a:avLst/>
            </a:prstGeom>
          </p:spPr>
        </p:pic>
        <p:pic>
          <p:nvPicPr>
            <p:cNvPr id="5" name="Picture 5"/>
            <p:cNvPicPr>
              <a:picLocks noChangeAspect="1"/>
            </p:cNvPicPr>
            <p:nvPr/>
          </p:nvPicPr>
          <p:blipFill>
            <a:blip r:embed="rId3"/>
            <a:srcRect t="2502" r="10829" b="2502"/>
            <a:stretch>
              <a:fillRect/>
            </a:stretch>
          </p:blipFill>
          <p:spPr>
            <a:xfrm rot="-10544708">
              <a:off x="481738" y="1337843"/>
              <a:ext cx="27007830" cy="10709482"/>
            </a:xfrm>
            <a:prstGeom prst="rect">
              <a:avLst/>
            </a:prstGeom>
          </p:spPr>
        </p:pic>
      </p:grpSp>
      <p:grpSp>
        <p:nvGrpSpPr>
          <p:cNvPr id="6" name="Group 6"/>
          <p:cNvGrpSpPr/>
          <p:nvPr/>
        </p:nvGrpSpPr>
        <p:grpSpPr>
          <a:xfrm rot="945686">
            <a:off x="-1440612" y="2748438"/>
            <a:ext cx="7502289" cy="10087101"/>
            <a:chOff x="0" y="0"/>
            <a:chExt cx="10003052" cy="13449468"/>
          </a:xfrm>
        </p:grpSpPr>
        <p:pic>
          <p:nvPicPr>
            <p:cNvPr id="7" name="Picture 7"/>
            <p:cNvPicPr>
              <a:picLocks noChangeAspect="1"/>
            </p:cNvPicPr>
            <p:nvPr/>
          </p:nvPicPr>
          <p:blipFill>
            <a:blip r:embed="rId4"/>
            <a:srcRect/>
            <a:stretch>
              <a:fillRect/>
            </a:stretch>
          </p:blipFill>
          <p:spPr>
            <a:xfrm rot="277096">
              <a:off x="346035" y="3891921"/>
              <a:ext cx="5158822" cy="8803364"/>
            </a:xfrm>
            <a:prstGeom prst="rect">
              <a:avLst/>
            </a:prstGeom>
          </p:spPr>
        </p:pic>
        <p:pic>
          <p:nvPicPr>
            <p:cNvPr id="8" name="Picture 8"/>
            <p:cNvPicPr>
              <a:picLocks noChangeAspect="1"/>
            </p:cNvPicPr>
            <p:nvPr/>
          </p:nvPicPr>
          <p:blipFill>
            <a:blip r:embed="rId5"/>
            <a:srcRect/>
            <a:stretch>
              <a:fillRect/>
            </a:stretch>
          </p:blipFill>
          <p:spPr>
            <a:xfrm rot="-794735">
              <a:off x="1283480" y="691393"/>
              <a:ext cx="7436092" cy="12066681"/>
            </a:xfrm>
            <a:prstGeom prst="rect">
              <a:avLst/>
            </a:prstGeom>
          </p:spPr>
        </p:pic>
      </p:grpSp>
      <p:pic>
        <p:nvPicPr>
          <p:cNvPr id="9" name="Picture 9"/>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rot="-6191789">
            <a:off x="6085994" y="2420277"/>
            <a:ext cx="616548" cy="684103"/>
          </a:xfrm>
          <a:prstGeom prst="rect">
            <a:avLst/>
          </a:prstGeom>
        </p:spPr>
      </p:pic>
      <p:sp>
        <p:nvSpPr>
          <p:cNvPr id="10" name="AutoShape 10"/>
          <p:cNvSpPr/>
          <p:nvPr/>
        </p:nvSpPr>
        <p:spPr>
          <a:xfrm>
            <a:off x="9594344" y="7248509"/>
            <a:ext cx="1456026" cy="0"/>
          </a:xfrm>
          <a:prstGeom prst="line">
            <a:avLst/>
          </a:prstGeom>
          <a:ln w="47625" cap="flat">
            <a:solidFill>
              <a:srgbClr val="000000"/>
            </a:solidFill>
            <a:prstDash val="solid"/>
            <a:headEnd type="none" w="sm" len="sm"/>
            <a:tailEnd type="none" w="sm" len="sm"/>
          </a:ln>
        </p:spPr>
      </p:sp>
      <p:sp>
        <p:nvSpPr>
          <p:cNvPr id="11" name="AutoShape 11"/>
          <p:cNvSpPr/>
          <p:nvPr/>
        </p:nvSpPr>
        <p:spPr>
          <a:xfrm>
            <a:off x="7195382" y="7248509"/>
            <a:ext cx="1456026" cy="0"/>
          </a:xfrm>
          <a:prstGeom prst="line">
            <a:avLst/>
          </a:prstGeom>
          <a:ln w="47625" cap="flat">
            <a:solidFill>
              <a:srgbClr val="000000"/>
            </a:solidFill>
            <a:prstDash val="solid"/>
            <a:headEnd type="none" w="sm" len="sm"/>
            <a:tailEnd type="none" w="sm" len="sm"/>
          </a:ln>
        </p:spPr>
      </p:sp>
      <p:sp>
        <p:nvSpPr>
          <p:cNvPr id="12" name="TextBox 12"/>
          <p:cNvSpPr txBox="1"/>
          <p:nvPr/>
        </p:nvSpPr>
        <p:spPr>
          <a:xfrm>
            <a:off x="5365568" y="3475904"/>
            <a:ext cx="11893732" cy="3511550"/>
          </a:xfrm>
          <a:prstGeom prst="rect">
            <a:avLst/>
          </a:prstGeom>
        </p:spPr>
        <p:txBody>
          <a:bodyPr lIns="0" tIns="0" rIns="0" bIns="0" rtlCol="0" anchor="t">
            <a:spAutoFit/>
          </a:bodyPr>
          <a:lstStyle/>
          <a:p>
            <a:pPr algn="just">
              <a:lnSpc>
                <a:spcPts val="6999"/>
              </a:lnSpc>
            </a:pPr>
            <a:r>
              <a:rPr lang="en-US" sz="4999">
                <a:solidFill>
                  <a:srgbClr val="B47955"/>
                </a:solidFill>
                <a:latin typeface="Roboto Condensed"/>
              </a:rPr>
              <a:t>1. Theo em hiểu thế nào là tượng đài?</a:t>
            </a:r>
          </a:p>
          <a:p>
            <a:pPr algn="just">
              <a:lnSpc>
                <a:spcPts val="6999"/>
              </a:lnSpc>
            </a:pPr>
            <a:r>
              <a:rPr lang="en-US" sz="4999">
                <a:solidFill>
                  <a:srgbClr val="B47955"/>
                </a:solidFill>
                <a:latin typeface="Roboto Condensed"/>
              </a:rPr>
              <a:t>2. Em hãy kể tên nhân vật lịch sử của nước mình được nhân dân xây dựng tượng đài.</a:t>
            </a:r>
          </a:p>
          <a:p>
            <a:pPr algn="just">
              <a:lnSpc>
                <a:spcPts val="6999"/>
              </a:lnSpc>
            </a:pPr>
            <a:endParaRPr lang="en-US" sz="4999">
              <a:solidFill>
                <a:srgbClr val="B47955"/>
              </a:solidFill>
              <a:latin typeface="Roboto Condensed"/>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7239" r="49952"/>
          <a:stretch>
            <a:fillRect/>
          </a:stretch>
        </p:blipFill>
        <p:spPr>
          <a:xfrm rot="5511660">
            <a:off x="-1874870" y="-4297542"/>
            <a:ext cx="16642970" cy="1888208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8537" y="1028700"/>
            <a:ext cx="4319886" cy="10433034"/>
          </a:xfrm>
          <a:prstGeom prst="rect">
            <a:avLst/>
          </a:prstGeom>
        </p:spPr>
      </p:pic>
      <p:pic>
        <p:nvPicPr>
          <p:cNvPr id="5" name="Picture 5"/>
          <p:cNvPicPr>
            <a:picLocks noChangeAspect="1"/>
          </p:cNvPicPr>
          <p:nvPr/>
        </p:nvPicPr>
        <p:blipFill>
          <a:blip r:embed="rId6"/>
          <a:srcRect/>
          <a:stretch>
            <a:fillRect/>
          </a:stretch>
        </p:blipFill>
        <p:spPr>
          <a:xfrm>
            <a:off x="1871406" y="1679368"/>
            <a:ext cx="11975034" cy="9550089"/>
          </a:xfrm>
          <a:prstGeom prst="rect">
            <a:avLst/>
          </a:prstGeom>
        </p:spPr>
      </p:pic>
      <p:pic>
        <p:nvPicPr>
          <p:cNvPr id="6" name="Picture 6"/>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12361888" y="435380"/>
            <a:ext cx="5617474" cy="4114800"/>
          </a:xfrm>
          <a:prstGeom prst="rect">
            <a:avLst/>
          </a:prstGeom>
        </p:spPr>
      </p:pic>
      <p:sp>
        <p:nvSpPr>
          <p:cNvPr id="7" name="TextBox 7"/>
          <p:cNvSpPr txBox="1"/>
          <p:nvPr/>
        </p:nvSpPr>
        <p:spPr>
          <a:xfrm>
            <a:off x="2992329" y="5594550"/>
            <a:ext cx="8481965" cy="4221431"/>
          </a:xfrm>
          <a:prstGeom prst="rect">
            <a:avLst/>
          </a:prstGeom>
        </p:spPr>
        <p:txBody>
          <a:bodyPr lIns="0" tIns="0" rIns="0" bIns="0" rtlCol="0" anchor="t">
            <a:spAutoFit/>
          </a:bodyPr>
          <a:lstStyle/>
          <a:p>
            <a:pPr algn="just">
              <a:lnSpc>
                <a:spcPts val="6720"/>
              </a:lnSpc>
              <a:spcBef>
                <a:spcPct val="0"/>
              </a:spcBef>
            </a:pPr>
            <a:r>
              <a:rPr lang="en-US" sz="4800" dirty="0" err="1">
                <a:solidFill>
                  <a:srgbClr val="FFFFF4"/>
                </a:solidFill>
                <a:latin typeface="Roboto Condensed"/>
              </a:rPr>
              <a:t>Khẳng</a:t>
            </a:r>
            <a:r>
              <a:rPr lang="en-US" sz="4800" dirty="0">
                <a:solidFill>
                  <a:srgbClr val="FFFFF4"/>
                </a:solidFill>
                <a:latin typeface="Roboto Condensed"/>
              </a:rPr>
              <a:t> </a:t>
            </a:r>
            <a:r>
              <a:rPr lang="en-US" sz="4800" dirty="0" err="1">
                <a:solidFill>
                  <a:srgbClr val="FFFFF4"/>
                </a:solidFill>
                <a:latin typeface="Roboto Condensed"/>
              </a:rPr>
              <a:t>định</a:t>
            </a:r>
            <a:r>
              <a:rPr lang="en-US" sz="4800" dirty="0">
                <a:solidFill>
                  <a:srgbClr val="FFFFF4"/>
                </a:solidFill>
                <a:latin typeface="Roboto Condensed"/>
              </a:rPr>
              <a:t> </a:t>
            </a:r>
            <a:r>
              <a:rPr lang="en-US" sz="4800" dirty="0" err="1">
                <a:solidFill>
                  <a:srgbClr val="FFFFF4"/>
                </a:solidFill>
                <a:latin typeface="Roboto Condensed"/>
              </a:rPr>
              <a:t>vấn</a:t>
            </a:r>
            <a:r>
              <a:rPr lang="en-US" sz="4800" dirty="0">
                <a:solidFill>
                  <a:srgbClr val="FFFFF4"/>
                </a:solidFill>
                <a:latin typeface="Roboto Condensed"/>
              </a:rPr>
              <a:t> </a:t>
            </a:r>
            <a:r>
              <a:rPr lang="en-US" sz="4800" dirty="0" err="1">
                <a:solidFill>
                  <a:srgbClr val="FFFFF4"/>
                </a:solidFill>
                <a:latin typeface="Roboto Condensed"/>
              </a:rPr>
              <a:t>đề</a:t>
            </a:r>
            <a:r>
              <a:rPr lang="en-US" sz="4800" dirty="0">
                <a:solidFill>
                  <a:srgbClr val="FFFFF4"/>
                </a:solidFill>
                <a:latin typeface="Roboto Condensed"/>
              </a:rPr>
              <a:t> </a:t>
            </a:r>
            <a:r>
              <a:rPr lang="en-US" sz="4800" dirty="0" err="1">
                <a:solidFill>
                  <a:srgbClr val="FFFFF4"/>
                </a:solidFill>
                <a:latin typeface="Roboto Condensed"/>
              </a:rPr>
              <a:t>nghị</a:t>
            </a:r>
            <a:r>
              <a:rPr lang="en-US" sz="4800" dirty="0">
                <a:solidFill>
                  <a:srgbClr val="FFFFF4"/>
                </a:solidFill>
                <a:latin typeface="Roboto Condensed"/>
              </a:rPr>
              <a:t> </a:t>
            </a:r>
            <a:r>
              <a:rPr lang="en-US" sz="4800" dirty="0" err="1">
                <a:solidFill>
                  <a:srgbClr val="FFFFF4"/>
                </a:solidFill>
                <a:latin typeface="Roboto Condensed"/>
              </a:rPr>
              <a:t>luận</a:t>
            </a:r>
            <a:r>
              <a:rPr lang="en-US" sz="4800" dirty="0">
                <a:solidFill>
                  <a:srgbClr val="FFFFF4"/>
                </a:solidFill>
                <a:latin typeface="Roboto Condensed"/>
              </a:rPr>
              <a:t>: </a:t>
            </a:r>
            <a:r>
              <a:rPr lang="en-US" sz="4800" dirty="0" err="1">
                <a:solidFill>
                  <a:srgbClr val="FFFFF4"/>
                </a:solidFill>
                <a:latin typeface="Roboto Condensed"/>
              </a:rPr>
              <a:t>tượng</a:t>
            </a:r>
            <a:r>
              <a:rPr lang="en-US" sz="4800" dirty="0">
                <a:solidFill>
                  <a:srgbClr val="FFFFF4"/>
                </a:solidFill>
                <a:latin typeface="Roboto Condensed"/>
              </a:rPr>
              <a:t> </a:t>
            </a:r>
            <a:r>
              <a:rPr lang="en-US" sz="4800" dirty="0" err="1">
                <a:solidFill>
                  <a:srgbClr val="FFFFF4"/>
                </a:solidFill>
                <a:latin typeface="Roboto Condensed"/>
              </a:rPr>
              <a:t>đài</a:t>
            </a:r>
            <a:r>
              <a:rPr lang="en-US" sz="4800" dirty="0">
                <a:solidFill>
                  <a:srgbClr val="FFFFF4"/>
                </a:solidFill>
                <a:latin typeface="Roboto Condensed"/>
              </a:rPr>
              <a:t> </a:t>
            </a:r>
            <a:r>
              <a:rPr lang="en-US" sz="4800" dirty="0" err="1">
                <a:solidFill>
                  <a:srgbClr val="FFFFF4"/>
                </a:solidFill>
                <a:latin typeface="Roboto Condensed"/>
              </a:rPr>
              <a:t>vĩ</a:t>
            </a:r>
            <a:r>
              <a:rPr lang="en-US" sz="4800" dirty="0">
                <a:solidFill>
                  <a:srgbClr val="FFFFF4"/>
                </a:solidFill>
                <a:latin typeface="Roboto Condensed"/>
              </a:rPr>
              <a:t> </a:t>
            </a:r>
            <a:r>
              <a:rPr lang="en-US" sz="4800" dirty="0" err="1">
                <a:solidFill>
                  <a:srgbClr val="FFFFF4"/>
                </a:solidFill>
                <a:latin typeface="Roboto Condensed"/>
              </a:rPr>
              <a:t>đại</a:t>
            </a:r>
            <a:r>
              <a:rPr lang="en-US" sz="4800" dirty="0">
                <a:solidFill>
                  <a:srgbClr val="FFFFF4"/>
                </a:solidFill>
                <a:latin typeface="Roboto Condensed"/>
              </a:rPr>
              <a:t> </a:t>
            </a:r>
            <a:r>
              <a:rPr lang="en-US" sz="4800" dirty="0" err="1">
                <a:solidFill>
                  <a:srgbClr val="FFFFF4"/>
                </a:solidFill>
                <a:latin typeface="Roboto Condensed"/>
              </a:rPr>
              <a:t>nhất</a:t>
            </a:r>
            <a:r>
              <a:rPr lang="en-US" sz="4800" dirty="0">
                <a:solidFill>
                  <a:srgbClr val="FFFFF4"/>
                </a:solidFill>
                <a:latin typeface="Roboto Condensed"/>
              </a:rPr>
              <a:t> </a:t>
            </a:r>
            <a:r>
              <a:rPr lang="en-US" sz="4800" dirty="0" err="1">
                <a:solidFill>
                  <a:srgbClr val="FFFFF4"/>
                </a:solidFill>
                <a:latin typeface="Roboto Condensed"/>
              </a:rPr>
              <a:t>là</a:t>
            </a:r>
            <a:r>
              <a:rPr lang="en-US" sz="4800" dirty="0">
                <a:solidFill>
                  <a:srgbClr val="FFFFF4"/>
                </a:solidFill>
                <a:latin typeface="Roboto Condensed"/>
              </a:rPr>
              <a:t> </a:t>
            </a:r>
            <a:r>
              <a:rPr lang="en-US" sz="4800" dirty="0" err="1">
                <a:solidFill>
                  <a:srgbClr val="FFFFF4"/>
                </a:solidFill>
                <a:latin typeface="Roboto Condensed"/>
              </a:rPr>
              <a:t>hình</a:t>
            </a:r>
            <a:r>
              <a:rPr lang="en-US" sz="4800" dirty="0">
                <a:solidFill>
                  <a:srgbClr val="FFFFF4"/>
                </a:solidFill>
                <a:latin typeface="Roboto Condensed"/>
              </a:rPr>
              <a:t> </a:t>
            </a:r>
            <a:r>
              <a:rPr lang="en-US" sz="4800" dirty="0" err="1">
                <a:solidFill>
                  <a:srgbClr val="FFFFF4"/>
                </a:solidFill>
                <a:latin typeface="Roboto Condensed"/>
              </a:rPr>
              <a:t>hài</a:t>
            </a:r>
            <a:r>
              <a:rPr lang="en-US" sz="4800" dirty="0">
                <a:solidFill>
                  <a:srgbClr val="FFFFF4"/>
                </a:solidFill>
                <a:latin typeface="Roboto Condensed"/>
              </a:rPr>
              <a:t> </a:t>
            </a:r>
            <a:r>
              <a:rPr lang="en-US" sz="4800" dirty="0" err="1">
                <a:solidFill>
                  <a:srgbClr val="FFFFF4"/>
                </a:solidFill>
                <a:latin typeface="Roboto Condensed"/>
              </a:rPr>
              <a:t>Tổ</a:t>
            </a:r>
            <a:r>
              <a:rPr lang="en-US" sz="4800" dirty="0">
                <a:solidFill>
                  <a:srgbClr val="FFFFF4"/>
                </a:solidFill>
                <a:latin typeface="Roboto Condensed"/>
              </a:rPr>
              <a:t> </a:t>
            </a:r>
            <a:r>
              <a:rPr lang="en-US" sz="4800" dirty="0" err="1">
                <a:solidFill>
                  <a:srgbClr val="FFFFF4"/>
                </a:solidFill>
                <a:latin typeface="Roboto Condensed"/>
              </a:rPr>
              <a:t>quốc</a:t>
            </a:r>
            <a:r>
              <a:rPr lang="en-US" sz="4800" dirty="0">
                <a:solidFill>
                  <a:srgbClr val="FFFFF4"/>
                </a:solidFill>
                <a:latin typeface="Roboto Condensed"/>
              </a:rPr>
              <a:t>, </a:t>
            </a:r>
            <a:r>
              <a:rPr lang="en-US" sz="4800" dirty="0" err="1">
                <a:solidFill>
                  <a:srgbClr val="FFFFF4"/>
                </a:solidFill>
                <a:latin typeface="Roboto Condensed"/>
              </a:rPr>
              <a:t>có</a:t>
            </a:r>
            <a:r>
              <a:rPr lang="en-US" sz="4800" dirty="0">
                <a:solidFill>
                  <a:srgbClr val="FFFFF4"/>
                </a:solidFill>
                <a:latin typeface="Roboto Condensed"/>
              </a:rPr>
              <a:t> </a:t>
            </a:r>
            <a:r>
              <a:rPr lang="en-US" sz="4800" dirty="0" err="1">
                <a:solidFill>
                  <a:srgbClr val="FFFFF4"/>
                </a:solidFill>
                <a:latin typeface="Roboto Condensed"/>
              </a:rPr>
              <a:t>máu</a:t>
            </a:r>
            <a:r>
              <a:rPr lang="en-US" sz="4800" dirty="0">
                <a:solidFill>
                  <a:srgbClr val="FFFFF4"/>
                </a:solidFill>
                <a:latin typeface="Roboto Condensed"/>
              </a:rPr>
              <a:t> </a:t>
            </a:r>
            <a:r>
              <a:rPr lang="en-US" sz="4800" dirty="0" err="1">
                <a:solidFill>
                  <a:srgbClr val="FFFFF4"/>
                </a:solidFill>
                <a:latin typeface="Roboto Condensed"/>
              </a:rPr>
              <a:t>xương</a:t>
            </a:r>
            <a:r>
              <a:rPr lang="en-US" sz="4800" dirty="0">
                <a:solidFill>
                  <a:srgbClr val="FFFFF4"/>
                </a:solidFill>
                <a:latin typeface="Roboto Condensed"/>
              </a:rPr>
              <a:t>, </a:t>
            </a:r>
            <a:r>
              <a:rPr lang="en-US" sz="4800" dirty="0" err="1">
                <a:solidFill>
                  <a:srgbClr val="FFFFF4"/>
                </a:solidFill>
                <a:latin typeface="Roboto Condensed"/>
              </a:rPr>
              <a:t>mồ</a:t>
            </a:r>
            <a:r>
              <a:rPr lang="en-US" sz="4800" dirty="0">
                <a:solidFill>
                  <a:srgbClr val="FFFFF4"/>
                </a:solidFill>
                <a:latin typeface="Roboto Condensed"/>
              </a:rPr>
              <a:t> </a:t>
            </a:r>
            <a:r>
              <a:rPr lang="en-US" sz="4800" dirty="0" err="1">
                <a:solidFill>
                  <a:srgbClr val="FFFFF4"/>
                </a:solidFill>
                <a:latin typeface="Roboto Condensed"/>
              </a:rPr>
              <a:t>hôi</a:t>
            </a:r>
            <a:r>
              <a:rPr lang="en-US" sz="4800" dirty="0">
                <a:solidFill>
                  <a:srgbClr val="FFFFF4"/>
                </a:solidFill>
                <a:latin typeface="Roboto Condensed"/>
              </a:rPr>
              <a:t>, </a:t>
            </a:r>
            <a:r>
              <a:rPr lang="en-US" sz="4800" dirty="0" err="1">
                <a:solidFill>
                  <a:srgbClr val="FFFFF4"/>
                </a:solidFill>
                <a:latin typeface="Roboto Condensed"/>
              </a:rPr>
              <a:t>công</a:t>
            </a:r>
            <a:r>
              <a:rPr lang="en-US" sz="4800" dirty="0">
                <a:solidFill>
                  <a:srgbClr val="FFFFF4"/>
                </a:solidFill>
                <a:latin typeface="Roboto Condensed"/>
              </a:rPr>
              <a:t> </a:t>
            </a:r>
            <a:r>
              <a:rPr lang="en-US" sz="4800" dirty="0" err="1">
                <a:solidFill>
                  <a:srgbClr val="FFFFF4"/>
                </a:solidFill>
                <a:latin typeface="Roboto Condensed"/>
              </a:rPr>
              <a:t>sức</a:t>
            </a:r>
            <a:r>
              <a:rPr lang="en-US" sz="4800" dirty="0">
                <a:solidFill>
                  <a:srgbClr val="FFFFF4"/>
                </a:solidFill>
                <a:latin typeface="Roboto Condensed"/>
              </a:rPr>
              <a:t>, </a:t>
            </a:r>
            <a:r>
              <a:rPr lang="en-US" sz="4800" dirty="0" err="1">
                <a:solidFill>
                  <a:srgbClr val="FFFFF4"/>
                </a:solidFill>
                <a:latin typeface="Roboto Condensed"/>
              </a:rPr>
              <a:t>trí</a:t>
            </a:r>
            <a:r>
              <a:rPr lang="en-US" sz="4800" dirty="0">
                <a:solidFill>
                  <a:srgbClr val="FFFFF4"/>
                </a:solidFill>
                <a:latin typeface="Roboto Condensed"/>
              </a:rPr>
              <a:t> </a:t>
            </a:r>
            <a:r>
              <a:rPr lang="en-US" sz="4800" dirty="0" err="1">
                <a:solidFill>
                  <a:srgbClr val="FFFFF4"/>
                </a:solidFill>
                <a:latin typeface="Roboto Condensed"/>
              </a:rPr>
              <a:t>tuệ</a:t>
            </a:r>
            <a:r>
              <a:rPr lang="en-US" sz="4800" dirty="0">
                <a:solidFill>
                  <a:srgbClr val="FFFFF4"/>
                </a:solidFill>
                <a:latin typeface="Roboto Condensed"/>
              </a:rPr>
              <a:t> </a:t>
            </a:r>
            <a:r>
              <a:rPr lang="en-US" sz="4800" dirty="0" err="1">
                <a:solidFill>
                  <a:srgbClr val="FFFFF4"/>
                </a:solidFill>
                <a:latin typeface="Roboto Condensed"/>
              </a:rPr>
              <a:t>của</a:t>
            </a:r>
            <a:r>
              <a:rPr lang="en-US" sz="4800" dirty="0">
                <a:solidFill>
                  <a:srgbClr val="FFFFF4"/>
                </a:solidFill>
                <a:latin typeface="Roboto Condensed"/>
              </a:rPr>
              <a:t> </a:t>
            </a:r>
            <a:r>
              <a:rPr lang="en-US" sz="4800" dirty="0" err="1">
                <a:solidFill>
                  <a:srgbClr val="FFFFF4"/>
                </a:solidFill>
                <a:latin typeface="Roboto Condensed"/>
              </a:rPr>
              <a:t>anh</a:t>
            </a:r>
            <a:r>
              <a:rPr lang="en-US" sz="4800" dirty="0">
                <a:solidFill>
                  <a:srgbClr val="FFFFF4"/>
                </a:solidFill>
                <a:latin typeface="Roboto Condensed"/>
              </a:rPr>
              <a:t> </a:t>
            </a:r>
            <a:r>
              <a:rPr lang="en-US" sz="4800" dirty="0" err="1">
                <a:solidFill>
                  <a:srgbClr val="FFFFF4"/>
                </a:solidFill>
                <a:latin typeface="Roboto Condensed"/>
              </a:rPr>
              <a:t>hùng</a:t>
            </a:r>
            <a:r>
              <a:rPr lang="en-US" sz="4800" dirty="0">
                <a:solidFill>
                  <a:srgbClr val="FFFFF4"/>
                </a:solidFill>
                <a:latin typeface="Roboto Condensed"/>
              </a:rPr>
              <a:t> </a:t>
            </a:r>
            <a:r>
              <a:rPr lang="en-US" sz="4800" dirty="0" err="1">
                <a:solidFill>
                  <a:srgbClr val="FFFFF4"/>
                </a:solidFill>
                <a:latin typeface="Roboto Condensed"/>
              </a:rPr>
              <a:t>liệt</a:t>
            </a:r>
            <a:r>
              <a:rPr lang="en-US" sz="4800" dirty="0">
                <a:solidFill>
                  <a:srgbClr val="FFFFF4"/>
                </a:solidFill>
                <a:latin typeface="Roboto Condensed"/>
              </a:rPr>
              <a:t> </a:t>
            </a:r>
            <a:r>
              <a:rPr lang="en-US" sz="4800" dirty="0" err="1">
                <a:solidFill>
                  <a:srgbClr val="FFFFF4"/>
                </a:solidFill>
                <a:latin typeface="Roboto Condensed"/>
              </a:rPr>
              <a:t>sĩ</a:t>
            </a:r>
            <a:r>
              <a:rPr lang="en-US" sz="4800" dirty="0">
                <a:solidFill>
                  <a:srgbClr val="FFFFF4"/>
                </a:solidFill>
                <a:latin typeface="Roboto Condensed"/>
              </a:rPr>
              <a:t>; </a:t>
            </a:r>
            <a:r>
              <a:rPr lang="en-US" sz="4800" dirty="0" err="1">
                <a:solidFill>
                  <a:srgbClr val="FFFFF4"/>
                </a:solidFill>
                <a:latin typeface="Roboto Condensed"/>
              </a:rPr>
              <a:t>là</a:t>
            </a:r>
            <a:r>
              <a:rPr lang="en-US" sz="4800" dirty="0">
                <a:solidFill>
                  <a:srgbClr val="FFFFF4"/>
                </a:solidFill>
                <a:latin typeface="Roboto Condensed"/>
              </a:rPr>
              <a:t> </a:t>
            </a:r>
            <a:r>
              <a:rPr lang="en-US" sz="4800" dirty="0" err="1">
                <a:solidFill>
                  <a:srgbClr val="FFFFF4"/>
                </a:solidFill>
                <a:latin typeface="Roboto Condensed"/>
              </a:rPr>
              <a:t>dân</a:t>
            </a:r>
            <a:r>
              <a:rPr lang="en-US" sz="4800" dirty="0">
                <a:solidFill>
                  <a:srgbClr val="FFFFF4"/>
                </a:solidFill>
                <a:latin typeface="Roboto Condensed"/>
              </a:rPr>
              <a:t> </a:t>
            </a:r>
            <a:r>
              <a:rPr lang="en-US" sz="4800" dirty="0" err="1">
                <a:solidFill>
                  <a:srgbClr val="FFFFF4"/>
                </a:solidFill>
                <a:latin typeface="Roboto Condensed"/>
              </a:rPr>
              <a:t>tộc</a:t>
            </a:r>
            <a:r>
              <a:rPr lang="en-US" sz="4800" dirty="0">
                <a:solidFill>
                  <a:srgbClr val="FFFFF4"/>
                </a:solidFill>
                <a:latin typeface="Roboto Condensed"/>
              </a:rPr>
              <a:t> </a:t>
            </a:r>
            <a:r>
              <a:rPr lang="en-US" sz="4800" dirty="0" err="1">
                <a:solidFill>
                  <a:srgbClr val="FFFFF4"/>
                </a:solidFill>
                <a:latin typeface="Roboto Condensed"/>
              </a:rPr>
              <a:t>với</a:t>
            </a:r>
            <a:r>
              <a:rPr lang="en-US" sz="4800" dirty="0">
                <a:solidFill>
                  <a:srgbClr val="FFFFF4"/>
                </a:solidFill>
                <a:latin typeface="Roboto Condensed"/>
              </a:rPr>
              <a:t> </a:t>
            </a:r>
            <a:r>
              <a:rPr lang="en-US" sz="4800" dirty="0" err="1">
                <a:solidFill>
                  <a:srgbClr val="FFFFF4"/>
                </a:solidFill>
                <a:latin typeface="Roboto Condensed"/>
              </a:rPr>
              <a:t>cuộc</a:t>
            </a:r>
            <a:r>
              <a:rPr lang="en-US" sz="4800" dirty="0">
                <a:solidFill>
                  <a:srgbClr val="FFFFF4"/>
                </a:solidFill>
                <a:latin typeface="Roboto Condensed"/>
              </a:rPr>
              <a:t> </a:t>
            </a:r>
            <a:r>
              <a:rPr lang="en-US" sz="4800" dirty="0" err="1">
                <a:solidFill>
                  <a:srgbClr val="FFFFF4"/>
                </a:solidFill>
                <a:latin typeface="Roboto Condensed"/>
              </a:rPr>
              <a:t>sống</a:t>
            </a:r>
            <a:r>
              <a:rPr lang="en-US" sz="4800" dirty="0">
                <a:solidFill>
                  <a:srgbClr val="FFFFF4"/>
                </a:solidFill>
                <a:latin typeface="Roboto Condensed"/>
              </a:rPr>
              <a:t> </a:t>
            </a:r>
            <a:r>
              <a:rPr lang="en-US" sz="4800" dirty="0" err="1">
                <a:solidFill>
                  <a:srgbClr val="FFFFF4"/>
                </a:solidFill>
                <a:latin typeface="Roboto Condensed"/>
              </a:rPr>
              <a:t>hòa</a:t>
            </a:r>
            <a:r>
              <a:rPr lang="en-US" sz="4800" dirty="0">
                <a:solidFill>
                  <a:srgbClr val="FFFFF4"/>
                </a:solidFill>
                <a:latin typeface="Roboto Condensed"/>
              </a:rPr>
              <a:t> </a:t>
            </a:r>
            <a:r>
              <a:rPr lang="en-US" sz="4800" dirty="0" err="1">
                <a:solidFill>
                  <a:srgbClr val="FFFFF4"/>
                </a:solidFill>
                <a:latin typeface="Roboto Condensed"/>
              </a:rPr>
              <a:t>bình</a:t>
            </a:r>
            <a:r>
              <a:rPr lang="en-US" sz="4800" dirty="0">
                <a:solidFill>
                  <a:srgbClr val="FFFFF4"/>
                </a:solidFill>
                <a:latin typeface="Roboto Condensed"/>
              </a:rPr>
              <a:t>, </a:t>
            </a:r>
            <a:r>
              <a:rPr lang="en-US" sz="4800" dirty="0" err="1">
                <a:solidFill>
                  <a:srgbClr val="FFFFF4"/>
                </a:solidFill>
                <a:latin typeface="Roboto Condensed"/>
              </a:rPr>
              <a:t>ấm</a:t>
            </a:r>
            <a:r>
              <a:rPr lang="en-US" sz="4800" dirty="0">
                <a:solidFill>
                  <a:srgbClr val="FFFFF4"/>
                </a:solidFill>
                <a:latin typeface="Roboto Condensed"/>
              </a:rPr>
              <a:t> no </a:t>
            </a:r>
          </a:p>
        </p:txBody>
      </p:sp>
      <p:sp>
        <p:nvSpPr>
          <p:cNvPr id="8" name="TextBox 8"/>
          <p:cNvSpPr txBox="1"/>
          <p:nvPr/>
        </p:nvSpPr>
        <p:spPr>
          <a:xfrm>
            <a:off x="832386" y="617685"/>
            <a:ext cx="12171347" cy="1061683"/>
          </a:xfrm>
          <a:prstGeom prst="rect">
            <a:avLst/>
          </a:prstGeom>
        </p:spPr>
        <p:txBody>
          <a:bodyPr lIns="0" tIns="0" rIns="0" bIns="0" rtlCol="0" anchor="t">
            <a:spAutoFit/>
          </a:bodyPr>
          <a:lstStyle/>
          <a:p>
            <a:pPr algn="ctr">
              <a:lnSpc>
                <a:spcPts val="8679"/>
              </a:lnSpc>
            </a:pPr>
            <a:r>
              <a:rPr lang="en-US" sz="6198">
                <a:solidFill>
                  <a:srgbClr val="5A3F2B"/>
                </a:solidFill>
                <a:latin typeface="Fraunces Bold"/>
              </a:rPr>
              <a:t>3. KHÁM PHÁ VĂN BẢN</a:t>
            </a:r>
          </a:p>
        </p:txBody>
      </p:sp>
      <p:sp>
        <p:nvSpPr>
          <p:cNvPr id="9" name="TextBox 9"/>
          <p:cNvSpPr txBox="1"/>
          <p:nvPr/>
        </p:nvSpPr>
        <p:spPr>
          <a:xfrm>
            <a:off x="3276600" y="3639706"/>
            <a:ext cx="10858377" cy="1333698"/>
          </a:xfrm>
          <a:prstGeom prst="rect">
            <a:avLst/>
          </a:prstGeom>
        </p:spPr>
        <p:txBody>
          <a:bodyPr wrap="square" lIns="0" tIns="0" rIns="0" bIns="0" rtlCol="0" anchor="t">
            <a:spAutoFit/>
          </a:bodyPr>
          <a:lstStyle/>
          <a:p>
            <a:pPr algn="ctr">
              <a:lnSpc>
                <a:spcPts val="10359"/>
              </a:lnSpc>
              <a:spcBef>
                <a:spcPct val="0"/>
              </a:spcBef>
            </a:pPr>
            <a:r>
              <a:rPr lang="en-US" sz="7398" dirty="0" err="1">
                <a:solidFill>
                  <a:srgbClr val="FFFFF4"/>
                </a:solidFill>
                <a:latin typeface="#9Slide05 VL Fadilla Bold"/>
              </a:rPr>
              <a:t>Kết</a:t>
            </a:r>
            <a:r>
              <a:rPr lang="en-US" sz="7398" dirty="0">
                <a:solidFill>
                  <a:srgbClr val="FFFFF4"/>
                </a:solidFill>
                <a:latin typeface="#9Slide05 VL Fadilla Bold"/>
              </a:rPr>
              <a:t> </a:t>
            </a:r>
            <a:r>
              <a:rPr lang="en-US" sz="7398" dirty="0" err="1">
                <a:solidFill>
                  <a:srgbClr val="FFFFF4"/>
                </a:solidFill>
                <a:latin typeface="#9Slide05 VL Fadilla Bold"/>
              </a:rPr>
              <a:t>thúc</a:t>
            </a:r>
            <a:r>
              <a:rPr lang="en-US" sz="7398" dirty="0">
                <a:solidFill>
                  <a:srgbClr val="FFFFF4"/>
                </a:solidFill>
                <a:latin typeface="#9Slide05 VL Fadilla Bold"/>
              </a:rPr>
              <a:t> </a:t>
            </a:r>
            <a:r>
              <a:rPr lang="en-US" sz="7398" dirty="0" err="1">
                <a:solidFill>
                  <a:srgbClr val="FFFFF4"/>
                </a:solidFill>
                <a:latin typeface="#9Slide05 VL Fadilla Bold"/>
              </a:rPr>
              <a:t>vấn</a:t>
            </a:r>
            <a:r>
              <a:rPr lang="en-US" sz="7398" dirty="0">
                <a:solidFill>
                  <a:srgbClr val="FFFFF4"/>
                </a:solidFill>
                <a:latin typeface="#9Slide05 VL Fadilla Bold"/>
              </a:rPr>
              <a:t> </a:t>
            </a:r>
            <a:r>
              <a:rPr lang="en-US" sz="7398" dirty="0" err="1">
                <a:solidFill>
                  <a:srgbClr val="FFFFF4"/>
                </a:solidFill>
                <a:latin typeface="#9Slide05 VL Fadilla Bold"/>
              </a:rPr>
              <a:t>đề</a:t>
            </a:r>
            <a:r>
              <a:rPr lang="en-US" sz="7398" dirty="0">
                <a:solidFill>
                  <a:srgbClr val="FFFFF4"/>
                </a:solidFill>
                <a:latin typeface="#9Slide05 VL Fadilla Bold"/>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grpSp>
        <p:nvGrpSpPr>
          <p:cNvPr id="3" name="Group 3"/>
          <p:cNvGrpSpPr/>
          <p:nvPr/>
        </p:nvGrpSpPr>
        <p:grpSpPr>
          <a:xfrm rot="-63954">
            <a:off x="-1472366" y="317720"/>
            <a:ext cx="20887226" cy="9775847"/>
            <a:chOff x="0" y="0"/>
            <a:chExt cx="27849634" cy="13034463"/>
          </a:xfrm>
        </p:grpSpPr>
        <p:pic>
          <p:nvPicPr>
            <p:cNvPr id="4" name="Picture 4"/>
            <p:cNvPicPr>
              <a:picLocks noChangeAspect="1"/>
            </p:cNvPicPr>
            <p:nvPr/>
          </p:nvPicPr>
          <p:blipFill>
            <a:blip r:embed="rId3"/>
            <a:srcRect t="2502" r="10829" b="28116"/>
            <a:stretch>
              <a:fillRect/>
            </a:stretch>
          </p:blipFill>
          <p:spPr>
            <a:xfrm rot="233995">
              <a:off x="234727" y="909398"/>
              <a:ext cx="27007830" cy="7821841"/>
            </a:xfrm>
            <a:prstGeom prst="rect">
              <a:avLst/>
            </a:prstGeom>
          </p:spPr>
        </p:pic>
        <p:pic>
          <p:nvPicPr>
            <p:cNvPr id="5" name="Picture 5"/>
            <p:cNvPicPr>
              <a:picLocks noChangeAspect="1"/>
            </p:cNvPicPr>
            <p:nvPr/>
          </p:nvPicPr>
          <p:blipFill>
            <a:blip r:embed="rId3"/>
            <a:srcRect t="2502" r="10829" b="2502"/>
            <a:stretch>
              <a:fillRect/>
            </a:stretch>
          </p:blipFill>
          <p:spPr>
            <a:xfrm rot="-10544708">
              <a:off x="481738" y="1337843"/>
              <a:ext cx="27007830" cy="10709482"/>
            </a:xfrm>
            <a:prstGeom prst="rect">
              <a:avLst/>
            </a:prstGeom>
          </p:spPr>
        </p:pic>
      </p:grpSp>
      <p:grpSp>
        <p:nvGrpSpPr>
          <p:cNvPr id="6" name="Group 6"/>
          <p:cNvGrpSpPr/>
          <p:nvPr/>
        </p:nvGrpSpPr>
        <p:grpSpPr>
          <a:xfrm rot="945686">
            <a:off x="-1287476" y="3041929"/>
            <a:ext cx="6261696" cy="8419078"/>
            <a:chOff x="0" y="0"/>
            <a:chExt cx="8348928" cy="11225438"/>
          </a:xfrm>
        </p:grpSpPr>
        <p:pic>
          <p:nvPicPr>
            <p:cNvPr id="7" name="Picture 7"/>
            <p:cNvPicPr>
              <a:picLocks noChangeAspect="1"/>
            </p:cNvPicPr>
            <p:nvPr/>
          </p:nvPicPr>
          <p:blipFill>
            <a:blip r:embed="rId4"/>
            <a:srcRect/>
            <a:stretch>
              <a:fillRect/>
            </a:stretch>
          </p:blipFill>
          <p:spPr>
            <a:xfrm rot="277096">
              <a:off x="288814" y="3248345"/>
              <a:ext cx="4305750" cy="7347622"/>
            </a:xfrm>
            <a:prstGeom prst="rect">
              <a:avLst/>
            </a:prstGeom>
          </p:spPr>
        </p:pic>
        <p:pic>
          <p:nvPicPr>
            <p:cNvPr id="8" name="Picture 8"/>
            <p:cNvPicPr>
              <a:picLocks noChangeAspect="1"/>
            </p:cNvPicPr>
            <p:nvPr/>
          </p:nvPicPr>
          <p:blipFill>
            <a:blip r:embed="rId5"/>
            <a:srcRect/>
            <a:stretch>
              <a:fillRect/>
            </a:stretch>
          </p:blipFill>
          <p:spPr>
            <a:xfrm rot="-794735">
              <a:off x="1071241" y="577063"/>
              <a:ext cx="6206446" cy="10071311"/>
            </a:xfrm>
            <a:prstGeom prst="rect">
              <a:avLst/>
            </a:prstGeom>
          </p:spPr>
        </p:pic>
      </p:grpSp>
      <p:sp>
        <p:nvSpPr>
          <p:cNvPr id="9" name="TextBox 9"/>
          <p:cNvSpPr txBox="1"/>
          <p:nvPr/>
        </p:nvSpPr>
        <p:spPr>
          <a:xfrm>
            <a:off x="1843372" y="2022195"/>
            <a:ext cx="12171347" cy="1061683"/>
          </a:xfrm>
          <a:prstGeom prst="rect">
            <a:avLst/>
          </a:prstGeom>
        </p:spPr>
        <p:txBody>
          <a:bodyPr lIns="0" tIns="0" rIns="0" bIns="0" rtlCol="0" anchor="t">
            <a:spAutoFit/>
          </a:bodyPr>
          <a:lstStyle/>
          <a:p>
            <a:pPr algn="ctr">
              <a:lnSpc>
                <a:spcPts val="8679"/>
              </a:lnSpc>
            </a:pPr>
            <a:r>
              <a:rPr lang="en-US" sz="6198">
                <a:solidFill>
                  <a:srgbClr val="5A3F2B"/>
                </a:solidFill>
                <a:latin typeface="Fraunces Bold"/>
              </a:rPr>
              <a:t>3. KHÁM PHÁ VĂN BẢN</a:t>
            </a:r>
          </a:p>
        </p:txBody>
      </p:sp>
      <p:sp>
        <p:nvSpPr>
          <p:cNvPr id="10" name="TextBox 10"/>
          <p:cNvSpPr txBox="1"/>
          <p:nvPr/>
        </p:nvSpPr>
        <p:spPr>
          <a:xfrm>
            <a:off x="4596579" y="3404259"/>
            <a:ext cx="12976398" cy="1657505"/>
          </a:xfrm>
          <a:prstGeom prst="rect">
            <a:avLst/>
          </a:prstGeom>
        </p:spPr>
        <p:txBody>
          <a:bodyPr lIns="0" tIns="0" rIns="0" bIns="0" rtlCol="0" anchor="t">
            <a:spAutoFit/>
          </a:bodyPr>
          <a:lstStyle/>
          <a:p>
            <a:pPr algn="just">
              <a:lnSpc>
                <a:spcPts val="6719"/>
              </a:lnSpc>
              <a:spcBef>
                <a:spcPct val="0"/>
              </a:spcBef>
            </a:pPr>
            <a:r>
              <a:rPr lang="en-US" sz="4800" dirty="0">
                <a:solidFill>
                  <a:srgbClr val="5A3F2B"/>
                </a:solidFill>
                <a:latin typeface="Roboto Condensed Bold"/>
              </a:rPr>
              <a:t> </a:t>
            </a:r>
            <a:r>
              <a:rPr lang="en-US" sz="4800" dirty="0" err="1">
                <a:solidFill>
                  <a:srgbClr val="5A3F2B"/>
                </a:solidFill>
                <a:latin typeface="Roboto Condensed Bold"/>
              </a:rPr>
              <a:t>Em</a:t>
            </a:r>
            <a:r>
              <a:rPr lang="en-US" sz="4800" dirty="0">
                <a:solidFill>
                  <a:srgbClr val="5A3F2B"/>
                </a:solidFill>
                <a:latin typeface="Roboto Condensed Bold"/>
              </a:rPr>
              <a:t> </a:t>
            </a:r>
            <a:r>
              <a:rPr lang="en-US" sz="4800" dirty="0" err="1">
                <a:solidFill>
                  <a:srgbClr val="5A3F2B"/>
                </a:solidFill>
                <a:latin typeface="Roboto Condensed Bold"/>
              </a:rPr>
              <a:t>hiểu</a:t>
            </a:r>
            <a:r>
              <a:rPr lang="en-US" sz="4800" dirty="0">
                <a:solidFill>
                  <a:srgbClr val="5A3F2B"/>
                </a:solidFill>
                <a:latin typeface="Roboto Condensed Bold"/>
              </a:rPr>
              <a:t> “</a:t>
            </a:r>
            <a:r>
              <a:rPr lang="en-US" sz="4800" dirty="0" err="1">
                <a:solidFill>
                  <a:srgbClr val="5A3F2B"/>
                </a:solidFill>
                <a:latin typeface="Roboto Condensed Bold"/>
              </a:rPr>
              <a:t>tượng</a:t>
            </a:r>
            <a:r>
              <a:rPr lang="en-US" sz="4800" dirty="0">
                <a:solidFill>
                  <a:srgbClr val="5A3F2B"/>
                </a:solidFill>
                <a:latin typeface="Roboto Condensed Bold"/>
              </a:rPr>
              <a:t> </a:t>
            </a:r>
            <a:r>
              <a:rPr lang="en-US" sz="4800" dirty="0" err="1">
                <a:solidFill>
                  <a:srgbClr val="5A3F2B"/>
                </a:solidFill>
                <a:latin typeface="Roboto Condensed Bold"/>
              </a:rPr>
              <a:t>đài</a:t>
            </a:r>
            <a:r>
              <a:rPr lang="en-US" sz="4800" dirty="0">
                <a:solidFill>
                  <a:srgbClr val="5A3F2B"/>
                </a:solidFill>
                <a:latin typeface="Roboto Condensed Bold"/>
              </a:rPr>
              <a:t> </a:t>
            </a:r>
            <a:r>
              <a:rPr lang="en-US" sz="4800" dirty="0" err="1">
                <a:solidFill>
                  <a:srgbClr val="5A3F2B"/>
                </a:solidFill>
                <a:latin typeface="Roboto Condensed Bold"/>
              </a:rPr>
              <a:t>vĩ</a:t>
            </a:r>
            <a:r>
              <a:rPr lang="en-US" sz="4800" dirty="0">
                <a:solidFill>
                  <a:srgbClr val="5A3F2B"/>
                </a:solidFill>
                <a:latin typeface="Roboto Condensed Bold"/>
              </a:rPr>
              <a:t> </a:t>
            </a:r>
            <a:r>
              <a:rPr lang="en-US" sz="4800" dirty="0" err="1">
                <a:solidFill>
                  <a:srgbClr val="5A3F2B"/>
                </a:solidFill>
                <a:latin typeface="Roboto Condensed Bold"/>
              </a:rPr>
              <a:t>đại</a:t>
            </a:r>
            <a:r>
              <a:rPr lang="en-US" sz="4800" dirty="0">
                <a:solidFill>
                  <a:srgbClr val="5A3F2B"/>
                </a:solidFill>
                <a:latin typeface="Roboto Condensed Bold"/>
              </a:rPr>
              <a:t> </a:t>
            </a:r>
            <a:r>
              <a:rPr lang="en-US" sz="4800" dirty="0" err="1">
                <a:solidFill>
                  <a:srgbClr val="5A3F2B"/>
                </a:solidFill>
                <a:latin typeface="Roboto Condensed Bold"/>
              </a:rPr>
              <a:t>nhất</a:t>
            </a:r>
            <a:r>
              <a:rPr lang="en-US" sz="4800" dirty="0">
                <a:solidFill>
                  <a:srgbClr val="5A3F2B"/>
                </a:solidFill>
                <a:latin typeface="Roboto Condensed Bold"/>
              </a:rPr>
              <a:t>” </a:t>
            </a:r>
            <a:r>
              <a:rPr lang="en-US" sz="4800" dirty="0" err="1">
                <a:solidFill>
                  <a:srgbClr val="5A3F2B"/>
                </a:solidFill>
                <a:latin typeface="Roboto Condensed Bold"/>
              </a:rPr>
              <a:t>mà</a:t>
            </a:r>
            <a:r>
              <a:rPr lang="en-US" sz="4800" dirty="0">
                <a:solidFill>
                  <a:srgbClr val="5A3F2B"/>
                </a:solidFill>
                <a:latin typeface="Roboto Condensed Bold"/>
              </a:rPr>
              <a:t> </a:t>
            </a:r>
            <a:r>
              <a:rPr lang="en-US" sz="4800" dirty="0" err="1">
                <a:solidFill>
                  <a:srgbClr val="5A3F2B"/>
                </a:solidFill>
                <a:latin typeface="Roboto Condensed Bold"/>
              </a:rPr>
              <a:t>tác</a:t>
            </a:r>
            <a:r>
              <a:rPr lang="en-US" sz="4800" dirty="0">
                <a:solidFill>
                  <a:srgbClr val="5A3F2B"/>
                </a:solidFill>
                <a:latin typeface="Roboto Condensed Bold"/>
              </a:rPr>
              <a:t> </a:t>
            </a:r>
            <a:r>
              <a:rPr lang="en-US" sz="4800" dirty="0" err="1">
                <a:solidFill>
                  <a:srgbClr val="5A3F2B"/>
                </a:solidFill>
                <a:latin typeface="Roboto Condensed Bold"/>
              </a:rPr>
              <a:t>giả</a:t>
            </a:r>
            <a:r>
              <a:rPr lang="en-US" sz="4800" dirty="0">
                <a:solidFill>
                  <a:srgbClr val="5A3F2B"/>
                </a:solidFill>
                <a:latin typeface="Roboto Condensed Bold"/>
              </a:rPr>
              <a:t> </a:t>
            </a:r>
            <a:r>
              <a:rPr lang="en-US" sz="4800" dirty="0" err="1">
                <a:solidFill>
                  <a:srgbClr val="5A3F2B"/>
                </a:solidFill>
                <a:latin typeface="Roboto Condensed Bold"/>
              </a:rPr>
              <a:t>muốn</a:t>
            </a:r>
            <a:r>
              <a:rPr lang="en-US" sz="4800" dirty="0">
                <a:solidFill>
                  <a:srgbClr val="5A3F2B"/>
                </a:solidFill>
                <a:latin typeface="Roboto Condensed Bold"/>
              </a:rPr>
              <a:t> </a:t>
            </a:r>
            <a:r>
              <a:rPr lang="en-US" sz="4800" dirty="0" err="1">
                <a:solidFill>
                  <a:srgbClr val="5A3F2B"/>
                </a:solidFill>
                <a:latin typeface="Roboto Condensed Bold"/>
              </a:rPr>
              <a:t>nói</a:t>
            </a:r>
            <a:r>
              <a:rPr lang="en-US" sz="4800" dirty="0">
                <a:solidFill>
                  <a:srgbClr val="5A3F2B"/>
                </a:solidFill>
                <a:latin typeface="Roboto Condensed Bold"/>
              </a:rPr>
              <a:t> </a:t>
            </a:r>
            <a:r>
              <a:rPr lang="en-US" sz="4800" dirty="0" err="1">
                <a:solidFill>
                  <a:srgbClr val="5A3F2B"/>
                </a:solidFill>
                <a:latin typeface="Roboto Condensed Bold"/>
              </a:rPr>
              <a:t>tới</a:t>
            </a:r>
            <a:r>
              <a:rPr lang="en-US" sz="4800" dirty="0">
                <a:solidFill>
                  <a:srgbClr val="5A3F2B"/>
                </a:solidFill>
                <a:latin typeface="Roboto Condensed Bold"/>
              </a:rPr>
              <a:t> </a:t>
            </a:r>
            <a:r>
              <a:rPr lang="en-US" sz="4800" dirty="0" err="1">
                <a:solidFill>
                  <a:srgbClr val="5A3F2B"/>
                </a:solidFill>
                <a:latin typeface="Roboto Condensed Bold"/>
              </a:rPr>
              <a:t>là</a:t>
            </a:r>
            <a:r>
              <a:rPr lang="en-US" sz="4800" dirty="0">
                <a:solidFill>
                  <a:srgbClr val="5A3F2B"/>
                </a:solidFill>
                <a:latin typeface="Roboto Condensed Bold"/>
              </a:rPr>
              <a:t> </a:t>
            </a:r>
            <a:r>
              <a:rPr lang="en-US" sz="4800" dirty="0" err="1">
                <a:solidFill>
                  <a:srgbClr val="5A3F2B"/>
                </a:solidFill>
                <a:latin typeface="Roboto Condensed Bold"/>
              </a:rPr>
              <a:t>gì</a:t>
            </a:r>
            <a:r>
              <a:rPr lang="en-US" sz="4800" dirty="0">
                <a:solidFill>
                  <a:srgbClr val="5A3F2B"/>
                </a:solidFill>
                <a:latin typeface="Roboto Condensed Bold"/>
              </a:rPr>
              <a:t>? </a:t>
            </a:r>
            <a:r>
              <a:rPr lang="en-US" sz="4800" dirty="0" err="1">
                <a:solidFill>
                  <a:srgbClr val="5A3F2B"/>
                </a:solidFill>
                <a:latin typeface="Roboto Condensed Bold"/>
              </a:rPr>
              <a:t>Vì</a:t>
            </a:r>
            <a:r>
              <a:rPr lang="en-US" sz="4800" dirty="0">
                <a:solidFill>
                  <a:srgbClr val="5A3F2B"/>
                </a:solidFill>
                <a:latin typeface="Roboto Condensed Bold"/>
              </a:rPr>
              <a:t> </a:t>
            </a:r>
            <a:r>
              <a:rPr lang="en-US" sz="4800" dirty="0" err="1">
                <a:solidFill>
                  <a:srgbClr val="5A3F2B"/>
                </a:solidFill>
                <a:latin typeface="Roboto Condensed Bold"/>
              </a:rPr>
              <a:t>sao</a:t>
            </a:r>
            <a:r>
              <a:rPr lang="en-US" sz="4800" dirty="0">
                <a:solidFill>
                  <a:srgbClr val="5A3F2B"/>
                </a:solidFill>
                <a:latin typeface="Roboto Condensed Bold"/>
              </a:rPr>
              <a:t> </a:t>
            </a:r>
            <a:r>
              <a:rPr lang="en-US" sz="4800" dirty="0" err="1">
                <a:solidFill>
                  <a:srgbClr val="5A3F2B"/>
                </a:solidFill>
                <a:latin typeface="Roboto Condensed Bold"/>
              </a:rPr>
              <a:t>đó</a:t>
            </a:r>
            <a:r>
              <a:rPr lang="en-US" sz="4800" dirty="0">
                <a:solidFill>
                  <a:srgbClr val="5A3F2B"/>
                </a:solidFill>
                <a:latin typeface="Roboto Condensed Bold"/>
              </a:rPr>
              <a:t> </a:t>
            </a:r>
            <a:r>
              <a:rPr lang="en-US" sz="4800" dirty="0" err="1">
                <a:solidFill>
                  <a:srgbClr val="5A3F2B"/>
                </a:solidFill>
                <a:latin typeface="Roboto Condensed Bold"/>
              </a:rPr>
              <a:t>lại</a:t>
            </a:r>
            <a:r>
              <a:rPr lang="en-US" sz="4800" dirty="0">
                <a:solidFill>
                  <a:srgbClr val="5A3F2B"/>
                </a:solidFill>
                <a:latin typeface="Roboto Condensed Bold"/>
              </a:rPr>
              <a:t> </a:t>
            </a:r>
            <a:r>
              <a:rPr lang="en-US" sz="4800" dirty="0" err="1">
                <a:solidFill>
                  <a:srgbClr val="5A3F2B"/>
                </a:solidFill>
                <a:latin typeface="Roboto Condensed Bold"/>
              </a:rPr>
              <a:t>là</a:t>
            </a:r>
            <a:r>
              <a:rPr lang="en-US" sz="4800" dirty="0">
                <a:solidFill>
                  <a:srgbClr val="5A3F2B"/>
                </a:solidFill>
                <a:latin typeface="Roboto Condensed Bold"/>
              </a:rPr>
              <a:t> “</a:t>
            </a:r>
            <a:r>
              <a:rPr lang="en-US" sz="4800" dirty="0" err="1">
                <a:solidFill>
                  <a:srgbClr val="5A3F2B"/>
                </a:solidFill>
                <a:latin typeface="Roboto Condensed Bold"/>
              </a:rPr>
              <a:t>tượng</a:t>
            </a:r>
            <a:r>
              <a:rPr lang="en-US" sz="4800" dirty="0">
                <a:solidFill>
                  <a:srgbClr val="5A3F2B"/>
                </a:solidFill>
                <a:latin typeface="Roboto Condensed Bold"/>
              </a:rPr>
              <a:t> </a:t>
            </a:r>
            <a:r>
              <a:rPr lang="en-US" sz="4800" dirty="0" err="1">
                <a:solidFill>
                  <a:srgbClr val="5A3F2B"/>
                </a:solidFill>
                <a:latin typeface="Roboto Condensed Bold"/>
              </a:rPr>
              <a:t>đài</a:t>
            </a:r>
            <a:r>
              <a:rPr lang="en-US" sz="4800" dirty="0">
                <a:solidFill>
                  <a:srgbClr val="5A3F2B"/>
                </a:solidFill>
                <a:latin typeface="Roboto Condensed Bold"/>
              </a:rPr>
              <a:t> </a:t>
            </a:r>
            <a:r>
              <a:rPr lang="en-US" sz="4800" dirty="0" err="1">
                <a:solidFill>
                  <a:srgbClr val="5A3F2B"/>
                </a:solidFill>
                <a:latin typeface="Roboto Condensed Bold"/>
              </a:rPr>
              <a:t>vĩ</a:t>
            </a:r>
            <a:r>
              <a:rPr lang="en-US" sz="4800" dirty="0">
                <a:solidFill>
                  <a:srgbClr val="5A3F2B"/>
                </a:solidFill>
                <a:latin typeface="Roboto Condensed Bold"/>
              </a:rPr>
              <a:t> </a:t>
            </a:r>
            <a:r>
              <a:rPr lang="en-US" sz="4800" dirty="0" err="1">
                <a:solidFill>
                  <a:srgbClr val="5A3F2B"/>
                </a:solidFill>
                <a:latin typeface="Roboto Condensed Bold"/>
              </a:rPr>
              <a:t>đại</a:t>
            </a:r>
            <a:r>
              <a:rPr lang="en-US" sz="4800" dirty="0">
                <a:solidFill>
                  <a:srgbClr val="5A3F2B"/>
                </a:solidFill>
                <a:latin typeface="Roboto Condensed Bold"/>
              </a:rPr>
              <a:t> </a:t>
            </a:r>
            <a:r>
              <a:rPr lang="en-US" sz="4800" dirty="0" err="1">
                <a:solidFill>
                  <a:srgbClr val="5A3F2B"/>
                </a:solidFill>
                <a:latin typeface="Roboto Condensed Bold"/>
              </a:rPr>
              <a:t>nhất</a:t>
            </a:r>
            <a:r>
              <a:rPr lang="en-US" sz="4800" dirty="0">
                <a:solidFill>
                  <a:srgbClr val="5A3F2B"/>
                </a:solidFill>
                <a:latin typeface="Roboto Condensed Bold"/>
              </a:rPr>
              <a:t>”?</a:t>
            </a:r>
          </a:p>
        </p:txBody>
      </p:sp>
      <p:sp>
        <p:nvSpPr>
          <p:cNvPr id="11" name="TextBox 10">
            <a:extLst>
              <a:ext uri="{FF2B5EF4-FFF2-40B4-BE49-F238E27FC236}">
                <a16:creationId xmlns:a16="http://schemas.microsoft.com/office/drawing/2014/main" id="{10DAC2DF-2D1D-DE17-7A41-306DAE53C95E}"/>
              </a:ext>
            </a:extLst>
          </p:cNvPr>
          <p:cNvSpPr txBox="1"/>
          <p:nvPr/>
        </p:nvSpPr>
        <p:spPr>
          <a:xfrm>
            <a:off x="4607465" y="5437422"/>
            <a:ext cx="12976398" cy="3375924"/>
          </a:xfrm>
          <a:prstGeom prst="rect">
            <a:avLst/>
          </a:prstGeom>
        </p:spPr>
        <p:txBody>
          <a:bodyPr lIns="0" tIns="0" rIns="0" bIns="0" rtlCol="0" anchor="t">
            <a:spAutoFit/>
          </a:bodyPr>
          <a:lstStyle/>
          <a:p>
            <a:pPr algn="just">
              <a:lnSpc>
                <a:spcPts val="6719"/>
              </a:lnSpc>
              <a:spcBef>
                <a:spcPct val="0"/>
              </a:spcBef>
            </a:pPr>
            <a:r>
              <a:rPr lang="en-US" sz="4800" dirty="0">
                <a:solidFill>
                  <a:srgbClr val="5A3F2B"/>
                </a:solidFill>
                <a:latin typeface="Roboto Condensed Bold"/>
              </a:rPr>
              <a:t> </a:t>
            </a:r>
            <a:r>
              <a:rPr lang="en-US" sz="4800" dirty="0">
                <a:solidFill>
                  <a:srgbClr val="5A3F2B"/>
                </a:solidFill>
                <a:latin typeface="Roboto Condensed"/>
              </a:rPr>
              <a:t>“</a:t>
            </a:r>
            <a:r>
              <a:rPr lang="en-US" sz="4800" dirty="0" err="1">
                <a:solidFill>
                  <a:srgbClr val="5A3F2B"/>
                </a:solidFill>
                <a:latin typeface="Roboto Condensed"/>
              </a:rPr>
              <a:t>Tượng</a:t>
            </a:r>
            <a:r>
              <a:rPr lang="en-US" sz="4800" dirty="0">
                <a:solidFill>
                  <a:srgbClr val="5A3F2B"/>
                </a:solidFill>
                <a:latin typeface="Roboto Condensed"/>
              </a:rPr>
              <a:t> </a:t>
            </a:r>
            <a:r>
              <a:rPr lang="en-US" sz="4800" dirty="0" err="1">
                <a:solidFill>
                  <a:srgbClr val="5A3F2B"/>
                </a:solidFill>
                <a:latin typeface="Roboto Condensed"/>
              </a:rPr>
              <a:t>đài</a:t>
            </a:r>
            <a:r>
              <a:rPr lang="en-US" sz="4800" dirty="0">
                <a:solidFill>
                  <a:srgbClr val="5A3F2B"/>
                </a:solidFill>
                <a:latin typeface="Roboto Condensed"/>
              </a:rPr>
              <a:t> </a:t>
            </a:r>
            <a:r>
              <a:rPr lang="en-US" sz="4800" dirty="0" err="1">
                <a:solidFill>
                  <a:srgbClr val="5A3F2B"/>
                </a:solidFill>
                <a:latin typeface="Roboto Condensed"/>
              </a:rPr>
              <a:t>vĩ</a:t>
            </a:r>
            <a:r>
              <a:rPr lang="en-US" sz="4800" dirty="0">
                <a:solidFill>
                  <a:srgbClr val="5A3F2B"/>
                </a:solidFill>
                <a:latin typeface="Roboto Condensed"/>
              </a:rPr>
              <a:t> </a:t>
            </a:r>
            <a:r>
              <a:rPr lang="en-US" sz="4800" dirty="0" err="1">
                <a:solidFill>
                  <a:srgbClr val="5A3F2B"/>
                </a:solidFill>
                <a:latin typeface="Roboto Condensed"/>
              </a:rPr>
              <a:t>đại</a:t>
            </a:r>
            <a:r>
              <a:rPr lang="en-US" sz="4800" dirty="0">
                <a:solidFill>
                  <a:srgbClr val="5A3F2B"/>
                </a:solidFill>
                <a:latin typeface="Roboto Condensed"/>
              </a:rPr>
              <a:t> </a:t>
            </a:r>
            <a:r>
              <a:rPr lang="en-US" sz="4800" dirty="0" err="1">
                <a:solidFill>
                  <a:srgbClr val="5A3F2B"/>
                </a:solidFill>
                <a:latin typeface="Roboto Condensed"/>
              </a:rPr>
              <a:t>nhất</a:t>
            </a:r>
            <a:r>
              <a:rPr lang="en-US" sz="4800" dirty="0">
                <a:solidFill>
                  <a:srgbClr val="5A3F2B"/>
                </a:solidFill>
                <a:latin typeface="Roboto Condensed"/>
              </a:rPr>
              <a:t>” </a:t>
            </a:r>
            <a:r>
              <a:rPr lang="en-US" sz="4800" dirty="0" err="1">
                <a:solidFill>
                  <a:srgbClr val="5A3F2B"/>
                </a:solidFill>
                <a:latin typeface="Roboto Condensed"/>
              </a:rPr>
              <a:t>mà</a:t>
            </a:r>
            <a:r>
              <a:rPr lang="en-US" sz="4800" dirty="0">
                <a:solidFill>
                  <a:srgbClr val="5A3F2B"/>
                </a:solidFill>
                <a:latin typeface="Roboto Condensed"/>
              </a:rPr>
              <a:t> </a:t>
            </a:r>
            <a:r>
              <a:rPr lang="en-US" sz="4800" dirty="0" err="1">
                <a:solidFill>
                  <a:srgbClr val="5A3F2B"/>
                </a:solidFill>
                <a:latin typeface="Roboto Condensed"/>
              </a:rPr>
              <a:t>tác</a:t>
            </a:r>
            <a:r>
              <a:rPr lang="en-US" sz="4800" dirty="0">
                <a:solidFill>
                  <a:srgbClr val="5A3F2B"/>
                </a:solidFill>
                <a:latin typeface="Roboto Condensed"/>
              </a:rPr>
              <a:t> </a:t>
            </a:r>
            <a:r>
              <a:rPr lang="en-US" sz="4800" dirty="0" err="1">
                <a:solidFill>
                  <a:srgbClr val="5A3F2B"/>
                </a:solidFill>
                <a:latin typeface="Roboto Condensed"/>
              </a:rPr>
              <a:t>giả</a:t>
            </a:r>
            <a:r>
              <a:rPr lang="en-US" sz="4800" dirty="0">
                <a:solidFill>
                  <a:srgbClr val="5A3F2B"/>
                </a:solidFill>
                <a:latin typeface="Roboto Condensed"/>
              </a:rPr>
              <a:t> </a:t>
            </a:r>
            <a:r>
              <a:rPr lang="en-US" sz="4800" dirty="0" err="1">
                <a:solidFill>
                  <a:srgbClr val="5A3F2B"/>
                </a:solidFill>
                <a:latin typeface="Roboto Condensed"/>
              </a:rPr>
              <a:t>muốn</a:t>
            </a:r>
            <a:r>
              <a:rPr lang="en-US" sz="4800" dirty="0">
                <a:solidFill>
                  <a:srgbClr val="5A3F2B"/>
                </a:solidFill>
                <a:latin typeface="Roboto Condensed"/>
              </a:rPr>
              <a:t> </a:t>
            </a:r>
            <a:r>
              <a:rPr lang="en-US" sz="4800" dirty="0" err="1">
                <a:solidFill>
                  <a:srgbClr val="5A3F2B"/>
                </a:solidFill>
                <a:latin typeface="Roboto Condensed"/>
              </a:rPr>
              <a:t>nói</a:t>
            </a:r>
            <a:r>
              <a:rPr lang="en-US" sz="4800" dirty="0">
                <a:solidFill>
                  <a:srgbClr val="5A3F2B"/>
                </a:solidFill>
                <a:latin typeface="Roboto Condensed"/>
              </a:rPr>
              <a:t> </a:t>
            </a:r>
            <a:r>
              <a:rPr lang="en-US" sz="4800" dirty="0" err="1">
                <a:solidFill>
                  <a:srgbClr val="5A3F2B"/>
                </a:solidFill>
                <a:latin typeface="Roboto Condensed"/>
              </a:rPr>
              <a:t>tới</a:t>
            </a:r>
            <a:r>
              <a:rPr lang="en-US" sz="4800" dirty="0">
                <a:solidFill>
                  <a:srgbClr val="5A3F2B"/>
                </a:solidFill>
                <a:latin typeface="Roboto Condensed"/>
              </a:rPr>
              <a:t> </a:t>
            </a:r>
            <a:r>
              <a:rPr lang="en-US" sz="4800" dirty="0" err="1">
                <a:solidFill>
                  <a:srgbClr val="5A3F2B"/>
                </a:solidFill>
                <a:latin typeface="Roboto Condensed"/>
              </a:rPr>
              <a:t>là</a:t>
            </a:r>
            <a:r>
              <a:rPr lang="en-US" sz="4800" dirty="0">
                <a:solidFill>
                  <a:srgbClr val="5A3F2B"/>
                </a:solidFill>
                <a:latin typeface="Roboto Condensed"/>
              </a:rPr>
              <a:t> </a:t>
            </a:r>
            <a:r>
              <a:rPr lang="en-US" sz="4800" dirty="0" err="1">
                <a:solidFill>
                  <a:srgbClr val="5A3F2B"/>
                </a:solidFill>
                <a:latin typeface="Roboto Condensed"/>
              </a:rPr>
              <a:t>hình</a:t>
            </a:r>
            <a:r>
              <a:rPr lang="en-US" sz="4800" dirty="0">
                <a:solidFill>
                  <a:srgbClr val="5A3F2B"/>
                </a:solidFill>
                <a:latin typeface="Roboto Condensed"/>
              </a:rPr>
              <a:t> </a:t>
            </a:r>
            <a:r>
              <a:rPr lang="en-US" sz="4800" dirty="0" err="1">
                <a:solidFill>
                  <a:srgbClr val="5A3F2B"/>
                </a:solidFill>
                <a:latin typeface="Roboto Condensed"/>
              </a:rPr>
              <a:t>hài</a:t>
            </a:r>
            <a:r>
              <a:rPr lang="en-US" sz="4800" dirty="0">
                <a:solidFill>
                  <a:srgbClr val="5A3F2B"/>
                </a:solidFill>
                <a:latin typeface="Roboto Condensed"/>
              </a:rPr>
              <a:t> </a:t>
            </a:r>
            <a:r>
              <a:rPr lang="en-US" sz="4800" dirty="0" err="1">
                <a:solidFill>
                  <a:srgbClr val="5A3F2B"/>
                </a:solidFill>
                <a:latin typeface="Roboto Condensed"/>
              </a:rPr>
              <a:t>Tổ</a:t>
            </a:r>
            <a:r>
              <a:rPr lang="en-US" sz="4800" dirty="0">
                <a:solidFill>
                  <a:srgbClr val="5A3F2B"/>
                </a:solidFill>
                <a:latin typeface="Roboto Condensed"/>
              </a:rPr>
              <a:t> </a:t>
            </a:r>
            <a:r>
              <a:rPr lang="en-US" sz="4800" dirty="0" err="1">
                <a:solidFill>
                  <a:srgbClr val="5A3F2B"/>
                </a:solidFill>
                <a:latin typeface="Roboto Condensed"/>
              </a:rPr>
              <a:t>Quốc</a:t>
            </a:r>
            <a:r>
              <a:rPr lang="en-US" sz="4800" dirty="0">
                <a:solidFill>
                  <a:srgbClr val="5A3F2B"/>
                </a:solidFill>
                <a:latin typeface="Roboto Condensed"/>
              </a:rPr>
              <a:t>. </a:t>
            </a:r>
            <a:r>
              <a:rPr lang="en-US" sz="4800" dirty="0" err="1">
                <a:solidFill>
                  <a:srgbClr val="5A3F2B"/>
                </a:solidFill>
                <a:latin typeface="Roboto Condensed"/>
              </a:rPr>
              <a:t>Đó</a:t>
            </a:r>
            <a:r>
              <a:rPr lang="en-US" sz="4800" dirty="0">
                <a:solidFill>
                  <a:srgbClr val="5A3F2B"/>
                </a:solidFill>
                <a:latin typeface="Roboto Condensed"/>
              </a:rPr>
              <a:t> </a:t>
            </a:r>
            <a:r>
              <a:rPr lang="en-US" sz="4800" dirty="0" err="1">
                <a:solidFill>
                  <a:srgbClr val="5A3F2B"/>
                </a:solidFill>
                <a:latin typeface="Roboto Condensed"/>
              </a:rPr>
              <a:t>là</a:t>
            </a:r>
            <a:r>
              <a:rPr lang="en-US" sz="4800" dirty="0">
                <a:solidFill>
                  <a:srgbClr val="5A3F2B"/>
                </a:solidFill>
                <a:latin typeface="Roboto Condensed"/>
              </a:rPr>
              <a:t> “</a:t>
            </a:r>
            <a:r>
              <a:rPr lang="en-US" sz="4800" dirty="0" err="1">
                <a:solidFill>
                  <a:srgbClr val="5A3F2B"/>
                </a:solidFill>
                <a:latin typeface="Roboto Condensed"/>
              </a:rPr>
              <a:t>tượng</a:t>
            </a:r>
            <a:r>
              <a:rPr lang="en-US" sz="4800" dirty="0">
                <a:solidFill>
                  <a:srgbClr val="5A3F2B"/>
                </a:solidFill>
                <a:latin typeface="Roboto Condensed"/>
              </a:rPr>
              <a:t> </a:t>
            </a:r>
            <a:r>
              <a:rPr lang="en-US" sz="4800" dirty="0" err="1">
                <a:solidFill>
                  <a:srgbClr val="5A3F2B"/>
                </a:solidFill>
                <a:latin typeface="Roboto Condensed"/>
              </a:rPr>
              <a:t>đài</a:t>
            </a:r>
            <a:r>
              <a:rPr lang="en-US" sz="4800" dirty="0">
                <a:solidFill>
                  <a:srgbClr val="5A3F2B"/>
                </a:solidFill>
                <a:latin typeface="Roboto Condensed"/>
              </a:rPr>
              <a:t> </a:t>
            </a:r>
            <a:r>
              <a:rPr lang="en-US" sz="4800" dirty="0" err="1">
                <a:solidFill>
                  <a:srgbClr val="5A3F2B"/>
                </a:solidFill>
                <a:latin typeface="Roboto Condensed"/>
              </a:rPr>
              <a:t>vĩ</a:t>
            </a:r>
            <a:r>
              <a:rPr lang="en-US" sz="4800" dirty="0">
                <a:solidFill>
                  <a:srgbClr val="5A3F2B"/>
                </a:solidFill>
                <a:latin typeface="Roboto Condensed"/>
              </a:rPr>
              <a:t> </a:t>
            </a:r>
            <a:r>
              <a:rPr lang="en-US" sz="4800" dirty="0" err="1">
                <a:solidFill>
                  <a:srgbClr val="5A3F2B"/>
                </a:solidFill>
                <a:latin typeface="Roboto Condensed"/>
              </a:rPr>
              <a:t>đại</a:t>
            </a:r>
            <a:r>
              <a:rPr lang="en-US" sz="4800" dirty="0">
                <a:solidFill>
                  <a:srgbClr val="5A3F2B"/>
                </a:solidFill>
                <a:latin typeface="Roboto Condensed"/>
              </a:rPr>
              <a:t> </a:t>
            </a:r>
            <a:r>
              <a:rPr lang="en-US" sz="4800" dirty="0" err="1">
                <a:solidFill>
                  <a:srgbClr val="5A3F2B"/>
                </a:solidFill>
                <a:latin typeface="Roboto Condensed"/>
              </a:rPr>
              <a:t>nhất</a:t>
            </a:r>
            <a:r>
              <a:rPr lang="en-US" sz="4800" dirty="0">
                <a:solidFill>
                  <a:srgbClr val="5A3F2B"/>
                </a:solidFill>
                <a:latin typeface="Roboto Condensed"/>
              </a:rPr>
              <a:t>” </a:t>
            </a:r>
            <a:r>
              <a:rPr lang="en-US" sz="4800" dirty="0" err="1">
                <a:solidFill>
                  <a:srgbClr val="5A3F2B"/>
                </a:solidFill>
                <a:latin typeface="Roboto Condensed"/>
              </a:rPr>
              <a:t>là</a:t>
            </a:r>
            <a:r>
              <a:rPr lang="en-US" sz="4800" dirty="0">
                <a:solidFill>
                  <a:srgbClr val="5A3F2B"/>
                </a:solidFill>
                <a:latin typeface="Roboto Condensed"/>
              </a:rPr>
              <a:t> </a:t>
            </a:r>
            <a:r>
              <a:rPr lang="en-US" sz="4800" dirty="0" err="1">
                <a:solidFill>
                  <a:srgbClr val="5A3F2B"/>
                </a:solidFill>
                <a:latin typeface="Roboto Condensed"/>
              </a:rPr>
              <a:t>bởi</a:t>
            </a:r>
            <a:r>
              <a:rPr lang="en-US" sz="4800" dirty="0">
                <a:solidFill>
                  <a:srgbClr val="5A3F2B"/>
                </a:solidFill>
                <a:latin typeface="Roboto Condensed"/>
              </a:rPr>
              <a:t> </a:t>
            </a:r>
            <a:r>
              <a:rPr lang="en-US" sz="4800" dirty="0" err="1">
                <a:solidFill>
                  <a:srgbClr val="5A3F2B"/>
                </a:solidFill>
                <a:latin typeface="Roboto Condensed"/>
              </a:rPr>
              <a:t>đó</a:t>
            </a:r>
            <a:r>
              <a:rPr lang="en-US" sz="4800" dirty="0">
                <a:solidFill>
                  <a:srgbClr val="5A3F2B"/>
                </a:solidFill>
                <a:latin typeface="Roboto Condensed"/>
              </a:rPr>
              <a:t> </a:t>
            </a:r>
            <a:r>
              <a:rPr lang="en-US" sz="4800" dirty="0" err="1">
                <a:solidFill>
                  <a:srgbClr val="5A3F2B"/>
                </a:solidFill>
                <a:latin typeface="Roboto Condensed"/>
              </a:rPr>
              <a:t>là</a:t>
            </a:r>
            <a:r>
              <a:rPr lang="en-US" sz="4800" dirty="0">
                <a:solidFill>
                  <a:srgbClr val="5A3F2B"/>
                </a:solidFill>
                <a:latin typeface="Roboto Condensed"/>
              </a:rPr>
              <a:t> </a:t>
            </a:r>
            <a:r>
              <a:rPr lang="en-US" sz="4800" dirty="0" err="1">
                <a:solidFill>
                  <a:srgbClr val="5A3F2B"/>
                </a:solidFill>
                <a:latin typeface="Roboto Condensed"/>
              </a:rPr>
              <a:t>máu</a:t>
            </a:r>
            <a:r>
              <a:rPr lang="en-US" sz="4800" dirty="0">
                <a:solidFill>
                  <a:srgbClr val="5A3F2B"/>
                </a:solidFill>
                <a:latin typeface="Roboto Condensed"/>
              </a:rPr>
              <a:t> </a:t>
            </a:r>
            <a:r>
              <a:rPr lang="en-US" sz="4800" dirty="0" err="1">
                <a:solidFill>
                  <a:srgbClr val="5A3F2B"/>
                </a:solidFill>
                <a:latin typeface="Roboto Condensed"/>
              </a:rPr>
              <a:t>xương</a:t>
            </a:r>
            <a:r>
              <a:rPr lang="en-US" sz="4800" dirty="0">
                <a:solidFill>
                  <a:srgbClr val="5A3F2B"/>
                </a:solidFill>
                <a:latin typeface="Roboto Condensed"/>
              </a:rPr>
              <a:t>, </a:t>
            </a:r>
            <a:r>
              <a:rPr lang="en-US" sz="4800" dirty="0" err="1">
                <a:solidFill>
                  <a:srgbClr val="5A3F2B"/>
                </a:solidFill>
                <a:latin typeface="Roboto Condensed"/>
              </a:rPr>
              <a:t>mồ</a:t>
            </a:r>
            <a:r>
              <a:rPr lang="en-US" sz="4800" dirty="0">
                <a:solidFill>
                  <a:srgbClr val="5A3F2B"/>
                </a:solidFill>
                <a:latin typeface="Roboto Condensed"/>
              </a:rPr>
              <a:t> </a:t>
            </a:r>
            <a:r>
              <a:rPr lang="en-US" sz="4800" dirty="0" err="1">
                <a:solidFill>
                  <a:srgbClr val="5A3F2B"/>
                </a:solidFill>
                <a:latin typeface="Roboto Condensed"/>
              </a:rPr>
              <a:t>hôi</a:t>
            </a:r>
            <a:r>
              <a:rPr lang="en-US" sz="4800" dirty="0">
                <a:solidFill>
                  <a:srgbClr val="5A3F2B"/>
                </a:solidFill>
                <a:latin typeface="Roboto Condensed"/>
              </a:rPr>
              <a:t>, </a:t>
            </a:r>
            <a:r>
              <a:rPr lang="en-US" sz="4800" dirty="0" err="1">
                <a:solidFill>
                  <a:srgbClr val="5A3F2B"/>
                </a:solidFill>
                <a:latin typeface="Roboto Condensed"/>
              </a:rPr>
              <a:t>công</a:t>
            </a:r>
            <a:r>
              <a:rPr lang="en-US" sz="4800" dirty="0">
                <a:solidFill>
                  <a:srgbClr val="5A3F2B"/>
                </a:solidFill>
                <a:latin typeface="Roboto Condensed"/>
              </a:rPr>
              <a:t> </a:t>
            </a:r>
            <a:r>
              <a:rPr lang="en-US" sz="4800" dirty="0" err="1">
                <a:solidFill>
                  <a:srgbClr val="5A3F2B"/>
                </a:solidFill>
                <a:latin typeface="Roboto Condensed"/>
              </a:rPr>
              <a:t>sức</a:t>
            </a:r>
            <a:r>
              <a:rPr lang="en-US" sz="4800" dirty="0">
                <a:solidFill>
                  <a:srgbClr val="5A3F2B"/>
                </a:solidFill>
                <a:latin typeface="Roboto Condensed"/>
              </a:rPr>
              <a:t>, </a:t>
            </a:r>
            <a:r>
              <a:rPr lang="en-US" sz="4800" dirty="0" err="1">
                <a:solidFill>
                  <a:srgbClr val="5A3F2B"/>
                </a:solidFill>
                <a:latin typeface="Roboto Condensed"/>
              </a:rPr>
              <a:t>trí</a:t>
            </a:r>
            <a:r>
              <a:rPr lang="en-US" sz="4800" dirty="0">
                <a:solidFill>
                  <a:srgbClr val="5A3F2B"/>
                </a:solidFill>
                <a:latin typeface="Roboto Condensed"/>
              </a:rPr>
              <a:t> </a:t>
            </a:r>
            <a:r>
              <a:rPr lang="en-US" sz="4800" dirty="0" err="1">
                <a:solidFill>
                  <a:srgbClr val="5A3F2B"/>
                </a:solidFill>
                <a:latin typeface="Roboto Condensed"/>
              </a:rPr>
              <a:t>tuệ</a:t>
            </a:r>
            <a:r>
              <a:rPr lang="en-US" sz="4800" dirty="0">
                <a:solidFill>
                  <a:srgbClr val="5A3F2B"/>
                </a:solidFill>
                <a:latin typeface="Roboto Condensed"/>
              </a:rPr>
              <a:t> </a:t>
            </a:r>
            <a:r>
              <a:rPr lang="en-US" sz="4800" dirty="0" err="1">
                <a:solidFill>
                  <a:srgbClr val="5A3F2B"/>
                </a:solidFill>
                <a:latin typeface="Roboto Condensed"/>
              </a:rPr>
              <a:t>của</a:t>
            </a:r>
            <a:r>
              <a:rPr lang="en-US" sz="4800" dirty="0">
                <a:solidFill>
                  <a:srgbClr val="5A3F2B"/>
                </a:solidFill>
                <a:latin typeface="Roboto Condensed"/>
              </a:rPr>
              <a:t> </a:t>
            </a:r>
            <a:r>
              <a:rPr lang="en-US" sz="4800" dirty="0" err="1">
                <a:solidFill>
                  <a:srgbClr val="5A3F2B"/>
                </a:solidFill>
                <a:latin typeface="Roboto Condensed"/>
              </a:rPr>
              <a:t>lớp</a:t>
            </a:r>
            <a:r>
              <a:rPr lang="en-US" sz="4800" dirty="0">
                <a:solidFill>
                  <a:srgbClr val="5A3F2B"/>
                </a:solidFill>
                <a:latin typeface="Roboto Condensed"/>
              </a:rPr>
              <a:t> </a:t>
            </a:r>
            <a:r>
              <a:rPr lang="en-US" sz="4800" dirty="0" err="1">
                <a:solidFill>
                  <a:srgbClr val="5A3F2B"/>
                </a:solidFill>
                <a:latin typeface="Roboto Condensed"/>
              </a:rPr>
              <a:t>lớp</a:t>
            </a:r>
            <a:r>
              <a:rPr lang="en-US" sz="4800" dirty="0">
                <a:solidFill>
                  <a:srgbClr val="5A3F2B"/>
                </a:solidFill>
                <a:latin typeface="Roboto Condensed"/>
              </a:rPr>
              <a:t> </a:t>
            </a:r>
            <a:r>
              <a:rPr lang="en-US" sz="4800" dirty="0" err="1">
                <a:solidFill>
                  <a:srgbClr val="5A3F2B"/>
                </a:solidFill>
                <a:latin typeface="Roboto Condensed"/>
              </a:rPr>
              <a:t>anh</a:t>
            </a:r>
            <a:r>
              <a:rPr lang="en-US" sz="4800" dirty="0">
                <a:solidFill>
                  <a:srgbClr val="5A3F2B"/>
                </a:solidFill>
                <a:latin typeface="Roboto Condensed"/>
              </a:rPr>
              <a:t> </a:t>
            </a:r>
            <a:r>
              <a:rPr lang="en-US" sz="4800" dirty="0" err="1">
                <a:solidFill>
                  <a:srgbClr val="5A3F2B"/>
                </a:solidFill>
                <a:latin typeface="Roboto Condensed"/>
              </a:rPr>
              <a:t>hùng</a:t>
            </a:r>
            <a:r>
              <a:rPr lang="en-US" sz="4800" dirty="0">
                <a:solidFill>
                  <a:srgbClr val="5A3F2B"/>
                </a:solidFill>
                <a:latin typeface="Roboto Condensed"/>
              </a:rPr>
              <a:t>, </a:t>
            </a:r>
            <a:r>
              <a:rPr lang="en-US" sz="4800" dirty="0" err="1">
                <a:solidFill>
                  <a:srgbClr val="5A3F2B"/>
                </a:solidFill>
                <a:latin typeface="Roboto Condensed"/>
              </a:rPr>
              <a:t>liệt</a:t>
            </a:r>
            <a:r>
              <a:rPr lang="en-US" sz="4800" dirty="0">
                <a:solidFill>
                  <a:srgbClr val="5A3F2B"/>
                </a:solidFill>
                <a:latin typeface="Roboto Condensed"/>
              </a:rPr>
              <a:t> </a:t>
            </a:r>
            <a:r>
              <a:rPr lang="en-US" sz="4800" dirty="0" err="1">
                <a:solidFill>
                  <a:srgbClr val="5A3F2B"/>
                </a:solidFill>
                <a:latin typeface="Roboto Condensed"/>
              </a:rPr>
              <a:t>sĩ</a:t>
            </a:r>
            <a:r>
              <a:rPr lang="en-US" sz="4800" dirty="0">
                <a:solidFill>
                  <a:srgbClr val="5A3F2B"/>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1000"/>
                                        <p:tgtEl>
                                          <p:spTgt spid="11"/>
                                        </p:tgtEl>
                                      </p:cBhvr>
                                    </p:animEffect>
                                    <p:anim calcmode="lin" valueType="num">
                                      <p:cBhvr>
                                        <p:cTn id="15" dur="1000" fill="hold"/>
                                        <p:tgtEl>
                                          <p:spTgt spid="11"/>
                                        </p:tgtEl>
                                        <p:attrNameLst>
                                          <p:attrName>ppt_x</p:attrName>
                                        </p:attrNameLst>
                                      </p:cBhvr>
                                      <p:tavLst>
                                        <p:tav tm="0">
                                          <p:val>
                                            <p:strVal val="#ppt_x"/>
                                          </p:val>
                                        </p:tav>
                                        <p:tav tm="100000">
                                          <p:val>
                                            <p:strVal val="#ppt_x"/>
                                          </p:val>
                                        </p:tav>
                                      </p:tavLst>
                                    </p:anim>
                                    <p:anim calcmode="lin" valueType="num">
                                      <p:cBhvr>
                                        <p:cTn id="1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8381" t="8391" r="40531" b="56005"/>
          <a:stretch>
            <a:fillRect/>
          </a:stretch>
        </p:blipFill>
        <p:spPr>
          <a:xfrm>
            <a:off x="1491866" y="1754279"/>
            <a:ext cx="15161606" cy="9393601"/>
          </a:xfrm>
          <a:prstGeom prst="rect">
            <a:avLst/>
          </a:prstGeom>
        </p:spPr>
      </p:pic>
      <p:grpSp>
        <p:nvGrpSpPr>
          <p:cNvPr id="4" name="Group 4"/>
          <p:cNvGrpSpPr/>
          <p:nvPr/>
        </p:nvGrpSpPr>
        <p:grpSpPr>
          <a:xfrm>
            <a:off x="14014719" y="4509835"/>
            <a:ext cx="3878366" cy="4748465"/>
            <a:chOff x="0" y="0"/>
            <a:chExt cx="5171155" cy="6331287"/>
          </a:xfrm>
        </p:grpSpPr>
        <p:pic>
          <p:nvPicPr>
            <p:cNvPr id="5" name="Picture 5"/>
            <p:cNvPicPr>
              <a:picLocks noChangeAspect="1"/>
            </p:cNvPicPr>
            <p:nvPr/>
          </p:nvPicPr>
          <p:blipFill>
            <a:blip r:embed="rId4"/>
            <a:srcRect/>
            <a:stretch>
              <a:fillRect/>
            </a:stretch>
          </p:blipFill>
          <p:spPr>
            <a:xfrm rot="300908">
              <a:off x="2421964" y="96900"/>
              <a:ext cx="2485682" cy="6137487"/>
            </a:xfrm>
            <a:prstGeom prst="rect">
              <a:avLst/>
            </a:prstGeom>
          </p:spPr>
        </p:pic>
        <p:pic>
          <p:nvPicPr>
            <p:cNvPr id="6" name="Picture 6"/>
            <p:cNvPicPr>
              <a:picLocks noChangeAspect="1"/>
            </p:cNvPicPr>
            <p:nvPr/>
          </p:nvPicPr>
          <p:blipFill>
            <a:blip r:embed="rId5"/>
            <a:srcRect/>
            <a:stretch>
              <a:fillRect/>
            </a:stretch>
          </p:blipFill>
          <p:spPr>
            <a:xfrm rot="-2469056">
              <a:off x="872826" y="1218949"/>
              <a:ext cx="2866556" cy="3728853"/>
            </a:xfrm>
            <a:prstGeom prst="rect">
              <a:avLst/>
            </a:prstGeom>
          </p:spPr>
        </p:pic>
        <p:pic>
          <p:nvPicPr>
            <p:cNvPr id="7" name="Picture 7"/>
            <p:cNvPicPr>
              <a:picLocks noChangeAspect="1"/>
            </p:cNvPicPr>
            <p:nvPr/>
          </p:nvPicPr>
          <p:blipFill>
            <a:blip r:embed="rId6"/>
            <a:srcRect/>
            <a:stretch>
              <a:fillRect/>
            </a:stretch>
          </p:blipFill>
          <p:spPr>
            <a:xfrm rot="6907156">
              <a:off x="1668914" y="4181395"/>
              <a:ext cx="1568002" cy="1941799"/>
            </a:xfrm>
            <a:prstGeom prst="rect">
              <a:avLst/>
            </a:prstGeom>
          </p:spPr>
        </p:pic>
      </p:grpSp>
      <p:pic>
        <p:nvPicPr>
          <p:cNvPr id="8" name="Picture 8"/>
          <p:cNvPicPr>
            <a:picLocks noChangeAspect="1"/>
          </p:cNvPicPr>
          <p:nvPr/>
        </p:nvPicPr>
        <p:blipFill>
          <a:blip r:embed="rId7"/>
          <a:srcRect/>
          <a:stretch>
            <a:fillRect/>
          </a:stretch>
        </p:blipFill>
        <p:spPr>
          <a:xfrm rot="-286846">
            <a:off x="73594" y="4080811"/>
            <a:ext cx="3539555" cy="6931628"/>
          </a:xfrm>
          <a:prstGeom prst="rect">
            <a:avLst/>
          </a:prstGeom>
        </p:spPr>
      </p:pic>
      <p:sp>
        <p:nvSpPr>
          <p:cNvPr id="9" name="TextBox 9"/>
          <p:cNvSpPr txBox="1"/>
          <p:nvPr/>
        </p:nvSpPr>
        <p:spPr>
          <a:xfrm>
            <a:off x="2986995" y="1161525"/>
            <a:ext cx="12171347" cy="1061683"/>
          </a:xfrm>
          <a:prstGeom prst="rect">
            <a:avLst/>
          </a:prstGeom>
        </p:spPr>
        <p:txBody>
          <a:bodyPr lIns="0" tIns="0" rIns="0" bIns="0" rtlCol="0" anchor="t">
            <a:spAutoFit/>
          </a:bodyPr>
          <a:lstStyle/>
          <a:p>
            <a:pPr algn="ctr">
              <a:lnSpc>
                <a:spcPts val="8679"/>
              </a:lnSpc>
            </a:pPr>
            <a:r>
              <a:rPr lang="en-US" sz="6198">
                <a:solidFill>
                  <a:srgbClr val="5A3F2B"/>
                </a:solidFill>
                <a:latin typeface="Fraunces Bold"/>
              </a:rPr>
              <a:t>3. KHÁM PHÁ VĂN BẢN</a:t>
            </a:r>
          </a:p>
        </p:txBody>
      </p:sp>
      <p:sp>
        <p:nvSpPr>
          <p:cNvPr id="10" name="TextBox 10"/>
          <p:cNvSpPr txBox="1"/>
          <p:nvPr/>
        </p:nvSpPr>
        <p:spPr>
          <a:xfrm>
            <a:off x="2334572" y="4405060"/>
            <a:ext cx="12592307" cy="2525981"/>
          </a:xfrm>
          <a:prstGeom prst="rect">
            <a:avLst/>
          </a:prstGeom>
        </p:spPr>
        <p:txBody>
          <a:bodyPr lIns="0" tIns="0" rIns="0" bIns="0" rtlCol="0" anchor="t">
            <a:spAutoFit/>
          </a:bodyPr>
          <a:lstStyle/>
          <a:p>
            <a:pPr algn="ctr">
              <a:lnSpc>
                <a:spcPts val="6720"/>
              </a:lnSpc>
              <a:spcBef>
                <a:spcPct val="0"/>
              </a:spcBef>
            </a:pPr>
            <a:r>
              <a:rPr lang="en-US" sz="4800" b="1" dirty="0" err="1">
                <a:solidFill>
                  <a:srgbClr val="706868"/>
                </a:solidFill>
                <a:latin typeface="Roboto Condensed"/>
              </a:rPr>
              <a:t>Em</a:t>
            </a:r>
            <a:r>
              <a:rPr lang="en-US" sz="4800" b="1" dirty="0">
                <a:solidFill>
                  <a:srgbClr val="706868"/>
                </a:solidFill>
                <a:latin typeface="Roboto Condensed"/>
              </a:rPr>
              <a:t> </a:t>
            </a:r>
            <a:r>
              <a:rPr lang="en-US" sz="4800" b="1" dirty="0" err="1">
                <a:solidFill>
                  <a:srgbClr val="706868"/>
                </a:solidFill>
                <a:latin typeface="Roboto Condensed"/>
              </a:rPr>
              <a:t>hiểu</a:t>
            </a:r>
            <a:r>
              <a:rPr lang="en-US" sz="4800" b="1" dirty="0">
                <a:solidFill>
                  <a:srgbClr val="706868"/>
                </a:solidFill>
                <a:latin typeface="Roboto Condensed"/>
              </a:rPr>
              <a:t> </a:t>
            </a:r>
            <a:r>
              <a:rPr lang="en-US" sz="4800" b="1" dirty="0" err="1">
                <a:solidFill>
                  <a:srgbClr val="706868"/>
                </a:solidFill>
                <a:latin typeface="Roboto Condensed"/>
              </a:rPr>
              <a:t>thế</a:t>
            </a:r>
            <a:r>
              <a:rPr lang="en-US" sz="4800" b="1" dirty="0">
                <a:solidFill>
                  <a:srgbClr val="706868"/>
                </a:solidFill>
                <a:latin typeface="Roboto Condensed"/>
              </a:rPr>
              <a:t> </a:t>
            </a:r>
            <a:r>
              <a:rPr lang="en-US" sz="4800" b="1" dirty="0" err="1">
                <a:solidFill>
                  <a:srgbClr val="706868"/>
                </a:solidFill>
                <a:latin typeface="Roboto Condensed"/>
              </a:rPr>
              <a:t>nào</a:t>
            </a:r>
            <a:r>
              <a:rPr lang="en-US" sz="4800" b="1" dirty="0">
                <a:solidFill>
                  <a:srgbClr val="706868"/>
                </a:solidFill>
                <a:latin typeface="Roboto Condensed"/>
              </a:rPr>
              <a:t> </a:t>
            </a:r>
            <a:r>
              <a:rPr lang="en-US" sz="4800" b="1" dirty="0" err="1">
                <a:solidFill>
                  <a:srgbClr val="706868"/>
                </a:solidFill>
                <a:latin typeface="Roboto Condensed"/>
              </a:rPr>
              <a:t>về</a:t>
            </a:r>
            <a:r>
              <a:rPr lang="en-US" sz="4800" b="1" dirty="0">
                <a:solidFill>
                  <a:srgbClr val="706868"/>
                </a:solidFill>
                <a:latin typeface="Roboto Condensed"/>
              </a:rPr>
              <a:t> </a:t>
            </a:r>
            <a:r>
              <a:rPr lang="en-US" sz="4800" b="1" dirty="0" err="1">
                <a:solidFill>
                  <a:srgbClr val="706868"/>
                </a:solidFill>
                <a:latin typeface="Roboto Condensed"/>
              </a:rPr>
              <a:t>câu</a:t>
            </a:r>
            <a:r>
              <a:rPr lang="en-US" sz="4800" b="1" dirty="0">
                <a:solidFill>
                  <a:srgbClr val="706868"/>
                </a:solidFill>
                <a:latin typeface="Roboto Condensed"/>
              </a:rPr>
              <a:t> </a:t>
            </a:r>
            <a:r>
              <a:rPr lang="en-US" sz="4800" b="1" dirty="0" err="1">
                <a:solidFill>
                  <a:srgbClr val="706868"/>
                </a:solidFill>
                <a:latin typeface="Roboto Condensed"/>
              </a:rPr>
              <a:t>văn</a:t>
            </a:r>
            <a:r>
              <a:rPr lang="en-US" sz="4800" b="1" dirty="0">
                <a:solidFill>
                  <a:srgbClr val="706868"/>
                </a:solidFill>
                <a:latin typeface="Roboto Condensed"/>
              </a:rPr>
              <a:t>: “</a:t>
            </a:r>
            <a:r>
              <a:rPr lang="en-US" sz="4800" b="1" dirty="0" err="1">
                <a:solidFill>
                  <a:srgbClr val="706868"/>
                </a:solidFill>
                <a:latin typeface="Roboto Condensed"/>
              </a:rPr>
              <a:t>Với</a:t>
            </a:r>
            <a:r>
              <a:rPr lang="en-US" sz="4800" b="1" dirty="0">
                <a:solidFill>
                  <a:srgbClr val="706868"/>
                </a:solidFill>
                <a:latin typeface="Roboto Condensed"/>
              </a:rPr>
              <a:t> con </a:t>
            </a:r>
            <a:r>
              <a:rPr lang="en-US" sz="4800" b="1" dirty="0" err="1">
                <a:solidFill>
                  <a:srgbClr val="706868"/>
                </a:solidFill>
                <a:latin typeface="Roboto Condensed"/>
              </a:rPr>
              <a:t>người</a:t>
            </a:r>
            <a:r>
              <a:rPr lang="en-US" sz="4800" b="1" dirty="0">
                <a:solidFill>
                  <a:srgbClr val="706868"/>
                </a:solidFill>
                <a:latin typeface="Roboto Condensed"/>
              </a:rPr>
              <a:t> </a:t>
            </a:r>
            <a:r>
              <a:rPr lang="en-US" sz="4800" b="1" dirty="0" err="1">
                <a:solidFill>
                  <a:srgbClr val="706868"/>
                </a:solidFill>
                <a:latin typeface="Roboto Condensed"/>
              </a:rPr>
              <a:t>đất</a:t>
            </a:r>
            <a:r>
              <a:rPr lang="en-US" sz="4800" b="1" dirty="0">
                <a:solidFill>
                  <a:srgbClr val="706868"/>
                </a:solidFill>
                <a:latin typeface="Roboto Condensed"/>
              </a:rPr>
              <a:t> </a:t>
            </a:r>
            <a:r>
              <a:rPr lang="en-US" sz="4800" b="1" dirty="0" err="1">
                <a:solidFill>
                  <a:srgbClr val="706868"/>
                </a:solidFill>
                <a:latin typeface="Roboto Condensed"/>
              </a:rPr>
              <a:t>Việt</a:t>
            </a:r>
            <a:r>
              <a:rPr lang="en-US" sz="4800" b="1" dirty="0">
                <a:solidFill>
                  <a:srgbClr val="706868"/>
                </a:solidFill>
                <a:latin typeface="Roboto Condensed"/>
              </a:rPr>
              <a:t>, </a:t>
            </a:r>
            <a:r>
              <a:rPr lang="en-US" sz="4800" b="1" dirty="0" err="1">
                <a:solidFill>
                  <a:srgbClr val="706868"/>
                </a:solidFill>
                <a:latin typeface="Roboto Condensed"/>
              </a:rPr>
              <a:t>cái</a:t>
            </a:r>
            <a:r>
              <a:rPr lang="en-US" sz="4800" b="1" dirty="0">
                <a:solidFill>
                  <a:srgbClr val="706868"/>
                </a:solidFill>
                <a:latin typeface="Roboto Condensed"/>
              </a:rPr>
              <a:t> </a:t>
            </a:r>
            <a:r>
              <a:rPr lang="en-US" sz="4800" b="1" dirty="0" err="1">
                <a:solidFill>
                  <a:srgbClr val="706868"/>
                </a:solidFill>
                <a:latin typeface="Roboto Condensed"/>
              </a:rPr>
              <a:t>chết</a:t>
            </a:r>
            <a:r>
              <a:rPr lang="en-US" sz="4800" b="1" dirty="0">
                <a:solidFill>
                  <a:srgbClr val="706868"/>
                </a:solidFill>
                <a:latin typeface="Roboto Condensed"/>
              </a:rPr>
              <a:t> – </a:t>
            </a:r>
            <a:r>
              <a:rPr lang="en-US" sz="4800" b="1" dirty="0" err="1">
                <a:solidFill>
                  <a:srgbClr val="706868"/>
                </a:solidFill>
                <a:latin typeface="Roboto Condensed"/>
              </a:rPr>
              <a:t>sự</a:t>
            </a:r>
            <a:r>
              <a:rPr lang="en-US" sz="4800" b="1" dirty="0">
                <a:solidFill>
                  <a:srgbClr val="706868"/>
                </a:solidFill>
                <a:latin typeface="Roboto Condensed"/>
              </a:rPr>
              <a:t> hi </a:t>
            </a:r>
            <a:r>
              <a:rPr lang="en-US" sz="4800" b="1" dirty="0" err="1">
                <a:solidFill>
                  <a:srgbClr val="706868"/>
                </a:solidFill>
                <a:latin typeface="Roboto Condensed"/>
              </a:rPr>
              <a:t>sinh</a:t>
            </a:r>
            <a:r>
              <a:rPr lang="en-US" sz="4800" b="1" dirty="0">
                <a:solidFill>
                  <a:srgbClr val="706868"/>
                </a:solidFill>
                <a:latin typeface="Roboto Condensed"/>
              </a:rPr>
              <a:t> </a:t>
            </a:r>
            <a:r>
              <a:rPr lang="en-US" sz="4800" b="1" dirty="0" err="1">
                <a:solidFill>
                  <a:srgbClr val="706868"/>
                </a:solidFill>
                <a:latin typeface="Roboto Condensed"/>
              </a:rPr>
              <a:t>trở</a:t>
            </a:r>
            <a:r>
              <a:rPr lang="en-US" sz="4800" b="1" dirty="0">
                <a:solidFill>
                  <a:srgbClr val="706868"/>
                </a:solidFill>
                <a:latin typeface="Roboto Condensed"/>
              </a:rPr>
              <a:t> </a:t>
            </a:r>
            <a:r>
              <a:rPr lang="en-US" sz="4800" b="1" dirty="0" err="1">
                <a:solidFill>
                  <a:srgbClr val="706868"/>
                </a:solidFill>
                <a:latin typeface="Roboto Condensed"/>
              </a:rPr>
              <a:t>thành</a:t>
            </a:r>
            <a:r>
              <a:rPr lang="en-US" sz="4800" b="1" dirty="0">
                <a:solidFill>
                  <a:srgbClr val="706868"/>
                </a:solidFill>
                <a:latin typeface="Roboto Condensed"/>
              </a:rPr>
              <a:t> </a:t>
            </a:r>
            <a:r>
              <a:rPr lang="en-US" sz="4800" b="1" dirty="0" err="1">
                <a:solidFill>
                  <a:srgbClr val="706868"/>
                </a:solidFill>
                <a:latin typeface="Roboto Condensed"/>
              </a:rPr>
              <a:t>vũ</a:t>
            </a:r>
            <a:r>
              <a:rPr lang="en-US" sz="4800" b="1" dirty="0">
                <a:solidFill>
                  <a:srgbClr val="706868"/>
                </a:solidFill>
                <a:latin typeface="Roboto Condensed"/>
              </a:rPr>
              <a:t> </a:t>
            </a:r>
            <a:r>
              <a:rPr lang="en-US" sz="4800" b="1" dirty="0" err="1">
                <a:solidFill>
                  <a:srgbClr val="706868"/>
                </a:solidFill>
                <a:latin typeface="Roboto Condensed"/>
              </a:rPr>
              <a:t>khí</a:t>
            </a:r>
            <a:r>
              <a:rPr lang="en-US" sz="4800" b="1" dirty="0">
                <a:solidFill>
                  <a:srgbClr val="706868"/>
                </a:solidFill>
                <a:latin typeface="Roboto Condensed"/>
              </a:rPr>
              <a:t> </a:t>
            </a:r>
            <a:r>
              <a:rPr lang="en-US" sz="4800" b="1" dirty="0" err="1">
                <a:solidFill>
                  <a:srgbClr val="706868"/>
                </a:solidFill>
                <a:latin typeface="Roboto Condensed"/>
              </a:rPr>
              <a:t>vô</a:t>
            </a:r>
            <a:r>
              <a:rPr lang="en-US" sz="4800" b="1" dirty="0">
                <a:solidFill>
                  <a:srgbClr val="706868"/>
                </a:solidFill>
                <a:latin typeface="Roboto Condensed"/>
              </a:rPr>
              <a:t> </a:t>
            </a:r>
            <a:r>
              <a:rPr lang="en-US" sz="4800" b="1" dirty="0" err="1">
                <a:solidFill>
                  <a:srgbClr val="706868"/>
                </a:solidFill>
                <a:latin typeface="Roboto Condensed"/>
              </a:rPr>
              <a:t>hình</a:t>
            </a:r>
            <a:r>
              <a:rPr lang="en-US" sz="4800" b="1" dirty="0">
                <a:solidFill>
                  <a:srgbClr val="706868"/>
                </a:solidFill>
                <a:latin typeface="Roboto Condensed"/>
              </a:rPr>
              <a:t> </a:t>
            </a:r>
            <a:r>
              <a:rPr lang="en-US" sz="4800" b="1" dirty="0" err="1">
                <a:solidFill>
                  <a:srgbClr val="706868"/>
                </a:solidFill>
                <a:latin typeface="Roboto Condensed"/>
              </a:rPr>
              <a:t>khiến</a:t>
            </a:r>
            <a:r>
              <a:rPr lang="en-US" sz="4800" b="1" dirty="0">
                <a:solidFill>
                  <a:srgbClr val="706868"/>
                </a:solidFill>
                <a:latin typeface="Roboto Condensed"/>
              </a:rPr>
              <a:t> </a:t>
            </a:r>
            <a:r>
              <a:rPr lang="en-US" sz="4800" b="1" dirty="0" err="1">
                <a:solidFill>
                  <a:srgbClr val="706868"/>
                </a:solidFill>
                <a:latin typeface="Roboto Condensed"/>
              </a:rPr>
              <a:t>kẻ</a:t>
            </a:r>
            <a:r>
              <a:rPr lang="en-US" sz="4800" b="1" dirty="0">
                <a:solidFill>
                  <a:srgbClr val="706868"/>
                </a:solidFill>
                <a:latin typeface="Roboto Condensed"/>
              </a:rPr>
              <a:t> </a:t>
            </a:r>
            <a:r>
              <a:rPr lang="en-US" sz="4800" b="1" dirty="0" err="1">
                <a:solidFill>
                  <a:srgbClr val="706868"/>
                </a:solidFill>
                <a:latin typeface="Roboto Condensed"/>
              </a:rPr>
              <a:t>thù</a:t>
            </a:r>
            <a:r>
              <a:rPr lang="en-US" sz="4800" b="1" dirty="0">
                <a:solidFill>
                  <a:srgbClr val="706868"/>
                </a:solidFill>
                <a:latin typeface="Roboto Condensed"/>
              </a:rPr>
              <a:t> run </a:t>
            </a:r>
            <a:r>
              <a:rPr lang="en-US" sz="4800" b="1" dirty="0" err="1">
                <a:solidFill>
                  <a:srgbClr val="706868"/>
                </a:solidFill>
                <a:latin typeface="Roboto Condensed"/>
              </a:rPr>
              <a:t>sợ</a:t>
            </a:r>
            <a:r>
              <a:rPr lang="en-US" sz="4800" b="1" dirty="0">
                <a:solidFill>
                  <a:srgbClr val="706868"/>
                </a:solidFill>
                <a:latin typeface="Roboto Condensed"/>
              </a:rPr>
              <a:t>”?</a:t>
            </a:r>
          </a:p>
        </p:txBody>
      </p:sp>
      <p:sp>
        <p:nvSpPr>
          <p:cNvPr id="11" name="TextBox 11"/>
          <p:cNvSpPr txBox="1"/>
          <p:nvPr/>
        </p:nvSpPr>
        <p:spPr>
          <a:xfrm>
            <a:off x="2847847" y="7317814"/>
            <a:ext cx="12592307" cy="2525981"/>
          </a:xfrm>
          <a:prstGeom prst="rect">
            <a:avLst/>
          </a:prstGeom>
        </p:spPr>
        <p:txBody>
          <a:bodyPr lIns="0" tIns="0" rIns="0" bIns="0" rtlCol="0" anchor="t">
            <a:spAutoFit/>
          </a:bodyPr>
          <a:lstStyle/>
          <a:p>
            <a:pPr algn="ctr">
              <a:lnSpc>
                <a:spcPts val="6720"/>
              </a:lnSpc>
              <a:spcBef>
                <a:spcPct val="0"/>
              </a:spcBef>
            </a:pPr>
            <a:r>
              <a:rPr lang="en-US" sz="4800" dirty="0" err="1">
                <a:solidFill>
                  <a:srgbClr val="706868"/>
                </a:solidFill>
                <a:latin typeface="Roboto Condensed"/>
              </a:rPr>
              <a:t>Câu</a:t>
            </a:r>
            <a:r>
              <a:rPr lang="en-US" sz="4800" dirty="0">
                <a:solidFill>
                  <a:srgbClr val="706868"/>
                </a:solidFill>
                <a:latin typeface="Roboto Condensed"/>
              </a:rPr>
              <a:t> </a:t>
            </a:r>
            <a:r>
              <a:rPr lang="en-US" sz="4800" dirty="0" err="1">
                <a:solidFill>
                  <a:srgbClr val="706868"/>
                </a:solidFill>
                <a:latin typeface="Roboto Condensed"/>
              </a:rPr>
              <a:t>nói</a:t>
            </a:r>
            <a:r>
              <a:rPr lang="en-US" sz="4800" dirty="0">
                <a:solidFill>
                  <a:srgbClr val="706868"/>
                </a:solidFill>
                <a:latin typeface="Roboto Condensed"/>
              </a:rPr>
              <a:t> </a:t>
            </a:r>
            <a:r>
              <a:rPr lang="en-US" sz="4800" dirty="0" err="1">
                <a:solidFill>
                  <a:srgbClr val="706868"/>
                </a:solidFill>
                <a:latin typeface="Roboto Condensed"/>
              </a:rPr>
              <a:t>này</a:t>
            </a:r>
            <a:r>
              <a:rPr lang="en-US" sz="4800" dirty="0">
                <a:solidFill>
                  <a:srgbClr val="706868"/>
                </a:solidFill>
                <a:latin typeface="Roboto Condensed"/>
              </a:rPr>
              <a:t> </a:t>
            </a:r>
            <a:r>
              <a:rPr lang="en-US" sz="4800" dirty="0" err="1">
                <a:solidFill>
                  <a:srgbClr val="706868"/>
                </a:solidFill>
                <a:latin typeface="Roboto Condensed"/>
              </a:rPr>
              <a:t>có</a:t>
            </a:r>
            <a:r>
              <a:rPr lang="en-US" sz="4800" dirty="0">
                <a:solidFill>
                  <a:srgbClr val="706868"/>
                </a:solidFill>
                <a:latin typeface="Roboto Condensed"/>
              </a:rPr>
              <a:t> </a:t>
            </a:r>
            <a:r>
              <a:rPr lang="en-US" sz="4800" dirty="0" err="1">
                <a:solidFill>
                  <a:srgbClr val="706868"/>
                </a:solidFill>
                <a:latin typeface="Roboto Condensed"/>
              </a:rPr>
              <a:t>thể</a:t>
            </a:r>
            <a:r>
              <a:rPr lang="en-US" sz="4800" dirty="0">
                <a:solidFill>
                  <a:srgbClr val="706868"/>
                </a:solidFill>
                <a:latin typeface="Roboto Condensed"/>
              </a:rPr>
              <a:t> </a:t>
            </a:r>
            <a:r>
              <a:rPr lang="en-US" sz="4800" dirty="0" err="1">
                <a:solidFill>
                  <a:srgbClr val="706868"/>
                </a:solidFill>
                <a:latin typeface="Roboto Condensed"/>
              </a:rPr>
              <a:t>hiểu</a:t>
            </a:r>
            <a:r>
              <a:rPr lang="en-US" sz="4800" dirty="0">
                <a:solidFill>
                  <a:srgbClr val="706868"/>
                </a:solidFill>
                <a:latin typeface="Roboto Condensed"/>
              </a:rPr>
              <a:t>, </a:t>
            </a:r>
            <a:r>
              <a:rPr lang="en-US" sz="4800" dirty="0" err="1">
                <a:solidFill>
                  <a:srgbClr val="706868"/>
                </a:solidFill>
                <a:latin typeface="Roboto Condensed"/>
              </a:rPr>
              <a:t>với</a:t>
            </a:r>
            <a:r>
              <a:rPr lang="en-US" sz="4800" dirty="0">
                <a:solidFill>
                  <a:srgbClr val="706868"/>
                </a:solidFill>
                <a:latin typeface="Roboto Condensed"/>
              </a:rPr>
              <a:t> </a:t>
            </a:r>
            <a:r>
              <a:rPr lang="en-US" sz="4800" dirty="0" err="1">
                <a:solidFill>
                  <a:srgbClr val="706868"/>
                </a:solidFill>
                <a:latin typeface="Roboto Condensed"/>
              </a:rPr>
              <a:t>nhân</a:t>
            </a:r>
            <a:r>
              <a:rPr lang="en-US" sz="4800" dirty="0">
                <a:solidFill>
                  <a:srgbClr val="706868"/>
                </a:solidFill>
                <a:latin typeface="Roboto Condensed"/>
              </a:rPr>
              <a:t> </a:t>
            </a:r>
            <a:r>
              <a:rPr lang="en-US" sz="4800" dirty="0" err="1">
                <a:solidFill>
                  <a:srgbClr val="706868"/>
                </a:solidFill>
                <a:latin typeface="Roboto Condensed"/>
              </a:rPr>
              <a:t>dân</a:t>
            </a:r>
            <a:r>
              <a:rPr lang="en-US" sz="4800" dirty="0">
                <a:solidFill>
                  <a:srgbClr val="706868"/>
                </a:solidFill>
                <a:latin typeface="Roboto Condensed"/>
              </a:rPr>
              <a:t> </a:t>
            </a:r>
            <a:r>
              <a:rPr lang="en-US" sz="4800" dirty="0" err="1">
                <a:solidFill>
                  <a:srgbClr val="706868"/>
                </a:solidFill>
                <a:latin typeface="Roboto Condensed"/>
              </a:rPr>
              <a:t>Việt</a:t>
            </a:r>
            <a:r>
              <a:rPr lang="en-US" sz="4800" dirty="0">
                <a:solidFill>
                  <a:srgbClr val="706868"/>
                </a:solidFill>
                <a:latin typeface="Roboto Condensed"/>
              </a:rPr>
              <a:t> Nam, </a:t>
            </a:r>
            <a:r>
              <a:rPr lang="en-US" sz="4800" dirty="0" err="1">
                <a:solidFill>
                  <a:srgbClr val="706868"/>
                </a:solidFill>
                <a:latin typeface="Roboto Condensed"/>
              </a:rPr>
              <a:t>họ</a:t>
            </a:r>
            <a:r>
              <a:rPr lang="en-US" sz="4800" dirty="0">
                <a:solidFill>
                  <a:srgbClr val="706868"/>
                </a:solidFill>
                <a:latin typeface="Roboto Condensed"/>
              </a:rPr>
              <a:t> </a:t>
            </a:r>
            <a:r>
              <a:rPr lang="en-US" sz="4800" dirty="0" err="1">
                <a:solidFill>
                  <a:srgbClr val="706868"/>
                </a:solidFill>
                <a:latin typeface="Roboto Condensed"/>
              </a:rPr>
              <a:t>luôn</a:t>
            </a:r>
            <a:r>
              <a:rPr lang="en-US" sz="4800" dirty="0">
                <a:solidFill>
                  <a:srgbClr val="706868"/>
                </a:solidFill>
                <a:latin typeface="Roboto Condensed"/>
              </a:rPr>
              <a:t> </a:t>
            </a:r>
            <a:r>
              <a:rPr lang="en-US" sz="4800" dirty="0" err="1">
                <a:solidFill>
                  <a:srgbClr val="706868"/>
                </a:solidFill>
                <a:latin typeface="Roboto Condensed"/>
              </a:rPr>
              <a:t>quyết</a:t>
            </a:r>
            <a:r>
              <a:rPr lang="en-US" sz="4800" dirty="0">
                <a:solidFill>
                  <a:srgbClr val="706868"/>
                </a:solidFill>
                <a:latin typeface="Roboto Condensed"/>
              </a:rPr>
              <a:t> </a:t>
            </a:r>
            <a:r>
              <a:rPr lang="en-US" sz="4800" dirty="0" err="1">
                <a:solidFill>
                  <a:srgbClr val="706868"/>
                </a:solidFill>
                <a:latin typeface="Roboto Condensed"/>
              </a:rPr>
              <a:t>tâm</a:t>
            </a:r>
            <a:r>
              <a:rPr lang="en-US" sz="4800" dirty="0">
                <a:solidFill>
                  <a:srgbClr val="706868"/>
                </a:solidFill>
                <a:latin typeface="Roboto Condensed"/>
              </a:rPr>
              <a:t>,  </a:t>
            </a:r>
            <a:r>
              <a:rPr lang="en-US" sz="4800" dirty="0" err="1">
                <a:solidFill>
                  <a:srgbClr val="706868"/>
                </a:solidFill>
                <a:latin typeface="Roboto Condensed"/>
              </a:rPr>
              <a:t>chiến</a:t>
            </a:r>
            <a:r>
              <a:rPr lang="en-US" sz="4800" dirty="0">
                <a:solidFill>
                  <a:srgbClr val="706868"/>
                </a:solidFill>
                <a:latin typeface="Roboto Condensed"/>
              </a:rPr>
              <a:t> </a:t>
            </a:r>
            <a:r>
              <a:rPr lang="en-US" sz="4800" dirty="0" err="1">
                <a:solidFill>
                  <a:srgbClr val="706868"/>
                </a:solidFill>
                <a:latin typeface="Roboto Condensed"/>
              </a:rPr>
              <a:t>đấu</a:t>
            </a:r>
            <a:r>
              <a:rPr lang="en-US" sz="4800" dirty="0">
                <a:solidFill>
                  <a:srgbClr val="706868"/>
                </a:solidFill>
                <a:latin typeface="Roboto Condensed"/>
              </a:rPr>
              <a:t> </a:t>
            </a:r>
            <a:r>
              <a:rPr lang="en-US" sz="4800" dirty="0" err="1">
                <a:solidFill>
                  <a:srgbClr val="706868"/>
                </a:solidFill>
                <a:latin typeface="Roboto Condensed"/>
              </a:rPr>
              <a:t>vì</a:t>
            </a:r>
            <a:r>
              <a:rPr lang="en-US" sz="4800" dirty="0">
                <a:solidFill>
                  <a:srgbClr val="706868"/>
                </a:solidFill>
                <a:latin typeface="Roboto Condensed"/>
              </a:rPr>
              <a:t> </a:t>
            </a:r>
            <a:r>
              <a:rPr lang="en-US" sz="4800" dirty="0" err="1">
                <a:solidFill>
                  <a:srgbClr val="706868"/>
                </a:solidFill>
                <a:latin typeface="Roboto Condensed"/>
              </a:rPr>
              <a:t>đất</a:t>
            </a:r>
            <a:r>
              <a:rPr lang="en-US" sz="4800" dirty="0">
                <a:solidFill>
                  <a:srgbClr val="706868"/>
                </a:solidFill>
                <a:latin typeface="Roboto Condensed"/>
              </a:rPr>
              <a:t> </a:t>
            </a:r>
            <a:r>
              <a:rPr lang="en-US" sz="4800" dirty="0" err="1">
                <a:solidFill>
                  <a:srgbClr val="706868"/>
                </a:solidFill>
                <a:latin typeface="Roboto Condensed"/>
              </a:rPr>
              <a:t>nước</a:t>
            </a:r>
            <a:r>
              <a:rPr lang="en-US" sz="4800" dirty="0">
                <a:solidFill>
                  <a:srgbClr val="706868"/>
                </a:solidFill>
                <a:latin typeface="Roboto Condensed"/>
              </a:rPr>
              <a:t> </a:t>
            </a:r>
            <a:r>
              <a:rPr lang="en-US" sz="4800" dirty="0" err="1">
                <a:solidFill>
                  <a:srgbClr val="706868"/>
                </a:solidFill>
                <a:latin typeface="Roboto Condensed"/>
              </a:rPr>
              <a:t>và</a:t>
            </a:r>
            <a:r>
              <a:rPr lang="en-US" sz="4800" dirty="0">
                <a:solidFill>
                  <a:srgbClr val="706868"/>
                </a:solidFill>
                <a:latin typeface="Roboto Condensed"/>
              </a:rPr>
              <a:t> </a:t>
            </a:r>
            <a:r>
              <a:rPr lang="en-US" sz="4800" dirty="0" err="1">
                <a:solidFill>
                  <a:srgbClr val="706868"/>
                </a:solidFill>
                <a:latin typeface="Roboto Condensed"/>
              </a:rPr>
              <a:t>sẵn</a:t>
            </a:r>
            <a:r>
              <a:rPr lang="en-US" sz="4800" dirty="0">
                <a:solidFill>
                  <a:srgbClr val="706868"/>
                </a:solidFill>
                <a:latin typeface="Roboto Condensed"/>
              </a:rPr>
              <a:t> </a:t>
            </a:r>
            <a:r>
              <a:rPr lang="en-US" sz="4800" dirty="0" err="1">
                <a:solidFill>
                  <a:srgbClr val="706868"/>
                </a:solidFill>
                <a:latin typeface="Roboto Condensed"/>
              </a:rPr>
              <a:t>sàng</a:t>
            </a:r>
            <a:r>
              <a:rPr lang="en-US" sz="4800" dirty="0">
                <a:solidFill>
                  <a:srgbClr val="706868"/>
                </a:solidFill>
                <a:latin typeface="Roboto Condensed"/>
              </a:rPr>
              <a:t>  hi </a:t>
            </a:r>
            <a:r>
              <a:rPr lang="en-US" sz="4800" dirty="0" err="1">
                <a:solidFill>
                  <a:srgbClr val="706868"/>
                </a:solidFill>
                <a:latin typeface="Roboto Condensed"/>
              </a:rPr>
              <a:t>sinh</a:t>
            </a:r>
            <a:r>
              <a:rPr lang="en-US" sz="4800" dirty="0">
                <a:solidFill>
                  <a:srgbClr val="706868"/>
                </a:solidFill>
                <a:latin typeface="Roboto Condensed"/>
              </a:rPr>
              <a:t> </a:t>
            </a:r>
            <a:r>
              <a:rPr lang="en-US" sz="4800" dirty="0" err="1">
                <a:solidFill>
                  <a:srgbClr val="706868"/>
                </a:solidFill>
                <a:latin typeface="Roboto Condensed"/>
              </a:rPr>
              <a:t>vì</a:t>
            </a:r>
            <a:r>
              <a:rPr lang="en-US" sz="4800" dirty="0">
                <a:solidFill>
                  <a:srgbClr val="706868"/>
                </a:solidFill>
                <a:latin typeface="Roboto Condensed"/>
              </a:rPr>
              <a:t> </a:t>
            </a:r>
            <a:r>
              <a:rPr lang="en-US" sz="4800" dirty="0" err="1">
                <a:solidFill>
                  <a:srgbClr val="706868"/>
                </a:solidFill>
                <a:latin typeface="Roboto Condensed"/>
              </a:rPr>
              <a:t>đất</a:t>
            </a:r>
            <a:r>
              <a:rPr lang="en-US" sz="4800" dirty="0">
                <a:solidFill>
                  <a:srgbClr val="706868"/>
                </a:solidFill>
                <a:latin typeface="Roboto Condensed"/>
              </a:rPr>
              <a:t> </a:t>
            </a:r>
            <a:r>
              <a:rPr lang="en-US" sz="4800" dirty="0" err="1">
                <a:solidFill>
                  <a:srgbClr val="706868"/>
                </a:solidFill>
                <a:latin typeface="Roboto Condensed"/>
              </a:rPr>
              <a:t>nước</a:t>
            </a:r>
            <a:r>
              <a:rPr lang="en-US" sz="4800" dirty="0">
                <a:solidFill>
                  <a:srgbClr val="706868"/>
                </a:solidFill>
                <a:latin typeface="Roboto Condensed"/>
              </a:rPr>
              <a:t>. </a:t>
            </a:r>
            <a:r>
              <a:rPr lang="en-US" sz="4800" dirty="0" err="1">
                <a:solidFill>
                  <a:srgbClr val="706868"/>
                </a:solidFill>
                <a:latin typeface="Roboto Condensed"/>
              </a:rPr>
              <a:t>Điều</a:t>
            </a:r>
            <a:r>
              <a:rPr lang="en-US" sz="4800" dirty="0">
                <a:solidFill>
                  <a:srgbClr val="706868"/>
                </a:solidFill>
                <a:latin typeface="Roboto Condensed"/>
              </a:rPr>
              <a:t> </a:t>
            </a:r>
            <a:r>
              <a:rPr lang="en-US" sz="4800" dirty="0" err="1">
                <a:solidFill>
                  <a:srgbClr val="706868"/>
                </a:solidFill>
                <a:latin typeface="Roboto Condensed"/>
              </a:rPr>
              <a:t>đó</a:t>
            </a:r>
            <a:r>
              <a:rPr lang="en-US" sz="4800" dirty="0">
                <a:solidFill>
                  <a:srgbClr val="706868"/>
                </a:solidFill>
                <a:latin typeface="Roboto Condensed"/>
              </a:rPr>
              <a:t> </a:t>
            </a:r>
            <a:r>
              <a:rPr lang="en-US" sz="4800" dirty="0" err="1">
                <a:solidFill>
                  <a:srgbClr val="706868"/>
                </a:solidFill>
                <a:latin typeface="Roboto Condensed"/>
              </a:rPr>
              <a:t>khiến</a:t>
            </a:r>
            <a:r>
              <a:rPr lang="en-US" sz="4800" dirty="0">
                <a:solidFill>
                  <a:srgbClr val="706868"/>
                </a:solidFill>
                <a:latin typeface="Roboto Condensed"/>
              </a:rPr>
              <a:t> </a:t>
            </a:r>
            <a:r>
              <a:rPr lang="en-US" sz="4800" dirty="0" err="1">
                <a:solidFill>
                  <a:srgbClr val="706868"/>
                </a:solidFill>
                <a:latin typeface="Roboto Condensed"/>
              </a:rPr>
              <a:t>cho</a:t>
            </a:r>
            <a:r>
              <a:rPr lang="en-US" sz="4800" dirty="0">
                <a:solidFill>
                  <a:srgbClr val="706868"/>
                </a:solidFill>
                <a:latin typeface="Roboto Condensed"/>
              </a:rPr>
              <a:t> </a:t>
            </a:r>
            <a:r>
              <a:rPr lang="en-US" sz="4800" dirty="0" err="1">
                <a:solidFill>
                  <a:srgbClr val="706868"/>
                </a:solidFill>
                <a:latin typeface="Roboto Condensed"/>
              </a:rPr>
              <a:t>kẻ</a:t>
            </a:r>
            <a:r>
              <a:rPr lang="en-US" sz="4800" dirty="0">
                <a:solidFill>
                  <a:srgbClr val="706868"/>
                </a:solidFill>
                <a:latin typeface="Roboto Condensed"/>
              </a:rPr>
              <a:t> </a:t>
            </a:r>
            <a:r>
              <a:rPr lang="en-US" sz="4800" dirty="0" err="1">
                <a:solidFill>
                  <a:srgbClr val="706868"/>
                </a:solidFill>
                <a:latin typeface="Roboto Condensed"/>
              </a:rPr>
              <a:t>thù</a:t>
            </a:r>
            <a:r>
              <a:rPr lang="en-US" sz="4800" dirty="0">
                <a:solidFill>
                  <a:srgbClr val="706868"/>
                </a:solidFill>
                <a:latin typeface="Roboto Condensed"/>
              </a:rPr>
              <a:t> run </a:t>
            </a:r>
            <a:r>
              <a:rPr lang="en-US" sz="4800" dirty="0" err="1">
                <a:solidFill>
                  <a:srgbClr val="706868"/>
                </a:solidFill>
                <a:latin typeface="Roboto Condensed"/>
              </a:rPr>
              <a:t>sợ</a:t>
            </a:r>
            <a:r>
              <a:rPr lang="en-US" sz="4800" dirty="0">
                <a:solidFill>
                  <a:srgbClr val="706868"/>
                </a:solidFill>
                <a:latin typeface="Roboto Condensed"/>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grpSp>
        <p:nvGrpSpPr>
          <p:cNvPr id="3" name="Group 3"/>
          <p:cNvGrpSpPr/>
          <p:nvPr/>
        </p:nvGrpSpPr>
        <p:grpSpPr>
          <a:xfrm>
            <a:off x="-294670" y="-3570388"/>
            <a:ext cx="10690259" cy="7140776"/>
            <a:chOff x="0" y="0"/>
            <a:chExt cx="14253678" cy="9521035"/>
          </a:xfrm>
        </p:grpSpPr>
        <p:pic>
          <p:nvPicPr>
            <p:cNvPr id="4" name="Picture 4"/>
            <p:cNvPicPr>
              <a:picLocks noChangeAspect="1"/>
            </p:cNvPicPr>
            <p:nvPr/>
          </p:nvPicPr>
          <p:blipFill>
            <a:blip r:embed="rId3"/>
            <a:srcRect l="26929" r="11277" b="14084"/>
            <a:stretch>
              <a:fillRect/>
            </a:stretch>
          </p:blipFill>
          <p:spPr>
            <a:xfrm rot="539076">
              <a:off x="440613" y="1003119"/>
              <a:ext cx="13372453" cy="6693394"/>
            </a:xfrm>
            <a:prstGeom prst="rect">
              <a:avLst/>
            </a:prstGeom>
          </p:spPr>
        </p:pic>
        <p:pic>
          <p:nvPicPr>
            <p:cNvPr id="5" name="Picture 5"/>
            <p:cNvPicPr>
              <a:picLocks noChangeAspect="1"/>
            </p:cNvPicPr>
            <p:nvPr/>
          </p:nvPicPr>
          <p:blipFill>
            <a:blip r:embed="rId4"/>
            <a:srcRect l="35053" t="1953" r="18544" b="73679"/>
            <a:stretch>
              <a:fillRect/>
            </a:stretch>
          </p:blipFill>
          <p:spPr>
            <a:xfrm rot="1440737">
              <a:off x="651177" y="3075256"/>
              <a:ext cx="10161818" cy="4576208"/>
            </a:xfrm>
            <a:prstGeom prst="rect">
              <a:avLst/>
            </a:prstGeom>
          </p:spPr>
        </p:pic>
      </p:grpSp>
      <p:grpSp>
        <p:nvGrpSpPr>
          <p:cNvPr id="6" name="Group 6"/>
          <p:cNvGrpSpPr/>
          <p:nvPr/>
        </p:nvGrpSpPr>
        <p:grpSpPr>
          <a:xfrm rot="-9246358">
            <a:off x="11047604" y="-2541688"/>
            <a:ext cx="10690259" cy="7140776"/>
            <a:chOff x="0" y="0"/>
            <a:chExt cx="14253678" cy="9521035"/>
          </a:xfrm>
        </p:grpSpPr>
        <p:pic>
          <p:nvPicPr>
            <p:cNvPr id="7" name="Picture 7"/>
            <p:cNvPicPr>
              <a:picLocks noChangeAspect="1"/>
            </p:cNvPicPr>
            <p:nvPr/>
          </p:nvPicPr>
          <p:blipFill>
            <a:blip r:embed="rId3"/>
            <a:srcRect l="26929" r="11277" b="14084"/>
            <a:stretch>
              <a:fillRect/>
            </a:stretch>
          </p:blipFill>
          <p:spPr>
            <a:xfrm rot="539076">
              <a:off x="440613" y="1003119"/>
              <a:ext cx="13372453" cy="6693394"/>
            </a:xfrm>
            <a:prstGeom prst="rect">
              <a:avLst/>
            </a:prstGeom>
          </p:spPr>
        </p:pic>
        <p:pic>
          <p:nvPicPr>
            <p:cNvPr id="8" name="Picture 8"/>
            <p:cNvPicPr>
              <a:picLocks noChangeAspect="1"/>
            </p:cNvPicPr>
            <p:nvPr/>
          </p:nvPicPr>
          <p:blipFill>
            <a:blip r:embed="rId4"/>
            <a:srcRect l="35053" t="1953" r="18544" b="73679"/>
            <a:stretch>
              <a:fillRect/>
            </a:stretch>
          </p:blipFill>
          <p:spPr>
            <a:xfrm rot="1440737">
              <a:off x="651177" y="3075256"/>
              <a:ext cx="10161818" cy="4576208"/>
            </a:xfrm>
            <a:prstGeom prst="rect">
              <a:avLst/>
            </a:prstGeom>
          </p:spPr>
        </p:pic>
      </p:grpSp>
      <p:pic>
        <p:nvPicPr>
          <p:cNvPr id="9" name="Picture 9"/>
          <p:cNvPicPr>
            <a:picLocks noChangeAspect="1"/>
          </p:cNvPicPr>
          <p:nvPr/>
        </p:nvPicPr>
        <p:blipFill>
          <a:blip r:embed="rId5"/>
          <a:srcRect/>
          <a:stretch>
            <a:fillRect/>
          </a:stretch>
        </p:blipFill>
        <p:spPr>
          <a:xfrm rot="-821161">
            <a:off x="214680" y="5726120"/>
            <a:ext cx="2473978" cy="6108587"/>
          </a:xfrm>
          <a:prstGeom prst="rect">
            <a:avLst/>
          </a:prstGeom>
        </p:spPr>
      </p:pic>
      <p:pic>
        <p:nvPicPr>
          <p:cNvPr id="10" name="Picture 10"/>
          <p:cNvPicPr>
            <a:picLocks noChangeAspect="1"/>
          </p:cNvPicPr>
          <p:nvPr/>
        </p:nvPicPr>
        <p:blipFill>
          <a:blip r:embed="rId6"/>
          <a:srcRect/>
          <a:stretch>
            <a:fillRect/>
          </a:stretch>
        </p:blipFill>
        <p:spPr>
          <a:xfrm rot="-2505354">
            <a:off x="16714530" y="372531"/>
            <a:ext cx="2105366" cy="2586593"/>
          </a:xfrm>
          <a:prstGeom prst="rect">
            <a:avLst/>
          </a:prstGeom>
        </p:spPr>
      </p:pic>
      <p:pic>
        <p:nvPicPr>
          <p:cNvPr id="11" name="Picture 11"/>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a:off x="4208778" y="3398921"/>
            <a:ext cx="11467376" cy="6665412"/>
          </a:xfrm>
          <a:prstGeom prst="rect">
            <a:avLst/>
          </a:prstGeom>
        </p:spPr>
      </p:pic>
      <p:sp>
        <p:nvSpPr>
          <p:cNvPr id="12" name="TextBox 12"/>
          <p:cNvSpPr txBox="1"/>
          <p:nvPr/>
        </p:nvSpPr>
        <p:spPr>
          <a:xfrm>
            <a:off x="6914062" y="1780897"/>
            <a:ext cx="12171347" cy="1210264"/>
          </a:xfrm>
          <a:prstGeom prst="rect">
            <a:avLst/>
          </a:prstGeom>
        </p:spPr>
        <p:txBody>
          <a:bodyPr lIns="0" tIns="0" rIns="0" bIns="0" rtlCol="0" anchor="t">
            <a:spAutoFit/>
          </a:bodyPr>
          <a:lstStyle/>
          <a:p>
            <a:pPr algn="ctr">
              <a:lnSpc>
                <a:spcPts val="9939"/>
              </a:lnSpc>
            </a:pPr>
            <a:r>
              <a:rPr lang="en-US" sz="7098">
                <a:solidFill>
                  <a:srgbClr val="504238"/>
                </a:solidFill>
                <a:latin typeface="Fraunces Bold"/>
              </a:rPr>
              <a:t>4. LUYỆN TẬP</a:t>
            </a:r>
          </a:p>
        </p:txBody>
      </p:sp>
      <p:sp>
        <p:nvSpPr>
          <p:cNvPr id="13" name="TextBox 13"/>
          <p:cNvSpPr txBox="1"/>
          <p:nvPr/>
        </p:nvSpPr>
        <p:spPr>
          <a:xfrm>
            <a:off x="5516863" y="6254408"/>
            <a:ext cx="9757451" cy="2526006"/>
          </a:xfrm>
          <a:prstGeom prst="rect">
            <a:avLst/>
          </a:prstGeom>
        </p:spPr>
        <p:txBody>
          <a:bodyPr lIns="0" tIns="0" rIns="0" bIns="0" rtlCol="0" anchor="t">
            <a:spAutoFit/>
          </a:bodyPr>
          <a:lstStyle/>
          <a:p>
            <a:pPr algn="ctr">
              <a:lnSpc>
                <a:spcPts val="6719"/>
              </a:lnSpc>
              <a:spcBef>
                <a:spcPct val="0"/>
              </a:spcBef>
            </a:pPr>
            <a:r>
              <a:rPr lang="en-US" sz="4800" dirty="0" err="1">
                <a:solidFill>
                  <a:srgbClr val="504238"/>
                </a:solidFill>
                <a:latin typeface="Roboto Condensed"/>
              </a:rPr>
              <a:t>Khái</a:t>
            </a:r>
            <a:r>
              <a:rPr lang="en-US" sz="4800" dirty="0">
                <a:solidFill>
                  <a:srgbClr val="504238"/>
                </a:solidFill>
                <a:latin typeface="Roboto Condensed"/>
              </a:rPr>
              <a:t> </a:t>
            </a:r>
            <a:r>
              <a:rPr lang="en-US" sz="4800" dirty="0" err="1">
                <a:solidFill>
                  <a:srgbClr val="504238"/>
                </a:solidFill>
                <a:latin typeface="Roboto Condensed"/>
              </a:rPr>
              <a:t>quát</a:t>
            </a:r>
            <a:r>
              <a:rPr lang="en-US" sz="4800" dirty="0">
                <a:solidFill>
                  <a:srgbClr val="504238"/>
                </a:solidFill>
                <a:latin typeface="Roboto Condensed"/>
              </a:rPr>
              <a:t> </a:t>
            </a:r>
            <a:r>
              <a:rPr lang="en-US" sz="4800" dirty="0" err="1">
                <a:solidFill>
                  <a:srgbClr val="504238"/>
                </a:solidFill>
                <a:latin typeface="Roboto Condensed"/>
              </a:rPr>
              <a:t>đặc</a:t>
            </a:r>
            <a:r>
              <a:rPr lang="en-US" sz="4800" dirty="0">
                <a:solidFill>
                  <a:srgbClr val="504238"/>
                </a:solidFill>
                <a:latin typeface="Roboto Condensed"/>
              </a:rPr>
              <a:t> </a:t>
            </a:r>
            <a:r>
              <a:rPr lang="en-US" sz="4800" dirty="0" err="1">
                <a:solidFill>
                  <a:srgbClr val="504238"/>
                </a:solidFill>
                <a:latin typeface="Roboto Condensed"/>
              </a:rPr>
              <a:t>điểm</a:t>
            </a:r>
            <a:r>
              <a:rPr lang="en-US" sz="4800" dirty="0">
                <a:solidFill>
                  <a:srgbClr val="504238"/>
                </a:solidFill>
                <a:latin typeface="Roboto Condensed"/>
              </a:rPr>
              <a:t> </a:t>
            </a:r>
            <a:r>
              <a:rPr lang="en-US" sz="4800" dirty="0" err="1">
                <a:solidFill>
                  <a:srgbClr val="504238"/>
                </a:solidFill>
                <a:latin typeface="Roboto Condensed"/>
              </a:rPr>
              <a:t>thể</a:t>
            </a:r>
            <a:r>
              <a:rPr lang="en-US" sz="4800" dirty="0">
                <a:solidFill>
                  <a:srgbClr val="504238"/>
                </a:solidFill>
                <a:latin typeface="Roboto Condensed"/>
              </a:rPr>
              <a:t> </a:t>
            </a:r>
            <a:r>
              <a:rPr lang="en-US" sz="4800" dirty="0" err="1">
                <a:solidFill>
                  <a:srgbClr val="504238"/>
                </a:solidFill>
                <a:latin typeface="Roboto Condensed"/>
              </a:rPr>
              <a:t>loại</a:t>
            </a:r>
            <a:r>
              <a:rPr lang="en-US" sz="4800" dirty="0">
                <a:solidFill>
                  <a:srgbClr val="504238"/>
                </a:solidFill>
                <a:latin typeface="Roboto Condensed"/>
              </a:rPr>
              <a:t> qua </a:t>
            </a:r>
            <a:r>
              <a:rPr lang="en-US" sz="4800" dirty="0" err="1">
                <a:solidFill>
                  <a:srgbClr val="504238"/>
                </a:solidFill>
                <a:latin typeface="Roboto Condensed"/>
              </a:rPr>
              <a:t>văn</a:t>
            </a:r>
            <a:r>
              <a:rPr lang="en-US" sz="4800" dirty="0">
                <a:solidFill>
                  <a:srgbClr val="504238"/>
                </a:solidFill>
                <a:latin typeface="Roboto Condensed"/>
              </a:rPr>
              <a:t> </a:t>
            </a:r>
            <a:r>
              <a:rPr lang="en-US" sz="4800" dirty="0" err="1">
                <a:solidFill>
                  <a:srgbClr val="504238"/>
                </a:solidFill>
                <a:latin typeface="Roboto Condensed"/>
              </a:rPr>
              <a:t>bản</a:t>
            </a:r>
            <a:r>
              <a:rPr lang="en-US" sz="4800" dirty="0">
                <a:solidFill>
                  <a:srgbClr val="504238"/>
                </a:solidFill>
                <a:latin typeface="Roboto Condensed"/>
              </a:rPr>
              <a:t> </a:t>
            </a:r>
            <a:r>
              <a:rPr lang="en-US" sz="4800" dirty="0" err="1">
                <a:solidFill>
                  <a:srgbClr val="504238"/>
                </a:solidFill>
                <a:latin typeface="Roboto Condensed Italics"/>
              </a:rPr>
              <a:t>Tượng</a:t>
            </a:r>
            <a:r>
              <a:rPr lang="en-US" sz="4800" dirty="0">
                <a:solidFill>
                  <a:srgbClr val="504238"/>
                </a:solidFill>
                <a:latin typeface="Roboto Condensed Italics"/>
              </a:rPr>
              <a:t> </a:t>
            </a:r>
            <a:r>
              <a:rPr lang="en-US" sz="4800" dirty="0" err="1">
                <a:solidFill>
                  <a:srgbClr val="504238"/>
                </a:solidFill>
                <a:latin typeface="Roboto Condensed Italics"/>
              </a:rPr>
              <a:t>đài</a:t>
            </a:r>
            <a:r>
              <a:rPr lang="en-US" sz="4800" dirty="0">
                <a:solidFill>
                  <a:srgbClr val="504238"/>
                </a:solidFill>
                <a:latin typeface="Roboto Condensed Italics"/>
              </a:rPr>
              <a:t> </a:t>
            </a:r>
            <a:r>
              <a:rPr lang="en-US" sz="4800" dirty="0" err="1">
                <a:solidFill>
                  <a:srgbClr val="504238"/>
                </a:solidFill>
                <a:latin typeface="Roboto Condensed Italics"/>
              </a:rPr>
              <a:t>vĩ</a:t>
            </a:r>
            <a:r>
              <a:rPr lang="en-US" sz="4800" dirty="0">
                <a:solidFill>
                  <a:srgbClr val="504238"/>
                </a:solidFill>
                <a:latin typeface="Roboto Condensed Italics"/>
              </a:rPr>
              <a:t> </a:t>
            </a:r>
            <a:r>
              <a:rPr lang="en-US" sz="4800" dirty="0" err="1">
                <a:solidFill>
                  <a:srgbClr val="504238"/>
                </a:solidFill>
                <a:latin typeface="Roboto Condensed Italics"/>
              </a:rPr>
              <a:t>đại</a:t>
            </a:r>
            <a:r>
              <a:rPr lang="en-US" sz="4800" dirty="0">
                <a:solidFill>
                  <a:srgbClr val="504238"/>
                </a:solidFill>
                <a:latin typeface="Roboto Condensed Italics"/>
              </a:rPr>
              <a:t> </a:t>
            </a:r>
            <a:r>
              <a:rPr lang="en-US" sz="4800" dirty="0" err="1">
                <a:solidFill>
                  <a:srgbClr val="504238"/>
                </a:solidFill>
                <a:latin typeface="Roboto Condensed Italics"/>
              </a:rPr>
              <a:t>nhất</a:t>
            </a:r>
            <a:r>
              <a:rPr lang="en-US" sz="4800" dirty="0">
                <a:solidFill>
                  <a:srgbClr val="504238"/>
                </a:solidFill>
                <a:latin typeface="Roboto Condensed Italics"/>
              </a:rPr>
              <a:t>.</a:t>
            </a:r>
          </a:p>
          <a:p>
            <a:pPr algn="ctr">
              <a:lnSpc>
                <a:spcPts val="6720"/>
              </a:lnSpc>
              <a:spcBef>
                <a:spcPct val="0"/>
              </a:spcBef>
            </a:pPr>
            <a:r>
              <a:rPr lang="en-US" sz="4800" dirty="0" err="1">
                <a:solidFill>
                  <a:srgbClr val="504238"/>
                </a:solidFill>
                <a:latin typeface="Roboto Condensed"/>
              </a:rPr>
              <a:t>Thực</a:t>
            </a:r>
            <a:r>
              <a:rPr lang="en-US" sz="4800" dirty="0">
                <a:solidFill>
                  <a:srgbClr val="504238"/>
                </a:solidFill>
                <a:latin typeface="Roboto Condensed"/>
              </a:rPr>
              <a:t> </a:t>
            </a:r>
            <a:r>
              <a:rPr lang="en-US" sz="4800" dirty="0" err="1">
                <a:solidFill>
                  <a:srgbClr val="504238"/>
                </a:solidFill>
                <a:latin typeface="Roboto Condensed"/>
              </a:rPr>
              <a:t>hiện</a:t>
            </a:r>
            <a:r>
              <a:rPr lang="en-US" sz="4800" dirty="0">
                <a:solidFill>
                  <a:srgbClr val="504238"/>
                </a:solidFill>
                <a:latin typeface="Roboto Condensed"/>
              </a:rPr>
              <a:t> </a:t>
            </a:r>
            <a:r>
              <a:rPr lang="en-US" sz="4800" dirty="0" err="1">
                <a:solidFill>
                  <a:srgbClr val="504238"/>
                </a:solidFill>
                <a:latin typeface="Roboto Condensed"/>
              </a:rPr>
              <a:t>theo</a:t>
            </a:r>
            <a:r>
              <a:rPr lang="en-US" sz="4800" dirty="0">
                <a:solidFill>
                  <a:srgbClr val="504238"/>
                </a:solidFill>
                <a:latin typeface="Roboto Condensed"/>
              </a:rPr>
              <a:t> </a:t>
            </a:r>
            <a:r>
              <a:rPr lang="en-US" sz="4800" dirty="0" err="1">
                <a:solidFill>
                  <a:srgbClr val="504238"/>
                </a:solidFill>
                <a:latin typeface="Roboto Condensed"/>
              </a:rPr>
              <a:t>cặp</a:t>
            </a:r>
            <a:r>
              <a:rPr lang="en-US" sz="4800" dirty="0">
                <a:solidFill>
                  <a:srgbClr val="504238"/>
                </a:solidFill>
                <a:latin typeface="Roboto Condensed"/>
              </a:rPr>
              <a:t>, </a:t>
            </a:r>
            <a:r>
              <a:rPr lang="en-US" sz="4800" dirty="0" err="1">
                <a:solidFill>
                  <a:srgbClr val="504238"/>
                </a:solidFill>
                <a:latin typeface="Roboto Condensed"/>
              </a:rPr>
              <a:t>thời</a:t>
            </a:r>
            <a:r>
              <a:rPr lang="en-US" sz="4800" dirty="0">
                <a:solidFill>
                  <a:srgbClr val="504238"/>
                </a:solidFill>
                <a:latin typeface="Roboto Condensed"/>
              </a:rPr>
              <a:t> </a:t>
            </a:r>
            <a:r>
              <a:rPr lang="en-US" sz="4800" dirty="0" err="1">
                <a:solidFill>
                  <a:srgbClr val="504238"/>
                </a:solidFill>
                <a:latin typeface="Roboto Condensed"/>
              </a:rPr>
              <a:t>gian</a:t>
            </a:r>
            <a:r>
              <a:rPr lang="en-US" sz="4800" dirty="0">
                <a:solidFill>
                  <a:srgbClr val="504238"/>
                </a:solidFill>
                <a:latin typeface="Roboto Condensed"/>
              </a:rPr>
              <a:t>: 3 </a:t>
            </a:r>
            <a:r>
              <a:rPr lang="en-US" sz="4800" dirty="0" err="1">
                <a:solidFill>
                  <a:srgbClr val="504238"/>
                </a:solidFill>
                <a:latin typeface="Roboto Condensed"/>
              </a:rPr>
              <a:t>phút</a:t>
            </a:r>
            <a:endParaRPr lang="en-US" sz="4800" dirty="0">
              <a:solidFill>
                <a:srgbClr val="504238"/>
              </a:solidFill>
              <a:latin typeface="Roboto Condensed"/>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grpSp>
        <p:nvGrpSpPr>
          <p:cNvPr id="3" name="Group 3"/>
          <p:cNvGrpSpPr/>
          <p:nvPr/>
        </p:nvGrpSpPr>
        <p:grpSpPr>
          <a:xfrm>
            <a:off x="1028700" y="2911581"/>
            <a:ext cx="16973572" cy="6050063"/>
            <a:chOff x="0" y="0"/>
            <a:chExt cx="22631429" cy="8066751"/>
          </a:xfrm>
        </p:grpSpPr>
        <p:pic>
          <p:nvPicPr>
            <p:cNvPr id="4" name="Picture 4"/>
            <p:cNvPicPr>
              <a:picLocks noChangeAspect="1"/>
            </p:cNvPicPr>
            <p:nvPr/>
          </p:nvPicPr>
          <p:blipFill>
            <a:blip r:embed="rId3"/>
            <a:srcRect t="2502" r="25289" b="27303"/>
            <a:stretch>
              <a:fillRect/>
            </a:stretch>
          </p:blipFill>
          <p:spPr>
            <a:xfrm>
              <a:off x="0" y="0"/>
              <a:ext cx="22631429" cy="7914701"/>
            </a:xfrm>
            <a:prstGeom prst="rect">
              <a:avLst/>
            </a:prstGeom>
          </p:spPr>
        </p:pic>
        <p:pic>
          <p:nvPicPr>
            <p:cNvPr id="5" name="Picture 5"/>
            <p:cNvPicPr>
              <a:picLocks noChangeAspect="1"/>
            </p:cNvPicPr>
            <p:nvPr/>
          </p:nvPicPr>
          <p:blipFill>
            <a:blip r:embed="rId3"/>
            <a:srcRect t="25954" r="25551" b="3361"/>
            <a:stretch>
              <a:fillRect/>
            </a:stretch>
          </p:blipFill>
          <p:spPr>
            <a:xfrm rot="-10800000">
              <a:off x="44739" y="96859"/>
              <a:ext cx="22551966" cy="7969892"/>
            </a:xfrm>
            <a:prstGeom prst="rect">
              <a:avLst/>
            </a:prstGeom>
          </p:spPr>
        </p:pic>
      </p:grpSp>
      <p:grpSp>
        <p:nvGrpSpPr>
          <p:cNvPr id="6" name="Group 6"/>
          <p:cNvGrpSpPr/>
          <p:nvPr/>
        </p:nvGrpSpPr>
        <p:grpSpPr>
          <a:xfrm>
            <a:off x="14105664" y="4727995"/>
            <a:ext cx="4550572" cy="8700775"/>
            <a:chOff x="0" y="0"/>
            <a:chExt cx="6067429" cy="11601034"/>
          </a:xfrm>
        </p:grpSpPr>
        <p:pic>
          <p:nvPicPr>
            <p:cNvPr id="7" name="Picture 7"/>
            <p:cNvPicPr>
              <a:picLocks noChangeAspect="1"/>
            </p:cNvPicPr>
            <p:nvPr/>
          </p:nvPicPr>
          <p:blipFill>
            <a:blip r:embed="rId4"/>
            <a:srcRect/>
            <a:stretch>
              <a:fillRect/>
            </a:stretch>
          </p:blipFill>
          <p:spPr>
            <a:xfrm>
              <a:off x="0" y="0"/>
              <a:ext cx="6067429" cy="10834695"/>
            </a:xfrm>
            <a:prstGeom prst="rect">
              <a:avLst/>
            </a:prstGeom>
          </p:spPr>
        </p:pic>
        <p:pic>
          <p:nvPicPr>
            <p:cNvPr id="8" name="Picture 8"/>
            <p:cNvPicPr>
              <a:picLocks noChangeAspect="1"/>
            </p:cNvPicPr>
            <p:nvPr/>
          </p:nvPicPr>
          <p:blipFill>
            <a:blip r:embed="rId4"/>
            <a:srcRect/>
            <a:stretch>
              <a:fillRect/>
            </a:stretch>
          </p:blipFill>
          <p:spPr>
            <a:xfrm rot="-462885">
              <a:off x="814041" y="3411533"/>
              <a:ext cx="4439347" cy="7927405"/>
            </a:xfrm>
            <a:prstGeom prst="rect">
              <a:avLst/>
            </a:prstGeom>
          </p:spPr>
        </p:pic>
      </p:grpSp>
      <p:grpSp>
        <p:nvGrpSpPr>
          <p:cNvPr id="9" name="Group 9"/>
          <p:cNvGrpSpPr/>
          <p:nvPr/>
        </p:nvGrpSpPr>
        <p:grpSpPr>
          <a:xfrm>
            <a:off x="-1187055" y="5936612"/>
            <a:ext cx="4550572" cy="8700775"/>
            <a:chOff x="0" y="0"/>
            <a:chExt cx="6067429" cy="11601034"/>
          </a:xfrm>
        </p:grpSpPr>
        <p:pic>
          <p:nvPicPr>
            <p:cNvPr id="10" name="Picture 10"/>
            <p:cNvPicPr>
              <a:picLocks noChangeAspect="1"/>
            </p:cNvPicPr>
            <p:nvPr/>
          </p:nvPicPr>
          <p:blipFill>
            <a:blip r:embed="rId4"/>
            <a:srcRect/>
            <a:stretch>
              <a:fillRect/>
            </a:stretch>
          </p:blipFill>
          <p:spPr>
            <a:xfrm>
              <a:off x="0" y="0"/>
              <a:ext cx="6067429" cy="10834695"/>
            </a:xfrm>
            <a:prstGeom prst="rect">
              <a:avLst/>
            </a:prstGeom>
          </p:spPr>
        </p:pic>
        <p:pic>
          <p:nvPicPr>
            <p:cNvPr id="11" name="Picture 11"/>
            <p:cNvPicPr>
              <a:picLocks noChangeAspect="1"/>
            </p:cNvPicPr>
            <p:nvPr/>
          </p:nvPicPr>
          <p:blipFill>
            <a:blip r:embed="rId4"/>
            <a:srcRect/>
            <a:stretch>
              <a:fillRect/>
            </a:stretch>
          </p:blipFill>
          <p:spPr>
            <a:xfrm rot="-462885">
              <a:off x="814041" y="3411533"/>
              <a:ext cx="4439347" cy="7927405"/>
            </a:xfrm>
            <a:prstGeom prst="rect">
              <a:avLst/>
            </a:prstGeom>
          </p:spPr>
        </p:pic>
      </p:grpSp>
      <p:sp>
        <p:nvSpPr>
          <p:cNvPr id="12" name="TextBox 12"/>
          <p:cNvSpPr txBox="1"/>
          <p:nvPr/>
        </p:nvSpPr>
        <p:spPr>
          <a:xfrm>
            <a:off x="3659357" y="4189119"/>
            <a:ext cx="11712259" cy="4221456"/>
          </a:xfrm>
          <a:prstGeom prst="rect">
            <a:avLst/>
          </a:prstGeom>
        </p:spPr>
        <p:txBody>
          <a:bodyPr lIns="0" tIns="0" rIns="0" bIns="0" rtlCol="0" anchor="t">
            <a:spAutoFit/>
          </a:bodyPr>
          <a:lstStyle/>
          <a:p>
            <a:pPr marL="1036320" lvl="1" indent="-518160" algn="just">
              <a:lnSpc>
                <a:spcPts val="6719"/>
              </a:lnSpc>
              <a:buFont typeface="Arial"/>
              <a:buChar char="•"/>
            </a:pPr>
            <a:r>
              <a:rPr lang="en-US" sz="4800">
                <a:solidFill>
                  <a:srgbClr val="706868"/>
                </a:solidFill>
                <a:latin typeface="Roboto Condensed Bold"/>
              </a:rPr>
              <a:t>Kết nối đọc viết:</a:t>
            </a:r>
            <a:r>
              <a:rPr lang="en-US" sz="4800">
                <a:solidFill>
                  <a:srgbClr val="706868"/>
                </a:solidFill>
                <a:latin typeface="Roboto Condensed"/>
              </a:rPr>
              <a:t> Viết đoạn văn (khoảng 6-8 dòng) giải thích vì sao thế hệ trẻ cần phát huy truyền thống “uống nước nhớ nguồn”.</a:t>
            </a:r>
          </a:p>
          <a:p>
            <a:pPr marL="1036320" lvl="1" indent="-518160" algn="just">
              <a:lnSpc>
                <a:spcPts val="6719"/>
              </a:lnSpc>
              <a:buFont typeface="Arial"/>
              <a:buChar char="•"/>
            </a:pPr>
            <a:r>
              <a:rPr lang="en-US" sz="4800">
                <a:solidFill>
                  <a:srgbClr val="706868"/>
                </a:solidFill>
                <a:latin typeface="Roboto Condensed"/>
              </a:rPr>
              <a:t>Thực hiện cá nhân</a:t>
            </a:r>
          </a:p>
          <a:p>
            <a:pPr marL="1036320" lvl="1" indent="-518160" algn="just">
              <a:lnSpc>
                <a:spcPts val="6720"/>
              </a:lnSpc>
              <a:buFont typeface="Arial"/>
              <a:buChar char="•"/>
            </a:pPr>
            <a:r>
              <a:rPr lang="en-US" sz="4800">
                <a:solidFill>
                  <a:srgbClr val="706868"/>
                </a:solidFill>
                <a:latin typeface="Roboto Condensed"/>
              </a:rPr>
              <a:t>Thời gian: 10 phút</a:t>
            </a:r>
          </a:p>
        </p:txBody>
      </p:sp>
      <p:sp>
        <p:nvSpPr>
          <p:cNvPr id="13" name="TextBox 13"/>
          <p:cNvSpPr txBox="1"/>
          <p:nvPr/>
        </p:nvSpPr>
        <p:spPr>
          <a:xfrm>
            <a:off x="2541536" y="1251080"/>
            <a:ext cx="12171347" cy="1210264"/>
          </a:xfrm>
          <a:prstGeom prst="rect">
            <a:avLst/>
          </a:prstGeom>
        </p:spPr>
        <p:txBody>
          <a:bodyPr lIns="0" tIns="0" rIns="0" bIns="0" rtlCol="0" anchor="t">
            <a:spAutoFit/>
          </a:bodyPr>
          <a:lstStyle/>
          <a:p>
            <a:pPr algn="ctr">
              <a:lnSpc>
                <a:spcPts val="9939"/>
              </a:lnSpc>
            </a:pPr>
            <a:r>
              <a:rPr lang="en-US" sz="7098">
                <a:solidFill>
                  <a:srgbClr val="504238"/>
                </a:solidFill>
                <a:latin typeface="Fraunces Bold"/>
              </a:rPr>
              <a:t>4. LUYỆN TẬP</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grpSp>
        <p:nvGrpSpPr>
          <p:cNvPr id="3" name="Group 3"/>
          <p:cNvGrpSpPr/>
          <p:nvPr/>
        </p:nvGrpSpPr>
        <p:grpSpPr>
          <a:xfrm>
            <a:off x="-4096896" y="5787862"/>
            <a:ext cx="10690259" cy="7140776"/>
            <a:chOff x="0" y="0"/>
            <a:chExt cx="14253678" cy="9521035"/>
          </a:xfrm>
        </p:grpSpPr>
        <p:pic>
          <p:nvPicPr>
            <p:cNvPr id="4" name="Picture 4"/>
            <p:cNvPicPr>
              <a:picLocks noChangeAspect="1"/>
            </p:cNvPicPr>
            <p:nvPr/>
          </p:nvPicPr>
          <p:blipFill>
            <a:blip r:embed="rId3"/>
            <a:srcRect l="26929" r="11277" b="14084"/>
            <a:stretch>
              <a:fillRect/>
            </a:stretch>
          </p:blipFill>
          <p:spPr>
            <a:xfrm rot="539076">
              <a:off x="440613" y="1003119"/>
              <a:ext cx="13372453" cy="6693394"/>
            </a:xfrm>
            <a:prstGeom prst="rect">
              <a:avLst/>
            </a:prstGeom>
          </p:spPr>
        </p:pic>
        <p:pic>
          <p:nvPicPr>
            <p:cNvPr id="5" name="Picture 5"/>
            <p:cNvPicPr>
              <a:picLocks noChangeAspect="1"/>
            </p:cNvPicPr>
            <p:nvPr/>
          </p:nvPicPr>
          <p:blipFill>
            <a:blip r:embed="rId4"/>
            <a:srcRect l="35053" t="1953" r="18544" b="73679"/>
            <a:stretch>
              <a:fillRect/>
            </a:stretch>
          </p:blipFill>
          <p:spPr>
            <a:xfrm rot="1440737">
              <a:off x="651177" y="3075256"/>
              <a:ext cx="10161818" cy="4576208"/>
            </a:xfrm>
            <a:prstGeom prst="rect">
              <a:avLst/>
            </a:prstGeom>
          </p:spPr>
        </p:pic>
      </p:grpSp>
      <p:grpSp>
        <p:nvGrpSpPr>
          <p:cNvPr id="6" name="Group 6"/>
          <p:cNvGrpSpPr/>
          <p:nvPr/>
        </p:nvGrpSpPr>
        <p:grpSpPr>
          <a:xfrm rot="-9246358">
            <a:off x="11047604" y="-2541688"/>
            <a:ext cx="10690259" cy="7140776"/>
            <a:chOff x="0" y="0"/>
            <a:chExt cx="14253678" cy="9521035"/>
          </a:xfrm>
        </p:grpSpPr>
        <p:pic>
          <p:nvPicPr>
            <p:cNvPr id="7" name="Picture 7"/>
            <p:cNvPicPr>
              <a:picLocks noChangeAspect="1"/>
            </p:cNvPicPr>
            <p:nvPr/>
          </p:nvPicPr>
          <p:blipFill>
            <a:blip r:embed="rId3"/>
            <a:srcRect l="26929" r="11277" b="14084"/>
            <a:stretch>
              <a:fillRect/>
            </a:stretch>
          </p:blipFill>
          <p:spPr>
            <a:xfrm rot="539076">
              <a:off x="440613" y="1003119"/>
              <a:ext cx="13372453" cy="6693394"/>
            </a:xfrm>
            <a:prstGeom prst="rect">
              <a:avLst/>
            </a:prstGeom>
          </p:spPr>
        </p:pic>
        <p:pic>
          <p:nvPicPr>
            <p:cNvPr id="8" name="Picture 8"/>
            <p:cNvPicPr>
              <a:picLocks noChangeAspect="1"/>
            </p:cNvPicPr>
            <p:nvPr/>
          </p:nvPicPr>
          <p:blipFill>
            <a:blip r:embed="rId4"/>
            <a:srcRect l="35053" t="1953" r="18544" b="73679"/>
            <a:stretch>
              <a:fillRect/>
            </a:stretch>
          </p:blipFill>
          <p:spPr>
            <a:xfrm rot="1440737">
              <a:off x="651177" y="3075256"/>
              <a:ext cx="10161818" cy="4576208"/>
            </a:xfrm>
            <a:prstGeom prst="rect">
              <a:avLst/>
            </a:prstGeom>
          </p:spPr>
        </p:pic>
      </p:grpSp>
      <p:pic>
        <p:nvPicPr>
          <p:cNvPr id="9" name="Picture 9"/>
          <p:cNvPicPr>
            <a:picLocks noChangeAspect="1"/>
          </p:cNvPicPr>
          <p:nvPr/>
        </p:nvPicPr>
        <p:blipFill>
          <a:blip r:embed="rId5"/>
          <a:srcRect/>
          <a:stretch>
            <a:fillRect/>
          </a:stretch>
        </p:blipFill>
        <p:spPr>
          <a:xfrm rot="-2505354">
            <a:off x="16714530" y="372531"/>
            <a:ext cx="2105366" cy="2586593"/>
          </a:xfrm>
          <a:prstGeom prst="rect">
            <a:avLst/>
          </a:prstGeom>
        </p:spPr>
      </p:pic>
      <p:graphicFrame>
        <p:nvGraphicFramePr>
          <p:cNvPr id="10" name="Table 10"/>
          <p:cNvGraphicFramePr>
            <a:graphicFrameLocks noGrp="1"/>
          </p:cNvGraphicFramePr>
          <p:nvPr/>
        </p:nvGraphicFramePr>
        <p:xfrm>
          <a:off x="1028700" y="637647"/>
          <a:ext cx="16558755" cy="9011705"/>
        </p:xfrm>
        <a:graphic>
          <a:graphicData uri="http://schemas.openxmlformats.org/drawingml/2006/table">
            <a:tbl>
              <a:tblPr/>
              <a:tblGrid>
                <a:gridCol w="2954017">
                  <a:extLst>
                    <a:ext uri="{9D8B030D-6E8A-4147-A177-3AD203B41FA5}">
                      <a16:colId xmlns:a16="http://schemas.microsoft.com/office/drawing/2014/main" val="20000"/>
                    </a:ext>
                  </a:extLst>
                </a:gridCol>
                <a:gridCol w="13604738">
                  <a:extLst>
                    <a:ext uri="{9D8B030D-6E8A-4147-A177-3AD203B41FA5}">
                      <a16:colId xmlns:a16="http://schemas.microsoft.com/office/drawing/2014/main" val="20001"/>
                    </a:ext>
                  </a:extLst>
                </a:gridCol>
              </a:tblGrid>
              <a:tr h="2422628">
                <a:tc>
                  <a:txBody>
                    <a:bodyPr/>
                    <a:lstStyle/>
                    <a:p>
                      <a:pPr algn="ctr">
                        <a:lnSpc>
                          <a:spcPts val="5040"/>
                        </a:lnSpc>
                        <a:defRPr/>
                      </a:pPr>
                      <a:r>
                        <a:rPr lang="en-US" sz="3600">
                          <a:solidFill>
                            <a:srgbClr val="FFFFFF"/>
                          </a:solidFill>
                          <a:latin typeface="Roboto Condensed Bold"/>
                        </a:rPr>
                        <a:t>Mở đoạn</a:t>
                      </a:r>
                      <a:endParaRPr lang="en-US" sz="1100"/>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AF988D"/>
                    </a:solidFill>
                  </a:tcPr>
                </a:tc>
                <a:tc>
                  <a:txBody>
                    <a:bodyPr/>
                    <a:lstStyle/>
                    <a:p>
                      <a:pPr marL="777240" lvl="1" indent="-388620" algn="just">
                        <a:lnSpc>
                          <a:spcPts val="5040"/>
                        </a:lnSpc>
                        <a:buFont typeface="Arial"/>
                        <a:buChar char="•"/>
                        <a:defRPr/>
                      </a:pPr>
                      <a:r>
                        <a:rPr lang="en-US" sz="3600">
                          <a:solidFill>
                            <a:srgbClr val="3C1B1F"/>
                          </a:solidFill>
                          <a:latin typeface="Roboto Condensed"/>
                        </a:rPr>
                        <a:t>"Uống nước nhớ nguồn" là một trong những truyền thống tốt đệp của dân tộc ta. Là học sinh chúng ta cần có những hành động, việc làm phát huy truyền thống đó.</a:t>
                      </a:r>
                      <a:endParaRPr lang="en-US" sz="1100"/>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FFFFFF"/>
                    </a:solidFill>
                  </a:tcPr>
                </a:tc>
                <a:extLst>
                  <a:ext uri="{0D108BD9-81ED-4DB2-BD59-A6C34878D82A}">
                    <a16:rowId xmlns:a16="http://schemas.microsoft.com/office/drawing/2014/main" val="10000"/>
                  </a:ext>
                </a:extLst>
              </a:tr>
              <a:tr h="4988890">
                <a:tc>
                  <a:txBody>
                    <a:bodyPr/>
                    <a:lstStyle/>
                    <a:p>
                      <a:pPr algn="ctr">
                        <a:lnSpc>
                          <a:spcPts val="5040"/>
                        </a:lnSpc>
                        <a:defRPr/>
                      </a:pPr>
                      <a:r>
                        <a:rPr lang="en-US" sz="3600">
                          <a:solidFill>
                            <a:srgbClr val="FFFFFF"/>
                          </a:solidFill>
                          <a:latin typeface="Roboto Condensed Bold"/>
                        </a:rPr>
                        <a:t>Thân đoạn</a:t>
                      </a:r>
                      <a:endParaRPr lang="en-US" sz="1100"/>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AF988D"/>
                    </a:solidFill>
                  </a:tcPr>
                </a:tc>
                <a:tc>
                  <a:txBody>
                    <a:bodyPr/>
                    <a:lstStyle/>
                    <a:p>
                      <a:pPr marL="777240" lvl="1" indent="-388620" algn="just">
                        <a:lnSpc>
                          <a:spcPts val="5040"/>
                        </a:lnSpc>
                        <a:buFont typeface="Arial"/>
                        <a:buChar char="•"/>
                        <a:defRPr/>
                      </a:pPr>
                      <a:r>
                        <a:rPr lang="en-US" sz="3600" dirty="0" err="1">
                          <a:solidFill>
                            <a:srgbClr val="3C1B1F"/>
                          </a:solidFill>
                          <a:latin typeface="Roboto Condensed"/>
                        </a:rPr>
                        <a:t>Giải</a:t>
                      </a:r>
                      <a:r>
                        <a:rPr lang="en-US" sz="3600" dirty="0">
                          <a:solidFill>
                            <a:srgbClr val="3C1B1F"/>
                          </a:solidFill>
                          <a:latin typeface="Roboto Condensed"/>
                        </a:rPr>
                        <a:t> </a:t>
                      </a:r>
                      <a:r>
                        <a:rPr lang="en-US" sz="3600" dirty="0" err="1">
                          <a:solidFill>
                            <a:srgbClr val="3C1B1F"/>
                          </a:solidFill>
                          <a:latin typeface="Roboto Condensed"/>
                        </a:rPr>
                        <a:t>thích</a:t>
                      </a:r>
                      <a:r>
                        <a:rPr lang="en-US" sz="3600" dirty="0">
                          <a:solidFill>
                            <a:srgbClr val="3C1B1F"/>
                          </a:solidFill>
                          <a:latin typeface="Roboto Condensed"/>
                        </a:rPr>
                        <a:t> "</a:t>
                      </a:r>
                      <a:r>
                        <a:rPr lang="en-US" sz="3600" dirty="0" err="1">
                          <a:solidFill>
                            <a:srgbClr val="3C1B1F"/>
                          </a:solidFill>
                          <a:latin typeface="Roboto Condensed"/>
                        </a:rPr>
                        <a:t>Uống</a:t>
                      </a:r>
                      <a:r>
                        <a:rPr lang="en-US" sz="3600" dirty="0">
                          <a:solidFill>
                            <a:srgbClr val="3C1B1F"/>
                          </a:solidFill>
                          <a:latin typeface="Roboto Condensed"/>
                        </a:rPr>
                        <a:t> </a:t>
                      </a:r>
                      <a:r>
                        <a:rPr lang="en-US" sz="3600" dirty="0" err="1">
                          <a:solidFill>
                            <a:srgbClr val="3C1B1F"/>
                          </a:solidFill>
                          <a:latin typeface="Roboto Condensed"/>
                        </a:rPr>
                        <a:t>nước</a:t>
                      </a:r>
                      <a:r>
                        <a:rPr lang="en-US" sz="3600" dirty="0">
                          <a:solidFill>
                            <a:srgbClr val="3C1B1F"/>
                          </a:solidFill>
                          <a:latin typeface="Roboto Condensed"/>
                        </a:rPr>
                        <a:t> </a:t>
                      </a:r>
                      <a:r>
                        <a:rPr lang="en-US" sz="3600" dirty="0" err="1">
                          <a:solidFill>
                            <a:srgbClr val="3C1B1F"/>
                          </a:solidFill>
                          <a:latin typeface="Roboto Condensed"/>
                        </a:rPr>
                        <a:t>nhớ</a:t>
                      </a:r>
                      <a:r>
                        <a:rPr lang="en-US" sz="3600" dirty="0">
                          <a:solidFill>
                            <a:srgbClr val="3C1B1F"/>
                          </a:solidFill>
                          <a:latin typeface="Roboto Condensed"/>
                        </a:rPr>
                        <a:t> </a:t>
                      </a:r>
                      <a:r>
                        <a:rPr lang="en-US" sz="3600" dirty="0" err="1">
                          <a:solidFill>
                            <a:srgbClr val="3C1B1F"/>
                          </a:solidFill>
                          <a:latin typeface="Roboto Condensed"/>
                        </a:rPr>
                        <a:t>nguồn</a:t>
                      </a:r>
                      <a:r>
                        <a:rPr lang="en-US" sz="3600" dirty="0">
                          <a:solidFill>
                            <a:srgbClr val="3C1B1F"/>
                          </a:solidFill>
                          <a:latin typeface="Roboto Condensed"/>
                        </a:rPr>
                        <a:t>" </a:t>
                      </a:r>
                      <a:r>
                        <a:rPr lang="en-US" sz="3600" dirty="0" err="1">
                          <a:solidFill>
                            <a:srgbClr val="3C1B1F"/>
                          </a:solidFill>
                          <a:latin typeface="Roboto Condensed"/>
                        </a:rPr>
                        <a:t>là</a:t>
                      </a:r>
                      <a:r>
                        <a:rPr lang="en-US" sz="3600" dirty="0">
                          <a:solidFill>
                            <a:srgbClr val="3C1B1F"/>
                          </a:solidFill>
                          <a:latin typeface="Roboto Condensed"/>
                        </a:rPr>
                        <a:t> </a:t>
                      </a:r>
                      <a:r>
                        <a:rPr lang="en-US" sz="3600" dirty="0" err="1">
                          <a:solidFill>
                            <a:srgbClr val="3C1B1F"/>
                          </a:solidFill>
                          <a:latin typeface="Roboto Condensed"/>
                        </a:rPr>
                        <a:t>gì</a:t>
                      </a:r>
                      <a:r>
                        <a:rPr lang="en-US" sz="3600" dirty="0">
                          <a:solidFill>
                            <a:srgbClr val="3C1B1F"/>
                          </a:solidFill>
                          <a:latin typeface="Roboto Condensed"/>
                        </a:rPr>
                        <a:t>?</a:t>
                      </a:r>
                      <a:endParaRPr lang="en-US" sz="1100" dirty="0"/>
                    </a:p>
                    <a:p>
                      <a:pPr marL="777240" lvl="1" indent="-388620" algn="just">
                        <a:lnSpc>
                          <a:spcPts val="5040"/>
                        </a:lnSpc>
                        <a:buFont typeface="Arial"/>
                        <a:buChar char="•"/>
                      </a:pPr>
                      <a:r>
                        <a:rPr lang="en-US" sz="3600" dirty="0" err="1">
                          <a:solidFill>
                            <a:srgbClr val="3C1B1F"/>
                          </a:solidFill>
                          <a:latin typeface="Roboto Condensed"/>
                        </a:rPr>
                        <a:t>Lí</a:t>
                      </a:r>
                      <a:r>
                        <a:rPr lang="en-US" sz="3600" dirty="0">
                          <a:solidFill>
                            <a:srgbClr val="3C1B1F"/>
                          </a:solidFill>
                          <a:latin typeface="Roboto Condensed"/>
                        </a:rPr>
                        <a:t> </a:t>
                      </a:r>
                      <a:r>
                        <a:rPr lang="en-US" sz="3600" dirty="0" err="1">
                          <a:solidFill>
                            <a:srgbClr val="3C1B1F"/>
                          </a:solidFill>
                          <a:latin typeface="Roboto Condensed"/>
                        </a:rPr>
                        <a:t>giải</a:t>
                      </a:r>
                      <a:r>
                        <a:rPr lang="en-US" sz="3600" dirty="0">
                          <a:solidFill>
                            <a:srgbClr val="3C1B1F"/>
                          </a:solidFill>
                          <a:latin typeface="Roboto Condensed"/>
                        </a:rPr>
                        <a:t> </a:t>
                      </a:r>
                      <a:r>
                        <a:rPr lang="en-US" sz="3600" dirty="0" err="1">
                          <a:solidFill>
                            <a:srgbClr val="3C1B1F"/>
                          </a:solidFill>
                          <a:latin typeface="Roboto Condensed"/>
                        </a:rPr>
                        <a:t>vì</a:t>
                      </a:r>
                      <a:r>
                        <a:rPr lang="en-US" sz="3600" dirty="0">
                          <a:solidFill>
                            <a:srgbClr val="3C1B1F"/>
                          </a:solidFill>
                          <a:latin typeface="Roboto Condensed"/>
                        </a:rPr>
                        <a:t> </a:t>
                      </a:r>
                      <a:r>
                        <a:rPr lang="en-US" sz="3600" dirty="0" err="1">
                          <a:solidFill>
                            <a:srgbClr val="3C1B1F"/>
                          </a:solidFill>
                          <a:latin typeface="Roboto Condensed"/>
                        </a:rPr>
                        <a:t>sao</a:t>
                      </a:r>
                      <a:r>
                        <a:rPr lang="en-US" sz="3600" dirty="0">
                          <a:solidFill>
                            <a:srgbClr val="3C1B1F"/>
                          </a:solidFill>
                          <a:latin typeface="Roboto Condensed"/>
                        </a:rPr>
                        <a:t> </a:t>
                      </a:r>
                      <a:r>
                        <a:rPr lang="en-US" sz="3600" dirty="0" err="1">
                          <a:solidFill>
                            <a:srgbClr val="3C1B1F"/>
                          </a:solidFill>
                          <a:latin typeface="Roboto Condensed"/>
                        </a:rPr>
                        <a:t>cần</a:t>
                      </a:r>
                      <a:r>
                        <a:rPr lang="en-US" sz="3600" dirty="0">
                          <a:solidFill>
                            <a:srgbClr val="3C1B1F"/>
                          </a:solidFill>
                          <a:latin typeface="Roboto Condensed"/>
                        </a:rPr>
                        <a:t> </a:t>
                      </a:r>
                      <a:r>
                        <a:rPr lang="en-US" sz="3600" dirty="0" err="1">
                          <a:solidFill>
                            <a:srgbClr val="3C1B1F"/>
                          </a:solidFill>
                          <a:latin typeface="Roboto Condensed"/>
                        </a:rPr>
                        <a:t>phát</a:t>
                      </a:r>
                      <a:r>
                        <a:rPr lang="en-US" sz="3600" dirty="0">
                          <a:solidFill>
                            <a:srgbClr val="3C1B1F"/>
                          </a:solidFill>
                          <a:latin typeface="Roboto Condensed"/>
                        </a:rPr>
                        <a:t> </a:t>
                      </a:r>
                      <a:r>
                        <a:rPr lang="en-US" sz="3600" dirty="0" err="1">
                          <a:solidFill>
                            <a:srgbClr val="3C1B1F"/>
                          </a:solidFill>
                          <a:latin typeface="Roboto Condensed"/>
                        </a:rPr>
                        <a:t>huy</a:t>
                      </a:r>
                      <a:r>
                        <a:rPr lang="en-US" sz="3600" dirty="0">
                          <a:solidFill>
                            <a:srgbClr val="3C1B1F"/>
                          </a:solidFill>
                          <a:latin typeface="Roboto Condensed"/>
                        </a:rPr>
                        <a:t> </a:t>
                      </a:r>
                      <a:r>
                        <a:rPr lang="en-US" sz="3600" dirty="0" err="1">
                          <a:solidFill>
                            <a:srgbClr val="3C1B1F"/>
                          </a:solidFill>
                          <a:latin typeface="Roboto Condensed"/>
                        </a:rPr>
                        <a:t>truyền</a:t>
                      </a:r>
                      <a:r>
                        <a:rPr lang="en-US" sz="3600" dirty="0">
                          <a:solidFill>
                            <a:srgbClr val="3C1B1F"/>
                          </a:solidFill>
                          <a:latin typeface="Roboto Condensed"/>
                        </a:rPr>
                        <a:t> </a:t>
                      </a:r>
                      <a:r>
                        <a:rPr lang="en-US" sz="3600" dirty="0" err="1">
                          <a:solidFill>
                            <a:srgbClr val="3C1B1F"/>
                          </a:solidFill>
                          <a:latin typeface="Roboto Condensed"/>
                        </a:rPr>
                        <a:t>thống</a:t>
                      </a:r>
                      <a:r>
                        <a:rPr lang="en-US" sz="3600" dirty="0">
                          <a:solidFill>
                            <a:srgbClr val="3C1B1F"/>
                          </a:solidFill>
                          <a:latin typeface="Roboto Condensed"/>
                        </a:rPr>
                        <a:t> </a:t>
                      </a:r>
                      <a:r>
                        <a:rPr lang="en-US" sz="3600" dirty="0" err="1">
                          <a:solidFill>
                            <a:srgbClr val="3C1B1F"/>
                          </a:solidFill>
                          <a:latin typeface="Roboto Condensed"/>
                        </a:rPr>
                        <a:t>đó</a:t>
                      </a:r>
                      <a:r>
                        <a:rPr lang="en-US" sz="3600" dirty="0">
                          <a:solidFill>
                            <a:srgbClr val="3C1B1F"/>
                          </a:solidFill>
                          <a:latin typeface="Roboto Condensed"/>
                        </a:rPr>
                        <a:t>:</a:t>
                      </a:r>
                    </a:p>
                    <a:p>
                      <a:pPr algn="just">
                        <a:lnSpc>
                          <a:spcPts val="5040"/>
                        </a:lnSpc>
                      </a:pPr>
                      <a:r>
                        <a:rPr lang="en-US" sz="3600" dirty="0">
                          <a:solidFill>
                            <a:srgbClr val="3C1B1F"/>
                          </a:solidFill>
                          <a:latin typeface="Roboto Condensed"/>
                        </a:rPr>
                        <a:t>+ "</a:t>
                      </a:r>
                      <a:r>
                        <a:rPr lang="en-US" sz="3600" dirty="0" err="1">
                          <a:solidFill>
                            <a:srgbClr val="3C1B1F"/>
                          </a:solidFill>
                          <a:latin typeface="Roboto Condensed"/>
                        </a:rPr>
                        <a:t>Uống</a:t>
                      </a:r>
                      <a:r>
                        <a:rPr lang="en-US" sz="3600" dirty="0">
                          <a:solidFill>
                            <a:srgbClr val="3C1B1F"/>
                          </a:solidFill>
                          <a:latin typeface="Roboto Condensed"/>
                        </a:rPr>
                        <a:t> </a:t>
                      </a:r>
                      <a:r>
                        <a:rPr lang="en-US" sz="3600" dirty="0" err="1">
                          <a:solidFill>
                            <a:srgbClr val="3C1B1F"/>
                          </a:solidFill>
                          <a:latin typeface="Roboto Condensed"/>
                        </a:rPr>
                        <a:t>nước</a:t>
                      </a:r>
                      <a:r>
                        <a:rPr lang="en-US" sz="3600" dirty="0">
                          <a:solidFill>
                            <a:srgbClr val="3C1B1F"/>
                          </a:solidFill>
                          <a:latin typeface="Roboto Condensed"/>
                        </a:rPr>
                        <a:t> </a:t>
                      </a:r>
                      <a:r>
                        <a:rPr lang="en-US" sz="3600" dirty="0" err="1">
                          <a:solidFill>
                            <a:srgbClr val="3C1B1F"/>
                          </a:solidFill>
                          <a:latin typeface="Roboto Condensed"/>
                        </a:rPr>
                        <a:t>nhớ</a:t>
                      </a:r>
                      <a:r>
                        <a:rPr lang="en-US" sz="3600" dirty="0">
                          <a:solidFill>
                            <a:srgbClr val="3C1B1F"/>
                          </a:solidFill>
                          <a:latin typeface="Roboto Condensed"/>
                        </a:rPr>
                        <a:t> </a:t>
                      </a:r>
                      <a:r>
                        <a:rPr lang="en-US" sz="3600" dirty="0" err="1">
                          <a:solidFill>
                            <a:srgbClr val="3C1B1F"/>
                          </a:solidFill>
                          <a:latin typeface="Roboto Condensed"/>
                        </a:rPr>
                        <a:t>nguồn</a:t>
                      </a:r>
                      <a:r>
                        <a:rPr lang="en-US" sz="3600" dirty="0">
                          <a:solidFill>
                            <a:srgbClr val="3C1B1F"/>
                          </a:solidFill>
                          <a:latin typeface="Roboto Condensed"/>
                        </a:rPr>
                        <a:t>" </a:t>
                      </a:r>
                      <a:r>
                        <a:rPr lang="en-US" sz="3600" dirty="0" err="1">
                          <a:solidFill>
                            <a:srgbClr val="3C1B1F"/>
                          </a:solidFill>
                          <a:latin typeface="Roboto Condensed"/>
                        </a:rPr>
                        <a:t>là</a:t>
                      </a:r>
                      <a:r>
                        <a:rPr lang="en-US" sz="3600" dirty="0">
                          <a:solidFill>
                            <a:srgbClr val="3C1B1F"/>
                          </a:solidFill>
                          <a:latin typeface="Roboto Condensed"/>
                        </a:rPr>
                        <a:t> </a:t>
                      </a:r>
                      <a:r>
                        <a:rPr lang="en-US" sz="3600" dirty="0" err="1">
                          <a:solidFill>
                            <a:srgbClr val="3C1B1F"/>
                          </a:solidFill>
                          <a:latin typeface="Roboto Condensed"/>
                        </a:rPr>
                        <a:t>nền</a:t>
                      </a:r>
                      <a:r>
                        <a:rPr lang="en-US" sz="3600" dirty="0">
                          <a:solidFill>
                            <a:srgbClr val="3C1B1F"/>
                          </a:solidFill>
                          <a:latin typeface="Roboto Condensed"/>
                        </a:rPr>
                        <a:t> </a:t>
                      </a:r>
                      <a:r>
                        <a:rPr lang="en-US" sz="3600" dirty="0" err="1">
                          <a:solidFill>
                            <a:srgbClr val="3C1B1F"/>
                          </a:solidFill>
                          <a:latin typeface="Roboto Condensed"/>
                        </a:rPr>
                        <a:t>tảng</a:t>
                      </a:r>
                      <a:r>
                        <a:rPr lang="en-US" sz="3600" dirty="0">
                          <a:solidFill>
                            <a:srgbClr val="3C1B1F"/>
                          </a:solidFill>
                          <a:latin typeface="Roboto Condensed"/>
                        </a:rPr>
                        <a:t> </a:t>
                      </a:r>
                      <a:r>
                        <a:rPr lang="en-US" sz="3600" dirty="0" err="1">
                          <a:solidFill>
                            <a:srgbClr val="3C1B1F"/>
                          </a:solidFill>
                          <a:latin typeface="Roboto Condensed"/>
                        </a:rPr>
                        <a:t>vững</a:t>
                      </a:r>
                      <a:r>
                        <a:rPr lang="en-US" sz="3600" dirty="0">
                          <a:solidFill>
                            <a:srgbClr val="3C1B1F"/>
                          </a:solidFill>
                          <a:latin typeface="Roboto Condensed"/>
                        </a:rPr>
                        <a:t> </a:t>
                      </a:r>
                      <a:r>
                        <a:rPr lang="en-US" sz="3600" dirty="0" err="1">
                          <a:solidFill>
                            <a:srgbClr val="3C1B1F"/>
                          </a:solidFill>
                          <a:latin typeface="Roboto Condensed"/>
                        </a:rPr>
                        <a:t>chắc</a:t>
                      </a:r>
                      <a:r>
                        <a:rPr lang="en-US" sz="3600" dirty="0">
                          <a:solidFill>
                            <a:srgbClr val="3C1B1F"/>
                          </a:solidFill>
                          <a:latin typeface="Roboto Condensed"/>
                        </a:rPr>
                        <a:t> </a:t>
                      </a:r>
                      <a:r>
                        <a:rPr lang="en-US" sz="3600" dirty="0" err="1">
                          <a:solidFill>
                            <a:srgbClr val="3C1B1F"/>
                          </a:solidFill>
                          <a:latin typeface="Roboto Condensed"/>
                        </a:rPr>
                        <a:t>tạo</a:t>
                      </a:r>
                      <a:r>
                        <a:rPr lang="en-US" sz="3600" dirty="0">
                          <a:solidFill>
                            <a:srgbClr val="3C1B1F"/>
                          </a:solidFill>
                          <a:latin typeface="Roboto Condensed"/>
                        </a:rPr>
                        <a:t> </a:t>
                      </a:r>
                      <a:r>
                        <a:rPr lang="en-US" sz="3600" dirty="0" err="1">
                          <a:solidFill>
                            <a:srgbClr val="3C1B1F"/>
                          </a:solidFill>
                          <a:latin typeface="Roboto Condensed"/>
                        </a:rPr>
                        <a:t>nên</a:t>
                      </a:r>
                      <a:r>
                        <a:rPr lang="en-US" sz="3600" dirty="0">
                          <a:solidFill>
                            <a:srgbClr val="3C1B1F"/>
                          </a:solidFill>
                          <a:latin typeface="Roboto Condensed"/>
                        </a:rPr>
                        <a:t> 1 </a:t>
                      </a:r>
                      <a:r>
                        <a:rPr lang="en-US" sz="3600" dirty="0" err="1">
                          <a:solidFill>
                            <a:srgbClr val="3C1B1F"/>
                          </a:solidFill>
                          <a:latin typeface="Roboto Condensed"/>
                        </a:rPr>
                        <a:t>xã</a:t>
                      </a:r>
                      <a:r>
                        <a:rPr lang="en-US" sz="3600" dirty="0">
                          <a:solidFill>
                            <a:srgbClr val="3C1B1F"/>
                          </a:solidFill>
                          <a:latin typeface="Roboto Condensed"/>
                        </a:rPr>
                        <a:t> </a:t>
                      </a:r>
                      <a:r>
                        <a:rPr lang="en-US" sz="3600" dirty="0" err="1">
                          <a:solidFill>
                            <a:srgbClr val="3C1B1F"/>
                          </a:solidFill>
                          <a:latin typeface="Roboto Condensed"/>
                        </a:rPr>
                        <a:t>hội</a:t>
                      </a:r>
                      <a:r>
                        <a:rPr lang="en-US" sz="3600" dirty="0">
                          <a:solidFill>
                            <a:srgbClr val="3C1B1F"/>
                          </a:solidFill>
                          <a:latin typeface="Roboto Condensed"/>
                        </a:rPr>
                        <a:t> </a:t>
                      </a:r>
                      <a:r>
                        <a:rPr lang="en-US" sz="3600" dirty="0" err="1">
                          <a:solidFill>
                            <a:srgbClr val="3C1B1F"/>
                          </a:solidFill>
                          <a:latin typeface="Roboto Condensed"/>
                        </a:rPr>
                        <a:t>nhân</a:t>
                      </a:r>
                      <a:r>
                        <a:rPr lang="en-US" sz="3600" dirty="0">
                          <a:solidFill>
                            <a:srgbClr val="3C1B1F"/>
                          </a:solidFill>
                          <a:latin typeface="Roboto Condensed"/>
                        </a:rPr>
                        <a:t> </a:t>
                      </a:r>
                      <a:r>
                        <a:rPr lang="en-US" sz="3600" dirty="0" err="1">
                          <a:solidFill>
                            <a:srgbClr val="3C1B1F"/>
                          </a:solidFill>
                          <a:latin typeface="Roboto Condensed"/>
                        </a:rPr>
                        <a:t>ái</a:t>
                      </a:r>
                      <a:r>
                        <a:rPr lang="en-US" sz="3600" dirty="0">
                          <a:solidFill>
                            <a:srgbClr val="3C1B1F"/>
                          </a:solidFill>
                          <a:latin typeface="Roboto Condensed"/>
                        </a:rPr>
                        <a:t>, </a:t>
                      </a:r>
                      <a:r>
                        <a:rPr lang="en-US" sz="3600" dirty="0" err="1">
                          <a:solidFill>
                            <a:srgbClr val="3C1B1F"/>
                          </a:solidFill>
                          <a:latin typeface="Roboto Condensed"/>
                        </a:rPr>
                        <a:t>đoàn</a:t>
                      </a:r>
                      <a:r>
                        <a:rPr lang="en-US" sz="3600" dirty="0">
                          <a:solidFill>
                            <a:srgbClr val="3C1B1F"/>
                          </a:solidFill>
                          <a:latin typeface="Roboto Condensed"/>
                        </a:rPr>
                        <a:t> </a:t>
                      </a:r>
                      <a:r>
                        <a:rPr lang="en-US" sz="3600" dirty="0" err="1">
                          <a:solidFill>
                            <a:srgbClr val="3C1B1F"/>
                          </a:solidFill>
                          <a:latin typeface="Roboto Condensed"/>
                        </a:rPr>
                        <a:t>kết</a:t>
                      </a:r>
                      <a:r>
                        <a:rPr lang="en-US" sz="3600" dirty="0">
                          <a:solidFill>
                            <a:srgbClr val="3C1B1F"/>
                          </a:solidFill>
                          <a:latin typeface="Roboto Condensed"/>
                        </a:rPr>
                        <a:t>.</a:t>
                      </a:r>
                    </a:p>
                    <a:p>
                      <a:pPr algn="just">
                        <a:lnSpc>
                          <a:spcPts val="5040"/>
                        </a:lnSpc>
                      </a:pPr>
                      <a:r>
                        <a:rPr lang="en-US" sz="3600" dirty="0">
                          <a:solidFill>
                            <a:srgbClr val="3C1B1F"/>
                          </a:solidFill>
                          <a:latin typeface="Roboto Condensed"/>
                        </a:rPr>
                        <a:t>+ </a:t>
                      </a:r>
                      <a:r>
                        <a:rPr lang="en-US" sz="3600" dirty="0" err="1">
                          <a:solidFill>
                            <a:srgbClr val="3C1B1F"/>
                          </a:solidFill>
                          <a:latin typeface="Roboto Condensed"/>
                        </a:rPr>
                        <a:t>Trong</a:t>
                      </a:r>
                      <a:r>
                        <a:rPr lang="en-US" sz="3600" dirty="0">
                          <a:solidFill>
                            <a:srgbClr val="3C1B1F"/>
                          </a:solidFill>
                          <a:latin typeface="Roboto Condensed"/>
                        </a:rPr>
                        <a:t> </a:t>
                      </a:r>
                      <a:r>
                        <a:rPr lang="en-US" sz="3600" dirty="0" err="1">
                          <a:solidFill>
                            <a:srgbClr val="3C1B1F"/>
                          </a:solidFill>
                          <a:latin typeface="Roboto Condensed"/>
                        </a:rPr>
                        <a:t>cuộc</a:t>
                      </a:r>
                      <a:r>
                        <a:rPr lang="en-US" sz="3600" dirty="0">
                          <a:solidFill>
                            <a:srgbClr val="3C1B1F"/>
                          </a:solidFill>
                          <a:latin typeface="Roboto Condensed"/>
                        </a:rPr>
                        <a:t> </a:t>
                      </a:r>
                      <a:r>
                        <a:rPr lang="en-US" sz="3600" dirty="0" err="1">
                          <a:solidFill>
                            <a:srgbClr val="3C1B1F"/>
                          </a:solidFill>
                          <a:latin typeface="Roboto Condensed"/>
                        </a:rPr>
                        <a:t>đời</a:t>
                      </a:r>
                      <a:r>
                        <a:rPr lang="en-US" sz="3600" dirty="0">
                          <a:solidFill>
                            <a:srgbClr val="3C1B1F"/>
                          </a:solidFill>
                          <a:latin typeface="Roboto Condensed"/>
                        </a:rPr>
                        <a:t> </a:t>
                      </a:r>
                      <a:r>
                        <a:rPr lang="en-US" sz="3600" dirty="0" err="1">
                          <a:solidFill>
                            <a:srgbClr val="3C1B1F"/>
                          </a:solidFill>
                          <a:latin typeface="Roboto Condensed"/>
                        </a:rPr>
                        <a:t>này</a:t>
                      </a:r>
                      <a:r>
                        <a:rPr lang="en-US" sz="3600" dirty="0">
                          <a:solidFill>
                            <a:srgbClr val="3C1B1F"/>
                          </a:solidFill>
                          <a:latin typeface="Roboto Condensed"/>
                        </a:rPr>
                        <a:t>, </a:t>
                      </a:r>
                      <a:r>
                        <a:rPr lang="en-US" sz="3600" dirty="0" err="1">
                          <a:solidFill>
                            <a:srgbClr val="3C1B1F"/>
                          </a:solidFill>
                          <a:latin typeface="Roboto Condensed"/>
                        </a:rPr>
                        <a:t>không</a:t>
                      </a:r>
                      <a:r>
                        <a:rPr lang="en-US" sz="3600" dirty="0">
                          <a:solidFill>
                            <a:srgbClr val="3C1B1F"/>
                          </a:solidFill>
                          <a:latin typeface="Roboto Condensed"/>
                        </a:rPr>
                        <a:t> </a:t>
                      </a:r>
                      <a:r>
                        <a:rPr lang="en-US" sz="3600" dirty="0" err="1">
                          <a:solidFill>
                            <a:srgbClr val="3C1B1F"/>
                          </a:solidFill>
                          <a:latin typeface="Roboto Condensed"/>
                        </a:rPr>
                        <a:t>phải</a:t>
                      </a:r>
                      <a:r>
                        <a:rPr lang="en-US" sz="3600" dirty="0">
                          <a:solidFill>
                            <a:srgbClr val="3C1B1F"/>
                          </a:solidFill>
                          <a:latin typeface="Roboto Condensed"/>
                        </a:rPr>
                        <a:t> </a:t>
                      </a:r>
                      <a:r>
                        <a:rPr lang="en-US" sz="3600" dirty="0" err="1">
                          <a:solidFill>
                            <a:srgbClr val="3C1B1F"/>
                          </a:solidFill>
                          <a:latin typeface="Roboto Condensed"/>
                        </a:rPr>
                        <a:t>thành</a:t>
                      </a:r>
                      <a:r>
                        <a:rPr lang="en-US" sz="3600" dirty="0">
                          <a:solidFill>
                            <a:srgbClr val="3C1B1F"/>
                          </a:solidFill>
                          <a:latin typeface="Roboto Condensed"/>
                        </a:rPr>
                        <a:t> </a:t>
                      </a:r>
                      <a:r>
                        <a:rPr lang="en-US" sz="3600" dirty="0" err="1">
                          <a:solidFill>
                            <a:srgbClr val="3C1B1F"/>
                          </a:solidFill>
                          <a:latin typeface="Roboto Condensed"/>
                        </a:rPr>
                        <a:t>quả</a:t>
                      </a:r>
                      <a:r>
                        <a:rPr lang="en-US" sz="3600" dirty="0">
                          <a:solidFill>
                            <a:srgbClr val="3C1B1F"/>
                          </a:solidFill>
                          <a:latin typeface="Roboto Condensed"/>
                        </a:rPr>
                        <a:t> </a:t>
                      </a:r>
                      <a:r>
                        <a:rPr lang="en-US" sz="3600" dirty="0" err="1">
                          <a:solidFill>
                            <a:srgbClr val="3C1B1F"/>
                          </a:solidFill>
                          <a:latin typeface="Roboto Condensed"/>
                        </a:rPr>
                        <a:t>nào</a:t>
                      </a:r>
                      <a:r>
                        <a:rPr lang="en-US" sz="3600" dirty="0">
                          <a:solidFill>
                            <a:srgbClr val="3C1B1F"/>
                          </a:solidFill>
                          <a:latin typeface="Roboto Condensed"/>
                        </a:rPr>
                        <a:t> </a:t>
                      </a:r>
                      <a:r>
                        <a:rPr lang="en-US" sz="3600" dirty="0" err="1">
                          <a:solidFill>
                            <a:srgbClr val="3C1B1F"/>
                          </a:solidFill>
                          <a:latin typeface="Roboto Condensed"/>
                        </a:rPr>
                        <a:t>cũng</a:t>
                      </a:r>
                      <a:r>
                        <a:rPr lang="en-US" sz="3600" dirty="0">
                          <a:solidFill>
                            <a:srgbClr val="3C1B1F"/>
                          </a:solidFill>
                          <a:latin typeface="Roboto Condensed"/>
                        </a:rPr>
                        <a:t> </a:t>
                      </a:r>
                      <a:r>
                        <a:rPr lang="en-US" sz="3600" dirty="0" err="1">
                          <a:solidFill>
                            <a:srgbClr val="3C1B1F"/>
                          </a:solidFill>
                          <a:latin typeface="Roboto Condensed"/>
                        </a:rPr>
                        <a:t>tự</a:t>
                      </a:r>
                      <a:r>
                        <a:rPr lang="en-US" sz="3600" dirty="0">
                          <a:solidFill>
                            <a:srgbClr val="3C1B1F"/>
                          </a:solidFill>
                          <a:latin typeface="Roboto Condensed"/>
                        </a:rPr>
                        <a:t> </a:t>
                      </a:r>
                      <a:r>
                        <a:rPr lang="en-US" sz="3600" dirty="0" err="1">
                          <a:solidFill>
                            <a:srgbClr val="3C1B1F"/>
                          </a:solidFill>
                          <a:latin typeface="Roboto Condensed"/>
                        </a:rPr>
                        <a:t>nhiên</a:t>
                      </a:r>
                      <a:r>
                        <a:rPr lang="en-US" sz="3600" dirty="0">
                          <a:solidFill>
                            <a:srgbClr val="3C1B1F"/>
                          </a:solidFill>
                          <a:latin typeface="Roboto Condensed"/>
                        </a:rPr>
                        <a:t> </a:t>
                      </a:r>
                      <a:r>
                        <a:rPr lang="en-US" sz="3600" dirty="0" err="1">
                          <a:solidFill>
                            <a:srgbClr val="3C1B1F"/>
                          </a:solidFill>
                          <a:latin typeface="Roboto Condensed"/>
                        </a:rPr>
                        <a:t>mà</a:t>
                      </a:r>
                      <a:r>
                        <a:rPr lang="en-US" sz="3600" dirty="0">
                          <a:solidFill>
                            <a:srgbClr val="3C1B1F"/>
                          </a:solidFill>
                          <a:latin typeface="Roboto Condensed"/>
                        </a:rPr>
                        <a:t> </a:t>
                      </a:r>
                      <a:r>
                        <a:rPr lang="en-US" sz="3600" dirty="0" err="1">
                          <a:solidFill>
                            <a:srgbClr val="3C1B1F"/>
                          </a:solidFill>
                          <a:latin typeface="Roboto Condensed"/>
                        </a:rPr>
                        <a:t>có</a:t>
                      </a:r>
                      <a:r>
                        <a:rPr lang="en-US" sz="3600" dirty="0">
                          <a:solidFill>
                            <a:srgbClr val="3C1B1F"/>
                          </a:solidFill>
                          <a:latin typeface="Roboto Condensed"/>
                        </a:rPr>
                        <a:t>. </a:t>
                      </a:r>
                      <a:r>
                        <a:rPr lang="en-US" sz="3600" dirty="0" err="1">
                          <a:solidFill>
                            <a:srgbClr val="3C1B1F"/>
                          </a:solidFill>
                          <a:latin typeface="Roboto Condensed"/>
                        </a:rPr>
                        <a:t>Đất</a:t>
                      </a:r>
                      <a:r>
                        <a:rPr lang="en-US" sz="3600" dirty="0">
                          <a:solidFill>
                            <a:srgbClr val="3C1B1F"/>
                          </a:solidFill>
                          <a:latin typeface="Roboto Condensed"/>
                        </a:rPr>
                        <a:t> </a:t>
                      </a:r>
                      <a:r>
                        <a:rPr lang="en-US" sz="3600" dirty="0" err="1">
                          <a:solidFill>
                            <a:srgbClr val="3C1B1F"/>
                          </a:solidFill>
                          <a:latin typeface="Roboto Condensed"/>
                        </a:rPr>
                        <a:t>nước</a:t>
                      </a:r>
                      <a:r>
                        <a:rPr lang="en-US" sz="3600" dirty="0">
                          <a:solidFill>
                            <a:srgbClr val="3C1B1F"/>
                          </a:solidFill>
                          <a:latin typeface="Roboto Condensed"/>
                        </a:rPr>
                        <a:t> </a:t>
                      </a:r>
                      <a:r>
                        <a:rPr lang="en-US" sz="3600" dirty="0" err="1">
                          <a:solidFill>
                            <a:srgbClr val="3C1B1F"/>
                          </a:solidFill>
                          <a:latin typeface="Roboto Condensed"/>
                        </a:rPr>
                        <a:t>hòa</a:t>
                      </a:r>
                      <a:r>
                        <a:rPr lang="en-US" sz="3600" dirty="0">
                          <a:solidFill>
                            <a:srgbClr val="3C1B1F"/>
                          </a:solidFill>
                          <a:latin typeface="Roboto Condensed"/>
                        </a:rPr>
                        <a:t> </a:t>
                      </a:r>
                      <a:r>
                        <a:rPr lang="en-US" sz="3600" dirty="0" err="1">
                          <a:solidFill>
                            <a:srgbClr val="3C1B1F"/>
                          </a:solidFill>
                          <a:latin typeface="Roboto Condensed"/>
                        </a:rPr>
                        <a:t>bình</a:t>
                      </a:r>
                      <a:r>
                        <a:rPr lang="en-US" sz="3600" dirty="0">
                          <a:solidFill>
                            <a:srgbClr val="3C1B1F"/>
                          </a:solidFill>
                          <a:latin typeface="Roboto Condensed"/>
                        </a:rPr>
                        <a:t>, </a:t>
                      </a:r>
                      <a:r>
                        <a:rPr lang="en-US" sz="3600" dirty="0" err="1">
                          <a:solidFill>
                            <a:srgbClr val="3C1B1F"/>
                          </a:solidFill>
                          <a:latin typeface="Roboto Condensed"/>
                        </a:rPr>
                        <a:t>chúng</a:t>
                      </a:r>
                      <a:r>
                        <a:rPr lang="en-US" sz="3600" dirty="0">
                          <a:solidFill>
                            <a:srgbClr val="3C1B1F"/>
                          </a:solidFill>
                          <a:latin typeface="Roboto Condensed"/>
                        </a:rPr>
                        <a:t> ta </a:t>
                      </a:r>
                      <a:r>
                        <a:rPr lang="en-US" sz="3600" dirty="0" err="1">
                          <a:solidFill>
                            <a:srgbClr val="3C1B1F"/>
                          </a:solidFill>
                          <a:latin typeface="Roboto Condensed"/>
                        </a:rPr>
                        <a:t>được</a:t>
                      </a:r>
                      <a:r>
                        <a:rPr lang="en-US" sz="3600" dirty="0">
                          <a:solidFill>
                            <a:srgbClr val="3C1B1F"/>
                          </a:solidFill>
                          <a:latin typeface="Roboto Condensed"/>
                        </a:rPr>
                        <a:t> </a:t>
                      </a:r>
                      <a:r>
                        <a:rPr lang="en-US" sz="3600" dirty="0" err="1">
                          <a:solidFill>
                            <a:srgbClr val="3C1B1F"/>
                          </a:solidFill>
                          <a:latin typeface="Roboto Condensed"/>
                        </a:rPr>
                        <a:t>sống</a:t>
                      </a:r>
                      <a:r>
                        <a:rPr lang="en-US" sz="3600" dirty="0">
                          <a:solidFill>
                            <a:srgbClr val="3C1B1F"/>
                          </a:solidFill>
                          <a:latin typeface="Roboto Condensed"/>
                        </a:rPr>
                        <a:t> </a:t>
                      </a:r>
                      <a:r>
                        <a:rPr lang="en-US" sz="3600" dirty="0" err="1">
                          <a:solidFill>
                            <a:srgbClr val="3C1B1F"/>
                          </a:solidFill>
                          <a:latin typeface="Roboto Condensed"/>
                        </a:rPr>
                        <a:t>ấm</a:t>
                      </a:r>
                      <a:r>
                        <a:rPr lang="en-US" sz="3600" dirty="0">
                          <a:solidFill>
                            <a:srgbClr val="3C1B1F"/>
                          </a:solidFill>
                          <a:latin typeface="Roboto Condensed"/>
                        </a:rPr>
                        <a:t> no, </a:t>
                      </a:r>
                      <a:r>
                        <a:rPr lang="en-US" sz="3600" dirty="0" err="1">
                          <a:solidFill>
                            <a:srgbClr val="3C1B1F"/>
                          </a:solidFill>
                          <a:latin typeface="Roboto Condensed"/>
                        </a:rPr>
                        <a:t>hạnh</a:t>
                      </a:r>
                      <a:r>
                        <a:rPr lang="en-US" sz="3600" dirty="0">
                          <a:solidFill>
                            <a:srgbClr val="3C1B1F"/>
                          </a:solidFill>
                          <a:latin typeface="Roboto Condensed"/>
                        </a:rPr>
                        <a:t> </a:t>
                      </a:r>
                      <a:r>
                        <a:rPr lang="en-US" sz="3600" dirty="0" err="1">
                          <a:solidFill>
                            <a:srgbClr val="3C1B1F"/>
                          </a:solidFill>
                          <a:latin typeface="Roboto Condensed"/>
                        </a:rPr>
                        <a:t>phúc</a:t>
                      </a:r>
                      <a:r>
                        <a:rPr lang="en-US" sz="3600" dirty="0">
                          <a:solidFill>
                            <a:srgbClr val="3C1B1F"/>
                          </a:solidFill>
                          <a:latin typeface="Roboto Condensed"/>
                        </a:rPr>
                        <a:t> </a:t>
                      </a:r>
                      <a:r>
                        <a:rPr lang="en-US" sz="3600" dirty="0" err="1">
                          <a:solidFill>
                            <a:srgbClr val="3C1B1F"/>
                          </a:solidFill>
                          <a:latin typeface="Roboto Condensed"/>
                        </a:rPr>
                        <a:t>là</a:t>
                      </a:r>
                      <a:r>
                        <a:rPr lang="en-US" sz="3600" dirty="0">
                          <a:solidFill>
                            <a:srgbClr val="3C1B1F"/>
                          </a:solidFill>
                          <a:latin typeface="Roboto Condensed"/>
                        </a:rPr>
                        <a:t> </a:t>
                      </a:r>
                      <a:r>
                        <a:rPr lang="en-US" sz="3600" dirty="0" err="1">
                          <a:solidFill>
                            <a:srgbClr val="3C1B1F"/>
                          </a:solidFill>
                          <a:latin typeface="Roboto Condensed"/>
                        </a:rPr>
                        <a:t>nhờ</a:t>
                      </a:r>
                      <a:r>
                        <a:rPr lang="en-US" sz="3600" dirty="0">
                          <a:solidFill>
                            <a:srgbClr val="3C1B1F"/>
                          </a:solidFill>
                          <a:latin typeface="Roboto Condensed"/>
                        </a:rPr>
                        <a:t> </a:t>
                      </a:r>
                      <a:r>
                        <a:rPr lang="en-US" sz="3600" dirty="0" err="1">
                          <a:solidFill>
                            <a:srgbClr val="3C1B1F"/>
                          </a:solidFill>
                          <a:latin typeface="Roboto Condensed"/>
                        </a:rPr>
                        <a:t>công</a:t>
                      </a:r>
                      <a:r>
                        <a:rPr lang="en-US" sz="3600" dirty="0">
                          <a:solidFill>
                            <a:srgbClr val="3C1B1F"/>
                          </a:solidFill>
                          <a:latin typeface="Roboto Condensed"/>
                        </a:rPr>
                        <a:t> </a:t>
                      </a:r>
                      <a:r>
                        <a:rPr lang="en-US" sz="3600" dirty="0" err="1">
                          <a:solidFill>
                            <a:srgbClr val="3C1B1F"/>
                          </a:solidFill>
                          <a:latin typeface="Roboto Condensed"/>
                        </a:rPr>
                        <a:t>lao</a:t>
                      </a:r>
                      <a:r>
                        <a:rPr lang="en-US" sz="3600" dirty="0">
                          <a:solidFill>
                            <a:srgbClr val="3C1B1F"/>
                          </a:solidFill>
                          <a:latin typeface="Roboto Condensed"/>
                        </a:rPr>
                        <a:t>, </a:t>
                      </a:r>
                      <a:r>
                        <a:rPr lang="en-US" sz="3600" dirty="0" err="1">
                          <a:solidFill>
                            <a:srgbClr val="3C1B1F"/>
                          </a:solidFill>
                          <a:latin typeface="Roboto Condensed"/>
                        </a:rPr>
                        <a:t>sự</a:t>
                      </a:r>
                      <a:r>
                        <a:rPr lang="en-US" sz="3600" dirty="0">
                          <a:solidFill>
                            <a:srgbClr val="3C1B1F"/>
                          </a:solidFill>
                          <a:latin typeface="Roboto Condensed"/>
                        </a:rPr>
                        <a:t> hi </a:t>
                      </a:r>
                      <a:r>
                        <a:rPr lang="en-US" sz="3600" dirty="0" err="1">
                          <a:solidFill>
                            <a:srgbClr val="3C1B1F"/>
                          </a:solidFill>
                          <a:latin typeface="Roboto Condensed"/>
                        </a:rPr>
                        <a:t>sinh</a:t>
                      </a:r>
                      <a:r>
                        <a:rPr lang="en-US" sz="3600" dirty="0">
                          <a:solidFill>
                            <a:srgbClr val="3C1B1F"/>
                          </a:solidFill>
                          <a:latin typeface="Roboto Condensed"/>
                        </a:rPr>
                        <a:t> </a:t>
                      </a:r>
                      <a:r>
                        <a:rPr lang="en-US" sz="3600" dirty="0" err="1">
                          <a:solidFill>
                            <a:srgbClr val="3C1B1F"/>
                          </a:solidFill>
                          <a:latin typeface="Roboto Condensed"/>
                        </a:rPr>
                        <a:t>của</a:t>
                      </a:r>
                      <a:r>
                        <a:rPr lang="en-US" sz="3600" dirty="0">
                          <a:solidFill>
                            <a:srgbClr val="3C1B1F"/>
                          </a:solidFill>
                          <a:latin typeface="Roboto Condensed"/>
                        </a:rPr>
                        <a:t> </a:t>
                      </a:r>
                      <a:r>
                        <a:rPr lang="en-US" sz="3600" dirty="0" err="1">
                          <a:solidFill>
                            <a:srgbClr val="3C1B1F"/>
                          </a:solidFill>
                          <a:latin typeface="Roboto Condensed"/>
                        </a:rPr>
                        <a:t>biết</a:t>
                      </a:r>
                      <a:r>
                        <a:rPr lang="en-US" sz="3600" dirty="0">
                          <a:solidFill>
                            <a:srgbClr val="3C1B1F"/>
                          </a:solidFill>
                          <a:latin typeface="Roboto Condensed"/>
                        </a:rPr>
                        <a:t> bao </a:t>
                      </a:r>
                      <a:r>
                        <a:rPr lang="en-US" sz="3600" dirty="0" err="1">
                          <a:solidFill>
                            <a:srgbClr val="3C1B1F"/>
                          </a:solidFill>
                          <a:latin typeface="Roboto Condensed"/>
                        </a:rPr>
                        <a:t>thế</a:t>
                      </a:r>
                      <a:r>
                        <a:rPr lang="en-US" sz="3600" dirty="0">
                          <a:solidFill>
                            <a:srgbClr val="3C1B1F"/>
                          </a:solidFill>
                          <a:latin typeface="Roboto Condensed"/>
                        </a:rPr>
                        <a:t> </a:t>
                      </a:r>
                      <a:r>
                        <a:rPr lang="en-US" sz="3600" dirty="0" err="1">
                          <a:solidFill>
                            <a:srgbClr val="3C1B1F"/>
                          </a:solidFill>
                          <a:latin typeface="Roboto Condensed"/>
                        </a:rPr>
                        <a:t>hệ</a:t>
                      </a:r>
                      <a:r>
                        <a:rPr lang="en-US" sz="3600" dirty="0">
                          <a:solidFill>
                            <a:srgbClr val="3C1B1F"/>
                          </a:solidFill>
                          <a:latin typeface="Roboto Condensed"/>
                        </a:rPr>
                        <a:t> </a:t>
                      </a:r>
                      <a:r>
                        <a:rPr lang="en-US" sz="3600" dirty="0" err="1">
                          <a:solidFill>
                            <a:srgbClr val="3C1B1F"/>
                          </a:solidFill>
                          <a:latin typeface="Roboto Condensed"/>
                        </a:rPr>
                        <a:t>đi</a:t>
                      </a:r>
                      <a:r>
                        <a:rPr lang="en-US" sz="3600" dirty="0">
                          <a:solidFill>
                            <a:srgbClr val="3C1B1F"/>
                          </a:solidFill>
                          <a:latin typeface="Roboto Condensed"/>
                        </a:rPr>
                        <a:t> </a:t>
                      </a:r>
                      <a:r>
                        <a:rPr lang="en-US" sz="3600" dirty="0" err="1">
                          <a:solidFill>
                            <a:srgbClr val="3C1B1F"/>
                          </a:solidFill>
                          <a:latin typeface="Roboto Condensed"/>
                        </a:rPr>
                        <a:t>trước</a:t>
                      </a:r>
                      <a:r>
                        <a:rPr lang="en-US" sz="3600" dirty="0">
                          <a:solidFill>
                            <a:srgbClr val="3C1B1F"/>
                          </a:solidFill>
                          <a:latin typeface="Roboto Condensed"/>
                        </a:rPr>
                        <a:t>.</a:t>
                      </a:r>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FFFFFF"/>
                    </a:solidFill>
                  </a:tcPr>
                </a:tc>
                <a:extLst>
                  <a:ext uri="{0D108BD9-81ED-4DB2-BD59-A6C34878D82A}">
                    <a16:rowId xmlns:a16="http://schemas.microsoft.com/office/drawing/2014/main" val="10001"/>
                  </a:ext>
                </a:extLst>
              </a:tr>
              <a:tr h="1600187">
                <a:tc>
                  <a:txBody>
                    <a:bodyPr/>
                    <a:lstStyle/>
                    <a:p>
                      <a:pPr algn="ctr">
                        <a:lnSpc>
                          <a:spcPts val="5040"/>
                        </a:lnSpc>
                        <a:defRPr/>
                      </a:pPr>
                      <a:r>
                        <a:rPr lang="en-US" sz="3600">
                          <a:solidFill>
                            <a:srgbClr val="FFFFFF"/>
                          </a:solidFill>
                          <a:latin typeface="Roboto Condensed Bold"/>
                        </a:rPr>
                        <a:t>Kết đoạn</a:t>
                      </a:r>
                      <a:endParaRPr lang="en-US" sz="1100"/>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AF988D"/>
                    </a:solidFill>
                  </a:tcPr>
                </a:tc>
                <a:tc>
                  <a:txBody>
                    <a:bodyPr/>
                    <a:lstStyle/>
                    <a:p>
                      <a:pPr marL="777240" lvl="1" indent="-388620" algn="just">
                        <a:lnSpc>
                          <a:spcPts val="5040"/>
                        </a:lnSpc>
                        <a:buFont typeface="Arial"/>
                        <a:buChar char="•"/>
                        <a:defRPr/>
                      </a:pPr>
                      <a:r>
                        <a:rPr lang="en-US" sz="3600" dirty="0" err="1">
                          <a:solidFill>
                            <a:srgbClr val="3C1B1F"/>
                          </a:solidFill>
                          <a:latin typeface="Roboto Condensed"/>
                        </a:rPr>
                        <a:t>Liên</a:t>
                      </a:r>
                      <a:r>
                        <a:rPr lang="en-US" sz="3600" dirty="0">
                          <a:solidFill>
                            <a:srgbClr val="3C1B1F"/>
                          </a:solidFill>
                          <a:latin typeface="Roboto Condensed"/>
                        </a:rPr>
                        <a:t> </a:t>
                      </a:r>
                      <a:r>
                        <a:rPr lang="en-US" sz="3600" dirty="0" err="1">
                          <a:solidFill>
                            <a:srgbClr val="3C1B1F"/>
                          </a:solidFill>
                          <a:latin typeface="Roboto Condensed"/>
                        </a:rPr>
                        <a:t>hệ</a:t>
                      </a:r>
                      <a:r>
                        <a:rPr lang="en-US" sz="3600" dirty="0">
                          <a:solidFill>
                            <a:srgbClr val="3C1B1F"/>
                          </a:solidFill>
                          <a:latin typeface="Roboto Condensed"/>
                        </a:rPr>
                        <a:t> </a:t>
                      </a:r>
                      <a:r>
                        <a:rPr lang="en-US" sz="3600" dirty="0" err="1">
                          <a:solidFill>
                            <a:srgbClr val="3C1B1F"/>
                          </a:solidFill>
                          <a:latin typeface="Roboto Condensed"/>
                        </a:rPr>
                        <a:t>bản</a:t>
                      </a:r>
                      <a:r>
                        <a:rPr lang="en-US" sz="3600" dirty="0">
                          <a:solidFill>
                            <a:srgbClr val="3C1B1F"/>
                          </a:solidFill>
                          <a:latin typeface="Roboto Condensed"/>
                        </a:rPr>
                        <a:t> </a:t>
                      </a:r>
                      <a:r>
                        <a:rPr lang="en-US" sz="3600" dirty="0" err="1">
                          <a:solidFill>
                            <a:srgbClr val="3C1B1F"/>
                          </a:solidFill>
                          <a:latin typeface="Roboto Condensed"/>
                        </a:rPr>
                        <a:t>thân</a:t>
                      </a:r>
                      <a:endParaRPr lang="en-US" sz="1100" dirty="0"/>
                    </a:p>
                  </a:txBody>
                  <a:tcPr marL="190500" marR="190500" marT="190500" marB="190500" anchor="ctr">
                    <a:lnL w="47625" cap="flat" cmpd="sng" algn="ctr">
                      <a:solidFill>
                        <a:srgbClr val="3C1B1F"/>
                      </a:solidFill>
                      <a:prstDash val="solid"/>
                      <a:round/>
                      <a:headEnd type="none" w="med" len="med"/>
                      <a:tailEnd type="none" w="med" len="med"/>
                    </a:lnL>
                    <a:lnR w="47625" cap="flat" cmpd="sng" algn="ctr">
                      <a:solidFill>
                        <a:srgbClr val="3C1B1F"/>
                      </a:solidFill>
                      <a:prstDash val="solid"/>
                      <a:round/>
                      <a:headEnd type="none" w="med" len="med"/>
                      <a:tailEnd type="none" w="med" len="med"/>
                    </a:lnR>
                    <a:lnT w="47625" cap="flat" cmpd="sng" algn="ctr">
                      <a:solidFill>
                        <a:srgbClr val="3C1B1F"/>
                      </a:solidFill>
                      <a:prstDash val="solid"/>
                      <a:round/>
                      <a:headEnd type="none" w="med" len="med"/>
                      <a:tailEnd type="none" w="med" len="med"/>
                    </a:lnT>
                    <a:lnB w="47625" cap="flat" cmpd="sng" algn="ctr">
                      <a:solidFill>
                        <a:srgbClr val="3C1B1F"/>
                      </a:solidFill>
                      <a:prstDash val="solid"/>
                      <a:round/>
                      <a:headEnd type="none" w="med" len="med"/>
                      <a:tailEnd type="none" w="med" len="med"/>
                    </a:lnB>
                    <a:solidFill>
                      <a:srgbClr val="FFFFFF"/>
                    </a:solidFill>
                  </a:tcPr>
                </a:tc>
                <a:extLst>
                  <a:ext uri="{0D108BD9-81ED-4DB2-BD59-A6C34878D82A}">
                    <a16:rowId xmlns:a16="http://schemas.microsoft.com/office/drawing/2014/main" val="10002"/>
                  </a:ext>
                </a:extLst>
              </a:tr>
            </a:tbl>
          </a:graphicData>
        </a:graphic>
      </p:graphicFrame>
      <p:pic>
        <p:nvPicPr>
          <p:cNvPr id="11" name="Picture 11"/>
          <p:cNvPicPr>
            <a:picLocks noChangeAspect="1"/>
          </p:cNvPicPr>
          <p:nvPr/>
        </p:nvPicPr>
        <p:blipFill>
          <a:blip r:embed="rId6"/>
          <a:srcRect/>
          <a:stretch>
            <a:fillRect/>
          </a:stretch>
        </p:blipFill>
        <p:spPr>
          <a:xfrm rot="-821161">
            <a:off x="-543409" y="5349452"/>
            <a:ext cx="2473978" cy="6108587"/>
          </a:xfrm>
          <a:prstGeom prst="rect">
            <a:avLst/>
          </a:prstGeom>
        </p:spPr>
      </p:pic>
    </p:spTree>
    <p:extLst>
      <p:ext uri="{BB962C8B-B14F-4D97-AF65-F5344CB8AC3E}">
        <p14:creationId xmlns:p14="http://schemas.microsoft.com/office/powerpoint/2010/main" val="3252446091"/>
      </p:ext>
    </p:extLst>
  </p:cSld>
  <p:clrMapOvr>
    <a:masterClrMapping/>
  </p:clrMapOvr>
  <p:transition spd="slow">
    <p:randomBar dir="vert"/>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7239" r="49952"/>
          <a:stretch>
            <a:fillRect/>
          </a:stretch>
        </p:blipFill>
        <p:spPr>
          <a:xfrm rot="5511660">
            <a:off x="-1874870" y="-4297542"/>
            <a:ext cx="16642970" cy="18882083"/>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1327557" y="741510"/>
            <a:ext cx="4319886" cy="10433034"/>
          </a:xfrm>
          <a:prstGeom prst="rect">
            <a:avLst/>
          </a:prstGeom>
        </p:spPr>
      </p:pic>
      <p:pic>
        <p:nvPicPr>
          <p:cNvPr id="5" name="Picture 5"/>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2892627" y="2270428"/>
            <a:ext cx="9229553" cy="8088445"/>
          </a:xfrm>
          <a:prstGeom prst="rect">
            <a:avLst/>
          </a:prstGeom>
        </p:spPr>
      </p:pic>
      <p:sp>
        <p:nvSpPr>
          <p:cNvPr id="6" name="TextBox 6"/>
          <p:cNvSpPr txBox="1"/>
          <p:nvPr/>
        </p:nvSpPr>
        <p:spPr>
          <a:xfrm>
            <a:off x="1421730" y="1060164"/>
            <a:ext cx="12171347" cy="1210264"/>
          </a:xfrm>
          <a:prstGeom prst="rect">
            <a:avLst/>
          </a:prstGeom>
        </p:spPr>
        <p:txBody>
          <a:bodyPr lIns="0" tIns="0" rIns="0" bIns="0" rtlCol="0" anchor="t">
            <a:spAutoFit/>
          </a:bodyPr>
          <a:lstStyle/>
          <a:p>
            <a:pPr algn="ctr">
              <a:lnSpc>
                <a:spcPts val="9939"/>
              </a:lnSpc>
            </a:pPr>
            <a:r>
              <a:rPr lang="en-US" sz="7098">
                <a:solidFill>
                  <a:srgbClr val="504238"/>
                </a:solidFill>
                <a:latin typeface="Fraunces Bold"/>
              </a:rPr>
              <a:t>5. VẬN DỤNG</a:t>
            </a:r>
          </a:p>
        </p:txBody>
      </p:sp>
      <p:sp>
        <p:nvSpPr>
          <p:cNvPr id="7" name="TextBox 7"/>
          <p:cNvSpPr txBox="1"/>
          <p:nvPr/>
        </p:nvSpPr>
        <p:spPr>
          <a:xfrm>
            <a:off x="4428334" y="3539611"/>
            <a:ext cx="6158139" cy="5069156"/>
          </a:xfrm>
          <a:prstGeom prst="rect">
            <a:avLst/>
          </a:prstGeom>
        </p:spPr>
        <p:txBody>
          <a:bodyPr lIns="0" tIns="0" rIns="0" bIns="0" rtlCol="0" anchor="t">
            <a:spAutoFit/>
          </a:bodyPr>
          <a:lstStyle/>
          <a:p>
            <a:pPr algn="ctr">
              <a:lnSpc>
                <a:spcPts val="6720"/>
              </a:lnSpc>
              <a:spcBef>
                <a:spcPct val="0"/>
              </a:spcBef>
            </a:pPr>
            <a:r>
              <a:rPr lang="en-US" sz="4800">
                <a:solidFill>
                  <a:srgbClr val="504238"/>
                </a:solidFill>
                <a:latin typeface="Roboto Condensed"/>
              </a:rPr>
              <a:t>HS đọc mở rộng văn bản ở nhà: đọc + khám phá văn bản </a:t>
            </a:r>
            <a:r>
              <a:rPr lang="en-US" sz="4800">
                <a:solidFill>
                  <a:srgbClr val="504238"/>
                </a:solidFill>
                <a:latin typeface="Roboto Condensed Italics"/>
              </a:rPr>
              <a:t>Sự giàu đẹp của Tiếng Việt</a:t>
            </a:r>
            <a:r>
              <a:rPr lang="en-US" sz="4800">
                <a:solidFill>
                  <a:srgbClr val="504238"/>
                </a:solidFill>
                <a:latin typeface="Roboto Condensed"/>
              </a:rPr>
              <a:t> theo phiếu gợi dẫn ở nhà, trình bày sản phẩm trên lớp</a:t>
            </a: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0477" b="10477"/>
          <a:stretch>
            <a:fillRect/>
          </a:stretch>
        </p:blipFill>
        <p:spPr>
          <a:xfrm rot="-10800000">
            <a:off x="-1073369" y="2806970"/>
            <a:ext cx="20533273" cy="4673060"/>
          </a:xfrm>
          <a:prstGeom prst="rect">
            <a:avLst/>
          </a:prstGeom>
        </p:spPr>
      </p:pic>
      <p:pic>
        <p:nvPicPr>
          <p:cNvPr id="4" name="Picture 4"/>
          <p:cNvPicPr>
            <a:picLocks noChangeAspect="1"/>
          </p:cNvPicPr>
          <p:nvPr/>
        </p:nvPicPr>
        <p:blipFill>
          <a:blip r:embed="rId4"/>
          <a:srcRect/>
          <a:stretch>
            <a:fillRect/>
          </a:stretch>
        </p:blipFill>
        <p:spPr>
          <a:xfrm rot="387957">
            <a:off x="-587573" y="2274410"/>
            <a:ext cx="5508574" cy="8938863"/>
          </a:xfrm>
          <a:prstGeom prst="rect">
            <a:avLst/>
          </a:prstGeom>
        </p:spPr>
      </p:pic>
      <p:grpSp>
        <p:nvGrpSpPr>
          <p:cNvPr id="5" name="Group 5"/>
          <p:cNvGrpSpPr/>
          <p:nvPr/>
        </p:nvGrpSpPr>
        <p:grpSpPr>
          <a:xfrm>
            <a:off x="14068389" y="3333343"/>
            <a:ext cx="3190911" cy="3620315"/>
            <a:chOff x="0" y="0"/>
            <a:chExt cx="4254548" cy="4827086"/>
          </a:xfrm>
        </p:grpSpPr>
        <p:pic>
          <p:nvPicPr>
            <p:cNvPr id="6" name="Picture 6"/>
            <p:cNvPicPr>
              <a:picLocks noChangeAspect="1"/>
            </p:cNvPicPr>
            <p:nvPr/>
          </p:nvPicPr>
          <p:blipFill>
            <a:blip r:embed="rId5"/>
            <a:srcRect/>
            <a:stretch>
              <a:fillRect/>
            </a:stretch>
          </p:blipFill>
          <p:spPr>
            <a:xfrm rot="1663386">
              <a:off x="666973" y="473381"/>
              <a:ext cx="2920603" cy="3588169"/>
            </a:xfrm>
            <a:prstGeom prst="rect">
              <a:avLst/>
            </a:prstGeom>
          </p:spPr>
        </p:pic>
        <p:pic>
          <p:nvPicPr>
            <p:cNvPr id="7" name="Picture 7"/>
            <p:cNvPicPr>
              <a:picLocks noChangeAspect="1"/>
            </p:cNvPicPr>
            <p:nvPr/>
          </p:nvPicPr>
          <p:blipFill>
            <a:blip r:embed="rId6"/>
            <a:srcRect/>
            <a:stretch>
              <a:fillRect/>
            </a:stretch>
          </p:blipFill>
          <p:spPr>
            <a:xfrm rot="1649904">
              <a:off x="936181" y="2050569"/>
              <a:ext cx="2655602" cy="2180787"/>
            </a:xfrm>
            <a:prstGeom prst="rect">
              <a:avLst/>
            </a:prstGeom>
          </p:spPr>
        </p:pic>
        <p:pic>
          <p:nvPicPr>
            <p:cNvPr id="8" name="Picture 8"/>
            <p:cNvPicPr>
              <a:picLocks noChangeAspect="1"/>
            </p:cNvPicPr>
            <p:nvPr/>
          </p:nvPicPr>
          <p:blipFill>
            <a:blip r:embed="rId7"/>
            <a:srcRect/>
            <a:stretch>
              <a:fillRect/>
            </a:stretch>
          </p:blipFill>
          <p:spPr>
            <a:xfrm rot="1319545">
              <a:off x="650720" y="3142043"/>
              <a:ext cx="2714006" cy="1221303"/>
            </a:xfrm>
            <a:prstGeom prst="rect">
              <a:avLst/>
            </a:prstGeom>
          </p:spPr>
        </p:pic>
      </p:grpSp>
      <p:sp>
        <p:nvSpPr>
          <p:cNvPr id="9" name="TextBox 9"/>
          <p:cNvSpPr txBox="1"/>
          <p:nvPr/>
        </p:nvSpPr>
        <p:spPr>
          <a:xfrm>
            <a:off x="3406669" y="4237213"/>
            <a:ext cx="11474661" cy="3006090"/>
          </a:xfrm>
          <a:prstGeom prst="rect">
            <a:avLst/>
          </a:prstGeom>
        </p:spPr>
        <p:txBody>
          <a:bodyPr lIns="0" tIns="0" rIns="0" bIns="0" rtlCol="0" anchor="t">
            <a:spAutoFit/>
          </a:bodyPr>
          <a:lstStyle/>
          <a:p>
            <a:pPr algn="ctr">
              <a:lnSpc>
                <a:spcPts val="11280"/>
              </a:lnSpc>
            </a:pPr>
            <a:r>
              <a:rPr lang="en-US" sz="12000">
                <a:solidFill>
                  <a:srgbClr val="3C1B1F"/>
                </a:solidFill>
                <a:latin typeface="#9Slide05 VL Fadilla"/>
              </a:rPr>
              <a:t>Xin chào và hẹn </a:t>
            </a:r>
          </a:p>
          <a:p>
            <a:pPr algn="ctr">
              <a:lnSpc>
                <a:spcPts val="11280"/>
              </a:lnSpc>
            </a:pPr>
            <a:r>
              <a:rPr lang="en-US" sz="12000">
                <a:solidFill>
                  <a:srgbClr val="3C1B1F"/>
                </a:solidFill>
                <a:latin typeface="#9Slide05 VL Fadilla"/>
              </a:rPr>
              <a:t>gặp lại các em!</a:t>
            </a:r>
          </a:p>
        </p:txBody>
      </p:sp>
    </p:spTree>
  </p:cSld>
  <p:clrMapOvr>
    <a:masterClrMapping/>
  </p:clrMapOvr>
  <p:transition spd="slow">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0477" b="10477"/>
          <a:stretch>
            <a:fillRect/>
          </a:stretch>
        </p:blipFill>
        <p:spPr>
          <a:xfrm rot="-10800000">
            <a:off x="-1297244" y="470440"/>
            <a:ext cx="20533273" cy="4673060"/>
          </a:xfrm>
          <a:prstGeom prst="rect">
            <a:avLst/>
          </a:prstGeom>
        </p:spPr>
      </p:pic>
      <p:pic>
        <p:nvPicPr>
          <p:cNvPr id="4" name="Picture 4"/>
          <p:cNvPicPr>
            <a:picLocks noChangeAspect="1"/>
          </p:cNvPicPr>
          <p:nvPr/>
        </p:nvPicPr>
        <p:blipFill>
          <a:blip r:embed="rId4"/>
          <a:srcRect t="10750" b="10750"/>
          <a:stretch>
            <a:fillRect/>
          </a:stretch>
        </p:blipFill>
        <p:spPr>
          <a:xfrm>
            <a:off x="0" y="3457976"/>
            <a:ext cx="13065631" cy="6829024"/>
          </a:xfrm>
          <a:prstGeom prst="rect">
            <a:avLst/>
          </a:prstGeom>
        </p:spPr>
      </p:pic>
      <p:sp>
        <p:nvSpPr>
          <p:cNvPr id="5" name="TextBox 5"/>
          <p:cNvSpPr txBox="1"/>
          <p:nvPr/>
        </p:nvSpPr>
        <p:spPr>
          <a:xfrm>
            <a:off x="5033739" y="1702705"/>
            <a:ext cx="8682261" cy="1104265"/>
          </a:xfrm>
          <a:prstGeom prst="rect">
            <a:avLst/>
          </a:prstGeom>
        </p:spPr>
        <p:txBody>
          <a:bodyPr wrap="square" lIns="0" tIns="0" rIns="0" bIns="0" rtlCol="0" anchor="t">
            <a:spAutoFit/>
          </a:bodyPr>
          <a:lstStyle/>
          <a:p>
            <a:pPr algn="ctr">
              <a:lnSpc>
                <a:spcPts val="8959"/>
              </a:lnSpc>
            </a:pPr>
            <a:r>
              <a:rPr lang="en-US" sz="6399">
                <a:solidFill>
                  <a:srgbClr val="925C39"/>
                </a:solidFill>
                <a:latin typeface="Roboto Condensed"/>
              </a:rPr>
              <a:t>BÀI 8: NGHỊ LUẬN XÃ HỘI</a:t>
            </a:r>
          </a:p>
        </p:txBody>
      </p:sp>
      <p:sp>
        <p:nvSpPr>
          <p:cNvPr id="6" name="TextBox 6"/>
          <p:cNvSpPr txBox="1"/>
          <p:nvPr/>
        </p:nvSpPr>
        <p:spPr>
          <a:xfrm>
            <a:off x="0" y="2966161"/>
            <a:ext cx="18288000" cy="1298067"/>
          </a:xfrm>
          <a:prstGeom prst="rect">
            <a:avLst/>
          </a:prstGeom>
        </p:spPr>
        <p:txBody>
          <a:bodyPr lIns="0" tIns="0" rIns="0" bIns="0" rtlCol="0" anchor="t">
            <a:spAutoFit/>
          </a:bodyPr>
          <a:lstStyle/>
          <a:p>
            <a:pPr algn="ctr">
              <a:lnSpc>
                <a:spcPts val="10449"/>
              </a:lnSpc>
            </a:pPr>
            <a:r>
              <a:rPr lang="en-US" sz="8100" dirty="0">
                <a:solidFill>
                  <a:srgbClr val="925C39"/>
                </a:solidFill>
                <a:latin typeface="Fraunces Bold"/>
              </a:rPr>
              <a:t>TƯỢNG ĐÀI VĨ ĐẠI NHẤT</a:t>
            </a:r>
          </a:p>
        </p:txBody>
      </p:sp>
      <p:grpSp>
        <p:nvGrpSpPr>
          <p:cNvPr id="7" name="Group 7"/>
          <p:cNvGrpSpPr/>
          <p:nvPr/>
        </p:nvGrpSpPr>
        <p:grpSpPr>
          <a:xfrm>
            <a:off x="11401877" y="5143500"/>
            <a:ext cx="4394214" cy="5380042"/>
            <a:chOff x="0" y="0"/>
            <a:chExt cx="5858952" cy="7173390"/>
          </a:xfrm>
        </p:grpSpPr>
        <p:pic>
          <p:nvPicPr>
            <p:cNvPr id="8" name="Picture 8"/>
            <p:cNvPicPr>
              <a:picLocks noChangeAspect="1"/>
            </p:cNvPicPr>
            <p:nvPr/>
          </p:nvPicPr>
          <p:blipFill>
            <a:blip r:embed="rId5"/>
            <a:srcRect/>
            <a:stretch>
              <a:fillRect/>
            </a:stretch>
          </p:blipFill>
          <p:spPr>
            <a:xfrm rot="300908">
              <a:off x="2744101" y="109788"/>
              <a:ext cx="2816295" cy="6953814"/>
            </a:xfrm>
            <a:prstGeom prst="rect">
              <a:avLst/>
            </a:prstGeom>
          </p:spPr>
        </p:pic>
        <p:pic>
          <p:nvPicPr>
            <p:cNvPr id="9" name="Picture 9"/>
            <p:cNvPicPr>
              <a:picLocks noChangeAspect="1"/>
            </p:cNvPicPr>
            <p:nvPr/>
          </p:nvPicPr>
          <p:blipFill>
            <a:blip r:embed="rId6"/>
            <a:srcRect/>
            <a:stretch>
              <a:fillRect/>
            </a:stretch>
          </p:blipFill>
          <p:spPr>
            <a:xfrm rot="-2469056">
              <a:off x="988918" y="1381077"/>
              <a:ext cx="3247827" cy="4224815"/>
            </a:xfrm>
            <a:prstGeom prst="rect">
              <a:avLst/>
            </a:prstGeom>
          </p:spPr>
        </p:pic>
        <p:pic>
          <p:nvPicPr>
            <p:cNvPr id="10" name="Picture 10"/>
            <p:cNvPicPr>
              <a:picLocks noChangeAspect="1"/>
            </p:cNvPicPr>
            <p:nvPr/>
          </p:nvPicPr>
          <p:blipFill>
            <a:blip r:embed="rId7"/>
            <a:srcRect/>
            <a:stretch>
              <a:fillRect/>
            </a:stretch>
          </p:blipFill>
          <p:spPr>
            <a:xfrm rot="6907156">
              <a:off x="1890891" y="4737549"/>
              <a:ext cx="1776557" cy="2200071"/>
            </a:xfrm>
            <a:prstGeom prst="rect">
              <a:avLst/>
            </a:prstGeom>
          </p:spPr>
        </p:pic>
      </p:grpSp>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sp>
        <p:nvSpPr>
          <p:cNvPr id="3" name="TextBox 3"/>
          <p:cNvSpPr txBox="1"/>
          <p:nvPr/>
        </p:nvSpPr>
        <p:spPr>
          <a:xfrm>
            <a:off x="354361" y="197479"/>
            <a:ext cx="8450439" cy="1078192"/>
          </a:xfrm>
          <a:prstGeom prst="rect">
            <a:avLst/>
          </a:prstGeom>
        </p:spPr>
        <p:txBody>
          <a:bodyPr lIns="0" tIns="0" rIns="0" bIns="0" rtlCol="0" anchor="t">
            <a:spAutoFit/>
          </a:bodyPr>
          <a:lstStyle/>
          <a:p>
            <a:pPr algn="ctr">
              <a:lnSpc>
                <a:spcPts val="8819"/>
              </a:lnSpc>
            </a:pPr>
            <a:r>
              <a:rPr lang="en-US" sz="6298">
                <a:solidFill>
                  <a:srgbClr val="3C1B1F"/>
                </a:solidFill>
                <a:latin typeface="Fraunces Bold"/>
              </a:rPr>
              <a:t>2. ĐỌC VĂN BẢN</a:t>
            </a:r>
          </a:p>
        </p:txBody>
      </p:sp>
      <p:pic>
        <p:nvPicPr>
          <p:cNvPr id="4" name="Picture 4"/>
          <p:cNvPicPr>
            <a:picLocks noChangeAspect="1"/>
          </p:cNvPicPr>
          <p:nvPr/>
        </p:nvPicPr>
        <p:blipFill>
          <a:blip r:embed="rId3"/>
          <a:srcRect l="30535" r="14175"/>
          <a:stretch>
            <a:fillRect/>
          </a:stretch>
        </p:blipFill>
        <p:spPr>
          <a:xfrm rot="2297281">
            <a:off x="-3535051" y="6806754"/>
            <a:ext cx="10716968" cy="5898148"/>
          </a:xfrm>
          <a:prstGeom prst="rect">
            <a:avLst/>
          </a:prstGeom>
        </p:spPr>
      </p:pic>
      <p:pic>
        <p:nvPicPr>
          <p:cNvPr id="5" name="Picture 5"/>
          <p:cNvPicPr>
            <a:picLocks noChangeAspect="1"/>
          </p:cNvPicPr>
          <p:nvPr/>
        </p:nvPicPr>
        <p:blipFill>
          <a:blip r:embed="rId4"/>
          <a:srcRect l="21898" t="28589" r="30543"/>
          <a:stretch>
            <a:fillRect/>
          </a:stretch>
        </p:blipFill>
        <p:spPr>
          <a:xfrm rot="-7946851">
            <a:off x="-3415660" y="6696921"/>
            <a:ext cx="7925042" cy="6128477"/>
          </a:xfrm>
          <a:prstGeom prst="rect">
            <a:avLst/>
          </a:prstGeom>
        </p:spPr>
      </p:pic>
      <p:graphicFrame>
        <p:nvGraphicFramePr>
          <p:cNvPr id="6" name="Table 6"/>
          <p:cNvGraphicFramePr>
            <a:graphicFrameLocks noGrp="1"/>
          </p:cNvGraphicFramePr>
          <p:nvPr/>
        </p:nvGraphicFramePr>
        <p:xfrm>
          <a:off x="1028700" y="3284521"/>
          <a:ext cx="16234587" cy="6471307"/>
        </p:xfrm>
        <a:graphic>
          <a:graphicData uri="http://schemas.openxmlformats.org/drawingml/2006/table">
            <a:tbl>
              <a:tblPr/>
              <a:tblGrid>
                <a:gridCol w="13135362">
                  <a:extLst>
                    <a:ext uri="{9D8B030D-6E8A-4147-A177-3AD203B41FA5}">
                      <a16:colId xmlns:a16="http://schemas.microsoft.com/office/drawing/2014/main" val="20000"/>
                    </a:ext>
                  </a:extLst>
                </a:gridCol>
                <a:gridCol w="1500690">
                  <a:extLst>
                    <a:ext uri="{9D8B030D-6E8A-4147-A177-3AD203B41FA5}">
                      <a16:colId xmlns:a16="http://schemas.microsoft.com/office/drawing/2014/main" val="20001"/>
                    </a:ext>
                  </a:extLst>
                </a:gridCol>
                <a:gridCol w="1598535">
                  <a:extLst>
                    <a:ext uri="{9D8B030D-6E8A-4147-A177-3AD203B41FA5}">
                      <a16:colId xmlns:a16="http://schemas.microsoft.com/office/drawing/2014/main" val="20002"/>
                    </a:ext>
                  </a:extLst>
                </a:gridCol>
              </a:tblGrid>
              <a:tr h="1216183">
                <a:tc>
                  <a:txBody>
                    <a:bodyPr/>
                    <a:lstStyle/>
                    <a:p>
                      <a:pPr algn="ctr">
                        <a:lnSpc>
                          <a:spcPts val="4348"/>
                        </a:lnSpc>
                        <a:defRPr/>
                      </a:pPr>
                      <a:r>
                        <a:rPr lang="en-US" sz="3623">
                          <a:solidFill>
                            <a:srgbClr val="F5EFEB"/>
                          </a:solidFill>
                          <a:latin typeface="Roboto Condensed Bold"/>
                        </a:rPr>
                        <a:t> Tiêu chí</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A47951"/>
                    </a:solidFill>
                  </a:tcPr>
                </a:tc>
                <a:tc>
                  <a:txBody>
                    <a:bodyPr/>
                    <a:lstStyle/>
                    <a:p>
                      <a:pPr algn="ctr">
                        <a:lnSpc>
                          <a:spcPts val="4348"/>
                        </a:lnSpc>
                        <a:defRPr/>
                      </a:pPr>
                      <a:r>
                        <a:rPr lang="en-US" sz="3623">
                          <a:solidFill>
                            <a:srgbClr val="F5EFEB"/>
                          </a:solidFill>
                          <a:latin typeface="Roboto Condensed Bold"/>
                        </a:rPr>
                        <a:t> Có   </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A47951"/>
                    </a:solidFill>
                  </a:tcPr>
                </a:tc>
                <a:tc>
                  <a:txBody>
                    <a:bodyPr/>
                    <a:lstStyle/>
                    <a:p>
                      <a:pPr algn="ctr">
                        <a:lnSpc>
                          <a:spcPts val="4348"/>
                        </a:lnSpc>
                        <a:defRPr/>
                      </a:pPr>
                      <a:r>
                        <a:rPr lang="en-US" sz="3623">
                          <a:solidFill>
                            <a:srgbClr val="F5EFEB"/>
                          </a:solidFill>
                          <a:latin typeface="Roboto Condensed Bold"/>
                        </a:rPr>
                        <a:t> Không</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ysDash"/>
                      <a:round/>
                      <a:headEnd type="none" w="med" len="med"/>
                      <a:tailEnd type="none" w="med" len="med"/>
                    </a:lnB>
                    <a:solidFill>
                      <a:srgbClr val="A47951"/>
                    </a:solidFill>
                  </a:tcPr>
                </a:tc>
                <a:extLst>
                  <a:ext uri="{0D108BD9-81ED-4DB2-BD59-A6C34878D82A}">
                    <a16:rowId xmlns:a16="http://schemas.microsoft.com/office/drawing/2014/main" val="10000"/>
                  </a:ext>
                </a:extLst>
              </a:tr>
              <a:tr h="1216183">
                <a:tc>
                  <a:txBody>
                    <a:bodyPr/>
                    <a:lstStyle/>
                    <a:p>
                      <a:pPr algn="l">
                        <a:lnSpc>
                          <a:spcPts val="4468"/>
                        </a:lnSpc>
                        <a:defRPr/>
                      </a:pPr>
                      <a:r>
                        <a:rPr lang="en-US" sz="3723">
                          <a:solidFill>
                            <a:srgbClr val="7E4D55"/>
                          </a:solidFill>
                          <a:latin typeface="Roboto Condensed"/>
                        </a:rPr>
                        <a:t>Đọc trôi chảy, không bỏ từ, thêm từ.</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ysDash"/>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extLst>
                  <a:ext uri="{0D108BD9-81ED-4DB2-BD59-A6C34878D82A}">
                    <a16:rowId xmlns:a16="http://schemas.microsoft.com/office/drawing/2014/main" val="10001"/>
                  </a:ext>
                </a:extLst>
              </a:tr>
              <a:tr h="1142182">
                <a:tc>
                  <a:txBody>
                    <a:bodyPr/>
                    <a:lstStyle/>
                    <a:p>
                      <a:pPr algn="just">
                        <a:lnSpc>
                          <a:spcPts val="4468"/>
                        </a:lnSpc>
                        <a:defRPr/>
                      </a:pPr>
                      <a:r>
                        <a:rPr lang="en-US" sz="3723">
                          <a:solidFill>
                            <a:srgbClr val="7E4D55"/>
                          </a:solidFill>
                          <a:latin typeface="Roboto Condensed"/>
                        </a:rPr>
                        <a:t>Đọc to, rõ bảo đảm trong không gian lớp học, cả lớp cùng nghe được.</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extLst>
                  <a:ext uri="{0D108BD9-81ED-4DB2-BD59-A6C34878D82A}">
                    <a16:rowId xmlns:a16="http://schemas.microsoft.com/office/drawing/2014/main" val="10002"/>
                  </a:ext>
                </a:extLst>
              </a:tr>
              <a:tr h="1142182">
                <a:tc>
                  <a:txBody>
                    <a:bodyPr/>
                    <a:lstStyle/>
                    <a:p>
                      <a:pPr algn="l">
                        <a:lnSpc>
                          <a:spcPts val="4468"/>
                        </a:lnSpc>
                        <a:defRPr/>
                      </a:pPr>
                      <a:r>
                        <a:rPr lang="en-US" sz="3723">
                          <a:solidFill>
                            <a:srgbClr val="7E4D55"/>
                          </a:solidFill>
                          <a:latin typeface="Roboto Condensed"/>
                        </a:rPr>
                        <a:t>Tốc độ đọc phù hợp.</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extLst>
                  <a:ext uri="{0D108BD9-81ED-4DB2-BD59-A6C34878D82A}">
                    <a16:rowId xmlns:a16="http://schemas.microsoft.com/office/drawing/2014/main" val="10003"/>
                  </a:ext>
                </a:extLst>
              </a:tr>
              <a:tr h="1754577">
                <a:tc>
                  <a:txBody>
                    <a:bodyPr/>
                    <a:lstStyle/>
                    <a:p>
                      <a:pPr algn="just">
                        <a:lnSpc>
                          <a:spcPts val="4468"/>
                        </a:lnSpc>
                        <a:defRPr/>
                      </a:pPr>
                      <a:r>
                        <a:rPr lang="en-US" sz="3723">
                          <a:solidFill>
                            <a:srgbClr val="7E4D55"/>
                          </a:solidFill>
                          <a:latin typeface="Roboto Condensed"/>
                        </a:rPr>
                        <a:t>Sử dụng giọng điệu khác nhau để thể hiện được cảm xúc của người kể chuyện đối với nhân vật, sự việc.</a:t>
                      </a: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tc>
                  <a:txBody>
                    <a:bodyPr/>
                    <a:lstStyle/>
                    <a:p>
                      <a:pPr algn="l">
                        <a:lnSpc>
                          <a:spcPts val="1679"/>
                        </a:lnSpc>
                        <a:defRPr/>
                      </a:pPr>
                      <a:endParaRPr lang="en-US" sz="1100"/>
                    </a:p>
                  </a:txBody>
                  <a:tcPr marL="76200" marR="76200" marT="76200" marB="76200" anchor="ctr">
                    <a:lnL w="9525" cap="flat" cmpd="sng" algn="ctr">
                      <a:solidFill>
                        <a:srgbClr val="7E4D55"/>
                      </a:solidFill>
                      <a:prstDash val="solid"/>
                      <a:round/>
                      <a:headEnd type="none" w="med" len="med"/>
                      <a:tailEnd type="none" w="med" len="med"/>
                    </a:lnL>
                    <a:lnR w="9525" cap="flat" cmpd="sng" algn="ctr">
                      <a:solidFill>
                        <a:srgbClr val="7E4D55"/>
                      </a:solidFill>
                      <a:prstDash val="solid"/>
                      <a:round/>
                      <a:headEnd type="none" w="med" len="med"/>
                      <a:tailEnd type="none" w="med" len="med"/>
                    </a:lnR>
                    <a:lnT w="9525" cap="flat" cmpd="sng" algn="ctr">
                      <a:solidFill>
                        <a:srgbClr val="7E4D55"/>
                      </a:solidFill>
                      <a:prstDash val="solid"/>
                      <a:round/>
                      <a:headEnd type="none" w="med" len="med"/>
                      <a:tailEnd type="none" w="med" len="med"/>
                    </a:lnT>
                    <a:lnB w="9525" cap="flat" cmpd="sng" algn="ctr">
                      <a:solidFill>
                        <a:srgbClr val="7E4D55"/>
                      </a:solidFill>
                      <a:prstDash val="solid"/>
                      <a:round/>
                      <a:headEnd type="none" w="med" len="med"/>
                      <a:tailEnd type="none" w="med" len="med"/>
                    </a:lnB>
                    <a:solidFill>
                      <a:srgbClr val="E6DDC9"/>
                    </a:solidFill>
                  </a:tcPr>
                </a:tc>
                <a:extLst>
                  <a:ext uri="{0D108BD9-81ED-4DB2-BD59-A6C34878D82A}">
                    <a16:rowId xmlns:a16="http://schemas.microsoft.com/office/drawing/2014/main" val="10004"/>
                  </a:ext>
                </a:extLst>
              </a:tr>
            </a:tbl>
          </a:graphicData>
        </a:graphic>
      </p:graphicFrame>
      <p:sp>
        <p:nvSpPr>
          <p:cNvPr id="7" name="TextBox 7"/>
          <p:cNvSpPr txBox="1"/>
          <p:nvPr/>
        </p:nvSpPr>
        <p:spPr>
          <a:xfrm>
            <a:off x="1451564" y="1400050"/>
            <a:ext cx="14706471" cy="1678305"/>
          </a:xfrm>
          <a:prstGeom prst="rect">
            <a:avLst/>
          </a:prstGeom>
        </p:spPr>
        <p:txBody>
          <a:bodyPr lIns="0" tIns="0" rIns="0" bIns="0" rtlCol="0" anchor="t">
            <a:spAutoFit/>
          </a:bodyPr>
          <a:lstStyle/>
          <a:p>
            <a:pPr algn="ctr">
              <a:lnSpc>
                <a:spcPts val="6719"/>
              </a:lnSpc>
              <a:spcBef>
                <a:spcPct val="0"/>
              </a:spcBef>
            </a:pPr>
            <a:r>
              <a:rPr lang="en-US" sz="4800" dirty="0" err="1">
                <a:solidFill>
                  <a:srgbClr val="3C1B1F"/>
                </a:solidFill>
                <a:latin typeface="Roboto Condensed"/>
              </a:rPr>
              <a:t>Đọc</a:t>
            </a:r>
            <a:r>
              <a:rPr lang="en-US" sz="4800" dirty="0">
                <a:solidFill>
                  <a:srgbClr val="3C1B1F"/>
                </a:solidFill>
                <a:latin typeface="Roboto Condensed"/>
              </a:rPr>
              <a:t> </a:t>
            </a:r>
            <a:r>
              <a:rPr lang="en-US" sz="4800" dirty="0" err="1">
                <a:solidFill>
                  <a:srgbClr val="3C1B1F"/>
                </a:solidFill>
                <a:latin typeface="Roboto Condensed"/>
              </a:rPr>
              <a:t>thành</a:t>
            </a:r>
            <a:r>
              <a:rPr lang="en-US" sz="4800" dirty="0">
                <a:solidFill>
                  <a:srgbClr val="3C1B1F"/>
                </a:solidFill>
                <a:latin typeface="Roboto Condensed"/>
              </a:rPr>
              <a:t> </a:t>
            </a:r>
            <a:r>
              <a:rPr lang="en-US" sz="4800" dirty="0" err="1">
                <a:solidFill>
                  <a:srgbClr val="3C1B1F"/>
                </a:solidFill>
                <a:latin typeface="Roboto Condensed"/>
              </a:rPr>
              <a:t>tiếng</a:t>
            </a:r>
            <a:r>
              <a:rPr lang="en-US" sz="4800" dirty="0">
                <a:solidFill>
                  <a:srgbClr val="3C1B1F"/>
                </a:solidFill>
                <a:latin typeface="Roboto Condensed"/>
              </a:rPr>
              <a:t> </a:t>
            </a:r>
            <a:r>
              <a:rPr lang="en-US" sz="4800" dirty="0" err="1">
                <a:solidFill>
                  <a:srgbClr val="3C1B1F"/>
                </a:solidFill>
                <a:latin typeface="Roboto Condensed"/>
              </a:rPr>
              <a:t>văn</a:t>
            </a:r>
            <a:r>
              <a:rPr lang="en-US" sz="4800" dirty="0">
                <a:solidFill>
                  <a:srgbClr val="3C1B1F"/>
                </a:solidFill>
                <a:latin typeface="Roboto Condensed"/>
              </a:rPr>
              <a:t> </a:t>
            </a:r>
            <a:r>
              <a:rPr lang="en-US" sz="4800" dirty="0" err="1">
                <a:solidFill>
                  <a:srgbClr val="3C1B1F"/>
                </a:solidFill>
                <a:latin typeface="Roboto Condensed"/>
              </a:rPr>
              <a:t>bản</a:t>
            </a:r>
            <a:r>
              <a:rPr lang="en-US" sz="4800" dirty="0">
                <a:solidFill>
                  <a:srgbClr val="3C1B1F"/>
                </a:solidFill>
                <a:latin typeface="Roboto Condensed"/>
              </a:rPr>
              <a:t> </a:t>
            </a:r>
            <a:r>
              <a:rPr lang="en-US" sz="4800" dirty="0" err="1">
                <a:solidFill>
                  <a:srgbClr val="3C1B1F"/>
                </a:solidFill>
                <a:latin typeface="Roboto Condensed Italics"/>
              </a:rPr>
              <a:t>Tượng</a:t>
            </a:r>
            <a:r>
              <a:rPr lang="en-US" sz="4800" dirty="0">
                <a:solidFill>
                  <a:srgbClr val="3C1B1F"/>
                </a:solidFill>
                <a:latin typeface="Roboto Condensed Italics"/>
              </a:rPr>
              <a:t> </a:t>
            </a:r>
            <a:r>
              <a:rPr lang="en-US" sz="4800" dirty="0" err="1">
                <a:solidFill>
                  <a:srgbClr val="3C1B1F"/>
                </a:solidFill>
                <a:latin typeface="Roboto Condensed Italics"/>
              </a:rPr>
              <a:t>đài</a:t>
            </a:r>
            <a:r>
              <a:rPr lang="en-US" sz="4800" dirty="0">
                <a:solidFill>
                  <a:srgbClr val="3C1B1F"/>
                </a:solidFill>
                <a:latin typeface="Roboto Condensed Italics"/>
              </a:rPr>
              <a:t> </a:t>
            </a:r>
            <a:r>
              <a:rPr lang="en-US" sz="4800" dirty="0" err="1">
                <a:solidFill>
                  <a:srgbClr val="3C1B1F"/>
                </a:solidFill>
                <a:latin typeface="Roboto Condensed Italics"/>
              </a:rPr>
              <a:t>vĩ</a:t>
            </a:r>
            <a:r>
              <a:rPr lang="en-US" sz="4800" dirty="0">
                <a:solidFill>
                  <a:srgbClr val="3C1B1F"/>
                </a:solidFill>
                <a:latin typeface="Roboto Condensed Italics"/>
              </a:rPr>
              <a:t> </a:t>
            </a:r>
            <a:r>
              <a:rPr lang="en-US" sz="4800" dirty="0" err="1">
                <a:solidFill>
                  <a:srgbClr val="3C1B1F"/>
                </a:solidFill>
                <a:latin typeface="Roboto Condensed Italics"/>
              </a:rPr>
              <a:t>đại</a:t>
            </a:r>
            <a:r>
              <a:rPr lang="en-US" sz="4800" dirty="0">
                <a:solidFill>
                  <a:srgbClr val="3C1B1F"/>
                </a:solidFill>
                <a:latin typeface="Roboto Condensed Italics"/>
              </a:rPr>
              <a:t> </a:t>
            </a:r>
            <a:r>
              <a:rPr lang="en-US" sz="4800" dirty="0" err="1">
                <a:solidFill>
                  <a:srgbClr val="3C1B1F"/>
                </a:solidFill>
                <a:latin typeface="Roboto Condensed Italics"/>
              </a:rPr>
              <a:t>nhất</a:t>
            </a:r>
            <a:r>
              <a:rPr lang="en-US" sz="4800" dirty="0">
                <a:solidFill>
                  <a:srgbClr val="3C1B1F"/>
                </a:solidFill>
                <a:latin typeface="Roboto Condensed"/>
              </a:rPr>
              <a:t> (GV </a:t>
            </a:r>
            <a:r>
              <a:rPr lang="en-US" sz="4800" dirty="0" err="1">
                <a:solidFill>
                  <a:srgbClr val="3C1B1F"/>
                </a:solidFill>
                <a:latin typeface="Roboto Condensed"/>
              </a:rPr>
              <a:t>đọc</a:t>
            </a:r>
            <a:r>
              <a:rPr lang="en-US" sz="4800" dirty="0">
                <a:solidFill>
                  <a:srgbClr val="3C1B1F"/>
                </a:solidFill>
                <a:latin typeface="Roboto Condensed"/>
              </a:rPr>
              <a:t> </a:t>
            </a:r>
            <a:r>
              <a:rPr lang="en-US" sz="4800" dirty="0" err="1">
                <a:solidFill>
                  <a:srgbClr val="3C1B1F"/>
                </a:solidFill>
                <a:latin typeface="Roboto Condensed"/>
              </a:rPr>
              <a:t>mẫu</a:t>
            </a:r>
            <a:r>
              <a:rPr lang="en-US" sz="4800" dirty="0">
                <a:solidFill>
                  <a:srgbClr val="3C1B1F"/>
                </a:solidFill>
                <a:latin typeface="Roboto Condensed"/>
              </a:rPr>
              <a:t> </a:t>
            </a:r>
            <a:r>
              <a:rPr lang="en-US" sz="4800" dirty="0" err="1">
                <a:solidFill>
                  <a:srgbClr val="3C1B1F"/>
                </a:solidFill>
                <a:latin typeface="Roboto Condensed"/>
              </a:rPr>
              <a:t>đoạn</a:t>
            </a:r>
            <a:r>
              <a:rPr lang="en-US" sz="4800" dirty="0">
                <a:solidFill>
                  <a:srgbClr val="3C1B1F"/>
                </a:solidFill>
                <a:latin typeface="Roboto Condensed"/>
              </a:rPr>
              <a:t> </a:t>
            </a:r>
            <a:r>
              <a:rPr lang="en-US" sz="4800" dirty="0" err="1">
                <a:solidFill>
                  <a:srgbClr val="3C1B1F"/>
                </a:solidFill>
                <a:latin typeface="Roboto Condensed"/>
              </a:rPr>
              <a:t>đầu</a:t>
            </a:r>
            <a:r>
              <a:rPr lang="en-US" sz="4800" dirty="0">
                <a:solidFill>
                  <a:srgbClr val="3C1B1F"/>
                </a:solidFill>
                <a:latin typeface="Roboto Condensed"/>
              </a:rPr>
              <a:t>)</a:t>
            </a:r>
          </a:p>
        </p:txBody>
      </p:sp>
      <p:grpSp>
        <p:nvGrpSpPr>
          <p:cNvPr id="8" name="Group 8"/>
          <p:cNvGrpSpPr/>
          <p:nvPr/>
        </p:nvGrpSpPr>
        <p:grpSpPr>
          <a:xfrm rot="-4090222">
            <a:off x="15582562" y="-1111468"/>
            <a:ext cx="4291403" cy="5113827"/>
            <a:chOff x="0" y="0"/>
            <a:chExt cx="5721871" cy="6818435"/>
          </a:xfrm>
        </p:grpSpPr>
        <p:pic>
          <p:nvPicPr>
            <p:cNvPr id="9" name="Picture 9"/>
            <p:cNvPicPr>
              <a:picLocks noChangeAspect="1"/>
            </p:cNvPicPr>
            <p:nvPr/>
          </p:nvPicPr>
          <p:blipFill>
            <a:blip r:embed="rId5"/>
            <a:srcRect r="29102"/>
            <a:stretch>
              <a:fillRect/>
            </a:stretch>
          </p:blipFill>
          <p:spPr>
            <a:xfrm rot="2700000">
              <a:off x="939873" y="657111"/>
              <a:ext cx="3572700" cy="4138224"/>
            </a:xfrm>
            <a:prstGeom prst="rect">
              <a:avLst/>
            </a:prstGeom>
          </p:spPr>
        </p:pic>
        <p:pic>
          <p:nvPicPr>
            <p:cNvPr id="10" name="Picture 10"/>
            <p:cNvPicPr>
              <a:picLocks noChangeAspect="1"/>
            </p:cNvPicPr>
            <p:nvPr/>
          </p:nvPicPr>
          <p:blipFill>
            <a:blip r:embed="rId5"/>
            <a:srcRect t="2740" b="2740"/>
            <a:stretch>
              <a:fillRect/>
            </a:stretch>
          </p:blipFill>
          <p:spPr>
            <a:xfrm rot="1336870">
              <a:off x="615418" y="2508079"/>
              <a:ext cx="4601173" cy="3571415"/>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596" t="38644" r="1654" b="6866"/>
          <a:stretch>
            <a:fillRect/>
          </a:stretch>
        </p:blipFill>
        <p:spPr>
          <a:xfrm>
            <a:off x="0" y="0"/>
            <a:ext cx="18288000" cy="10287000"/>
          </a:xfrm>
          <a:prstGeom prst="rect">
            <a:avLst/>
          </a:prstGeom>
        </p:spPr>
      </p:pic>
      <p:pic>
        <p:nvPicPr>
          <p:cNvPr id="3" name="Picture 3"/>
          <p:cNvPicPr>
            <a:picLocks noChangeAspect="1"/>
          </p:cNvPicPr>
          <p:nvPr/>
        </p:nvPicPr>
        <p:blipFill>
          <a:blip r:embed="rId3"/>
          <a:srcRect t="13721" r="47355" b="26183"/>
          <a:stretch>
            <a:fillRect/>
          </a:stretch>
        </p:blipFill>
        <p:spPr>
          <a:xfrm>
            <a:off x="324173" y="4085243"/>
            <a:ext cx="7911847" cy="7745336"/>
          </a:xfrm>
          <a:prstGeom prst="rect">
            <a:avLst/>
          </a:prstGeom>
        </p:spPr>
      </p:pic>
      <p:pic>
        <p:nvPicPr>
          <p:cNvPr id="4" name="Picture 4"/>
          <p:cNvPicPr>
            <a:picLocks noChangeAspect="1"/>
          </p:cNvPicPr>
          <p:nvPr/>
        </p:nvPicPr>
        <p:blipFill>
          <a:blip r:embed="rId4"/>
          <a:srcRect/>
          <a:stretch>
            <a:fillRect/>
          </a:stretch>
        </p:blipFill>
        <p:spPr>
          <a:xfrm rot="-1651736">
            <a:off x="-553503" y="7586348"/>
            <a:ext cx="1755353" cy="2156577"/>
          </a:xfrm>
          <a:prstGeom prst="rect">
            <a:avLst/>
          </a:prstGeom>
        </p:spPr>
      </p:pic>
      <p:pic>
        <p:nvPicPr>
          <p:cNvPr id="5" name="Picture 5"/>
          <p:cNvPicPr>
            <a:picLocks noChangeAspect="1"/>
          </p:cNvPicPr>
          <p:nvPr/>
        </p:nvPicPr>
        <p:blipFill>
          <a:blip r:embed="rId3"/>
          <a:srcRect l="21640" t="15952" b="4015"/>
          <a:stretch>
            <a:fillRect/>
          </a:stretch>
        </p:blipFill>
        <p:spPr>
          <a:xfrm>
            <a:off x="9144000" y="4085243"/>
            <a:ext cx="8581027" cy="7516066"/>
          </a:xfrm>
          <a:prstGeom prst="rect">
            <a:avLst/>
          </a:prstGeom>
        </p:spPr>
      </p:pic>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6717850" y="5801427"/>
            <a:ext cx="1943381" cy="4693493"/>
          </a:xfrm>
          <a:prstGeom prst="rect">
            <a:avLst/>
          </a:prstGeom>
        </p:spPr>
      </p:pic>
      <p:sp>
        <p:nvSpPr>
          <p:cNvPr id="7" name="TextBox 7"/>
          <p:cNvSpPr txBox="1"/>
          <p:nvPr/>
        </p:nvSpPr>
        <p:spPr>
          <a:xfrm>
            <a:off x="499205" y="330859"/>
            <a:ext cx="12171347" cy="1252808"/>
          </a:xfrm>
          <a:prstGeom prst="rect">
            <a:avLst/>
          </a:prstGeom>
        </p:spPr>
        <p:txBody>
          <a:bodyPr lIns="0" tIns="0" rIns="0" bIns="0" rtlCol="0" anchor="t">
            <a:spAutoFit/>
          </a:bodyPr>
          <a:lstStyle/>
          <a:p>
            <a:pPr algn="ctr">
              <a:lnSpc>
                <a:spcPts val="10219"/>
              </a:lnSpc>
            </a:pPr>
            <a:r>
              <a:rPr lang="en-US" sz="7298">
                <a:solidFill>
                  <a:srgbClr val="7E4D55"/>
                </a:solidFill>
                <a:latin typeface="Fraunces Bold"/>
              </a:rPr>
              <a:t>3. KHÁM PHÁ VĂN BẢN</a:t>
            </a:r>
          </a:p>
        </p:txBody>
      </p:sp>
      <p:sp>
        <p:nvSpPr>
          <p:cNvPr id="8" name="TextBox 8"/>
          <p:cNvSpPr txBox="1"/>
          <p:nvPr/>
        </p:nvSpPr>
        <p:spPr>
          <a:xfrm>
            <a:off x="533815" y="4664116"/>
            <a:ext cx="7492563" cy="5622884"/>
          </a:xfrm>
          <a:prstGeom prst="rect">
            <a:avLst/>
          </a:prstGeom>
        </p:spPr>
        <p:txBody>
          <a:bodyPr lIns="0" tIns="0" rIns="0" bIns="0" rtlCol="0" anchor="t">
            <a:spAutoFit/>
          </a:bodyPr>
          <a:lstStyle/>
          <a:p>
            <a:pPr algn="ctr">
              <a:lnSpc>
                <a:spcPts val="5600"/>
              </a:lnSpc>
              <a:spcBef>
                <a:spcPct val="0"/>
              </a:spcBef>
            </a:pPr>
            <a:r>
              <a:rPr lang="en-US" sz="4000">
                <a:solidFill>
                  <a:srgbClr val="7E4D55"/>
                </a:solidFill>
                <a:latin typeface="Roboto Condensed Bold"/>
              </a:rPr>
              <a:t>Nhóm 1,2:</a:t>
            </a:r>
          </a:p>
          <a:p>
            <a:pPr marL="863601" lvl="1" indent="-431801" algn="just">
              <a:lnSpc>
                <a:spcPts val="5600"/>
              </a:lnSpc>
              <a:buFont typeface="Arial"/>
              <a:buChar char="•"/>
            </a:pPr>
            <a:r>
              <a:rPr lang="en-US" sz="4000">
                <a:solidFill>
                  <a:srgbClr val="7E4D55"/>
                </a:solidFill>
                <a:latin typeface="Roboto Condensed"/>
              </a:rPr>
              <a:t>Văn bản viết về vấn đề gì? Vì sao có thể cho rằng vấn đề đó rất đáng quan tâm?</a:t>
            </a:r>
          </a:p>
          <a:p>
            <a:pPr marL="863601" lvl="1" indent="-431801" algn="just">
              <a:lnSpc>
                <a:spcPts val="5600"/>
              </a:lnSpc>
              <a:buFont typeface="Arial"/>
              <a:buChar char="•"/>
            </a:pPr>
            <a:r>
              <a:rPr lang="en-US" sz="4000">
                <a:solidFill>
                  <a:srgbClr val="7E4D55"/>
                </a:solidFill>
                <a:latin typeface="Roboto Condensed"/>
              </a:rPr>
              <a:t>Hãy tìm những lí lẽ và bằng chứng cụ thể được tác giả nêu trong văn bản để làm sáng tỏ cho vấn đề đó.</a:t>
            </a:r>
          </a:p>
        </p:txBody>
      </p:sp>
      <p:sp>
        <p:nvSpPr>
          <p:cNvPr id="9" name="TextBox 9"/>
          <p:cNvSpPr txBox="1"/>
          <p:nvPr/>
        </p:nvSpPr>
        <p:spPr>
          <a:xfrm>
            <a:off x="8995638" y="4448471"/>
            <a:ext cx="8263662" cy="5622884"/>
          </a:xfrm>
          <a:prstGeom prst="rect">
            <a:avLst/>
          </a:prstGeom>
        </p:spPr>
        <p:txBody>
          <a:bodyPr lIns="0" tIns="0" rIns="0" bIns="0" rtlCol="0" anchor="t">
            <a:spAutoFit/>
          </a:bodyPr>
          <a:lstStyle/>
          <a:p>
            <a:pPr algn="ctr">
              <a:lnSpc>
                <a:spcPts val="5600"/>
              </a:lnSpc>
              <a:spcBef>
                <a:spcPct val="0"/>
              </a:spcBef>
            </a:pPr>
            <a:r>
              <a:rPr lang="en-US" sz="4000">
                <a:solidFill>
                  <a:srgbClr val="7E4D55"/>
                </a:solidFill>
                <a:latin typeface="Roboto Condensed Bold"/>
              </a:rPr>
              <a:t>Nhóm 3,4</a:t>
            </a:r>
          </a:p>
          <a:p>
            <a:pPr marL="863601" lvl="1" indent="-431801" algn="just">
              <a:lnSpc>
                <a:spcPts val="5600"/>
              </a:lnSpc>
              <a:buFont typeface="Arial"/>
              <a:buChar char="•"/>
            </a:pPr>
            <a:r>
              <a:rPr lang="en-US" sz="4000">
                <a:solidFill>
                  <a:srgbClr val="7E4D55"/>
                </a:solidFill>
                <a:latin typeface="Roboto Condensed"/>
              </a:rPr>
              <a:t>Em hiểu “tượng đài vĩ đại nhất” mà tác giả muốn nói tới là gì? Vì sao đó lại là “tượng đài vĩ đại nhất”?</a:t>
            </a:r>
          </a:p>
          <a:p>
            <a:pPr marL="863601" lvl="1" indent="-431801" algn="just">
              <a:lnSpc>
                <a:spcPts val="5600"/>
              </a:lnSpc>
              <a:buFont typeface="Arial"/>
              <a:buChar char="•"/>
            </a:pPr>
            <a:r>
              <a:rPr lang="en-US" sz="4000">
                <a:solidFill>
                  <a:srgbClr val="7E4D55"/>
                </a:solidFill>
                <a:latin typeface="Roboto Condensed"/>
              </a:rPr>
              <a:t>Em hiểu thế nào về câu văn: “Với con người đất Việt, cái chết – sự hi sinh trở thành vũ khí vô hình khiến kẻ thù run sợ”?</a:t>
            </a:r>
          </a:p>
        </p:txBody>
      </p:sp>
      <p:sp>
        <p:nvSpPr>
          <p:cNvPr id="10" name="TextBox 10"/>
          <p:cNvSpPr txBox="1"/>
          <p:nvPr/>
        </p:nvSpPr>
        <p:spPr>
          <a:xfrm>
            <a:off x="4455699" y="1497941"/>
            <a:ext cx="9376602" cy="2098655"/>
          </a:xfrm>
          <a:prstGeom prst="rect">
            <a:avLst/>
          </a:prstGeom>
        </p:spPr>
        <p:txBody>
          <a:bodyPr lIns="0" tIns="0" rIns="0" bIns="0" rtlCol="0" anchor="t">
            <a:spAutoFit/>
          </a:bodyPr>
          <a:lstStyle/>
          <a:p>
            <a:pPr algn="ctr">
              <a:lnSpc>
                <a:spcPts val="5600"/>
              </a:lnSpc>
              <a:spcBef>
                <a:spcPct val="0"/>
              </a:spcBef>
            </a:pPr>
            <a:r>
              <a:rPr lang="en-US" sz="4000">
                <a:solidFill>
                  <a:srgbClr val="7E4D55"/>
                </a:solidFill>
                <a:latin typeface="Roboto Condensed Bold"/>
              </a:rPr>
              <a:t>GV chia lớp thành 4, 2 nhóm 1 nhiệm vụ</a:t>
            </a:r>
          </a:p>
          <a:p>
            <a:pPr algn="ctr">
              <a:lnSpc>
                <a:spcPts val="5600"/>
              </a:lnSpc>
              <a:spcBef>
                <a:spcPct val="0"/>
              </a:spcBef>
            </a:pPr>
            <a:r>
              <a:rPr lang="en-US" sz="4000">
                <a:solidFill>
                  <a:srgbClr val="7E4D55"/>
                </a:solidFill>
                <a:latin typeface="Roboto Condensed Bold"/>
              </a:rPr>
              <a:t>Thời gian thảo luận: 7 phút</a:t>
            </a:r>
          </a:p>
          <a:p>
            <a:pPr algn="ctr">
              <a:lnSpc>
                <a:spcPts val="5600"/>
              </a:lnSpc>
              <a:spcBef>
                <a:spcPct val="0"/>
              </a:spcBef>
            </a:pPr>
            <a:r>
              <a:rPr lang="en-US" sz="4000">
                <a:solidFill>
                  <a:srgbClr val="7E4D55"/>
                </a:solidFill>
                <a:latin typeface="Roboto Condensed Bold"/>
              </a:rPr>
              <a:t>Thời gian trình bày: 4 phút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6089" r="34859" b="16406"/>
          <a:stretch>
            <a:fillRect/>
          </a:stretch>
        </p:blipFill>
        <p:spPr>
          <a:xfrm rot="848670">
            <a:off x="-1634647" y="-1406352"/>
            <a:ext cx="21557295" cy="13674942"/>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2888058" y="3158091"/>
            <a:ext cx="16011054" cy="3726209"/>
          </a:xfrm>
          <a:prstGeom prst="rect">
            <a:avLst/>
          </a:prstGeom>
        </p:spPr>
      </p:pic>
      <p:pic>
        <p:nvPicPr>
          <p:cNvPr id="5" name="Picture 5"/>
          <p:cNvPicPr>
            <a:picLocks noChangeAspect="1"/>
          </p:cNvPicPr>
          <p:nvPr/>
        </p:nvPicPr>
        <p:blipFill>
          <a:blip r:embed="rId6"/>
          <a:srcRect/>
          <a:stretch>
            <a:fillRect/>
          </a:stretch>
        </p:blipFill>
        <p:spPr>
          <a:xfrm>
            <a:off x="0" y="4877344"/>
            <a:ext cx="7492598" cy="5409656"/>
          </a:xfrm>
          <a:prstGeom prst="rect">
            <a:avLst/>
          </a:prstGeom>
        </p:spPr>
      </p:pic>
      <p:grpSp>
        <p:nvGrpSpPr>
          <p:cNvPr id="6" name="Group 6"/>
          <p:cNvGrpSpPr/>
          <p:nvPr/>
        </p:nvGrpSpPr>
        <p:grpSpPr>
          <a:xfrm>
            <a:off x="5864848" y="6503090"/>
            <a:ext cx="3279152" cy="4014819"/>
            <a:chOff x="0" y="0"/>
            <a:chExt cx="4372202" cy="5353092"/>
          </a:xfrm>
        </p:grpSpPr>
        <p:pic>
          <p:nvPicPr>
            <p:cNvPr id="7" name="Picture 7"/>
            <p:cNvPicPr>
              <a:picLocks noChangeAspect="1"/>
            </p:cNvPicPr>
            <p:nvPr/>
          </p:nvPicPr>
          <p:blipFill>
            <a:blip r:embed="rId7"/>
            <a:srcRect/>
            <a:stretch>
              <a:fillRect/>
            </a:stretch>
          </p:blipFill>
          <p:spPr>
            <a:xfrm rot="300908">
              <a:off x="2047766" y="81928"/>
              <a:ext cx="2101640" cy="5189235"/>
            </a:xfrm>
            <a:prstGeom prst="rect">
              <a:avLst/>
            </a:prstGeom>
          </p:spPr>
        </p:pic>
        <p:pic>
          <p:nvPicPr>
            <p:cNvPr id="8" name="Picture 8"/>
            <p:cNvPicPr>
              <a:picLocks noChangeAspect="1"/>
            </p:cNvPicPr>
            <p:nvPr/>
          </p:nvPicPr>
          <p:blipFill>
            <a:blip r:embed="rId8"/>
            <a:srcRect/>
            <a:stretch>
              <a:fillRect/>
            </a:stretch>
          </p:blipFill>
          <p:spPr>
            <a:xfrm rot="-2469056">
              <a:off x="737973" y="1030619"/>
              <a:ext cx="2423668" cy="3152739"/>
            </a:xfrm>
            <a:prstGeom prst="rect">
              <a:avLst/>
            </a:prstGeom>
          </p:spPr>
        </p:pic>
        <p:pic>
          <p:nvPicPr>
            <p:cNvPr id="9" name="Picture 9"/>
            <p:cNvPicPr>
              <a:picLocks noChangeAspect="1"/>
            </p:cNvPicPr>
            <p:nvPr/>
          </p:nvPicPr>
          <p:blipFill>
            <a:blip r:embed="rId9"/>
            <a:srcRect/>
            <a:stretch>
              <a:fillRect/>
            </a:stretch>
          </p:blipFill>
          <p:spPr>
            <a:xfrm rot="6907156">
              <a:off x="1411064" y="3535363"/>
              <a:ext cx="1325743" cy="1641788"/>
            </a:xfrm>
            <a:prstGeom prst="rect">
              <a:avLst/>
            </a:prstGeom>
          </p:spPr>
        </p:pic>
      </p:grpSp>
      <p:pic>
        <p:nvPicPr>
          <p:cNvPr id="10" name="Picture 10"/>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xmlns="" r:embed="rId11"/>
              </a:ext>
            </a:extLst>
          </a:blip>
          <a:srcRect/>
          <a:stretch>
            <a:fillRect/>
          </a:stretch>
        </p:blipFill>
        <p:spPr>
          <a:xfrm>
            <a:off x="13200047" y="7926673"/>
            <a:ext cx="6404358" cy="4114800"/>
          </a:xfrm>
          <a:prstGeom prst="rect">
            <a:avLst/>
          </a:prstGeom>
        </p:spPr>
      </p:pic>
      <p:sp>
        <p:nvSpPr>
          <p:cNvPr id="11" name="TextBox 11"/>
          <p:cNvSpPr txBox="1"/>
          <p:nvPr/>
        </p:nvSpPr>
        <p:spPr>
          <a:xfrm>
            <a:off x="1028700" y="703705"/>
            <a:ext cx="12171347" cy="1252808"/>
          </a:xfrm>
          <a:prstGeom prst="rect">
            <a:avLst/>
          </a:prstGeom>
        </p:spPr>
        <p:txBody>
          <a:bodyPr lIns="0" tIns="0" rIns="0" bIns="0" rtlCol="0" anchor="t">
            <a:spAutoFit/>
          </a:bodyPr>
          <a:lstStyle/>
          <a:p>
            <a:pPr algn="ctr">
              <a:lnSpc>
                <a:spcPts val="10219"/>
              </a:lnSpc>
            </a:pPr>
            <a:r>
              <a:rPr lang="en-US" sz="7298">
                <a:solidFill>
                  <a:srgbClr val="5A3F2B"/>
                </a:solidFill>
                <a:latin typeface="Fraunces Bold"/>
              </a:rPr>
              <a:t>3. KHÁM PHÁ VĂN BẢN</a:t>
            </a:r>
          </a:p>
        </p:txBody>
      </p:sp>
      <p:sp>
        <p:nvSpPr>
          <p:cNvPr id="12" name="TextBox 12"/>
          <p:cNvSpPr txBox="1"/>
          <p:nvPr/>
        </p:nvSpPr>
        <p:spPr>
          <a:xfrm>
            <a:off x="2075709" y="1775538"/>
            <a:ext cx="7906491" cy="1333698"/>
          </a:xfrm>
          <a:prstGeom prst="rect">
            <a:avLst/>
          </a:prstGeom>
        </p:spPr>
        <p:txBody>
          <a:bodyPr wrap="square" lIns="0" tIns="0" rIns="0" bIns="0" rtlCol="0" anchor="t">
            <a:spAutoFit/>
          </a:bodyPr>
          <a:lstStyle/>
          <a:p>
            <a:pPr algn="ctr">
              <a:lnSpc>
                <a:spcPts val="10359"/>
              </a:lnSpc>
              <a:spcBef>
                <a:spcPct val="0"/>
              </a:spcBef>
            </a:pPr>
            <a:r>
              <a:rPr lang="en-US" sz="7398" dirty="0" err="1">
                <a:solidFill>
                  <a:srgbClr val="5A3F2B"/>
                </a:solidFill>
                <a:latin typeface="#9Slide05 VL Fadilla Bold"/>
              </a:rPr>
              <a:t>Nêu</a:t>
            </a:r>
            <a:r>
              <a:rPr lang="en-US" sz="7398" dirty="0">
                <a:solidFill>
                  <a:srgbClr val="5A3F2B"/>
                </a:solidFill>
                <a:latin typeface="#9Slide05 VL Fadilla Bold"/>
              </a:rPr>
              <a:t> </a:t>
            </a:r>
            <a:r>
              <a:rPr lang="en-US" sz="7398" dirty="0" err="1">
                <a:solidFill>
                  <a:srgbClr val="5A3F2B"/>
                </a:solidFill>
                <a:latin typeface="#9Slide05 VL Fadilla Bold"/>
              </a:rPr>
              <a:t>vấn</a:t>
            </a:r>
            <a:r>
              <a:rPr lang="en-US" sz="7398" dirty="0">
                <a:solidFill>
                  <a:srgbClr val="5A3F2B"/>
                </a:solidFill>
                <a:latin typeface="#9Slide05 VL Fadilla Bold"/>
              </a:rPr>
              <a:t> </a:t>
            </a:r>
            <a:r>
              <a:rPr lang="en-US" sz="7398" dirty="0" err="1">
                <a:solidFill>
                  <a:srgbClr val="5A3F2B"/>
                </a:solidFill>
                <a:latin typeface="#9Slide05 VL Fadilla Bold"/>
              </a:rPr>
              <a:t>đề</a:t>
            </a:r>
            <a:r>
              <a:rPr lang="en-US" sz="7398" dirty="0">
                <a:solidFill>
                  <a:srgbClr val="5A3F2B"/>
                </a:solidFill>
                <a:latin typeface="#9Slide05 VL Fadilla Bold"/>
              </a:rPr>
              <a:t> </a:t>
            </a:r>
          </a:p>
        </p:txBody>
      </p:sp>
      <p:sp>
        <p:nvSpPr>
          <p:cNvPr id="13" name="TextBox 13"/>
          <p:cNvSpPr txBox="1"/>
          <p:nvPr/>
        </p:nvSpPr>
        <p:spPr>
          <a:xfrm>
            <a:off x="5747837" y="3828122"/>
            <a:ext cx="11261311" cy="2390729"/>
          </a:xfrm>
          <a:prstGeom prst="rect">
            <a:avLst/>
          </a:prstGeom>
        </p:spPr>
        <p:txBody>
          <a:bodyPr lIns="0" tIns="0" rIns="0" bIns="0" rtlCol="0" anchor="t">
            <a:spAutoFit/>
          </a:bodyPr>
          <a:lstStyle/>
          <a:p>
            <a:pPr algn="just">
              <a:lnSpc>
                <a:spcPts val="6300"/>
              </a:lnSpc>
              <a:spcBef>
                <a:spcPct val="0"/>
              </a:spcBef>
            </a:pPr>
            <a:r>
              <a:rPr lang="en-US" sz="4500">
                <a:solidFill>
                  <a:srgbClr val="5A3F2B"/>
                </a:solidFill>
                <a:latin typeface="Roboto Condensed"/>
              </a:rPr>
              <a:t>Sự hi sinh cao cả vì nghĩa lớn, vì cộng đồng trở thành huyền thoại, có sức sống lâu bền, truyền từ đời này sang đời khác.</a:t>
            </a:r>
          </a:p>
        </p:txBody>
      </p:sp>
    </p:spTree>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grpSp>
        <p:nvGrpSpPr>
          <p:cNvPr id="3" name="Group 3"/>
          <p:cNvGrpSpPr/>
          <p:nvPr/>
        </p:nvGrpSpPr>
        <p:grpSpPr>
          <a:xfrm>
            <a:off x="6666816" y="5322256"/>
            <a:ext cx="5406686" cy="4658988"/>
            <a:chOff x="0" y="0"/>
            <a:chExt cx="1423983" cy="1227059"/>
          </a:xfrm>
        </p:grpSpPr>
        <p:sp>
          <p:nvSpPr>
            <p:cNvPr id="4" name="Freeform 4"/>
            <p:cNvSpPr/>
            <p:nvPr/>
          </p:nvSpPr>
          <p:spPr>
            <a:xfrm>
              <a:off x="0" y="0"/>
              <a:ext cx="1423983" cy="1227059"/>
            </a:xfrm>
            <a:custGeom>
              <a:avLst/>
              <a:gdLst/>
              <a:ahLst/>
              <a:cxnLst/>
              <a:rect l="l" t="t" r="r" b="b"/>
              <a:pathLst>
                <a:path w="1423983" h="1227059">
                  <a:moveTo>
                    <a:pt x="73028" y="0"/>
                  </a:moveTo>
                  <a:lnTo>
                    <a:pt x="1350955" y="0"/>
                  </a:lnTo>
                  <a:cubicBezTo>
                    <a:pt x="1370324" y="0"/>
                    <a:pt x="1388898" y="7694"/>
                    <a:pt x="1402594" y="21389"/>
                  </a:cubicBezTo>
                  <a:cubicBezTo>
                    <a:pt x="1416289" y="35085"/>
                    <a:pt x="1423983" y="53660"/>
                    <a:pt x="1423983" y="73028"/>
                  </a:cubicBezTo>
                  <a:lnTo>
                    <a:pt x="1423983" y="1154031"/>
                  </a:lnTo>
                  <a:cubicBezTo>
                    <a:pt x="1423983" y="1173399"/>
                    <a:pt x="1416289" y="1191974"/>
                    <a:pt x="1402594" y="1205669"/>
                  </a:cubicBezTo>
                  <a:cubicBezTo>
                    <a:pt x="1388898" y="1219365"/>
                    <a:pt x="1370324" y="1227059"/>
                    <a:pt x="1350955" y="1227059"/>
                  </a:cubicBezTo>
                  <a:lnTo>
                    <a:pt x="73028" y="1227059"/>
                  </a:lnTo>
                  <a:cubicBezTo>
                    <a:pt x="53660" y="1227059"/>
                    <a:pt x="35085" y="1219365"/>
                    <a:pt x="21389" y="1205669"/>
                  </a:cubicBezTo>
                  <a:cubicBezTo>
                    <a:pt x="7694" y="1191974"/>
                    <a:pt x="0" y="1173399"/>
                    <a:pt x="0" y="1154031"/>
                  </a:cubicBezTo>
                  <a:lnTo>
                    <a:pt x="0" y="73028"/>
                  </a:lnTo>
                  <a:cubicBezTo>
                    <a:pt x="0" y="53660"/>
                    <a:pt x="7694" y="35085"/>
                    <a:pt x="21389" y="21389"/>
                  </a:cubicBezTo>
                  <a:cubicBezTo>
                    <a:pt x="35085" y="7694"/>
                    <a:pt x="53660" y="0"/>
                    <a:pt x="73028" y="0"/>
                  </a:cubicBezTo>
                  <a:close/>
                </a:path>
              </a:pathLst>
            </a:custGeom>
            <a:solidFill>
              <a:srgbClr val="F5EFEB"/>
            </a:solidFill>
          </p:spPr>
        </p:sp>
        <p:sp>
          <p:nvSpPr>
            <p:cNvPr id="5" name="TextBox 5"/>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6" name="Group 6"/>
          <p:cNvGrpSpPr/>
          <p:nvPr/>
        </p:nvGrpSpPr>
        <p:grpSpPr>
          <a:xfrm>
            <a:off x="-3826346" y="6196447"/>
            <a:ext cx="10690259" cy="7140776"/>
            <a:chOff x="0" y="0"/>
            <a:chExt cx="14253678" cy="9521035"/>
          </a:xfrm>
        </p:grpSpPr>
        <p:pic>
          <p:nvPicPr>
            <p:cNvPr id="7" name="Picture 7"/>
            <p:cNvPicPr>
              <a:picLocks noChangeAspect="1"/>
            </p:cNvPicPr>
            <p:nvPr/>
          </p:nvPicPr>
          <p:blipFill>
            <a:blip r:embed="rId3"/>
            <a:srcRect l="26929" r="11277" b="14084"/>
            <a:stretch>
              <a:fillRect/>
            </a:stretch>
          </p:blipFill>
          <p:spPr>
            <a:xfrm rot="539076">
              <a:off x="440613" y="1003119"/>
              <a:ext cx="13372453" cy="6693394"/>
            </a:xfrm>
            <a:prstGeom prst="rect">
              <a:avLst/>
            </a:prstGeom>
          </p:spPr>
        </p:pic>
        <p:pic>
          <p:nvPicPr>
            <p:cNvPr id="8" name="Picture 8"/>
            <p:cNvPicPr>
              <a:picLocks noChangeAspect="1"/>
            </p:cNvPicPr>
            <p:nvPr/>
          </p:nvPicPr>
          <p:blipFill>
            <a:blip r:embed="rId4"/>
            <a:srcRect l="35053" t="1953" r="18544" b="73679"/>
            <a:stretch>
              <a:fillRect/>
            </a:stretch>
          </p:blipFill>
          <p:spPr>
            <a:xfrm rot="1440737">
              <a:off x="651177" y="3075256"/>
              <a:ext cx="10161818" cy="4576208"/>
            </a:xfrm>
            <a:prstGeom prst="rect">
              <a:avLst/>
            </a:prstGeom>
          </p:spPr>
        </p:pic>
      </p:grpSp>
      <p:grpSp>
        <p:nvGrpSpPr>
          <p:cNvPr id="9" name="Group 9"/>
          <p:cNvGrpSpPr/>
          <p:nvPr/>
        </p:nvGrpSpPr>
        <p:grpSpPr>
          <a:xfrm>
            <a:off x="12627562" y="5378622"/>
            <a:ext cx="5406686" cy="4658988"/>
            <a:chOff x="0" y="0"/>
            <a:chExt cx="1423983" cy="1227059"/>
          </a:xfrm>
        </p:grpSpPr>
        <p:sp>
          <p:nvSpPr>
            <p:cNvPr id="10" name="Freeform 10"/>
            <p:cNvSpPr/>
            <p:nvPr/>
          </p:nvSpPr>
          <p:spPr>
            <a:xfrm>
              <a:off x="0" y="0"/>
              <a:ext cx="1423983" cy="1227059"/>
            </a:xfrm>
            <a:custGeom>
              <a:avLst/>
              <a:gdLst/>
              <a:ahLst/>
              <a:cxnLst/>
              <a:rect l="l" t="t" r="r" b="b"/>
              <a:pathLst>
                <a:path w="1423983" h="1227059">
                  <a:moveTo>
                    <a:pt x="73028" y="0"/>
                  </a:moveTo>
                  <a:lnTo>
                    <a:pt x="1350955" y="0"/>
                  </a:lnTo>
                  <a:cubicBezTo>
                    <a:pt x="1370324" y="0"/>
                    <a:pt x="1388898" y="7694"/>
                    <a:pt x="1402594" y="21389"/>
                  </a:cubicBezTo>
                  <a:cubicBezTo>
                    <a:pt x="1416289" y="35085"/>
                    <a:pt x="1423983" y="53660"/>
                    <a:pt x="1423983" y="73028"/>
                  </a:cubicBezTo>
                  <a:lnTo>
                    <a:pt x="1423983" y="1154031"/>
                  </a:lnTo>
                  <a:cubicBezTo>
                    <a:pt x="1423983" y="1173399"/>
                    <a:pt x="1416289" y="1191974"/>
                    <a:pt x="1402594" y="1205669"/>
                  </a:cubicBezTo>
                  <a:cubicBezTo>
                    <a:pt x="1388898" y="1219365"/>
                    <a:pt x="1370324" y="1227059"/>
                    <a:pt x="1350955" y="1227059"/>
                  </a:cubicBezTo>
                  <a:lnTo>
                    <a:pt x="73028" y="1227059"/>
                  </a:lnTo>
                  <a:cubicBezTo>
                    <a:pt x="53660" y="1227059"/>
                    <a:pt x="35085" y="1219365"/>
                    <a:pt x="21389" y="1205669"/>
                  </a:cubicBezTo>
                  <a:cubicBezTo>
                    <a:pt x="7694" y="1191974"/>
                    <a:pt x="0" y="1173399"/>
                    <a:pt x="0" y="1154031"/>
                  </a:cubicBezTo>
                  <a:lnTo>
                    <a:pt x="0" y="73028"/>
                  </a:lnTo>
                  <a:cubicBezTo>
                    <a:pt x="0" y="53660"/>
                    <a:pt x="7694" y="35085"/>
                    <a:pt x="21389" y="21389"/>
                  </a:cubicBezTo>
                  <a:cubicBezTo>
                    <a:pt x="35085" y="7694"/>
                    <a:pt x="53660" y="0"/>
                    <a:pt x="73028" y="0"/>
                  </a:cubicBezTo>
                  <a:close/>
                </a:path>
              </a:pathLst>
            </a:custGeom>
            <a:solidFill>
              <a:srgbClr val="F5EFEB"/>
            </a:solidFill>
          </p:spPr>
        </p:sp>
        <p:sp>
          <p:nvSpPr>
            <p:cNvPr id="11" name="TextBox 1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2" name="Group 12"/>
          <p:cNvGrpSpPr/>
          <p:nvPr/>
        </p:nvGrpSpPr>
        <p:grpSpPr>
          <a:xfrm rot="-9246358">
            <a:off x="11047604" y="-2541688"/>
            <a:ext cx="10690259" cy="7140776"/>
            <a:chOff x="0" y="0"/>
            <a:chExt cx="14253678" cy="9521035"/>
          </a:xfrm>
        </p:grpSpPr>
        <p:pic>
          <p:nvPicPr>
            <p:cNvPr id="13" name="Picture 13"/>
            <p:cNvPicPr>
              <a:picLocks noChangeAspect="1"/>
            </p:cNvPicPr>
            <p:nvPr/>
          </p:nvPicPr>
          <p:blipFill>
            <a:blip r:embed="rId3"/>
            <a:srcRect l="26929" r="11277" b="14084"/>
            <a:stretch>
              <a:fillRect/>
            </a:stretch>
          </p:blipFill>
          <p:spPr>
            <a:xfrm rot="539076">
              <a:off x="440613" y="1003119"/>
              <a:ext cx="13372453" cy="6693394"/>
            </a:xfrm>
            <a:prstGeom prst="rect">
              <a:avLst/>
            </a:prstGeom>
          </p:spPr>
        </p:pic>
        <p:pic>
          <p:nvPicPr>
            <p:cNvPr id="14" name="Picture 14"/>
            <p:cNvPicPr>
              <a:picLocks noChangeAspect="1"/>
            </p:cNvPicPr>
            <p:nvPr/>
          </p:nvPicPr>
          <p:blipFill>
            <a:blip r:embed="rId4"/>
            <a:srcRect l="35053" t="1953" r="18544" b="73679"/>
            <a:stretch>
              <a:fillRect/>
            </a:stretch>
          </p:blipFill>
          <p:spPr>
            <a:xfrm rot="1440737">
              <a:off x="651177" y="3075256"/>
              <a:ext cx="10161818" cy="4576208"/>
            </a:xfrm>
            <a:prstGeom prst="rect">
              <a:avLst/>
            </a:prstGeom>
          </p:spPr>
        </p:pic>
      </p:grpSp>
      <p:pic>
        <p:nvPicPr>
          <p:cNvPr id="15" name="Picture 15"/>
          <p:cNvPicPr>
            <a:picLocks noChangeAspect="1"/>
          </p:cNvPicPr>
          <p:nvPr/>
        </p:nvPicPr>
        <p:blipFill>
          <a:blip r:embed="rId5"/>
          <a:srcRect/>
          <a:stretch>
            <a:fillRect/>
          </a:stretch>
        </p:blipFill>
        <p:spPr>
          <a:xfrm rot="-2505354">
            <a:off x="16714530" y="372531"/>
            <a:ext cx="2105366" cy="2586593"/>
          </a:xfrm>
          <a:prstGeom prst="rect">
            <a:avLst/>
          </a:prstGeom>
        </p:spPr>
      </p:pic>
      <p:grpSp>
        <p:nvGrpSpPr>
          <p:cNvPr id="16" name="Group 16"/>
          <p:cNvGrpSpPr/>
          <p:nvPr/>
        </p:nvGrpSpPr>
        <p:grpSpPr>
          <a:xfrm>
            <a:off x="2770745" y="1438993"/>
            <a:ext cx="12560160" cy="2805198"/>
            <a:chOff x="0" y="0"/>
            <a:chExt cx="3308026" cy="738818"/>
          </a:xfrm>
        </p:grpSpPr>
        <p:sp>
          <p:nvSpPr>
            <p:cNvPr id="17" name="Freeform 17"/>
            <p:cNvSpPr/>
            <p:nvPr/>
          </p:nvSpPr>
          <p:spPr>
            <a:xfrm>
              <a:off x="0" y="0"/>
              <a:ext cx="3308026" cy="738818"/>
            </a:xfrm>
            <a:custGeom>
              <a:avLst/>
              <a:gdLst/>
              <a:ahLst/>
              <a:cxnLst/>
              <a:rect l="l" t="t" r="r" b="b"/>
              <a:pathLst>
                <a:path w="3308026" h="738818">
                  <a:moveTo>
                    <a:pt x="31436" y="0"/>
                  </a:moveTo>
                  <a:lnTo>
                    <a:pt x="3276590" y="0"/>
                  </a:lnTo>
                  <a:cubicBezTo>
                    <a:pt x="3284927" y="0"/>
                    <a:pt x="3292923" y="3312"/>
                    <a:pt x="3298818" y="9207"/>
                  </a:cubicBezTo>
                  <a:cubicBezTo>
                    <a:pt x="3304714" y="15103"/>
                    <a:pt x="3308026" y="23098"/>
                    <a:pt x="3308026" y="31436"/>
                  </a:cubicBezTo>
                  <a:lnTo>
                    <a:pt x="3308026" y="707382"/>
                  </a:lnTo>
                  <a:cubicBezTo>
                    <a:pt x="3308026" y="715719"/>
                    <a:pt x="3304714" y="723715"/>
                    <a:pt x="3298818" y="729610"/>
                  </a:cubicBezTo>
                  <a:cubicBezTo>
                    <a:pt x="3292923" y="735506"/>
                    <a:pt x="3284927" y="738818"/>
                    <a:pt x="3276590" y="738818"/>
                  </a:cubicBezTo>
                  <a:lnTo>
                    <a:pt x="31436" y="738818"/>
                  </a:lnTo>
                  <a:cubicBezTo>
                    <a:pt x="23098" y="738818"/>
                    <a:pt x="15103" y="735506"/>
                    <a:pt x="9207" y="729610"/>
                  </a:cubicBezTo>
                  <a:cubicBezTo>
                    <a:pt x="3312" y="723715"/>
                    <a:pt x="0" y="715719"/>
                    <a:pt x="0" y="707382"/>
                  </a:cubicBezTo>
                  <a:lnTo>
                    <a:pt x="0" y="31436"/>
                  </a:lnTo>
                  <a:cubicBezTo>
                    <a:pt x="0" y="23098"/>
                    <a:pt x="3312" y="15103"/>
                    <a:pt x="9207" y="9207"/>
                  </a:cubicBezTo>
                  <a:cubicBezTo>
                    <a:pt x="15103" y="3312"/>
                    <a:pt x="23098" y="0"/>
                    <a:pt x="31436" y="0"/>
                  </a:cubicBezTo>
                  <a:close/>
                </a:path>
              </a:pathLst>
            </a:custGeom>
            <a:solidFill>
              <a:srgbClr val="F5EFEB"/>
            </a:solidFill>
          </p:spPr>
        </p:sp>
        <p:sp>
          <p:nvSpPr>
            <p:cNvPr id="18" name="TextBox 18"/>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19" name="Group 19"/>
          <p:cNvGrpSpPr/>
          <p:nvPr/>
        </p:nvGrpSpPr>
        <p:grpSpPr>
          <a:xfrm>
            <a:off x="437682" y="5322256"/>
            <a:ext cx="5406686" cy="4658988"/>
            <a:chOff x="0" y="0"/>
            <a:chExt cx="1423983" cy="1227059"/>
          </a:xfrm>
        </p:grpSpPr>
        <p:sp>
          <p:nvSpPr>
            <p:cNvPr id="20" name="Freeform 20"/>
            <p:cNvSpPr/>
            <p:nvPr/>
          </p:nvSpPr>
          <p:spPr>
            <a:xfrm>
              <a:off x="0" y="0"/>
              <a:ext cx="1423983" cy="1227059"/>
            </a:xfrm>
            <a:custGeom>
              <a:avLst/>
              <a:gdLst/>
              <a:ahLst/>
              <a:cxnLst/>
              <a:rect l="l" t="t" r="r" b="b"/>
              <a:pathLst>
                <a:path w="1423983" h="1227059">
                  <a:moveTo>
                    <a:pt x="73028" y="0"/>
                  </a:moveTo>
                  <a:lnTo>
                    <a:pt x="1350955" y="0"/>
                  </a:lnTo>
                  <a:cubicBezTo>
                    <a:pt x="1370324" y="0"/>
                    <a:pt x="1388898" y="7694"/>
                    <a:pt x="1402594" y="21389"/>
                  </a:cubicBezTo>
                  <a:cubicBezTo>
                    <a:pt x="1416289" y="35085"/>
                    <a:pt x="1423983" y="53660"/>
                    <a:pt x="1423983" y="73028"/>
                  </a:cubicBezTo>
                  <a:lnTo>
                    <a:pt x="1423983" y="1154031"/>
                  </a:lnTo>
                  <a:cubicBezTo>
                    <a:pt x="1423983" y="1173399"/>
                    <a:pt x="1416289" y="1191974"/>
                    <a:pt x="1402594" y="1205669"/>
                  </a:cubicBezTo>
                  <a:cubicBezTo>
                    <a:pt x="1388898" y="1219365"/>
                    <a:pt x="1370324" y="1227059"/>
                    <a:pt x="1350955" y="1227059"/>
                  </a:cubicBezTo>
                  <a:lnTo>
                    <a:pt x="73028" y="1227059"/>
                  </a:lnTo>
                  <a:cubicBezTo>
                    <a:pt x="53660" y="1227059"/>
                    <a:pt x="35085" y="1219365"/>
                    <a:pt x="21389" y="1205669"/>
                  </a:cubicBezTo>
                  <a:cubicBezTo>
                    <a:pt x="7694" y="1191974"/>
                    <a:pt x="0" y="1173399"/>
                    <a:pt x="0" y="1154031"/>
                  </a:cubicBezTo>
                  <a:lnTo>
                    <a:pt x="0" y="73028"/>
                  </a:lnTo>
                  <a:cubicBezTo>
                    <a:pt x="0" y="53660"/>
                    <a:pt x="7694" y="35085"/>
                    <a:pt x="21389" y="21389"/>
                  </a:cubicBezTo>
                  <a:cubicBezTo>
                    <a:pt x="35085" y="7694"/>
                    <a:pt x="53660" y="0"/>
                    <a:pt x="73028" y="0"/>
                  </a:cubicBezTo>
                  <a:close/>
                </a:path>
              </a:pathLst>
            </a:custGeom>
            <a:solidFill>
              <a:srgbClr val="F5EFEB"/>
            </a:solidFill>
          </p:spPr>
        </p:sp>
        <p:sp>
          <p:nvSpPr>
            <p:cNvPr id="21" name="TextBox 21"/>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sp>
        <p:nvSpPr>
          <p:cNvPr id="22" name="TextBox 22"/>
          <p:cNvSpPr txBox="1"/>
          <p:nvPr/>
        </p:nvSpPr>
        <p:spPr>
          <a:xfrm>
            <a:off x="6102863" y="1309936"/>
            <a:ext cx="9060937" cy="1154162"/>
          </a:xfrm>
          <a:prstGeom prst="rect">
            <a:avLst/>
          </a:prstGeom>
        </p:spPr>
        <p:txBody>
          <a:bodyPr wrap="square" lIns="0" tIns="0" rIns="0" bIns="0" rtlCol="0" anchor="t">
            <a:spAutoFit/>
          </a:bodyPr>
          <a:lstStyle/>
          <a:p>
            <a:pPr algn="ctr">
              <a:lnSpc>
                <a:spcPts val="8960"/>
              </a:lnSpc>
              <a:spcBef>
                <a:spcPct val="0"/>
              </a:spcBef>
            </a:pPr>
            <a:r>
              <a:rPr lang="en-US" sz="6399" dirty="0" err="1">
                <a:solidFill>
                  <a:srgbClr val="925C39"/>
                </a:solidFill>
                <a:latin typeface="#9Slide05 VL Fadilla Bold"/>
              </a:rPr>
              <a:t>Giải</a:t>
            </a:r>
            <a:r>
              <a:rPr lang="en-US" sz="6399" dirty="0">
                <a:solidFill>
                  <a:srgbClr val="925C39"/>
                </a:solidFill>
                <a:latin typeface="#9Slide05 VL Fadilla Bold"/>
              </a:rPr>
              <a:t> </a:t>
            </a:r>
            <a:r>
              <a:rPr lang="en-US" sz="6399" dirty="0" err="1">
                <a:solidFill>
                  <a:srgbClr val="925C39"/>
                </a:solidFill>
                <a:latin typeface="#9Slide05 VL Fadilla Bold"/>
              </a:rPr>
              <a:t>quyết</a:t>
            </a:r>
            <a:r>
              <a:rPr lang="en-US" sz="6399" dirty="0">
                <a:solidFill>
                  <a:srgbClr val="925C39"/>
                </a:solidFill>
                <a:latin typeface="#9Slide05 VL Fadilla Bold"/>
              </a:rPr>
              <a:t> </a:t>
            </a:r>
            <a:r>
              <a:rPr lang="en-US" sz="6399" dirty="0" err="1">
                <a:solidFill>
                  <a:srgbClr val="925C39"/>
                </a:solidFill>
                <a:latin typeface="#9Slide05 VL Fadilla Bold"/>
              </a:rPr>
              <a:t>vấn</a:t>
            </a:r>
            <a:r>
              <a:rPr lang="en-US" sz="6399" dirty="0">
                <a:solidFill>
                  <a:srgbClr val="925C39"/>
                </a:solidFill>
                <a:latin typeface="#9Slide05 VL Fadilla Bold"/>
              </a:rPr>
              <a:t> </a:t>
            </a:r>
            <a:r>
              <a:rPr lang="en-US" sz="6399" dirty="0" err="1">
                <a:solidFill>
                  <a:srgbClr val="925C39"/>
                </a:solidFill>
                <a:latin typeface="#9Slide05 VL Fadilla Bold"/>
              </a:rPr>
              <a:t>đề</a:t>
            </a:r>
            <a:endParaRPr lang="en-US" sz="6399" dirty="0">
              <a:solidFill>
                <a:srgbClr val="925C39"/>
              </a:solidFill>
              <a:latin typeface="#9Slide05 VL Fadilla Bold"/>
            </a:endParaRPr>
          </a:p>
        </p:txBody>
      </p:sp>
      <p:sp>
        <p:nvSpPr>
          <p:cNvPr id="23" name="TextBox 23"/>
          <p:cNvSpPr txBox="1"/>
          <p:nvPr/>
        </p:nvSpPr>
        <p:spPr>
          <a:xfrm>
            <a:off x="3629677" y="2347462"/>
            <a:ext cx="11028646" cy="1464945"/>
          </a:xfrm>
          <a:prstGeom prst="rect">
            <a:avLst/>
          </a:prstGeom>
        </p:spPr>
        <p:txBody>
          <a:bodyPr lIns="0" tIns="0" rIns="0" bIns="0" rtlCol="0" anchor="t">
            <a:spAutoFit/>
          </a:bodyPr>
          <a:lstStyle/>
          <a:p>
            <a:pPr algn="ctr">
              <a:lnSpc>
                <a:spcPts val="5880"/>
              </a:lnSpc>
              <a:spcBef>
                <a:spcPct val="0"/>
              </a:spcBef>
            </a:pPr>
            <a:r>
              <a:rPr lang="en-US" sz="4200">
                <a:solidFill>
                  <a:srgbClr val="925C39"/>
                </a:solidFill>
                <a:latin typeface="Roboto Condensed Bold"/>
              </a:rPr>
              <a:t>(Những biểu hiện về sự hi sinh cao cả vì nghĩa lớn, vì cộng đồng, dân tộc)</a:t>
            </a:r>
          </a:p>
        </p:txBody>
      </p:sp>
      <p:sp>
        <p:nvSpPr>
          <p:cNvPr id="24" name="TextBox 24"/>
          <p:cNvSpPr txBox="1"/>
          <p:nvPr/>
        </p:nvSpPr>
        <p:spPr>
          <a:xfrm>
            <a:off x="722261" y="5558641"/>
            <a:ext cx="4837528" cy="4213225"/>
          </a:xfrm>
          <a:prstGeom prst="rect">
            <a:avLst/>
          </a:prstGeom>
        </p:spPr>
        <p:txBody>
          <a:bodyPr lIns="0" tIns="0" rIns="0" bIns="0" rtlCol="0" anchor="t">
            <a:spAutoFit/>
          </a:bodyPr>
          <a:lstStyle/>
          <a:p>
            <a:pPr algn="just">
              <a:lnSpc>
                <a:spcPts val="5600"/>
              </a:lnSpc>
              <a:spcBef>
                <a:spcPct val="0"/>
              </a:spcBef>
            </a:pPr>
            <a:r>
              <a:rPr lang="en-US" sz="4000">
                <a:solidFill>
                  <a:srgbClr val="7E4D55"/>
                </a:solidFill>
                <a:latin typeface="Roboto Condensed"/>
              </a:rPr>
              <a:t>Hình hài Tổ quốc, vượng khí quốc gia, sức sống dân tộc được bồi đắp từ mồ hôi, xương máu, trí tuệ của hàng triệu người con ưu tú</a:t>
            </a:r>
          </a:p>
        </p:txBody>
      </p:sp>
      <p:sp>
        <p:nvSpPr>
          <p:cNvPr id="25" name="TextBox 25"/>
          <p:cNvSpPr txBox="1"/>
          <p:nvPr/>
        </p:nvSpPr>
        <p:spPr>
          <a:xfrm>
            <a:off x="7180166" y="5695402"/>
            <a:ext cx="4379986" cy="2803525"/>
          </a:xfrm>
          <a:prstGeom prst="rect">
            <a:avLst/>
          </a:prstGeom>
        </p:spPr>
        <p:txBody>
          <a:bodyPr lIns="0" tIns="0" rIns="0" bIns="0" rtlCol="0" anchor="t">
            <a:spAutoFit/>
          </a:bodyPr>
          <a:lstStyle/>
          <a:p>
            <a:pPr algn="just">
              <a:lnSpc>
                <a:spcPts val="5600"/>
              </a:lnSpc>
              <a:spcBef>
                <a:spcPct val="0"/>
              </a:spcBef>
            </a:pPr>
            <a:r>
              <a:rPr lang="en-US" sz="4000">
                <a:solidFill>
                  <a:srgbClr val="7E4D55"/>
                </a:solidFill>
                <a:latin typeface="Roboto Condensed"/>
              </a:rPr>
              <a:t>Sự hi sinh, đóng góp công của, sức lực, trí tuệ của hàng triệu con người</a:t>
            </a:r>
          </a:p>
        </p:txBody>
      </p:sp>
      <p:sp>
        <p:nvSpPr>
          <p:cNvPr id="26" name="TextBox 26"/>
          <p:cNvSpPr txBox="1"/>
          <p:nvPr/>
        </p:nvSpPr>
        <p:spPr>
          <a:xfrm>
            <a:off x="12895948" y="5558641"/>
            <a:ext cx="4736251" cy="2803525"/>
          </a:xfrm>
          <a:prstGeom prst="rect">
            <a:avLst/>
          </a:prstGeom>
        </p:spPr>
        <p:txBody>
          <a:bodyPr wrap="square" lIns="0" tIns="0" rIns="0" bIns="0" rtlCol="0" anchor="t">
            <a:spAutoFit/>
          </a:bodyPr>
          <a:lstStyle/>
          <a:p>
            <a:pPr algn="just">
              <a:lnSpc>
                <a:spcPts val="5600"/>
              </a:lnSpc>
              <a:spcBef>
                <a:spcPct val="0"/>
              </a:spcBef>
            </a:pPr>
            <a:r>
              <a:rPr lang="en-US" sz="4000">
                <a:solidFill>
                  <a:srgbClr val="7E4D55"/>
                </a:solidFill>
                <a:latin typeface="Roboto Condensed"/>
              </a:rPr>
              <a:t>Tinh thần chiến đấu quả cảm, luôn tự hào, ngẩng cao đầu hướng về phía trước</a:t>
            </a:r>
          </a:p>
        </p:txBody>
      </p:sp>
      <p:sp>
        <p:nvSpPr>
          <p:cNvPr id="27" name="TextBox 27"/>
          <p:cNvSpPr txBox="1"/>
          <p:nvPr/>
        </p:nvSpPr>
        <p:spPr>
          <a:xfrm>
            <a:off x="581142" y="91560"/>
            <a:ext cx="12171347" cy="1061683"/>
          </a:xfrm>
          <a:prstGeom prst="rect">
            <a:avLst/>
          </a:prstGeom>
        </p:spPr>
        <p:txBody>
          <a:bodyPr lIns="0" tIns="0" rIns="0" bIns="0" rtlCol="0" anchor="t">
            <a:spAutoFit/>
          </a:bodyPr>
          <a:lstStyle/>
          <a:p>
            <a:pPr algn="ctr">
              <a:lnSpc>
                <a:spcPts val="8679"/>
              </a:lnSpc>
            </a:pPr>
            <a:r>
              <a:rPr lang="en-US" sz="6198">
                <a:solidFill>
                  <a:srgbClr val="5A3F2B"/>
                </a:solidFill>
                <a:latin typeface="Fraunces Bold"/>
              </a:rPr>
              <a:t>3. KHÁM PHÁ VĂN BẢN</a:t>
            </a:r>
          </a:p>
        </p:txBody>
      </p:sp>
      <p:sp>
        <p:nvSpPr>
          <p:cNvPr id="28" name="AutoShape 28"/>
          <p:cNvSpPr/>
          <p:nvPr/>
        </p:nvSpPr>
        <p:spPr>
          <a:xfrm rot="10163591">
            <a:off x="3103655" y="4762912"/>
            <a:ext cx="5998417" cy="0"/>
          </a:xfrm>
          <a:prstGeom prst="line">
            <a:avLst/>
          </a:prstGeom>
          <a:ln w="66675" cap="flat">
            <a:solidFill>
              <a:srgbClr val="A47951"/>
            </a:solidFill>
            <a:prstDash val="solid"/>
            <a:headEnd type="none" w="sm" len="sm"/>
            <a:tailEnd type="arrow" w="med" len="sm"/>
          </a:ln>
        </p:spPr>
      </p:sp>
      <p:sp>
        <p:nvSpPr>
          <p:cNvPr id="29" name="AutoShape 29"/>
          <p:cNvSpPr/>
          <p:nvPr/>
        </p:nvSpPr>
        <p:spPr>
          <a:xfrm rot="556293">
            <a:off x="8928330" y="4762140"/>
            <a:ext cx="6700927" cy="0"/>
          </a:xfrm>
          <a:prstGeom prst="line">
            <a:avLst/>
          </a:prstGeom>
          <a:ln w="66675" cap="flat">
            <a:solidFill>
              <a:srgbClr val="A47951"/>
            </a:solidFill>
            <a:prstDash val="solid"/>
            <a:headEnd type="none" w="sm" len="sm"/>
            <a:tailEnd type="arrow" w="med" len="sm"/>
          </a:ln>
        </p:spPr>
      </p:sp>
      <p:sp>
        <p:nvSpPr>
          <p:cNvPr id="30" name="AutoShape 30"/>
          <p:cNvSpPr/>
          <p:nvPr/>
        </p:nvSpPr>
        <p:spPr>
          <a:xfrm rot="4410011">
            <a:off x="8648309" y="4749886"/>
            <a:ext cx="1124366" cy="0"/>
          </a:xfrm>
          <a:prstGeom prst="line">
            <a:avLst/>
          </a:prstGeom>
          <a:ln w="66675" cap="flat">
            <a:solidFill>
              <a:srgbClr val="A47951"/>
            </a:solidFill>
            <a:prstDash val="solid"/>
            <a:headEnd type="none" w="sm" len="sm"/>
            <a:tailEnd type="arrow" w="med" len="sm"/>
          </a:ln>
        </p:spPr>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par>
                                <p:cTn id="8" presetID="16" presetClass="entr" presetSubtype="21"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barn(inVertical)">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 calcmode="lin" valueType="num">
                                      <p:cBhvr additive="base">
                                        <p:cTn id="15" dur="500" fill="hold"/>
                                        <p:tgtEl>
                                          <p:spTgt spid="28"/>
                                        </p:tgtEl>
                                        <p:attrNameLst>
                                          <p:attrName>ppt_x</p:attrName>
                                        </p:attrNameLst>
                                      </p:cBhvr>
                                      <p:tavLst>
                                        <p:tav tm="0">
                                          <p:val>
                                            <p:strVal val="#ppt_x"/>
                                          </p:val>
                                        </p:tav>
                                        <p:tav tm="100000">
                                          <p:val>
                                            <p:strVal val="#ppt_x"/>
                                          </p:val>
                                        </p:tav>
                                      </p:tavLst>
                                    </p:anim>
                                    <p:anim calcmode="lin" valueType="num">
                                      <p:cBhvr additive="base">
                                        <p:cTn id="1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4"/>
                                        </p:tgtEl>
                                        <p:attrNameLst>
                                          <p:attrName>style.visibility</p:attrName>
                                        </p:attrNameLst>
                                      </p:cBhvr>
                                      <p:to>
                                        <p:strVal val="visible"/>
                                      </p:to>
                                    </p:set>
                                    <p:anim calcmode="lin" valueType="num">
                                      <p:cBhvr additive="base">
                                        <p:cTn id="21" dur="500" fill="hold"/>
                                        <p:tgtEl>
                                          <p:spTgt spid="24"/>
                                        </p:tgtEl>
                                        <p:attrNameLst>
                                          <p:attrName>ppt_x</p:attrName>
                                        </p:attrNameLst>
                                      </p:cBhvr>
                                      <p:tavLst>
                                        <p:tav tm="0">
                                          <p:val>
                                            <p:strVal val="#ppt_x"/>
                                          </p:val>
                                        </p:tav>
                                        <p:tav tm="100000">
                                          <p:val>
                                            <p:strVal val="#ppt_x"/>
                                          </p:val>
                                        </p:tav>
                                      </p:tavLst>
                                    </p:anim>
                                    <p:anim calcmode="lin" valueType="num">
                                      <p:cBhvr additive="base">
                                        <p:cTn id="22" dur="500" fill="hold"/>
                                        <p:tgtEl>
                                          <p:spTgt spid="24"/>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 calcmode="lin" valueType="num">
                                      <p:cBhvr additive="base">
                                        <p:cTn id="25" dur="500" fill="hold"/>
                                        <p:tgtEl>
                                          <p:spTgt spid="19"/>
                                        </p:tgtEl>
                                        <p:attrNameLst>
                                          <p:attrName>ppt_x</p:attrName>
                                        </p:attrNameLst>
                                      </p:cBhvr>
                                      <p:tavLst>
                                        <p:tav tm="0">
                                          <p:val>
                                            <p:strVal val="#ppt_x"/>
                                          </p:val>
                                        </p:tav>
                                        <p:tav tm="100000">
                                          <p:val>
                                            <p:strVal val="#ppt_x"/>
                                          </p:val>
                                        </p:tav>
                                      </p:tavLst>
                                    </p:anim>
                                    <p:anim calcmode="lin" valueType="num">
                                      <p:cBhvr additive="base">
                                        <p:cTn id="2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animEffect transition="in" filter="fade">
                                      <p:cBhvr>
                                        <p:cTn id="38" dur="1000"/>
                                        <p:tgtEl>
                                          <p:spTgt spid="25"/>
                                        </p:tgtEl>
                                      </p:cBhvr>
                                    </p:animEffect>
                                    <p:anim calcmode="lin" valueType="num">
                                      <p:cBhvr>
                                        <p:cTn id="39" dur="1000" fill="hold"/>
                                        <p:tgtEl>
                                          <p:spTgt spid="25"/>
                                        </p:tgtEl>
                                        <p:attrNameLst>
                                          <p:attrName>ppt_x</p:attrName>
                                        </p:attrNameLst>
                                      </p:cBhvr>
                                      <p:tavLst>
                                        <p:tav tm="0">
                                          <p:val>
                                            <p:strVal val="#ppt_x"/>
                                          </p:val>
                                        </p:tav>
                                        <p:tav tm="100000">
                                          <p:val>
                                            <p:strVal val="#ppt_x"/>
                                          </p:val>
                                        </p:tav>
                                      </p:tavLst>
                                    </p:anim>
                                    <p:anim calcmode="lin" valueType="num">
                                      <p:cBhvr>
                                        <p:cTn id="40" dur="1000" fill="hold"/>
                                        <p:tgtEl>
                                          <p:spTgt spid="2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3"/>
                                        </p:tgtEl>
                                        <p:attrNameLst>
                                          <p:attrName>style.visibility</p:attrName>
                                        </p:attrNameLst>
                                      </p:cBhvr>
                                      <p:to>
                                        <p:strVal val="visible"/>
                                      </p:to>
                                    </p:set>
                                    <p:animEffect transition="in" filter="fade">
                                      <p:cBhvr>
                                        <p:cTn id="43" dur="1000"/>
                                        <p:tgtEl>
                                          <p:spTgt spid="3"/>
                                        </p:tgtEl>
                                      </p:cBhvr>
                                    </p:animEffect>
                                    <p:anim calcmode="lin" valueType="num">
                                      <p:cBhvr>
                                        <p:cTn id="44" dur="1000" fill="hold"/>
                                        <p:tgtEl>
                                          <p:spTgt spid="3"/>
                                        </p:tgtEl>
                                        <p:attrNameLst>
                                          <p:attrName>ppt_x</p:attrName>
                                        </p:attrNameLst>
                                      </p:cBhvr>
                                      <p:tavLst>
                                        <p:tav tm="0">
                                          <p:val>
                                            <p:strVal val="#ppt_x"/>
                                          </p:val>
                                        </p:tav>
                                        <p:tav tm="100000">
                                          <p:val>
                                            <p:strVal val="#ppt_x"/>
                                          </p:val>
                                        </p:tav>
                                      </p:tavLst>
                                    </p:anim>
                                    <p:anim calcmode="lin" valueType="num">
                                      <p:cBhvr>
                                        <p:cTn id="45"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nodeType="clickEffect">
                                  <p:stCondLst>
                                    <p:cond delay="0"/>
                                  </p:stCondLst>
                                  <p:childTnLst>
                                    <p:set>
                                      <p:cBhvr>
                                        <p:cTn id="49" dur="1" fill="hold">
                                          <p:stCondLst>
                                            <p:cond delay="0"/>
                                          </p:stCondLst>
                                        </p:cTn>
                                        <p:tgtEl>
                                          <p:spTgt spid="29"/>
                                        </p:tgtEl>
                                        <p:attrNameLst>
                                          <p:attrName>style.visibility</p:attrName>
                                        </p:attrNameLst>
                                      </p:cBhvr>
                                      <p:to>
                                        <p:strVal val="visible"/>
                                      </p:to>
                                    </p:set>
                                    <p:animEffect transition="in" filter="wipe(down)">
                                      <p:cBhvr>
                                        <p:cTn id="50" dur="500"/>
                                        <p:tgtEl>
                                          <p:spTgt spid="29"/>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par>
                                <p:cTn id="56" presetID="22" presetClass="entr" presetSubtype="4" fill="hold" nodeType="withEffect">
                                  <p:stCondLst>
                                    <p:cond delay="0"/>
                                  </p:stCondLst>
                                  <p:childTnLst>
                                    <p:set>
                                      <p:cBhvr>
                                        <p:cTn id="57" dur="1" fill="hold">
                                          <p:stCondLst>
                                            <p:cond delay="0"/>
                                          </p:stCondLst>
                                        </p:cTn>
                                        <p:tgtEl>
                                          <p:spTgt spid="9"/>
                                        </p:tgtEl>
                                        <p:attrNameLst>
                                          <p:attrName>style.visibility</p:attrName>
                                        </p:attrNameLst>
                                      </p:cBhvr>
                                      <p:to>
                                        <p:strVal val="visible"/>
                                      </p:to>
                                    </p:set>
                                    <p:animEffect transition="in" filter="wipe(down)">
                                      <p:cBhvr>
                                        <p:cTn id="5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4" grpId="0"/>
      <p:bldP spid="25" grpId="0"/>
      <p:bldP spid="2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pic>
        <p:nvPicPr>
          <p:cNvPr id="3" name="Picture 3"/>
          <p:cNvPicPr>
            <a:picLocks noChangeAspect="1"/>
          </p:cNvPicPr>
          <p:nvPr/>
        </p:nvPicPr>
        <p:blipFill>
          <a:blip r:embed="rId3"/>
          <a:srcRect l="30535" r="14175"/>
          <a:stretch>
            <a:fillRect/>
          </a:stretch>
        </p:blipFill>
        <p:spPr>
          <a:xfrm rot="2297281">
            <a:off x="-3535051" y="6806754"/>
            <a:ext cx="10716968" cy="5898148"/>
          </a:xfrm>
          <a:prstGeom prst="rect">
            <a:avLst/>
          </a:prstGeom>
        </p:spPr>
      </p:pic>
      <p:grpSp>
        <p:nvGrpSpPr>
          <p:cNvPr id="4" name="Group 4"/>
          <p:cNvGrpSpPr/>
          <p:nvPr/>
        </p:nvGrpSpPr>
        <p:grpSpPr>
          <a:xfrm>
            <a:off x="848147" y="6559426"/>
            <a:ext cx="9496550" cy="3517476"/>
            <a:chOff x="0" y="0"/>
            <a:chExt cx="2501149" cy="926413"/>
          </a:xfrm>
        </p:grpSpPr>
        <p:sp>
          <p:nvSpPr>
            <p:cNvPr id="5" name="Freeform 5"/>
            <p:cNvSpPr/>
            <p:nvPr/>
          </p:nvSpPr>
          <p:spPr>
            <a:xfrm>
              <a:off x="0" y="0"/>
              <a:ext cx="2501149" cy="926413"/>
            </a:xfrm>
            <a:custGeom>
              <a:avLst/>
              <a:gdLst/>
              <a:ahLst/>
              <a:cxnLst/>
              <a:rect l="l" t="t" r="r" b="b"/>
              <a:pathLst>
                <a:path w="2501149" h="926413">
                  <a:moveTo>
                    <a:pt x="41577" y="0"/>
                  </a:moveTo>
                  <a:lnTo>
                    <a:pt x="2459572" y="0"/>
                  </a:lnTo>
                  <a:cubicBezTo>
                    <a:pt x="2482534" y="0"/>
                    <a:pt x="2501149" y="18615"/>
                    <a:pt x="2501149" y="41577"/>
                  </a:cubicBezTo>
                  <a:lnTo>
                    <a:pt x="2501149" y="884836"/>
                  </a:lnTo>
                  <a:cubicBezTo>
                    <a:pt x="2501149" y="895863"/>
                    <a:pt x="2496769" y="906438"/>
                    <a:pt x="2488971" y="914236"/>
                  </a:cubicBezTo>
                  <a:cubicBezTo>
                    <a:pt x="2481174" y="922033"/>
                    <a:pt x="2470599" y="926413"/>
                    <a:pt x="2459572" y="926413"/>
                  </a:cubicBezTo>
                  <a:lnTo>
                    <a:pt x="41577" y="926413"/>
                  </a:lnTo>
                  <a:cubicBezTo>
                    <a:pt x="18615" y="926413"/>
                    <a:pt x="0" y="907799"/>
                    <a:pt x="0" y="884836"/>
                  </a:cubicBezTo>
                  <a:lnTo>
                    <a:pt x="0" y="41577"/>
                  </a:lnTo>
                  <a:cubicBezTo>
                    <a:pt x="0" y="18615"/>
                    <a:pt x="18615" y="0"/>
                    <a:pt x="41577" y="0"/>
                  </a:cubicBezTo>
                  <a:close/>
                </a:path>
              </a:pathLst>
            </a:custGeom>
            <a:solidFill>
              <a:srgbClr val="F5EFEB"/>
            </a:solidFill>
          </p:spPr>
        </p:sp>
        <p:sp>
          <p:nvSpPr>
            <p:cNvPr id="6" name="TextBox 6"/>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grpSp>
        <p:nvGrpSpPr>
          <p:cNvPr id="7" name="Group 7"/>
          <p:cNvGrpSpPr/>
          <p:nvPr/>
        </p:nvGrpSpPr>
        <p:grpSpPr>
          <a:xfrm rot="-4090222">
            <a:off x="16142298" y="-356037"/>
            <a:ext cx="4291403" cy="5113827"/>
            <a:chOff x="0" y="0"/>
            <a:chExt cx="5721871" cy="6818435"/>
          </a:xfrm>
        </p:grpSpPr>
        <p:pic>
          <p:nvPicPr>
            <p:cNvPr id="8" name="Picture 8"/>
            <p:cNvPicPr>
              <a:picLocks noChangeAspect="1"/>
            </p:cNvPicPr>
            <p:nvPr/>
          </p:nvPicPr>
          <p:blipFill>
            <a:blip r:embed="rId4"/>
            <a:srcRect r="29102"/>
            <a:stretch>
              <a:fillRect/>
            </a:stretch>
          </p:blipFill>
          <p:spPr>
            <a:xfrm rot="2700000">
              <a:off x="939873" y="657111"/>
              <a:ext cx="3572700" cy="4138224"/>
            </a:xfrm>
            <a:prstGeom prst="rect">
              <a:avLst/>
            </a:prstGeom>
          </p:spPr>
        </p:pic>
        <p:pic>
          <p:nvPicPr>
            <p:cNvPr id="9" name="Picture 9"/>
            <p:cNvPicPr>
              <a:picLocks noChangeAspect="1"/>
            </p:cNvPicPr>
            <p:nvPr/>
          </p:nvPicPr>
          <p:blipFill>
            <a:blip r:embed="rId4"/>
            <a:srcRect t="2740" b="2740"/>
            <a:stretch>
              <a:fillRect/>
            </a:stretch>
          </p:blipFill>
          <p:spPr>
            <a:xfrm rot="1336870">
              <a:off x="615418" y="2508079"/>
              <a:ext cx="4601173" cy="3571415"/>
            </a:xfrm>
            <a:prstGeom prst="rect">
              <a:avLst/>
            </a:prstGeom>
          </p:spPr>
        </p:pic>
      </p:grpSp>
      <p:grpSp>
        <p:nvGrpSpPr>
          <p:cNvPr id="10" name="Group 10"/>
          <p:cNvGrpSpPr>
            <a:grpSpLocks noChangeAspect="1"/>
          </p:cNvGrpSpPr>
          <p:nvPr/>
        </p:nvGrpSpPr>
        <p:grpSpPr>
          <a:xfrm>
            <a:off x="10525250" y="3345278"/>
            <a:ext cx="8061216" cy="5913022"/>
            <a:chOff x="0" y="0"/>
            <a:chExt cx="4198620" cy="3079750"/>
          </a:xfrm>
        </p:grpSpPr>
        <p:sp>
          <p:nvSpPr>
            <p:cNvPr id="11" name="Freeform 11"/>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26474" r="-26474"/>
              </a:stretch>
            </a:blipFill>
          </p:spPr>
        </p:sp>
      </p:grpSp>
      <p:grpSp>
        <p:nvGrpSpPr>
          <p:cNvPr id="12" name="Group 12"/>
          <p:cNvGrpSpPr/>
          <p:nvPr/>
        </p:nvGrpSpPr>
        <p:grpSpPr>
          <a:xfrm>
            <a:off x="1028700" y="1749694"/>
            <a:ext cx="9496550" cy="3426924"/>
            <a:chOff x="0" y="0"/>
            <a:chExt cx="2501149" cy="902564"/>
          </a:xfrm>
        </p:grpSpPr>
        <p:sp>
          <p:nvSpPr>
            <p:cNvPr id="13" name="Freeform 13"/>
            <p:cNvSpPr/>
            <p:nvPr/>
          </p:nvSpPr>
          <p:spPr>
            <a:xfrm>
              <a:off x="0" y="0"/>
              <a:ext cx="2501149" cy="902564"/>
            </a:xfrm>
            <a:custGeom>
              <a:avLst/>
              <a:gdLst/>
              <a:ahLst/>
              <a:cxnLst/>
              <a:rect l="l" t="t" r="r" b="b"/>
              <a:pathLst>
                <a:path w="2501149" h="902564">
                  <a:moveTo>
                    <a:pt x="41577" y="0"/>
                  </a:moveTo>
                  <a:lnTo>
                    <a:pt x="2459572" y="0"/>
                  </a:lnTo>
                  <a:cubicBezTo>
                    <a:pt x="2482534" y="0"/>
                    <a:pt x="2501149" y="18615"/>
                    <a:pt x="2501149" y="41577"/>
                  </a:cubicBezTo>
                  <a:lnTo>
                    <a:pt x="2501149" y="860987"/>
                  </a:lnTo>
                  <a:cubicBezTo>
                    <a:pt x="2501149" y="872014"/>
                    <a:pt x="2496769" y="882590"/>
                    <a:pt x="2488971" y="890387"/>
                  </a:cubicBezTo>
                  <a:cubicBezTo>
                    <a:pt x="2481174" y="898184"/>
                    <a:pt x="2470599" y="902564"/>
                    <a:pt x="2459572" y="902564"/>
                  </a:cubicBezTo>
                  <a:lnTo>
                    <a:pt x="41577" y="902564"/>
                  </a:lnTo>
                  <a:cubicBezTo>
                    <a:pt x="18615" y="902564"/>
                    <a:pt x="0" y="883950"/>
                    <a:pt x="0" y="860987"/>
                  </a:cubicBezTo>
                  <a:lnTo>
                    <a:pt x="0" y="41577"/>
                  </a:lnTo>
                  <a:cubicBezTo>
                    <a:pt x="0" y="18615"/>
                    <a:pt x="18615" y="0"/>
                    <a:pt x="41577" y="0"/>
                  </a:cubicBezTo>
                  <a:close/>
                </a:path>
              </a:pathLst>
            </a:custGeom>
            <a:solidFill>
              <a:srgbClr val="F5EFEB"/>
            </a:solidFill>
          </p:spPr>
        </p:sp>
        <p:sp>
          <p:nvSpPr>
            <p:cNvPr id="14" name="TextBox 14"/>
            <p:cNvSpPr txBox="1"/>
            <p:nvPr/>
          </p:nvSpPr>
          <p:spPr>
            <a:xfrm>
              <a:off x="0" y="-38100"/>
              <a:ext cx="812800" cy="850900"/>
            </a:xfrm>
            <a:prstGeom prst="rect">
              <a:avLst/>
            </a:prstGeom>
          </p:spPr>
          <p:txBody>
            <a:bodyPr lIns="50800" tIns="50800" rIns="50800" bIns="50800" rtlCol="0" anchor="ctr"/>
            <a:lstStyle/>
            <a:p>
              <a:pPr algn="ctr">
                <a:lnSpc>
                  <a:spcPts val="2659"/>
                </a:lnSpc>
              </a:pPr>
              <a:endParaRPr/>
            </a:p>
          </p:txBody>
        </p:sp>
      </p:grpSp>
      <p:pic>
        <p:nvPicPr>
          <p:cNvPr id="15" name="Picture 15"/>
          <p:cNvPicPr>
            <a:picLocks noChangeAspect="1"/>
          </p:cNvPicPr>
          <p:nvPr/>
        </p:nvPicPr>
        <p:blipFill>
          <a:blip r:embed="rId6"/>
          <a:srcRect/>
          <a:stretch>
            <a:fillRect/>
          </a:stretch>
        </p:blipFill>
        <p:spPr>
          <a:xfrm>
            <a:off x="5855706" y="5361673"/>
            <a:ext cx="581281" cy="1107202"/>
          </a:xfrm>
          <a:prstGeom prst="rect">
            <a:avLst/>
          </a:prstGeom>
        </p:spPr>
      </p:pic>
      <p:sp>
        <p:nvSpPr>
          <p:cNvPr id="16" name="TextBox 16"/>
          <p:cNvSpPr txBox="1"/>
          <p:nvPr/>
        </p:nvSpPr>
        <p:spPr>
          <a:xfrm>
            <a:off x="6116653" y="507036"/>
            <a:ext cx="12171347" cy="1061683"/>
          </a:xfrm>
          <a:prstGeom prst="rect">
            <a:avLst/>
          </a:prstGeom>
        </p:spPr>
        <p:txBody>
          <a:bodyPr lIns="0" tIns="0" rIns="0" bIns="0" rtlCol="0" anchor="t">
            <a:spAutoFit/>
          </a:bodyPr>
          <a:lstStyle/>
          <a:p>
            <a:pPr algn="ctr">
              <a:lnSpc>
                <a:spcPts val="8679"/>
              </a:lnSpc>
            </a:pPr>
            <a:r>
              <a:rPr lang="en-US" sz="6198">
                <a:solidFill>
                  <a:srgbClr val="5A3F2B"/>
                </a:solidFill>
                <a:latin typeface="Fraunces Bold"/>
              </a:rPr>
              <a:t>3. KHÁM PHÁ VĂN BẢN</a:t>
            </a:r>
          </a:p>
        </p:txBody>
      </p:sp>
      <p:sp>
        <p:nvSpPr>
          <p:cNvPr id="17" name="TextBox 17"/>
          <p:cNvSpPr txBox="1"/>
          <p:nvPr/>
        </p:nvSpPr>
        <p:spPr>
          <a:xfrm>
            <a:off x="956667" y="6952344"/>
            <a:ext cx="9188973" cy="2803484"/>
          </a:xfrm>
          <a:prstGeom prst="rect">
            <a:avLst/>
          </a:prstGeom>
        </p:spPr>
        <p:txBody>
          <a:bodyPr lIns="0" tIns="0" rIns="0" bIns="0" rtlCol="0" anchor="t">
            <a:spAutoFit/>
          </a:bodyPr>
          <a:lstStyle/>
          <a:p>
            <a:pPr algn="just">
              <a:lnSpc>
                <a:spcPts val="5600"/>
              </a:lnSpc>
              <a:spcBef>
                <a:spcPct val="0"/>
              </a:spcBef>
            </a:pPr>
            <a:r>
              <a:rPr lang="en-US" sz="4000">
                <a:solidFill>
                  <a:srgbClr val="5A3F2B"/>
                </a:solidFill>
                <a:latin typeface="Roboto Condensed Bold"/>
              </a:rPr>
              <a:t>Dẫn chứng: </a:t>
            </a:r>
            <a:r>
              <a:rPr lang="en-US" sz="4000">
                <a:solidFill>
                  <a:srgbClr val="5A3F2B"/>
                </a:solidFill>
                <a:latin typeface="Roboto Condensed"/>
              </a:rPr>
              <a:t>Trên mọi nẻo đường đất nước, từ Tây Bắc, Việt Bắc đến miền Trung, Nam Bộ, Tây Nguyên,…, từ con đường Trường Sơn đến con đường Biển Đông … cột mốc vững bền</a:t>
            </a:r>
          </a:p>
        </p:txBody>
      </p:sp>
      <p:sp>
        <p:nvSpPr>
          <p:cNvPr id="18" name="TextBox 18"/>
          <p:cNvSpPr txBox="1"/>
          <p:nvPr/>
        </p:nvSpPr>
        <p:spPr>
          <a:xfrm>
            <a:off x="1408309" y="1911366"/>
            <a:ext cx="8737331" cy="2950845"/>
          </a:xfrm>
          <a:prstGeom prst="rect">
            <a:avLst/>
          </a:prstGeom>
        </p:spPr>
        <p:txBody>
          <a:bodyPr lIns="0" tIns="0" rIns="0" bIns="0" rtlCol="0" anchor="t">
            <a:spAutoFit/>
          </a:bodyPr>
          <a:lstStyle/>
          <a:p>
            <a:pPr algn="just">
              <a:lnSpc>
                <a:spcPts val="5880"/>
              </a:lnSpc>
              <a:spcBef>
                <a:spcPct val="0"/>
              </a:spcBef>
            </a:pPr>
            <a:r>
              <a:rPr lang="en-US" sz="4200">
                <a:solidFill>
                  <a:srgbClr val="5A3F2B"/>
                </a:solidFill>
                <a:latin typeface="Roboto Condensed Bold"/>
              </a:rPr>
              <a:t>Hình hài Tổ quốc, vượng khí quốc gia, sức sống dân tộc được bồi đắp từ mồ hôi, xương máu, trí tuệ của hàng triệu người con ưu tú</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1000"/>
                                        <p:tgtEl>
                                          <p:spTgt spid="17"/>
                                        </p:tgtEl>
                                      </p:cBhvr>
                                    </p:animEffect>
                                    <p:anim calcmode="lin" valueType="num">
                                      <p:cBhvr>
                                        <p:cTn id="25" dur="1000" fill="hold"/>
                                        <p:tgtEl>
                                          <p:spTgt spid="17"/>
                                        </p:tgtEl>
                                        <p:attrNameLst>
                                          <p:attrName>ppt_x</p:attrName>
                                        </p:attrNameLst>
                                      </p:cBhvr>
                                      <p:tavLst>
                                        <p:tav tm="0">
                                          <p:val>
                                            <p:strVal val="#ppt_x"/>
                                          </p:val>
                                        </p:tav>
                                        <p:tav tm="100000">
                                          <p:val>
                                            <p:strVal val="#ppt_x"/>
                                          </p:val>
                                        </p:tav>
                                      </p:tavLst>
                                    </p:anim>
                                    <p:anim calcmode="lin" valueType="num">
                                      <p:cBhvr>
                                        <p:cTn id="26" dur="1000" fill="hold"/>
                                        <p:tgtEl>
                                          <p:spTgt spid="1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pic>
        <p:nvPicPr>
          <p:cNvPr id="3" name="Picture 3"/>
          <p:cNvPicPr>
            <a:picLocks noChangeAspect="1"/>
          </p:cNvPicPr>
          <p:nvPr/>
        </p:nvPicPr>
        <p:blipFill>
          <a:blip r:embed="rId3"/>
          <a:srcRect l="5865" t="2502" r="17444" b="27736"/>
          <a:stretch>
            <a:fillRect/>
          </a:stretch>
        </p:blipFill>
        <p:spPr>
          <a:xfrm rot="-10574215">
            <a:off x="-1746608" y="-4437153"/>
            <a:ext cx="22316004" cy="7556090"/>
          </a:xfrm>
          <a:prstGeom prst="rect">
            <a:avLst/>
          </a:prstGeom>
        </p:spPr>
      </p:pic>
      <p:grpSp>
        <p:nvGrpSpPr>
          <p:cNvPr id="4" name="Group 4"/>
          <p:cNvGrpSpPr/>
          <p:nvPr/>
        </p:nvGrpSpPr>
        <p:grpSpPr>
          <a:xfrm rot="-9102919">
            <a:off x="13033384" y="-373504"/>
            <a:ext cx="8746143" cy="5842165"/>
            <a:chOff x="0" y="0"/>
            <a:chExt cx="11661524" cy="7789553"/>
          </a:xfrm>
        </p:grpSpPr>
        <p:pic>
          <p:nvPicPr>
            <p:cNvPr id="5" name="Picture 5"/>
            <p:cNvPicPr>
              <a:picLocks noChangeAspect="1"/>
            </p:cNvPicPr>
            <p:nvPr/>
          </p:nvPicPr>
          <p:blipFill>
            <a:blip r:embed="rId4"/>
            <a:srcRect l="26929" r="11277" b="14084"/>
            <a:stretch>
              <a:fillRect/>
            </a:stretch>
          </p:blipFill>
          <p:spPr>
            <a:xfrm rot="539076">
              <a:off x="360484" y="820693"/>
              <a:ext cx="10940557" cy="5476143"/>
            </a:xfrm>
            <a:prstGeom prst="rect">
              <a:avLst/>
            </a:prstGeom>
          </p:spPr>
        </p:pic>
        <p:pic>
          <p:nvPicPr>
            <p:cNvPr id="6" name="Picture 6"/>
            <p:cNvPicPr>
              <a:picLocks noChangeAspect="1"/>
            </p:cNvPicPr>
            <p:nvPr/>
          </p:nvPicPr>
          <p:blipFill>
            <a:blip r:embed="rId5"/>
            <a:srcRect l="35053" t="1953" r="18544" b="73679"/>
            <a:stretch>
              <a:fillRect/>
            </a:stretch>
          </p:blipFill>
          <p:spPr>
            <a:xfrm rot="1440737">
              <a:off x="532755" y="2515995"/>
              <a:ext cx="8313804" cy="3743985"/>
            </a:xfrm>
            <a:prstGeom prst="rect">
              <a:avLst/>
            </a:prstGeom>
          </p:spPr>
        </p:pic>
      </p:grpSp>
      <p:pic>
        <p:nvPicPr>
          <p:cNvPr id="7" name="Picture 7"/>
          <p:cNvPicPr>
            <a:picLocks noChangeAspect="1"/>
          </p:cNvPicPr>
          <p:nvPr/>
        </p:nvPicPr>
        <p:blipFill>
          <a:blip r:embed="rId6"/>
          <a:srcRect/>
          <a:stretch>
            <a:fillRect/>
          </a:stretch>
        </p:blipFill>
        <p:spPr>
          <a:xfrm>
            <a:off x="0" y="3758206"/>
            <a:ext cx="10344218" cy="6669112"/>
          </a:xfrm>
          <a:prstGeom prst="rect">
            <a:avLst/>
          </a:prstGeom>
        </p:spPr>
      </p:pic>
      <p:sp>
        <p:nvSpPr>
          <p:cNvPr id="8" name="TextBox 8"/>
          <p:cNvSpPr txBox="1"/>
          <p:nvPr/>
        </p:nvSpPr>
        <p:spPr>
          <a:xfrm>
            <a:off x="0" y="435946"/>
            <a:ext cx="12171347" cy="1061683"/>
          </a:xfrm>
          <a:prstGeom prst="rect">
            <a:avLst/>
          </a:prstGeom>
        </p:spPr>
        <p:txBody>
          <a:bodyPr lIns="0" tIns="0" rIns="0" bIns="0" rtlCol="0" anchor="t">
            <a:spAutoFit/>
          </a:bodyPr>
          <a:lstStyle/>
          <a:p>
            <a:pPr algn="ctr">
              <a:lnSpc>
                <a:spcPts val="8679"/>
              </a:lnSpc>
            </a:pPr>
            <a:r>
              <a:rPr lang="en-US" sz="6198">
                <a:solidFill>
                  <a:srgbClr val="5A3F2B"/>
                </a:solidFill>
                <a:latin typeface="Fraunces Bold"/>
              </a:rPr>
              <a:t>3. KHÁM PHÁ VĂN BẢN</a:t>
            </a:r>
          </a:p>
        </p:txBody>
      </p:sp>
      <p:sp>
        <p:nvSpPr>
          <p:cNvPr id="9" name="TextBox 9"/>
          <p:cNvSpPr txBox="1"/>
          <p:nvPr/>
        </p:nvSpPr>
        <p:spPr>
          <a:xfrm>
            <a:off x="11101595" y="5884545"/>
            <a:ext cx="6713445" cy="3373755"/>
          </a:xfrm>
          <a:prstGeom prst="rect">
            <a:avLst/>
          </a:prstGeom>
        </p:spPr>
        <p:txBody>
          <a:bodyPr lIns="0" tIns="0" rIns="0" bIns="0" rtlCol="0" anchor="t">
            <a:spAutoFit/>
          </a:bodyPr>
          <a:lstStyle/>
          <a:p>
            <a:pPr algn="just">
              <a:lnSpc>
                <a:spcPts val="6719"/>
              </a:lnSpc>
              <a:spcBef>
                <a:spcPct val="0"/>
              </a:spcBef>
            </a:pPr>
            <a:r>
              <a:rPr lang="en-US" sz="4800">
                <a:solidFill>
                  <a:srgbClr val="5A3F2B"/>
                </a:solidFill>
                <a:latin typeface="Roboto Condensed Bold"/>
              </a:rPr>
              <a:t>Dẫn chứng: </a:t>
            </a:r>
            <a:r>
              <a:rPr lang="en-US" sz="4800">
                <a:solidFill>
                  <a:srgbClr val="5A3F2B"/>
                </a:solidFill>
                <a:latin typeface="Roboto Condensed"/>
              </a:rPr>
              <a:t>Chỉ tính qua hai cuộc kháng chiến chống thực dân, đế quốc… mang thương tật</a:t>
            </a:r>
          </a:p>
        </p:txBody>
      </p:sp>
      <p:sp>
        <p:nvSpPr>
          <p:cNvPr id="10" name="TextBox 10"/>
          <p:cNvSpPr txBox="1"/>
          <p:nvPr/>
        </p:nvSpPr>
        <p:spPr>
          <a:xfrm>
            <a:off x="6924988" y="2442803"/>
            <a:ext cx="9430929" cy="1678305"/>
          </a:xfrm>
          <a:prstGeom prst="rect">
            <a:avLst/>
          </a:prstGeom>
        </p:spPr>
        <p:txBody>
          <a:bodyPr lIns="0" tIns="0" rIns="0" bIns="0" rtlCol="0" anchor="t">
            <a:spAutoFit/>
          </a:bodyPr>
          <a:lstStyle/>
          <a:p>
            <a:pPr algn="just">
              <a:lnSpc>
                <a:spcPts val="6719"/>
              </a:lnSpc>
              <a:spcBef>
                <a:spcPct val="0"/>
              </a:spcBef>
            </a:pPr>
            <a:r>
              <a:rPr lang="en-US" sz="4800">
                <a:solidFill>
                  <a:srgbClr val="5A3F2B"/>
                </a:solidFill>
                <a:latin typeface="Roboto Condensed Bold"/>
              </a:rPr>
              <a:t>Sự hi sinh, đóng góp công của, sức lực, trí tuệ của hàng triệu con người</a:t>
            </a:r>
          </a:p>
        </p:txBody>
      </p:sp>
      <p:pic>
        <p:nvPicPr>
          <p:cNvPr id="11" name="Picture 11"/>
          <p:cNvPicPr>
            <a:picLocks noChangeAspect="1"/>
          </p:cNvPicPr>
          <p:nvPr/>
        </p:nvPicPr>
        <p:blipFill>
          <a:blip r:embed="rId7"/>
          <a:srcRect/>
          <a:stretch>
            <a:fillRect/>
          </a:stretch>
        </p:blipFill>
        <p:spPr>
          <a:xfrm>
            <a:off x="12171347" y="4121108"/>
            <a:ext cx="908822" cy="173108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down)">
                                      <p:cBhvr>
                                        <p:cTn id="19"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srcRect l="1326" t="39186" r="1925" b="6324"/>
          <a:stretch>
            <a:fillRect/>
          </a:stretch>
        </p:blipFill>
        <p:spPr>
          <a:xfrm>
            <a:off x="0" y="0"/>
            <a:ext cx="18288000" cy="10287000"/>
          </a:xfrm>
          <a:prstGeom prst="rect">
            <a:avLst/>
          </a:prstGeom>
        </p:spPr>
      </p:pic>
      <p:pic>
        <p:nvPicPr>
          <p:cNvPr id="3" name="Picture 3"/>
          <p:cNvPicPr>
            <a:picLocks noChangeAspect="1"/>
          </p:cNvPicPr>
          <p:nvPr/>
        </p:nvPicPr>
        <p:blipFill>
          <a:blip r:embed="rId3"/>
          <a:srcRect l="16089" r="34859" b="16406"/>
          <a:stretch>
            <a:fillRect/>
          </a:stretch>
        </p:blipFill>
        <p:spPr>
          <a:xfrm rot="848670">
            <a:off x="-2087516" y="-1119105"/>
            <a:ext cx="21557295" cy="13674942"/>
          </a:xfrm>
          <a:prstGeom prst="rect">
            <a:avLst/>
          </a:prstGeom>
        </p:spPr>
      </p:pic>
      <p:grpSp>
        <p:nvGrpSpPr>
          <p:cNvPr id="4" name="Group 4"/>
          <p:cNvGrpSpPr>
            <a:grpSpLocks noChangeAspect="1"/>
          </p:cNvGrpSpPr>
          <p:nvPr/>
        </p:nvGrpSpPr>
        <p:grpSpPr>
          <a:xfrm>
            <a:off x="9664551" y="2613010"/>
            <a:ext cx="8623449" cy="6325428"/>
            <a:chOff x="0" y="0"/>
            <a:chExt cx="4198620" cy="3079750"/>
          </a:xfrm>
        </p:grpSpPr>
        <p:sp>
          <p:nvSpPr>
            <p:cNvPr id="5" name="Freeform 5"/>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4"/>
              <a:stretch>
                <a:fillRect t="-1215" b="-1215"/>
              </a:stretch>
            </a:blipFill>
          </p:spPr>
        </p:sp>
      </p:grpSp>
      <p:pic>
        <p:nvPicPr>
          <p:cNvPr id="6" name="Picture 6"/>
          <p:cNvPicPr>
            <a:picLocks noChangeAspect="1"/>
          </p:cNvPicPr>
          <p:nvPr/>
        </p:nvPicPr>
        <p:blipFill>
          <a:blip r:embed="rId5"/>
          <a:srcRect/>
          <a:stretch>
            <a:fillRect/>
          </a:stretch>
        </p:blipFill>
        <p:spPr>
          <a:xfrm>
            <a:off x="3781893" y="4872293"/>
            <a:ext cx="1950886" cy="1806860"/>
          </a:xfrm>
          <a:prstGeom prst="rect">
            <a:avLst/>
          </a:prstGeom>
        </p:spPr>
      </p:pic>
      <p:sp>
        <p:nvSpPr>
          <p:cNvPr id="7" name="TextBox 7"/>
          <p:cNvSpPr txBox="1"/>
          <p:nvPr/>
        </p:nvSpPr>
        <p:spPr>
          <a:xfrm>
            <a:off x="-352895" y="904875"/>
            <a:ext cx="12171347" cy="1061683"/>
          </a:xfrm>
          <a:prstGeom prst="rect">
            <a:avLst/>
          </a:prstGeom>
        </p:spPr>
        <p:txBody>
          <a:bodyPr lIns="0" tIns="0" rIns="0" bIns="0" rtlCol="0" anchor="t">
            <a:spAutoFit/>
          </a:bodyPr>
          <a:lstStyle/>
          <a:p>
            <a:pPr algn="ctr">
              <a:lnSpc>
                <a:spcPts val="8679"/>
              </a:lnSpc>
            </a:pPr>
            <a:r>
              <a:rPr lang="en-US" sz="6198">
                <a:solidFill>
                  <a:srgbClr val="5A3F2B"/>
                </a:solidFill>
                <a:latin typeface="Fraunces Bold"/>
              </a:rPr>
              <a:t>3. KHÁM PHÁ VĂN BẢN</a:t>
            </a:r>
          </a:p>
        </p:txBody>
      </p:sp>
      <p:sp>
        <p:nvSpPr>
          <p:cNvPr id="8" name="TextBox 8"/>
          <p:cNvSpPr txBox="1"/>
          <p:nvPr/>
        </p:nvSpPr>
        <p:spPr>
          <a:xfrm>
            <a:off x="1028700" y="6574379"/>
            <a:ext cx="8303028" cy="3373706"/>
          </a:xfrm>
          <a:prstGeom prst="rect">
            <a:avLst/>
          </a:prstGeom>
        </p:spPr>
        <p:txBody>
          <a:bodyPr lIns="0" tIns="0" rIns="0" bIns="0" rtlCol="0" anchor="t">
            <a:spAutoFit/>
          </a:bodyPr>
          <a:lstStyle/>
          <a:p>
            <a:pPr algn="just">
              <a:lnSpc>
                <a:spcPts val="6720"/>
              </a:lnSpc>
              <a:spcBef>
                <a:spcPct val="0"/>
              </a:spcBef>
            </a:pPr>
            <a:r>
              <a:rPr lang="en-US" sz="4800">
                <a:solidFill>
                  <a:srgbClr val="5A3F2B"/>
                </a:solidFill>
                <a:latin typeface="Roboto Condensed Bold"/>
              </a:rPr>
              <a:t>Dẫn chứng:</a:t>
            </a:r>
            <a:r>
              <a:rPr lang="en-US" sz="4800">
                <a:solidFill>
                  <a:srgbClr val="5A3F2B"/>
                </a:solidFill>
                <a:latin typeface="Roboto Condensed"/>
              </a:rPr>
              <a:t> Biết bao nhà yêu nước cách mạng ra pháp trường… biết mình có thể hi sinh vẫn không chùn bước</a:t>
            </a:r>
          </a:p>
        </p:txBody>
      </p:sp>
      <p:sp>
        <p:nvSpPr>
          <p:cNvPr id="9" name="TextBox 9"/>
          <p:cNvSpPr txBox="1"/>
          <p:nvPr/>
        </p:nvSpPr>
        <p:spPr>
          <a:xfrm>
            <a:off x="1028700" y="2104048"/>
            <a:ext cx="8303028" cy="2525981"/>
          </a:xfrm>
          <a:prstGeom prst="rect">
            <a:avLst/>
          </a:prstGeom>
        </p:spPr>
        <p:txBody>
          <a:bodyPr lIns="0" tIns="0" rIns="0" bIns="0" rtlCol="0" anchor="t">
            <a:spAutoFit/>
          </a:bodyPr>
          <a:lstStyle/>
          <a:p>
            <a:pPr algn="just">
              <a:lnSpc>
                <a:spcPts val="6720"/>
              </a:lnSpc>
              <a:spcBef>
                <a:spcPct val="0"/>
              </a:spcBef>
            </a:pPr>
            <a:r>
              <a:rPr lang="en-US" sz="4800">
                <a:solidFill>
                  <a:srgbClr val="5A3F2B"/>
                </a:solidFill>
                <a:latin typeface="Roboto Condensed Bold"/>
              </a:rPr>
              <a:t>Tinh thần chiến đấu quả cảm, luôn tự hào, ngẩng cao đầu hướng về phía trước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Effect transition="in" filter="barn(inVertical)">
                                      <p:cBhvr>
                                        <p:cTn id="19"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334</TotalTime>
  <Words>1080</Words>
  <Application>Microsoft Office PowerPoint</Application>
  <PresentationFormat>Custom</PresentationFormat>
  <Paragraphs>70</Paragraphs>
  <Slides>17</Slides>
  <Notes>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17</vt:i4>
      </vt:variant>
    </vt:vector>
  </HeadingPairs>
  <TitlesOfParts>
    <vt:vector size="26" baseType="lpstr">
      <vt:lpstr>Calibri</vt:lpstr>
      <vt:lpstr>Fraunces Bold</vt:lpstr>
      <vt:lpstr>Roboto Condensed Italics</vt:lpstr>
      <vt:lpstr>#9Slide05 VL Fadilla</vt:lpstr>
      <vt:lpstr>#9Slide05 VL Fadilla Bold</vt:lpstr>
      <vt:lpstr>Roboto Condensed Bold</vt:lpstr>
      <vt:lpstr>Arial</vt:lpstr>
      <vt:lpstr>Roboto Condensed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B8_BỨC TƯỢNG ĐÀI VĨ ĐẠI NHẤT</dc:title>
  <dc:creator>Admin</dc:creator>
  <cp:lastModifiedBy>Admin</cp:lastModifiedBy>
  <cp:revision>5</cp:revision>
  <dcterms:created xsi:type="dcterms:W3CDTF">2006-08-16T00:00:00Z</dcterms:created>
  <dcterms:modified xsi:type="dcterms:W3CDTF">2024-01-24T12:42:27Z</dcterms:modified>
  <dc:identifier>DAFYIbAgeNU</dc:identifier>
</cp:coreProperties>
</file>