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Roboto Condensed" panose="020B0604020202020204" charset="0"/>
      <p:regular r:id="rId25"/>
      <p:bold r:id="rId26"/>
      <p:italic r:id="rId27"/>
      <p:boldItalic r:id="rId28"/>
    </p:embeddedFont>
    <p:embeddedFont>
      <p:font typeface="#9Slide05 SVNBistro Script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KG Primary Penmanship" panose="020B0604020202020204" charset="0"/>
      <p:regular r:id="rId34"/>
    </p:embeddedFont>
    <p:embeddedFont>
      <p:font typeface="Fraunces Bold" panose="020B0604020202020204" charset="0"/>
      <p:regular r:id="rId35"/>
    </p:embeddedFont>
    <p:embeddedFont>
      <p:font typeface="Roboto Condensed Bold" panose="020B0604020202020204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3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9.svg"/><Relationship Id="rId7" Type="http://schemas.openxmlformats.org/officeDocument/2006/relationships/image" Target="../media/image71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5.sv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6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3.sv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6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3.sv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6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3.sv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6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3.sv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1.svg"/><Relationship Id="rId3" Type="http://schemas.openxmlformats.org/officeDocument/2006/relationships/image" Target="../media/image74.svg"/><Relationship Id="rId7" Type="http://schemas.openxmlformats.org/officeDocument/2006/relationships/image" Target="../media/image21.svg"/><Relationship Id="rId12" Type="http://schemas.openxmlformats.org/officeDocument/2006/relationships/image" Target="../media/image2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8.svg"/><Relationship Id="rId5" Type="http://schemas.openxmlformats.org/officeDocument/2006/relationships/image" Target="../media/image12.svg"/><Relationship Id="rId10" Type="http://schemas.openxmlformats.org/officeDocument/2006/relationships/image" Target="../media/image43.png"/><Relationship Id="rId4" Type="http://schemas.openxmlformats.org/officeDocument/2006/relationships/image" Target="../media/image6.png"/><Relationship Id="rId9" Type="http://schemas.openxmlformats.org/officeDocument/2006/relationships/image" Target="../media/image76.sv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89.svg"/><Relationship Id="rId18" Type="http://schemas.openxmlformats.org/officeDocument/2006/relationships/image" Target="../media/image52.png"/><Relationship Id="rId3" Type="http://schemas.openxmlformats.org/officeDocument/2006/relationships/image" Target="../media/image81.svg"/><Relationship Id="rId7" Type="http://schemas.openxmlformats.org/officeDocument/2006/relationships/image" Target="../media/image83.svg"/><Relationship Id="rId12" Type="http://schemas.openxmlformats.org/officeDocument/2006/relationships/image" Target="../media/image49.png"/><Relationship Id="rId17" Type="http://schemas.openxmlformats.org/officeDocument/2006/relationships/image" Target="../media/image93.svg"/><Relationship Id="rId2" Type="http://schemas.openxmlformats.org/officeDocument/2006/relationships/image" Target="../media/image45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87.svg"/><Relationship Id="rId5" Type="http://schemas.openxmlformats.org/officeDocument/2006/relationships/image" Target="../media/image76.svg"/><Relationship Id="rId15" Type="http://schemas.openxmlformats.org/officeDocument/2006/relationships/image" Target="../media/image91.svg"/><Relationship Id="rId10" Type="http://schemas.openxmlformats.org/officeDocument/2006/relationships/image" Target="../media/image48.png"/><Relationship Id="rId19" Type="http://schemas.openxmlformats.org/officeDocument/2006/relationships/image" Target="../media/image95.svg"/><Relationship Id="rId4" Type="http://schemas.openxmlformats.org/officeDocument/2006/relationships/image" Target="../media/image42.png"/><Relationship Id="rId9" Type="http://schemas.openxmlformats.org/officeDocument/2006/relationships/image" Target="../media/image85.sv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1.svg"/><Relationship Id="rId3" Type="http://schemas.openxmlformats.org/officeDocument/2006/relationships/image" Target="../media/image97.svg"/><Relationship Id="rId7" Type="http://schemas.openxmlformats.org/officeDocument/2006/relationships/image" Target="../media/image35.svg"/><Relationship Id="rId12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01.svg"/><Relationship Id="rId5" Type="http://schemas.openxmlformats.org/officeDocument/2006/relationships/image" Target="../media/image99.svg"/><Relationship Id="rId10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01.svg"/><Relationship Id="rId3" Type="http://schemas.openxmlformats.org/officeDocument/2006/relationships/image" Target="../media/image103.svg"/><Relationship Id="rId7" Type="http://schemas.openxmlformats.org/officeDocument/2006/relationships/image" Target="../media/image99.svg"/><Relationship Id="rId12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8.svg"/><Relationship Id="rId5" Type="http://schemas.openxmlformats.org/officeDocument/2006/relationships/image" Target="../media/image97.svg"/><Relationship Id="rId10" Type="http://schemas.openxmlformats.org/officeDocument/2006/relationships/image" Target="../media/image4.png"/><Relationship Id="rId4" Type="http://schemas.openxmlformats.org/officeDocument/2006/relationships/image" Target="../media/image53.png"/><Relationship Id="rId9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7.svg"/><Relationship Id="rId3" Type="http://schemas.openxmlformats.org/officeDocument/2006/relationships/image" Target="../media/image105.svg"/><Relationship Id="rId7" Type="http://schemas.openxmlformats.org/officeDocument/2006/relationships/image" Target="../media/image35.svg"/><Relationship Id="rId12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01.svg"/><Relationship Id="rId5" Type="http://schemas.openxmlformats.org/officeDocument/2006/relationships/image" Target="../media/image99.svg"/><Relationship Id="rId10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svg"/><Relationship Id="rId10" Type="http://schemas.openxmlformats.org/officeDocument/2006/relationships/image" Target="../media/image12.jpeg"/><Relationship Id="rId4" Type="http://schemas.openxmlformats.org/officeDocument/2006/relationships/image" Target="../media/image10.png"/><Relationship Id="rId9" Type="http://schemas.openxmlformats.org/officeDocument/2006/relationships/image" Target="../media/image2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3.svg"/><Relationship Id="rId18" Type="http://schemas.openxmlformats.org/officeDocument/2006/relationships/image" Target="../media/image64.png"/><Relationship Id="rId3" Type="http://schemas.openxmlformats.org/officeDocument/2006/relationships/image" Target="../media/image109.svg"/><Relationship Id="rId21" Type="http://schemas.openxmlformats.org/officeDocument/2006/relationships/image" Target="../media/image119.svg"/><Relationship Id="rId7" Type="http://schemas.openxmlformats.org/officeDocument/2006/relationships/image" Target="../media/image113.svg"/><Relationship Id="rId12" Type="http://schemas.openxmlformats.org/officeDocument/2006/relationships/image" Target="../media/image34.png"/><Relationship Id="rId17" Type="http://schemas.openxmlformats.org/officeDocument/2006/relationships/image" Target="../media/image115.svg"/><Relationship Id="rId25" Type="http://schemas.openxmlformats.org/officeDocument/2006/relationships/image" Target="../media/image123.svg"/><Relationship Id="rId2" Type="http://schemas.openxmlformats.org/officeDocument/2006/relationships/image" Target="../media/image60.png"/><Relationship Id="rId16" Type="http://schemas.openxmlformats.org/officeDocument/2006/relationships/image" Target="../media/image63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8.svg"/><Relationship Id="rId24" Type="http://schemas.openxmlformats.org/officeDocument/2006/relationships/image" Target="../media/image67.png"/><Relationship Id="rId5" Type="http://schemas.openxmlformats.org/officeDocument/2006/relationships/image" Target="../media/image111.svg"/><Relationship Id="rId15" Type="http://schemas.openxmlformats.org/officeDocument/2006/relationships/image" Target="../media/image55.svg"/><Relationship Id="rId23" Type="http://schemas.openxmlformats.org/officeDocument/2006/relationships/image" Target="../media/image121.svg"/><Relationship Id="rId10" Type="http://schemas.openxmlformats.org/officeDocument/2006/relationships/image" Target="../media/image4.png"/><Relationship Id="rId19" Type="http://schemas.openxmlformats.org/officeDocument/2006/relationships/image" Target="../media/image117.svg"/><Relationship Id="rId4" Type="http://schemas.openxmlformats.org/officeDocument/2006/relationships/image" Target="../media/image61.png"/><Relationship Id="rId9" Type="http://schemas.openxmlformats.org/officeDocument/2006/relationships/image" Target="../media/image12.svg"/><Relationship Id="rId14" Type="http://schemas.openxmlformats.org/officeDocument/2006/relationships/image" Target="../media/image30.png"/><Relationship Id="rId22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3.svg"/><Relationship Id="rId18" Type="http://schemas.openxmlformats.org/officeDocument/2006/relationships/image" Target="../media/image66.png"/><Relationship Id="rId3" Type="http://schemas.openxmlformats.org/officeDocument/2006/relationships/image" Target="../media/image109.svg"/><Relationship Id="rId21" Type="http://schemas.openxmlformats.org/officeDocument/2006/relationships/image" Target="../media/image125.svg"/><Relationship Id="rId7" Type="http://schemas.openxmlformats.org/officeDocument/2006/relationships/image" Target="../media/image113.svg"/><Relationship Id="rId12" Type="http://schemas.openxmlformats.org/officeDocument/2006/relationships/image" Target="../media/image34.png"/><Relationship Id="rId17" Type="http://schemas.openxmlformats.org/officeDocument/2006/relationships/image" Target="../media/image119.svg"/><Relationship Id="rId2" Type="http://schemas.openxmlformats.org/officeDocument/2006/relationships/image" Target="../media/image60.png"/><Relationship Id="rId16" Type="http://schemas.openxmlformats.org/officeDocument/2006/relationships/image" Target="../media/image65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8.svg"/><Relationship Id="rId5" Type="http://schemas.openxmlformats.org/officeDocument/2006/relationships/image" Target="../media/image111.svg"/><Relationship Id="rId15" Type="http://schemas.openxmlformats.org/officeDocument/2006/relationships/image" Target="../media/image55.svg"/><Relationship Id="rId23" Type="http://schemas.openxmlformats.org/officeDocument/2006/relationships/image" Target="../media/image123.svg"/><Relationship Id="rId10" Type="http://schemas.openxmlformats.org/officeDocument/2006/relationships/image" Target="../media/image4.png"/><Relationship Id="rId19" Type="http://schemas.openxmlformats.org/officeDocument/2006/relationships/image" Target="../media/image121.svg"/><Relationship Id="rId4" Type="http://schemas.openxmlformats.org/officeDocument/2006/relationships/image" Target="../media/image61.png"/><Relationship Id="rId9" Type="http://schemas.openxmlformats.org/officeDocument/2006/relationships/image" Target="../media/image12.svg"/><Relationship Id="rId14" Type="http://schemas.openxmlformats.org/officeDocument/2006/relationships/image" Target="../media/image30.png"/><Relationship Id="rId22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3.svg"/><Relationship Id="rId18" Type="http://schemas.openxmlformats.org/officeDocument/2006/relationships/image" Target="../media/image66.png"/><Relationship Id="rId3" Type="http://schemas.openxmlformats.org/officeDocument/2006/relationships/image" Target="../media/image109.svg"/><Relationship Id="rId21" Type="http://schemas.openxmlformats.org/officeDocument/2006/relationships/image" Target="../media/image125.svg"/><Relationship Id="rId7" Type="http://schemas.openxmlformats.org/officeDocument/2006/relationships/image" Target="../media/image113.svg"/><Relationship Id="rId12" Type="http://schemas.openxmlformats.org/officeDocument/2006/relationships/image" Target="../media/image34.png"/><Relationship Id="rId17" Type="http://schemas.openxmlformats.org/officeDocument/2006/relationships/image" Target="../media/image119.svg"/><Relationship Id="rId2" Type="http://schemas.openxmlformats.org/officeDocument/2006/relationships/image" Target="../media/image60.png"/><Relationship Id="rId16" Type="http://schemas.openxmlformats.org/officeDocument/2006/relationships/image" Target="../media/image65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8.svg"/><Relationship Id="rId5" Type="http://schemas.openxmlformats.org/officeDocument/2006/relationships/image" Target="../media/image111.svg"/><Relationship Id="rId15" Type="http://schemas.openxmlformats.org/officeDocument/2006/relationships/image" Target="../media/image55.svg"/><Relationship Id="rId23" Type="http://schemas.openxmlformats.org/officeDocument/2006/relationships/image" Target="../media/image123.svg"/><Relationship Id="rId10" Type="http://schemas.openxmlformats.org/officeDocument/2006/relationships/image" Target="../media/image4.png"/><Relationship Id="rId19" Type="http://schemas.openxmlformats.org/officeDocument/2006/relationships/image" Target="../media/image121.svg"/><Relationship Id="rId4" Type="http://schemas.openxmlformats.org/officeDocument/2006/relationships/image" Target="../media/image61.png"/><Relationship Id="rId9" Type="http://schemas.openxmlformats.org/officeDocument/2006/relationships/image" Target="../media/image12.svg"/><Relationship Id="rId14" Type="http://schemas.openxmlformats.org/officeDocument/2006/relationships/image" Target="../media/image30.png"/><Relationship Id="rId22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19.svg"/><Relationship Id="rId18" Type="http://schemas.openxmlformats.org/officeDocument/2006/relationships/image" Target="../media/image128.svg"/><Relationship Id="rId3" Type="http://schemas.openxmlformats.org/officeDocument/2006/relationships/image" Target="../media/image109.svg"/><Relationship Id="rId7" Type="http://schemas.openxmlformats.org/officeDocument/2006/relationships/image" Target="../media/image12.svg"/><Relationship Id="rId12" Type="http://schemas.openxmlformats.org/officeDocument/2006/relationships/image" Target="../media/image65.png"/><Relationship Id="rId2" Type="http://schemas.openxmlformats.org/officeDocument/2006/relationships/image" Target="../media/image60.png"/><Relationship Id="rId16" Type="http://schemas.openxmlformats.org/officeDocument/2006/relationships/image" Target="../media/image69.png"/><Relationship Id="rId20" Type="http://schemas.openxmlformats.org/officeDocument/2006/relationships/image" Target="../media/image1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5.svg"/><Relationship Id="rId5" Type="http://schemas.openxmlformats.org/officeDocument/2006/relationships/image" Target="../media/image111.svg"/><Relationship Id="rId15" Type="http://schemas.openxmlformats.org/officeDocument/2006/relationships/image" Target="../media/image121.svg"/><Relationship Id="rId10" Type="http://schemas.openxmlformats.org/officeDocument/2006/relationships/image" Target="../media/image30.png"/><Relationship Id="rId19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3.svg"/><Relationship Id="rId1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6.svg"/><Relationship Id="rId10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9.svg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2.svg"/><Relationship Id="rId10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3.svg"/><Relationship Id="rId18" Type="http://schemas.openxmlformats.org/officeDocument/2006/relationships/image" Target="../media/image27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24.png"/><Relationship Id="rId17" Type="http://schemas.openxmlformats.org/officeDocument/2006/relationships/image" Target="../media/image47.svg"/><Relationship Id="rId2" Type="http://schemas.openxmlformats.org/officeDocument/2006/relationships/image" Target="../media/image2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2.svg"/><Relationship Id="rId5" Type="http://schemas.openxmlformats.org/officeDocument/2006/relationships/image" Target="../media/image37.svg"/><Relationship Id="rId15" Type="http://schemas.openxmlformats.org/officeDocument/2006/relationships/image" Target="../media/image45.svg"/><Relationship Id="rId10" Type="http://schemas.openxmlformats.org/officeDocument/2006/relationships/image" Target="../media/image6.png"/><Relationship Id="rId19" Type="http://schemas.openxmlformats.org/officeDocument/2006/relationships/image" Target="../media/image49.svg"/><Relationship Id="rId4" Type="http://schemas.openxmlformats.org/officeDocument/2006/relationships/image" Target="../media/image21.png"/><Relationship Id="rId9" Type="http://schemas.openxmlformats.org/officeDocument/2006/relationships/image" Target="../media/image41.sv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5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5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3.svg"/><Relationship Id="rId4" Type="http://schemas.openxmlformats.org/officeDocument/2006/relationships/image" Target="../media/image34.png"/><Relationship Id="rId9" Type="http://schemas.openxmlformats.org/officeDocument/2006/relationships/image" Target="../media/image6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1113" b="34661"/>
          <a:stretch>
            <a:fillRect/>
          </a:stretch>
        </p:blipFill>
        <p:spPr>
          <a:xfrm rot="5639570">
            <a:off x="-4927424" y="2671337"/>
            <a:ext cx="12595565" cy="59179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2503632" y="1303331"/>
            <a:ext cx="7228987" cy="43397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17947" flipH="1">
            <a:off x="15406711" y="599143"/>
            <a:ext cx="2061147" cy="17725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6323" y="590552"/>
            <a:ext cx="1789768" cy="17897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45326" y="7236415"/>
            <a:ext cx="3531762" cy="24722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321561">
            <a:off x="15046834" y="7674835"/>
            <a:ext cx="5033394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3583459" y="1028700"/>
            <a:ext cx="10059232" cy="744383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277088" y="3013369"/>
            <a:ext cx="8319800" cy="394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Cùng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nhìn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các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hình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ảnh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sau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và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cho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biết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hình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ảnh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đó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đề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cập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tới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những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vấn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đề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nào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trong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đời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 </a:t>
            </a:r>
            <a:r>
              <a:rPr lang="en-US" sz="5599" dirty="0" err="1">
                <a:solidFill>
                  <a:srgbClr val="4F3B20"/>
                </a:solidFill>
                <a:latin typeface="Roboto Condensed Bold"/>
              </a:rPr>
              <a:t>sống</a:t>
            </a:r>
            <a:r>
              <a:rPr lang="en-US" sz="5599" dirty="0">
                <a:solidFill>
                  <a:srgbClr val="4F3B20"/>
                </a:solidFill>
                <a:latin typeface="Roboto Condensed Bold"/>
              </a:rPr>
              <a:t>?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2251028" y="5143500"/>
            <a:ext cx="6436531" cy="537450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0853" y="8443161"/>
            <a:ext cx="21930915" cy="4205999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ADDFB8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3491045">
            <a:off x="-1440277" y="-1039874"/>
            <a:ext cx="3764424" cy="3607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931800" flipH="1">
            <a:off x="317345" y="7835026"/>
            <a:ext cx="2183352" cy="18776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7524">
            <a:off x="14909327" y="7443139"/>
            <a:ext cx="2857207" cy="200004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78748" y="923925"/>
            <a:ext cx="7860652" cy="977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49"/>
              </a:lnSpc>
            </a:pPr>
            <a:r>
              <a:rPr lang="en-US" sz="5749" dirty="0">
                <a:solidFill>
                  <a:srgbClr val="70422C"/>
                </a:solidFill>
                <a:latin typeface="Fraunces Bold"/>
              </a:rPr>
              <a:t>II. PHÂN TÍCH MẪU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9022" y="2300270"/>
            <a:ext cx="12935065" cy="64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>
                <a:solidFill>
                  <a:srgbClr val="70422C"/>
                </a:solidFill>
                <a:latin typeface="Roboto Condensed Bold"/>
              </a:rPr>
              <a:t>ĐỌC VÀ PHÂN TÍCH BÀI VIẾT THAM KHẢO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022" y="3335653"/>
            <a:ext cx="8406903" cy="592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9"/>
              </a:lnSpc>
            </a:pP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Đọc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văn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bản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mẫu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và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hoàn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thành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>
                <a:solidFill>
                  <a:srgbClr val="2C3242"/>
                </a:solidFill>
                <a:latin typeface="Roboto Condensed Bold"/>
              </a:rPr>
              <a:t>PHT 01</a:t>
            </a:r>
          </a:p>
          <a:p>
            <a:pPr marL="906767" lvl="1" indent="-453384">
              <a:lnSpc>
                <a:spcPts val="5879"/>
              </a:lnSpc>
              <a:buFont typeface="Arial"/>
              <a:buChar char="•"/>
            </a:pP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>
                <a:solidFill>
                  <a:srgbClr val="2C3242"/>
                </a:solidFill>
                <a:latin typeface="Roboto Condensed Bold"/>
              </a:rPr>
              <a:t>THINK: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Trả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lời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cá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nhân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trong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5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phút</a:t>
            </a:r>
            <a:endParaRPr lang="en-US" sz="4199" dirty="0">
              <a:solidFill>
                <a:srgbClr val="2C3242"/>
              </a:solidFill>
              <a:latin typeface="Roboto Condensed"/>
            </a:endParaRPr>
          </a:p>
          <a:p>
            <a:pPr marL="906767" lvl="1" indent="-453384">
              <a:lnSpc>
                <a:spcPts val="5879"/>
              </a:lnSpc>
              <a:buFont typeface="Arial"/>
              <a:buChar char="•"/>
            </a:pP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>
                <a:solidFill>
                  <a:srgbClr val="2C3242"/>
                </a:solidFill>
                <a:latin typeface="Roboto Condensed Bold"/>
              </a:rPr>
              <a:t>PAIR: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Trao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đổi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với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bạn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bên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cạnh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trong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2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phút</a:t>
            </a:r>
            <a:endParaRPr lang="en-US" sz="4199" dirty="0">
              <a:solidFill>
                <a:srgbClr val="2C3242"/>
              </a:solidFill>
              <a:latin typeface="Roboto Condensed"/>
            </a:endParaRPr>
          </a:p>
          <a:p>
            <a:pPr marL="906767" lvl="1" indent="-453384">
              <a:lnSpc>
                <a:spcPts val="5879"/>
              </a:lnSpc>
              <a:buFont typeface="Arial"/>
              <a:buChar char="•"/>
            </a:pP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>
                <a:solidFill>
                  <a:srgbClr val="2C3242"/>
                </a:solidFill>
                <a:latin typeface="Roboto Condensed Bold"/>
              </a:rPr>
              <a:t>SHARE: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Chia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sẻ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trước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lớp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khi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được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giáo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viên</a:t>
            </a:r>
            <a:r>
              <a:rPr lang="en-US" sz="41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2C3242"/>
                </a:solidFill>
                <a:latin typeface="Roboto Condensed"/>
              </a:rPr>
              <a:t>mời</a:t>
            </a:r>
            <a:endParaRPr lang="en-US" sz="4199" dirty="0">
              <a:solidFill>
                <a:srgbClr val="2C3242"/>
              </a:solidFill>
              <a:latin typeface="Roboto Condensed"/>
            </a:endParaRPr>
          </a:p>
          <a:p>
            <a:pPr>
              <a:lnSpc>
                <a:spcPts val="5879"/>
              </a:lnSpc>
            </a:pPr>
            <a:endParaRPr lang="en-US" sz="4199" dirty="0">
              <a:solidFill>
                <a:srgbClr val="2C3242"/>
              </a:solidFill>
              <a:latin typeface="Roboto Condensed"/>
            </a:endParaRPr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9E019150-5C24-06C5-BC5E-8137ECF63D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405">
            <a:off x="10850467" y="550773"/>
            <a:ext cx="6693394" cy="946731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1025" t="73237"/>
          <a:stretch>
            <a:fillRect/>
          </a:stretch>
        </p:blipFill>
        <p:spPr>
          <a:xfrm rot="-1602916">
            <a:off x="-1437522" y="-515839"/>
            <a:ext cx="5488788" cy="29993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66409" y="-287418"/>
            <a:ext cx="2542499" cy="25424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93513">
            <a:off x="15902344" y="-939634"/>
            <a:ext cx="3823209" cy="37815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22642" y="8177551"/>
            <a:ext cx="2542499" cy="25424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717947" flipH="1">
            <a:off x="15974637" y="-142929"/>
            <a:ext cx="2544292" cy="218809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15490" y="5617378"/>
            <a:ext cx="4900519" cy="118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10"/>
              </a:lnSpc>
            </a:pPr>
            <a:r>
              <a:rPr lang="en-US" sz="6209">
                <a:solidFill>
                  <a:srgbClr val="FFFBEE"/>
                </a:solidFill>
                <a:latin typeface="KG Primary Penmanship"/>
              </a:rPr>
              <a:t>History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78748" y="923925"/>
            <a:ext cx="8089252" cy="977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49"/>
              </a:lnSpc>
            </a:pPr>
            <a:r>
              <a:rPr lang="en-US" sz="5749" dirty="0">
                <a:solidFill>
                  <a:srgbClr val="70422C"/>
                </a:solidFill>
                <a:latin typeface="Fraunces Bold"/>
              </a:rPr>
              <a:t>II. PHÂN TÍCH MẪU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415313" y="2255081"/>
          <a:ext cx="17549827" cy="7709760"/>
        </p:xfrm>
        <a:graphic>
          <a:graphicData uri="http://schemas.openxmlformats.org/drawingml/2006/table">
            <a:tbl>
              <a:tblPr/>
              <a:tblGrid>
                <a:gridCol w="7297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2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3015"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 Bold"/>
                        </a:rPr>
                        <a:t>Nội dung của phần mở bài là gì?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Giới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thiệu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vấn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cần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luận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và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nêu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rõ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kiến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viết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về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vấn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730"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 Bold"/>
                        </a:rPr>
                        <a:t>Phần thân bài thể hiện nội dung gì?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1" lvl="1" indent="-377825" algn="just">
                        <a:lnSpc>
                          <a:spcPts val="49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"/>
                        </a:rPr>
                        <a:t>Giải thích vấn đề</a:t>
                      </a:r>
                      <a:endParaRPr lang="en-US" sz="1100"/>
                    </a:p>
                    <a:p>
                      <a:pPr marL="755651" lvl="1" indent="-377825" algn="just">
                        <a:lnSpc>
                          <a:spcPts val="4900"/>
                        </a:lnSpc>
                        <a:buFont typeface="Arial"/>
                        <a:buChar char="•"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"/>
                        </a:rPr>
                        <a:t>Sử dụng ít nhất 2 lí lẽ và bằng chứng để khẳng định ý kiến của người viết về vấn đề</a:t>
                      </a:r>
                    </a:p>
                    <a:p>
                      <a:pPr marL="755651" lvl="1" indent="-377825" algn="just">
                        <a:lnSpc>
                          <a:spcPts val="4900"/>
                        </a:lnSpc>
                        <a:buFont typeface="Arial"/>
                        <a:buChar char="•"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"/>
                        </a:rPr>
                        <a:t>Soi chiếu vấn đề từ góc nhìn ngược lại, nêu ý kiến bổ sung nhằm giúp cách nhìn vấn đề được toàn vẹn hơn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3015"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 Bold"/>
                        </a:rPr>
                        <a:t>Phần kết bài thể hiện nội dung gì?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Khẳng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định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lại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kiến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viết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và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xuất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giải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pháp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học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nhận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thức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phương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hướng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hành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động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1025" t="73237"/>
          <a:stretch>
            <a:fillRect/>
          </a:stretch>
        </p:blipFill>
        <p:spPr>
          <a:xfrm rot="-1602916">
            <a:off x="-1437522" y="-515839"/>
            <a:ext cx="5488788" cy="29993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66409" y="-287418"/>
            <a:ext cx="2542499" cy="25424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93513">
            <a:off x="15902344" y="-939634"/>
            <a:ext cx="3823209" cy="37815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22642" y="8177551"/>
            <a:ext cx="2542499" cy="254249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15490" y="5617378"/>
            <a:ext cx="4900519" cy="118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10"/>
              </a:lnSpc>
            </a:pPr>
            <a:r>
              <a:rPr lang="en-US" sz="6209">
                <a:solidFill>
                  <a:srgbClr val="FFFBEE"/>
                </a:solidFill>
                <a:latin typeface="KG Primary Penmanship"/>
              </a:rPr>
              <a:t>History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17148" y="409794"/>
            <a:ext cx="8074651" cy="977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49"/>
              </a:lnSpc>
            </a:pPr>
            <a:r>
              <a:rPr lang="en-US" sz="5749" dirty="0">
                <a:solidFill>
                  <a:srgbClr val="70422C"/>
                </a:solidFill>
                <a:latin typeface="Fraunces Bold"/>
              </a:rPr>
              <a:t>II. PHÂN TÍCH MẪU</a:t>
            </a: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415313" y="1726732"/>
          <a:ext cx="17549827" cy="8276593"/>
        </p:xfrm>
        <a:graphic>
          <a:graphicData uri="http://schemas.openxmlformats.org/drawingml/2006/table">
            <a:tbl>
              <a:tblPr/>
              <a:tblGrid>
                <a:gridCol w="656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3782"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 Bold"/>
                        </a:rPr>
                        <a:t>Bài viết viết về vấn đề gì? Mục đích của bài viết là gì?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1" lvl="1" indent="-377825" algn="just">
                        <a:lnSpc>
                          <a:spcPts val="49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"/>
                        </a:rPr>
                        <a:t>Vấn đề: Ý nghĩa của sự tha thứ</a:t>
                      </a:r>
                      <a:endParaRPr lang="en-US" sz="1100"/>
                    </a:p>
                    <a:p>
                      <a:pPr marL="755651" lvl="1" indent="-377825" algn="just">
                        <a:lnSpc>
                          <a:spcPts val="4900"/>
                        </a:lnSpc>
                        <a:buFont typeface="Arial"/>
                        <a:buChar char="•"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"/>
                        </a:rPr>
                        <a:t>Mục đích viết: truyền tải đến người đọc về vai trò quan trọng của sự tha thứ trong đời sống của con người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382"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 Bold"/>
                        </a:rPr>
                        <a:t>Những dấu hiệu nào giúp em nhận ra đây là bài văn nghị luận về một vấn đề trong đời sống?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1" lvl="1" indent="-377825" algn="just">
                        <a:lnSpc>
                          <a:spcPts val="49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"/>
                        </a:rPr>
                        <a:t> Vấn đề bàn luận: thuộc lĩnh vực tư tưởng đạo đức, lối sống của con người.</a:t>
                      </a:r>
                      <a:endParaRPr lang="en-US" sz="1100"/>
                    </a:p>
                    <a:p>
                      <a:pPr marL="755651" lvl="1" indent="-377825" algn="just">
                        <a:lnSpc>
                          <a:spcPts val="4900"/>
                        </a:lnSpc>
                        <a:buFont typeface="Arial"/>
                        <a:buChar char="•"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"/>
                        </a:rPr>
                        <a:t> Văn bản nêu rõ ý kiến của người viết: đồng tình, tán thành sự tha thứ trong cuộc sống con người.</a:t>
                      </a:r>
                    </a:p>
                    <a:p>
                      <a:pPr marL="755651" lvl="1" indent="-377825" algn="just">
                        <a:lnSpc>
                          <a:spcPts val="4900"/>
                        </a:lnSpc>
                        <a:buFont typeface="Arial"/>
                        <a:buChar char="•"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"/>
                        </a:rPr>
                        <a:t>Đưa ra lí lẽ rõ ràng, bằng chứng xác thực, đa dạng gần gũi để làm sáng tỏ cho ý kiến.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2429"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Roboto Condensed Bold"/>
                        </a:rPr>
                        <a:t>Bố cục bài viết gồm mấy phần? Là những phần nào?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viết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gồm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3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phần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: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Mở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Thân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Kết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35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717947" flipH="1">
            <a:off x="15791328" y="-65346"/>
            <a:ext cx="2544292" cy="218809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1025" t="73237"/>
          <a:stretch>
            <a:fillRect/>
          </a:stretch>
        </p:blipFill>
        <p:spPr>
          <a:xfrm rot="-1602916">
            <a:off x="-1437522" y="-515839"/>
            <a:ext cx="5488788" cy="29993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66409" y="-287418"/>
            <a:ext cx="2542499" cy="25424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93513">
            <a:off x="16777842" y="-1890750"/>
            <a:ext cx="3823209" cy="37815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22642" y="8177551"/>
            <a:ext cx="2542499" cy="254249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736042" y="442510"/>
            <a:ext cx="8008158" cy="977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49"/>
              </a:lnSpc>
            </a:pPr>
            <a:r>
              <a:rPr lang="en-US" sz="5749" dirty="0">
                <a:solidFill>
                  <a:srgbClr val="70422C"/>
                </a:solidFill>
                <a:latin typeface="Fraunces Bold"/>
              </a:rPr>
              <a:t>II. PHÂN TÍCH MẪU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415313" y="2191036"/>
          <a:ext cx="17549827" cy="6867525"/>
        </p:xfrm>
        <a:graphic>
          <a:graphicData uri="http://schemas.openxmlformats.org/drawingml/2006/table">
            <a:tbl>
              <a:tblPr/>
              <a:tblGrid>
                <a:gridCol w="3389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7525">
                <a:tc>
                  <a:txBody>
                    <a:bodyPr/>
                    <a:lstStyle/>
                    <a:p>
                      <a:pPr algn="just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Roboto Condensed Bold"/>
                        </a:rPr>
                        <a:t>Bài viết đã đưa ra ý kiến, lí lẽ, bằng chứng nào về sự tha thứ?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598" lvl="1" indent="-431799" algn="just">
                        <a:lnSpc>
                          <a:spcPts val="55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Lí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lẽ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1: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sự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tha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thứ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là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món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quà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quý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giá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mà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chúng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ta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tặng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cho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người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khác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và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cho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chính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mình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  <a:endParaRPr lang="en-US" sz="1100" dirty="0"/>
                    </a:p>
                    <a:p>
                      <a:pPr marL="863598" lvl="1" indent="-431799" algn="just">
                        <a:lnSpc>
                          <a:spcPts val="5599"/>
                        </a:lnSpc>
                        <a:buFont typeface="Arial"/>
                        <a:buChar char="•"/>
                      </a:pP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Bằng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chứng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1: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trại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giam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Gia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Trung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(Gia Lai)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đã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tổ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chức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phong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trào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viết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thư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với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chủ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“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Gửi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lời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xin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lỗi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”.</a:t>
                      </a:r>
                    </a:p>
                    <a:p>
                      <a:pPr marL="863598" lvl="1" indent="-431799" algn="just">
                        <a:lnSpc>
                          <a:spcPts val="5599"/>
                        </a:lnSpc>
                        <a:buFont typeface="Arial"/>
                        <a:buChar char="•"/>
                      </a:pP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Lí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lẽ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2: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Sự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tha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thứ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giúp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chúng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ta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buông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bỏ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thù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hận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sự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cố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chấp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và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định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kiến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từ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đó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tìm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thấy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sự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bình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an,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thanh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thản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trong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tâm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hồn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</a:p>
                    <a:p>
                      <a:pPr marL="863598" lvl="1" indent="-431799" algn="just">
                        <a:lnSpc>
                          <a:spcPts val="5599"/>
                        </a:lnSpc>
                        <a:buFont typeface="Arial"/>
                        <a:buChar char="•"/>
                      </a:pP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Bằng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chứng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2: 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Quan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điểm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nhà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văn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Gu-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-li-am A-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thơ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-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rơ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Gu-ơ-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rơ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: “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Cuộc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sống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nếu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sự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tha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thứ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thì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chỉ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là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tù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ngục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”.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1025" t="73237"/>
          <a:stretch>
            <a:fillRect/>
          </a:stretch>
        </p:blipFill>
        <p:spPr>
          <a:xfrm rot="-1602916">
            <a:off x="-1437522" y="-515839"/>
            <a:ext cx="5488788" cy="29993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66409" y="-287418"/>
            <a:ext cx="2542499" cy="25424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93513">
            <a:off x="16777842" y="-1890750"/>
            <a:ext cx="3823209" cy="37815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22642" y="8177551"/>
            <a:ext cx="2542499" cy="254249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15490" y="5617378"/>
            <a:ext cx="4900519" cy="118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10"/>
              </a:lnSpc>
            </a:pPr>
            <a:r>
              <a:rPr lang="en-US" sz="6209">
                <a:solidFill>
                  <a:srgbClr val="FFFBEE"/>
                </a:solidFill>
                <a:latin typeface="KG Primary Penmanship"/>
              </a:rPr>
              <a:t>History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08906" y="487378"/>
            <a:ext cx="7635293" cy="977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49"/>
              </a:lnSpc>
            </a:pPr>
            <a:r>
              <a:rPr lang="en-US" sz="5749" dirty="0">
                <a:solidFill>
                  <a:srgbClr val="70422C"/>
                </a:solidFill>
                <a:latin typeface="Fraunces Bold"/>
              </a:rPr>
              <a:t>II. PHÂN TÍCH MẪU</a:t>
            </a: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415313" y="2183842"/>
          <a:ext cx="17549827" cy="6867525"/>
        </p:xfrm>
        <a:graphic>
          <a:graphicData uri="http://schemas.openxmlformats.org/drawingml/2006/table">
            <a:tbl>
              <a:tblPr/>
              <a:tblGrid>
                <a:gridCol w="3389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7525">
                <a:tc>
                  <a:txBody>
                    <a:bodyPr/>
                    <a:lstStyle/>
                    <a:p>
                      <a:pPr algn="just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Roboto Condensed Bold"/>
                        </a:rPr>
                        <a:t>Ở kết bài, tác giả đã đề xuất giải pháp gì? Theo em, giải pháp ấy có hợp lí, khả thi hay không?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598" lvl="1" indent="-431799" algn="just">
                        <a:lnSpc>
                          <a:spcPts val="55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Giải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pháp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:</a:t>
                      </a:r>
                      <a:endParaRPr lang="en-US" sz="1100" dirty="0"/>
                    </a:p>
                    <a:p>
                      <a:pPr algn="just">
                        <a:lnSpc>
                          <a:spcPts val="5599"/>
                        </a:lnSpc>
                      </a:pP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-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Đặt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mình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vào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vị trí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của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người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khác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cô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́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gắng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hiểu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nguyên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nhân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hoàn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cảnh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dẫn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họ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đến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sai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lầm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</a:p>
                    <a:p>
                      <a:pPr algn="just">
                        <a:lnSpc>
                          <a:spcPts val="5599"/>
                        </a:lnSpc>
                      </a:pP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- Có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thê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̉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viết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thư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cho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những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người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từng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mắc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lỗi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với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ta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đê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̉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thê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̉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hiện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sư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̣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tha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thư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́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va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̀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tình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yêu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thương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</a:p>
                    <a:p>
                      <a:pPr marL="863598" lvl="1" indent="-431799" algn="just">
                        <a:lnSpc>
                          <a:spcPts val="5599"/>
                        </a:lnSpc>
                        <a:buFont typeface="Arial"/>
                        <a:buChar char="•"/>
                      </a:pP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Theo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em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giải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pháp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mà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tác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gia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̉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đưa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ra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có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hợp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lí vì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đặt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mình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vào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vị trí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người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khác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sẽ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dê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̃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dàng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hiểu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được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nguyên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nhân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dẫn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đến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sai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lầm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của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họ.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Tư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̀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đo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́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cảm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thông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tha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thư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́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cho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sai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lầm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ấy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</a:p>
                    <a:p>
                      <a:pPr algn="just">
                        <a:lnSpc>
                          <a:spcPts val="5599"/>
                        </a:lnSpc>
                      </a:pPr>
                      <a:endParaRPr lang="en-US" sz="3999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821" r="56483" b="56933"/>
          <a:stretch>
            <a:fillRect/>
          </a:stretch>
        </p:blipFill>
        <p:spPr>
          <a:xfrm rot="-10800000">
            <a:off x="-566943" y="-286948"/>
            <a:ext cx="6437334" cy="38644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29845">
            <a:off x="-108178" y="7349718"/>
            <a:ext cx="3311102" cy="23177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48546">
            <a:off x="15870236" y="-1929334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821" r="56483" b="56933"/>
          <a:stretch>
            <a:fillRect/>
          </a:stretch>
        </p:blipFill>
        <p:spPr>
          <a:xfrm rot="-10800000">
            <a:off x="-376443" y="-96448"/>
            <a:ext cx="6437334" cy="38644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42914">
            <a:off x="15561772" y="7647108"/>
            <a:ext cx="7527863" cy="72267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01167" y="750418"/>
            <a:ext cx="1789768" cy="178976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678656" y="582979"/>
            <a:ext cx="15611533" cy="796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9"/>
              </a:lnSpc>
            </a:pPr>
            <a:r>
              <a:rPr lang="en-US" sz="4649">
                <a:solidFill>
                  <a:srgbClr val="70422C"/>
                </a:solidFill>
                <a:latin typeface="Fraunces Bold"/>
              </a:rPr>
              <a:t>III. HƯỚNG DẪN QUY TRÌNH VIẾT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1167" y="3448684"/>
            <a:ext cx="10088656" cy="340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Dựa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vào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phán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đoán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ban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đầu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của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mình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và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phần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phân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tích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mẫu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cũng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như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kinh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nghiệm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của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bản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thân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,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hãy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nêu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quy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trình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viết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bài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văn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trình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bày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ý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kiến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(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tán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thành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/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phản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đối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)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về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một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vấn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đề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đời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 Bold"/>
              </a:rPr>
              <a:t>sống</a:t>
            </a:r>
            <a:r>
              <a:rPr lang="en-US" sz="3899" dirty="0">
                <a:solidFill>
                  <a:srgbClr val="70422C"/>
                </a:solidFill>
                <a:latin typeface="Roboto Condensed Bold"/>
              </a:rPr>
              <a:t> (PHT 02)</a:t>
            </a:r>
          </a:p>
          <a:p>
            <a:pPr>
              <a:lnSpc>
                <a:spcPts val="5459"/>
              </a:lnSpc>
            </a:pPr>
            <a:endParaRPr lang="en-US" sz="3899" dirty="0">
              <a:solidFill>
                <a:srgbClr val="70422C"/>
              </a:solidFill>
              <a:latin typeface="Roboto Condense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90935" y="6846087"/>
            <a:ext cx="9460156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7" lvl="1" indent="-377824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956068"/>
                </a:solidFill>
                <a:latin typeface="Roboto Condensed"/>
              </a:rPr>
              <a:t>Hoạt động cặp đôi</a:t>
            </a:r>
          </a:p>
          <a:p>
            <a:pPr marL="755647" lvl="1" indent="-377824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956068"/>
                </a:solidFill>
                <a:latin typeface="Roboto Condensed"/>
              </a:rPr>
              <a:t>Nhiệm vụ: phiếu học tập 02</a:t>
            </a:r>
          </a:p>
          <a:p>
            <a:pPr marL="755647" lvl="1" indent="-377824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956068"/>
                </a:solidFill>
                <a:latin typeface="Roboto Condensed"/>
              </a:rPr>
              <a:t>Thời gian thảo luận: 5 phút</a:t>
            </a:r>
          </a:p>
          <a:p>
            <a:pPr marL="755647" lvl="1" indent="-377824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956068"/>
                </a:solidFill>
                <a:latin typeface="Roboto Condensed"/>
              </a:rPr>
              <a:t>Thời gian trình bày tối đa: 2 phút/nhóm</a:t>
            </a:r>
          </a:p>
        </p:txBody>
      </p:sp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999B029D-7DD4-9B13-155B-ACDA4E6AA4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421">
            <a:off x="11728108" y="1872846"/>
            <a:ext cx="5953011" cy="84201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1221"/>
          <a:stretch>
            <a:fillRect/>
          </a:stretch>
        </p:blipFill>
        <p:spPr>
          <a:xfrm rot="-6640818">
            <a:off x="15602284" y="252889"/>
            <a:ext cx="3771895" cy="22923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393158" y="5188073"/>
            <a:ext cx="4103280" cy="41485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936508" y="5182655"/>
            <a:ext cx="4103280" cy="41485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536953" y="5109763"/>
            <a:ext cx="4103280" cy="41485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288380" y="5213726"/>
            <a:ext cx="2312835" cy="11988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919762" y="5213726"/>
            <a:ext cx="2312835" cy="11988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207979" y="5014446"/>
            <a:ext cx="2682000" cy="13901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0" y="5014446"/>
            <a:ext cx="3306154" cy="670990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448296" y="451353"/>
            <a:ext cx="15611533" cy="796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9"/>
              </a:lnSpc>
            </a:pPr>
            <a:r>
              <a:rPr lang="en-US" sz="4649">
                <a:solidFill>
                  <a:srgbClr val="70422C"/>
                </a:solidFill>
                <a:latin typeface="Fraunces Bold"/>
              </a:rPr>
              <a:t>III. HƯỚNG DẪN QUY TRÌNH VIẾT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38221" y="5480144"/>
            <a:ext cx="213155" cy="58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70422C"/>
                </a:solidFill>
                <a:latin typeface="Roboto Condensed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88148" y="5480144"/>
            <a:ext cx="213155" cy="58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70422C"/>
                </a:solidFill>
                <a:latin typeface="Roboto Condensed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482015" y="5376539"/>
            <a:ext cx="213155" cy="58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70422C"/>
                </a:solidFill>
                <a:latin typeface="Roboto Condensed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33998" y="6923931"/>
            <a:ext cx="2421599" cy="58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70422C"/>
                </a:solidFill>
                <a:latin typeface="Roboto Condensed"/>
              </a:rPr>
              <a:t>Trước</a:t>
            </a:r>
            <a:r>
              <a:rPr lang="en-US" sz="33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70422C"/>
                </a:solidFill>
                <a:latin typeface="Roboto Condensed"/>
              </a:rPr>
              <a:t>khi</a:t>
            </a:r>
            <a:r>
              <a:rPr lang="en-US" sz="33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70422C"/>
                </a:solidFill>
                <a:latin typeface="Roboto Condensed"/>
              </a:rPr>
              <a:t>viết</a:t>
            </a:r>
            <a:r>
              <a:rPr lang="en-US" sz="3399" dirty="0">
                <a:solidFill>
                  <a:srgbClr val="70422C"/>
                </a:solidFill>
                <a:latin typeface="Roboto Condense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11394" y="6929349"/>
            <a:ext cx="1353509" cy="58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70422C"/>
                </a:solidFill>
                <a:latin typeface="Roboto Condensed"/>
              </a:rPr>
              <a:t>Khi </a:t>
            </a:r>
            <a:r>
              <a:rPr lang="en-US" sz="3399" dirty="0" err="1">
                <a:solidFill>
                  <a:srgbClr val="70422C"/>
                </a:solidFill>
                <a:latin typeface="Roboto Condensed"/>
              </a:rPr>
              <a:t>viết</a:t>
            </a:r>
            <a:r>
              <a:rPr lang="en-US" sz="3399" dirty="0">
                <a:solidFill>
                  <a:srgbClr val="70422C"/>
                </a:solidFill>
                <a:latin typeface="Roboto Condensed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669744" y="6929349"/>
            <a:ext cx="2050852" cy="58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70422C"/>
                </a:solidFill>
                <a:latin typeface="Roboto Condensed"/>
              </a:rPr>
              <a:t>Sau </a:t>
            </a:r>
            <a:r>
              <a:rPr lang="en-US" sz="3399" dirty="0" err="1">
                <a:solidFill>
                  <a:srgbClr val="70422C"/>
                </a:solidFill>
                <a:latin typeface="Roboto Condensed"/>
              </a:rPr>
              <a:t>khi</a:t>
            </a:r>
            <a:r>
              <a:rPr lang="en-US" sz="33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70422C"/>
                </a:solidFill>
                <a:latin typeface="Roboto Condensed"/>
              </a:rPr>
              <a:t>viết</a:t>
            </a:r>
            <a:r>
              <a:rPr lang="en-US" sz="3399" dirty="0">
                <a:solidFill>
                  <a:srgbClr val="70422C"/>
                </a:solidFill>
                <a:latin typeface="Roboto Condensed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89916" y="2187793"/>
            <a:ext cx="15308168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Dựa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vào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phán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đoán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ban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đầu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của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mình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và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phần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phân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tích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mẫu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cũng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như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kinh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nghiệm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của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bản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thân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,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hãy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nêu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quy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trình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viết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bài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văn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trình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bày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ý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kiến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(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tán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thành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/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phản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đối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)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về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một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vấn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đề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đời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70422C"/>
                </a:solidFill>
                <a:latin typeface="Roboto Condensed Bold"/>
              </a:rPr>
              <a:t>sống</a:t>
            </a:r>
            <a:r>
              <a:rPr lang="en-US" sz="4500" dirty="0">
                <a:solidFill>
                  <a:srgbClr val="70422C"/>
                </a:solidFill>
                <a:latin typeface="Roboto Condensed Bold"/>
              </a:rPr>
              <a:t> (PHT 02)</a:t>
            </a:r>
          </a:p>
          <a:p>
            <a:pPr algn="just">
              <a:lnSpc>
                <a:spcPts val="6299"/>
              </a:lnSpc>
            </a:pPr>
            <a:endParaRPr lang="en-US" sz="4500" dirty="0">
              <a:solidFill>
                <a:srgbClr val="70422C"/>
              </a:solidFill>
              <a:latin typeface="Roboto Condensed Bold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9258300"/>
            <a:ext cx="19877011" cy="126490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821" r="56483" b="56933"/>
          <a:stretch>
            <a:fillRect/>
          </a:stretch>
        </p:blipFill>
        <p:spPr>
          <a:xfrm rot="-6427984">
            <a:off x="12805392" y="193332"/>
            <a:ext cx="7631642" cy="45814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51025" t="73237"/>
          <a:stretch>
            <a:fillRect/>
          </a:stretch>
        </p:blipFill>
        <p:spPr>
          <a:xfrm rot="-1602916">
            <a:off x="-1437522" y="-515839"/>
            <a:ext cx="5488788" cy="29993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777353" y="719047"/>
            <a:ext cx="1765021" cy="17650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29845">
            <a:off x="263256" y="871025"/>
            <a:ext cx="2087234" cy="14610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19065" y="3090198"/>
            <a:ext cx="16640235" cy="616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Xác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định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:</a:t>
            </a:r>
          </a:p>
          <a:p>
            <a:pPr marL="1079483" lvl="1" indent="-539741">
              <a:lnSpc>
                <a:spcPts val="6999"/>
              </a:lnSpc>
              <a:buFont typeface="Arial"/>
              <a:buChar char="•"/>
            </a:pP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Đề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tài</a:t>
            </a:r>
            <a:endParaRPr lang="en-US" sz="4999" dirty="0">
              <a:solidFill>
                <a:srgbClr val="2C3242"/>
              </a:solidFill>
              <a:latin typeface="Roboto Condensed"/>
            </a:endParaRPr>
          </a:p>
          <a:p>
            <a:pPr marL="1079483" lvl="1" indent="-539741">
              <a:lnSpc>
                <a:spcPts val="6999"/>
              </a:lnSpc>
              <a:buFont typeface="Arial"/>
              <a:buChar char="•"/>
            </a:pP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Mục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đích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viết</a:t>
            </a:r>
            <a:endParaRPr lang="en-US" sz="4999" dirty="0">
              <a:solidFill>
                <a:srgbClr val="2C3242"/>
              </a:solidFill>
              <a:latin typeface="Roboto Condensed"/>
            </a:endParaRPr>
          </a:p>
          <a:p>
            <a:pPr marL="1079483" lvl="1" indent="-539741">
              <a:lnSpc>
                <a:spcPts val="6999"/>
              </a:lnSpc>
              <a:buFont typeface="Arial"/>
              <a:buChar char="•"/>
            </a:pP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Người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đọc</a:t>
            </a:r>
            <a:endParaRPr lang="en-US" sz="4999" dirty="0">
              <a:solidFill>
                <a:srgbClr val="2C3242"/>
              </a:solidFill>
              <a:latin typeface="Roboto Condensed"/>
            </a:endParaRPr>
          </a:p>
          <a:p>
            <a:pPr marL="1079483" lvl="1" indent="-539741">
              <a:lnSpc>
                <a:spcPts val="6999"/>
              </a:lnSpc>
              <a:buFont typeface="Arial"/>
              <a:buChar char="•"/>
            </a:pP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Những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ý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chính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(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vấn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đề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gì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cần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bàn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luận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ở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bài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viết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?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Làm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thế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nào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để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ý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kiến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của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mình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thuyết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phục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người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2C3242"/>
                </a:solidFill>
                <a:latin typeface="Roboto Condensed"/>
              </a:rPr>
              <a:t>đọc</a:t>
            </a:r>
            <a:r>
              <a:rPr lang="en-US" sz="4999" dirty="0">
                <a:solidFill>
                  <a:srgbClr val="2C3242"/>
                </a:solidFill>
                <a:latin typeface="Roboto Condensed"/>
              </a:rPr>
              <a:t>?)</a:t>
            </a:r>
          </a:p>
          <a:p>
            <a:pPr>
              <a:lnSpc>
                <a:spcPts val="6999"/>
              </a:lnSpc>
            </a:pPr>
            <a:endParaRPr lang="en-US" sz="4999" dirty="0">
              <a:solidFill>
                <a:srgbClr val="2C3242"/>
              </a:solidFill>
              <a:latin typeface="Roboto Condense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574145" y="2959347"/>
            <a:ext cx="3203208" cy="326252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42709" y="879056"/>
            <a:ext cx="15611533" cy="97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9"/>
              </a:lnSpc>
            </a:pPr>
            <a:r>
              <a:rPr lang="en-US" sz="5749">
                <a:solidFill>
                  <a:srgbClr val="70422C"/>
                </a:solidFill>
                <a:latin typeface="Fraunces Bold"/>
              </a:rPr>
              <a:t>III. HƯỚNG DẪN QUY TRÌNH VIẾT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80943" y="2132938"/>
            <a:ext cx="12935065" cy="85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70422C"/>
                </a:solidFill>
                <a:latin typeface="Roboto Condensed Bold"/>
              </a:rPr>
              <a:t>1. Chuẩn bị viết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158528" y="7202073"/>
            <a:ext cx="4779416" cy="6930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258300"/>
            <a:ext cx="19877011" cy="126490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2821" r="56483" b="56933"/>
          <a:stretch>
            <a:fillRect/>
          </a:stretch>
        </p:blipFill>
        <p:spPr>
          <a:xfrm rot="-6427984">
            <a:off x="12805392" y="193332"/>
            <a:ext cx="7631642" cy="45814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51025" t="73237"/>
          <a:stretch>
            <a:fillRect/>
          </a:stretch>
        </p:blipFill>
        <p:spPr>
          <a:xfrm rot="-1602916">
            <a:off x="-1437522" y="-515839"/>
            <a:ext cx="5488788" cy="29993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777353" y="719047"/>
            <a:ext cx="1765021" cy="17650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29845">
            <a:off x="263256" y="871025"/>
            <a:ext cx="2087234" cy="146106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38234" y="442510"/>
            <a:ext cx="15611533" cy="97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9"/>
              </a:lnSpc>
            </a:pPr>
            <a:r>
              <a:rPr lang="en-US" sz="5749">
                <a:solidFill>
                  <a:srgbClr val="70422C"/>
                </a:solidFill>
                <a:latin typeface="Fraunces Bold"/>
              </a:rPr>
              <a:t>III. HƯỚNG DẪN QUY TRÌNH VIẾT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80943" y="1753590"/>
            <a:ext cx="12935065" cy="85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70422C"/>
                </a:solidFill>
                <a:latin typeface="Roboto Condensed Bold"/>
              </a:rPr>
              <a:t>1. Chuẩn bị viết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2624" y="2388818"/>
            <a:ext cx="3875268" cy="1739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83" lvl="1" indent="-539741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70422C"/>
                </a:solidFill>
                <a:latin typeface="Roboto Condensed Bold"/>
              </a:rPr>
              <a:t>Lập dàn ý </a:t>
            </a:r>
          </a:p>
          <a:p>
            <a:pPr>
              <a:lnSpc>
                <a:spcPts val="6999"/>
              </a:lnSpc>
            </a:pPr>
            <a:endParaRPr lang="en-US" sz="4999">
              <a:solidFill>
                <a:srgbClr val="70422C"/>
              </a:solidFill>
              <a:latin typeface="Roboto Condensed Bold"/>
            </a:endParaRPr>
          </a:p>
        </p:txBody>
      </p:sp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385871"/>
              </p:ext>
            </p:extLst>
          </p:nvPr>
        </p:nvGraphicFramePr>
        <p:xfrm>
          <a:off x="493894" y="3306262"/>
          <a:ext cx="17309163" cy="6665272"/>
        </p:xfrm>
        <a:graphic>
          <a:graphicData uri="http://schemas.openxmlformats.org/drawingml/2006/table">
            <a:tbl>
              <a:tblPr/>
              <a:tblGrid>
                <a:gridCol w="234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4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1831"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B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"/>
                        </a:rPr>
                        <a:t>Dẫn dắt vấn đề cần nghị luận và nêu vấn đề nghị luận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1554"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B8"/>
                    </a:solidFill>
                  </a:tcPr>
                </a:tc>
                <a:tc>
                  <a:txBody>
                    <a:bodyPr/>
                    <a:lstStyle/>
                    <a:p>
                      <a:pPr marL="798829" lvl="1" indent="-399415" algn="just">
                        <a:lnSpc>
                          <a:spcPts val="4587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Giải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thích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(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các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từ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ngữ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khái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niệm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trọng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)</a:t>
                      </a:r>
                      <a:endParaRPr lang="en-US" sz="1100" dirty="0"/>
                    </a:p>
                    <a:p>
                      <a:pPr marL="798829" lvl="1" indent="-399415" algn="just">
                        <a:lnSpc>
                          <a:spcPts val="4587"/>
                        </a:lnSpc>
                        <a:buFont typeface="Arial"/>
                        <a:buChar char="•"/>
                      </a:pP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Nêu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biểu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hiện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vấn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endParaRPr lang="en-US" sz="3699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  <a:p>
                      <a:pPr marL="798829" lvl="1" indent="-399415" algn="just">
                        <a:lnSpc>
                          <a:spcPts val="4587"/>
                        </a:lnSpc>
                        <a:buFont typeface="Arial"/>
                        <a:buChar char="•"/>
                      </a:pP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Phân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tích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nghĩa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vấn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với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cá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nhân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cộng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đồng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(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đưa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ra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lí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lẽ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bằng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chứng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làm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sáng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tỏ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kiến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)</a:t>
                      </a:r>
                    </a:p>
                    <a:p>
                      <a:pPr marL="798829" lvl="1" indent="-399415" algn="just">
                        <a:lnSpc>
                          <a:spcPts val="4587"/>
                        </a:lnSpc>
                        <a:buFont typeface="Arial"/>
                        <a:buChar char="•"/>
                      </a:pP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Liên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hệ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bản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thân</a:t>
                      </a:r>
                      <a:endParaRPr lang="en-US" sz="3699" dirty="0">
                        <a:solidFill>
                          <a:srgbClr val="000000"/>
                        </a:solidFill>
                        <a:latin typeface="Roboto Condensed"/>
                      </a:endParaRP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887">
                <a:tc>
                  <a:txBody>
                    <a:bodyPr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Roboto Condensed Bold"/>
                        </a:rPr>
                        <a:t>Kết đoạn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FB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587"/>
                        </a:lnSpc>
                        <a:defRPr/>
                      </a:pP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Khẳng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định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nghĩa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/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vai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trò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vấn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và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suy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nghĩ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về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hướng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rèn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luyện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36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em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9258300"/>
            <a:ext cx="19877011" cy="126490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821" r="56483" b="56933"/>
          <a:stretch>
            <a:fillRect/>
          </a:stretch>
        </p:blipFill>
        <p:spPr>
          <a:xfrm rot="-6427984">
            <a:off x="12805392" y="193332"/>
            <a:ext cx="7631642" cy="45814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51025" t="73237"/>
          <a:stretch>
            <a:fillRect/>
          </a:stretch>
        </p:blipFill>
        <p:spPr>
          <a:xfrm rot="-1602916">
            <a:off x="-1437522" y="-515839"/>
            <a:ext cx="5488788" cy="29993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777353" y="719047"/>
            <a:ext cx="1765021" cy="17650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29845">
            <a:off x="263256" y="871025"/>
            <a:ext cx="2087234" cy="14610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3109257"/>
            <a:ext cx="15123291" cy="614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>
              <a:lnSpc>
                <a:spcPts val="5459"/>
              </a:lnSpc>
              <a:buFont typeface="Arial"/>
              <a:buChar char="•"/>
            </a:pP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Bám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sát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dàn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 ý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,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dùng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các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từ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ngữ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liên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kết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để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các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câu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trong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đoạn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và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trong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bài</a:t>
            </a:r>
            <a:endParaRPr lang="en-US" sz="3899" dirty="0">
              <a:solidFill>
                <a:srgbClr val="2C3242"/>
              </a:solidFill>
              <a:latin typeface="Roboto Condensed"/>
            </a:endParaRPr>
          </a:p>
          <a:p>
            <a:pPr marL="842008" lvl="1" indent="-421004">
              <a:lnSpc>
                <a:spcPts val="5459"/>
              </a:lnSpc>
              <a:buFont typeface="Arial"/>
              <a:buChar char="•"/>
            </a:pP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Có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thể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sử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dụng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các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trích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dẫn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,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danh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ngôn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để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tăng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sức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thuyết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phục</a:t>
            </a:r>
            <a:endParaRPr lang="en-US" sz="3899" dirty="0">
              <a:solidFill>
                <a:srgbClr val="2C3242"/>
              </a:solidFill>
              <a:latin typeface="Roboto Condensed"/>
            </a:endParaRPr>
          </a:p>
          <a:p>
            <a:pPr marL="842008" lvl="1" indent="-421004">
              <a:lnSpc>
                <a:spcPts val="5459"/>
              </a:lnSpc>
              <a:buFont typeface="Arial"/>
              <a:buChar char="•"/>
            </a:pP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Giọng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văn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phù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hợp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,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nếu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với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bài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viết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phản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đối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cần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tránh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lối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viết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gay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gắt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,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gây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cảm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giác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căng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thẳng</a:t>
            </a:r>
            <a:endParaRPr lang="en-US" sz="3899" dirty="0">
              <a:solidFill>
                <a:srgbClr val="2C3242"/>
              </a:solidFill>
              <a:latin typeface="Roboto Condensed"/>
            </a:endParaRPr>
          </a:p>
          <a:p>
            <a:pPr marL="842008" lvl="1" indent="-421004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2C3242"/>
                </a:solidFill>
                <a:latin typeface="Roboto Condensed"/>
              </a:rPr>
              <a:t>Khi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triển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khai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bằng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chứng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,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cần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tránh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sa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đà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vào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kể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,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bằng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cách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trả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lời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câu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hỏi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: “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Bằng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chứng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này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làm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sáng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tỏ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lí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lẽ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như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thế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nào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?”</a:t>
            </a:r>
          </a:p>
          <a:p>
            <a:pPr marL="842008" lvl="1" indent="-421004">
              <a:lnSpc>
                <a:spcPts val="5459"/>
              </a:lnSpc>
              <a:buFont typeface="Arial"/>
              <a:buChar char="•"/>
            </a:pP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Khẳng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định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"/>
              </a:rPr>
              <a:t>được</a:t>
            </a:r>
            <a:r>
              <a:rPr lang="en-US" sz="38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ý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nghĩa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của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việc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bàn</a:t>
            </a:r>
            <a:r>
              <a:rPr lang="en-US" sz="38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3899" dirty="0" err="1">
                <a:solidFill>
                  <a:srgbClr val="2C3242"/>
                </a:solidFill>
                <a:latin typeface="Roboto Condensed Bold"/>
              </a:rPr>
              <a:t>luận</a:t>
            </a:r>
            <a:endParaRPr lang="en-US" sz="3899" dirty="0">
              <a:solidFill>
                <a:srgbClr val="2C3242"/>
              </a:solidFill>
              <a:latin typeface="Roboto Condensed Bold"/>
            </a:endParaRPr>
          </a:p>
          <a:p>
            <a:pPr>
              <a:lnSpc>
                <a:spcPts val="5459"/>
              </a:lnSpc>
            </a:pPr>
            <a:endParaRPr lang="en-US" sz="3899" dirty="0">
              <a:solidFill>
                <a:srgbClr val="2C3242"/>
              </a:solidFill>
              <a:latin typeface="Roboto Condensed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162329" y="6805388"/>
            <a:ext cx="2917767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38234" y="442510"/>
            <a:ext cx="15611533" cy="97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9"/>
              </a:lnSpc>
            </a:pPr>
            <a:r>
              <a:rPr lang="en-US" sz="5749">
                <a:solidFill>
                  <a:srgbClr val="70422C"/>
                </a:solidFill>
                <a:latin typeface="Fraunces Bold"/>
              </a:rPr>
              <a:t>III. HƯỚNG DẪN QUY TRÌNH VIẾT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80943" y="1630123"/>
            <a:ext cx="12935065" cy="85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70422C"/>
                </a:solidFill>
                <a:latin typeface="Roboto Condensed Bold"/>
              </a:rPr>
              <a:t>2. Viết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95994"/>
            <a:ext cx="18288000" cy="3507346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ADDFB8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1221"/>
          <a:stretch>
            <a:fillRect/>
          </a:stretch>
        </p:blipFill>
        <p:spPr>
          <a:xfrm rot="-6640818">
            <a:off x="15585460" y="277223"/>
            <a:ext cx="4201873" cy="2553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848860">
            <a:off x="-1251847" y="-1276961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01020" y="1375286"/>
            <a:ext cx="2037001" cy="2037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29845">
            <a:off x="505428" y="7676060"/>
            <a:ext cx="2914096" cy="203986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72764">
            <a:off x="4359670" y="839923"/>
            <a:ext cx="11309588" cy="7737256"/>
            <a:chOff x="0" y="0"/>
            <a:chExt cx="2990479" cy="20458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90479" cy="2045884"/>
            </a:xfrm>
            <a:custGeom>
              <a:avLst/>
              <a:gdLst/>
              <a:ahLst/>
              <a:cxnLst/>
              <a:rect l="l" t="t" r="r" b="b"/>
              <a:pathLst>
                <a:path w="2990479" h="2045884">
                  <a:moveTo>
                    <a:pt x="0" y="0"/>
                  </a:moveTo>
                  <a:lnTo>
                    <a:pt x="2990479" y="0"/>
                  </a:lnTo>
                  <a:lnTo>
                    <a:pt x="2990479" y="2045884"/>
                  </a:lnTo>
                  <a:lnTo>
                    <a:pt x="0" y="2045884"/>
                  </a:lnTo>
                  <a:close/>
                </a:path>
              </a:pathLst>
            </a:custGeom>
            <a:solidFill>
              <a:srgbClr val="7CA85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 l="3110" r="3110"/>
          <a:stretch>
            <a:fillRect/>
          </a:stretch>
        </p:blipFill>
        <p:spPr>
          <a:xfrm rot="72764">
            <a:off x="4602494" y="1244920"/>
            <a:ext cx="10823939" cy="692726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42914">
            <a:off x="14599800" y="5979458"/>
            <a:ext cx="8974046" cy="8615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734730">
            <a:off x="-5321245" y="-4469982"/>
            <a:ext cx="9312463" cy="8939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2694">
            <a:off x="15474202" y="849049"/>
            <a:ext cx="1570677" cy="1570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40574" y="0"/>
            <a:ext cx="2542499" cy="25424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232142" y="7987051"/>
            <a:ext cx="2542499" cy="2542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25904" flipH="1" flipV="1">
            <a:off x="15509262" y="7906523"/>
            <a:ext cx="377532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696069" y="3886129"/>
            <a:ext cx="5362745" cy="56748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0462025" y="3886129"/>
            <a:ext cx="5275338" cy="55823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flipH="1">
            <a:off x="-142673" y="7987051"/>
            <a:ext cx="2696069" cy="24999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8058814" y="7440892"/>
            <a:ext cx="2591144" cy="28461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5784494" y="9139301"/>
            <a:ext cx="7315200" cy="164924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97076" y="2201339"/>
            <a:ext cx="12935065" cy="105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39"/>
              </a:lnSpc>
            </a:pPr>
            <a:r>
              <a:rPr lang="en-US" sz="6099">
                <a:solidFill>
                  <a:srgbClr val="70422C"/>
                </a:solidFill>
                <a:latin typeface="Roboto Condensed Bold"/>
              </a:rPr>
              <a:t>3. Kiểm tra, chỉnh sửa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1858" y="944214"/>
            <a:ext cx="15611533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70422C"/>
                </a:solidFill>
                <a:latin typeface="Fraunces Bold"/>
              </a:rPr>
              <a:t>III. HƯỚNG DẪN QUY TRÌNH VIẾT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69586" y="4695738"/>
            <a:ext cx="4557084" cy="409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Kiểm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tra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lại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bài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văn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đã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viết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,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phát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hiện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các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lỗi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về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nội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dung (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thiếu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ý,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trùng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lặp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ý, ….)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và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hình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thức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(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chính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tả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,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ngữ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pháp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,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liên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kết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câu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,…)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40408" y="5067300"/>
            <a:ext cx="4118572" cy="203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Xác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định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những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chỗ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mắc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lỗi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và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nêu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cách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sửa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70422C"/>
                </a:solidFill>
                <a:latin typeface="Roboto Condensed"/>
              </a:rPr>
              <a:t>chữa</a:t>
            </a:r>
            <a:r>
              <a:rPr lang="en-US" sz="3899" dirty="0">
                <a:solidFill>
                  <a:srgbClr val="70422C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42914">
            <a:off x="14599800" y="5979458"/>
            <a:ext cx="8974046" cy="8615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734730">
            <a:off x="-5321245" y="-4469982"/>
            <a:ext cx="9312463" cy="8939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2694">
            <a:off x="15474202" y="849049"/>
            <a:ext cx="1570677" cy="1570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40574" y="0"/>
            <a:ext cx="2542499" cy="25424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232142" y="7987051"/>
            <a:ext cx="2542499" cy="2542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25904" flipH="1" flipV="1">
            <a:off x="15509262" y="7906523"/>
            <a:ext cx="377532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H="1">
            <a:off x="-142673" y="7987051"/>
            <a:ext cx="2696069" cy="24999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1231555" y="8119467"/>
            <a:ext cx="2591144" cy="28461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134882" y="3915843"/>
            <a:ext cx="12368509" cy="420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6" lvl="1" indent="-464183" algn="just">
              <a:lnSpc>
                <a:spcPts val="6707"/>
              </a:lnSpc>
              <a:buFont typeface="Arial"/>
              <a:buChar char="•"/>
            </a:pPr>
            <a:r>
              <a:rPr lang="en-US" sz="4299" dirty="0" err="1">
                <a:solidFill>
                  <a:srgbClr val="2C3242"/>
                </a:solidFill>
                <a:latin typeface="Roboto Condensed"/>
              </a:rPr>
              <a:t>Lớp</a:t>
            </a:r>
            <a:r>
              <a:rPr lang="en-US" sz="4299" dirty="0">
                <a:solidFill>
                  <a:srgbClr val="2C3242"/>
                </a:solidFill>
                <a:latin typeface="Roboto Condensed"/>
              </a:rPr>
              <a:t> chia </a:t>
            </a:r>
            <a:r>
              <a:rPr lang="en-US" sz="4299" dirty="0">
                <a:solidFill>
                  <a:srgbClr val="2C3242"/>
                </a:solidFill>
                <a:latin typeface="Roboto Condensed Bold"/>
              </a:rPr>
              <a:t>4</a:t>
            </a:r>
            <a:r>
              <a:rPr lang="en-US" sz="42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"/>
              </a:rPr>
              <a:t>nhóm</a:t>
            </a:r>
            <a:endParaRPr lang="en-US" sz="4299" dirty="0">
              <a:solidFill>
                <a:srgbClr val="2C3242"/>
              </a:solidFill>
              <a:latin typeface="Roboto Condensed"/>
            </a:endParaRPr>
          </a:p>
          <a:p>
            <a:pPr marL="928366" lvl="1" indent="-464183" algn="just">
              <a:lnSpc>
                <a:spcPts val="6707"/>
              </a:lnSpc>
              <a:buFont typeface="Arial"/>
              <a:buChar char="•"/>
            </a:pPr>
            <a:r>
              <a:rPr lang="en-US" sz="4299" dirty="0" err="1">
                <a:solidFill>
                  <a:srgbClr val="2C3242"/>
                </a:solidFill>
                <a:latin typeface="Roboto Condensed"/>
              </a:rPr>
              <a:t>Mỗi</a:t>
            </a:r>
            <a:r>
              <a:rPr lang="en-US" sz="42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"/>
              </a:rPr>
              <a:t>nhóm</a:t>
            </a:r>
            <a:r>
              <a:rPr lang="en-US" sz="42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 Bold"/>
              </a:rPr>
              <a:t>lập</a:t>
            </a:r>
            <a:r>
              <a:rPr lang="en-US" sz="42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 Bold"/>
              </a:rPr>
              <a:t>dàn</a:t>
            </a:r>
            <a:r>
              <a:rPr lang="en-US" sz="4299" dirty="0">
                <a:solidFill>
                  <a:srgbClr val="2C3242"/>
                </a:solidFill>
                <a:latin typeface="Roboto Condensed Bold"/>
              </a:rPr>
              <a:t> ý </a:t>
            </a:r>
            <a:r>
              <a:rPr lang="en-US" sz="4299" dirty="0" err="1">
                <a:solidFill>
                  <a:srgbClr val="2C3242"/>
                </a:solidFill>
                <a:latin typeface="Roboto Condensed Bold"/>
              </a:rPr>
              <a:t>cho</a:t>
            </a:r>
            <a:r>
              <a:rPr lang="en-US" sz="42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 Bold"/>
              </a:rPr>
              <a:t>bài</a:t>
            </a:r>
            <a:r>
              <a:rPr lang="en-US" sz="42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 Bold"/>
              </a:rPr>
              <a:t>văn</a:t>
            </a:r>
            <a:r>
              <a:rPr lang="en-US" sz="42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 Bold"/>
              </a:rPr>
              <a:t>trình</a:t>
            </a:r>
            <a:r>
              <a:rPr lang="en-US" sz="42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 Bold"/>
              </a:rPr>
              <a:t>bày</a:t>
            </a:r>
            <a:r>
              <a:rPr lang="en-US" sz="4299" dirty="0">
                <a:solidFill>
                  <a:srgbClr val="2C3242"/>
                </a:solidFill>
                <a:latin typeface="Roboto Condensed Bold"/>
              </a:rPr>
              <a:t> ý </a:t>
            </a:r>
            <a:r>
              <a:rPr lang="en-US" sz="4299" dirty="0" err="1">
                <a:solidFill>
                  <a:srgbClr val="2C3242"/>
                </a:solidFill>
                <a:latin typeface="Roboto Condensed Bold"/>
              </a:rPr>
              <a:t>kiến</a:t>
            </a:r>
            <a:r>
              <a:rPr lang="en-US" sz="42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 Bold"/>
              </a:rPr>
              <a:t>về</a:t>
            </a:r>
            <a:r>
              <a:rPr lang="en-US" sz="42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 Bold"/>
              </a:rPr>
              <a:t>một</a:t>
            </a:r>
            <a:r>
              <a:rPr lang="en-US" sz="42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 Bold"/>
              </a:rPr>
              <a:t>vấn</a:t>
            </a:r>
            <a:r>
              <a:rPr lang="en-US" sz="42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 Bold"/>
              </a:rPr>
              <a:t>đề</a:t>
            </a:r>
            <a:r>
              <a:rPr lang="en-US" sz="42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 Bold"/>
              </a:rPr>
              <a:t>trong</a:t>
            </a:r>
            <a:r>
              <a:rPr lang="en-US" sz="42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 Bold"/>
              </a:rPr>
              <a:t>đời</a:t>
            </a:r>
            <a:r>
              <a:rPr lang="en-US" sz="4299" dirty="0">
                <a:solidFill>
                  <a:srgbClr val="2C3242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 Bold"/>
              </a:rPr>
              <a:t>sống</a:t>
            </a:r>
            <a:endParaRPr lang="en-US" sz="4299" dirty="0">
              <a:solidFill>
                <a:srgbClr val="2C3242"/>
              </a:solidFill>
              <a:latin typeface="Roboto Condensed Bold"/>
            </a:endParaRPr>
          </a:p>
          <a:p>
            <a:pPr marL="928366" lvl="1" indent="-464183" algn="just">
              <a:lnSpc>
                <a:spcPts val="6707"/>
              </a:lnSpc>
              <a:buFont typeface="Arial"/>
              <a:buChar char="•"/>
            </a:pPr>
            <a:r>
              <a:rPr lang="en-US" sz="4299" dirty="0" err="1">
                <a:solidFill>
                  <a:srgbClr val="2C3242"/>
                </a:solidFill>
                <a:latin typeface="Roboto Condensed"/>
              </a:rPr>
              <a:t>Thời</a:t>
            </a:r>
            <a:r>
              <a:rPr lang="en-US" sz="42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"/>
              </a:rPr>
              <a:t>gian</a:t>
            </a:r>
            <a:r>
              <a:rPr lang="en-US" sz="42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"/>
              </a:rPr>
              <a:t>lập</a:t>
            </a:r>
            <a:r>
              <a:rPr lang="en-US" sz="42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"/>
              </a:rPr>
              <a:t>dàn</a:t>
            </a:r>
            <a:r>
              <a:rPr lang="en-US" sz="4299" dirty="0">
                <a:solidFill>
                  <a:srgbClr val="2C3242"/>
                </a:solidFill>
                <a:latin typeface="Roboto Condensed"/>
              </a:rPr>
              <a:t> ý: </a:t>
            </a:r>
            <a:r>
              <a:rPr lang="en-US" sz="4299" dirty="0">
                <a:solidFill>
                  <a:srgbClr val="2C3242"/>
                </a:solidFill>
                <a:latin typeface="Roboto Condensed Bold"/>
              </a:rPr>
              <a:t>10</a:t>
            </a:r>
            <a:r>
              <a:rPr lang="en-US" sz="42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"/>
              </a:rPr>
              <a:t>phút</a:t>
            </a:r>
            <a:endParaRPr lang="en-US" sz="4299" dirty="0">
              <a:solidFill>
                <a:srgbClr val="2C3242"/>
              </a:solidFill>
              <a:latin typeface="Roboto Condensed"/>
            </a:endParaRPr>
          </a:p>
          <a:p>
            <a:pPr marL="928366" lvl="1" indent="-464183" algn="just">
              <a:lnSpc>
                <a:spcPts val="6707"/>
              </a:lnSpc>
              <a:buFont typeface="Arial"/>
              <a:buChar char="•"/>
            </a:pPr>
            <a:r>
              <a:rPr lang="en-US" sz="4299" dirty="0" err="1">
                <a:solidFill>
                  <a:srgbClr val="2C3242"/>
                </a:solidFill>
                <a:latin typeface="Roboto Condensed"/>
              </a:rPr>
              <a:t>Thời</a:t>
            </a:r>
            <a:r>
              <a:rPr lang="en-US" sz="42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"/>
              </a:rPr>
              <a:t>gian</a:t>
            </a:r>
            <a:r>
              <a:rPr lang="en-US" sz="42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"/>
              </a:rPr>
              <a:t>trình</a:t>
            </a:r>
            <a:r>
              <a:rPr lang="en-US" sz="42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"/>
              </a:rPr>
              <a:t>bày</a:t>
            </a:r>
            <a:r>
              <a:rPr lang="en-US" sz="4299" dirty="0">
                <a:solidFill>
                  <a:srgbClr val="2C3242"/>
                </a:solidFill>
                <a:latin typeface="Roboto Condensed"/>
              </a:rPr>
              <a:t>: </a:t>
            </a:r>
            <a:r>
              <a:rPr lang="en-US" sz="4299" dirty="0">
                <a:solidFill>
                  <a:srgbClr val="2C3242"/>
                </a:solidFill>
                <a:latin typeface="Roboto Condensed Bold"/>
              </a:rPr>
              <a:t>2</a:t>
            </a:r>
            <a:r>
              <a:rPr lang="en-US" sz="42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2C3242"/>
                </a:solidFill>
                <a:latin typeface="Roboto Condensed"/>
              </a:rPr>
              <a:t>phút</a:t>
            </a:r>
            <a:r>
              <a:rPr lang="en-US" sz="4299" dirty="0">
                <a:solidFill>
                  <a:srgbClr val="2C3242"/>
                </a:solidFill>
                <a:latin typeface="Roboto Condensed"/>
              </a:rPr>
              <a:t>/</a:t>
            </a:r>
            <a:r>
              <a:rPr lang="en-US" sz="4299" dirty="0" err="1">
                <a:solidFill>
                  <a:srgbClr val="2C3242"/>
                </a:solidFill>
                <a:latin typeface="Roboto Condensed"/>
              </a:rPr>
              <a:t>nhóm</a:t>
            </a:r>
            <a:endParaRPr lang="en-US" sz="4299" dirty="0">
              <a:solidFill>
                <a:srgbClr val="2C3242"/>
              </a:solidFill>
              <a:latin typeface="Roboto Condense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6507499" y="237328"/>
            <a:ext cx="7315200" cy="158274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715983" y="2204794"/>
            <a:ext cx="1561153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70422C"/>
                </a:solidFill>
                <a:latin typeface="Fraunces Bold"/>
              </a:rPr>
              <a:t>IV. LUYỆN TẬP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5784494" y="9139301"/>
            <a:ext cx="7315200" cy="164924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42914">
            <a:off x="14599800" y="5979458"/>
            <a:ext cx="8974046" cy="8615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734730">
            <a:off x="-5321245" y="-4469982"/>
            <a:ext cx="9312463" cy="8939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2694">
            <a:off x="15474202" y="849049"/>
            <a:ext cx="1570677" cy="1570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40574" y="0"/>
            <a:ext cx="2542499" cy="25424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232142" y="7987051"/>
            <a:ext cx="2542499" cy="2542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25904" flipH="1" flipV="1">
            <a:off x="15509262" y="7906523"/>
            <a:ext cx="377532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H="1">
            <a:off x="-142673" y="7987051"/>
            <a:ext cx="2696069" cy="24999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1231555" y="8119467"/>
            <a:ext cx="2591144" cy="28461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77470" y="2115071"/>
            <a:ext cx="15611533" cy="97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5749">
                <a:solidFill>
                  <a:srgbClr val="70422C"/>
                </a:solidFill>
                <a:latin typeface="Fraunces Bold"/>
              </a:rPr>
              <a:t>V. VẬN DỤNG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30990" y="3518078"/>
            <a:ext cx="8919454" cy="4822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Viết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hoàn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chỉnh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1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đoạn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văn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triển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khai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1 ý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đã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xây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dựng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trong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dàn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ý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trình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bày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ý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kiến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về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một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vấn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đề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đời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sống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endParaRPr lang="en-US" sz="5499" dirty="0">
              <a:solidFill>
                <a:srgbClr val="70422C"/>
              </a:solidFill>
              <a:latin typeface="Roboto Condensed Bold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6507499" y="237328"/>
            <a:ext cx="7315200" cy="15827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5784494" y="9139301"/>
            <a:ext cx="7315200" cy="164924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42914">
            <a:off x="14599800" y="5979458"/>
            <a:ext cx="8974046" cy="8615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734730">
            <a:off x="-5321245" y="-4469982"/>
            <a:ext cx="9312463" cy="8939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40574" y="0"/>
            <a:ext cx="2542499" cy="25424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232142" y="7987051"/>
            <a:ext cx="2542499" cy="25424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5904" flipH="1" flipV="1">
            <a:off x="15509262" y="7906523"/>
            <a:ext cx="3775329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142673" y="7987051"/>
            <a:ext cx="2696069" cy="24999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231555" y="8119467"/>
            <a:ext cx="2591144" cy="28461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4756753" y="0"/>
            <a:ext cx="3531247" cy="41148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828605" y="4270416"/>
            <a:ext cx="8573195" cy="1435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2180C3"/>
                </a:solidFill>
                <a:latin typeface="#9Slide05 SVNBistro Script"/>
              </a:rPr>
              <a:t>Xin </a:t>
            </a:r>
            <a:r>
              <a:rPr lang="en-US" sz="7999" dirty="0" err="1">
                <a:solidFill>
                  <a:srgbClr val="2180C3"/>
                </a:solidFill>
                <a:latin typeface="#9Slide05 SVNBistro Script"/>
              </a:rPr>
              <a:t>chào</a:t>
            </a:r>
            <a:r>
              <a:rPr lang="en-US" sz="7999" dirty="0">
                <a:solidFill>
                  <a:srgbClr val="2180C3"/>
                </a:solidFill>
                <a:latin typeface="#9Slide05 SVNBistro Script"/>
              </a:rPr>
              <a:t> </a:t>
            </a:r>
            <a:r>
              <a:rPr lang="en-US" sz="7999" dirty="0" err="1">
                <a:solidFill>
                  <a:srgbClr val="2180C3"/>
                </a:solidFill>
                <a:latin typeface="#9Slide05 SVNBistro Script"/>
              </a:rPr>
              <a:t>và</a:t>
            </a:r>
            <a:r>
              <a:rPr lang="en-US" sz="7999" dirty="0">
                <a:solidFill>
                  <a:srgbClr val="2180C3"/>
                </a:solidFill>
                <a:latin typeface="#9Slide05 SVNBistro Script"/>
              </a:rPr>
              <a:t> </a:t>
            </a:r>
            <a:r>
              <a:rPr lang="en-US" sz="7999" dirty="0" err="1">
                <a:solidFill>
                  <a:srgbClr val="2180C3"/>
                </a:solidFill>
                <a:latin typeface="#9Slide05 SVNBistro Script"/>
              </a:rPr>
              <a:t>hẹn</a:t>
            </a:r>
            <a:r>
              <a:rPr lang="en-US" sz="7999" dirty="0">
                <a:solidFill>
                  <a:srgbClr val="2180C3"/>
                </a:solidFill>
                <a:latin typeface="#9Slide05 SVNBistro Script"/>
              </a:rPr>
              <a:t> </a:t>
            </a:r>
            <a:r>
              <a:rPr lang="en-US" sz="7999" dirty="0" err="1">
                <a:solidFill>
                  <a:srgbClr val="2180C3"/>
                </a:solidFill>
                <a:latin typeface="#9Slide05 SVNBistro Script"/>
              </a:rPr>
              <a:t>gặp</a:t>
            </a:r>
            <a:r>
              <a:rPr lang="en-US" sz="7999" dirty="0">
                <a:solidFill>
                  <a:srgbClr val="2180C3"/>
                </a:solidFill>
                <a:latin typeface="#9Slide05 SVNBistro Script"/>
              </a:rPr>
              <a:t> </a:t>
            </a:r>
            <a:r>
              <a:rPr lang="en-US" sz="7999" dirty="0" err="1">
                <a:solidFill>
                  <a:srgbClr val="2180C3"/>
                </a:solidFill>
                <a:latin typeface="#9Slide05 SVNBistro Script"/>
              </a:rPr>
              <a:t>lại</a:t>
            </a:r>
            <a:endParaRPr lang="en-US" sz="7999" dirty="0">
              <a:solidFill>
                <a:srgbClr val="2180C3"/>
              </a:solidFill>
              <a:latin typeface="#9Slide05 SVNBistro Script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5784494" y="9139301"/>
            <a:ext cx="7315200" cy="164924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95994"/>
            <a:ext cx="18288000" cy="3507346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ADDFB8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1221"/>
          <a:stretch>
            <a:fillRect/>
          </a:stretch>
        </p:blipFill>
        <p:spPr>
          <a:xfrm rot="-6640818">
            <a:off x="15585460" y="277223"/>
            <a:ext cx="4201873" cy="2553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848860">
            <a:off x="-1251847" y="-1276961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01020" y="1375286"/>
            <a:ext cx="2037001" cy="2037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29845">
            <a:off x="505428" y="7676060"/>
            <a:ext cx="2914096" cy="203986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72764">
            <a:off x="4359670" y="839923"/>
            <a:ext cx="11309588" cy="7737256"/>
            <a:chOff x="0" y="0"/>
            <a:chExt cx="2990479" cy="20458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90479" cy="2045884"/>
            </a:xfrm>
            <a:custGeom>
              <a:avLst/>
              <a:gdLst/>
              <a:ahLst/>
              <a:cxnLst/>
              <a:rect l="l" t="t" r="r" b="b"/>
              <a:pathLst>
                <a:path w="2990479" h="2045884">
                  <a:moveTo>
                    <a:pt x="0" y="0"/>
                  </a:moveTo>
                  <a:lnTo>
                    <a:pt x="2990479" y="0"/>
                  </a:lnTo>
                  <a:lnTo>
                    <a:pt x="2990479" y="2045884"/>
                  </a:lnTo>
                  <a:lnTo>
                    <a:pt x="0" y="2045884"/>
                  </a:lnTo>
                  <a:close/>
                </a:path>
              </a:pathLst>
            </a:custGeom>
            <a:solidFill>
              <a:srgbClr val="E1BF73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 l="9014" r="9014"/>
          <a:stretch>
            <a:fillRect/>
          </a:stretch>
        </p:blipFill>
        <p:spPr>
          <a:xfrm rot="72764">
            <a:off x="4602494" y="1244920"/>
            <a:ext cx="10823939" cy="692726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95994"/>
            <a:ext cx="18288000" cy="3507346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ADDFB8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1221"/>
          <a:stretch>
            <a:fillRect/>
          </a:stretch>
        </p:blipFill>
        <p:spPr>
          <a:xfrm rot="-6640818">
            <a:off x="15585460" y="277223"/>
            <a:ext cx="4201873" cy="2553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848860">
            <a:off x="-1251847" y="-1276961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01020" y="1375286"/>
            <a:ext cx="2037001" cy="2037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29845">
            <a:off x="505428" y="7676060"/>
            <a:ext cx="2914096" cy="203986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72764">
            <a:off x="4359670" y="839923"/>
            <a:ext cx="11309588" cy="7737256"/>
            <a:chOff x="0" y="0"/>
            <a:chExt cx="2990479" cy="20458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90479" cy="2045884"/>
            </a:xfrm>
            <a:custGeom>
              <a:avLst/>
              <a:gdLst/>
              <a:ahLst/>
              <a:cxnLst/>
              <a:rect l="l" t="t" r="r" b="b"/>
              <a:pathLst>
                <a:path w="2990479" h="2045884">
                  <a:moveTo>
                    <a:pt x="0" y="0"/>
                  </a:moveTo>
                  <a:lnTo>
                    <a:pt x="2990479" y="0"/>
                  </a:lnTo>
                  <a:lnTo>
                    <a:pt x="2990479" y="2045884"/>
                  </a:lnTo>
                  <a:lnTo>
                    <a:pt x="0" y="2045884"/>
                  </a:lnTo>
                  <a:close/>
                </a:path>
              </a:pathLst>
            </a:custGeom>
            <a:solidFill>
              <a:srgbClr val="ADDFB8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 l="1049" r="1049"/>
          <a:stretch>
            <a:fillRect/>
          </a:stretch>
        </p:blipFill>
        <p:spPr>
          <a:xfrm rot="72764">
            <a:off x="4602494" y="1244920"/>
            <a:ext cx="10823939" cy="692726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95994"/>
            <a:ext cx="18288000" cy="3507346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ADDFB8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1221"/>
          <a:stretch>
            <a:fillRect/>
          </a:stretch>
        </p:blipFill>
        <p:spPr>
          <a:xfrm rot="-6640818">
            <a:off x="15585460" y="277223"/>
            <a:ext cx="4201873" cy="2553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848860">
            <a:off x="-1251847" y="-1276961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01020" y="1375286"/>
            <a:ext cx="2037001" cy="2037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29845">
            <a:off x="505428" y="7676060"/>
            <a:ext cx="2914096" cy="203986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72764">
            <a:off x="4359670" y="839923"/>
            <a:ext cx="11309588" cy="7737256"/>
            <a:chOff x="0" y="0"/>
            <a:chExt cx="2990479" cy="20458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90479" cy="2045884"/>
            </a:xfrm>
            <a:custGeom>
              <a:avLst/>
              <a:gdLst/>
              <a:ahLst/>
              <a:cxnLst/>
              <a:rect l="l" t="t" r="r" b="b"/>
              <a:pathLst>
                <a:path w="2990479" h="2045884">
                  <a:moveTo>
                    <a:pt x="0" y="0"/>
                  </a:moveTo>
                  <a:lnTo>
                    <a:pt x="2990479" y="0"/>
                  </a:lnTo>
                  <a:lnTo>
                    <a:pt x="2990479" y="2045884"/>
                  </a:lnTo>
                  <a:lnTo>
                    <a:pt x="0" y="2045884"/>
                  </a:lnTo>
                  <a:close/>
                </a:path>
              </a:pathLst>
            </a:custGeom>
            <a:solidFill>
              <a:srgbClr val="42593C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 l="6054" r="6054"/>
          <a:stretch>
            <a:fillRect/>
          </a:stretch>
        </p:blipFill>
        <p:spPr>
          <a:xfrm rot="72764">
            <a:off x="4602494" y="1244920"/>
            <a:ext cx="10823939" cy="692726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1025" t="73237"/>
          <a:stretch>
            <a:fillRect/>
          </a:stretch>
        </p:blipFill>
        <p:spPr>
          <a:xfrm rot="-1602916">
            <a:off x="-1437522" y="-515839"/>
            <a:ext cx="5488788" cy="29993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1484" b="13215"/>
          <a:stretch>
            <a:fillRect/>
          </a:stretch>
        </p:blipFill>
        <p:spPr>
          <a:xfrm>
            <a:off x="13029431" y="6096006"/>
            <a:ext cx="5504339" cy="53967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31221"/>
          <a:stretch>
            <a:fillRect/>
          </a:stretch>
        </p:blipFill>
        <p:spPr>
          <a:xfrm rot="-6640818">
            <a:off x="15585460" y="277223"/>
            <a:ext cx="4201873" cy="2553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222299" y="7775856"/>
            <a:ext cx="2037001" cy="2037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368238" y="0"/>
            <a:ext cx="10196989" cy="1028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31667" y="569862"/>
            <a:ext cx="15430207" cy="857322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250410" y="3423826"/>
            <a:ext cx="12499459" cy="2432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69E5E"/>
                </a:solidFill>
                <a:latin typeface="Fraunces Bold"/>
              </a:rPr>
              <a:t>VIẾT BÀI VĂN NGHỊ LUẬN </a:t>
            </a:r>
          </a:p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69E5E"/>
                </a:solidFill>
                <a:latin typeface="Fraunces Bold"/>
              </a:rPr>
              <a:t>VỀ MỘT VẤN ĐỀ ĐỜI SỐNG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34115" y="1791580"/>
            <a:ext cx="12468245" cy="1036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6049">
                <a:solidFill>
                  <a:srgbClr val="73C4D4"/>
                </a:solidFill>
                <a:latin typeface="Roboto Condensed Bold"/>
              </a:rPr>
              <a:t>BÀI 8: NGHỊ LUẬN XÃ HỘI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258877" y="6096006"/>
            <a:ext cx="8513741" cy="18410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799637">
            <a:off x="1906391" y="2379455"/>
            <a:ext cx="1211882" cy="134466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4869" y="1964888"/>
            <a:ext cx="15668975" cy="863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70422C"/>
                </a:solidFill>
                <a:latin typeface="Roboto Condensed Bold"/>
              </a:rPr>
              <a:t>1. Yêu cầu của kiểu bài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4869" y="3184184"/>
            <a:ext cx="12484418" cy="494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14" lvl="1" indent="-507357" algn="just">
              <a:lnSpc>
                <a:spcPts val="6579"/>
              </a:lnSpc>
              <a:buFont typeface="Arial"/>
              <a:buChar char="•"/>
            </a:pP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Mục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đích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viết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bài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văn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nghị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luận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trình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bày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ý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kiến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(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tán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thành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hay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phản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đối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)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về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một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vấn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đề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trong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đời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sống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là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gì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?</a:t>
            </a:r>
          </a:p>
          <a:p>
            <a:pPr marL="1014714" lvl="1" indent="-507357" algn="just">
              <a:lnSpc>
                <a:spcPts val="6579"/>
              </a:lnSpc>
              <a:buFont typeface="Arial"/>
              <a:buChar char="•"/>
            </a:pP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Bài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văn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nghị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luận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trình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bày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ý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kiến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về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một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vấn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đề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trong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đời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sống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cần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đáp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ứng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yêu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cầu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gì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?</a:t>
            </a:r>
          </a:p>
          <a:p>
            <a:pPr algn="just">
              <a:lnSpc>
                <a:spcPts val="6579"/>
              </a:lnSpc>
            </a:pPr>
            <a:endParaRPr lang="en-US" sz="4699" dirty="0">
              <a:solidFill>
                <a:srgbClr val="2C3242"/>
              </a:solidFill>
              <a:latin typeface="Roboto Condense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83851" y="6740973"/>
            <a:ext cx="4039985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973828" y="3623430"/>
            <a:ext cx="3801065" cy="49045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25904" flipV="1">
            <a:off x="-573857" y="7973292"/>
            <a:ext cx="377532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25904" flipH="1">
            <a:off x="15371636" y="-1854820"/>
            <a:ext cx="3775329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256591" y="6740973"/>
            <a:ext cx="6715549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0" y="528332"/>
            <a:ext cx="8209025" cy="96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>
                <a:solidFill>
                  <a:srgbClr val="70422C"/>
                </a:solidFill>
                <a:latin typeface="Fraunces Bold"/>
              </a:rPr>
              <a:t>I. YÊU CẦU KIỂU BÀI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4869" y="1964888"/>
            <a:ext cx="15668975" cy="863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70422C"/>
                </a:solidFill>
                <a:latin typeface="Roboto Condensed Bold"/>
              </a:rPr>
              <a:t>1. Yêu cầu của kiểu bài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4869" y="3184184"/>
            <a:ext cx="12484418" cy="494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14" lvl="1" indent="-507357" algn="just">
              <a:lnSpc>
                <a:spcPts val="6579"/>
              </a:lnSpc>
              <a:buFont typeface="Arial"/>
              <a:buChar char="•"/>
            </a:pP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Nêu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được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vấn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đề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,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làm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rõ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thực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chất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của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vấn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đề</a:t>
            </a:r>
            <a:endParaRPr lang="en-US" sz="4699" dirty="0">
              <a:solidFill>
                <a:srgbClr val="2C3242"/>
              </a:solidFill>
              <a:latin typeface="Roboto Condensed"/>
            </a:endParaRPr>
          </a:p>
          <a:p>
            <a:pPr marL="1014714" lvl="1" indent="-507357" algn="just">
              <a:lnSpc>
                <a:spcPts val="6579"/>
              </a:lnSpc>
              <a:buFont typeface="Arial"/>
              <a:buChar char="•"/>
            </a:pP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Trình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bày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rõ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ràng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ý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kiến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tán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thành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,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phản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đối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của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người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viết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với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vấn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đề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cần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bàn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luận</a:t>
            </a:r>
            <a:endParaRPr lang="en-US" sz="4699" dirty="0">
              <a:solidFill>
                <a:srgbClr val="2C3242"/>
              </a:solidFill>
              <a:latin typeface="Roboto Condensed"/>
            </a:endParaRPr>
          </a:p>
          <a:p>
            <a:pPr marL="1014714" lvl="1" indent="-507357" algn="just">
              <a:lnSpc>
                <a:spcPts val="6579"/>
              </a:lnSpc>
              <a:buFont typeface="Arial"/>
              <a:buChar char="•"/>
            </a:pP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Đưa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ra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được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lí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lẽ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rõ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ràng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,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bằng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chứng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xác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thực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,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đa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dạng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để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làm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sáng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tỏ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cho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 ý </a:t>
            </a:r>
            <a:r>
              <a:rPr lang="en-US" sz="4699" dirty="0" err="1">
                <a:solidFill>
                  <a:srgbClr val="2C3242"/>
                </a:solidFill>
                <a:latin typeface="Roboto Condensed"/>
              </a:rPr>
              <a:t>kiến</a:t>
            </a:r>
            <a:r>
              <a:rPr lang="en-US" sz="4699" dirty="0">
                <a:solidFill>
                  <a:srgbClr val="2C3242"/>
                </a:solidFill>
                <a:latin typeface="Roboto Condensed"/>
              </a:rPr>
              <a:t>.</a:t>
            </a:r>
          </a:p>
          <a:p>
            <a:pPr algn="just">
              <a:lnSpc>
                <a:spcPts val="6579"/>
              </a:lnSpc>
            </a:pPr>
            <a:endParaRPr lang="en-US" sz="4699" dirty="0">
              <a:solidFill>
                <a:srgbClr val="2C3242"/>
              </a:solidFill>
              <a:latin typeface="Roboto Condense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83851" y="6740973"/>
            <a:ext cx="4039985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973828" y="3623430"/>
            <a:ext cx="3801065" cy="49045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25904" flipV="1">
            <a:off x="-573857" y="7973292"/>
            <a:ext cx="377532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25904" flipH="1">
            <a:off x="15371636" y="-1854820"/>
            <a:ext cx="3775329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256591" y="6740973"/>
            <a:ext cx="6715549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0" y="528332"/>
            <a:ext cx="8209025" cy="96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>
                <a:solidFill>
                  <a:srgbClr val="70422C"/>
                </a:solidFill>
                <a:latin typeface="Fraunces Bold"/>
              </a:rPr>
              <a:t>I. YÊU CẦU KIỂU BÀI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99470" y="-704342"/>
            <a:ext cx="2542499" cy="25424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05581" y="9143336"/>
            <a:ext cx="2542499" cy="25424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893052" y="216070"/>
            <a:ext cx="847131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70422C"/>
                </a:solidFill>
                <a:latin typeface="Roboto Condensed Bold"/>
              </a:rPr>
              <a:t>2. Bảng kiểm tham khảo 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496325" y="832020"/>
          <a:ext cx="17295351" cy="9274274"/>
        </p:xfrm>
        <a:graphic>
          <a:graphicData uri="http://schemas.openxmlformats.org/drawingml/2006/table">
            <a:tbl>
              <a:tblPr/>
              <a:tblGrid>
                <a:gridCol w="195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4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7736"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F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Tiêu chí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F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Đ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F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CĐ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F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736">
                <a:tc rowSpan="2"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"/>
                        </a:rPr>
                        <a:t>Giới thiệu được vấn đề cần bàn luận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736">
                <a:tc vMerge="1"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"/>
                        </a:rPr>
                        <a:t>Nêu được ý kiến tán thành hay phản đối vấn đề cần bàn luận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17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736">
                <a:tc rowSpan="5"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"/>
                        </a:rPr>
                        <a:t>Giải thích những từ ngữ, khái niệm quan trọng (nếu có)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736">
                <a:tc vMerge="1"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"/>
                        </a:rPr>
                        <a:t>Nêu được ít nhất hai lí lẽ thuyết phục, chặt chẽ để làm rõ ý kiến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7736">
                <a:tc vMerge="1"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"/>
                        </a:rPr>
                        <a:t>Nêu được bằng chứng đa dạng, thuyết phục để củng cố cho lí lẽ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7736">
                <a:tc vMerge="1"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"/>
                        </a:rPr>
                        <a:t>Sắp xếp các lí lẽ, bằng chứng theo một trình tự hợp lí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4650">
                <a:tc vMerge="1"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"/>
                        </a:rPr>
                        <a:t>Lật lại vấn đề, bổ sung ý kiến để cách nhìn về vấn đề thêm toàn diện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7736">
                <a:tc rowSpan="2"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Kết bài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"/>
                        </a:rPr>
                        <a:t>Khẳng định lại ý kiến của mình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7736">
                <a:tc vMerge="1"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Kết bài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"/>
                        </a:rPr>
                        <a:t>Đề xuất giải pháp, bài học nhận thức và phương hướng hành động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059669">
            <a:off x="16140808" y="7200900"/>
            <a:ext cx="429438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1482</Words>
  <Application>Microsoft Office PowerPoint</Application>
  <PresentationFormat>Custom</PresentationFormat>
  <Paragraphs>121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Roboto Condensed</vt:lpstr>
      <vt:lpstr>#9Slide05 SVNBistro Script</vt:lpstr>
      <vt:lpstr>Calibri</vt:lpstr>
      <vt:lpstr>KG Primary Penmanship</vt:lpstr>
      <vt:lpstr>Fraunces Bold</vt:lpstr>
      <vt:lpstr>Roboto Condensed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CD7 B8 Viet</dc:title>
  <dc:creator>Administrator</dc:creator>
  <cp:lastModifiedBy>Admin</cp:lastModifiedBy>
  <cp:revision>4</cp:revision>
  <dcterms:created xsi:type="dcterms:W3CDTF">2006-08-16T00:00:00Z</dcterms:created>
  <dcterms:modified xsi:type="dcterms:W3CDTF">2024-01-24T12:50:58Z</dcterms:modified>
  <dc:identifier>DAFX-zTfLJM</dc:identifier>
</cp:coreProperties>
</file>