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Roboto Condensed Italics" panose="020B0604020202020204" charset="0"/>
      <p:regular r:id="rId22"/>
    </p:embeddedFont>
    <p:embeddedFont>
      <p:font typeface="#9Slide05 VL Fadilla" panose="020B0604020202020204" charset="0"/>
      <p:regular r:id="rId23"/>
    </p:embeddedFont>
    <p:embeddedFont>
      <p:font typeface="Roboto Condensed Bold" panose="020B0604020202020204" charset="0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oboto Condensed" panose="020B0604020202020204" charset="0"/>
      <p:regular r:id="rId29"/>
      <p:bold r:id="rId30"/>
      <p:italic r:id="rId31"/>
      <p:boldItalic r:id="rId32"/>
    </p:embeddedFont>
    <p:embeddedFont>
      <p:font typeface="#9Slide05 Dear Saturday" panose="020B0604020202020204" charset="0"/>
      <p:regular r:id="rId33"/>
    </p:embeddedFont>
    <p:embeddedFont>
      <p:font typeface="#9Slide03 Bebas Neue Bold" panose="020B0604020202020204" charset="0"/>
      <p:bold r:id="rId34"/>
    </p:embeddedFont>
    <p:embeddedFont>
      <p:font typeface="Fraunces Bold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646"/>
    <a:srgbClr val="355377"/>
    <a:srgbClr val="FAA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33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3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3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3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3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haylamdo.com/sbt-ngu-van-7-cd/cau-1-trang-37-sbt-ngu-van-lop-7-tap-2-canh-dieu.jsp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BC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349" b="369"/>
          <a:stretch>
            <a:fillRect/>
          </a:stretch>
        </p:blipFill>
        <p:spPr>
          <a:xfrm>
            <a:off x="13745162" y="7944644"/>
            <a:ext cx="6367403" cy="53167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442" b="435"/>
          <a:stretch>
            <a:fillRect/>
          </a:stretch>
        </p:blipFill>
        <p:spPr>
          <a:xfrm>
            <a:off x="-1262261" y="-1134392"/>
            <a:ext cx="4856534" cy="381237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672" b="655"/>
          <a:stretch>
            <a:fillRect/>
          </a:stretch>
        </p:blipFill>
        <p:spPr>
          <a:xfrm>
            <a:off x="370719" y="383524"/>
            <a:ext cx="3843088" cy="31177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r="744" b="744"/>
          <a:stretch>
            <a:fillRect/>
          </a:stretch>
        </p:blipFill>
        <p:spPr>
          <a:xfrm>
            <a:off x="8123316" y="5631844"/>
            <a:ext cx="2042087" cy="20420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r="744" b="744"/>
          <a:stretch>
            <a:fillRect/>
          </a:stretch>
        </p:blipFill>
        <p:spPr>
          <a:xfrm>
            <a:off x="2499829" y="3951241"/>
            <a:ext cx="2042087" cy="20420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r="282" b="282"/>
          <a:stretch>
            <a:fillRect/>
          </a:stretch>
        </p:blipFill>
        <p:spPr>
          <a:xfrm>
            <a:off x="13745162" y="3898104"/>
            <a:ext cx="2042087" cy="20420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 r="966" b="1095"/>
          <a:stretch>
            <a:fillRect/>
          </a:stretch>
        </p:blipFill>
        <p:spPr>
          <a:xfrm>
            <a:off x="3097218" y="4504929"/>
            <a:ext cx="1018759" cy="9347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 r="1136" b="1136"/>
          <a:stretch>
            <a:fillRect/>
          </a:stretch>
        </p:blipFill>
        <p:spPr>
          <a:xfrm>
            <a:off x="14205909" y="4358851"/>
            <a:ext cx="1120593" cy="11205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 r="719" b="800"/>
          <a:stretch>
            <a:fillRect/>
          </a:stretch>
        </p:blipFill>
        <p:spPr>
          <a:xfrm>
            <a:off x="8670305" y="6022637"/>
            <a:ext cx="948109" cy="119054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4692646" y="-1462248"/>
            <a:ext cx="4675909" cy="41148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929448" y="1309515"/>
            <a:ext cx="10429823" cy="1343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99"/>
              </a:lnSpc>
            </a:pPr>
            <a:r>
              <a:rPr lang="en-US" sz="11000" dirty="0">
                <a:solidFill>
                  <a:srgbClr val="FFF3ED"/>
                </a:solidFill>
                <a:latin typeface="Fraunces Bold"/>
              </a:rPr>
              <a:t>KHỞI ĐỘNG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02617" y="6168791"/>
            <a:ext cx="4983310" cy="151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8">
                <a:solidFill>
                  <a:srgbClr val="404040"/>
                </a:solidFill>
                <a:latin typeface="Roboto Condensed"/>
              </a:rPr>
              <a:t>GV đưa ra một số từ ngữ thông dụng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53055" y="6168791"/>
            <a:ext cx="5334454" cy="227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8">
                <a:solidFill>
                  <a:srgbClr val="404040"/>
                </a:solidFill>
                <a:latin typeface="Roboto Condensed"/>
              </a:rPr>
              <a:t>HS có câu trả lời đúng và nhanh nhất sẽ được cộng điểm thưởng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861575" y="7849394"/>
            <a:ext cx="4564850" cy="1510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8"/>
              </a:lnSpc>
            </a:pPr>
            <a:r>
              <a:rPr lang="en-US" sz="4298">
                <a:solidFill>
                  <a:srgbClr val="404040"/>
                </a:solidFill>
                <a:latin typeface="Roboto Condensed"/>
              </a:rPr>
              <a:t>GV yêu cầu HS </a:t>
            </a:r>
          </a:p>
          <a:p>
            <a:pPr algn="ctr">
              <a:lnSpc>
                <a:spcPts val="6019"/>
              </a:lnSpc>
            </a:pPr>
            <a:r>
              <a:rPr lang="en-US" sz="4298">
                <a:solidFill>
                  <a:srgbClr val="404040"/>
                </a:solidFill>
                <a:latin typeface="Roboto Condensed"/>
              </a:rPr>
              <a:t>giải nghĩa các từ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87119" y="2871627"/>
            <a:ext cx="8714482" cy="1318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79"/>
              </a:lnSpc>
              <a:spcBef>
                <a:spcPct val="0"/>
              </a:spcBef>
            </a:pPr>
            <a:r>
              <a:rPr lang="en-US" sz="7699" dirty="0" err="1">
                <a:solidFill>
                  <a:srgbClr val="956047"/>
                </a:solidFill>
                <a:latin typeface="#9Slide05 Dear Saturday"/>
              </a:rPr>
              <a:t>Bậc</a:t>
            </a:r>
            <a:r>
              <a:rPr lang="en-US" sz="7699" dirty="0">
                <a:solidFill>
                  <a:srgbClr val="956047"/>
                </a:solidFill>
                <a:latin typeface="#9Slide05 Dear Saturday"/>
              </a:rPr>
              <a:t> </a:t>
            </a:r>
            <a:r>
              <a:rPr lang="en-US" sz="7699" dirty="0" err="1">
                <a:solidFill>
                  <a:srgbClr val="956047"/>
                </a:solidFill>
                <a:latin typeface="#9Slide05 Dear Saturday"/>
              </a:rPr>
              <a:t>thầy</a:t>
            </a:r>
            <a:r>
              <a:rPr lang="en-US" sz="7699" dirty="0">
                <a:solidFill>
                  <a:srgbClr val="956047"/>
                </a:solidFill>
                <a:latin typeface="#9Slide05 Dear Saturday"/>
              </a:rPr>
              <a:t> </a:t>
            </a:r>
            <a:r>
              <a:rPr lang="en-US" sz="7699" dirty="0" err="1">
                <a:solidFill>
                  <a:srgbClr val="956047"/>
                </a:solidFill>
                <a:latin typeface="#9Slide05 Dear Saturday"/>
              </a:rPr>
              <a:t>ngôn</a:t>
            </a:r>
            <a:r>
              <a:rPr lang="en-US" sz="7699" dirty="0">
                <a:solidFill>
                  <a:srgbClr val="956047"/>
                </a:solidFill>
                <a:latin typeface="#9Slide05 Dear Saturday"/>
              </a:rPr>
              <a:t> </a:t>
            </a:r>
            <a:r>
              <a:rPr lang="en-US" sz="7699" dirty="0" err="1">
                <a:solidFill>
                  <a:srgbClr val="956047"/>
                </a:solidFill>
                <a:latin typeface="#9Slide05 Dear Saturday"/>
              </a:rPr>
              <a:t>ngữ</a:t>
            </a:r>
            <a:endParaRPr lang="en-US" sz="7699" dirty="0">
              <a:solidFill>
                <a:srgbClr val="956047"/>
              </a:solidFill>
              <a:latin typeface="#9Slide05 Dear Saturday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559932" y="7838816"/>
            <a:ext cx="4675909" cy="411480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000"/>
          </a:blip>
          <a:srcRect r="8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416" b="409"/>
          <a:stretch>
            <a:fillRect/>
          </a:stretch>
        </p:blipFill>
        <p:spPr>
          <a:xfrm>
            <a:off x="15001933" y="-1596997"/>
            <a:ext cx="3673544" cy="28837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1051" b="1051"/>
          <a:stretch>
            <a:fillRect/>
          </a:stretch>
        </p:blipFill>
        <p:spPr>
          <a:xfrm>
            <a:off x="17505837" y="2101735"/>
            <a:ext cx="791688" cy="79168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54453" y="843875"/>
            <a:ext cx="17943072" cy="718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7600">
                <a:solidFill>
                  <a:srgbClr val="704C3E"/>
                </a:solidFill>
                <a:latin typeface="Fraunces Bold"/>
              </a:rPr>
              <a:t>TÌM HIỂU TRI THỨC TIẾNG VIỆT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r="354" b="295"/>
          <a:stretch>
            <a:fillRect/>
          </a:stretch>
        </p:blipFill>
        <p:spPr>
          <a:xfrm rot="596681">
            <a:off x="-950820" y="9302596"/>
            <a:ext cx="3959039" cy="26970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r="312" b="294"/>
          <a:stretch>
            <a:fillRect/>
          </a:stretch>
        </p:blipFill>
        <p:spPr>
          <a:xfrm rot="-275878">
            <a:off x="-688679" y="-3064879"/>
            <a:ext cx="5165430" cy="40053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r="257" b="257"/>
          <a:stretch>
            <a:fillRect/>
          </a:stretch>
        </p:blipFill>
        <p:spPr>
          <a:xfrm rot="457624">
            <a:off x="16366852" y="8805480"/>
            <a:ext cx="4617249" cy="409780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699" y="1787206"/>
            <a:ext cx="9017160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C6643F"/>
                </a:solidFill>
                <a:latin typeface="Roboto Condensed Bold"/>
              </a:rPr>
              <a:t>Nhóm</a:t>
            </a:r>
            <a:r>
              <a:rPr lang="en-US" sz="4500" dirty="0">
                <a:solidFill>
                  <a:srgbClr val="C6643F"/>
                </a:solidFill>
                <a:latin typeface="Roboto Condensed Bold"/>
              </a:rPr>
              <a:t> 3, 4: </a:t>
            </a:r>
          </a:p>
          <a:p>
            <a:pPr algn="l">
              <a:lnSpc>
                <a:spcPts val="6299"/>
              </a:lnSpc>
            </a:pPr>
            <a:endParaRPr lang="en-US" sz="4500" dirty="0">
              <a:solidFill>
                <a:srgbClr val="C6643F"/>
              </a:solidFill>
              <a:latin typeface="Roboto Condensed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028699" y="2893423"/>
            <a:ext cx="609600" cy="627533"/>
            <a:chOff x="0" y="0"/>
            <a:chExt cx="812800" cy="83671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36676"/>
            </a:xfrm>
            <a:custGeom>
              <a:avLst/>
              <a:gdLst/>
              <a:ahLst/>
              <a:cxnLst/>
              <a:rect l="l" t="t" r="r" b="b"/>
              <a:pathLst>
                <a:path w="812800" h="836676">
                  <a:moveTo>
                    <a:pt x="0" y="209169"/>
                  </a:moveTo>
                  <a:lnTo>
                    <a:pt x="406400" y="209169"/>
                  </a:lnTo>
                  <a:lnTo>
                    <a:pt x="406400" y="0"/>
                  </a:lnTo>
                  <a:lnTo>
                    <a:pt x="812800" y="418338"/>
                  </a:lnTo>
                  <a:lnTo>
                    <a:pt x="406400" y="836676"/>
                  </a:lnTo>
                  <a:lnTo>
                    <a:pt x="406400" y="627507"/>
                  </a:lnTo>
                  <a:lnTo>
                    <a:pt x="0" y="627507"/>
                  </a:lnTo>
                  <a:close/>
                </a:path>
              </a:pathLst>
            </a:custGeom>
            <a:solidFill>
              <a:srgbClr val="F7964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876145" y="4499817"/>
            <a:ext cx="15611801" cy="1615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80"/>
              </a:lnSpc>
            </a:pP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c)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thiên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: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thiên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lí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thiên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lí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mã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thiên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niên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kỉ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/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thiên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cung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thiên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nga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thiên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đình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thiên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tư/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thiên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cư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thiên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đô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028700" y="6462577"/>
            <a:ext cx="609600" cy="627533"/>
            <a:chOff x="0" y="0"/>
            <a:chExt cx="812800" cy="83671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36676"/>
            </a:xfrm>
            <a:custGeom>
              <a:avLst/>
              <a:gdLst/>
              <a:ahLst/>
              <a:cxnLst/>
              <a:rect l="l" t="t" r="r" b="b"/>
              <a:pathLst>
                <a:path w="812800" h="836676">
                  <a:moveTo>
                    <a:pt x="0" y="209169"/>
                  </a:moveTo>
                  <a:lnTo>
                    <a:pt x="406400" y="209169"/>
                  </a:lnTo>
                  <a:lnTo>
                    <a:pt x="406400" y="0"/>
                  </a:lnTo>
                  <a:lnTo>
                    <a:pt x="812800" y="418338"/>
                  </a:lnTo>
                  <a:lnTo>
                    <a:pt x="406400" y="836676"/>
                  </a:lnTo>
                  <a:lnTo>
                    <a:pt x="406400" y="627507"/>
                  </a:lnTo>
                  <a:lnTo>
                    <a:pt x="0" y="627507"/>
                  </a:lnTo>
                  <a:close/>
                </a:path>
              </a:pathLst>
            </a:custGeom>
            <a:solidFill>
              <a:srgbClr val="F79646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7AD9904-8D90-8094-4BBB-57A6797D3651}"/>
              </a:ext>
            </a:extLst>
          </p:cNvPr>
          <p:cNvSpPr txBox="1"/>
          <p:nvPr/>
        </p:nvSpPr>
        <p:spPr>
          <a:xfrm>
            <a:off x="1855362" y="6630802"/>
            <a:ext cx="15898273" cy="262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500" dirty="0" err="1">
                <a:solidFill>
                  <a:srgbClr val="F79646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Thiên</a:t>
            </a:r>
            <a:r>
              <a:rPr lang="en-US" sz="4500" dirty="0">
                <a:solidFill>
                  <a:srgbClr val="F79646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: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nghĩa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là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nghìn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: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thiên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lí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thiên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lí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mã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thiên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niên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kỉ</a:t>
            </a:r>
            <a:endParaRPr lang="en-US" sz="4500" dirty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500" dirty="0" err="1">
                <a:solidFill>
                  <a:srgbClr val="F79646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Thiên</a:t>
            </a:r>
            <a:r>
              <a:rPr lang="en-US" sz="4500" dirty="0">
                <a:solidFill>
                  <a:srgbClr val="F79646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: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trời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tự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nhiên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: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thiên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cung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thiên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nga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thiên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đình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thiên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tử</a:t>
            </a:r>
            <a:endParaRPr lang="en-US" sz="4500" dirty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500" dirty="0" err="1">
                <a:solidFill>
                  <a:srgbClr val="F79646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Thiên</a:t>
            </a:r>
            <a:r>
              <a:rPr lang="en-US" sz="4500" dirty="0">
                <a:solidFill>
                  <a:srgbClr val="F79646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: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nghĩa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dời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đi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nơi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khác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: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thiên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cư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thiên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đô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en-US" sz="4500" dirty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F02BCE06-ADA8-DFBF-64C5-E304E9448822}"/>
              </a:ext>
            </a:extLst>
          </p:cNvPr>
          <p:cNvSpPr txBox="1"/>
          <p:nvPr/>
        </p:nvSpPr>
        <p:spPr>
          <a:xfrm>
            <a:off x="1894036" y="2748114"/>
            <a:ext cx="15611801" cy="1598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Phân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biệt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nghĩa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của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các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vếu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tố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cấu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tạo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Hán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Việt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đồng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âm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trong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các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từ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Hán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Việt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sau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:</a:t>
            </a:r>
            <a:endParaRPr lang="en-US" sz="4500" dirty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000"/>
          </a:blip>
          <a:srcRect r="8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416" b="409"/>
          <a:stretch>
            <a:fillRect/>
          </a:stretch>
        </p:blipFill>
        <p:spPr>
          <a:xfrm>
            <a:off x="15001933" y="-1596997"/>
            <a:ext cx="3673544" cy="28837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1051" b="1051"/>
          <a:stretch>
            <a:fillRect/>
          </a:stretch>
        </p:blipFill>
        <p:spPr>
          <a:xfrm>
            <a:off x="17505837" y="2101735"/>
            <a:ext cx="791688" cy="79168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54453" y="843875"/>
            <a:ext cx="17943072" cy="718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7600">
                <a:solidFill>
                  <a:srgbClr val="704C3E"/>
                </a:solidFill>
                <a:latin typeface="Fraunces Bold"/>
              </a:rPr>
              <a:t>TÌM HIỂU TRI THỨC TIẾNG VIỆT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r="354" b="295"/>
          <a:stretch>
            <a:fillRect/>
          </a:stretch>
        </p:blipFill>
        <p:spPr>
          <a:xfrm rot="596681">
            <a:off x="-950820" y="9302596"/>
            <a:ext cx="3959039" cy="26970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r="312" b="294"/>
          <a:stretch>
            <a:fillRect/>
          </a:stretch>
        </p:blipFill>
        <p:spPr>
          <a:xfrm rot="-275878">
            <a:off x="-688679" y="-3064879"/>
            <a:ext cx="5165430" cy="40053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r="257" b="257"/>
          <a:stretch>
            <a:fillRect/>
          </a:stretch>
        </p:blipFill>
        <p:spPr>
          <a:xfrm rot="457624">
            <a:off x="16366852" y="8805480"/>
            <a:ext cx="4617249" cy="409780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699" y="1787206"/>
            <a:ext cx="9017160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C6643F"/>
                </a:solidFill>
                <a:latin typeface="Roboto Condensed Bold"/>
              </a:rPr>
              <a:t>Nhóm 3, 4: </a:t>
            </a:r>
          </a:p>
          <a:p>
            <a:pPr algn="l">
              <a:lnSpc>
                <a:spcPts val="6299"/>
              </a:lnSpc>
            </a:pPr>
            <a:endParaRPr lang="en-US" sz="4500">
              <a:solidFill>
                <a:srgbClr val="C6643F"/>
              </a:solidFill>
              <a:latin typeface="Roboto Condensed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028699" y="6975052"/>
            <a:ext cx="609600" cy="627533"/>
            <a:chOff x="0" y="0"/>
            <a:chExt cx="812800" cy="83671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36676"/>
            </a:xfrm>
            <a:custGeom>
              <a:avLst/>
              <a:gdLst/>
              <a:ahLst/>
              <a:cxnLst/>
              <a:rect l="l" t="t" r="r" b="b"/>
              <a:pathLst>
                <a:path w="812800" h="836676">
                  <a:moveTo>
                    <a:pt x="0" y="209169"/>
                  </a:moveTo>
                  <a:lnTo>
                    <a:pt x="406400" y="209169"/>
                  </a:lnTo>
                  <a:lnTo>
                    <a:pt x="406400" y="0"/>
                  </a:lnTo>
                  <a:lnTo>
                    <a:pt x="812800" y="418338"/>
                  </a:lnTo>
                  <a:lnTo>
                    <a:pt x="406400" y="836676"/>
                  </a:lnTo>
                  <a:lnTo>
                    <a:pt x="406400" y="627507"/>
                  </a:lnTo>
                  <a:lnTo>
                    <a:pt x="0" y="627507"/>
                  </a:lnTo>
                  <a:close/>
                </a:path>
              </a:pathLst>
            </a:custGeom>
            <a:solidFill>
              <a:srgbClr val="F7964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894035" y="4444767"/>
            <a:ext cx="15611801" cy="1615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80"/>
              </a:lnSpc>
            </a:pPr>
            <a:r>
              <a:rPr lang="vi-VN" sz="4500" dirty="0">
                <a:solidFill>
                  <a:srgbClr val="000000"/>
                </a:solidFill>
                <a:latin typeface="Roboto Condensed Italics"/>
              </a:rPr>
              <a:t>d.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trường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: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trường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ca,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trường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độ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trường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kì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trường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thành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/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chiến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trường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ngư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trường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, phi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trường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quang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trường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AEC00D-7A74-D3B7-A22D-93FAA45ADE4A}"/>
              </a:ext>
            </a:extLst>
          </p:cNvPr>
          <p:cNvSpPr txBox="1"/>
          <p:nvPr/>
        </p:nvSpPr>
        <p:spPr>
          <a:xfrm>
            <a:off x="1894036" y="6490716"/>
            <a:ext cx="15611800" cy="2573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500" dirty="0" err="1">
                <a:solidFill>
                  <a:srgbClr val="F79646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4500" dirty="0">
                <a:solidFill>
                  <a:srgbClr val="F79646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nghĩa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ca,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kì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thành</a:t>
            </a:r>
            <a:endParaRPr lang="en-US" sz="4500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500" dirty="0" err="1">
                <a:solidFill>
                  <a:srgbClr val="F79646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4500" dirty="0">
                <a:solidFill>
                  <a:srgbClr val="F79646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nghĩa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nơi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diễn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loại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nhất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định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đông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tham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gia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chiến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ngư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phi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quảng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</a:t>
            </a:r>
            <a:endParaRPr lang="en-US" sz="4500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62C0DE38-F9E6-4843-DB18-26DEB0D768F6}"/>
              </a:ext>
            </a:extLst>
          </p:cNvPr>
          <p:cNvSpPr txBox="1"/>
          <p:nvPr/>
        </p:nvSpPr>
        <p:spPr>
          <a:xfrm>
            <a:off x="1894036" y="2748114"/>
            <a:ext cx="15611801" cy="1598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Phân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biệt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nghĩa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của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các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vếu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tố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cấu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tạo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Hán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Việt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đồng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âm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trong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các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từ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Hán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Việt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sau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:</a:t>
            </a:r>
            <a:endParaRPr lang="en-US" sz="4500" dirty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ADEF83C7-EEE4-6546-29DE-5ACC958984FE}"/>
              </a:ext>
            </a:extLst>
          </p:cNvPr>
          <p:cNvGrpSpPr/>
          <p:nvPr/>
        </p:nvGrpSpPr>
        <p:grpSpPr>
          <a:xfrm>
            <a:off x="1028699" y="2893423"/>
            <a:ext cx="609600" cy="627533"/>
            <a:chOff x="0" y="0"/>
            <a:chExt cx="812800" cy="836711"/>
          </a:xfrm>
        </p:grpSpPr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D88BA7B-FF50-E10C-C154-5A87262FF237}"/>
                </a:ext>
              </a:extLst>
            </p:cNvPr>
            <p:cNvSpPr/>
            <p:nvPr/>
          </p:nvSpPr>
          <p:spPr>
            <a:xfrm>
              <a:off x="0" y="0"/>
              <a:ext cx="812800" cy="836676"/>
            </a:xfrm>
            <a:custGeom>
              <a:avLst/>
              <a:gdLst/>
              <a:ahLst/>
              <a:cxnLst/>
              <a:rect l="l" t="t" r="r" b="b"/>
              <a:pathLst>
                <a:path w="812800" h="836676">
                  <a:moveTo>
                    <a:pt x="0" y="209169"/>
                  </a:moveTo>
                  <a:lnTo>
                    <a:pt x="406400" y="209169"/>
                  </a:lnTo>
                  <a:lnTo>
                    <a:pt x="406400" y="0"/>
                  </a:lnTo>
                  <a:lnTo>
                    <a:pt x="812800" y="418338"/>
                  </a:lnTo>
                  <a:lnTo>
                    <a:pt x="406400" y="836676"/>
                  </a:lnTo>
                  <a:lnTo>
                    <a:pt x="406400" y="627507"/>
                  </a:lnTo>
                  <a:lnTo>
                    <a:pt x="0" y="627507"/>
                  </a:lnTo>
                  <a:close/>
                </a:path>
              </a:pathLst>
            </a:custGeom>
            <a:solidFill>
              <a:srgbClr val="F79646"/>
            </a:solidFill>
          </p:spPr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000"/>
          </a:blip>
          <a:srcRect r="8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416" b="409"/>
          <a:stretch>
            <a:fillRect/>
          </a:stretch>
        </p:blipFill>
        <p:spPr>
          <a:xfrm>
            <a:off x="15001933" y="-1596997"/>
            <a:ext cx="3673544" cy="28837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1051" b="1051"/>
          <a:stretch>
            <a:fillRect/>
          </a:stretch>
        </p:blipFill>
        <p:spPr>
          <a:xfrm>
            <a:off x="17505837" y="2101735"/>
            <a:ext cx="791688" cy="79168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54453" y="843875"/>
            <a:ext cx="17943072" cy="718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7600">
                <a:solidFill>
                  <a:srgbClr val="704C3E"/>
                </a:solidFill>
                <a:latin typeface="Fraunces Bold"/>
              </a:rPr>
              <a:t>TÌM HIỂU TRI THỨC TIẾNG VIỆT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r="354" b="295"/>
          <a:stretch>
            <a:fillRect/>
          </a:stretch>
        </p:blipFill>
        <p:spPr>
          <a:xfrm rot="596681">
            <a:off x="-950820" y="9302596"/>
            <a:ext cx="3959039" cy="26970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r="312" b="294"/>
          <a:stretch>
            <a:fillRect/>
          </a:stretch>
        </p:blipFill>
        <p:spPr>
          <a:xfrm rot="-275878">
            <a:off x="-1001738" y="-3536472"/>
            <a:ext cx="5165430" cy="40053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r="257" b="257"/>
          <a:stretch>
            <a:fillRect/>
          </a:stretch>
        </p:blipFill>
        <p:spPr>
          <a:xfrm rot="457624">
            <a:off x="16366852" y="8805480"/>
            <a:ext cx="4617249" cy="409780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699" y="1717233"/>
            <a:ext cx="9017160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 err="1">
                <a:solidFill>
                  <a:srgbClr val="C6643F"/>
                </a:solidFill>
                <a:latin typeface="Roboto Condensed Bold"/>
              </a:rPr>
              <a:t>Nhóm</a:t>
            </a:r>
            <a:r>
              <a:rPr lang="en-US" sz="4500" dirty="0">
                <a:solidFill>
                  <a:srgbClr val="C6643F"/>
                </a:solidFill>
                <a:latin typeface="Roboto Condensed Bold"/>
              </a:rPr>
              <a:t> 5, 6:</a:t>
            </a:r>
          </a:p>
          <a:p>
            <a:pPr algn="l">
              <a:lnSpc>
                <a:spcPts val="6299"/>
              </a:lnSpc>
            </a:pPr>
            <a:endParaRPr lang="en-US" sz="4500" dirty="0">
              <a:solidFill>
                <a:srgbClr val="C6643F"/>
              </a:solidFill>
              <a:latin typeface="Roboto Condensed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028699" y="2823450"/>
            <a:ext cx="609600" cy="627533"/>
            <a:chOff x="0" y="0"/>
            <a:chExt cx="812800" cy="83671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36676"/>
            </a:xfrm>
            <a:custGeom>
              <a:avLst/>
              <a:gdLst/>
              <a:ahLst/>
              <a:cxnLst/>
              <a:rect l="l" t="t" r="r" b="b"/>
              <a:pathLst>
                <a:path w="812800" h="836676">
                  <a:moveTo>
                    <a:pt x="0" y="209169"/>
                  </a:moveTo>
                  <a:lnTo>
                    <a:pt x="406400" y="209169"/>
                  </a:lnTo>
                  <a:lnTo>
                    <a:pt x="406400" y="0"/>
                  </a:lnTo>
                  <a:lnTo>
                    <a:pt x="812800" y="418338"/>
                  </a:lnTo>
                  <a:lnTo>
                    <a:pt x="406400" y="836676"/>
                  </a:lnTo>
                  <a:lnTo>
                    <a:pt x="406400" y="627507"/>
                  </a:lnTo>
                  <a:lnTo>
                    <a:pt x="0" y="627507"/>
                  </a:lnTo>
                  <a:close/>
                </a:path>
              </a:pathLst>
            </a:custGeom>
            <a:solidFill>
              <a:srgbClr val="F79646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3570807" y="3630641"/>
            <a:ext cx="17200380" cy="1427160"/>
            <a:chOff x="0" y="0"/>
            <a:chExt cx="4530141" cy="37587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530141" cy="375878"/>
            </a:xfrm>
            <a:custGeom>
              <a:avLst/>
              <a:gdLst/>
              <a:ahLst/>
              <a:cxnLst/>
              <a:rect l="l" t="t" r="r" b="b"/>
              <a:pathLst>
                <a:path w="4530141" h="375878">
                  <a:moveTo>
                    <a:pt x="22955" y="0"/>
                  </a:moveTo>
                  <a:lnTo>
                    <a:pt x="4507186" y="0"/>
                  </a:lnTo>
                  <a:cubicBezTo>
                    <a:pt x="4519864" y="0"/>
                    <a:pt x="4530141" y="10277"/>
                    <a:pt x="4530141" y="22955"/>
                  </a:cubicBezTo>
                  <a:lnTo>
                    <a:pt x="4530141" y="352922"/>
                  </a:lnTo>
                  <a:cubicBezTo>
                    <a:pt x="4530141" y="365600"/>
                    <a:pt x="4519864" y="375878"/>
                    <a:pt x="4507186" y="375878"/>
                  </a:cubicBezTo>
                  <a:lnTo>
                    <a:pt x="22955" y="375878"/>
                  </a:lnTo>
                  <a:cubicBezTo>
                    <a:pt x="10277" y="375878"/>
                    <a:pt x="0" y="365600"/>
                    <a:pt x="0" y="352922"/>
                  </a:cubicBezTo>
                  <a:lnTo>
                    <a:pt x="0" y="22955"/>
                  </a:lnTo>
                  <a:cubicBezTo>
                    <a:pt x="0" y="10277"/>
                    <a:pt x="10277" y="0"/>
                    <a:pt x="22955" y="0"/>
                  </a:cubicBezTo>
                  <a:close/>
                </a:path>
              </a:pathLst>
            </a:custGeom>
            <a:solidFill>
              <a:srgbClr val="FFFCE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570807" y="5190323"/>
            <a:ext cx="17200380" cy="1427160"/>
            <a:chOff x="0" y="0"/>
            <a:chExt cx="4530141" cy="37587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530141" cy="375878"/>
            </a:xfrm>
            <a:custGeom>
              <a:avLst/>
              <a:gdLst/>
              <a:ahLst/>
              <a:cxnLst/>
              <a:rect l="l" t="t" r="r" b="b"/>
              <a:pathLst>
                <a:path w="4530141" h="375878">
                  <a:moveTo>
                    <a:pt x="22955" y="0"/>
                  </a:moveTo>
                  <a:lnTo>
                    <a:pt x="4507186" y="0"/>
                  </a:lnTo>
                  <a:cubicBezTo>
                    <a:pt x="4519864" y="0"/>
                    <a:pt x="4530141" y="10277"/>
                    <a:pt x="4530141" y="22955"/>
                  </a:cubicBezTo>
                  <a:lnTo>
                    <a:pt x="4530141" y="352922"/>
                  </a:lnTo>
                  <a:cubicBezTo>
                    <a:pt x="4530141" y="365600"/>
                    <a:pt x="4519864" y="375878"/>
                    <a:pt x="4507186" y="375878"/>
                  </a:cubicBezTo>
                  <a:lnTo>
                    <a:pt x="22955" y="375878"/>
                  </a:lnTo>
                  <a:cubicBezTo>
                    <a:pt x="10277" y="375878"/>
                    <a:pt x="0" y="365600"/>
                    <a:pt x="0" y="352922"/>
                  </a:cubicBezTo>
                  <a:lnTo>
                    <a:pt x="0" y="22955"/>
                  </a:lnTo>
                  <a:cubicBezTo>
                    <a:pt x="0" y="10277"/>
                    <a:pt x="10277" y="0"/>
                    <a:pt x="22955" y="0"/>
                  </a:cubicBezTo>
                  <a:close/>
                </a:path>
              </a:pathLst>
            </a:custGeom>
            <a:solidFill>
              <a:srgbClr val="FFF5F5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884718" y="3935441"/>
            <a:ext cx="15827510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  <a:spcBef>
                <a:spcPct val="0"/>
              </a:spcBef>
            </a:pPr>
            <a:r>
              <a:rPr lang="en-US" sz="4200" dirty="0" err="1">
                <a:solidFill>
                  <a:srgbClr val="F79646"/>
                </a:solidFill>
                <a:latin typeface="Roboto Condensed"/>
              </a:rPr>
              <a:t>Tham</a:t>
            </a:r>
            <a:r>
              <a:rPr lang="en-US" sz="4200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F79646"/>
                </a:solidFill>
                <a:latin typeface="Roboto Condensed"/>
              </a:rPr>
              <a:t>dự</a:t>
            </a:r>
            <a:r>
              <a:rPr lang="en-US" sz="4200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F79646"/>
                </a:solidFill>
                <a:latin typeface="Roboto Condensed"/>
              </a:rPr>
              <a:t>buổi</a:t>
            </a:r>
            <a:r>
              <a:rPr lang="en-US" sz="4200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F79646"/>
                </a:solidFill>
                <a:latin typeface="Roboto Condensed"/>
              </a:rPr>
              <a:t>chiêu</a:t>
            </a:r>
            <a:r>
              <a:rPr lang="en-US" sz="4200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F79646"/>
                </a:solidFill>
                <a:latin typeface="Roboto Condensed"/>
              </a:rPr>
              <a:t>đãi</a:t>
            </a:r>
            <a:r>
              <a:rPr lang="en-US" sz="4200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F79646"/>
                </a:solidFill>
                <a:latin typeface="Roboto Condensed"/>
              </a:rPr>
              <a:t>có</a:t>
            </a:r>
            <a:r>
              <a:rPr lang="en-US" sz="4200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F79646"/>
                </a:solidFill>
                <a:latin typeface="Roboto Condensed"/>
              </a:rPr>
              <a:t>ngài</a:t>
            </a:r>
            <a:r>
              <a:rPr lang="en-US" sz="4200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F79646"/>
                </a:solidFill>
                <a:latin typeface="Roboto Condensed"/>
              </a:rPr>
              <a:t>đại</a:t>
            </a:r>
            <a:r>
              <a:rPr lang="en-US" sz="4200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F79646"/>
                </a:solidFill>
                <a:latin typeface="Roboto Condensed"/>
              </a:rPr>
              <a:t>sứ</a:t>
            </a:r>
            <a:r>
              <a:rPr lang="en-US" sz="4200" dirty="0">
                <a:solidFill>
                  <a:srgbClr val="F79646"/>
                </a:solidFill>
                <a:latin typeface="Roboto Condensed"/>
              </a:rPr>
              <a:t> và ⍰.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84718" y="5540048"/>
            <a:ext cx="10752383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  <a:spcBef>
                <a:spcPct val="0"/>
              </a:spcBef>
            </a:pPr>
            <a:r>
              <a:rPr lang="en-US" sz="4200" dirty="0" err="1">
                <a:solidFill>
                  <a:srgbClr val="F79646"/>
                </a:solidFill>
                <a:latin typeface="Roboto Condensed"/>
              </a:rPr>
              <a:t>Về</a:t>
            </a:r>
            <a:r>
              <a:rPr lang="en-US" sz="4200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F79646"/>
                </a:solidFill>
                <a:latin typeface="Roboto Condensed"/>
              </a:rPr>
              <a:t>nhà</a:t>
            </a:r>
            <a:r>
              <a:rPr lang="en-US" sz="4200" dirty="0">
                <a:solidFill>
                  <a:srgbClr val="F79646"/>
                </a:solidFill>
                <a:latin typeface="Roboto Condensed"/>
              </a:rPr>
              <a:t>, </a:t>
            </a:r>
            <a:r>
              <a:rPr lang="en-US" sz="4200" dirty="0" err="1">
                <a:solidFill>
                  <a:srgbClr val="F79646"/>
                </a:solidFill>
                <a:latin typeface="Roboto Condensed"/>
              </a:rPr>
              <a:t>ông</a:t>
            </a:r>
            <a:r>
              <a:rPr lang="en-US" sz="4200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F79646"/>
                </a:solidFill>
                <a:latin typeface="Roboto Condensed"/>
              </a:rPr>
              <a:t>lão</a:t>
            </a:r>
            <a:r>
              <a:rPr lang="en-US" sz="4200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F79646"/>
                </a:solidFill>
                <a:latin typeface="Roboto Condensed"/>
              </a:rPr>
              <a:t>đem</a:t>
            </a:r>
            <a:r>
              <a:rPr lang="en-US" sz="4200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F79646"/>
                </a:solidFill>
                <a:latin typeface="Roboto Condensed"/>
              </a:rPr>
              <a:t>câu</a:t>
            </a:r>
            <a:r>
              <a:rPr lang="en-US" sz="4200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F79646"/>
                </a:solidFill>
                <a:latin typeface="Roboto Condensed"/>
              </a:rPr>
              <a:t>chuyện</a:t>
            </a:r>
            <a:r>
              <a:rPr lang="en-US" sz="4200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F79646"/>
                </a:solidFill>
                <a:latin typeface="Roboto Condensed"/>
              </a:rPr>
              <a:t>kể</a:t>
            </a:r>
            <a:r>
              <a:rPr lang="en-US" sz="4200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F79646"/>
                </a:solidFill>
                <a:latin typeface="Roboto Condensed"/>
              </a:rPr>
              <a:t>cho</a:t>
            </a:r>
            <a:r>
              <a:rPr lang="en-US" sz="4200" dirty="0">
                <a:solidFill>
                  <a:srgbClr val="F79646"/>
                </a:solidFill>
                <a:latin typeface="Roboto Condensed"/>
              </a:rPr>
              <a:t> ⍰ </a:t>
            </a:r>
            <a:r>
              <a:rPr lang="en-US" sz="4200" dirty="0" err="1">
                <a:solidFill>
                  <a:srgbClr val="F79646"/>
                </a:solidFill>
                <a:latin typeface="Roboto Condensed"/>
              </a:rPr>
              <a:t>nghe</a:t>
            </a:r>
            <a:r>
              <a:rPr lang="en-US" sz="4200" dirty="0">
                <a:solidFill>
                  <a:srgbClr val="F79646"/>
                </a:solidFill>
                <a:latin typeface="Roboto Condensed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25607" y="4613033"/>
            <a:ext cx="2785760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(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phu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nhân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vợ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)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4619425">
            <a:off x="2136454" y="7594704"/>
            <a:ext cx="1474064" cy="1090808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3629728" y="6855608"/>
            <a:ext cx="17200380" cy="1427160"/>
            <a:chOff x="0" y="0"/>
            <a:chExt cx="4530141" cy="37587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30141" cy="375878"/>
            </a:xfrm>
            <a:custGeom>
              <a:avLst/>
              <a:gdLst/>
              <a:ahLst/>
              <a:cxnLst/>
              <a:rect l="l" t="t" r="r" b="b"/>
              <a:pathLst>
                <a:path w="4530141" h="375878">
                  <a:moveTo>
                    <a:pt x="22955" y="0"/>
                  </a:moveTo>
                  <a:lnTo>
                    <a:pt x="4507186" y="0"/>
                  </a:lnTo>
                  <a:cubicBezTo>
                    <a:pt x="4519864" y="0"/>
                    <a:pt x="4530141" y="10277"/>
                    <a:pt x="4530141" y="22955"/>
                  </a:cubicBezTo>
                  <a:lnTo>
                    <a:pt x="4530141" y="352922"/>
                  </a:lnTo>
                  <a:cubicBezTo>
                    <a:pt x="4530141" y="365600"/>
                    <a:pt x="4519864" y="375878"/>
                    <a:pt x="4507186" y="375878"/>
                  </a:cubicBezTo>
                  <a:lnTo>
                    <a:pt x="22955" y="375878"/>
                  </a:lnTo>
                  <a:cubicBezTo>
                    <a:pt x="10277" y="375878"/>
                    <a:pt x="0" y="365600"/>
                    <a:pt x="0" y="352922"/>
                  </a:cubicBezTo>
                  <a:lnTo>
                    <a:pt x="0" y="22955"/>
                  </a:lnTo>
                  <a:cubicBezTo>
                    <a:pt x="0" y="10277"/>
                    <a:pt x="10277" y="0"/>
                    <a:pt x="22955" y="0"/>
                  </a:cubicBezTo>
                  <a:close/>
                </a:path>
              </a:pathLst>
            </a:custGeom>
            <a:solidFill>
              <a:srgbClr val="FFFCE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629728" y="8415290"/>
            <a:ext cx="17200380" cy="1427160"/>
            <a:chOff x="0" y="0"/>
            <a:chExt cx="4530141" cy="37587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530141" cy="375878"/>
            </a:xfrm>
            <a:custGeom>
              <a:avLst/>
              <a:gdLst/>
              <a:ahLst/>
              <a:cxnLst/>
              <a:rect l="l" t="t" r="r" b="b"/>
              <a:pathLst>
                <a:path w="4530141" h="375878">
                  <a:moveTo>
                    <a:pt x="22955" y="0"/>
                  </a:moveTo>
                  <a:lnTo>
                    <a:pt x="4507186" y="0"/>
                  </a:lnTo>
                  <a:cubicBezTo>
                    <a:pt x="4519864" y="0"/>
                    <a:pt x="4530141" y="10277"/>
                    <a:pt x="4530141" y="22955"/>
                  </a:cubicBezTo>
                  <a:lnTo>
                    <a:pt x="4530141" y="352922"/>
                  </a:lnTo>
                  <a:cubicBezTo>
                    <a:pt x="4530141" y="365600"/>
                    <a:pt x="4519864" y="375878"/>
                    <a:pt x="4507186" y="375878"/>
                  </a:cubicBezTo>
                  <a:lnTo>
                    <a:pt x="22955" y="375878"/>
                  </a:lnTo>
                  <a:cubicBezTo>
                    <a:pt x="10277" y="375878"/>
                    <a:pt x="0" y="365600"/>
                    <a:pt x="0" y="352922"/>
                  </a:cubicBezTo>
                  <a:lnTo>
                    <a:pt x="0" y="22955"/>
                  </a:lnTo>
                  <a:cubicBezTo>
                    <a:pt x="0" y="10277"/>
                    <a:pt x="10277" y="0"/>
                    <a:pt x="22955" y="0"/>
                  </a:cubicBezTo>
                  <a:close/>
                </a:path>
              </a:pathLst>
            </a:custGeom>
            <a:solidFill>
              <a:srgbClr val="FFF5F5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3943639" y="7160408"/>
            <a:ext cx="15827510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  <a:spcBef>
                <a:spcPct val="0"/>
              </a:spcBef>
            </a:pPr>
            <a:r>
              <a:rPr lang="en-US" sz="4200">
                <a:solidFill>
                  <a:srgbClr val="F79646"/>
                </a:solidFill>
                <a:latin typeface="Roboto Condensed"/>
              </a:rPr>
              <a:t>Tham dự buổi chiêu đãi có ngài đại sứ và</a:t>
            </a:r>
            <a:r>
              <a:rPr lang="en-US" sz="4200">
                <a:solidFill>
                  <a:srgbClr val="F79646"/>
                </a:solidFill>
                <a:latin typeface="Roboto Condensed Bold"/>
              </a:rPr>
              <a:t> phu nhân.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943639" y="8765015"/>
            <a:ext cx="10752383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  <a:spcBef>
                <a:spcPct val="0"/>
              </a:spcBef>
            </a:pPr>
            <a:r>
              <a:rPr lang="en-US" sz="4200">
                <a:solidFill>
                  <a:srgbClr val="F79646"/>
                </a:solidFill>
                <a:latin typeface="Roboto Condensed"/>
              </a:rPr>
              <a:t>Về nhà, ông lão đem câu chuyện kể cho </a:t>
            </a:r>
            <a:r>
              <a:rPr lang="en-US" sz="4200">
                <a:solidFill>
                  <a:srgbClr val="F79646"/>
                </a:solidFill>
                <a:latin typeface="Roboto Condensed Bold"/>
              </a:rPr>
              <a:t>vợ</a:t>
            </a:r>
            <a:r>
              <a:rPr lang="en-US" sz="4200">
                <a:solidFill>
                  <a:srgbClr val="F79646"/>
                </a:solidFill>
                <a:latin typeface="Roboto Condensed"/>
              </a:rPr>
              <a:t> nghe.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56EC06-176F-89E2-8C82-A778FDFFB534}"/>
              </a:ext>
            </a:extLst>
          </p:cNvPr>
          <p:cNvSpPr txBox="1"/>
          <p:nvPr/>
        </p:nvSpPr>
        <p:spPr>
          <a:xfrm>
            <a:off x="2176164" y="2786704"/>
            <a:ext cx="1384652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Chọn</a:t>
            </a:r>
            <a:r>
              <a:rPr lang="en-US" sz="45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các</a:t>
            </a:r>
            <a:r>
              <a:rPr lang="en-US" sz="45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từ</a:t>
            </a:r>
            <a:r>
              <a:rPr lang="en-US" sz="45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trong</a:t>
            </a:r>
            <a:r>
              <a:rPr lang="en-US" sz="45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ngoặc</a:t>
            </a:r>
            <a:r>
              <a:rPr lang="en-US" sz="45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đơn</a:t>
            </a:r>
            <a:r>
              <a:rPr lang="en-US" sz="45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phù</a:t>
            </a:r>
            <a:r>
              <a:rPr lang="en-US" sz="45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hợp</a:t>
            </a:r>
            <a:r>
              <a:rPr lang="en-US" sz="45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với</a:t>
            </a:r>
            <a:r>
              <a:rPr lang="en-US" sz="45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ô </a:t>
            </a:r>
            <a:r>
              <a:rPr lang="en-US" sz="45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trống</a:t>
            </a:r>
            <a:r>
              <a:rPr lang="en-US" sz="45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:</a:t>
            </a:r>
            <a:endParaRPr lang="en-US" sz="45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000"/>
          </a:blip>
          <a:srcRect r="8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416" b="409"/>
          <a:stretch>
            <a:fillRect/>
          </a:stretch>
        </p:blipFill>
        <p:spPr>
          <a:xfrm>
            <a:off x="15001933" y="-1596997"/>
            <a:ext cx="3673544" cy="28837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1051" b="1051"/>
          <a:stretch>
            <a:fillRect/>
          </a:stretch>
        </p:blipFill>
        <p:spPr>
          <a:xfrm>
            <a:off x="17505837" y="2101735"/>
            <a:ext cx="791688" cy="79168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54453" y="843875"/>
            <a:ext cx="17943072" cy="718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7600">
                <a:solidFill>
                  <a:srgbClr val="704C3E"/>
                </a:solidFill>
                <a:latin typeface="Fraunces Bold"/>
              </a:rPr>
              <a:t>TÌM HIỂU TRI THỨC TIẾNG VIỆT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r="354" b="295"/>
          <a:stretch>
            <a:fillRect/>
          </a:stretch>
        </p:blipFill>
        <p:spPr>
          <a:xfrm rot="596681">
            <a:off x="-950820" y="9302596"/>
            <a:ext cx="3959039" cy="26970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r="312" b="294"/>
          <a:stretch>
            <a:fillRect/>
          </a:stretch>
        </p:blipFill>
        <p:spPr>
          <a:xfrm rot="-275878">
            <a:off x="-1001738" y="-3536472"/>
            <a:ext cx="5165430" cy="40053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r="257" b="257"/>
          <a:stretch>
            <a:fillRect/>
          </a:stretch>
        </p:blipFill>
        <p:spPr>
          <a:xfrm rot="457624">
            <a:off x="16366852" y="8805480"/>
            <a:ext cx="4617249" cy="409780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699" y="1717233"/>
            <a:ext cx="9017160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C6643F"/>
                </a:solidFill>
                <a:latin typeface="Roboto Condensed Bold"/>
              </a:rPr>
              <a:t>Nhóm 5, 6:</a:t>
            </a:r>
          </a:p>
          <a:p>
            <a:pPr algn="l">
              <a:lnSpc>
                <a:spcPts val="6299"/>
              </a:lnSpc>
            </a:pPr>
            <a:endParaRPr lang="en-US" sz="4500">
              <a:solidFill>
                <a:srgbClr val="C6643F"/>
              </a:solidFill>
              <a:latin typeface="Roboto Condensed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028699" y="2823450"/>
            <a:ext cx="609600" cy="627533"/>
            <a:chOff x="0" y="0"/>
            <a:chExt cx="812800" cy="83671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36676"/>
            </a:xfrm>
            <a:custGeom>
              <a:avLst/>
              <a:gdLst/>
              <a:ahLst/>
              <a:cxnLst/>
              <a:rect l="l" t="t" r="r" b="b"/>
              <a:pathLst>
                <a:path w="812800" h="836676">
                  <a:moveTo>
                    <a:pt x="0" y="209169"/>
                  </a:moveTo>
                  <a:lnTo>
                    <a:pt x="406400" y="209169"/>
                  </a:lnTo>
                  <a:lnTo>
                    <a:pt x="406400" y="0"/>
                  </a:lnTo>
                  <a:lnTo>
                    <a:pt x="812800" y="418338"/>
                  </a:lnTo>
                  <a:lnTo>
                    <a:pt x="406400" y="836676"/>
                  </a:lnTo>
                  <a:lnTo>
                    <a:pt x="406400" y="627507"/>
                  </a:lnTo>
                  <a:lnTo>
                    <a:pt x="0" y="627507"/>
                  </a:lnTo>
                  <a:close/>
                </a:path>
              </a:pathLst>
            </a:custGeom>
            <a:solidFill>
              <a:srgbClr val="F79646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3570807" y="3630641"/>
            <a:ext cx="17200380" cy="1427160"/>
            <a:chOff x="0" y="0"/>
            <a:chExt cx="4530141" cy="37587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530141" cy="375878"/>
            </a:xfrm>
            <a:custGeom>
              <a:avLst/>
              <a:gdLst/>
              <a:ahLst/>
              <a:cxnLst/>
              <a:rect l="l" t="t" r="r" b="b"/>
              <a:pathLst>
                <a:path w="4530141" h="375878">
                  <a:moveTo>
                    <a:pt x="22955" y="0"/>
                  </a:moveTo>
                  <a:lnTo>
                    <a:pt x="4507186" y="0"/>
                  </a:lnTo>
                  <a:cubicBezTo>
                    <a:pt x="4519864" y="0"/>
                    <a:pt x="4530141" y="10277"/>
                    <a:pt x="4530141" y="22955"/>
                  </a:cubicBezTo>
                  <a:lnTo>
                    <a:pt x="4530141" y="352922"/>
                  </a:lnTo>
                  <a:cubicBezTo>
                    <a:pt x="4530141" y="365600"/>
                    <a:pt x="4519864" y="375878"/>
                    <a:pt x="4507186" y="375878"/>
                  </a:cubicBezTo>
                  <a:lnTo>
                    <a:pt x="22955" y="375878"/>
                  </a:lnTo>
                  <a:cubicBezTo>
                    <a:pt x="10277" y="375878"/>
                    <a:pt x="0" y="365600"/>
                    <a:pt x="0" y="352922"/>
                  </a:cubicBezTo>
                  <a:lnTo>
                    <a:pt x="0" y="22955"/>
                  </a:lnTo>
                  <a:cubicBezTo>
                    <a:pt x="0" y="10277"/>
                    <a:pt x="10277" y="0"/>
                    <a:pt x="22955" y="0"/>
                  </a:cubicBezTo>
                  <a:close/>
                </a:path>
              </a:pathLst>
            </a:custGeom>
            <a:solidFill>
              <a:srgbClr val="FFFCE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570807" y="5190323"/>
            <a:ext cx="17200380" cy="1427160"/>
            <a:chOff x="0" y="0"/>
            <a:chExt cx="4530141" cy="37587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530141" cy="375878"/>
            </a:xfrm>
            <a:custGeom>
              <a:avLst/>
              <a:gdLst/>
              <a:ahLst/>
              <a:cxnLst/>
              <a:rect l="l" t="t" r="r" b="b"/>
              <a:pathLst>
                <a:path w="4530141" h="375878">
                  <a:moveTo>
                    <a:pt x="22955" y="0"/>
                  </a:moveTo>
                  <a:lnTo>
                    <a:pt x="4507186" y="0"/>
                  </a:lnTo>
                  <a:cubicBezTo>
                    <a:pt x="4519864" y="0"/>
                    <a:pt x="4530141" y="10277"/>
                    <a:pt x="4530141" y="22955"/>
                  </a:cubicBezTo>
                  <a:lnTo>
                    <a:pt x="4530141" y="352922"/>
                  </a:lnTo>
                  <a:cubicBezTo>
                    <a:pt x="4530141" y="365600"/>
                    <a:pt x="4519864" y="375878"/>
                    <a:pt x="4507186" y="375878"/>
                  </a:cubicBezTo>
                  <a:lnTo>
                    <a:pt x="22955" y="375878"/>
                  </a:lnTo>
                  <a:cubicBezTo>
                    <a:pt x="10277" y="375878"/>
                    <a:pt x="0" y="365600"/>
                    <a:pt x="0" y="352922"/>
                  </a:cubicBezTo>
                  <a:lnTo>
                    <a:pt x="0" y="22955"/>
                  </a:lnTo>
                  <a:cubicBezTo>
                    <a:pt x="0" y="10277"/>
                    <a:pt x="10277" y="0"/>
                    <a:pt x="22955" y="0"/>
                  </a:cubicBezTo>
                  <a:close/>
                </a:path>
              </a:pathLst>
            </a:custGeom>
            <a:solidFill>
              <a:srgbClr val="FFF5F5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884718" y="3935441"/>
            <a:ext cx="15827510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  <a:spcBef>
                <a:spcPct val="0"/>
              </a:spcBef>
            </a:pPr>
            <a:r>
              <a:rPr lang="en-US" sz="4200" dirty="0">
                <a:solidFill>
                  <a:srgbClr val="F79646"/>
                </a:solidFill>
                <a:latin typeface="Roboto Condensed"/>
              </a:rPr>
              <a:t>⍰ Việt Nam </a:t>
            </a:r>
            <a:r>
              <a:rPr lang="en-US" sz="4200" dirty="0" err="1">
                <a:solidFill>
                  <a:srgbClr val="F79646"/>
                </a:solidFill>
                <a:latin typeface="Roboto Condensed"/>
              </a:rPr>
              <a:t>anh</a:t>
            </a:r>
            <a:r>
              <a:rPr lang="en-US" sz="4200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F79646"/>
                </a:solidFill>
                <a:latin typeface="Roboto Condensed"/>
              </a:rPr>
              <a:t>hùng</a:t>
            </a:r>
            <a:r>
              <a:rPr lang="en-US" sz="4200" dirty="0">
                <a:solidFill>
                  <a:srgbClr val="F79646"/>
                </a:solidFill>
                <a:latin typeface="Roboto Condensed"/>
              </a:rPr>
              <a:t>, </a:t>
            </a:r>
            <a:r>
              <a:rPr lang="en-US" sz="4200" dirty="0" err="1">
                <a:solidFill>
                  <a:srgbClr val="F79646"/>
                </a:solidFill>
                <a:latin typeface="Roboto Condensed"/>
              </a:rPr>
              <a:t>bất</a:t>
            </a:r>
            <a:r>
              <a:rPr lang="en-US" sz="4200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F79646"/>
                </a:solidFill>
                <a:latin typeface="Roboto Condensed"/>
              </a:rPr>
              <a:t>khuất</a:t>
            </a:r>
            <a:r>
              <a:rPr lang="en-US" sz="4200" dirty="0">
                <a:solidFill>
                  <a:srgbClr val="F79646"/>
                </a:solidFill>
                <a:latin typeface="Roboto Condensed"/>
              </a:rPr>
              <a:t>, </a:t>
            </a:r>
            <a:r>
              <a:rPr lang="en-US" sz="4200" dirty="0" err="1">
                <a:solidFill>
                  <a:srgbClr val="F79646"/>
                </a:solidFill>
                <a:latin typeface="Roboto Condensed"/>
              </a:rPr>
              <a:t>trung</a:t>
            </a:r>
            <a:r>
              <a:rPr lang="en-US" sz="4200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F79646"/>
                </a:solidFill>
                <a:latin typeface="Roboto Condensed"/>
              </a:rPr>
              <a:t>hậu</a:t>
            </a:r>
            <a:r>
              <a:rPr lang="en-US" sz="4200" dirty="0">
                <a:solidFill>
                  <a:srgbClr val="F79646"/>
                </a:solidFill>
                <a:latin typeface="Roboto Condensed"/>
              </a:rPr>
              <a:t>, </a:t>
            </a:r>
            <a:r>
              <a:rPr lang="en-US" sz="4200" dirty="0" err="1">
                <a:solidFill>
                  <a:srgbClr val="F79646"/>
                </a:solidFill>
                <a:latin typeface="Roboto Condensed"/>
              </a:rPr>
              <a:t>đảm</a:t>
            </a:r>
            <a:r>
              <a:rPr lang="en-US" sz="4200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F79646"/>
                </a:solidFill>
                <a:latin typeface="Roboto Condensed"/>
              </a:rPr>
              <a:t>đang</a:t>
            </a:r>
            <a:r>
              <a:rPr lang="en-US" sz="4200" dirty="0">
                <a:solidFill>
                  <a:srgbClr val="F79646"/>
                </a:solidFill>
                <a:latin typeface="Roboto Condensed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84718" y="5540048"/>
            <a:ext cx="10752383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  <a:spcBef>
                <a:spcPct val="0"/>
              </a:spcBef>
            </a:pPr>
            <a:r>
              <a:rPr lang="en-US" sz="4200">
                <a:solidFill>
                  <a:srgbClr val="F79646"/>
                </a:solidFill>
                <a:latin typeface="Roboto Condensed"/>
              </a:rPr>
              <a:t>Giặc đến nhà, ⍰ cũng đánh.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25607" y="4613033"/>
            <a:ext cx="2785760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Roboto Condensed Bold"/>
              </a:rPr>
              <a:t>(phụ nữ, đàn bà)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4619425">
            <a:off x="2136454" y="7594704"/>
            <a:ext cx="1474064" cy="1090808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3629728" y="6855608"/>
            <a:ext cx="17200380" cy="1427160"/>
            <a:chOff x="0" y="0"/>
            <a:chExt cx="4530141" cy="37587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30141" cy="375878"/>
            </a:xfrm>
            <a:custGeom>
              <a:avLst/>
              <a:gdLst/>
              <a:ahLst/>
              <a:cxnLst/>
              <a:rect l="l" t="t" r="r" b="b"/>
              <a:pathLst>
                <a:path w="4530141" h="375878">
                  <a:moveTo>
                    <a:pt x="22955" y="0"/>
                  </a:moveTo>
                  <a:lnTo>
                    <a:pt x="4507186" y="0"/>
                  </a:lnTo>
                  <a:cubicBezTo>
                    <a:pt x="4519864" y="0"/>
                    <a:pt x="4530141" y="10277"/>
                    <a:pt x="4530141" y="22955"/>
                  </a:cubicBezTo>
                  <a:lnTo>
                    <a:pt x="4530141" y="352922"/>
                  </a:lnTo>
                  <a:cubicBezTo>
                    <a:pt x="4530141" y="365600"/>
                    <a:pt x="4519864" y="375878"/>
                    <a:pt x="4507186" y="375878"/>
                  </a:cubicBezTo>
                  <a:lnTo>
                    <a:pt x="22955" y="375878"/>
                  </a:lnTo>
                  <a:cubicBezTo>
                    <a:pt x="10277" y="375878"/>
                    <a:pt x="0" y="365600"/>
                    <a:pt x="0" y="352922"/>
                  </a:cubicBezTo>
                  <a:lnTo>
                    <a:pt x="0" y="22955"/>
                  </a:lnTo>
                  <a:cubicBezTo>
                    <a:pt x="0" y="10277"/>
                    <a:pt x="10277" y="0"/>
                    <a:pt x="22955" y="0"/>
                  </a:cubicBezTo>
                  <a:close/>
                </a:path>
              </a:pathLst>
            </a:custGeom>
            <a:solidFill>
              <a:srgbClr val="FFFCE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629728" y="8415290"/>
            <a:ext cx="17200380" cy="1427160"/>
            <a:chOff x="0" y="0"/>
            <a:chExt cx="4530141" cy="37587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530141" cy="375878"/>
            </a:xfrm>
            <a:custGeom>
              <a:avLst/>
              <a:gdLst/>
              <a:ahLst/>
              <a:cxnLst/>
              <a:rect l="l" t="t" r="r" b="b"/>
              <a:pathLst>
                <a:path w="4530141" h="375878">
                  <a:moveTo>
                    <a:pt x="22955" y="0"/>
                  </a:moveTo>
                  <a:lnTo>
                    <a:pt x="4507186" y="0"/>
                  </a:lnTo>
                  <a:cubicBezTo>
                    <a:pt x="4519864" y="0"/>
                    <a:pt x="4530141" y="10277"/>
                    <a:pt x="4530141" y="22955"/>
                  </a:cubicBezTo>
                  <a:lnTo>
                    <a:pt x="4530141" y="352922"/>
                  </a:lnTo>
                  <a:cubicBezTo>
                    <a:pt x="4530141" y="365600"/>
                    <a:pt x="4519864" y="375878"/>
                    <a:pt x="4507186" y="375878"/>
                  </a:cubicBezTo>
                  <a:lnTo>
                    <a:pt x="22955" y="375878"/>
                  </a:lnTo>
                  <a:cubicBezTo>
                    <a:pt x="10277" y="375878"/>
                    <a:pt x="0" y="365600"/>
                    <a:pt x="0" y="352922"/>
                  </a:cubicBezTo>
                  <a:lnTo>
                    <a:pt x="0" y="22955"/>
                  </a:lnTo>
                  <a:cubicBezTo>
                    <a:pt x="0" y="10277"/>
                    <a:pt x="10277" y="0"/>
                    <a:pt x="22955" y="0"/>
                  </a:cubicBezTo>
                  <a:close/>
                </a:path>
              </a:pathLst>
            </a:custGeom>
            <a:solidFill>
              <a:srgbClr val="FFF5F5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3884718" y="7389008"/>
            <a:ext cx="15827510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  <a:spcBef>
                <a:spcPct val="0"/>
              </a:spcBef>
            </a:pPr>
            <a:r>
              <a:rPr lang="en-US" sz="4200">
                <a:solidFill>
                  <a:srgbClr val="F79646"/>
                </a:solidFill>
                <a:latin typeface="Roboto Condensed Bold"/>
              </a:rPr>
              <a:t>Phụ nữ</a:t>
            </a:r>
            <a:r>
              <a:rPr lang="en-US" sz="4200">
                <a:solidFill>
                  <a:srgbClr val="F79646"/>
                </a:solidFill>
                <a:latin typeface="Roboto Condensed"/>
              </a:rPr>
              <a:t> Việt Nam anh hùng, bất khuất, trung hậu, đảm đang.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884718" y="8993615"/>
            <a:ext cx="10752383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  <a:spcBef>
                <a:spcPct val="0"/>
              </a:spcBef>
            </a:pPr>
            <a:r>
              <a:rPr lang="en-US" sz="4200">
                <a:solidFill>
                  <a:srgbClr val="F79646"/>
                </a:solidFill>
                <a:latin typeface="Roboto Condensed"/>
              </a:rPr>
              <a:t>Giặc đến nhà, </a:t>
            </a:r>
            <a:r>
              <a:rPr lang="en-US" sz="4200">
                <a:solidFill>
                  <a:srgbClr val="F79646"/>
                </a:solidFill>
                <a:latin typeface="Roboto Condensed Bold"/>
              </a:rPr>
              <a:t>đàn bà</a:t>
            </a:r>
            <a:r>
              <a:rPr lang="en-US" sz="4200">
                <a:solidFill>
                  <a:srgbClr val="F79646"/>
                </a:solidFill>
                <a:latin typeface="Roboto Condensed"/>
              </a:rPr>
              <a:t> cũng đánh.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C38548-3500-3AB3-083F-FB4309AF89A6}"/>
              </a:ext>
            </a:extLst>
          </p:cNvPr>
          <p:cNvSpPr txBox="1"/>
          <p:nvPr/>
        </p:nvSpPr>
        <p:spPr>
          <a:xfrm>
            <a:off x="2176164" y="2786704"/>
            <a:ext cx="1384652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Chọn</a:t>
            </a:r>
            <a:r>
              <a:rPr lang="en-US" sz="45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các</a:t>
            </a:r>
            <a:r>
              <a:rPr lang="en-US" sz="45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từ</a:t>
            </a:r>
            <a:r>
              <a:rPr lang="en-US" sz="45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trong</a:t>
            </a:r>
            <a:r>
              <a:rPr lang="en-US" sz="45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ngoặc</a:t>
            </a:r>
            <a:r>
              <a:rPr lang="en-US" sz="45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đơn</a:t>
            </a:r>
            <a:r>
              <a:rPr lang="en-US" sz="45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phù</a:t>
            </a:r>
            <a:r>
              <a:rPr lang="en-US" sz="45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hợp</a:t>
            </a:r>
            <a:r>
              <a:rPr lang="en-US" sz="45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với</a:t>
            </a:r>
            <a:r>
              <a:rPr lang="en-US" sz="45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ô </a:t>
            </a:r>
            <a:r>
              <a:rPr lang="en-US" sz="45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trống</a:t>
            </a:r>
            <a:r>
              <a:rPr lang="en-US" sz="45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:</a:t>
            </a:r>
            <a:endParaRPr lang="en-US" sz="45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000"/>
          </a:blip>
          <a:srcRect r="8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416" b="409"/>
          <a:stretch>
            <a:fillRect/>
          </a:stretch>
        </p:blipFill>
        <p:spPr>
          <a:xfrm>
            <a:off x="15001933" y="-1596997"/>
            <a:ext cx="3673544" cy="28837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1051" b="1051"/>
          <a:stretch>
            <a:fillRect/>
          </a:stretch>
        </p:blipFill>
        <p:spPr>
          <a:xfrm>
            <a:off x="17505837" y="2101735"/>
            <a:ext cx="791688" cy="79168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54453" y="843875"/>
            <a:ext cx="17943072" cy="718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7600">
                <a:solidFill>
                  <a:srgbClr val="704C3E"/>
                </a:solidFill>
                <a:latin typeface="Fraunces Bold"/>
              </a:rPr>
              <a:t>TÌM HIỂU TRI THỨC TIẾNG VIỆT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r="354" b="295"/>
          <a:stretch>
            <a:fillRect/>
          </a:stretch>
        </p:blipFill>
        <p:spPr>
          <a:xfrm rot="596681">
            <a:off x="-950820" y="9302596"/>
            <a:ext cx="3959039" cy="26970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r="312" b="294"/>
          <a:stretch>
            <a:fillRect/>
          </a:stretch>
        </p:blipFill>
        <p:spPr>
          <a:xfrm rot="-275878">
            <a:off x="-1001738" y="-3536472"/>
            <a:ext cx="5165430" cy="40053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r="257" b="257"/>
          <a:stretch>
            <a:fillRect/>
          </a:stretch>
        </p:blipFill>
        <p:spPr>
          <a:xfrm rot="457624">
            <a:off x="16366852" y="8805480"/>
            <a:ext cx="4617249" cy="409780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699" y="1717233"/>
            <a:ext cx="9017160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C6643F"/>
                </a:solidFill>
                <a:latin typeface="Roboto Condensed Bold"/>
              </a:rPr>
              <a:t>Nhóm 5, 6:</a:t>
            </a:r>
          </a:p>
          <a:p>
            <a:pPr algn="l">
              <a:lnSpc>
                <a:spcPts val="6299"/>
              </a:lnSpc>
            </a:pPr>
            <a:endParaRPr lang="en-US" sz="4500">
              <a:solidFill>
                <a:srgbClr val="C6643F"/>
              </a:solidFill>
              <a:latin typeface="Roboto Condensed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028699" y="2823450"/>
            <a:ext cx="609600" cy="627533"/>
            <a:chOff x="0" y="0"/>
            <a:chExt cx="812800" cy="83671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36676"/>
            </a:xfrm>
            <a:custGeom>
              <a:avLst/>
              <a:gdLst/>
              <a:ahLst/>
              <a:cxnLst/>
              <a:rect l="l" t="t" r="r" b="b"/>
              <a:pathLst>
                <a:path w="812800" h="836676">
                  <a:moveTo>
                    <a:pt x="0" y="209169"/>
                  </a:moveTo>
                  <a:lnTo>
                    <a:pt x="406400" y="209169"/>
                  </a:lnTo>
                  <a:lnTo>
                    <a:pt x="406400" y="0"/>
                  </a:lnTo>
                  <a:lnTo>
                    <a:pt x="812800" y="418338"/>
                  </a:lnTo>
                  <a:lnTo>
                    <a:pt x="406400" y="836676"/>
                  </a:lnTo>
                  <a:lnTo>
                    <a:pt x="406400" y="627507"/>
                  </a:lnTo>
                  <a:lnTo>
                    <a:pt x="0" y="627507"/>
                  </a:lnTo>
                  <a:close/>
                </a:path>
              </a:pathLst>
            </a:custGeom>
            <a:solidFill>
              <a:srgbClr val="F79646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3570807" y="3630641"/>
            <a:ext cx="17200380" cy="1427160"/>
            <a:chOff x="0" y="0"/>
            <a:chExt cx="4530141" cy="37587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530141" cy="375878"/>
            </a:xfrm>
            <a:custGeom>
              <a:avLst/>
              <a:gdLst/>
              <a:ahLst/>
              <a:cxnLst/>
              <a:rect l="l" t="t" r="r" b="b"/>
              <a:pathLst>
                <a:path w="4530141" h="375878">
                  <a:moveTo>
                    <a:pt x="22955" y="0"/>
                  </a:moveTo>
                  <a:lnTo>
                    <a:pt x="4507186" y="0"/>
                  </a:lnTo>
                  <a:cubicBezTo>
                    <a:pt x="4519864" y="0"/>
                    <a:pt x="4530141" y="10277"/>
                    <a:pt x="4530141" y="22955"/>
                  </a:cubicBezTo>
                  <a:lnTo>
                    <a:pt x="4530141" y="352922"/>
                  </a:lnTo>
                  <a:cubicBezTo>
                    <a:pt x="4530141" y="365600"/>
                    <a:pt x="4519864" y="375878"/>
                    <a:pt x="4507186" y="375878"/>
                  </a:cubicBezTo>
                  <a:lnTo>
                    <a:pt x="22955" y="375878"/>
                  </a:lnTo>
                  <a:cubicBezTo>
                    <a:pt x="10277" y="375878"/>
                    <a:pt x="0" y="365600"/>
                    <a:pt x="0" y="352922"/>
                  </a:cubicBezTo>
                  <a:lnTo>
                    <a:pt x="0" y="22955"/>
                  </a:lnTo>
                  <a:cubicBezTo>
                    <a:pt x="0" y="10277"/>
                    <a:pt x="10277" y="0"/>
                    <a:pt x="22955" y="0"/>
                  </a:cubicBezTo>
                  <a:close/>
                </a:path>
              </a:pathLst>
            </a:custGeom>
            <a:solidFill>
              <a:srgbClr val="FFFCE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570807" y="5190323"/>
            <a:ext cx="17200380" cy="1427160"/>
            <a:chOff x="0" y="0"/>
            <a:chExt cx="4530141" cy="37587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530141" cy="375878"/>
            </a:xfrm>
            <a:custGeom>
              <a:avLst/>
              <a:gdLst/>
              <a:ahLst/>
              <a:cxnLst/>
              <a:rect l="l" t="t" r="r" b="b"/>
              <a:pathLst>
                <a:path w="4530141" h="375878">
                  <a:moveTo>
                    <a:pt x="22955" y="0"/>
                  </a:moveTo>
                  <a:lnTo>
                    <a:pt x="4507186" y="0"/>
                  </a:lnTo>
                  <a:cubicBezTo>
                    <a:pt x="4519864" y="0"/>
                    <a:pt x="4530141" y="10277"/>
                    <a:pt x="4530141" y="22955"/>
                  </a:cubicBezTo>
                  <a:lnTo>
                    <a:pt x="4530141" y="352922"/>
                  </a:lnTo>
                  <a:cubicBezTo>
                    <a:pt x="4530141" y="365600"/>
                    <a:pt x="4519864" y="375878"/>
                    <a:pt x="4507186" y="375878"/>
                  </a:cubicBezTo>
                  <a:lnTo>
                    <a:pt x="22955" y="375878"/>
                  </a:lnTo>
                  <a:cubicBezTo>
                    <a:pt x="10277" y="375878"/>
                    <a:pt x="0" y="365600"/>
                    <a:pt x="0" y="352922"/>
                  </a:cubicBezTo>
                  <a:lnTo>
                    <a:pt x="0" y="22955"/>
                  </a:lnTo>
                  <a:cubicBezTo>
                    <a:pt x="0" y="10277"/>
                    <a:pt x="10277" y="0"/>
                    <a:pt x="22955" y="0"/>
                  </a:cubicBezTo>
                  <a:close/>
                </a:path>
              </a:pathLst>
            </a:custGeom>
            <a:solidFill>
              <a:srgbClr val="FFF5F5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884718" y="3935441"/>
            <a:ext cx="15827510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  <a:spcBef>
                <a:spcPct val="0"/>
              </a:spcBef>
            </a:pPr>
            <a:r>
              <a:rPr lang="en-US" sz="4200" dirty="0" err="1">
                <a:solidFill>
                  <a:srgbClr val="F79646"/>
                </a:solidFill>
                <a:latin typeface="Roboto Condensed"/>
              </a:rPr>
              <a:t>Ngoài</a:t>
            </a:r>
            <a:r>
              <a:rPr lang="en-US" sz="4200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F79646"/>
                </a:solidFill>
                <a:latin typeface="Roboto Condensed"/>
              </a:rPr>
              <a:t>sân</a:t>
            </a:r>
            <a:r>
              <a:rPr lang="en-US" sz="4200" dirty="0">
                <a:solidFill>
                  <a:srgbClr val="F79646"/>
                </a:solidFill>
                <a:latin typeface="Roboto Condensed"/>
              </a:rPr>
              <a:t>, ⍰ </a:t>
            </a:r>
            <a:r>
              <a:rPr lang="en-US" sz="4200" dirty="0" err="1">
                <a:solidFill>
                  <a:srgbClr val="F79646"/>
                </a:solidFill>
                <a:latin typeface="Roboto Condensed"/>
              </a:rPr>
              <a:t>đang</a:t>
            </a:r>
            <a:r>
              <a:rPr lang="en-US" sz="4200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F79646"/>
                </a:solidFill>
                <a:latin typeface="Roboto Condensed"/>
              </a:rPr>
              <a:t>vui</a:t>
            </a:r>
            <a:r>
              <a:rPr lang="en-US" sz="4200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F79646"/>
                </a:solidFill>
                <a:latin typeface="Roboto Condensed"/>
              </a:rPr>
              <a:t>đùa</a:t>
            </a:r>
            <a:r>
              <a:rPr lang="en-US" sz="4200" dirty="0">
                <a:solidFill>
                  <a:srgbClr val="F79646"/>
                </a:solidFill>
                <a:latin typeface="Roboto Condensed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84718" y="5540048"/>
            <a:ext cx="14790759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  <a:spcBef>
                <a:spcPct val="0"/>
              </a:spcBef>
            </a:pPr>
            <a:r>
              <a:rPr lang="en-US" sz="4200">
                <a:solidFill>
                  <a:srgbClr val="F79646"/>
                </a:solidFill>
                <a:latin typeface="Roboto Condensed"/>
              </a:rPr>
              <a:t>Các tiết mục của đội văn nghệ ⍰ thành phố được cổ vũ nhiệt liệt.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25607" y="4613033"/>
            <a:ext cx="2785760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Roboto Condensed Bold"/>
              </a:rPr>
              <a:t>(nhi đồng, trẻ em)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4619425">
            <a:off x="2063678" y="7594704"/>
            <a:ext cx="1474064" cy="1090808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3556952" y="6855608"/>
            <a:ext cx="17200380" cy="1427160"/>
            <a:chOff x="0" y="0"/>
            <a:chExt cx="4530141" cy="37587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30141" cy="375878"/>
            </a:xfrm>
            <a:custGeom>
              <a:avLst/>
              <a:gdLst/>
              <a:ahLst/>
              <a:cxnLst/>
              <a:rect l="l" t="t" r="r" b="b"/>
              <a:pathLst>
                <a:path w="4530141" h="375878">
                  <a:moveTo>
                    <a:pt x="22955" y="0"/>
                  </a:moveTo>
                  <a:lnTo>
                    <a:pt x="4507186" y="0"/>
                  </a:lnTo>
                  <a:cubicBezTo>
                    <a:pt x="4519864" y="0"/>
                    <a:pt x="4530141" y="10277"/>
                    <a:pt x="4530141" y="22955"/>
                  </a:cubicBezTo>
                  <a:lnTo>
                    <a:pt x="4530141" y="352922"/>
                  </a:lnTo>
                  <a:cubicBezTo>
                    <a:pt x="4530141" y="365600"/>
                    <a:pt x="4519864" y="375878"/>
                    <a:pt x="4507186" y="375878"/>
                  </a:cubicBezTo>
                  <a:lnTo>
                    <a:pt x="22955" y="375878"/>
                  </a:lnTo>
                  <a:cubicBezTo>
                    <a:pt x="10277" y="375878"/>
                    <a:pt x="0" y="365600"/>
                    <a:pt x="0" y="352922"/>
                  </a:cubicBezTo>
                  <a:lnTo>
                    <a:pt x="0" y="22955"/>
                  </a:lnTo>
                  <a:cubicBezTo>
                    <a:pt x="0" y="10277"/>
                    <a:pt x="10277" y="0"/>
                    <a:pt x="22955" y="0"/>
                  </a:cubicBezTo>
                  <a:close/>
                </a:path>
              </a:pathLst>
            </a:custGeom>
            <a:solidFill>
              <a:srgbClr val="FFFCE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629728" y="8415290"/>
            <a:ext cx="17200380" cy="1427160"/>
            <a:chOff x="0" y="0"/>
            <a:chExt cx="4530141" cy="37587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530141" cy="375878"/>
            </a:xfrm>
            <a:custGeom>
              <a:avLst/>
              <a:gdLst/>
              <a:ahLst/>
              <a:cxnLst/>
              <a:rect l="l" t="t" r="r" b="b"/>
              <a:pathLst>
                <a:path w="4530141" h="375878">
                  <a:moveTo>
                    <a:pt x="22955" y="0"/>
                  </a:moveTo>
                  <a:lnTo>
                    <a:pt x="4507186" y="0"/>
                  </a:lnTo>
                  <a:cubicBezTo>
                    <a:pt x="4519864" y="0"/>
                    <a:pt x="4530141" y="10277"/>
                    <a:pt x="4530141" y="22955"/>
                  </a:cubicBezTo>
                  <a:lnTo>
                    <a:pt x="4530141" y="352922"/>
                  </a:lnTo>
                  <a:cubicBezTo>
                    <a:pt x="4530141" y="365600"/>
                    <a:pt x="4519864" y="375878"/>
                    <a:pt x="4507186" y="375878"/>
                  </a:cubicBezTo>
                  <a:lnTo>
                    <a:pt x="22955" y="375878"/>
                  </a:lnTo>
                  <a:cubicBezTo>
                    <a:pt x="10277" y="375878"/>
                    <a:pt x="0" y="365600"/>
                    <a:pt x="0" y="352922"/>
                  </a:cubicBezTo>
                  <a:lnTo>
                    <a:pt x="0" y="22955"/>
                  </a:lnTo>
                  <a:cubicBezTo>
                    <a:pt x="0" y="10277"/>
                    <a:pt x="10277" y="0"/>
                    <a:pt x="22955" y="0"/>
                  </a:cubicBezTo>
                  <a:close/>
                </a:path>
              </a:pathLst>
            </a:custGeom>
            <a:solidFill>
              <a:srgbClr val="FFF5F5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3811942" y="7389008"/>
            <a:ext cx="15827510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  <a:spcBef>
                <a:spcPct val="0"/>
              </a:spcBef>
            </a:pPr>
            <a:r>
              <a:rPr lang="en-US" sz="4200">
                <a:solidFill>
                  <a:srgbClr val="F79646"/>
                </a:solidFill>
                <a:latin typeface="Roboto Condensed"/>
              </a:rPr>
              <a:t>Ngoài sân, </a:t>
            </a:r>
            <a:r>
              <a:rPr lang="en-US" sz="4200">
                <a:solidFill>
                  <a:srgbClr val="F79646"/>
                </a:solidFill>
                <a:latin typeface="Roboto Condensed Bold"/>
              </a:rPr>
              <a:t>trẻ em</a:t>
            </a:r>
            <a:r>
              <a:rPr lang="en-US" sz="4200">
                <a:solidFill>
                  <a:srgbClr val="F79646"/>
                </a:solidFill>
                <a:latin typeface="Roboto Condensed"/>
              </a:rPr>
              <a:t> đang vui đùa.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811942" y="8435168"/>
            <a:ext cx="14790759" cy="1365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  <a:spcBef>
                <a:spcPct val="0"/>
              </a:spcBef>
            </a:pPr>
            <a:r>
              <a:rPr lang="en-US" sz="4200">
                <a:solidFill>
                  <a:srgbClr val="F79646"/>
                </a:solidFill>
                <a:latin typeface="Roboto Condensed"/>
              </a:rPr>
              <a:t>Các tiết mục của đội văn nghệ </a:t>
            </a:r>
            <a:r>
              <a:rPr lang="en-US" sz="4200">
                <a:solidFill>
                  <a:srgbClr val="F79646"/>
                </a:solidFill>
                <a:latin typeface="Roboto Condensed Bold"/>
              </a:rPr>
              <a:t>nhi đồng </a:t>
            </a:r>
            <a:r>
              <a:rPr lang="en-US" sz="4200">
                <a:solidFill>
                  <a:srgbClr val="F79646"/>
                </a:solidFill>
                <a:latin typeface="Roboto Condensed"/>
              </a:rPr>
              <a:t>thành phố được cổ vũ nhiệt liệt.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7D90A7-A217-E9F8-E5AA-99DAFF4BEA11}"/>
              </a:ext>
            </a:extLst>
          </p:cNvPr>
          <p:cNvSpPr txBox="1"/>
          <p:nvPr/>
        </p:nvSpPr>
        <p:spPr>
          <a:xfrm>
            <a:off x="2176164" y="2786704"/>
            <a:ext cx="1384652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Chọn</a:t>
            </a:r>
            <a:r>
              <a:rPr lang="en-US" sz="45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các</a:t>
            </a:r>
            <a:r>
              <a:rPr lang="en-US" sz="45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từ</a:t>
            </a:r>
            <a:r>
              <a:rPr lang="en-US" sz="45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trong</a:t>
            </a:r>
            <a:r>
              <a:rPr lang="en-US" sz="45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ngoặc</a:t>
            </a:r>
            <a:r>
              <a:rPr lang="en-US" sz="45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đơn</a:t>
            </a:r>
            <a:r>
              <a:rPr lang="en-US" sz="45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phù</a:t>
            </a:r>
            <a:r>
              <a:rPr lang="en-US" sz="45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hợp</a:t>
            </a:r>
            <a:r>
              <a:rPr lang="en-US" sz="45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với</a:t>
            </a:r>
            <a:r>
              <a:rPr lang="en-US" sz="45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ô </a:t>
            </a:r>
            <a:r>
              <a:rPr lang="en-US" sz="45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trống</a:t>
            </a:r>
            <a:r>
              <a:rPr lang="en-US" sz="45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:</a:t>
            </a:r>
            <a:endParaRPr lang="en-US" sz="45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000"/>
          </a:blip>
          <a:srcRect r="88"/>
          <a:stretch>
            <a:fillRect/>
          </a:stretch>
        </p:blipFill>
        <p:spPr>
          <a:xfrm>
            <a:off x="16452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416" b="409"/>
          <a:stretch>
            <a:fillRect/>
          </a:stretch>
        </p:blipFill>
        <p:spPr>
          <a:xfrm>
            <a:off x="15001933" y="-1596997"/>
            <a:ext cx="3673544" cy="28837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1051" b="1051"/>
          <a:stretch>
            <a:fillRect/>
          </a:stretch>
        </p:blipFill>
        <p:spPr>
          <a:xfrm>
            <a:off x="17505837" y="2101735"/>
            <a:ext cx="791688" cy="79168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54453" y="1466850"/>
            <a:ext cx="17943072" cy="718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7600">
                <a:solidFill>
                  <a:srgbClr val="704C3E"/>
                </a:solidFill>
                <a:latin typeface="Fraunces Bold"/>
              </a:rPr>
              <a:t>TÌM HIỂU TRI THỨC TIẾNG VIỆT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r="354" b="295"/>
          <a:stretch>
            <a:fillRect/>
          </a:stretch>
        </p:blipFill>
        <p:spPr>
          <a:xfrm rot="596681">
            <a:off x="-950820" y="9302596"/>
            <a:ext cx="3959039" cy="26970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r="312" b="294"/>
          <a:stretch>
            <a:fillRect/>
          </a:stretch>
        </p:blipFill>
        <p:spPr>
          <a:xfrm rot="-275878">
            <a:off x="-688679" y="-3064879"/>
            <a:ext cx="5165430" cy="40053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r="257" b="257"/>
          <a:stretch>
            <a:fillRect/>
          </a:stretch>
        </p:blipFill>
        <p:spPr>
          <a:xfrm rot="457624">
            <a:off x="16366852" y="8805480"/>
            <a:ext cx="4617249" cy="40978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901786" y="2961562"/>
            <a:ext cx="8484428" cy="608757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939854" y="4348001"/>
            <a:ext cx="6408293" cy="318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 err="1">
                <a:solidFill>
                  <a:srgbClr val="FAA7A2"/>
                </a:solidFill>
                <a:latin typeface="Roboto Condensed"/>
              </a:rPr>
              <a:t>Em</a:t>
            </a:r>
            <a:r>
              <a:rPr lang="en-US" sz="6000" dirty="0">
                <a:solidFill>
                  <a:srgbClr val="FAA7A2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FAA7A2"/>
                </a:solidFill>
                <a:latin typeface="Roboto Condensed"/>
              </a:rPr>
              <a:t>rút</a:t>
            </a:r>
            <a:r>
              <a:rPr lang="en-US" sz="6000" dirty="0">
                <a:solidFill>
                  <a:srgbClr val="FAA7A2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FAA7A2"/>
                </a:solidFill>
                <a:latin typeface="Roboto Condensed"/>
              </a:rPr>
              <a:t>được</a:t>
            </a:r>
            <a:r>
              <a:rPr lang="en-US" sz="6000" dirty="0">
                <a:solidFill>
                  <a:srgbClr val="FAA7A2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FAA7A2"/>
                </a:solidFill>
                <a:latin typeface="Roboto Condensed"/>
              </a:rPr>
              <a:t>ra</a:t>
            </a:r>
            <a:r>
              <a:rPr lang="en-US" sz="6000" dirty="0">
                <a:solidFill>
                  <a:srgbClr val="FAA7A2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FAA7A2"/>
                </a:solidFill>
                <a:latin typeface="Roboto Condensed"/>
              </a:rPr>
              <a:t>lưu</a:t>
            </a:r>
            <a:r>
              <a:rPr lang="en-US" sz="6000" dirty="0">
                <a:solidFill>
                  <a:srgbClr val="FAA7A2"/>
                </a:solidFill>
                <a:latin typeface="Roboto Condensed"/>
              </a:rPr>
              <a:t> ý </a:t>
            </a:r>
            <a:r>
              <a:rPr lang="en-US" sz="6000" dirty="0" err="1">
                <a:solidFill>
                  <a:srgbClr val="FAA7A2"/>
                </a:solidFill>
                <a:latin typeface="Roboto Condensed"/>
              </a:rPr>
              <a:t>gì</a:t>
            </a:r>
            <a:r>
              <a:rPr lang="en-US" sz="6000" dirty="0">
                <a:solidFill>
                  <a:srgbClr val="FAA7A2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FAA7A2"/>
                </a:solidFill>
                <a:latin typeface="Roboto Condensed"/>
              </a:rPr>
              <a:t>khi</a:t>
            </a:r>
            <a:r>
              <a:rPr lang="en-US" sz="6000" dirty="0">
                <a:solidFill>
                  <a:srgbClr val="FAA7A2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FAA7A2"/>
                </a:solidFill>
                <a:latin typeface="Roboto Condensed"/>
              </a:rPr>
              <a:t>sử</a:t>
            </a:r>
            <a:r>
              <a:rPr lang="en-US" sz="6000" dirty="0">
                <a:solidFill>
                  <a:srgbClr val="FAA7A2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FAA7A2"/>
                </a:solidFill>
                <a:latin typeface="Roboto Condensed"/>
              </a:rPr>
              <a:t>dụng</a:t>
            </a:r>
            <a:r>
              <a:rPr lang="en-US" sz="6000" dirty="0">
                <a:solidFill>
                  <a:srgbClr val="FAA7A2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FAA7A2"/>
                </a:solidFill>
                <a:latin typeface="Roboto Condensed"/>
              </a:rPr>
              <a:t>từ</a:t>
            </a:r>
            <a:r>
              <a:rPr lang="en-US" sz="6000" dirty="0">
                <a:solidFill>
                  <a:srgbClr val="FAA7A2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FAA7A2"/>
                </a:solidFill>
                <a:latin typeface="Roboto Condensed"/>
              </a:rPr>
              <a:t>Hán</a:t>
            </a:r>
            <a:r>
              <a:rPr lang="en-US" sz="6000" dirty="0">
                <a:solidFill>
                  <a:srgbClr val="FAA7A2"/>
                </a:solidFill>
                <a:latin typeface="Roboto Condensed"/>
              </a:rPr>
              <a:t> Việt.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1463" b="1463"/>
          <a:stretch>
            <a:fillRect/>
          </a:stretch>
        </p:blipFill>
        <p:spPr>
          <a:xfrm>
            <a:off x="14517582" y="9071377"/>
            <a:ext cx="628838" cy="62883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240" b="325"/>
          <a:stretch>
            <a:fillRect/>
          </a:stretch>
        </p:blipFill>
        <p:spPr>
          <a:xfrm rot="-704046">
            <a:off x="398123" y="6129560"/>
            <a:ext cx="3659296" cy="429128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12772" y="258762"/>
            <a:ext cx="17575228" cy="1263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674"/>
              </a:lnSpc>
            </a:pPr>
            <a:r>
              <a:rPr lang="en-US" sz="6499">
                <a:solidFill>
                  <a:srgbClr val="A45207"/>
                </a:solidFill>
                <a:latin typeface="Fraunces Bold"/>
              </a:rPr>
              <a:t>I. TỪ HÁN VIỆT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12772" y="1977980"/>
            <a:ext cx="16885306" cy="914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500"/>
              </a:lnSpc>
            </a:pPr>
            <a:r>
              <a:rPr lang="en-US" sz="5000" dirty="0">
                <a:solidFill>
                  <a:srgbClr val="704C3E"/>
                </a:solidFill>
                <a:latin typeface="Roboto Condensed Bold"/>
              </a:rPr>
              <a:t>1. </a:t>
            </a:r>
            <a:r>
              <a:rPr lang="en-US" sz="5000" dirty="0" err="1">
                <a:solidFill>
                  <a:srgbClr val="704C3E"/>
                </a:solidFill>
                <a:latin typeface="Roboto Condensed Bold"/>
              </a:rPr>
              <a:t>Giải</a:t>
            </a:r>
            <a:r>
              <a:rPr lang="en-US" sz="5000" dirty="0">
                <a:solidFill>
                  <a:srgbClr val="704C3E"/>
                </a:solidFill>
                <a:latin typeface="Roboto Condensed Bold"/>
              </a:rPr>
              <a:t> </a:t>
            </a:r>
            <a:r>
              <a:rPr lang="en-US" sz="5000" dirty="0" err="1">
                <a:solidFill>
                  <a:srgbClr val="704C3E"/>
                </a:solidFill>
                <a:latin typeface="Roboto Condensed Bold"/>
              </a:rPr>
              <a:t>nghĩa</a:t>
            </a:r>
            <a:r>
              <a:rPr lang="en-US" sz="5000" dirty="0">
                <a:solidFill>
                  <a:srgbClr val="704C3E"/>
                </a:solidFill>
                <a:latin typeface="Roboto Condensed Bold"/>
              </a:rPr>
              <a:t> </a:t>
            </a:r>
            <a:r>
              <a:rPr lang="en-US" sz="5000" dirty="0" err="1">
                <a:solidFill>
                  <a:srgbClr val="704C3E"/>
                </a:solidFill>
                <a:latin typeface="Roboto Condensed Bold"/>
              </a:rPr>
              <a:t>từ</a:t>
            </a:r>
            <a:r>
              <a:rPr lang="en-US" sz="5000" dirty="0">
                <a:solidFill>
                  <a:srgbClr val="704C3E"/>
                </a:solidFill>
                <a:latin typeface="Roboto Condensed Bold"/>
              </a:rPr>
              <a:t> </a:t>
            </a:r>
            <a:r>
              <a:rPr lang="en-US" sz="5000" dirty="0" err="1">
                <a:solidFill>
                  <a:srgbClr val="704C3E"/>
                </a:solidFill>
                <a:latin typeface="Roboto Condensed Bold"/>
              </a:rPr>
              <a:t>Hán</a:t>
            </a:r>
            <a:r>
              <a:rPr lang="en-US" sz="5000" dirty="0">
                <a:solidFill>
                  <a:srgbClr val="704C3E"/>
                </a:solidFill>
                <a:latin typeface="Roboto Condensed Bold"/>
              </a:rPr>
              <a:t> Việt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886200" y="3576090"/>
            <a:ext cx="12552510" cy="4376926"/>
            <a:chOff x="0" y="0"/>
            <a:chExt cx="15376027" cy="583590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376017" cy="5835904"/>
            </a:xfrm>
            <a:custGeom>
              <a:avLst/>
              <a:gdLst/>
              <a:ahLst/>
              <a:cxnLst/>
              <a:rect l="l" t="t" r="r" b="b"/>
              <a:pathLst>
                <a:path w="15376017" h="5835904">
                  <a:moveTo>
                    <a:pt x="0" y="0"/>
                  </a:moveTo>
                  <a:lnTo>
                    <a:pt x="15376017" y="0"/>
                  </a:lnTo>
                  <a:lnTo>
                    <a:pt x="15376017" y="5835904"/>
                  </a:lnTo>
                  <a:lnTo>
                    <a:pt x="0" y="583590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r="2401" b="2571"/>
          <a:stretch>
            <a:fillRect/>
          </a:stretch>
        </p:blipFill>
        <p:spPr>
          <a:xfrm>
            <a:off x="11573615" y="3306967"/>
            <a:ext cx="3844598" cy="53824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560910" y="4031656"/>
            <a:ext cx="12320492" cy="53155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43001" lvl="2" indent="-381000" algn="just">
              <a:lnSpc>
                <a:spcPts val="7000"/>
              </a:lnSpc>
              <a:buFont typeface="Arial"/>
              <a:buChar char="⚬"/>
            </a:pPr>
            <a:r>
              <a:rPr lang="en-US" sz="4400" dirty="0" err="1">
                <a:solidFill>
                  <a:srgbClr val="474545"/>
                </a:solidFill>
                <a:latin typeface="Roboto Condensed"/>
              </a:rPr>
              <a:t>Phần</a:t>
            </a:r>
            <a:r>
              <a:rPr lang="en-US" sz="44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474545"/>
                </a:solidFill>
                <a:latin typeface="Roboto Condensed"/>
              </a:rPr>
              <a:t>lớn</a:t>
            </a:r>
            <a:r>
              <a:rPr lang="en-US" sz="44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474545"/>
                </a:solidFill>
                <a:latin typeface="Roboto Condensed"/>
              </a:rPr>
              <a:t>các</a:t>
            </a:r>
            <a:r>
              <a:rPr lang="en-US" sz="44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474545"/>
                </a:solidFill>
                <a:latin typeface="Roboto Condensed"/>
              </a:rPr>
              <a:t>yếu</a:t>
            </a:r>
            <a:r>
              <a:rPr lang="en-US" sz="44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474545"/>
                </a:solidFill>
                <a:latin typeface="Roboto Condensed"/>
              </a:rPr>
              <a:t>tố</a:t>
            </a:r>
            <a:r>
              <a:rPr lang="en-US" sz="44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474545"/>
                </a:solidFill>
                <a:latin typeface="Roboto Condensed"/>
              </a:rPr>
              <a:t>Hán</a:t>
            </a:r>
            <a:r>
              <a:rPr lang="en-US" sz="4400" dirty="0">
                <a:solidFill>
                  <a:srgbClr val="474545"/>
                </a:solidFill>
                <a:latin typeface="Roboto Condensed"/>
              </a:rPr>
              <a:t> Việt </a:t>
            </a:r>
            <a:r>
              <a:rPr lang="en-US" sz="4400" b="1" dirty="0" err="1">
                <a:solidFill>
                  <a:srgbClr val="F79646"/>
                </a:solidFill>
                <a:latin typeface="Roboto Condensed"/>
              </a:rPr>
              <a:t>không</a:t>
            </a:r>
            <a:r>
              <a:rPr lang="en-US" sz="4400" b="1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400" b="1" dirty="0" err="1">
                <a:solidFill>
                  <a:srgbClr val="F79646"/>
                </a:solidFill>
                <a:latin typeface="Roboto Condensed"/>
              </a:rPr>
              <a:t>được</a:t>
            </a:r>
            <a:r>
              <a:rPr lang="en-US" sz="4400" b="1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400" b="1" dirty="0" err="1">
                <a:solidFill>
                  <a:srgbClr val="F79646"/>
                </a:solidFill>
                <a:latin typeface="Roboto Condensed"/>
              </a:rPr>
              <a:t>dùng</a:t>
            </a:r>
            <a:r>
              <a:rPr lang="en-US" sz="4400" b="1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400" b="1" dirty="0" err="1">
                <a:solidFill>
                  <a:srgbClr val="F79646"/>
                </a:solidFill>
                <a:latin typeface="Roboto Condensed"/>
              </a:rPr>
              <a:t>độc</a:t>
            </a:r>
            <a:r>
              <a:rPr lang="en-US" sz="4400" b="1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400" b="1" dirty="0" err="1">
                <a:solidFill>
                  <a:srgbClr val="F79646"/>
                </a:solidFill>
                <a:latin typeface="Roboto Condensed"/>
              </a:rPr>
              <a:t>lập</a:t>
            </a:r>
            <a:r>
              <a:rPr lang="en-US" sz="4400" b="1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400" b="1" dirty="0" err="1">
                <a:solidFill>
                  <a:srgbClr val="F79646"/>
                </a:solidFill>
                <a:latin typeface="Roboto Condensed"/>
              </a:rPr>
              <a:t>như</a:t>
            </a:r>
            <a:r>
              <a:rPr lang="en-US" sz="4400" b="1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400" b="1" dirty="0" err="1">
                <a:solidFill>
                  <a:srgbClr val="F79646"/>
                </a:solidFill>
                <a:latin typeface="Roboto Condensed"/>
              </a:rPr>
              <a:t>từ</a:t>
            </a:r>
            <a:r>
              <a:rPr lang="en-US" sz="4400" b="1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474545"/>
                </a:solidFill>
                <a:latin typeface="Roboto Condensed"/>
              </a:rPr>
              <a:t>mà</a:t>
            </a:r>
            <a:r>
              <a:rPr lang="en-US" sz="44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4400" b="1" dirty="0" err="1">
                <a:solidFill>
                  <a:srgbClr val="F79646"/>
                </a:solidFill>
                <a:latin typeface="Roboto Condensed"/>
              </a:rPr>
              <a:t>để</a:t>
            </a:r>
            <a:r>
              <a:rPr lang="en-US" sz="4400" b="1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400" b="1" dirty="0" err="1">
                <a:solidFill>
                  <a:srgbClr val="F79646"/>
                </a:solidFill>
                <a:latin typeface="Roboto Condensed"/>
              </a:rPr>
              <a:t>dùng</a:t>
            </a:r>
            <a:r>
              <a:rPr lang="en-US" sz="4400" b="1" dirty="0">
                <a:solidFill>
                  <a:srgbClr val="F79646"/>
                </a:solidFill>
                <a:latin typeface="Roboto Condensed"/>
              </a:rPr>
              <a:t> tạo </a:t>
            </a:r>
            <a:r>
              <a:rPr lang="en-US" sz="4400" b="1" dirty="0" err="1">
                <a:solidFill>
                  <a:srgbClr val="F79646"/>
                </a:solidFill>
                <a:latin typeface="Roboto Condensed"/>
              </a:rPr>
              <a:t>từ</a:t>
            </a:r>
            <a:r>
              <a:rPr lang="en-US" sz="4400" b="1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400" b="1" dirty="0" err="1">
                <a:solidFill>
                  <a:srgbClr val="F79646"/>
                </a:solidFill>
                <a:latin typeface="Roboto Condensed"/>
              </a:rPr>
              <a:t>ghép</a:t>
            </a:r>
            <a:r>
              <a:rPr lang="en-US" sz="4400" dirty="0">
                <a:solidFill>
                  <a:srgbClr val="F79646"/>
                </a:solidFill>
                <a:latin typeface="Roboto Condensed"/>
              </a:rPr>
              <a:t>.</a:t>
            </a:r>
          </a:p>
          <a:p>
            <a:pPr marL="1143001" lvl="2" indent="-381000" algn="just">
              <a:lnSpc>
                <a:spcPts val="7000"/>
              </a:lnSpc>
              <a:buFont typeface="Arial"/>
              <a:buChar char="⚬"/>
            </a:pPr>
            <a:r>
              <a:rPr lang="en-US" sz="4400" dirty="0" err="1">
                <a:solidFill>
                  <a:srgbClr val="474545"/>
                </a:solidFill>
                <a:latin typeface="Roboto Condensed"/>
              </a:rPr>
              <a:t>Có</a:t>
            </a:r>
            <a:r>
              <a:rPr lang="en-US" sz="44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474545"/>
                </a:solidFill>
                <a:latin typeface="Roboto Condensed"/>
              </a:rPr>
              <a:t>thể</a:t>
            </a:r>
            <a:r>
              <a:rPr lang="en-US" sz="44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474545"/>
                </a:solidFill>
                <a:latin typeface="Roboto Condensed"/>
              </a:rPr>
              <a:t>giải</a:t>
            </a:r>
            <a:r>
              <a:rPr lang="en-US" sz="44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474545"/>
                </a:solidFill>
                <a:latin typeface="Roboto Condensed"/>
              </a:rPr>
              <a:t>nghĩa</a:t>
            </a:r>
            <a:r>
              <a:rPr lang="en-US" sz="44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474545"/>
                </a:solidFill>
                <a:latin typeface="Roboto Condensed"/>
              </a:rPr>
              <a:t>từ</a:t>
            </a:r>
            <a:r>
              <a:rPr lang="en-US" sz="44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474545"/>
                </a:solidFill>
                <a:latin typeface="Roboto Condensed"/>
              </a:rPr>
              <a:t>Hán</a:t>
            </a:r>
            <a:r>
              <a:rPr lang="en-US" sz="4400" dirty="0">
                <a:solidFill>
                  <a:srgbClr val="474545"/>
                </a:solidFill>
                <a:latin typeface="Roboto Condensed"/>
              </a:rPr>
              <a:t> Việt </a:t>
            </a:r>
            <a:r>
              <a:rPr lang="en-US" sz="4400" dirty="0" err="1">
                <a:solidFill>
                  <a:srgbClr val="474545"/>
                </a:solidFill>
                <a:latin typeface="Roboto Condensed"/>
              </a:rPr>
              <a:t>bằng</a:t>
            </a:r>
            <a:r>
              <a:rPr lang="en-US" sz="44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474545"/>
                </a:solidFill>
                <a:latin typeface="Roboto Condensed"/>
              </a:rPr>
              <a:t>cách</a:t>
            </a:r>
            <a:r>
              <a:rPr lang="en-US" sz="44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4400" b="1" dirty="0" err="1">
                <a:solidFill>
                  <a:srgbClr val="F79646"/>
                </a:solidFill>
                <a:latin typeface="Roboto Condensed"/>
              </a:rPr>
              <a:t>giải</a:t>
            </a:r>
            <a:r>
              <a:rPr lang="en-US" sz="4400" b="1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400" b="1" dirty="0" err="1">
                <a:solidFill>
                  <a:srgbClr val="F79646"/>
                </a:solidFill>
                <a:latin typeface="Roboto Condensed"/>
              </a:rPr>
              <a:t>nghĩa</a:t>
            </a:r>
            <a:r>
              <a:rPr lang="en-US" sz="4400" b="1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400" b="1" dirty="0" err="1">
                <a:solidFill>
                  <a:srgbClr val="F79646"/>
                </a:solidFill>
                <a:latin typeface="Roboto Condensed"/>
              </a:rPr>
              <a:t>từng</a:t>
            </a:r>
            <a:r>
              <a:rPr lang="en-US" sz="4400" b="1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400" b="1" dirty="0" err="1">
                <a:solidFill>
                  <a:srgbClr val="F79646"/>
                </a:solidFill>
                <a:latin typeface="Roboto Condensed"/>
              </a:rPr>
              <a:t>yếu</a:t>
            </a:r>
            <a:r>
              <a:rPr lang="en-US" sz="4400" b="1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400" b="1" dirty="0" err="1">
                <a:solidFill>
                  <a:srgbClr val="F79646"/>
                </a:solidFill>
                <a:latin typeface="Roboto Condensed"/>
              </a:rPr>
              <a:t>tố</a:t>
            </a:r>
            <a:r>
              <a:rPr lang="en-US" sz="4400" b="1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400" b="1" dirty="0" err="1">
                <a:solidFill>
                  <a:srgbClr val="F79646"/>
                </a:solidFill>
                <a:latin typeface="Roboto Condensed"/>
              </a:rPr>
              <a:t>của</a:t>
            </a:r>
            <a:r>
              <a:rPr lang="en-US" sz="4400" b="1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4400" b="1" dirty="0" err="1">
                <a:solidFill>
                  <a:srgbClr val="F79646"/>
                </a:solidFill>
                <a:latin typeface="Roboto Condensed"/>
              </a:rPr>
              <a:t>từ</a:t>
            </a:r>
            <a:r>
              <a:rPr lang="en-US" sz="4400" b="1" dirty="0">
                <a:solidFill>
                  <a:srgbClr val="F79646"/>
                </a:solidFill>
                <a:latin typeface="Roboto Condensed"/>
              </a:rPr>
              <a:t>.</a:t>
            </a:r>
          </a:p>
          <a:p>
            <a:pPr marL="1143001" lvl="2" indent="-381000" algn="just">
              <a:lnSpc>
                <a:spcPts val="7000"/>
              </a:lnSpc>
              <a:buFont typeface="Arial"/>
              <a:buChar char="⚬"/>
            </a:pPr>
            <a:endParaRPr lang="en-US" sz="4400" dirty="0">
              <a:solidFill>
                <a:srgbClr val="474545"/>
              </a:solidFill>
              <a:latin typeface="Roboto Condensed"/>
            </a:endParaRPr>
          </a:p>
          <a:p>
            <a:pPr marL="1143001" lvl="2" indent="-381000" algn="just">
              <a:lnSpc>
                <a:spcPts val="7000"/>
              </a:lnSpc>
              <a:buFont typeface="Arial"/>
              <a:buChar char="⚬"/>
            </a:pPr>
            <a:endParaRPr lang="en-US" sz="4400" dirty="0">
              <a:solidFill>
                <a:srgbClr val="474545"/>
              </a:solidFill>
              <a:latin typeface="Roboto Condensed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8C7A336A-46DA-4380-CD79-935AE88125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99" b="346"/>
          <a:stretch>
            <a:fillRect/>
          </a:stretch>
        </p:blipFill>
        <p:spPr>
          <a:xfrm>
            <a:off x="14215213" y="6530881"/>
            <a:ext cx="3945096" cy="3787292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1463" b="1463"/>
          <a:stretch>
            <a:fillRect/>
          </a:stretch>
        </p:blipFill>
        <p:spPr>
          <a:xfrm>
            <a:off x="14517582" y="9071377"/>
            <a:ext cx="628838" cy="62883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240" b="325"/>
          <a:stretch>
            <a:fillRect/>
          </a:stretch>
        </p:blipFill>
        <p:spPr>
          <a:xfrm rot="-704046">
            <a:off x="17124" y="5927956"/>
            <a:ext cx="3659296" cy="429128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12772" y="258762"/>
            <a:ext cx="17575228" cy="1263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674"/>
              </a:lnSpc>
            </a:pPr>
            <a:r>
              <a:rPr lang="en-US" sz="6499">
                <a:solidFill>
                  <a:srgbClr val="A45207"/>
                </a:solidFill>
                <a:latin typeface="Fraunces Bold"/>
              </a:rPr>
              <a:t>I. TỪ HÁN VIỆT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57733" y="2064312"/>
            <a:ext cx="16885306" cy="914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500"/>
              </a:lnSpc>
            </a:pPr>
            <a:r>
              <a:rPr lang="en-US" sz="5000" dirty="0">
                <a:solidFill>
                  <a:srgbClr val="704C3E"/>
                </a:solidFill>
                <a:latin typeface="Roboto Condensed Bold"/>
              </a:rPr>
              <a:t>2. Từ </a:t>
            </a:r>
            <a:r>
              <a:rPr lang="en-US" sz="5000" dirty="0" err="1">
                <a:solidFill>
                  <a:srgbClr val="704C3E"/>
                </a:solidFill>
                <a:latin typeface="Roboto Condensed Bold"/>
              </a:rPr>
              <a:t>Hán</a:t>
            </a:r>
            <a:r>
              <a:rPr lang="en-US" sz="5000" dirty="0">
                <a:solidFill>
                  <a:srgbClr val="704C3E"/>
                </a:solidFill>
                <a:latin typeface="Roboto Condensed Bold"/>
              </a:rPr>
              <a:t> Việt </a:t>
            </a:r>
            <a:r>
              <a:rPr lang="en-US" sz="5000" dirty="0" err="1">
                <a:solidFill>
                  <a:srgbClr val="704C3E"/>
                </a:solidFill>
                <a:latin typeface="Roboto Condensed Bold"/>
              </a:rPr>
              <a:t>đồng</a:t>
            </a:r>
            <a:r>
              <a:rPr lang="en-US" sz="5000" dirty="0">
                <a:solidFill>
                  <a:srgbClr val="704C3E"/>
                </a:solidFill>
                <a:latin typeface="Roboto Condensed Bold"/>
              </a:rPr>
              <a:t> </a:t>
            </a:r>
            <a:r>
              <a:rPr lang="en-US" sz="5000" dirty="0" err="1">
                <a:solidFill>
                  <a:srgbClr val="704C3E"/>
                </a:solidFill>
                <a:latin typeface="Roboto Condensed Bold"/>
              </a:rPr>
              <a:t>âm</a:t>
            </a:r>
            <a:endParaRPr lang="en-US" sz="5000" dirty="0">
              <a:solidFill>
                <a:srgbClr val="704C3E"/>
              </a:solidFill>
              <a:latin typeface="Roboto Condensed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3657600" y="3845762"/>
            <a:ext cx="12400110" cy="4376926"/>
            <a:chOff x="0" y="0"/>
            <a:chExt cx="15376027" cy="583590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376017" cy="5835904"/>
            </a:xfrm>
            <a:custGeom>
              <a:avLst/>
              <a:gdLst/>
              <a:ahLst/>
              <a:cxnLst/>
              <a:rect l="l" t="t" r="r" b="b"/>
              <a:pathLst>
                <a:path w="15376017" h="5835904">
                  <a:moveTo>
                    <a:pt x="0" y="0"/>
                  </a:moveTo>
                  <a:lnTo>
                    <a:pt x="15376017" y="0"/>
                  </a:lnTo>
                  <a:lnTo>
                    <a:pt x="15376017" y="5835904"/>
                  </a:lnTo>
                  <a:lnTo>
                    <a:pt x="0" y="583590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r="2401" b="2571"/>
          <a:stretch>
            <a:fillRect/>
          </a:stretch>
        </p:blipFill>
        <p:spPr>
          <a:xfrm>
            <a:off x="11822705" y="3656150"/>
            <a:ext cx="3844606" cy="53824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276600" y="4144403"/>
            <a:ext cx="12192000" cy="4427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43001" lvl="2" indent="-381000" algn="just">
              <a:lnSpc>
                <a:spcPts val="7000"/>
              </a:lnSpc>
              <a:buFont typeface="Arial"/>
              <a:buChar char="⚬"/>
            </a:pPr>
            <a:r>
              <a:rPr lang="vi-VN" sz="50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355377"/>
                </a:solidFill>
                <a:latin typeface="Roboto Condensed"/>
              </a:rPr>
              <a:t>Giống</a:t>
            </a:r>
            <a:r>
              <a:rPr lang="en-US" sz="5000" dirty="0">
                <a:solidFill>
                  <a:srgbClr val="355377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355377"/>
                </a:solidFill>
                <a:latin typeface="Roboto Condensed"/>
              </a:rPr>
              <a:t>như</a:t>
            </a:r>
            <a:r>
              <a:rPr lang="en-US" sz="5000" dirty="0">
                <a:solidFill>
                  <a:srgbClr val="355377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355377"/>
                </a:solidFill>
                <a:latin typeface="Roboto Condensed"/>
              </a:rPr>
              <a:t>tiếng</a:t>
            </a:r>
            <a:r>
              <a:rPr lang="en-US" sz="5000" dirty="0">
                <a:solidFill>
                  <a:srgbClr val="355377"/>
                </a:solidFill>
                <a:latin typeface="Roboto Condensed"/>
              </a:rPr>
              <a:t> Việt, </a:t>
            </a:r>
            <a:r>
              <a:rPr lang="en-US" sz="5000" dirty="0" err="1">
                <a:solidFill>
                  <a:srgbClr val="355377"/>
                </a:solidFill>
                <a:latin typeface="Roboto Condensed"/>
              </a:rPr>
              <a:t>trong</a:t>
            </a:r>
            <a:r>
              <a:rPr lang="en-US" sz="5000" dirty="0">
                <a:solidFill>
                  <a:srgbClr val="355377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355377"/>
                </a:solidFill>
                <a:latin typeface="Roboto Condensed"/>
              </a:rPr>
              <a:t>từ</a:t>
            </a:r>
            <a:r>
              <a:rPr lang="en-US" sz="5000" dirty="0">
                <a:solidFill>
                  <a:srgbClr val="355377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355377"/>
                </a:solidFill>
                <a:latin typeface="Roboto Condensed"/>
              </a:rPr>
              <a:t>Hán</a:t>
            </a:r>
            <a:r>
              <a:rPr lang="en-US" sz="5000" dirty="0">
                <a:solidFill>
                  <a:srgbClr val="355377"/>
                </a:solidFill>
                <a:latin typeface="Roboto Condensed"/>
              </a:rPr>
              <a:t> Việt </a:t>
            </a:r>
            <a:r>
              <a:rPr lang="en-US" sz="5000" dirty="0" err="1">
                <a:solidFill>
                  <a:srgbClr val="355377"/>
                </a:solidFill>
                <a:latin typeface="Roboto Condensed"/>
              </a:rPr>
              <a:t>có</a:t>
            </a:r>
            <a:r>
              <a:rPr lang="en-US" sz="5000" dirty="0">
                <a:solidFill>
                  <a:srgbClr val="355377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355377"/>
                </a:solidFill>
                <a:latin typeface="Roboto Condensed"/>
              </a:rPr>
              <a:t>từ</a:t>
            </a:r>
            <a:r>
              <a:rPr lang="en-US" sz="5000" dirty="0">
                <a:solidFill>
                  <a:srgbClr val="355377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355377"/>
                </a:solidFill>
                <a:latin typeface="Roboto Condensed"/>
              </a:rPr>
              <a:t>Hán</a:t>
            </a:r>
            <a:r>
              <a:rPr lang="en-US" sz="5000" dirty="0">
                <a:solidFill>
                  <a:srgbClr val="355377"/>
                </a:solidFill>
                <a:latin typeface="Roboto Condensed"/>
              </a:rPr>
              <a:t> Việt </a:t>
            </a:r>
            <a:r>
              <a:rPr lang="en-US" sz="5000" dirty="0" err="1">
                <a:solidFill>
                  <a:srgbClr val="355377"/>
                </a:solidFill>
                <a:latin typeface="Roboto Condensed"/>
              </a:rPr>
              <a:t>đồng</a:t>
            </a:r>
            <a:r>
              <a:rPr lang="en-US" sz="5000" dirty="0">
                <a:solidFill>
                  <a:srgbClr val="355377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355377"/>
                </a:solidFill>
                <a:latin typeface="Roboto Condensed"/>
              </a:rPr>
              <a:t>âm</a:t>
            </a:r>
            <a:r>
              <a:rPr lang="en-US" sz="5000" dirty="0">
                <a:solidFill>
                  <a:srgbClr val="355377"/>
                </a:solidFill>
                <a:latin typeface="Roboto Condensed"/>
              </a:rPr>
              <a:t>.</a:t>
            </a:r>
          </a:p>
          <a:p>
            <a:pPr marL="1143001" lvl="2" indent="-381000" algn="just">
              <a:lnSpc>
                <a:spcPts val="7000"/>
              </a:lnSpc>
              <a:buFont typeface="Arial"/>
              <a:buChar char="⚬"/>
            </a:pPr>
            <a:r>
              <a:rPr lang="vi-VN" sz="50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F79646"/>
                </a:solidFill>
                <a:latin typeface="Roboto Condensed"/>
              </a:rPr>
              <a:t>Có</a:t>
            </a:r>
            <a:r>
              <a:rPr lang="en-US" sz="5000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F79646"/>
                </a:solidFill>
                <a:latin typeface="Roboto Condensed"/>
              </a:rPr>
              <a:t>nhiều</a:t>
            </a:r>
            <a:r>
              <a:rPr lang="en-US" sz="5000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F79646"/>
                </a:solidFill>
                <a:latin typeface="Roboto Condensed"/>
              </a:rPr>
              <a:t>yếu</a:t>
            </a:r>
            <a:r>
              <a:rPr lang="en-US" sz="5000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F79646"/>
                </a:solidFill>
                <a:latin typeface="Roboto Condensed"/>
              </a:rPr>
              <a:t>tố</a:t>
            </a:r>
            <a:r>
              <a:rPr lang="en-US" sz="5000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F79646"/>
                </a:solidFill>
                <a:latin typeface="Roboto Condensed"/>
              </a:rPr>
              <a:t>Hán</a:t>
            </a:r>
            <a:r>
              <a:rPr lang="en-US" sz="5000" dirty="0">
                <a:solidFill>
                  <a:srgbClr val="F79646"/>
                </a:solidFill>
                <a:latin typeface="Roboto Condensed"/>
              </a:rPr>
              <a:t> Việt </a:t>
            </a:r>
            <a:r>
              <a:rPr lang="en-US" sz="5000" dirty="0" err="1">
                <a:solidFill>
                  <a:srgbClr val="F79646"/>
                </a:solidFill>
                <a:latin typeface="Roboto Condensed"/>
              </a:rPr>
              <a:t>đồng</a:t>
            </a:r>
            <a:r>
              <a:rPr lang="en-US" sz="5000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F79646"/>
                </a:solidFill>
                <a:latin typeface="Roboto Condensed"/>
              </a:rPr>
              <a:t>âm</a:t>
            </a:r>
            <a:r>
              <a:rPr lang="en-US" sz="5000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F79646"/>
                </a:solidFill>
                <a:latin typeface="Roboto Condensed"/>
              </a:rPr>
              <a:t>nhưng</a:t>
            </a:r>
            <a:r>
              <a:rPr lang="en-US" sz="5000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F79646"/>
                </a:solidFill>
                <a:latin typeface="Roboto Condensed"/>
              </a:rPr>
              <a:t>nghĩa</a:t>
            </a:r>
            <a:r>
              <a:rPr lang="en-US" sz="5000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F79646"/>
                </a:solidFill>
                <a:latin typeface="Roboto Condensed"/>
              </a:rPr>
              <a:t>khác</a:t>
            </a:r>
            <a:r>
              <a:rPr lang="en-US" sz="5000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F79646"/>
                </a:solidFill>
                <a:latin typeface="Roboto Condensed"/>
              </a:rPr>
              <a:t>xa</a:t>
            </a:r>
            <a:r>
              <a:rPr lang="en-US" sz="5000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F79646"/>
                </a:solidFill>
                <a:latin typeface="Roboto Condensed"/>
              </a:rPr>
              <a:t>nhau</a:t>
            </a:r>
            <a:r>
              <a:rPr lang="en-US" sz="5000" dirty="0">
                <a:solidFill>
                  <a:srgbClr val="F79646"/>
                </a:solidFill>
                <a:latin typeface="Roboto Condensed"/>
              </a:rPr>
              <a:t>.</a:t>
            </a:r>
          </a:p>
          <a:p>
            <a:pPr marL="1143001" lvl="2" indent="-381000" algn="just">
              <a:lnSpc>
                <a:spcPts val="7000"/>
              </a:lnSpc>
              <a:buFont typeface="Arial"/>
              <a:buChar char="⚬"/>
            </a:pPr>
            <a:endParaRPr lang="en-US" sz="5000" dirty="0">
              <a:solidFill>
                <a:srgbClr val="474545"/>
              </a:solidFill>
              <a:latin typeface="Roboto Condensed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F96B3B60-8533-0286-8F89-B576C1156E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99" b="346"/>
          <a:stretch>
            <a:fillRect/>
          </a:stretch>
        </p:blipFill>
        <p:spPr>
          <a:xfrm>
            <a:off x="14329049" y="6627685"/>
            <a:ext cx="3945096" cy="3787292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1463" b="1463"/>
          <a:stretch>
            <a:fillRect/>
          </a:stretch>
        </p:blipFill>
        <p:spPr>
          <a:xfrm>
            <a:off x="14517582" y="9071377"/>
            <a:ext cx="628838" cy="62883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299" b="346"/>
          <a:stretch>
            <a:fillRect/>
          </a:stretch>
        </p:blipFill>
        <p:spPr>
          <a:xfrm>
            <a:off x="14978908" y="6381556"/>
            <a:ext cx="3945096" cy="37872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240" b="325"/>
          <a:stretch>
            <a:fillRect/>
          </a:stretch>
        </p:blipFill>
        <p:spPr>
          <a:xfrm rot="-704046">
            <a:off x="398123" y="6129560"/>
            <a:ext cx="3659296" cy="429128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12772" y="258762"/>
            <a:ext cx="17575228" cy="1263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674"/>
              </a:lnSpc>
            </a:pPr>
            <a:r>
              <a:rPr lang="en-US" sz="6499">
                <a:solidFill>
                  <a:srgbClr val="A45207"/>
                </a:solidFill>
                <a:latin typeface="Fraunces Bold"/>
              </a:rPr>
              <a:t>I. TỪ HÁN VIỆT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12772" y="1984799"/>
            <a:ext cx="16885306" cy="914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500"/>
              </a:lnSpc>
            </a:pPr>
            <a:r>
              <a:rPr lang="en-US" sz="5000" dirty="0">
                <a:solidFill>
                  <a:srgbClr val="704C3E"/>
                </a:solidFill>
                <a:latin typeface="Roboto Condensed Bold"/>
              </a:rPr>
              <a:t>3. </a:t>
            </a:r>
            <a:r>
              <a:rPr lang="en-US" sz="5000" dirty="0" err="1">
                <a:solidFill>
                  <a:srgbClr val="704C3E"/>
                </a:solidFill>
                <a:latin typeface="Roboto Condensed Bold"/>
              </a:rPr>
              <a:t>Cách</a:t>
            </a:r>
            <a:r>
              <a:rPr lang="en-US" sz="5000" dirty="0">
                <a:solidFill>
                  <a:srgbClr val="704C3E"/>
                </a:solidFill>
                <a:latin typeface="Roboto Condensed Bold"/>
              </a:rPr>
              <a:t> </a:t>
            </a:r>
            <a:r>
              <a:rPr lang="en-US" sz="5000" dirty="0" err="1">
                <a:solidFill>
                  <a:srgbClr val="704C3E"/>
                </a:solidFill>
                <a:latin typeface="Roboto Condensed Bold"/>
              </a:rPr>
              <a:t>sử</a:t>
            </a:r>
            <a:r>
              <a:rPr lang="en-US" sz="5000" dirty="0">
                <a:solidFill>
                  <a:srgbClr val="704C3E"/>
                </a:solidFill>
                <a:latin typeface="Roboto Condensed Bold"/>
              </a:rPr>
              <a:t> </a:t>
            </a:r>
            <a:r>
              <a:rPr lang="en-US" sz="5000" dirty="0" err="1">
                <a:solidFill>
                  <a:srgbClr val="704C3E"/>
                </a:solidFill>
                <a:latin typeface="Roboto Condensed Bold"/>
              </a:rPr>
              <a:t>dụng</a:t>
            </a:r>
            <a:r>
              <a:rPr lang="en-US" sz="5000" dirty="0">
                <a:solidFill>
                  <a:srgbClr val="704C3E"/>
                </a:solidFill>
                <a:latin typeface="Roboto Condensed Bold"/>
              </a:rPr>
              <a:t> </a:t>
            </a:r>
            <a:r>
              <a:rPr lang="en-US" sz="5000" dirty="0" err="1">
                <a:solidFill>
                  <a:srgbClr val="704C3E"/>
                </a:solidFill>
                <a:latin typeface="Roboto Condensed Bold"/>
              </a:rPr>
              <a:t>từ</a:t>
            </a:r>
            <a:r>
              <a:rPr lang="en-US" sz="5000" dirty="0">
                <a:solidFill>
                  <a:srgbClr val="704C3E"/>
                </a:solidFill>
                <a:latin typeface="Roboto Condensed Bold"/>
              </a:rPr>
              <a:t> </a:t>
            </a:r>
            <a:r>
              <a:rPr lang="en-US" sz="5000" dirty="0" err="1">
                <a:solidFill>
                  <a:srgbClr val="704C3E"/>
                </a:solidFill>
                <a:latin typeface="Roboto Condensed Bold"/>
              </a:rPr>
              <a:t>Hán</a:t>
            </a:r>
            <a:r>
              <a:rPr lang="en-US" sz="5000" dirty="0">
                <a:solidFill>
                  <a:srgbClr val="704C3E"/>
                </a:solidFill>
                <a:latin typeface="Roboto Condensed Bold"/>
              </a:rPr>
              <a:t> Việt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135290" y="3925273"/>
            <a:ext cx="11532020" cy="4376926"/>
            <a:chOff x="0" y="0"/>
            <a:chExt cx="15376027" cy="583590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376017" cy="5835904"/>
            </a:xfrm>
            <a:custGeom>
              <a:avLst/>
              <a:gdLst/>
              <a:ahLst/>
              <a:cxnLst/>
              <a:rect l="l" t="t" r="r" b="b"/>
              <a:pathLst>
                <a:path w="15376017" h="5835904">
                  <a:moveTo>
                    <a:pt x="0" y="0"/>
                  </a:moveTo>
                  <a:lnTo>
                    <a:pt x="15376017" y="0"/>
                  </a:lnTo>
                  <a:lnTo>
                    <a:pt x="15376017" y="5835904"/>
                  </a:lnTo>
                  <a:lnTo>
                    <a:pt x="0" y="583590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r="2401" b="2571"/>
          <a:stretch>
            <a:fillRect/>
          </a:stretch>
        </p:blipFill>
        <p:spPr>
          <a:xfrm>
            <a:off x="11822705" y="3656150"/>
            <a:ext cx="3844606" cy="53824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923901" y="5098311"/>
            <a:ext cx="11658535" cy="263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2001" lvl="2" algn="just">
              <a:lnSpc>
                <a:spcPts val="7000"/>
              </a:lnSpc>
            </a:pPr>
            <a:r>
              <a:rPr lang="en-US" sz="5000" dirty="0" err="1">
                <a:solidFill>
                  <a:srgbClr val="474545"/>
                </a:solidFill>
                <a:latin typeface="Roboto Condensed"/>
              </a:rPr>
              <a:t>Lựa</a:t>
            </a:r>
            <a:r>
              <a:rPr lang="en-US" sz="50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474545"/>
                </a:solidFill>
                <a:latin typeface="Roboto Condensed"/>
              </a:rPr>
              <a:t>chọn</a:t>
            </a:r>
            <a:r>
              <a:rPr lang="en-US" sz="5000" dirty="0">
                <a:solidFill>
                  <a:srgbClr val="474545"/>
                </a:solidFill>
                <a:latin typeface="Roboto Condensed"/>
              </a:rPr>
              <a:t>, </a:t>
            </a:r>
            <a:r>
              <a:rPr lang="en-US" sz="5000" dirty="0" err="1">
                <a:solidFill>
                  <a:srgbClr val="474545"/>
                </a:solidFill>
                <a:latin typeface="Roboto Condensed"/>
              </a:rPr>
              <a:t>sử</a:t>
            </a:r>
            <a:r>
              <a:rPr lang="en-US" sz="50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474545"/>
                </a:solidFill>
                <a:latin typeface="Roboto Condensed"/>
              </a:rPr>
              <a:t>dụng</a:t>
            </a:r>
            <a:r>
              <a:rPr lang="en-US" sz="50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474545"/>
                </a:solidFill>
                <a:latin typeface="Roboto Condensed"/>
              </a:rPr>
              <a:t>từ</a:t>
            </a:r>
            <a:r>
              <a:rPr lang="en-US" sz="50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474545"/>
                </a:solidFill>
                <a:latin typeface="Roboto Condensed"/>
              </a:rPr>
              <a:t>Hán</a:t>
            </a:r>
            <a:r>
              <a:rPr lang="en-US" sz="5000" dirty="0">
                <a:solidFill>
                  <a:srgbClr val="474545"/>
                </a:solidFill>
                <a:latin typeface="Roboto Condensed"/>
              </a:rPr>
              <a:t> Việt </a:t>
            </a:r>
            <a:r>
              <a:rPr lang="en-US" sz="5000" dirty="0" err="1">
                <a:solidFill>
                  <a:srgbClr val="474545"/>
                </a:solidFill>
                <a:latin typeface="Roboto Condensed"/>
              </a:rPr>
              <a:t>cần</a:t>
            </a:r>
            <a:r>
              <a:rPr lang="en-US" sz="50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474545"/>
                </a:solidFill>
                <a:latin typeface="Roboto Condensed"/>
              </a:rPr>
              <a:t>dựa</a:t>
            </a:r>
            <a:r>
              <a:rPr lang="en-US" sz="50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474545"/>
                </a:solidFill>
                <a:latin typeface="Roboto Condensed"/>
              </a:rPr>
              <a:t>vào</a:t>
            </a:r>
            <a:r>
              <a:rPr lang="en-US" sz="50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5000" b="1" dirty="0" err="1">
                <a:solidFill>
                  <a:srgbClr val="F79646"/>
                </a:solidFill>
                <a:latin typeface="Roboto Condensed"/>
              </a:rPr>
              <a:t>ngữ</a:t>
            </a:r>
            <a:r>
              <a:rPr lang="en-US" sz="5000" b="1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5000" b="1" dirty="0" err="1">
                <a:solidFill>
                  <a:srgbClr val="F79646"/>
                </a:solidFill>
                <a:latin typeface="Roboto Condensed"/>
              </a:rPr>
              <a:t>cảnh</a:t>
            </a:r>
            <a:r>
              <a:rPr lang="en-US" sz="5000" b="1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5000" dirty="0">
                <a:solidFill>
                  <a:srgbClr val="474545"/>
                </a:solidFill>
                <a:latin typeface="Roboto Condensed"/>
              </a:rPr>
              <a:t>và </a:t>
            </a:r>
            <a:r>
              <a:rPr lang="en-US" sz="5000" b="1" dirty="0" err="1">
                <a:solidFill>
                  <a:srgbClr val="F79646"/>
                </a:solidFill>
                <a:latin typeface="Roboto Condensed"/>
              </a:rPr>
              <a:t>mục</a:t>
            </a:r>
            <a:r>
              <a:rPr lang="en-US" sz="5000" b="1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5000" b="1" dirty="0" err="1">
                <a:solidFill>
                  <a:srgbClr val="F79646"/>
                </a:solidFill>
                <a:latin typeface="Roboto Condensed"/>
              </a:rPr>
              <a:t>đích</a:t>
            </a:r>
            <a:r>
              <a:rPr lang="en-US" sz="5000" b="1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5000" b="1" dirty="0" err="1">
                <a:solidFill>
                  <a:srgbClr val="F79646"/>
                </a:solidFill>
                <a:latin typeface="Roboto Condensed"/>
              </a:rPr>
              <a:t>diễn</a:t>
            </a:r>
            <a:r>
              <a:rPr lang="en-US" sz="5000" b="1" dirty="0">
                <a:solidFill>
                  <a:srgbClr val="F79646"/>
                </a:solidFill>
                <a:latin typeface="Roboto Condensed"/>
              </a:rPr>
              <a:t> </a:t>
            </a:r>
            <a:r>
              <a:rPr lang="en-US" sz="5000" b="1" dirty="0" err="1">
                <a:solidFill>
                  <a:srgbClr val="F79646"/>
                </a:solidFill>
                <a:latin typeface="Roboto Condensed"/>
              </a:rPr>
              <a:t>đạt</a:t>
            </a:r>
            <a:r>
              <a:rPr lang="en-US" sz="5000" b="1" dirty="0">
                <a:solidFill>
                  <a:srgbClr val="F79646"/>
                </a:solidFill>
                <a:latin typeface="Roboto Condensed"/>
              </a:rPr>
              <a:t>.</a:t>
            </a:r>
          </a:p>
          <a:p>
            <a:pPr marL="1143001" lvl="2" indent="-381000" algn="just">
              <a:lnSpc>
                <a:spcPts val="7000"/>
              </a:lnSpc>
              <a:buFont typeface="Arial"/>
              <a:buChar char="⚬"/>
            </a:pPr>
            <a:endParaRPr lang="en-US" sz="5000" dirty="0">
              <a:solidFill>
                <a:srgbClr val="474545"/>
              </a:solidFill>
              <a:latin typeface="Roboto Condensed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36"/>
          <a:stretch>
            <a:fillRect/>
          </a:stretch>
        </p:blipFill>
        <p:spPr>
          <a:xfrm>
            <a:off x="0" y="0"/>
            <a:ext cx="18297525" cy="10287000"/>
          </a:xfrm>
          <a:prstGeom prst="rect">
            <a:avLst/>
          </a:prstGeom>
        </p:spPr>
      </p:pic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016255"/>
              </p:ext>
            </p:extLst>
          </p:nvPr>
        </p:nvGraphicFramePr>
        <p:xfrm>
          <a:off x="689933" y="4435780"/>
          <a:ext cx="16750164" cy="4794785"/>
        </p:xfrm>
        <a:graphic>
          <a:graphicData uri="http://schemas.openxmlformats.org/drawingml/2006/table">
            <a:tbl>
              <a:tblPr/>
              <a:tblGrid>
                <a:gridCol w="3461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8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6092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Mở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đoạn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(1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câu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)</a:t>
                      </a:r>
                      <a:endParaRPr lang="en-US" sz="11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2275" lvl="1" indent="-211138" algn="just">
                        <a:lnSpc>
                          <a:spcPts val="42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Roboto Condensed"/>
                        </a:rPr>
                        <a:t>Khi nhắc đến một hình ảnh biểu tượng cho hình ảnh đất nước, con người Việt Nam ta không thể không nhắc đến cây tre.</a:t>
                      </a:r>
                      <a:endParaRPr lang="en-US" sz="110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3019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Roboto Condensed Bold"/>
                        </a:rPr>
                        <a:t>Thân đoạn </a:t>
                      </a:r>
                      <a:endParaRPr lang="en-US" sz="1100"/>
                    </a:p>
                    <a:p>
                      <a:pPr algn="ctr">
                        <a:lnSpc>
                          <a:spcPts val="4200"/>
                        </a:lnSpc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Roboto Condensed Bold"/>
                        </a:rPr>
                        <a:t>(3-5 câu)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2275" lvl="1" indent="-211138" algn="just">
                        <a:lnSpc>
                          <a:spcPts val="42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Vẻ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đẹp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hình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dáng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cây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tre</a:t>
                      </a:r>
                      <a:endParaRPr lang="en-US" sz="1100" dirty="0"/>
                    </a:p>
                    <a:p>
                      <a:pPr algn="just">
                        <a:lnSpc>
                          <a:spcPts val="4200"/>
                        </a:lnSpc>
                      </a:pPr>
                      <a:r>
                        <a:rPr lang="vi-VN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  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=&gt;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Vẻ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đẹp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con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người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Việt Nam</a:t>
                      </a:r>
                    </a:p>
                    <a:p>
                      <a:pPr marL="422275" lvl="1" indent="-211138" algn="just">
                        <a:lnSpc>
                          <a:spcPts val="4200"/>
                        </a:lnSpc>
                        <a:buFont typeface="Arial"/>
                        <a:buChar char="•"/>
                      </a:pP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Cây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tre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còn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gắn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bó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với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người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dân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Việt Nam: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trong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đời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sống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trong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lao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động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sản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xuất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trong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chiến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đấu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.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567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Roboto Condensed Bold"/>
                        </a:rPr>
                        <a:t>Kết đoạn (1 câu)</a:t>
                      </a:r>
                      <a:endParaRPr lang="en-US" sz="110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2275" lvl="1" indent="-211138" algn="just">
                        <a:lnSpc>
                          <a:spcPts val="42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Khẳng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định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vẻ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đẹp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và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giá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trị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cây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tre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trong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lòng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người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Việt Nam.</a:t>
                      </a:r>
                      <a:endParaRPr lang="en-US" sz="1100" dirty="0"/>
                    </a:p>
                    <a:p>
                      <a:pPr marL="422275" lvl="1" indent="-211138" algn="just">
                        <a:lnSpc>
                          <a:spcPts val="4200"/>
                        </a:lnSpc>
                        <a:buFont typeface="Arial"/>
                        <a:buChar char="•"/>
                      </a:pP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Liên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hệ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bản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thân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.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658857" y="659991"/>
            <a:ext cx="8489906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50"/>
              </a:lnSpc>
            </a:pPr>
            <a:r>
              <a:rPr lang="en-US" sz="7500">
                <a:solidFill>
                  <a:srgbClr val="E6525E"/>
                </a:solidFill>
                <a:latin typeface="Fraunces Bold"/>
              </a:rPr>
              <a:t>II. VIẾT NGẮN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17051" y="1575097"/>
            <a:ext cx="16853898" cy="247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dirty="0">
                <a:solidFill>
                  <a:srgbClr val="474545"/>
                </a:solidFill>
                <a:latin typeface="Roboto Condensed"/>
              </a:rPr>
              <a:t>Viết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một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đoạn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văn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(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khoảng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5 - 7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dòng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)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nêu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cảm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nghĩ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của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em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về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hình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ảnh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cây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tre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được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tác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giả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Thép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Mới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thể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hiện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trong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bài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tùy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bút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Cây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tre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Việt Nam,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trong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đó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có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sử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dụng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ít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nhất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hai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từ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Hán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Việt.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Giải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thích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nghĩa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của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các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từ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Hán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 Việt </a:t>
            </a:r>
            <a:r>
              <a:rPr lang="en-US" sz="3500" dirty="0" err="1">
                <a:solidFill>
                  <a:srgbClr val="474545"/>
                </a:solidFill>
                <a:latin typeface="Roboto Condensed"/>
              </a:rPr>
              <a:t>đó</a:t>
            </a:r>
            <a:r>
              <a:rPr lang="en-US" sz="3500" dirty="0">
                <a:solidFill>
                  <a:srgbClr val="474545"/>
                </a:solidFill>
                <a:latin typeface="Roboto Condensed"/>
              </a:rPr>
              <a:t>.</a:t>
            </a: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474545"/>
              </a:solidFill>
              <a:latin typeface="Roboto Condense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58857" y="3663389"/>
            <a:ext cx="12115754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3500" dirty="0">
                <a:solidFill>
                  <a:srgbClr val="474545"/>
                </a:solidFill>
                <a:latin typeface="Roboto Condensed Bold"/>
              </a:rPr>
              <a:t>- </a:t>
            </a:r>
            <a:r>
              <a:rPr lang="en-US" sz="3500" dirty="0" err="1">
                <a:solidFill>
                  <a:srgbClr val="474545"/>
                </a:solidFill>
                <a:latin typeface="Roboto Condensed Bold"/>
              </a:rPr>
              <a:t>Tại</a:t>
            </a:r>
            <a:r>
              <a:rPr lang="en-US" sz="3500" dirty="0">
                <a:solidFill>
                  <a:srgbClr val="474545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 Bold"/>
              </a:rPr>
              <a:t>lớp</a:t>
            </a:r>
            <a:r>
              <a:rPr lang="en-US" sz="3500" dirty="0">
                <a:solidFill>
                  <a:srgbClr val="474545"/>
                </a:solidFill>
                <a:latin typeface="Roboto Condensed Bold"/>
              </a:rPr>
              <a:t>: </a:t>
            </a:r>
            <a:r>
              <a:rPr lang="en-US" sz="3500" dirty="0" err="1">
                <a:solidFill>
                  <a:srgbClr val="474545"/>
                </a:solidFill>
                <a:latin typeface="Roboto Condensed Bold"/>
              </a:rPr>
              <a:t>Lập</a:t>
            </a:r>
            <a:r>
              <a:rPr lang="en-US" sz="3500" dirty="0">
                <a:solidFill>
                  <a:srgbClr val="474545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 Bold"/>
              </a:rPr>
              <a:t>dàn</a:t>
            </a:r>
            <a:r>
              <a:rPr lang="en-US" sz="3500" dirty="0">
                <a:solidFill>
                  <a:srgbClr val="474545"/>
                </a:solidFill>
                <a:latin typeface="Roboto Condensed Bold"/>
              </a:rPr>
              <a:t> ý </a:t>
            </a:r>
            <a:r>
              <a:rPr lang="en-US" sz="3500" dirty="0" err="1">
                <a:solidFill>
                  <a:srgbClr val="474545"/>
                </a:solidFill>
                <a:latin typeface="Roboto Condensed Bold"/>
              </a:rPr>
              <a:t>cho</a:t>
            </a:r>
            <a:r>
              <a:rPr lang="en-US" sz="3500" dirty="0">
                <a:solidFill>
                  <a:srgbClr val="474545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 Bold"/>
              </a:rPr>
              <a:t>đoạn</a:t>
            </a:r>
            <a:r>
              <a:rPr lang="en-US" sz="3500" dirty="0">
                <a:solidFill>
                  <a:srgbClr val="474545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 Bold"/>
              </a:rPr>
              <a:t>văn</a:t>
            </a:r>
            <a:r>
              <a:rPr lang="en-US" sz="3500" dirty="0">
                <a:solidFill>
                  <a:srgbClr val="474545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 Bold"/>
              </a:rPr>
              <a:t>theo</a:t>
            </a:r>
            <a:r>
              <a:rPr lang="en-US" sz="3500" dirty="0">
                <a:solidFill>
                  <a:srgbClr val="474545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 Bold"/>
              </a:rPr>
              <a:t>mô</a:t>
            </a:r>
            <a:r>
              <a:rPr lang="en-US" sz="3500" dirty="0">
                <a:solidFill>
                  <a:srgbClr val="474545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 Bold"/>
              </a:rPr>
              <a:t>hình</a:t>
            </a:r>
            <a:endParaRPr lang="en-US" sz="3500" dirty="0">
              <a:solidFill>
                <a:srgbClr val="474545"/>
              </a:solidFill>
              <a:latin typeface="Roboto Condensed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20785" y="9525000"/>
            <a:ext cx="12115754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3500" dirty="0">
                <a:solidFill>
                  <a:srgbClr val="474545"/>
                </a:solidFill>
                <a:latin typeface="Roboto Condensed Bold"/>
              </a:rPr>
              <a:t>- </a:t>
            </a:r>
            <a:r>
              <a:rPr lang="en-US" sz="3500" dirty="0" err="1">
                <a:solidFill>
                  <a:srgbClr val="474545"/>
                </a:solidFill>
                <a:latin typeface="Roboto Condensed Bold"/>
              </a:rPr>
              <a:t>Về</a:t>
            </a:r>
            <a:r>
              <a:rPr lang="en-US" sz="3500" dirty="0">
                <a:solidFill>
                  <a:srgbClr val="474545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 Bold"/>
              </a:rPr>
              <a:t>nhà</a:t>
            </a:r>
            <a:r>
              <a:rPr lang="en-US" sz="3500" dirty="0">
                <a:solidFill>
                  <a:srgbClr val="474545"/>
                </a:solidFill>
                <a:latin typeface="Roboto Condensed Bold"/>
              </a:rPr>
              <a:t>: </a:t>
            </a:r>
            <a:r>
              <a:rPr lang="en-US" sz="3500" dirty="0" err="1">
                <a:solidFill>
                  <a:srgbClr val="474545"/>
                </a:solidFill>
                <a:latin typeface="Roboto Condensed Bold"/>
              </a:rPr>
              <a:t>hoàn</a:t>
            </a:r>
            <a:r>
              <a:rPr lang="en-US" sz="3500" dirty="0">
                <a:solidFill>
                  <a:srgbClr val="474545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 Bold"/>
              </a:rPr>
              <a:t>thành</a:t>
            </a:r>
            <a:r>
              <a:rPr lang="en-US" sz="3500" dirty="0">
                <a:solidFill>
                  <a:srgbClr val="474545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 Bold"/>
              </a:rPr>
              <a:t>đoạn</a:t>
            </a:r>
            <a:r>
              <a:rPr lang="en-US" sz="3500" dirty="0">
                <a:solidFill>
                  <a:srgbClr val="474545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474545"/>
                </a:solidFill>
                <a:latin typeface="Roboto Condensed Bold"/>
              </a:rPr>
              <a:t>văn</a:t>
            </a:r>
            <a:endParaRPr lang="en-US" sz="3500" dirty="0">
              <a:solidFill>
                <a:srgbClr val="474545"/>
              </a:solidFill>
              <a:latin typeface="Roboto Condensed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r="349" b="369"/>
          <a:stretch>
            <a:fillRect/>
          </a:stretch>
        </p:blipFill>
        <p:spPr>
          <a:xfrm>
            <a:off x="14820282" y="8294020"/>
            <a:ext cx="5002125" cy="41767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r="220" b="213"/>
          <a:stretch>
            <a:fillRect/>
          </a:stretch>
        </p:blipFill>
        <p:spPr>
          <a:xfrm>
            <a:off x="15622274" y="-2151557"/>
            <a:ext cx="4856534" cy="38123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 r="385" b="463"/>
          <a:stretch>
            <a:fillRect/>
          </a:stretch>
        </p:blipFill>
        <p:spPr>
          <a:xfrm rot="-669542">
            <a:off x="-2126808" y="8892510"/>
            <a:ext cx="2960559" cy="230385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303" b="322"/>
          <a:stretch>
            <a:fillRect/>
          </a:stretch>
        </p:blipFill>
        <p:spPr>
          <a:xfrm>
            <a:off x="15473084" y="-1389137"/>
            <a:ext cx="4007366" cy="33461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305" b="298"/>
          <a:stretch>
            <a:fillRect/>
          </a:stretch>
        </p:blipFill>
        <p:spPr>
          <a:xfrm rot="1120131">
            <a:off x="-1262117" y="8420832"/>
            <a:ext cx="4294636" cy="33712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31900" y="834245"/>
            <a:ext cx="5739391" cy="224553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31900" y="3693414"/>
            <a:ext cx="5739391" cy="22455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84327" y="6699403"/>
            <a:ext cx="5739391" cy="22455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679445" y="3079781"/>
            <a:ext cx="5739391" cy="22455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679445" y="6185687"/>
            <a:ext cx="5739391" cy="22455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336041" y="5938951"/>
            <a:ext cx="3874806" cy="44538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76273" y="1443298"/>
            <a:ext cx="7315200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>
                <a:solidFill>
                  <a:srgbClr val="BDA7D4"/>
                </a:solidFill>
                <a:latin typeface="#9Slide05 Dear Saturday"/>
              </a:rPr>
              <a:t>Phi </a:t>
            </a:r>
            <a:r>
              <a:rPr lang="en-US" sz="5300" dirty="0" err="1">
                <a:solidFill>
                  <a:srgbClr val="BDA7D4"/>
                </a:solidFill>
                <a:latin typeface="#9Slide05 Dear Saturday"/>
              </a:rPr>
              <a:t>cơ</a:t>
            </a:r>
            <a:endParaRPr lang="en-US" sz="5300" dirty="0">
              <a:solidFill>
                <a:srgbClr val="BDA7D4"/>
              </a:solidFill>
              <a:latin typeface="#9Slide05 Dear Saturday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76273" y="4302468"/>
            <a:ext cx="7315200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>
                <a:solidFill>
                  <a:srgbClr val="BDA7D4"/>
                </a:solidFill>
                <a:latin typeface="#9Slide05 Dear Saturday"/>
              </a:rPr>
              <a:t>Huynh </a:t>
            </a:r>
            <a:r>
              <a:rPr lang="en-US" sz="5300" dirty="0" err="1">
                <a:solidFill>
                  <a:srgbClr val="BDA7D4"/>
                </a:solidFill>
                <a:latin typeface="#9Slide05 Dear Saturday"/>
              </a:rPr>
              <a:t>đệ</a:t>
            </a:r>
            <a:endParaRPr lang="en-US" sz="5300" dirty="0">
              <a:solidFill>
                <a:srgbClr val="BDA7D4"/>
              </a:solidFill>
              <a:latin typeface="#9Slide05 Dear Saturday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7308456"/>
            <a:ext cx="7315200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>
                <a:solidFill>
                  <a:srgbClr val="BDA7D4"/>
                </a:solidFill>
                <a:latin typeface="#9Slide05 Dear Saturday"/>
              </a:rPr>
              <a:t>Mỹ </a:t>
            </a:r>
            <a:r>
              <a:rPr lang="en-US" sz="5300" dirty="0" err="1">
                <a:solidFill>
                  <a:srgbClr val="BDA7D4"/>
                </a:solidFill>
                <a:latin typeface="#9Slide05 Dear Saturday"/>
              </a:rPr>
              <a:t>nhân</a:t>
            </a:r>
            <a:endParaRPr lang="en-US" sz="5300" dirty="0">
              <a:solidFill>
                <a:srgbClr val="BDA7D4"/>
              </a:solidFill>
              <a:latin typeface="#9Slide05 Dear Saturday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123818" y="3688835"/>
            <a:ext cx="7315200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BDA7D4"/>
                </a:solidFill>
                <a:latin typeface="#9Slide05 Dear Saturday"/>
              </a:rPr>
              <a:t>Sơn hà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123818" y="6794740"/>
            <a:ext cx="7315200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BDA7D4"/>
                </a:solidFill>
                <a:latin typeface="#9Slide05 Dear Saturday"/>
              </a:rPr>
              <a:t>Phụ mẫu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444359" y="1475656"/>
            <a:ext cx="8714482" cy="1318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79"/>
              </a:lnSpc>
              <a:spcBef>
                <a:spcPct val="0"/>
              </a:spcBef>
            </a:pPr>
            <a:r>
              <a:rPr lang="en-US" sz="7699">
                <a:solidFill>
                  <a:srgbClr val="956047"/>
                </a:solidFill>
                <a:latin typeface="#9Slide05 Dear Saturday"/>
              </a:rPr>
              <a:t>Bậc thầy ngôn ngữ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011" t="2874" r="8596" b="816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08520" y="606985"/>
            <a:ext cx="16142936" cy="4010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99"/>
              </a:lnSpc>
            </a:pPr>
            <a:r>
              <a:rPr lang="en-US" sz="12999">
                <a:solidFill>
                  <a:srgbClr val="7D876E"/>
                </a:solidFill>
                <a:latin typeface="#9Slide05 VL Fadilla"/>
              </a:rPr>
              <a:t>Xin chào </a:t>
            </a:r>
          </a:p>
          <a:p>
            <a:pPr algn="ctr">
              <a:lnSpc>
                <a:spcPts val="15600"/>
              </a:lnSpc>
            </a:pPr>
            <a:r>
              <a:rPr lang="en-US" sz="12999">
                <a:solidFill>
                  <a:srgbClr val="7D876E"/>
                </a:solidFill>
                <a:latin typeface="#9Slide05 VL Fadilla"/>
              </a:rPr>
              <a:t>và hẹn gặp lại!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299" b="346"/>
          <a:stretch>
            <a:fillRect/>
          </a:stretch>
        </p:blipFill>
        <p:spPr>
          <a:xfrm>
            <a:off x="11890169" y="3490512"/>
            <a:ext cx="6397831" cy="61419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r="240" b="325"/>
          <a:stretch>
            <a:fillRect/>
          </a:stretch>
        </p:blipFill>
        <p:spPr>
          <a:xfrm rot="-704046">
            <a:off x="176285" y="3970736"/>
            <a:ext cx="5369744" cy="6297141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1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255" b="191"/>
          <a:stretch>
            <a:fillRect/>
          </a:stretch>
        </p:blipFill>
        <p:spPr>
          <a:xfrm>
            <a:off x="2183238" y="1215313"/>
            <a:ext cx="13594196" cy="76339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775" b="839"/>
          <a:stretch>
            <a:fillRect/>
          </a:stretch>
        </p:blipFill>
        <p:spPr>
          <a:xfrm rot="-345394">
            <a:off x="10714464" y="8305593"/>
            <a:ext cx="6133165" cy="172843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r="536" b="472"/>
          <a:stretch>
            <a:fillRect/>
          </a:stretch>
        </p:blipFill>
        <p:spPr>
          <a:xfrm>
            <a:off x="1370880" y="7485709"/>
            <a:ext cx="2772309" cy="20666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r="65809" b="56454"/>
          <a:stretch>
            <a:fillRect/>
          </a:stretch>
        </p:blipFill>
        <p:spPr>
          <a:xfrm rot="1952767">
            <a:off x="2731622" y="3794093"/>
            <a:ext cx="665998" cy="81442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l="36722" t="34915" r="1345" b="1394"/>
          <a:stretch>
            <a:fillRect/>
          </a:stretch>
        </p:blipFill>
        <p:spPr>
          <a:xfrm rot="-275319">
            <a:off x="14566088" y="5303219"/>
            <a:ext cx="745739" cy="7363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r="1377" b="1377"/>
          <a:stretch>
            <a:fillRect/>
          </a:stretch>
        </p:blipFill>
        <p:spPr>
          <a:xfrm>
            <a:off x="15885532" y="7485709"/>
            <a:ext cx="1033315" cy="10333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r="478" b="500"/>
          <a:stretch>
            <a:fillRect/>
          </a:stretch>
        </p:blipFill>
        <p:spPr>
          <a:xfrm rot="-607908">
            <a:off x="-599198" y="-348637"/>
            <a:ext cx="2763456" cy="158270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-963418" y="4080937"/>
            <a:ext cx="20214836" cy="1596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07"/>
              </a:lnSpc>
            </a:pPr>
            <a:r>
              <a:rPr lang="en-US" sz="11316" dirty="0">
                <a:solidFill>
                  <a:srgbClr val="DD3F4C"/>
                </a:solidFill>
                <a:latin typeface="#9Slide03 Bebas Neue Bold"/>
              </a:rPr>
              <a:t>THỰC HÀNH TIẾNG VIỆT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 r="325" b="518"/>
          <a:stretch>
            <a:fillRect/>
          </a:stretch>
        </p:blipFill>
        <p:spPr>
          <a:xfrm rot="-10037750">
            <a:off x="16530274" y="-235882"/>
            <a:ext cx="1727910" cy="135719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558484" y="2903068"/>
            <a:ext cx="14843706" cy="71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9"/>
              </a:lnSpc>
            </a:pPr>
            <a:r>
              <a:rPr lang="en-US" sz="5149">
                <a:solidFill>
                  <a:srgbClr val="84492D"/>
                </a:solidFill>
                <a:latin typeface="Fraunces Bold"/>
              </a:rPr>
              <a:t>BÀI 9: TÙY BÚT VÀ TẢN VĂN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06607" y="6350328"/>
            <a:ext cx="7325601" cy="1559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739"/>
              </a:lnSpc>
              <a:spcBef>
                <a:spcPct val="0"/>
              </a:spcBef>
            </a:pPr>
            <a:r>
              <a:rPr lang="en-US" sz="9099" dirty="0">
                <a:solidFill>
                  <a:srgbClr val="956047"/>
                </a:solidFill>
                <a:latin typeface="#9Slide05 Dear Saturday"/>
              </a:rPr>
              <a:t>Từ </a:t>
            </a:r>
            <a:r>
              <a:rPr lang="en-US" sz="9099" dirty="0" err="1">
                <a:solidFill>
                  <a:srgbClr val="956047"/>
                </a:solidFill>
                <a:latin typeface="#9Slide05 Dear Saturday"/>
              </a:rPr>
              <a:t>Hán</a:t>
            </a:r>
            <a:r>
              <a:rPr lang="en-US" sz="9099" dirty="0">
                <a:solidFill>
                  <a:srgbClr val="956047"/>
                </a:solidFill>
                <a:latin typeface="#9Slide05 Dear Saturday"/>
              </a:rPr>
              <a:t> Việt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416" b="409"/>
          <a:stretch>
            <a:fillRect/>
          </a:stretch>
        </p:blipFill>
        <p:spPr>
          <a:xfrm>
            <a:off x="15001933" y="-1596997"/>
            <a:ext cx="3673544" cy="28837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36"/>
          <a:stretch>
            <a:fillRect/>
          </a:stretch>
        </p:blipFill>
        <p:spPr>
          <a:xfrm>
            <a:off x="0" y="0"/>
            <a:ext cx="18297525" cy="10287000"/>
          </a:xfrm>
          <a:prstGeom prst="rect">
            <a:avLst/>
          </a:prstGeom>
        </p:spPr>
      </p:pic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595571" y="3474282"/>
          <a:ext cx="17306110" cy="6466881"/>
        </p:xfrm>
        <a:graphic>
          <a:graphicData uri="http://schemas.openxmlformats.org/drawingml/2006/table">
            <a:tbl>
              <a:tblPr/>
              <a:tblGrid>
                <a:gridCol w="17306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8210">
                <a:tc>
                  <a:txBody>
                    <a:bodyPr/>
                    <a:lstStyle/>
                    <a:p>
                      <a:pPr algn="ctr">
                        <a:lnSpc>
                          <a:spcPts val="4558"/>
                        </a:lnSpc>
                        <a:defRPr/>
                      </a:pPr>
                      <a:r>
                        <a:rPr lang="en-US" sz="3799" dirty="0">
                          <a:solidFill>
                            <a:srgbClr val="474545"/>
                          </a:solidFill>
                          <a:latin typeface="Roboto Condensed Bold"/>
                        </a:rPr>
                        <a:t>NHIỆM VỤ 1</a:t>
                      </a:r>
                      <a:endParaRPr lang="en-US" sz="1100" dirty="0"/>
                    </a:p>
                  </a:txBody>
                  <a:tcPr marL="0" marR="0" marT="0" marB="0" anchor="ctr">
                    <a:lnL w="14288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671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0" marR="0" marT="0" marB="0" anchor="ctr">
                    <a:lnL w="14288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r="1051" b="1051"/>
          <a:stretch>
            <a:fillRect/>
          </a:stretch>
        </p:blipFill>
        <p:spPr>
          <a:xfrm>
            <a:off x="17505837" y="2101735"/>
            <a:ext cx="791688" cy="79168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275277" y="5143500"/>
            <a:ext cx="16896886" cy="411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250"/>
              </a:lnSpc>
            </a:pPr>
            <a:r>
              <a:rPr lang="en-US" sz="4500" dirty="0">
                <a:solidFill>
                  <a:srgbClr val="191919"/>
                </a:solidFill>
                <a:latin typeface="Roboto Condensed Bold"/>
              </a:rPr>
              <a:t>HS </a:t>
            </a:r>
            <a:r>
              <a:rPr lang="en-US" sz="4500" dirty="0" err="1">
                <a:solidFill>
                  <a:srgbClr val="191919"/>
                </a:solidFill>
                <a:latin typeface="Roboto Condensed Bold"/>
              </a:rPr>
              <a:t>tham</a:t>
            </a:r>
            <a:r>
              <a:rPr lang="en-US" sz="4500" dirty="0">
                <a:solidFill>
                  <a:srgbClr val="191919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191919"/>
                </a:solidFill>
                <a:latin typeface="Roboto Condensed Bold"/>
              </a:rPr>
              <a:t>gia</a:t>
            </a:r>
            <a:r>
              <a:rPr lang="en-US" sz="4500" dirty="0">
                <a:solidFill>
                  <a:srgbClr val="191919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191919"/>
                </a:solidFill>
                <a:latin typeface="Roboto Condensed Bold"/>
              </a:rPr>
              <a:t>trò</a:t>
            </a:r>
            <a:r>
              <a:rPr lang="en-US" sz="4500" dirty="0">
                <a:solidFill>
                  <a:srgbClr val="191919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191919"/>
                </a:solidFill>
                <a:latin typeface="Roboto Condensed Bold"/>
              </a:rPr>
              <a:t>chơi</a:t>
            </a:r>
            <a:r>
              <a:rPr lang="en-US" sz="4500" dirty="0">
                <a:solidFill>
                  <a:srgbClr val="191919"/>
                </a:solidFill>
                <a:latin typeface="Roboto Condensed Bold"/>
              </a:rPr>
              <a:t>: </a:t>
            </a:r>
            <a:r>
              <a:rPr lang="en-US" sz="4500" i="1" dirty="0" err="1">
                <a:solidFill>
                  <a:srgbClr val="191919"/>
                </a:solidFill>
                <a:latin typeface="Roboto Condensed Bold"/>
              </a:rPr>
              <a:t>Nhà</a:t>
            </a:r>
            <a:r>
              <a:rPr lang="en-US" sz="4500" i="1" dirty="0">
                <a:solidFill>
                  <a:srgbClr val="191919"/>
                </a:solidFill>
                <a:latin typeface="Roboto Condensed Bold"/>
              </a:rPr>
              <a:t> </a:t>
            </a:r>
            <a:r>
              <a:rPr lang="en-US" sz="4500" i="1" dirty="0" err="1">
                <a:solidFill>
                  <a:srgbClr val="191919"/>
                </a:solidFill>
                <a:latin typeface="Roboto Condensed Bold"/>
              </a:rPr>
              <a:t>ngôn</a:t>
            </a:r>
            <a:r>
              <a:rPr lang="en-US" sz="4500" i="1" dirty="0">
                <a:solidFill>
                  <a:srgbClr val="191919"/>
                </a:solidFill>
                <a:latin typeface="Roboto Condensed Bold"/>
              </a:rPr>
              <a:t> </a:t>
            </a:r>
            <a:r>
              <a:rPr lang="en-US" sz="4500" i="1" dirty="0" err="1">
                <a:solidFill>
                  <a:srgbClr val="191919"/>
                </a:solidFill>
                <a:latin typeface="Roboto Condensed Bold"/>
              </a:rPr>
              <a:t>ngữ</a:t>
            </a:r>
            <a:r>
              <a:rPr lang="en-US" sz="4500" i="1" dirty="0">
                <a:solidFill>
                  <a:srgbClr val="191919"/>
                </a:solidFill>
                <a:latin typeface="Roboto Condensed Bold"/>
              </a:rPr>
              <a:t> </a:t>
            </a:r>
            <a:r>
              <a:rPr lang="en-US" sz="4500" i="1" dirty="0" err="1">
                <a:solidFill>
                  <a:srgbClr val="191919"/>
                </a:solidFill>
                <a:latin typeface="Roboto Condensed Bold"/>
              </a:rPr>
              <a:t>tài</a:t>
            </a:r>
            <a:r>
              <a:rPr lang="en-US" sz="4500" i="1" dirty="0">
                <a:solidFill>
                  <a:srgbClr val="191919"/>
                </a:solidFill>
                <a:latin typeface="Roboto Condensed Bold"/>
              </a:rPr>
              <a:t> </a:t>
            </a:r>
            <a:r>
              <a:rPr lang="en-US" sz="4500" i="1" dirty="0" err="1">
                <a:solidFill>
                  <a:srgbClr val="191919"/>
                </a:solidFill>
                <a:latin typeface="Roboto Condensed Bold"/>
              </a:rPr>
              <a:t>ba</a:t>
            </a:r>
            <a:endParaRPr lang="en-US" sz="4500" i="1" dirty="0">
              <a:solidFill>
                <a:srgbClr val="191919"/>
              </a:solidFill>
              <a:latin typeface="Roboto Condensed Bold"/>
            </a:endParaRPr>
          </a:p>
          <a:p>
            <a:pPr algn="just">
              <a:lnSpc>
                <a:spcPts val="11250"/>
              </a:lnSpc>
            </a:pPr>
            <a:r>
              <a:rPr lang="en-US" sz="4500" dirty="0">
                <a:solidFill>
                  <a:srgbClr val="191919"/>
                </a:solidFill>
                <a:latin typeface="Roboto Condensed Bold"/>
              </a:rPr>
              <a:t>GV chia </a:t>
            </a:r>
            <a:r>
              <a:rPr lang="en-US" sz="4500" dirty="0" err="1">
                <a:solidFill>
                  <a:srgbClr val="191919"/>
                </a:solidFill>
                <a:latin typeface="Roboto Condensed Bold"/>
              </a:rPr>
              <a:t>lớp</a:t>
            </a:r>
            <a:r>
              <a:rPr lang="en-US" sz="4500" dirty="0">
                <a:solidFill>
                  <a:srgbClr val="191919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191919"/>
                </a:solidFill>
                <a:latin typeface="Roboto Condensed Bold"/>
              </a:rPr>
              <a:t>thành</a:t>
            </a:r>
            <a:r>
              <a:rPr lang="en-US" sz="4500" dirty="0">
                <a:solidFill>
                  <a:srgbClr val="191919"/>
                </a:solidFill>
                <a:latin typeface="Roboto Condensed Bold"/>
              </a:rPr>
              <a:t> 6 </a:t>
            </a:r>
            <a:r>
              <a:rPr lang="en-US" sz="4500" dirty="0" err="1">
                <a:solidFill>
                  <a:srgbClr val="191919"/>
                </a:solidFill>
                <a:latin typeface="Roboto Condensed Bold"/>
              </a:rPr>
              <a:t>nhóm</a:t>
            </a:r>
            <a:r>
              <a:rPr lang="en-US" sz="4500" dirty="0">
                <a:solidFill>
                  <a:srgbClr val="191919"/>
                </a:solidFill>
                <a:latin typeface="Roboto Condensed Bold"/>
              </a:rPr>
              <a:t>, 2 </a:t>
            </a:r>
            <a:r>
              <a:rPr lang="en-US" sz="4500" dirty="0" err="1">
                <a:solidFill>
                  <a:srgbClr val="191919"/>
                </a:solidFill>
                <a:latin typeface="Roboto Condensed Bold"/>
              </a:rPr>
              <a:t>nhóm</a:t>
            </a:r>
            <a:r>
              <a:rPr lang="en-US" sz="4500" dirty="0">
                <a:solidFill>
                  <a:srgbClr val="191919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191919"/>
                </a:solidFill>
                <a:latin typeface="Roboto Condensed Bold"/>
              </a:rPr>
              <a:t>thực</a:t>
            </a:r>
            <a:r>
              <a:rPr lang="en-US" sz="4500" dirty="0">
                <a:solidFill>
                  <a:srgbClr val="191919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191919"/>
                </a:solidFill>
                <a:latin typeface="Roboto Condensed Bold"/>
              </a:rPr>
              <a:t>hiện</a:t>
            </a:r>
            <a:r>
              <a:rPr lang="en-US" sz="4500" dirty="0">
                <a:solidFill>
                  <a:srgbClr val="191919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191919"/>
                </a:solidFill>
                <a:latin typeface="Roboto Condensed Bold"/>
              </a:rPr>
              <a:t>cùng</a:t>
            </a:r>
            <a:r>
              <a:rPr lang="en-US" sz="4500" dirty="0">
                <a:solidFill>
                  <a:srgbClr val="191919"/>
                </a:solidFill>
                <a:latin typeface="Roboto Condensed Bold"/>
              </a:rPr>
              <a:t> 1 </a:t>
            </a:r>
            <a:r>
              <a:rPr lang="en-US" sz="4500" dirty="0" err="1">
                <a:solidFill>
                  <a:srgbClr val="191919"/>
                </a:solidFill>
                <a:latin typeface="Roboto Condensed Bold"/>
              </a:rPr>
              <a:t>nội</a:t>
            </a:r>
            <a:r>
              <a:rPr lang="en-US" sz="4500" dirty="0">
                <a:solidFill>
                  <a:srgbClr val="191919"/>
                </a:solidFill>
                <a:latin typeface="Roboto Condensed Bold"/>
              </a:rPr>
              <a:t> dung</a:t>
            </a:r>
          </a:p>
          <a:p>
            <a:pPr algn="just">
              <a:lnSpc>
                <a:spcPts val="11250"/>
              </a:lnSpc>
            </a:pPr>
            <a:endParaRPr lang="en-US" sz="4500" dirty="0">
              <a:solidFill>
                <a:srgbClr val="191919"/>
              </a:solidFill>
              <a:latin typeface="Roboto Condensed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54453" y="1466850"/>
            <a:ext cx="17943072" cy="718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7600" dirty="0">
                <a:solidFill>
                  <a:srgbClr val="704C3E"/>
                </a:solidFill>
                <a:latin typeface="Fraunces Bold"/>
              </a:rPr>
              <a:t>TÌM HIỂU TRI THỨC TIẾNG VIỆT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r="354" b="295"/>
          <a:stretch>
            <a:fillRect/>
          </a:stretch>
        </p:blipFill>
        <p:spPr>
          <a:xfrm rot="596681">
            <a:off x="-950820" y="9302596"/>
            <a:ext cx="3959039" cy="26970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 r="312" b="294"/>
          <a:stretch>
            <a:fillRect/>
          </a:stretch>
        </p:blipFill>
        <p:spPr>
          <a:xfrm rot="-275878">
            <a:off x="-688679" y="-3064879"/>
            <a:ext cx="5165430" cy="400536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 r="257" b="257"/>
          <a:stretch>
            <a:fillRect/>
          </a:stretch>
        </p:blipFill>
        <p:spPr>
          <a:xfrm rot="457624">
            <a:off x="16366852" y="8805480"/>
            <a:ext cx="4617249" cy="409780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000"/>
          </a:blip>
          <a:srcRect r="8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416" b="409"/>
          <a:stretch>
            <a:fillRect/>
          </a:stretch>
        </p:blipFill>
        <p:spPr>
          <a:xfrm>
            <a:off x="15001933" y="-1596997"/>
            <a:ext cx="3673544" cy="28837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1051" b="1051"/>
          <a:stretch>
            <a:fillRect/>
          </a:stretch>
        </p:blipFill>
        <p:spPr>
          <a:xfrm>
            <a:off x="17505837" y="2101735"/>
            <a:ext cx="791688" cy="79168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54453" y="843875"/>
            <a:ext cx="17943072" cy="718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7600">
                <a:solidFill>
                  <a:srgbClr val="704C3E"/>
                </a:solidFill>
                <a:latin typeface="Fraunces Bold"/>
              </a:rPr>
              <a:t>TÌM HIỂU TRI THỨC TIẾNG VIỆT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r="354" b="295"/>
          <a:stretch>
            <a:fillRect/>
          </a:stretch>
        </p:blipFill>
        <p:spPr>
          <a:xfrm rot="596681">
            <a:off x="-950820" y="9302596"/>
            <a:ext cx="3959039" cy="26970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r="312" b="294"/>
          <a:stretch>
            <a:fillRect/>
          </a:stretch>
        </p:blipFill>
        <p:spPr>
          <a:xfrm rot="-275878">
            <a:off x="-688679" y="-3291555"/>
            <a:ext cx="5165430" cy="40053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r="257" b="257"/>
          <a:stretch>
            <a:fillRect/>
          </a:stretch>
        </p:blipFill>
        <p:spPr>
          <a:xfrm rot="457624">
            <a:off x="16366852" y="8805480"/>
            <a:ext cx="4617249" cy="409780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699" y="1787206"/>
            <a:ext cx="9017160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C6643F"/>
                </a:solidFill>
                <a:latin typeface="Roboto Condensed Bold"/>
              </a:rPr>
              <a:t>Nhóm 1, 2: </a:t>
            </a:r>
          </a:p>
          <a:p>
            <a:pPr algn="l">
              <a:lnSpc>
                <a:spcPts val="6299"/>
              </a:lnSpc>
            </a:pPr>
            <a:endParaRPr lang="en-US" sz="4500">
              <a:solidFill>
                <a:srgbClr val="C6643F"/>
              </a:solidFill>
              <a:latin typeface="Roboto Condense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884511" y="2600821"/>
            <a:ext cx="15611801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Tìm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từ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Hán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Việt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trong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những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câu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dưới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đây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(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trích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tuỳ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bút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Cây</a:t>
            </a:r>
            <a:r>
              <a:rPr lang="en-US" sz="4000" b="1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tre</a:t>
            </a:r>
            <a:r>
              <a:rPr lang="en-US" sz="4000" b="1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Việt Nam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của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Thép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Mới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).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Xác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định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nghĩa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của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các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từ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Hán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Việt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đã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tìm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được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và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nghĩa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của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mỗi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yếu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tố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cấu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tạo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nên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các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từ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đó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en-US" sz="4000" b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hlinkClick r:id="rId8" tooltip="https://haylamdo.com/sbt-ngu-van-7-cd/cau-1-trang-37-sbt-ngu-van-lop-7-tap-2-canh-dieu.jsp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894036" y="4878420"/>
            <a:ext cx="11018520" cy="660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000" dirty="0" err="1">
                <a:solidFill>
                  <a:srgbClr val="000000"/>
                </a:solidFill>
                <a:latin typeface="Roboto Condensed Bold"/>
              </a:rPr>
              <a:t>Hãy</a:t>
            </a:r>
            <a:r>
              <a:rPr lang="en-US" sz="40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 Bold"/>
              </a:rPr>
              <a:t>nêu</a:t>
            </a:r>
            <a:r>
              <a:rPr lang="en-US" sz="40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 Bold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 Bold"/>
              </a:rPr>
              <a:t>giải</a:t>
            </a:r>
            <a:r>
              <a:rPr lang="en-US" sz="40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 Bold"/>
              </a:rPr>
              <a:t>nghĩa</a:t>
            </a:r>
            <a:r>
              <a:rPr lang="en-US" sz="40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 Bold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 Bold"/>
              </a:rPr>
              <a:t>Hán</a:t>
            </a:r>
            <a:r>
              <a:rPr lang="en-US" sz="4000" dirty="0">
                <a:solidFill>
                  <a:srgbClr val="000000"/>
                </a:solidFill>
                <a:latin typeface="Roboto Condensed Bold"/>
              </a:rPr>
              <a:t> Việt.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28699" y="2893423"/>
            <a:ext cx="609600" cy="627533"/>
            <a:chOff x="0" y="0"/>
            <a:chExt cx="812800" cy="83671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36676"/>
            </a:xfrm>
            <a:custGeom>
              <a:avLst/>
              <a:gdLst/>
              <a:ahLst/>
              <a:cxnLst/>
              <a:rect l="l" t="t" r="r" b="b"/>
              <a:pathLst>
                <a:path w="812800" h="836676">
                  <a:moveTo>
                    <a:pt x="0" y="209169"/>
                  </a:moveTo>
                  <a:lnTo>
                    <a:pt x="406400" y="209169"/>
                  </a:lnTo>
                  <a:lnTo>
                    <a:pt x="406400" y="0"/>
                  </a:lnTo>
                  <a:lnTo>
                    <a:pt x="812800" y="418338"/>
                  </a:lnTo>
                  <a:lnTo>
                    <a:pt x="406400" y="836676"/>
                  </a:lnTo>
                  <a:lnTo>
                    <a:pt x="406400" y="627507"/>
                  </a:lnTo>
                  <a:lnTo>
                    <a:pt x="0" y="627507"/>
                  </a:lnTo>
                  <a:close/>
                </a:path>
              </a:pathLst>
            </a:custGeom>
            <a:solidFill>
              <a:srgbClr val="F79646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28699" y="4873506"/>
            <a:ext cx="609600" cy="627533"/>
            <a:chOff x="0" y="0"/>
            <a:chExt cx="812800" cy="83671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36676"/>
            </a:xfrm>
            <a:custGeom>
              <a:avLst/>
              <a:gdLst/>
              <a:ahLst/>
              <a:cxnLst/>
              <a:rect l="l" t="t" r="r" b="b"/>
              <a:pathLst>
                <a:path w="812800" h="836676">
                  <a:moveTo>
                    <a:pt x="0" y="209169"/>
                  </a:moveTo>
                  <a:lnTo>
                    <a:pt x="406400" y="209169"/>
                  </a:lnTo>
                  <a:lnTo>
                    <a:pt x="406400" y="0"/>
                  </a:lnTo>
                  <a:lnTo>
                    <a:pt x="812800" y="418338"/>
                  </a:lnTo>
                  <a:lnTo>
                    <a:pt x="406400" y="836676"/>
                  </a:lnTo>
                  <a:lnTo>
                    <a:pt x="406400" y="627507"/>
                  </a:lnTo>
                  <a:lnTo>
                    <a:pt x="0" y="627507"/>
                  </a:lnTo>
                  <a:close/>
                </a:path>
              </a:pathLst>
            </a:custGeom>
            <a:solidFill>
              <a:srgbClr val="F7964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335715" y="5738964"/>
            <a:ext cx="16961810" cy="3254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80"/>
              </a:lnSpc>
            </a:pP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a) Tre </a:t>
            </a:r>
            <a:r>
              <a:rPr lang="en-US" sz="4000" dirty="0" err="1">
                <a:solidFill>
                  <a:srgbClr val="000000"/>
                </a:solidFill>
                <a:latin typeface="Roboto Condensed Italics"/>
              </a:rPr>
              <a:t>ấy</a:t>
            </a: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 Italics"/>
              </a:rPr>
              <a:t>trông</a:t>
            </a: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 Italics"/>
              </a:rPr>
              <a:t>thanh</a:t>
            </a: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 Italics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Roboto Condensed Italics"/>
              </a:rPr>
              <a:t>giản</a:t>
            </a: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 Italics"/>
              </a:rPr>
              <a:t>dị</a:t>
            </a: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... </a:t>
            </a:r>
            <a:r>
              <a:rPr lang="en-US" sz="4000" dirty="0" err="1">
                <a:solidFill>
                  <a:srgbClr val="000000"/>
                </a:solidFill>
                <a:latin typeface="Roboto Condensed Italics"/>
              </a:rPr>
              <a:t>như</a:t>
            </a: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 Italics"/>
              </a:rPr>
              <a:t>người</a:t>
            </a: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.</a:t>
            </a:r>
          </a:p>
          <a:p>
            <a:pPr algn="just">
              <a:lnSpc>
                <a:spcPts val="6480"/>
              </a:lnSpc>
            </a:pP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Roboto Condensed Italics"/>
              </a:rPr>
              <a:t>Dưới</a:t>
            </a: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 Italics"/>
              </a:rPr>
              <a:t>bóng</a:t>
            </a: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 Italics"/>
              </a:rPr>
              <a:t>tre</a:t>
            </a: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 Italics"/>
              </a:rPr>
              <a:t>xanh</a:t>
            </a: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,... </a:t>
            </a:r>
            <a:r>
              <a:rPr lang="en-US" sz="4000" dirty="0" err="1">
                <a:solidFill>
                  <a:srgbClr val="000000"/>
                </a:solidFill>
                <a:latin typeface="Roboto Condensed Italics"/>
              </a:rPr>
              <a:t>người</a:t>
            </a: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 Italics"/>
              </a:rPr>
              <a:t>dân</a:t>
            </a: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 Italics"/>
              </a:rPr>
              <a:t>cày</a:t>
            </a: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 ... dựng </a:t>
            </a:r>
            <a:r>
              <a:rPr lang="en-US" sz="4000" dirty="0" err="1">
                <a:solidFill>
                  <a:srgbClr val="000000"/>
                </a:solidFill>
                <a:latin typeface="Roboto Condensed Italics"/>
              </a:rPr>
              <a:t>nhà</a:t>
            </a: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, dựng </a:t>
            </a:r>
            <a:r>
              <a:rPr lang="en-US" sz="4000" dirty="0" err="1">
                <a:solidFill>
                  <a:srgbClr val="000000"/>
                </a:solidFill>
                <a:latin typeface="Roboto Condensed Italics"/>
              </a:rPr>
              <a:t>cửa</a:t>
            </a: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Roboto Condensed Italics"/>
              </a:rPr>
              <a:t>vỡ</a:t>
            </a: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 Italics"/>
              </a:rPr>
              <a:t>ruộng</a:t>
            </a: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Roboto Condensed Italics"/>
              </a:rPr>
              <a:t>khai</a:t>
            </a: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 Italics"/>
              </a:rPr>
              <a:t>hoang</a:t>
            </a: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.</a:t>
            </a:r>
          </a:p>
          <a:p>
            <a:pPr algn="just">
              <a:lnSpc>
                <a:spcPts val="6480"/>
              </a:lnSpc>
            </a:pP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c) Tre </a:t>
            </a:r>
            <a:r>
              <a:rPr lang="en-US" sz="4000" dirty="0" err="1">
                <a:solidFill>
                  <a:srgbClr val="000000"/>
                </a:solidFill>
                <a:latin typeface="Roboto Condensed Italics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 Italics"/>
              </a:rPr>
              <a:t>cánh</a:t>
            </a: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 Italics"/>
              </a:rPr>
              <a:t>tay</a:t>
            </a: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 Italics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 Italics"/>
              </a:rPr>
              <a:t>người</a:t>
            </a: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 Italics"/>
              </a:rPr>
              <a:t>nông</a:t>
            </a: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 Italics"/>
              </a:rPr>
              <a:t>dân</a:t>
            </a: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.</a:t>
            </a:r>
          </a:p>
          <a:p>
            <a:pPr algn="just">
              <a:lnSpc>
                <a:spcPts val="6480"/>
              </a:lnSpc>
            </a:pP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d) Tre </a:t>
            </a:r>
            <a:r>
              <a:rPr lang="en-US" sz="4000" dirty="0" err="1">
                <a:solidFill>
                  <a:srgbClr val="000000"/>
                </a:solidFill>
                <a:latin typeface="Roboto Condensed Italics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 Italics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 Italics"/>
              </a:rPr>
              <a:t>thắn</a:t>
            </a: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Roboto Condensed Italics"/>
              </a:rPr>
              <a:t>bất</a:t>
            </a: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 Italics"/>
              </a:rPr>
              <a:t>khuất</a:t>
            </a:r>
            <a:r>
              <a:rPr lang="en-US" sz="4000" dirty="0">
                <a:solidFill>
                  <a:srgbClr val="000000"/>
                </a:solidFill>
                <a:latin typeface="Roboto Condensed Italics"/>
              </a:rPr>
              <a:t>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000"/>
          </a:blip>
          <a:srcRect r="8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416" b="409"/>
          <a:stretch>
            <a:fillRect/>
          </a:stretch>
        </p:blipFill>
        <p:spPr>
          <a:xfrm>
            <a:off x="15001933" y="-1596997"/>
            <a:ext cx="3673544" cy="28837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1051" b="1051"/>
          <a:stretch>
            <a:fillRect/>
          </a:stretch>
        </p:blipFill>
        <p:spPr>
          <a:xfrm>
            <a:off x="17505837" y="2101735"/>
            <a:ext cx="791688" cy="79168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54453" y="843875"/>
            <a:ext cx="17943072" cy="718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7600">
                <a:solidFill>
                  <a:srgbClr val="704C3E"/>
                </a:solidFill>
                <a:latin typeface="Fraunces Bold"/>
              </a:rPr>
              <a:t>TÌM HIỂU TRI THỨC TIẾNG VIỆT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r="354" b="295"/>
          <a:stretch>
            <a:fillRect/>
          </a:stretch>
        </p:blipFill>
        <p:spPr>
          <a:xfrm rot="596681">
            <a:off x="-950820" y="9302596"/>
            <a:ext cx="3959039" cy="26970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r="312" b="294"/>
          <a:stretch>
            <a:fillRect/>
          </a:stretch>
        </p:blipFill>
        <p:spPr>
          <a:xfrm rot="-275878">
            <a:off x="-688679" y="-3064879"/>
            <a:ext cx="5165430" cy="40053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r="257" b="257"/>
          <a:stretch>
            <a:fillRect/>
          </a:stretch>
        </p:blipFill>
        <p:spPr>
          <a:xfrm rot="457624">
            <a:off x="16366852" y="8805480"/>
            <a:ext cx="4617249" cy="4097809"/>
          </a:xfrm>
          <a:prstGeom prst="rect">
            <a:avLst/>
          </a:prstGeom>
        </p:spPr>
      </p:pic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5926"/>
              </p:ext>
            </p:extLst>
          </p:nvPr>
        </p:nvGraphicFramePr>
        <p:xfrm>
          <a:off x="354453" y="2497579"/>
          <a:ext cx="17596942" cy="6153150"/>
        </p:xfrm>
        <a:graphic>
          <a:graphicData uri="http://schemas.openxmlformats.org/drawingml/2006/table">
            <a:tbl>
              <a:tblPr/>
              <a:tblGrid>
                <a:gridCol w="3137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0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38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1777"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Roboto Condensed Bold"/>
                        </a:rPr>
                        <a:t>Từ Hán Việt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9A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E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900"/>
                        </a:lnSpc>
                        <a:defRPr/>
                      </a:pP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Nghĩa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của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từng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yếu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tố</a:t>
                      </a:r>
                      <a:endParaRPr lang="en-US" sz="1100" dirty="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9A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Roboto Condensed Bold"/>
                        </a:rPr>
                        <a:t>Nghĩa của từ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9A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791"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Roboto Condensed Bold"/>
                        </a:rPr>
                        <a:t>Thanh cao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E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900"/>
                        </a:lnSpc>
                        <a:defRPr/>
                      </a:pPr>
                      <a:r>
                        <a:rPr lang="en-US" sz="3500" b="1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Thanh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Roboto Condensed"/>
                        </a:rPr>
                        <a:t>: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trong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sạch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thuần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khiết</a:t>
                      </a:r>
                      <a:endParaRPr lang="en-US" sz="1100" dirty="0"/>
                    </a:p>
                    <a:p>
                      <a:pPr algn="just">
                        <a:lnSpc>
                          <a:spcPts val="4900"/>
                        </a:lnSpc>
                      </a:pPr>
                      <a:r>
                        <a:rPr lang="en-US" sz="3500" b="1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cao</a:t>
                      </a:r>
                      <a:r>
                        <a:rPr lang="en-US" sz="3500" b="1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: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hơn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hẳn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mức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bình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thường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về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phẩm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chất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Roboto Condensed"/>
                        </a:rPr>
                        <a:t>Trong sạch và cao thượng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3791"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Roboto Condensed Bold"/>
                        </a:rPr>
                        <a:t>Giản dị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E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900"/>
                        </a:lnSpc>
                        <a:defRPr/>
                      </a:pPr>
                      <a:r>
                        <a:rPr lang="vi-VN" sz="3500" b="1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Giản</a:t>
                      </a:r>
                      <a:r>
                        <a:rPr lang="en-US" sz="3500" b="1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: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sơ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lược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không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phức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tạp</a:t>
                      </a:r>
                      <a:endParaRPr lang="en-US" sz="1100" dirty="0"/>
                    </a:p>
                    <a:p>
                      <a:pPr algn="just">
                        <a:lnSpc>
                          <a:spcPts val="4900"/>
                        </a:lnSpc>
                      </a:pPr>
                      <a:r>
                        <a:rPr lang="vi-VN" sz="3500" b="1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d</a:t>
                      </a:r>
                      <a:r>
                        <a:rPr lang="en-US" sz="3500" b="1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ị: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dễ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dàng</a:t>
                      </a:r>
                      <a:endParaRPr lang="en-US" sz="3500" dirty="0">
                        <a:solidFill>
                          <a:srgbClr val="000000"/>
                        </a:solidFill>
                        <a:latin typeface="Roboto Condensed"/>
                      </a:endParaRPr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900"/>
                        </a:lnSpc>
                        <a:defRPr/>
                      </a:pP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Không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cầu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kì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,</a:t>
                      </a:r>
                      <a:r>
                        <a:rPr lang="vi-VN" sz="11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phức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tạp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rườm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rà</a:t>
                      </a:r>
                      <a:endParaRPr lang="en-US" sz="3500" dirty="0">
                        <a:solidFill>
                          <a:srgbClr val="000000"/>
                        </a:solidFill>
                        <a:latin typeface="Roboto Condensed"/>
                      </a:endParaRPr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791"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Roboto Condensed Bold"/>
                        </a:rPr>
                        <a:t>Khai hoang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E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900"/>
                        </a:lnSpc>
                        <a:defRPr/>
                      </a:pPr>
                      <a:r>
                        <a:rPr lang="en-US" sz="3500" b="1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Khai</a:t>
                      </a:r>
                      <a:r>
                        <a:rPr lang="en-US" sz="3500" b="1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: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mở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rộng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phát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triển</a:t>
                      </a:r>
                      <a:endParaRPr lang="en-US" sz="1100" dirty="0"/>
                    </a:p>
                    <a:p>
                      <a:pPr algn="just">
                        <a:lnSpc>
                          <a:spcPts val="4900"/>
                        </a:lnSpc>
                      </a:pPr>
                      <a:r>
                        <a:rPr lang="en-US" sz="3500" b="1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Hoang: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vùng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đất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chưa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được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sử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dụng</a:t>
                      </a:r>
                      <a:endParaRPr lang="en-US" sz="3500" dirty="0">
                        <a:solidFill>
                          <a:srgbClr val="000000"/>
                        </a:solidFill>
                        <a:latin typeface="Roboto Condensed"/>
                      </a:endParaRPr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900"/>
                        </a:lnSpc>
                        <a:defRPr/>
                      </a:pP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Khai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phá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vùng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đất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chưa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được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sử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dụng</a:t>
                      </a:r>
                      <a:endParaRPr lang="en-US" sz="3500" dirty="0">
                        <a:solidFill>
                          <a:srgbClr val="000000"/>
                        </a:solidFill>
                        <a:latin typeface="Roboto Condensed"/>
                      </a:endParaRPr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54453" y="1562102"/>
            <a:ext cx="1143097" cy="81500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000"/>
          </a:blip>
          <a:srcRect r="8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416" b="409"/>
          <a:stretch>
            <a:fillRect/>
          </a:stretch>
        </p:blipFill>
        <p:spPr>
          <a:xfrm>
            <a:off x="15001933" y="-1596997"/>
            <a:ext cx="3673544" cy="28837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1051" b="1051"/>
          <a:stretch>
            <a:fillRect/>
          </a:stretch>
        </p:blipFill>
        <p:spPr>
          <a:xfrm>
            <a:off x="17505837" y="2101735"/>
            <a:ext cx="791688" cy="79168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323" y="1551317"/>
            <a:ext cx="17943072" cy="718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7600">
                <a:solidFill>
                  <a:srgbClr val="704C3E"/>
                </a:solidFill>
                <a:latin typeface="Fraunces Bold"/>
              </a:rPr>
              <a:t>TÌM HIỂU TRI THỨC TIẾNG VIỆT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r="354" b="295"/>
          <a:stretch>
            <a:fillRect/>
          </a:stretch>
        </p:blipFill>
        <p:spPr>
          <a:xfrm rot="596681">
            <a:off x="-950820" y="9302596"/>
            <a:ext cx="3959039" cy="26970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r="312" b="294"/>
          <a:stretch>
            <a:fillRect/>
          </a:stretch>
        </p:blipFill>
        <p:spPr>
          <a:xfrm rot="-275878">
            <a:off x="-688679" y="-3064879"/>
            <a:ext cx="5165430" cy="40053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r="257" b="257"/>
          <a:stretch>
            <a:fillRect/>
          </a:stretch>
        </p:blipFill>
        <p:spPr>
          <a:xfrm rot="457624">
            <a:off x="16366852" y="8805480"/>
            <a:ext cx="4617249" cy="4097809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419100" y="2668773"/>
            <a:ext cx="609600" cy="627533"/>
            <a:chOff x="0" y="0"/>
            <a:chExt cx="812800" cy="8367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36676"/>
            </a:xfrm>
            <a:custGeom>
              <a:avLst/>
              <a:gdLst/>
              <a:ahLst/>
              <a:cxnLst/>
              <a:rect l="l" t="t" r="r" b="b"/>
              <a:pathLst>
                <a:path w="812800" h="836676">
                  <a:moveTo>
                    <a:pt x="0" y="209169"/>
                  </a:moveTo>
                  <a:lnTo>
                    <a:pt x="406400" y="209169"/>
                  </a:lnTo>
                  <a:lnTo>
                    <a:pt x="406400" y="0"/>
                  </a:lnTo>
                  <a:lnTo>
                    <a:pt x="812800" y="418338"/>
                  </a:lnTo>
                  <a:lnTo>
                    <a:pt x="406400" y="836676"/>
                  </a:lnTo>
                  <a:lnTo>
                    <a:pt x="406400" y="627507"/>
                  </a:lnTo>
                  <a:lnTo>
                    <a:pt x="0" y="627507"/>
                  </a:lnTo>
                  <a:close/>
                </a:path>
              </a:pathLst>
            </a:custGeom>
            <a:solidFill>
              <a:srgbClr val="F79646"/>
            </a:solidFill>
          </p:spPr>
        </p:sp>
      </p:grpSp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652029"/>
              </p:ext>
            </p:extLst>
          </p:nvPr>
        </p:nvGraphicFramePr>
        <p:xfrm>
          <a:off x="354453" y="3695534"/>
          <a:ext cx="17596942" cy="4019550"/>
        </p:xfrm>
        <a:graphic>
          <a:graphicData uri="http://schemas.openxmlformats.org/drawingml/2006/table">
            <a:tbl>
              <a:tblPr/>
              <a:tblGrid>
                <a:gridCol w="3137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0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38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21554"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Nông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dân</a:t>
                      </a:r>
                      <a:endParaRPr lang="en-US" sz="1100" dirty="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9A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E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900"/>
                        </a:lnSpc>
                        <a:defRPr/>
                      </a:pPr>
                      <a:r>
                        <a:rPr lang="en-US" sz="3500" b="1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Nông</a:t>
                      </a:r>
                      <a:r>
                        <a:rPr lang="en-US" sz="3500" b="1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: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nghề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làm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ruộng</a:t>
                      </a:r>
                      <a:endParaRPr lang="en-US" sz="1100" dirty="0"/>
                    </a:p>
                    <a:p>
                      <a:pPr algn="just">
                        <a:lnSpc>
                          <a:spcPts val="4900"/>
                        </a:lnSpc>
                      </a:pPr>
                      <a:r>
                        <a:rPr lang="vi-VN" sz="3500" b="1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d</a:t>
                      </a:r>
                      <a:r>
                        <a:rPr lang="en-US" sz="3500" b="1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ân</a:t>
                      </a:r>
                      <a:r>
                        <a:rPr lang="en-US" sz="3500" b="1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: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người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sống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trong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1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đơn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khu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vực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địa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lí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hoặc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hành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chính</a:t>
                      </a:r>
                      <a:endParaRPr lang="en-US" sz="3500" dirty="0">
                        <a:solidFill>
                          <a:srgbClr val="000000"/>
                        </a:solidFill>
                        <a:latin typeface="Roboto Condensed"/>
                      </a:endParaRPr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9A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900"/>
                        </a:lnSpc>
                        <a:defRPr/>
                      </a:pP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Người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lao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động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sản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xuất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nông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endParaRPr lang="en-US" sz="1100" dirty="0"/>
                    </a:p>
                    <a:p>
                      <a:pPr algn="just">
                        <a:lnSpc>
                          <a:spcPts val="4900"/>
                        </a:lnSpc>
                      </a:pP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nghiệp</a:t>
                      </a:r>
                      <a:endParaRPr lang="en-US" sz="3500" dirty="0">
                        <a:solidFill>
                          <a:srgbClr val="000000"/>
                        </a:solidFill>
                        <a:latin typeface="Roboto Condensed"/>
                      </a:endParaRPr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9A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7996"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Roboto Condensed Bold"/>
                        </a:rPr>
                        <a:t>Bât khuất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E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900"/>
                        </a:lnSpc>
                        <a:defRPr/>
                      </a:pPr>
                      <a:r>
                        <a:rPr lang="en-US" sz="3500" b="1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Bất</a:t>
                      </a:r>
                      <a:r>
                        <a:rPr lang="en-US" sz="3500" b="1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: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không</a:t>
                      </a:r>
                      <a:endParaRPr lang="en-US" sz="1100" dirty="0"/>
                    </a:p>
                    <a:p>
                      <a:pPr algn="just">
                        <a:lnSpc>
                          <a:spcPts val="4900"/>
                        </a:lnSpc>
                      </a:pPr>
                      <a:r>
                        <a:rPr lang="vi-VN" sz="3500" b="1" dirty="0">
                          <a:solidFill>
                            <a:srgbClr val="000000"/>
                          </a:solidFill>
                          <a:latin typeface="Roboto Condensed"/>
                        </a:rPr>
                        <a:t>k</a:t>
                      </a: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huất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Roboto Condensed"/>
                        </a:rPr>
                        <a:t>: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chịu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quy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phục</a:t>
                      </a:r>
                      <a:endParaRPr lang="en-US" sz="3500" dirty="0">
                        <a:solidFill>
                          <a:srgbClr val="000000"/>
                        </a:solidFill>
                        <a:latin typeface="Roboto Condensed"/>
                      </a:endParaRPr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900"/>
                        </a:lnSpc>
                        <a:defRPr/>
                      </a:pP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Không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chịu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khuất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phục</a:t>
                      </a:r>
                      <a:endParaRPr lang="en-US" sz="1100" dirty="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000"/>
          </a:blip>
          <a:srcRect r="8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416" b="409"/>
          <a:stretch>
            <a:fillRect/>
          </a:stretch>
        </p:blipFill>
        <p:spPr>
          <a:xfrm>
            <a:off x="15001933" y="-1596997"/>
            <a:ext cx="3673544" cy="28837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1051" b="1051"/>
          <a:stretch>
            <a:fillRect/>
          </a:stretch>
        </p:blipFill>
        <p:spPr>
          <a:xfrm>
            <a:off x="17505837" y="2101735"/>
            <a:ext cx="791688" cy="79168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54453" y="843875"/>
            <a:ext cx="17943072" cy="718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7600">
                <a:solidFill>
                  <a:srgbClr val="704C3E"/>
                </a:solidFill>
                <a:latin typeface="Fraunces Bold"/>
              </a:rPr>
              <a:t>TÌM HIỂU TRI THỨC TIẾNG VIỆT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r="354" b="295"/>
          <a:stretch>
            <a:fillRect/>
          </a:stretch>
        </p:blipFill>
        <p:spPr>
          <a:xfrm rot="596681">
            <a:off x="-950820" y="9302596"/>
            <a:ext cx="3959039" cy="26970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r="312" b="294"/>
          <a:stretch>
            <a:fillRect/>
          </a:stretch>
        </p:blipFill>
        <p:spPr>
          <a:xfrm rot="-275878">
            <a:off x="-688679" y="-3064879"/>
            <a:ext cx="5165430" cy="40053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r="257" b="257"/>
          <a:stretch>
            <a:fillRect/>
          </a:stretch>
        </p:blipFill>
        <p:spPr>
          <a:xfrm rot="457624">
            <a:off x="16366852" y="8805480"/>
            <a:ext cx="4617249" cy="409780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699" y="1787206"/>
            <a:ext cx="9017160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C6643F"/>
                </a:solidFill>
                <a:latin typeface="Roboto Condensed Bold"/>
              </a:rPr>
              <a:t>Nhóm 3, 4: </a:t>
            </a:r>
          </a:p>
          <a:p>
            <a:pPr algn="l">
              <a:lnSpc>
                <a:spcPts val="6299"/>
              </a:lnSpc>
            </a:pPr>
            <a:endParaRPr lang="en-US" sz="4500">
              <a:solidFill>
                <a:srgbClr val="C6643F"/>
              </a:solidFill>
              <a:latin typeface="Roboto Condense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894036" y="2748114"/>
            <a:ext cx="15611801" cy="1598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Phân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biệt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nghĩa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của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các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vếu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tố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cấu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tạo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Hán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Việt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đồng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âm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trong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các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từ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Hán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Việt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sau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:</a:t>
            </a:r>
            <a:endParaRPr lang="en-US" sz="4500" dirty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028699" y="2893423"/>
            <a:ext cx="609600" cy="627533"/>
            <a:chOff x="0" y="0"/>
            <a:chExt cx="812800" cy="83671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36676"/>
            </a:xfrm>
            <a:custGeom>
              <a:avLst/>
              <a:gdLst/>
              <a:ahLst/>
              <a:cxnLst/>
              <a:rect l="l" t="t" r="r" b="b"/>
              <a:pathLst>
                <a:path w="812800" h="836676">
                  <a:moveTo>
                    <a:pt x="0" y="209169"/>
                  </a:moveTo>
                  <a:lnTo>
                    <a:pt x="406400" y="209169"/>
                  </a:lnTo>
                  <a:lnTo>
                    <a:pt x="406400" y="0"/>
                  </a:lnTo>
                  <a:lnTo>
                    <a:pt x="812800" y="418338"/>
                  </a:lnTo>
                  <a:lnTo>
                    <a:pt x="406400" y="836676"/>
                  </a:lnTo>
                  <a:lnTo>
                    <a:pt x="406400" y="627507"/>
                  </a:lnTo>
                  <a:lnTo>
                    <a:pt x="0" y="627507"/>
                  </a:lnTo>
                  <a:close/>
                </a:path>
              </a:pathLst>
            </a:custGeom>
            <a:solidFill>
              <a:srgbClr val="F7964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844476" y="6598140"/>
            <a:ext cx="16007645" cy="2480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500" dirty="0" err="1">
                <a:solidFill>
                  <a:srgbClr val="F79646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nghĩa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là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góc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: tam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tứ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ngũ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đa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giác</a:t>
            </a:r>
            <a:endParaRPr lang="en-US" sz="4500" dirty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500" dirty="0" err="1">
                <a:solidFill>
                  <a:srgbClr val="F79646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Giác</a:t>
            </a:r>
            <a:r>
              <a:rPr lang="en-US" sz="4500" dirty="0">
                <a:solidFill>
                  <a:srgbClr val="F79646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: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phản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ứng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cảm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nhận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của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các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bộ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phận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cơ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thể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chuyên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tiếp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nhận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kích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thích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từ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bên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ngoài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: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khứu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thị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thính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vị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giác</a:t>
            </a:r>
            <a:endParaRPr lang="en-US" sz="4500" dirty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028700" y="6748455"/>
            <a:ext cx="609600" cy="627533"/>
            <a:chOff x="0" y="0"/>
            <a:chExt cx="812800" cy="83671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36676"/>
            </a:xfrm>
            <a:custGeom>
              <a:avLst/>
              <a:gdLst/>
              <a:ahLst/>
              <a:cxnLst/>
              <a:rect l="l" t="t" r="r" b="b"/>
              <a:pathLst>
                <a:path w="812800" h="836676">
                  <a:moveTo>
                    <a:pt x="0" y="209169"/>
                  </a:moveTo>
                  <a:lnTo>
                    <a:pt x="406400" y="209169"/>
                  </a:lnTo>
                  <a:lnTo>
                    <a:pt x="406400" y="0"/>
                  </a:lnTo>
                  <a:lnTo>
                    <a:pt x="812800" y="418338"/>
                  </a:lnTo>
                  <a:lnTo>
                    <a:pt x="406400" y="836676"/>
                  </a:lnTo>
                  <a:lnTo>
                    <a:pt x="406400" y="627507"/>
                  </a:lnTo>
                  <a:lnTo>
                    <a:pt x="0" y="627507"/>
                  </a:lnTo>
                  <a:close/>
                </a:path>
              </a:pathLst>
            </a:custGeom>
            <a:solidFill>
              <a:srgbClr val="F79646"/>
            </a:solidFill>
          </p:spPr>
        </p:sp>
      </p:grpSp>
      <p:sp>
        <p:nvSpPr>
          <p:cNvPr id="19" name="TextBox 13">
            <a:extLst>
              <a:ext uri="{FF2B5EF4-FFF2-40B4-BE49-F238E27FC236}">
                <a16:creationId xmlns:a16="http://schemas.microsoft.com/office/drawing/2014/main" id="{A0EEF315-28FA-5636-8431-67044379831A}"/>
              </a:ext>
            </a:extLst>
          </p:cNvPr>
          <p:cNvSpPr txBox="1"/>
          <p:nvPr/>
        </p:nvSpPr>
        <p:spPr>
          <a:xfrm>
            <a:off x="1638299" y="4627147"/>
            <a:ext cx="16007645" cy="1615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80"/>
              </a:lnSpc>
            </a:pP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a)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: tam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từ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ngũ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vi-VN" sz="4500" dirty="0">
                <a:solidFill>
                  <a:srgbClr val="000000"/>
                </a:solidFill>
                <a:latin typeface="Roboto Condensed Italics"/>
              </a:rPr>
              <a:t>đ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a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/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khứu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thị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th</a:t>
            </a:r>
            <a:r>
              <a:rPr lang="vi-VN" sz="4500" dirty="0">
                <a:solidFill>
                  <a:srgbClr val="000000"/>
                </a:solidFill>
                <a:latin typeface="Roboto Condensed Italics"/>
              </a:rPr>
              <a:t>í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nh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vị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000"/>
          </a:blip>
          <a:srcRect r="8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416" b="409"/>
          <a:stretch>
            <a:fillRect/>
          </a:stretch>
        </p:blipFill>
        <p:spPr>
          <a:xfrm>
            <a:off x="15001933" y="-1596997"/>
            <a:ext cx="3673544" cy="28837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1051" b="1051"/>
          <a:stretch>
            <a:fillRect/>
          </a:stretch>
        </p:blipFill>
        <p:spPr>
          <a:xfrm>
            <a:off x="17505837" y="2101735"/>
            <a:ext cx="791688" cy="79168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54453" y="843875"/>
            <a:ext cx="17943072" cy="718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7600">
                <a:solidFill>
                  <a:srgbClr val="704C3E"/>
                </a:solidFill>
                <a:latin typeface="Fraunces Bold"/>
              </a:rPr>
              <a:t>TÌM HIỂU TRI THỨC TIẾNG VIỆT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r="354" b="295"/>
          <a:stretch>
            <a:fillRect/>
          </a:stretch>
        </p:blipFill>
        <p:spPr>
          <a:xfrm rot="596681">
            <a:off x="-950820" y="9302596"/>
            <a:ext cx="3959039" cy="26970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r="312" b="294"/>
          <a:stretch>
            <a:fillRect/>
          </a:stretch>
        </p:blipFill>
        <p:spPr>
          <a:xfrm rot="-275878">
            <a:off x="-688679" y="-3064879"/>
            <a:ext cx="5165430" cy="40053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r="257" b="257"/>
          <a:stretch>
            <a:fillRect/>
          </a:stretch>
        </p:blipFill>
        <p:spPr>
          <a:xfrm rot="457624">
            <a:off x="16366852" y="8805480"/>
            <a:ext cx="4617249" cy="409780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699" y="1787206"/>
            <a:ext cx="9017160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C6643F"/>
                </a:solidFill>
                <a:latin typeface="Roboto Condensed Bold"/>
              </a:rPr>
              <a:t>Nhóm 3, 4: </a:t>
            </a:r>
          </a:p>
          <a:p>
            <a:pPr algn="l">
              <a:lnSpc>
                <a:spcPts val="6299"/>
              </a:lnSpc>
            </a:pPr>
            <a:endParaRPr lang="en-US" sz="4500">
              <a:solidFill>
                <a:srgbClr val="C6643F"/>
              </a:solidFill>
              <a:latin typeface="Roboto Condensed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028699" y="2893423"/>
            <a:ext cx="609600" cy="627533"/>
            <a:chOff x="0" y="0"/>
            <a:chExt cx="812800" cy="83671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36676"/>
            </a:xfrm>
            <a:custGeom>
              <a:avLst/>
              <a:gdLst/>
              <a:ahLst/>
              <a:cxnLst/>
              <a:rect l="l" t="t" r="r" b="b"/>
              <a:pathLst>
                <a:path w="812800" h="836676">
                  <a:moveTo>
                    <a:pt x="0" y="209169"/>
                  </a:moveTo>
                  <a:lnTo>
                    <a:pt x="406400" y="209169"/>
                  </a:lnTo>
                  <a:lnTo>
                    <a:pt x="406400" y="0"/>
                  </a:lnTo>
                  <a:lnTo>
                    <a:pt x="812800" y="418338"/>
                  </a:lnTo>
                  <a:lnTo>
                    <a:pt x="406400" y="836676"/>
                  </a:lnTo>
                  <a:lnTo>
                    <a:pt x="406400" y="627507"/>
                  </a:lnTo>
                  <a:lnTo>
                    <a:pt x="0" y="627507"/>
                  </a:lnTo>
                  <a:close/>
                </a:path>
              </a:pathLst>
            </a:custGeom>
            <a:solidFill>
              <a:srgbClr val="F7964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894036" y="4624539"/>
            <a:ext cx="16007645" cy="79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80"/>
              </a:lnSpc>
            </a:pP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b)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lệ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: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luật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lệ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điều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lệ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ngoại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lệ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tục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lệ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/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diễm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lệ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hoa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lệ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mĩ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lệ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tráng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Italics"/>
              </a:rPr>
              <a:t>lệ</a:t>
            </a:r>
            <a:r>
              <a:rPr lang="en-US" sz="4500" dirty="0">
                <a:solidFill>
                  <a:srgbClr val="000000"/>
                </a:solidFill>
                <a:latin typeface="Roboto Condensed Italics"/>
              </a:rPr>
              <a:t>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850085" y="6792208"/>
            <a:ext cx="609600" cy="627533"/>
            <a:chOff x="0" y="0"/>
            <a:chExt cx="812800" cy="83671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36676"/>
            </a:xfrm>
            <a:custGeom>
              <a:avLst/>
              <a:gdLst/>
              <a:ahLst/>
              <a:cxnLst/>
              <a:rect l="l" t="t" r="r" b="b"/>
              <a:pathLst>
                <a:path w="812800" h="836676">
                  <a:moveTo>
                    <a:pt x="0" y="209169"/>
                  </a:moveTo>
                  <a:lnTo>
                    <a:pt x="406400" y="209169"/>
                  </a:lnTo>
                  <a:lnTo>
                    <a:pt x="406400" y="0"/>
                  </a:lnTo>
                  <a:lnTo>
                    <a:pt x="812800" y="418338"/>
                  </a:lnTo>
                  <a:lnTo>
                    <a:pt x="406400" y="836676"/>
                  </a:lnTo>
                  <a:lnTo>
                    <a:pt x="406400" y="627507"/>
                  </a:lnTo>
                  <a:lnTo>
                    <a:pt x="0" y="627507"/>
                  </a:lnTo>
                  <a:close/>
                </a:path>
              </a:pathLst>
            </a:custGeom>
            <a:solidFill>
              <a:srgbClr val="F79646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E39FBB-D94F-19ED-50AC-A5511EA23404}"/>
              </a:ext>
            </a:extLst>
          </p:cNvPr>
          <p:cNvSpPr txBox="1"/>
          <p:nvPr/>
        </p:nvSpPr>
        <p:spPr>
          <a:xfrm>
            <a:off x="1688809" y="6357490"/>
            <a:ext cx="15149896" cy="1742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500" dirty="0" err="1">
                <a:solidFill>
                  <a:srgbClr val="F79646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Lệ</a:t>
            </a:r>
            <a:r>
              <a:rPr lang="en-US" sz="4500" dirty="0">
                <a:solidFill>
                  <a:srgbClr val="F79646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: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điều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quy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định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đã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trở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thành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nếp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: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luật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lệ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điều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lệ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ngoại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lệ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tục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lệ</a:t>
            </a:r>
            <a:endParaRPr lang="en-US" sz="4500" dirty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500" dirty="0" err="1">
                <a:solidFill>
                  <a:srgbClr val="F79646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Lệ</a:t>
            </a:r>
            <a:r>
              <a:rPr lang="en-US" sz="4500" dirty="0">
                <a:solidFill>
                  <a:srgbClr val="F79646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: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đẹp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: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diễm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lệ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hoa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lệ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mĩ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lệ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tráng</a:t>
            </a:r>
            <a:r>
              <a:rPr lang="en-US" sz="45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lệ</a:t>
            </a:r>
            <a:endParaRPr lang="en-US" sz="4500" dirty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5E2FDCF6-D4BC-EF74-5209-484ED113C953}"/>
              </a:ext>
            </a:extLst>
          </p:cNvPr>
          <p:cNvSpPr txBox="1"/>
          <p:nvPr/>
        </p:nvSpPr>
        <p:spPr>
          <a:xfrm>
            <a:off x="1894036" y="2748114"/>
            <a:ext cx="15611801" cy="1598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Phân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biệt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nghĩa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của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các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vếu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tố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cấu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tạo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Hán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Việt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đồng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âm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trong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các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từ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Hán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Việt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sau</a:t>
            </a:r>
            <a:r>
              <a:rPr lang="en-US" sz="4500" b="1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:</a:t>
            </a:r>
            <a:endParaRPr lang="en-US" sz="4500" dirty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1370</Words>
  <Application>Microsoft Office PowerPoint</Application>
  <PresentationFormat>Custom</PresentationFormat>
  <Paragraphs>131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Roboto Condensed Italics</vt:lpstr>
      <vt:lpstr>#9Slide05 VL Fadilla</vt:lpstr>
      <vt:lpstr>Roboto Condensed Bold</vt:lpstr>
      <vt:lpstr>Times New Roman</vt:lpstr>
      <vt:lpstr>Calibri</vt:lpstr>
      <vt:lpstr>Roboto Condensed</vt:lpstr>
      <vt:lpstr>#9Slide05 Dear Saturday</vt:lpstr>
      <vt:lpstr>#9Slide03 Bebas Neue Bold</vt:lpstr>
      <vt:lpstr>Arial</vt:lpstr>
      <vt:lpstr>Fraunces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7CD - B9 - THTV</dc:title>
  <dc:creator>This MC</dc:creator>
  <cp:lastModifiedBy>Admin</cp:lastModifiedBy>
  <cp:revision>5</cp:revision>
  <dcterms:created xsi:type="dcterms:W3CDTF">2006-08-16T00:00:00Z</dcterms:created>
  <dcterms:modified xsi:type="dcterms:W3CDTF">2024-01-24T13:50:06Z</dcterms:modified>
  <dc:identifier>DAFbOAjvqa4</dc:identifier>
</cp:coreProperties>
</file>