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Lst>
  <p:sldSz cx="18288000" cy="10287000"/>
  <p:notesSz cx="6858000" cy="9144000"/>
  <p:embeddedFontLst>
    <p:embeddedFont>
      <p:font typeface="Roboto Condensed Bold" panose="020B0604020202020204" charset="0"/>
      <p:regular r:id="rId30"/>
    </p:embeddedFont>
    <p:embeddedFont>
      <p:font typeface="Roboto Condensed Italics" panose="020B0604020202020204" charset="0"/>
      <p:regular r:id="rId31"/>
    </p:embeddedFont>
    <p:embeddedFont>
      <p:font typeface="Calibri" panose="020F0502020204030204" pitchFamily="34" charset="0"/>
      <p:regular r:id="rId32"/>
      <p:bold r:id="rId33"/>
      <p:italic r:id="rId34"/>
      <p:boldItalic r:id="rId35"/>
    </p:embeddedFont>
    <p:embeddedFont>
      <p:font typeface="Fraunces Heavy" panose="020B0604020202020204" charset="0"/>
      <p:regular r:id="rId36"/>
    </p:embeddedFont>
    <p:embeddedFont>
      <p:font typeface="#9Slide07 Crocante" panose="020B0604020202020204" charset="0"/>
      <p:regular r:id="rId37"/>
    </p:embeddedFont>
    <p:embeddedFont>
      <p:font typeface="Roboto Condensed" panose="020B0604020202020204" charset="0"/>
      <p:regular r:id="rId38"/>
      <p:bold r:id="rId39"/>
      <p:italic r:id="rId40"/>
      <p:boldItalic r:id="rId41"/>
    </p:embeddedFont>
    <p:embeddedFont>
      <p:font typeface="#9Slide05 VL Fadilla" panose="020B0604020202020204" charset="0"/>
      <p:regular r:id="rId42"/>
    </p:embeddedFont>
    <p:embeddedFont>
      <p:font typeface="#9Slide07 SVNUT Triumph Press" panose="020B0604020202020204" charset="0"/>
      <p:regular r:id="rId43"/>
    </p:embeddedFont>
    <p:embeddedFont>
      <p:font typeface="Fraunces Bold" panose="020B0604020202020204" charset="0"/>
      <p:regular r:id="rId44"/>
    </p:embeddedFont>
    <p:embeddedFont>
      <p:font typeface="Roboto Condensed Bold Italic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21.png"/><Relationship Id="rId12"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9.jpeg"/><Relationship Id="rId10" Type="http://schemas.openxmlformats.org/officeDocument/2006/relationships/image" Target="../media/image23.jpeg"/><Relationship Id="rId4" Type="http://schemas.openxmlformats.org/officeDocument/2006/relationships/image" Target="../media/image3.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jpeg"/><Relationship Id="rId7" Type="http://schemas.openxmlformats.org/officeDocument/2006/relationships/image" Target="../media/image8.png"/><Relationship Id="rId12" Type="http://schemas.openxmlformats.org/officeDocument/2006/relationships/image" Target="../media/image31.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5.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image" Target="../media/image20.png"/><Relationship Id="rId12"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5.png"/><Relationship Id="rId3" Type="http://schemas.openxmlformats.org/officeDocument/2006/relationships/image" Target="../media/image4.jpe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9.jpeg"/><Relationship Id="rId15" Type="http://schemas.openxmlformats.org/officeDocument/2006/relationships/image" Target="../media/image36.png"/><Relationship Id="rId10" Type="http://schemas.openxmlformats.org/officeDocument/2006/relationships/image" Target="../media/image23.jpe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9.png"/><Relationship Id="rId7"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9.jpe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rot="-6235443">
              <a:off x="360967" y="-549151"/>
              <a:ext cx="2688130" cy="3414304"/>
            </a:xfrm>
            <a:custGeom>
              <a:avLst/>
              <a:gdLst/>
              <a:ahLst/>
              <a:cxnLst/>
              <a:rect l="l" t="t" r="r" b="b"/>
              <a:pathLst>
                <a:path w="2688130" h="3414304">
                  <a:moveTo>
                    <a:pt x="2291250" y="2470738"/>
                  </a:moveTo>
                  <a:lnTo>
                    <a:pt x="2260894" y="2698733"/>
                  </a:lnTo>
                  <a:lnTo>
                    <a:pt x="2165849" y="2923774"/>
                  </a:lnTo>
                  <a:lnTo>
                    <a:pt x="2083335" y="3256598"/>
                  </a:lnTo>
                  <a:cubicBezTo>
                    <a:pt x="2083335" y="3256598"/>
                    <a:pt x="2083540" y="3361325"/>
                    <a:pt x="2055830" y="3367540"/>
                  </a:cubicBezTo>
                  <a:cubicBezTo>
                    <a:pt x="2028120" y="3373754"/>
                    <a:pt x="1855647" y="3383333"/>
                    <a:pt x="1855647" y="3383333"/>
                  </a:cubicBezTo>
                  <a:cubicBezTo>
                    <a:pt x="1855647" y="3383333"/>
                    <a:pt x="1769462" y="3414304"/>
                    <a:pt x="1723211" y="3389752"/>
                  </a:cubicBezTo>
                  <a:cubicBezTo>
                    <a:pt x="1676960" y="3365201"/>
                    <a:pt x="1556850" y="3374677"/>
                    <a:pt x="1556850" y="3374677"/>
                  </a:cubicBezTo>
                  <a:cubicBezTo>
                    <a:pt x="1556850" y="3374677"/>
                    <a:pt x="1501431" y="3387106"/>
                    <a:pt x="1458236" y="3350229"/>
                  </a:cubicBezTo>
                  <a:cubicBezTo>
                    <a:pt x="1458236" y="3350229"/>
                    <a:pt x="1325697" y="3304285"/>
                    <a:pt x="1270277" y="3316714"/>
                  </a:cubicBezTo>
                  <a:cubicBezTo>
                    <a:pt x="1270277" y="3316714"/>
                    <a:pt x="1236455" y="3347583"/>
                    <a:pt x="1082319" y="3283200"/>
                  </a:cubicBezTo>
                  <a:lnTo>
                    <a:pt x="906687" y="3252742"/>
                  </a:lnTo>
                  <a:cubicBezTo>
                    <a:pt x="906687" y="3252742"/>
                    <a:pt x="838839" y="3209752"/>
                    <a:pt x="786475" y="3209854"/>
                  </a:cubicBezTo>
                  <a:lnTo>
                    <a:pt x="533827" y="3173386"/>
                  </a:lnTo>
                  <a:lnTo>
                    <a:pt x="386008" y="3189077"/>
                  </a:lnTo>
                  <a:lnTo>
                    <a:pt x="238086" y="3152404"/>
                  </a:lnTo>
                  <a:lnTo>
                    <a:pt x="136415" y="3140282"/>
                  </a:lnTo>
                  <a:cubicBezTo>
                    <a:pt x="136415" y="3140282"/>
                    <a:pt x="80893" y="3100348"/>
                    <a:pt x="80688" y="2995622"/>
                  </a:cubicBezTo>
                  <a:cubicBezTo>
                    <a:pt x="80688" y="2995622"/>
                    <a:pt x="95969" y="2933987"/>
                    <a:pt x="71212" y="2875512"/>
                  </a:cubicBezTo>
                  <a:cubicBezTo>
                    <a:pt x="46456" y="2817036"/>
                    <a:pt x="0" y="2687759"/>
                    <a:pt x="27607" y="2629181"/>
                  </a:cubicBezTo>
                  <a:cubicBezTo>
                    <a:pt x="27607" y="2629181"/>
                    <a:pt x="76607" y="2484315"/>
                    <a:pt x="107373" y="2465773"/>
                  </a:cubicBezTo>
                  <a:cubicBezTo>
                    <a:pt x="107373" y="2465773"/>
                    <a:pt x="144148" y="2370215"/>
                    <a:pt x="150260" y="2345561"/>
                  </a:cubicBezTo>
                  <a:cubicBezTo>
                    <a:pt x="156372" y="2320908"/>
                    <a:pt x="159326" y="2256218"/>
                    <a:pt x="159326" y="2256218"/>
                  </a:cubicBezTo>
                  <a:cubicBezTo>
                    <a:pt x="159326" y="2256218"/>
                    <a:pt x="153009" y="2176145"/>
                    <a:pt x="174504" y="2142220"/>
                  </a:cubicBezTo>
                  <a:cubicBezTo>
                    <a:pt x="195999" y="2108296"/>
                    <a:pt x="202111" y="2083642"/>
                    <a:pt x="208121" y="2006625"/>
                  </a:cubicBezTo>
                  <a:cubicBezTo>
                    <a:pt x="208121" y="2006625"/>
                    <a:pt x="189579" y="1975859"/>
                    <a:pt x="232364" y="1803284"/>
                  </a:cubicBezTo>
                  <a:cubicBezTo>
                    <a:pt x="232364" y="1803284"/>
                    <a:pt x="219730" y="1643138"/>
                    <a:pt x="287373" y="1581401"/>
                  </a:cubicBezTo>
                  <a:cubicBezTo>
                    <a:pt x="287373" y="1581401"/>
                    <a:pt x="330466" y="1565916"/>
                    <a:pt x="370092" y="1353304"/>
                  </a:cubicBezTo>
                  <a:cubicBezTo>
                    <a:pt x="370092" y="1353304"/>
                    <a:pt x="394438" y="1202326"/>
                    <a:pt x="412877" y="1180728"/>
                  </a:cubicBezTo>
                  <a:lnTo>
                    <a:pt x="449243" y="875717"/>
                  </a:lnTo>
                  <a:cubicBezTo>
                    <a:pt x="449243" y="875717"/>
                    <a:pt x="544084" y="545949"/>
                    <a:pt x="568635" y="499697"/>
                  </a:cubicBezTo>
                  <a:cubicBezTo>
                    <a:pt x="593186" y="453446"/>
                    <a:pt x="679063" y="265385"/>
                    <a:pt x="660522" y="234620"/>
                  </a:cubicBezTo>
                  <a:cubicBezTo>
                    <a:pt x="641980" y="203854"/>
                    <a:pt x="678653" y="55932"/>
                    <a:pt x="697092" y="34334"/>
                  </a:cubicBezTo>
                  <a:cubicBezTo>
                    <a:pt x="715531" y="12737"/>
                    <a:pt x="823314" y="205"/>
                    <a:pt x="875677" y="102"/>
                  </a:cubicBezTo>
                  <a:cubicBezTo>
                    <a:pt x="928041" y="0"/>
                    <a:pt x="1063636" y="33617"/>
                    <a:pt x="1088289" y="39729"/>
                  </a:cubicBezTo>
                  <a:cubicBezTo>
                    <a:pt x="1112943" y="45841"/>
                    <a:pt x="1159092" y="18029"/>
                    <a:pt x="1159092" y="18029"/>
                  </a:cubicBezTo>
                  <a:lnTo>
                    <a:pt x="1300901" y="79355"/>
                  </a:lnTo>
                  <a:cubicBezTo>
                    <a:pt x="1300901" y="79355"/>
                    <a:pt x="1424169" y="109916"/>
                    <a:pt x="1467262" y="94431"/>
                  </a:cubicBezTo>
                  <a:cubicBezTo>
                    <a:pt x="1510355" y="78945"/>
                    <a:pt x="1652164" y="140272"/>
                    <a:pt x="1652164" y="140272"/>
                  </a:cubicBezTo>
                  <a:cubicBezTo>
                    <a:pt x="1652164" y="140272"/>
                    <a:pt x="1781545" y="146179"/>
                    <a:pt x="1815469" y="167674"/>
                  </a:cubicBezTo>
                  <a:cubicBezTo>
                    <a:pt x="1849393" y="189169"/>
                    <a:pt x="1907971" y="216776"/>
                    <a:pt x="1944952" y="225944"/>
                  </a:cubicBezTo>
                  <a:cubicBezTo>
                    <a:pt x="1981932" y="235113"/>
                    <a:pt x="2172947" y="256300"/>
                    <a:pt x="2172947" y="256300"/>
                  </a:cubicBezTo>
                  <a:lnTo>
                    <a:pt x="2277673" y="256095"/>
                  </a:lnTo>
                  <a:cubicBezTo>
                    <a:pt x="2277673" y="256095"/>
                    <a:pt x="2345420" y="246722"/>
                    <a:pt x="2453305" y="286553"/>
                  </a:cubicBezTo>
                  <a:cubicBezTo>
                    <a:pt x="2561190" y="326385"/>
                    <a:pt x="2564246" y="314058"/>
                    <a:pt x="2564246" y="314058"/>
                  </a:cubicBezTo>
                  <a:lnTo>
                    <a:pt x="2601637" y="532679"/>
                  </a:lnTo>
                  <a:cubicBezTo>
                    <a:pt x="2601637" y="532679"/>
                    <a:pt x="2688130" y="658799"/>
                    <a:pt x="2648401" y="819047"/>
                  </a:cubicBezTo>
                  <a:lnTo>
                    <a:pt x="2580859" y="933147"/>
                  </a:lnTo>
                  <a:cubicBezTo>
                    <a:pt x="2580859" y="933147"/>
                    <a:pt x="2543981" y="976342"/>
                    <a:pt x="2534916" y="1065686"/>
                  </a:cubicBezTo>
                  <a:cubicBezTo>
                    <a:pt x="2525850" y="1155030"/>
                    <a:pt x="2532167" y="1235103"/>
                    <a:pt x="2532167" y="1235103"/>
                  </a:cubicBezTo>
                  <a:cubicBezTo>
                    <a:pt x="2532167" y="1235103"/>
                    <a:pt x="2486121" y="1315278"/>
                    <a:pt x="2495494" y="1383025"/>
                  </a:cubicBezTo>
                  <a:lnTo>
                    <a:pt x="2495597" y="1435388"/>
                  </a:lnTo>
                  <a:lnTo>
                    <a:pt x="2489485" y="1460042"/>
                  </a:lnTo>
                  <a:cubicBezTo>
                    <a:pt x="2489485" y="1460042"/>
                    <a:pt x="2504970" y="1503134"/>
                    <a:pt x="2474204" y="1521676"/>
                  </a:cubicBezTo>
                  <a:cubicBezTo>
                    <a:pt x="2474204" y="1521676"/>
                    <a:pt x="2492746" y="1552442"/>
                    <a:pt x="2471251" y="1586366"/>
                  </a:cubicBezTo>
                  <a:cubicBezTo>
                    <a:pt x="2471251" y="1586366"/>
                    <a:pt x="2477568" y="1666439"/>
                    <a:pt x="2477568" y="1666439"/>
                  </a:cubicBezTo>
                  <a:cubicBezTo>
                    <a:pt x="2477568" y="1666439"/>
                    <a:pt x="2456176" y="1752727"/>
                    <a:pt x="2456176" y="1752727"/>
                  </a:cubicBezTo>
                  <a:lnTo>
                    <a:pt x="2410129" y="1832902"/>
                  </a:lnTo>
                  <a:lnTo>
                    <a:pt x="2352064" y="2067112"/>
                  </a:lnTo>
                  <a:lnTo>
                    <a:pt x="2333830" y="2193436"/>
                  </a:lnTo>
                  <a:lnTo>
                    <a:pt x="2296952" y="2236631"/>
                  </a:lnTo>
                  <a:lnTo>
                    <a:pt x="2303269" y="2316704"/>
                  </a:lnTo>
                  <a:lnTo>
                    <a:pt x="2291250" y="2470738"/>
                  </a:lnTo>
                  <a:close/>
                </a:path>
              </a:pathLst>
            </a:custGeom>
            <a:blipFill>
              <a:blip r:embed="rId3"/>
              <a:stretch>
                <a:fillRect l="-57515" t="-4511" r="-59446" b="-622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7713192">
            <a:off x="-927703" y="7681559"/>
            <a:ext cx="9304676" cy="6444350"/>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p:nvPr/>
        </p:nvGrpSpPr>
        <p:grpSpPr>
          <a:xfrm>
            <a:off x="8092176" y="4880991"/>
            <a:ext cx="8280496" cy="182207"/>
            <a:chOff x="0" y="0"/>
            <a:chExt cx="11040661" cy="242943"/>
          </a:xfrm>
        </p:grpSpPr>
        <p:sp>
          <p:nvSpPr>
            <p:cNvPr id="10" name="Freeform 10"/>
            <p:cNvSpPr/>
            <p:nvPr/>
          </p:nvSpPr>
          <p:spPr>
            <a:xfrm>
              <a:off x="0" y="0"/>
              <a:ext cx="4457166" cy="211034"/>
            </a:xfrm>
            <a:custGeom>
              <a:avLst/>
              <a:gdLst/>
              <a:ahLst/>
              <a:cxnLst/>
              <a:rect l="l" t="t" r="r" b="b"/>
              <a:pathLst>
                <a:path w="4457166" h="211034">
                  <a:moveTo>
                    <a:pt x="0" y="0"/>
                  </a:moveTo>
                  <a:lnTo>
                    <a:pt x="4457166" y="0"/>
                  </a:lnTo>
                  <a:lnTo>
                    <a:pt x="4457166" y="211034"/>
                  </a:lnTo>
                  <a:lnTo>
                    <a:pt x="0" y="211034"/>
                  </a:lnTo>
                  <a:lnTo>
                    <a:pt x="0" y="0"/>
                  </a:lnTo>
                  <a:close/>
                </a:path>
              </a:pathLst>
            </a:custGeom>
            <a:blipFill>
              <a:blip r:embed="rId6">
                <a:extLst>
                  <a:ext uri="{96DAC541-7B7A-43D3-8B79-37D633B846F1}">
                    <asvg:svgBlip xmlns:asvg="http://schemas.microsoft.com/office/drawing/2016/SVG/main" xmlns="" r:embed="rId7"/>
                  </a:ext>
                </a:extLst>
              </a:blip>
              <a:stretch>
                <a:fillRect l="-53181"/>
              </a:stretch>
            </a:blipFill>
          </p:spPr>
          <p:txBody>
            <a:bodyPr/>
            <a:lstStyle/>
            <a:p>
              <a:endParaRPr lang="en-US"/>
            </a:p>
          </p:txBody>
        </p:sp>
        <p:sp>
          <p:nvSpPr>
            <p:cNvPr id="11" name="Freeform 11"/>
            <p:cNvSpPr/>
            <p:nvPr/>
          </p:nvSpPr>
          <p:spPr>
            <a:xfrm>
              <a:off x="4213105" y="31909"/>
              <a:ext cx="6827555" cy="211034"/>
            </a:xfrm>
            <a:custGeom>
              <a:avLst/>
              <a:gdLst/>
              <a:ahLst/>
              <a:cxnLst/>
              <a:rect l="l" t="t" r="r" b="b"/>
              <a:pathLst>
                <a:path w="6827555" h="211034">
                  <a:moveTo>
                    <a:pt x="0" y="0"/>
                  </a:moveTo>
                  <a:lnTo>
                    <a:pt x="6827556" y="0"/>
                  </a:lnTo>
                  <a:lnTo>
                    <a:pt x="6827556" y="211034"/>
                  </a:lnTo>
                  <a:lnTo>
                    <a:pt x="0" y="2110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12" name="Freeform 12"/>
          <p:cNvSpPr/>
          <p:nvPr/>
        </p:nvSpPr>
        <p:spPr>
          <a:xfrm rot="-172039">
            <a:off x="1059295" y="8699197"/>
            <a:ext cx="6300683" cy="1653929"/>
          </a:xfrm>
          <a:custGeom>
            <a:avLst/>
            <a:gdLst/>
            <a:ahLst/>
            <a:cxnLst/>
            <a:rect l="l" t="t" r="r" b="b"/>
            <a:pathLst>
              <a:path w="6300683" h="1653929">
                <a:moveTo>
                  <a:pt x="0" y="0"/>
                </a:moveTo>
                <a:lnTo>
                  <a:pt x="6300683" y="0"/>
                </a:lnTo>
                <a:lnTo>
                  <a:pt x="6300683" y="1653929"/>
                </a:lnTo>
                <a:lnTo>
                  <a:pt x="0" y="1653929"/>
                </a:lnTo>
                <a:lnTo>
                  <a:pt x="0" y="0"/>
                </a:lnTo>
                <a:close/>
              </a:path>
            </a:pathLst>
          </a:custGeom>
          <a:blipFill>
            <a:blip r:embed="rId8"/>
            <a:stretch>
              <a:fillRect/>
            </a:stretch>
          </a:blipFill>
        </p:spPr>
        <p:txBody>
          <a:bodyPr/>
          <a:lstStyle/>
          <a:p>
            <a:endParaRPr lang="en-US"/>
          </a:p>
        </p:txBody>
      </p:sp>
      <p:sp>
        <p:nvSpPr>
          <p:cNvPr id="13" name="Freeform 13"/>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9">
              <a:alphaModFix amt="88000"/>
            </a:blip>
            <a:stretch>
              <a:fillRect/>
            </a:stretch>
          </a:blipFill>
        </p:spPr>
        <p:txBody>
          <a:bodyPr/>
          <a:lstStyle/>
          <a:p>
            <a:endParaRPr lang="en-US"/>
          </a:p>
        </p:txBody>
      </p:sp>
      <p:sp>
        <p:nvSpPr>
          <p:cNvPr id="14" name="TextBox 14"/>
          <p:cNvSpPr txBox="1"/>
          <p:nvPr/>
        </p:nvSpPr>
        <p:spPr>
          <a:xfrm>
            <a:off x="6934200" y="3139833"/>
            <a:ext cx="10309045" cy="1162178"/>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493423"/>
                </a:solidFill>
                <a:latin typeface="#9Slide07 Crocante"/>
              </a:rPr>
              <a:t>GƯƠNG MẶT THÂN QUEN</a:t>
            </a:r>
          </a:p>
        </p:txBody>
      </p:sp>
      <p:sp>
        <p:nvSpPr>
          <p:cNvPr id="15" name="TextBox 15"/>
          <p:cNvSpPr txBox="1"/>
          <p:nvPr/>
        </p:nvSpPr>
        <p:spPr>
          <a:xfrm>
            <a:off x="7512199" y="5484482"/>
            <a:ext cx="9511226" cy="3933825"/>
          </a:xfrm>
          <a:prstGeom prst="rect">
            <a:avLst/>
          </a:prstGeom>
        </p:spPr>
        <p:txBody>
          <a:bodyPr lIns="0" tIns="0" rIns="0" bIns="0" rtlCol="0" anchor="t">
            <a:spAutoFit/>
          </a:bodyPr>
          <a:lstStyle/>
          <a:p>
            <a:pPr marL="971548" lvl="1" indent="-485774" algn="just">
              <a:lnSpc>
                <a:spcPts val="6299"/>
              </a:lnSpc>
              <a:buFont typeface="Arial"/>
              <a:buChar char="•"/>
            </a:pPr>
            <a:r>
              <a:rPr lang="en-US" sz="4499">
                <a:solidFill>
                  <a:srgbClr val="493423"/>
                </a:solidFill>
                <a:latin typeface="Roboto Condensed"/>
              </a:rPr>
              <a:t>GV đưa ra ba dữ kiện liên quan đến nhân vật cần phải đoán. HS sau khi trả lời mỗi dữ kiện có thể đoán luôn tên nhân vật đó là ai. </a:t>
            </a:r>
          </a:p>
          <a:p>
            <a:pPr marL="971548" lvl="1" indent="-485774" algn="just">
              <a:lnSpc>
                <a:spcPts val="6299"/>
              </a:lnSpc>
              <a:buFont typeface="Arial"/>
              <a:buChar char="•"/>
            </a:pPr>
            <a:r>
              <a:rPr lang="en-US" sz="4499">
                <a:solidFill>
                  <a:srgbClr val="493423"/>
                </a:solidFill>
                <a:latin typeface="Roboto Condensed"/>
              </a:rPr>
              <a:t>Thời gian trả lời mỗi sự kiện là 30s.</a:t>
            </a:r>
          </a:p>
        </p:txBody>
      </p:sp>
      <p:sp>
        <p:nvSpPr>
          <p:cNvPr id="16" name="Freeform 16"/>
          <p:cNvSpPr/>
          <p:nvPr/>
        </p:nvSpPr>
        <p:spPr>
          <a:xfrm rot="3557059">
            <a:off x="1144113" y="1530179"/>
            <a:ext cx="5161043" cy="6346339"/>
          </a:xfrm>
          <a:custGeom>
            <a:avLst/>
            <a:gdLst/>
            <a:ahLst/>
            <a:cxnLst/>
            <a:rect l="l" t="t" r="r" b="b"/>
            <a:pathLst>
              <a:path w="5161043" h="6346339">
                <a:moveTo>
                  <a:pt x="0" y="0"/>
                </a:moveTo>
                <a:lnTo>
                  <a:pt x="5161043" y="0"/>
                </a:lnTo>
                <a:lnTo>
                  <a:pt x="5161043" y="6346340"/>
                </a:lnTo>
                <a:lnTo>
                  <a:pt x="0" y="63463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TextBox 17"/>
          <p:cNvSpPr txBox="1"/>
          <p:nvPr/>
        </p:nvSpPr>
        <p:spPr>
          <a:xfrm>
            <a:off x="7397401" y="1508664"/>
            <a:ext cx="6884591" cy="1269367"/>
          </a:xfrm>
          <a:prstGeom prst="rect">
            <a:avLst/>
          </a:prstGeom>
        </p:spPr>
        <p:txBody>
          <a:bodyPr lIns="0" tIns="0" rIns="0" bIns="0" rtlCol="0" anchor="t">
            <a:spAutoFit/>
          </a:bodyPr>
          <a:lstStyle/>
          <a:p>
            <a:pPr algn="ctr">
              <a:lnSpc>
                <a:spcPts val="10359"/>
              </a:lnSpc>
              <a:spcBef>
                <a:spcPct val="0"/>
              </a:spcBef>
            </a:pPr>
            <a:r>
              <a:rPr lang="en-US" sz="7399">
                <a:solidFill>
                  <a:srgbClr val="6D453E"/>
                </a:solidFill>
                <a:latin typeface="Fraunces Bold"/>
              </a:rPr>
              <a:t>1. KHỞI ĐỘNG</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1287677">
            <a:off x="15496393" y="-4956871"/>
            <a:ext cx="12724547" cy="8812927"/>
            <a:chOff x="0" y="0"/>
            <a:chExt cx="3429000" cy="2374900"/>
          </a:xfrm>
        </p:grpSpPr>
        <p:sp>
          <p:nvSpPr>
            <p:cNvPr id="4" name="Freeform 4"/>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1733462">
            <a:off x="-6182292" y="5317748"/>
            <a:ext cx="8151613" cy="564574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V="1">
            <a:off x="3036455" y="1397057"/>
            <a:ext cx="11784232" cy="8889943"/>
          </a:xfrm>
          <a:custGeom>
            <a:avLst/>
            <a:gdLst/>
            <a:ahLst/>
            <a:cxnLst/>
            <a:rect l="l" t="t" r="r" b="b"/>
            <a:pathLst>
              <a:path w="11784232" h="8889943">
                <a:moveTo>
                  <a:pt x="0" y="8889943"/>
                </a:moveTo>
                <a:lnTo>
                  <a:pt x="11784232" y="8889943"/>
                </a:lnTo>
                <a:lnTo>
                  <a:pt x="11784232" y="0"/>
                </a:lnTo>
                <a:lnTo>
                  <a:pt x="0" y="0"/>
                </a:lnTo>
                <a:lnTo>
                  <a:pt x="0" y="8889943"/>
                </a:lnTo>
                <a:close/>
              </a:path>
            </a:pathLst>
          </a:custGeom>
          <a:blipFill>
            <a:blip r:embed="rId6"/>
            <a:stretch>
              <a:fillRect l="-6542" r="-6542"/>
            </a:stretch>
          </a:blipFill>
        </p:spPr>
        <p:txBody>
          <a:bodyPr/>
          <a:lstStyle/>
          <a:p>
            <a:endParaRPr lang="en-US"/>
          </a:p>
        </p:txBody>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7"/>
            <a:stretch>
              <a:fillRect/>
            </a:stretch>
          </a:blipFill>
        </p:spPr>
        <p:txBody>
          <a:bodyPr/>
          <a:lstStyle/>
          <a:p>
            <a:endParaRPr lang="en-US"/>
          </a:p>
        </p:txBody>
      </p:sp>
      <p:grpSp>
        <p:nvGrpSpPr>
          <p:cNvPr id="11" name="Group 11"/>
          <p:cNvGrpSpPr/>
          <p:nvPr/>
        </p:nvGrpSpPr>
        <p:grpSpPr>
          <a:xfrm rot="745264">
            <a:off x="14557551" y="6664766"/>
            <a:ext cx="3539486" cy="3867148"/>
            <a:chOff x="0" y="0"/>
            <a:chExt cx="4719314" cy="5156198"/>
          </a:xfrm>
        </p:grpSpPr>
        <p:sp>
          <p:nvSpPr>
            <p:cNvPr id="12" name="Freeform 12"/>
            <p:cNvSpPr/>
            <p:nvPr/>
          </p:nvSpPr>
          <p:spPr>
            <a:xfrm>
              <a:off x="0" y="3917378"/>
              <a:ext cx="4719314" cy="1238820"/>
            </a:xfrm>
            <a:custGeom>
              <a:avLst/>
              <a:gdLst/>
              <a:ahLst/>
              <a:cxnLst/>
              <a:rect l="l" t="t" r="r" b="b"/>
              <a:pathLst>
                <a:path w="4719314" h="1238820">
                  <a:moveTo>
                    <a:pt x="0" y="0"/>
                  </a:moveTo>
                  <a:lnTo>
                    <a:pt x="4719314" y="0"/>
                  </a:lnTo>
                  <a:lnTo>
                    <a:pt x="4719314" y="1238820"/>
                  </a:lnTo>
                  <a:lnTo>
                    <a:pt x="0" y="1238820"/>
                  </a:lnTo>
                  <a:lnTo>
                    <a:pt x="0" y="0"/>
                  </a:lnTo>
                  <a:close/>
                </a:path>
              </a:pathLst>
            </a:custGeom>
            <a:blipFill>
              <a:blip r:embed="rId8"/>
              <a:stretch>
                <a:fillRect/>
              </a:stretch>
            </a:blipFill>
          </p:spPr>
          <p:txBody>
            <a:bodyPr/>
            <a:lstStyle/>
            <a:p>
              <a:endParaRPr lang="en-US"/>
            </a:p>
          </p:txBody>
        </p:sp>
        <p:grpSp>
          <p:nvGrpSpPr>
            <p:cNvPr id="13" name="Group 13"/>
            <p:cNvGrpSpPr>
              <a:grpSpLocks noChangeAspect="1"/>
            </p:cNvGrpSpPr>
            <p:nvPr/>
          </p:nvGrpSpPr>
          <p:grpSpPr>
            <a:xfrm>
              <a:off x="183874" y="0"/>
              <a:ext cx="4535440" cy="4531193"/>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txBody>
              <a:bodyPr/>
              <a:lstStyle/>
              <a:p>
                <a:endParaRPr lang="en-US"/>
              </a:p>
            </p:txBody>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0"/>
                <a:stretch>
                  <a:fillRect l="-24312" r="-24312"/>
                </a:stretch>
              </a:blipFill>
            </p:spPr>
            <p:txBody>
              <a:bodyPr/>
              <a:lstStyle/>
              <a:p>
                <a:endParaRPr lang="en-US"/>
              </a:p>
            </p:txBody>
          </p:sp>
        </p:grpSp>
      </p:grpSp>
      <p:sp>
        <p:nvSpPr>
          <p:cNvPr id="16" name="Freeform 16"/>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11">
              <a:alphaModFix amt="70000"/>
            </a:blip>
            <a:stretch>
              <a:fillRect l="-38119"/>
            </a:stretch>
          </a:blipFill>
        </p:spPr>
        <p:txBody>
          <a:bodyPr/>
          <a:lstStyle/>
          <a:p>
            <a:endParaRPr lang="en-US"/>
          </a:p>
        </p:txBody>
      </p:sp>
      <p:sp>
        <p:nvSpPr>
          <p:cNvPr id="17" name="Freeform 17"/>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12">
              <a:alphaModFix amt="88000"/>
            </a:blip>
            <a:stretch>
              <a:fillRect/>
            </a:stretch>
          </a:blipFill>
        </p:spPr>
        <p:txBody>
          <a:bodyPr/>
          <a:lstStyle/>
          <a:p>
            <a:endParaRPr lang="en-US"/>
          </a:p>
        </p:txBody>
      </p:sp>
      <p:sp>
        <p:nvSpPr>
          <p:cNvPr id="18" name="Freeform 18"/>
          <p:cNvSpPr/>
          <p:nvPr/>
        </p:nvSpPr>
        <p:spPr>
          <a:xfrm rot="-3311410">
            <a:off x="-722429" y="9445535"/>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11">
              <a:alphaModFix amt="70000"/>
            </a:blip>
            <a:stretch>
              <a:fillRect l="-93644"/>
            </a:stretch>
          </a:blipFill>
        </p:spPr>
        <p:txBody>
          <a:bodyPr/>
          <a:lstStyle/>
          <a:p>
            <a:endParaRPr lang="en-US"/>
          </a:p>
        </p:txBody>
      </p:sp>
      <p:sp>
        <p:nvSpPr>
          <p:cNvPr id="19" name="TextBox 19"/>
          <p:cNvSpPr txBox="1"/>
          <p:nvPr/>
        </p:nvSpPr>
        <p:spPr>
          <a:xfrm>
            <a:off x="7105358" y="1660761"/>
            <a:ext cx="5909906" cy="1307392"/>
          </a:xfrm>
          <a:prstGeom prst="rect">
            <a:avLst/>
          </a:prstGeom>
        </p:spPr>
        <p:txBody>
          <a:bodyPr lIns="0" tIns="0" rIns="0" bIns="0" rtlCol="0" anchor="t">
            <a:spAutoFit/>
          </a:bodyPr>
          <a:lstStyle/>
          <a:p>
            <a:pPr algn="just">
              <a:lnSpc>
                <a:spcPts val="10360"/>
              </a:lnSpc>
            </a:pPr>
            <a:r>
              <a:rPr lang="en-US" sz="7399">
                <a:solidFill>
                  <a:srgbClr val="4D3527"/>
                </a:solidFill>
                <a:latin typeface="#9Slide05 VL Fadilla"/>
              </a:rPr>
              <a:t>b. Văn bản</a:t>
            </a:r>
          </a:p>
        </p:txBody>
      </p:sp>
      <p:sp>
        <p:nvSpPr>
          <p:cNvPr id="21" name="TextBox 21"/>
          <p:cNvSpPr txBox="1"/>
          <p:nvPr/>
        </p:nvSpPr>
        <p:spPr>
          <a:xfrm>
            <a:off x="3806109" y="3128962"/>
            <a:ext cx="10519208" cy="5514975"/>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a:rPr>
              <a:t>Đoạn</a:t>
            </a:r>
            <a:r>
              <a:rPr lang="en-US" sz="4499" dirty="0">
                <a:solidFill>
                  <a:srgbClr val="000000"/>
                </a:solidFill>
                <a:latin typeface="Roboto Condensed"/>
              </a:rPr>
              <a:t> </a:t>
            </a:r>
            <a:r>
              <a:rPr lang="en-US" sz="4499" dirty="0" err="1">
                <a:solidFill>
                  <a:srgbClr val="000000"/>
                </a:solidFill>
                <a:latin typeface="Roboto Condensed"/>
              </a:rPr>
              <a:t>trích</a:t>
            </a:r>
            <a:r>
              <a:rPr lang="en-US" sz="4499" dirty="0">
                <a:solidFill>
                  <a:srgbClr val="000000"/>
                </a:solidFill>
                <a:latin typeface="Roboto Condensed"/>
              </a:rPr>
              <a:t> </a:t>
            </a:r>
            <a:r>
              <a:rPr lang="en-US" sz="4499" dirty="0" err="1">
                <a:solidFill>
                  <a:srgbClr val="000000"/>
                </a:solidFill>
                <a:latin typeface="Roboto Condensed Italics"/>
              </a:rPr>
              <a:t>Bên</a:t>
            </a:r>
            <a:r>
              <a:rPr lang="en-US" sz="4499" dirty="0">
                <a:solidFill>
                  <a:srgbClr val="000000"/>
                </a:solidFill>
                <a:latin typeface="Roboto Condensed Italics"/>
              </a:rPr>
              <a:t> </a:t>
            </a:r>
            <a:r>
              <a:rPr lang="en-US" sz="4499" dirty="0" err="1">
                <a:solidFill>
                  <a:srgbClr val="000000"/>
                </a:solidFill>
                <a:latin typeface="Roboto Condensed Italics"/>
              </a:rPr>
              <a:t>bờ</a:t>
            </a:r>
            <a:r>
              <a:rPr lang="en-US" sz="4499" dirty="0">
                <a:solidFill>
                  <a:srgbClr val="000000"/>
                </a:solidFill>
                <a:latin typeface="Roboto Condensed Italics"/>
              </a:rPr>
              <a:t> </a:t>
            </a:r>
            <a:r>
              <a:rPr lang="en-US" sz="4499" dirty="0" err="1">
                <a:solidFill>
                  <a:srgbClr val="000000"/>
                </a:solidFill>
                <a:latin typeface="Roboto Condensed Italics"/>
              </a:rPr>
              <a:t>Thiên</a:t>
            </a:r>
            <a:r>
              <a:rPr lang="en-US" sz="4499" dirty="0">
                <a:solidFill>
                  <a:srgbClr val="000000"/>
                </a:solidFill>
                <a:latin typeface="Roboto Condensed Italics"/>
              </a:rPr>
              <a:t> </a:t>
            </a:r>
            <a:r>
              <a:rPr lang="en-US" sz="4499" dirty="0" err="1">
                <a:solidFill>
                  <a:srgbClr val="000000"/>
                </a:solidFill>
                <a:latin typeface="Roboto Condensed Italics"/>
              </a:rPr>
              <a:t>Mạc</a:t>
            </a:r>
            <a:r>
              <a:rPr lang="en-US" sz="4499" dirty="0">
                <a:solidFill>
                  <a:srgbClr val="000000"/>
                </a:solidFill>
                <a:latin typeface="Roboto Condensed"/>
              </a:rPr>
              <a:t> </a:t>
            </a:r>
            <a:r>
              <a:rPr lang="en-US" sz="4499" dirty="0" err="1">
                <a:solidFill>
                  <a:srgbClr val="000000"/>
                </a:solidFill>
                <a:latin typeface="Roboto Condensed"/>
              </a:rPr>
              <a:t>thuộc</a:t>
            </a:r>
            <a:r>
              <a:rPr lang="en-US" sz="4499" dirty="0">
                <a:solidFill>
                  <a:srgbClr val="000000"/>
                </a:solidFill>
                <a:latin typeface="Roboto Condensed"/>
              </a:rPr>
              <a:t> </a:t>
            </a:r>
            <a:r>
              <a:rPr lang="en-US" sz="4499" dirty="0" err="1">
                <a:solidFill>
                  <a:srgbClr val="000000"/>
                </a:solidFill>
                <a:latin typeface="Roboto Condensed"/>
              </a:rPr>
              <a:t>chương</a:t>
            </a:r>
            <a:r>
              <a:rPr lang="en-US" sz="4499" dirty="0">
                <a:solidFill>
                  <a:srgbClr val="000000"/>
                </a:solidFill>
                <a:latin typeface="Roboto Condensed"/>
              </a:rPr>
              <a:t> 4, </a:t>
            </a:r>
            <a:r>
              <a:rPr lang="en-US" sz="4499" dirty="0" err="1">
                <a:solidFill>
                  <a:srgbClr val="000000"/>
                </a:solidFill>
                <a:latin typeface="Roboto Condensed"/>
              </a:rPr>
              <a:t>phần</a:t>
            </a:r>
            <a:r>
              <a:rPr lang="en-US" sz="4499" dirty="0">
                <a:solidFill>
                  <a:srgbClr val="000000"/>
                </a:solidFill>
                <a:latin typeface="Roboto Condensed"/>
              </a:rPr>
              <a:t> 2, </a:t>
            </a:r>
            <a:r>
              <a:rPr lang="en-US" sz="4499" dirty="0" err="1">
                <a:solidFill>
                  <a:srgbClr val="000000"/>
                </a:solidFill>
                <a:latin typeface="Roboto Condensed"/>
              </a:rPr>
              <a:t>kể</a:t>
            </a:r>
            <a:r>
              <a:rPr lang="en-US" sz="4499" dirty="0">
                <a:solidFill>
                  <a:srgbClr val="000000"/>
                </a:solidFill>
                <a:latin typeface="Roboto Condensed"/>
              </a:rPr>
              <a:t> </a:t>
            </a:r>
            <a:r>
              <a:rPr lang="en-US" sz="4499" dirty="0" err="1">
                <a:solidFill>
                  <a:srgbClr val="000000"/>
                </a:solidFill>
                <a:latin typeface="Roboto Condensed"/>
              </a:rPr>
              <a:t>về</a:t>
            </a:r>
            <a:r>
              <a:rPr lang="en-US" sz="4499" dirty="0">
                <a:solidFill>
                  <a:srgbClr val="000000"/>
                </a:solidFill>
                <a:latin typeface="Roboto Condensed"/>
              </a:rPr>
              <a:t> </a:t>
            </a:r>
            <a:r>
              <a:rPr lang="en-US" sz="4499" dirty="0" err="1">
                <a:solidFill>
                  <a:srgbClr val="000000"/>
                </a:solidFill>
                <a:latin typeface="Roboto Condensed"/>
              </a:rPr>
              <a:t>việc</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a:t>
            </a:r>
            <a:r>
              <a:rPr lang="en-US" sz="4499" dirty="0" err="1">
                <a:solidFill>
                  <a:srgbClr val="000000"/>
                </a:solidFill>
                <a:latin typeface="Roboto Condensed"/>
              </a:rPr>
              <a:t>Quốc</a:t>
            </a:r>
            <a:r>
              <a:rPr lang="en-US" sz="4499" dirty="0">
                <a:solidFill>
                  <a:srgbClr val="000000"/>
                </a:solidFill>
                <a:latin typeface="Roboto Condensed"/>
              </a:rPr>
              <a:t> </a:t>
            </a:r>
            <a:r>
              <a:rPr lang="en-US" sz="4499" dirty="0" err="1">
                <a:solidFill>
                  <a:srgbClr val="000000"/>
                </a:solidFill>
                <a:latin typeface="Roboto Condensed"/>
              </a:rPr>
              <a:t>Tuấn</a:t>
            </a:r>
            <a:r>
              <a:rPr lang="en-US" sz="4499" dirty="0">
                <a:solidFill>
                  <a:srgbClr val="000000"/>
                </a:solidFill>
                <a:latin typeface="Roboto Condensed"/>
              </a:rPr>
              <a:t> </a:t>
            </a:r>
            <a:r>
              <a:rPr lang="en-US" sz="4499" dirty="0" err="1">
                <a:solidFill>
                  <a:srgbClr val="000000"/>
                </a:solidFill>
                <a:latin typeface="Roboto Condensed"/>
              </a:rPr>
              <a:t>giao</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hết</a:t>
            </a:r>
            <a:r>
              <a:rPr lang="en-US" sz="4499" dirty="0">
                <a:solidFill>
                  <a:srgbClr val="000000"/>
                </a:solidFill>
                <a:latin typeface="Roboto Condensed"/>
              </a:rPr>
              <a:t> </a:t>
            </a:r>
            <a:r>
              <a:rPr lang="en-US" sz="4499" dirty="0" err="1">
                <a:solidFill>
                  <a:srgbClr val="000000"/>
                </a:solidFill>
                <a:latin typeface="Roboto Condensed"/>
              </a:rPr>
              <a:t>sức</a:t>
            </a:r>
            <a:r>
              <a:rPr lang="en-US" sz="4499" dirty="0">
                <a:solidFill>
                  <a:srgbClr val="000000"/>
                </a:solidFill>
                <a:latin typeface="Roboto Condensed"/>
              </a:rPr>
              <a:t> </a:t>
            </a:r>
            <a:r>
              <a:rPr lang="en-US" sz="4499" dirty="0" err="1">
                <a:solidFill>
                  <a:srgbClr val="000000"/>
                </a:solidFill>
                <a:latin typeface="Roboto Condensed"/>
              </a:rPr>
              <a:t>nghiêm</a:t>
            </a:r>
            <a:r>
              <a:rPr lang="en-US" sz="4499" dirty="0">
                <a:solidFill>
                  <a:srgbClr val="000000"/>
                </a:solidFill>
                <a:latin typeface="Roboto Condensed"/>
              </a:rPr>
              <a:t>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và</a:t>
            </a:r>
            <a:r>
              <a:rPr lang="en-US" sz="4499" dirty="0">
                <a:solidFill>
                  <a:srgbClr val="000000"/>
                </a:solidFill>
                <a:latin typeface="Roboto Condensed"/>
              </a:rPr>
              <a:t> </a:t>
            </a:r>
            <a:r>
              <a:rPr lang="en-US" sz="4499" dirty="0" err="1">
                <a:solidFill>
                  <a:srgbClr val="000000"/>
                </a:solidFill>
                <a:latin typeface="Roboto Condensed"/>
              </a:rPr>
              <a:t>tuyệt</a:t>
            </a:r>
            <a:r>
              <a:rPr lang="en-US" sz="4499" dirty="0">
                <a:solidFill>
                  <a:srgbClr val="000000"/>
                </a:solidFill>
                <a:latin typeface="Roboto Condensed"/>
              </a:rPr>
              <a:t> </a:t>
            </a:r>
            <a:r>
              <a:rPr lang="en-US" sz="4499" dirty="0" err="1">
                <a:solidFill>
                  <a:srgbClr val="000000"/>
                </a:solidFill>
                <a:latin typeface="Roboto Condensed"/>
              </a:rPr>
              <a:t>mật</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con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già</a:t>
            </a:r>
            <a:r>
              <a:rPr lang="en-US" sz="4499" dirty="0">
                <a:solidFill>
                  <a:srgbClr val="000000"/>
                </a:solidFill>
                <a:latin typeface="Roboto Condensed"/>
              </a:rPr>
              <a:t> </a:t>
            </a:r>
            <a:r>
              <a:rPr lang="en-US" sz="4499" dirty="0" err="1">
                <a:solidFill>
                  <a:srgbClr val="000000"/>
                </a:solidFill>
                <a:latin typeface="Roboto Condensed"/>
              </a:rPr>
              <a:t>Màn</a:t>
            </a:r>
            <a:r>
              <a:rPr lang="en-US" sz="4499" dirty="0">
                <a:solidFill>
                  <a:srgbClr val="000000"/>
                </a:solidFill>
                <a:latin typeface="Roboto Condensed"/>
              </a:rPr>
              <a:t> </a:t>
            </a:r>
            <a:r>
              <a:rPr lang="en-US" sz="4499" dirty="0" err="1">
                <a:solidFill>
                  <a:srgbClr val="000000"/>
                </a:solidFill>
                <a:latin typeface="Roboto Condensed"/>
              </a:rPr>
              <a:t>Trò</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nô</a:t>
            </a:r>
            <a:r>
              <a:rPr lang="en-US" sz="4499" dirty="0">
                <a:solidFill>
                  <a:srgbClr val="000000"/>
                </a:solidFill>
                <a:latin typeface="Roboto Condensed"/>
              </a:rPr>
              <a:t> </a:t>
            </a:r>
            <a:r>
              <a:rPr lang="en-US" sz="4499" dirty="0" err="1">
                <a:solidFill>
                  <a:srgbClr val="000000"/>
                </a:solidFill>
                <a:latin typeface="Roboto Condensed"/>
              </a:rPr>
              <a:t>tì</a:t>
            </a:r>
            <a:r>
              <a:rPr lang="en-US" sz="4499" dirty="0">
                <a:solidFill>
                  <a:srgbClr val="000000"/>
                </a:solidFill>
                <a:latin typeface="Roboto Condensed"/>
              </a:rPr>
              <a:t> ở </a:t>
            </a:r>
            <a:r>
              <a:rPr lang="en-US" sz="4499" dirty="0" err="1">
                <a:solidFill>
                  <a:srgbClr val="000000"/>
                </a:solidFill>
                <a:latin typeface="Roboto Condensed"/>
              </a:rPr>
              <a:t>vùng</a:t>
            </a:r>
            <a:r>
              <a:rPr lang="en-US" sz="4499" dirty="0">
                <a:solidFill>
                  <a:srgbClr val="000000"/>
                </a:solidFill>
                <a:latin typeface="Roboto Condensed"/>
              </a:rPr>
              <a:t> </a:t>
            </a:r>
            <a:r>
              <a:rPr lang="en-US" sz="4499" dirty="0" err="1">
                <a:solidFill>
                  <a:srgbClr val="000000"/>
                </a:solidFill>
                <a:latin typeface="Roboto Condensed"/>
              </a:rPr>
              <a:t>thiên</a:t>
            </a:r>
            <a:r>
              <a:rPr lang="en-US" sz="4499" dirty="0">
                <a:solidFill>
                  <a:srgbClr val="000000"/>
                </a:solidFill>
                <a:latin typeface="Roboto Condensed"/>
              </a:rPr>
              <a:t> </a:t>
            </a:r>
            <a:r>
              <a:rPr lang="en-US" sz="4499" dirty="0" err="1">
                <a:solidFill>
                  <a:srgbClr val="000000"/>
                </a:solidFill>
                <a:latin typeface="Roboto Condensed"/>
              </a:rPr>
              <a:t>Mạc</a:t>
            </a:r>
            <a:r>
              <a:rPr lang="en-US" sz="4499" dirty="0">
                <a:solidFill>
                  <a:srgbClr val="000000"/>
                </a:solidFill>
                <a:latin typeface="Roboto Condensed"/>
              </a:rPr>
              <a:t>. </a:t>
            </a:r>
            <a:r>
              <a:rPr lang="en-US" sz="4499" dirty="0" err="1">
                <a:solidFill>
                  <a:srgbClr val="000000"/>
                </a:solidFill>
                <a:latin typeface="Roboto Condensed"/>
              </a:rPr>
              <a:t>Trước</a:t>
            </a:r>
            <a:r>
              <a:rPr lang="en-US" sz="4499" dirty="0">
                <a:solidFill>
                  <a:srgbClr val="000000"/>
                </a:solidFill>
                <a:latin typeface="Roboto Condensed"/>
              </a:rPr>
              <a:t> </a:t>
            </a:r>
            <a:r>
              <a:rPr lang="en-US" sz="4499" dirty="0" err="1">
                <a:solidFill>
                  <a:srgbClr val="000000"/>
                </a:solidFill>
                <a:latin typeface="Roboto Condensed"/>
              </a:rPr>
              <a:t>giờ</a:t>
            </a:r>
            <a:r>
              <a:rPr lang="en-US" sz="4499" dirty="0">
                <a:solidFill>
                  <a:srgbClr val="000000"/>
                </a:solidFill>
                <a:latin typeface="Roboto Condensed"/>
              </a:rPr>
              <a:t> chia </a:t>
            </a:r>
            <a:r>
              <a:rPr lang="en-US" sz="4499" dirty="0" err="1">
                <a:solidFill>
                  <a:srgbClr val="000000"/>
                </a:solidFill>
                <a:latin typeface="Roboto Condensed"/>
              </a:rPr>
              <a:t>tay</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Bình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xoá</a:t>
            </a:r>
            <a:r>
              <a:rPr lang="en-US" sz="4499" dirty="0">
                <a:solidFill>
                  <a:srgbClr val="000000"/>
                </a:solidFill>
                <a:latin typeface="Roboto Condensed"/>
              </a:rPr>
              <a:t> </a:t>
            </a:r>
            <a:r>
              <a:rPr lang="en-US" sz="4499" dirty="0" err="1">
                <a:solidFill>
                  <a:srgbClr val="000000"/>
                </a:solidFill>
                <a:latin typeface="Roboto Condensed"/>
              </a:rPr>
              <a:t>vết</a:t>
            </a:r>
            <a:r>
              <a:rPr lang="en-US" sz="4499" dirty="0">
                <a:solidFill>
                  <a:srgbClr val="000000"/>
                </a:solidFill>
                <a:latin typeface="Roboto Condensed"/>
              </a:rPr>
              <a:t> </a:t>
            </a:r>
            <a:r>
              <a:rPr lang="en-US" sz="4499" dirty="0" err="1">
                <a:solidFill>
                  <a:srgbClr val="000000"/>
                </a:solidFill>
                <a:latin typeface="Roboto Condensed"/>
              </a:rPr>
              <a:t>xăm</a:t>
            </a:r>
            <a:r>
              <a:rPr lang="en-US" sz="4499" dirty="0">
                <a:solidFill>
                  <a:srgbClr val="000000"/>
                </a:solidFill>
                <a:latin typeface="Roboto Condensed"/>
              </a:rPr>
              <a:t> </a:t>
            </a:r>
            <a:r>
              <a:rPr lang="en-US" sz="4499" dirty="0" err="1">
                <a:solidFill>
                  <a:srgbClr val="000000"/>
                </a:solidFill>
                <a:latin typeface="Roboto Condensed"/>
              </a:rPr>
              <a:t>nô</a:t>
            </a:r>
            <a:r>
              <a:rPr lang="en-US" sz="4499" dirty="0">
                <a:solidFill>
                  <a:srgbClr val="000000"/>
                </a:solidFill>
                <a:latin typeface="Roboto Condensed"/>
              </a:rPr>
              <a:t> </a:t>
            </a:r>
            <a:r>
              <a:rPr lang="en-US" sz="4499" dirty="0" err="1">
                <a:solidFill>
                  <a:srgbClr val="000000"/>
                </a:solidFill>
                <a:latin typeface="Roboto Condensed"/>
              </a:rPr>
              <a:t>tì</a:t>
            </a:r>
            <a:r>
              <a:rPr lang="en-US" sz="4499" dirty="0">
                <a:solidFill>
                  <a:srgbClr val="000000"/>
                </a:solidFill>
                <a:latin typeface="Roboto Condensed"/>
              </a:rPr>
              <a:t> </a:t>
            </a:r>
            <a:r>
              <a:rPr lang="en-US" sz="4499" dirty="0" err="1">
                <a:solidFill>
                  <a:srgbClr val="000000"/>
                </a:solidFill>
                <a:latin typeface="Roboto Condensed"/>
              </a:rPr>
              <a:t>trên</a:t>
            </a:r>
            <a:r>
              <a:rPr lang="en-US" sz="4499" dirty="0">
                <a:solidFill>
                  <a:srgbClr val="000000"/>
                </a:solidFill>
                <a:latin typeface="Roboto Condensed"/>
              </a:rPr>
              <a:t> </a:t>
            </a:r>
            <a:r>
              <a:rPr lang="en-US" sz="4499" dirty="0" err="1">
                <a:solidFill>
                  <a:srgbClr val="000000"/>
                </a:solidFill>
                <a:latin typeface="Roboto Condensed"/>
              </a:rPr>
              <a:t>trán</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để</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bé</a:t>
            </a:r>
            <a:r>
              <a:rPr lang="en-US" sz="4499" dirty="0">
                <a:solidFill>
                  <a:srgbClr val="000000"/>
                </a:solidFill>
                <a:latin typeface="Roboto Condensed"/>
              </a:rPr>
              <a:t> </a:t>
            </a:r>
            <a:r>
              <a:rPr lang="en-US" sz="4499" dirty="0" err="1">
                <a:solidFill>
                  <a:srgbClr val="000000"/>
                </a:solidFill>
                <a:latin typeface="Roboto Condensed"/>
              </a:rPr>
              <a:t>trở</a:t>
            </a:r>
            <a:r>
              <a:rPr lang="en-US" sz="4499" dirty="0">
                <a:solidFill>
                  <a:srgbClr val="000000"/>
                </a:solidFill>
                <a:latin typeface="Roboto Condensed"/>
              </a:rPr>
              <a:t> </a:t>
            </a:r>
            <a:r>
              <a:rPr lang="en-US" sz="4499" dirty="0" err="1">
                <a:solidFill>
                  <a:srgbClr val="000000"/>
                </a:solidFill>
                <a:latin typeface="Roboto Condensed"/>
              </a:rPr>
              <a:t>thành</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bình</a:t>
            </a:r>
            <a:r>
              <a:rPr lang="en-US" sz="4499" dirty="0">
                <a:solidFill>
                  <a:srgbClr val="000000"/>
                </a:solidFill>
                <a:latin typeface="Roboto Condensed"/>
              </a:rPr>
              <a:t> </a:t>
            </a:r>
            <a:r>
              <a:rPr lang="en-US" sz="4499" dirty="0" err="1">
                <a:solidFill>
                  <a:srgbClr val="000000"/>
                </a:solidFill>
                <a:latin typeface="Roboto Condensed"/>
              </a:rPr>
              <a:t>thường</a:t>
            </a:r>
            <a:endParaRPr lang="en-US" sz="4499"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933811" y="780859"/>
            <a:ext cx="15194115" cy="10135970"/>
          </a:xfrm>
          <a:custGeom>
            <a:avLst/>
            <a:gdLst/>
            <a:ahLst/>
            <a:cxnLst/>
            <a:rect l="l" t="t" r="r" b="b"/>
            <a:pathLst>
              <a:path w="15194115" h="10135970">
                <a:moveTo>
                  <a:pt x="15194115" y="10135971"/>
                </a:moveTo>
                <a:lnTo>
                  <a:pt x="0" y="10135971"/>
                </a:lnTo>
                <a:lnTo>
                  <a:pt x="0" y="0"/>
                </a:lnTo>
                <a:lnTo>
                  <a:pt x="15194115" y="0"/>
                </a:lnTo>
                <a:lnTo>
                  <a:pt x="15194115" y="10135971"/>
                </a:lnTo>
                <a:close/>
              </a:path>
            </a:pathLst>
          </a:custGeom>
          <a:blipFill>
            <a:blip r:embed="rId5"/>
            <a:stretch>
              <a:fillRect/>
            </a:stretch>
          </a:blipFill>
        </p:spPr>
        <p:txBody>
          <a:bodyPr/>
          <a:lstStyle/>
          <a:p>
            <a:endParaRPr lang="en-US"/>
          </a:p>
        </p:txBody>
      </p:sp>
      <p:sp>
        <p:nvSpPr>
          <p:cNvPr id="10" name="Freeform 10"/>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1" name="Freeform 11"/>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grpSp>
        <p:nvGrpSpPr>
          <p:cNvPr id="12" name="Group 12"/>
          <p:cNvGrpSpPr>
            <a:grpSpLocks noChangeAspect="1"/>
          </p:cNvGrpSpPr>
          <p:nvPr/>
        </p:nvGrpSpPr>
        <p:grpSpPr>
          <a:xfrm rot="-6779253">
            <a:off x="-4703552" y="9484859"/>
            <a:ext cx="9902571" cy="6858447"/>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5" name="Group 15"/>
          <p:cNvGrpSpPr>
            <a:grpSpLocks noChangeAspect="1"/>
          </p:cNvGrpSpPr>
          <p:nvPr/>
        </p:nvGrpSpPr>
        <p:grpSpPr>
          <a:xfrm rot="-6779253">
            <a:off x="16884969" y="1733237"/>
            <a:ext cx="8426457" cy="5836102"/>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8" name="TextBox 18"/>
          <p:cNvSpPr txBox="1"/>
          <p:nvPr/>
        </p:nvSpPr>
        <p:spPr>
          <a:xfrm>
            <a:off x="3398910" y="5213361"/>
            <a:ext cx="12070322" cy="3511551"/>
          </a:xfrm>
          <a:prstGeom prst="rect">
            <a:avLst/>
          </a:prstGeom>
        </p:spPr>
        <p:txBody>
          <a:bodyPr lIns="0" tIns="0" rIns="0" bIns="0" rtlCol="0" anchor="t">
            <a:spAutoFit/>
          </a:bodyPr>
          <a:lstStyle/>
          <a:p>
            <a:pPr marL="1079496" lvl="1" indent="-539748" algn="just">
              <a:lnSpc>
                <a:spcPts val="6999"/>
              </a:lnSpc>
              <a:buFont typeface="Arial"/>
              <a:buChar char="•"/>
            </a:pPr>
            <a:r>
              <a:rPr lang="en-US" sz="4999">
                <a:solidFill>
                  <a:srgbClr val="000000"/>
                </a:solidFill>
                <a:latin typeface="Roboto Condensed"/>
              </a:rPr>
              <a:t>HS thực hiện theo nhóm đôi, thực hiện PHT số 01 Tìm hiểu đặc trưng truyện lịch sử qua đoạn trích </a:t>
            </a:r>
            <a:r>
              <a:rPr lang="en-US" sz="4999">
                <a:solidFill>
                  <a:srgbClr val="000000"/>
                </a:solidFill>
                <a:latin typeface="Roboto Condensed Italics"/>
              </a:rPr>
              <a:t>Bên bờ Thiên Mạc</a:t>
            </a:r>
            <a:r>
              <a:rPr lang="en-US" sz="4999">
                <a:solidFill>
                  <a:srgbClr val="000000"/>
                </a:solidFill>
                <a:latin typeface="Roboto Condensed"/>
              </a:rPr>
              <a:t>.</a:t>
            </a:r>
          </a:p>
          <a:p>
            <a:pPr marL="1079496" lvl="1" indent="-539748" algn="just">
              <a:lnSpc>
                <a:spcPts val="6999"/>
              </a:lnSpc>
              <a:buFont typeface="Arial"/>
              <a:buChar char="•"/>
            </a:pPr>
            <a:r>
              <a:rPr lang="en-US" sz="4999">
                <a:solidFill>
                  <a:srgbClr val="000000"/>
                </a:solidFill>
                <a:latin typeface="Roboto Condensed"/>
              </a:rPr>
              <a:t>Thời gian: 5 phút</a:t>
            </a:r>
          </a:p>
        </p:txBody>
      </p:sp>
      <p:sp>
        <p:nvSpPr>
          <p:cNvPr id="20" name="TextBox 20"/>
          <p:cNvSpPr txBox="1"/>
          <p:nvPr/>
        </p:nvSpPr>
        <p:spPr>
          <a:xfrm>
            <a:off x="4018971" y="3513733"/>
            <a:ext cx="10078029" cy="987450"/>
          </a:xfrm>
          <a:prstGeom prst="rect">
            <a:avLst/>
          </a:prstGeom>
        </p:spPr>
        <p:txBody>
          <a:bodyPr wrap="square" lIns="0" tIns="0" rIns="0" bIns="0" rtlCol="0" anchor="t">
            <a:spAutoFit/>
          </a:bodyPr>
          <a:lstStyle/>
          <a:p>
            <a:pPr algn="ctr">
              <a:lnSpc>
                <a:spcPts val="7699"/>
              </a:lnSpc>
              <a:spcBef>
                <a:spcPct val="0"/>
              </a:spcBef>
            </a:pPr>
            <a:r>
              <a:rPr lang="en-US" sz="5499" dirty="0">
                <a:solidFill>
                  <a:srgbClr val="4D3527"/>
                </a:solidFill>
                <a:latin typeface="#9Slide07 SVNUT Triumph Press"/>
              </a:rPr>
              <a:t>3.2. </a:t>
            </a:r>
            <a:r>
              <a:rPr lang="en-US" sz="5499" dirty="0" err="1" smtClean="0">
                <a:solidFill>
                  <a:srgbClr val="4D3527"/>
                </a:solidFill>
                <a:latin typeface="#9Slide07 SVNUT Triumph Press"/>
              </a:rPr>
              <a:t>Khám</a:t>
            </a:r>
            <a:r>
              <a:rPr lang="en-US" sz="5499" dirty="0" smtClean="0">
                <a:solidFill>
                  <a:srgbClr val="4D3527"/>
                </a:solidFill>
                <a:latin typeface="#9Slide07 SVNUT Triumph Press"/>
              </a:rPr>
              <a:t> </a:t>
            </a:r>
            <a:r>
              <a:rPr lang="en-US" sz="5499" dirty="0" err="1" smtClean="0">
                <a:solidFill>
                  <a:srgbClr val="4D3527"/>
                </a:solidFill>
                <a:latin typeface="#9Slide07 SVNUT Triumph Press"/>
              </a:rPr>
              <a:t>phá</a:t>
            </a:r>
            <a:r>
              <a:rPr lang="en-US" sz="5499" dirty="0" smtClean="0">
                <a:solidFill>
                  <a:srgbClr val="4D3527"/>
                </a:solidFill>
                <a:latin typeface="#9Slide07 SVNUT Triumph Press"/>
              </a:rPr>
              <a:t> </a:t>
            </a:r>
            <a:r>
              <a:rPr lang="en-US" sz="5499" dirty="0" err="1" smtClean="0">
                <a:solidFill>
                  <a:srgbClr val="4D3527"/>
                </a:solidFill>
                <a:latin typeface="#9Slide07 SVNUT Triumph Press"/>
              </a:rPr>
              <a:t>văn</a:t>
            </a:r>
            <a:r>
              <a:rPr lang="en-US" sz="5499" dirty="0" smtClean="0">
                <a:solidFill>
                  <a:srgbClr val="4D3527"/>
                </a:solidFill>
                <a:latin typeface="#9Slide07 SVNUT Triumph Press"/>
              </a:rPr>
              <a:t> </a:t>
            </a:r>
            <a:r>
              <a:rPr lang="en-US" sz="5499" dirty="0" err="1" smtClean="0">
                <a:solidFill>
                  <a:srgbClr val="4D3527"/>
                </a:solidFill>
                <a:latin typeface="#9Slide07 SVNUT Triumph Press"/>
              </a:rPr>
              <a:t>bản</a:t>
            </a:r>
            <a:endParaRPr lang="en-US" sz="5499" dirty="0">
              <a:solidFill>
                <a:srgbClr val="4D3527"/>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99622">
            <a:off x="7634974" y="4855614"/>
            <a:ext cx="447385" cy="455933"/>
          </a:xfrm>
          <a:custGeom>
            <a:avLst/>
            <a:gdLst/>
            <a:ahLst/>
            <a:cxnLst/>
            <a:rect l="l" t="t" r="r" b="b"/>
            <a:pathLst>
              <a:path w="447385" h="455933">
                <a:moveTo>
                  <a:pt x="0" y="0"/>
                </a:moveTo>
                <a:lnTo>
                  <a:pt x="447385" y="0"/>
                </a:lnTo>
                <a:lnTo>
                  <a:pt x="447385" y="455934"/>
                </a:lnTo>
                <a:lnTo>
                  <a:pt x="0" y="455934"/>
                </a:lnTo>
                <a:lnTo>
                  <a:pt x="0" y="0"/>
                </a:lnTo>
                <a:close/>
              </a:path>
            </a:pathLst>
          </a:custGeom>
          <a:blipFill>
            <a:blip r:embed="rId3"/>
            <a:stretch>
              <a:fillRect/>
            </a:stretch>
          </a:blipFill>
        </p:spPr>
        <p:txBody>
          <a:bodyPr/>
          <a:lstStyle/>
          <a:p>
            <a:endParaRPr lang="en-US"/>
          </a:p>
        </p:txBody>
      </p:sp>
      <p:sp>
        <p:nvSpPr>
          <p:cNvPr id="4" name="Freeform 4"/>
          <p:cNvSpPr/>
          <p:nvPr/>
        </p:nvSpPr>
        <p:spPr>
          <a:xfrm>
            <a:off x="6437729" y="6364449"/>
            <a:ext cx="1571663" cy="142913"/>
          </a:xfrm>
          <a:custGeom>
            <a:avLst/>
            <a:gdLst/>
            <a:ahLst/>
            <a:cxnLst/>
            <a:rect l="l" t="t" r="r" b="b"/>
            <a:pathLst>
              <a:path w="1571663" h="142913">
                <a:moveTo>
                  <a:pt x="0" y="0"/>
                </a:moveTo>
                <a:lnTo>
                  <a:pt x="1571663" y="0"/>
                </a:lnTo>
                <a:lnTo>
                  <a:pt x="1571663" y="142913"/>
                </a:lnTo>
                <a:lnTo>
                  <a:pt x="0" y="142913"/>
                </a:lnTo>
                <a:lnTo>
                  <a:pt x="0" y="0"/>
                </a:lnTo>
                <a:close/>
              </a:path>
            </a:pathLst>
          </a:custGeom>
          <a:blipFill>
            <a:blip r:embed="rId4">
              <a:extLst>
                <a:ext uri="{96DAC541-7B7A-43D3-8B79-37D633B846F1}">
                  <asvg:svgBlip xmlns:asvg="http://schemas.microsoft.com/office/drawing/2016/SVG/main" xmlns="" r:embed="rId5"/>
                </a:ext>
              </a:extLst>
            </a:blip>
            <a:stretch>
              <a:fillRect r="-194188"/>
            </a:stretch>
          </a:blipFill>
        </p:spPr>
        <p:txBody>
          <a:bodyPr/>
          <a:lstStyle/>
          <a:p>
            <a:endParaRPr lang="en-US"/>
          </a:p>
        </p:txBody>
      </p:sp>
      <p:sp>
        <p:nvSpPr>
          <p:cNvPr id="5" name="Freeform 5"/>
          <p:cNvSpPr/>
          <p:nvPr/>
        </p:nvSpPr>
        <p:spPr>
          <a:xfrm rot="-68087">
            <a:off x="15709688" y="4482068"/>
            <a:ext cx="457404" cy="466145"/>
          </a:xfrm>
          <a:custGeom>
            <a:avLst/>
            <a:gdLst/>
            <a:ahLst/>
            <a:cxnLst/>
            <a:rect l="l" t="t" r="r" b="b"/>
            <a:pathLst>
              <a:path w="457404" h="466145">
                <a:moveTo>
                  <a:pt x="0" y="0"/>
                </a:moveTo>
                <a:lnTo>
                  <a:pt x="457405" y="0"/>
                </a:lnTo>
                <a:lnTo>
                  <a:pt x="457405" y="466145"/>
                </a:lnTo>
                <a:lnTo>
                  <a:pt x="0" y="466145"/>
                </a:lnTo>
                <a:lnTo>
                  <a:pt x="0" y="0"/>
                </a:lnTo>
                <a:close/>
              </a:path>
            </a:pathLst>
          </a:custGeom>
          <a:blipFill>
            <a:blip r:embed="rId3"/>
            <a:stretch>
              <a:fillRect/>
            </a:stretch>
          </a:blipFill>
        </p:spPr>
        <p:txBody>
          <a:bodyPr/>
          <a:lstStyle/>
          <a:p>
            <a:endParaRPr lang="en-US"/>
          </a:p>
        </p:txBody>
      </p:sp>
      <p:sp>
        <p:nvSpPr>
          <p:cNvPr id="6" name="Freeform 6"/>
          <p:cNvSpPr/>
          <p:nvPr/>
        </p:nvSpPr>
        <p:spPr>
          <a:xfrm rot="-8281520">
            <a:off x="-219275" y="7386676"/>
            <a:ext cx="1142139" cy="2956995"/>
          </a:xfrm>
          <a:custGeom>
            <a:avLst/>
            <a:gdLst/>
            <a:ahLst/>
            <a:cxnLst/>
            <a:rect l="l" t="t" r="r" b="b"/>
            <a:pathLst>
              <a:path w="1142139" h="2956995">
                <a:moveTo>
                  <a:pt x="0" y="0"/>
                </a:moveTo>
                <a:lnTo>
                  <a:pt x="1142140" y="0"/>
                </a:lnTo>
                <a:lnTo>
                  <a:pt x="1142140" y="2956995"/>
                </a:lnTo>
                <a:lnTo>
                  <a:pt x="0" y="2956995"/>
                </a:lnTo>
                <a:lnTo>
                  <a:pt x="0" y="0"/>
                </a:lnTo>
                <a:close/>
              </a:path>
            </a:pathLst>
          </a:custGeom>
          <a:blipFill>
            <a:blip r:embed="rId6">
              <a:alphaModFix amt="88000"/>
            </a:blip>
            <a:stretch>
              <a:fillRect/>
            </a:stretch>
          </a:blipFill>
        </p:spPr>
        <p:txBody>
          <a:bodyPr/>
          <a:lstStyle/>
          <a:p>
            <a:endParaRPr lang="en-US"/>
          </a:p>
        </p:txBody>
      </p:sp>
      <p:sp>
        <p:nvSpPr>
          <p:cNvPr id="7" name="Freeform 7"/>
          <p:cNvSpPr/>
          <p:nvPr/>
        </p:nvSpPr>
        <p:spPr>
          <a:xfrm rot="-3265068">
            <a:off x="-662749" y="9466722"/>
            <a:ext cx="2274498" cy="1546675"/>
          </a:xfrm>
          <a:custGeom>
            <a:avLst/>
            <a:gdLst/>
            <a:ahLst/>
            <a:cxnLst/>
            <a:rect l="l" t="t" r="r" b="b"/>
            <a:pathLst>
              <a:path w="2274498" h="1546675">
                <a:moveTo>
                  <a:pt x="0" y="0"/>
                </a:moveTo>
                <a:lnTo>
                  <a:pt x="2274499" y="0"/>
                </a:lnTo>
                <a:lnTo>
                  <a:pt x="2274499" y="1546675"/>
                </a:lnTo>
                <a:lnTo>
                  <a:pt x="0" y="1546675"/>
                </a:lnTo>
                <a:lnTo>
                  <a:pt x="0" y="0"/>
                </a:lnTo>
                <a:close/>
              </a:path>
            </a:pathLst>
          </a:custGeom>
          <a:blipFill>
            <a:blip r:embed="rId7">
              <a:alphaModFix amt="70000"/>
            </a:blip>
            <a:stretch>
              <a:fillRect l="-248721"/>
            </a:stretch>
          </a:blipFill>
        </p:spPr>
        <p:txBody>
          <a:bodyPr/>
          <a:lstStyle/>
          <a:p>
            <a:endParaRPr lang="en-US"/>
          </a:p>
        </p:txBody>
      </p:sp>
      <p:graphicFrame>
        <p:nvGraphicFramePr>
          <p:cNvPr id="8" name="Table 8"/>
          <p:cNvGraphicFramePr>
            <a:graphicFrameLocks noGrp="1"/>
          </p:cNvGraphicFramePr>
          <p:nvPr/>
        </p:nvGraphicFramePr>
        <p:xfrm>
          <a:off x="351795" y="3846512"/>
          <a:ext cx="17520183" cy="6162674"/>
        </p:xfrm>
        <a:graphic>
          <a:graphicData uri="http://schemas.openxmlformats.org/drawingml/2006/table">
            <a:tbl>
              <a:tblPr/>
              <a:tblGrid>
                <a:gridCol w="2969904">
                  <a:extLst>
                    <a:ext uri="{9D8B030D-6E8A-4147-A177-3AD203B41FA5}">
                      <a16:colId xmlns:a16="http://schemas.microsoft.com/office/drawing/2014/main" val="20000"/>
                    </a:ext>
                  </a:extLst>
                </a:gridCol>
                <a:gridCol w="14550279">
                  <a:extLst>
                    <a:ext uri="{9D8B030D-6E8A-4147-A177-3AD203B41FA5}">
                      <a16:colId xmlns:a16="http://schemas.microsoft.com/office/drawing/2014/main" val="20001"/>
                    </a:ext>
                  </a:extLst>
                </a:gridCol>
              </a:tblGrid>
              <a:tr h="1186602">
                <a:tc>
                  <a:txBody>
                    <a:bodyPr/>
                    <a:lstStyle/>
                    <a:p>
                      <a:pPr algn="ctr">
                        <a:lnSpc>
                          <a:spcPts val="5600"/>
                        </a:lnSpc>
                        <a:defRPr/>
                      </a:pPr>
                      <a:r>
                        <a:rPr lang="en-US" sz="4000" dirty="0" err="1">
                          <a:solidFill>
                            <a:srgbClr val="FFFFFF"/>
                          </a:solidFill>
                          <a:latin typeface="Roboto Condensed Bold"/>
                        </a:rPr>
                        <a:t>Yếu</a:t>
                      </a:r>
                      <a:r>
                        <a:rPr lang="en-US" sz="4000" dirty="0">
                          <a:solidFill>
                            <a:srgbClr val="FFFFFF"/>
                          </a:solidFill>
                          <a:latin typeface="Roboto Condensed Bold"/>
                        </a:rPr>
                        <a:t> </a:t>
                      </a:r>
                      <a:r>
                        <a:rPr lang="en-US" sz="4000" dirty="0" err="1">
                          <a:solidFill>
                            <a:srgbClr val="FFFFFF"/>
                          </a:solidFill>
                          <a:latin typeface="Roboto Condensed Bold"/>
                        </a:rPr>
                        <a:t>tố</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ctr">
                        <a:lnSpc>
                          <a:spcPts val="5600"/>
                        </a:lnSpc>
                        <a:defRPr/>
                      </a:pPr>
                      <a:r>
                        <a:rPr lang="en-US" sz="40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1894735">
                <a:tc>
                  <a:txBody>
                    <a:bodyPr/>
                    <a:lstStyle/>
                    <a:p>
                      <a:pPr algn="ctr">
                        <a:lnSpc>
                          <a:spcPts val="5600"/>
                        </a:lnSpc>
                        <a:defRPr/>
                      </a:pPr>
                      <a:r>
                        <a:rPr lang="en-US" sz="4000">
                          <a:solidFill>
                            <a:srgbClr val="FFFFFF"/>
                          </a:solidFill>
                          <a:latin typeface="Roboto Condensed"/>
                        </a:rPr>
                        <a:t>Nhân vật</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600"/>
                        </a:lnSpc>
                        <a:defRPr/>
                      </a:pPr>
                      <a:r>
                        <a:rPr lang="en-US" sz="4000">
                          <a:solidFill>
                            <a:srgbClr val="000000"/>
                          </a:solidFill>
                          <a:latin typeface="Roboto Condensed"/>
                        </a:rPr>
                        <a:t>Trần Quốc Tuấn, Trần Bình Trọng có thật trong lịch sử; cha con Hoàng Đỗ là nhân vật hư cấu</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894735">
                <a:tc>
                  <a:txBody>
                    <a:bodyPr/>
                    <a:lstStyle/>
                    <a:p>
                      <a:pPr algn="ctr">
                        <a:lnSpc>
                          <a:spcPts val="5600"/>
                        </a:lnSpc>
                        <a:defRPr/>
                      </a:pPr>
                      <a:r>
                        <a:rPr lang="en-US" sz="4000">
                          <a:solidFill>
                            <a:srgbClr val="FFFFFF"/>
                          </a:solidFill>
                          <a:latin typeface="Roboto Condensed"/>
                        </a:rPr>
                        <a:t>Bối cảnh</a:t>
                      </a:r>
                      <a:endParaRPr lang="en-US" sz="1100"/>
                    </a:p>
                    <a:p>
                      <a:pPr algn="ctr">
                        <a:lnSpc>
                          <a:spcPts val="5600"/>
                        </a:lnSpc>
                      </a:pPr>
                      <a:r>
                        <a:rPr lang="en-US" sz="4000">
                          <a:solidFill>
                            <a:srgbClr val="FFFFFF"/>
                          </a:solidFill>
                          <a:latin typeface="Roboto Condensed"/>
                        </a:rPr>
                        <a:t>lịch sử</a:t>
                      </a:r>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600"/>
                        </a:lnSpc>
                        <a:defRPr/>
                      </a:pPr>
                      <a:r>
                        <a:rPr lang="en-US" sz="4000">
                          <a:solidFill>
                            <a:srgbClr val="000000"/>
                          </a:solidFill>
                          <a:latin typeface="Roboto Condensed"/>
                        </a:rPr>
                        <a:t>Viết về những người anh hùng thời nhà Trần trong cuộc kháng chiến chống quân Mông-Nguyên lần thứ 2 (năm 1285).</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1186602">
                <a:tc>
                  <a:txBody>
                    <a:bodyPr/>
                    <a:lstStyle/>
                    <a:p>
                      <a:pPr algn="ctr">
                        <a:lnSpc>
                          <a:spcPts val="5600"/>
                        </a:lnSpc>
                        <a:defRPr/>
                      </a:pPr>
                      <a:r>
                        <a:rPr lang="en-US" sz="4000">
                          <a:solidFill>
                            <a:srgbClr val="FFFFFF"/>
                          </a:solidFill>
                          <a:latin typeface="Roboto Condensed"/>
                        </a:rPr>
                        <a:t>Cốt truyện</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600"/>
                        </a:lnSpc>
                        <a:defRPr/>
                      </a:pPr>
                      <a:r>
                        <a:rPr lang="en-US" sz="4000" dirty="0" err="1">
                          <a:solidFill>
                            <a:srgbClr val="000000"/>
                          </a:solidFill>
                          <a:latin typeface="Roboto Condensed"/>
                        </a:rPr>
                        <a:t>Đa</a:t>
                      </a:r>
                      <a:r>
                        <a:rPr lang="en-US" sz="4000" dirty="0">
                          <a:solidFill>
                            <a:srgbClr val="000000"/>
                          </a:solidFill>
                          <a:latin typeface="Roboto Condensed"/>
                        </a:rPr>
                        <a:t> </a:t>
                      </a:r>
                      <a:r>
                        <a:rPr lang="en-US" sz="4000" dirty="0" err="1">
                          <a:solidFill>
                            <a:srgbClr val="000000"/>
                          </a:solidFill>
                          <a:latin typeface="Roboto Condensed"/>
                        </a:rPr>
                        <a:t>tuyến</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bl>
          </a:graphicData>
        </a:graphic>
      </p:graphicFrame>
      <p:sp>
        <p:nvSpPr>
          <p:cNvPr id="11" name="TextBox 11"/>
          <p:cNvSpPr txBox="1"/>
          <p:nvPr/>
        </p:nvSpPr>
        <p:spPr>
          <a:xfrm>
            <a:off x="1028700" y="2699588"/>
            <a:ext cx="15092417" cy="1139827"/>
          </a:xfrm>
          <a:prstGeom prst="rect">
            <a:avLst/>
          </a:prstGeom>
        </p:spPr>
        <p:txBody>
          <a:bodyPr lIns="0" tIns="0" rIns="0" bIns="0" rtlCol="0" anchor="t">
            <a:spAutoFit/>
          </a:bodyPr>
          <a:lstStyle/>
          <a:p>
            <a:pPr>
              <a:lnSpc>
                <a:spcPts val="9099"/>
              </a:lnSpc>
            </a:pPr>
            <a:r>
              <a:rPr lang="en-US" sz="6499">
                <a:solidFill>
                  <a:srgbClr val="FEFAF0"/>
                </a:solidFill>
                <a:latin typeface="#9Slide05 VL Fadilla"/>
              </a:rPr>
              <a:t>a. Đặc trưng thể loại truyện lịch sử trong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aphicFrame>
        <p:nvGraphicFramePr>
          <p:cNvPr id="3" name="Table 3"/>
          <p:cNvGraphicFramePr>
            <a:graphicFrameLocks noGrp="1"/>
          </p:cNvGraphicFramePr>
          <p:nvPr/>
        </p:nvGraphicFramePr>
        <p:xfrm>
          <a:off x="147601" y="426457"/>
          <a:ext cx="17992799" cy="9434086"/>
        </p:xfrm>
        <a:graphic>
          <a:graphicData uri="http://schemas.openxmlformats.org/drawingml/2006/table">
            <a:tbl>
              <a:tblPr/>
              <a:tblGrid>
                <a:gridCol w="2787036">
                  <a:extLst>
                    <a:ext uri="{9D8B030D-6E8A-4147-A177-3AD203B41FA5}">
                      <a16:colId xmlns:a16="http://schemas.microsoft.com/office/drawing/2014/main" val="20000"/>
                    </a:ext>
                  </a:extLst>
                </a:gridCol>
                <a:gridCol w="15205763">
                  <a:extLst>
                    <a:ext uri="{9D8B030D-6E8A-4147-A177-3AD203B41FA5}">
                      <a16:colId xmlns:a16="http://schemas.microsoft.com/office/drawing/2014/main" val="20001"/>
                    </a:ext>
                  </a:extLst>
                </a:gridCol>
              </a:tblGrid>
              <a:tr h="1136919">
                <a:tc>
                  <a:txBody>
                    <a:bodyPr/>
                    <a:lstStyle/>
                    <a:p>
                      <a:pPr algn="ctr">
                        <a:lnSpc>
                          <a:spcPts val="5180"/>
                        </a:lnSpc>
                        <a:defRPr/>
                      </a:pPr>
                      <a:r>
                        <a:rPr lang="en-US" sz="3700">
                          <a:solidFill>
                            <a:srgbClr val="FFFFFF"/>
                          </a:solidFill>
                          <a:latin typeface="Roboto Condensed Bold"/>
                        </a:rPr>
                        <a:t>Yếu tố</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ctr">
                        <a:lnSpc>
                          <a:spcPts val="5180"/>
                        </a:lnSpc>
                        <a:defRPr/>
                      </a:pPr>
                      <a:r>
                        <a:rPr lang="en-US" sz="37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4433027">
                <a:tc>
                  <a:txBody>
                    <a:bodyPr/>
                    <a:lstStyle/>
                    <a:p>
                      <a:pPr algn="ctr">
                        <a:lnSpc>
                          <a:spcPts val="5180"/>
                        </a:lnSpc>
                        <a:defRPr/>
                      </a:pPr>
                      <a:r>
                        <a:rPr lang="en-US" sz="3700">
                          <a:solidFill>
                            <a:srgbClr val="FFFFFF"/>
                          </a:solidFill>
                          <a:latin typeface="Roboto Condensed"/>
                        </a:rPr>
                        <a:t>Ngôn ngữ</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180"/>
                        </a:lnSpc>
                        <a:defRPr/>
                      </a:pPr>
                      <a:r>
                        <a:rPr lang="en-US" sz="3700" dirty="0" err="1">
                          <a:solidFill>
                            <a:srgbClr val="000000"/>
                          </a:solidFill>
                          <a:latin typeface="Roboto Condensed"/>
                        </a:rPr>
                        <a:t>Phù</a:t>
                      </a:r>
                      <a:r>
                        <a:rPr lang="en-US" sz="3700" dirty="0">
                          <a:solidFill>
                            <a:srgbClr val="000000"/>
                          </a:solidFill>
                          <a:latin typeface="Roboto Condensed"/>
                        </a:rPr>
                        <a:t> </a:t>
                      </a:r>
                      <a:r>
                        <a:rPr lang="en-US" sz="3700" dirty="0" err="1">
                          <a:solidFill>
                            <a:srgbClr val="000000"/>
                          </a:solidFill>
                          <a:latin typeface="Roboto Condensed"/>
                        </a:rPr>
                        <a:t>hợp</a:t>
                      </a:r>
                      <a:r>
                        <a:rPr lang="en-US" sz="3700" dirty="0">
                          <a:solidFill>
                            <a:srgbClr val="000000"/>
                          </a:solidFill>
                          <a:latin typeface="Roboto Condensed"/>
                        </a:rPr>
                        <a:t> </a:t>
                      </a:r>
                      <a:r>
                        <a:rPr lang="en-US" sz="3700" dirty="0" err="1">
                          <a:solidFill>
                            <a:srgbClr val="000000"/>
                          </a:solidFill>
                          <a:latin typeface="Roboto Condensed"/>
                        </a:rPr>
                        <a:t>với</a:t>
                      </a:r>
                      <a:r>
                        <a:rPr lang="en-US" sz="3700" dirty="0">
                          <a:solidFill>
                            <a:srgbClr val="000000"/>
                          </a:solidFill>
                          <a:latin typeface="Roboto Condensed"/>
                        </a:rPr>
                        <a:t> </a:t>
                      </a:r>
                      <a:r>
                        <a:rPr lang="en-US" sz="3700" dirty="0" err="1">
                          <a:solidFill>
                            <a:srgbClr val="000000"/>
                          </a:solidFill>
                          <a:latin typeface="Roboto Condensed"/>
                        </a:rPr>
                        <a:t>bối</a:t>
                      </a:r>
                      <a:r>
                        <a:rPr lang="en-US" sz="3700" dirty="0">
                          <a:solidFill>
                            <a:srgbClr val="000000"/>
                          </a:solidFill>
                          <a:latin typeface="Roboto Condensed"/>
                        </a:rPr>
                        <a:t> </a:t>
                      </a:r>
                      <a:r>
                        <a:rPr lang="en-US" sz="3700" dirty="0" err="1">
                          <a:solidFill>
                            <a:srgbClr val="000000"/>
                          </a:solidFill>
                          <a:latin typeface="Roboto Condensed"/>
                        </a:rPr>
                        <a:t>cảnh</a:t>
                      </a:r>
                      <a:r>
                        <a:rPr lang="en-US" sz="3700" dirty="0">
                          <a:solidFill>
                            <a:srgbClr val="000000"/>
                          </a:solidFill>
                          <a:latin typeface="Roboto Condensed"/>
                        </a:rPr>
                        <a:t> </a:t>
                      </a:r>
                      <a:r>
                        <a:rPr lang="en-US" sz="3700" dirty="0" err="1">
                          <a:solidFill>
                            <a:srgbClr val="000000"/>
                          </a:solidFill>
                          <a:latin typeface="Roboto Condensed"/>
                        </a:rPr>
                        <a:t>của</a:t>
                      </a:r>
                      <a:r>
                        <a:rPr lang="en-US" sz="3700" dirty="0">
                          <a:solidFill>
                            <a:srgbClr val="000000"/>
                          </a:solidFill>
                          <a:latin typeface="Roboto Condensed"/>
                        </a:rPr>
                        <a:t> </a:t>
                      </a:r>
                      <a:r>
                        <a:rPr lang="en-US" sz="3700" dirty="0" err="1">
                          <a:solidFill>
                            <a:srgbClr val="000000"/>
                          </a:solidFill>
                          <a:latin typeface="Roboto Condensed"/>
                        </a:rPr>
                        <a:t>giai</a:t>
                      </a:r>
                      <a:r>
                        <a:rPr lang="en-US" sz="3700" dirty="0">
                          <a:solidFill>
                            <a:srgbClr val="000000"/>
                          </a:solidFill>
                          <a:latin typeface="Roboto Condensed"/>
                        </a:rPr>
                        <a:t> </a:t>
                      </a:r>
                      <a:r>
                        <a:rPr lang="en-US" sz="3700" dirty="0" err="1">
                          <a:solidFill>
                            <a:srgbClr val="000000"/>
                          </a:solidFill>
                          <a:latin typeface="Roboto Condensed"/>
                        </a:rPr>
                        <a:t>đoạn</a:t>
                      </a:r>
                      <a:r>
                        <a:rPr lang="en-US" sz="3700" dirty="0">
                          <a:solidFill>
                            <a:srgbClr val="000000"/>
                          </a:solidFill>
                          <a:latin typeface="Roboto Condensed"/>
                        </a:rPr>
                        <a:t> </a:t>
                      </a:r>
                      <a:r>
                        <a:rPr lang="en-US" sz="3700" dirty="0" err="1">
                          <a:solidFill>
                            <a:srgbClr val="000000"/>
                          </a:solidFill>
                          <a:latin typeface="Roboto Condensed"/>
                        </a:rPr>
                        <a:t>lịch</a:t>
                      </a:r>
                      <a:r>
                        <a:rPr lang="en-US" sz="3700" dirty="0">
                          <a:solidFill>
                            <a:srgbClr val="000000"/>
                          </a:solidFill>
                          <a:latin typeface="Roboto Condensed"/>
                        </a:rPr>
                        <a:t> </a:t>
                      </a:r>
                      <a:r>
                        <a:rPr lang="en-US" sz="3700" dirty="0" err="1">
                          <a:solidFill>
                            <a:srgbClr val="000000"/>
                          </a:solidFill>
                          <a:latin typeface="Roboto Condensed"/>
                        </a:rPr>
                        <a:t>sử</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nhà</a:t>
                      </a:r>
                      <a:r>
                        <a:rPr lang="en-US" sz="3700" dirty="0">
                          <a:solidFill>
                            <a:srgbClr val="000000"/>
                          </a:solidFill>
                          <a:latin typeface="Roboto Condensed"/>
                        </a:rPr>
                        <a:t> </a:t>
                      </a:r>
                      <a:r>
                        <a:rPr lang="en-US" sz="3700" dirty="0" err="1">
                          <a:solidFill>
                            <a:srgbClr val="000000"/>
                          </a:solidFill>
                          <a:latin typeface="Roboto Condensed"/>
                        </a:rPr>
                        <a:t>Trần</a:t>
                      </a:r>
                      <a:r>
                        <a:rPr lang="en-US" sz="3700" dirty="0">
                          <a:solidFill>
                            <a:srgbClr val="000000"/>
                          </a:solidFill>
                          <a:latin typeface="Roboto Condensed"/>
                        </a:rPr>
                        <a:t> </a:t>
                      </a:r>
                      <a:r>
                        <a:rPr lang="en-US" sz="3700" dirty="0" err="1">
                          <a:solidFill>
                            <a:srgbClr val="000000"/>
                          </a:solidFill>
                          <a:latin typeface="Roboto Condensed"/>
                        </a:rPr>
                        <a:t>mà</a:t>
                      </a:r>
                      <a:r>
                        <a:rPr lang="en-US" sz="3700" dirty="0">
                          <a:solidFill>
                            <a:srgbClr val="000000"/>
                          </a:solidFill>
                          <a:latin typeface="Roboto Condensed"/>
                        </a:rPr>
                        <a:t> </a:t>
                      </a:r>
                      <a:r>
                        <a:rPr lang="en-US" sz="3700" dirty="0" err="1">
                          <a:solidFill>
                            <a:srgbClr val="000000"/>
                          </a:solidFill>
                          <a:latin typeface="Roboto Condensed"/>
                        </a:rPr>
                        <a:t>truyện</a:t>
                      </a:r>
                      <a:r>
                        <a:rPr lang="en-US" sz="3700" dirty="0">
                          <a:solidFill>
                            <a:srgbClr val="000000"/>
                          </a:solidFill>
                          <a:latin typeface="Roboto Condensed"/>
                        </a:rPr>
                        <a:t> </a:t>
                      </a:r>
                      <a:r>
                        <a:rPr lang="en-US" sz="3700" dirty="0" err="1">
                          <a:solidFill>
                            <a:srgbClr val="000000"/>
                          </a:solidFill>
                          <a:latin typeface="Roboto Condensed"/>
                        </a:rPr>
                        <a:t>tái</a:t>
                      </a:r>
                      <a:r>
                        <a:rPr lang="en-US" sz="3700" dirty="0">
                          <a:solidFill>
                            <a:srgbClr val="000000"/>
                          </a:solidFill>
                          <a:latin typeface="Roboto Condensed"/>
                        </a:rPr>
                        <a:t> </a:t>
                      </a:r>
                      <a:r>
                        <a:rPr lang="en-US" sz="3700" dirty="0" err="1">
                          <a:solidFill>
                            <a:srgbClr val="000000"/>
                          </a:solidFill>
                          <a:latin typeface="Roboto Condensed"/>
                        </a:rPr>
                        <a:t>hiện</a:t>
                      </a:r>
                      <a:r>
                        <a:rPr lang="en-US" sz="3700" dirty="0">
                          <a:solidFill>
                            <a:srgbClr val="000000"/>
                          </a:solidFill>
                          <a:latin typeface="Roboto Condensed"/>
                        </a:rPr>
                        <a:t>. </a:t>
                      </a:r>
                      <a:r>
                        <a:rPr lang="en-US" sz="3700" dirty="0" err="1">
                          <a:solidFill>
                            <a:srgbClr val="000000"/>
                          </a:solidFill>
                          <a:latin typeface="Roboto Condensed"/>
                        </a:rPr>
                        <a:t>Tác</a:t>
                      </a:r>
                      <a:r>
                        <a:rPr lang="en-US" sz="3700" dirty="0">
                          <a:solidFill>
                            <a:srgbClr val="000000"/>
                          </a:solidFill>
                          <a:latin typeface="Roboto Condensed"/>
                        </a:rPr>
                        <a:t> </a:t>
                      </a:r>
                      <a:r>
                        <a:rPr lang="en-US" sz="3700" dirty="0" err="1">
                          <a:solidFill>
                            <a:srgbClr val="000000"/>
                          </a:solidFill>
                          <a:latin typeface="Roboto Condensed"/>
                        </a:rPr>
                        <a:t>giả</a:t>
                      </a:r>
                      <a:r>
                        <a:rPr lang="en-US" sz="3700" dirty="0">
                          <a:solidFill>
                            <a:srgbClr val="000000"/>
                          </a:solidFill>
                          <a:latin typeface="Roboto Condensed"/>
                        </a:rPr>
                        <a:t> </a:t>
                      </a:r>
                      <a:r>
                        <a:rPr lang="en-US" sz="3700" dirty="0" err="1">
                          <a:solidFill>
                            <a:srgbClr val="000000"/>
                          </a:solidFill>
                          <a:latin typeface="Roboto Condensed"/>
                        </a:rPr>
                        <a:t>đã</a:t>
                      </a:r>
                      <a:r>
                        <a:rPr lang="en-US" sz="3700" dirty="0">
                          <a:solidFill>
                            <a:srgbClr val="000000"/>
                          </a:solidFill>
                          <a:latin typeface="Roboto Condensed"/>
                        </a:rPr>
                        <a:t> </a:t>
                      </a:r>
                      <a:r>
                        <a:rPr lang="en-US" sz="3700" dirty="0" err="1">
                          <a:solidFill>
                            <a:srgbClr val="000000"/>
                          </a:solidFill>
                          <a:latin typeface="Roboto Condensed"/>
                        </a:rPr>
                        <a:t>tái</a:t>
                      </a:r>
                      <a:r>
                        <a:rPr lang="en-US" sz="3700" dirty="0">
                          <a:solidFill>
                            <a:srgbClr val="000000"/>
                          </a:solidFill>
                          <a:latin typeface="Roboto Condensed"/>
                        </a:rPr>
                        <a:t> </a:t>
                      </a:r>
                      <a:r>
                        <a:rPr lang="en-US" sz="3700" dirty="0" err="1">
                          <a:solidFill>
                            <a:srgbClr val="000000"/>
                          </a:solidFill>
                          <a:latin typeface="Roboto Condensed"/>
                        </a:rPr>
                        <a:t>hiện</a:t>
                      </a:r>
                      <a:r>
                        <a:rPr lang="en-US" sz="3700" dirty="0">
                          <a:solidFill>
                            <a:srgbClr val="000000"/>
                          </a:solidFill>
                          <a:latin typeface="Roboto Condensed"/>
                        </a:rPr>
                        <a:t> </a:t>
                      </a:r>
                      <a:r>
                        <a:rPr lang="en-US" sz="3700" dirty="0" err="1">
                          <a:solidFill>
                            <a:srgbClr val="000000"/>
                          </a:solidFill>
                          <a:latin typeface="Roboto Condensed"/>
                        </a:rPr>
                        <a:t>được</a:t>
                      </a:r>
                      <a:r>
                        <a:rPr lang="en-US" sz="3700" dirty="0">
                          <a:solidFill>
                            <a:srgbClr val="000000"/>
                          </a:solidFill>
                          <a:latin typeface="Roboto Condensed"/>
                        </a:rPr>
                        <a:t> </a:t>
                      </a:r>
                      <a:r>
                        <a:rPr lang="en-US" sz="3700" dirty="0" err="1">
                          <a:solidFill>
                            <a:srgbClr val="000000"/>
                          </a:solidFill>
                          <a:latin typeface="Roboto Condensed"/>
                        </a:rPr>
                        <a:t>không</a:t>
                      </a:r>
                      <a:r>
                        <a:rPr lang="en-US" sz="3700" dirty="0">
                          <a:solidFill>
                            <a:srgbClr val="000000"/>
                          </a:solidFill>
                          <a:latin typeface="Roboto Condensed"/>
                        </a:rPr>
                        <a:t> </a:t>
                      </a:r>
                      <a:r>
                        <a:rPr lang="en-US" sz="3700" dirty="0" err="1">
                          <a:solidFill>
                            <a:srgbClr val="000000"/>
                          </a:solidFill>
                          <a:latin typeface="Roboto Condensed"/>
                        </a:rPr>
                        <a:t>khí</a:t>
                      </a:r>
                      <a:r>
                        <a:rPr lang="en-US" sz="3700" dirty="0">
                          <a:solidFill>
                            <a:srgbClr val="000000"/>
                          </a:solidFill>
                          <a:latin typeface="Roboto Condensed"/>
                        </a:rPr>
                        <a:t>, </a:t>
                      </a:r>
                      <a:r>
                        <a:rPr lang="en-US" sz="3700" dirty="0" err="1">
                          <a:solidFill>
                            <a:srgbClr val="000000"/>
                          </a:solidFill>
                          <a:latin typeface="Roboto Condensed"/>
                        </a:rPr>
                        <a:t>sự</a:t>
                      </a:r>
                      <a:r>
                        <a:rPr lang="en-US" sz="3700" dirty="0">
                          <a:solidFill>
                            <a:srgbClr val="000000"/>
                          </a:solidFill>
                          <a:latin typeface="Roboto Condensed"/>
                        </a:rPr>
                        <a:t> </a:t>
                      </a:r>
                      <a:r>
                        <a:rPr lang="en-US" sz="3700" dirty="0" err="1">
                          <a:solidFill>
                            <a:srgbClr val="000000"/>
                          </a:solidFill>
                          <a:latin typeface="Roboto Condensed"/>
                        </a:rPr>
                        <a:t>kiện</a:t>
                      </a:r>
                      <a:r>
                        <a:rPr lang="en-US" sz="3700" dirty="0">
                          <a:solidFill>
                            <a:srgbClr val="000000"/>
                          </a:solidFill>
                          <a:latin typeface="Roboto Condensed"/>
                        </a:rPr>
                        <a:t> </a:t>
                      </a:r>
                      <a:r>
                        <a:rPr lang="en-US" sz="3700" dirty="0" err="1">
                          <a:solidFill>
                            <a:srgbClr val="000000"/>
                          </a:solidFill>
                          <a:latin typeface="Roboto Condensed"/>
                        </a:rPr>
                        <a:t>và</a:t>
                      </a:r>
                      <a:r>
                        <a:rPr lang="en-US" sz="3700" dirty="0">
                          <a:solidFill>
                            <a:srgbClr val="000000"/>
                          </a:solidFill>
                          <a:latin typeface="Roboto Condensed"/>
                        </a:rPr>
                        <a:t> con </a:t>
                      </a:r>
                      <a:r>
                        <a:rPr lang="en-US" sz="3700" dirty="0" err="1">
                          <a:solidFill>
                            <a:srgbClr val="000000"/>
                          </a:solidFill>
                          <a:latin typeface="Roboto Condensed"/>
                        </a:rPr>
                        <a:t>người</a:t>
                      </a:r>
                      <a:r>
                        <a:rPr lang="en-US" sz="3700" dirty="0">
                          <a:solidFill>
                            <a:srgbClr val="000000"/>
                          </a:solidFill>
                          <a:latin typeface="Roboto Condensed"/>
                        </a:rPr>
                        <a:t> </a:t>
                      </a:r>
                      <a:r>
                        <a:rPr lang="en-US" sz="3700" dirty="0" err="1">
                          <a:solidFill>
                            <a:srgbClr val="000000"/>
                          </a:solidFill>
                          <a:latin typeface="Roboto Condensed"/>
                        </a:rPr>
                        <a:t>lịch</a:t>
                      </a:r>
                      <a:r>
                        <a:rPr lang="en-US" sz="3700" dirty="0">
                          <a:solidFill>
                            <a:srgbClr val="000000"/>
                          </a:solidFill>
                          <a:latin typeface="Roboto Condensed"/>
                        </a:rPr>
                        <a:t> </a:t>
                      </a:r>
                      <a:r>
                        <a:rPr lang="en-US" sz="3700" dirty="0" err="1">
                          <a:solidFill>
                            <a:srgbClr val="000000"/>
                          </a:solidFill>
                          <a:latin typeface="Roboto Condensed"/>
                        </a:rPr>
                        <a:t>sử</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nhà</a:t>
                      </a:r>
                      <a:r>
                        <a:rPr lang="en-US" sz="3700" dirty="0">
                          <a:solidFill>
                            <a:srgbClr val="000000"/>
                          </a:solidFill>
                          <a:latin typeface="Roboto Condensed"/>
                        </a:rPr>
                        <a:t> </a:t>
                      </a:r>
                      <a:r>
                        <a:rPr lang="en-US" sz="3700" dirty="0" err="1">
                          <a:solidFill>
                            <a:srgbClr val="000000"/>
                          </a:solidFill>
                          <a:latin typeface="Roboto Condensed"/>
                        </a:rPr>
                        <a:t>Trần</a:t>
                      </a:r>
                      <a:r>
                        <a:rPr lang="en-US" sz="3700" dirty="0">
                          <a:solidFill>
                            <a:srgbClr val="000000"/>
                          </a:solidFill>
                          <a:latin typeface="Roboto Condensed"/>
                        </a:rPr>
                        <a:t> </a:t>
                      </a:r>
                      <a:r>
                        <a:rPr lang="en-US" sz="3700" dirty="0" err="1">
                          <a:solidFill>
                            <a:srgbClr val="000000"/>
                          </a:solidFill>
                          <a:latin typeface="Roboto Condensed"/>
                        </a:rPr>
                        <a:t>một</a:t>
                      </a:r>
                      <a:r>
                        <a:rPr lang="en-US" sz="3700" dirty="0">
                          <a:solidFill>
                            <a:srgbClr val="000000"/>
                          </a:solidFill>
                          <a:latin typeface="Roboto Condensed"/>
                        </a:rPr>
                        <a:t> </a:t>
                      </a:r>
                      <a:r>
                        <a:rPr lang="en-US" sz="3700" dirty="0" err="1">
                          <a:solidFill>
                            <a:srgbClr val="000000"/>
                          </a:solidFill>
                          <a:latin typeface="Roboto Condensed"/>
                        </a:rPr>
                        <a:t>cách</a:t>
                      </a:r>
                      <a:r>
                        <a:rPr lang="en-US" sz="3700" dirty="0">
                          <a:solidFill>
                            <a:srgbClr val="000000"/>
                          </a:solidFill>
                          <a:latin typeface="Roboto Condensed"/>
                        </a:rPr>
                        <a:t> </a:t>
                      </a:r>
                      <a:r>
                        <a:rPr lang="en-US" sz="3700" dirty="0" err="1">
                          <a:solidFill>
                            <a:srgbClr val="000000"/>
                          </a:solidFill>
                          <a:latin typeface="Roboto Condensed"/>
                        </a:rPr>
                        <a:t>sinh</a:t>
                      </a:r>
                      <a:r>
                        <a:rPr lang="en-US" sz="3700" dirty="0">
                          <a:solidFill>
                            <a:srgbClr val="000000"/>
                          </a:solidFill>
                          <a:latin typeface="Roboto Condensed"/>
                        </a:rPr>
                        <a:t> </a:t>
                      </a:r>
                      <a:r>
                        <a:rPr lang="en-US" sz="3700" dirty="0" err="1">
                          <a:solidFill>
                            <a:srgbClr val="000000"/>
                          </a:solidFill>
                          <a:latin typeface="Roboto Condensed"/>
                        </a:rPr>
                        <a:t>động</a:t>
                      </a:r>
                      <a:r>
                        <a:rPr lang="en-US" sz="3700" dirty="0">
                          <a:solidFill>
                            <a:srgbClr val="000000"/>
                          </a:solidFill>
                          <a:latin typeface="Roboto Condensed"/>
                        </a:rPr>
                        <a:t>. Trong </a:t>
                      </a:r>
                      <a:r>
                        <a:rPr lang="en-US" sz="3700" dirty="0" err="1">
                          <a:solidFill>
                            <a:srgbClr val="000000"/>
                          </a:solidFill>
                          <a:latin typeface="Roboto Condensed"/>
                        </a:rPr>
                        <a:t>đoạn</a:t>
                      </a:r>
                      <a:r>
                        <a:rPr lang="en-US" sz="3700" dirty="0">
                          <a:solidFill>
                            <a:srgbClr val="000000"/>
                          </a:solidFill>
                          <a:latin typeface="Roboto Condensed"/>
                        </a:rPr>
                        <a:t> </a:t>
                      </a:r>
                      <a:r>
                        <a:rPr lang="en-US" sz="3700" dirty="0" err="1">
                          <a:solidFill>
                            <a:srgbClr val="000000"/>
                          </a:solidFill>
                          <a:latin typeface="Roboto Condensed"/>
                        </a:rPr>
                        <a:t>trích</a:t>
                      </a:r>
                      <a:r>
                        <a:rPr lang="en-US" sz="3700" dirty="0">
                          <a:solidFill>
                            <a:srgbClr val="000000"/>
                          </a:solidFill>
                          <a:latin typeface="Roboto Condensed"/>
                        </a:rPr>
                        <a:t> </a:t>
                      </a:r>
                      <a:r>
                        <a:rPr lang="en-US" sz="3700" dirty="0" err="1">
                          <a:solidFill>
                            <a:srgbClr val="000000"/>
                          </a:solidFill>
                          <a:latin typeface="Roboto Condensed"/>
                        </a:rPr>
                        <a:t>Bên</a:t>
                      </a:r>
                      <a:r>
                        <a:rPr lang="en-US" sz="3700" dirty="0">
                          <a:solidFill>
                            <a:srgbClr val="000000"/>
                          </a:solidFill>
                          <a:latin typeface="Roboto Condensed"/>
                        </a:rPr>
                        <a:t> </a:t>
                      </a:r>
                      <a:r>
                        <a:rPr lang="en-US" sz="3700" dirty="0" err="1">
                          <a:solidFill>
                            <a:srgbClr val="000000"/>
                          </a:solidFill>
                          <a:latin typeface="Roboto Condensed"/>
                        </a:rPr>
                        <a:t>bờ</a:t>
                      </a:r>
                      <a:r>
                        <a:rPr lang="en-US" sz="3700" dirty="0">
                          <a:solidFill>
                            <a:srgbClr val="000000"/>
                          </a:solidFill>
                          <a:latin typeface="Roboto Condensed"/>
                        </a:rPr>
                        <a:t> </a:t>
                      </a:r>
                      <a:r>
                        <a:rPr lang="en-US" sz="3700" dirty="0" err="1">
                          <a:solidFill>
                            <a:srgbClr val="000000"/>
                          </a:solidFill>
                          <a:latin typeface="Roboto Condensed"/>
                        </a:rPr>
                        <a:t>Thiên</a:t>
                      </a:r>
                      <a:r>
                        <a:rPr lang="en-US" sz="3700" dirty="0">
                          <a:solidFill>
                            <a:srgbClr val="000000"/>
                          </a:solidFill>
                          <a:latin typeface="Roboto Condensed"/>
                        </a:rPr>
                        <a:t> </a:t>
                      </a:r>
                      <a:r>
                        <a:rPr lang="en-US" sz="3700" dirty="0" err="1">
                          <a:solidFill>
                            <a:srgbClr val="000000"/>
                          </a:solidFill>
                          <a:latin typeface="Roboto Condensed"/>
                        </a:rPr>
                        <a:t>Mạc</a:t>
                      </a:r>
                      <a:r>
                        <a:rPr lang="en-US" sz="3700" dirty="0">
                          <a:solidFill>
                            <a:srgbClr val="000000"/>
                          </a:solidFill>
                          <a:latin typeface="Roboto Condensed"/>
                        </a:rPr>
                        <a:t> </a:t>
                      </a:r>
                      <a:r>
                        <a:rPr lang="en-US" sz="3700" dirty="0" err="1">
                          <a:solidFill>
                            <a:srgbClr val="000000"/>
                          </a:solidFill>
                          <a:latin typeface="Roboto Condensed"/>
                        </a:rPr>
                        <a:t>có</a:t>
                      </a:r>
                      <a:r>
                        <a:rPr lang="en-US" sz="3700" dirty="0">
                          <a:solidFill>
                            <a:srgbClr val="000000"/>
                          </a:solidFill>
                          <a:latin typeface="Roboto Condensed"/>
                        </a:rPr>
                        <a:t> </a:t>
                      </a:r>
                      <a:r>
                        <a:rPr lang="en-US" sz="3700" dirty="0" err="1">
                          <a:solidFill>
                            <a:srgbClr val="000000"/>
                          </a:solidFill>
                          <a:latin typeface="Roboto Condensed"/>
                        </a:rPr>
                        <a:t>các</a:t>
                      </a:r>
                      <a:r>
                        <a:rPr lang="en-US" sz="3700" dirty="0">
                          <a:solidFill>
                            <a:srgbClr val="000000"/>
                          </a:solidFill>
                          <a:latin typeface="Roboto Condensed"/>
                        </a:rPr>
                        <a:t> </a:t>
                      </a:r>
                      <a:r>
                        <a:rPr lang="en-US" sz="3700" dirty="0" err="1">
                          <a:solidFill>
                            <a:srgbClr val="000000"/>
                          </a:solidFill>
                          <a:latin typeface="Roboto Condensed"/>
                        </a:rPr>
                        <a:t>từ</a:t>
                      </a:r>
                      <a:r>
                        <a:rPr lang="en-US" sz="3700" dirty="0">
                          <a:solidFill>
                            <a:srgbClr val="000000"/>
                          </a:solidFill>
                          <a:latin typeface="Roboto Condensed"/>
                        </a:rPr>
                        <a:t> </a:t>
                      </a:r>
                      <a:r>
                        <a:rPr lang="en-US" sz="3700" dirty="0" err="1">
                          <a:solidFill>
                            <a:srgbClr val="000000"/>
                          </a:solidFill>
                          <a:latin typeface="Roboto Condensed"/>
                        </a:rPr>
                        <a:t>ngữ</a:t>
                      </a:r>
                      <a:r>
                        <a:rPr lang="en-US" sz="3700" dirty="0">
                          <a:solidFill>
                            <a:srgbClr val="000000"/>
                          </a:solidFill>
                          <a:latin typeface="Roboto Condensed"/>
                        </a:rPr>
                        <a:t> </a:t>
                      </a:r>
                      <a:r>
                        <a:rPr lang="en-US" sz="3700" dirty="0" err="1">
                          <a:solidFill>
                            <a:srgbClr val="000000"/>
                          </a:solidFill>
                          <a:latin typeface="Roboto Condensed"/>
                        </a:rPr>
                        <a:t>chỉ</a:t>
                      </a:r>
                      <a:r>
                        <a:rPr lang="en-US" sz="3700" dirty="0">
                          <a:solidFill>
                            <a:srgbClr val="000000"/>
                          </a:solidFill>
                          <a:latin typeface="Roboto Condensed"/>
                        </a:rPr>
                        <a:t> </a:t>
                      </a:r>
                      <a:r>
                        <a:rPr lang="en-US" sz="3700" dirty="0" err="1">
                          <a:solidFill>
                            <a:srgbClr val="000000"/>
                          </a:solidFill>
                          <a:latin typeface="Roboto Condensed"/>
                        </a:rPr>
                        <a:t>tước</a:t>
                      </a:r>
                      <a:r>
                        <a:rPr lang="en-US" sz="3700" dirty="0">
                          <a:solidFill>
                            <a:srgbClr val="000000"/>
                          </a:solidFill>
                          <a:latin typeface="Roboto Condensed"/>
                        </a:rPr>
                        <a:t> </a:t>
                      </a:r>
                      <a:r>
                        <a:rPr lang="en-US" sz="3700" dirty="0" err="1">
                          <a:solidFill>
                            <a:srgbClr val="000000"/>
                          </a:solidFill>
                          <a:latin typeface="Roboto Condensed"/>
                        </a:rPr>
                        <a:t>hiệu</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phong</a:t>
                      </a:r>
                      <a:r>
                        <a:rPr lang="en-US" sz="3700" dirty="0">
                          <a:solidFill>
                            <a:srgbClr val="000000"/>
                          </a:solidFill>
                          <a:latin typeface="Roboto Condensed"/>
                        </a:rPr>
                        <a:t> </a:t>
                      </a:r>
                      <a:r>
                        <a:rPr lang="en-US" sz="3700" dirty="0" err="1">
                          <a:solidFill>
                            <a:srgbClr val="000000"/>
                          </a:solidFill>
                          <a:latin typeface="Roboto Condensed"/>
                        </a:rPr>
                        <a:t>kiến</a:t>
                      </a:r>
                      <a:r>
                        <a:rPr lang="en-US" sz="3700" dirty="0">
                          <a:solidFill>
                            <a:srgbClr val="000000"/>
                          </a:solidFill>
                          <a:latin typeface="Roboto Condensed"/>
                        </a:rPr>
                        <a:t> </a:t>
                      </a:r>
                      <a:r>
                        <a:rPr lang="en-US" sz="3700" dirty="0" err="1">
                          <a:solidFill>
                            <a:srgbClr val="000000"/>
                          </a:solidFill>
                          <a:latin typeface="Roboto Condensed"/>
                        </a:rPr>
                        <a:t>như</a:t>
                      </a:r>
                      <a:r>
                        <a:rPr lang="en-US" sz="3700" dirty="0">
                          <a:solidFill>
                            <a:srgbClr val="000000"/>
                          </a:solidFill>
                          <a:latin typeface="Roboto Condensed"/>
                        </a:rPr>
                        <a:t>: </a:t>
                      </a:r>
                      <a:r>
                        <a:rPr lang="en-US" sz="3700" dirty="0" err="1">
                          <a:solidFill>
                            <a:srgbClr val="000000"/>
                          </a:solidFill>
                          <a:latin typeface="Roboto Condensed"/>
                        </a:rPr>
                        <a:t>Quốc</a:t>
                      </a:r>
                      <a:r>
                        <a:rPr lang="en-US" sz="3700" dirty="0">
                          <a:solidFill>
                            <a:srgbClr val="000000"/>
                          </a:solidFill>
                          <a:latin typeface="Roboto Condensed"/>
                        </a:rPr>
                        <a:t> </a:t>
                      </a:r>
                      <a:r>
                        <a:rPr lang="en-US" sz="3700" dirty="0" err="1">
                          <a:solidFill>
                            <a:srgbClr val="000000"/>
                          </a:solidFill>
                          <a:latin typeface="Roboto Condensed"/>
                        </a:rPr>
                        <a:t>công</a:t>
                      </a:r>
                      <a:r>
                        <a:rPr lang="en-US" sz="3700" dirty="0">
                          <a:solidFill>
                            <a:srgbClr val="000000"/>
                          </a:solidFill>
                          <a:latin typeface="Roboto Condensed"/>
                        </a:rPr>
                        <a:t>, </a:t>
                      </a:r>
                      <a:r>
                        <a:rPr lang="en-US" sz="3700" dirty="0" err="1">
                          <a:solidFill>
                            <a:srgbClr val="000000"/>
                          </a:solidFill>
                          <a:latin typeface="Roboto Condensed"/>
                        </a:rPr>
                        <a:t>Thượng</a:t>
                      </a:r>
                      <a:r>
                        <a:rPr lang="en-US" sz="3700" dirty="0">
                          <a:solidFill>
                            <a:srgbClr val="000000"/>
                          </a:solidFill>
                          <a:latin typeface="Roboto Condensed"/>
                        </a:rPr>
                        <a:t> </a:t>
                      </a:r>
                      <a:r>
                        <a:rPr lang="en-US" sz="3700" dirty="0" err="1">
                          <a:solidFill>
                            <a:srgbClr val="000000"/>
                          </a:solidFill>
                          <a:latin typeface="Roboto Condensed"/>
                        </a:rPr>
                        <a:t>tướng</a:t>
                      </a:r>
                      <a:r>
                        <a:rPr lang="en-US" sz="3700" dirty="0">
                          <a:solidFill>
                            <a:srgbClr val="000000"/>
                          </a:solidFill>
                          <a:latin typeface="Roboto Condensed"/>
                        </a:rPr>
                        <a:t> </a:t>
                      </a:r>
                      <a:r>
                        <a:rPr lang="en-US" sz="3700" dirty="0" err="1">
                          <a:solidFill>
                            <a:srgbClr val="000000"/>
                          </a:solidFill>
                          <a:latin typeface="Roboto Condensed"/>
                        </a:rPr>
                        <a:t>quân</a:t>
                      </a:r>
                      <a:r>
                        <a:rPr lang="en-US" sz="3700" dirty="0">
                          <a:solidFill>
                            <a:srgbClr val="000000"/>
                          </a:solidFill>
                          <a:latin typeface="Roboto Condensed"/>
                        </a:rPr>
                        <a:t>,... hay </a:t>
                      </a:r>
                      <a:r>
                        <a:rPr lang="en-US" sz="3700" dirty="0" err="1">
                          <a:solidFill>
                            <a:srgbClr val="000000"/>
                          </a:solidFill>
                          <a:latin typeface="Roboto Condensed"/>
                        </a:rPr>
                        <a:t>từ</a:t>
                      </a:r>
                      <a:r>
                        <a:rPr lang="en-US" sz="3700" dirty="0">
                          <a:solidFill>
                            <a:srgbClr val="000000"/>
                          </a:solidFill>
                          <a:latin typeface="Roboto Condensed"/>
                        </a:rPr>
                        <a:t> </a:t>
                      </a:r>
                      <a:r>
                        <a:rPr lang="en-US" sz="3700" dirty="0" err="1">
                          <a:solidFill>
                            <a:srgbClr val="000000"/>
                          </a:solidFill>
                          <a:latin typeface="Roboto Condensed"/>
                        </a:rPr>
                        <a:t>ngữ</a:t>
                      </a:r>
                      <a:r>
                        <a:rPr lang="en-US" sz="3700" dirty="0">
                          <a:solidFill>
                            <a:srgbClr val="000000"/>
                          </a:solidFill>
                          <a:latin typeface="Roboto Condensed"/>
                        </a:rPr>
                        <a:t> </a:t>
                      </a:r>
                      <a:r>
                        <a:rPr lang="en-US" sz="3700" dirty="0" err="1">
                          <a:solidFill>
                            <a:srgbClr val="000000"/>
                          </a:solidFill>
                          <a:latin typeface="Roboto Condensed"/>
                        </a:rPr>
                        <a:t>tái</a:t>
                      </a:r>
                      <a:r>
                        <a:rPr lang="en-US" sz="3700" dirty="0">
                          <a:solidFill>
                            <a:srgbClr val="000000"/>
                          </a:solidFill>
                          <a:latin typeface="Roboto Condensed"/>
                        </a:rPr>
                        <a:t> </a:t>
                      </a:r>
                      <a:r>
                        <a:rPr lang="en-US" sz="3700" dirty="0" err="1">
                          <a:solidFill>
                            <a:srgbClr val="000000"/>
                          </a:solidFill>
                          <a:latin typeface="Roboto Condensed"/>
                        </a:rPr>
                        <a:t>hiện</a:t>
                      </a:r>
                      <a:r>
                        <a:rPr lang="en-US" sz="3700" dirty="0">
                          <a:solidFill>
                            <a:srgbClr val="000000"/>
                          </a:solidFill>
                          <a:latin typeface="Roboto Condensed"/>
                        </a:rPr>
                        <a:t> </a:t>
                      </a:r>
                      <a:r>
                        <a:rPr lang="en-US" sz="3700" dirty="0" err="1">
                          <a:solidFill>
                            <a:srgbClr val="000000"/>
                          </a:solidFill>
                          <a:latin typeface="Roboto Condensed"/>
                        </a:rPr>
                        <a:t>được</a:t>
                      </a:r>
                      <a:r>
                        <a:rPr lang="en-US" sz="3700" dirty="0">
                          <a:solidFill>
                            <a:srgbClr val="000000"/>
                          </a:solidFill>
                          <a:latin typeface="Roboto Condensed"/>
                        </a:rPr>
                        <a:t> </a:t>
                      </a:r>
                      <a:r>
                        <a:rPr lang="en-US" sz="3700" dirty="0" err="1">
                          <a:solidFill>
                            <a:srgbClr val="000000"/>
                          </a:solidFill>
                          <a:latin typeface="Roboto Condensed"/>
                        </a:rPr>
                        <a:t>không</a:t>
                      </a:r>
                      <a:r>
                        <a:rPr lang="en-US" sz="3700" dirty="0">
                          <a:solidFill>
                            <a:srgbClr val="000000"/>
                          </a:solidFill>
                          <a:latin typeface="Roboto Condensed"/>
                        </a:rPr>
                        <a:t> </a:t>
                      </a:r>
                      <a:r>
                        <a:rPr lang="en-US" sz="3700" dirty="0" err="1">
                          <a:solidFill>
                            <a:srgbClr val="000000"/>
                          </a:solidFill>
                          <a:latin typeface="Roboto Condensed"/>
                        </a:rPr>
                        <a:t>khí</a:t>
                      </a:r>
                      <a:r>
                        <a:rPr lang="en-US" sz="3700" dirty="0">
                          <a:solidFill>
                            <a:srgbClr val="000000"/>
                          </a:solidFill>
                          <a:latin typeface="Roboto Condensed"/>
                        </a:rPr>
                        <a:t> </a:t>
                      </a:r>
                      <a:r>
                        <a:rPr lang="en-US" sz="3700" dirty="0" err="1">
                          <a:solidFill>
                            <a:srgbClr val="000000"/>
                          </a:solidFill>
                          <a:latin typeface="Roboto Condensed"/>
                        </a:rPr>
                        <a:t>thời</a:t>
                      </a:r>
                      <a:r>
                        <a:rPr lang="en-US" sz="3700" dirty="0">
                          <a:solidFill>
                            <a:srgbClr val="000000"/>
                          </a:solidFill>
                          <a:latin typeface="Roboto Condensed"/>
                        </a:rPr>
                        <a:t> </a:t>
                      </a:r>
                      <a:r>
                        <a:rPr lang="en-US" sz="3700" dirty="0" err="1">
                          <a:solidFill>
                            <a:srgbClr val="000000"/>
                          </a:solidFill>
                          <a:latin typeface="Roboto Condensed"/>
                        </a:rPr>
                        <a:t>Trần</a:t>
                      </a:r>
                      <a:r>
                        <a:rPr lang="en-US" sz="3700" dirty="0">
                          <a:solidFill>
                            <a:srgbClr val="000000"/>
                          </a:solidFill>
                          <a:latin typeface="Roboto Condensed"/>
                        </a:rPr>
                        <a:t>: con </a:t>
                      </a:r>
                      <a:r>
                        <a:rPr lang="en-US" sz="3700" dirty="0" err="1">
                          <a:solidFill>
                            <a:srgbClr val="000000"/>
                          </a:solidFill>
                          <a:latin typeface="Roboto Condensed"/>
                        </a:rPr>
                        <a:t>đường</a:t>
                      </a:r>
                      <a:r>
                        <a:rPr lang="en-US" sz="3700" dirty="0">
                          <a:solidFill>
                            <a:srgbClr val="000000"/>
                          </a:solidFill>
                          <a:latin typeface="Roboto Condensed"/>
                        </a:rPr>
                        <a:t> qua </a:t>
                      </a:r>
                      <a:r>
                        <a:rPr lang="en-US" sz="3700" dirty="0" err="1">
                          <a:solidFill>
                            <a:srgbClr val="000000"/>
                          </a:solidFill>
                          <a:latin typeface="Roboto Condensed"/>
                        </a:rPr>
                        <a:t>Màn</a:t>
                      </a:r>
                      <a:r>
                        <a:rPr lang="en-US" sz="3700" dirty="0">
                          <a:solidFill>
                            <a:srgbClr val="000000"/>
                          </a:solidFill>
                          <a:latin typeface="Roboto Condensed"/>
                        </a:rPr>
                        <a:t> </a:t>
                      </a:r>
                      <a:r>
                        <a:rPr lang="en-US" sz="3700" dirty="0" err="1">
                          <a:solidFill>
                            <a:srgbClr val="000000"/>
                          </a:solidFill>
                          <a:latin typeface="Roboto Condensed"/>
                        </a:rPr>
                        <a:t>Trò</a:t>
                      </a:r>
                      <a:r>
                        <a:rPr lang="en-US" sz="3700" dirty="0">
                          <a:solidFill>
                            <a:srgbClr val="000000"/>
                          </a:solidFill>
                          <a:latin typeface="Roboto Condensed"/>
                        </a:rPr>
                        <a:t>, </a:t>
                      </a:r>
                      <a:r>
                        <a:rPr lang="en-US" sz="3700" dirty="0" err="1">
                          <a:solidFill>
                            <a:srgbClr val="000000"/>
                          </a:solidFill>
                          <a:latin typeface="Roboto Condensed"/>
                        </a:rPr>
                        <a:t>vượt</a:t>
                      </a:r>
                      <a:r>
                        <a:rPr lang="en-US" sz="3700" dirty="0">
                          <a:solidFill>
                            <a:srgbClr val="000000"/>
                          </a:solidFill>
                          <a:latin typeface="Roboto Condensed"/>
                        </a:rPr>
                        <a:t> </a:t>
                      </a:r>
                      <a:r>
                        <a:rPr lang="en-US" sz="3700" dirty="0" err="1">
                          <a:solidFill>
                            <a:srgbClr val="000000"/>
                          </a:solidFill>
                          <a:latin typeface="Roboto Condensed"/>
                        </a:rPr>
                        <a:t>xong</a:t>
                      </a:r>
                      <a:r>
                        <a:rPr lang="en-US" sz="3700" dirty="0">
                          <a:solidFill>
                            <a:srgbClr val="000000"/>
                          </a:solidFill>
                          <a:latin typeface="Roboto Condensed"/>
                        </a:rPr>
                        <a:t> </a:t>
                      </a:r>
                      <a:r>
                        <a:rPr lang="en-US" sz="3700" dirty="0" err="1">
                          <a:solidFill>
                            <a:srgbClr val="000000"/>
                          </a:solidFill>
                          <a:latin typeface="Roboto Condensed"/>
                        </a:rPr>
                        <a:t>bãi</a:t>
                      </a:r>
                      <a:r>
                        <a:rPr lang="en-US" sz="3700" dirty="0">
                          <a:solidFill>
                            <a:srgbClr val="000000"/>
                          </a:solidFill>
                          <a:latin typeface="Roboto Condensed"/>
                        </a:rPr>
                        <a:t> </a:t>
                      </a:r>
                      <a:r>
                        <a:rPr lang="en-US" sz="3700" dirty="0" err="1">
                          <a:solidFill>
                            <a:srgbClr val="000000"/>
                          </a:solidFill>
                          <a:latin typeface="Roboto Condensed"/>
                        </a:rPr>
                        <a:t>lầy</a:t>
                      </a:r>
                      <a:r>
                        <a:rPr lang="en-US" sz="3700" dirty="0">
                          <a:solidFill>
                            <a:srgbClr val="000000"/>
                          </a:solidFill>
                          <a:latin typeface="Roboto Condensed"/>
                        </a:rPr>
                        <a:t>, </a:t>
                      </a:r>
                      <a:r>
                        <a:rPr lang="en-US" sz="3700" dirty="0" err="1">
                          <a:solidFill>
                            <a:srgbClr val="000000"/>
                          </a:solidFill>
                          <a:latin typeface="Roboto Condensed"/>
                        </a:rPr>
                        <a:t>trận</a:t>
                      </a:r>
                      <a:r>
                        <a:rPr lang="en-US" sz="3700" dirty="0">
                          <a:solidFill>
                            <a:srgbClr val="000000"/>
                          </a:solidFill>
                          <a:latin typeface="Roboto Condensed"/>
                        </a:rPr>
                        <a:t> </a:t>
                      </a:r>
                      <a:r>
                        <a:rPr lang="en-US" sz="3700" dirty="0" err="1">
                          <a:solidFill>
                            <a:srgbClr val="000000"/>
                          </a:solidFill>
                          <a:latin typeface="Roboto Condensed"/>
                        </a:rPr>
                        <a:t>phá</a:t>
                      </a:r>
                      <a:r>
                        <a:rPr lang="en-US" sz="3700" dirty="0">
                          <a:solidFill>
                            <a:srgbClr val="000000"/>
                          </a:solidFill>
                          <a:latin typeface="Roboto Condensed"/>
                        </a:rPr>
                        <a:t> </a:t>
                      </a:r>
                      <a:r>
                        <a:rPr lang="en-US" sz="3700" dirty="0" err="1">
                          <a:solidFill>
                            <a:srgbClr val="000000"/>
                          </a:solidFill>
                          <a:latin typeface="Roboto Condensed"/>
                        </a:rPr>
                        <a:t>vây</a:t>
                      </a:r>
                      <a:r>
                        <a:rPr lang="en-US" sz="3700" dirty="0">
                          <a:solidFill>
                            <a:srgbClr val="000000"/>
                          </a:solidFill>
                          <a:latin typeface="Roboto Condensed"/>
                        </a:rPr>
                        <a:t> </a:t>
                      </a:r>
                      <a:r>
                        <a:rPr lang="en-US" sz="3700" dirty="0" err="1">
                          <a:solidFill>
                            <a:srgbClr val="000000"/>
                          </a:solidFill>
                          <a:latin typeface="Roboto Condensed"/>
                        </a:rPr>
                        <a:t>ải</a:t>
                      </a:r>
                      <a:r>
                        <a:rPr lang="en-US" sz="3700" dirty="0">
                          <a:solidFill>
                            <a:srgbClr val="000000"/>
                          </a:solidFill>
                          <a:latin typeface="Roboto Condensed"/>
                        </a:rPr>
                        <a:t>,...</a:t>
                      </a:r>
                      <a:endParaRPr lang="en-US" sz="1100" dirty="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796140">
                <a:tc>
                  <a:txBody>
                    <a:bodyPr/>
                    <a:lstStyle/>
                    <a:p>
                      <a:pPr algn="ctr">
                        <a:lnSpc>
                          <a:spcPts val="5180"/>
                        </a:lnSpc>
                        <a:defRPr/>
                      </a:pPr>
                      <a:r>
                        <a:rPr lang="en-US" sz="3700">
                          <a:solidFill>
                            <a:srgbClr val="FFFFFF"/>
                          </a:solidFill>
                          <a:latin typeface="Roboto Condensed"/>
                        </a:rPr>
                        <a:t>Cảm hứng chủ đạo</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algn="l">
                        <a:lnSpc>
                          <a:spcPts val="5180"/>
                        </a:lnSpc>
                        <a:defRPr/>
                      </a:pPr>
                      <a:r>
                        <a:rPr lang="en-US" sz="3700">
                          <a:solidFill>
                            <a:srgbClr val="000000"/>
                          </a:solidFill>
                          <a:latin typeface="Roboto Condensed"/>
                        </a:rPr>
                        <a:t>Người viết thể hiện sự ngợi ca, trân trọng người anh hùng Trần Bình Trọng và vua Quang Trung sáng suốt, thấu hiểu lòng người.</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2068000">
                <a:tc>
                  <a:txBody>
                    <a:bodyPr/>
                    <a:lstStyle/>
                    <a:p>
                      <a:pPr algn="ctr">
                        <a:lnSpc>
                          <a:spcPts val="5180"/>
                        </a:lnSpc>
                        <a:defRPr/>
                      </a:pPr>
                      <a:r>
                        <a:rPr lang="en-US" sz="3700">
                          <a:solidFill>
                            <a:srgbClr val="FFFFFF"/>
                          </a:solidFill>
                          <a:latin typeface="Roboto Condensed"/>
                        </a:rPr>
                        <a:t>Thông điệp / bài học</a:t>
                      </a:r>
                      <a:endParaRPr lang="en-US" sz="1100"/>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A58869"/>
                    </a:solidFill>
                  </a:tcPr>
                </a:tc>
                <a:tc>
                  <a:txBody>
                    <a:bodyPr/>
                    <a:lstStyle/>
                    <a:p>
                      <a:pPr marL="798833" lvl="1" indent="-399416" algn="l">
                        <a:lnSpc>
                          <a:spcPts val="5180"/>
                        </a:lnSpc>
                        <a:buFont typeface="Arial"/>
                        <a:buChar char="•"/>
                        <a:defRPr/>
                      </a:pPr>
                      <a:r>
                        <a:rPr lang="en-US" sz="3700" dirty="0" err="1">
                          <a:solidFill>
                            <a:srgbClr val="000000"/>
                          </a:solidFill>
                          <a:latin typeface="Roboto Condensed"/>
                        </a:rPr>
                        <a:t>Trân</a:t>
                      </a:r>
                      <a:r>
                        <a:rPr lang="en-US" sz="3700" dirty="0">
                          <a:solidFill>
                            <a:srgbClr val="000000"/>
                          </a:solidFill>
                          <a:latin typeface="Roboto Condensed"/>
                        </a:rPr>
                        <a:t> </a:t>
                      </a:r>
                      <a:r>
                        <a:rPr lang="en-US" sz="3700" dirty="0" err="1">
                          <a:solidFill>
                            <a:srgbClr val="000000"/>
                          </a:solidFill>
                          <a:latin typeface="Roboto Condensed"/>
                        </a:rPr>
                        <a:t>trọng</a:t>
                      </a:r>
                      <a:r>
                        <a:rPr lang="en-US" sz="3700" dirty="0">
                          <a:solidFill>
                            <a:srgbClr val="000000"/>
                          </a:solidFill>
                          <a:latin typeface="Roboto Condensed"/>
                        </a:rPr>
                        <a:t>, </a:t>
                      </a:r>
                      <a:r>
                        <a:rPr lang="en-US" sz="3700" dirty="0" err="1">
                          <a:solidFill>
                            <a:srgbClr val="000000"/>
                          </a:solidFill>
                          <a:latin typeface="Roboto Condensed"/>
                        </a:rPr>
                        <a:t>ngợi</a:t>
                      </a:r>
                      <a:r>
                        <a:rPr lang="en-US" sz="3700" dirty="0">
                          <a:solidFill>
                            <a:srgbClr val="000000"/>
                          </a:solidFill>
                          <a:latin typeface="Roboto Condensed"/>
                        </a:rPr>
                        <a:t> ca, </a:t>
                      </a:r>
                      <a:r>
                        <a:rPr lang="en-US" sz="3700" dirty="0" err="1">
                          <a:solidFill>
                            <a:srgbClr val="000000"/>
                          </a:solidFill>
                          <a:latin typeface="Roboto Condensed"/>
                        </a:rPr>
                        <a:t>biết</a:t>
                      </a:r>
                      <a:r>
                        <a:rPr lang="en-US" sz="3700" dirty="0">
                          <a:solidFill>
                            <a:srgbClr val="000000"/>
                          </a:solidFill>
                          <a:latin typeface="Roboto Condensed"/>
                        </a:rPr>
                        <a:t> </a:t>
                      </a:r>
                      <a:r>
                        <a:rPr lang="en-US" sz="3700" dirty="0" err="1">
                          <a:solidFill>
                            <a:srgbClr val="000000"/>
                          </a:solidFill>
                          <a:latin typeface="Roboto Condensed"/>
                        </a:rPr>
                        <a:t>ơn</a:t>
                      </a:r>
                      <a:r>
                        <a:rPr lang="en-US" sz="3700" dirty="0">
                          <a:solidFill>
                            <a:srgbClr val="000000"/>
                          </a:solidFill>
                          <a:latin typeface="Roboto Condensed"/>
                        </a:rPr>
                        <a:t> </a:t>
                      </a:r>
                      <a:r>
                        <a:rPr lang="en-US" sz="3700" dirty="0" err="1">
                          <a:solidFill>
                            <a:srgbClr val="000000"/>
                          </a:solidFill>
                          <a:latin typeface="Roboto Condensed"/>
                        </a:rPr>
                        <a:t>công</a:t>
                      </a:r>
                      <a:r>
                        <a:rPr lang="en-US" sz="3700" dirty="0">
                          <a:solidFill>
                            <a:srgbClr val="000000"/>
                          </a:solidFill>
                          <a:latin typeface="Roboto Condensed"/>
                        </a:rPr>
                        <a:t> </a:t>
                      </a:r>
                      <a:r>
                        <a:rPr lang="en-US" sz="3700" dirty="0" err="1">
                          <a:solidFill>
                            <a:srgbClr val="000000"/>
                          </a:solidFill>
                          <a:latin typeface="Roboto Condensed"/>
                        </a:rPr>
                        <a:t>lao</a:t>
                      </a:r>
                      <a:r>
                        <a:rPr lang="en-US" sz="3700" dirty="0">
                          <a:solidFill>
                            <a:srgbClr val="000000"/>
                          </a:solidFill>
                          <a:latin typeface="Roboto Condensed"/>
                        </a:rPr>
                        <a:t> </a:t>
                      </a:r>
                      <a:r>
                        <a:rPr lang="en-US" sz="3700" dirty="0" err="1">
                          <a:solidFill>
                            <a:srgbClr val="000000"/>
                          </a:solidFill>
                          <a:latin typeface="Roboto Condensed"/>
                        </a:rPr>
                        <a:t>của</a:t>
                      </a:r>
                      <a:r>
                        <a:rPr lang="en-US" sz="3700" dirty="0">
                          <a:solidFill>
                            <a:srgbClr val="000000"/>
                          </a:solidFill>
                          <a:latin typeface="Roboto Condensed"/>
                        </a:rPr>
                        <a:t> </a:t>
                      </a:r>
                      <a:r>
                        <a:rPr lang="en-US" sz="3700" dirty="0" err="1">
                          <a:solidFill>
                            <a:srgbClr val="000000"/>
                          </a:solidFill>
                          <a:latin typeface="Roboto Condensed"/>
                        </a:rPr>
                        <a:t>những</a:t>
                      </a:r>
                      <a:r>
                        <a:rPr lang="en-US" sz="3700" dirty="0">
                          <a:solidFill>
                            <a:srgbClr val="000000"/>
                          </a:solidFill>
                          <a:latin typeface="Roboto Condensed"/>
                        </a:rPr>
                        <a:t> </a:t>
                      </a:r>
                      <a:r>
                        <a:rPr lang="en-US" sz="3700" dirty="0" err="1">
                          <a:solidFill>
                            <a:srgbClr val="000000"/>
                          </a:solidFill>
                          <a:latin typeface="Roboto Condensed"/>
                        </a:rPr>
                        <a:t>người</a:t>
                      </a:r>
                      <a:r>
                        <a:rPr lang="en-US" sz="3700" dirty="0">
                          <a:solidFill>
                            <a:srgbClr val="000000"/>
                          </a:solidFill>
                          <a:latin typeface="Roboto Condensed"/>
                        </a:rPr>
                        <a:t> </a:t>
                      </a:r>
                      <a:r>
                        <a:rPr lang="en-US" sz="3700" dirty="0" err="1">
                          <a:solidFill>
                            <a:srgbClr val="000000"/>
                          </a:solidFill>
                          <a:latin typeface="Roboto Condensed"/>
                        </a:rPr>
                        <a:t>anh</a:t>
                      </a:r>
                      <a:r>
                        <a:rPr lang="en-US" sz="3700" dirty="0">
                          <a:solidFill>
                            <a:srgbClr val="000000"/>
                          </a:solidFill>
                          <a:latin typeface="Roboto Condensed"/>
                        </a:rPr>
                        <a:t> </a:t>
                      </a:r>
                      <a:r>
                        <a:rPr lang="en-US" sz="3700" dirty="0" err="1">
                          <a:solidFill>
                            <a:srgbClr val="000000"/>
                          </a:solidFill>
                          <a:latin typeface="Roboto Condensed"/>
                        </a:rPr>
                        <a:t>hùng</a:t>
                      </a:r>
                      <a:r>
                        <a:rPr lang="en-US" sz="3700" dirty="0">
                          <a:solidFill>
                            <a:srgbClr val="000000"/>
                          </a:solidFill>
                          <a:latin typeface="Roboto Condensed"/>
                        </a:rPr>
                        <a:t> </a:t>
                      </a:r>
                      <a:r>
                        <a:rPr lang="en-US" sz="3700" dirty="0" err="1">
                          <a:solidFill>
                            <a:srgbClr val="000000"/>
                          </a:solidFill>
                          <a:latin typeface="Roboto Condensed"/>
                        </a:rPr>
                        <a:t>dựng</a:t>
                      </a:r>
                      <a:r>
                        <a:rPr lang="en-US" sz="3700" dirty="0">
                          <a:solidFill>
                            <a:srgbClr val="000000"/>
                          </a:solidFill>
                          <a:latin typeface="Roboto Condensed"/>
                        </a:rPr>
                        <a:t> </a:t>
                      </a:r>
                      <a:r>
                        <a:rPr lang="en-US" sz="3700" dirty="0" err="1">
                          <a:solidFill>
                            <a:srgbClr val="000000"/>
                          </a:solidFill>
                          <a:latin typeface="Roboto Condensed"/>
                        </a:rPr>
                        <a:t>nước</a:t>
                      </a:r>
                      <a:r>
                        <a:rPr lang="en-US" sz="3700" dirty="0">
                          <a:solidFill>
                            <a:srgbClr val="000000"/>
                          </a:solidFill>
                          <a:latin typeface="Roboto Condensed"/>
                        </a:rPr>
                        <a:t>.</a:t>
                      </a:r>
                      <a:endParaRPr lang="en-US" sz="1100" dirty="0"/>
                    </a:p>
                    <a:p>
                      <a:pPr marL="798833" lvl="1" indent="-399416">
                        <a:lnSpc>
                          <a:spcPts val="5180"/>
                        </a:lnSpc>
                        <a:buFont typeface="Arial"/>
                        <a:buChar char="•"/>
                      </a:pPr>
                      <a:r>
                        <a:rPr lang="en-US" sz="3700" dirty="0" err="1">
                          <a:solidFill>
                            <a:srgbClr val="000000"/>
                          </a:solidFill>
                          <a:latin typeface="Roboto Condensed"/>
                        </a:rPr>
                        <a:t>Cần</a:t>
                      </a:r>
                      <a:r>
                        <a:rPr lang="en-US" sz="3700" dirty="0">
                          <a:solidFill>
                            <a:srgbClr val="000000"/>
                          </a:solidFill>
                          <a:latin typeface="Roboto Condensed"/>
                        </a:rPr>
                        <a:t> </a:t>
                      </a:r>
                      <a:r>
                        <a:rPr lang="en-US" sz="3700" dirty="0" err="1">
                          <a:solidFill>
                            <a:srgbClr val="000000"/>
                          </a:solidFill>
                          <a:latin typeface="Roboto Condensed"/>
                        </a:rPr>
                        <a:t>có</a:t>
                      </a:r>
                      <a:r>
                        <a:rPr lang="en-US" sz="3700" dirty="0">
                          <a:solidFill>
                            <a:srgbClr val="000000"/>
                          </a:solidFill>
                          <a:latin typeface="Roboto Condensed"/>
                        </a:rPr>
                        <a:t> ý </a:t>
                      </a:r>
                      <a:r>
                        <a:rPr lang="en-US" sz="3700" dirty="0" err="1">
                          <a:solidFill>
                            <a:srgbClr val="000000"/>
                          </a:solidFill>
                          <a:latin typeface="Roboto Condensed"/>
                        </a:rPr>
                        <a:t>thức</a:t>
                      </a:r>
                      <a:r>
                        <a:rPr lang="en-US" sz="3700" dirty="0">
                          <a:solidFill>
                            <a:srgbClr val="000000"/>
                          </a:solidFill>
                          <a:latin typeface="Roboto Condensed"/>
                        </a:rPr>
                        <a:t> </a:t>
                      </a:r>
                      <a:r>
                        <a:rPr lang="en-US" sz="3700" dirty="0" err="1">
                          <a:solidFill>
                            <a:srgbClr val="000000"/>
                          </a:solidFill>
                          <a:latin typeface="Roboto Condensed"/>
                        </a:rPr>
                        <a:t>trách</a:t>
                      </a:r>
                      <a:r>
                        <a:rPr lang="en-US" sz="3700" dirty="0">
                          <a:solidFill>
                            <a:srgbClr val="000000"/>
                          </a:solidFill>
                          <a:latin typeface="Roboto Condensed"/>
                        </a:rPr>
                        <a:t> </a:t>
                      </a:r>
                      <a:r>
                        <a:rPr lang="en-US" sz="3700" dirty="0" err="1">
                          <a:solidFill>
                            <a:srgbClr val="000000"/>
                          </a:solidFill>
                          <a:latin typeface="Roboto Condensed"/>
                        </a:rPr>
                        <a:t>nhiệm</a:t>
                      </a:r>
                      <a:r>
                        <a:rPr lang="en-US" sz="3700" dirty="0">
                          <a:solidFill>
                            <a:srgbClr val="000000"/>
                          </a:solidFill>
                          <a:latin typeface="Roboto Condensed"/>
                        </a:rPr>
                        <a:t>, </a:t>
                      </a:r>
                      <a:r>
                        <a:rPr lang="en-US" sz="3700" dirty="0" err="1">
                          <a:solidFill>
                            <a:srgbClr val="000000"/>
                          </a:solidFill>
                          <a:latin typeface="Roboto Condensed"/>
                        </a:rPr>
                        <a:t>nghĩa</a:t>
                      </a:r>
                      <a:r>
                        <a:rPr lang="en-US" sz="3700" dirty="0">
                          <a:solidFill>
                            <a:srgbClr val="000000"/>
                          </a:solidFill>
                          <a:latin typeface="Roboto Condensed"/>
                        </a:rPr>
                        <a:t> </a:t>
                      </a:r>
                      <a:r>
                        <a:rPr lang="en-US" sz="3700" dirty="0" err="1">
                          <a:solidFill>
                            <a:srgbClr val="000000"/>
                          </a:solidFill>
                          <a:latin typeface="Roboto Condensed"/>
                        </a:rPr>
                        <a:t>vụ</a:t>
                      </a:r>
                      <a:r>
                        <a:rPr lang="en-US" sz="3700" dirty="0">
                          <a:solidFill>
                            <a:srgbClr val="000000"/>
                          </a:solidFill>
                          <a:latin typeface="Roboto Condensed"/>
                        </a:rPr>
                        <a:t> </a:t>
                      </a:r>
                      <a:r>
                        <a:rPr lang="en-US" sz="3700" dirty="0" err="1">
                          <a:solidFill>
                            <a:srgbClr val="000000"/>
                          </a:solidFill>
                          <a:latin typeface="Roboto Condensed"/>
                        </a:rPr>
                        <a:t>của</a:t>
                      </a:r>
                      <a:r>
                        <a:rPr lang="en-US" sz="3700" dirty="0">
                          <a:solidFill>
                            <a:srgbClr val="000000"/>
                          </a:solidFill>
                          <a:latin typeface="Roboto Condensed"/>
                        </a:rPr>
                        <a:t> </a:t>
                      </a:r>
                      <a:r>
                        <a:rPr lang="en-US" sz="3700" dirty="0" err="1">
                          <a:solidFill>
                            <a:srgbClr val="000000"/>
                          </a:solidFill>
                          <a:latin typeface="Roboto Condensed"/>
                        </a:rPr>
                        <a:t>bản</a:t>
                      </a:r>
                      <a:r>
                        <a:rPr lang="en-US" sz="3700" dirty="0">
                          <a:solidFill>
                            <a:srgbClr val="000000"/>
                          </a:solidFill>
                          <a:latin typeface="Roboto Condensed"/>
                        </a:rPr>
                        <a:t> </a:t>
                      </a:r>
                      <a:r>
                        <a:rPr lang="en-US" sz="3700" dirty="0" err="1">
                          <a:solidFill>
                            <a:srgbClr val="000000"/>
                          </a:solidFill>
                          <a:latin typeface="Roboto Condensed"/>
                        </a:rPr>
                        <a:t>thân</a:t>
                      </a:r>
                      <a:r>
                        <a:rPr lang="en-US" sz="3700" dirty="0">
                          <a:solidFill>
                            <a:srgbClr val="000000"/>
                          </a:solidFill>
                          <a:latin typeface="Roboto Condensed"/>
                        </a:rPr>
                        <a:t> </a:t>
                      </a:r>
                      <a:r>
                        <a:rPr lang="en-US" sz="3700" dirty="0" err="1">
                          <a:solidFill>
                            <a:srgbClr val="000000"/>
                          </a:solidFill>
                          <a:latin typeface="Roboto Condensed"/>
                        </a:rPr>
                        <a:t>đối</a:t>
                      </a:r>
                      <a:r>
                        <a:rPr lang="en-US" sz="3700" dirty="0">
                          <a:solidFill>
                            <a:srgbClr val="000000"/>
                          </a:solidFill>
                          <a:latin typeface="Roboto Condensed"/>
                        </a:rPr>
                        <a:t> </a:t>
                      </a:r>
                      <a:r>
                        <a:rPr lang="en-US" sz="3700" dirty="0" err="1">
                          <a:solidFill>
                            <a:srgbClr val="000000"/>
                          </a:solidFill>
                          <a:latin typeface="Roboto Condensed"/>
                        </a:rPr>
                        <a:t>với</a:t>
                      </a:r>
                      <a:r>
                        <a:rPr lang="en-US" sz="3700" dirty="0">
                          <a:solidFill>
                            <a:srgbClr val="000000"/>
                          </a:solidFill>
                          <a:latin typeface="Roboto Condensed"/>
                        </a:rPr>
                        <a:t> </a:t>
                      </a:r>
                      <a:r>
                        <a:rPr lang="en-US" sz="3700" dirty="0" err="1">
                          <a:solidFill>
                            <a:srgbClr val="000000"/>
                          </a:solidFill>
                          <a:latin typeface="Roboto Condensed"/>
                        </a:rPr>
                        <a:t>đất</a:t>
                      </a:r>
                      <a:r>
                        <a:rPr lang="en-US" sz="3700" dirty="0">
                          <a:solidFill>
                            <a:srgbClr val="000000"/>
                          </a:solidFill>
                          <a:latin typeface="Roboto Condensed"/>
                        </a:rPr>
                        <a:t> </a:t>
                      </a:r>
                      <a:r>
                        <a:rPr lang="en-US" sz="3700" dirty="0" err="1">
                          <a:solidFill>
                            <a:srgbClr val="000000"/>
                          </a:solidFill>
                          <a:latin typeface="Roboto Condensed"/>
                        </a:rPr>
                        <a:t>nước</a:t>
                      </a:r>
                      <a:r>
                        <a:rPr lang="en-US" sz="3700" dirty="0">
                          <a:solidFill>
                            <a:srgbClr val="000000"/>
                          </a:solidFill>
                          <a:latin typeface="Roboto Condensed"/>
                        </a:rPr>
                        <a:t>.</a:t>
                      </a:r>
                    </a:p>
                  </a:txBody>
                  <a:tcPr marL="190500" marR="190500" marT="190500" marB="190500" anchor="ctr">
                    <a:lnL w="28575" cap="flat" cmpd="sng" algn="ctr">
                      <a:solidFill>
                        <a:srgbClr val="6C453E"/>
                      </a:solidFill>
                      <a:prstDash val="solid"/>
                      <a:round/>
                      <a:headEnd type="none" w="med" len="med"/>
                      <a:tailEnd type="none" w="med" len="med"/>
                    </a:lnL>
                    <a:lnR w="28575" cap="flat" cmpd="sng" algn="ctr">
                      <a:solidFill>
                        <a:srgbClr val="6C453E"/>
                      </a:solidFill>
                      <a:prstDash val="solid"/>
                      <a:round/>
                      <a:headEnd type="none" w="med" len="med"/>
                      <a:tailEnd type="none" w="med" len="med"/>
                    </a:lnR>
                    <a:lnT w="28575" cap="flat" cmpd="sng" algn="ctr">
                      <a:solidFill>
                        <a:srgbClr val="6C453E"/>
                      </a:solidFill>
                      <a:prstDash val="solid"/>
                      <a:round/>
                      <a:headEnd type="none" w="med" len="med"/>
                      <a:tailEnd type="none" w="med" len="med"/>
                    </a:lnT>
                    <a:lnB w="28575" cap="flat" cmpd="sng" algn="ctr">
                      <a:solidFill>
                        <a:srgbClr val="6C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6235443">
            <a:off x="14940987" y="1324862"/>
            <a:ext cx="2863369" cy="1881931"/>
          </a:xfrm>
          <a:custGeom>
            <a:avLst/>
            <a:gdLst/>
            <a:ahLst/>
            <a:cxnLst/>
            <a:rect l="l" t="t" r="r" b="b"/>
            <a:pathLst>
              <a:path w="2863369" h="1881931">
                <a:moveTo>
                  <a:pt x="0" y="0"/>
                </a:moveTo>
                <a:lnTo>
                  <a:pt x="2863368" y="0"/>
                </a:lnTo>
                <a:lnTo>
                  <a:pt x="2863368" y="1881932"/>
                </a:lnTo>
                <a:lnTo>
                  <a:pt x="0" y="1881932"/>
                </a:lnTo>
                <a:lnTo>
                  <a:pt x="0" y="0"/>
                </a:lnTo>
                <a:close/>
              </a:path>
            </a:pathLst>
          </a:custGeom>
          <a:blipFill>
            <a:blip r:embed="rId5"/>
            <a:stretch>
              <a:fillRect/>
            </a:stretch>
          </a:blipFill>
        </p:spPr>
        <p:txBody>
          <a:bodyPr/>
          <a:lstStyle/>
          <a:p>
            <a:endParaRPr lang="en-US"/>
          </a:p>
        </p:txBody>
      </p:sp>
      <p:sp>
        <p:nvSpPr>
          <p:cNvPr id="7" name="Freeform 7"/>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6">
              <a:alphaModFix amt="88000"/>
            </a:blip>
            <a:stretch>
              <a:fillRect/>
            </a:stretch>
          </a:blipFill>
        </p:spPr>
        <p:txBody>
          <a:bodyPr/>
          <a:lstStyle/>
          <a:p>
            <a:endParaRPr lang="en-US"/>
          </a:p>
        </p:txBody>
      </p:sp>
      <p:sp>
        <p:nvSpPr>
          <p:cNvPr id="8" name="Freeform 8"/>
          <p:cNvSpPr/>
          <p:nvPr/>
        </p:nvSpPr>
        <p:spPr>
          <a:xfrm>
            <a:off x="4129361" y="3597033"/>
            <a:ext cx="10629987" cy="6324842"/>
          </a:xfrm>
          <a:custGeom>
            <a:avLst/>
            <a:gdLst/>
            <a:ahLst/>
            <a:cxnLst/>
            <a:rect l="l" t="t" r="r" b="b"/>
            <a:pathLst>
              <a:path w="10629987" h="6324842">
                <a:moveTo>
                  <a:pt x="0" y="0"/>
                </a:moveTo>
                <a:lnTo>
                  <a:pt x="10629987" y="0"/>
                </a:lnTo>
                <a:lnTo>
                  <a:pt x="10629987" y="6324843"/>
                </a:lnTo>
                <a:lnTo>
                  <a:pt x="0" y="6324843"/>
                </a:lnTo>
                <a:lnTo>
                  <a:pt x="0" y="0"/>
                </a:lnTo>
                <a:close/>
              </a:path>
            </a:pathLst>
          </a:custGeom>
          <a:blipFill>
            <a:blip r:embed="rId7"/>
            <a:stretch>
              <a:fillRect/>
            </a:stretch>
          </a:blipFill>
        </p:spPr>
        <p:txBody>
          <a:bodyPr/>
          <a:lstStyle/>
          <a:p>
            <a:endParaRPr lang="en-US"/>
          </a:p>
        </p:txBody>
      </p:sp>
      <p:grpSp>
        <p:nvGrpSpPr>
          <p:cNvPr id="11" name="Group 11"/>
          <p:cNvGrpSpPr>
            <a:grpSpLocks noChangeAspect="1"/>
          </p:cNvGrpSpPr>
          <p:nvPr/>
        </p:nvGrpSpPr>
        <p:grpSpPr>
          <a:xfrm rot="-7294832">
            <a:off x="-3868763" y="8846108"/>
            <a:ext cx="10325542" cy="7151394"/>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4" name="TextBox 14"/>
          <p:cNvSpPr txBox="1"/>
          <p:nvPr/>
        </p:nvSpPr>
        <p:spPr>
          <a:xfrm>
            <a:off x="4733583" y="3777098"/>
            <a:ext cx="9421542" cy="5260341"/>
          </a:xfrm>
          <a:prstGeom prst="rect">
            <a:avLst/>
          </a:prstGeom>
        </p:spPr>
        <p:txBody>
          <a:bodyPr lIns="0" tIns="0" rIns="0" bIns="0" rtlCol="0" anchor="t">
            <a:spAutoFit/>
          </a:bodyPr>
          <a:lstStyle/>
          <a:p>
            <a:pPr algn="ctr">
              <a:lnSpc>
                <a:spcPts val="7559"/>
              </a:lnSpc>
            </a:pPr>
            <a:r>
              <a:rPr lang="en-US" sz="5399">
                <a:solidFill>
                  <a:srgbClr val="FEFAF0"/>
                </a:solidFill>
                <a:latin typeface="Roboto Condensed Bold"/>
              </a:rPr>
              <a:t>Nhiệm vụ:</a:t>
            </a:r>
          </a:p>
          <a:p>
            <a:pPr marL="1057906" lvl="1" indent="-528953" algn="just">
              <a:lnSpc>
                <a:spcPts val="6859"/>
              </a:lnSpc>
              <a:buFont typeface="Arial"/>
              <a:buChar char="•"/>
            </a:pPr>
            <a:r>
              <a:rPr lang="en-US" sz="4899">
                <a:solidFill>
                  <a:srgbClr val="FEFAF0"/>
                </a:solidFill>
                <a:latin typeface="Roboto Condensed"/>
              </a:rPr>
              <a:t>HS báo cáo nhiệm vụ đã tìm hiểu trước ở nhà theo phiếu gợi dẫn</a:t>
            </a:r>
          </a:p>
          <a:p>
            <a:pPr marL="1057906" lvl="1" indent="-528953" algn="just">
              <a:lnSpc>
                <a:spcPts val="6859"/>
              </a:lnSpc>
              <a:buFont typeface="Arial"/>
              <a:buChar char="•"/>
            </a:pPr>
            <a:r>
              <a:rPr lang="en-US" sz="4899">
                <a:solidFill>
                  <a:srgbClr val="FEFAF0"/>
                </a:solidFill>
                <a:latin typeface="Roboto Condensed"/>
              </a:rPr>
              <a:t>4 nhóm, mỗi nhóm báo cáo nhiệm vụ của nhóm mình trong thời gian tối đa 5 phút/nhóm</a:t>
            </a: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815756" y="-864620"/>
            <a:ext cx="19522778" cy="13023615"/>
          </a:xfrm>
          <a:custGeom>
            <a:avLst/>
            <a:gdLst/>
            <a:ahLst/>
            <a:cxnLst/>
            <a:rect l="l" t="t" r="r" b="b"/>
            <a:pathLst>
              <a:path w="19522778" h="13023615">
                <a:moveTo>
                  <a:pt x="0" y="13023615"/>
                </a:moveTo>
                <a:lnTo>
                  <a:pt x="19522778" y="13023615"/>
                </a:lnTo>
                <a:lnTo>
                  <a:pt x="19522778" y="0"/>
                </a:lnTo>
                <a:lnTo>
                  <a:pt x="0" y="0"/>
                </a:lnTo>
                <a:lnTo>
                  <a:pt x="0" y="13023615"/>
                </a:lnTo>
                <a:close/>
              </a:path>
            </a:pathLst>
          </a:custGeom>
          <a:blipFill>
            <a:blip r:embed="rId3"/>
            <a:stretch>
              <a:fillRect/>
            </a:stretch>
          </a:blipFill>
        </p:spPr>
        <p:txBody>
          <a:bodyPr/>
          <a:lstStyle/>
          <a:p>
            <a:endParaRPr lang="en-US"/>
          </a:p>
        </p:txBody>
      </p:sp>
      <p:sp>
        <p:nvSpPr>
          <p:cNvPr id="4" name="Freeform 4"/>
          <p:cNvSpPr/>
          <p:nvPr/>
        </p:nvSpPr>
        <p:spPr>
          <a:xfrm rot="-68087">
            <a:off x="765661" y="8696463"/>
            <a:ext cx="706674" cy="720177"/>
          </a:xfrm>
          <a:custGeom>
            <a:avLst/>
            <a:gdLst/>
            <a:ahLst/>
            <a:cxnLst/>
            <a:rect l="l" t="t" r="r" b="b"/>
            <a:pathLst>
              <a:path w="706674" h="720177">
                <a:moveTo>
                  <a:pt x="0" y="0"/>
                </a:moveTo>
                <a:lnTo>
                  <a:pt x="706674" y="0"/>
                </a:lnTo>
                <a:lnTo>
                  <a:pt x="706674" y="720177"/>
                </a:lnTo>
                <a:lnTo>
                  <a:pt x="0" y="720177"/>
                </a:lnTo>
                <a:lnTo>
                  <a:pt x="0" y="0"/>
                </a:lnTo>
                <a:close/>
              </a:path>
            </a:pathLst>
          </a:custGeom>
          <a:blipFill>
            <a:blip r:embed="rId4"/>
            <a:stretch>
              <a:fillRect/>
            </a:stretch>
          </a:blipFill>
        </p:spPr>
        <p:txBody>
          <a:bodyPr/>
          <a:lstStyle/>
          <a:p>
            <a:endParaRPr lang="en-US"/>
          </a:p>
        </p:txBody>
      </p:sp>
      <p:sp>
        <p:nvSpPr>
          <p:cNvPr id="5" name="Freeform 5"/>
          <p:cNvSpPr/>
          <p:nvPr/>
        </p:nvSpPr>
        <p:spPr>
          <a:xfrm rot="-68087">
            <a:off x="16996261" y="668612"/>
            <a:ext cx="706674" cy="720177"/>
          </a:xfrm>
          <a:custGeom>
            <a:avLst/>
            <a:gdLst/>
            <a:ahLst/>
            <a:cxnLst/>
            <a:rect l="l" t="t" r="r" b="b"/>
            <a:pathLst>
              <a:path w="706674" h="720177">
                <a:moveTo>
                  <a:pt x="0" y="0"/>
                </a:moveTo>
                <a:lnTo>
                  <a:pt x="706674" y="0"/>
                </a:lnTo>
                <a:lnTo>
                  <a:pt x="706674" y="720176"/>
                </a:lnTo>
                <a:lnTo>
                  <a:pt x="0" y="720176"/>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948008" y="2398251"/>
            <a:ext cx="2767869"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1</a:t>
            </a:r>
          </a:p>
        </p:txBody>
      </p:sp>
      <p:sp>
        <p:nvSpPr>
          <p:cNvPr id="8" name="TextBox 8"/>
          <p:cNvSpPr txBox="1"/>
          <p:nvPr/>
        </p:nvSpPr>
        <p:spPr>
          <a:xfrm>
            <a:off x="5859480" y="3552256"/>
            <a:ext cx="3086152"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2</a:t>
            </a:r>
          </a:p>
        </p:txBody>
      </p:sp>
      <p:sp>
        <p:nvSpPr>
          <p:cNvPr id="9" name="TextBox 9"/>
          <p:cNvSpPr txBox="1"/>
          <p:nvPr/>
        </p:nvSpPr>
        <p:spPr>
          <a:xfrm>
            <a:off x="10264679" y="2690437"/>
            <a:ext cx="2767869"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3</a:t>
            </a:r>
          </a:p>
        </p:txBody>
      </p:sp>
      <p:sp>
        <p:nvSpPr>
          <p:cNvPr id="10" name="TextBox 10"/>
          <p:cNvSpPr txBox="1"/>
          <p:nvPr/>
        </p:nvSpPr>
        <p:spPr>
          <a:xfrm>
            <a:off x="14131032" y="471601"/>
            <a:ext cx="2767869" cy="688975"/>
          </a:xfrm>
          <a:prstGeom prst="rect">
            <a:avLst/>
          </a:prstGeom>
        </p:spPr>
        <p:txBody>
          <a:bodyPr lIns="0" tIns="0" rIns="0" bIns="0" rtlCol="0" anchor="t">
            <a:spAutoFit/>
          </a:bodyPr>
          <a:lstStyle/>
          <a:p>
            <a:pPr algn="ctr">
              <a:lnSpc>
                <a:spcPts val="5600"/>
              </a:lnSpc>
            </a:pPr>
            <a:r>
              <a:rPr lang="en-US" sz="4000" dirty="0" err="1">
                <a:solidFill>
                  <a:srgbClr val="FFFBF2"/>
                </a:solidFill>
                <a:highlight>
                  <a:srgbClr val="800000"/>
                </a:highlight>
                <a:latin typeface="Roboto Condensed"/>
              </a:rPr>
              <a:t>Nhóm</a:t>
            </a:r>
            <a:r>
              <a:rPr lang="en-US" sz="4000" dirty="0">
                <a:solidFill>
                  <a:srgbClr val="FFFBF2"/>
                </a:solidFill>
                <a:highlight>
                  <a:srgbClr val="800000"/>
                </a:highlight>
                <a:latin typeface="Roboto Condensed"/>
              </a:rPr>
              <a:t> 4</a:t>
            </a:r>
          </a:p>
        </p:txBody>
      </p:sp>
      <p:sp>
        <p:nvSpPr>
          <p:cNvPr id="11" name="Freeform 11"/>
          <p:cNvSpPr/>
          <p:nvPr/>
        </p:nvSpPr>
        <p:spPr>
          <a:xfrm>
            <a:off x="-331174" y="-459256"/>
            <a:ext cx="2179548" cy="2241882"/>
          </a:xfrm>
          <a:custGeom>
            <a:avLst/>
            <a:gdLst/>
            <a:ahLst/>
            <a:cxnLst/>
            <a:rect l="l" t="t" r="r" b="b"/>
            <a:pathLst>
              <a:path w="2179548" h="2241882">
                <a:moveTo>
                  <a:pt x="0" y="0"/>
                </a:moveTo>
                <a:lnTo>
                  <a:pt x="2179547" y="0"/>
                </a:lnTo>
                <a:lnTo>
                  <a:pt x="2179547" y="2241881"/>
                </a:lnTo>
                <a:lnTo>
                  <a:pt x="0" y="2241881"/>
                </a:lnTo>
                <a:lnTo>
                  <a:pt x="0" y="0"/>
                </a:lnTo>
                <a:close/>
              </a:path>
            </a:pathLst>
          </a:custGeom>
          <a:blipFill>
            <a:blip r:embed="rId5"/>
            <a:stretch>
              <a:fillRect t="-113472" b="-89156"/>
            </a:stretch>
          </a:blipFill>
        </p:spPr>
        <p:txBody>
          <a:bodyPr/>
          <a:lstStyle/>
          <a:p>
            <a:endParaRPr lang="en-US"/>
          </a:p>
        </p:txBody>
      </p:sp>
      <p:grpSp>
        <p:nvGrpSpPr>
          <p:cNvPr id="12" name="Group 12"/>
          <p:cNvGrpSpPr>
            <a:grpSpLocks noChangeAspect="1"/>
          </p:cNvGrpSpPr>
          <p:nvPr/>
        </p:nvGrpSpPr>
        <p:grpSpPr>
          <a:xfrm rot="-7294832">
            <a:off x="13949573" y="8583298"/>
            <a:ext cx="10325542" cy="7151394"/>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5" name="Freeform 15"/>
          <p:cNvSpPr/>
          <p:nvPr/>
        </p:nvSpPr>
        <p:spPr>
          <a:xfrm rot="6921518">
            <a:off x="14808338" y="7351649"/>
            <a:ext cx="1472888" cy="3813303"/>
          </a:xfrm>
          <a:custGeom>
            <a:avLst/>
            <a:gdLst/>
            <a:ahLst/>
            <a:cxnLst/>
            <a:rect l="l" t="t" r="r" b="b"/>
            <a:pathLst>
              <a:path w="1472888" h="3813303">
                <a:moveTo>
                  <a:pt x="0" y="0"/>
                </a:moveTo>
                <a:lnTo>
                  <a:pt x="1472889" y="0"/>
                </a:lnTo>
                <a:lnTo>
                  <a:pt x="1472889" y="3813302"/>
                </a:lnTo>
                <a:lnTo>
                  <a:pt x="0" y="3813302"/>
                </a:lnTo>
                <a:lnTo>
                  <a:pt x="0" y="0"/>
                </a:lnTo>
                <a:close/>
              </a:path>
            </a:pathLst>
          </a:custGeom>
          <a:blipFill>
            <a:blip r:embed="rId8">
              <a:alphaModFix amt="88000"/>
            </a:blip>
            <a:stretch>
              <a:fillRect/>
            </a:stretch>
          </a:blipFill>
        </p:spPr>
        <p:txBody>
          <a:bodyPr/>
          <a:lstStyle/>
          <a:p>
            <a:endParaRPr lang="en-US"/>
          </a:p>
        </p:txBody>
      </p:sp>
      <p:sp>
        <p:nvSpPr>
          <p:cNvPr id="16" name="TextBox 16"/>
          <p:cNvSpPr txBox="1"/>
          <p:nvPr/>
        </p:nvSpPr>
        <p:spPr>
          <a:xfrm>
            <a:off x="1479397" y="3552256"/>
            <a:ext cx="3615705" cy="6327775"/>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Xác định cốt truyện văn bản </a:t>
            </a:r>
            <a:r>
              <a:rPr lang="en-US" sz="4000">
                <a:solidFill>
                  <a:srgbClr val="000000"/>
                </a:solidFill>
                <a:latin typeface="Roboto Condensed Italics"/>
              </a:rPr>
              <a:t>Bên bờ Thiên Mạc.</a:t>
            </a:r>
            <a:r>
              <a:rPr lang="en-US" sz="4000">
                <a:solidFill>
                  <a:srgbClr val="000000"/>
                </a:solidFill>
                <a:latin typeface="Roboto Condensed"/>
              </a:rPr>
              <a:t> Theo em, cốt truyện trong đoạn trích này là cốt truyện đơn tuyến hay đa tuyến? Vì sao?</a:t>
            </a:r>
          </a:p>
        </p:txBody>
      </p:sp>
      <p:sp>
        <p:nvSpPr>
          <p:cNvPr id="17" name="TextBox 17"/>
          <p:cNvSpPr txBox="1"/>
          <p:nvPr/>
        </p:nvSpPr>
        <p:spPr>
          <a:xfrm>
            <a:off x="5859480" y="4340225"/>
            <a:ext cx="3547330" cy="4213225"/>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Tìm hiểu nhân vật người anh hùng Trần Bình Trọng (lời nói, suy nghĩ, hành động, phẩm chất)</a:t>
            </a:r>
          </a:p>
        </p:txBody>
      </p:sp>
      <p:sp>
        <p:nvSpPr>
          <p:cNvPr id="18" name="TextBox 18"/>
          <p:cNvSpPr txBox="1"/>
          <p:nvPr/>
        </p:nvSpPr>
        <p:spPr>
          <a:xfrm>
            <a:off x="10377238" y="3853881"/>
            <a:ext cx="3415895" cy="4213008"/>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Lập profile tướng Trần Quốc Tuấn và Hoàng Đỗ (lời nói, suy nghĩ, hành động, phẩm chất)</a:t>
            </a:r>
          </a:p>
        </p:txBody>
      </p:sp>
      <p:sp>
        <p:nvSpPr>
          <p:cNvPr id="19" name="TextBox 19"/>
          <p:cNvSpPr txBox="1"/>
          <p:nvPr/>
        </p:nvSpPr>
        <p:spPr>
          <a:xfrm>
            <a:off x="14351594" y="2084073"/>
            <a:ext cx="3466167" cy="4917822"/>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Đề tài, chủ đề của văn bản </a:t>
            </a:r>
            <a:r>
              <a:rPr lang="en-US" sz="4000">
                <a:solidFill>
                  <a:srgbClr val="000000"/>
                </a:solidFill>
                <a:latin typeface="Roboto Condensed Italics"/>
              </a:rPr>
              <a:t>Bên bờ Thiên Mạc</a:t>
            </a:r>
            <a:r>
              <a:rPr lang="en-US" sz="4000">
                <a:solidFill>
                  <a:srgbClr val="000000"/>
                </a:solidFill>
                <a:latin typeface="Roboto Condensed"/>
              </a:rPr>
              <a:t>; chia sẻ suy nghĩ của cá nhân được gợi ra từ văn bản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08934">
            <a:off x="11464296" y="-3100588"/>
            <a:ext cx="10088679" cy="698734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765726">
            <a:off x="13454347" y="-6276759"/>
            <a:ext cx="13281015" cy="9198332"/>
            <a:chOff x="0" y="0"/>
            <a:chExt cx="3429000" cy="2374900"/>
          </a:xfrm>
        </p:grpSpPr>
        <p:sp>
          <p:nvSpPr>
            <p:cNvPr id="7" name="Freeform 7"/>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5"/>
              <a:stretch>
                <a:fillRect t="-60874" b="-60874"/>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68087">
            <a:off x="17585522" y="2804475"/>
            <a:ext cx="457404" cy="466145"/>
          </a:xfrm>
          <a:custGeom>
            <a:avLst/>
            <a:gdLst/>
            <a:ahLst/>
            <a:cxnLst/>
            <a:rect l="l" t="t" r="r" b="b"/>
            <a:pathLst>
              <a:path w="457404" h="466145">
                <a:moveTo>
                  <a:pt x="0" y="0"/>
                </a:moveTo>
                <a:lnTo>
                  <a:pt x="457405" y="0"/>
                </a:lnTo>
                <a:lnTo>
                  <a:pt x="457405" y="466144"/>
                </a:lnTo>
                <a:lnTo>
                  <a:pt x="0" y="466144"/>
                </a:lnTo>
                <a:lnTo>
                  <a:pt x="0" y="0"/>
                </a:lnTo>
                <a:close/>
              </a:path>
            </a:pathLst>
          </a:custGeom>
          <a:blipFill>
            <a:blip r:embed="rId6"/>
            <a:stretch>
              <a:fillRect/>
            </a:stretch>
          </a:blipFill>
        </p:spPr>
        <p:txBody>
          <a:bodyPr/>
          <a:lstStyle/>
          <a:p>
            <a:endParaRPr lang="en-US"/>
          </a:p>
        </p:txBody>
      </p:sp>
      <p:sp>
        <p:nvSpPr>
          <p:cNvPr id="10" name="Freeform 10"/>
          <p:cNvSpPr/>
          <p:nvPr/>
        </p:nvSpPr>
        <p:spPr>
          <a:xfrm rot="3557059">
            <a:off x="15499334" y="-2367196"/>
            <a:ext cx="3802955" cy="4676349"/>
          </a:xfrm>
          <a:custGeom>
            <a:avLst/>
            <a:gdLst/>
            <a:ahLst/>
            <a:cxnLst/>
            <a:rect l="l" t="t" r="r" b="b"/>
            <a:pathLst>
              <a:path w="3802955" h="4676349">
                <a:moveTo>
                  <a:pt x="0" y="0"/>
                </a:moveTo>
                <a:lnTo>
                  <a:pt x="3802955" y="0"/>
                </a:lnTo>
                <a:lnTo>
                  <a:pt x="3802955" y="4676349"/>
                </a:lnTo>
                <a:lnTo>
                  <a:pt x="0" y="46763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8281520">
            <a:off x="-219275" y="7386676"/>
            <a:ext cx="1142139" cy="2956995"/>
          </a:xfrm>
          <a:custGeom>
            <a:avLst/>
            <a:gdLst/>
            <a:ahLst/>
            <a:cxnLst/>
            <a:rect l="l" t="t" r="r" b="b"/>
            <a:pathLst>
              <a:path w="1142139" h="2956995">
                <a:moveTo>
                  <a:pt x="0" y="0"/>
                </a:moveTo>
                <a:lnTo>
                  <a:pt x="1142140" y="0"/>
                </a:lnTo>
                <a:lnTo>
                  <a:pt x="1142140" y="2956995"/>
                </a:lnTo>
                <a:lnTo>
                  <a:pt x="0" y="2956995"/>
                </a:lnTo>
                <a:lnTo>
                  <a:pt x="0" y="0"/>
                </a:lnTo>
                <a:close/>
              </a:path>
            </a:pathLst>
          </a:custGeom>
          <a:blipFill>
            <a:blip r:embed="rId9">
              <a:alphaModFix amt="88000"/>
            </a:blip>
            <a:stretch>
              <a:fillRect/>
            </a:stretch>
          </a:blipFill>
        </p:spPr>
        <p:txBody>
          <a:bodyPr/>
          <a:lstStyle/>
          <a:p>
            <a:endParaRPr lang="en-US"/>
          </a:p>
        </p:txBody>
      </p:sp>
      <p:sp>
        <p:nvSpPr>
          <p:cNvPr id="12" name="Freeform 12"/>
          <p:cNvSpPr/>
          <p:nvPr/>
        </p:nvSpPr>
        <p:spPr>
          <a:xfrm rot="-3265068">
            <a:off x="-662749" y="9466722"/>
            <a:ext cx="2274498" cy="1546675"/>
          </a:xfrm>
          <a:custGeom>
            <a:avLst/>
            <a:gdLst/>
            <a:ahLst/>
            <a:cxnLst/>
            <a:rect l="l" t="t" r="r" b="b"/>
            <a:pathLst>
              <a:path w="2274498" h="1546675">
                <a:moveTo>
                  <a:pt x="0" y="0"/>
                </a:moveTo>
                <a:lnTo>
                  <a:pt x="2274499" y="0"/>
                </a:lnTo>
                <a:lnTo>
                  <a:pt x="2274499" y="1546675"/>
                </a:lnTo>
                <a:lnTo>
                  <a:pt x="0" y="1546675"/>
                </a:lnTo>
                <a:lnTo>
                  <a:pt x="0" y="0"/>
                </a:lnTo>
                <a:close/>
              </a:path>
            </a:pathLst>
          </a:custGeom>
          <a:blipFill>
            <a:blip r:embed="rId10">
              <a:alphaModFix amt="70000"/>
            </a:blip>
            <a:stretch>
              <a:fillRect l="-248721"/>
            </a:stretch>
          </a:blipFill>
        </p:spPr>
        <p:txBody>
          <a:bodyPr/>
          <a:lstStyle/>
          <a:p>
            <a:endParaRPr lang="en-US"/>
          </a:p>
        </p:txBody>
      </p:sp>
      <p:sp>
        <p:nvSpPr>
          <p:cNvPr id="14" name="TextBox 14"/>
          <p:cNvSpPr txBox="1"/>
          <p:nvPr/>
        </p:nvSpPr>
        <p:spPr>
          <a:xfrm>
            <a:off x="-4365826" y="1798512"/>
            <a:ext cx="15092417" cy="1406530"/>
          </a:xfrm>
          <a:prstGeom prst="rect">
            <a:avLst/>
          </a:prstGeom>
        </p:spPr>
        <p:txBody>
          <a:bodyPr lIns="0" tIns="0" rIns="0" bIns="0" rtlCol="0" anchor="t">
            <a:spAutoFit/>
          </a:bodyPr>
          <a:lstStyle/>
          <a:p>
            <a:pPr algn="ctr">
              <a:lnSpc>
                <a:spcPts val="11199"/>
              </a:lnSpc>
            </a:pPr>
            <a:r>
              <a:rPr lang="en-US" sz="7999">
                <a:solidFill>
                  <a:srgbClr val="FEFAF0"/>
                </a:solidFill>
                <a:latin typeface="#9Slide05 VL Fadilla"/>
              </a:rPr>
              <a:t>b. Cốt truyện</a:t>
            </a:r>
          </a:p>
        </p:txBody>
      </p:sp>
      <p:grpSp>
        <p:nvGrpSpPr>
          <p:cNvPr id="15" name="Group 15"/>
          <p:cNvGrpSpPr/>
          <p:nvPr/>
        </p:nvGrpSpPr>
        <p:grpSpPr>
          <a:xfrm>
            <a:off x="351795" y="3389403"/>
            <a:ext cx="17462429" cy="2006135"/>
            <a:chOff x="0" y="0"/>
            <a:chExt cx="4599158" cy="528365"/>
          </a:xfrm>
        </p:grpSpPr>
        <p:sp>
          <p:nvSpPr>
            <p:cNvPr id="16" name="Freeform 16"/>
            <p:cNvSpPr/>
            <p:nvPr/>
          </p:nvSpPr>
          <p:spPr>
            <a:xfrm>
              <a:off x="0" y="0"/>
              <a:ext cx="4599158" cy="528365"/>
            </a:xfrm>
            <a:custGeom>
              <a:avLst/>
              <a:gdLst/>
              <a:ahLst/>
              <a:cxnLst/>
              <a:rect l="l" t="t" r="r" b="b"/>
              <a:pathLst>
                <a:path w="4599158" h="528365">
                  <a:moveTo>
                    <a:pt x="22611" y="0"/>
                  </a:moveTo>
                  <a:lnTo>
                    <a:pt x="4576548" y="0"/>
                  </a:lnTo>
                  <a:cubicBezTo>
                    <a:pt x="4589035" y="0"/>
                    <a:pt x="4599158" y="10123"/>
                    <a:pt x="4599158" y="22611"/>
                  </a:cubicBezTo>
                  <a:lnTo>
                    <a:pt x="4599158" y="505754"/>
                  </a:lnTo>
                  <a:cubicBezTo>
                    <a:pt x="4599158" y="518242"/>
                    <a:pt x="4589035" y="528365"/>
                    <a:pt x="4576548" y="528365"/>
                  </a:cubicBezTo>
                  <a:lnTo>
                    <a:pt x="22611" y="528365"/>
                  </a:lnTo>
                  <a:cubicBezTo>
                    <a:pt x="10123" y="528365"/>
                    <a:pt x="0" y="518242"/>
                    <a:pt x="0" y="505754"/>
                  </a:cubicBezTo>
                  <a:lnTo>
                    <a:pt x="0" y="22611"/>
                  </a:lnTo>
                  <a:cubicBezTo>
                    <a:pt x="0" y="10123"/>
                    <a:pt x="10123" y="0"/>
                    <a:pt x="22611" y="0"/>
                  </a:cubicBezTo>
                  <a:close/>
                </a:path>
              </a:pathLst>
            </a:custGeom>
            <a:solidFill>
              <a:srgbClr val="DDBD8F"/>
            </a:solidFill>
          </p:spPr>
          <p:txBody>
            <a:bodyPr/>
            <a:lstStyle/>
            <a:p>
              <a:endParaRPr lang="en-US"/>
            </a:p>
          </p:txBody>
        </p:sp>
        <p:sp>
          <p:nvSpPr>
            <p:cNvPr id="17" name="TextBox 17"/>
            <p:cNvSpPr txBox="1"/>
            <p:nvPr/>
          </p:nvSpPr>
          <p:spPr>
            <a:xfrm>
              <a:off x="0" y="-28575"/>
              <a:ext cx="4599158" cy="55694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88198" y="3746500"/>
            <a:ext cx="16471102"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70563B"/>
                </a:solidFill>
                <a:latin typeface="Roboto Condensed"/>
              </a:rPr>
              <a:t>Trần</a:t>
            </a:r>
            <a:r>
              <a:rPr lang="en-US" sz="4200" dirty="0">
                <a:solidFill>
                  <a:srgbClr val="70563B"/>
                </a:solidFill>
                <a:latin typeface="Roboto Condensed"/>
              </a:rPr>
              <a:t> </a:t>
            </a:r>
            <a:r>
              <a:rPr lang="en-US" sz="4200" dirty="0" err="1">
                <a:solidFill>
                  <a:srgbClr val="70563B"/>
                </a:solidFill>
                <a:latin typeface="Roboto Condensed"/>
              </a:rPr>
              <a:t>Quốc</a:t>
            </a:r>
            <a:r>
              <a:rPr lang="en-US" sz="4200" dirty="0">
                <a:solidFill>
                  <a:srgbClr val="70563B"/>
                </a:solidFill>
                <a:latin typeface="Roboto Condensed"/>
              </a:rPr>
              <a:t> </a:t>
            </a:r>
            <a:r>
              <a:rPr lang="en-US" sz="4200" dirty="0" err="1">
                <a:solidFill>
                  <a:srgbClr val="70563B"/>
                </a:solidFill>
                <a:latin typeface="Roboto Condensed"/>
              </a:rPr>
              <a:t>Tuấn</a:t>
            </a:r>
            <a:r>
              <a:rPr lang="en-US" sz="4200" dirty="0">
                <a:solidFill>
                  <a:srgbClr val="70563B"/>
                </a:solidFill>
                <a:latin typeface="Roboto Condensed"/>
              </a:rPr>
              <a:t> </a:t>
            </a:r>
            <a:r>
              <a:rPr lang="en-US" sz="4200" dirty="0" err="1">
                <a:solidFill>
                  <a:srgbClr val="70563B"/>
                </a:solidFill>
                <a:latin typeface="Roboto Condensed"/>
              </a:rPr>
              <a:t>giao</a:t>
            </a:r>
            <a:r>
              <a:rPr lang="en-US" sz="4200" dirty="0">
                <a:solidFill>
                  <a:srgbClr val="70563B"/>
                </a:solidFill>
                <a:latin typeface="Roboto Condensed"/>
              </a:rPr>
              <a:t> </a:t>
            </a:r>
            <a:r>
              <a:rPr lang="en-US" sz="4200" dirty="0" err="1">
                <a:solidFill>
                  <a:srgbClr val="70563B"/>
                </a:solidFill>
                <a:latin typeface="Roboto Condensed"/>
              </a:rPr>
              <a:t>nhiệm</a:t>
            </a:r>
            <a:r>
              <a:rPr lang="en-US" sz="4200" dirty="0">
                <a:solidFill>
                  <a:srgbClr val="70563B"/>
                </a:solidFill>
                <a:latin typeface="Roboto Condensed"/>
              </a:rPr>
              <a:t> </a:t>
            </a:r>
            <a:r>
              <a:rPr lang="en-US" sz="4200" dirty="0" err="1">
                <a:solidFill>
                  <a:srgbClr val="70563B"/>
                </a:solidFill>
                <a:latin typeface="Roboto Condensed"/>
              </a:rPr>
              <a:t>vụ</a:t>
            </a:r>
            <a:r>
              <a:rPr lang="en-US" sz="4200" dirty="0">
                <a:solidFill>
                  <a:srgbClr val="70563B"/>
                </a:solidFill>
                <a:latin typeface="Roboto Condensed"/>
              </a:rPr>
              <a:t> </a:t>
            </a:r>
            <a:r>
              <a:rPr lang="en-US" sz="4200" dirty="0" err="1">
                <a:solidFill>
                  <a:srgbClr val="70563B"/>
                </a:solidFill>
                <a:latin typeface="Roboto Condensed"/>
              </a:rPr>
              <a:t>hết</a:t>
            </a:r>
            <a:r>
              <a:rPr lang="en-US" sz="4200" dirty="0">
                <a:solidFill>
                  <a:srgbClr val="70563B"/>
                </a:solidFill>
                <a:latin typeface="Roboto Condensed"/>
              </a:rPr>
              <a:t> </a:t>
            </a:r>
            <a:r>
              <a:rPr lang="en-US" sz="4200" dirty="0" err="1">
                <a:solidFill>
                  <a:srgbClr val="70563B"/>
                </a:solidFill>
                <a:latin typeface="Roboto Condensed"/>
              </a:rPr>
              <a:t>sức</a:t>
            </a:r>
            <a:r>
              <a:rPr lang="en-US" sz="4200" dirty="0">
                <a:solidFill>
                  <a:srgbClr val="70563B"/>
                </a:solidFill>
                <a:latin typeface="Roboto Condensed"/>
              </a:rPr>
              <a:t> </a:t>
            </a:r>
            <a:r>
              <a:rPr lang="en-US" sz="4200" dirty="0" err="1">
                <a:solidFill>
                  <a:srgbClr val="70563B"/>
                </a:solidFill>
                <a:latin typeface="Roboto Condensed"/>
              </a:rPr>
              <a:t>quan</a:t>
            </a:r>
            <a:r>
              <a:rPr lang="en-US" sz="4200" dirty="0">
                <a:solidFill>
                  <a:srgbClr val="70563B"/>
                </a:solidFill>
                <a:latin typeface="Roboto Condensed"/>
              </a:rPr>
              <a:t> </a:t>
            </a:r>
            <a:r>
              <a:rPr lang="en-US" sz="4200" dirty="0" err="1">
                <a:solidFill>
                  <a:srgbClr val="70563B"/>
                </a:solidFill>
                <a:latin typeface="Roboto Condensed"/>
              </a:rPr>
              <a:t>trọng</a:t>
            </a:r>
            <a:r>
              <a:rPr lang="en-US" sz="4200" dirty="0">
                <a:solidFill>
                  <a:srgbClr val="70563B"/>
                </a:solidFill>
                <a:latin typeface="Roboto Condensed"/>
              </a:rPr>
              <a:t> </a:t>
            </a:r>
            <a:r>
              <a:rPr lang="en-US" sz="4200" dirty="0" err="1">
                <a:solidFill>
                  <a:srgbClr val="70563B"/>
                </a:solidFill>
                <a:latin typeface="Roboto Condensed"/>
              </a:rPr>
              <a:t>và</a:t>
            </a:r>
            <a:r>
              <a:rPr lang="en-US" sz="4200" dirty="0">
                <a:solidFill>
                  <a:srgbClr val="70563B"/>
                </a:solidFill>
                <a:latin typeface="Roboto Condensed"/>
              </a:rPr>
              <a:t> </a:t>
            </a:r>
            <a:r>
              <a:rPr lang="en-US" sz="4200" dirty="0" err="1">
                <a:solidFill>
                  <a:srgbClr val="70563B"/>
                </a:solidFill>
                <a:latin typeface="Roboto Condensed"/>
              </a:rPr>
              <a:t>tuyệt</a:t>
            </a:r>
            <a:r>
              <a:rPr lang="en-US" sz="4200" dirty="0">
                <a:solidFill>
                  <a:srgbClr val="70563B"/>
                </a:solidFill>
                <a:latin typeface="Roboto Condensed"/>
              </a:rPr>
              <a:t> </a:t>
            </a:r>
            <a:r>
              <a:rPr lang="en-US" sz="4200" dirty="0" err="1">
                <a:solidFill>
                  <a:srgbClr val="70563B"/>
                </a:solidFill>
                <a:latin typeface="Roboto Condensed"/>
              </a:rPr>
              <a:t>mật</a:t>
            </a:r>
            <a:r>
              <a:rPr lang="en-US" sz="4200" dirty="0">
                <a:solidFill>
                  <a:srgbClr val="70563B"/>
                </a:solidFill>
                <a:latin typeface="Roboto Condensed"/>
              </a:rPr>
              <a:t> </a:t>
            </a:r>
            <a:r>
              <a:rPr lang="en-US" sz="4200" dirty="0" err="1">
                <a:solidFill>
                  <a:srgbClr val="70563B"/>
                </a:solidFill>
                <a:latin typeface="Roboto Condensed"/>
              </a:rPr>
              <a:t>cho</a:t>
            </a:r>
            <a:r>
              <a:rPr lang="en-US" sz="4200" dirty="0">
                <a:solidFill>
                  <a:srgbClr val="70563B"/>
                </a:solidFill>
                <a:latin typeface="Roboto Condensed"/>
              </a:rPr>
              <a:t> Hoàng </a:t>
            </a:r>
            <a:r>
              <a:rPr lang="en-US" sz="4200" dirty="0" err="1">
                <a:solidFill>
                  <a:srgbClr val="70563B"/>
                </a:solidFill>
                <a:latin typeface="Roboto Condensed"/>
              </a:rPr>
              <a:t>Đỗ</a:t>
            </a:r>
            <a:r>
              <a:rPr lang="en-US" sz="4200" dirty="0">
                <a:solidFill>
                  <a:srgbClr val="70563B"/>
                </a:solidFill>
                <a:latin typeface="Roboto Condensed"/>
              </a:rPr>
              <a:t>, con </a:t>
            </a:r>
            <a:r>
              <a:rPr lang="en-US" sz="4200" dirty="0" err="1">
                <a:solidFill>
                  <a:srgbClr val="70563B"/>
                </a:solidFill>
                <a:latin typeface="Roboto Condensed"/>
              </a:rPr>
              <a:t>ông</a:t>
            </a:r>
            <a:r>
              <a:rPr lang="en-US" sz="4200" dirty="0">
                <a:solidFill>
                  <a:srgbClr val="70563B"/>
                </a:solidFill>
                <a:latin typeface="Roboto Condensed"/>
              </a:rPr>
              <a:t> </a:t>
            </a:r>
            <a:r>
              <a:rPr lang="en-US" sz="4200" dirty="0" err="1">
                <a:solidFill>
                  <a:srgbClr val="70563B"/>
                </a:solidFill>
                <a:latin typeface="Roboto Condensed"/>
              </a:rPr>
              <a:t>già</a:t>
            </a:r>
            <a:r>
              <a:rPr lang="en-US" sz="4200" dirty="0">
                <a:solidFill>
                  <a:srgbClr val="70563B"/>
                </a:solidFill>
                <a:latin typeface="Roboto Condensed"/>
              </a:rPr>
              <a:t> </a:t>
            </a:r>
            <a:r>
              <a:rPr lang="en-US" sz="4200" dirty="0" err="1">
                <a:solidFill>
                  <a:srgbClr val="70563B"/>
                </a:solidFill>
                <a:latin typeface="Roboto Condensed"/>
              </a:rPr>
              <a:t>Màn</a:t>
            </a:r>
            <a:r>
              <a:rPr lang="en-US" sz="4200" dirty="0">
                <a:solidFill>
                  <a:srgbClr val="70563B"/>
                </a:solidFill>
                <a:latin typeface="Roboto Condensed"/>
              </a:rPr>
              <a:t> </a:t>
            </a:r>
            <a:r>
              <a:rPr lang="en-US" sz="4200" dirty="0" err="1">
                <a:solidFill>
                  <a:srgbClr val="70563B"/>
                </a:solidFill>
                <a:latin typeface="Roboto Condensed"/>
              </a:rPr>
              <a:t>Trò</a:t>
            </a:r>
            <a:r>
              <a:rPr lang="en-US" sz="4200" dirty="0">
                <a:solidFill>
                  <a:srgbClr val="70563B"/>
                </a:solidFill>
                <a:latin typeface="Roboto Condensed"/>
              </a:rPr>
              <a:t>, </a:t>
            </a:r>
            <a:r>
              <a:rPr lang="en-US" sz="4200" dirty="0" err="1">
                <a:solidFill>
                  <a:srgbClr val="70563B"/>
                </a:solidFill>
                <a:latin typeface="Roboto Condensed"/>
              </a:rPr>
              <a:t>một</a:t>
            </a:r>
            <a:r>
              <a:rPr lang="en-US" sz="4200" dirty="0">
                <a:solidFill>
                  <a:srgbClr val="70563B"/>
                </a:solidFill>
                <a:latin typeface="Roboto Condensed"/>
              </a:rPr>
              <a:t> </a:t>
            </a:r>
            <a:r>
              <a:rPr lang="en-US" sz="4200" dirty="0" err="1">
                <a:solidFill>
                  <a:srgbClr val="70563B"/>
                </a:solidFill>
                <a:latin typeface="Roboto Condensed"/>
              </a:rPr>
              <a:t>nô</a:t>
            </a:r>
            <a:r>
              <a:rPr lang="en-US" sz="4200" dirty="0">
                <a:solidFill>
                  <a:srgbClr val="70563B"/>
                </a:solidFill>
                <a:latin typeface="Roboto Condensed"/>
              </a:rPr>
              <a:t> </a:t>
            </a:r>
            <a:r>
              <a:rPr lang="en-US" sz="4200" dirty="0" err="1">
                <a:solidFill>
                  <a:srgbClr val="70563B"/>
                </a:solidFill>
                <a:latin typeface="Roboto Condensed"/>
              </a:rPr>
              <a:t>tì</a:t>
            </a:r>
            <a:r>
              <a:rPr lang="en-US" sz="4200" dirty="0">
                <a:solidFill>
                  <a:srgbClr val="70563B"/>
                </a:solidFill>
                <a:latin typeface="Roboto Condensed"/>
              </a:rPr>
              <a:t> ở </a:t>
            </a:r>
            <a:r>
              <a:rPr lang="en-US" sz="4200" dirty="0" err="1">
                <a:solidFill>
                  <a:srgbClr val="70563B"/>
                </a:solidFill>
                <a:latin typeface="Roboto Condensed"/>
              </a:rPr>
              <a:t>vùng</a:t>
            </a:r>
            <a:r>
              <a:rPr lang="en-US" sz="4200" dirty="0">
                <a:solidFill>
                  <a:srgbClr val="70563B"/>
                </a:solidFill>
                <a:latin typeface="Roboto Condensed"/>
              </a:rPr>
              <a:t> </a:t>
            </a:r>
            <a:r>
              <a:rPr lang="en-US" sz="4200" dirty="0" err="1">
                <a:solidFill>
                  <a:srgbClr val="70563B"/>
                </a:solidFill>
                <a:latin typeface="Roboto Condensed"/>
              </a:rPr>
              <a:t>Thiên</a:t>
            </a:r>
            <a:r>
              <a:rPr lang="en-US" sz="4200" dirty="0">
                <a:solidFill>
                  <a:srgbClr val="70563B"/>
                </a:solidFill>
                <a:latin typeface="Roboto Condensed"/>
              </a:rPr>
              <a:t> </a:t>
            </a:r>
            <a:r>
              <a:rPr lang="en-US" sz="4200" dirty="0" err="1">
                <a:solidFill>
                  <a:srgbClr val="70563B"/>
                </a:solidFill>
                <a:latin typeface="Roboto Condensed"/>
              </a:rPr>
              <a:t>Mạc</a:t>
            </a:r>
            <a:r>
              <a:rPr lang="en-US" sz="4200" dirty="0">
                <a:solidFill>
                  <a:srgbClr val="70563B"/>
                </a:solidFill>
                <a:latin typeface="Roboto Condensed"/>
              </a:rPr>
              <a:t>. </a:t>
            </a:r>
          </a:p>
        </p:txBody>
      </p:sp>
      <p:grpSp>
        <p:nvGrpSpPr>
          <p:cNvPr id="19" name="Group 19"/>
          <p:cNvGrpSpPr/>
          <p:nvPr/>
        </p:nvGrpSpPr>
        <p:grpSpPr>
          <a:xfrm>
            <a:off x="585068" y="5785082"/>
            <a:ext cx="17229156" cy="2006135"/>
            <a:chOff x="0" y="0"/>
            <a:chExt cx="4537720" cy="528365"/>
          </a:xfrm>
        </p:grpSpPr>
        <p:sp>
          <p:nvSpPr>
            <p:cNvPr id="20" name="Freeform 20"/>
            <p:cNvSpPr/>
            <p:nvPr/>
          </p:nvSpPr>
          <p:spPr>
            <a:xfrm>
              <a:off x="0" y="0"/>
              <a:ext cx="4537720" cy="528365"/>
            </a:xfrm>
            <a:custGeom>
              <a:avLst/>
              <a:gdLst/>
              <a:ahLst/>
              <a:cxnLst/>
              <a:rect l="l" t="t" r="r" b="b"/>
              <a:pathLst>
                <a:path w="4537720" h="528365">
                  <a:moveTo>
                    <a:pt x="22917" y="0"/>
                  </a:moveTo>
                  <a:lnTo>
                    <a:pt x="4514803" y="0"/>
                  </a:lnTo>
                  <a:cubicBezTo>
                    <a:pt x="4520881" y="0"/>
                    <a:pt x="4526711" y="2414"/>
                    <a:pt x="4531008" y="6712"/>
                  </a:cubicBezTo>
                  <a:cubicBezTo>
                    <a:pt x="4535306" y="11010"/>
                    <a:pt x="4537720" y="16839"/>
                    <a:pt x="4537720" y="22917"/>
                  </a:cubicBezTo>
                  <a:lnTo>
                    <a:pt x="4537720" y="505448"/>
                  </a:lnTo>
                  <a:cubicBezTo>
                    <a:pt x="4537720" y="518105"/>
                    <a:pt x="4527460" y="528365"/>
                    <a:pt x="4514803" y="528365"/>
                  </a:cubicBezTo>
                  <a:lnTo>
                    <a:pt x="22917" y="528365"/>
                  </a:lnTo>
                  <a:cubicBezTo>
                    <a:pt x="16839" y="528365"/>
                    <a:pt x="11010" y="525950"/>
                    <a:pt x="6712" y="521653"/>
                  </a:cubicBezTo>
                  <a:cubicBezTo>
                    <a:pt x="2414" y="517355"/>
                    <a:pt x="0" y="511526"/>
                    <a:pt x="0" y="505448"/>
                  </a:cubicBezTo>
                  <a:lnTo>
                    <a:pt x="0" y="22917"/>
                  </a:lnTo>
                  <a:cubicBezTo>
                    <a:pt x="0" y="10260"/>
                    <a:pt x="10260" y="0"/>
                    <a:pt x="22917" y="0"/>
                  </a:cubicBezTo>
                  <a:close/>
                </a:path>
              </a:pathLst>
            </a:custGeom>
            <a:solidFill>
              <a:srgbClr val="A58869"/>
            </a:solidFill>
          </p:spPr>
          <p:txBody>
            <a:bodyPr/>
            <a:lstStyle/>
            <a:p>
              <a:endParaRPr lang="en-US"/>
            </a:p>
          </p:txBody>
        </p:sp>
        <p:sp>
          <p:nvSpPr>
            <p:cNvPr id="21" name="TextBox 21"/>
            <p:cNvSpPr txBox="1"/>
            <p:nvPr/>
          </p:nvSpPr>
          <p:spPr>
            <a:xfrm>
              <a:off x="0" y="-28575"/>
              <a:ext cx="4537720" cy="55694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869346" y="6012815"/>
            <a:ext cx="1671160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FEFAF0"/>
                </a:solidFill>
                <a:latin typeface="Roboto Condensed"/>
              </a:rPr>
              <a:t>Trước</a:t>
            </a:r>
            <a:r>
              <a:rPr lang="en-US" sz="4200" dirty="0">
                <a:solidFill>
                  <a:srgbClr val="FEFAF0"/>
                </a:solidFill>
                <a:latin typeface="Roboto Condensed"/>
              </a:rPr>
              <a:t> </a:t>
            </a:r>
            <a:r>
              <a:rPr lang="en-US" sz="4200" dirty="0" err="1">
                <a:solidFill>
                  <a:srgbClr val="FEFAF0"/>
                </a:solidFill>
                <a:latin typeface="Roboto Condensed"/>
              </a:rPr>
              <a:t>giờ</a:t>
            </a:r>
            <a:r>
              <a:rPr lang="en-US" sz="4200" dirty="0">
                <a:solidFill>
                  <a:srgbClr val="FEFAF0"/>
                </a:solidFill>
                <a:latin typeface="Roboto Condensed"/>
              </a:rPr>
              <a:t> chia </a:t>
            </a:r>
            <a:r>
              <a:rPr lang="en-US" sz="4200" dirty="0" err="1">
                <a:solidFill>
                  <a:srgbClr val="FEFAF0"/>
                </a:solidFill>
                <a:latin typeface="Roboto Condensed"/>
              </a:rPr>
              <a:t>tay</a:t>
            </a:r>
            <a:r>
              <a:rPr lang="en-US" sz="4200" dirty="0">
                <a:solidFill>
                  <a:srgbClr val="FEFAF0"/>
                </a:solidFill>
                <a:latin typeface="Roboto Condensed"/>
              </a:rPr>
              <a:t>, </a:t>
            </a:r>
            <a:r>
              <a:rPr lang="en-US" sz="4200" dirty="0" err="1">
                <a:solidFill>
                  <a:srgbClr val="FEFAF0"/>
                </a:solidFill>
                <a:latin typeface="Roboto Condensed"/>
              </a:rPr>
              <a:t>Trần</a:t>
            </a:r>
            <a:r>
              <a:rPr lang="en-US" sz="4200" dirty="0">
                <a:solidFill>
                  <a:srgbClr val="FEFAF0"/>
                </a:solidFill>
                <a:latin typeface="Roboto Condensed"/>
              </a:rPr>
              <a:t> Bình </a:t>
            </a:r>
            <a:r>
              <a:rPr lang="en-US" sz="4200" dirty="0" err="1">
                <a:solidFill>
                  <a:srgbClr val="FEFAF0"/>
                </a:solidFill>
                <a:latin typeface="Roboto Condensed"/>
              </a:rPr>
              <a:t>Trọng</a:t>
            </a:r>
            <a:r>
              <a:rPr lang="en-US" sz="4200" dirty="0">
                <a:solidFill>
                  <a:srgbClr val="FEFAF0"/>
                </a:solidFill>
                <a:latin typeface="Roboto Condensed"/>
              </a:rPr>
              <a:t> </a:t>
            </a:r>
            <a:r>
              <a:rPr lang="en-US" sz="4200" dirty="0" err="1">
                <a:solidFill>
                  <a:srgbClr val="FEFAF0"/>
                </a:solidFill>
                <a:latin typeface="Roboto Condensed"/>
              </a:rPr>
              <a:t>đã</a:t>
            </a:r>
            <a:r>
              <a:rPr lang="en-US" sz="4200" dirty="0">
                <a:solidFill>
                  <a:srgbClr val="FEFAF0"/>
                </a:solidFill>
                <a:latin typeface="Roboto Condensed"/>
              </a:rPr>
              <a:t> </a:t>
            </a:r>
            <a:r>
              <a:rPr lang="en-US" sz="4200" dirty="0" err="1">
                <a:solidFill>
                  <a:srgbClr val="FEFAF0"/>
                </a:solidFill>
                <a:latin typeface="Roboto Condensed"/>
              </a:rPr>
              <a:t>xoá</a:t>
            </a:r>
            <a:r>
              <a:rPr lang="en-US" sz="4200" dirty="0">
                <a:solidFill>
                  <a:srgbClr val="FEFAF0"/>
                </a:solidFill>
                <a:latin typeface="Roboto Condensed"/>
              </a:rPr>
              <a:t> </a:t>
            </a:r>
            <a:r>
              <a:rPr lang="en-US" sz="4200" dirty="0" err="1">
                <a:solidFill>
                  <a:srgbClr val="FEFAF0"/>
                </a:solidFill>
                <a:latin typeface="Roboto Condensed"/>
              </a:rPr>
              <a:t>vết</a:t>
            </a:r>
            <a:r>
              <a:rPr lang="en-US" sz="4200" dirty="0">
                <a:solidFill>
                  <a:srgbClr val="FEFAF0"/>
                </a:solidFill>
                <a:latin typeface="Roboto Condensed"/>
              </a:rPr>
              <a:t> </a:t>
            </a:r>
            <a:r>
              <a:rPr lang="en-US" sz="4200" dirty="0" err="1">
                <a:solidFill>
                  <a:srgbClr val="FEFAF0"/>
                </a:solidFill>
                <a:latin typeface="Roboto Condensed"/>
              </a:rPr>
              <a:t>xăm</a:t>
            </a:r>
            <a:r>
              <a:rPr lang="en-US" sz="4200" dirty="0">
                <a:solidFill>
                  <a:srgbClr val="FEFAF0"/>
                </a:solidFill>
                <a:latin typeface="Roboto Condensed"/>
              </a:rPr>
              <a:t> </a:t>
            </a:r>
            <a:r>
              <a:rPr lang="en-US" sz="4200" dirty="0" err="1">
                <a:solidFill>
                  <a:srgbClr val="FEFAF0"/>
                </a:solidFill>
                <a:latin typeface="Roboto Condensed"/>
              </a:rPr>
              <a:t>nô</a:t>
            </a:r>
            <a:r>
              <a:rPr lang="en-US" sz="4200" dirty="0">
                <a:solidFill>
                  <a:srgbClr val="FEFAF0"/>
                </a:solidFill>
                <a:latin typeface="Roboto Condensed"/>
              </a:rPr>
              <a:t> </a:t>
            </a:r>
            <a:r>
              <a:rPr lang="en-US" sz="4200" dirty="0" err="1">
                <a:solidFill>
                  <a:srgbClr val="FEFAF0"/>
                </a:solidFill>
                <a:latin typeface="Roboto Condensed"/>
              </a:rPr>
              <a:t>tì</a:t>
            </a:r>
            <a:r>
              <a:rPr lang="en-US" sz="4200" dirty="0">
                <a:solidFill>
                  <a:srgbClr val="FEFAF0"/>
                </a:solidFill>
                <a:latin typeface="Roboto Condensed"/>
              </a:rPr>
              <a:t> </a:t>
            </a:r>
            <a:r>
              <a:rPr lang="en-US" sz="4200" dirty="0" err="1">
                <a:solidFill>
                  <a:srgbClr val="FEFAF0"/>
                </a:solidFill>
                <a:latin typeface="Roboto Condensed"/>
              </a:rPr>
              <a:t>trên</a:t>
            </a:r>
            <a:r>
              <a:rPr lang="en-US" sz="4200" dirty="0">
                <a:solidFill>
                  <a:srgbClr val="FEFAF0"/>
                </a:solidFill>
                <a:latin typeface="Roboto Condensed"/>
              </a:rPr>
              <a:t> </a:t>
            </a:r>
            <a:r>
              <a:rPr lang="en-US" sz="4200" dirty="0" err="1">
                <a:solidFill>
                  <a:srgbClr val="FEFAF0"/>
                </a:solidFill>
                <a:latin typeface="Roboto Condensed"/>
              </a:rPr>
              <a:t>trán</a:t>
            </a:r>
            <a:r>
              <a:rPr lang="en-US" sz="4200" dirty="0">
                <a:solidFill>
                  <a:srgbClr val="FEFAF0"/>
                </a:solidFill>
                <a:latin typeface="Roboto Condensed"/>
              </a:rPr>
              <a:t> Hoàng </a:t>
            </a:r>
            <a:r>
              <a:rPr lang="en-US" sz="4200" dirty="0" err="1">
                <a:solidFill>
                  <a:srgbClr val="FEFAF0"/>
                </a:solidFill>
                <a:latin typeface="Roboto Condensed"/>
              </a:rPr>
              <a:t>Đỗ</a:t>
            </a:r>
            <a:r>
              <a:rPr lang="en-US" sz="4200" dirty="0">
                <a:solidFill>
                  <a:srgbClr val="FEFAF0"/>
                </a:solidFill>
                <a:latin typeface="Roboto Condensed"/>
              </a:rPr>
              <a:t> </a:t>
            </a:r>
            <a:r>
              <a:rPr lang="en-US" sz="4200" dirty="0" err="1">
                <a:solidFill>
                  <a:srgbClr val="FEFAF0"/>
                </a:solidFill>
                <a:latin typeface="Roboto Condensed"/>
              </a:rPr>
              <a:t>để</a:t>
            </a:r>
            <a:r>
              <a:rPr lang="en-US" sz="4200" dirty="0">
                <a:solidFill>
                  <a:srgbClr val="FEFAF0"/>
                </a:solidFill>
                <a:latin typeface="Roboto Condensed"/>
              </a:rPr>
              <a:t> </a:t>
            </a:r>
            <a:r>
              <a:rPr lang="en-US" sz="4200" dirty="0" err="1">
                <a:solidFill>
                  <a:srgbClr val="FEFAF0"/>
                </a:solidFill>
                <a:latin typeface="Roboto Condensed"/>
              </a:rPr>
              <a:t>cậu</a:t>
            </a:r>
            <a:r>
              <a:rPr lang="en-US" sz="4200" dirty="0">
                <a:solidFill>
                  <a:srgbClr val="FEFAF0"/>
                </a:solidFill>
                <a:latin typeface="Roboto Condensed"/>
              </a:rPr>
              <a:t> </a:t>
            </a:r>
            <a:r>
              <a:rPr lang="en-US" sz="4200" dirty="0" err="1">
                <a:solidFill>
                  <a:srgbClr val="FEFAF0"/>
                </a:solidFill>
                <a:latin typeface="Roboto Condensed"/>
              </a:rPr>
              <a:t>bé</a:t>
            </a:r>
            <a:r>
              <a:rPr lang="en-US" sz="4200" dirty="0">
                <a:solidFill>
                  <a:srgbClr val="FEFAF0"/>
                </a:solidFill>
                <a:latin typeface="Roboto Condensed"/>
              </a:rPr>
              <a:t> </a:t>
            </a:r>
            <a:r>
              <a:rPr lang="en-US" sz="4200" dirty="0" err="1">
                <a:solidFill>
                  <a:srgbClr val="FEFAF0"/>
                </a:solidFill>
                <a:latin typeface="Roboto Condensed"/>
              </a:rPr>
              <a:t>trở</a:t>
            </a:r>
            <a:r>
              <a:rPr lang="en-US" sz="4200" dirty="0">
                <a:solidFill>
                  <a:srgbClr val="FEFAF0"/>
                </a:solidFill>
                <a:latin typeface="Roboto Condensed"/>
              </a:rPr>
              <a:t> </a:t>
            </a:r>
            <a:r>
              <a:rPr lang="en-US" sz="4200" dirty="0" err="1">
                <a:solidFill>
                  <a:srgbClr val="FEFAF0"/>
                </a:solidFill>
                <a:latin typeface="Roboto Condensed"/>
              </a:rPr>
              <a:t>thành</a:t>
            </a:r>
            <a:r>
              <a:rPr lang="en-US" sz="4200" dirty="0">
                <a:solidFill>
                  <a:srgbClr val="FEFAF0"/>
                </a:solidFill>
                <a:latin typeface="Roboto Condensed"/>
              </a:rPr>
              <a:t> </a:t>
            </a:r>
            <a:r>
              <a:rPr lang="en-US" sz="4200" dirty="0" err="1">
                <a:solidFill>
                  <a:srgbClr val="FEFAF0"/>
                </a:solidFill>
                <a:latin typeface="Roboto Condensed"/>
              </a:rPr>
              <a:t>người</a:t>
            </a:r>
            <a:r>
              <a:rPr lang="en-US" sz="4200" dirty="0">
                <a:solidFill>
                  <a:srgbClr val="FEFAF0"/>
                </a:solidFill>
                <a:latin typeface="Roboto Condensed"/>
              </a:rPr>
              <a:t> </a:t>
            </a:r>
            <a:r>
              <a:rPr lang="en-US" sz="4200" dirty="0" err="1">
                <a:solidFill>
                  <a:srgbClr val="FEFAF0"/>
                </a:solidFill>
                <a:latin typeface="Roboto Condensed"/>
              </a:rPr>
              <a:t>dân</a:t>
            </a:r>
            <a:r>
              <a:rPr lang="en-US" sz="4200" dirty="0">
                <a:solidFill>
                  <a:srgbClr val="FEFAF0"/>
                </a:solidFill>
                <a:latin typeface="Roboto Condensed"/>
              </a:rPr>
              <a:t> </a:t>
            </a:r>
            <a:r>
              <a:rPr lang="en-US" sz="4200" dirty="0" err="1">
                <a:solidFill>
                  <a:srgbClr val="FEFAF0"/>
                </a:solidFill>
                <a:latin typeface="Roboto Condensed"/>
              </a:rPr>
              <a:t>tự</a:t>
            </a:r>
            <a:r>
              <a:rPr lang="en-US" sz="4200" dirty="0">
                <a:solidFill>
                  <a:srgbClr val="FEFAF0"/>
                </a:solidFill>
                <a:latin typeface="Roboto Condensed"/>
              </a:rPr>
              <a:t> do.</a:t>
            </a:r>
          </a:p>
        </p:txBody>
      </p:sp>
      <p:grpSp>
        <p:nvGrpSpPr>
          <p:cNvPr id="23" name="Group 23"/>
          <p:cNvGrpSpPr/>
          <p:nvPr/>
        </p:nvGrpSpPr>
        <p:grpSpPr>
          <a:xfrm>
            <a:off x="5166453" y="8362717"/>
            <a:ext cx="5025507" cy="1499087"/>
            <a:chOff x="0" y="0"/>
            <a:chExt cx="1323590" cy="394821"/>
          </a:xfrm>
        </p:grpSpPr>
        <p:sp>
          <p:nvSpPr>
            <p:cNvPr id="24" name="Freeform 24"/>
            <p:cNvSpPr/>
            <p:nvPr/>
          </p:nvSpPr>
          <p:spPr>
            <a:xfrm>
              <a:off x="0" y="0"/>
              <a:ext cx="1323590" cy="394821"/>
            </a:xfrm>
            <a:custGeom>
              <a:avLst/>
              <a:gdLst/>
              <a:ahLst/>
              <a:cxnLst/>
              <a:rect l="l" t="t" r="r" b="b"/>
              <a:pathLst>
                <a:path w="1323590" h="394821">
                  <a:moveTo>
                    <a:pt x="78567" y="0"/>
                  </a:moveTo>
                  <a:lnTo>
                    <a:pt x="1245024" y="0"/>
                  </a:lnTo>
                  <a:cubicBezTo>
                    <a:pt x="1288415" y="0"/>
                    <a:pt x="1323590" y="35176"/>
                    <a:pt x="1323590" y="78567"/>
                  </a:cubicBezTo>
                  <a:lnTo>
                    <a:pt x="1323590" y="316255"/>
                  </a:lnTo>
                  <a:cubicBezTo>
                    <a:pt x="1323590" y="359646"/>
                    <a:pt x="1288415" y="394821"/>
                    <a:pt x="1245024" y="394821"/>
                  </a:cubicBezTo>
                  <a:lnTo>
                    <a:pt x="78567" y="394821"/>
                  </a:lnTo>
                  <a:cubicBezTo>
                    <a:pt x="35176" y="394821"/>
                    <a:pt x="0" y="359646"/>
                    <a:pt x="0" y="316255"/>
                  </a:cubicBezTo>
                  <a:lnTo>
                    <a:pt x="0" y="78567"/>
                  </a:lnTo>
                  <a:cubicBezTo>
                    <a:pt x="0" y="35176"/>
                    <a:pt x="35176" y="0"/>
                    <a:pt x="78567" y="0"/>
                  </a:cubicBezTo>
                  <a:close/>
                </a:path>
              </a:pathLst>
            </a:custGeom>
            <a:solidFill>
              <a:srgbClr val="DDC4A6"/>
            </a:solidFill>
          </p:spPr>
          <p:txBody>
            <a:bodyPr/>
            <a:lstStyle/>
            <a:p>
              <a:endParaRPr lang="en-US"/>
            </a:p>
          </p:txBody>
        </p:sp>
        <p:sp>
          <p:nvSpPr>
            <p:cNvPr id="25" name="TextBox 25"/>
            <p:cNvSpPr txBox="1"/>
            <p:nvPr/>
          </p:nvSpPr>
          <p:spPr>
            <a:xfrm>
              <a:off x="0" y="-28575"/>
              <a:ext cx="1323590" cy="423396"/>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5570758" y="8690621"/>
            <a:ext cx="4411442" cy="714939"/>
          </a:xfrm>
          <a:prstGeom prst="rect">
            <a:avLst/>
          </a:prstGeom>
        </p:spPr>
        <p:txBody>
          <a:bodyPr wrap="square" lIns="0" tIns="0" rIns="0" bIns="0" rtlCol="0" anchor="t">
            <a:spAutoFit/>
          </a:bodyPr>
          <a:lstStyle/>
          <a:p>
            <a:pPr algn="ctr">
              <a:lnSpc>
                <a:spcPts val="6019"/>
              </a:lnSpc>
              <a:spcBef>
                <a:spcPct val="0"/>
              </a:spcBef>
            </a:pPr>
            <a:r>
              <a:rPr lang="en-US" sz="4299" dirty="0" err="1">
                <a:solidFill>
                  <a:srgbClr val="605048"/>
                </a:solidFill>
                <a:latin typeface="Roboto Condensed Bold Italics"/>
              </a:rPr>
              <a:t>Cốt</a:t>
            </a:r>
            <a:r>
              <a:rPr lang="en-US" sz="4299" dirty="0">
                <a:solidFill>
                  <a:srgbClr val="605048"/>
                </a:solidFill>
                <a:latin typeface="Roboto Condensed Bold Italics"/>
              </a:rPr>
              <a:t> </a:t>
            </a:r>
            <a:r>
              <a:rPr lang="en-US" sz="4299" dirty="0" err="1">
                <a:solidFill>
                  <a:srgbClr val="605048"/>
                </a:solidFill>
                <a:latin typeface="Roboto Condensed Bold Italics"/>
              </a:rPr>
              <a:t>truyện</a:t>
            </a:r>
            <a:r>
              <a:rPr lang="en-US" sz="4299" dirty="0">
                <a:solidFill>
                  <a:srgbClr val="605048"/>
                </a:solidFill>
                <a:latin typeface="Roboto Condensed Bold Italics"/>
              </a:rPr>
              <a:t> </a:t>
            </a:r>
            <a:r>
              <a:rPr lang="en-US" sz="4299" dirty="0" err="1">
                <a:solidFill>
                  <a:srgbClr val="605048"/>
                </a:solidFill>
                <a:latin typeface="Roboto Condensed Bold Italics"/>
              </a:rPr>
              <a:t>đa</a:t>
            </a:r>
            <a:r>
              <a:rPr lang="en-US" sz="4299" dirty="0">
                <a:solidFill>
                  <a:srgbClr val="605048"/>
                </a:solidFill>
                <a:latin typeface="Roboto Condensed Bold Italics"/>
              </a:rPr>
              <a:t> </a:t>
            </a:r>
            <a:r>
              <a:rPr lang="en-US" sz="4299" dirty="0" err="1">
                <a:solidFill>
                  <a:srgbClr val="605048"/>
                </a:solidFill>
                <a:latin typeface="Roboto Condensed Bold Italics"/>
              </a:rPr>
              <a:t>tuyến</a:t>
            </a:r>
            <a:endParaRPr lang="en-US" sz="4299" dirty="0">
              <a:solidFill>
                <a:srgbClr val="605048"/>
              </a:solidFill>
              <a:latin typeface="Roboto Condensed Bold Italics"/>
            </a:endParaRPr>
          </a:p>
        </p:txBody>
      </p:sp>
      <p:sp>
        <p:nvSpPr>
          <p:cNvPr id="27" name="Freeform 27"/>
          <p:cNvSpPr/>
          <p:nvPr/>
        </p:nvSpPr>
        <p:spPr>
          <a:xfrm rot="-4971895">
            <a:off x="3532966" y="8421836"/>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16313289" y="-38379"/>
            <a:ext cx="1892023" cy="1918401"/>
          </a:xfrm>
          <a:custGeom>
            <a:avLst/>
            <a:gdLst/>
            <a:ahLst/>
            <a:cxnLst/>
            <a:rect l="l" t="t" r="r" b="b"/>
            <a:pathLst>
              <a:path w="1892023" h="1918401">
                <a:moveTo>
                  <a:pt x="0" y="0"/>
                </a:moveTo>
                <a:lnTo>
                  <a:pt x="1892022" y="0"/>
                </a:lnTo>
                <a:lnTo>
                  <a:pt x="1892022" y="1918401"/>
                </a:lnTo>
                <a:lnTo>
                  <a:pt x="0" y="191840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725086" y="3475329"/>
            <a:ext cx="5201373" cy="5201373"/>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4"/>
              <a:stretch>
                <a:fillRect l="-38785" r="-38785"/>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468033" y="3218277"/>
            <a:ext cx="5715478" cy="5715478"/>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10" name="TextBox 10"/>
          <p:cNvSpPr txBox="1"/>
          <p:nvPr/>
        </p:nvSpPr>
        <p:spPr>
          <a:xfrm>
            <a:off x="-4919708" y="1009754"/>
            <a:ext cx="15092417" cy="1222377"/>
          </a:xfrm>
          <a:prstGeom prst="rect">
            <a:avLst/>
          </a:prstGeom>
        </p:spPr>
        <p:txBody>
          <a:bodyPr lIns="0" tIns="0" rIns="0" bIns="0" rtlCol="0" anchor="t">
            <a:spAutoFit/>
          </a:bodyPr>
          <a:lstStyle/>
          <a:p>
            <a:pPr algn="ctr">
              <a:lnSpc>
                <a:spcPts val="9799"/>
              </a:lnSpc>
            </a:pPr>
            <a:r>
              <a:rPr lang="en-US" sz="6999">
                <a:solidFill>
                  <a:srgbClr val="605048"/>
                </a:solidFill>
                <a:latin typeface="#9Slide05 VL Fadilla"/>
              </a:rPr>
              <a:t>c. Nhân vật</a:t>
            </a:r>
          </a:p>
        </p:txBody>
      </p:sp>
      <p:grpSp>
        <p:nvGrpSpPr>
          <p:cNvPr id="11" name="Group 11"/>
          <p:cNvGrpSpPr/>
          <p:nvPr/>
        </p:nvGrpSpPr>
        <p:grpSpPr>
          <a:xfrm>
            <a:off x="5694990" y="3037884"/>
            <a:ext cx="1734944" cy="1734944"/>
            <a:chOff x="0" y="0"/>
            <a:chExt cx="1485900" cy="1485900"/>
          </a:xfrm>
        </p:grpSpPr>
        <p:sp>
          <p:nvSpPr>
            <p:cNvPr id="12" name="Freeform 12"/>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DDC4A6"/>
            </a:solidFill>
          </p:spPr>
          <p:txBody>
            <a:bodyPr/>
            <a:lstStyle/>
            <a:p>
              <a:endParaRPr lang="en-US"/>
            </a:p>
          </p:txBody>
        </p:sp>
      </p:grpSp>
      <p:sp>
        <p:nvSpPr>
          <p:cNvPr id="13" name="TextBox 13"/>
          <p:cNvSpPr txBox="1"/>
          <p:nvPr/>
        </p:nvSpPr>
        <p:spPr>
          <a:xfrm>
            <a:off x="5765050" y="3102716"/>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Lời</a:t>
            </a:r>
          </a:p>
          <a:p>
            <a:pPr algn="ctr">
              <a:lnSpc>
                <a:spcPts val="6019"/>
              </a:lnSpc>
            </a:pPr>
            <a:r>
              <a:rPr lang="en-US" sz="4299">
                <a:solidFill>
                  <a:srgbClr val="605048"/>
                </a:solidFill>
                <a:latin typeface="Roboto Condensed Bold"/>
              </a:rPr>
              <a:t>nói</a:t>
            </a:r>
          </a:p>
        </p:txBody>
      </p:sp>
      <p:grpSp>
        <p:nvGrpSpPr>
          <p:cNvPr id="14" name="Group 14"/>
          <p:cNvGrpSpPr/>
          <p:nvPr/>
        </p:nvGrpSpPr>
        <p:grpSpPr>
          <a:xfrm>
            <a:off x="5694990" y="7383462"/>
            <a:ext cx="1874838" cy="1874838"/>
            <a:chOff x="0" y="0"/>
            <a:chExt cx="1485900" cy="1485900"/>
          </a:xfrm>
        </p:grpSpPr>
        <p:sp>
          <p:nvSpPr>
            <p:cNvPr id="15" name="Freeform 15"/>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CBA57C"/>
            </a:solidFill>
          </p:spPr>
          <p:txBody>
            <a:bodyPr/>
            <a:lstStyle/>
            <a:p>
              <a:endParaRPr lang="en-US"/>
            </a:p>
          </p:txBody>
        </p:sp>
      </p:grpSp>
      <p:sp>
        <p:nvSpPr>
          <p:cNvPr id="16" name="TextBox 16"/>
          <p:cNvSpPr txBox="1"/>
          <p:nvPr/>
        </p:nvSpPr>
        <p:spPr>
          <a:xfrm>
            <a:off x="5835110" y="7448294"/>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Suy nghĩ</a:t>
            </a:r>
          </a:p>
        </p:txBody>
      </p:sp>
      <p:grpSp>
        <p:nvGrpSpPr>
          <p:cNvPr id="17" name="Group 17"/>
          <p:cNvGrpSpPr/>
          <p:nvPr/>
        </p:nvGrpSpPr>
        <p:grpSpPr>
          <a:xfrm>
            <a:off x="7707257" y="1880022"/>
            <a:ext cx="10498054" cy="3532255"/>
            <a:chOff x="0" y="0"/>
            <a:chExt cx="2764920" cy="930306"/>
          </a:xfrm>
        </p:grpSpPr>
        <p:sp>
          <p:nvSpPr>
            <p:cNvPr id="18" name="Freeform 18"/>
            <p:cNvSpPr/>
            <p:nvPr/>
          </p:nvSpPr>
          <p:spPr>
            <a:xfrm>
              <a:off x="0" y="0"/>
              <a:ext cx="2764920" cy="930306"/>
            </a:xfrm>
            <a:custGeom>
              <a:avLst/>
              <a:gdLst/>
              <a:ahLst/>
              <a:cxnLst/>
              <a:rect l="l" t="t" r="r" b="b"/>
              <a:pathLst>
                <a:path w="2764920" h="930306">
                  <a:moveTo>
                    <a:pt x="37611" y="0"/>
                  </a:moveTo>
                  <a:lnTo>
                    <a:pt x="2727309" y="0"/>
                  </a:lnTo>
                  <a:cubicBezTo>
                    <a:pt x="2737284" y="0"/>
                    <a:pt x="2746850" y="3963"/>
                    <a:pt x="2753904" y="11016"/>
                  </a:cubicBezTo>
                  <a:cubicBezTo>
                    <a:pt x="2760957" y="18069"/>
                    <a:pt x="2764920" y="27636"/>
                    <a:pt x="2764920" y="37611"/>
                  </a:cubicBezTo>
                  <a:lnTo>
                    <a:pt x="2764920" y="892695"/>
                  </a:lnTo>
                  <a:cubicBezTo>
                    <a:pt x="2764920" y="902670"/>
                    <a:pt x="2760957" y="912236"/>
                    <a:pt x="2753904" y="919290"/>
                  </a:cubicBezTo>
                  <a:cubicBezTo>
                    <a:pt x="2746850" y="926343"/>
                    <a:pt x="2737284" y="930306"/>
                    <a:pt x="2727309" y="930306"/>
                  </a:cubicBezTo>
                  <a:lnTo>
                    <a:pt x="37611" y="930306"/>
                  </a:lnTo>
                  <a:cubicBezTo>
                    <a:pt x="27636" y="930306"/>
                    <a:pt x="18069" y="926343"/>
                    <a:pt x="11016" y="919290"/>
                  </a:cubicBezTo>
                  <a:cubicBezTo>
                    <a:pt x="3963" y="912236"/>
                    <a:pt x="0" y="902670"/>
                    <a:pt x="0" y="892695"/>
                  </a:cubicBezTo>
                  <a:lnTo>
                    <a:pt x="0" y="37611"/>
                  </a:lnTo>
                  <a:cubicBezTo>
                    <a:pt x="0" y="27636"/>
                    <a:pt x="3963" y="18069"/>
                    <a:pt x="11016" y="11016"/>
                  </a:cubicBezTo>
                  <a:cubicBezTo>
                    <a:pt x="18069" y="3963"/>
                    <a:pt x="27636" y="0"/>
                    <a:pt x="37611" y="0"/>
                  </a:cubicBezTo>
                  <a:close/>
                </a:path>
              </a:pathLst>
            </a:custGeom>
            <a:solidFill>
              <a:srgbClr val="FFFBF2"/>
            </a:solidFill>
          </p:spPr>
          <p:txBody>
            <a:bodyPr/>
            <a:lstStyle/>
            <a:p>
              <a:endParaRPr lang="en-US"/>
            </a:p>
          </p:txBody>
        </p:sp>
        <p:sp>
          <p:nvSpPr>
            <p:cNvPr id="19" name="TextBox 19"/>
            <p:cNvSpPr txBox="1"/>
            <p:nvPr/>
          </p:nvSpPr>
          <p:spPr>
            <a:xfrm>
              <a:off x="0" y="-28575"/>
              <a:ext cx="2764920" cy="958881"/>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848945" y="2108306"/>
            <a:ext cx="10037889" cy="2803525"/>
          </a:xfrm>
          <a:prstGeom prst="rect">
            <a:avLst/>
          </a:prstGeom>
        </p:spPr>
        <p:txBody>
          <a:bodyPr lIns="0" tIns="0" rIns="0" bIns="0" rtlCol="0" anchor="t">
            <a:spAutoFit/>
          </a:bodyPr>
          <a:lstStyle/>
          <a:p>
            <a:pPr algn="just">
              <a:lnSpc>
                <a:spcPts val="5600"/>
              </a:lnSpc>
              <a:spcBef>
                <a:spcPct val="0"/>
              </a:spcBef>
            </a:pPr>
            <a:r>
              <a:rPr lang="en-US" sz="4000" dirty="0">
                <a:solidFill>
                  <a:srgbClr val="605048"/>
                </a:solidFill>
                <a:latin typeface="Roboto Condensed Italics"/>
              </a:rPr>
              <a:t>“Em </a:t>
            </a:r>
            <a:r>
              <a:rPr lang="en-US" sz="4000" dirty="0" err="1">
                <a:solidFill>
                  <a:srgbClr val="605048"/>
                </a:solidFill>
                <a:latin typeface="Roboto Condensed Italics"/>
              </a:rPr>
              <a:t>hãy</a:t>
            </a:r>
            <a:r>
              <a:rPr lang="en-US" sz="4000" dirty="0">
                <a:solidFill>
                  <a:srgbClr val="605048"/>
                </a:solidFill>
                <a:latin typeface="Roboto Condensed Italics"/>
              </a:rPr>
              <a:t> </a:t>
            </a:r>
            <a:r>
              <a:rPr lang="en-US" sz="4000" dirty="0" err="1">
                <a:solidFill>
                  <a:srgbClr val="605048"/>
                </a:solidFill>
                <a:latin typeface="Roboto Condensed Italics"/>
              </a:rPr>
              <a:t>quỳ</a:t>
            </a:r>
            <a:r>
              <a:rPr lang="en-US" sz="4000" dirty="0">
                <a:solidFill>
                  <a:srgbClr val="605048"/>
                </a:solidFill>
                <a:latin typeface="Roboto Condensed Italics"/>
              </a:rPr>
              <a:t> </a:t>
            </a:r>
            <a:r>
              <a:rPr lang="en-US" sz="4000" dirty="0" err="1">
                <a:solidFill>
                  <a:srgbClr val="605048"/>
                </a:solidFill>
                <a:latin typeface="Roboto Condensed Italics"/>
              </a:rPr>
              <a:t>xuống</a:t>
            </a:r>
            <a:r>
              <a:rPr lang="en-US" sz="4000" dirty="0">
                <a:solidFill>
                  <a:srgbClr val="605048"/>
                </a:solidFill>
                <a:latin typeface="Roboto Condensed Italics"/>
              </a:rPr>
              <a:t> </a:t>
            </a:r>
            <a:r>
              <a:rPr lang="en-US" sz="4000" dirty="0" err="1">
                <a:solidFill>
                  <a:srgbClr val="605048"/>
                </a:solidFill>
                <a:latin typeface="Roboto Condensed Italics"/>
              </a:rPr>
              <a:t>và</a:t>
            </a:r>
            <a:r>
              <a:rPr lang="en-US" sz="4000" dirty="0">
                <a:solidFill>
                  <a:srgbClr val="605048"/>
                </a:solidFill>
                <a:latin typeface="Roboto Condensed Italics"/>
              </a:rPr>
              <a:t> </a:t>
            </a:r>
            <a:r>
              <a:rPr lang="en-US" sz="4000" dirty="0" err="1">
                <a:solidFill>
                  <a:srgbClr val="605048"/>
                </a:solidFill>
                <a:latin typeface="Roboto Condensed Italics"/>
              </a:rPr>
              <a:t>ngẩng</a:t>
            </a:r>
            <a:r>
              <a:rPr lang="en-US" sz="4000" dirty="0">
                <a:solidFill>
                  <a:srgbClr val="605048"/>
                </a:solidFill>
                <a:latin typeface="Roboto Condensed Italics"/>
              </a:rPr>
              <a:t> </a:t>
            </a:r>
            <a:r>
              <a:rPr lang="en-US" sz="4000" dirty="0" err="1">
                <a:solidFill>
                  <a:srgbClr val="605048"/>
                </a:solidFill>
                <a:latin typeface="Roboto Condensed Italics"/>
              </a:rPr>
              <a:t>mặt</a:t>
            </a:r>
            <a:r>
              <a:rPr lang="en-US" sz="4000" dirty="0">
                <a:solidFill>
                  <a:srgbClr val="605048"/>
                </a:solidFill>
                <a:latin typeface="Roboto Condensed Italics"/>
              </a:rPr>
              <a:t> </a:t>
            </a:r>
            <a:r>
              <a:rPr lang="en-US" sz="4000" dirty="0" err="1">
                <a:solidFill>
                  <a:srgbClr val="605048"/>
                </a:solidFill>
                <a:latin typeface="Roboto Condensed Italics"/>
              </a:rPr>
              <a:t>lên</a:t>
            </a:r>
            <a:r>
              <a:rPr lang="en-US" sz="4000" dirty="0">
                <a:solidFill>
                  <a:srgbClr val="605048"/>
                </a:solidFill>
                <a:latin typeface="Roboto Condensed Italics"/>
              </a:rPr>
              <a:t>!”, “</a:t>
            </a:r>
            <a:r>
              <a:rPr lang="en-US" sz="4000" dirty="0" err="1">
                <a:solidFill>
                  <a:srgbClr val="605048"/>
                </a:solidFill>
                <a:latin typeface="Roboto Condensed Italics"/>
              </a:rPr>
              <a:t>Lòng</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hẳn</a:t>
            </a:r>
            <a:r>
              <a:rPr lang="en-US" sz="4000" dirty="0">
                <a:solidFill>
                  <a:srgbClr val="605048"/>
                </a:solidFill>
                <a:latin typeface="Roboto Condensed Italics"/>
              </a:rPr>
              <a:t> khao </a:t>
            </a:r>
            <a:r>
              <a:rPr lang="en-US" sz="4000" dirty="0" err="1">
                <a:solidFill>
                  <a:srgbClr val="605048"/>
                </a:solidFill>
                <a:latin typeface="Roboto Condensed Italics"/>
              </a:rPr>
              <a:t>khát</a:t>
            </a:r>
            <a:r>
              <a:rPr lang="en-US" sz="4000" dirty="0">
                <a:solidFill>
                  <a:srgbClr val="605048"/>
                </a:solidFill>
                <a:latin typeface="Roboto Condensed Italics"/>
              </a:rPr>
              <a:t> </a:t>
            </a:r>
            <a:r>
              <a:rPr lang="en-US" sz="4000" dirty="0" err="1">
                <a:solidFill>
                  <a:srgbClr val="605048"/>
                </a:solidFill>
                <a:latin typeface="Roboto Condensed Italics"/>
              </a:rPr>
              <a:t>điều</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“Hoàng </a:t>
            </a:r>
            <a:r>
              <a:rPr lang="en-US" sz="4000" dirty="0" err="1">
                <a:solidFill>
                  <a:srgbClr val="605048"/>
                </a:solidFill>
                <a:latin typeface="Roboto Condensed Italics"/>
              </a:rPr>
              <a:t>Đỗ</a:t>
            </a:r>
            <a:r>
              <a:rPr lang="en-US" sz="4000" dirty="0">
                <a:solidFill>
                  <a:srgbClr val="605048"/>
                </a:solidFill>
                <a:latin typeface="Roboto Condensed Italics"/>
              </a:rPr>
              <a:t>! </a:t>
            </a:r>
            <a:r>
              <a:rPr lang="en-US" sz="4000" dirty="0" err="1">
                <a:solidFill>
                  <a:srgbClr val="605048"/>
                </a:solidFill>
                <a:latin typeface="Roboto Condensed Italics"/>
              </a:rPr>
              <a:t>Kể</a:t>
            </a:r>
            <a:r>
              <a:rPr lang="en-US" sz="4000" dirty="0">
                <a:solidFill>
                  <a:srgbClr val="605048"/>
                </a:solidFill>
                <a:latin typeface="Roboto Condensed Italics"/>
              </a:rPr>
              <a:t> </a:t>
            </a:r>
            <a:r>
              <a:rPr lang="en-US" sz="4000" dirty="0" err="1">
                <a:solidFill>
                  <a:srgbClr val="605048"/>
                </a:solidFill>
                <a:latin typeface="Roboto Condensed Italics"/>
              </a:rPr>
              <a:t>từ</a:t>
            </a:r>
            <a:r>
              <a:rPr lang="en-US" sz="4000" dirty="0">
                <a:solidFill>
                  <a:srgbClr val="605048"/>
                </a:solidFill>
                <a:latin typeface="Roboto Condensed Italics"/>
              </a:rPr>
              <a:t> </a:t>
            </a:r>
            <a:r>
              <a:rPr lang="en-US" sz="4000" dirty="0" err="1">
                <a:solidFill>
                  <a:srgbClr val="605048"/>
                </a:solidFill>
                <a:latin typeface="Roboto Condensed Italics"/>
              </a:rPr>
              <a:t>lúc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còn</a:t>
            </a:r>
            <a:r>
              <a:rPr lang="en-US" sz="4000" dirty="0">
                <a:solidFill>
                  <a:srgbClr val="605048"/>
                </a:solidFill>
                <a:latin typeface="Roboto Condensed Italics"/>
              </a:rPr>
              <a:t> </a:t>
            </a:r>
            <a:r>
              <a:rPr lang="en-US" sz="4000" dirty="0" err="1">
                <a:solidFill>
                  <a:srgbClr val="605048"/>
                </a:solidFill>
                <a:latin typeface="Roboto Condensed Italics"/>
              </a:rPr>
              <a:t>là</a:t>
            </a:r>
            <a:r>
              <a:rPr lang="en-US" sz="4000" dirty="0">
                <a:solidFill>
                  <a:srgbClr val="605048"/>
                </a:solidFill>
                <a:latin typeface="Roboto Condensed Italics"/>
              </a:rPr>
              <a:t> </a:t>
            </a:r>
            <a:r>
              <a:rPr lang="en-US" sz="4000" dirty="0" err="1">
                <a:solidFill>
                  <a:srgbClr val="605048"/>
                </a:solidFill>
                <a:latin typeface="Roboto Condensed Italics"/>
              </a:rPr>
              <a:t>một</a:t>
            </a:r>
            <a:r>
              <a:rPr lang="en-US" sz="4000" dirty="0">
                <a:solidFill>
                  <a:srgbClr val="605048"/>
                </a:solidFill>
                <a:latin typeface="Roboto Condensed Italics"/>
              </a:rPr>
              <a:t> </a:t>
            </a:r>
            <a:r>
              <a:rPr lang="en-US" sz="4000" dirty="0" err="1">
                <a:solidFill>
                  <a:srgbClr val="605048"/>
                </a:solidFill>
                <a:latin typeface="Roboto Condensed Italics"/>
              </a:rPr>
              <a:t>nô</a:t>
            </a:r>
            <a:r>
              <a:rPr lang="en-US" sz="4000" dirty="0">
                <a:solidFill>
                  <a:srgbClr val="605048"/>
                </a:solidFill>
                <a:latin typeface="Roboto Condensed Italics"/>
              </a:rPr>
              <a:t> </a:t>
            </a:r>
            <a:r>
              <a:rPr lang="en-US" sz="4000" dirty="0" err="1">
                <a:solidFill>
                  <a:srgbClr val="605048"/>
                </a:solidFill>
                <a:latin typeface="Roboto Condensed Italics"/>
              </a:rPr>
              <a:t>tì</a:t>
            </a:r>
            <a:r>
              <a:rPr lang="en-US" sz="4000" dirty="0">
                <a:solidFill>
                  <a:srgbClr val="605048"/>
                </a:solidFill>
                <a:latin typeface="Roboto Condensed Italics"/>
              </a:rPr>
              <a:t> </a:t>
            </a:r>
            <a:r>
              <a:rPr lang="en-US" sz="4000" dirty="0" err="1">
                <a:solidFill>
                  <a:srgbClr val="605048"/>
                </a:solidFill>
                <a:latin typeface="Roboto Condensed Italics"/>
              </a:rPr>
              <a:t>nữa</a:t>
            </a:r>
            <a:r>
              <a:rPr lang="en-US" sz="4000" dirty="0">
                <a:solidFill>
                  <a:srgbClr val="605048"/>
                </a:solidFill>
                <a:latin typeface="Roboto Condensed Italics"/>
              </a:rPr>
              <a:t>. </a:t>
            </a:r>
            <a:r>
              <a:rPr lang="en-US" sz="4000" dirty="0" err="1">
                <a:solidFill>
                  <a:srgbClr val="605048"/>
                </a:solidFill>
                <a:latin typeface="Roboto Condensed Italics"/>
              </a:rPr>
              <a:t>Kể</a:t>
            </a:r>
            <a:r>
              <a:rPr lang="en-US" sz="4000" dirty="0">
                <a:solidFill>
                  <a:srgbClr val="605048"/>
                </a:solidFill>
                <a:latin typeface="Roboto Condensed Italics"/>
              </a:rPr>
              <a:t> </a:t>
            </a:r>
            <a:r>
              <a:rPr lang="en-US" sz="4000" dirty="0" err="1">
                <a:solidFill>
                  <a:srgbClr val="605048"/>
                </a:solidFill>
                <a:latin typeface="Roboto Condensed Italics"/>
              </a:rPr>
              <a:t>từ</a:t>
            </a:r>
            <a:r>
              <a:rPr lang="en-US" sz="4000" dirty="0">
                <a:solidFill>
                  <a:srgbClr val="605048"/>
                </a:solidFill>
                <a:latin typeface="Roboto Condensed Italics"/>
              </a:rPr>
              <a:t> </a:t>
            </a:r>
            <a:r>
              <a:rPr lang="en-US" sz="4000" dirty="0" err="1">
                <a:solidFill>
                  <a:srgbClr val="605048"/>
                </a:solidFill>
                <a:latin typeface="Roboto Condensed Italics"/>
              </a:rPr>
              <a:t>lúc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là</a:t>
            </a:r>
            <a:r>
              <a:rPr lang="en-US" sz="4000" dirty="0">
                <a:solidFill>
                  <a:srgbClr val="605048"/>
                </a:solidFill>
                <a:latin typeface="Roboto Condensed Italics"/>
              </a:rPr>
              <a:t> </a:t>
            </a:r>
            <a:r>
              <a:rPr lang="en-US" sz="4000" dirty="0" err="1">
                <a:solidFill>
                  <a:srgbClr val="605048"/>
                </a:solidFill>
                <a:latin typeface="Roboto Condensed Italics"/>
              </a:rPr>
              <a:t>em</a:t>
            </a:r>
            <a:r>
              <a:rPr lang="en-US" sz="4000" dirty="0">
                <a:solidFill>
                  <a:srgbClr val="605048"/>
                </a:solidFill>
                <a:latin typeface="Roboto Condensed Italics"/>
              </a:rPr>
              <a:t> </a:t>
            </a:r>
            <a:r>
              <a:rPr lang="en-US" sz="4000" dirty="0" err="1">
                <a:solidFill>
                  <a:srgbClr val="605048"/>
                </a:solidFill>
                <a:latin typeface="Roboto Condensed Italics"/>
              </a:rPr>
              <a:t>nuôi</a:t>
            </a:r>
            <a:r>
              <a:rPr lang="en-US" sz="4000" dirty="0">
                <a:solidFill>
                  <a:srgbClr val="605048"/>
                </a:solidFill>
                <a:latin typeface="Roboto Condensed Italics"/>
              </a:rPr>
              <a:t> </a:t>
            </a:r>
            <a:r>
              <a:rPr lang="en-US" sz="4000" dirty="0" err="1">
                <a:solidFill>
                  <a:srgbClr val="605048"/>
                </a:solidFill>
                <a:latin typeface="Roboto Condensed Italics"/>
              </a:rPr>
              <a:t>của</a:t>
            </a:r>
            <a:r>
              <a:rPr lang="en-US" sz="4000" dirty="0">
                <a:solidFill>
                  <a:srgbClr val="605048"/>
                </a:solidFill>
                <a:latin typeface="Roboto Condensed Italics"/>
              </a:rPr>
              <a:t> ta! Em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bằng</a:t>
            </a:r>
            <a:r>
              <a:rPr lang="en-US" sz="4000" dirty="0">
                <a:solidFill>
                  <a:srgbClr val="605048"/>
                </a:solidFill>
                <a:latin typeface="Roboto Condensed Italics"/>
              </a:rPr>
              <a:t> </a:t>
            </a:r>
            <a:r>
              <a:rPr lang="en-US" sz="4000" dirty="0" err="1">
                <a:solidFill>
                  <a:srgbClr val="605048"/>
                </a:solidFill>
                <a:latin typeface="Roboto Condensed Italics"/>
              </a:rPr>
              <a:t>lòng</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a:t>
            </a:r>
          </a:p>
        </p:txBody>
      </p:sp>
      <p:grpSp>
        <p:nvGrpSpPr>
          <p:cNvPr id="21" name="Group 21"/>
          <p:cNvGrpSpPr/>
          <p:nvPr/>
        </p:nvGrpSpPr>
        <p:grpSpPr>
          <a:xfrm>
            <a:off x="7707257" y="5643615"/>
            <a:ext cx="10498054" cy="4371620"/>
            <a:chOff x="0" y="0"/>
            <a:chExt cx="2764920" cy="1151373"/>
          </a:xfrm>
        </p:grpSpPr>
        <p:sp>
          <p:nvSpPr>
            <p:cNvPr id="22" name="Freeform 22"/>
            <p:cNvSpPr/>
            <p:nvPr/>
          </p:nvSpPr>
          <p:spPr>
            <a:xfrm>
              <a:off x="0" y="0"/>
              <a:ext cx="2764920" cy="1151373"/>
            </a:xfrm>
            <a:custGeom>
              <a:avLst/>
              <a:gdLst/>
              <a:ahLst/>
              <a:cxnLst/>
              <a:rect l="l" t="t" r="r" b="b"/>
              <a:pathLst>
                <a:path w="2764920" h="1151373">
                  <a:moveTo>
                    <a:pt x="37611" y="0"/>
                  </a:moveTo>
                  <a:lnTo>
                    <a:pt x="2727309" y="0"/>
                  </a:lnTo>
                  <a:cubicBezTo>
                    <a:pt x="2737284" y="0"/>
                    <a:pt x="2746850" y="3963"/>
                    <a:pt x="2753904" y="11016"/>
                  </a:cubicBezTo>
                  <a:cubicBezTo>
                    <a:pt x="2760957" y="18069"/>
                    <a:pt x="2764920" y="27636"/>
                    <a:pt x="2764920" y="37611"/>
                  </a:cubicBezTo>
                  <a:lnTo>
                    <a:pt x="2764920" y="1113763"/>
                  </a:lnTo>
                  <a:cubicBezTo>
                    <a:pt x="2764920" y="1123738"/>
                    <a:pt x="2760957" y="1133304"/>
                    <a:pt x="2753904" y="1140357"/>
                  </a:cubicBezTo>
                  <a:cubicBezTo>
                    <a:pt x="2746850" y="1147411"/>
                    <a:pt x="2737284" y="1151373"/>
                    <a:pt x="2727309" y="1151373"/>
                  </a:cubicBezTo>
                  <a:lnTo>
                    <a:pt x="37611" y="1151373"/>
                  </a:lnTo>
                  <a:cubicBezTo>
                    <a:pt x="27636" y="1151373"/>
                    <a:pt x="18069" y="1147411"/>
                    <a:pt x="11016" y="1140357"/>
                  </a:cubicBezTo>
                  <a:cubicBezTo>
                    <a:pt x="3963" y="1133304"/>
                    <a:pt x="0" y="1123738"/>
                    <a:pt x="0" y="1113763"/>
                  </a:cubicBezTo>
                  <a:lnTo>
                    <a:pt x="0" y="37611"/>
                  </a:lnTo>
                  <a:cubicBezTo>
                    <a:pt x="0" y="27636"/>
                    <a:pt x="3963" y="18069"/>
                    <a:pt x="11016" y="11016"/>
                  </a:cubicBezTo>
                  <a:cubicBezTo>
                    <a:pt x="18069" y="3963"/>
                    <a:pt x="27636" y="0"/>
                    <a:pt x="37611" y="0"/>
                  </a:cubicBezTo>
                  <a:close/>
                </a:path>
              </a:pathLst>
            </a:custGeom>
            <a:solidFill>
              <a:srgbClr val="FFFBF2"/>
            </a:solidFill>
          </p:spPr>
          <p:txBody>
            <a:bodyPr/>
            <a:lstStyle/>
            <a:p>
              <a:endParaRPr lang="en-US"/>
            </a:p>
          </p:txBody>
        </p:sp>
        <p:sp>
          <p:nvSpPr>
            <p:cNvPr id="23" name="TextBox 23"/>
            <p:cNvSpPr txBox="1"/>
            <p:nvPr/>
          </p:nvSpPr>
          <p:spPr>
            <a:xfrm>
              <a:off x="0" y="-28575"/>
              <a:ext cx="2764920" cy="117994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7937340" y="6032376"/>
            <a:ext cx="10037889" cy="3508375"/>
          </a:xfrm>
          <a:prstGeom prst="rect">
            <a:avLst/>
          </a:prstGeom>
        </p:spPr>
        <p:txBody>
          <a:bodyPr lIns="0" tIns="0" rIns="0" bIns="0" rtlCol="0" anchor="t">
            <a:spAutoFit/>
          </a:bodyPr>
          <a:lstStyle/>
          <a:p>
            <a:pPr algn="just">
              <a:lnSpc>
                <a:spcPts val="5600"/>
              </a:lnSpc>
              <a:spcBef>
                <a:spcPct val="0"/>
              </a:spcBef>
            </a:pPr>
            <a:r>
              <a:rPr lang="en-US" sz="4000" dirty="0" err="1">
                <a:solidFill>
                  <a:srgbClr val="605048"/>
                </a:solidFill>
                <a:latin typeface="Roboto Condensed"/>
              </a:rPr>
              <a:t>đưa</a:t>
            </a:r>
            <a:r>
              <a:rPr lang="en-US" sz="4000" dirty="0">
                <a:solidFill>
                  <a:srgbClr val="605048"/>
                </a:solidFill>
                <a:latin typeface="Roboto Condensed"/>
              </a:rPr>
              <a:t> cha con Hoàng </a:t>
            </a:r>
            <a:r>
              <a:rPr lang="en-US" sz="4000" dirty="0" err="1">
                <a:solidFill>
                  <a:srgbClr val="605048"/>
                </a:solidFill>
                <a:latin typeface="Roboto Condensed"/>
              </a:rPr>
              <a:t>Đỗ</a:t>
            </a:r>
            <a:r>
              <a:rPr lang="en-US" sz="4000" dirty="0">
                <a:solidFill>
                  <a:srgbClr val="605048"/>
                </a:solidFill>
                <a:latin typeface="Roboto Condensed"/>
              </a:rPr>
              <a:t> </a:t>
            </a:r>
            <a:r>
              <a:rPr lang="en-US" sz="4000" dirty="0" err="1">
                <a:solidFill>
                  <a:srgbClr val="605048"/>
                </a:solidFill>
                <a:latin typeface="Roboto Condensed"/>
              </a:rPr>
              <a:t>về</a:t>
            </a:r>
            <a:r>
              <a:rPr lang="en-US" sz="4000" dirty="0">
                <a:solidFill>
                  <a:srgbClr val="605048"/>
                </a:solidFill>
                <a:latin typeface="Roboto Condensed"/>
              </a:rPr>
              <a:t> </a:t>
            </a:r>
            <a:r>
              <a:rPr lang="en-US" sz="4000" dirty="0" err="1">
                <a:solidFill>
                  <a:srgbClr val="605048"/>
                </a:solidFill>
                <a:latin typeface="Roboto Condensed"/>
              </a:rPr>
              <a:t>gặp</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a:t>
            </a:r>
            <a:r>
              <a:rPr lang="en-US" sz="4000" dirty="0" err="1">
                <a:solidFill>
                  <a:srgbClr val="605048"/>
                </a:solidFill>
                <a:latin typeface="Roboto Condensed"/>
              </a:rPr>
              <a:t>Quốc</a:t>
            </a:r>
            <a:r>
              <a:rPr lang="en-US" sz="4000" dirty="0">
                <a:solidFill>
                  <a:srgbClr val="605048"/>
                </a:solidFill>
                <a:latin typeface="Roboto Condensed"/>
              </a:rPr>
              <a:t> </a:t>
            </a:r>
            <a:r>
              <a:rPr lang="en-US" sz="4000" dirty="0" err="1">
                <a:solidFill>
                  <a:srgbClr val="605048"/>
                </a:solidFill>
                <a:latin typeface="Roboto Condensed"/>
              </a:rPr>
              <a:t>Tuấn</a:t>
            </a:r>
            <a:r>
              <a:rPr lang="en-US" sz="4000" dirty="0">
                <a:solidFill>
                  <a:srgbClr val="605048"/>
                </a:solidFill>
                <a:latin typeface="Roboto Condensed"/>
              </a:rPr>
              <a:t>, </a:t>
            </a:r>
            <a:r>
              <a:rPr lang="en-US" sz="4000" dirty="0">
                <a:solidFill>
                  <a:srgbClr val="605048"/>
                </a:solidFill>
                <a:latin typeface="Roboto Condensed Italics"/>
              </a:rPr>
              <a:t>“</a:t>
            </a:r>
            <a:r>
              <a:rPr lang="en-US" sz="4000" dirty="0" err="1">
                <a:solidFill>
                  <a:srgbClr val="605048"/>
                </a:solidFill>
                <a:latin typeface="Roboto Condensed Italics"/>
              </a:rPr>
              <a:t>dùng</a:t>
            </a:r>
            <a:r>
              <a:rPr lang="en-US" sz="4000" dirty="0">
                <a:solidFill>
                  <a:srgbClr val="605048"/>
                </a:solidFill>
                <a:latin typeface="Roboto Condensed Italics"/>
              </a:rPr>
              <a:t> </a:t>
            </a:r>
            <a:r>
              <a:rPr lang="en-US" sz="4000" dirty="0" err="1">
                <a:solidFill>
                  <a:srgbClr val="605048"/>
                </a:solidFill>
                <a:latin typeface="Roboto Condensed Italics"/>
              </a:rPr>
              <a:t>mũi</a:t>
            </a:r>
            <a:r>
              <a:rPr lang="en-US" sz="4000" dirty="0">
                <a:solidFill>
                  <a:srgbClr val="605048"/>
                </a:solidFill>
                <a:latin typeface="Roboto Condensed Italics"/>
              </a:rPr>
              <a:t> </a:t>
            </a:r>
            <a:r>
              <a:rPr lang="en-US" sz="4000" dirty="0" err="1">
                <a:solidFill>
                  <a:srgbClr val="605048"/>
                </a:solidFill>
                <a:latin typeface="Roboto Condensed Italics"/>
              </a:rPr>
              <a:t>kiếm</a:t>
            </a:r>
            <a:r>
              <a:rPr lang="en-US" sz="4000" dirty="0">
                <a:solidFill>
                  <a:srgbClr val="605048"/>
                </a:solidFill>
                <a:latin typeface="Roboto Condensed Italics"/>
              </a:rPr>
              <a:t> </a:t>
            </a:r>
            <a:r>
              <a:rPr lang="en-US" sz="4000" dirty="0" err="1">
                <a:solidFill>
                  <a:srgbClr val="605048"/>
                </a:solidFill>
                <a:latin typeface="Roboto Condensed Italics"/>
              </a:rPr>
              <a:t>rạch</a:t>
            </a:r>
            <a:r>
              <a:rPr lang="en-US" sz="4000" dirty="0">
                <a:solidFill>
                  <a:srgbClr val="605048"/>
                </a:solidFill>
                <a:latin typeface="Roboto Condensed Italics"/>
              </a:rPr>
              <a:t> </a:t>
            </a:r>
            <a:r>
              <a:rPr lang="en-US" sz="4000" dirty="0" err="1">
                <a:solidFill>
                  <a:srgbClr val="605048"/>
                </a:solidFill>
                <a:latin typeface="Roboto Condensed Italics"/>
              </a:rPr>
              <a:t>lên</a:t>
            </a:r>
            <a:r>
              <a:rPr lang="en-US" sz="4000" dirty="0">
                <a:solidFill>
                  <a:srgbClr val="605048"/>
                </a:solidFill>
                <a:latin typeface="Roboto Condensed Italics"/>
              </a:rPr>
              <a:t> </a:t>
            </a:r>
            <a:r>
              <a:rPr lang="en-US" sz="4000" dirty="0" err="1">
                <a:solidFill>
                  <a:srgbClr val="605048"/>
                </a:solidFill>
                <a:latin typeface="Roboto Condensed Italics"/>
              </a:rPr>
              <a:t>trán</a:t>
            </a:r>
            <a:r>
              <a:rPr lang="en-US" sz="4000" dirty="0">
                <a:solidFill>
                  <a:srgbClr val="605048"/>
                </a:solidFill>
                <a:latin typeface="Roboto Condensed Italics"/>
              </a:rPr>
              <a:t> Hoàng </a:t>
            </a:r>
            <a:r>
              <a:rPr lang="en-US" sz="4000" dirty="0" err="1">
                <a:solidFill>
                  <a:srgbClr val="605048"/>
                </a:solidFill>
                <a:latin typeface="Roboto Condensed Italics"/>
              </a:rPr>
              <a:t>Đỗ</a:t>
            </a:r>
            <a:r>
              <a:rPr lang="en-US" sz="4000" dirty="0">
                <a:solidFill>
                  <a:srgbClr val="605048"/>
                </a:solidFill>
                <a:latin typeface="Roboto Condensed Italics"/>
              </a:rPr>
              <a:t> </a:t>
            </a:r>
            <a:r>
              <a:rPr lang="en-US" sz="4000" dirty="0" err="1">
                <a:solidFill>
                  <a:srgbClr val="605048"/>
                </a:solidFill>
                <a:latin typeface="Roboto Condensed Italics"/>
              </a:rPr>
              <a:t>thành</a:t>
            </a:r>
            <a:r>
              <a:rPr lang="en-US" sz="4000" dirty="0">
                <a:solidFill>
                  <a:srgbClr val="605048"/>
                </a:solidFill>
                <a:latin typeface="Roboto Condensed Italics"/>
              </a:rPr>
              <a:t> </a:t>
            </a:r>
            <a:r>
              <a:rPr lang="en-US" sz="4000" dirty="0" err="1">
                <a:solidFill>
                  <a:srgbClr val="605048"/>
                </a:solidFill>
                <a:latin typeface="Roboto Condensed Italics"/>
              </a:rPr>
              <a:t>một</a:t>
            </a:r>
            <a:r>
              <a:rPr lang="en-US" sz="4000" dirty="0">
                <a:solidFill>
                  <a:srgbClr val="605048"/>
                </a:solidFill>
                <a:latin typeface="Roboto Condensed Italics"/>
              </a:rPr>
              <a:t> ô </a:t>
            </a:r>
            <a:r>
              <a:rPr lang="en-US" sz="4000" dirty="0" err="1">
                <a:solidFill>
                  <a:srgbClr val="605048"/>
                </a:solidFill>
                <a:latin typeface="Roboto Condensed Italics"/>
              </a:rPr>
              <a:t>vuông</a:t>
            </a:r>
            <a:r>
              <a:rPr lang="en-US" sz="4000" dirty="0">
                <a:solidFill>
                  <a:srgbClr val="605048"/>
                </a:solidFill>
                <a:latin typeface="Roboto Condensed Italics"/>
              </a:rPr>
              <a:t> </a:t>
            </a:r>
            <a:r>
              <a:rPr lang="en-US" sz="4000" dirty="0" err="1">
                <a:solidFill>
                  <a:srgbClr val="605048"/>
                </a:solidFill>
                <a:latin typeface="Roboto Condensed Italics"/>
              </a:rPr>
              <a:t>nhỏ</a:t>
            </a:r>
            <a:r>
              <a:rPr lang="en-US" sz="4000" dirty="0">
                <a:solidFill>
                  <a:srgbClr val="605048"/>
                </a:solidFill>
                <a:latin typeface="Roboto Condensed Italics"/>
              </a:rPr>
              <a:t> </a:t>
            </a:r>
            <a:r>
              <a:rPr lang="en-US" sz="4000" dirty="0" err="1">
                <a:solidFill>
                  <a:srgbClr val="605048"/>
                </a:solidFill>
                <a:latin typeface="Roboto Condensed Italics"/>
              </a:rPr>
              <a:t>và</a:t>
            </a:r>
            <a:r>
              <a:rPr lang="en-US" sz="4000" dirty="0">
                <a:solidFill>
                  <a:srgbClr val="605048"/>
                </a:solidFill>
                <a:latin typeface="Roboto Condensed Italics"/>
              </a:rPr>
              <a:t> </a:t>
            </a:r>
            <a:r>
              <a:rPr lang="en-US" sz="4000" dirty="0" err="1">
                <a:solidFill>
                  <a:srgbClr val="605048"/>
                </a:solidFill>
                <a:latin typeface="Roboto Condensed Italics"/>
              </a:rPr>
              <a:t>lột</a:t>
            </a:r>
            <a:r>
              <a:rPr lang="en-US" sz="4000" dirty="0">
                <a:solidFill>
                  <a:srgbClr val="605048"/>
                </a:solidFill>
                <a:latin typeface="Roboto Condensed Italics"/>
              </a:rPr>
              <a:t> </a:t>
            </a:r>
            <a:r>
              <a:rPr lang="en-US" sz="4000" dirty="0" err="1">
                <a:solidFill>
                  <a:srgbClr val="605048"/>
                </a:solidFill>
                <a:latin typeface="Roboto Condensed Italics"/>
              </a:rPr>
              <a:t>làn</a:t>
            </a:r>
            <a:r>
              <a:rPr lang="en-US" sz="4000" dirty="0">
                <a:solidFill>
                  <a:srgbClr val="605048"/>
                </a:solidFill>
                <a:latin typeface="Roboto Condensed Italics"/>
              </a:rPr>
              <a:t> da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thích</a:t>
            </a:r>
            <a:r>
              <a:rPr lang="en-US" sz="4000" dirty="0">
                <a:solidFill>
                  <a:srgbClr val="605048"/>
                </a:solidFill>
                <a:latin typeface="Roboto Condensed Italics"/>
              </a:rPr>
              <a:t> </a:t>
            </a:r>
            <a:r>
              <a:rPr lang="en-US" sz="4000" dirty="0" err="1">
                <a:solidFill>
                  <a:srgbClr val="605048"/>
                </a:solidFill>
                <a:latin typeface="Roboto Condensed Italics"/>
              </a:rPr>
              <a:t>chàm</a:t>
            </a:r>
            <a:r>
              <a:rPr lang="en-US" sz="4000" dirty="0">
                <a:solidFill>
                  <a:srgbClr val="605048"/>
                </a:solidFill>
                <a:latin typeface="Roboto Condensed Italics"/>
              </a:rPr>
              <a:t> </a:t>
            </a:r>
            <a:r>
              <a:rPr lang="en-US" sz="4000" dirty="0" err="1">
                <a:solidFill>
                  <a:srgbClr val="605048"/>
                </a:solidFill>
                <a:latin typeface="Roboto Condensed Italics"/>
              </a:rPr>
              <a:t>ba</a:t>
            </a:r>
            <a:r>
              <a:rPr lang="en-US" sz="4000" dirty="0">
                <a:solidFill>
                  <a:srgbClr val="605048"/>
                </a:solidFill>
                <a:latin typeface="Roboto Condensed Italics"/>
              </a:rPr>
              <a:t> </a:t>
            </a:r>
            <a:r>
              <a:rPr lang="en-US" sz="4000" dirty="0" err="1">
                <a:solidFill>
                  <a:srgbClr val="605048"/>
                </a:solidFill>
                <a:latin typeface="Roboto Condensed Italics"/>
              </a:rPr>
              <a:t>chữ</a:t>
            </a:r>
            <a:r>
              <a:rPr lang="en-US" sz="4000" dirty="0">
                <a:solidFill>
                  <a:srgbClr val="605048"/>
                </a:solidFill>
                <a:latin typeface="Roboto Condensed Italics"/>
              </a:rPr>
              <a:t> “Quan </a:t>
            </a:r>
            <a:r>
              <a:rPr lang="en-US" sz="4000" dirty="0" err="1">
                <a:solidFill>
                  <a:srgbClr val="605048"/>
                </a:solidFill>
                <a:latin typeface="Roboto Condensed Italics"/>
              </a:rPr>
              <a:t>trung</a:t>
            </a:r>
            <a:r>
              <a:rPr lang="en-US" sz="4000" dirty="0">
                <a:solidFill>
                  <a:srgbClr val="605048"/>
                </a:solidFill>
                <a:latin typeface="Roboto Condensed Italics"/>
              </a:rPr>
              <a:t> </a:t>
            </a:r>
            <a:r>
              <a:rPr lang="en-US" sz="4000" dirty="0" err="1">
                <a:solidFill>
                  <a:srgbClr val="605048"/>
                </a:solidFill>
                <a:latin typeface="Roboto Condensed Italics"/>
              </a:rPr>
              <a:t>khách</a:t>
            </a:r>
            <a:r>
              <a:rPr lang="en-US" sz="4000" dirty="0">
                <a:solidFill>
                  <a:srgbClr val="605048"/>
                </a:solidFill>
                <a:latin typeface="Roboto Condensed Italics"/>
              </a:rPr>
              <a:t>”,</a:t>
            </a:r>
            <a:r>
              <a:rPr lang="en-US" sz="4000" dirty="0">
                <a:solidFill>
                  <a:srgbClr val="605048"/>
                </a:solidFill>
                <a:latin typeface="Roboto Condensed"/>
              </a:rPr>
              <a:t> </a:t>
            </a:r>
            <a:r>
              <a:rPr lang="en-US" sz="4000" dirty="0" err="1">
                <a:solidFill>
                  <a:srgbClr val="605048"/>
                </a:solidFill>
                <a:latin typeface="Roboto Condensed"/>
              </a:rPr>
              <a:t>ba</a:t>
            </a:r>
            <a:r>
              <a:rPr lang="en-US" sz="4000" dirty="0">
                <a:solidFill>
                  <a:srgbClr val="605048"/>
                </a:solidFill>
                <a:latin typeface="Roboto Condensed"/>
              </a:rPr>
              <a:t> </a:t>
            </a:r>
            <a:r>
              <a:rPr lang="en-US" sz="4000" dirty="0" err="1">
                <a:solidFill>
                  <a:srgbClr val="605048"/>
                </a:solidFill>
                <a:latin typeface="Roboto Condensed"/>
              </a:rPr>
              <a:t>chữ</a:t>
            </a:r>
            <a:r>
              <a:rPr lang="en-US" sz="4000" dirty="0">
                <a:solidFill>
                  <a:srgbClr val="605048"/>
                </a:solidFill>
                <a:latin typeface="Roboto Condensed"/>
              </a:rPr>
              <a:t> </a:t>
            </a:r>
            <a:r>
              <a:rPr lang="en-US" sz="4000" dirty="0" err="1">
                <a:solidFill>
                  <a:srgbClr val="605048"/>
                </a:solidFill>
                <a:latin typeface="Roboto Condensed"/>
              </a:rPr>
              <a:t>phân</a:t>
            </a:r>
            <a:r>
              <a:rPr lang="en-US" sz="4000" dirty="0">
                <a:solidFill>
                  <a:srgbClr val="605048"/>
                </a:solidFill>
                <a:latin typeface="Roboto Condensed"/>
              </a:rPr>
              <a:t> </a:t>
            </a:r>
            <a:r>
              <a:rPr lang="en-US" sz="4000" dirty="0" err="1">
                <a:solidFill>
                  <a:srgbClr val="605048"/>
                </a:solidFill>
                <a:latin typeface="Roboto Condensed"/>
              </a:rPr>
              <a:t>biệt</a:t>
            </a:r>
            <a:r>
              <a:rPr lang="en-US" sz="4000" dirty="0">
                <a:solidFill>
                  <a:srgbClr val="605048"/>
                </a:solidFill>
                <a:latin typeface="Roboto Condensed"/>
              </a:rPr>
              <a:t> </a:t>
            </a:r>
            <a:r>
              <a:rPr lang="en-US" sz="4000" dirty="0" err="1">
                <a:solidFill>
                  <a:srgbClr val="605048"/>
                </a:solidFill>
                <a:latin typeface="Roboto Condensed"/>
              </a:rPr>
              <a:t>những</a:t>
            </a:r>
            <a:r>
              <a:rPr lang="en-US" sz="4000" dirty="0">
                <a:solidFill>
                  <a:srgbClr val="605048"/>
                </a:solidFill>
                <a:latin typeface="Roboto Condensed"/>
              </a:rPr>
              <a:t> </a:t>
            </a:r>
            <a:r>
              <a:rPr lang="en-US" sz="4000" dirty="0" err="1">
                <a:solidFill>
                  <a:srgbClr val="605048"/>
                </a:solidFill>
                <a:latin typeface="Roboto Condensed"/>
              </a:rPr>
              <a:t>người</a:t>
            </a:r>
            <a:r>
              <a:rPr lang="en-US" sz="4000" dirty="0">
                <a:solidFill>
                  <a:srgbClr val="605048"/>
                </a:solidFill>
                <a:latin typeface="Roboto Condensed"/>
              </a:rPr>
              <a:t> </a:t>
            </a:r>
            <a:r>
              <a:rPr lang="en-US" sz="4000" dirty="0" err="1">
                <a:solidFill>
                  <a:srgbClr val="605048"/>
                </a:solidFill>
                <a:latin typeface="Roboto Condensed"/>
              </a:rPr>
              <a:t>dân</a:t>
            </a:r>
            <a:r>
              <a:rPr lang="en-US" sz="4000" dirty="0">
                <a:solidFill>
                  <a:srgbClr val="605048"/>
                </a:solidFill>
                <a:latin typeface="Roboto Condensed"/>
              </a:rPr>
              <a:t> </a:t>
            </a:r>
            <a:r>
              <a:rPr lang="en-US" sz="4000" dirty="0" err="1">
                <a:solidFill>
                  <a:srgbClr val="605048"/>
                </a:solidFill>
                <a:latin typeface="Roboto Condensed"/>
              </a:rPr>
              <a:t>tự</a:t>
            </a:r>
            <a:r>
              <a:rPr lang="en-US" sz="4000" dirty="0">
                <a:solidFill>
                  <a:srgbClr val="605048"/>
                </a:solidFill>
                <a:latin typeface="Roboto Condensed"/>
              </a:rPr>
              <a:t> do </a:t>
            </a:r>
            <a:r>
              <a:rPr lang="en-US" sz="4000" dirty="0" err="1">
                <a:solidFill>
                  <a:srgbClr val="605048"/>
                </a:solidFill>
                <a:latin typeface="Roboto Condensed"/>
              </a:rPr>
              <a:t>với</a:t>
            </a:r>
            <a:r>
              <a:rPr lang="en-US" sz="4000" dirty="0">
                <a:solidFill>
                  <a:srgbClr val="605048"/>
                </a:solidFill>
                <a:latin typeface="Roboto Condensed"/>
              </a:rPr>
              <a:t> </a:t>
            </a:r>
            <a:r>
              <a:rPr lang="en-US" sz="4000" dirty="0" err="1">
                <a:solidFill>
                  <a:srgbClr val="605048"/>
                </a:solidFill>
                <a:latin typeface="Roboto Condensed"/>
              </a:rPr>
              <a:t>các</a:t>
            </a:r>
            <a:r>
              <a:rPr lang="en-US" sz="4000" dirty="0">
                <a:solidFill>
                  <a:srgbClr val="605048"/>
                </a:solidFill>
                <a:latin typeface="Roboto Condensed"/>
              </a:rPr>
              <a:t> </a:t>
            </a:r>
            <a:r>
              <a:rPr lang="en-US" sz="4000" dirty="0" err="1">
                <a:solidFill>
                  <a:srgbClr val="605048"/>
                </a:solidFill>
                <a:latin typeface="Roboto Condensed"/>
              </a:rPr>
              <a:t>nô</a:t>
            </a:r>
            <a:r>
              <a:rPr lang="en-US" sz="4000" dirty="0">
                <a:solidFill>
                  <a:srgbClr val="605048"/>
                </a:solidFill>
                <a:latin typeface="Roboto Condensed"/>
              </a:rPr>
              <a:t> </a:t>
            </a:r>
            <a:r>
              <a:rPr lang="en-US" sz="4000" dirty="0" err="1">
                <a:solidFill>
                  <a:srgbClr val="605048"/>
                </a:solidFill>
                <a:latin typeface="Roboto Condensed"/>
              </a:rPr>
              <a:t>tì</a:t>
            </a:r>
            <a:r>
              <a:rPr lang="en-US" sz="4000" dirty="0">
                <a:solidFill>
                  <a:srgbClr val="605048"/>
                </a:solidFill>
                <a:latin typeface="Roboto Condensed"/>
              </a:rPr>
              <a:t> </a:t>
            </a:r>
            <a:r>
              <a:rPr lang="en-US" sz="4000" dirty="0" err="1">
                <a:solidFill>
                  <a:srgbClr val="605048"/>
                </a:solidFill>
                <a:latin typeface="Roboto Condensed"/>
              </a:rPr>
              <a:t>thân</a:t>
            </a:r>
            <a:r>
              <a:rPr lang="en-US" sz="4000" dirty="0">
                <a:solidFill>
                  <a:srgbClr val="605048"/>
                </a:solidFill>
                <a:latin typeface="Roboto Condensed"/>
              </a:rPr>
              <a:t> </a:t>
            </a:r>
            <a:r>
              <a:rPr lang="en-US" sz="4000" dirty="0" err="1">
                <a:solidFill>
                  <a:srgbClr val="605048"/>
                </a:solidFill>
                <a:latin typeface="Roboto Condensed"/>
              </a:rPr>
              <a:t>phận</a:t>
            </a:r>
            <a:r>
              <a:rPr lang="en-US" sz="4000" dirty="0">
                <a:solidFill>
                  <a:srgbClr val="605048"/>
                </a:solidFill>
                <a:latin typeface="Roboto Condensed"/>
              </a:rPr>
              <a:t> </a:t>
            </a:r>
            <a:r>
              <a:rPr lang="en-US" sz="4000" dirty="0" err="1">
                <a:solidFill>
                  <a:srgbClr val="605048"/>
                </a:solidFill>
                <a:latin typeface="Roboto Condensed"/>
              </a:rPr>
              <a:t>gần</a:t>
            </a:r>
            <a:r>
              <a:rPr lang="en-US" sz="4000" dirty="0">
                <a:solidFill>
                  <a:srgbClr val="605048"/>
                </a:solidFill>
                <a:latin typeface="Roboto Condensed"/>
              </a:rPr>
              <a:t> </a:t>
            </a:r>
            <a:r>
              <a:rPr lang="en-US" sz="4000" dirty="0" err="1">
                <a:solidFill>
                  <a:srgbClr val="605048"/>
                </a:solidFill>
                <a:latin typeface="Roboto Condensed"/>
              </a:rPr>
              <a:t>như</a:t>
            </a:r>
            <a:r>
              <a:rPr lang="en-US" sz="4000" dirty="0">
                <a:solidFill>
                  <a:srgbClr val="605048"/>
                </a:solidFill>
                <a:latin typeface="Roboto Condensed"/>
              </a:rPr>
              <a:t> </a:t>
            </a:r>
            <a:r>
              <a:rPr lang="en-US" sz="4000" dirty="0" err="1">
                <a:solidFill>
                  <a:srgbClr val="605048"/>
                </a:solidFill>
                <a:latin typeface="Roboto Condensed"/>
              </a:rPr>
              <a:t>loài</a:t>
            </a:r>
            <a:r>
              <a:rPr lang="en-US" sz="4000" dirty="0">
                <a:solidFill>
                  <a:srgbClr val="605048"/>
                </a:solidFill>
                <a:latin typeface="Roboto Condensed"/>
              </a:rPr>
              <a:t> </a:t>
            </a:r>
            <a:r>
              <a:rPr lang="en-US" sz="4000" dirty="0" err="1">
                <a:solidFill>
                  <a:srgbClr val="605048"/>
                </a:solidFill>
                <a:latin typeface="Roboto Condensed"/>
              </a:rPr>
              <a:t>vật</a:t>
            </a:r>
            <a:endParaRPr lang="en-US" sz="4000" dirty="0">
              <a:solidFill>
                <a:srgbClr val="605048"/>
              </a:solidFill>
              <a:latin typeface="Roboto Condensed"/>
            </a:endParaRPr>
          </a:p>
        </p:txBody>
      </p:sp>
      <p:sp>
        <p:nvSpPr>
          <p:cNvPr id="25" name="TextBox 25"/>
          <p:cNvSpPr txBox="1"/>
          <p:nvPr/>
        </p:nvSpPr>
        <p:spPr>
          <a:xfrm>
            <a:off x="-3895153" y="2089256"/>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Bình Trọng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16313289" y="-38379"/>
            <a:ext cx="1892023" cy="1918401"/>
          </a:xfrm>
          <a:custGeom>
            <a:avLst/>
            <a:gdLst/>
            <a:ahLst/>
            <a:cxnLst/>
            <a:rect l="l" t="t" r="r" b="b"/>
            <a:pathLst>
              <a:path w="1892023" h="1918401">
                <a:moveTo>
                  <a:pt x="0" y="0"/>
                </a:moveTo>
                <a:lnTo>
                  <a:pt x="1892022" y="0"/>
                </a:lnTo>
                <a:lnTo>
                  <a:pt x="1892022" y="1918401"/>
                </a:lnTo>
                <a:lnTo>
                  <a:pt x="0" y="191840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38427" y="3330248"/>
            <a:ext cx="4824482" cy="4824482"/>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4"/>
              <a:stretch>
                <a:fillRect l="-38785" r="-38785"/>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0" y="3091821"/>
            <a:ext cx="5301336" cy="5301336"/>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10" name="TextBox 10"/>
          <p:cNvSpPr txBox="1"/>
          <p:nvPr/>
        </p:nvSpPr>
        <p:spPr>
          <a:xfrm>
            <a:off x="-5150866" y="934505"/>
            <a:ext cx="15092417" cy="1264922"/>
          </a:xfrm>
          <a:prstGeom prst="rect">
            <a:avLst/>
          </a:prstGeom>
        </p:spPr>
        <p:txBody>
          <a:bodyPr lIns="0" tIns="0" rIns="0" bIns="0" rtlCol="0" anchor="t">
            <a:spAutoFit/>
          </a:bodyPr>
          <a:lstStyle/>
          <a:p>
            <a:pPr algn="ctr">
              <a:lnSpc>
                <a:spcPts val="10079"/>
              </a:lnSpc>
            </a:pPr>
            <a:r>
              <a:rPr lang="en-US" sz="7199">
                <a:solidFill>
                  <a:srgbClr val="605048"/>
                </a:solidFill>
                <a:latin typeface="#9Slide05 VL Fadilla"/>
              </a:rPr>
              <a:t>c. Nhân vật</a:t>
            </a:r>
          </a:p>
        </p:txBody>
      </p:sp>
      <p:sp>
        <p:nvSpPr>
          <p:cNvPr id="11" name="TextBox 11"/>
          <p:cNvSpPr txBox="1"/>
          <p:nvPr/>
        </p:nvSpPr>
        <p:spPr>
          <a:xfrm>
            <a:off x="10377522" y="1658091"/>
            <a:ext cx="2561367" cy="748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Hành động:</a:t>
            </a:r>
          </a:p>
        </p:txBody>
      </p:sp>
      <p:grpSp>
        <p:nvGrpSpPr>
          <p:cNvPr id="12" name="Group 12"/>
          <p:cNvGrpSpPr/>
          <p:nvPr/>
        </p:nvGrpSpPr>
        <p:grpSpPr>
          <a:xfrm>
            <a:off x="6018274" y="2647102"/>
            <a:ext cx="11769820" cy="5393717"/>
            <a:chOff x="0" y="0"/>
            <a:chExt cx="3099870" cy="1420567"/>
          </a:xfrm>
        </p:grpSpPr>
        <p:sp>
          <p:nvSpPr>
            <p:cNvPr id="13" name="Freeform 13"/>
            <p:cNvSpPr/>
            <p:nvPr/>
          </p:nvSpPr>
          <p:spPr>
            <a:xfrm>
              <a:off x="0" y="0"/>
              <a:ext cx="3099870" cy="1420567"/>
            </a:xfrm>
            <a:custGeom>
              <a:avLst/>
              <a:gdLst/>
              <a:ahLst/>
              <a:cxnLst/>
              <a:rect l="l" t="t" r="r" b="b"/>
              <a:pathLst>
                <a:path w="3099870" h="1420567">
                  <a:moveTo>
                    <a:pt x="33547" y="0"/>
                  </a:moveTo>
                  <a:lnTo>
                    <a:pt x="3066324" y="0"/>
                  </a:lnTo>
                  <a:cubicBezTo>
                    <a:pt x="3084851" y="0"/>
                    <a:pt x="3099870" y="15019"/>
                    <a:pt x="3099870" y="33547"/>
                  </a:cubicBezTo>
                  <a:lnTo>
                    <a:pt x="3099870" y="1387021"/>
                  </a:lnTo>
                  <a:cubicBezTo>
                    <a:pt x="3099870" y="1395918"/>
                    <a:pt x="3096336" y="1404451"/>
                    <a:pt x="3090045" y="1410742"/>
                  </a:cubicBezTo>
                  <a:cubicBezTo>
                    <a:pt x="3083753" y="1417033"/>
                    <a:pt x="3075221" y="1420567"/>
                    <a:pt x="3066324" y="1420567"/>
                  </a:cubicBezTo>
                  <a:lnTo>
                    <a:pt x="33547" y="1420567"/>
                  </a:lnTo>
                  <a:cubicBezTo>
                    <a:pt x="24650" y="1420567"/>
                    <a:pt x="16117" y="1417033"/>
                    <a:pt x="9826" y="1410742"/>
                  </a:cubicBezTo>
                  <a:cubicBezTo>
                    <a:pt x="3534" y="1404451"/>
                    <a:pt x="0" y="1395918"/>
                    <a:pt x="0" y="1387021"/>
                  </a:cubicBezTo>
                  <a:lnTo>
                    <a:pt x="0" y="33547"/>
                  </a:lnTo>
                  <a:cubicBezTo>
                    <a:pt x="0" y="24650"/>
                    <a:pt x="3534" y="16117"/>
                    <a:pt x="9826" y="9826"/>
                  </a:cubicBezTo>
                  <a:cubicBezTo>
                    <a:pt x="16117" y="3534"/>
                    <a:pt x="24650" y="0"/>
                    <a:pt x="33547" y="0"/>
                  </a:cubicBezTo>
                  <a:close/>
                </a:path>
              </a:pathLst>
            </a:custGeom>
            <a:solidFill>
              <a:srgbClr val="FFFBF2"/>
            </a:solidFill>
          </p:spPr>
          <p:txBody>
            <a:bodyPr/>
            <a:lstStyle/>
            <a:p>
              <a:endParaRPr lang="en-US"/>
            </a:p>
          </p:txBody>
        </p:sp>
        <p:sp>
          <p:nvSpPr>
            <p:cNvPr id="14" name="TextBox 14"/>
            <p:cNvSpPr txBox="1"/>
            <p:nvPr/>
          </p:nvSpPr>
          <p:spPr>
            <a:xfrm>
              <a:off x="0" y="-85725"/>
              <a:ext cx="3099870" cy="1506292"/>
            </a:xfrm>
            <a:prstGeom prst="rect">
              <a:avLst/>
            </a:prstGeom>
          </p:spPr>
          <p:txBody>
            <a:bodyPr lIns="50800" tIns="50800" rIns="50800" bIns="50800" rtlCol="0" anchor="ctr"/>
            <a:lstStyle/>
            <a:p>
              <a:pPr algn="just">
                <a:lnSpc>
                  <a:spcPts val="5880"/>
                </a:lnSpc>
              </a:pPr>
              <a:endParaRPr/>
            </a:p>
          </p:txBody>
        </p:sp>
      </p:grpSp>
      <p:sp>
        <p:nvSpPr>
          <p:cNvPr id="15" name="TextBox 15"/>
          <p:cNvSpPr txBox="1"/>
          <p:nvPr/>
        </p:nvSpPr>
        <p:spPr>
          <a:xfrm>
            <a:off x="6399803" y="2817102"/>
            <a:ext cx="11139285" cy="4908550"/>
          </a:xfrm>
          <a:prstGeom prst="rect">
            <a:avLst/>
          </a:prstGeom>
        </p:spPr>
        <p:txBody>
          <a:bodyPr lIns="0" tIns="0" rIns="0" bIns="0" rtlCol="0" anchor="t">
            <a:spAutoFit/>
          </a:bodyPr>
          <a:lstStyle/>
          <a:p>
            <a:pPr algn="just">
              <a:lnSpc>
                <a:spcPts val="5599"/>
              </a:lnSpc>
            </a:pPr>
            <a:r>
              <a:rPr lang="en-US" sz="3999" dirty="0">
                <a:solidFill>
                  <a:srgbClr val="605048"/>
                </a:solidFill>
                <a:latin typeface="Roboto Condensed"/>
              </a:rPr>
              <a:t>“</a:t>
            </a:r>
            <a:r>
              <a:rPr lang="en-US" sz="3999" dirty="0" err="1">
                <a:solidFill>
                  <a:srgbClr val="605048"/>
                </a:solidFill>
                <a:latin typeface="Roboto Condensed"/>
              </a:rPr>
              <a:t>dùng</a:t>
            </a:r>
            <a:r>
              <a:rPr lang="en-US" sz="3999" dirty="0">
                <a:solidFill>
                  <a:srgbClr val="605048"/>
                </a:solidFill>
                <a:latin typeface="Roboto Condensed"/>
              </a:rPr>
              <a:t> </a:t>
            </a:r>
            <a:r>
              <a:rPr lang="en-US" sz="3999" dirty="0" err="1">
                <a:solidFill>
                  <a:srgbClr val="605048"/>
                </a:solidFill>
                <a:latin typeface="Roboto Condensed"/>
              </a:rPr>
              <a:t>mũi</a:t>
            </a:r>
            <a:r>
              <a:rPr lang="en-US" sz="3999" dirty="0">
                <a:solidFill>
                  <a:srgbClr val="605048"/>
                </a:solidFill>
                <a:latin typeface="Roboto Condensed"/>
              </a:rPr>
              <a:t> </a:t>
            </a:r>
            <a:r>
              <a:rPr lang="en-US" sz="3999" dirty="0" err="1">
                <a:solidFill>
                  <a:srgbClr val="605048"/>
                </a:solidFill>
                <a:latin typeface="Roboto Condensed"/>
              </a:rPr>
              <a:t>kiếm</a:t>
            </a:r>
            <a:r>
              <a:rPr lang="en-US" sz="3999" dirty="0">
                <a:solidFill>
                  <a:srgbClr val="605048"/>
                </a:solidFill>
                <a:latin typeface="Roboto Condensed"/>
              </a:rPr>
              <a:t> </a:t>
            </a:r>
            <a:r>
              <a:rPr lang="en-US" sz="3999" dirty="0" err="1">
                <a:solidFill>
                  <a:srgbClr val="605048"/>
                </a:solidFill>
                <a:latin typeface="Roboto Condensed"/>
              </a:rPr>
              <a:t>rạch</a:t>
            </a:r>
            <a:r>
              <a:rPr lang="en-US" sz="3999" dirty="0">
                <a:solidFill>
                  <a:srgbClr val="605048"/>
                </a:solidFill>
                <a:latin typeface="Roboto Condensed"/>
              </a:rPr>
              <a:t> </a:t>
            </a:r>
            <a:r>
              <a:rPr lang="en-US" sz="3999" dirty="0" err="1">
                <a:solidFill>
                  <a:srgbClr val="605048"/>
                </a:solidFill>
                <a:latin typeface="Roboto Condensed"/>
              </a:rPr>
              <a:t>lên</a:t>
            </a:r>
            <a:r>
              <a:rPr lang="en-US" sz="3999" dirty="0">
                <a:solidFill>
                  <a:srgbClr val="605048"/>
                </a:solidFill>
                <a:latin typeface="Roboto Condensed"/>
              </a:rPr>
              <a:t> </a:t>
            </a:r>
            <a:r>
              <a:rPr lang="en-US" sz="3999" dirty="0" err="1">
                <a:solidFill>
                  <a:srgbClr val="605048"/>
                </a:solidFill>
                <a:latin typeface="Roboto Condensed"/>
              </a:rPr>
              <a:t>trán</a:t>
            </a:r>
            <a:r>
              <a:rPr lang="en-US" sz="3999" dirty="0">
                <a:solidFill>
                  <a:srgbClr val="605048"/>
                </a:solidFill>
                <a:latin typeface="Roboto Condensed"/>
              </a:rPr>
              <a:t> Hoàng </a:t>
            </a:r>
            <a:r>
              <a:rPr lang="en-US" sz="3999" dirty="0" err="1">
                <a:solidFill>
                  <a:srgbClr val="605048"/>
                </a:solidFill>
                <a:latin typeface="Roboto Condensed"/>
              </a:rPr>
              <a:t>Đỗ</a:t>
            </a:r>
            <a:r>
              <a:rPr lang="en-US" sz="3999" dirty="0">
                <a:solidFill>
                  <a:srgbClr val="605048"/>
                </a:solidFill>
                <a:latin typeface="Roboto Condensed"/>
              </a:rPr>
              <a:t> </a:t>
            </a:r>
            <a:r>
              <a:rPr lang="en-US" sz="3999" dirty="0" err="1">
                <a:solidFill>
                  <a:srgbClr val="605048"/>
                </a:solidFill>
                <a:latin typeface="Roboto Condensed"/>
              </a:rPr>
              <a:t>thành</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ô </a:t>
            </a:r>
            <a:r>
              <a:rPr lang="en-US" sz="3999" dirty="0" err="1">
                <a:solidFill>
                  <a:srgbClr val="605048"/>
                </a:solidFill>
                <a:latin typeface="Roboto Condensed"/>
              </a:rPr>
              <a:t>vuông</a:t>
            </a:r>
            <a:r>
              <a:rPr lang="en-US" sz="3999" dirty="0">
                <a:solidFill>
                  <a:srgbClr val="605048"/>
                </a:solidFill>
                <a:latin typeface="Roboto Condensed"/>
              </a:rPr>
              <a:t> </a:t>
            </a:r>
            <a:r>
              <a:rPr lang="en-US" sz="3999" dirty="0" err="1">
                <a:solidFill>
                  <a:srgbClr val="605048"/>
                </a:solidFill>
                <a:latin typeface="Roboto Condensed"/>
              </a:rPr>
              <a:t>nhỏ</a:t>
            </a:r>
            <a:r>
              <a:rPr lang="en-US" sz="3999" dirty="0">
                <a:solidFill>
                  <a:srgbClr val="605048"/>
                </a:solidFill>
                <a:latin typeface="Roboto Condensed"/>
              </a:rPr>
              <a:t> </a:t>
            </a:r>
            <a:r>
              <a:rPr lang="en-US" sz="3999" dirty="0" err="1">
                <a:solidFill>
                  <a:srgbClr val="605048"/>
                </a:solidFill>
                <a:latin typeface="Roboto Condensed"/>
              </a:rPr>
              <a:t>và</a:t>
            </a:r>
            <a:r>
              <a:rPr lang="en-US" sz="3999" dirty="0">
                <a:solidFill>
                  <a:srgbClr val="605048"/>
                </a:solidFill>
                <a:latin typeface="Roboto Condensed"/>
              </a:rPr>
              <a:t> </a:t>
            </a:r>
            <a:r>
              <a:rPr lang="en-US" sz="3999" dirty="0" err="1">
                <a:solidFill>
                  <a:srgbClr val="605048"/>
                </a:solidFill>
                <a:latin typeface="Roboto Condensed"/>
              </a:rPr>
              <a:t>lột</a:t>
            </a:r>
            <a:r>
              <a:rPr lang="en-US" sz="3999" dirty="0">
                <a:solidFill>
                  <a:srgbClr val="605048"/>
                </a:solidFill>
                <a:latin typeface="Roboto Condensed"/>
              </a:rPr>
              <a:t> </a:t>
            </a:r>
            <a:r>
              <a:rPr lang="en-US" sz="3999" dirty="0" err="1">
                <a:solidFill>
                  <a:srgbClr val="605048"/>
                </a:solidFill>
                <a:latin typeface="Roboto Condensed"/>
              </a:rPr>
              <a:t>làn</a:t>
            </a:r>
            <a:r>
              <a:rPr lang="en-US" sz="3999" dirty="0">
                <a:solidFill>
                  <a:srgbClr val="605048"/>
                </a:solidFill>
                <a:latin typeface="Roboto Condensed"/>
              </a:rPr>
              <a:t> da </a:t>
            </a:r>
            <a:r>
              <a:rPr lang="en-US" sz="3999" dirty="0" err="1">
                <a:solidFill>
                  <a:srgbClr val="605048"/>
                </a:solidFill>
                <a:latin typeface="Roboto Condensed"/>
              </a:rPr>
              <a:t>có</a:t>
            </a:r>
            <a:r>
              <a:rPr lang="en-US" sz="3999" dirty="0">
                <a:solidFill>
                  <a:srgbClr val="605048"/>
                </a:solidFill>
                <a:latin typeface="Roboto Condensed"/>
              </a:rPr>
              <a:t> </a:t>
            </a:r>
            <a:r>
              <a:rPr lang="en-US" sz="3999" dirty="0" err="1">
                <a:solidFill>
                  <a:srgbClr val="605048"/>
                </a:solidFill>
                <a:latin typeface="Roboto Condensed"/>
              </a:rPr>
              <a:t>thích</a:t>
            </a:r>
            <a:r>
              <a:rPr lang="en-US" sz="3999" dirty="0">
                <a:solidFill>
                  <a:srgbClr val="605048"/>
                </a:solidFill>
                <a:latin typeface="Roboto Condensed"/>
              </a:rPr>
              <a:t> </a:t>
            </a:r>
            <a:r>
              <a:rPr lang="en-US" sz="3999" dirty="0" err="1">
                <a:solidFill>
                  <a:srgbClr val="605048"/>
                </a:solidFill>
                <a:latin typeface="Roboto Condensed"/>
              </a:rPr>
              <a:t>chàm</a:t>
            </a:r>
            <a:r>
              <a:rPr lang="en-US" sz="3999" dirty="0">
                <a:solidFill>
                  <a:srgbClr val="605048"/>
                </a:solidFill>
                <a:latin typeface="Roboto Condensed"/>
              </a:rPr>
              <a:t> </a:t>
            </a:r>
            <a:r>
              <a:rPr lang="en-US" sz="3999" dirty="0" err="1">
                <a:solidFill>
                  <a:srgbClr val="605048"/>
                </a:solidFill>
                <a:latin typeface="Roboto Condensed"/>
              </a:rPr>
              <a:t>ba</a:t>
            </a:r>
            <a:r>
              <a:rPr lang="en-US" sz="3999" dirty="0">
                <a:solidFill>
                  <a:srgbClr val="605048"/>
                </a:solidFill>
                <a:latin typeface="Roboto Condensed"/>
              </a:rPr>
              <a:t> </a:t>
            </a:r>
            <a:r>
              <a:rPr lang="en-US" sz="3999" dirty="0" err="1">
                <a:solidFill>
                  <a:srgbClr val="605048"/>
                </a:solidFill>
                <a:latin typeface="Roboto Condensed"/>
              </a:rPr>
              <a:t>chữ</a:t>
            </a:r>
            <a:r>
              <a:rPr lang="en-US" sz="3999" dirty="0">
                <a:solidFill>
                  <a:srgbClr val="605048"/>
                </a:solidFill>
                <a:latin typeface="Roboto Condensed"/>
              </a:rPr>
              <a:t> “Quan </a:t>
            </a:r>
            <a:r>
              <a:rPr lang="en-US" sz="3999" dirty="0" err="1">
                <a:solidFill>
                  <a:srgbClr val="605048"/>
                </a:solidFill>
                <a:latin typeface="Roboto Condensed"/>
              </a:rPr>
              <a:t>trung</a:t>
            </a:r>
            <a:r>
              <a:rPr lang="en-US" sz="3999" dirty="0">
                <a:solidFill>
                  <a:srgbClr val="605048"/>
                </a:solidFill>
                <a:latin typeface="Roboto Condensed"/>
              </a:rPr>
              <a:t> </a:t>
            </a:r>
            <a:r>
              <a:rPr lang="en-US" sz="3999" dirty="0" err="1">
                <a:solidFill>
                  <a:srgbClr val="605048"/>
                </a:solidFill>
                <a:latin typeface="Roboto Condensed"/>
              </a:rPr>
              <a:t>khách</a:t>
            </a:r>
            <a:r>
              <a:rPr lang="en-US" sz="3999" dirty="0">
                <a:solidFill>
                  <a:srgbClr val="605048"/>
                </a:solidFill>
                <a:latin typeface="Roboto Condensed"/>
              </a:rPr>
              <a:t>”, </a:t>
            </a:r>
            <a:r>
              <a:rPr lang="en-US" sz="3999" dirty="0" err="1">
                <a:solidFill>
                  <a:srgbClr val="605048"/>
                </a:solidFill>
                <a:latin typeface="Roboto Condensed"/>
              </a:rPr>
              <a:t>ba</a:t>
            </a:r>
            <a:r>
              <a:rPr lang="en-US" sz="3999" dirty="0">
                <a:solidFill>
                  <a:srgbClr val="605048"/>
                </a:solidFill>
                <a:latin typeface="Roboto Condensed"/>
              </a:rPr>
              <a:t> </a:t>
            </a:r>
            <a:r>
              <a:rPr lang="en-US" sz="3999" dirty="0" err="1">
                <a:solidFill>
                  <a:srgbClr val="605048"/>
                </a:solidFill>
                <a:latin typeface="Roboto Condensed"/>
              </a:rPr>
              <a:t>chữ</a:t>
            </a:r>
            <a:r>
              <a:rPr lang="en-US" sz="3999" dirty="0">
                <a:solidFill>
                  <a:srgbClr val="605048"/>
                </a:solidFill>
                <a:latin typeface="Roboto Condensed"/>
              </a:rPr>
              <a:t> </a:t>
            </a:r>
            <a:r>
              <a:rPr lang="en-US" sz="3999" dirty="0" err="1">
                <a:solidFill>
                  <a:srgbClr val="605048"/>
                </a:solidFill>
                <a:latin typeface="Roboto Condensed"/>
              </a:rPr>
              <a:t>phân</a:t>
            </a:r>
            <a:r>
              <a:rPr lang="en-US" sz="3999" dirty="0">
                <a:solidFill>
                  <a:srgbClr val="605048"/>
                </a:solidFill>
                <a:latin typeface="Roboto Condensed"/>
              </a:rPr>
              <a:t> </a:t>
            </a:r>
            <a:r>
              <a:rPr lang="en-US" sz="3999" dirty="0" err="1">
                <a:solidFill>
                  <a:srgbClr val="605048"/>
                </a:solidFill>
                <a:latin typeface="Roboto Condensed"/>
              </a:rPr>
              <a:t>biệt</a:t>
            </a:r>
            <a:r>
              <a:rPr lang="en-US" sz="3999" dirty="0">
                <a:solidFill>
                  <a:srgbClr val="605048"/>
                </a:solidFill>
                <a:latin typeface="Roboto Condensed"/>
              </a:rPr>
              <a:t> </a:t>
            </a:r>
            <a:r>
              <a:rPr lang="en-US" sz="3999" dirty="0" err="1">
                <a:solidFill>
                  <a:srgbClr val="605048"/>
                </a:solidFill>
                <a:latin typeface="Roboto Condensed"/>
              </a:rPr>
              <a:t>những</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a:t>
            </a:r>
            <a:r>
              <a:rPr lang="en-US" sz="3999" dirty="0" err="1">
                <a:solidFill>
                  <a:srgbClr val="605048"/>
                </a:solidFill>
                <a:latin typeface="Roboto Condensed"/>
              </a:rPr>
              <a:t>dân</a:t>
            </a:r>
            <a:r>
              <a:rPr lang="en-US" sz="3999" dirty="0">
                <a:solidFill>
                  <a:srgbClr val="605048"/>
                </a:solidFill>
                <a:latin typeface="Roboto Condensed"/>
              </a:rPr>
              <a:t> </a:t>
            </a:r>
            <a:r>
              <a:rPr lang="en-US" sz="3999" dirty="0" err="1">
                <a:solidFill>
                  <a:srgbClr val="605048"/>
                </a:solidFill>
                <a:latin typeface="Roboto Condensed"/>
              </a:rPr>
              <a:t>tự</a:t>
            </a:r>
            <a:r>
              <a:rPr lang="en-US" sz="3999" dirty="0">
                <a:solidFill>
                  <a:srgbClr val="605048"/>
                </a:solidFill>
                <a:latin typeface="Roboto Condensed"/>
              </a:rPr>
              <a:t> do </a:t>
            </a:r>
            <a:r>
              <a:rPr lang="en-US" sz="3999" dirty="0" err="1">
                <a:solidFill>
                  <a:srgbClr val="605048"/>
                </a:solidFill>
                <a:latin typeface="Roboto Condensed"/>
              </a:rPr>
              <a:t>với</a:t>
            </a:r>
            <a:r>
              <a:rPr lang="en-US" sz="3999" dirty="0">
                <a:solidFill>
                  <a:srgbClr val="605048"/>
                </a:solidFill>
                <a:latin typeface="Roboto Condensed"/>
              </a:rPr>
              <a:t> </a:t>
            </a:r>
            <a:r>
              <a:rPr lang="en-US" sz="3999" dirty="0" err="1">
                <a:solidFill>
                  <a:srgbClr val="605048"/>
                </a:solidFill>
                <a:latin typeface="Roboto Condensed"/>
              </a:rPr>
              <a:t>các</a:t>
            </a:r>
            <a:r>
              <a:rPr lang="en-US" sz="3999" dirty="0">
                <a:solidFill>
                  <a:srgbClr val="605048"/>
                </a:solidFill>
                <a:latin typeface="Roboto Condensed"/>
              </a:rPr>
              <a:t> </a:t>
            </a:r>
            <a:r>
              <a:rPr lang="en-US" sz="3999" dirty="0" err="1">
                <a:solidFill>
                  <a:srgbClr val="605048"/>
                </a:solidFill>
                <a:latin typeface="Roboto Condensed"/>
              </a:rPr>
              <a:t>nô</a:t>
            </a:r>
            <a:r>
              <a:rPr lang="en-US" sz="3999" dirty="0">
                <a:solidFill>
                  <a:srgbClr val="605048"/>
                </a:solidFill>
                <a:latin typeface="Roboto Condensed"/>
              </a:rPr>
              <a:t> </a:t>
            </a:r>
            <a:r>
              <a:rPr lang="en-US" sz="3999" dirty="0" err="1">
                <a:solidFill>
                  <a:srgbClr val="605048"/>
                </a:solidFill>
                <a:latin typeface="Roboto Condensed"/>
              </a:rPr>
              <a:t>tì</a:t>
            </a:r>
            <a:r>
              <a:rPr lang="en-US" sz="3999" dirty="0">
                <a:solidFill>
                  <a:srgbClr val="605048"/>
                </a:solidFill>
                <a:latin typeface="Roboto Condensed"/>
              </a:rPr>
              <a:t> </a:t>
            </a:r>
            <a:r>
              <a:rPr lang="en-US" sz="3999" dirty="0" err="1">
                <a:solidFill>
                  <a:srgbClr val="605048"/>
                </a:solidFill>
                <a:latin typeface="Roboto Condensed"/>
              </a:rPr>
              <a:t>thân</a:t>
            </a:r>
            <a:r>
              <a:rPr lang="en-US" sz="3999" dirty="0">
                <a:solidFill>
                  <a:srgbClr val="605048"/>
                </a:solidFill>
                <a:latin typeface="Roboto Condensed"/>
              </a:rPr>
              <a:t> </a:t>
            </a:r>
            <a:r>
              <a:rPr lang="en-US" sz="3999" dirty="0" err="1">
                <a:solidFill>
                  <a:srgbClr val="605048"/>
                </a:solidFill>
                <a:latin typeface="Roboto Condensed"/>
              </a:rPr>
              <a:t>phận</a:t>
            </a:r>
            <a:r>
              <a:rPr lang="en-US" sz="3999" dirty="0">
                <a:solidFill>
                  <a:srgbClr val="605048"/>
                </a:solidFill>
                <a:latin typeface="Roboto Condensed"/>
              </a:rPr>
              <a:t> </a:t>
            </a:r>
            <a:r>
              <a:rPr lang="en-US" sz="3999" dirty="0" err="1">
                <a:solidFill>
                  <a:srgbClr val="605048"/>
                </a:solidFill>
                <a:latin typeface="Roboto Condensed"/>
              </a:rPr>
              <a:t>gần</a:t>
            </a:r>
            <a:r>
              <a:rPr lang="en-US" sz="3999" dirty="0">
                <a:solidFill>
                  <a:srgbClr val="605048"/>
                </a:solidFill>
                <a:latin typeface="Roboto Condensed"/>
              </a:rPr>
              <a:t> </a:t>
            </a:r>
            <a:r>
              <a:rPr lang="en-US" sz="3999" dirty="0" err="1">
                <a:solidFill>
                  <a:srgbClr val="605048"/>
                </a:solidFill>
                <a:latin typeface="Roboto Condensed"/>
              </a:rPr>
              <a:t>như</a:t>
            </a:r>
            <a:r>
              <a:rPr lang="en-US" sz="3999" dirty="0">
                <a:solidFill>
                  <a:srgbClr val="605048"/>
                </a:solidFill>
                <a:latin typeface="Roboto Condensed"/>
              </a:rPr>
              <a:t> </a:t>
            </a:r>
            <a:r>
              <a:rPr lang="en-US" sz="3999" dirty="0" err="1">
                <a:solidFill>
                  <a:srgbClr val="605048"/>
                </a:solidFill>
                <a:latin typeface="Roboto Condensed"/>
              </a:rPr>
              <a:t>loài</a:t>
            </a:r>
            <a:r>
              <a:rPr lang="en-US" sz="3999" dirty="0">
                <a:solidFill>
                  <a:srgbClr val="605048"/>
                </a:solidFill>
                <a:latin typeface="Roboto Condensed"/>
              </a:rPr>
              <a:t> </a:t>
            </a:r>
            <a:r>
              <a:rPr lang="en-US" sz="3999" dirty="0" err="1">
                <a:solidFill>
                  <a:srgbClr val="605048"/>
                </a:solidFill>
                <a:latin typeface="Roboto Condensed"/>
              </a:rPr>
              <a:t>vật</a:t>
            </a:r>
            <a:r>
              <a:rPr lang="en-US" sz="3999" dirty="0">
                <a:solidFill>
                  <a:srgbClr val="605048"/>
                </a:solidFill>
                <a:latin typeface="Roboto Condensed"/>
              </a:rPr>
              <a:t>”, “</a:t>
            </a:r>
            <a:r>
              <a:rPr lang="en-US" sz="3999" dirty="0" err="1">
                <a:solidFill>
                  <a:srgbClr val="605048"/>
                </a:solidFill>
                <a:latin typeface="Roboto Condensed"/>
              </a:rPr>
              <a:t>cắt</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vạt</a:t>
            </a:r>
            <a:r>
              <a:rPr lang="en-US" sz="3999" dirty="0">
                <a:solidFill>
                  <a:srgbClr val="605048"/>
                </a:solidFill>
                <a:latin typeface="Roboto Condensed"/>
              </a:rPr>
              <a:t> </a:t>
            </a:r>
            <a:r>
              <a:rPr lang="en-US" sz="3999" dirty="0" err="1">
                <a:solidFill>
                  <a:srgbClr val="605048"/>
                </a:solidFill>
                <a:latin typeface="Roboto Condensed"/>
              </a:rPr>
              <a:t>áo</a:t>
            </a:r>
            <a:r>
              <a:rPr lang="en-US" sz="3999" dirty="0">
                <a:solidFill>
                  <a:srgbClr val="605048"/>
                </a:solidFill>
                <a:latin typeface="Roboto Condensed"/>
              </a:rPr>
              <a:t> </a:t>
            </a:r>
            <a:r>
              <a:rPr lang="en-US" sz="3999" dirty="0" err="1">
                <a:solidFill>
                  <a:srgbClr val="605048"/>
                </a:solidFill>
                <a:latin typeface="Roboto Condensed"/>
              </a:rPr>
              <a:t>chiến</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mình</a:t>
            </a:r>
            <a:r>
              <a:rPr lang="en-US" sz="3999" dirty="0">
                <a:solidFill>
                  <a:srgbClr val="605048"/>
                </a:solidFill>
                <a:latin typeface="Roboto Condensed"/>
              </a:rPr>
              <a:t> </a:t>
            </a:r>
            <a:r>
              <a:rPr lang="en-US" sz="3999" dirty="0" err="1">
                <a:solidFill>
                  <a:srgbClr val="605048"/>
                </a:solidFill>
                <a:latin typeface="Roboto Condensed"/>
              </a:rPr>
              <a:t>và</a:t>
            </a:r>
            <a:r>
              <a:rPr lang="en-US" sz="3999" dirty="0">
                <a:solidFill>
                  <a:srgbClr val="605048"/>
                </a:solidFill>
                <a:latin typeface="Roboto Condensed"/>
              </a:rPr>
              <a:t> </a:t>
            </a:r>
            <a:r>
              <a:rPr lang="en-US" sz="3999" dirty="0" err="1">
                <a:solidFill>
                  <a:srgbClr val="605048"/>
                </a:solidFill>
                <a:latin typeface="Roboto Condensed"/>
              </a:rPr>
              <a:t>dùng</a:t>
            </a:r>
            <a:r>
              <a:rPr lang="en-US" sz="3999" dirty="0">
                <a:solidFill>
                  <a:srgbClr val="605048"/>
                </a:solidFill>
                <a:latin typeface="Roboto Condensed"/>
              </a:rPr>
              <a:t> </a:t>
            </a:r>
            <a:r>
              <a:rPr lang="en-US" sz="3999" dirty="0" err="1">
                <a:solidFill>
                  <a:srgbClr val="605048"/>
                </a:solidFill>
                <a:latin typeface="Roboto Condensed"/>
              </a:rPr>
              <a:t>thuốc</a:t>
            </a:r>
            <a:r>
              <a:rPr lang="en-US" sz="3999" dirty="0">
                <a:solidFill>
                  <a:srgbClr val="605048"/>
                </a:solidFill>
                <a:latin typeface="Roboto Condensed"/>
              </a:rPr>
              <a:t> </a:t>
            </a:r>
            <a:r>
              <a:rPr lang="en-US" sz="3999" dirty="0" err="1">
                <a:solidFill>
                  <a:srgbClr val="605048"/>
                </a:solidFill>
                <a:latin typeface="Roboto Condensed"/>
              </a:rPr>
              <a:t>dấu</a:t>
            </a:r>
            <a:r>
              <a:rPr lang="en-US" sz="3999" dirty="0">
                <a:solidFill>
                  <a:srgbClr val="605048"/>
                </a:solidFill>
                <a:latin typeface="Roboto Condensed"/>
              </a:rPr>
              <a:t> </a:t>
            </a:r>
            <a:r>
              <a:rPr lang="en-US" sz="3999" dirty="0" err="1">
                <a:solidFill>
                  <a:srgbClr val="605048"/>
                </a:solidFill>
                <a:latin typeface="Roboto Condensed"/>
              </a:rPr>
              <a:t>buộc</a:t>
            </a:r>
            <a:r>
              <a:rPr lang="en-US" sz="3999" dirty="0">
                <a:solidFill>
                  <a:srgbClr val="605048"/>
                </a:solidFill>
                <a:latin typeface="Roboto Condensed"/>
              </a:rPr>
              <a:t> </a:t>
            </a:r>
            <a:r>
              <a:rPr lang="en-US" sz="3999" dirty="0" err="1">
                <a:solidFill>
                  <a:srgbClr val="605048"/>
                </a:solidFill>
                <a:latin typeface="Roboto Condensed"/>
              </a:rPr>
              <a:t>trán</a:t>
            </a:r>
            <a:r>
              <a:rPr lang="en-US" sz="3999" dirty="0">
                <a:solidFill>
                  <a:srgbClr val="605048"/>
                </a:solidFill>
                <a:latin typeface="Roboto Condensed"/>
              </a:rPr>
              <a:t> </a:t>
            </a:r>
            <a:r>
              <a:rPr lang="en-US" sz="3999" dirty="0" err="1">
                <a:solidFill>
                  <a:srgbClr val="605048"/>
                </a:solidFill>
                <a:latin typeface="Roboto Condensed"/>
              </a:rPr>
              <a:t>cho</a:t>
            </a:r>
            <a:r>
              <a:rPr lang="en-US" sz="3999" dirty="0">
                <a:solidFill>
                  <a:srgbClr val="605048"/>
                </a:solidFill>
                <a:latin typeface="Roboto Condensed"/>
              </a:rPr>
              <a:t> Hoàng </a:t>
            </a:r>
            <a:r>
              <a:rPr lang="en-US" sz="3999" dirty="0" err="1">
                <a:solidFill>
                  <a:srgbClr val="605048"/>
                </a:solidFill>
                <a:latin typeface="Roboto Condensed"/>
              </a:rPr>
              <a:t>Đỗ</a:t>
            </a:r>
            <a:r>
              <a:rPr lang="en-US" sz="3999" dirty="0">
                <a:solidFill>
                  <a:srgbClr val="605048"/>
                </a:solidFill>
                <a:latin typeface="Roboto Condensed"/>
              </a:rPr>
              <a:t>”, “</a:t>
            </a:r>
            <a:r>
              <a:rPr lang="en-US" sz="3999" dirty="0" err="1">
                <a:solidFill>
                  <a:srgbClr val="605048"/>
                </a:solidFill>
                <a:latin typeface="Roboto Condensed"/>
              </a:rPr>
              <a:t>đặt</a:t>
            </a:r>
            <a:r>
              <a:rPr lang="en-US" sz="3999" dirty="0">
                <a:solidFill>
                  <a:srgbClr val="605048"/>
                </a:solidFill>
                <a:latin typeface="Roboto Condensed"/>
              </a:rPr>
              <a:t> </a:t>
            </a:r>
            <a:r>
              <a:rPr lang="en-US" sz="3999" dirty="0" err="1">
                <a:solidFill>
                  <a:srgbClr val="605048"/>
                </a:solidFill>
                <a:latin typeface="Roboto Condensed"/>
              </a:rPr>
              <a:t>hai</a:t>
            </a:r>
            <a:r>
              <a:rPr lang="en-US" sz="3999" dirty="0">
                <a:solidFill>
                  <a:srgbClr val="605048"/>
                </a:solidFill>
                <a:latin typeface="Roboto Condensed"/>
              </a:rPr>
              <a:t> </a:t>
            </a:r>
            <a:r>
              <a:rPr lang="en-US" sz="3999" dirty="0" err="1">
                <a:solidFill>
                  <a:srgbClr val="605048"/>
                </a:solidFill>
                <a:latin typeface="Roboto Condensed"/>
              </a:rPr>
              <a:t>tay</a:t>
            </a:r>
            <a:r>
              <a:rPr lang="en-US" sz="3999" dirty="0">
                <a:solidFill>
                  <a:srgbClr val="605048"/>
                </a:solidFill>
                <a:latin typeface="Roboto Condensed"/>
              </a:rPr>
              <a:t> </a:t>
            </a:r>
            <a:r>
              <a:rPr lang="en-US" sz="3999" dirty="0" err="1">
                <a:solidFill>
                  <a:srgbClr val="605048"/>
                </a:solidFill>
                <a:latin typeface="Roboto Condensed"/>
              </a:rPr>
              <a:t>lên</a:t>
            </a:r>
            <a:r>
              <a:rPr lang="en-US" sz="3999" dirty="0">
                <a:solidFill>
                  <a:srgbClr val="605048"/>
                </a:solidFill>
                <a:latin typeface="Roboto Condensed"/>
              </a:rPr>
              <a:t> </a:t>
            </a:r>
            <a:r>
              <a:rPr lang="en-US" sz="3999" dirty="0" err="1">
                <a:solidFill>
                  <a:srgbClr val="605048"/>
                </a:solidFill>
                <a:latin typeface="Roboto Condensed"/>
              </a:rPr>
              <a:t>đôi</a:t>
            </a:r>
            <a:r>
              <a:rPr lang="en-US" sz="3999" dirty="0">
                <a:solidFill>
                  <a:srgbClr val="605048"/>
                </a:solidFill>
                <a:latin typeface="Roboto Condensed"/>
              </a:rPr>
              <a:t> </a:t>
            </a:r>
            <a:r>
              <a:rPr lang="en-US" sz="3999" dirty="0" err="1">
                <a:solidFill>
                  <a:srgbClr val="605048"/>
                </a:solidFill>
                <a:latin typeface="Roboto Condensed"/>
              </a:rPr>
              <a:t>vai</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cậu</a:t>
            </a:r>
            <a:r>
              <a:rPr lang="en-US" sz="3999" dirty="0">
                <a:solidFill>
                  <a:srgbClr val="605048"/>
                </a:solidFill>
                <a:latin typeface="Roboto Condensed"/>
              </a:rPr>
              <a:t> </a:t>
            </a:r>
            <a:r>
              <a:rPr lang="en-US" sz="3999" dirty="0" err="1">
                <a:solidFill>
                  <a:srgbClr val="605048"/>
                </a:solidFill>
                <a:latin typeface="Roboto Condensed"/>
              </a:rPr>
              <a:t>bé</a:t>
            </a:r>
            <a:r>
              <a:rPr lang="en-US" sz="3999" dirty="0">
                <a:solidFill>
                  <a:srgbClr val="605048"/>
                </a:solidFill>
                <a:latin typeface="Roboto Condensed"/>
              </a:rPr>
              <a:t> </a:t>
            </a:r>
            <a:r>
              <a:rPr lang="en-US" sz="3999" dirty="0" err="1">
                <a:solidFill>
                  <a:srgbClr val="605048"/>
                </a:solidFill>
                <a:latin typeface="Roboto Condensed"/>
              </a:rPr>
              <a:t>và</a:t>
            </a:r>
            <a:r>
              <a:rPr lang="en-US" sz="3999" dirty="0">
                <a:solidFill>
                  <a:srgbClr val="605048"/>
                </a:solidFill>
                <a:latin typeface="Roboto Condensed"/>
              </a:rPr>
              <a:t> </a:t>
            </a:r>
            <a:r>
              <a:rPr lang="en-US" sz="3999" dirty="0" err="1">
                <a:solidFill>
                  <a:srgbClr val="605048"/>
                </a:solidFill>
                <a:latin typeface="Roboto Condensed"/>
              </a:rPr>
              <a:t>nói</a:t>
            </a:r>
            <a:r>
              <a:rPr lang="en-US" sz="3999" dirty="0">
                <a:solidFill>
                  <a:srgbClr val="605048"/>
                </a:solidFill>
                <a:latin typeface="Roboto Condensed"/>
              </a:rPr>
              <a:t> </a:t>
            </a:r>
            <a:r>
              <a:rPr lang="en-US" sz="3999" dirty="0" err="1">
                <a:solidFill>
                  <a:srgbClr val="605048"/>
                </a:solidFill>
                <a:latin typeface="Roboto Condensed"/>
              </a:rPr>
              <a:t>với</a:t>
            </a:r>
            <a:r>
              <a:rPr lang="en-US" sz="3999" dirty="0">
                <a:solidFill>
                  <a:srgbClr val="605048"/>
                </a:solidFill>
                <a:latin typeface="Roboto Condensed"/>
              </a:rPr>
              <a:t> </a:t>
            </a:r>
            <a:r>
              <a:rPr lang="en-US" sz="3999" dirty="0" err="1">
                <a:solidFill>
                  <a:srgbClr val="605048"/>
                </a:solidFill>
                <a:latin typeface="Roboto Condensed"/>
              </a:rPr>
              <a:t>tất</a:t>
            </a:r>
            <a:r>
              <a:rPr lang="en-US" sz="3999" dirty="0">
                <a:solidFill>
                  <a:srgbClr val="605048"/>
                </a:solidFill>
                <a:latin typeface="Roboto Condensed"/>
              </a:rPr>
              <a:t> </a:t>
            </a:r>
            <a:r>
              <a:rPr lang="en-US" sz="3999" dirty="0" err="1">
                <a:solidFill>
                  <a:srgbClr val="605048"/>
                </a:solidFill>
                <a:latin typeface="Roboto Condensed"/>
              </a:rPr>
              <a:t>cả</a:t>
            </a:r>
            <a:r>
              <a:rPr lang="en-US" sz="3999" dirty="0">
                <a:solidFill>
                  <a:srgbClr val="605048"/>
                </a:solidFill>
                <a:latin typeface="Roboto Condensed"/>
              </a:rPr>
              <a:t> </a:t>
            </a:r>
            <a:r>
              <a:rPr lang="en-US" sz="3999" dirty="0" err="1">
                <a:solidFill>
                  <a:srgbClr val="605048"/>
                </a:solidFill>
                <a:latin typeface="Roboto Condensed"/>
              </a:rPr>
              <a:t>niềm</a:t>
            </a:r>
            <a:r>
              <a:rPr lang="en-US" sz="3999" dirty="0">
                <a:solidFill>
                  <a:srgbClr val="605048"/>
                </a:solidFill>
                <a:latin typeface="Roboto Condensed"/>
              </a:rPr>
              <a:t> </a:t>
            </a:r>
            <a:r>
              <a:rPr lang="en-US" sz="3999" dirty="0" err="1">
                <a:solidFill>
                  <a:srgbClr val="605048"/>
                </a:solidFill>
                <a:latin typeface="Roboto Condensed"/>
              </a:rPr>
              <a:t>xúc</a:t>
            </a:r>
            <a:r>
              <a:rPr lang="en-US" sz="3999" dirty="0">
                <a:solidFill>
                  <a:srgbClr val="605048"/>
                </a:solidFill>
                <a:latin typeface="Roboto Condensed"/>
              </a:rPr>
              <a:t> </a:t>
            </a:r>
            <a:r>
              <a:rPr lang="en-US" sz="3999" dirty="0" err="1">
                <a:solidFill>
                  <a:srgbClr val="605048"/>
                </a:solidFill>
                <a:latin typeface="Roboto Condensed"/>
              </a:rPr>
              <a:t>động</a:t>
            </a:r>
            <a:r>
              <a:rPr lang="en-US" sz="3999" dirty="0">
                <a:solidFill>
                  <a:srgbClr val="605048"/>
                </a:solidFill>
                <a:latin typeface="Roboto Condensed"/>
              </a:rPr>
              <a:t>, </a:t>
            </a:r>
            <a:r>
              <a:rPr lang="en-US" sz="3999" dirty="0" err="1">
                <a:solidFill>
                  <a:srgbClr val="605048"/>
                </a:solidFill>
                <a:latin typeface="Roboto Condensed"/>
              </a:rPr>
              <a:t>trìu</a:t>
            </a:r>
            <a:r>
              <a:rPr lang="en-US" sz="3999" dirty="0">
                <a:solidFill>
                  <a:srgbClr val="605048"/>
                </a:solidFill>
                <a:latin typeface="Roboto Condensed"/>
              </a:rPr>
              <a:t> </a:t>
            </a:r>
            <a:r>
              <a:rPr lang="en-US" sz="3999" dirty="0" err="1">
                <a:solidFill>
                  <a:srgbClr val="605048"/>
                </a:solidFill>
                <a:latin typeface="Roboto Condensed"/>
              </a:rPr>
              <a:t>mến</a:t>
            </a:r>
            <a:r>
              <a:rPr lang="en-US" sz="3999" dirty="0">
                <a:solidFill>
                  <a:srgbClr val="605048"/>
                </a:solidFill>
                <a:latin typeface="Roboto Condensed"/>
              </a:rPr>
              <a:t>”, “</a:t>
            </a:r>
            <a:r>
              <a:rPr lang="en-US" sz="3999" dirty="0" err="1">
                <a:solidFill>
                  <a:srgbClr val="605048"/>
                </a:solidFill>
                <a:latin typeface="Roboto Condensed"/>
              </a:rPr>
              <a:t>ôm</a:t>
            </a:r>
            <a:r>
              <a:rPr lang="en-US" sz="3999" dirty="0">
                <a:solidFill>
                  <a:srgbClr val="605048"/>
                </a:solidFill>
                <a:latin typeface="Roboto Condensed"/>
              </a:rPr>
              <a:t> </a:t>
            </a:r>
            <a:r>
              <a:rPr lang="en-US" sz="3999" dirty="0" err="1">
                <a:solidFill>
                  <a:srgbClr val="605048"/>
                </a:solidFill>
                <a:latin typeface="Roboto Condensed"/>
              </a:rPr>
              <a:t>cậu</a:t>
            </a:r>
            <a:r>
              <a:rPr lang="en-US" sz="3999" dirty="0">
                <a:solidFill>
                  <a:srgbClr val="605048"/>
                </a:solidFill>
                <a:latin typeface="Roboto Condensed"/>
              </a:rPr>
              <a:t> </a:t>
            </a:r>
            <a:r>
              <a:rPr lang="en-US" sz="3999" dirty="0" err="1">
                <a:solidFill>
                  <a:srgbClr val="605048"/>
                </a:solidFill>
                <a:latin typeface="Roboto Condensed"/>
              </a:rPr>
              <a:t>bé</a:t>
            </a:r>
            <a:r>
              <a:rPr lang="en-US" sz="3999" dirty="0">
                <a:solidFill>
                  <a:srgbClr val="605048"/>
                </a:solidFill>
                <a:latin typeface="Roboto Condensed"/>
              </a:rPr>
              <a:t> </a:t>
            </a:r>
            <a:r>
              <a:rPr lang="en-US" sz="3999" dirty="0" err="1">
                <a:solidFill>
                  <a:srgbClr val="605048"/>
                </a:solidFill>
                <a:latin typeface="Roboto Condensed"/>
              </a:rPr>
              <a:t>vào</a:t>
            </a:r>
            <a:r>
              <a:rPr lang="en-US" sz="3999" dirty="0">
                <a:solidFill>
                  <a:srgbClr val="605048"/>
                </a:solidFill>
                <a:latin typeface="Roboto Condensed"/>
              </a:rPr>
              <a:t> </a:t>
            </a:r>
            <a:r>
              <a:rPr lang="en-US" sz="3999" dirty="0" err="1">
                <a:solidFill>
                  <a:srgbClr val="605048"/>
                </a:solidFill>
                <a:latin typeface="Roboto Condensed"/>
              </a:rPr>
              <a:t>lòng</a:t>
            </a:r>
            <a:r>
              <a:rPr lang="en-US" sz="3999" dirty="0">
                <a:solidFill>
                  <a:srgbClr val="605048"/>
                </a:solidFill>
                <a:latin typeface="Roboto Condensed"/>
              </a:rPr>
              <a:t>”</a:t>
            </a:r>
          </a:p>
        </p:txBody>
      </p:sp>
      <p:sp>
        <p:nvSpPr>
          <p:cNvPr id="16" name="TextBox 16"/>
          <p:cNvSpPr txBox="1"/>
          <p:nvPr/>
        </p:nvSpPr>
        <p:spPr>
          <a:xfrm>
            <a:off x="3215955" y="8621690"/>
            <a:ext cx="14572139" cy="1393825"/>
          </a:xfrm>
          <a:prstGeom prst="rect">
            <a:avLst/>
          </a:prstGeom>
        </p:spPr>
        <p:txBody>
          <a:bodyPr lIns="0" tIns="0" rIns="0" bIns="0" rtlCol="0" anchor="t">
            <a:spAutoFit/>
          </a:bodyPr>
          <a:lstStyle/>
          <a:p>
            <a:pPr algn="just">
              <a:lnSpc>
                <a:spcPts val="5600"/>
              </a:lnSpc>
              <a:spcBef>
                <a:spcPct val="0"/>
              </a:spcBef>
            </a:pPr>
            <a:r>
              <a:rPr lang="en-US" sz="4000">
                <a:solidFill>
                  <a:srgbClr val="605048"/>
                </a:solidFill>
                <a:latin typeface="Roboto Condensed Bold Italics"/>
              </a:rPr>
              <a:t>Trần Bình Trọng là vị tướng tài năng, rất giỏi nhìn người, có sự thấu hiểu cho những người dưới trướng mình.</a:t>
            </a:r>
          </a:p>
        </p:txBody>
      </p:sp>
      <p:sp>
        <p:nvSpPr>
          <p:cNvPr id="17" name="Freeform 17"/>
          <p:cNvSpPr/>
          <p:nvPr/>
        </p:nvSpPr>
        <p:spPr>
          <a:xfrm rot="-4971895">
            <a:off x="1561264" y="8845240"/>
            <a:ext cx="1395200" cy="1032448"/>
          </a:xfrm>
          <a:custGeom>
            <a:avLst/>
            <a:gdLst/>
            <a:ahLst/>
            <a:cxnLst/>
            <a:rect l="l" t="t" r="r" b="b"/>
            <a:pathLst>
              <a:path w="1395200" h="1032448">
                <a:moveTo>
                  <a:pt x="0" y="0"/>
                </a:moveTo>
                <a:lnTo>
                  <a:pt x="1395201" y="0"/>
                </a:lnTo>
                <a:lnTo>
                  <a:pt x="1395201" y="1032449"/>
                </a:lnTo>
                <a:lnTo>
                  <a:pt x="0" y="1032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18" name="TextBox 18"/>
          <p:cNvSpPr txBox="1"/>
          <p:nvPr/>
        </p:nvSpPr>
        <p:spPr>
          <a:xfrm>
            <a:off x="-4330253" y="1974956"/>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Bình Trọng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16313289" y="-38379"/>
            <a:ext cx="1892023" cy="1918401"/>
          </a:xfrm>
          <a:custGeom>
            <a:avLst/>
            <a:gdLst/>
            <a:ahLst/>
            <a:cxnLst/>
            <a:rect l="l" t="t" r="r" b="b"/>
            <a:pathLst>
              <a:path w="1892023" h="1918401">
                <a:moveTo>
                  <a:pt x="0" y="0"/>
                </a:moveTo>
                <a:lnTo>
                  <a:pt x="1892022" y="0"/>
                </a:lnTo>
                <a:lnTo>
                  <a:pt x="1892022" y="1918401"/>
                </a:lnTo>
                <a:lnTo>
                  <a:pt x="0" y="191840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96968" y="3262652"/>
            <a:ext cx="4822478" cy="4822478"/>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4"/>
              <a:stretch>
                <a:fillRect l="-45270" r="-45270"/>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41360" y="3005493"/>
            <a:ext cx="5299134" cy="5299134"/>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9" name="TextBox 9"/>
          <p:cNvSpPr txBox="1"/>
          <p:nvPr/>
        </p:nvSpPr>
        <p:spPr>
          <a:xfrm>
            <a:off x="-4938001" y="1265659"/>
            <a:ext cx="15092417" cy="1182372"/>
          </a:xfrm>
          <a:prstGeom prst="rect">
            <a:avLst/>
          </a:prstGeom>
        </p:spPr>
        <p:txBody>
          <a:bodyPr lIns="0" tIns="0" rIns="0" bIns="0" rtlCol="0" anchor="t">
            <a:spAutoFit/>
          </a:bodyPr>
          <a:lstStyle/>
          <a:p>
            <a:pPr algn="ctr">
              <a:lnSpc>
                <a:spcPts val="9379"/>
              </a:lnSpc>
            </a:pPr>
            <a:r>
              <a:rPr lang="en-US" sz="6699">
                <a:solidFill>
                  <a:srgbClr val="605048"/>
                </a:solidFill>
                <a:latin typeface="#9Slide05 VL Fadilla"/>
              </a:rPr>
              <a:t>c. Nhân vật</a:t>
            </a:r>
          </a:p>
        </p:txBody>
      </p:sp>
      <p:grpSp>
        <p:nvGrpSpPr>
          <p:cNvPr id="10" name="Group 10"/>
          <p:cNvGrpSpPr/>
          <p:nvPr/>
        </p:nvGrpSpPr>
        <p:grpSpPr>
          <a:xfrm>
            <a:off x="4691413" y="2332460"/>
            <a:ext cx="1734944" cy="1734944"/>
            <a:chOff x="0" y="0"/>
            <a:chExt cx="1485900" cy="1485900"/>
          </a:xfrm>
        </p:grpSpPr>
        <p:sp>
          <p:nvSpPr>
            <p:cNvPr id="11" name="Freeform 11"/>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DDC4A6"/>
            </a:solidFill>
          </p:spPr>
          <p:txBody>
            <a:bodyPr/>
            <a:lstStyle/>
            <a:p>
              <a:endParaRPr lang="en-US"/>
            </a:p>
          </p:txBody>
        </p:sp>
      </p:grpSp>
      <p:grpSp>
        <p:nvGrpSpPr>
          <p:cNvPr id="12" name="Group 12"/>
          <p:cNvGrpSpPr/>
          <p:nvPr/>
        </p:nvGrpSpPr>
        <p:grpSpPr>
          <a:xfrm>
            <a:off x="5278871" y="5829147"/>
            <a:ext cx="1874838" cy="1874838"/>
            <a:chOff x="0" y="0"/>
            <a:chExt cx="1485900" cy="1485900"/>
          </a:xfrm>
        </p:grpSpPr>
        <p:sp>
          <p:nvSpPr>
            <p:cNvPr id="13" name="Freeform 13"/>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CBA57C"/>
            </a:solidFill>
          </p:spPr>
          <p:txBody>
            <a:bodyPr/>
            <a:lstStyle/>
            <a:p>
              <a:endParaRPr lang="en-US"/>
            </a:p>
          </p:txBody>
        </p:sp>
      </p:grpSp>
      <p:grpSp>
        <p:nvGrpSpPr>
          <p:cNvPr id="14" name="Group 14"/>
          <p:cNvGrpSpPr/>
          <p:nvPr/>
        </p:nvGrpSpPr>
        <p:grpSpPr>
          <a:xfrm>
            <a:off x="7153709" y="1611245"/>
            <a:ext cx="11051602" cy="4464770"/>
            <a:chOff x="0" y="0"/>
            <a:chExt cx="2910710" cy="1175907"/>
          </a:xfrm>
        </p:grpSpPr>
        <p:sp>
          <p:nvSpPr>
            <p:cNvPr id="15" name="Freeform 15"/>
            <p:cNvSpPr/>
            <p:nvPr/>
          </p:nvSpPr>
          <p:spPr>
            <a:xfrm>
              <a:off x="0" y="0"/>
              <a:ext cx="2910710" cy="1175907"/>
            </a:xfrm>
            <a:custGeom>
              <a:avLst/>
              <a:gdLst/>
              <a:ahLst/>
              <a:cxnLst/>
              <a:rect l="l" t="t" r="r" b="b"/>
              <a:pathLst>
                <a:path w="2910710" h="1175907">
                  <a:moveTo>
                    <a:pt x="35727" y="0"/>
                  </a:moveTo>
                  <a:lnTo>
                    <a:pt x="2874983" y="0"/>
                  </a:lnTo>
                  <a:cubicBezTo>
                    <a:pt x="2894715" y="0"/>
                    <a:pt x="2910710" y="15995"/>
                    <a:pt x="2910710" y="35727"/>
                  </a:cubicBezTo>
                  <a:lnTo>
                    <a:pt x="2910710" y="1140180"/>
                  </a:lnTo>
                  <a:cubicBezTo>
                    <a:pt x="2910710" y="1159911"/>
                    <a:pt x="2894715" y="1175907"/>
                    <a:pt x="2874983" y="1175907"/>
                  </a:cubicBezTo>
                  <a:lnTo>
                    <a:pt x="35727" y="1175907"/>
                  </a:lnTo>
                  <a:cubicBezTo>
                    <a:pt x="26251" y="1175907"/>
                    <a:pt x="17164" y="1172143"/>
                    <a:pt x="10464" y="1165443"/>
                  </a:cubicBezTo>
                  <a:cubicBezTo>
                    <a:pt x="3764" y="1158742"/>
                    <a:pt x="0" y="1149655"/>
                    <a:pt x="0" y="1140180"/>
                  </a:cubicBezTo>
                  <a:lnTo>
                    <a:pt x="0" y="35727"/>
                  </a:lnTo>
                  <a:cubicBezTo>
                    <a:pt x="0" y="15995"/>
                    <a:pt x="15995" y="0"/>
                    <a:pt x="35727" y="0"/>
                  </a:cubicBezTo>
                  <a:close/>
                </a:path>
              </a:pathLst>
            </a:custGeom>
            <a:solidFill>
              <a:srgbClr val="FFFBF2"/>
            </a:solidFill>
          </p:spPr>
          <p:txBody>
            <a:bodyPr/>
            <a:lstStyle/>
            <a:p>
              <a:endParaRPr lang="en-US"/>
            </a:p>
          </p:txBody>
        </p:sp>
        <p:sp>
          <p:nvSpPr>
            <p:cNvPr id="16" name="TextBox 16"/>
            <p:cNvSpPr txBox="1"/>
            <p:nvPr/>
          </p:nvSpPr>
          <p:spPr>
            <a:xfrm>
              <a:off x="0" y="-28575"/>
              <a:ext cx="2910710" cy="1204482"/>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315634" y="6344912"/>
            <a:ext cx="10415365" cy="1024904"/>
            <a:chOff x="0" y="0"/>
            <a:chExt cx="2743141" cy="269934"/>
          </a:xfrm>
        </p:grpSpPr>
        <p:sp>
          <p:nvSpPr>
            <p:cNvPr id="18" name="Freeform 18"/>
            <p:cNvSpPr/>
            <p:nvPr/>
          </p:nvSpPr>
          <p:spPr>
            <a:xfrm>
              <a:off x="0" y="0"/>
              <a:ext cx="2743141" cy="269933"/>
            </a:xfrm>
            <a:custGeom>
              <a:avLst/>
              <a:gdLst/>
              <a:ahLst/>
              <a:cxnLst/>
              <a:rect l="l" t="t" r="r" b="b"/>
              <a:pathLst>
                <a:path w="2743141" h="269933">
                  <a:moveTo>
                    <a:pt x="37909" y="0"/>
                  </a:moveTo>
                  <a:lnTo>
                    <a:pt x="2705232" y="0"/>
                  </a:lnTo>
                  <a:cubicBezTo>
                    <a:pt x="2715286" y="0"/>
                    <a:pt x="2724929" y="3994"/>
                    <a:pt x="2732038" y="11103"/>
                  </a:cubicBezTo>
                  <a:cubicBezTo>
                    <a:pt x="2739148" y="18213"/>
                    <a:pt x="2743141" y="27855"/>
                    <a:pt x="2743141" y="37909"/>
                  </a:cubicBezTo>
                  <a:lnTo>
                    <a:pt x="2743141" y="232024"/>
                  </a:lnTo>
                  <a:cubicBezTo>
                    <a:pt x="2743141" y="242078"/>
                    <a:pt x="2739148" y="251721"/>
                    <a:pt x="2732038" y="258830"/>
                  </a:cubicBezTo>
                  <a:cubicBezTo>
                    <a:pt x="2724929" y="265940"/>
                    <a:pt x="2715286" y="269933"/>
                    <a:pt x="2705232" y="269933"/>
                  </a:cubicBezTo>
                  <a:lnTo>
                    <a:pt x="37909" y="269933"/>
                  </a:lnTo>
                  <a:cubicBezTo>
                    <a:pt x="27855" y="269933"/>
                    <a:pt x="18213" y="265940"/>
                    <a:pt x="11103" y="258830"/>
                  </a:cubicBezTo>
                  <a:cubicBezTo>
                    <a:pt x="3994" y="251721"/>
                    <a:pt x="0" y="242078"/>
                    <a:pt x="0" y="232024"/>
                  </a:cubicBezTo>
                  <a:lnTo>
                    <a:pt x="0" y="37909"/>
                  </a:lnTo>
                  <a:cubicBezTo>
                    <a:pt x="0" y="27855"/>
                    <a:pt x="3994" y="18213"/>
                    <a:pt x="11103" y="11103"/>
                  </a:cubicBezTo>
                  <a:cubicBezTo>
                    <a:pt x="18213" y="3994"/>
                    <a:pt x="27855" y="0"/>
                    <a:pt x="37909" y="0"/>
                  </a:cubicBezTo>
                  <a:close/>
                </a:path>
              </a:pathLst>
            </a:custGeom>
            <a:solidFill>
              <a:srgbClr val="FFFBF2"/>
            </a:solidFill>
          </p:spPr>
          <p:txBody>
            <a:bodyPr/>
            <a:lstStyle/>
            <a:p>
              <a:endParaRPr lang="en-US"/>
            </a:p>
          </p:txBody>
        </p:sp>
        <p:sp>
          <p:nvSpPr>
            <p:cNvPr id="19" name="TextBox 19"/>
            <p:cNvSpPr txBox="1"/>
            <p:nvPr/>
          </p:nvSpPr>
          <p:spPr>
            <a:xfrm>
              <a:off x="0" y="-28575"/>
              <a:ext cx="2743141" cy="29850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761473" y="2397292"/>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Lời</a:t>
            </a:r>
          </a:p>
          <a:p>
            <a:pPr algn="ctr">
              <a:lnSpc>
                <a:spcPts val="6019"/>
              </a:lnSpc>
            </a:pPr>
            <a:r>
              <a:rPr lang="en-US" sz="4299">
                <a:solidFill>
                  <a:srgbClr val="605048"/>
                </a:solidFill>
                <a:latin typeface="Roboto Condensed Bold"/>
              </a:rPr>
              <a:t>nói</a:t>
            </a:r>
          </a:p>
        </p:txBody>
      </p:sp>
      <p:sp>
        <p:nvSpPr>
          <p:cNvPr id="22" name="TextBox 22"/>
          <p:cNvSpPr txBox="1"/>
          <p:nvPr/>
        </p:nvSpPr>
        <p:spPr>
          <a:xfrm>
            <a:off x="5418991" y="5893979"/>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Suy nghĩ</a:t>
            </a:r>
          </a:p>
        </p:txBody>
      </p:sp>
      <p:sp>
        <p:nvSpPr>
          <p:cNvPr id="23" name="TextBox 23"/>
          <p:cNvSpPr txBox="1"/>
          <p:nvPr/>
        </p:nvSpPr>
        <p:spPr>
          <a:xfrm>
            <a:off x="7598403" y="1694156"/>
            <a:ext cx="10376825" cy="4213225"/>
          </a:xfrm>
          <a:prstGeom prst="rect">
            <a:avLst/>
          </a:prstGeom>
        </p:spPr>
        <p:txBody>
          <a:bodyPr lIns="0" tIns="0" rIns="0" bIns="0" rtlCol="0" anchor="t">
            <a:spAutoFit/>
          </a:bodyPr>
          <a:lstStyle/>
          <a:p>
            <a:pPr algn="just">
              <a:lnSpc>
                <a:spcPts val="5600"/>
              </a:lnSpc>
              <a:spcBef>
                <a:spcPct val="0"/>
              </a:spcBef>
            </a:pPr>
            <a:r>
              <a:rPr lang="en-US" sz="4000" dirty="0">
                <a:solidFill>
                  <a:srgbClr val="605048"/>
                </a:solidFill>
                <a:latin typeface="Roboto Condensed Italics"/>
              </a:rPr>
              <a:t>“Ta </a:t>
            </a:r>
            <a:r>
              <a:rPr lang="en-US" sz="4000" dirty="0" err="1">
                <a:solidFill>
                  <a:srgbClr val="605048"/>
                </a:solidFill>
                <a:latin typeface="Roboto Condensed Italics"/>
              </a:rPr>
              <a:t>cũng</a:t>
            </a:r>
            <a:r>
              <a:rPr lang="en-US" sz="4000" dirty="0">
                <a:solidFill>
                  <a:srgbClr val="605048"/>
                </a:solidFill>
                <a:latin typeface="Roboto Condensed Italics"/>
              </a:rPr>
              <a:t> </a:t>
            </a:r>
            <a:r>
              <a:rPr lang="en-US" sz="4000" dirty="0" err="1">
                <a:solidFill>
                  <a:srgbClr val="605048"/>
                </a:solidFill>
                <a:latin typeface="Roboto Condensed Italics"/>
              </a:rPr>
              <a:t>đã</a:t>
            </a:r>
            <a:r>
              <a:rPr lang="en-US" sz="4000" dirty="0">
                <a:solidFill>
                  <a:srgbClr val="605048"/>
                </a:solidFill>
                <a:latin typeface="Roboto Condensed Italics"/>
              </a:rPr>
              <a:t> </a:t>
            </a:r>
            <a:r>
              <a:rPr lang="en-US" sz="4000" dirty="0" err="1">
                <a:solidFill>
                  <a:srgbClr val="605048"/>
                </a:solidFill>
                <a:latin typeface="Roboto Condensed Italics"/>
              </a:rPr>
              <a:t>nghĩ</a:t>
            </a:r>
            <a:r>
              <a:rPr lang="en-US" sz="4000" dirty="0">
                <a:solidFill>
                  <a:srgbClr val="605048"/>
                </a:solidFill>
                <a:latin typeface="Roboto Condensed Italics"/>
              </a:rPr>
              <a:t> </a:t>
            </a:r>
            <a:r>
              <a:rPr lang="en-US" sz="4000" dirty="0" err="1">
                <a:solidFill>
                  <a:srgbClr val="605048"/>
                </a:solidFill>
                <a:latin typeface="Roboto Condensed Italics"/>
              </a:rPr>
              <a:t>trước</a:t>
            </a:r>
            <a:r>
              <a:rPr lang="en-US" sz="4000" dirty="0">
                <a:solidFill>
                  <a:srgbClr val="605048"/>
                </a:solidFill>
                <a:latin typeface="Roboto Condensed Italics"/>
              </a:rPr>
              <a:t> </a:t>
            </a:r>
            <a:r>
              <a:rPr lang="en-US" sz="4000" dirty="0" err="1">
                <a:solidFill>
                  <a:srgbClr val="605048"/>
                </a:solidFill>
                <a:latin typeface="Roboto Condensed Italics"/>
              </a:rPr>
              <a:t>điều</a:t>
            </a:r>
            <a:r>
              <a:rPr lang="en-US" sz="4000" dirty="0">
                <a:solidFill>
                  <a:srgbClr val="605048"/>
                </a:solidFill>
                <a:latin typeface="Roboto Condensed Italics"/>
              </a:rPr>
              <a:t> </a:t>
            </a:r>
            <a:r>
              <a:rPr lang="en-US" sz="4000" dirty="0" err="1">
                <a:solidFill>
                  <a:srgbClr val="605048"/>
                </a:solidFill>
                <a:latin typeface="Roboto Condensed Italics"/>
              </a:rPr>
              <a:t>đó</a:t>
            </a:r>
            <a:r>
              <a:rPr lang="en-US" sz="4000" dirty="0">
                <a:solidFill>
                  <a:srgbClr val="605048"/>
                </a:solidFill>
                <a:latin typeface="Roboto Condensed Italics"/>
              </a:rPr>
              <a:t> </a:t>
            </a:r>
            <a:r>
              <a:rPr lang="en-US" sz="4000" dirty="0" err="1">
                <a:solidFill>
                  <a:srgbClr val="605048"/>
                </a:solidFill>
                <a:latin typeface="Roboto Condensed Italics"/>
              </a:rPr>
              <a:t>rồi</a:t>
            </a:r>
            <a:r>
              <a:rPr lang="en-US" sz="4000" dirty="0">
                <a:solidFill>
                  <a:srgbClr val="605048"/>
                </a:solidFill>
                <a:latin typeface="Roboto Condensed Italics"/>
              </a:rPr>
              <a:t>. Khi </a:t>
            </a:r>
            <a:r>
              <a:rPr lang="en-US" sz="4000" dirty="0" err="1">
                <a:solidFill>
                  <a:srgbClr val="605048"/>
                </a:solidFill>
                <a:latin typeface="Roboto Condensed Italics"/>
              </a:rPr>
              <a:t>ấy</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sẽ</a:t>
            </a:r>
            <a:r>
              <a:rPr lang="en-US" sz="4000" dirty="0">
                <a:solidFill>
                  <a:srgbClr val="605048"/>
                </a:solidFill>
                <a:latin typeface="Roboto Condensed Italics"/>
              </a:rPr>
              <a:t> </a:t>
            </a:r>
            <a:r>
              <a:rPr lang="en-US" sz="4000" dirty="0" err="1">
                <a:solidFill>
                  <a:srgbClr val="605048"/>
                </a:solidFill>
                <a:latin typeface="Roboto Condensed Italics"/>
              </a:rPr>
              <a:t>trao</a:t>
            </a:r>
            <a:r>
              <a:rPr lang="en-US" sz="4000" dirty="0">
                <a:solidFill>
                  <a:srgbClr val="605048"/>
                </a:solidFill>
                <a:latin typeface="Roboto Condensed Italics"/>
              </a:rPr>
              <a:t> </a:t>
            </a:r>
            <a:r>
              <a:rPr lang="en-US" sz="4000" dirty="0" err="1">
                <a:solidFill>
                  <a:srgbClr val="605048"/>
                </a:solidFill>
                <a:latin typeface="Roboto Condensed Italics"/>
              </a:rPr>
              <a:t>cái</a:t>
            </a:r>
            <a:r>
              <a:rPr lang="en-US" sz="4000" dirty="0">
                <a:solidFill>
                  <a:srgbClr val="605048"/>
                </a:solidFill>
                <a:latin typeface="Roboto Condensed Italics"/>
              </a:rPr>
              <a:t> </a:t>
            </a:r>
            <a:r>
              <a:rPr lang="en-US" sz="4000" dirty="0" err="1">
                <a:solidFill>
                  <a:srgbClr val="605048"/>
                </a:solidFill>
                <a:latin typeface="Roboto Condensed Italics"/>
              </a:rPr>
              <a:t>khoá</a:t>
            </a:r>
            <a:r>
              <a:rPr lang="en-US" sz="4000" dirty="0">
                <a:solidFill>
                  <a:srgbClr val="605048"/>
                </a:solidFill>
                <a:latin typeface="Roboto Condensed Italics"/>
              </a:rPr>
              <a:t> </a:t>
            </a:r>
            <a:r>
              <a:rPr lang="en-US" sz="4000" dirty="0" err="1">
                <a:solidFill>
                  <a:srgbClr val="605048"/>
                </a:solidFill>
                <a:latin typeface="Roboto Condensed Italics"/>
              </a:rPr>
              <a:t>bạc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cho</a:t>
            </a:r>
            <a:r>
              <a:rPr lang="en-US" sz="4000" dirty="0">
                <a:solidFill>
                  <a:srgbClr val="605048"/>
                </a:solidFill>
                <a:latin typeface="Roboto Condensed Italics"/>
              </a:rPr>
              <a:t> </a:t>
            </a:r>
            <a:r>
              <a:rPr lang="en-US" sz="4000" dirty="0" err="1">
                <a:solidFill>
                  <a:srgbClr val="605048"/>
                </a:solidFill>
                <a:latin typeface="Roboto Condensed Italics"/>
              </a:rPr>
              <a:t>Thượng</a:t>
            </a:r>
            <a:r>
              <a:rPr lang="en-US" sz="4000" dirty="0">
                <a:solidFill>
                  <a:srgbClr val="605048"/>
                </a:solidFill>
                <a:latin typeface="Roboto Condensed Italics"/>
              </a:rPr>
              <a:t> </a:t>
            </a:r>
            <a:r>
              <a:rPr lang="en-US" sz="4000" dirty="0" err="1">
                <a:solidFill>
                  <a:srgbClr val="605048"/>
                </a:solidFill>
                <a:latin typeface="Roboto Condensed Italics"/>
              </a:rPr>
              <a:t>tướng</a:t>
            </a:r>
            <a:r>
              <a:rPr lang="en-US" sz="4000" dirty="0">
                <a:solidFill>
                  <a:srgbClr val="605048"/>
                </a:solidFill>
                <a:latin typeface="Roboto Condensed Italics"/>
              </a:rPr>
              <a:t> </a:t>
            </a:r>
            <a:r>
              <a:rPr lang="en-US" sz="4000" dirty="0" err="1">
                <a:solidFill>
                  <a:srgbClr val="605048"/>
                </a:solidFill>
                <a:latin typeface="Roboto Condensed Italics"/>
              </a:rPr>
              <a:t>quân</a:t>
            </a:r>
            <a:r>
              <a:rPr lang="en-US" sz="4000" dirty="0">
                <a:solidFill>
                  <a:srgbClr val="605048"/>
                </a:solidFill>
                <a:latin typeface="Roboto Condensed Italics"/>
              </a:rPr>
              <a:t>. </a:t>
            </a:r>
            <a:r>
              <a:rPr lang="en-US" sz="4000" dirty="0" err="1">
                <a:solidFill>
                  <a:srgbClr val="605048"/>
                </a:solidFill>
                <a:latin typeface="Roboto Condensed Italics"/>
              </a:rPr>
              <a:t>Thượng</a:t>
            </a:r>
            <a:r>
              <a:rPr lang="en-US" sz="4000" dirty="0">
                <a:solidFill>
                  <a:srgbClr val="605048"/>
                </a:solidFill>
                <a:latin typeface="Roboto Condensed Italics"/>
              </a:rPr>
              <a:t> </a:t>
            </a:r>
            <a:r>
              <a:rPr lang="en-US" sz="4000" dirty="0" err="1">
                <a:solidFill>
                  <a:srgbClr val="605048"/>
                </a:solidFill>
                <a:latin typeface="Roboto Condensed Italics"/>
              </a:rPr>
              <a:t>tướng</a:t>
            </a:r>
            <a:r>
              <a:rPr lang="en-US" sz="4000" dirty="0">
                <a:solidFill>
                  <a:srgbClr val="605048"/>
                </a:solidFill>
                <a:latin typeface="Roboto Condensed Italics"/>
              </a:rPr>
              <a:t> </a:t>
            </a:r>
            <a:r>
              <a:rPr lang="en-US" sz="4000" dirty="0" err="1">
                <a:solidFill>
                  <a:srgbClr val="605048"/>
                </a:solidFill>
                <a:latin typeface="Roboto Condensed Italics"/>
              </a:rPr>
              <a:t>quân</a:t>
            </a:r>
            <a:r>
              <a:rPr lang="en-US" sz="4000" dirty="0">
                <a:solidFill>
                  <a:srgbClr val="605048"/>
                </a:solidFill>
                <a:latin typeface="Roboto Condensed Italics"/>
              </a:rPr>
              <a:t> </a:t>
            </a:r>
            <a:r>
              <a:rPr lang="en-US" sz="4000" dirty="0" err="1">
                <a:solidFill>
                  <a:srgbClr val="605048"/>
                </a:solidFill>
                <a:latin typeface="Roboto Condensed Italics"/>
              </a:rPr>
              <a:t>suy</a:t>
            </a:r>
            <a:r>
              <a:rPr lang="en-US" sz="4000" dirty="0">
                <a:solidFill>
                  <a:srgbClr val="605048"/>
                </a:solidFill>
                <a:latin typeface="Roboto Condensed Italics"/>
              </a:rPr>
              <a:t> </a:t>
            </a:r>
            <a:r>
              <a:rPr lang="en-US" sz="4000" dirty="0" err="1">
                <a:solidFill>
                  <a:srgbClr val="605048"/>
                </a:solidFill>
                <a:latin typeface="Roboto Condensed Italics"/>
              </a:rPr>
              <a:t>nghĩ</a:t>
            </a:r>
            <a:r>
              <a:rPr lang="en-US" sz="4000" dirty="0">
                <a:solidFill>
                  <a:srgbClr val="605048"/>
                </a:solidFill>
                <a:latin typeface="Roboto Condensed Italics"/>
              </a:rPr>
              <a:t> </a:t>
            </a:r>
            <a:r>
              <a:rPr lang="en-US" sz="4000" dirty="0" err="1">
                <a:solidFill>
                  <a:srgbClr val="605048"/>
                </a:solidFill>
                <a:latin typeface="Roboto Condensed Italics"/>
              </a:rPr>
              <a:t>rồi</a:t>
            </a:r>
            <a:r>
              <a:rPr lang="en-US" sz="4000" dirty="0">
                <a:solidFill>
                  <a:srgbClr val="605048"/>
                </a:solidFill>
                <a:latin typeface="Roboto Condensed Italics"/>
              </a:rPr>
              <a:t> </a:t>
            </a:r>
            <a:r>
              <a:rPr lang="en-US" sz="4000" dirty="0" err="1">
                <a:solidFill>
                  <a:srgbClr val="605048"/>
                </a:solidFill>
                <a:latin typeface="Roboto Condensed Italics"/>
              </a:rPr>
              <a:t>sẽ</a:t>
            </a:r>
            <a:r>
              <a:rPr lang="en-US" sz="4000" dirty="0">
                <a:solidFill>
                  <a:srgbClr val="605048"/>
                </a:solidFill>
                <a:latin typeface="Roboto Condensed Italics"/>
              </a:rPr>
              <a:t> </a:t>
            </a:r>
            <a:r>
              <a:rPr lang="en-US" sz="4000" dirty="0" err="1">
                <a:solidFill>
                  <a:srgbClr val="605048"/>
                </a:solidFill>
                <a:latin typeface="Roboto Condensed Italics"/>
              </a:rPr>
              <a:t>hiểu</a:t>
            </a:r>
            <a:r>
              <a:rPr lang="en-US" sz="4000" dirty="0">
                <a:solidFill>
                  <a:srgbClr val="605048"/>
                </a:solidFill>
                <a:latin typeface="Roboto Condensed Italics"/>
              </a:rPr>
              <a:t> </a:t>
            </a:r>
            <a:r>
              <a:rPr lang="en-US" sz="4000" dirty="0" err="1">
                <a:solidFill>
                  <a:srgbClr val="605048"/>
                </a:solidFill>
                <a:latin typeface="Roboto Condensed Italics"/>
              </a:rPr>
              <a:t>được</a:t>
            </a:r>
            <a:r>
              <a:rPr lang="en-US" sz="4000" dirty="0">
                <a:solidFill>
                  <a:srgbClr val="605048"/>
                </a:solidFill>
                <a:latin typeface="Roboto Condensed Italics"/>
              </a:rPr>
              <a:t> ý ta. </a:t>
            </a:r>
            <a:r>
              <a:rPr lang="en-US" sz="4000" dirty="0" err="1">
                <a:solidFill>
                  <a:srgbClr val="605048"/>
                </a:solidFill>
                <a:latin typeface="Roboto Condensed Italics"/>
              </a:rPr>
              <a:t>Nếu</a:t>
            </a:r>
            <a:r>
              <a:rPr lang="en-US" sz="4000" dirty="0">
                <a:solidFill>
                  <a:srgbClr val="605048"/>
                </a:solidFill>
                <a:latin typeface="Roboto Condensed Italics"/>
              </a:rPr>
              <a:t> </a:t>
            </a:r>
            <a:r>
              <a:rPr lang="en-US" sz="4000" dirty="0" err="1">
                <a:solidFill>
                  <a:srgbClr val="605048"/>
                </a:solidFill>
                <a:latin typeface="Roboto Condensed Italics"/>
              </a:rPr>
              <a:t>vật</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rơi</a:t>
            </a:r>
            <a:r>
              <a:rPr lang="en-US" sz="4000" dirty="0">
                <a:solidFill>
                  <a:srgbClr val="605048"/>
                </a:solidFill>
                <a:latin typeface="Roboto Condensed Italics"/>
              </a:rPr>
              <a:t> </a:t>
            </a:r>
            <a:r>
              <a:rPr lang="en-US" sz="4000" dirty="0" err="1">
                <a:solidFill>
                  <a:srgbClr val="605048"/>
                </a:solidFill>
                <a:latin typeface="Roboto Condensed Italics"/>
              </a:rPr>
              <a:t>vào</a:t>
            </a:r>
            <a:r>
              <a:rPr lang="en-US" sz="4000" dirty="0">
                <a:solidFill>
                  <a:srgbClr val="605048"/>
                </a:solidFill>
                <a:latin typeface="Roboto Condensed Italics"/>
              </a:rPr>
              <a:t> </a:t>
            </a:r>
            <a:r>
              <a:rPr lang="en-US" sz="4000" dirty="0" err="1">
                <a:solidFill>
                  <a:srgbClr val="605048"/>
                </a:solidFill>
                <a:latin typeface="Roboto Condensed Italics"/>
              </a:rPr>
              <a:t>tay</a:t>
            </a:r>
            <a:r>
              <a:rPr lang="en-US" sz="4000" dirty="0">
                <a:solidFill>
                  <a:srgbClr val="605048"/>
                </a:solidFill>
                <a:latin typeface="Roboto Condensed Italics"/>
              </a:rPr>
              <a:t> </a:t>
            </a:r>
            <a:r>
              <a:rPr lang="en-US" sz="4000" dirty="0" err="1">
                <a:solidFill>
                  <a:srgbClr val="605048"/>
                </a:solidFill>
                <a:latin typeface="Roboto Condensed Italics"/>
              </a:rPr>
              <a:t>quân</a:t>
            </a:r>
            <a:r>
              <a:rPr lang="en-US" sz="4000" dirty="0">
                <a:solidFill>
                  <a:srgbClr val="605048"/>
                </a:solidFill>
                <a:latin typeface="Roboto Condensed Italics"/>
              </a:rPr>
              <a:t> </a:t>
            </a:r>
            <a:r>
              <a:rPr lang="en-US" sz="4000" dirty="0" err="1">
                <a:solidFill>
                  <a:srgbClr val="605048"/>
                </a:solidFill>
                <a:latin typeface="Roboto Condensed Italics"/>
              </a:rPr>
              <a:t>Nguyên</a:t>
            </a:r>
            <a:r>
              <a:rPr lang="en-US" sz="4000" dirty="0">
                <a:solidFill>
                  <a:srgbClr val="605048"/>
                </a:solidFill>
                <a:latin typeface="Roboto Condensed Italics"/>
              </a:rPr>
              <a:t>, </a:t>
            </a:r>
            <a:r>
              <a:rPr lang="en-US" sz="4000" dirty="0" err="1">
                <a:solidFill>
                  <a:srgbClr val="605048"/>
                </a:solidFill>
                <a:latin typeface="Roboto Condensed Italics"/>
              </a:rPr>
              <a:t>chúng</a:t>
            </a:r>
            <a:r>
              <a:rPr lang="en-US" sz="4000" dirty="0">
                <a:solidFill>
                  <a:srgbClr val="605048"/>
                </a:solidFill>
                <a:latin typeface="Roboto Condensed Italics"/>
              </a:rPr>
              <a:t> </a:t>
            </a:r>
            <a:r>
              <a:rPr lang="en-US" sz="4000" dirty="0" err="1">
                <a:solidFill>
                  <a:srgbClr val="605048"/>
                </a:solidFill>
                <a:latin typeface="Roboto Condensed Italics"/>
              </a:rPr>
              <a:t>cũng</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thể</a:t>
            </a:r>
            <a:r>
              <a:rPr lang="en-US" sz="4000" dirty="0">
                <a:solidFill>
                  <a:srgbClr val="605048"/>
                </a:solidFill>
                <a:latin typeface="Roboto Condensed Italics"/>
              </a:rPr>
              <a:t> </a:t>
            </a:r>
            <a:r>
              <a:rPr lang="en-US" sz="4000" dirty="0" err="1">
                <a:solidFill>
                  <a:srgbClr val="605048"/>
                </a:solidFill>
                <a:latin typeface="Roboto Condensed Italics"/>
              </a:rPr>
              <a:t>nào</a:t>
            </a:r>
            <a:r>
              <a:rPr lang="en-US" sz="4000" dirty="0">
                <a:solidFill>
                  <a:srgbClr val="605048"/>
                </a:solidFill>
                <a:latin typeface="Roboto Condensed Italics"/>
              </a:rPr>
              <a:t> </a:t>
            </a:r>
            <a:r>
              <a:rPr lang="en-US" sz="4000" dirty="0" err="1">
                <a:solidFill>
                  <a:srgbClr val="605048"/>
                </a:solidFill>
                <a:latin typeface="Roboto Condensed Italics"/>
              </a:rPr>
              <a:t>ngờ</a:t>
            </a:r>
            <a:r>
              <a:rPr lang="en-US" sz="4000" dirty="0">
                <a:solidFill>
                  <a:srgbClr val="605048"/>
                </a:solidFill>
                <a:latin typeface="Roboto Condensed Italics"/>
              </a:rPr>
              <a:t> </a:t>
            </a:r>
            <a:r>
              <a:rPr lang="en-US" sz="4000" dirty="0" err="1">
                <a:solidFill>
                  <a:srgbClr val="605048"/>
                </a:solidFill>
                <a:latin typeface="Roboto Condensed Italics"/>
              </a:rPr>
              <a:t>được</a:t>
            </a:r>
            <a:r>
              <a:rPr lang="en-US" sz="4000" dirty="0">
                <a:solidFill>
                  <a:srgbClr val="605048"/>
                </a:solidFill>
                <a:latin typeface="Roboto Condensed Italics"/>
              </a:rPr>
              <a:t> </a:t>
            </a:r>
            <a:r>
              <a:rPr lang="en-US" sz="4000" dirty="0" err="1">
                <a:solidFill>
                  <a:srgbClr val="605048"/>
                </a:solidFill>
                <a:latin typeface="Roboto Condensed Italics"/>
              </a:rPr>
              <a:t>rằng</a:t>
            </a:r>
            <a:r>
              <a:rPr lang="en-US" sz="4000" dirty="0">
                <a:solidFill>
                  <a:srgbClr val="605048"/>
                </a:solidFill>
                <a:latin typeface="Roboto Condensed Italics"/>
              </a:rPr>
              <a:t> </a:t>
            </a:r>
            <a:r>
              <a:rPr lang="en-US" sz="4000" dirty="0" err="1">
                <a:solidFill>
                  <a:srgbClr val="605048"/>
                </a:solidFill>
                <a:latin typeface="Roboto Condensed Italics"/>
              </a:rPr>
              <a:t>chiếc</a:t>
            </a:r>
            <a:r>
              <a:rPr lang="en-US" sz="4000" dirty="0">
                <a:solidFill>
                  <a:srgbClr val="605048"/>
                </a:solidFill>
                <a:latin typeface="Roboto Condensed Italics"/>
              </a:rPr>
              <a:t> </a:t>
            </a:r>
            <a:r>
              <a:rPr lang="en-US" sz="4000" dirty="0" err="1">
                <a:solidFill>
                  <a:srgbClr val="605048"/>
                </a:solidFill>
                <a:latin typeface="Roboto Condensed Italics"/>
              </a:rPr>
              <a:t>khoá</a:t>
            </a:r>
            <a:r>
              <a:rPr lang="en-US" sz="4000" dirty="0">
                <a:solidFill>
                  <a:srgbClr val="605048"/>
                </a:solidFill>
                <a:latin typeface="Roboto Condensed Italics"/>
              </a:rPr>
              <a:t> </a:t>
            </a:r>
            <a:r>
              <a:rPr lang="en-US" sz="4000" dirty="0" err="1">
                <a:solidFill>
                  <a:srgbClr val="605048"/>
                </a:solidFill>
                <a:latin typeface="Roboto Condensed Italics"/>
              </a:rPr>
              <a:t>bạc</a:t>
            </a:r>
            <a:r>
              <a:rPr lang="en-US" sz="4000" dirty="0">
                <a:solidFill>
                  <a:srgbClr val="605048"/>
                </a:solidFill>
                <a:latin typeface="Roboto Condensed Italics"/>
              </a:rPr>
              <a:t>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liên</a:t>
            </a:r>
            <a:r>
              <a:rPr lang="en-US" sz="4000" dirty="0">
                <a:solidFill>
                  <a:srgbClr val="605048"/>
                </a:solidFill>
                <a:latin typeface="Roboto Condensed Italics"/>
              </a:rPr>
              <a:t> </a:t>
            </a:r>
            <a:r>
              <a:rPr lang="en-US" sz="4000" dirty="0" err="1">
                <a:solidFill>
                  <a:srgbClr val="605048"/>
                </a:solidFill>
                <a:latin typeface="Roboto Condensed Italics"/>
              </a:rPr>
              <a:t>quan</a:t>
            </a:r>
            <a:r>
              <a:rPr lang="en-US" sz="4000" dirty="0">
                <a:solidFill>
                  <a:srgbClr val="605048"/>
                </a:solidFill>
                <a:latin typeface="Roboto Condensed Italics"/>
              </a:rPr>
              <a:t> </a:t>
            </a:r>
            <a:r>
              <a:rPr lang="en-US" sz="4000" dirty="0" err="1">
                <a:solidFill>
                  <a:srgbClr val="605048"/>
                </a:solidFill>
                <a:latin typeface="Roboto Condensed Italics"/>
              </a:rPr>
              <a:t>gì</a:t>
            </a:r>
            <a:r>
              <a:rPr lang="en-US" sz="4000" dirty="0">
                <a:solidFill>
                  <a:srgbClr val="605048"/>
                </a:solidFill>
                <a:latin typeface="Roboto Condensed Italics"/>
              </a:rPr>
              <a:t> </a:t>
            </a:r>
            <a:r>
              <a:rPr lang="en-US" sz="4000" dirty="0" err="1">
                <a:solidFill>
                  <a:srgbClr val="605048"/>
                </a:solidFill>
                <a:latin typeface="Roboto Condensed Italics"/>
              </a:rPr>
              <a:t>đến</a:t>
            </a:r>
            <a:r>
              <a:rPr lang="en-US" sz="4000" dirty="0">
                <a:solidFill>
                  <a:srgbClr val="605048"/>
                </a:solidFill>
                <a:latin typeface="Roboto Condensed Italics"/>
              </a:rPr>
              <a:t> </a:t>
            </a:r>
            <a:r>
              <a:rPr lang="en-US" sz="4000" dirty="0" err="1">
                <a:solidFill>
                  <a:srgbClr val="605048"/>
                </a:solidFill>
                <a:latin typeface="Roboto Condensed Italics"/>
              </a:rPr>
              <a:t>vận</a:t>
            </a:r>
            <a:r>
              <a:rPr lang="en-US" sz="4000" dirty="0">
                <a:solidFill>
                  <a:srgbClr val="605048"/>
                </a:solidFill>
                <a:latin typeface="Roboto Condensed Italics"/>
              </a:rPr>
              <a:t> </a:t>
            </a:r>
            <a:r>
              <a:rPr lang="en-US" sz="4000" dirty="0" err="1">
                <a:solidFill>
                  <a:srgbClr val="605048"/>
                </a:solidFill>
                <a:latin typeface="Roboto Condensed Italics"/>
              </a:rPr>
              <a:t>nước</a:t>
            </a:r>
            <a:r>
              <a:rPr lang="en-US" sz="4000" dirty="0">
                <a:solidFill>
                  <a:srgbClr val="605048"/>
                </a:solidFill>
                <a:latin typeface="Roboto Condensed Italics"/>
              </a:rPr>
              <a:t> </a:t>
            </a:r>
            <a:r>
              <a:rPr lang="en-US" sz="4000" dirty="0" err="1">
                <a:solidFill>
                  <a:srgbClr val="605048"/>
                </a:solidFill>
                <a:latin typeface="Roboto Condensed Italics"/>
              </a:rPr>
              <a:t>đâu</a:t>
            </a:r>
            <a:r>
              <a:rPr lang="en-US" sz="4000" dirty="0">
                <a:solidFill>
                  <a:srgbClr val="605048"/>
                </a:solidFill>
                <a:latin typeface="Roboto Condensed Italics"/>
              </a:rPr>
              <a:t>.”</a:t>
            </a:r>
          </a:p>
        </p:txBody>
      </p:sp>
      <p:sp>
        <p:nvSpPr>
          <p:cNvPr id="24" name="TextBox 24"/>
          <p:cNvSpPr txBox="1"/>
          <p:nvPr/>
        </p:nvSpPr>
        <p:spPr>
          <a:xfrm>
            <a:off x="7598403" y="6470014"/>
            <a:ext cx="6461125" cy="688975"/>
          </a:xfrm>
          <a:prstGeom prst="rect">
            <a:avLst/>
          </a:prstGeom>
        </p:spPr>
        <p:txBody>
          <a:bodyPr lIns="0" tIns="0" rIns="0" bIns="0" rtlCol="0" anchor="t">
            <a:spAutoFit/>
          </a:bodyPr>
          <a:lstStyle/>
          <a:p>
            <a:pPr algn="just">
              <a:lnSpc>
                <a:spcPts val="5600"/>
              </a:lnSpc>
              <a:spcBef>
                <a:spcPct val="0"/>
              </a:spcBef>
            </a:pPr>
            <a:r>
              <a:rPr lang="en-US" sz="4000" dirty="0" err="1">
                <a:solidFill>
                  <a:srgbClr val="605048"/>
                </a:solidFill>
                <a:latin typeface="Roboto Condensed"/>
              </a:rPr>
              <a:t>hài</a:t>
            </a:r>
            <a:r>
              <a:rPr lang="en-US" sz="4000" dirty="0">
                <a:solidFill>
                  <a:srgbClr val="605048"/>
                </a:solidFill>
                <a:latin typeface="Roboto Condensed"/>
              </a:rPr>
              <a:t> </a:t>
            </a:r>
            <a:r>
              <a:rPr lang="en-US" sz="4000" dirty="0" err="1">
                <a:solidFill>
                  <a:srgbClr val="605048"/>
                </a:solidFill>
                <a:latin typeface="Roboto Condensed"/>
              </a:rPr>
              <a:t>lòng</a:t>
            </a:r>
            <a:r>
              <a:rPr lang="en-US" sz="4000" dirty="0">
                <a:solidFill>
                  <a:srgbClr val="605048"/>
                </a:solidFill>
                <a:latin typeface="Roboto Condensed"/>
              </a:rPr>
              <a:t> </a:t>
            </a:r>
            <a:r>
              <a:rPr lang="en-US" sz="4000" dirty="0" err="1">
                <a:solidFill>
                  <a:srgbClr val="605048"/>
                </a:solidFill>
                <a:latin typeface="Roboto Condensed"/>
              </a:rPr>
              <a:t>vì</a:t>
            </a:r>
            <a:r>
              <a:rPr lang="en-US" sz="4000" dirty="0">
                <a:solidFill>
                  <a:srgbClr val="605048"/>
                </a:solidFill>
                <a:latin typeface="Roboto Condensed"/>
              </a:rPr>
              <a:t> Hoàng </a:t>
            </a:r>
            <a:r>
              <a:rPr lang="en-US" sz="4000" dirty="0" err="1">
                <a:solidFill>
                  <a:srgbClr val="605048"/>
                </a:solidFill>
                <a:latin typeface="Roboto Condensed"/>
              </a:rPr>
              <a:t>Đỗ</a:t>
            </a:r>
            <a:r>
              <a:rPr lang="en-US" sz="4000" dirty="0">
                <a:solidFill>
                  <a:srgbClr val="605048"/>
                </a:solidFill>
                <a:latin typeface="Roboto Condensed"/>
              </a:rPr>
              <a:t> </a:t>
            </a:r>
            <a:r>
              <a:rPr lang="en-US" sz="4000" dirty="0" err="1">
                <a:solidFill>
                  <a:srgbClr val="605048"/>
                </a:solidFill>
                <a:latin typeface="Roboto Condensed"/>
              </a:rPr>
              <a:t>tỏ</a:t>
            </a:r>
            <a:r>
              <a:rPr lang="en-US" sz="4000" dirty="0">
                <a:solidFill>
                  <a:srgbClr val="605048"/>
                </a:solidFill>
                <a:latin typeface="Roboto Condensed"/>
              </a:rPr>
              <a:t> </a:t>
            </a:r>
            <a:r>
              <a:rPr lang="en-US" sz="4000" dirty="0" err="1">
                <a:solidFill>
                  <a:srgbClr val="605048"/>
                </a:solidFill>
                <a:latin typeface="Roboto Condensed"/>
              </a:rPr>
              <a:t>ra</a:t>
            </a:r>
            <a:r>
              <a:rPr lang="en-US" sz="4000" dirty="0">
                <a:solidFill>
                  <a:srgbClr val="605048"/>
                </a:solidFill>
                <a:latin typeface="Roboto Condensed"/>
              </a:rPr>
              <a:t> </a:t>
            </a:r>
            <a:r>
              <a:rPr lang="en-US" sz="4000" dirty="0" err="1">
                <a:solidFill>
                  <a:srgbClr val="605048"/>
                </a:solidFill>
                <a:latin typeface="Roboto Condensed"/>
              </a:rPr>
              <a:t>hiểu</a:t>
            </a:r>
            <a:r>
              <a:rPr lang="en-US" sz="4000" dirty="0">
                <a:solidFill>
                  <a:srgbClr val="605048"/>
                </a:solidFill>
                <a:latin typeface="Roboto Condensed"/>
              </a:rPr>
              <a:t> ý</a:t>
            </a:r>
          </a:p>
        </p:txBody>
      </p:sp>
      <p:grpSp>
        <p:nvGrpSpPr>
          <p:cNvPr id="25" name="Group 25"/>
          <p:cNvGrpSpPr/>
          <p:nvPr/>
        </p:nvGrpSpPr>
        <p:grpSpPr>
          <a:xfrm>
            <a:off x="3144608" y="8085130"/>
            <a:ext cx="1874838" cy="1874838"/>
            <a:chOff x="0" y="0"/>
            <a:chExt cx="1485900" cy="1485900"/>
          </a:xfrm>
        </p:grpSpPr>
        <p:sp>
          <p:nvSpPr>
            <p:cNvPr id="26" name="Freeform 26"/>
            <p:cNvSpPr/>
            <p:nvPr/>
          </p:nvSpPr>
          <p:spPr>
            <a:xfrm>
              <a:off x="0" y="0"/>
              <a:ext cx="1485900" cy="1485900"/>
            </a:xfrm>
            <a:custGeom>
              <a:avLst/>
              <a:gdLst/>
              <a:ahLst/>
              <a:cxnLst/>
              <a:rect l="l" t="t" r="r" b="b"/>
              <a:pathLst>
                <a:path w="1485900" h="1485900">
                  <a:moveTo>
                    <a:pt x="0" y="742950"/>
                  </a:moveTo>
                  <a:cubicBezTo>
                    <a:pt x="0" y="332613"/>
                    <a:pt x="332613" y="0"/>
                    <a:pt x="742950" y="0"/>
                  </a:cubicBezTo>
                  <a:cubicBezTo>
                    <a:pt x="1153287" y="0"/>
                    <a:pt x="1485900" y="332613"/>
                    <a:pt x="1485900" y="742950"/>
                  </a:cubicBezTo>
                  <a:cubicBezTo>
                    <a:pt x="1485900" y="1153287"/>
                    <a:pt x="1153287" y="1485900"/>
                    <a:pt x="742950" y="1485900"/>
                  </a:cubicBezTo>
                  <a:cubicBezTo>
                    <a:pt x="332613" y="1485900"/>
                    <a:pt x="0" y="1153287"/>
                    <a:pt x="0" y="742950"/>
                  </a:cubicBezTo>
                  <a:close/>
                </a:path>
              </a:pathLst>
            </a:custGeom>
            <a:solidFill>
              <a:srgbClr val="CBA57C"/>
            </a:solidFill>
          </p:spPr>
          <p:txBody>
            <a:bodyPr/>
            <a:lstStyle/>
            <a:p>
              <a:endParaRPr lang="en-US"/>
            </a:p>
          </p:txBody>
        </p:sp>
      </p:grpSp>
      <p:sp>
        <p:nvSpPr>
          <p:cNvPr id="27" name="TextBox 27"/>
          <p:cNvSpPr txBox="1"/>
          <p:nvPr/>
        </p:nvSpPr>
        <p:spPr>
          <a:xfrm>
            <a:off x="3284728" y="8149962"/>
            <a:ext cx="1594824" cy="1510030"/>
          </a:xfrm>
          <a:prstGeom prst="rect">
            <a:avLst/>
          </a:prstGeom>
        </p:spPr>
        <p:txBody>
          <a:bodyPr lIns="0" tIns="0" rIns="0" bIns="0" rtlCol="0" anchor="t">
            <a:spAutoFit/>
          </a:bodyPr>
          <a:lstStyle/>
          <a:p>
            <a:pPr algn="ctr">
              <a:lnSpc>
                <a:spcPts val="6019"/>
              </a:lnSpc>
            </a:pPr>
            <a:r>
              <a:rPr lang="en-US" sz="4299">
                <a:solidFill>
                  <a:srgbClr val="605048"/>
                </a:solidFill>
                <a:latin typeface="Roboto Condensed Bold"/>
              </a:rPr>
              <a:t>Hành động</a:t>
            </a:r>
          </a:p>
        </p:txBody>
      </p:sp>
      <p:grpSp>
        <p:nvGrpSpPr>
          <p:cNvPr id="28" name="Group 28"/>
          <p:cNvGrpSpPr/>
          <p:nvPr/>
        </p:nvGrpSpPr>
        <p:grpSpPr>
          <a:xfrm>
            <a:off x="5418991" y="7789710"/>
            <a:ext cx="12786321" cy="2344481"/>
            <a:chOff x="0" y="0"/>
            <a:chExt cx="3367591" cy="617476"/>
          </a:xfrm>
        </p:grpSpPr>
        <p:sp>
          <p:nvSpPr>
            <p:cNvPr id="29" name="Freeform 29"/>
            <p:cNvSpPr/>
            <p:nvPr/>
          </p:nvSpPr>
          <p:spPr>
            <a:xfrm>
              <a:off x="0" y="0"/>
              <a:ext cx="3367591" cy="617476"/>
            </a:xfrm>
            <a:custGeom>
              <a:avLst/>
              <a:gdLst/>
              <a:ahLst/>
              <a:cxnLst/>
              <a:rect l="l" t="t" r="r" b="b"/>
              <a:pathLst>
                <a:path w="3367591" h="617476">
                  <a:moveTo>
                    <a:pt x="30880" y="0"/>
                  </a:moveTo>
                  <a:lnTo>
                    <a:pt x="3336711" y="0"/>
                  </a:lnTo>
                  <a:cubicBezTo>
                    <a:pt x="3344901" y="0"/>
                    <a:pt x="3352755" y="3253"/>
                    <a:pt x="3358546" y="9044"/>
                  </a:cubicBezTo>
                  <a:cubicBezTo>
                    <a:pt x="3364337" y="14836"/>
                    <a:pt x="3367591" y="22690"/>
                    <a:pt x="3367591" y="30880"/>
                  </a:cubicBezTo>
                  <a:lnTo>
                    <a:pt x="3367591" y="586597"/>
                  </a:lnTo>
                  <a:cubicBezTo>
                    <a:pt x="3367591" y="603651"/>
                    <a:pt x="3353765" y="617476"/>
                    <a:pt x="3336711" y="617476"/>
                  </a:cubicBezTo>
                  <a:lnTo>
                    <a:pt x="30880" y="617476"/>
                  </a:lnTo>
                  <a:cubicBezTo>
                    <a:pt x="22690" y="617476"/>
                    <a:pt x="14836" y="614223"/>
                    <a:pt x="9044" y="608432"/>
                  </a:cubicBezTo>
                  <a:cubicBezTo>
                    <a:pt x="3253" y="602641"/>
                    <a:pt x="0" y="594786"/>
                    <a:pt x="0" y="586597"/>
                  </a:cubicBezTo>
                  <a:lnTo>
                    <a:pt x="0" y="30880"/>
                  </a:lnTo>
                  <a:cubicBezTo>
                    <a:pt x="0" y="13825"/>
                    <a:pt x="13825" y="0"/>
                    <a:pt x="30880" y="0"/>
                  </a:cubicBezTo>
                  <a:close/>
                </a:path>
              </a:pathLst>
            </a:custGeom>
            <a:solidFill>
              <a:srgbClr val="FFFBF2"/>
            </a:solidFill>
          </p:spPr>
          <p:txBody>
            <a:bodyPr/>
            <a:lstStyle/>
            <a:p>
              <a:endParaRPr lang="en-US"/>
            </a:p>
          </p:txBody>
        </p:sp>
        <p:sp>
          <p:nvSpPr>
            <p:cNvPr id="30" name="TextBox 30"/>
            <p:cNvSpPr txBox="1"/>
            <p:nvPr/>
          </p:nvSpPr>
          <p:spPr>
            <a:xfrm>
              <a:off x="0" y="-28575"/>
              <a:ext cx="3367591" cy="64605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5719225" y="7861294"/>
            <a:ext cx="12256004"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605048"/>
                </a:solidFill>
                <a:latin typeface="Roboto Condensed"/>
              </a:rPr>
              <a:t>Trần</a:t>
            </a:r>
            <a:r>
              <a:rPr lang="en-US" sz="4000" dirty="0">
                <a:solidFill>
                  <a:srgbClr val="605048"/>
                </a:solidFill>
                <a:latin typeface="Roboto Condensed"/>
              </a:rPr>
              <a:t> </a:t>
            </a:r>
            <a:r>
              <a:rPr lang="en-US" sz="4000" dirty="0" err="1">
                <a:solidFill>
                  <a:srgbClr val="605048"/>
                </a:solidFill>
                <a:latin typeface="Roboto Condensed"/>
              </a:rPr>
              <a:t>Quốc</a:t>
            </a:r>
            <a:r>
              <a:rPr lang="en-US" sz="4000" dirty="0">
                <a:solidFill>
                  <a:srgbClr val="605048"/>
                </a:solidFill>
                <a:latin typeface="Roboto Condensed"/>
              </a:rPr>
              <a:t> </a:t>
            </a:r>
            <a:r>
              <a:rPr lang="en-US" sz="4000" dirty="0" err="1">
                <a:solidFill>
                  <a:srgbClr val="605048"/>
                </a:solidFill>
                <a:latin typeface="Roboto Condensed"/>
              </a:rPr>
              <a:t>Tuấn</a:t>
            </a:r>
            <a:r>
              <a:rPr lang="en-US" sz="4000" dirty="0">
                <a:solidFill>
                  <a:srgbClr val="605048"/>
                </a:solidFill>
                <a:latin typeface="Roboto Condensed"/>
              </a:rPr>
              <a:t> </a:t>
            </a:r>
            <a:r>
              <a:rPr lang="en-US" sz="4000" dirty="0" err="1">
                <a:solidFill>
                  <a:srgbClr val="605048"/>
                </a:solidFill>
                <a:latin typeface="Roboto Condensed"/>
              </a:rPr>
              <a:t>trao</a:t>
            </a:r>
            <a:r>
              <a:rPr lang="en-US" sz="4000" dirty="0">
                <a:solidFill>
                  <a:srgbClr val="605048"/>
                </a:solidFill>
                <a:latin typeface="Roboto Condensed"/>
              </a:rPr>
              <a:t> </a:t>
            </a:r>
            <a:r>
              <a:rPr lang="en-US" sz="4000" dirty="0" err="1">
                <a:solidFill>
                  <a:srgbClr val="605048"/>
                </a:solidFill>
                <a:latin typeface="Roboto Condensed"/>
              </a:rPr>
              <a:t>viên</a:t>
            </a:r>
            <a:r>
              <a:rPr lang="en-US" sz="4000" dirty="0">
                <a:solidFill>
                  <a:srgbClr val="605048"/>
                </a:solidFill>
                <a:latin typeface="Roboto Condensed"/>
              </a:rPr>
              <a:t> </a:t>
            </a:r>
            <a:r>
              <a:rPr lang="en-US" sz="4000" dirty="0" err="1">
                <a:solidFill>
                  <a:srgbClr val="605048"/>
                </a:solidFill>
                <a:latin typeface="Roboto Condensed"/>
              </a:rPr>
              <a:t>sáp</a:t>
            </a:r>
            <a:r>
              <a:rPr lang="en-US" sz="4000" dirty="0">
                <a:solidFill>
                  <a:srgbClr val="605048"/>
                </a:solidFill>
                <a:latin typeface="Roboto Condensed"/>
              </a:rPr>
              <a:t> </a:t>
            </a:r>
            <a:r>
              <a:rPr lang="en-US" sz="4000" dirty="0" err="1">
                <a:solidFill>
                  <a:srgbClr val="605048"/>
                </a:solidFill>
                <a:latin typeface="Roboto Condensed"/>
              </a:rPr>
              <a:t>cho</a:t>
            </a:r>
            <a:r>
              <a:rPr lang="en-US" sz="4000" dirty="0">
                <a:solidFill>
                  <a:srgbClr val="605048"/>
                </a:solidFill>
                <a:latin typeface="Roboto Condensed"/>
              </a:rPr>
              <a:t> Hoàng </a:t>
            </a:r>
            <a:r>
              <a:rPr lang="en-US" sz="4000" dirty="0" err="1">
                <a:solidFill>
                  <a:srgbClr val="605048"/>
                </a:solidFill>
                <a:latin typeface="Roboto Condensed"/>
              </a:rPr>
              <a:t>Đỗ</a:t>
            </a:r>
            <a:r>
              <a:rPr lang="en-US" sz="4000" dirty="0">
                <a:solidFill>
                  <a:srgbClr val="605048"/>
                </a:solidFill>
                <a:latin typeface="Roboto Condensed"/>
              </a:rPr>
              <a:t>, </a:t>
            </a:r>
            <a:r>
              <a:rPr lang="en-US" sz="4000" dirty="0" err="1">
                <a:solidFill>
                  <a:srgbClr val="605048"/>
                </a:solidFill>
                <a:latin typeface="Roboto Condensed"/>
              </a:rPr>
              <a:t>chăm</a:t>
            </a:r>
            <a:r>
              <a:rPr lang="en-US" sz="4000" dirty="0">
                <a:solidFill>
                  <a:srgbClr val="605048"/>
                </a:solidFill>
                <a:latin typeface="Roboto Condensed"/>
              </a:rPr>
              <a:t> </a:t>
            </a:r>
            <a:r>
              <a:rPr lang="en-US" sz="4000" dirty="0" err="1">
                <a:solidFill>
                  <a:srgbClr val="605048"/>
                </a:solidFill>
                <a:latin typeface="Roboto Condensed"/>
              </a:rPr>
              <a:t>chú</a:t>
            </a:r>
            <a:r>
              <a:rPr lang="en-US" sz="4000" dirty="0">
                <a:solidFill>
                  <a:srgbClr val="605048"/>
                </a:solidFill>
                <a:latin typeface="Roboto Condensed"/>
              </a:rPr>
              <a:t> </a:t>
            </a:r>
            <a:r>
              <a:rPr lang="en-US" sz="4000" dirty="0" err="1">
                <a:solidFill>
                  <a:srgbClr val="605048"/>
                </a:solidFill>
                <a:latin typeface="Roboto Condensed"/>
              </a:rPr>
              <a:t>ngắm</a:t>
            </a:r>
            <a:r>
              <a:rPr lang="en-US" sz="4000" dirty="0">
                <a:solidFill>
                  <a:srgbClr val="605048"/>
                </a:solidFill>
                <a:latin typeface="Roboto Condensed"/>
              </a:rPr>
              <a:t> </a:t>
            </a:r>
            <a:r>
              <a:rPr lang="en-US" sz="4000" dirty="0" err="1">
                <a:solidFill>
                  <a:srgbClr val="605048"/>
                </a:solidFill>
                <a:latin typeface="Roboto Condensed"/>
              </a:rPr>
              <a:t>cậu</a:t>
            </a:r>
            <a:r>
              <a:rPr lang="en-US" sz="4000" dirty="0">
                <a:solidFill>
                  <a:srgbClr val="605048"/>
                </a:solidFill>
                <a:latin typeface="Roboto Condensed"/>
              </a:rPr>
              <a:t> </a:t>
            </a:r>
            <a:r>
              <a:rPr lang="en-US" sz="4000" dirty="0" err="1">
                <a:solidFill>
                  <a:srgbClr val="605048"/>
                </a:solidFill>
                <a:latin typeface="Roboto Condensed"/>
              </a:rPr>
              <a:t>bé</a:t>
            </a:r>
            <a:r>
              <a:rPr lang="en-US" sz="4000" dirty="0">
                <a:solidFill>
                  <a:srgbClr val="605048"/>
                </a:solidFill>
                <a:latin typeface="Roboto Condensed"/>
              </a:rPr>
              <a:t>, </a:t>
            </a:r>
            <a:r>
              <a:rPr lang="en-US" sz="4000" dirty="0" err="1">
                <a:solidFill>
                  <a:srgbClr val="605048"/>
                </a:solidFill>
                <a:latin typeface="Roboto Condensed"/>
              </a:rPr>
              <a:t>nheo</a:t>
            </a:r>
            <a:r>
              <a:rPr lang="en-US" sz="4000" dirty="0">
                <a:solidFill>
                  <a:srgbClr val="605048"/>
                </a:solidFill>
                <a:latin typeface="Roboto Condensed"/>
              </a:rPr>
              <a:t> </a:t>
            </a:r>
            <a:r>
              <a:rPr lang="en-US" sz="4000" dirty="0" err="1">
                <a:solidFill>
                  <a:srgbClr val="605048"/>
                </a:solidFill>
                <a:latin typeface="Roboto Condensed"/>
              </a:rPr>
              <a:t>mắt</a:t>
            </a:r>
            <a:r>
              <a:rPr lang="en-US" sz="4000" dirty="0">
                <a:solidFill>
                  <a:srgbClr val="605048"/>
                </a:solidFill>
                <a:latin typeface="Roboto Condensed"/>
              </a:rPr>
              <a:t> </a:t>
            </a:r>
            <a:r>
              <a:rPr lang="en-US" sz="4000" dirty="0" err="1">
                <a:solidFill>
                  <a:srgbClr val="605048"/>
                </a:solidFill>
                <a:latin typeface="Roboto Condensed"/>
              </a:rPr>
              <a:t>cười</a:t>
            </a:r>
            <a:r>
              <a:rPr lang="en-US" sz="4000" dirty="0">
                <a:solidFill>
                  <a:srgbClr val="605048"/>
                </a:solidFill>
                <a:latin typeface="Roboto Condensed"/>
              </a:rPr>
              <a:t>, </a:t>
            </a:r>
            <a:r>
              <a:rPr lang="en-US" sz="4000" dirty="0" err="1">
                <a:solidFill>
                  <a:srgbClr val="605048"/>
                </a:solidFill>
                <a:latin typeface="Roboto Condensed"/>
              </a:rPr>
              <a:t>ông</a:t>
            </a:r>
            <a:r>
              <a:rPr lang="en-US" sz="4000" dirty="0">
                <a:solidFill>
                  <a:srgbClr val="605048"/>
                </a:solidFill>
                <a:latin typeface="Roboto Condensed"/>
              </a:rPr>
              <a:t> </a:t>
            </a:r>
            <a:r>
              <a:rPr lang="en-US" sz="4000" dirty="0" err="1">
                <a:solidFill>
                  <a:srgbClr val="605048"/>
                </a:solidFill>
                <a:latin typeface="Roboto Condensed"/>
              </a:rPr>
              <a:t>móc</a:t>
            </a:r>
            <a:r>
              <a:rPr lang="en-US" sz="4000" dirty="0">
                <a:solidFill>
                  <a:srgbClr val="605048"/>
                </a:solidFill>
                <a:latin typeface="Roboto Condensed"/>
              </a:rPr>
              <a:t> </a:t>
            </a:r>
            <a:r>
              <a:rPr lang="en-US" sz="4000" dirty="0" err="1">
                <a:solidFill>
                  <a:srgbClr val="605048"/>
                </a:solidFill>
                <a:latin typeface="Roboto Condensed"/>
              </a:rPr>
              <a:t>trong</a:t>
            </a:r>
            <a:r>
              <a:rPr lang="en-US" sz="4000" dirty="0">
                <a:solidFill>
                  <a:srgbClr val="605048"/>
                </a:solidFill>
                <a:latin typeface="Roboto Condensed"/>
              </a:rPr>
              <a:t> </a:t>
            </a:r>
            <a:r>
              <a:rPr lang="en-US" sz="4000" dirty="0" err="1">
                <a:solidFill>
                  <a:srgbClr val="605048"/>
                </a:solidFill>
                <a:latin typeface="Roboto Condensed"/>
              </a:rPr>
              <a:t>bọc</a:t>
            </a:r>
            <a:r>
              <a:rPr lang="en-US" sz="4000" dirty="0">
                <a:solidFill>
                  <a:srgbClr val="605048"/>
                </a:solidFill>
                <a:latin typeface="Roboto Condensed"/>
              </a:rPr>
              <a:t> </a:t>
            </a:r>
            <a:r>
              <a:rPr lang="en-US" sz="4000" dirty="0" err="1">
                <a:solidFill>
                  <a:srgbClr val="605048"/>
                </a:solidFill>
                <a:latin typeface="Roboto Condensed"/>
              </a:rPr>
              <a:t>ra</a:t>
            </a:r>
            <a:r>
              <a:rPr lang="en-US" sz="4000" dirty="0">
                <a:solidFill>
                  <a:srgbClr val="605048"/>
                </a:solidFill>
                <a:latin typeface="Roboto Condensed"/>
              </a:rPr>
              <a:t> </a:t>
            </a:r>
            <a:r>
              <a:rPr lang="en-US" sz="4000" dirty="0" err="1">
                <a:solidFill>
                  <a:srgbClr val="605048"/>
                </a:solidFill>
                <a:latin typeface="Roboto Condensed"/>
              </a:rPr>
              <a:t>một</a:t>
            </a:r>
            <a:r>
              <a:rPr lang="en-US" sz="4000" dirty="0">
                <a:solidFill>
                  <a:srgbClr val="605048"/>
                </a:solidFill>
                <a:latin typeface="Roboto Condensed"/>
              </a:rPr>
              <a:t> </a:t>
            </a:r>
            <a:r>
              <a:rPr lang="en-US" sz="4000" dirty="0" err="1">
                <a:solidFill>
                  <a:srgbClr val="605048"/>
                </a:solidFill>
                <a:latin typeface="Roboto Condensed"/>
              </a:rPr>
              <a:t>vật</a:t>
            </a:r>
            <a:r>
              <a:rPr lang="en-US" sz="4000" dirty="0">
                <a:solidFill>
                  <a:srgbClr val="605048"/>
                </a:solidFill>
                <a:latin typeface="Roboto Condensed"/>
              </a:rPr>
              <a:t> </a:t>
            </a:r>
            <a:r>
              <a:rPr lang="en-US" sz="4000" dirty="0" err="1">
                <a:solidFill>
                  <a:srgbClr val="605048"/>
                </a:solidFill>
                <a:latin typeface="Roboto Condensed"/>
              </a:rPr>
              <a:t>và</a:t>
            </a:r>
            <a:r>
              <a:rPr lang="en-US" sz="4000" dirty="0">
                <a:solidFill>
                  <a:srgbClr val="605048"/>
                </a:solidFill>
                <a:latin typeface="Roboto Condensed"/>
              </a:rPr>
              <a:t> </a:t>
            </a:r>
            <a:r>
              <a:rPr lang="en-US" sz="4000" dirty="0" err="1">
                <a:solidFill>
                  <a:srgbClr val="605048"/>
                </a:solidFill>
                <a:latin typeface="Roboto Condensed"/>
              </a:rPr>
              <a:t>khẽ</a:t>
            </a:r>
            <a:r>
              <a:rPr lang="en-US" sz="4000" dirty="0">
                <a:solidFill>
                  <a:srgbClr val="605048"/>
                </a:solidFill>
                <a:latin typeface="Roboto Condensed"/>
              </a:rPr>
              <a:t> rung </a:t>
            </a:r>
            <a:r>
              <a:rPr lang="en-US" sz="4000" dirty="0" err="1">
                <a:solidFill>
                  <a:srgbClr val="605048"/>
                </a:solidFill>
                <a:latin typeface="Roboto Condensed"/>
              </a:rPr>
              <a:t>cổ</a:t>
            </a:r>
            <a:r>
              <a:rPr lang="en-US" sz="4000" dirty="0">
                <a:solidFill>
                  <a:srgbClr val="605048"/>
                </a:solidFill>
                <a:latin typeface="Roboto Condensed"/>
              </a:rPr>
              <a:t> </a:t>
            </a:r>
            <a:r>
              <a:rPr lang="en-US" sz="4000" dirty="0" err="1">
                <a:solidFill>
                  <a:srgbClr val="605048"/>
                </a:solidFill>
                <a:latin typeface="Roboto Condensed"/>
              </a:rPr>
              <a:t>tay</a:t>
            </a:r>
            <a:r>
              <a:rPr lang="en-US" sz="4000" dirty="0">
                <a:solidFill>
                  <a:srgbClr val="605048"/>
                </a:solidFill>
                <a:latin typeface="Roboto Condensed"/>
              </a:rPr>
              <a:t>.</a:t>
            </a:r>
          </a:p>
        </p:txBody>
      </p:sp>
      <p:sp>
        <p:nvSpPr>
          <p:cNvPr id="32" name="TextBox 32"/>
          <p:cNvSpPr txBox="1"/>
          <p:nvPr/>
        </p:nvSpPr>
        <p:spPr>
          <a:xfrm>
            <a:off x="4301018" y="637009"/>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Quốc Tuấn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7713192">
            <a:off x="13335307" y="9869839"/>
            <a:ext cx="9304676" cy="6444350"/>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6">
              <a:alphaModFix amt="88000"/>
            </a:blip>
            <a:stretch>
              <a:fillRect/>
            </a:stretch>
          </a:blipFill>
        </p:spPr>
        <p:txBody>
          <a:bodyPr/>
          <a:lstStyle/>
          <a:p>
            <a:endParaRPr lang="en-US"/>
          </a:p>
        </p:txBody>
      </p:sp>
      <p:sp>
        <p:nvSpPr>
          <p:cNvPr id="10" name="Freeform 10"/>
          <p:cNvSpPr/>
          <p:nvPr/>
        </p:nvSpPr>
        <p:spPr>
          <a:xfrm>
            <a:off x="0" y="4403713"/>
            <a:ext cx="4789554" cy="6083684"/>
          </a:xfrm>
          <a:custGeom>
            <a:avLst/>
            <a:gdLst/>
            <a:ahLst/>
            <a:cxnLst/>
            <a:rect l="l" t="t" r="r" b="b"/>
            <a:pathLst>
              <a:path w="4789554" h="6083684">
                <a:moveTo>
                  <a:pt x="0" y="0"/>
                </a:moveTo>
                <a:lnTo>
                  <a:pt x="4789554" y="0"/>
                </a:lnTo>
                <a:lnTo>
                  <a:pt x="4789554" y="6083684"/>
                </a:lnTo>
                <a:lnTo>
                  <a:pt x="0" y="6083684"/>
                </a:lnTo>
                <a:lnTo>
                  <a:pt x="0" y="0"/>
                </a:lnTo>
                <a:close/>
              </a:path>
            </a:pathLst>
          </a:custGeom>
          <a:blipFill>
            <a:blip r:embed="rId7"/>
            <a:stretch>
              <a:fillRect r="-1034"/>
            </a:stretch>
          </a:blipFill>
        </p:spPr>
        <p:txBody>
          <a:bodyPr/>
          <a:lstStyle/>
          <a:p>
            <a:endParaRPr lang="en-US"/>
          </a:p>
        </p:txBody>
      </p:sp>
      <p:sp>
        <p:nvSpPr>
          <p:cNvPr id="11" name="Freeform 11"/>
          <p:cNvSpPr/>
          <p:nvPr/>
        </p:nvSpPr>
        <p:spPr>
          <a:xfrm>
            <a:off x="424032" y="4976679"/>
            <a:ext cx="3941489" cy="5880618"/>
          </a:xfrm>
          <a:custGeom>
            <a:avLst/>
            <a:gdLst/>
            <a:ahLst/>
            <a:cxnLst/>
            <a:rect l="l" t="t" r="r" b="b"/>
            <a:pathLst>
              <a:path w="3941489" h="5880618">
                <a:moveTo>
                  <a:pt x="0" y="0"/>
                </a:moveTo>
                <a:lnTo>
                  <a:pt x="3941490" y="0"/>
                </a:lnTo>
                <a:lnTo>
                  <a:pt x="3941490" y="5880618"/>
                </a:lnTo>
                <a:lnTo>
                  <a:pt x="0" y="5880618"/>
                </a:lnTo>
                <a:lnTo>
                  <a:pt x="0" y="0"/>
                </a:lnTo>
                <a:close/>
              </a:path>
            </a:pathLst>
          </a:custGeom>
          <a:blipFill>
            <a:blip r:embed="rId8"/>
            <a:stretch>
              <a:fillRect/>
            </a:stretch>
          </a:blipFill>
        </p:spPr>
        <p:txBody>
          <a:bodyPr/>
          <a:lstStyle/>
          <a:p>
            <a:endParaRPr lang="en-US"/>
          </a:p>
        </p:txBody>
      </p:sp>
      <p:grpSp>
        <p:nvGrpSpPr>
          <p:cNvPr id="12" name="Group 12"/>
          <p:cNvGrpSpPr/>
          <p:nvPr/>
        </p:nvGrpSpPr>
        <p:grpSpPr>
          <a:xfrm>
            <a:off x="4789554" y="1028700"/>
            <a:ext cx="13198092" cy="9156767"/>
            <a:chOff x="0" y="0"/>
            <a:chExt cx="1818977" cy="1261997"/>
          </a:xfrm>
        </p:grpSpPr>
        <p:sp>
          <p:nvSpPr>
            <p:cNvPr id="13" name="Freeform 13"/>
            <p:cNvSpPr/>
            <p:nvPr/>
          </p:nvSpPr>
          <p:spPr>
            <a:xfrm>
              <a:off x="0" y="0"/>
              <a:ext cx="1818977" cy="1261997"/>
            </a:xfrm>
            <a:custGeom>
              <a:avLst/>
              <a:gdLst/>
              <a:ahLst/>
              <a:cxnLst/>
              <a:rect l="l" t="t" r="r" b="b"/>
              <a:pathLst>
                <a:path w="1818977" h="1261997">
                  <a:moveTo>
                    <a:pt x="1818977" y="0"/>
                  </a:moveTo>
                  <a:lnTo>
                    <a:pt x="0" y="0"/>
                  </a:lnTo>
                  <a:lnTo>
                    <a:pt x="0" y="1074037"/>
                  </a:lnTo>
                  <a:lnTo>
                    <a:pt x="157480" y="1074037"/>
                  </a:lnTo>
                  <a:lnTo>
                    <a:pt x="157480" y="1261997"/>
                  </a:lnTo>
                  <a:lnTo>
                    <a:pt x="463550" y="1074037"/>
                  </a:lnTo>
                  <a:lnTo>
                    <a:pt x="1818977" y="1074037"/>
                  </a:lnTo>
                  <a:lnTo>
                    <a:pt x="1818977" y="0"/>
                  </a:lnTo>
                  <a:close/>
                </a:path>
              </a:pathLst>
            </a:custGeom>
            <a:solidFill>
              <a:srgbClr val="DDC4A6"/>
            </a:solidFill>
          </p:spPr>
          <p:txBody>
            <a:bodyPr/>
            <a:lstStyle/>
            <a:p>
              <a:endParaRPr lang="en-US"/>
            </a:p>
          </p:txBody>
        </p:sp>
        <p:sp>
          <p:nvSpPr>
            <p:cNvPr id="14" name="TextBox 14"/>
            <p:cNvSpPr txBox="1"/>
            <p:nvPr/>
          </p:nvSpPr>
          <p:spPr>
            <a:xfrm>
              <a:off x="0" y="-47625"/>
              <a:ext cx="1818977" cy="1119122"/>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128570" y="1565814"/>
            <a:ext cx="12420217"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3D2007"/>
                </a:solidFill>
                <a:latin typeface="Roboto Condensed Bold"/>
              </a:rPr>
              <a:t>Dữ</a:t>
            </a:r>
            <a:r>
              <a:rPr lang="en-US" sz="4000" dirty="0">
                <a:solidFill>
                  <a:srgbClr val="3D2007"/>
                </a:solidFill>
                <a:latin typeface="Roboto Condensed Bold"/>
              </a:rPr>
              <a:t> </a:t>
            </a:r>
            <a:r>
              <a:rPr lang="en-US" sz="4000" dirty="0" err="1">
                <a:solidFill>
                  <a:srgbClr val="3D2007"/>
                </a:solidFill>
                <a:latin typeface="Roboto Condensed Bold"/>
              </a:rPr>
              <a:t>kiện</a:t>
            </a:r>
            <a:r>
              <a:rPr lang="en-US" sz="4000" dirty="0">
                <a:solidFill>
                  <a:srgbClr val="3D2007"/>
                </a:solidFill>
                <a:latin typeface="Roboto Condensed Bold"/>
              </a:rPr>
              <a:t> 1: </a:t>
            </a:r>
            <a:r>
              <a:rPr lang="en-US" sz="4000" dirty="0" err="1">
                <a:solidFill>
                  <a:srgbClr val="3D2007"/>
                </a:solidFill>
                <a:latin typeface="Roboto Condensed"/>
              </a:rPr>
              <a:t>Ông</a:t>
            </a:r>
            <a:r>
              <a:rPr lang="en-US" sz="4000" dirty="0">
                <a:solidFill>
                  <a:srgbClr val="3D2007"/>
                </a:solidFill>
                <a:latin typeface="Roboto Condensed"/>
              </a:rPr>
              <a:t> </a:t>
            </a:r>
            <a:r>
              <a:rPr lang="en-US" sz="4000" dirty="0" err="1">
                <a:solidFill>
                  <a:srgbClr val="3D2007"/>
                </a:solidFill>
                <a:latin typeface="Roboto Condensed"/>
              </a:rPr>
              <a:t>được</a:t>
            </a:r>
            <a:r>
              <a:rPr lang="en-US" sz="4000" dirty="0">
                <a:solidFill>
                  <a:srgbClr val="3D2007"/>
                </a:solidFill>
                <a:latin typeface="Roboto Condensed"/>
              </a:rPr>
              <a:t> </a:t>
            </a:r>
            <a:r>
              <a:rPr lang="en-US" sz="4000" dirty="0" err="1">
                <a:solidFill>
                  <a:srgbClr val="3D2007"/>
                </a:solidFill>
                <a:latin typeface="Roboto Condensed"/>
              </a:rPr>
              <a:t>vua</a:t>
            </a:r>
            <a:r>
              <a:rPr lang="en-US" sz="4000" dirty="0">
                <a:solidFill>
                  <a:srgbClr val="3D2007"/>
                </a:solidFill>
                <a:latin typeface="Roboto Condensed"/>
              </a:rPr>
              <a:t> </a:t>
            </a:r>
            <a:r>
              <a:rPr lang="en-US" sz="4000" dirty="0" err="1">
                <a:solidFill>
                  <a:srgbClr val="3D2007"/>
                </a:solidFill>
                <a:latin typeface="Roboto Condensed"/>
              </a:rPr>
              <a:t>Trần</a:t>
            </a:r>
            <a:r>
              <a:rPr lang="en-US" sz="4000" dirty="0">
                <a:solidFill>
                  <a:srgbClr val="3D2007"/>
                </a:solidFill>
                <a:latin typeface="Roboto Condensed"/>
              </a:rPr>
              <a:t> Thái </a:t>
            </a:r>
            <a:r>
              <a:rPr lang="en-US" sz="4000" dirty="0" err="1">
                <a:solidFill>
                  <a:srgbClr val="3D2007"/>
                </a:solidFill>
                <a:latin typeface="Roboto Condensed"/>
              </a:rPr>
              <a:t>Tông</a:t>
            </a:r>
            <a:r>
              <a:rPr lang="en-US" sz="4000" dirty="0">
                <a:solidFill>
                  <a:srgbClr val="3D2007"/>
                </a:solidFill>
                <a:latin typeface="Roboto Condensed"/>
              </a:rPr>
              <a:t> </a:t>
            </a:r>
            <a:r>
              <a:rPr lang="en-US" sz="4000" dirty="0" err="1">
                <a:solidFill>
                  <a:srgbClr val="3D2007"/>
                </a:solidFill>
                <a:latin typeface="Roboto Condensed"/>
              </a:rPr>
              <a:t>nhận</a:t>
            </a:r>
            <a:r>
              <a:rPr lang="en-US" sz="4000" dirty="0">
                <a:solidFill>
                  <a:srgbClr val="3D2007"/>
                </a:solidFill>
                <a:latin typeface="Roboto Condensed"/>
              </a:rPr>
              <a:t> </a:t>
            </a:r>
            <a:r>
              <a:rPr lang="en-US" sz="4000" dirty="0" err="1">
                <a:solidFill>
                  <a:srgbClr val="3D2007"/>
                </a:solidFill>
                <a:latin typeface="Roboto Condensed"/>
              </a:rPr>
              <a:t>làm</a:t>
            </a:r>
            <a:r>
              <a:rPr lang="en-US" sz="4000" dirty="0">
                <a:solidFill>
                  <a:srgbClr val="3D2007"/>
                </a:solidFill>
                <a:latin typeface="Roboto Condensed"/>
              </a:rPr>
              <a:t> </a:t>
            </a:r>
            <a:r>
              <a:rPr lang="en-US" sz="4000" dirty="0" err="1">
                <a:solidFill>
                  <a:srgbClr val="3D2007"/>
                </a:solidFill>
                <a:latin typeface="Roboto Condensed"/>
              </a:rPr>
              <a:t>phò</a:t>
            </a:r>
            <a:r>
              <a:rPr lang="en-US" sz="4000" dirty="0">
                <a:solidFill>
                  <a:srgbClr val="3D2007"/>
                </a:solidFill>
                <a:latin typeface="Roboto Condensed"/>
              </a:rPr>
              <a:t> </a:t>
            </a:r>
            <a:r>
              <a:rPr lang="en-US" sz="4000" dirty="0" err="1">
                <a:solidFill>
                  <a:srgbClr val="3D2007"/>
                </a:solidFill>
                <a:latin typeface="Roboto Condensed"/>
              </a:rPr>
              <a:t>mã</a:t>
            </a:r>
            <a:r>
              <a:rPr lang="en-US" sz="4000" dirty="0">
                <a:solidFill>
                  <a:srgbClr val="3D2007"/>
                </a:solidFill>
                <a:latin typeface="Roboto Condensed"/>
              </a:rPr>
              <a:t> - </a:t>
            </a:r>
            <a:r>
              <a:rPr lang="en-US" sz="4000" dirty="0" err="1">
                <a:solidFill>
                  <a:srgbClr val="3D2007"/>
                </a:solidFill>
                <a:latin typeface="Roboto Condensed"/>
              </a:rPr>
              <a:t>là</a:t>
            </a:r>
            <a:r>
              <a:rPr lang="en-US" sz="4000" dirty="0">
                <a:solidFill>
                  <a:srgbClr val="3D2007"/>
                </a:solidFill>
                <a:latin typeface="Roboto Condensed"/>
              </a:rPr>
              <a:t> </a:t>
            </a:r>
            <a:r>
              <a:rPr lang="en-US" sz="4000" dirty="0" err="1">
                <a:solidFill>
                  <a:srgbClr val="3D2007"/>
                </a:solidFill>
                <a:latin typeface="Roboto Condensed"/>
              </a:rPr>
              <a:t>chồng</a:t>
            </a:r>
            <a:r>
              <a:rPr lang="en-US" sz="4000" dirty="0">
                <a:solidFill>
                  <a:srgbClr val="3D2007"/>
                </a:solidFill>
                <a:latin typeface="Roboto Condensed"/>
              </a:rPr>
              <a:t> </a:t>
            </a:r>
            <a:r>
              <a:rPr lang="en-US" sz="4000" dirty="0" err="1">
                <a:solidFill>
                  <a:srgbClr val="3D2007"/>
                </a:solidFill>
                <a:latin typeface="Roboto Condensed"/>
              </a:rPr>
              <a:t>của</a:t>
            </a:r>
            <a:r>
              <a:rPr lang="en-US" sz="4000" dirty="0">
                <a:solidFill>
                  <a:srgbClr val="3D2007"/>
                </a:solidFill>
                <a:latin typeface="Roboto Condensed"/>
              </a:rPr>
              <a:t> </a:t>
            </a:r>
            <a:r>
              <a:rPr lang="en-US" sz="4000" dirty="0" err="1">
                <a:solidFill>
                  <a:srgbClr val="3D2007"/>
                </a:solidFill>
                <a:latin typeface="Roboto Condensed"/>
              </a:rPr>
              <a:t>công</a:t>
            </a:r>
            <a:r>
              <a:rPr lang="en-US" sz="4000" dirty="0">
                <a:solidFill>
                  <a:srgbClr val="3D2007"/>
                </a:solidFill>
                <a:latin typeface="Roboto Condensed"/>
              </a:rPr>
              <a:t> </a:t>
            </a:r>
            <a:r>
              <a:rPr lang="en-US" sz="4000" dirty="0" err="1">
                <a:solidFill>
                  <a:srgbClr val="3D2007"/>
                </a:solidFill>
                <a:latin typeface="Roboto Condensed"/>
              </a:rPr>
              <a:t>chúa</a:t>
            </a:r>
            <a:r>
              <a:rPr lang="en-US" sz="4000" dirty="0">
                <a:solidFill>
                  <a:srgbClr val="3D2007"/>
                </a:solidFill>
                <a:latin typeface="Roboto Condensed"/>
              </a:rPr>
              <a:t> </a:t>
            </a:r>
            <a:r>
              <a:rPr lang="en-US" sz="4000" dirty="0" err="1">
                <a:solidFill>
                  <a:srgbClr val="3D2007"/>
                </a:solidFill>
                <a:latin typeface="Roboto Condensed"/>
              </a:rPr>
              <a:t>Thụy</a:t>
            </a:r>
            <a:r>
              <a:rPr lang="en-US" sz="4000" dirty="0">
                <a:solidFill>
                  <a:srgbClr val="3D2007"/>
                </a:solidFill>
                <a:latin typeface="Roboto Condensed"/>
              </a:rPr>
              <a:t> </a:t>
            </a:r>
            <a:r>
              <a:rPr lang="en-US" sz="4000" dirty="0" err="1">
                <a:solidFill>
                  <a:srgbClr val="3D2007"/>
                </a:solidFill>
                <a:latin typeface="Roboto Condensed"/>
              </a:rPr>
              <a:t>Bảo</a:t>
            </a:r>
            <a:r>
              <a:rPr lang="en-US" sz="4000" dirty="0">
                <a:solidFill>
                  <a:srgbClr val="3D2007"/>
                </a:solidFill>
                <a:latin typeface="Roboto Condensed"/>
              </a:rPr>
              <a:t> </a:t>
            </a:r>
            <a:r>
              <a:rPr lang="en-US" sz="4000" dirty="0" err="1">
                <a:solidFill>
                  <a:srgbClr val="3D2007"/>
                </a:solidFill>
                <a:latin typeface="Roboto Condensed"/>
              </a:rPr>
              <a:t>và</a:t>
            </a:r>
            <a:r>
              <a:rPr lang="en-US" sz="4000" dirty="0">
                <a:solidFill>
                  <a:srgbClr val="3D2007"/>
                </a:solidFill>
                <a:latin typeface="Roboto Condensed"/>
              </a:rPr>
              <a:t> </a:t>
            </a:r>
            <a:r>
              <a:rPr lang="en-US" sz="4000" dirty="0" err="1">
                <a:solidFill>
                  <a:srgbClr val="3D2007"/>
                </a:solidFill>
                <a:latin typeface="Roboto Condensed"/>
              </a:rPr>
              <a:t>được</a:t>
            </a:r>
            <a:r>
              <a:rPr lang="en-US" sz="4000" dirty="0">
                <a:solidFill>
                  <a:srgbClr val="3D2007"/>
                </a:solidFill>
                <a:latin typeface="Roboto Condensed"/>
              </a:rPr>
              <a:t> </a:t>
            </a:r>
            <a:r>
              <a:rPr lang="en-US" sz="4000" dirty="0" err="1">
                <a:solidFill>
                  <a:srgbClr val="3D2007"/>
                </a:solidFill>
                <a:latin typeface="Roboto Condensed"/>
              </a:rPr>
              <a:t>phong</a:t>
            </a:r>
            <a:r>
              <a:rPr lang="en-US" sz="4000" dirty="0">
                <a:solidFill>
                  <a:srgbClr val="3D2007"/>
                </a:solidFill>
                <a:latin typeface="Roboto Condensed"/>
              </a:rPr>
              <a:t> </a:t>
            </a:r>
            <a:r>
              <a:rPr lang="en-US" sz="4000" dirty="0" err="1">
                <a:solidFill>
                  <a:srgbClr val="3D2007"/>
                </a:solidFill>
                <a:latin typeface="Roboto Condensed"/>
              </a:rPr>
              <a:t>tước</a:t>
            </a:r>
            <a:r>
              <a:rPr lang="en-US" sz="4000" dirty="0">
                <a:solidFill>
                  <a:srgbClr val="3D2007"/>
                </a:solidFill>
                <a:latin typeface="Roboto Condensed"/>
              </a:rPr>
              <a:t> </a:t>
            </a:r>
            <a:r>
              <a:rPr lang="en-US" sz="4000" dirty="0" err="1">
                <a:solidFill>
                  <a:srgbClr val="3D2007"/>
                </a:solidFill>
                <a:latin typeface="Roboto Condensed"/>
              </a:rPr>
              <a:t>là</a:t>
            </a:r>
            <a:r>
              <a:rPr lang="en-US" sz="4000" dirty="0">
                <a:solidFill>
                  <a:srgbClr val="3D2007"/>
                </a:solidFill>
                <a:latin typeface="Roboto Condensed"/>
              </a:rPr>
              <a:t> </a:t>
            </a:r>
            <a:r>
              <a:rPr lang="en-US" sz="4000" dirty="0" err="1">
                <a:solidFill>
                  <a:srgbClr val="3D2007"/>
                </a:solidFill>
                <a:latin typeface="Roboto Condensed"/>
              </a:rPr>
              <a:t>Bảo</a:t>
            </a:r>
            <a:r>
              <a:rPr lang="en-US" sz="4000" dirty="0">
                <a:solidFill>
                  <a:srgbClr val="3D2007"/>
                </a:solidFill>
                <a:latin typeface="Roboto Condensed"/>
              </a:rPr>
              <a:t> </a:t>
            </a:r>
            <a:r>
              <a:rPr lang="en-US" sz="4000" dirty="0" err="1">
                <a:solidFill>
                  <a:srgbClr val="3D2007"/>
                </a:solidFill>
                <a:latin typeface="Roboto Condensed"/>
              </a:rPr>
              <a:t>Nghĩa</a:t>
            </a:r>
            <a:r>
              <a:rPr lang="en-US" sz="4000" dirty="0">
                <a:solidFill>
                  <a:srgbClr val="3D2007"/>
                </a:solidFill>
                <a:latin typeface="Roboto Condensed"/>
              </a:rPr>
              <a:t> </a:t>
            </a:r>
            <a:r>
              <a:rPr lang="en-US" sz="4000" dirty="0" err="1">
                <a:solidFill>
                  <a:srgbClr val="3D2007"/>
                </a:solidFill>
                <a:latin typeface="Roboto Condensed"/>
              </a:rPr>
              <a:t>Vương</a:t>
            </a:r>
            <a:r>
              <a:rPr lang="en-US" sz="4000" dirty="0">
                <a:solidFill>
                  <a:srgbClr val="3D2007"/>
                </a:solidFill>
                <a:latin typeface="Roboto Condensed"/>
              </a:rPr>
              <a:t>, </a:t>
            </a:r>
            <a:r>
              <a:rPr lang="en-US" sz="4000" dirty="0" err="1">
                <a:solidFill>
                  <a:srgbClr val="3D2007"/>
                </a:solidFill>
                <a:latin typeface="Roboto Condensed"/>
              </a:rPr>
              <a:t>thuộc</a:t>
            </a:r>
            <a:r>
              <a:rPr lang="en-US" sz="4000" dirty="0">
                <a:solidFill>
                  <a:srgbClr val="3D2007"/>
                </a:solidFill>
                <a:latin typeface="Roboto Condensed"/>
              </a:rPr>
              <a:t> </a:t>
            </a:r>
            <a:r>
              <a:rPr lang="en-US" sz="4000" dirty="0" err="1">
                <a:solidFill>
                  <a:srgbClr val="3D2007"/>
                </a:solidFill>
                <a:latin typeface="Roboto Condensed"/>
              </a:rPr>
              <a:t>vào</a:t>
            </a:r>
            <a:r>
              <a:rPr lang="en-US" sz="4000" dirty="0">
                <a:solidFill>
                  <a:srgbClr val="3D2007"/>
                </a:solidFill>
                <a:latin typeface="Roboto Condensed"/>
              </a:rPr>
              <a:t> </a:t>
            </a:r>
            <a:r>
              <a:rPr lang="en-US" sz="4000" dirty="0" err="1">
                <a:solidFill>
                  <a:srgbClr val="3D2007"/>
                </a:solidFill>
                <a:latin typeface="Roboto Condensed"/>
              </a:rPr>
              <a:t>hàng</a:t>
            </a:r>
            <a:r>
              <a:rPr lang="en-US" sz="4000" dirty="0">
                <a:solidFill>
                  <a:srgbClr val="3D2007"/>
                </a:solidFill>
                <a:latin typeface="Roboto Condensed"/>
              </a:rPr>
              <a:t> </a:t>
            </a:r>
            <a:r>
              <a:rPr lang="en-US" sz="4000" dirty="0" err="1">
                <a:solidFill>
                  <a:srgbClr val="3D2007"/>
                </a:solidFill>
                <a:latin typeface="Roboto Condensed"/>
              </a:rPr>
              <a:t>tước</a:t>
            </a:r>
            <a:r>
              <a:rPr lang="en-US" sz="4000" dirty="0">
                <a:solidFill>
                  <a:srgbClr val="3D2007"/>
                </a:solidFill>
                <a:latin typeface="Roboto Condensed"/>
              </a:rPr>
              <a:t> </a:t>
            </a:r>
            <a:r>
              <a:rPr lang="en-US" sz="4000" dirty="0" err="1">
                <a:solidFill>
                  <a:srgbClr val="3D2007"/>
                </a:solidFill>
                <a:latin typeface="Roboto Condensed"/>
              </a:rPr>
              <a:t>vị</a:t>
            </a:r>
            <a:r>
              <a:rPr lang="en-US" sz="4000" dirty="0">
                <a:solidFill>
                  <a:srgbClr val="3D2007"/>
                </a:solidFill>
                <a:latin typeface="Roboto Condensed"/>
              </a:rPr>
              <a:t> </a:t>
            </a:r>
            <a:r>
              <a:rPr lang="en-US" sz="4000" dirty="0" err="1">
                <a:solidFill>
                  <a:srgbClr val="3D2007"/>
                </a:solidFill>
                <a:latin typeface="Roboto Condensed"/>
              </a:rPr>
              <a:t>cao</a:t>
            </a:r>
            <a:r>
              <a:rPr lang="en-US" sz="4000" dirty="0">
                <a:solidFill>
                  <a:srgbClr val="3D2007"/>
                </a:solidFill>
                <a:latin typeface="Roboto Condensed"/>
              </a:rPr>
              <a:t> </a:t>
            </a:r>
            <a:r>
              <a:rPr lang="en-US" sz="4000" dirty="0" err="1">
                <a:solidFill>
                  <a:srgbClr val="3D2007"/>
                </a:solidFill>
                <a:latin typeface="Roboto Condensed"/>
              </a:rPr>
              <a:t>nhất</a:t>
            </a:r>
            <a:r>
              <a:rPr lang="en-US" sz="4000" dirty="0">
                <a:solidFill>
                  <a:srgbClr val="3D2007"/>
                </a:solidFill>
                <a:latin typeface="Roboto Condensed"/>
              </a:rPr>
              <a:t> ở </a:t>
            </a:r>
            <a:r>
              <a:rPr lang="en-US" sz="4000" dirty="0" err="1">
                <a:solidFill>
                  <a:srgbClr val="3D2007"/>
                </a:solidFill>
                <a:latin typeface="Roboto Condensed"/>
              </a:rPr>
              <a:t>thời</a:t>
            </a:r>
            <a:r>
              <a:rPr lang="en-US" sz="4000" dirty="0">
                <a:solidFill>
                  <a:srgbClr val="3D2007"/>
                </a:solidFill>
                <a:latin typeface="Roboto Condensed"/>
              </a:rPr>
              <a:t> </a:t>
            </a:r>
            <a:r>
              <a:rPr lang="en-US" sz="4000" dirty="0" err="1">
                <a:solidFill>
                  <a:srgbClr val="3D2007"/>
                </a:solidFill>
                <a:latin typeface="Roboto Condensed"/>
              </a:rPr>
              <a:t>nhà</a:t>
            </a:r>
            <a:r>
              <a:rPr lang="en-US" sz="4000" dirty="0">
                <a:solidFill>
                  <a:srgbClr val="3D2007"/>
                </a:solidFill>
                <a:latin typeface="Roboto Condensed"/>
              </a:rPr>
              <a:t> </a:t>
            </a:r>
            <a:r>
              <a:rPr lang="en-US" sz="4000" dirty="0" err="1">
                <a:solidFill>
                  <a:srgbClr val="3D2007"/>
                </a:solidFill>
                <a:latin typeface="Roboto Condensed"/>
              </a:rPr>
              <a:t>Trần</a:t>
            </a:r>
            <a:endParaRPr lang="en-US" sz="4000" dirty="0">
              <a:solidFill>
                <a:srgbClr val="3D2007"/>
              </a:solidFill>
              <a:latin typeface="Roboto Condensed"/>
            </a:endParaRPr>
          </a:p>
        </p:txBody>
      </p:sp>
      <p:sp>
        <p:nvSpPr>
          <p:cNvPr id="16" name="TextBox 16"/>
          <p:cNvSpPr txBox="1"/>
          <p:nvPr/>
        </p:nvSpPr>
        <p:spPr>
          <a:xfrm>
            <a:off x="5128570" y="4036737"/>
            <a:ext cx="12130730" cy="2950845"/>
          </a:xfrm>
          <a:prstGeom prst="rect">
            <a:avLst/>
          </a:prstGeom>
        </p:spPr>
        <p:txBody>
          <a:bodyPr lIns="0" tIns="0" rIns="0" bIns="0" rtlCol="0" anchor="t">
            <a:spAutoFit/>
          </a:bodyPr>
          <a:lstStyle/>
          <a:p>
            <a:pPr algn="just">
              <a:lnSpc>
                <a:spcPts val="5880"/>
              </a:lnSpc>
              <a:spcBef>
                <a:spcPct val="0"/>
              </a:spcBef>
            </a:pPr>
            <a:r>
              <a:rPr lang="en-US" sz="4200" dirty="0" err="1">
                <a:solidFill>
                  <a:srgbClr val="3D2007"/>
                </a:solidFill>
                <a:latin typeface="Roboto Condensed Bold"/>
              </a:rPr>
              <a:t>Dữ</a:t>
            </a:r>
            <a:r>
              <a:rPr lang="en-US" sz="4200" dirty="0">
                <a:solidFill>
                  <a:srgbClr val="3D2007"/>
                </a:solidFill>
                <a:latin typeface="Roboto Condensed Bold"/>
              </a:rPr>
              <a:t> </a:t>
            </a:r>
            <a:r>
              <a:rPr lang="en-US" sz="4200" dirty="0" err="1">
                <a:solidFill>
                  <a:srgbClr val="3D2007"/>
                </a:solidFill>
                <a:latin typeface="Roboto Condensed Bold"/>
              </a:rPr>
              <a:t>kiện</a:t>
            </a:r>
            <a:r>
              <a:rPr lang="en-US" sz="4200" dirty="0">
                <a:solidFill>
                  <a:srgbClr val="3D2007"/>
                </a:solidFill>
                <a:latin typeface="Roboto Condensed Bold"/>
              </a:rPr>
              <a:t> 2:</a:t>
            </a:r>
            <a:r>
              <a:rPr lang="en-US" sz="4200" dirty="0">
                <a:solidFill>
                  <a:srgbClr val="3D2007"/>
                </a:solidFill>
                <a:latin typeface="Roboto Condensed"/>
              </a:rPr>
              <a:t> Trong </a:t>
            </a:r>
            <a:r>
              <a:rPr lang="en-US" sz="4200" dirty="0" err="1">
                <a:solidFill>
                  <a:srgbClr val="3D2007"/>
                </a:solidFill>
                <a:latin typeface="Roboto Condensed"/>
              </a:rPr>
              <a:t>cuộc</a:t>
            </a:r>
            <a:r>
              <a:rPr lang="en-US" sz="4200" dirty="0">
                <a:solidFill>
                  <a:srgbClr val="3D2007"/>
                </a:solidFill>
                <a:latin typeface="Roboto Condensed"/>
              </a:rPr>
              <a:t> </a:t>
            </a:r>
            <a:r>
              <a:rPr lang="en-US" sz="4200" dirty="0" err="1">
                <a:solidFill>
                  <a:srgbClr val="3D2007"/>
                </a:solidFill>
                <a:latin typeface="Roboto Condensed"/>
              </a:rPr>
              <a:t>kháng</a:t>
            </a:r>
            <a:r>
              <a:rPr lang="en-US" sz="4200" dirty="0">
                <a:solidFill>
                  <a:srgbClr val="3D2007"/>
                </a:solidFill>
                <a:latin typeface="Roboto Condensed"/>
              </a:rPr>
              <a:t> </a:t>
            </a:r>
            <a:r>
              <a:rPr lang="en-US" sz="4200" dirty="0" err="1">
                <a:solidFill>
                  <a:srgbClr val="3D2007"/>
                </a:solidFill>
                <a:latin typeface="Roboto Condensed"/>
              </a:rPr>
              <a:t>chiến</a:t>
            </a:r>
            <a:r>
              <a:rPr lang="en-US" sz="4200" dirty="0">
                <a:solidFill>
                  <a:srgbClr val="3D2007"/>
                </a:solidFill>
                <a:latin typeface="Roboto Condensed"/>
              </a:rPr>
              <a:t> </a:t>
            </a:r>
            <a:r>
              <a:rPr lang="en-US" sz="4200" dirty="0" err="1">
                <a:solidFill>
                  <a:srgbClr val="3D2007"/>
                </a:solidFill>
                <a:latin typeface="Roboto Condensed"/>
              </a:rPr>
              <a:t>chống</a:t>
            </a:r>
            <a:r>
              <a:rPr lang="en-US" sz="4200" dirty="0">
                <a:solidFill>
                  <a:srgbClr val="3D2007"/>
                </a:solidFill>
                <a:latin typeface="Roboto Condensed"/>
              </a:rPr>
              <a:t> </a:t>
            </a:r>
            <a:r>
              <a:rPr lang="en-US" sz="4200" dirty="0" err="1">
                <a:solidFill>
                  <a:srgbClr val="3D2007"/>
                </a:solidFill>
                <a:latin typeface="Roboto Condensed"/>
              </a:rPr>
              <a:t>quân</a:t>
            </a:r>
            <a:r>
              <a:rPr lang="en-US" sz="4200" dirty="0">
                <a:solidFill>
                  <a:srgbClr val="3D2007"/>
                </a:solidFill>
                <a:latin typeface="Roboto Condensed"/>
              </a:rPr>
              <a:t> </a:t>
            </a:r>
            <a:r>
              <a:rPr lang="en-US" sz="4200" dirty="0" err="1">
                <a:solidFill>
                  <a:srgbClr val="3D2007"/>
                </a:solidFill>
                <a:latin typeface="Roboto Condensed"/>
              </a:rPr>
              <a:t>Mông-Nguyên</a:t>
            </a:r>
            <a:r>
              <a:rPr lang="en-US" sz="4200" dirty="0">
                <a:solidFill>
                  <a:srgbClr val="3D2007"/>
                </a:solidFill>
                <a:latin typeface="Roboto Condensed"/>
              </a:rPr>
              <a:t> </a:t>
            </a:r>
            <a:r>
              <a:rPr lang="en-US" sz="4200" dirty="0" err="1">
                <a:solidFill>
                  <a:srgbClr val="3D2007"/>
                </a:solidFill>
                <a:latin typeface="Roboto Condensed"/>
              </a:rPr>
              <a:t>lần</a:t>
            </a:r>
            <a:r>
              <a:rPr lang="en-US" sz="4200" dirty="0">
                <a:solidFill>
                  <a:srgbClr val="3D2007"/>
                </a:solidFill>
                <a:latin typeface="Roboto Condensed"/>
              </a:rPr>
              <a:t> </a:t>
            </a:r>
            <a:r>
              <a:rPr lang="en-US" sz="4200" dirty="0" err="1">
                <a:solidFill>
                  <a:srgbClr val="3D2007"/>
                </a:solidFill>
                <a:latin typeface="Roboto Condensed"/>
              </a:rPr>
              <a:t>thứ</a:t>
            </a:r>
            <a:r>
              <a:rPr lang="en-US" sz="4200" dirty="0">
                <a:solidFill>
                  <a:srgbClr val="3D2007"/>
                </a:solidFill>
                <a:latin typeface="Roboto Condensed"/>
              </a:rPr>
              <a:t> </a:t>
            </a:r>
            <a:r>
              <a:rPr lang="en-US" sz="4200" dirty="0" err="1">
                <a:solidFill>
                  <a:srgbClr val="3D2007"/>
                </a:solidFill>
                <a:latin typeface="Roboto Condensed"/>
              </a:rPr>
              <a:t>hai</a:t>
            </a:r>
            <a:r>
              <a:rPr lang="en-US" sz="4200" dirty="0">
                <a:solidFill>
                  <a:srgbClr val="3D2007"/>
                </a:solidFill>
                <a:latin typeface="Roboto Condensed"/>
              </a:rPr>
              <a:t>, </a:t>
            </a:r>
            <a:r>
              <a:rPr lang="en-US" sz="4200" dirty="0" err="1">
                <a:solidFill>
                  <a:srgbClr val="3D2007"/>
                </a:solidFill>
                <a:latin typeface="Roboto Condensed"/>
              </a:rPr>
              <a:t>ông</a:t>
            </a:r>
            <a:r>
              <a:rPr lang="en-US" sz="4200" dirty="0">
                <a:solidFill>
                  <a:srgbClr val="3D2007"/>
                </a:solidFill>
                <a:latin typeface="Roboto Condensed"/>
              </a:rPr>
              <a:t> </a:t>
            </a:r>
            <a:r>
              <a:rPr lang="en-US" sz="4200" dirty="0" err="1">
                <a:solidFill>
                  <a:srgbClr val="3D2007"/>
                </a:solidFill>
                <a:latin typeface="Roboto Condensed"/>
              </a:rPr>
              <a:t>được</a:t>
            </a:r>
            <a:r>
              <a:rPr lang="en-US" sz="4200" dirty="0">
                <a:solidFill>
                  <a:srgbClr val="3D2007"/>
                </a:solidFill>
                <a:latin typeface="Roboto Condensed"/>
              </a:rPr>
              <a:t> </a:t>
            </a:r>
            <a:r>
              <a:rPr lang="en-US" sz="4200" dirty="0" err="1">
                <a:solidFill>
                  <a:srgbClr val="3D2007"/>
                </a:solidFill>
                <a:latin typeface="Roboto Condensed"/>
              </a:rPr>
              <a:t>giao</a:t>
            </a:r>
            <a:r>
              <a:rPr lang="en-US" sz="4200" dirty="0">
                <a:solidFill>
                  <a:srgbClr val="3D2007"/>
                </a:solidFill>
                <a:latin typeface="Roboto Condensed"/>
              </a:rPr>
              <a:t> </a:t>
            </a:r>
            <a:r>
              <a:rPr lang="en-US" sz="4200" dirty="0" err="1">
                <a:solidFill>
                  <a:srgbClr val="3D2007"/>
                </a:solidFill>
                <a:latin typeface="Roboto Condensed"/>
              </a:rPr>
              <a:t>chỉ</a:t>
            </a:r>
            <a:r>
              <a:rPr lang="en-US" sz="4200" dirty="0">
                <a:solidFill>
                  <a:srgbClr val="3D2007"/>
                </a:solidFill>
                <a:latin typeface="Roboto Condensed"/>
              </a:rPr>
              <a:t> </a:t>
            </a:r>
            <a:r>
              <a:rPr lang="en-US" sz="4200" dirty="0" err="1">
                <a:solidFill>
                  <a:srgbClr val="3D2007"/>
                </a:solidFill>
                <a:latin typeface="Roboto Condensed"/>
              </a:rPr>
              <a:t>huy</a:t>
            </a:r>
            <a:r>
              <a:rPr lang="en-US" sz="4200" dirty="0">
                <a:solidFill>
                  <a:srgbClr val="3D2007"/>
                </a:solidFill>
                <a:latin typeface="Roboto Condensed"/>
              </a:rPr>
              <a:t>, </a:t>
            </a:r>
            <a:r>
              <a:rPr lang="en-US" sz="4200" dirty="0" err="1">
                <a:solidFill>
                  <a:srgbClr val="3D2007"/>
                </a:solidFill>
                <a:latin typeface="Roboto Condensed"/>
              </a:rPr>
              <a:t>tổ</a:t>
            </a:r>
            <a:r>
              <a:rPr lang="en-US" sz="4200" dirty="0">
                <a:solidFill>
                  <a:srgbClr val="3D2007"/>
                </a:solidFill>
                <a:latin typeface="Roboto Condensed"/>
              </a:rPr>
              <a:t> </a:t>
            </a:r>
            <a:r>
              <a:rPr lang="en-US" sz="4200" dirty="0" err="1">
                <a:solidFill>
                  <a:srgbClr val="3D2007"/>
                </a:solidFill>
                <a:latin typeface="Roboto Condensed"/>
              </a:rPr>
              <a:t>chức</a:t>
            </a:r>
            <a:r>
              <a:rPr lang="en-US" sz="4200" dirty="0">
                <a:solidFill>
                  <a:srgbClr val="3D2007"/>
                </a:solidFill>
                <a:latin typeface="Roboto Condensed"/>
              </a:rPr>
              <a:t> </a:t>
            </a:r>
            <a:r>
              <a:rPr lang="en-US" sz="4200" dirty="0" err="1">
                <a:solidFill>
                  <a:srgbClr val="3D2007"/>
                </a:solidFill>
                <a:latin typeface="Roboto Condensed"/>
              </a:rPr>
              <a:t>chặn</a:t>
            </a:r>
            <a:r>
              <a:rPr lang="en-US" sz="4200" dirty="0">
                <a:solidFill>
                  <a:srgbClr val="3D2007"/>
                </a:solidFill>
                <a:latin typeface="Roboto Condensed"/>
              </a:rPr>
              <a:t> </a:t>
            </a:r>
            <a:r>
              <a:rPr lang="en-US" sz="4200" dirty="0" err="1">
                <a:solidFill>
                  <a:srgbClr val="3D2007"/>
                </a:solidFill>
                <a:latin typeface="Roboto Condensed"/>
              </a:rPr>
              <a:t>đánh</a:t>
            </a:r>
            <a:r>
              <a:rPr lang="en-US" sz="4200" dirty="0">
                <a:solidFill>
                  <a:srgbClr val="3D2007"/>
                </a:solidFill>
                <a:latin typeface="Roboto Condensed"/>
              </a:rPr>
              <a:t> </a:t>
            </a:r>
            <a:r>
              <a:rPr lang="en-US" sz="4200" dirty="0" err="1">
                <a:solidFill>
                  <a:srgbClr val="3D2007"/>
                </a:solidFill>
                <a:latin typeface="Roboto Condensed"/>
              </a:rPr>
              <a:t>quân</a:t>
            </a:r>
            <a:r>
              <a:rPr lang="en-US" sz="4200" dirty="0">
                <a:solidFill>
                  <a:srgbClr val="3D2007"/>
                </a:solidFill>
                <a:latin typeface="Roboto Condensed"/>
              </a:rPr>
              <a:t> </a:t>
            </a:r>
            <a:r>
              <a:rPr lang="en-US" sz="4200" dirty="0" err="1">
                <a:solidFill>
                  <a:srgbClr val="3D2007"/>
                </a:solidFill>
                <a:latin typeface="Roboto Condensed"/>
              </a:rPr>
              <a:t>giặc</a:t>
            </a:r>
            <a:r>
              <a:rPr lang="en-US" sz="4200" dirty="0">
                <a:solidFill>
                  <a:srgbClr val="3D2007"/>
                </a:solidFill>
                <a:latin typeface="Roboto Condensed"/>
              </a:rPr>
              <a:t> </a:t>
            </a:r>
            <a:r>
              <a:rPr lang="en-US" sz="4200" dirty="0" err="1">
                <a:solidFill>
                  <a:srgbClr val="3D2007"/>
                </a:solidFill>
                <a:latin typeface="Roboto Condensed"/>
              </a:rPr>
              <a:t>tại</a:t>
            </a:r>
            <a:r>
              <a:rPr lang="en-US" sz="4200" dirty="0">
                <a:solidFill>
                  <a:srgbClr val="3D2007"/>
                </a:solidFill>
                <a:latin typeface="Roboto Condensed"/>
              </a:rPr>
              <a:t> </a:t>
            </a:r>
            <a:r>
              <a:rPr lang="en-US" sz="4200" dirty="0" err="1">
                <a:solidFill>
                  <a:srgbClr val="3D2007"/>
                </a:solidFill>
                <a:latin typeface="Roboto Condensed"/>
              </a:rPr>
              <a:t>Thiên</a:t>
            </a:r>
            <a:r>
              <a:rPr lang="en-US" sz="4200" dirty="0">
                <a:solidFill>
                  <a:srgbClr val="3D2007"/>
                </a:solidFill>
                <a:latin typeface="Roboto Condensed"/>
              </a:rPr>
              <a:t> </a:t>
            </a:r>
            <a:r>
              <a:rPr lang="en-US" sz="4200" dirty="0" err="1">
                <a:solidFill>
                  <a:srgbClr val="3D2007"/>
                </a:solidFill>
                <a:latin typeface="Roboto Condensed"/>
              </a:rPr>
              <a:t>Mạc</a:t>
            </a:r>
            <a:r>
              <a:rPr lang="en-US" sz="4200" dirty="0">
                <a:solidFill>
                  <a:srgbClr val="3D2007"/>
                </a:solidFill>
                <a:latin typeface="Roboto Condensed"/>
              </a:rPr>
              <a:t> </a:t>
            </a:r>
            <a:r>
              <a:rPr lang="en-US" sz="4200" dirty="0" err="1">
                <a:solidFill>
                  <a:srgbClr val="3D2007"/>
                </a:solidFill>
                <a:latin typeface="Roboto Condensed"/>
              </a:rPr>
              <a:t>một</a:t>
            </a:r>
            <a:r>
              <a:rPr lang="en-US" sz="4200" dirty="0">
                <a:solidFill>
                  <a:srgbClr val="3D2007"/>
                </a:solidFill>
                <a:latin typeface="Roboto Condensed"/>
              </a:rPr>
              <a:t> </a:t>
            </a:r>
            <a:r>
              <a:rPr lang="en-US" sz="4200" dirty="0" err="1">
                <a:solidFill>
                  <a:srgbClr val="3D2007"/>
                </a:solidFill>
                <a:latin typeface="Roboto Condensed"/>
              </a:rPr>
              <a:t>cứ</a:t>
            </a:r>
            <a:r>
              <a:rPr lang="en-US" sz="4200" dirty="0">
                <a:solidFill>
                  <a:srgbClr val="3D2007"/>
                </a:solidFill>
                <a:latin typeface="Roboto Condensed"/>
              </a:rPr>
              <a:t> </a:t>
            </a:r>
            <a:r>
              <a:rPr lang="en-US" sz="4200" dirty="0" err="1">
                <a:solidFill>
                  <a:srgbClr val="3D2007"/>
                </a:solidFill>
                <a:latin typeface="Roboto Condensed"/>
              </a:rPr>
              <a:t>điểm</a:t>
            </a:r>
            <a:r>
              <a:rPr lang="en-US" sz="4200" dirty="0">
                <a:solidFill>
                  <a:srgbClr val="3D2007"/>
                </a:solidFill>
                <a:latin typeface="Roboto Condensed"/>
              </a:rPr>
              <a:t> </a:t>
            </a:r>
            <a:r>
              <a:rPr lang="en-US" sz="4200" dirty="0" err="1">
                <a:solidFill>
                  <a:srgbClr val="3D2007"/>
                </a:solidFill>
                <a:latin typeface="Roboto Condensed"/>
              </a:rPr>
              <a:t>chiến</a:t>
            </a:r>
            <a:r>
              <a:rPr lang="en-US" sz="4200" dirty="0">
                <a:solidFill>
                  <a:srgbClr val="3D2007"/>
                </a:solidFill>
                <a:latin typeface="Roboto Condensed"/>
              </a:rPr>
              <a:t> </a:t>
            </a:r>
            <a:r>
              <a:rPr lang="en-US" sz="4200" dirty="0" err="1">
                <a:solidFill>
                  <a:srgbClr val="3D2007"/>
                </a:solidFill>
                <a:latin typeface="Roboto Condensed"/>
              </a:rPr>
              <a:t>lược</a:t>
            </a:r>
            <a:r>
              <a:rPr lang="en-US" sz="4200" dirty="0">
                <a:solidFill>
                  <a:srgbClr val="3D2007"/>
                </a:solidFill>
                <a:latin typeface="Roboto Condensed"/>
              </a:rPr>
              <a:t> </a:t>
            </a:r>
            <a:r>
              <a:rPr lang="en-US" sz="4200" dirty="0" err="1">
                <a:solidFill>
                  <a:srgbClr val="3D2007"/>
                </a:solidFill>
                <a:latin typeface="Roboto Condensed"/>
              </a:rPr>
              <a:t>nằm</a:t>
            </a:r>
            <a:r>
              <a:rPr lang="en-US" sz="4200" dirty="0">
                <a:solidFill>
                  <a:srgbClr val="3D2007"/>
                </a:solidFill>
                <a:latin typeface="Roboto Condensed"/>
              </a:rPr>
              <a:t> </a:t>
            </a:r>
            <a:r>
              <a:rPr lang="en-US" sz="4200" dirty="0" err="1">
                <a:solidFill>
                  <a:srgbClr val="3D2007"/>
                </a:solidFill>
                <a:latin typeface="Roboto Condensed"/>
              </a:rPr>
              <a:t>án</a:t>
            </a:r>
            <a:r>
              <a:rPr lang="en-US" sz="4200" dirty="0">
                <a:solidFill>
                  <a:srgbClr val="3D2007"/>
                </a:solidFill>
                <a:latin typeface="Roboto Condensed"/>
              </a:rPr>
              <a:t> </a:t>
            </a:r>
            <a:r>
              <a:rPr lang="en-US" sz="4200" dirty="0" err="1">
                <a:solidFill>
                  <a:srgbClr val="3D2007"/>
                </a:solidFill>
                <a:latin typeface="Roboto Condensed"/>
              </a:rPr>
              <a:t>ngữ</a:t>
            </a:r>
            <a:r>
              <a:rPr lang="en-US" sz="4200" dirty="0">
                <a:solidFill>
                  <a:srgbClr val="3D2007"/>
                </a:solidFill>
                <a:latin typeface="Roboto Condensed"/>
              </a:rPr>
              <a:t> con </a:t>
            </a:r>
            <a:r>
              <a:rPr lang="en-US" sz="4200" dirty="0" err="1">
                <a:solidFill>
                  <a:srgbClr val="3D2007"/>
                </a:solidFill>
                <a:latin typeface="Roboto Condensed"/>
              </a:rPr>
              <a:t>đường</a:t>
            </a:r>
            <a:r>
              <a:rPr lang="en-US" sz="4200" dirty="0">
                <a:solidFill>
                  <a:srgbClr val="3D2007"/>
                </a:solidFill>
                <a:latin typeface="Roboto Condensed"/>
              </a:rPr>
              <a:t> </a:t>
            </a:r>
            <a:r>
              <a:rPr lang="en-US" sz="4200" dirty="0" err="1">
                <a:solidFill>
                  <a:srgbClr val="3D2007"/>
                </a:solidFill>
                <a:latin typeface="Roboto Condensed"/>
              </a:rPr>
              <a:t>thủy</a:t>
            </a:r>
            <a:r>
              <a:rPr lang="en-US" sz="4200" dirty="0">
                <a:solidFill>
                  <a:srgbClr val="3D2007"/>
                </a:solidFill>
                <a:latin typeface="Roboto Condensed"/>
              </a:rPr>
              <a:t>.</a:t>
            </a:r>
          </a:p>
        </p:txBody>
      </p:sp>
      <p:sp>
        <p:nvSpPr>
          <p:cNvPr id="17" name="TextBox 17"/>
          <p:cNvSpPr txBox="1"/>
          <p:nvPr/>
        </p:nvSpPr>
        <p:spPr>
          <a:xfrm>
            <a:off x="5186278" y="7168958"/>
            <a:ext cx="12404643" cy="1419860"/>
          </a:xfrm>
          <a:prstGeom prst="rect">
            <a:avLst/>
          </a:prstGeom>
        </p:spPr>
        <p:txBody>
          <a:bodyPr lIns="0" tIns="0" rIns="0" bIns="0" rtlCol="0" anchor="t">
            <a:spAutoFit/>
          </a:bodyPr>
          <a:lstStyle/>
          <a:p>
            <a:pPr algn="just">
              <a:lnSpc>
                <a:spcPts val="5740"/>
              </a:lnSpc>
              <a:spcBef>
                <a:spcPct val="0"/>
              </a:spcBef>
            </a:pPr>
            <a:r>
              <a:rPr lang="en-US" sz="4100" dirty="0" err="1">
                <a:solidFill>
                  <a:srgbClr val="3D2007"/>
                </a:solidFill>
                <a:latin typeface="Roboto Condensed Bold"/>
              </a:rPr>
              <a:t>Dữ</a:t>
            </a:r>
            <a:r>
              <a:rPr lang="en-US" sz="4100" dirty="0">
                <a:solidFill>
                  <a:srgbClr val="3D2007"/>
                </a:solidFill>
                <a:latin typeface="Roboto Condensed Bold"/>
              </a:rPr>
              <a:t> </a:t>
            </a:r>
            <a:r>
              <a:rPr lang="en-US" sz="4100" dirty="0" err="1">
                <a:solidFill>
                  <a:srgbClr val="3D2007"/>
                </a:solidFill>
                <a:latin typeface="Roboto Condensed Bold"/>
              </a:rPr>
              <a:t>kiện</a:t>
            </a:r>
            <a:r>
              <a:rPr lang="en-US" sz="4100" dirty="0">
                <a:solidFill>
                  <a:srgbClr val="3D2007"/>
                </a:solidFill>
                <a:latin typeface="Roboto Condensed Bold"/>
              </a:rPr>
              <a:t> 3:</a:t>
            </a:r>
            <a:r>
              <a:rPr lang="en-US" sz="4100" dirty="0">
                <a:solidFill>
                  <a:srgbClr val="3D2007"/>
                </a:solidFill>
                <a:latin typeface="Roboto Condensed"/>
              </a:rPr>
              <a:t> </a:t>
            </a:r>
            <a:r>
              <a:rPr lang="en-US" sz="4100" dirty="0" err="1">
                <a:solidFill>
                  <a:srgbClr val="3D2007"/>
                </a:solidFill>
                <a:latin typeface="Roboto Condensed"/>
              </a:rPr>
              <a:t>Ông</a:t>
            </a:r>
            <a:r>
              <a:rPr lang="en-US" sz="4100" dirty="0">
                <a:solidFill>
                  <a:srgbClr val="3D2007"/>
                </a:solidFill>
                <a:latin typeface="Roboto Condensed"/>
              </a:rPr>
              <a:t> </a:t>
            </a:r>
            <a:r>
              <a:rPr lang="en-US" sz="4100" dirty="0" err="1">
                <a:solidFill>
                  <a:srgbClr val="3D2007"/>
                </a:solidFill>
                <a:latin typeface="Roboto Condensed"/>
              </a:rPr>
              <a:t>có</a:t>
            </a:r>
            <a:r>
              <a:rPr lang="en-US" sz="4100" dirty="0">
                <a:solidFill>
                  <a:srgbClr val="3D2007"/>
                </a:solidFill>
                <a:latin typeface="Roboto Condensed"/>
              </a:rPr>
              <a:t> </a:t>
            </a:r>
            <a:r>
              <a:rPr lang="en-US" sz="4100" dirty="0" err="1">
                <a:solidFill>
                  <a:srgbClr val="3D2007"/>
                </a:solidFill>
                <a:latin typeface="Roboto Condensed"/>
              </a:rPr>
              <a:t>một</a:t>
            </a:r>
            <a:r>
              <a:rPr lang="en-US" sz="4100" dirty="0">
                <a:solidFill>
                  <a:srgbClr val="3D2007"/>
                </a:solidFill>
                <a:latin typeface="Roboto Condensed"/>
              </a:rPr>
              <a:t> </a:t>
            </a:r>
            <a:r>
              <a:rPr lang="en-US" sz="4100" dirty="0" err="1">
                <a:solidFill>
                  <a:srgbClr val="3D2007"/>
                </a:solidFill>
                <a:latin typeface="Roboto Condensed"/>
              </a:rPr>
              <a:t>câu</a:t>
            </a:r>
            <a:r>
              <a:rPr lang="en-US" sz="4100" dirty="0">
                <a:solidFill>
                  <a:srgbClr val="3D2007"/>
                </a:solidFill>
                <a:latin typeface="Roboto Condensed"/>
              </a:rPr>
              <a:t> </a:t>
            </a:r>
            <a:r>
              <a:rPr lang="en-US" sz="4100" dirty="0" err="1">
                <a:solidFill>
                  <a:srgbClr val="3D2007"/>
                </a:solidFill>
                <a:latin typeface="Roboto Condensed"/>
              </a:rPr>
              <a:t>nói</a:t>
            </a:r>
            <a:r>
              <a:rPr lang="en-US" sz="4100" dirty="0">
                <a:solidFill>
                  <a:srgbClr val="3D2007"/>
                </a:solidFill>
                <a:latin typeface="Roboto Condensed"/>
              </a:rPr>
              <a:t> </a:t>
            </a:r>
            <a:r>
              <a:rPr lang="en-US" sz="4100" dirty="0" err="1">
                <a:solidFill>
                  <a:srgbClr val="3D2007"/>
                </a:solidFill>
                <a:latin typeface="Roboto Condensed"/>
              </a:rPr>
              <a:t>nổi</a:t>
            </a:r>
            <a:r>
              <a:rPr lang="en-US" sz="4100" dirty="0">
                <a:solidFill>
                  <a:srgbClr val="3D2007"/>
                </a:solidFill>
                <a:latin typeface="Roboto Condensed"/>
              </a:rPr>
              <a:t> </a:t>
            </a:r>
            <a:r>
              <a:rPr lang="en-US" sz="4100" dirty="0" err="1">
                <a:solidFill>
                  <a:srgbClr val="3D2007"/>
                </a:solidFill>
                <a:latin typeface="Roboto Condensed"/>
              </a:rPr>
              <a:t>tiếng</a:t>
            </a:r>
            <a:r>
              <a:rPr lang="en-US" sz="4100" dirty="0">
                <a:solidFill>
                  <a:srgbClr val="3D2007"/>
                </a:solidFill>
                <a:latin typeface="Roboto Condensed"/>
              </a:rPr>
              <a:t> </a:t>
            </a:r>
            <a:r>
              <a:rPr lang="en-US" sz="4100" dirty="0" err="1">
                <a:solidFill>
                  <a:srgbClr val="3D2007"/>
                </a:solidFill>
                <a:latin typeface="Roboto Condensed"/>
              </a:rPr>
              <a:t>khi</a:t>
            </a:r>
            <a:r>
              <a:rPr lang="en-US" sz="4100" dirty="0">
                <a:solidFill>
                  <a:srgbClr val="3D2007"/>
                </a:solidFill>
                <a:latin typeface="Roboto Condensed"/>
              </a:rPr>
              <a:t> </a:t>
            </a:r>
            <a:r>
              <a:rPr lang="en-US" sz="4100" dirty="0" err="1">
                <a:solidFill>
                  <a:srgbClr val="3D2007"/>
                </a:solidFill>
                <a:latin typeface="Roboto Condensed"/>
              </a:rPr>
              <a:t>rơi</a:t>
            </a:r>
            <a:r>
              <a:rPr lang="en-US" sz="4100" dirty="0">
                <a:solidFill>
                  <a:srgbClr val="3D2007"/>
                </a:solidFill>
                <a:latin typeface="Roboto Condensed"/>
              </a:rPr>
              <a:t> </a:t>
            </a:r>
            <a:r>
              <a:rPr lang="en-US" sz="4100" dirty="0" err="1">
                <a:solidFill>
                  <a:srgbClr val="3D2007"/>
                </a:solidFill>
                <a:latin typeface="Roboto Condensed"/>
              </a:rPr>
              <a:t>vào</a:t>
            </a:r>
            <a:r>
              <a:rPr lang="en-US" sz="4100" dirty="0">
                <a:solidFill>
                  <a:srgbClr val="3D2007"/>
                </a:solidFill>
                <a:latin typeface="Roboto Condensed"/>
              </a:rPr>
              <a:t> </a:t>
            </a:r>
            <a:r>
              <a:rPr lang="en-US" sz="4100" dirty="0" err="1">
                <a:solidFill>
                  <a:srgbClr val="3D2007"/>
                </a:solidFill>
                <a:latin typeface="Roboto Condensed"/>
              </a:rPr>
              <a:t>tay</a:t>
            </a:r>
            <a:r>
              <a:rPr lang="en-US" sz="4100" dirty="0">
                <a:solidFill>
                  <a:srgbClr val="3D2007"/>
                </a:solidFill>
                <a:latin typeface="Roboto Condensed"/>
              </a:rPr>
              <a:t> </a:t>
            </a:r>
            <a:r>
              <a:rPr lang="en-US" sz="4100" dirty="0" err="1">
                <a:solidFill>
                  <a:srgbClr val="3D2007"/>
                </a:solidFill>
                <a:latin typeface="Roboto Condensed"/>
              </a:rPr>
              <a:t>địch</a:t>
            </a:r>
            <a:r>
              <a:rPr lang="en-US" sz="4100" dirty="0">
                <a:solidFill>
                  <a:srgbClr val="3D2007"/>
                </a:solidFill>
                <a:latin typeface="Roboto Condensed"/>
              </a:rPr>
              <a:t>: “Ta </a:t>
            </a:r>
            <a:r>
              <a:rPr lang="en-US" sz="4100" dirty="0" err="1">
                <a:solidFill>
                  <a:srgbClr val="3D2007"/>
                </a:solidFill>
                <a:latin typeface="Roboto Condensed"/>
              </a:rPr>
              <a:t>thà</a:t>
            </a:r>
            <a:r>
              <a:rPr lang="en-US" sz="4100" dirty="0">
                <a:solidFill>
                  <a:srgbClr val="3D2007"/>
                </a:solidFill>
                <a:latin typeface="Roboto Condensed"/>
              </a:rPr>
              <a:t> </a:t>
            </a:r>
            <a:r>
              <a:rPr lang="en-US" sz="4100" dirty="0" err="1">
                <a:solidFill>
                  <a:srgbClr val="3D2007"/>
                </a:solidFill>
                <a:latin typeface="Roboto Condensed"/>
              </a:rPr>
              <a:t>làm</a:t>
            </a:r>
            <a:r>
              <a:rPr lang="en-US" sz="4100" dirty="0">
                <a:solidFill>
                  <a:srgbClr val="3D2007"/>
                </a:solidFill>
                <a:latin typeface="Roboto Condensed"/>
              </a:rPr>
              <a:t> </a:t>
            </a:r>
            <a:r>
              <a:rPr lang="en-US" sz="4100" dirty="0" err="1">
                <a:solidFill>
                  <a:srgbClr val="3D2007"/>
                </a:solidFill>
                <a:latin typeface="Roboto Condensed"/>
              </a:rPr>
              <a:t>qủy</a:t>
            </a:r>
            <a:r>
              <a:rPr lang="en-US" sz="4100" dirty="0">
                <a:solidFill>
                  <a:srgbClr val="3D2007"/>
                </a:solidFill>
                <a:latin typeface="Roboto Condensed"/>
              </a:rPr>
              <a:t> </a:t>
            </a:r>
            <a:r>
              <a:rPr lang="en-US" sz="4100" dirty="0" err="1">
                <a:solidFill>
                  <a:srgbClr val="3D2007"/>
                </a:solidFill>
                <a:latin typeface="Roboto Condensed"/>
              </a:rPr>
              <a:t>nước</a:t>
            </a:r>
            <a:r>
              <a:rPr lang="en-US" sz="4100" dirty="0">
                <a:solidFill>
                  <a:srgbClr val="3D2007"/>
                </a:solidFill>
                <a:latin typeface="Roboto Condensed"/>
              </a:rPr>
              <a:t> Nam </a:t>
            </a:r>
            <a:r>
              <a:rPr lang="en-US" sz="4100" dirty="0" err="1">
                <a:solidFill>
                  <a:srgbClr val="3D2007"/>
                </a:solidFill>
                <a:latin typeface="Roboto Condensed"/>
              </a:rPr>
              <a:t>còn</a:t>
            </a:r>
            <a:r>
              <a:rPr lang="en-US" sz="4100" dirty="0">
                <a:solidFill>
                  <a:srgbClr val="3D2007"/>
                </a:solidFill>
                <a:latin typeface="Roboto Condensed"/>
              </a:rPr>
              <a:t> </a:t>
            </a:r>
            <a:r>
              <a:rPr lang="en-US" sz="4100" dirty="0" err="1">
                <a:solidFill>
                  <a:srgbClr val="3D2007"/>
                </a:solidFill>
                <a:latin typeface="Roboto Condensed"/>
              </a:rPr>
              <a:t>hơn</a:t>
            </a:r>
            <a:r>
              <a:rPr lang="en-US" sz="4100" dirty="0">
                <a:solidFill>
                  <a:srgbClr val="3D2007"/>
                </a:solidFill>
                <a:latin typeface="Roboto Condensed"/>
              </a:rPr>
              <a:t> </a:t>
            </a:r>
            <a:r>
              <a:rPr lang="en-US" sz="4100" dirty="0" err="1">
                <a:solidFill>
                  <a:srgbClr val="3D2007"/>
                </a:solidFill>
                <a:latin typeface="Roboto Condensed"/>
              </a:rPr>
              <a:t>làm</a:t>
            </a:r>
            <a:r>
              <a:rPr lang="en-US" sz="4100" dirty="0">
                <a:solidFill>
                  <a:srgbClr val="3D2007"/>
                </a:solidFill>
                <a:latin typeface="Roboto Condensed"/>
              </a:rPr>
              <a:t> </a:t>
            </a:r>
            <a:r>
              <a:rPr lang="en-US" sz="4100" dirty="0" err="1">
                <a:solidFill>
                  <a:srgbClr val="3D2007"/>
                </a:solidFill>
                <a:latin typeface="Roboto Condensed"/>
              </a:rPr>
              <a:t>vương</a:t>
            </a:r>
            <a:r>
              <a:rPr lang="en-US" sz="4100" dirty="0">
                <a:solidFill>
                  <a:srgbClr val="3D2007"/>
                </a:solidFill>
                <a:latin typeface="Roboto Condensed"/>
              </a:rPr>
              <a:t> </a:t>
            </a:r>
            <a:r>
              <a:rPr lang="en-US" sz="4100" dirty="0" err="1">
                <a:solidFill>
                  <a:srgbClr val="3D2007"/>
                </a:solidFill>
                <a:latin typeface="Roboto Condensed"/>
              </a:rPr>
              <a:t>đất</a:t>
            </a:r>
            <a:r>
              <a:rPr lang="en-US" sz="4100" dirty="0">
                <a:solidFill>
                  <a:srgbClr val="3D2007"/>
                </a:solidFill>
                <a:latin typeface="Roboto Condensed"/>
              </a:rPr>
              <a:t> </a:t>
            </a:r>
            <a:r>
              <a:rPr lang="en-US" sz="4100" dirty="0" err="1">
                <a:solidFill>
                  <a:srgbClr val="3D2007"/>
                </a:solidFill>
                <a:latin typeface="Roboto Condensed"/>
              </a:rPr>
              <a:t>Bắc</a:t>
            </a:r>
            <a:r>
              <a:rPr lang="en-US" sz="4100" dirty="0">
                <a:solidFill>
                  <a:srgbClr val="3D2007"/>
                </a:solidFill>
                <a:latin typeface="Roboto Condensed"/>
              </a:rPr>
              <a:t>”. </a:t>
            </a:r>
          </a:p>
        </p:txBody>
      </p:sp>
      <p:sp>
        <p:nvSpPr>
          <p:cNvPr id="18" name="TextBox 18"/>
          <p:cNvSpPr txBox="1"/>
          <p:nvPr/>
        </p:nvSpPr>
        <p:spPr>
          <a:xfrm>
            <a:off x="-472228" y="2562129"/>
            <a:ext cx="5261782" cy="1102359"/>
          </a:xfrm>
          <a:prstGeom prst="rect">
            <a:avLst/>
          </a:prstGeom>
        </p:spPr>
        <p:txBody>
          <a:bodyPr lIns="0" tIns="0" rIns="0" bIns="0" rtlCol="0" anchor="t">
            <a:spAutoFit/>
          </a:bodyPr>
          <a:lstStyle/>
          <a:p>
            <a:pPr algn="ctr">
              <a:lnSpc>
                <a:spcPts val="8540"/>
              </a:lnSpc>
              <a:spcBef>
                <a:spcPct val="0"/>
              </a:spcBef>
            </a:pPr>
            <a:r>
              <a:rPr lang="en-US" sz="6100">
                <a:solidFill>
                  <a:srgbClr val="493423"/>
                </a:solidFill>
                <a:latin typeface="#9Slide07 Crocante"/>
              </a:rPr>
              <a:t>Ông là 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barn(inVertical)">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16313289" y="-38379"/>
            <a:ext cx="1892023" cy="1918401"/>
          </a:xfrm>
          <a:custGeom>
            <a:avLst/>
            <a:gdLst/>
            <a:ahLst/>
            <a:cxnLst/>
            <a:rect l="l" t="t" r="r" b="b"/>
            <a:pathLst>
              <a:path w="1892023" h="1918401">
                <a:moveTo>
                  <a:pt x="0" y="0"/>
                </a:moveTo>
                <a:lnTo>
                  <a:pt x="1892022" y="0"/>
                </a:lnTo>
                <a:lnTo>
                  <a:pt x="1892022" y="1918401"/>
                </a:lnTo>
                <a:lnTo>
                  <a:pt x="0" y="191840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96968" y="3262652"/>
            <a:ext cx="4822478" cy="4822478"/>
            <a:chOff x="0" y="0"/>
            <a:chExt cx="6935164" cy="6935164"/>
          </a:xfrm>
        </p:grpSpPr>
        <p:sp>
          <p:nvSpPr>
            <p:cNvPr id="5" name="Freeform 5"/>
            <p:cNvSpPr/>
            <p:nvPr/>
          </p:nvSpPr>
          <p:spPr>
            <a:xfrm>
              <a:off x="76200" y="76200"/>
              <a:ext cx="6782816" cy="6782816"/>
            </a:xfrm>
            <a:custGeom>
              <a:avLst/>
              <a:gdLst/>
              <a:ahLst/>
              <a:cxnLst/>
              <a:rect l="l" t="t" r="r" b="b"/>
              <a:pathLst>
                <a:path w="6782816" h="6782816">
                  <a:moveTo>
                    <a:pt x="0" y="3391408"/>
                  </a:moveTo>
                  <a:cubicBezTo>
                    <a:pt x="0" y="1518412"/>
                    <a:pt x="1518412" y="0"/>
                    <a:pt x="3391408" y="0"/>
                  </a:cubicBezTo>
                  <a:cubicBezTo>
                    <a:pt x="5264404" y="0"/>
                    <a:pt x="6782816" y="1518412"/>
                    <a:pt x="6782816" y="3391408"/>
                  </a:cubicBezTo>
                  <a:cubicBezTo>
                    <a:pt x="6782816" y="5264404"/>
                    <a:pt x="5264404" y="6782816"/>
                    <a:pt x="3391408" y="6782816"/>
                  </a:cubicBezTo>
                  <a:cubicBezTo>
                    <a:pt x="1518412" y="6782816"/>
                    <a:pt x="0" y="5264404"/>
                    <a:pt x="0" y="3391408"/>
                  </a:cubicBezTo>
                  <a:close/>
                </a:path>
              </a:pathLst>
            </a:custGeom>
            <a:blipFill>
              <a:blip r:embed="rId4"/>
              <a:stretch>
                <a:fillRect l="-45270" r="-45270"/>
              </a:stretch>
            </a:blipFill>
          </p:spPr>
          <p:txBody>
            <a:bodyPr/>
            <a:lstStyle/>
            <a:p>
              <a:endParaRPr lang="en-US"/>
            </a:p>
          </p:txBody>
        </p:sp>
        <p:sp>
          <p:nvSpPr>
            <p:cNvPr id="6" name="Freeform 6"/>
            <p:cNvSpPr/>
            <p:nvPr/>
          </p:nvSpPr>
          <p:spPr>
            <a:xfrm>
              <a:off x="0" y="0"/>
              <a:ext cx="6935216" cy="6935216"/>
            </a:xfrm>
            <a:custGeom>
              <a:avLst/>
              <a:gdLst/>
              <a:ahLst/>
              <a:cxnLst/>
              <a:rect l="l" t="t" r="r" b="b"/>
              <a:pathLst>
                <a:path w="6935216" h="6935216">
                  <a:moveTo>
                    <a:pt x="0" y="3467608"/>
                  </a:moveTo>
                  <a:cubicBezTo>
                    <a:pt x="0" y="1552448"/>
                    <a:pt x="1552448" y="0"/>
                    <a:pt x="3467608" y="0"/>
                  </a:cubicBezTo>
                  <a:lnTo>
                    <a:pt x="3467608" y="76200"/>
                  </a:lnTo>
                  <a:lnTo>
                    <a:pt x="3467608" y="0"/>
                  </a:lnTo>
                  <a:cubicBezTo>
                    <a:pt x="5382641" y="0"/>
                    <a:pt x="6935216" y="1552448"/>
                    <a:pt x="6935216" y="3467608"/>
                  </a:cubicBezTo>
                  <a:cubicBezTo>
                    <a:pt x="6935216" y="5382768"/>
                    <a:pt x="5382641" y="6935216"/>
                    <a:pt x="3467608" y="6935216"/>
                  </a:cubicBezTo>
                  <a:lnTo>
                    <a:pt x="3467608" y="6859016"/>
                  </a:lnTo>
                  <a:lnTo>
                    <a:pt x="3467608" y="6935216"/>
                  </a:lnTo>
                  <a:cubicBezTo>
                    <a:pt x="1552448" y="6935216"/>
                    <a:pt x="0" y="5382641"/>
                    <a:pt x="0" y="3467608"/>
                  </a:cubicBezTo>
                  <a:lnTo>
                    <a:pt x="76200" y="3467608"/>
                  </a:lnTo>
                  <a:lnTo>
                    <a:pt x="140589" y="3508375"/>
                  </a:lnTo>
                  <a:cubicBezTo>
                    <a:pt x="122428" y="3537077"/>
                    <a:pt x="87503" y="3550285"/>
                    <a:pt x="54991" y="3540760"/>
                  </a:cubicBezTo>
                  <a:cubicBezTo>
                    <a:pt x="22479" y="3531235"/>
                    <a:pt x="0" y="3501517"/>
                    <a:pt x="0" y="3467608"/>
                  </a:cubicBezTo>
                  <a:moveTo>
                    <a:pt x="152400" y="3467608"/>
                  </a:moveTo>
                  <a:lnTo>
                    <a:pt x="76200" y="3467608"/>
                  </a:lnTo>
                  <a:lnTo>
                    <a:pt x="11811" y="3426841"/>
                  </a:lnTo>
                  <a:cubicBezTo>
                    <a:pt x="29972" y="3398139"/>
                    <a:pt x="64897" y="3384931"/>
                    <a:pt x="97409" y="3394456"/>
                  </a:cubicBezTo>
                  <a:cubicBezTo>
                    <a:pt x="129921" y="3403981"/>
                    <a:pt x="152400" y="3433699"/>
                    <a:pt x="152400" y="3467608"/>
                  </a:cubicBezTo>
                  <a:cubicBezTo>
                    <a:pt x="152400" y="5298567"/>
                    <a:pt x="1636649" y="6782816"/>
                    <a:pt x="3467608" y="6782816"/>
                  </a:cubicBezTo>
                  <a:cubicBezTo>
                    <a:pt x="5298567" y="6782816"/>
                    <a:pt x="6782816" y="5298567"/>
                    <a:pt x="6782816" y="3467608"/>
                  </a:cubicBezTo>
                  <a:lnTo>
                    <a:pt x="6859016" y="3467608"/>
                  </a:lnTo>
                  <a:lnTo>
                    <a:pt x="6782816" y="3467608"/>
                  </a:lnTo>
                  <a:cubicBezTo>
                    <a:pt x="6782816" y="1636649"/>
                    <a:pt x="5298567" y="152400"/>
                    <a:pt x="3467608" y="152400"/>
                  </a:cubicBezTo>
                  <a:lnTo>
                    <a:pt x="3467608" y="76200"/>
                  </a:lnTo>
                  <a:lnTo>
                    <a:pt x="3467608" y="152400"/>
                  </a:lnTo>
                  <a:cubicBezTo>
                    <a:pt x="1636649" y="152400"/>
                    <a:pt x="152400" y="1636649"/>
                    <a:pt x="152400" y="3467608"/>
                  </a:cubicBezTo>
                  <a:close/>
                </a:path>
              </a:pathLst>
            </a:custGeom>
            <a:solidFill>
              <a:srgbClr val="D4C1A0"/>
            </a:solidFill>
          </p:spPr>
          <p:txBody>
            <a:bodyPr/>
            <a:lstStyle/>
            <a:p>
              <a:endParaRPr lang="en-US"/>
            </a:p>
          </p:txBody>
        </p:sp>
      </p:grpSp>
      <p:grpSp>
        <p:nvGrpSpPr>
          <p:cNvPr id="7" name="Group 7"/>
          <p:cNvGrpSpPr/>
          <p:nvPr/>
        </p:nvGrpSpPr>
        <p:grpSpPr>
          <a:xfrm>
            <a:off x="-41360" y="3005493"/>
            <a:ext cx="5299134" cy="5299134"/>
            <a:chOff x="0" y="0"/>
            <a:chExt cx="7620638" cy="7620638"/>
          </a:xfrm>
        </p:grpSpPr>
        <p:sp>
          <p:nvSpPr>
            <p:cNvPr id="8" name="Freeform 8"/>
            <p:cNvSpPr/>
            <p:nvPr/>
          </p:nvSpPr>
          <p:spPr>
            <a:xfrm>
              <a:off x="0" y="1270"/>
              <a:ext cx="7462647" cy="7172706"/>
            </a:xfrm>
            <a:custGeom>
              <a:avLst/>
              <a:gdLst/>
              <a:ahLst/>
              <a:cxnLst/>
              <a:rect l="l" t="t" r="r" b="b"/>
              <a:pathLst>
                <a:path w="7462647" h="7172706">
                  <a:moveTo>
                    <a:pt x="16510" y="3451479"/>
                  </a:moveTo>
                  <a:cubicBezTo>
                    <a:pt x="21209" y="3400298"/>
                    <a:pt x="27051" y="3349498"/>
                    <a:pt x="33782" y="3298952"/>
                  </a:cubicBezTo>
                  <a:lnTo>
                    <a:pt x="84074" y="3305683"/>
                  </a:lnTo>
                  <a:cubicBezTo>
                    <a:pt x="77343" y="3355594"/>
                    <a:pt x="71755" y="3405759"/>
                    <a:pt x="67056" y="3456178"/>
                  </a:cubicBezTo>
                  <a:close/>
                  <a:moveTo>
                    <a:pt x="116840" y="3101848"/>
                  </a:moveTo>
                  <a:cubicBezTo>
                    <a:pt x="126365" y="3051429"/>
                    <a:pt x="136906" y="3001391"/>
                    <a:pt x="148336" y="2951734"/>
                  </a:cubicBezTo>
                  <a:lnTo>
                    <a:pt x="197866" y="2963164"/>
                  </a:lnTo>
                  <a:cubicBezTo>
                    <a:pt x="186563" y="3012186"/>
                    <a:pt x="176149" y="3061589"/>
                    <a:pt x="166751" y="3111246"/>
                  </a:cubicBezTo>
                  <a:close/>
                  <a:moveTo>
                    <a:pt x="249809" y="2763139"/>
                  </a:moveTo>
                  <a:cubicBezTo>
                    <a:pt x="264033" y="2713863"/>
                    <a:pt x="279273" y="2665095"/>
                    <a:pt x="295402" y="2616708"/>
                  </a:cubicBezTo>
                  <a:lnTo>
                    <a:pt x="343535" y="2632837"/>
                  </a:lnTo>
                  <a:cubicBezTo>
                    <a:pt x="327660" y="2680589"/>
                    <a:pt x="312674" y="2728722"/>
                    <a:pt x="298577" y="2777363"/>
                  </a:cubicBezTo>
                  <a:close/>
                  <a:moveTo>
                    <a:pt x="414147" y="2438654"/>
                  </a:moveTo>
                  <a:cubicBezTo>
                    <a:pt x="432943" y="2391029"/>
                    <a:pt x="452755" y="2343785"/>
                    <a:pt x="473329" y="2297176"/>
                  </a:cubicBezTo>
                  <a:lnTo>
                    <a:pt x="519811" y="2317750"/>
                  </a:lnTo>
                  <a:cubicBezTo>
                    <a:pt x="499491" y="2363851"/>
                    <a:pt x="479933" y="2410333"/>
                    <a:pt x="461391" y="2457323"/>
                  </a:cubicBezTo>
                  <a:close/>
                  <a:moveTo>
                    <a:pt x="411861" y="2084070"/>
                  </a:moveTo>
                  <a:cubicBezTo>
                    <a:pt x="435102" y="2038477"/>
                    <a:pt x="459232" y="1993392"/>
                    <a:pt x="484124" y="1948815"/>
                  </a:cubicBezTo>
                  <a:lnTo>
                    <a:pt x="528447" y="1973707"/>
                  </a:lnTo>
                  <a:cubicBezTo>
                    <a:pt x="503809" y="2017649"/>
                    <a:pt x="480060" y="2062226"/>
                    <a:pt x="457073" y="2107184"/>
                  </a:cubicBezTo>
                  <a:close/>
                  <a:moveTo>
                    <a:pt x="634111" y="1796161"/>
                  </a:moveTo>
                  <a:cubicBezTo>
                    <a:pt x="661543" y="1752981"/>
                    <a:pt x="689737" y="1710309"/>
                    <a:pt x="718820" y="1668272"/>
                  </a:cubicBezTo>
                  <a:lnTo>
                    <a:pt x="760603" y="1697101"/>
                  </a:lnTo>
                  <a:cubicBezTo>
                    <a:pt x="731901" y="1738630"/>
                    <a:pt x="704088" y="1780667"/>
                    <a:pt x="677037" y="1823339"/>
                  </a:cubicBezTo>
                  <a:close/>
                  <a:moveTo>
                    <a:pt x="882396" y="1530350"/>
                  </a:moveTo>
                  <a:cubicBezTo>
                    <a:pt x="913638" y="1489837"/>
                    <a:pt x="945769" y="1450086"/>
                    <a:pt x="978662" y="1410970"/>
                  </a:cubicBezTo>
                  <a:lnTo>
                    <a:pt x="1017524" y="1443609"/>
                  </a:lnTo>
                  <a:cubicBezTo>
                    <a:pt x="985139" y="1482217"/>
                    <a:pt x="953389" y="1521587"/>
                    <a:pt x="922528" y="1561465"/>
                  </a:cubicBezTo>
                  <a:close/>
                  <a:moveTo>
                    <a:pt x="1026287" y="1207643"/>
                  </a:moveTo>
                  <a:cubicBezTo>
                    <a:pt x="1061212" y="1170305"/>
                    <a:pt x="1096899" y="1133602"/>
                    <a:pt x="1133221" y="1097661"/>
                  </a:cubicBezTo>
                  <a:lnTo>
                    <a:pt x="1168908" y="1133856"/>
                  </a:lnTo>
                  <a:cubicBezTo>
                    <a:pt x="1132967" y="1169289"/>
                    <a:pt x="1097788" y="1205484"/>
                    <a:pt x="1063371" y="1242314"/>
                  </a:cubicBezTo>
                  <a:close/>
                  <a:moveTo>
                    <a:pt x="1319657" y="992632"/>
                  </a:moveTo>
                  <a:cubicBezTo>
                    <a:pt x="1357884" y="958723"/>
                    <a:pt x="1396873" y="925576"/>
                    <a:pt x="1436370" y="893191"/>
                  </a:cubicBezTo>
                  <a:lnTo>
                    <a:pt x="1468501" y="932561"/>
                  </a:lnTo>
                  <a:cubicBezTo>
                    <a:pt x="1429385" y="964565"/>
                    <a:pt x="1391031" y="997204"/>
                    <a:pt x="1353312" y="1030732"/>
                  </a:cubicBezTo>
                  <a:close/>
                  <a:moveTo>
                    <a:pt x="1631823" y="806069"/>
                  </a:moveTo>
                  <a:cubicBezTo>
                    <a:pt x="1673098" y="775843"/>
                    <a:pt x="1714881" y="746506"/>
                    <a:pt x="1757426" y="717931"/>
                  </a:cubicBezTo>
                  <a:lnTo>
                    <a:pt x="1785747" y="760095"/>
                  </a:lnTo>
                  <a:cubicBezTo>
                    <a:pt x="1743837" y="788289"/>
                    <a:pt x="1702562" y="817245"/>
                    <a:pt x="1661795" y="847090"/>
                  </a:cubicBezTo>
                  <a:close/>
                  <a:moveTo>
                    <a:pt x="1859280" y="535432"/>
                  </a:moveTo>
                  <a:cubicBezTo>
                    <a:pt x="1903095" y="509270"/>
                    <a:pt x="1947545" y="483870"/>
                    <a:pt x="1992630" y="459486"/>
                  </a:cubicBezTo>
                  <a:lnTo>
                    <a:pt x="2016887" y="504063"/>
                  </a:lnTo>
                  <a:cubicBezTo>
                    <a:pt x="1972564" y="528193"/>
                    <a:pt x="1928622" y="553212"/>
                    <a:pt x="1885315" y="579120"/>
                  </a:cubicBezTo>
                  <a:close/>
                  <a:moveTo>
                    <a:pt x="2200783" y="410337"/>
                  </a:moveTo>
                  <a:cubicBezTo>
                    <a:pt x="2246884" y="388366"/>
                    <a:pt x="2293493" y="367284"/>
                    <a:pt x="2340610" y="347218"/>
                  </a:cubicBezTo>
                  <a:lnTo>
                    <a:pt x="2360549" y="393954"/>
                  </a:lnTo>
                  <a:cubicBezTo>
                    <a:pt x="2314067" y="413766"/>
                    <a:pt x="2268093" y="434594"/>
                    <a:pt x="2222627" y="456184"/>
                  </a:cubicBezTo>
                  <a:close/>
                  <a:moveTo>
                    <a:pt x="2552700" y="317754"/>
                  </a:moveTo>
                  <a:cubicBezTo>
                    <a:pt x="2600579" y="300228"/>
                    <a:pt x="2648966" y="283718"/>
                    <a:pt x="2697861" y="268097"/>
                  </a:cubicBezTo>
                  <a:lnTo>
                    <a:pt x="2713355" y="316484"/>
                  </a:lnTo>
                  <a:cubicBezTo>
                    <a:pt x="2665222" y="331851"/>
                    <a:pt x="2617470" y="348234"/>
                    <a:pt x="2570226" y="365379"/>
                  </a:cubicBezTo>
                  <a:close/>
                  <a:moveTo>
                    <a:pt x="2911856" y="258826"/>
                  </a:moveTo>
                  <a:cubicBezTo>
                    <a:pt x="2961132" y="245999"/>
                    <a:pt x="3010916" y="234061"/>
                    <a:pt x="3060954" y="223139"/>
                  </a:cubicBezTo>
                  <a:lnTo>
                    <a:pt x="3071749" y="272796"/>
                  </a:lnTo>
                  <a:cubicBezTo>
                    <a:pt x="3022346" y="283591"/>
                    <a:pt x="2973324" y="295275"/>
                    <a:pt x="2924683" y="307975"/>
                  </a:cubicBezTo>
                  <a:close/>
                  <a:moveTo>
                    <a:pt x="3196590" y="47879"/>
                  </a:moveTo>
                  <a:cubicBezTo>
                    <a:pt x="3246882" y="39751"/>
                    <a:pt x="3297428" y="32639"/>
                    <a:pt x="3348355" y="26416"/>
                  </a:cubicBezTo>
                  <a:lnTo>
                    <a:pt x="3354451" y="76835"/>
                  </a:lnTo>
                  <a:cubicBezTo>
                    <a:pt x="3304159" y="82931"/>
                    <a:pt x="3254248" y="89916"/>
                    <a:pt x="3204718" y="98044"/>
                  </a:cubicBezTo>
                  <a:close/>
                  <a:moveTo>
                    <a:pt x="3552063" y="7366"/>
                  </a:moveTo>
                  <a:cubicBezTo>
                    <a:pt x="3602863" y="3937"/>
                    <a:pt x="3653917" y="1524"/>
                    <a:pt x="3705225" y="127"/>
                  </a:cubicBezTo>
                  <a:lnTo>
                    <a:pt x="3706622" y="50927"/>
                  </a:lnTo>
                  <a:cubicBezTo>
                    <a:pt x="3655949" y="52324"/>
                    <a:pt x="3605530" y="54610"/>
                    <a:pt x="3555492" y="58039"/>
                  </a:cubicBezTo>
                  <a:close/>
                  <a:moveTo>
                    <a:pt x="3910203" y="0"/>
                  </a:moveTo>
                  <a:cubicBezTo>
                    <a:pt x="3961511" y="1270"/>
                    <a:pt x="4012565" y="3683"/>
                    <a:pt x="4063365" y="6985"/>
                  </a:cubicBezTo>
                  <a:lnTo>
                    <a:pt x="4060063" y="57658"/>
                  </a:lnTo>
                  <a:cubicBezTo>
                    <a:pt x="4009898" y="54356"/>
                    <a:pt x="3959606" y="52070"/>
                    <a:pt x="3908933" y="50800"/>
                  </a:cubicBezTo>
                  <a:close/>
                  <a:moveTo>
                    <a:pt x="4265803" y="76581"/>
                  </a:moveTo>
                  <a:cubicBezTo>
                    <a:pt x="4316730" y="82677"/>
                    <a:pt x="4367403" y="89789"/>
                    <a:pt x="4417695" y="97790"/>
                  </a:cubicBezTo>
                  <a:lnTo>
                    <a:pt x="4409694" y="147955"/>
                  </a:lnTo>
                  <a:cubicBezTo>
                    <a:pt x="4360037" y="139954"/>
                    <a:pt x="4310126" y="132969"/>
                    <a:pt x="4259834" y="127000"/>
                  </a:cubicBezTo>
                  <a:close/>
                  <a:moveTo>
                    <a:pt x="4612640" y="186055"/>
                  </a:moveTo>
                  <a:cubicBezTo>
                    <a:pt x="4662678" y="196850"/>
                    <a:pt x="4712462" y="208661"/>
                    <a:pt x="4761865" y="221488"/>
                  </a:cubicBezTo>
                  <a:lnTo>
                    <a:pt x="4749165" y="270637"/>
                  </a:lnTo>
                  <a:cubicBezTo>
                    <a:pt x="4700524" y="258064"/>
                    <a:pt x="4651375" y="246380"/>
                    <a:pt x="4601972" y="235712"/>
                  </a:cubicBezTo>
                  <a:close/>
                  <a:moveTo>
                    <a:pt x="4965700" y="177038"/>
                  </a:moveTo>
                  <a:cubicBezTo>
                    <a:pt x="5014595" y="192532"/>
                    <a:pt x="5062982" y="209042"/>
                    <a:pt x="5110861" y="226441"/>
                  </a:cubicBezTo>
                  <a:lnTo>
                    <a:pt x="5093462" y="274193"/>
                  </a:lnTo>
                  <a:cubicBezTo>
                    <a:pt x="5046091" y="257048"/>
                    <a:pt x="4998339" y="240792"/>
                    <a:pt x="4950206" y="225425"/>
                  </a:cubicBezTo>
                  <a:close/>
                  <a:moveTo>
                    <a:pt x="5285740" y="349885"/>
                  </a:moveTo>
                  <a:cubicBezTo>
                    <a:pt x="5332857" y="369951"/>
                    <a:pt x="5379593" y="390906"/>
                    <a:pt x="5425694" y="412877"/>
                  </a:cubicBezTo>
                  <a:lnTo>
                    <a:pt x="5403977" y="458724"/>
                  </a:lnTo>
                  <a:cubicBezTo>
                    <a:pt x="5358511" y="437134"/>
                    <a:pt x="5312410" y="416433"/>
                    <a:pt x="5265928" y="396621"/>
                  </a:cubicBezTo>
                  <a:close/>
                  <a:moveTo>
                    <a:pt x="5623560" y="456946"/>
                  </a:moveTo>
                  <a:cubicBezTo>
                    <a:pt x="5668518" y="481330"/>
                    <a:pt x="5713095" y="506603"/>
                    <a:pt x="5756910" y="532765"/>
                  </a:cubicBezTo>
                  <a:lnTo>
                    <a:pt x="5730875" y="576453"/>
                  </a:lnTo>
                  <a:cubicBezTo>
                    <a:pt x="5687568" y="550672"/>
                    <a:pt x="5643626" y="525653"/>
                    <a:pt x="5599303" y="501650"/>
                  </a:cubicBezTo>
                  <a:close/>
                  <a:moveTo>
                    <a:pt x="5905500" y="686816"/>
                  </a:moveTo>
                  <a:cubicBezTo>
                    <a:pt x="5948045" y="715264"/>
                    <a:pt x="5989955" y="744601"/>
                    <a:pt x="6031230" y="774827"/>
                  </a:cubicBezTo>
                  <a:lnTo>
                    <a:pt x="6001258" y="815848"/>
                  </a:lnTo>
                  <a:cubicBezTo>
                    <a:pt x="5960491" y="786130"/>
                    <a:pt x="5919216" y="757174"/>
                    <a:pt x="5877306" y="728980"/>
                  </a:cubicBezTo>
                  <a:close/>
                  <a:moveTo>
                    <a:pt x="6164834" y="941959"/>
                  </a:moveTo>
                  <a:cubicBezTo>
                    <a:pt x="6204458" y="974344"/>
                    <a:pt x="6243447" y="1007364"/>
                    <a:pt x="6281674" y="1041273"/>
                  </a:cubicBezTo>
                  <a:lnTo>
                    <a:pt x="6248019" y="1079373"/>
                  </a:lnTo>
                  <a:cubicBezTo>
                    <a:pt x="6210300" y="1045972"/>
                    <a:pt x="6171819" y="1013206"/>
                    <a:pt x="6132703" y="981329"/>
                  </a:cubicBezTo>
                  <a:close/>
                  <a:moveTo>
                    <a:pt x="6399149" y="1220216"/>
                  </a:moveTo>
                  <a:cubicBezTo>
                    <a:pt x="6435598" y="1256157"/>
                    <a:pt x="6471285" y="1292733"/>
                    <a:pt x="6506337" y="1330071"/>
                  </a:cubicBezTo>
                  <a:lnTo>
                    <a:pt x="6469253" y="1364869"/>
                  </a:lnTo>
                  <a:cubicBezTo>
                    <a:pt x="6434709" y="1328039"/>
                    <a:pt x="6399530" y="1291971"/>
                    <a:pt x="6363589" y="1256538"/>
                  </a:cubicBezTo>
                  <a:close/>
                  <a:moveTo>
                    <a:pt x="6606540" y="1519174"/>
                  </a:moveTo>
                  <a:cubicBezTo>
                    <a:pt x="6639433" y="1558290"/>
                    <a:pt x="6671564" y="1598041"/>
                    <a:pt x="6702933" y="1638427"/>
                  </a:cubicBezTo>
                  <a:lnTo>
                    <a:pt x="6662801" y="1669542"/>
                  </a:lnTo>
                  <a:cubicBezTo>
                    <a:pt x="6631813" y="1629664"/>
                    <a:pt x="6600190" y="1590421"/>
                    <a:pt x="6567678" y="1551813"/>
                  </a:cubicBezTo>
                  <a:close/>
                  <a:moveTo>
                    <a:pt x="6785102" y="1836039"/>
                  </a:moveTo>
                  <a:cubicBezTo>
                    <a:pt x="6814185" y="1878076"/>
                    <a:pt x="6842506" y="1920621"/>
                    <a:pt x="6869938" y="1963801"/>
                  </a:cubicBezTo>
                  <a:lnTo>
                    <a:pt x="6827012" y="1990979"/>
                  </a:lnTo>
                  <a:cubicBezTo>
                    <a:pt x="6799961" y="1948307"/>
                    <a:pt x="6772021" y="1906270"/>
                    <a:pt x="6743319" y="1864868"/>
                  </a:cubicBezTo>
                  <a:close/>
                  <a:moveTo>
                    <a:pt x="6933184" y="2168144"/>
                  </a:moveTo>
                  <a:cubicBezTo>
                    <a:pt x="6958203" y="2212721"/>
                    <a:pt x="6982333" y="2257679"/>
                    <a:pt x="7005701" y="2303399"/>
                  </a:cubicBezTo>
                  <a:lnTo>
                    <a:pt x="6960489" y="2326513"/>
                  </a:lnTo>
                  <a:cubicBezTo>
                    <a:pt x="6937502" y="2281555"/>
                    <a:pt x="6913626" y="2237105"/>
                    <a:pt x="6888988" y="2193163"/>
                  </a:cubicBezTo>
                  <a:close/>
                  <a:moveTo>
                    <a:pt x="7049516" y="2512949"/>
                  </a:moveTo>
                  <a:cubicBezTo>
                    <a:pt x="7070217" y="2559558"/>
                    <a:pt x="7090028" y="2606802"/>
                    <a:pt x="7108952" y="2654427"/>
                  </a:cubicBezTo>
                  <a:lnTo>
                    <a:pt x="7061708" y="2673096"/>
                  </a:lnTo>
                  <a:cubicBezTo>
                    <a:pt x="7043039" y="2626106"/>
                    <a:pt x="7023481" y="2579624"/>
                    <a:pt x="7003034" y="2533523"/>
                  </a:cubicBezTo>
                  <a:close/>
                  <a:moveTo>
                    <a:pt x="7132701" y="2867025"/>
                  </a:moveTo>
                  <a:cubicBezTo>
                    <a:pt x="7148957" y="2915412"/>
                    <a:pt x="7164197" y="2964180"/>
                    <a:pt x="7178421" y="3013456"/>
                  </a:cubicBezTo>
                  <a:lnTo>
                    <a:pt x="7129653" y="3027680"/>
                  </a:lnTo>
                  <a:cubicBezTo>
                    <a:pt x="7115556" y="2979166"/>
                    <a:pt x="7100443" y="2930906"/>
                    <a:pt x="7084441" y="2883281"/>
                  </a:cubicBezTo>
                  <a:close/>
                  <a:moveTo>
                    <a:pt x="7181977" y="3227578"/>
                  </a:moveTo>
                  <a:cubicBezTo>
                    <a:pt x="7193534" y="3277235"/>
                    <a:pt x="7204075" y="3327273"/>
                    <a:pt x="7213727" y="3377692"/>
                  </a:cubicBezTo>
                  <a:lnTo>
                    <a:pt x="7163816" y="3387217"/>
                  </a:lnTo>
                  <a:cubicBezTo>
                    <a:pt x="7154291" y="3337433"/>
                    <a:pt x="7143877" y="3288157"/>
                    <a:pt x="7132447" y="3239135"/>
                  </a:cubicBezTo>
                  <a:close/>
                  <a:moveTo>
                    <a:pt x="7196963" y="3591052"/>
                  </a:moveTo>
                  <a:cubicBezTo>
                    <a:pt x="7203821" y="3641598"/>
                    <a:pt x="7209663" y="3692398"/>
                    <a:pt x="7214489" y="3743579"/>
                  </a:cubicBezTo>
                  <a:lnTo>
                    <a:pt x="7163943" y="3748405"/>
                  </a:lnTo>
                  <a:cubicBezTo>
                    <a:pt x="7159117" y="3697986"/>
                    <a:pt x="7153402" y="3647821"/>
                    <a:pt x="7146671" y="3597910"/>
                  </a:cubicBezTo>
                  <a:close/>
                  <a:moveTo>
                    <a:pt x="7177913" y="3954399"/>
                  </a:moveTo>
                  <a:cubicBezTo>
                    <a:pt x="7179945" y="4005326"/>
                    <a:pt x="7181088" y="4056507"/>
                    <a:pt x="7181215" y="4107942"/>
                  </a:cubicBezTo>
                  <a:lnTo>
                    <a:pt x="7130415" y="4108069"/>
                  </a:lnTo>
                  <a:cubicBezTo>
                    <a:pt x="7130288" y="4057269"/>
                    <a:pt x="7129272" y="4006850"/>
                    <a:pt x="7127240" y="3956558"/>
                  </a:cubicBezTo>
                  <a:close/>
                  <a:moveTo>
                    <a:pt x="7125335" y="4314571"/>
                  </a:moveTo>
                  <a:cubicBezTo>
                    <a:pt x="7122668" y="4365879"/>
                    <a:pt x="7118985" y="4416933"/>
                    <a:pt x="7114413" y="4467733"/>
                  </a:cubicBezTo>
                  <a:lnTo>
                    <a:pt x="7063867" y="4463034"/>
                  </a:lnTo>
                  <a:cubicBezTo>
                    <a:pt x="7068439" y="4412996"/>
                    <a:pt x="7072122" y="4362577"/>
                    <a:pt x="7074662" y="4311904"/>
                  </a:cubicBezTo>
                  <a:close/>
                  <a:moveTo>
                    <a:pt x="7039610" y="4668139"/>
                  </a:moveTo>
                  <a:cubicBezTo>
                    <a:pt x="7032244" y="4718939"/>
                    <a:pt x="7023735" y="4769358"/>
                    <a:pt x="7014337" y="4819523"/>
                  </a:cubicBezTo>
                  <a:lnTo>
                    <a:pt x="6964426" y="4810125"/>
                  </a:lnTo>
                  <a:cubicBezTo>
                    <a:pt x="6973697" y="4760722"/>
                    <a:pt x="6981952" y="4710811"/>
                    <a:pt x="6989318" y="4660773"/>
                  </a:cubicBezTo>
                  <a:close/>
                  <a:moveTo>
                    <a:pt x="6920992" y="5012055"/>
                  </a:moveTo>
                  <a:cubicBezTo>
                    <a:pt x="6908800" y="5061839"/>
                    <a:pt x="6895719" y="5111369"/>
                    <a:pt x="6881622" y="5160391"/>
                  </a:cubicBezTo>
                  <a:lnTo>
                    <a:pt x="7423785" y="4850130"/>
                  </a:lnTo>
                  <a:cubicBezTo>
                    <a:pt x="7437755" y="4801743"/>
                    <a:pt x="7450709" y="4752975"/>
                    <a:pt x="7462647" y="4703826"/>
                  </a:cubicBezTo>
                  <a:close/>
                  <a:moveTo>
                    <a:pt x="7361428" y="5047107"/>
                  </a:moveTo>
                  <a:cubicBezTo>
                    <a:pt x="7344664" y="5095494"/>
                    <a:pt x="7326884" y="5143500"/>
                    <a:pt x="7308215" y="5190998"/>
                  </a:cubicBezTo>
                  <a:lnTo>
                    <a:pt x="7260971" y="5172456"/>
                  </a:lnTo>
                  <a:cubicBezTo>
                    <a:pt x="7279386" y="5125593"/>
                    <a:pt x="7296912" y="5078222"/>
                    <a:pt x="7313549" y="5030470"/>
                  </a:cubicBezTo>
                  <a:close/>
                  <a:moveTo>
                    <a:pt x="7180326" y="5362575"/>
                  </a:moveTo>
                  <a:cubicBezTo>
                    <a:pt x="7158990" y="5409184"/>
                    <a:pt x="7136892" y="5455285"/>
                    <a:pt x="7113778" y="5500751"/>
                  </a:cubicBezTo>
                  <a:lnTo>
                    <a:pt x="7068439" y="5477764"/>
                  </a:lnTo>
                  <a:cubicBezTo>
                    <a:pt x="7091172" y="5432806"/>
                    <a:pt x="7113143" y="5387340"/>
                    <a:pt x="7134098" y="5341366"/>
                  </a:cubicBezTo>
                  <a:close/>
                  <a:moveTo>
                    <a:pt x="6970141" y="5659501"/>
                  </a:moveTo>
                  <a:cubicBezTo>
                    <a:pt x="6944614" y="5703824"/>
                    <a:pt x="6918198" y="5747639"/>
                    <a:pt x="6890893" y="5790819"/>
                  </a:cubicBezTo>
                  <a:lnTo>
                    <a:pt x="6847967" y="5763641"/>
                  </a:lnTo>
                  <a:cubicBezTo>
                    <a:pt x="6874891" y="5720969"/>
                    <a:pt x="6900926" y="5677789"/>
                    <a:pt x="6926199" y="5634101"/>
                  </a:cubicBezTo>
                  <a:close/>
                  <a:moveTo>
                    <a:pt x="6733159" y="5935345"/>
                  </a:moveTo>
                  <a:cubicBezTo>
                    <a:pt x="6703568" y="5977128"/>
                    <a:pt x="6673088" y="6018149"/>
                    <a:pt x="6641973" y="6058662"/>
                  </a:cubicBezTo>
                  <a:lnTo>
                    <a:pt x="6601714" y="6027674"/>
                  </a:lnTo>
                  <a:cubicBezTo>
                    <a:pt x="6632448" y="5987796"/>
                    <a:pt x="6662547" y="5947156"/>
                    <a:pt x="6691757" y="5906008"/>
                  </a:cubicBezTo>
                  <a:close/>
                  <a:moveTo>
                    <a:pt x="6471412" y="6187948"/>
                  </a:moveTo>
                  <a:cubicBezTo>
                    <a:pt x="6438011" y="6226683"/>
                    <a:pt x="6403975" y="6264783"/>
                    <a:pt x="6369050" y="6302248"/>
                  </a:cubicBezTo>
                  <a:lnTo>
                    <a:pt x="6331839" y="6267577"/>
                  </a:lnTo>
                  <a:cubicBezTo>
                    <a:pt x="6366256" y="6230620"/>
                    <a:pt x="6399911" y="6193028"/>
                    <a:pt x="6432804" y="6154801"/>
                  </a:cubicBezTo>
                  <a:close/>
                  <a:moveTo>
                    <a:pt x="6187059" y="6414897"/>
                  </a:moveTo>
                  <a:cubicBezTo>
                    <a:pt x="6150229" y="6450330"/>
                    <a:pt x="6112764" y="6485128"/>
                    <a:pt x="6074537" y="6519164"/>
                  </a:cubicBezTo>
                  <a:lnTo>
                    <a:pt x="6040755" y="6481191"/>
                  </a:lnTo>
                  <a:cubicBezTo>
                    <a:pt x="6078474" y="6447663"/>
                    <a:pt x="6115431" y="6413373"/>
                    <a:pt x="6151753" y="6378321"/>
                  </a:cubicBezTo>
                  <a:close/>
                  <a:moveTo>
                    <a:pt x="5882767" y="6614414"/>
                  </a:moveTo>
                  <a:cubicBezTo>
                    <a:pt x="5842762" y="6646291"/>
                    <a:pt x="5802249" y="6677406"/>
                    <a:pt x="5760974" y="6707759"/>
                  </a:cubicBezTo>
                  <a:lnTo>
                    <a:pt x="5730875" y="6666865"/>
                  </a:lnTo>
                  <a:cubicBezTo>
                    <a:pt x="5771515" y="6637020"/>
                    <a:pt x="5811647" y="6606286"/>
                    <a:pt x="5851017" y="6574790"/>
                  </a:cubicBezTo>
                  <a:close/>
                  <a:moveTo>
                    <a:pt x="5561203" y="6784721"/>
                  </a:moveTo>
                  <a:cubicBezTo>
                    <a:pt x="5518404" y="6812788"/>
                    <a:pt x="5475097" y="6839839"/>
                    <a:pt x="5431155" y="6866255"/>
                  </a:cubicBezTo>
                  <a:lnTo>
                    <a:pt x="5404993" y="6822694"/>
                  </a:lnTo>
                  <a:cubicBezTo>
                    <a:pt x="5448300" y="6796786"/>
                    <a:pt x="5491099" y="6769989"/>
                    <a:pt x="5533263" y="6742303"/>
                  </a:cubicBezTo>
                  <a:close/>
                  <a:moveTo>
                    <a:pt x="5225034" y="6924167"/>
                  </a:moveTo>
                  <a:cubicBezTo>
                    <a:pt x="5179822" y="6948043"/>
                    <a:pt x="5134102" y="6971030"/>
                    <a:pt x="5087874" y="6993128"/>
                  </a:cubicBezTo>
                  <a:lnTo>
                    <a:pt x="5066030" y="6947281"/>
                  </a:lnTo>
                  <a:cubicBezTo>
                    <a:pt x="5111623" y="6925437"/>
                    <a:pt x="5156708" y="6902831"/>
                    <a:pt x="5201285" y="6879336"/>
                  </a:cubicBezTo>
                  <a:close/>
                  <a:moveTo>
                    <a:pt x="4877308" y="7031355"/>
                  </a:moveTo>
                  <a:cubicBezTo>
                    <a:pt x="4830064" y="7050786"/>
                    <a:pt x="4782439" y="7069455"/>
                    <a:pt x="4734306" y="7087108"/>
                  </a:cubicBezTo>
                  <a:lnTo>
                    <a:pt x="4716780" y="7039356"/>
                  </a:lnTo>
                  <a:cubicBezTo>
                    <a:pt x="4764278" y="7021957"/>
                    <a:pt x="4811268" y="7003669"/>
                    <a:pt x="4857877" y="6984365"/>
                  </a:cubicBezTo>
                  <a:close/>
                  <a:moveTo>
                    <a:pt x="4520946" y="7105142"/>
                  </a:moveTo>
                  <a:cubicBezTo>
                    <a:pt x="4472178" y="7120128"/>
                    <a:pt x="4422902" y="7134098"/>
                    <a:pt x="4373372" y="7147052"/>
                  </a:cubicBezTo>
                  <a:lnTo>
                    <a:pt x="4360545" y="7097903"/>
                  </a:lnTo>
                  <a:cubicBezTo>
                    <a:pt x="4409440" y="7085076"/>
                    <a:pt x="4457954" y="7071233"/>
                    <a:pt x="4506087" y="7056501"/>
                  </a:cubicBezTo>
                  <a:close/>
                  <a:moveTo>
                    <a:pt x="4159250" y="7144893"/>
                  </a:moveTo>
                  <a:cubicBezTo>
                    <a:pt x="4109339" y="7155180"/>
                    <a:pt x="4059047" y="7164451"/>
                    <a:pt x="4008501" y="7172706"/>
                  </a:cubicBezTo>
                  <a:lnTo>
                    <a:pt x="4000373" y="7122541"/>
                  </a:lnTo>
                  <a:cubicBezTo>
                    <a:pt x="4050284" y="7114413"/>
                    <a:pt x="4099941" y="7105269"/>
                    <a:pt x="4149090" y="7095109"/>
                  </a:cubicBezTo>
                  <a:close/>
                  <a:moveTo>
                    <a:pt x="3795649" y="7150354"/>
                  </a:moveTo>
                  <a:cubicBezTo>
                    <a:pt x="3745103" y="7155815"/>
                    <a:pt x="3694176" y="7160387"/>
                    <a:pt x="3642995" y="7163816"/>
                  </a:cubicBezTo>
                  <a:lnTo>
                    <a:pt x="3639566" y="7113143"/>
                  </a:lnTo>
                  <a:cubicBezTo>
                    <a:pt x="3690112" y="7109714"/>
                    <a:pt x="3740277" y="7105269"/>
                    <a:pt x="3790188" y="7099808"/>
                  </a:cubicBezTo>
                  <a:close/>
                  <a:moveTo>
                    <a:pt x="3433191" y="7121779"/>
                  </a:moveTo>
                  <a:cubicBezTo>
                    <a:pt x="3413506" y="7122033"/>
                    <a:pt x="3393821" y="7122287"/>
                    <a:pt x="3374009" y="7122287"/>
                  </a:cubicBezTo>
                  <a:lnTo>
                    <a:pt x="3374009" y="7096887"/>
                  </a:lnTo>
                  <a:lnTo>
                    <a:pt x="3374009" y="7122287"/>
                  </a:lnTo>
                  <a:cubicBezTo>
                    <a:pt x="3342386" y="7122287"/>
                    <a:pt x="3310763" y="7121906"/>
                    <a:pt x="3279267" y="7121144"/>
                  </a:cubicBezTo>
                  <a:lnTo>
                    <a:pt x="3280537" y="7070344"/>
                  </a:lnTo>
                  <a:cubicBezTo>
                    <a:pt x="3311652" y="7071106"/>
                    <a:pt x="3342767" y="7071487"/>
                    <a:pt x="3374009" y="7071487"/>
                  </a:cubicBezTo>
                  <a:cubicBezTo>
                    <a:pt x="3393440" y="7071487"/>
                    <a:pt x="3412998" y="7071360"/>
                    <a:pt x="3432302" y="7071106"/>
                  </a:cubicBezTo>
                  <a:close/>
                  <a:moveTo>
                    <a:pt x="3074162" y="7060057"/>
                  </a:moveTo>
                  <a:cubicBezTo>
                    <a:pt x="3022981" y="7056120"/>
                    <a:pt x="2972054" y="7051040"/>
                    <a:pt x="2921508" y="7045071"/>
                  </a:cubicBezTo>
                  <a:lnTo>
                    <a:pt x="2927477" y="6994652"/>
                  </a:lnTo>
                  <a:cubicBezTo>
                    <a:pt x="2977388" y="7000494"/>
                    <a:pt x="3027553" y="7005447"/>
                    <a:pt x="3078099" y="7009384"/>
                  </a:cubicBezTo>
                  <a:close/>
                  <a:moveTo>
                    <a:pt x="2723007" y="6965061"/>
                  </a:moveTo>
                  <a:cubicBezTo>
                    <a:pt x="2672461" y="6956298"/>
                    <a:pt x="2622296" y="6946646"/>
                    <a:pt x="2572512" y="6935851"/>
                  </a:cubicBezTo>
                  <a:lnTo>
                    <a:pt x="2583180" y="6886194"/>
                  </a:lnTo>
                  <a:cubicBezTo>
                    <a:pt x="2632329" y="6896735"/>
                    <a:pt x="2681859" y="6906387"/>
                    <a:pt x="2731643" y="6915023"/>
                  </a:cubicBezTo>
                  <a:close/>
                  <a:moveTo>
                    <a:pt x="2382393" y="6837426"/>
                  </a:moveTo>
                  <a:cubicBezTo>
                    <a:pt x="2332990" y="6823964"/>
                    <a:pt x="2283841" y="6809486"/>
                    <a:pt x="2235327" y="6794119"/>
                  </a:cubicBezTo>
                  <a:lnTo>
                    <a:pt x="2250694" y="6745732"/>
                  </a:lnTo>
                  <a:cubicBezTo>
                    <a:pt x="2298700" y="6760845"/>
                    <a:pt x="2347087" y="6775196"/>
                    <a:pt x="2395855" y="6788404"/>
                  </a:cubicBezTo>
                  <a:close/>
                  <a:moveTo>
                    <a:pt x="2055495" y="6678168"/>
                  </a:moveTo>
                  <a:cubicBezTo>
                    <a:pt x="2007616" y="6660134"/>
                    <a:pt x="1960118" y="6641084"/>
                    <a:pt x="1913128" y="6621145"/>
                  </a:cubicBezTo>
                  <a:lnTo>
                    <a:pt x="1932940" y="6574409"/>
                  </a:lnTo>
                  <a:cubicBezTo>
                    <a:pt x="1979295" y="6594094"/>
                    <a:pt x="2026158" y="6612763"/>
                    <a:pt x="2073402" y="6630670"/>
                  </a:cubicBezTo>
                  <a:close/>
                  <a:moveTo>
                    <a:pt x="1744853" y="6488811"/>
                  </a:moveTo>
                  <a:cubicBezTo>
                    <a:pt x="1698879" y="6466332"/>
                    <a:pt x="1653413" y="6442964"/>
                    <a:pt x="1608455" y="6418580"/>
                  </a:cubicBezTo>
                  <a:lnTo>
                    <a:pt x="1632585" y="6373876"/>
                  </a:lnTo>
                  <a:cubicBezTo>
                    <a:pt x="1676908" y="6397879"/>
                    <a:pt x="1721739" y="6420866"/>
                    <a:pt x="1767205" y="6443091"/>
                  </a:cubicBezTo>
                  <a:close/>
                  <a:moveTo>
                    <a:pt x="1453515" y="6270879"/>
                  </a:moveTo>
                  <a:cubicBezTo>
                    <a:pt x="1409827" y="6244209"/>
                    <a:pt x="1366774" y="6216650"/>
                    <a:pt x="1324229" y="6188202"/>
                  </a:cubicBezTo>
                  <a:lnTo>
                    <a:pt x="1352423" y="6145911"/>
                  </a:lnTo>
                  <a:cubicBezTo>
                    <a:pt x="1394333" y="6173978"/>
                    <a:pt x="1436878" y="6201156"/>
                    <a:pt x="1479931" y="6227445"/>
                  </a:cubicBezTo>
                  <a:close/>
                  <a:moveTo>
                    <a:pt x="1183767" y="6026531"/>
                  </a:moveTo>
                  <a:cubicBezTo>
                    <a:pt x="1142873" y="5995797"/>
                    <a:pt x="1102487" y="5964428"/>
                    <a:pt x="1062863" y="5932170"/>
                  </a:cubicBezTo>
                  <a:lnTo>
                    <a:pt x="1094867" y="5892800"/>
                  </a:lnTo>
                  <a:cubicBezTo>
                    <a:pt x="1133983" y="5924677"/>
                    <a:pt x="1173734" y="5955665"/>
                    <a:pt x="1214247" y="5986018"/>
                  </a:cubicBezTo>
                  <a:close/>
                  <a:moveTo>
                    <a:pt x="1252220" y="6632956"/>
                  </a:moveTo>
                  <a:cubicBezTo>
                    <a:pt x="1214374" y="6598666"/>
                    <a:pt x="1177163" y="6563487"/>
                    <a:pt x="1140587" y="6527673"/>
                  </a:cubicBezTo>
                  <a:lnTo>
                    <a:pt x="1176147" y="6491478"/>
                  </a:lnTo>
                  <a:cubicBezTo>
                    <a:pt x="1212088" y="6526784"/>
                    <a:pt x="1248791" y="6561455"/>
                    <a:pt x="1286256" y="6595364"/>
                  </a:cubicBezTo>
                  <a:close/>
                  <a:moveTo>
                    <a:pt x="998601" y="6380607"/>
                  </a:moveTo>
                  <a:cubicBezTo>
                    <a:pt x="964057" y="6342888"/>
                    <a:pt x="930275" y="6304534"/>
                    <a:pt x="897382" y="6265418"/>
                  </a:cubicBezTo>
                  <a:lnTo>
                    <a:pt x="936244" y="6232652"/>
                  </a:lnTo>
                  <a:cubicBezTo>
                    <a:pt x="968756" y="6271260"/>
                    <a:pt x="1002157" y="6309106"/>
                    <a:pt x="1036193" y="6346317"/>
                  </a:cubicBezTo>
                  <a:close/>
                  <a:moveTo>
                    <a:pt x="769620" y="6105652"/>
                  </a:moveTo>
                  <a:cubicBezTo>
                    <a:pt x="738759" y="6064885"/>
                    <a:pt x="708787" y="6023483"/>
                    <a:pt x="679577" y="5981446"/>
                  </a:cubicBezTo>
                  <a:lnTo>
                    <a:pt x="721233" y="5952490"/>
                  </a:lnTo>
                  <a:cubicBezTo>
                    <a:pt x="750062" y="5993892"/>
                    <a:pt x="779653" y="6034786"/>
                    <a:pt x="810133" y="6075045"/>
                  </a:cubicBezTo>
                  <a:close/>
                  <a:moveTo>
                    <a:pt x="567309" y="5810377"/>
                  </a:moveTo>
                  <a:cubicBezTo>
                    <a:pt x="540385" y="5766943"/>
                    <a:pt x="514477" y="5722874"/>
                    <a:pt x="489331" y="5678297"/>
                  </a:cubicBezTo>
                  <a:lnTo>
                    <a:pt x="533527" y="5653278"/>
                  </a:lnTo>
                  <a:cubicBezTo>
                    <a:pt x="558292" y="5697220"/>
                    <a:pt x="584073" y="5740654"/>
                    <a:pt x="610489" y="5783580"/>
                  </a:cubicBezTo>
                  <a:close/>
                  <a:moveTo>
                    <a:pt x="393573" y="5497576"/>
                  </a:moveTo>
                  <a:cubicBezTo>
                    <a:pt x="370967" y="5451856"/>
                    <a:pt x="349123" y="5405501"/>
                    <a:pt x="328295" y="5358765"/>
                  </a:cubicBezTo>
                  <a:lnTo>
                    <a:pt x="374650" y="5338064"/>
                  </a:lnTo>
                  <a:cubicBezTo>
                    <a:pt x="395224" y="5384165"/>
                    <a:pt x="416687" y="5429885"/>
                    <a:pt x="439039" y="5474970"/>
                  </a:cubicBezTo>
                  <a:close/>
                  <a:moveTo>
                    <a:pt x="250190" y="5169789"/>
                  </a:moveTo>
                  <a:cubicBezTo>
                    <a:pt x="231902" y="5122164"/>
                    <a:pt x="214630" y="5074031"/>
                    <a:pt x="198374" y="5025390"/>
                  </a:cubicBezTo>
                  <a:lnTo>
                    <a:pt x="246507" y="5009134"/>
                  </a:lnTo>
                  <a:cubicBezTo>
                    <a:pt x="262636" y="5057013"/>
                    <a:pt x="279654" y="5104511"/>
                    <a:pt x="297688" y="5151501"/>
                  </a:cubicBezTo>
                  <a:close/>
                  <a:moveTo>
                    <a:pt x="138303" y="4829810"/>
                  </a:moveTo>
                  <a:cubicBezTo>
                    <a:pt x="124714" y="4780661"/>
                    <a:pt x="112014" y="4731131"/>
                    <a:pt x="100330" y="4681220"/>
                  </a:cubicBezTo>
                  <a:lnTo>
                    <a:pt x="149733" y="4669663"/>
                  </a:lnTo>
                  <a:cubicBezTo>
                    <a:pt x="161290" y="4718939"/>
                    <a:pt x="173736" y="4767834"/>
                    <a:pt x="187198" y="4816221"/>
                  </a:cubicBezTo>
                  <a:close/>
                  <a:moveTo>
                    <a:pt x="59055" y="4480941"/>
                  </a:moveTo>
                  <a:cubicBezTo>
                    <a:pt x="50165" y="4430776"/>
                    <a:pt x="42164" y="4380230"/>
                    <a:pt x="35179" y="4329430"/>
                  </a:cubicBezTo>
                  <a:lnTo>
                    <a:pt x="85471" y="4322572"/>
                  </a:lnTo>
                  <a:cubicBezTo>
                    <a:pt x="92329" y="4372737"/>
                    <a:pt x="100203" y="4422648"/>
                    <a:pt x="108966" y="4472051"/>
                  </a:cubicBezTo>
                  <a:close/>
                  <a:moveTo>
                    <a:pt x="12954" y="4126103"/>
                  </a:moveTo>
                  <a:cubicBezTo>
                    <a:pt x="8763" y="4075303"/>
                    <a:pt x="5588" y="4024249"/>
                    <a:pt x="3429" y="3972941"/>
                  </a:cubicBezTo>
                  <a:lnTo>
                    <a:pt x="54229" y="3970782"/>
                  </a:lnTo>
                  <a:cubicBezTo>
                    <a:pt x="56388" y="4021455"/>
                    <a:pt x="59563" y="4071874"/>
                    <a:pt x="63627" y="4121912"/>
                  </a:cubicBezTo>
                  <a:close/>
                  <a:moveTo>
                    <a:pt x="0" y="3809111"/>
                  </a:moveTo>
                  <a:cubicBezTo>
                    <a:pt x="0" y="3757676"/>
                    <a:pt x="1016" y="3706495"/>
                    <a:pt x="3048" y="3655568"/>
                  </a:cubicBezTo>
                  <a:lnTo>
                    <a:pt x="53848" y="3657600"/>
                  </a:lnTo>
                  <a:cubicBezTo>
                    <a:pt x="51816" y="3707892"/>
                    <a:pt x="50800" y="3758438"/>
                    <a:pt x="50800" y="3809111"/>
                  </a:cubicBezTo>
                  <a:close/>
                </a:path>
              </a:pathLst>
            </a:custGeom>
            <a:solidFill>
              <a:srgbClr val="D4C1A0"/>
            </a:solidFill>
          </p:spPr>
          <p:txBody>
            <a:bodyPr/>
            <a:lstStyle/>
            <a:p>
              <a:endParaRPr lang="en-US"/>
            </a:p>
          </p:txBody>
        </p:sp>
      </p:grpSp>
      <p:sp>
        <p:nvSpPr>
          <p:cNvPr id="9" name="Freeform 9"/>
          <p:cNvSpPr/>
          <p:nvPr/>
        </p:nvSpPr>
        <p:spPr>
          <a:xfrm>
            <a:off x="6238542" y="1912143"/>
            <a:ext cx="11442580" cy="7523496"/>
          </a:xfrm>
          <a:custGeom>
            <a:avLst/>
            <a:gdLst/>
            <a:ahLst/>
            <a:cxnLst/>
            <a:rect l="l" t="t" r="r" b="b"/>
            <a:pathLst>
              <a:path w="11442580" h="7523496">
                <a:moveTo>
                  <a:pt x="0" y="0"/>
                </a:moveTo>
                <a:lnTo>
                  <a:pt x="11442580" y="0"/>
                </a:lnTo>
                <a:lnTo>
                  <a:pt x="11442580" y="7523496"/>
                </a:lnTo>
                <a:lnTo>
                  <a:pt x="0" y="7523496"/>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4801524" y="1324372"/>
            <a:ext cx="15092417" cy="1264922"/>
          </a:xfrm>
          <a:prstGeom prst="rect">
            <a:avLst/>
          </a:prstGeom>
        </p:spPr>
        <p:txBody>
          <a:bodyPr lIns="0" tIns="0" rIns="0" bIns="0" rtlCol="0" anchor="t">
            <a:spAutoFit/>
          </a:bodyPr>
          <a:lstStyle/>
          <a:p>
            <a:pPr algn="ctr">
              <a:lnSpc>
                <a:spcPts val="10079"/>
              </a:lnSpc>
            </a:pPr>
            <a:r>
              <a:rPr lang="en-US" sz="7199">
                <a:solidFill>
                  <a:srgbClr val="605048"/>
                </a:solidFill>
                <a:latin typeface="#9Slide05 VL Fadilla"/>
              </a:rPr>
              <a:t>c. Nhân vật</a:t>
            </a:r>
          </a:p>
        </p:txBody>
      </p:sp>
      <p:sp>
        <p:nvSpPr>
          <p:cNvPr id="12" name="TextBox 12"/>
          <p:cNvSpPr txBox="1"/>
          <p:nvPr/>
        </p:nvSpPr>
        <p:spPr>
          <a:xfrm>
            <a:off x="7457638" y="4229266"/>
            <a:ext cx="9375461" cy="2803525"/>
          </a:xfrm>
          <a:prstGeom prst="rect">
            <a:avLst/>
          </a:prstGeom>
        </p:spPr>
        <p:txBody>
          <a:bodyPr lIns="0" tIns="0" rIns="0" bIns="0" rtlCol="0" anchor="t">
            <a:spAutoFit/>
          </a:bodyPr>
          <a:lstStyle/>
          <a:p>
            <a:pPr algn="ctr">
              <a:lnSpc>
                <a:spcPts val="5600"/>
              </a:lnSpc>
              <a:spcBef>
                <a:spcPct val="0"/>
              </a:spcBef>
            </a:pPr>
            <a:r>
              <a:rPr lang="en-US" sz="4000" dirty="0" err="1">
                <a:solidFill>
                  <a:srgbClr val="FEFAF0"/>
                </a:solidFill>
                <a:latin typeface="Roboto Condensed Bold Italics"/>
              </a:rPr>
              <a:t>Trần</a:t>
            </a:r>
            <a:r>
              <a:rPr lang="en-US" sz="4000" dirty="0">
                <a:solidFill>
                  <a:srgbClr val="FEFAF0"/>
                </a:solidFill>
                <a:latin typeface="Roboto Condensed Bold Italics"/>
              </a:rPr>
              <a:t> </a:t>
            </a:r>
            <a:r>
              <a:rPr lang="en-US" sz="4000" dirty="0" err="1">
                <a:solidFill>
                  <a:srgbClr val="FEFAF0"/>
                </a:solidFill>
                <a:latin typeface="Roboto Condensed Bold Italics"/>
              </a:rPr>
              <a:t>Quốc</a:t>
            </a:r>
            <a:r>
              <a:rPr lang="en-US" sz="4000" dirty="0">
                <a:solidFill>
                  <a:srgbClr val="FEFAF0"/>
                </a:solidFill>
                <a:latin typeface="Roboto Condensed Bold Italics"/>
              </a:rPr>
              <a:t> </a:t>
            </a:r>
            <a:r>
              <a:rPr lang="en-US" sz="4000" dirty="0" err="1">
                <a:solidFill>
                  <a:srgbClr val="FEFAF0"/>
                </a:solidFill>
                <a:latin typeface="Roboto Condensed Bold Italics"/>
              </a:rPr>
              <a:t>Tuấn</a:t>
            </a:r>
            <a:r>
              <a:rPr lang="en-US" sz="4000" dirty="0">
                <a:solidFill>
                  <a:srgbClr val="FEFAF0"/>
                </a:solidFill>
                <a:latin typeface="Roboto Condensed Bold Italics"/>
              </a:rPr>
              <a:t> </a:t>
            </a:r>
            <a:r>
              <a:rPr lang="en-US" sz="4000" dirty="0" err="1">
                <a:solidFill>
                  <a:srgbClr val="FEFAF0"/>
                </a:solidFill>
                <a:latin typeface="Roboto Condensed Bold Italics"/>
              </a:rPr>
              <a:t>có</a:t>
            </a:r>
            <a:r>
              <a:rPr lang="en-US" sz="4000" dirty="0">
                <a:solidFill>
                  <a:srgbClr val="FEFAF0"/>
                </a:solidFill>
                <a:latin typeface="Roboto Condensed Bold Italics"/>
              </a:rPr>
              <a:t> </a:t>
            </a:r>
            <a:r>
              <a:rPr lang="en-US" sz="4000" dirty="0" err="1">
                <a:solidFill>
                  <a:srgbClr val="FEFAF0"/>
                </a:solidFill>
                <a:latin typeface="Roboto Condensed Bold Italics"/>
              </a:rPr>
              <a:t>tư</a:t>
            </a:r>
            <a:r>
              <a:rPr lang="en-US" sz="4000" dirty="0">
                <a:solidFill>
                  <a:srgbClr val="FEFAF0"/>
                </a:solidFill>
                <a:latin typeface="Roboto Condensed Bold Italics"/>
              </a:rPr>
              <a:t> </a:t>
            </a:r>
            <a:r>
              <a:rPr lang="en-US" sz="4000" dirty="0" err="1">
                <a:solidFill>
                  <a:srgbClr val="FEFAF0"/>
                </a:solidFill>
                <a:latin typeface="Roboto Condensed Bold Italics"/>
              </a:rPr>
              <a:t>thế</a:t>
            </a:r>
            <a:r>
              <a:rPr lang="en-US" sz="4000" dirty="0">
                <a:solidFill>
                  <a:srgbClr val="FEFAF0"/>
                </a:solidFill>
                <a:latin typeface="Roboto Condensed Bold Italics"/>
              </a:rPr>
              <a:t> </a:t>
            </a:r>
            <a:r>
              <a:rPr lang="en-US" sz="4000" dirty="0" err="1">
                <a:solidFill>
                  <a:srgbClr val="FEFAF0"/>
                </a:solidFill>
                <a:latin typeface="Roboto Condensed Bold Italics"/>
              </a:rPr>
              <a:t>bình</a:t>
            </a:r>
            <a:r>
              <a:rPr lang="en-US" sz="4000" dirty="0">
                <a:solidFill>
                  <a:srgbClr val="FEFAF0"/>
                </a:solidFill>
                <a:latin typeface="Roboto Condensed Bold Italics"/>
              </a:rPr>
              <a:t> </a:t>
            </a:r>
            <a:r>
              <a:rPr lang="en-US" sz="4000" dirty="0" err="1">
                <a:solidFill>
                  <a:srgbClr val="FEFAF0"/>
                </a:solidFill>
                <a:latin typeface="Roboto Condensed Bold Italics"/>
              </a:rPr>
              <a:t>tĩnh</a:t>
            </a:r>
            <a:r>
              <a:rPr lang="en-US" sz="4000" dirty="0">
                <a:solidFill>
                  <a:srgbClr val="FEFAF0"/>
                </a:solidFill>
                <a:latin typeface="Roboto Condensed Bold Italics"/>
              </a:rPr>
              <a:t>, </a:t>
            </a:r>
            <a:r>
              <a:rPr lang="en-US" sz="4000" dirty="0" err="1">
                <a:solidFill>
                  <a:srgbClr val="FEFAF0"/>
                </a:solidFill>
                <a:latin typeface="Roboto Condensed Bold Italics"/>
              </a:rPr>
              <a:t>ung</a:t>
            </a:r>
            <a:r>
              <a:rPr lang="en-US" sz="4000" dirty="0">
                <a:solidFill>
                  <a:srgbClr val="FEFAF0"/>
                </a:solidFill>
                <a:latin typeface="Roboto Condensed Bold Italics"/>
              </a:rPr>
              <a:t> dung, </a:t>
            </a:r>
            <a:r>
              <a:rPr lang="en-US" sz="4000" dirty="0" err="1">
                <a:solidFill>
                  <a:srgbClr val="FEFAF0"/>
                </a:solidFill>
                <a:latin typeface="Roboto Condensed Bold Italics"/>
              </a:rPr>
              <a:t>tự</a:t>
            </a:r>
            <a:r>
              <a:rPr lang="en-US" sz="4000" dirty="0">
                <a:solidFill>
                  <a:srgbClr val="FEFAF0"/>
                </a:solidFill>
                <a:latin typeface="Roboto Condensed Bold Italics"/>
              </a:rPr>
              <a:t> </a:t>
            </a:r>
            <a:r>
              <a:rPr lang="en-US" sz="4000" dirty="0" err="1">
                <a:solidFill>
                  <a:srgbClr val="FEFAF0"/>
                </a:solidFill>
                <a:latin typeface="Roboto Condensed Bold Italics"/>
              </a:rPr>
              <a:t>tại</a:t>
            </a:r>
            <a:r>
              <a:rPr lang="en-US" sz="4000" dirty="0">
                <a:solidFill>
                  <a:srgbClr val="FEFAF0"/>
                </a:solidFill>
                <a:latin typeface="Roboto Condensed Bold Italics"/>
              </a:rPr>
              <a:t> </a:t>
            </a:r>
            <a:r>
              <a:rPr lang="en-US" sz="4000" dirty="0" err="1">
                <a:solidFill>
                  <a:srgbClr val="FEFAF0"/>
                </a:solidFill>
                <a:latin typeface="Roboto Condensed Bold Italics"/>
              </a:rPr>
              <a:t>của</a:t>
            </a:r>
            <a:r>
              <a:rPr lang="en-US" sz="4000" dirty="0">
                <a:solidFill>
                  <a:srgbClr val="FEFAF0"/>
                </a:solidFill>
                <a:latin typeface="Roboto Condensed Bold Italics"/>
              </a:rPr>
              <a:t> </a:t>
            </a:r>
            <a:r>
              <a:rPr lang="en-US" sz="4000" dirty="0" err="1">
                <a:solidFill>
                  <a:srgbClr val="FEFAF0"/>
                </a:solidFill>
                <a:latin typeface="Roboto Condensed Bold Italics"/>
              </a:rPr>
              <a:t>người</a:t>
            </a:r>
            <a:r>
              <a:rPr lang="en-US" sz="4000" dirty="0">
                <a:solidFill>
                  <a:srgbClr val="FEFAF0"/>
                </a:solidFill>
                <a:latin typeface="Roboto Condensed Bold Italics"/>
              </a:rPr>
              <a:t> </a:t>
            </a:r>
            <a:r>
              <a:rPr lang="en-US" sz="4000" dirty="0" err="1">
                <a:solidFill>
                  <a:srgbClr val="FEFAF0"/>
                </a:solidFill>
                <a:latin typeface="Roboto Condensed Bold Italics"/>
              </a:rPr>
              <a:t>đứng</a:t>
            </a:r>
            <a:r>
              <a:rPr lang="en-US" sz="4000" dirty="0">
                <a:solidFill>
                  <a:srgbClr val="FEFAF0"/>
                </a:solidFill>
                <a:latin typeface="Roboto Condensed Bold Italics"/>
              </a:rPr>
              <a:t> </a:t>
            </a:r>
            <a:r>
              <a:rPr lang="en-US" sz="4000" dirty="0" err="1">
                <a:solidFill>
                  <a:srgbClr val="FEFAF0"/>
                </a:solidFill>
                <a:latin typeface="Roboto Condensed Bold Italics"/>
              </a:rPr>
              <a:t>đầu</a:t>
            </a:r>
            <a:r>
              <a:rPr lang="en-US" sz="4000" dirty="0">
                <a:solidFill>
                  <a:srgbClr val="FEFAF0"/>
                </a:solidFill>
                <a:latin typeface="Roboto Condensed Bold Italics"/>
              </a:rPr>
              <a:t> </a:t>
            </a:r>
            <a:r>
              <a:rPr lang="en-US" sz="4000" dirty="0" err="1">
                <a:solidFill>
                  <a:srgbClr val="FEFAF0"/>
                </a:solidFill>
                <a:latin typeface="Roboto Condensed Bold Italics"/>
              </a:rPr>
              <a:t>trong</a:t>
            </a:r>
            <a:r>
              <a:rPr lang="en-US" sz="4000" dirty="0">
                <a:solidFill>
                  <a:srgbClr val="FEFAF0"/>
                </a:solidFill>
                <a:latin typeface="Roboto Condensed Bold Italics"/>
              </a:rPr>
              <a:t> </a:t>
            </a:r>
            <a:r>
              <a:rPr lang="en-US" sz="4000" dirty="0" err="1">
                <a:solidFill>
                  <a:srgbClr val="FEFAF0"/>
                </a:solidFill>
                <a:latin typeface="Roboto Condensed Bold Italics"/>
              </a:rPr>
              <a:t>cuộc</a:t>
            </a:r>
            <a:r>
              <a:rPr lang="en-US" sz="4000" dirty="0">
                <a:solidFill>
                  <a:srgbClr val="FEFAF0"/>
                </a:solidFill>
                <a:latin typeface="Roboto Condensed Bold Italics"/>
              </a:rPr>
              <a:t> </a:t>
            </a:r>
            <a:r>
              <a:rPr lang="en-US" sz="4000" dirty="0" err="1">
                <a:solidFill>
                  <a:srgbClr val="FEFAF0"/>
                </a:solidFill>
                <a:latin typeface="Roboto Condensed Bold Italics"/>
              </a:rPr>
              <a:t>chiến</a:t>
            </a:r>
            <a:r>
              <a:rPr lang="en-US" sz="4000" dirty="0">
                <a:solidFill>
                  <a:srgbClr val="FEFAF0"/>
                </a:solidFill>
                <a:latin typeface="Roboto Condensed Bold Italics"/>
              </a:rPr>
              <a:t> </a:t>
            </a:r>
            <a:r>
              <a:rPr lang="en-US" sz="4000" dirty="0" err="1">
                <a:solidFill>
                  <a:srgbClr val="FEFAF0"/>
                </a:solidFill>
                <a:latin typeface="Roboto Condensed Bold Italics"/>
              </a:rPr>
              <a:t>tranh</a:t>
            </a:r>
            <a:r>
              <a:rPr lang="en-US" sz="4000" dirty="0">
                <a:solidFill>
                  <a:srgbClr val="FEFAF0"/>
                </a:solidFill>
                <a:latin typeface="Roboto Condensed Bold Italics"/>
              </a:rPr>
              <a:t>, </a:t>
            </a:r>
            <a:r>
              <a:rPr lang="en-US" sz="4000" dirty="0" err="1">
                <a:solidFill>
                  <a:srgbClr val="FEFAF0"/>
                </a:solidFill>
                <a:latin typeface="Roboto Condensed Bold Italics"/>
              </a:rPr>
              <a:t>biết</a:t>
            </a:r>
            <a:r>
              <a:rPr lang="en-US" sz="4000" dirty="0">
                <a:solidFill>
                  <a:srgbClr val="FEFAF0"/>
                </a:solidFill>
                <a:latin typeface="Roboto Condensed Bold Italics"/>
              </a:rPr>
              <a:t> </a:t>
            </a:r>
            <a:r>
              <a:rPr lang="en-US" sz="4000" dirty="0" err="1">
                <a:solidFill>
                  <a:srgbClr val="FEFAF0"/>
                </a:solidFill>
                <a:latin typeface="Roboto Condensed Bold Italics"/>
              </a:rPr>
              <a:t>đặt</a:t>
            </a:r>
            <a:r>
              <a:rPr lang="en-US" sz="4000" dirty="0">
                <a:solidFill>
                  <a:srgbClr val="FEFAF0"/>
                </a:solidFill>
                <a:latin typeface="Roboto Condensed Bold Italics"/>
              </a:rPr>
              <a:t> </a:t>
            </a:r>
            <a:r>
              <a:rPr lang="en-US" sz="4000" dirty="0" err="1">
                <a:solidFill>
                  <a:srgbClr val="FEFAF0"/>
                </a:solidFill>
                <a:latin typeface="Roboto Condensed Bold Italics"/>
              </a:rPr>
              <a:t>niềm</a:t>
            </a:r>
            <a:r>
              <a:rPr lang="en-US" sz="4000" dirty="0">
                <a:solidFill>
                  <a:srgbClr val="FEFAF0"/>
                </a:solidFill>
                <a:latin typeface="Roboto Condensed Bold Italics"/>
              </a:rPr>
              <a:t> tin </a:t>
            </a:r>
            <a:r>
              <a:rPr lang="en-US" sz="4000" dirty="0" err="1">
                <a:solidFill>
                  <a:srgbClr val="FEFAF0"/>
                </a:solidFill>
                <a:latin typeface="Roboto Condensed Bold Italics"/>
              </a:rPr>
              <a:t>đúng</a:t>
            </a:r>
            <a:r>
              <a:rPr lang="en-US" sz="4000" dirty="0">
                <a:solidFill>
                  <a:srgbClr val="FEFAF0"/>
                </a:solidFill>
                <a:latin typeface="Roboto Condensed Bold Italics"/>
              </a:rPr>
              <a:t> </a:t>
            </a:r>
            <a:r>
              <a:rPr lang="en-US" sz="4000" dirty="0" err="1">
                <a:solidFill>
                  <a:srgbClr val="FEFAF0"/>
                </a:solidFill>
                <a:latin typeface="Roboto Condensed Bold Italics"/>
              </a:rPr>
              <a:t>người</a:t>
            </a:r>
            <a:r>
              <a:rPr lang="en-US" sz="4000" dirty="0">
                <a:solidFill>
                  <a:srgbClr val="FEFAF0"/>
                </a:solidFill>
                <a:latin typeface="Roboto Condensed Bold Italics"/>
              </a:rPr>
              <a:t> </a:t>
            </a:r>
            <a:r>
              <a:rPr lang="en-US" sz="4000" dirty="0" err="1">
                <a:solidFill>
                  <a:srgbClr val="FEFAF0"/>
                </a:solidFill>
                <a:latin typeface="Roboto Condensed Bold Italics"/>
              </a:rPr>
              <a:t>để</a:t>
            </a:r>
            <a:r>
              <a:rPr lang="en-US" sz="4000" dirty="0">
                <a:solidFill>
                  <a:srgbClr val="FEFAF0"/>
                </a:solidFill>
                <a:latin typeface="Roboto Condensed Bold Italics"/>
              </a:rPr>
              <a:t> </a:t>
            </a:r>
            <a:r>
              <a:rPr lang="en-US" sz="4000" dirty="0" err="1">
                <a:solidFill>
                  <a:srgbClr val="FEFAF0"/>
                </a:solidFill>
                <a:latin typeface="Roboto Condensed Bold Italics"/>
              </a:rPr>
              <a:t>giao</a:t>
            </a:r>
            <a:r>
              <a:rPr lang="en-US" sz="4000" dirty="0">
                <a:solidFill>
                  <a:srgbClr val="FEFAF0"/>
                </a:solidFill>
                <a:latin typeface="Roboto Condensed Bold Italics"/>
              </a:rPr>
              <a:t> </a:t>
            </a:r>
            <a:r>
              <a:rPr lang="en-US" sz="4000" dirty="0" err="1">
                <a:solidFill>
                  <a:srgbClr val="FEFAF0"/>
                </a:solidFill>
                <a:latin typeface="Roboto Condensed Bold Italics"/>
              </a:rPr>
              <a:t>nhiệm</a:t>
            </a:r>
            <a:r>
              <a:rPr lang="en-US" sz="4000" dirty="0">
                <a:solidFill>
                  <a:srgbClr val="FEFAF0"/>
                </a:solidFill>
                <a:latin typeface="Roboto Condensed Bold Italics"/>
              </a:rPr>
              <a:t> </a:t>
            </a:r>
            <a:r>
              <a:rPr lang="en-US" sz="4000" dirty="0" err="1">
                <a:solidFill>
                  <a:srgbClr val="FEFAF0"/>
                </a:solidFill>
                <a:latin typeface="Roboto Condensed Bold Italics"/>
              </a:rPr>
              <a:t>vụ</a:t>
            </a:r>
            <a:r>
              <a:rPr lang="en-US" sz="4000" dirty="0">
                <a:solidFill>
                  <a:srgbClr val="FEFAF0"/>
                </a:solidFill>
                <a:latin typeface="Roboto Condensed Bold Italics"/>
              </a:rPr>
              <a:t> </a:t>
            </a:r>
            <a:r>
              <a:rPr lang="en-US" sz="4000" dirty="0" err="1">
                <a:solidFill>
                  <a:srgbClr val="FEFAF0"/>
                </a:solidFill>
                <a:latin typeface="Roboto Condensed Bold Italics"/>
              </a:rPr>
              <a:t>quan</a:t>
            </a:r>
            <a:r>
              <a:rPr lang="en-US" sz="4000" dirty="0">
                <a:solidFill>
                  <a:srgbClr val="FEFAF0"/>
                </a:solidFill>
                <a:latin typeface="Roboto Condensed Bold Italics"/>
              </a:rPr>
              <a:t> </a:t>
            </a:r>
            <a:r>
              <a:rPr lang="en-US" sz="4000" dirty="0" err="1">
                <a:solidFill>
                  <a:srgbClr val="FEFAF0"/>
                </a:solidFill>
                <a:latin typeface="Roboto Condensed Bold Italics"/>
              </a:rPr>
              <a:t>trọng</a:t>
            </a:r>
            <a:r>
              <a:rPr lang="en-US" sz="4000" dirty="0">
                <a:solidFill>
                  <a:srgbClr val="FEFAF0"/>
                </a:solidFill>
                <a:latin typeface="Roboto Condensed Bold Italics"/>
              </a:rPr>
              <a:t>.</a:t>
            </a:r>
          </a:p>
        </p:txBody>
      </p:sp>
      <p:sp>
        <p:nvSpPr>
          <p:cNvPr id="13" name="Freeform 13"/>
          <p:cNvSpPr/>
          <p:nvPr/>
        </p:nvSpPr>
        <p:spPr>
          <a:xfrm rot="-6262148">
            <a:off x="5540942" y="7272885"/>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TextBox 14"/>
          <p:cNvSpPr txBox="1"/>
          <p:nvPr/>
        </p:nvSpPr>
        <p:spPr>
          <a:xfrm>
            <a:off x="4413623" y="923925"/>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Trần Quốc Tuấn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16313289" y="-38379"/>
            <a:ext cx="1892023" cy="1918401"/>
          </a:xfrm>
          <a:custGeom>
            <a:avLst/>
            <a:gdLst/>
            <a:ahLst/>
            <a:cxnLst/>
            <a:rect l="l" t="t" r="r" b="b"/>
            <a:pathLst>
              <a:path w="1892023" h="1918401">
                <a:moveTo>
                  <a:pt x="0" y="0"/>
                </a:moveTo>
                <a:lnTo>
                  <a:pt x="1892022" y="0"/>
                </a:lnTo>
                <a:lnTo>
                  <a:pt x="1892022" y="1918401"/>
                </a:lnTo>
                <a:lnTo>
                  <a:pt x="0" y="191840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938001" y="1265659"/>
            <a:ext cx="15092417" cy="1222377"/>
          </a:xfrm>
          <a:prstGeom prst="rect">
            <a:avLst/>
          </a:prstGeom>
        </p:spPr>
        <p:txBody>
          <a:bodyPr lIns="0" tIns="0" rIns="0" bIns="0" rtlCol="0" anchor="t">
            <a:spAutoFit/>
          </a:bodyPr>
          <a:lstStyle/>
          <a:p>
            <a:pPr algn="ctr">
              <a:lnSpc>
                <a:spcPts val="9799"/>
              </a:lnSpc>
            </a:pPr>
            <a:r>
              <a:rPr lang="en-US" sz="6999">
                <a:solidFill>
                  <a:srgbClr val="605048"/>
                </a:solidFill>
                <a:latin typeface="#9Slide05 VL Fadilla"/>
              </a:rPr>
              <a:t>c. Nhân vật</a:t>
            </a:r>
          </a:p>
        </p:txBody>
      </p:sp>
      <p:grpSp>
        <p:nvGrpSpPr>
          <p:cNvPr id="5" name="Group 5"/>
          <p:cNvGrpSpPr/>
          <p:nvPr/>
        </p:nvGrpSpPr>
        <p:grpSpPr>
          <a:xfrm>
            <a:off x="438783" y="2884910"/>
            <a:ext cx="17334128" cy="4693688"/>
            <a:chOff x="0" y="0"/>
            <a:chExt cx="4565367" cy="1236198"/>
          </a:xfrm>
        </p:grpSpPr>
        <p:sp>
          <p:nvSpPr>
            <p:cNvPr id="6" name="Freeform 6"/>
            <p:cNvSpPr/>
            <p:nvPr/>
          </p:nvSpPr>
          <p:spPr>
            <a:xfrm>
              <a:off x="0" y="0"/>
              <a:ext cx="4565367" cy="1236198"/>
            </a:xfrm>
            <a:custGeom>
              <a:avLst/>
              <a:gdLst/>
              <a:ahLst/>
              <a:cxnLst/>
              <a:rect l="l" t="t" r="r" b="b"/>
              <a:pathLst>
                <a:path w="4565367" h="1236198">
                  <a:moveTo>
                    <a:pt x="22778" y="0"/>
                  </a:moveTo>
                  <a:lnTo>
                    <a:pt x="4542589" y="0"/>
                  </a:lnTo>
                  <a:cubicBezTo>
                    <a:pt x="4548630" y="0"/>
                    <a:pt x="4554424" y="2400"/>
                    <a:pt x="4558695" y="6672"/>
                  </a:cubicBezTo>
                  <a:cubicBezTo>
                    <a:pt x="4562967" y="10943"/>
                    <a:pt x="4565367" y="16737"/>
                    <a:pt x="4565367" y="22778"/>
                  </a:cubicBezTo>
                  <a:lnTo>
                    <a:pt x="4565367" y="1213420"/>
                  </a:lnTo>
                  <a:cubicBezTo>
                    <a:pt x="4565367" y="1226000"/>
                    <a:pt x="4555169" y="1236198"/>
                    <a:pt x="4542589" y="1236198"/>
                  </a:cubicBezTo>
                  <a:lnTo>
                    <a:pt x="22778" y="1236198"/>
                  </a:lnTo>
                  <a:cubicBezTo>
                    <a:pt x="16737" y="1236198"/>
                    <a:pt x="10943" y="1233798"/>
                    <a:pt x="6672" y="1229526"/>
                  </a:cubicBezTo>
                  <a:cubicBezTo>
                    <a:pt x="2400" y="1225255"/>
                    <a:pt x="0" y="1219461"/>
                    <a:pt x="0" y="1213420"/>
                  </a:cubicBezTo>
                  <a:lnTo>
                    <a:pt x="0" y="22778"/>
                  </a:lnTo>
                  <a:cubicBezTo>
                    <a:pt x="0" y="16737"/>
                    <a:pt x="2400" y="10943"/>
                    <a:pt x="6672" y="6672"/>
                  </a:cubicBezTo>
                  <a:cubicBezTo>
                    <a:pt x="10943" y="2400"/>
                    <a:pt x="16737" y="0"/>
                    <a:pt x="22778" y="0"/>
                  </a:cubicBezTo>
                  <a:close/>
                </a:path>
              </a:pathLst>
            </a:custGeom>
            <a:solidFill>
              <a:srgbClr val="FFFBF2"/>
            </a:solidFill>
          </p:spPr>
          <p:txBody>
            <a:bodyPr/>
            <a:lstStyle/>
            <a:p>
              <a:endParaRPr lang="en-US"/>
            </a:p>
          </p:txBody>
        </p:sp>
        <p:sp>
          <p:nvSpPr>
            <p:cNvPr id="7" name="TextBox 7"/>
            <p:cNvSpPr txBox="1"/>
            <p:nvPr/>
          </p:nvSpPr>
          <p:spPr>
            <a:xfrm>
              <a:off x="0" y="-28575"/>
              <a:ext cx="4565367" cy="126477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38783" y="3018620"/>
            <a:ext cx="16082893" cy="20986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605048"/>
                </a:solidFill>
                <a:latin typeface="Roboto Condensed"/>
              </a:rPr>
              <a:t>Lời</a:t>
            </a:r>
            <a:r>
              <a:rPr lang="en-US" sz="4000" dirty="0">
                <a:solidFill>
                  <a:srgbClr val="605048"/>
                </a:solidFill>
                <a:latin typeface="Roboto Condensed"/>
              </a:rPr>
              <a:t> </a:t>
            </a:r>
            <a:r>
              <a:rPr lang="en-US" sz="4000" dirty="0" err="1">
                <a:solidFill>
                  <a:srgbClr val="605048"/>
                </a:solidFill>
                <a:latin typeface="Roboto Condensed"/>
              </a:rPr>
              <a:t>nói</a:t>
            </a:r>
            <a:r>
              <a:rPr lang="en-US" sz="4000" dirty="0">
                <a:solidFill>
                  <a:srgbClr val="605048"/>
                </a:solidFill>
                <a:latin typeface="Roboto Condensed"/>
              </a:rPr>
              <a:t>:</a:t>
            </a:r>
            <a:r>
              <a:rPr lang="en-US" sz="4000" dirty="0">
                <a:solidFill>
                  <a:srgbClr val="605048"/>
                </a:solidFill>
                <a:latin typeface="Roboto Condensed Italics"/>
              </a:rPr>
              <a:t> “</a:t>
            </a:r>
            <a:r>
              <a:rPr lang="en-US" sz="4000" dirty="0" err="1">
                <a:solidFill>
                  <a:srgbClr val="605048"/>
                </a:solidFill>
                <a:latin typeface="Roboto Condensed Italics"/>
              </a:rPr>
              <a:t>Thưa</a:t>
            </a:r>
            <a:r>
              <a:rPr lang="en-US" sz="4000" dirty="0">
                <a:solidFill>
                  <a:srgbClr val="605048"/>
                </a:solidFill>
                <a:latin typeface="Roboto Condensed Italics"/>
              </a:rPr>
              <a:t> </a:t>
            </a:r>
            <a:r>
              <a:rPr lang="en-US" sz="4000" dirty="0" err="1">
                <a:solidFill>
                  <a:srgbClr val="605048"/>
                </a:solidFill>
                <a:latin typeface="Roboto Condensed Italics"/>
              </a:rPr>
              <a:t>Quốc</a:t>
            </a:r>
            <a:r>
              <a:rPr lang="en-US" sz="4000" dirty="0">
                <a:solidFill>
                  <a:srgbClr val="605048"/>
                </a:solidFill>
                <a:latin typeface="Roboto Condensed Italics"/>
              </a:rPr>
              <a:t> </a:t>
            </a:r>
            <a:r>
              <a:rPr lang="en-US" sz="4000" dirty="0" err="1">
                <a:solidFill>
                  <a:srgbClr val="605048"/>
                </a:solidFill>
                <a:latin typeface="Roboto Condensed Italics"/>
              </a:rPr>
              <a:t>công</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chỉ</a:t>
            </a:r>
            <a:r>
              <a:rPr lang="en-US" sz="4000" dirty="0">
                <a:solidFill>
                  <a:srgbClr val="605048"/>
                </a:solidFill>
                <a:latin typeface="Roboto Condensed Italics"/>
              </a:rPr>
              <a:t> </a:t>
            </a:r>
            <a:r>
              <a:rPr lang="en-US" sz="4000" dirty="0" err="1">
                <a:solidFill>
                  <a:srgbClr val="605048"/>
                </a:solidFill>
                <a:latin typeface="Roboto Condensed Italics"/>
              </a:rPr>
              <a:t>là</a:t>
            </a:r>
            <a:r>
              <a:rPr lang="en-US" sz="4000" dirty="0">
                <a:solidFill>
                  <a:srgbClr val="605048"/>
                </a:solidFill>
                <a:latin typeface="Roboto Condensed Italics"/>
              </a:rPr>
              <a:t> </a:t>
            </a:r>
            <a:r>
              <a:rPr lang="en-US" sz="4000" dirty="0" err="1">
                <a:solidFill>
                  <a:srgbClr val="605048"/>
                </a:solidFill>
                <a:latin typeface="Roboto Condensed Italics"/>
              </a:rPr>
              <a:t>thằng</a:t>
            </a:r>
            <a:r>
              <a:rPr lang="en-US" sz="4000" dirty="0">
                <a:solidFill>
                  <a:srgbClr val="605048"/>
                </a:solidFill>
                <a:latin typeface="Roboto Condensed Italics"/>
              </a:rPr>
              <a:t> </a:t>
            </a:r>
            <a:r>
              <a:rPr lang="en-US" sz="4000" dirty="0" err="1">
                <a:solidFill>
                  <a:srgbClr val="605048"/>
                </a:solidFill>
                <a:latin typeface="Roboto Condensed Italics"/>
              </a:rPr>
              <a:t>bé</a:t>
            </a:r>
            <a:r>
              <a:rPr lang="en-US" sz="4000" dirty="0">
                <a:solidFill>
                  <a:srgbClr val="605048"/>
                </a:solidFill>
                <a:latin typeface="Roboto Condensed Italics"/>
              </a:rPr>
              <a:t> </a:t>
            </a:r>
            <a:r>
              <a:rPr lang="en-US" sz="4000" dirty="0" err="1">
                <a:solidFill>
                  <a:srgbClr val="605048"/>
                </a:solidFill>
                <a:latin typeface="Roboto Condensed Italics"/>
              </a:rPr>
              <a:t>chăn</a:t>
            </a:r>
            <a:r>
              <a:rPr lang="en-US" sz="4000" dirty="0">
                <a:solidFill>
                  <a:srgbClr val="605048"/>
                </a:solidFill>
                <a:latin typeface="Roboto Condensed Italics"/>
              </a:rPr>
              <a:t> </a:t>
            </a:r>
            <a:r>
              <a:rPr lang="en-US" sz="4000" dirty="0" err="1">
                <a:solidFill>
                  <a:srgbClr val="605048"/>
                </a:solidFill>
                <a:latin typeface="Roboto Condensed Italics"/>
              </a:rPr>
              <a:t>ngựa</a:t>
            </a:r>
            <a:r>
              <a:rPr lang="en-US" sz="4000" dirty="0">
                <a:solidFill>
                  <a:srgbClr val="605048"/>
                </a:solidFill>
                <a:latin typeface="Roboto Condensed Italics"/>
              </a:rPr>
              <a:t>. </a:t>
            </a:r>
            <a:r>
              <a:rPr lang="en-US" sz="4000" dirty="0" err="1">
                <a:solidFill>
                  <a:srgbClr val="605048"/>
                </a:solidFill>
                <a:latin typeface="Roboto Condensed Italics"/>
              </a:rPr>
              <a:t>Nhưng</a:t>
            </a:r>
            <a:r>
              <a:rPr lang="en-US" sz="4000" dirty="0">
                <a:solidFill>
                  <a:srgbClr val="605048"/>
                </a:solidFill>
                <a:latin typeface="Roboto Condensed Italics"/>
              </a:rPr>
              <a:t> </a:t>
            </a:r>
            <a:r>
              <a:rPr lang="en-US" sz="4000" dirty="0" err="1">
                <a:solidFill>
                  <a:srgbClr val="605048"/>
                </a:solidFill>
                <a:latin typeface="Roboto Condensed Italics"/>
              </a:rPr>
              <a:t>bố</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đã</a:t>
            </a:r>
            <a:r>
              <a:rPr lang="en-US" sz="4000" dirty="0">
                <a:solidFill>
                  <a:srgbClr val="605048"/>
                </a:solidFill>
                <a:latin typeface="Roboto Condensed Italics"/>
              </a:rPr>
              <a:t> </a:t>
            </a:r>
            <a:r>
              <a:rPr lang="en-US" sz="4000" dirty="0" err="1">
                <a:solidFill>
                  <a:srgbClr val="605048"/>
                </a:solidFill>
                <a:latin typeface="Roboto Condensed Italics"/>
              </a:rPr>
              <a:t>dạy</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phải</a:t>
            </a:r>
            <a:r>
              <a:rPr lang="en-US" sz="4000" dirty="0">
                <a:solidFill>
                  <a:srgbClr val="605048"/>
                </a:solidFill>
                <a:latin typeface="Roboto Condensed Italics"/>
              </a:rPr>
              <a:t> </a:t>
            </a:r>
            <a:r>
              <a:rPr lang="en-US" sz="4000" dirty="0" err="1">
                <a:solidFill>
                  <a:srgbClr val="605048"/>
                </a:solidFill>
                <a:latin typeface="Roboto Condensed Italics"/>
              </a:rPr>
              <a:t>trung</a:t>
            </a:r>
            <a:r>
              <a:rPr lang="en-US" sz="4000" dirty="0">
                <a:solidFill>
                  <a:srgbClr val="605048"/>
                </a:solidFill>
                <a:latin typeface="Roboto Condensed Italics"/>
              </a:rPr>
              <a:t> </a:t>
            </a:r>
            <a:r>
              <a:rPr lang="en-US" sz="4000" dirty="0" err="1">
                <a:solidFill>
                  <a:srgbClr val="605048"/>
                </a:solidFill>
                <a:latin typeface="Roboto Condensed Italics"/>
              </a:rPr>
              <a:t>với</a:t>
            </a:r>
            <a:r>
              <a:rPr lang="en-US" sz="4000" dirty="0">
                <a:solidFill>
                  <a:srgbClr val="605048"/>
                </a:solidFill>
                <a:latin typeface="Roboto Condensed Italics"/>
              </a:rPr>
              <a:t> </a:t>
            </a:r>
            <a:r>
              <a:rPr lang="en-US" sz="4000" dirty="0" err="1">
                <a:solidFill>
                  <a:srgbClr val="605048"/>
                </a:solidFill>
                <a:latin typeface="Roboto Condensed Italics"/>
              </a:rPr>
              <a:t>nước</a:t>
            </a:r>
            <a:r>
              <a:rPr lang="en-US" sz="4000" dirty="0">
                <a:solidFill>
                  <a:srgbClr val="605048"/>
                </a:solidFill>
                <a:latin typeface="Roboto Condensed Italics"/>
              </a:rPr>
              <a:t>. </a:t>
            </a:r>
            <a:r>
              <a:rPr lang="en-US" sz="4000" dirty="0" err="1">
                <a:solidFill>
                  <a:srgbClr val="605048"/>
                </a:solidFill>
                <a:latin typeface="Roboto Condensed Italics"/>
              </a:rPr>
              <a:t>Dù</a:t>
            </a:r>
            <a:r>
              <a:rPr lang="en-US" sz="4000" dirty="0">
                <a:solidFill>
                  <a:srgbClr val="605048"/>
                </a:solidFill>
                <a:latin typeface="Roboto Condensed Italics"/>
              </a:rPr>
              <a:t> </a:t>
            </a:r>
            <a:r>
              <a:rPr lang="en-US" sz="4000" dirty="0" err="1">
                <a:solidFill>
                  <a:srgbClr val="605048"/>
                </a:solidFill>
                <a:latin typeface="Roboto Condensed Italics"/>
              </a:rPr>
              <a:t>có</a:t>
            </a:r>
            <a:r>
              <a:rPr lang="en-US" sz="4000" dirty="0">
                <a:solidFill>
                  <a:srgbClr val="605048"/>
                </a:solidFill>
                <a:latin typeface="Roboto Condensed Italics"/>
              </a:rPr>
              <a:t> </a:t>
            </a:r>
            <a:r>
              <a:rPr lang="en-US" sz="4000" dirty="0" err="1">
                <a:solidFill>
                  <a:srgbClr val="605048"/>
                </a:solidFill>
                <a:latin typeface="Roboto Condensed Italics"/>
              </a:rPr>
              <a:t>chết</a:t>
            </a:r>
            <a:r>
              <a:rPr lang="en-US" sz="4000" dirty="0">
                <a:solidFill>
                  <a:srgbClr val="605048"/>
                </a:solidFill>
                <a:latin typeface="Roboto Condensed Italics"/>
              </a:rPr>
              <a:t> </a:t>
            </a:r>
            <a:r>
              <a:rPr lang="en-US" sz="4000" dirty="0" err="1">
                <a:solidFill>
                  <a:srgbClr val="605048"/>
                </a:solidFill>
                <a:latin typeface="Roboto Condensed Italics"/>
              </a:rPr>
              <a:t>cho</a:t>
            </a:r>
            <a:r>
              <a:rPr lang="en-US" sz="4000" dirty="0">
                <a:solidFill>
                  <a:srgbClr val="605048"/>
                </a:solidFill>
                <a:latin typeface="Roboto Condensed Italics"/>
              </a:rPr>
              <a:t> </a:t>
            </a:r>
            <a:r>
              <a:rPr lang="en-US" sz="4000" dirty="0" err="1">
                <a:solidFill>
                  <a:srgbClr val="605048"/>
                </a:solidFill>
                <a:latin typeface="Roboto Condensed Italics"/>
              </a:rPr>
              <a:t>nước</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cũng</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sợ</a:t>
            </a:r>
            <a:r>
              <a:rPr lang="en-US" sz="4000" dirty="0">
                <a:solidFill>
                  <a:srgbClr val="605048"/>
                </a:solidFill>
                <a:latin typeface="Roboto Condensed Italics"/>
              </a:rPr>
              <a:t>, </a:t>
            </a:r>
            <a:r>
              <a:rPr lang="en-US" sz="4000" dirty="0" err="1">
                <a:solidFill>
                  <a:srgbClr val="605048"/>
                </a:solidFill>
                <a:latin typeface="Roboto Condensed Italics"/>
              </a:rPr>
              <a:t>nhưng</a:t>
            </a:r>
            <a:r>
              <a:rPr lang="en-US" sz="4000" dirty="0">
                <a:solidFill>
                  <a:srgbClr val="605048"/>
                </a:solidFill>
                <a:latin typeface="Roboto Condensed Italics"/>
              </a:rPr>
              <a:t> </a:t>
            </a:r>
            <a:r>
              <a:rPr lang="en-US" sz="4000" dirty="0" err="1">
                <a:solidFill>
                  <a:srgbClr val="605048"/>
                </a:solidFill>
                <a:latin typeface="Roboto Condensed Italics"/>
              </a:rPr>
              <a:t>cháu</a:t>
            </a:r>
            <a:r>
              <a:rPr lang="en-US" sz="4000" dirty="0">
                <a:solidFill>
                  <a:srgbClr val="605048"/>
                </a:solidFill>
                <a:latin typeface="Roboto Condensed Italics"/>
              </a:rPr>
              <a:t> </a:t>
            </a:r>
            <a:r>
              <a:rPr lang="en-US" sz="4000" dirty="0" err="1">
                <a:solidFill>
                  <a:srgbClr val="605048"/>
                </a:solidFill>
                <a:latin typeface="Roboto Condensed Italics"/>
              </a:rPr>
              <a:t>sợ</a:t>
            </a:r>
            <a:r>
              <a:rPr lang="en-US" sz="4000" dirty="0">
                <a:solidFill>
                  <a:srgbClr val="605048"/>
                </a:solidFill>
                <a:latin typeface="Roboto Condensed Italics"/>
              </a:rPr>
              <a:t> </a:t>
            </a:r>
            <a:r>
              <a:rPr lang="en-US" sz="4000" dirty="0" err="1">
                <a:solidFill>
                  <a:srgbClr val="605048"/>
                </a:solidFill>
                <a:latin typeface="Roboto Condensed Italics"/>
              </a:rPr>
              <a:t>không</a:t>
            </a:r>
            <a:r>
              <a:rPr lang="en-US" sz="4000" dirty="0">
                <a:solidFill>
                  <a:srgbClr val="605048"/>
                </a:solidFill>
                <a:latin typeface="Roboto Condensed Italics"/>
              </a:rPr>
              <a:t> </a:t>
            </a:r>
            <a:r>
              <a:rPr lang="en-US" sz="4000" dirty="0" err="1">
                <a:solidFill>
                  <a:srgbClr val="605048"/>
                </a:solidFill>
                <a:latin typeface="Roboto Condensed Italics"/>
              </a:rPr>
              <a:t>đảm</a:t>
            </a:r>
            <a:r>
              <a:rPr lang="en-US" sz="4000" dirty="0">
                <a:solidFill>
                  <a:srgbClr val="605048"/>
                </a:solidFill>
                <a:latin typeface="Roboto Condensed Italics"/>
              </a:rPr>
              <a:t> </a:t>
            </a:r>
            <a:r>
              <a:rPr lang="en-US" sz="4000" dirty="0" err="1">
                <a:solidFill>
                  <a:srgbClr val="605048"/>
                </a:solidFill>
                <a:latin typeface="Roboto Condensed Italics"/>
              </a:rPr>
              <a:t>đương</a:t>
            </a:r>
            <a:r>
              <a:rPr lang="en-US" sz="4000" dirty="0">
                <a:solidFill>
                  <a:srgbClr val="605048"/>
                </a:solidFill>
                <a:latin typeface="Roboto Condensed Italics"/>
              </a:rPr>
              <a:t> </a:t>
            </a:r>
            <a:r>
              <a:rPr lang="en-US" sz="4000" dirty="0" err="1">
                <a:solidFill>
                  <a:srgbClr val="605048"/>
                </a:solidFill>
                <a:latin typeface="Roboto Condensed Italics"/>
              </a:rPr>
              <a:t>nổi</a:t>
            </a:r>
            <a:r>
              <a:rPr lang="en-US" sz="4000" dirty="0">
                <a:solidFill>
                  <a:srgbClr val="605048"/>
                </a:solidFill>
                <a:latin typeface="Roboto Condensed Italics"/>
              </a:rPr>
              <a:t> </a:t>
            </a:r>
            <a:r>
              <a:rPr lang="en-US" sz="4000" dirty="0" err="1">
                <a:solidFill>
                  <a:srgbClr val="605048"/>
                </a:solidFill>
                <a:latin typeface="Roboto Condensed Italics"/>
              </a:rPr>
              <a:t>việc</a:t>
            </a:r>
            <a:r>
              <a:rPr lang="en-US" sz="4000" dirty="0">
                <a:solidFill>
                  <a:srgbClr val="605048"/>
                </a:solidFill>
                <a:latin typeface="Roboto Condensed Italics"/>
              </a:rPr>
              <a:t> </a:t>
            </a:r>
            <a:r>
              <a:rPr lang="en-US" sz="4000" dirty="0" err="1">
                <a:solidFill>
                  <a:srgbClr val="605048"/>
                </a:solidFill>
                <a:latin typeface="Roboto Condensed Italics"/>
              </a:rPr>
              <a:t>này</a:t>
            </a:r>
            <a:r>
              <a:rPr lang="en-US" sz="4000" dirty="0">
                <a:solidFill>
                  <a:srgbClr val="605048"/>
                </a:solidFill>
                <a:latin typeface="Roboto Condensed Italics"/>
              </a:rPr>
              <a:t>.”</a:t>
            </a:r>
          </a:p>
        </p:txBody>
      </p:sp>
      <p:sp>
        <p:nvSpPr>
          <p:cNvPr id="10" name="TextBox 10"/>
          <p:cNvSpPr txBox="1"/>
          <p:nvPr/>
        </p:nvSpPr>
        <p:spPr>
          <a:xfrm>
            <a:off x="2166883" y="1934791"/>
            <a:ext cx="15092417" cy="790575"/>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Nhân vật Hoàng Đỗ</a:t>
            </a:r>
          </a:p>
        </p:txBody>
      </p:sp>
      <p:sp>
        <p:nvSpPr>
          <p:cNvPr id="11" name="TextBox 11"/>
          <p:cNvSpPr txBox="1"/>
          <p:nvPr/>
        </p:nvSpPr>
        <p:spPr>
          <a:xfrm>
            <a:off x="673197" y="5146029"/>
            <a:ext cx="16311218" cy="2098675"/>
          </a:xfrm>
          <a:prstGeom prst="rect">
            <a:avLst/>
          </a:prstGeom>
        </p:spPr>
        <p:txBody>
          <a:bodyPr lIns="0" tIns="0" rIns="0" bIns="0" rtlCol="0" anchor="t">
            <a:spAutoFit/>
          </a:bodyPr>
          <a:lstStyle/>
          <a:p>
            <a:pPr marL="863601" lvl="1" indent="-431801">
              <a:lnSpc>
                <a:spcPts val="5600"/>
              </a:lnSpc>
              <a:buFont typeface="Arial"/>
              <a:buChar char="•"/>
            </a:pPr>
            <a:r>
              <a:rPr lang="en-US" sz="4000" dirty="0" err="1">
                <a:solidFill>
                  <a:srgbClr val="605048"/>
                </a:solidFill>
                <a:latin typeface="Roboto Condensed"/>
              </a:rPr>
              <a:t>Suy</a:t>
            </a:r>
            <a:r>
              <a:rPr lang="en-US" sz="4000" dirty="0">
                <a:solidFill>
                  <a:srgbClr val="605048"/>
                </a:solidFill>
                <a:latin typeface="Roboto Condensed"/>
              </a:rPr>
              <a:t> </a:t>
            </a:r>
            <a:r>
              <a:rPr lang="en-US" sz="4000" dirty="0" err="1">
                <a:solidFill>
                  <a:srgbClr val="605048"/>
                </a:solidFill>
                <a:latin typeface="Roboto Condensed"/>
              </a:rPr>
              <a:t>nghĩ</a:t>
            </a:r>
            <a:r>
              <a:rPr lang="en-US" sz="4000" dirty="0">
                <a:solidFill>
                  <a:srgbClr val="605048"/>
                </a:solidFill>
                <a:latin typeface="Roboto Condensed"/>
              </a:rPr>
              <a:t>: “</a:t>
            </a:r>
            <a:r>
              <a:rPr lang="en-US" sz="4000" dirty="0" err="1">
                <a:solidFill>
                  <a:srgbClr val="605048"/>
                </a:solidFill>
                <a:latin typeface="Roboto Condensed"/>
              </a:rPr>
              <a:t>nhận</a:t>
            </a:r>
            <a:r>
              <a:rPr lang="en-US" sz="4000" dirty="0">
                <a:solidFill>
                  <a:srgbClr val="605048"/>
                </a:solidFill>
                <a:latin typeface="Roboto Condensed"/>
              </a:rPr>
              <a:t> </a:t>
            </a:r>
            <a:r>
              <a:rPr lang="en-US" sz="4000" dirty="0" err="1">
                <a:solidFill>
                  <a:srgbClr val="605048"/>
                </a:solidFill>
                <a:latin typeface="Roboto Condensed"/>
              </a:rPr>
              <a:t>viên</a:t>
            </a:r>
            <a:r>
              <a:rPr lang="en-US" sz="4000" dirty="0">
                <a:solidFill>
                  <a:srgbClr val="605048"/>
                </a:solidFill>
                <a:latin typeface="Roboto Condensed"/>
              </a:rPr>
              <a:t> </a:t>
            </a:r>
            <a:r>
              <a:rPr lang="en-US" sz="4000" dirty="0" err="1">
                <a:solidFill>
                  <a:srgbClr val="605048"/>
                </a:solidFill>
                <a:latin typeface="Roboto Condensed"/>
              </a:rPr>
              <a:t>sáp</a:t>
            </a:r>
            <a:r>
              <a:rPr lang="en-US" sz="4000" dirty="0">
                <a:solidFill>
                  <a:srgbClr val="605048"/>
                </a:solidFill>
                <a:latin typeface="Roboto Condensed"/>
              </a:rPr>
              <a:t> </a:t>
            </a:r>
            <a:r>
              <a:rPr lang="en-US" sz="4000" dirty="0" err="1">
                <a:solidFill>
                  <a:srgbClr val="605048"/>
                </a:solidFill>
                <a:latin typeface="Roboto Condensed"/>
              </a:rPr>
              <a:t>và</a:t>
            </a:r>
            <a:r>
              <a:rPr lang="en-US" sz="4000" dirty="0">
                <a:solidFill>
                  <a:srgbClr val="605048"/>
                </a:solidFill>
                <a:latin typeface="Roboto Condensed"/>
              </a:rPr>
              <a:t> </a:t>
            </a:r>
            <a:r>
              <a:rPr lang="en-US" sz="4000" dirty="0" err="1">
                <a:solidFill>
                  <a:srgbClr val="605048"/>
                </a:solidFill>
                <a:latin typeface="Roboto Condensed"/>
              </a:rPr>
              <a:t>cúi</a:t>
            </a:r>
            <a:r>
              <a:rPr lang="en-US" sz="4000" dirty="0">
                <a:solidFill>
                  <a:srgbClr val="605048"/>
                </a:solidFill>
                <a:latin typeface="Roboto Condensed"/>
              </a:rPr>
              <a:t> </a:t>
            </a:r>
            <a:r>
              <a:rPr lang="en-US" sz="4000" dirty="0" err="1">
                <a:solidFill>
                  <a:srgbClr val="605048"/>
                </a:solidFill>
                <a:latin typeface="Roboto Condensed"/>
              </a:rPr>
              <a:t>đầu</a:t>
            </a:r>
            <a:r>
              <a:rPr lang="en-US" sz="4000" dirty="0">
                <a:solidFill>
                  <a:srgbClr val="605048"/>
                </a:solidFill>
                <a:latin typeface="Roboto Condensed"/>
              </a:rPr>
              <a:t> </a:t>
            </a:r>
            <a:r>
              <a:rPr lang="en-US" sz="4000" dirty="0" err="1">
                <a:solidFill>
                  <a:srgbClr val="605048"/>
                </a:solidFill>
                <a:latin typeface="Roboto Condensed"/>
              </a:rPr>
              <a:t>nghĩ</a:t>
            </a:r>
            <a:r>
              <a:rPr lang="en-US" sz="4000" dirty="0">
                <a:solidFill>
                  <a:srgbClr val="605048"/>
                </a:solidFill>
                <a:latin typeface="Roboto Condensed"/>
              </a:rPr>
              <a:t> </a:t>
            </a:r>
            <a:r>
              <a:rPr lang="en-US" sz="4000" dirty="0" err="1">
                <a:solidFill>
                  <a:srgbClr val="605048"/>
                </a:solidFill>
                <a:latin typeface="Roboto Condensed"/>
              </a:rPr>
              <a:t>ngợi</a:t>
            </a:r>
            <a:r>
              <a:rPr lang="en-US" sz="4000" dirty="0">
                <a:solidFill>
                  <a:srgbClr val="605048"/>
                </a:solidFill>
                <a:latin typeface="Roboto Condensed"/>
              </a:rPr>
              <a:t>”</a:t>
            </a:r>
          </a:p>
          <a:p>
            <a:pPr marL="863601" lvl="1" indent="-431801">
              <a:lnSpc>
                <a:spcPts val="5600"/>
              </a:lnSpc>
              <a:buFont typeface="Arial"/>
              <a:buChar char="•"/>
            </a:pPr>
            <a:r>
              <a:rPr lang="en-US" sz="4000" dirty="0" err="1">
                <a:solidFill>
                  <a:srgbClr val="605048"/>
                </a:solidFill>
                <a:latin typeface="Roboto Condensed"/>
              </a:rPr>
              <a:t>Hành</a:t>
            </a:r>
            <a:r>
              <a:rPr lang="en-US" sz="4000" dirty="0">
                <a:solidFill>
                  <a:srgbClr val="605048"/>
                </a:solidFill>
                <a:latin typeface="Roboto Condensed"/>
              </a:rPr>
              <a:t> </a:t>
            </a:r>
            <a:r>
              <a:rPr lang="en-US" sz="4000" dirty="0" err="1">
                <a:solidFill>
                  <a:srgbClr val="605048"/>
                </a:solidFill>
                <a:latin typeface="Roboto Condensed"/>
              </a:rPr>
              <a:t>động</a:t>
            </a:r>
            <a:r>
              <a:rPr lang="en-US" sz="4000" dirty="0">
                <a:solidFill>
                  <a:srgbClr val="605048"/>
                </a:solidFill>
                <a:latin typeface="Roboto Condensed"/>
              </a:rPr>
              <a:t>: “</a:t>
            </a:r>
            <a:r>
              <a:rPr lang="en-US" sz="4000" dirty="0" err="1">
                <a:solidFill>
                  <a:srgbClr val="605048"/>
                </a:solidFill>
                <a:latin typeface="Roboto Condensed"/>
              </a:rPr>
              <a:t>sụp</a:t>
            </a:r>
            <a:r>
              <a:rPr lang="en-US" sz="4000" dirty="0">
                <a:solidFill>
                  <a:srgbClr val="605048"/>
                </a:solidFill>
                <a:latin typeface="Roboto Condensed"/>
              </a:rPr>
              <a:t> </a:t>
            </a:r>
            <a:r>
              <a:rPr lang="en-US" sz="4000" dirty="0" err="1">
                <a:solidFill>
                  <a:srgbClr val="605048"/>
                </a:solidFill>
                <a:latin typeface="Roboto Condensed"/>
              </a:rPr>
              <a:t>lạy</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a:t>
            </a:r>
            <a:r>
              <a:rPr lang="en-US" sz="4000" dirty="0" err="1">
                <a:solidFill>
                  <a:srgbClr val="605048"/>
                </a:solidFill>
                <a:latin typeface="Roboto Condensed"/>
              </a:rPr>
              <a:t>Quốc</a:t>
            </a:r>
            <a:r>
              <a:rPr lang="en-US" sz="4000" dirty="0">
                <a:solidFill>
                  <a:srgbClr val="605048"/>
                </a:solidFill>
                <a:latin typeface="Roboto Condensed"/>
              </a:rPr>
              <a:t> </a:t>
            </a:r>
            <a:r>
              <a:rPr lang="en-US" sz="4000" dirty="0" err="1">
                <a:solidFill>
                  <a:srgbClr val="605048"/>
                </a:solidFill>
                <a:latin typeface="Roboto Condensed"/>
              </a:rPr>
              <a:t>Tuấn</a:t>
            </a:r>
            <a:r>
              <a:rPr lang="en-US" sz="4000" dirty="0">
                <a:solidFill>
                  <a:srgbClr val="605048"/>
                </a:solidFill>
                <a:latin typeface="Roboto Condensed"/>
              </a:rPr>
              <a:t> </a:t>
            </a:r>
            <a:r>
              <a:rPr lang="en-US" sz="4000" dirty="0" err="1">
                <a:solidFill>
                  <a:srgbClr val="605048"/>
                </a:solidFill>
                <a:latin typeface="Roboto Condensed"/>
              </a:rPr>
              <a:t>rồi</a:t>
            </a:r>
            <a:r>
              <a:rPr lang="en-US" sz="4000" dirty="0">
                <a:solidFill>
                  <a:srgbClr val="605048"/>
                </a:solidFill>
                <a:latin typeface="Roboto Condensed"/>
              </a:rPr>
              <a:t> quay sang </a:t>
            </a:r>
            <a:r>
              <a:rPr lang="en-US" sz="4000" dirty="0" err="1">
                <a:solidFill>
                  <a:srgbClr val="605048"/>
                </a:solidFill>
                <a:latin typeface="Roboto Condensed"/>
              </a:rPr>
              <a:t>lạy</a:t>
            </a:r>
            <a:r>
              <a:rPr lang="en-US" sz="4000" dirty="0">
                <a:solidFill>
                  <a:srgbClr val="605048"/>
                </a:solidFill>
                <a:latin typeface="Roboto Condensed"/>
              </a:rPr>
              <a:t> </a:t>
            </a:r>
            <a:r>
              <a:rPr lang="en-US" sz="4000" dirty="0" err="1">
                <a:solidFill>
                  <a:srgbClr val="605048"/>
                </a:solidFill>
                <a:latin typeface="Roboto Condensed"/>
              </a:rPr>
              <a:t>từ</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Bình </a:t>
            </a:r>
            <a:r>
              <a:rPr lang="en-US" sz="4000" dirty="0" err="1">
                <a:solidFill>
                  <a:srgbClr val="605048"/>
                </a:solidFill>
                <a:latin typeface="Roboto Condensed"/>
              </a:rPr>
              <a:t>Trọng</a:t>
            </a:r>
            <a:r>
              <a:rPr lang="en-US" sz="4000" dirty="0">
                <a:solidFill>
                  <a:srgbClr val="605048"/>
                </a:solidFill>
                <a:latin typeface="Roboto Condensed"/>
              </a:rPr>
              <a:t>”, “</a:t>
            </a:r>
            <a:r>
              <a:rPr lang="en-US" sz="4000" dirty="0" err="1">
                <a:solidFill>
                  <a:srgbClr val="605048"/>
                </a:solidFill>
                <a:latin typeface="Roboto Condensed"/>
              </a:rPr>
              <a:t>toan</a:t>
            </a:r>
            <a:r>
              <a:rPr lang="en-US" sz="4000" dirty="0">
                <a:solidFill>
                  <a:srgbClr val="605048"/>
                </a:solidFill>
                <a:latin typeface="Roboto Condensed"/>
              </a:rPr>
              <a:t> </a:t>
            </a:r>
            <a:r>
              <a:rPr lang="en-US" sz="4000" dirty="0" err="1">
                <a:solidFill>
                  <a:srgbClr val="605048"/>
                </a:solidFill>
                <a:latin typeface="Roboto Condensed"/>
              </a:rPr>
              <a:t>cúi</a:t>
            </a:r>
            <a:r>
              <a:rPr lang="en-US" sz="4000" dirty="0">
                <a:solidFill>
                  <a:srgbClr val="605048"/>
                </a:solidFill>
                <a:latin typeface="Roboto Condensed"/>
              </a:rPr>
              <a:t> </a:t>
            </a:r>
            <a:r>
              <a:rPr lang="en-US" sz="4000" dirty="0" err="1">
                <a:solidFill>
                  <a:srgbClr val="605048"/>
                </a:solidFill>
                <a:latin typeface="Roboto Condensed"/>
              </a:rPr>
              <a:t>lạy</a:t>
            </a:r>
            <a:r>
              <a:rPr lang="en-US" sz="4000" dirty="0">
                <a:solidFill>
                  <a:srgbClr val="605048"/>
                </a:solidFill>
                <a:latin typeface="Roboto Condensed"/>
              </a:rPr>
              <a:t> </a:t>
            </a:r>
            <a:r>
              <a:rPr lang="en-US" sz="4000" dirty="0" err="1">
                <a:solidFill>
                  <a:srgbClr val="605048"/>
                </a:solidFill>
                <a:latin typeface="Roboto Condensed"/>
              </a:rPr>
              <a:t>Trần</a:t>
            </a:r>
            <a:r>
              <a:rPr lang="en-US" sz="4000" dirty="0">
                <a:solidFill>
                  <a:srgbClr val="605048"/>
                </a:solidFill>
                <a:latin typeface="Roboto Condensed"/>
              </a:rPr>
              <a:t> Bình </a:t>
            </a:r>
            <a:r>
              <a:rPr lang="en-US" sz="4000" dirty="0" err="1">
                <a:solidFill>
                  <a:srgbClr val="605048"/>
                </a:solidFill>
                <a:latin typeface="Roboto Condensed"/>
              </a:rPr>
              <a:t>Trọng</a:t>
            </a:r>
            <a:r>
              <a:rPr lang="en-US" sz="4000" dirty="0">
                <a:solidFill>
                  <a:srgbClr val="605048"/>
                </a:solidFill>
                <a:latin typeface="Roboto Condensed"/>
              </a:rPr>
              <a:t> </a:t>
            </a:r>
            <a:r>
              <a:rPr lang="en-US" sz="4000" dirty="0" err="1">
                <a:solidFill>
                  <a:srgbClr val="605048"/>
                </a:solidFill>
                <a:latin typeface="Roboto Condensed"/>
              </a:rPr>
              <a:t>để</a:t>
            </a:r>
            <a:endParaRPr lang="en-US" sz="4000" dirty="0">
              <a:solidFill>
                <a:srgbClr val="605048"/>
              </a:solidFill>
              <a:latin typeface="Roboto Condensed"/>
            </a:endParaRPr>
          </a:p>
        </p:txBody>
      </p:sp>
      <p:sp>
        <p:nvSpPr>
          <p:cNvPr id="12" name="TextBox 12"/>
          <p:cNvSpPr txBox="1"/>
          <p:nvPr/>
        </p:nvSpPr>
        <p:spPr>
          <a:xfrm>
            <a:off x="2435939" y="8045323"/>
            <a:ext cx="7718477" cy="1393825"/>
          </a:xfrm>
          <a:prstGeom prst="rect">
            <a:avLst/>
          </a:prstGeom>
        </p:spPr>
        <p:txBody>
          <a:bodyPr lIns="0" tIns="0" rIns="0" bIns="0" rtlCol="0" anchor="t">
            <a:spAutoFit/>
          </a:bodyPr>
          <a:lstStyle/>
          <a:p>
            <a:pPr algn="just">
              <a:lnSpc>
                <a:spcPts val="5600"/>
              </a:lnSpc>
              <a:spcBef>
                <a:spcPct val="0"/>
              </a:spcBef>
            </a:pPr>
            <a:r>
              <a:rPr lang="en-US" sz="4000">
                <a:solidFill>
                  <a:srgbClr val="605048"/>
                </a:solidFill>
                <a:latin typeface="Roboto Condensed Bold Italics"/>
              </a:rPr>
              <a:t>Hoàng Đỗ tuy còn nhỏ tuổi nhưng đã có chí lớn, dũng cảm, mưu trí.</a:t>
            </a:r>
          </a:p>
        </p:txBody>
      </p:sp>
      <p:sp>
        <p:nvSpPr>
          <p:cNvPr id="13" name="Freeform 13"/>
          <p:cNvSpPr/>
          <p:nvPr/>
        </p:nvSpPr>
        <p:spPr>
          <a:xfrm rot="-6262148">
            <a:off x="796086" y="7980562"/>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14" name="Group 14"/>
          <p:cNvGrpSpPr>
            <a:grpSpLocks noChangeAspect="1"/>
          </p:cNvGrpSpPr>
          <p:nvPr/>
        </p:nvGrpSpPr>
        <p:grpSpPr>
          <a:xfrm rot="-630326">
            <a:off x="11828946" y="6822348"/>
            <a:ext cx="6843022" cy="4739427"/>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3132" b="-3132"/>
              </a:stretch>
            </a:blipFill>
          </p:spPr>
          <p:txBody>
            <a:bodyPr/>
            <a:lstStyle/>
            <a:p>
              <a:endParaRPr lang="en-US"/>
            </a:p>
          </p:txBody>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08934">
            <a:off x="9588462" y="-1422994"/>
            <a:ext cx="10088679" cy="698734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765726">
            <a:off x="11578513" y="-4599166"/>
            <a:ext cx="13281015" cy="9198332"/>
            <a:chOff x="0" y="0"/>
            <a:chExt cx="3429000" cy="2374900"/>
          </a:xfrm>
        </p:grpSpPr>
        <p:sp>
          <p:nvSpPr>
            <p:cNvPr id="7" name="Freeform 7"/>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5"/>
              <a:stretch>
                <a:fillRect t="-60874" b="-60874"/>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5385030" flipH="1" flipV="1">
            <a:off x="-1199082" y="6229023"/>
            <a:ext cx="12025319" cy="8022072"/>
          </a:xfrm>
          <a:custGeom>
            <a:avLst/>
            <a:gdLst/>
            <a:ahLst/>
            <a:cxnLst/>
            <a:rect l="l" t="t" r="r" b="b"/>
            <a:pathLst>
              <a:path w="12025319" h="8022072">
                <a:moveTo>
                  <a:pt x="12025319" y="8022072"/>
                </a:moveTo>
                <a:lnTo>
                  <a:pt x="0" y="8022072"/>
                </a:lnTo>
                <a:lnTo>
                  <a:pt x="0" y="0"/>
                </a:lnTo>
                <a:lnTo>
                  <a:pt x="12025319" y="0"/>
                </a:lnTo>
                <a:lnTo>
                  <a:pt x="12025319" y="8022072"/>
                </a:lnTo>
                <a:close/>
              </a:path>
            </a:pathLst>
          </a:custGeom>
          <a:blipFill>
            <a:blip r:embed="rId6"/>
            <a:stretch>
              <a:fillRect/>
            </a:stretch>
          </a:blipFill>
        </p:spPr>
        <p:txBody>
          <a:bodyPr/>
          <a:lstStyle/>
          <a:p>
            <a:endParaRPr lang="en-US"/>
          </a:p>
        </p:txBody>
      </p:sp>
      <p:sp>
        <p:nvSpPr>
          <p:cNvPr id="10" name="Freeform 10"/>
          <p:cNvSpPr/>
          <p:nvPr/>
        </p:nvSpPr>
        <p:spPr>
          <a:xfrm rot="5400000" flipH="1" flipV="1">
            <a:off x="7004204" y="6229023"/>
            <a:ext cx="12025319" cy="8022072"/>
          </a:xfrm>
          <a:custGeom>
            <a:avLst/>
            <a:gdLst/>
            <a:ahLst/>
            <a:cxnLst/>
            <a:rect l="l" t="t" r="r" b="b"/>
            <a:pathLst>
              <a:path w="12025319" h="8022072">
                <a:moveTo>
                  <a:pt x="12025319" y="8022072"/>
                </a:moveTo>
                <a:lnTo>
                  <a:pt x="0" y="8022072"/>
                </a:lnTo>
                <a:lnTo>
                  <a:pt x="0" y="0"/>
                </a:lnTo>
                <a:lnTo>
                  <a:pt x="12025319" y="0"/>
                </a:lnTo>
                <a:lnTo>
                  <a:pt x="12025319" y="8022072"/>
                </a:lnTo>
                <a:close/>
              </a:path>
            </a:pathLst>
          </a:custGeom>
          <a:blipFill>
            <a:blip r:embed="rId6"/>
            <a:stretch>
              <a:fillRect/>
            </a:stretch>
          </a:blipFill>
        </p:spPr>
        <p:txBody>
          <a:bodyPr/>
          <a:lstStyle/>
          <a:p>
            <a:endParaRPr lang="en-US"/>
          </a:p>
        </p:txBody>
      </p:sp>
      <p:sp>
        <p:nvSpPr>
          <p:cNvPr id="11" name="Freeform 11"/>
          <p:cNvSpPr/>
          <p:nvPr/>
        </p:nvSpPr>
        <p:spPr>
          <a:xfrm rot="199622">
            <a:off x="7634974" y="4855614"/>
            <a:ext cx="447385" cy="455933"/>
          </a:xfrm>
          <a:custGeom>
            <a:avLst/>
            <a:gdLst/>
            <a:ahLst/>
            <a:cxnLst/>
            <a:rect l="l" t="t" r="r" b="b"/>
            <a:pathLst>
              <a:path w="447385" h="455933">
                <a:moveTo>
                  <a:pt x="0" y="0"/>
                </a:moveTo>
                <a:lnTo>
                  <a:pt x="447385" y="0"/>
                </a:lnTo>
                <a:lnTo>
                  <a:pt x="447385" y="455934"/>
                </a:lnTo>
                <a:lnTo>
                  <a:pt x="0" y="455934"/>
                </a:lnTo>
                <a:lnTo>
                  <a:pt x="0" y="0"/>
                </a:lnTo>
                <a:close/>
              </a:path>
            </a:pathLst>
          </a:custGeom>
          <a:blipFill>
            <a:blip r:embed="rId7"/>
            <a:stretch>
              <a:fillRect/>
            </a:stretch>
          </a:blipFill>
        </p:spPr>
        <p:txBody>
          <a:bodyPr/>
          <a:lstStyle/>
          <a:p>
            <a:endParaRPr lang="en-US"/>
          </a:p>
        </p:txBody>
      </p:sp>
      <p:sp>
        <p:nvSpPr>
          <p:cNvPr id="12" name="Freeform 12"/>
          <p:cNvSpPr/>
          <p:nvPr/>
        </p:nvSpPr>
        <p:spPr>
          <a:xfrm rot="-68087">
            <a:off x="15709688" y="4482068"/>
            <a:ext cx="457404" cy="466145"/>
          </a:xfrm>
          <a:custGeom>
            <a:avLst/>
            <a:gdLst/>
            <a:ahLst/>
            <a:cxnLst/>
            <a:rect l="l" t="t" r="r" b="b"/>
            <a:pathLst>
              <a:path w="457404" h="466145">
                <a:moveTo>
                  <a:pt x="0" y="0"/>
                </a:moveTo>
                <a:lnTo>
                  <a:pt x="457405" y="0"/>
                </a:lnTo>
                <a:lnTo>
                  <a:pt x="457405" y="466145"/>
                </a:lnTo>
                <a:lnTo>
                  <a:pt x="0" y="466145"/>
                </a:lnTo>
                <a:lnTo>
                  <a:pt x="0" y="0"/>
                </a:lnTo>
                <a:close/>
              </a:path>
            </a:pathLst>
          </a:custGeom>
          <a:blipFill>
            <a:blip r:embed="rId7"/>
            <a:stretch>
              <a:fillRect/>
            </a:stretch>
          </a:blipFill>
        </p:spPr>
        <p:txBody>
          <a:bodyPr/>
          <a:lstStyle/>
          <a:p>
            <a:endParaRPr lang="en-US"/>
          </a:p>
        </p:txBody>
      </p:sp>
      <p:sp>
        <p:nvSpPr>
          <p:cNvPr id="13" name="Freeform 13"/>
          <p:cNvSpPr/>
          <p:nvPr/>
        </p:nvSpPr>
        <p:spPr>
          <a:xfrm>
            <a:off x="1153387" y="3800067"/>
            <a:ext cx="7099024" cy="219424"/>
          </a:xfrm>
          <a:custGeom>
            <a:avLst/>
            <a:gdLst/>
            <a:ahLst/>
            <a:cxnLst/>
            <a:rect l="l" t="t" r="r" b="b"/>
            <a:pathLst>
              <a:path w="7099024" h="219424">
                <a:moveTo>
                  <a:pt x="0" y="0"/>
                </a:moveTo>
                <a:lnTo>
                  <a:pt x="7099024" y="0"/>
                </a:lnTo>
                <a:lnTo>
                  <a:pt x="7099024" y="219424"/>
                </a:lnTo>
                <a:lnTo>
                  <a:pt x="0" y="219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3557059">
            <a:off x="13623500" y="-689603"/>
            <a:ext cx="3802955" cy="4676349"/>
          </a:xfrm>
          <a:custGeom>
            <a:avLst/>
            <a:gdLst/>
            <a:ahLst/>
            <a:cxnLst/>
            <a:rect l="l" t="t" r="r" b="b"/>
            <a:pathLst>
              <a:path w="3802955" h="4676349">
                <a:moveTo>
                  <a:pt x="0" y="0"/>
                </a:moveTo>
                <a:lnTo>
                  <a:pt x="3802955" y="0"/>
                </a:lnTo>
                <a:lnTo>
                  <a:pt x="3802955" y="4676350"/>
                </a:lnTo>
                <a:lnTo>
                  <a:pt x="0" y="4676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8281520">
            <a:off x="-219275" y="7386676"/>
            <a:ext cx="1142139" cy="2956995"/>
          </a:xfrm>
          <a:custGeom>
            <a:avLst/>
            <a:gdLst/>
            <a:ahLst/>
            <a:cxnLst/>
            <a:rect l="l" t="t" r="r" b="b"/>
            <a:pathLst>
              <a:path w="1142139" h="2956995">
                <a:moveTo>
                  <a:pt x="0" y="0"/>
                </a:moveTo>
                <a:lnTo>
                  <a:pt x="1142140" y="0"/>
                </a:lnTo>
                <a:lnTo>
                  <a:pt x="1142140" y="2956995"/>
                </a:lnTo>
                <a:lnTo>
                  <a:pt x="0" y="2956995"/>
                </a:lnTo>
                <a:lnTo>
                  <a:pt x="0" y="0"/>
                </a:lnTo>
                <a:close/>
              </a:path>
            </a:pathLst>
          </a:custGeom>
          <a:blipFill>
            <a:blip r:embed="rId12">
              <a:alphaModFix amt="88000"/>
            </a:blip>
            <a:stretch>
              <a:fillRect/>
            </a:stretch>
          </a:blipFill>
        </p:spPr>
        <p:txBody>
          <a:bodyPr/>
          <a:lstStyle/>
          <a:p>
            <a:endParaRPr lang="en-US"/>
          </a:p>
        </p:txBody>
      </p:sp>
      <p:sp>
        <p:nvSpPr>
          <p:cNvPr id="16" name="Freeform 16"/>
          <p:cNvSpPr/>
          <p:nvPr/>
        </p:nvSpPr>
        <p:spPr>
          <a:xfrm rot="9815928">
            <a:off x="9276132" y="-560334"/>
            <a:ext cx="1078271" cy="2791640"/>
          </a:xfrm>
          <a:custGeom>
            <a:avLst/>
            <a:gdLst/>
            <a:ahLst/>
            <a:cxnLst/>
            <a:rect l="l" t="t" r="r" b="b"/>
            <a:pathLst>
              <a:path w="1078271" h="2791640">
                <a:moveTo>
                  <a:pt x="0" y="0"/>
                </a:moveTo>
                <a:lnTo>
                  <a:pt x="1078271" y="0"/>
                </a:lnTo>
                <a:lnTo>
                  <a:pt x="1078271" y="2791640"/>
                </a:lnTo>
                <a:lnTo>
                  <a:pt x="0" y="2791640"/>
                </a:lnTo>
                <a:lnTo>
                  <a:pt x="0" y="0"/>
                </a:lnTo>
                <a:close/>
              </a:path>
            </a:pathLst>
          </a:custGeom>
          <a:blipFill>
            <a:blip r:embed="rId12">
              <a:alphaModFix amt="88000"/>
            </a:blip>
            <a:stretch>
              <a:fillRect/>
            </a:stretch>
          </a:blipFill>
        </p:spPr>
        <p:txBody>
          <a:bodyPr/>
          <a:lstStyle/>
          <a:p>
            <a:endParaRPr lang="en-US"/>
          </a:p>
        </p:txBody>
      </p:sp>
      <p:sp>
        <p:nvSpPr>
          <p:cNvPr id="17" name="Freeform 17"/>
          <p:cNvSpPr/>
          <p:nvPr/>
        </p:nvSpPr>
        <p:spPr>
          <a:xfrm rot="-3265068">
            <a:off x="-662749" y="9466722"/>
            <a:ext cx="2274498" cy="1546675"/>
          </a:xfrm>
          <a:custGeom>
            <a:avLst/>
            <a:gdLst/>
            <a:ahLst/>
            <a:cxnLst/>
            <a:rect l="l" t="t" r="r" b="b"/>
            <a:pathLst>
              <a:path w="2274498" h="1546675">
                <a:moveTo>
                  <a:pt x="0" y="0"/>
                </a:moveTo>
                <a:lnTo>
                  <a:pt x="2274499" y="0"/>
                </a:lnTo>
                <a:lnTo>
                  <a:pt x="2274499" y="1546675"/>
                </a:lnTo>
                <a:lnTo>
                  <a:pt x="0" y="1546675"/>
                </a:lnTo>
                <a:lnTo>
                  <a:pt x="0" y="0"/>
                </a:lnTo>
                <a:close/>
              </a:path>
            </a:pathLst>
          </a:custGeom>
          <a:blipFill>
            <a:blip r:embed="rId13">
              <a:alphaModFix amt="70000"/>
            </a:blip>
            <a:stretch>
              <a:fillRect l="-248721"/>
            </a:stretch>
          </a:blipFill>
        </p:spPr>
        <p:txBody>
          <a:bodyPr/>
          <a:lstStyle/>
          <a:p>
            <a:endParaRPr lang="en-US"/>
          </a:p>
        </p:txBody>
      </p:sp>
      <p:sp>
        <p:nvSpPr>
          <p:cNvPr id="18" name="TextBox 18"/>
          <p:cNvSpPr txBox="1"/>
          <p:nvPr/>
        </p:nvSpPr>
        <p:spPr>
          <a:xfrm>
            <a:off x="1954624" y="6186000"/>
            <a:ext cx="6297787"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Ngôn</a:t>
            </a:r>
            <a:r>
              <a:rPr lang="en-US" sz="4000" dirty="0">
                <a:solidFill>
                  <a:srgbClr val="000000"/>
                </a:solidFill>
                <a:latin typeface="Roboto Condensed"/>
              </a:rPr>
              <a:t> </a:t>
            </a:r>
            <a:r>
              <a:rPr lang="en-US" sz="4000" dirty="0" err="1">
                <a:solidFill>
                  <a:srgbClr val="000000"/>
                </a:solidFill>
                <a:latin typeface="Roboto Condensed"/>
              </a:rPr>
              <a:t>ngữ</a:t>
            </a:r>
            <a:r>
              <a:rPr lang="en-US" sz="4000" dirty="0">
                <a:solidFill>
                  <a:srgbClr val="000000"/>
                </a:solidFill>
                <a:latin typeface="Roboto Condensed"/>
              </a:rPr>
              <a:t> </a:t>
            </a:r>
            <a:r>
              <a:rPr lang="en-US" sz="4000" dirty="0" err="1">
                <a:solidFill>
                  <a:srgbClr val="000000"/>
                </a:solidFill>
                <a:latin typeface="Roboto Condensed"/>
              </a:rPr>
              <a:t>phù</a:t>
            </a:r>
            <a:r>
              <a:rPr lang="en-US" sz="4000" dirty="0">
                <a:solidFill>
                  <a:srgbClr val="000000"/>
                </a:solidFill>
                <a:latin typeface="Roboto Condensed"/>
              </a:rPr>
              <a:t> </a:t>
            </a:r>
            <a:r>
              <a:rPr lang="en-US" sz="4000" dirty="0" err="1">
                <a:solidFill>
                  <a:srgbClr val="000000"/>
                </a:solidFill>
                <a:latin typeface="Roboto Condensed"/>
              </a:rPr>
              <a:t>hợp</a:t>
            </a:r>
            <a:r>
              <a:rPr lang="en-US" sz="4000" dirty="0">
                <a:solidFill>
                  <a:srgbClr val="000000"/>
                </a:solidFill>
                <a:latin typeface="Roboto Condense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bối</a:t>
            </a:r>
            <a:r>
              <a:rPr lang="en-US" sz="4000" dirty="0">
                <a:solidFill>
                  <a:srgbClr val="000000"/>
                </a:solidFill>
                <a:latin typeface="Roboto Condensed"/>
              </a:rPr>
              <a:t> </a:t>
            </a:r>
            <a:r>
              <a:rPr lang="en-US" sz="4000" dirty="0" err="1">
                <a:solidFill>
                  <a:srgbClr val="000000"/>
                </a:solidFill>
                <a:latin typeface="Roboto Condensed"/>
              </a:rPr>
              <a:t>cảnh</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a:t>
            </a:r>
            <a:r>
              <a:rPr lang="en-US" sz="4000" dirty="0" err="1">
                <a:solidFill>
                  <a:srgbClr val="000000"/>
                </a:solidFill>
                <a:latin typeface="Roboto Condensed"/>
              </a:rPr>
              <a:t>giai</a:t>
            </a:r>
            <a:r>
              <a:rPr lang="en-US" sz="4000" dirty="0">
                <a:solidFill>
                  <a:srgbClr val="000000"/>
                </a:solidFill>
                <a:latin typeface="Roboto Condensed"/>
              </a:rPr>
              <a:t> </a:t>
            </a:r>
            <a:r>
              <a:rPr lang="en-US" sz="4000" dirty="0" err="1">
                <a:solidFill>
                  <a:srgbClr val="000000"/>
                </a:solidFill>
                <a:latin typeface="Roboto Condensed"/>
              </a:rPr>
              <a:t>đoạn</a:t>
            </a:r>
            <a:r>
              <a:rPr lang="en-US" sz="4000" dirty="0">
                <a:solidFill>
                  <a:srgbClr val="000000"/>
                </a:solidFill>
                <a:latin typeface="Roboto Condensed"/>
              </a:rPr>
              <a:t> </a:t>
            </a:r>
            <a:r>
              <a:rPr lang="en-US" sz="4000" dirty="0" err="1">
                <a:solidFill>
                  <a:srgbClr val="000000"/>
                </a:solidFill>
                <a:latin typeface="Roboto Condensed"/>
              </a:rPr>
              <a:t>lịch</a:t>
            </a:r>
            <a:r>
              <a:rPr lang="en-US" sz="4000" dirty="0">
                <a:solidFill>
                  <a:srgbClr val="000000"/>
                </a:solidFill>
                <a:latin typeface="Roboto Condensed"/>
              </a:rPr>
              <a:t> </a:t>
            </a:r>
            <a:r>
              <a:rPr lang="en-US" sz="4000" dirty="0" err="1">
                <a:solidFill>
                  <a:srgbClr val="000000"/>
                </a:solidFill>
                <a:latin typeface="Roboto Condensed"/>
              </a:rPr>
              <a:t>sử</a:t>
            </a:r>
            <a:r>
              <a:rPr lang="en-US" sz="4000" dirty="0">
                <a:solidFill>
                  <a:srgbClr val="000000"/>
                </a:solidFill>
                <a:latin typeface="Roboto Condensed"/>
              </a:rPr>
              <a:t> </a:t>
            </a:r>
            <a:r>
              <a:rPr lang="en-US" sz="4000" dirty="0" err="1">
                <a:solidFill>
                  <a:srgbClr val="000000"/>
                </a:solidFill>
                <a:latin typeface="Roboto Condensed"/>
              </a:rPr>
              <a:t>thời</a:t>
            </a:r>
            <a:r>
              <a:rPr lang="en-US" sz="4000" dirty="0">
                <a:solidFill>
                  <a:srgbClr val="000000"/>
                </a:solidFill>
                <a:latin typeface="Roboto Condensed"/>
              </a:rPr>
              <a:t> </a:t>
            </a:r>
            <a:r>
              <a:rPr lang="en-US" sz="4000" dirty="0" err="1">
                <a:solidFill>
                  <a:srgbClr val="000000"/>
                </a:solidFill>
                <a:latin typeface="Roboto Condensed"/>
              </a:rPr>
              <a:t>nhà</a:t>
            </a:r>
            <a:r>
              <a:rPr lang="en-US" sz="4000" dirty="0">
                <a:solidFill>
                  <a:srgbClr val="000000"/>
                </a:solidFill>
                <a:latin typeface="Roboto Condensed"/>
              </a:rPr>
              <a:t> </a:t>
            </a:r>
            <a:r>
              <a:rPr lang="en-US" sz="4000" dirty="0" err="1">
                <a:solidFill>
                  <a:srgbClr val="000000"/>
                </a:solidFill>
                <a:latin typeface="Roboto Condensed"/>
              </a:rPr>
              <a:t>Trần</a:t>
            </a:r>
            <a:r>
              <a:rPr lang="en-US" sz="4000" dirty="0">
                <a:solidFill>
                  <a:srgbClr val="000000"/>
                </a:solidFill>
                <a:latin typeface="Roboto Condensed"/>
              </a:rPr>
              <a:t> </a:t>
            </a:r>
            <a:r>
              <a:rPr lang="en-US" sz="4000" dirty="0" err="1">
                <a:solidFill>
                  <a:srgbClr val="000000"/>
                </a:solidFill>
                <a:latin typeface="Roboto Condensed"/>
              </a:rPr>
              <a:t>mà</a:t>
            </a:r>
            <a:r>
              <a:rPr lang="en-US" sz="4000" dirty="0">
                <a:solidFill>
                  <a:srgbClr val="000000"/>
                </a:solidFill>
                <a:latin typeface="Roboto Condensed"/>
              </a:rPr>
              <a:t> </a:t>
            </a:r>
            <a:r>
              <a:rPr lang="en-US" sz="4000" dirty="0" err="1">
                <a:solidFill>
                  <a:srgbClr val="000000"/>
                </a:solidFill>
                <a:latin typeface="Roboto Condensed"/>
              </a:rPr>
              <a:t>truyện</a:t>
            </a:r>
            <a:r>
              <a:rPr lang="en-US" sz="4000" dirty="0">
                <a:solidFill>
                  <a:srgbClr val="000000"/>
                </a:solidFill>
                <a:latin typeface="Roboto Condensed"/>
              </a:rPr>
              <a:t> </a:t>
            </a:r>
            <a:r>
              <a:rPr lang="en-US" sz="4000" dirty="0" err="1">
                <a:solidFill>
                  <a:srgbClr val="000000"/>
                </a:solidFill>
                <a:latin typeface="Roboto Condensed"/>
              </a:rPr>
              <a:t>tái</a:t>
            </a:r>
            <a:r>
              <a:rPr lang="en-US" sz="4000" dirty="0">
                <a:solidFill>
                  <a:srgbClr val="000000"/>
                </a:solidFill>
                <a:latin typeface="Roboto Condensed"/>
              </a:rPr>
              <a:t> </a:t>
            </a:r>
            <a:r>
              <a:rPr lang="en-US" sz="4000" dirty="0" err="1">
                <a:solidFill>
                  <a:srgbClr val="000000"/>
                </a:solidFill>
                <a:latin typeface="Roboto Condensed"/>
              </a:rPr>
              <a:t>hiện</a:t>
            </a:r>
            <a:r>
              <a:rPr lang="en-US" sz="4000" dirty="0">
                <a:solidFill>
                  <a:srgbClr val="000000"/>
                </a:solidFill>
                <a:latin typeface="Roboto Condensed"/>
              </a:rPr>
              <a:t>. </a:t>
            </a:r>
          </a:p>
        </p:txBody>
      </p:sp>
      <p:sp>
        <p:nvSpPr>
          <p:cNvPr id="19" name="TextBox 19"/>
          <p:cNvSpPr txBox="1"/>
          <p:nvPr/>
        </p:nvSpPr>
        <p:spPr>
          <a:xfrm>
            <a:off x="9982007" y="5508480"/>
            <a:ext cx="6592307" cy="421322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ngữ</a:t>
            </a:r>
            <a:r>
              <a:rPr lang="en-US" sz="4000" dirty="0">
                <a:solidFill>
                  <a:srgbClr val="000000"/>
                </a:solidFill>
                <a:latin typeface="Roboto Condensed"/>
              </a:rPr>
              <a:t> </a:t>
            </a:r>
            <a:r>
              <a:rPr lang="en-US" sz="4000" dirty="0" err="1">
                <a:solidFill>
                  <a:srgbClr val="000000"/>
                </a:solidFill>
                <a:latin typeface="Roboto Condensed"/>
              </a:rPr>
              <a:t>chỉ</a:t>
            </a:r>
            <a:r>
              <a:rPr lang="en-US" sz="4000" dirty="0">
                <a:solidFill>
                  <a:srgbClr val="000000"/>
                </a:solidFill>
                <a:latin typeface="Roboto Condensed"/>
              </a:rPr>
              <a:t> </a:t>
            </a:r>
            <a:r>
              <a:rPr lang="en-US" sz="4000" dirty="0" err="1">
                <a:solidFill>
                  <a:srgbClr val="000000"/>
                </a:solidFill>
                <a:latin typeface="Roboto Condensed"/>
              </a:rPr>
              <a:t>tước</a:t>
            </a:r>
            <a:r>
              <a:rPr lang="en-US" sz="4000" dirty="0">
                <a:solidFill>
                  <a:srgbClr val="000000"/>
                </a:solidFill>
                <a:latin typeface="Roboto Condensed"/>
              </a:rPr>
              <a:t> </a:t>
            </a:r>
            <a:r>
              <a:rPr lang="en-US" sz="4000" dirty="0" err="1">
                <a:solidFill>
                  <a:srgbClr val="000000"/>
                </a:solidFill>
                <a:latin typeface="Roboto Condensed"/>
              </a:rPr>
              <a:t>hiệu</a:t>
            </a:r>
            <a:r>
              <a:rPr lang="en-US" sz="4000" dirty="0">
                <a:solidFill>
                  <a:srgbClr val="000000"/>
                </a:solidFill>
                <a:latin typeface="Roboto Condensed"/>
              </a:rPr>
              <a:t> </a:t>
            </a:r>
            <a:r>
              <a:rPr lang="en-US" sz="4000" dirty="0" err="1">
                <a:solidFill>
                  <a:srgbClr val="000000"/>
                </a:solidFill>
                <a:latin typeface="Roboto Condensed"/>
              </a:rPr>
              <a:t>thời</a:t>
            </a:r>
            <a:r>
              <a:rPr lang="en-US" sz="4000" dirty="0">
                <a:solidFill>
                  <a:srgbClr val="000000"/>
                </a:solidFill>
                <a:latin typeface="Roboto Condensed"/>
              </a:rPr>
              <a:t> </a:t>
            </a:r>
            <a:r>
              <a:rPr lang="en-US" sz="4000" dirty="0" err="1">
                <a:solidFill>
                  <a:srgbClr val="000000"/>
                </a:solidFill>
                <a:latin typeface="Roboto Condensed"/>
              </a:rPr>
              <a:t>phong</a:t>
            </a:r>
            <a:r>
              <a:rPr lang="en-US" sz="4000" dirty="0">
                <a:solidFill>
                  <a:srgbClr val="000000"/>
                </a:solidFill>
                <a:latin typeface="Roboto Condensed"/>
              </a:rPr>
              <a:t> </a:t>
            </a:r>
            <a:r>
              <a:rPr lang="en-US" sz="4000" dirty="0" err="1">
                <a:solidFill>
                  <a:srgbClr val="000000"/>
                </a:solidFill>
                <a:latin typeface="Roboto Condensed"/>
              </a:rPr>
              <a:t>kiến</a:t>
            </a:r>
            <a:r>
              <a:rPr lang="en-US" sz="4000" dirty="0">
                <a:solidFill>
                  <a:srgbClr val="000000"/>
                </a:solidFill>
                <a:latin typeface="Roboto Condensed"/>
              </a:rPr>
              <a:t> </a:t>
            </a:r>
            <a:r>
              <a:rPr lang="en-US" sz="4000" dirty="0" err="1">
                <a:solidFill>
                  <a:srgbClr val="000000"/>
                </a:solidFill>
                <a:latin typeface="Roboto Condensed"/>
              </a:rPr>
              <a:t>như</a:t>
            </a:r>
            <a:r>
              <a:rPr lang="en-US" sz="4000" dirty="0">
                <a:solidFill>
                  <a:srgbClr val="000000"/>
                </a:solidFill>
                <a:latin typeface="Roboto Condensed"/>
              </a:rPr>
              <a:t>: </a:t>
            </a:r>
            <a:r>
              <a:rPr lang="en-US" sz="4000" dirty="0" err="1">
                <a:solidFill>
                  <a:srgbClr val="000000"/>
                </a:solidFill>
                <a:latin typeface="Roboto Condensed"/>
              </a:rPr>
              <a:t>Quốc</a:t>
            </a:r>
            <a:r>
              <a:rPr lang="en-US" sz="4000" dirty="0">
                <a:solidFill>
                  <a:srgbClr val="000000"/>
                </a:solidFill>
                <a:latin typeface="Roboto Condensed"/>
              </a:rPr>
              <a:t> </a:t>
            </a:r>
            <a:r>
              <a:rPr lang="en-US" sz="4000" dirty="0" err="1">
                <a:solidFill>
                  <a:srgbClr val="000000"/>
                </a:solidFill>
                <a:latin typeface="Roboto Condensed"/>
              </a:rPr>
              <a:t>công</a:t>
            </a:r>
            <a:r>
              <a:rPr lang="en-US" sz="4000" dirty="0">
                <a:solidFill>
                  <a:srgbClr val="000000"/>
                </a:solidFill>
                <a:latin typeface="Roboto Condensed"/>
              </a:rPr>
              <a:t>, </a:t>
            </a:r>
            <a:r>
              <a:rPr lang="en-US" sz="4000" dirty="0" err="1">
                <a:solidFill>
                  <a:srgbClr val="000000"/>
                </a:solidFill>
                <a:latin typeface="Roboto Condensed"/>
              </a:rPr>
              <a:t>Thượng</a:t>
            </a:r>
            <a:r>
              <a:rPr lang="en-US" sz="4000" dirty="0">
                <a:solidFill>
                  <a:srgbClr val="000000"/>
                </a:solidFill>
                <a:latin typeface="Roboto Condensed"/>
              </a:rPr>
              <a:t> </a:t>
            </a:r>
            <a:r>
              <a:rPr lang="en-US" sz="4000" dirty="0" err="1">
                <a:solidFill>
                  <a:srgbClr val="000000"/>
                </a:solidFill>
                <a:latin typeface="Roboto Condensed"/>
              </a:rPr>
              <a:t>tướng</a:t>
            </a:r>
            <a:r>
              <a:rPr lang="en-US" sz="4000" dirty="0">
                <a:solidFill>
                  <a:srgbClr val="000000"/>
                </a:solidFill>
                <a:latin typeface="Roboto Condensed"/>
              </a:rPr>
              <a:t> </a:t>
            </a:r>
            <a:r>
              <a:rPr lang="en-US" sz="4000" dirty="0" err="1">
                <a:solidFill>
                  <a:srgbClr val="000000"/>
                </a:solidFill>
                <a:latin typeface="Roboto Condensed"/>
              </a:rPr>
              <a:t>quân</a:t>
            </a:r>
            <a:r>
              <a:rPr lang="en-US" sz="4000" dirty="0">
                <a:solidFill>
                  <a:srgbClr val="000000"/>
                </a:solidFill>
                <a:latin typeface="Roboto Condensed"/>
              </a:rPr>
              <a:t>,... hay </a:t>
            </a: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ngữ</a:t>
            </a:r>
            <a:r>
              <a:rPr lang="en-US" sz="4000" dirty="0">
                <a:solidFill>
                  <a:srgbClr val="000000"/>
                </a:solidFill>
                <a:latin typeface="Roboto Condensed"/>
              </a:rPr>
              <a:t> </a:t>
            </a:r>
            <a:r>
              <a:rPr lang="en-US" sz="4000" dirty="0" err="1">
                <a:solidFill>
                  <a:srgbClr val="000000"/>
                </a:solidFill>
                <a:latin typeface="Roboto Condensed"/>
              </a:rPr>
              <a:t>tái</a:t>
            </a:r>
            <a:r>
              <a:rPr lang="en-US" sz="4000" dirty="0">
                <a:solidFill>
                  <a:srgbClr val="000000"/>
                </a:solidFill>
                <a:latin typeface="Roboto Condensed"/>
              </a:rPr>
              <a:t> </a:t>
            </a:r>
            <a:r>
              <a:rPr lang="en-US" sz="4000" dirty="0" err="1">
                <a:solidFill>
                  <a:srgbClr val="000000"/>
                </a:solidFill>
                <a:latin typeface="Roboto Condensed"/>
              </a:rPr>
              <a:t>hiện</a:t>
            </a:r>
            <a:r>
              <a:rPr lang="en-US" sz="4000" dirty="0">
                <a:solidFill>
                  <a:srgbClr val="000000"/>
                </a:solidFill>
                <a:latin typeface="Roboto Condensed"/>
              </a:rPr>
              <a:t> </a:t>
            </a: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khí</a:t>
            </a:r>
            <a:r>
              <a:rPr lang="en-US" sz="4000" dirty="0">
                <a:solidFill>
                  <a:srgbClr val="000000"/>
                </a:solidFill>
                <a:latin typeface="Roboto Condensed"/>
              </a:rPr>
              <a:t> </a:t>
            </a:r>
            <a:r>
              <a:rPr lang="en-US" sz="4000" dirty="0" err="1">
                <a:solidFill>
                  <a:srgbClr val="000000"/>
                </a:solidFill>
                <a:latin typeface="Roboto Condensed"/>
              </a:rPr>
              <a:t>thời</a:t>
            </a:r>
            <a:r>
              <a:rPr lang="en-US" sz="4000" dirty="0">
                <a:solidFill>
                  <a:srgbClr val="000000"/>
                </a:solidFill>
                <a:latin typeface="Roboto Condensed"/>
              </a:rPr>
              <a:t> </a:t>
            </a:r>
            <a:r>
              <a:rPr lang="en-US" sz="4000" dirty="0" err="1">
                <a:solidFill>
                  <a:srgbClr val="000000"/>
                </a:solidFill>
                <a:latin typeface="Roboto Condensed"/>
              </a:rPr>
              <a:t>Trần</a:t>
            </a:r>
            <a:r>
              <a:rPr lang="en-US" sz="4000" dirty="0">
                <a:solidFill>
                  <a:srgbClr val="000000"/>
                </a:solidFill>
                <a:latin typeface="Roboto Condensed"/>
              </a:rPr>
              <a:t>: con </a:t>
            </a:r>
            <a:r>
              <a:rPr lang="en-US" sz="4000" dirty="0" err="1">
                <a:solidFill>
                  <a:srgbClr val="000000"/>
                </a:solidFill>
                <a:latin typeface="Roboto Condensed"/>
              </a:rPr>
              <a:t>đường</a:t>
            </a:r>
            <a:r>
              <a:rPr lang="en-US" sz="4000" dirty="0">
                <a:solidFill>
                  <a:srgbClr val="000000"/>
                </a:solidFill>
                <a:latin typeface="Roboto Condensed"/>
              </a:rPr>
              <a:t> qua </a:t>
            </a:r>
            <a:r>
              <a:rPr lang="en-US" sz="4000" dirty="0" err="1">
                <a:solidFill>
                  <a:srgbClr val="000000"/>
                </a:solidFill>
                <a:latin typeface="Roboto Condensed"/>
              </a:rPr>
              <a:t>Màn</a:t>
            </a:r>
            <a:r>
              <a:rPr lang="en-US" sz="4000" dirty="0">
                <a:solidFill>
                  <a:srgbClr val="000000"/>
                </a:solidFill>
                <a:latin typeface="Roboto Condensed"/>
              </a:rPr>
              <a:t> </a:t>
            </a:r>
            <a:r>
              <a:rPr lang="en-US" sz="4000" dirty="0" err="1">
                <a:solidFill>
                  <a:srgbClr val="000000"/>
                </a:solidFill>
                <a:latin typeface="Roboto Condensed"/>
              </a:rPr>
              <a:t>Trò</a:t>
            </a:r>
            <a:r>
              <a:rPr lang="en-US" sz="4000" dirty="0">
                <a:solidFill>
                  <a:srgbClr val="000000"/>
                </a:solidFill>
                <a:latin typeface="Roboto Condensed"/>
              </a:rPr>
              <a:t>, </a:t>
            </a:r>
            <a:r>
              <a:rPr lang="en-US" sz="4000" dirty="0" err="1">
                <a:solidFill>
                  <a:srgbClr val="000000"/>
                </a:solidFill>
                <a:latin typeface="Roboto Condensed"/>
              </a:rPr>
              <a:t>vượt</a:t>
            </a:r>
            <a:r>
              <a:rPr lang="en-US" sz="4000" dirty="0">
                <a:solidFill>
                  <a:srgbClr val="000000"/>
                </a:solidFill>
                <a:latin typeface="Roboto Condensed"/>
              </a:rPr>
              <a:t> </a:t>
            </a:r>
            <a:r>
              <a:rPr lang="en-US" sz="4000" dirty="0" err="1">
                <a:solidFill>
                  <a:srgbClr val="000000"/>
                </a:solidFill>
                <a:latin typeface="Roboto Condensed"/>
              </a:rPr>
              <a:t>xong</a:t>
            </a:r>
            <a:r>
              <a:rPr lang="en-US" sz="4000" dirty="0">
                <a:solidFill>
                  <a:srgbClr val="000000"/>
                </a:solidFill>
                <a:latin typeface="Roboto Condensed"/>
              </a:rPr>
              <a:t> </a:t>
            </a:r>
            <a:r>
              <a:rPr lang="en-US" sz="4000" dirty="0" err="1">
                <a:solidFill>
                  <a:srgbClr val="000000"/>
                </a:solidFill>
                <a:latin typeface="Roboto Condensed"/>
              </a:rPr>
              <a:t>bãi</a:t>
            </a:r>
            <a:r>
              <a:rPr lang="en-US" sz="4000" dirty="0">
                <a:solidFill>
                  <a:srgbClr val="000000"/>
                </a:solidFill>
                <a:latin typeface="Roboto Condensed"/>
              </a:rPr>
              <a:t> </a:t>
            </a:r>
            <a:r>
              <a:rPr lang="en-US" sz="4000" dirty="0" err="1">
                <a:solidFill>
                  <a:srgbClr val="000000"/>
                </a:solidFill>
                <a:latin typeface="Roboto Condensed"/>
              </a:rPr>
              <a:t>lầy</a:t>
            </a:r>
            <a:r>
              <a:rPr lang="en-US" sz="4000" dirty="0">
                <a:solidFill>
                  <a:srgbClr val="000000"/>
                </a:solidFill>
                <a:latin typeface="Roboto Condensed"/>
              </a:rPr>
              <a:t>, </a:t>
            </a:r>
            <a:r>
              <a:rPr lang="en-US" sz="4000" dirty="0" err="1">
                <a:solidFill>
                  <a:srgbClr val="000000"/>
                </a:solidFill>
                <a:latin typeface="Roboto Condensed"/>
              </a:rPr>
              <a:t>trận</a:t>
            </a:r>
            <a:r>
              <a:rPr lang="en-US" sz="4000" dirty="0">
                <a:solidFill>
                  <a:srgbClr val="000000"/>
                </a:solidFill>
                <a:latin typeface="Roboto Condensed"/>
              </a:rPr>
              <a:t> </a:t>
            </a:r>
            <a:r>
              <a:rPr lang="en-US" sz="4000" dirty="0" err="1">
                <a:solidFill>
                  <a:srgbClr val="000000"/>
                </a:solidFill>
                <a:latin typeface="Roboto Condensed"/>
              </a:rPr>
              <a:t>phá</a:t>
            </a:r>
            <a:r>
              <a:rPr lang="en-US" sz="4000" dirty="0">
                <a:solidFill>
                  <a:srgbClr val="000000"/>
                </a:solidFill>
                <a:latin typeface="Roboto Condensed"/>
              </a:rPr>
              <a:t> </a:t>
            </a:r>
            <a:r>
              <a:rPr lang="en-US" sz="4000" dirty="0" err="1">
                <a:solidFill>
                  <a:srgbClr val="000000"/>
                </a:solidFill>
                <a:latin typeface="Roboto Condensed"/>
              </a:rPr>
              <a:t>vây</a:t>
            </a:r>
            <a:r>
              <a:rPr lang="en-US" sz="4000" dirty="0">
                <a:solidFill>
                  <a:srgbClr val="000000"/>
                </a:solidFill>
                <a:latin typeface="Roboto Condensed"/>
              </a:rPr>
              <a:t> </a:t>
            </a:r>
            <a:r>
              <a:rPr lang="en-US" sz="4000" dirty="0" err="1">
                <a:solidFill>
                  <a:srgbClr val="000000"/>
                </a:solidFill>
                <a:latin typeface="Roboto Condensed"/>
              </a:rPr>
              <a:t>ải</a:t>
            </a:r>
            <a:r>
              <a:rPr lang="en-US" sz="4000" dirty="0">
                <a:solidFill>
                  <a:srgbClr val="000000"/>
                </a:solidFill>
                <a:latin typeface="Roboto Condensed"/>
              </a:rPr>
              <a:t>.</a:t>
            </a:r>
          </a:p>
        </p:txBody>
      </p:sp>
      <p:sp>
        <p:nvSpPr>
          <p:cNvPr id="20" name="TextBox 20"/>
          <p:cNvSpPr txBox="1"/>
          <p:nvPr/>
        </p:nvSpPr>
        <p:spPr>
          <a:xfrm>
            <a:off x="-4818584" y="1265659"/>
            <a:ext cx="15092417" cy="1222375"/>
          </a:xfrm>
          <a:prstGeom prst="rect">
            <a:avLst/>
          </a:prstGeom>
        </p:spPr>
        <p:txBody>
          <a:bodyPr lIns="0" tIns="0" rIns="0" bIns="0" rtlCol="0" anchor="t">
            <a:spAutoFit/>
          </a:bodyPr>
          <a:lstStyle/>
          <a:p>
            <a:pPr algn="ctr">
              <a:lnSpc>
                <a:spcPts val="9799"/>
              </a:lnSpc>
            </a:pPr>
            <a:r>
              <a:rPr lang="en-US" sz="6999">
                <a:solidFill>
                  <a:srgbClr val="FEFAF0"/>
                </a:solidFill>
                <a:latin typeface="#9Slide05 VL Fadilla"/>
              </a:rPr>
              <a:t>d. Ngôn ngữ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500066">
            <a:off x="-2544210" y="9877732"/>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1015533">
            <a:off x="13513739" y="-3189811"/>
            <a:ext cx="10325542" cy="715139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7910323">
            <a:off x="-609439" y="-2144079"/>
            <a:ext cx="1579533" cy="3854754"/>
          </a:xfrm>
          <a:custGeom>
            <a:avLst/>
            <a:gdLst/>
            <a:ahLst/>
            <a:cxnLst/>
            <a:rect l="l" t="t" r="r" b="b"/>
            <a:pathLst>
              <a:path w="1579533" h="3854754">
                <a:moveTo>
                  <a:pt x="0" y="0"/>
                </a:moveTo>
                <a:lnTo>
                  <a:pt x="1579533" y="0"/>
                </a:lnTo>
                <a:lnTo>
                  <a:pt x="1579533" y="3854755"/>
                </a:lnTo>
                <a:lnTo>
                  <a:pt x="0" y="3854755"/>
                </a:lnTo>
                <a:lnTo>
                  <a:pt x="0" y="0"/>
                </a:lnTo>
                <a:close/>
              </a:path>
            </a:pathLst>
          </a:custGeom>
          <a:blipFill>
            <a:blip r:embed="rId6"/>
            <a:stretch>
              <a:fillRect/>
            </a:stretch>
          </a:blipFill>
        </p:spPr>
        <p:txBody>
          <a:bodyPr/>
          <a:lstStyle/>
          <a:p>
            <a:endParaRPr lang="en-US"/>
          </a:p>
        </p:txBody>
      </p:sp>
      <p:sp>
        <p:nvSpPr>
          <p:cNvPr id="10" name="Freeform 10"/>
          <p:cNvSpPr/>
          <p:nvPr/>
        </p:nvSpPr>
        <p:spPr>
          <a:xfrm>
            <a:off x="16998389" y="6793791"/>
            <a:ext cx="2603812" cy="2656282"/>
          </a:xfrm>
          <a:custGeom>
            <a:avLst/>
            <a:gdLst/>
            <a:ahLst/>
            <a:cxnLst/>
            <a:rect l="l" t="t" r="r" b="b"/>
            <a:pathLst>
              <a:path w="2603812" h="2656282">
                <a:moveTo>
                  <a:pt x="0" y="0"/>
                </a:moveTo>
                <a:lnTo>
                  <a:pt x="2603812" y="0"/>
                </a:lnTo>
                <a:lnTo>
                  <a:pt x="2603812" y="2656281"/>
                </a:lnTo>
                <a:lnTo>
                  <a:pt x="0" y="2656281"/>
                </a:lnTo>
                <a:lnTo>
                  <a:pt x="0" y="0"/>
                </a:lnTo>
                <a:close/>
              </a:path>
            </a:pathLst>
          </a:custGeom>
          <a:blipFill>
            <a:blip r:embed="rId7"/>
            <a:stretch>
              <a:fillRect/>
            </a:stretch>
          </a:blipFill>
        </p:spPr>
        <p:txBody>
          <a:bodyPr/>
          <a:lstStyle/>
          <a:p>
            <a:endParaRPr lang="en-US"/>
          </a:p>
        </p:txBody>
      </p:sp>
      <p:sp>
        <p:nvSpPr>
          <p:cNvPr id="11" name="Freeform 11"/>
          <p:cNvSpPr/>
          <p:nvPr/>
        </p:nvSpPr>
        <p:spPr>
          <a:xfrm rot="-6687178">
            <a:off x="3971739" y="8209180"/>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12" name="Freeform 12"/>
          <p:cNvSpPr/>
          <p:nvPr/>
        </p:nvSpPr>
        <p:spPr>
          <a:xfrm>
            <a:off x="1358293" y="3228608"/>
            <a:ext cx="6699780" cy="4614474"/>
          </a:xfrm>
          <a:custGeom>
            <a:avLst/>
            <a:gdLst/>
            <a:ahLst/>
            <a:cxnLst/>
            <a:rect l="l" t="t" r="r" b="b"/>
            <a:pathLst>
              <a:path w="6699780" h="4614474">
                <a:moveTo>
                  <a:pt x="0" y="0"/>
                </a:moveTo>
                <a:lnTo>
                  <a:pt x="6699780" y="0"/>
                </a:lnTo>
                <a:lnTo>
                  <a:pt x="6699780" y="4614474"/>
                </a:lnTo>
                <a:lnTo>
                  <a:pt x="0" y="461447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252599" y="1750816"/>
            <a:ext cx="15092417" cy="1222375"/>
          </a:xfrm>
          <a:prstGeom prst="rect">
            <a:avLst/>
          </a:prstGeom>
        </p:spPr>
        <p:txBody>
          <a:bodyPr lIns="0" tIns="0" rIns="0" bIns="0" rtlCol="0" anchor="t">
            <a:spAutoFit/>
          </a:bodyPr>
          <a:lstStyle/>
          <a:p>
            <a:pPr algn="ctr">
              <a:lnSpc>
                <a:spcPts val="9799"/>
              </a:lnSpc>
            </a:pPr>
            <a:r>
              <a:rPr lang="en-US" sz="6999">
                <a:solidFill>
                  <a:srgbClr val="FEFAF0"/>
                </a:solidFill>
                <a:latin typeface="#9Slide05 VL Fadilla"/>
              </a:rPr>
              <a:t>f. Bài học về cách nghĩ, cách ứng xử</a:t>
            </a:r>
          </a:p>
        </p:txBody>
      </p:sp>
      <p:sp>
        <p:nvSpPr>
          <p:cNvPr id="15" name="TextBox 15"/>
          <p:cNvSpPr txBox="1"/>
          <p:nvPr/>
        </p:nvSpPr>
        <p:spPr>
          <a:xfrm>
            <a:off x="1803278" y="4443645"/>
            <a:ext cx="5809809" cy="2098675"/>
          </a:xfrm>
          <a:prstGeom prst="rect">
            <a:avLst/>
          </a:prstGeom>
        </p:spPr>
        <p:txBody>
          <a:bodyPr lIns="0" tIns="0" rIns="0" bIns="0" rtlCol="0" anchor="t">
            <a:spAutoFit/>
          </a:bodyPr>
          <a:lstStyle/>
          <a:p>
            <a:pPr algn="ctr">
              <a:lnSpc>
                <a:spcPts val="5600"/>
              </a:lnSpc>
              <a:spcBef>
                <a:spcPct val="0"/>
              </a:spcBef>
            </a:pPr>
            <a:r>
              <a:rPr lang="en-US" sz="4000" dirty="0" err="1">
                <a:solidFill>
                  <a:srgbClr val="3D2007"/>
                </a:solidFill>
                <a:latin typeface="Roboto Condensed"/>
              </a:rPr>
              <a:t>Trân</a:t>
            </a:r>
            <a:r>
              <a:rPr lang="en-US" sz="4000" dirty="0">
                <a:solidFill>
                  <a:srgbClr val="3D2007"/>
                </a:solidFill>
                <a:latin typeface="Roboto Condensed"/>
              </a:rPr>
              <a:t> </a:t>
            </a:r>
            <a:r>
              <a:rPr lang="en-US" sz="4000" dirty="0" err="1">
                <a:solidFill>
                  <a:srgbClr val="3D2007"/>
                </a:solidFill>
                <a:latin typeface="Roboto Condensed"/>
              </a:rPr>
              <a:t>trọng</a:t>
            </a:r>
            <a:r>
              <a:rPr lang="en-US" sz="4000" dirty="0">
                <a:solidFill>
                  <a:srgbClr val="3D2007"/>
                </a:solidFill>
                <a:latin typeface="Roboto Condensed"/>
              </a:rPr>
              <a:t>, </a:t>
            </a:r>
            <a:r>
              <a:rPr lang="en-US" sz="4000" dirty="0" err="1">
                <a:solidFill>
                  <a:srgbClr val="3D2007"/>
                </a:solidFill>
                <a:latin typeface="Roboto Condensed"/>
              </a:rPr>
              <a:t>ngợi</a:t>
            </a:r>
            <a:r>
              <a:rPr lang="en-US" sz="4000" dirty="0">
                <a:solidFill>
                  <a:srgbClr val="3D2007"/>
                </a:solidFill>
                <a:latin typeface="Roboto Condensed"/>
              </a:rPr>
              <a:t> ca, </a:t>
            </a:r>
            <a:r>
              <a:rPr lang="en-US" sz="4000" dirty="0" err="1">
                <a:solidFill>
                  <a:srgbClr val="3D2007"/>
                </a:solidFill>
                <a:latin typeface="Roboto Condensed"/>
              </a:rPr>
              <a:t>biết</a:t>
            </a:r>
            <a:r>
              <a:rPr lang="en-US" sz="4000" dirty="0">
                <a:solidFill>
                  <a:srgbClr val="3D2007"/>
                </a:solidFill>
                <a:latin typeface="Roboto Condensed"/>
              </a:rPr>
              <a:t> </a:t>
            </a:r>
            <a:r>
              <a:rPr lang="en-US" sz="4000" dirty="0" err="1">
                <a:solidFill>
                  <a:srgbClr val="3D2007"/>
                </a:solidFill>
                <a:latin typeface="Roboto Condensed"/>
              </a:rPr>
              <a:t>ơn</a:t>
            </a:r>
            <a:r>
              <a:rPr lang="en-US" sz="4000" dirty="0">
                <a:solidFill>
                  <a:srgbClr val="3D2007"/>
                </a:solidFill>
                <a:latin typeface="Roboto Condensed"/>
              </a:rPr>
              <a:t> </a:t>
            </a:r>
            <a:r>
              <a:rPr lang="en-US" sz="4000" dirty="0" err="1">
                <a:solidFill>
                  <a:srgbClr val="3D2007"/>
                </a:solidFill>
                <a:latin typeface="Roboto Condensed"/>
              </a:rPr>
              <a:t>công</a:t>
            </a:r>
            <a:r>
              <a:rPr lang="en-US" sz="4000" dirty="0">
                <a:solidFill>
                  <a:srgbClr val="3D2007"/>
                </a:solidFill>
                <a:latin typeface="Roboto Condensed"/>
              </a:rPr>
              <a:t> </a:t>
            </a:r>
            <a:r>
              <a:rPr lang="en-US" sz="4000" dirty="0" err="1">
                <a:solidFill>
                  <a:srgbClr val="3D2007"/>
                </a:solidFill>
                <a:latin typeface="Roboto Condensed"/>
              </a:rPr>
              <a:t>lao</a:t>
            </a:r>
            <a:r>
              <a:rPr lang="en-US" sz="4000" dirty="0">
                <a:solidFill>
                  <a:srgbClr val="3D2007"/>
                </a:solidFill>
                <a:latin typeface="Roboto Condensed"/>
              </a:rPr>
              <a:t> </a:t>
            </a:r>
            <a:r>
              <a:rPr lang="en-US" sz="4000" dirty="0" err="1">
                <a:solidFill>
                  <a:srgbClr val="3D2007"/>
                </a:solidFill>
                <a:latin typeface="Roboto Condensed"/>
              </a:rPr>
              <a:t>của</a:t>
            </a:r>
            <a:r>
              <a:rPr lang="en-US" sz="4000" dirty="0">
                <a:solidFill>
                  <a:srgbClr val="3D2007"/>
                </a:solidFill>
                <a:latin typeface="Roboto Condensed"/>
              </a:rPr>
              <a:t> </a:t>
            </a:r>
            <a:r>
              <a:rPr lang="en-US" sz="4000" dirty="0" err="1">
                <a:solidFill>
                  <a:srgbClr val="3D2007"/>
                </a:solidFill>
                <a:latin typeface="Roboto Condensed"/>
              </a:rPr>
              <a:t>những</a:t>
            </a:r>
            <a:r>
              <a:rPr lang="en-US" sz="4000" dirty="0">
                <a:solidFill>
                  <a:srgbClr val="3D2007"/>
                </a:solidFill>
                <a:latin typeface="Roboto Condensed"/>
              </a:rPr>
              <a:t> </a:t>
            </a:r>
            <a:r>
              <a:rPr lang="en-US" sz="4000" dirty="0" err="1">
                <a:solidFill>
                  <a:srgbClr val="3D2007"/>
                </a:solidFill>
                <a:latin typeface="Roboto Condensed"/>
              </a:rPr>
              <a:t>người</a:t>
            </a:r>
            <a:r>
              <a:rPr lang="en-US" sz="4000" dirty="0">
                <a:solidFill>
                  <a:srgbClr val="3D2007"/>
                </a:solidFill>
                <a:latin typeface="Roboto Condensed"/>
              </a:rPr>
              <a:t> </a:t>
            </a:r>
            <a:r>
              <a:rPr lang="en-US" sz="4000" dirty="0" err="1">
                <a:solidFill>
                  <a:srgbClr val="3D2007"/>
                </a:solidFill>
                <a:latin typeface="Roboto Condensed"/>
              </a:rPr>
              <a:t>anh</a:t>
            </a:r>
            <a:r>
              <a:rPr lang="en-US" sz="4000" dirty="0">
                <a:solidFill>
                  <a:srgbClr val="3D2007"/>
                </a:solidFill>
                <a:latin typeface="Roboto Condensed"/>
              </a:rPr>
              <a:t> </a:t>
            </a:r>
            <a:r>
              <a:rPr lang="en-US" sz="4000" dirty="0" err="1">
                <a:solidFill>
                  <a:srgbClr val="3D2007"/>
                </a:solidFill>
                <a:latin typeface="Roboto Condensed"/>
              </a:rPr>
              <a:t>hùng</a:t>
            </a:r>
            <a:r>
              <a:rPr lang="en-US" sz="4000" dirty="0">
                <a:solidFill>
                  <a:srgbClr val="3D2007"/>
                </a:solidFill>
                <a:latin typeface="Roboto Condensed"/>
              </a:rPr>
              <a:t> </a:t>
            </a:r>
            <a:r>
              <a:rPr lang="en-US" sz="4000" dirty="0" err="1">
                <a:solidFill>
                  <a:srgbClr val="3D2007"/>
                </a:solidFill>
                <a:latin typeface="Roboto Condensed"/>
              </a:rPr>
              <a:t>dựng</a:t>
            </a:r>
            <a:r>
              <a:rPr lang="en-US" sz="4000" dirty="0">
                <a:solidFill>
                  <a:srgbClr val="3D2007"/>
                </a:solidFill>
                <a:latin typeface="Roboto Condensed"/>
              </a:rPr>
              <a:t> </a:t>
            </a:r>
            <a:r>
              <a:rPr lang="en-US" sz="4000" dirty="0" err="1">
                <a:solidFill>
                  <a:srgbClr val="3D2007"/>
                </a:solidFill>
                <a:latin typeface="Roboto Condensed"/>
              </a:rPr>
              <a:t>nước</a:t>
            </a:r>
            <a:r>
              <a:rPr lang="en-US" sz="4000" dirty="0">
                <a:solidFill>
                  <a:srgbClr val="3D2007"/>
                </a:solidFill>
                <a:latin typeface="Roboto Condensed"/>
              </a:rPr>
              <a:t>.</a:t>
            </a:r>
          </a:p>
        </p:txBody>
      </p:sp>
      <p:sp>
        <p:nvSpPr>
          <p:cNvPr id="16" name="Freeform 16"/>
          <p:cNvSpPr/>
          <p:nvPr/>
        </p:nvSpPr>
        <p:spPr>
          <a:xfrm>
            <a:off x="9623425" y="5309729"/>
            <a:ext cx="6699780" cy="4614474"/>
          </a:xfrm>
          <a:custGeom>
            <a:avLst/>
            <a:gdLst/>
            <a:ahLst/>
            <a:cxnLst/>
            <a:rect l="l" t="t" r="r" b="b"/>
            <a:pathLst>
              <a:path w="6699780" h="4614474">
                <a:moveTo>
                  <a:pt x="0" y="0"/>
                </a:moveTo>
                <a:lnTo>
                  <a:pt x="6699780" y="0"/>
                </a:lnTo>
                <a:lnTo>
                  <a:pt x="6699780" y="4614474"/>
                </a:lnTo>
                <a:lnTo>
                  <a:pt x="0" y="4614474"/>
                </a:lnTo>
                <a:lnTo>
                  <a:pt x="0" y="0"/>
                </a:lnTo>
                <a:close/>
              </a:path>
            </a:pathLst>
          </a:custGeom>
          <a:blipFill>
            <a:blip r:embed="rId9"/>
            <a:stretch>
              <a:fillRect/>
            </a:stretch>
          </a:blipFill>
        </p:spPr>
        <p:txBody>
          <a:bodyPr/>
          <a:lstStyle/>
          <a:p>
            <a:endParaRPr lang="en-US"/>
          </a:p>
        </p:txBody>
      </p:sp>
      <p:sp>
        <p:nvSpPr>
          <p:cNvPr id="17" name="TextBox 17"/>
          <p:cNvSpPr txBox="1"/>
          <p:nvPr/>
        </p:nvSpPr>
        <p:spPr>
          <a:xfrm>
            <a:off x="10481667" y="6524766"/>
            <a:ext cx="5328111" cy="2098675"/>
          </a:xfrm>
          <a:prstGeom prst="rect">
            <a:avLst/>
          </a:prstGeom>
        </p:spPr>
        <p:txBody>
          <a:bodyPr lIns="0" tIns="0" rIns="0" bIns="0" rtlCol="0" anchor="t">
            <a:spAutoFit/>
          </a:bodyPr>
          <a:lstStyle/>
          <a:p>
            <a:pPr algn="ctr">
              <a:lnSpc>
                <a:spcPts val="5600"/>
              </a:lnSpc>
              <a:spcBef>
                <a:spcPct val="0"/>
              </a:spcBef>
            </a:pPr>
            <a:r>
              <a:rPr lang="en-US" sz="4000" dirty="0" err="1">
                <a:solidFill>
                  <a:srgbClr val="402B2B"/>
                </a:solidFill>
                <a:latin typeface="Roboto Condensed"/>
              </a:rPr>
              <a:t>Cần</a:t>
            </a:r>
            <a:r>
              <a:rPr lang="en-US" sz="4000" dirty="0">
                <a:solidFill>
                  <a:srgbClr val="402B2B"/>
                </a:solidFill>
                <a:latin typeface="Roboto Condensed"/>
              </a:rPr>
              <a:t> </a:t>
            </a:r>
            <a:r>
              <a:rPr lang="en-US" sz="4000" dirty="0" err="1">
                <a:solidFill>
                  <a:srgbClr val="402B2B"/>
                </a:solidFill>
                <a:latin typeface="Roboto Condensed"/>
              </a:rPr>
              <a:t>có</a:t>
            </a:r>
            <a:r>
              <a:rPr lang="en-US" sz="4000" dirty="0">
                <a:solidFill>
                  <a:srgbClr val="402B2B"/>
                </a:solidFill>
                <a:latin typeface="Roboto Condensed"/>
              </a:rPr>
              <a:t> ý </a:t>
            </a:r>
            <a:r>
              <a:rPr lang="en-US" sz="4000" dirty="0" err="1">
                <a:solidFill>
                  <a:srgbClr val="402B2B"/>
                </a:solidFill>
                <a:latin typeface="Roboto Condensed"/>
              </a:rPr>
              <a:t>thức</a:t>
            </a:r>
            <a:r>
              <a:rPr lang="en-US" sz="4000" dirty="0">
                <a:solidFill>
                  <a:srgbClr val="402B2B"/>
                </a:solidFill>
                <a:latin typeface="Roboto Condensed"/>
              </a:rPr>
              <a:t> </a:t>
            </a:r>
            <a:r>
              <a:rPr lang="en-US" sz="4000" dirty="0" err="1">
                <a:solidFill>
                  <a:srgbClr val="402B2B"/>
                </a:solidFill>
                <a:latin typeface="Roboto Condensed"/>
              </a:rPr>
              <a:t>trách</a:t>
            </a:r>
            <a:r>
              <a:rPr lang="en-US" sz="4000" dirty="0">
                <a:solidFill>
                  <a:srgbClr val="402B2B"/>
                </a:solidFill>
                <a:latin typeface="Roboto Condensed"/>
              </a:rPr>
              <a:t> </a:t>
            </a:r>
            <a:r>
              <a:rPr lang="en-US" sz="4000" dirty="0" err="1">
                <a:solidFill>
                  <a:srgbClr val="402B2B"/>
                </a:solidFill>
                <a:latin typeface="Roboto Condensed"/>
              </a:rPr>
              <a:t>nhiệm</a:t>
            </a:r>
            <a:r>
              <a:rPr lang="en-US" sz="4000" dirty="0">
                <a:solidFill>
                  <a:srgbClr val="402B2B"/>
                </a:solidFill>
                <a:latin typeface="Roboto Condensed"/>
              </a:rPr>
              <a:t>, </a:t>
            </a:r>
            <a:r>
              <a:rPr lang="en-US" sz="4000" dirty="0" err="1">
                <a:solidFill>
                  <a:srgbClr val="402B2B"/>
                </a:solidFill>
                <a:latin typeface="Roboto Condensed"/>
              </a:rPr>
              <a:t>nghĩa</a:t>
            </a:r>
            <a:r>
              <a:rPr lang="en-US" sz="4000" dirty="0">
                <a:solidFill>
                  <a:srgbClr val="402B2B"/>
                </a:solidFill>
                <a:latin typeface="Roboto Condensed"/>
              </a:rPr>
              <a:t> </a:t>
            </a:r>
            <a:r>
              <a:rPr lang="en-US" sz="4000" dirty="0" err="1">
                <a:solidFill>
                  <a:srgbClr val="402B2B"/>
                </a:solidFill>
                <a:latin typeface="Roboto Condensed"/>
              </a:rPr>
              <a:t>vụ</a:t>
            </a:r>
            <a:r>
              <a:rPr lang="en-US" sz="4000" dirty="0">
                <a:solidFill>
                  <a:srgbClr val="402B2B"/>
                </a:solidFill>
                <a:latin typeface="Roboto Condensed"/>
              </a:rPr>
              <a:t> </a:t>
            </a:r>
            <a:r>
              <a:rPr lang="en-US" sz="4000" dirty="0" err="1">
                <a:solidFill>
                  <a:srgbClr val="402B2B"/>
                </a:solidFill>
                <a:latin typeface="Roboto Condensed"/>
              </a:rPr>
              <a:t>của</a:t>
            </a:r>
            <a:r>
              <a:rPr lang="en-US" sz="4000" dirty="0">
                <a:solidFill>
                  <a:srgbClr val="402B2B"/>
                </a:solidFill>
                <a:latin typeface="Roboto Condensed"/>
              </a:rPr>
              <a:t> </a:t>
            </a:r>
            <a:r>
              <a:rPr lang="en-US" sz="4000" dirty="0" err="1">
                <a:solidFill>
                  <a:srgbClr val="402B2B"/>
                </a:solidFill>
                <a:latin typeface="Roboto Condensed"/>
              </a:rPr>
              <a:t>bản</a:t>
            </a:r>
            <a:r>
              <a:rPr lang="en-US" sz="4000" dirty="0">
                <a:solidFill>
                  <a:srgbClr val="402B2B"/>
                </a:solidFill>
                <a:latin typeface="Roboto Condensed"/>
              </a:rPr>
              <a:t> </a:t>
            </a:r>
            <a:r>
              <a:rPr lang="en-US" sz="4000" dirty="0" err="1">
                <a:solidFill>
                  <a:srgbClr val="402B2B"/>
                </a:solidFill>
                <a:latin typeface="Roboto Condensed"/>
              </a:rPr>
              <a:t>thân</a:t>
            </a:r>
            <a:r>
              <a:rPr lang="en-US" sz="4000" dirty="0">
                <a:solidFill>
                  <a:srgbClr val="402B2B"/>
                </a:solidFill>
                <a:latin typeface="Roboto Condensed"/>
              </a:rPr>
              <a:t> </a:t>
            </a:r>
            <a:r>
              <a:rPr lang="en-US" sz="4000" dirty="0" err="1">
                <a:solidFill>
                  <a:srgbClr val="402B2B"/>
                </a:solidFill>
                <a:latin typeface="Roboto Condensed"/>
              </a:rPr>
              <a:t>đối</a:t>
            </a:r>
            <a:r>
              <a:rPr lang="en-US" sz="4000" dirty="0">
                <a:solidFill>
                  <a:srgbClr val="402B2B"/>
                </a:solidFill>
                <a:latin typeface="Roboto Condensed"/>
              </a:rPr>
              <a:t> </a:t>
            </a:r>
            <a:r>
              <a:rPr lang="en-US" sz="4000" dirty="0" err="1">
                <a:solidFill>
                  <a:srgbClr val="402B2B"/>
                </a:solidFill>
                <a:latin typeface="Roboto Condensed"/>
              </a:rPr>
              <a:t>với</a:t>
            </a:r>
            <a:r>
              <a:rPr lang="en-US" sz="4000" dirty="0">
                <a:solidFill>
                  <a:srgbClr val="402B2B"/>
                </a:solidFill>
                <a:latin typeface="Roboto Condensed"/>
              </a:rPr>
              <a:t> </a:t>
            </a:r>
            <a:r>
              <a:rPr lang="en-US" sz="4000" dirty="0" err="1">
                <a:solidFill>
                  <a:srgbClr val="402B2B"/>
                </a:solidFill>
                <a:latin typeface="Roboto Condensed"/>
              </a:rPr>
              <a:t>đất</a:t>
            </a:r>
            <a:r>
              <a:rPr lang="en-US" sz="4000" dirty="0">
                <a:solidFill>
                  <a:srgbClr val="402B2B"/>
                </a:solidFill>
                <a:latin typeface="Roboto Condensed"/>
              </a:rPr>
              <a:t> </a:t>
            </a:r>
            <a:r>
              <a:rPr lang="en-US" sz="4000" dirty="0" err="1">
                <a:solidFill>
                  <a:srgbClr val="402B2B"/>
                </a:solidFill>
                <a:latin typeface="Roboto Condensed"/>
              </a:rPr>
              <a:t>nước</a:t>
            </a:r>
            <a:r>
              <a:rPr lang="en-US" sz="4000" dirty="0">
                <a:solidFill>
                  <a:srgbClr val="402B2B"/>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1287677">
            <a:off x="15496393" y="-4956871"/>
            <a:ext cx="12724547" cy="8812927"/>
            <a:chOff x="0" y="0"/>
            <a:chExt cx="3429000" cy="2374900"/>
          </a:xfrm>
        </p:grpSpPr>
        <p:sp>
          <p:nvSpPr>
            <p:cNvPr id="4" name="Freeform 4"/>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1733462">
            <a:off x="-6182292" y="5317748"/>
            <a:ext cx="8151613" cy="564574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V="1">
            <a:off x="2223034" y="1975128"/>
            <a:ext cx="10810054" cy="7211370"/>
          </a:xfrm>
          <a:custGeom>
            <a:avLst/>
            <a:gdLst/>
            <a:ahLst/>
            <a:cxnLst/>
            <a:rect l="l" t="t" r="r" b="b"/>
            <a:pathLst>
              <a:path w="10810054" h="7211370">
                <a:moveTo>
                  <a:pt x="0" y="7211370"/>
                </a:moveTo>
                <a:lnTo>
                  <a:pt x="10810054" y="7211370"/>
                </a:lnTo>
                <a:lnTo>
                  <a:pt x="10810054" y="0"/>
                </a:lnTo>
                <a:lnTo>
                  <a:pt x="0" y="0"/>
                </a:lnTo>
                <a:lnTo>
                  <a:pt x="0" y="7211370"/>
                </a:lnTo>
                <a:close/>
              </a:path>
            </a:pathLst>
          </a:custGeom>
          <a:blipFill>
            <a:blip r:embed="rId6"/>
            <a:stretch>
              <a:fillRect/>
            </a:stretch>
          </a:blipFill>
        </p:spPr>
        <p:txBody>
          <a:bodyPr/>
          <a:lstStyle/>
          <a:p>
            <a:endParaRPr lang="en-US"/>
          </a:p>
        </p:txBody>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7"/>
            <a:stretch>
              <a:fillRect/>
            </a:stretch>
          </a:blipFill>
        </p:spPr>
        <p:txBody>
          <a:bodyPr/>
          <a:lstStyle/>
          <a:p>
            <a:endParaRPr lang="en-US"/>
          </a:p>
        </p:txBody>
      </p:sp>
      <p:grpSp>
        <p:nvGrpSpPr>
          <p:cNvPr id="11" name="Group 11"/>
          <p:cNvGrpSpPr/>
          <p:nvPr/>
        </p:nvGrpSpPr>
        <p:grpSpPr>
          <a:xfrm rot="745264">
            <a:off x="14991825" y="-258447"/>
            <a:ext cx="3539486" cy="3867148"/>
            <a:chOff x="0" y="0"/>
            <a:chExt cx="4719314" cy="5156198"/>
          </a:xfrm>
        </p:grpSpPr>
        <p:sp>
          <p:nvSpPr>
            <p:cNvPr id="12" name="Freeform 12"/>
            <p:cNvSpPr/>
            <p:nvPr/>
          </p:nvSpPr>
          <p:spPr>
            <a:xfrm>
              <a:off x="0" y="3917378"/>
              <a:ext cx="4719314" cy="1238820"/>
            </a:xfrm>
            <a:custGeom>
              <a:avLst/>
              <a:gdLst/>
              <a:ahLst/>
              <a:cxnLst/>
              <a:rect l="l" t="t" r="r" b="b"/>
              <a:pathLst>
                <a:path w="4719314" h="1238820">
                  <a:moveTo>
                    <a:pt x="0" y="0"/>
                  </a:moveTo>
                  <a:lnTo>
                    <a:pt x="4719314" y="0"/>
                  </a:lnTo>
                  <a:lnTo>
                    <a:pt x="4719314" y="1238820"/>
                  </a:lnTo>
                  <a:lnTo>
                    <a:pt x="0" y="1238820"/>
                  </a:lnTo>
                  <a:lnTo>
                    <a:pt x="0" y="0"/>
                  </a:lnTo>
                  <a:close/>
                </a:path>
              </a:pathLst>
            </a:custGeom>
            <a:blipFill>
              <a:blip r:embed="rId8"/>
              <a:stretch>
                <a:fillRect/>
              </a:stretch>
            </a:blipFill>
          </p:spPr>
          <p:txBody>
            <a:bodyPr/>
            <a:lstStyle/>
            <a:p>
              <a:endParaRPr lang="en-US"/>
            </a:p>
          </p:txBody>
        </p:sp>
        <p:grpSp>
          <p:nvGrpSpPr>
            <p:cNvPr id="13" name="Group 13"/>
            <p:cNvGrpSpPr>
              <a:grpSpLocks noChangeAspect="1"/>
            </p:cNvGrpSpPr>
            <p:nvPr/>
          </p:nvGrpSpPr>
          <p:grpSpPr>
            <a:xfrm>
              <a:off x="183874" y="0"/>
              <a:ext cx="4535440" cy="4531193"/>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txBody>
              <a:bodyPr/>
              <a:lstStyle/>
              <a:p>
                <a:endParaRPr lang="en-US"/>
              </a:p>
            </p:txBody>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0"/>
                <a:stretch>
                  <a:fillRect l="-24312" r="-24312"/>
                </a:stretch>
              </a:blipFill>
            </p:spPr>
            <p:txBody>
              <a:bodyPr/>
              <a:lstStyle/>
              <a:p>
                <a:endParaRPr lang="en-US"/>
              </a:p>
            </p:txBody>
          </p:sp>
        </p:grpSp>
      </p:grpSp>
      <p:sp>
        <p:nvSpPr>
          <p:cNvPr id="16" name="Freeform 16"/>
          <p:cNvSpPr/>
          <p:nvPr/>
        </p:nvSpPr>
        <p:spPr>
          <a:xfrm rot="-33560">
            <a:off x="7630924" y="1977937"/>
            <a:ext cx="578335" cy="589386"/>
          </a:xfrm>
          <a:custGeom>
            <a:avLst/>
            <a:gdLst/>
            <a:ahLst/>
            <a:cxnLst/>
            <a:rect l="l" t="t" r="r" b="b"/>
            <a:pathLst>
              <a:path w="578335" h="589386">
                <a:moveTo>
                  <a:pt x="0" y="0"/>
                </a:moveTo>
                <a:lnTo>
                  <a:pt x="578335" y="0"/>
                </a:lnTo>
                <a:lnTo>
                  <a:pt x="578335" y="589386"/>
                </a:lnTo>
                <a:lnTo>
                  <a:pt x="0" y="589386"/>
                </a:lnTo>
                <a:lnTo>
                  <a:pt x="0" y="0"/>
                </a:lnTo>
                <a:close/>
              </a:path>
            </a:pathLst>
          </a:custGeom>
          <a:blipFill>
            <a:blip r:embed="rId11"/>
            <a:stretch>
              <a:fillRect/>
            </a:stretch>
          </a:blipFill>
        </p:spPr>
        <p:txBody>
          <a:bodyPr/>
          <a:lstStyle/>
          <a:p>
            <a:endParaRPr lang="en-US"/>
          </a:p>
        </p:txBody>
      </p:sp>
      <p:sp>
        <p:nvSpPr>
          <p:cNvPr id="17" name="Freeform 17"/>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12">
              <a:alphaModFix amt="70000"/>
            </a:blip>
            <a:stretch>
              <a:fillRect l="-38119"/>
            </a:stretch>
          </a:blipFill>
        </p:spPr>
        <p:txBody>
          <a:bodyPr/>
          <a:lstStyle/>
          <a:p>
            <a:endParaRPr lang="en-US"/>
          </a:p>
        </p:txBody>
      </p:sp>
      <p:sp>
        <p:nvSpPr>
          <p:cNvPr id="18" name="Freeform 18"/>
          <p:cNvSpPr/>
          <p:nvPr/>
        </p:nvSpPr>
        <p:spPr>
          <a:xfrm rot="-3311410">
            <a:off x="-722429" y="9445535"/>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12">
              <a:alphaModFix amt="70000"/>
            </a:blip>
            <a:stretch>
              <a:fillRect l="-93644"/>
            </a:stretch>
          </a:blipFill>
        </p:spPr>
        <p:txBody>
          <a:bodyPr/>
          <a:lstStyle/>
          <a:p>
            <a:endParaRPr lang="en-US"/>
          </a:p>
        </p:txBody>
      </p:sp>
      <p:sp>
        <p:nvSpPr>
          <p:cNvPr id="19" name="Freeform 19"/>
          <p:cNvSpPr/>
          <p:nvPr/>
        </p:nvSpPr>
        <p:spPr>
          <a:xfrm>
            <a:off x="12434278" y="6494434"/>
            <a:ext cx="6043770" cy="4114800"/>
          </a:xfrm>
          <a:custGeom>
            <a:avLst/>
            <a:gdLst/>
            <a:ahLst/>
            <a:cxnLst/>
            <a:rect l="l" t="t" r="r" b="b"/>
            <a:pathLst>
              <a:path w="6043770" h="4114800">
                <a:moveTo>
                  <a:pt x="0" y="0"/>
                </a:moveTo>
                <a:lnTo>
                  <a:pt x="6043770" y="0"/>
                </a:lnTo>
                <a:lnTo>
                  <a:pt x="604377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20"/>
          <p:cNvSpPr/>
          <p:nvPr/>
        </p:nvSpPr>
        <p:spPr>
          <a:xfrm>
            <a:off x="0" y="260742"/>
            <a:ext cx="3043701" cy="2272630"/>
          </a:xfrm>
          <a:custGeom>
            <a:avLst/>
            <a:gdLst/>
            <a:ahLst/>
            <a:cxnLst/>
            <a:rect l="l" t="t" r="r" b="b"/>
            <a:pathLst>
              <a:path w="3043701" h="2272630">
                <a:moveTo>
                  <a:pt x="0" y="0"/>
                </a:moveTo>
                <a:lnTo>
                  <a:pt x="3043701" y="0"/>
                </a:lnTo>
                <a:lnTo>
                  <a:pt x="3043701" y="2272630"/>
                </a:lnTo>
                <a:lnTo>
                  <a:pt x="0" y="2272630"/>
                </a:lnTo>
                <a:lnTo>
                  <a:pt x="0" y="0"/>
                </a:lnTo>
                <a:close/>
              </a:path>
            </a:pathLst>
          </a:custGeom>
          <a:blipFill>
            <a:blip r:embed="rId15"/>
            <a:stretch>
              <a:fillRect/>
            </a:stretch>
          </a:blipFill>
        </p:spPr>
        <p:txBody>
          <a:bodyPr/>
          <a:lstStyle/>
          <a:p>
            <a:endParaRPr lang="en-US"/>
          </a:p>
        </p:txBody>
      </p:sp>
      <p:sp>
        <p:nvSpPr>
          <p:cNvPr id="21" name="TextBox 21"/>
          <p:cNvSpPr txBox="1"/>
          <p:nvPr/>
        </p:nvSpPr>
        <p:spPr>
          <a:xfrm>
            <a:off x="3583844" y="3170988"/>
            <a:ext cx="8088434" cy="4724400"/>
          </a:xfrm>
          <a:prstGeom prst="rect">
            <a:avLst/>
          </a:prstGeom>
        </p:spPr>
        <p:txBody>
          <a:bodyPr lIns="0" tIns="0" rIns="0" bIns="0" rtlCol="0" anchor="t">
            <a:spAutoFit/>
          </a:bodyPr>
          <a:lstStyle/>
          <a:p>
            <a:pPr algn="ctr">
              <a:lnSpc>
                <a:spcPts val="6299"/>
              </a:lnSpc>
              <a:spcBef>
                <a:spcPct val="0"/>
              </a:spcBef>
            </a:pPr>
            <a:r>
              <a:rPr lang="en-US" sz="4499">
                <a:solidFill>
                  <a:srgbClr val="605048"/>
                </a:solidFill>
                <a:latin typeface="Roboto Condensed"/>
              </a:rPr>
              <a:t>Đoạn trích </a:t>
            </a:r>
            <a:r>
              <a:rPr lang="en-US" sz="4499">
                <a:solidFill>
                  <a:srgbClr val="605048"/>
                </a:solidFill>
                <a:latin typeface="Roboto Condensed Italics"/>
              </a:rPr>
              <a:t>Bên Bờ Thiên Mạc</a:t>
            </a:r>
            <a:r>
              <a:rPr lang="en-US" sz="4499">
                <a:solidFill>
                  <a:srgbClr val="605048"/>
                </a:solidFill>
                <a:latin typeface="Roboto Condensed"/>
              </a:rPr>
              <a:t> giúp em hiểu thêm được gì về tấm lòng của những người con nước Việt khi đất nước có giặc ngoại xâm? Theo em, thế hế trẻ ngày nay cần có trách nhiệm gì với đất nước?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2514852" y="3737376"/>
            <a:ext cx="11876285" cy="3288030"/>
          </a:xfrm>
          <a:prstGeom prst="rect">
            <a:avLst/>
          </a:prstGeom>
        </p:spPr>
        <p:txBody>
          <a:bodyPr lIns="0" tIns="0" rIns="0" bIns="0" rtlCol="0" anchor="t">
            <a:spAutoFit/>
          </a:bodyPr>
          <a:lstStyle/>
          <a:p>
            <a:pPr algn="just">
              <a:lnSpc>
                <a:spcPts val="6999"/>
              </a:lnSpc>
              <a:spcBef>
                <a:spcPct val="0"/>
              </a:spcBef>
            </a:pPr>
            <a:r>
              <a:rPr lang="en-US" sz="4999">
                <a:solidFill>
                  <a:srgbClr val="605048"/>
                </a:solidFill>
                <a:latin typeface="Roboto Condensed Bold"/>
              </a:rPr>
              <a:t>Nhiệm vụ: </a:t>
            </a:r>
          </a:p>
          <a:p>
            <a:pPr marL="993138" lvl="1" indent="-496569" algn="just">
              <a:lnSpc>
                <a:spcPts val="6439"/>
              </a:lnSpc>
              <a:buFont typeface="Arial"/>
              <a:buChar char="•"/>
            </a:pPr>
            <a:r>
              <a:rPr lang="en-US" sz="4599">
                <a:solidFill>
                  <a:srgbClr val="605048"/>
                </a:solidFill>
                <a:latin typeface="Roboto Condensed"/>
              </a:rPr>
              <a:t>Thực hiện theo nhóm đôi: Nêu quy trình đọc hiểu thể loại truyện lịch sử.</a:t>
            </a:r>
          </a:p>
          <a:p>
            <a:pPr marL="993138" lvl="1" indent="-496569" algn="just">
              <a:lnSpc>
                <a:spcPts val="6439"/>
              </a:lnSpc>
              <a:buFont typeface="Arial"/>
              <a:buChar char="•"/>
            </a:pPr>
            <a:r>
              <a:rPr lang="en-US" sz="4599">
                <a:solidFill>
                  <a:srgbClr val="605048"/>
                </a:solidFill>
                <a:latin typeface="Roboto Condensed"/>
              </a:rPr>
              <a:t>Thời gian: 5 phút</a:t>
            </a:r>
          </a:p>
        </p:txBody>
      </p:sp>
      <p:sp>
        <p:nvSpPr>
          <p:cNvPr id="8" name="TextBox 8"/>
          <p:cNvSpPr txBox="1"/>
          <p:nvPr/>
        </p:nvSpPr>
        <p:spPr>
          <a:xfrm>
            <a:off x="5181600" y="1616584"/>
            <a:ext cx="7275017" cy="1210312"/>
          </a:xfrm>
          <a:prstGeom prst="rect">
            <a:avLst/>
          </a:prstGeom>
        </p:spPr>
        <p:txBody>
          <a:bodyPr wrap="square" lIns="0" tIns="0" rIns="0" bIns="0" rtlCol="0" anchor="t">
            <a:spAutoFit/>
          </a:bodyPr>
          <a:lstStyle/>
          <a:p>
            <a:pPr algn="ctr">
              <a:lnSpc>
                <a:spcPts val="9939"/>
              </a:lnSpc>
              <a:spcBef>
                <a:spcPct val="0"/>
              </a:spcBef>
            </a:pPr>
            <a:r>
              <a:rPr lang="en-US" sz="7099" dirty="0">
                <a:solidFill>
                  <a:srgbClr val="4D3527"/>
                </a:solidFill>
                <a:latin typeface="Fraunces Heavy"/>
              </a:rPr>
              <a:t>4. LUYỆN TẬP</a:t>
            </a:r>
          </a:p>
        </p:txBody>
      </p:sp>
      <p:grpSp>
        <p:nvGrpSpPr>
          <p:cNvPr id="9" name="Group 9"/>
          <p:cNvGrpSpPr>
            <a:grpSpLocks noChangeAspect="1"/>
          </p:cNvGrpSpPr>
          <p:nvPr/>
        </p:nvGrpSpPr>
        <p:grpSpPr>
          <a:xfrm rot="240982">
            <a:off x="10933715" y="5694445"/>
            <a:ext cx="7767829" cy="5379941"/>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3132" b="-3132"/>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1" t="-19171" r="-6153" b="-13875"/>
            </a:stretch>
          </a:blipFill>
        </p:spPr>
        <p:txBody>
          <a:bodyPr/>
          <a:lstStyle/>
          <a:p>
            <a:endParaRPr lang="en-US"/>
          </a:p>
        </p:txBody>
      </p:sp>
      <p:sp>
        <p:nvSpPr>
          <p:cNvPr id="3" name="Freeform 3"/>
          <p:cNvSpPr/>
          <p:nvPr/>
        </p:nvSpPr>
        <p:spPr>
          <a:xfrm>
            <a:off x="832840" y="2895233"/>
            <a:ext cx="15592738" cy="7055714"/>
          </a:xfrm>
          <a:custGeom>
            <a:avLst/>
            <a:gdLst/>
            <a:ahLst/>
            <a:cxnLst/>
            <a:rect l="l" t="t" r="r" b="b"/>
            <a:pathLst>
              <a:path w="15592738" h="7055714">
                <a:moveTo>
                  <a:pt x="0" y="0"/>
                </a:moveTo>
                <a:lnTo>
                  <a:pt x="15592738" y="0"/>
                </a:lnTo>
                <a:lnTo>
                  <a:pt x="15592738" y="7055714"/>
                </a:lnTo>
                <a:lnTo>
                  <a:pt x="0" y="70557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832840" y="188347"/>
            <a:ext cx="6253760" cy="1061722"/>
          </a:xfrm>
          <a:prstGeom prst="rect">
            <a:avLst/>
          </a:prstGeom>
        </p:spPr>
        <p:txBody>
          <a:bodyPr wrap="square" lIns="0" tIns="0" rIns="0" bIns="0" rtlCol="0" anchor="t">
            <a:spAutoFit/>
          </a:bodyPr>
          <a:lstStyle/>
          <a:p>
            <a:pPr algn="ctr">
              <a:lnSpc>
                <a:spcPts val="8679"/>
              </a:lnSpc>
              <a:spcBef>
                <a:spcPct val="0"/>
              </a:spcBef>
            </a:pPr>
            <a:r>
              <a:rPr lang="en-US" sz="6199" dirty="0">
                <a:solidFill>
                  <a:srgbClr val="4D3527"/>
                </a:solidFill>
                <a:latin typeface="Fraunces Heavy"/>
              </a:rPr>
              <a:t>4. LUYỆN TẬP</a:t>
            </a:r>
          </a:p>
        </p:txBody>
      </p:sp>
      <p:sp>
        <p:nvSpPr>
          <p:cNvPr id="5" name="TextBox 5"/>
          <p:cNvSpPr txBox="1"/>
          <p:nvPr/>
        </p:nvSpPr>
        <p:spPr>
          <a:xfrm>
            <a:off x="1597792" y="1380501"/>
            <a:ext cx="15092417" cy="1222375"/>
          </a:xfrm>
          <a:prstGeom prst="rect">
            <a:avLst/>
          </a:prstGeom>
        </p:spPr>
        <p:txBody>
          <a:bodyPr lIns="0" tIns="0" rIns="0" bIns="0" rtlCol="0" anchor="t">
            <a:spAutoFit/>
          </a:bodyPr>
          <a:lstStyle/>
          <a:p>
            <a:pPr algn="ctr">
              <a:lnSpc>
                <a:spcPts val="9799"/>
              </a:lnSpc>
            </a:pPr>
            <a:r>
              <a:rPr lang="en-US" sz="6999">
                <a:solidFill>
                  <a:srgbClr val="4D3527"/>
                </a:solidFill>
                <a:latin typeface="#9Slide05 VL Fadilla"/>
              </a:rPr>
              <a:t>Quy trình đọc hiểu truyện lịch sử</a:t>
            </a:r>
          </a:p>
        </p:txBody>
      </p:sp>
      <p:sp>
        <p:nvSpPr>
          <p:cNvPr id="6" name="TextBox 6"/>
          <p:cNvSpPr txBox="1"/>
          <p:nvPr/>
        </p:nvSpPr>
        <p:spPr>
          <a:xfrm>
            <a:off x="1308489" y="3987665"/>
            <a:ext cx="3063866"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Xác</a:t>
            </a:r>
            <a:r>
              <a:rPr lang="en-US" sz="4000" dirty="0">
                <a:solidFill>
                  <a:srgbClr val="4D3527"/>
                </a:solidFill>
                <a:latin typeface="Roboto Condensed"/>
              </a:rPr>
              <a:t> </a:t>
            </a:r>
            <a:r>
              <a:rPr lang="en-US" sz="4000" dirty="0" err="1">
                <a:solidFill>
                  <a:srgbClr val="4D3527"/>
                </a:solidFill>
                <a:latin typeface="Roboto Condensed"/>
              </a:rPr>
              <a:t>định</a:t>
            </a:r>
            <a:r>
              <a:rPr lang="en-US" sz="4000" dirty="0">
                <a:solidFill>
                  <a:srgbClr val="4D3527"/>
                </a:solidFill>
                <a:latin typeface="Roboto Condensed"/>
              </a:rPr>
              <a:t> </a:t>
            </a:r>
            <a:r>
              <a:rPr lang="en-US" sz="4000" dirty="0" err="1">
                <a:solidFill>
                  <a:srgbClr val="4D3527"/>
                </a:solidFill>
                <a:latin typeface="Roboto Condensed"/>
              </a:rPr>
              <a:t>bối</a:t>
            </a:r>
            <a:r>
              <a:rPr lang="en-US" sz="4000" dirty="0">
                <a:solidFill>
                  <a:srgbClr val="4D3527"/>
                </a:solidFill>
                <a:latin typeface="Roboto Condensed"/>
              </a:rPr>
              <a:t> </a:t>
            </a:r>
            <a:r>
              <a:rPr lang="en-US" sz="4000" dirty="0" err="1">
                <a:solidFill>
                  <a:srgbClr val="4D3527"/>
                </a:solidFill>
                <a:latin typeface="Roboto Condensed"/>
              </a:rPr>
              <a:t>cảnh</a:t>
            </a:r>
            <a:r>
              <a:rPr lang="en-US" sz="4000" dirty="0">
                <a:solidFill>
                  <a:srgbClr val="4D3527"/>
                </a:solidFill>
                <a:latin typeface="Roboto Condensed"/>
              </a:rPr>
              <a:t> </a:t>
            </a:r>
            <a:r>
              <a:rPr lang="en-US" sz="4000" dirty="0" err="1">
                <a:solidFill>
                  <a:srgbClr val="4D3527"/>
                </a:solidFill>
                <a:latin typeface="Roboto Condensed"/>
              </a:rPr>
              <a:t>truyện</a:t>
            </a:r>
            <a:endParaRPr lang="en-US" sz="4000" dirty="0">
              <a:solidFill>
                <a:srgbClr val="4D3527"/>
              </a:solidFill>
              <a:latin typeface="Roboto Condensed"/>
            </a:endParaRPr>
          </a:p>
        </p:txBody>
      </p:sp>
      <p:sp>
        <p:nvSpPr>
          <p:cNvPr id="7" name="TextBox 7"/>
          <p:cNvSpPr txBox="1"/>
          <p:nvPr/>
        </p:nvSpPr>
        <p:spPr>
          <a:xfrm>
            <a:off x="3954481" y="7432332"/>
            <a:ext cx="3394525" cy="209867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Xác</a:t>
            </a:r>
            <a:r>
              <a:rPr lang="en-US" sz="4000" dirty="0">
                <a:solidFill>
                  <a:srgbClr val="4D3527"/>
                </a:solidFill>
                <a:latin typeface="Roboto Condensed"/>
              </a:rPr>
              <a:t> </a:t>
            </a:r>
            <a:r>
              <a:rPr lang="en-US" sz="4000" dirty="0" err="1">
                <a:solidFill>
                  <a:srgbClr val="4D3527"/>
                </a:solidFill>
                <a:latin typeface="Roboto Condensed"/>
              </a:rPr>
              <a:t>định</a:t>
            </a:r>
            <a:r>
              <a:rPr lang="en-US" sz="4000" dirty="0">
                <a:solidFill>
                  <a:srgbClr val="4D3527"/>
                </a:solidFill>
                <a:latin typeface="Roboto Condensed"/>
              </a:rPr>
              <a:t> </a:t>
            </a:r>
            <a:r>
              <a:rPr lang="en-US" sz="4000" dirty="0" err="1">
                <a:solidFill>
                  <a:srgbClr val="4D3527"/>
                </a:solidFill>
                <a:latin typeface="Roboto Condensed"/>
              </a:rPr>
              <a:t>cốt</a:t>
            </a:r>
            <a:r>
              <a:rPr lang="en-US" sz="4000" dirty="0">
                <a:solidFill>
                  <a:srgbClr val="4D3527"/>
                </a:solidFill>
                <a:latin typeface="Roboto Condensed"/>
              </a:rPr>
              <a:t> </a:t>
            </a:r>
            <a:r>
              <a:rPr lang="en-US" sz="4000" dirty="0" err="1">
                <a:solidFill>
                  <a:srgbClr val="4D3527"/>
                </a:solidFill>
                <a:latin typeface="Roboto Condensed"/>
              </a:rPr>
              <a:t>truyện</a:t>
            </a:r>
            <a:r>
              <a:rPr lang="en-US" sz="4000" dirty="0">
                <a:solidFill>
                  <a:srgbClr val="4D3527"/>
                </a:solidFill>
                <a:latin typeface="Roboto Condensed"/>
              </a:rPr>
              <a:t> (</a:t>
            </a:r>
            <a:r>
              <a:rPr lang="en-US" sz="4000" dirty="0" err="1">
                <a:solidFill>
                  <a:srgbClr val="4D3527"/>
                </a:solidFill>
                <a:latin typeface="Roboto Condensed"/>
              </a:rPr>
              <a:t>đơn</a:t>
            </a:r>
            <a:r>
              <a:rPr lang="en-US" sz="4000" dirty="0">
                <a:solidFill>
                  <a:srgbClr val="4D3527"/>
                </a:solidFill>
                <a:latin typeface="Roboto Condensed"/>
              </a:rPr>
              <a:t> </a:t>
            </a:r>
            <a:r>
              <a:rPr lang="en-US" sz="4000" dirty="0" err="1">
                <a:solidFill>
                  <a:srgbClr val="4D3527"/>
                </a:solidFill>
                <a:latin typeface="Roboto Condensed"/>
              </a:rPr>
              <a:t>tuyến</a:t>
            </a:r>
            <a:r>
              <a:rPr lang="en-US" sz="4000" dirty="0">
                <a:solidFill>
                  <a:srgbClr val="4D3527"/>
                </a:solidFill>
                <a:latin typeface="Roboto Condensed"/>
              </a:rPr>
              <a:t>/</a:t>
            </a:r>
            <a:r>
              <a:rPr lang="en-US" sz="4000" dirty="0" err="1">
                <a:solidFill>
                  <a:srgbClr val="4D3527"/>
                </a:solidFill>
                <a:latin typeface="Roboto Condensed"/>
              </a:rPr>
              <a:t>đa</a:t>
            </a:r>
            <a:r>
              <a:rPr lang="en-US" sz="4000" dirty="0">
                <a:solidFill>
                  <a:srgbClr val="4D3527"/>
                </a:solidFill>
                <a:latin typeface="Roboto Condensed"/>
              </a:rPr>
              <a:t> </a:t>
            </a:r>
            <a:r>
              <a:rPr lang="en-US" sz="4000" dirty="0" err="1">
                <a:solidFill>
                  <a:srgbClr val="4D3527"/>
                </a:solidFill>
                <a:latin typeface="Roboto Condensed"/>
              </a:rPr>
              <a:t>tuyến</a:t>
            </a:r>
            <a:r>
              <a:rPr lang="en-US" sz="4000" dirty="0">
                <a:solidFill>
                  <a:srgbClr val="4D3527"/>
                </a:solidFill>
                <a:latin typeface="Roboto Condensed"/>
              </a:rPr>
              <a:t>)</a:t>
            </a:r>
          </a:p>
        </p:txBody>
      </p:sp>
      <p:sp>
        <p:nvSpPr>
          <p:cNvPr id="8" name="TextBox 8"/>
          <p:cNvSpPr txBox="1"/>
          <p:nvPr/>
        </p:nvSpPr>
        <p:spPr>
          <a:xfrm>
            <a:off x="6836070" y="3987665"/>
            <a:ext cx="3243640"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Tìm</a:t>
            </a:r>
            <a:r>
              <a:rPr lang="en-US" sz="4000" dirty="0">
                <a:solidFill>
                  <a:srgbClr val="4D3527"/>
                </a:solidFill>
                <a:latin typeface="Roboto Condensed"/>
              </a:rPr>
              <a:t> </a:t>
            </a:r>
            <a:r>
              <a:rPr lang="en-US" sz="4000" dirty="0" err="1">
                <a:solidFill>
                  <a:srgbClr val="4D3527"/>
                </a:solidFill>
                <a:latin typeface="Roboto Condensed"/>
              </a:rPr>
              <a:t>hiểu</a:t>
            </a:r>
            <a:r>
              <a:rPr lang="en-US" sz="4000" dirty="0">
                <a:solidFill>
                  <a:srgbClr val="4D3527"/>
                </a:solidFill>
                <a:latin typeface="Roboto Condensed"/>
              </a:rPr>
              <a:t> </a:t>
            </a:r>
            <a:r>
              <a:rPr lang="en-US" sz="4000" dirty="0" err="1">
                <a:solidFill>
                  <a:srgbClr val="4D3527"/>
                </a:solidFill>
                <a:latin typeface="Roboto Condensed"/>
              </a:rPr>
              <a:t>về</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r>
              <a:rPr lang="en-US" sz="4000" dirty="0">
                <a:solidFill>
                  <a:srgbClr val="4D3527"/>
                </a:solidFill>
                <a:latin typeface="Roboto Condensed"/>
              </a:rPr>
              <a:t> </a:t>
            </a:r>
            <a:r>
              <a:rPr lang="en-US" sz="4000" dirty="0" err="1">
                <a:solidFill>
                  <a:srgbClr val="4D3527"/>
                </a:solidFill>
                <a:latin typeface="Roboto Condensed"/>
              </a:rPr>
              <a:t>chính</a:t>
            </a:r>
            <a:endParaRPr lang="en-US" sz="4000" dirty="0">
              <a:solidFill>
                <a:srgbClr val="4D3527"/>
              </a:solidFill>
              <a:latin typeface="Roboto Condensed"/>
            </a:endParaRPr>
          </a:p>
        </p:txBody>
      </p:sp>
      <p:sp>
        <p:nvSpPr>
          <p:cNvPr id="9" name="TextBox 9"/>
          <p:cNvSpPr txBox="1"/>
          <p:nvPr/>
        </p:nvSpPr>
        <p:spPr>
          <a:xfrm>
            <a:off x="9519445" y="7864475"/>
            <a:ext cx="3873495"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Cảm</a:t>
            </a:r>
            <a:r>
              <a:rPr lang="en-US" sz="4000" dirty="0">
                <a:solidFill>
                  <a:srgbClr val="4D3527"/>
                </a:solidFill>
                <a:latin typeface="Roboto Condensed"/>
              </a:rPr>
              <a:t> </a:t>
            </a:r>
            <a:r>
              <a:rPr lang="en-US" sz="4000" dirty="0" err="1">
                <a:solidFill>
                  <a:srgbClr val="4D3527"/>
                </a:solidFill>
                <a:latin typeface="Roboto Condensed"/>
              </a:rPr>
              <a:t>hứng</a:t>
            </a:r>
            <a:r>
              <a:rPr lang="en-US" sz="4000" dirty="0">
                <a:solidFill>
                  <a:srgbClr val="4D3527"/>
                </a:solidFill>
                <a:latin typeface="Roboto Condensed"/>
              </a:rPr>
              <a:t> </a:t>
            </a:r>
            <a:r>
              <a:rPr lang="en-US" sz="4000" dirty="0" err="1">
                <a:solidFill>
                  <a:srgbClr val="4D3527"/>
                </a:solidFill>
                <a:latin typeface="Roboto Condensed"/>
              </a:rPr>
              <a:t>chủ</a:t>
            </a:r>
            <a:r>
              <a:rPr lang="en-US" sz="4000" dirty="0">
                <a:solidFill>
                  <a:srgbClr val="4D3527"/>
                </a:solidFill>
                <a:latin typeface="Roboto Condensed"/>
              </a:rPr>
              <a:t> </a:t>
            </a:r>
            <a:r>
              <a:rPr lang="en-US" sz="4000" dirty="0" err="1">
                <a:solidFill>
                  <a:srgbClr val="4D3527"/>
                </a:solidFill>
                <a:latin typeface="Roboto Condensed"/>
              </a:rPr>
              <a:t>đạo</a:t>
            </a:r>
            <a:r>
              <a:rPr lang="en-US" sz="4000" dirty="0">
                <a:solidFill>
                  <a:srgbClr val="4D3527"/>
                </a:solidFill>
                <a:latin typeface="Roboto Condensed"/>
              </a:rPr>
              <a:t> </a:t>
            </a:r>
            <a:r>
              <a:rPr lang="en-US" sz="4000" dirty="0" err="1">
                <a:solidFill>
                  <a:srgbClr val="4D3527"/>
                </a:solidFill>
                <a:latin typeface="Roboto Condensed"/>
              </a:rPr>
              <a:t>của</a:t>
            </a:r>
            <a:r>
              <a:rPr lang="en-US" sz="4000" dirty="0">
                <a:solidFill>
                  <a:srgbClr val="4D3527"/>
                </a:solidFill>
                <a:latin typeface="Roboto Condensed"/>
              </a:rPr>
              <a:t> </a:t>
            </a:r>
            <a:r>
              <a:rPr lang="en-US" sz="4000" dirty="0" err="1">
                <a:solidFill>
                  <a:srgbClr val="4D3527"/>
                </a:solidFill>
                <a:latin typeface="Roboto Condensed"/>
              </a:rPr>
              <a:t>người</a:t>
            </a:r>
            <a:r>
              <a:rPr lang="en-US" sz="4000" dirty="0">
                <a:solidFill>
                  <a:srgbClr val="4D3527"/>
                </a:solidFill>
                <a:latin typeface="Roboto Condensed"/>
              </a:rPr>
              <a:t> </a:t>
            </a:r>
            <a:r>
              <a:rPr lang="en-US" sz="4000" dirty="0" err="1">
                <a:solidFill>
                  <a:srgbClr val="4D3527"/>
                </a:solidFill>
                <a:latin typeface="Roboto Condensed"/>
              </a:rPr>
              <a:t>viết</a:t>
            </a:r>
            <a:endParaRPr lang="en-US" sz="4000" dirty="0">
              <a:solidFill>
                <a:srgbClr val="4D3527"/>
              </a:solidFill>
              <a:latin typeface="Roboto Condensed"/>
            </a:endParaRPr>
          </a:p>
        </p:txBody>
      </p:sp>
      <p:sp>
        <p:nvSpPr>
          <p:cNvPr id="10" name="TextBox 10"/>
          <p:cNvSpPr txBox="1"/>
          <p:nvPr/>
        </p:nvSpPr>
        <p:spPr>
          <a:xfrm>
            <a:off x="12546685" y="3987665"/>
            <a:ext cx="3422050" cy="1393825"/>
          </a:xfrm>
          <a:prstGeom prst="rect">
            <a:avLst/>
          </a:prstGeom>
        </p:spPr>
        <p:txBody>
          <a:bodyPr lIns="0" tIns="0" rIns="0" bIns="0" rtlCol="0" anchor="t">
            <a:spAutoFit/>
          </a:bodyPr>
          <a:lstStyle/>
          <a:p>
            <a:pPr algn="ctr">
              <a:lnSpc>
                <a:spcPts val="5600"/>
              </a:lnSpc>
              <a:spcBef>
                <a:spcPct val="0"/>
              </a:spcBef>
            </a:pPr>
            <a:r>
              <a:rPr lang="en-US" sz="4000" dirty="0" err="1">
                <a:solidFill>
                  <a:srgbClr val="4D3527"/>
                </a:solidFill>
                <a:latin typeface="Roboto Condensed"/>
              </a:rPr>
              <a:t>Bài</a:t>
            </a:r>
            <a:r>
              <a:rPr lang="en-US" sz="4000" dirty="0">
                <a:solidFill>
                  <a:srgbClr val="4D3527"/>
                </a:solidFill>
                <a:latin typeface="Roboto Condensed"/>
              </a:rPr>
              <a:t> </a:t>
            </a:r>
            <a:r>
              <a:rPr lang="en-US" sz="4000" dirty="0" err="1">
                <a:solidFill>
                  <a:srgbClr val="4D3527"/>
                </a:solidFill>
                <a:latin typeface="Roboto Condensed"/>
              </a:rPr>
              <a:t>học</a:t>
            </a:r>
            <a:r>
              <a:rPr lang="en-US" sz="4000" dirty="0">
                <a:solidFill>
                  <a:srgbClr val="4D3527"/>
                </a:solidFill>
                <a:latin typeface="Roboto Condensed"/>
              </a:rPr>
              <a:t>/</a:t>
            </a:r>
            <a:r>
              <a:rPr lang="en-US" sz="4000" dirty="0" err="1">
                <a:solidFill>
                  <a:srgbClr val="4D3527"/>
                </a:solidFill>
                <a:latin typeface="Roboto Condensed"/>
              </a:rPr>
              <a:t>thông</a:t>
            </a:r>
            <a:r>
              <a:rPr lang="en-US" sz="4000" dirty="0">
                <a:solidFill>
                  <a:srgbClr val="4D3527"/>
                </a:solidFill>
                <a:latin typeface="Roboto Condensed"/>
              </a:rPr>
              <a:t> </a:t>
            </a:r>
            <a:r>
              <a:rPr lang="en-US" sz="4000" dirty="0" err="1">
                <a:solidFill>
                  <a:srgbClr val="4D3527"/>
                </a:solidFill>
                <a:latin typeface="Roboto Condensed"/>
              </a:rPr>
              <a:t>điệp</a:t>
            </a:r>
            <a:r>
              <a:rPr lang="en-US" sz="4000" dirty="0">
                <a:solidFill>
                  <a:srgbClr val="4D3527"/>
                </a:solidFill>
                <a:latin typeface="Roboto Condensed"/>
              </a:rPr>
              <a:t> </a:t>
            </a:r>
            <a:r>
              <a:rPr lang="en-US" sz="4000" dirty="0" err="1">
                <a:solidFill>
                  <a:srgbClr val="4D3527"/>
                </a:solidFill>
                <a:latin typeface="Roboto Condensed"/>
              </a:rPr>
              <a:t>từ</a:t>
            </a:r>
            <a:r>
              <a:rPr lang="en-US" sz="4000" dirty="0">
                <a:solidFill>
                  <a:srgbClr val="4D3527"/>
                </a:solidFill>
                <a:latin typeface="Roboto Condensed"/>
              </a:rPr>
              <a:t> </a:t>
            </a:r>
            <a:r>
              <a:rPr lang="en-US" sz="4000" dirty="0" err="1">
                <a:solidFill>
                  <a:srgbClr val="4D3527"/>
                </a:solidFill>
                <a:latin typeface="Roboto Condensed"/>
              </a:rPr>
              <a:t>lịch</a:t>
            </a:r>
            <a:r>
              <a:rPr lang="en-US" sz="4000" dirty="0">
                <a:solidFill>
                  <a:srgbClr val="4D3527"/>
                </a:solidFill>
                <a:latin typeface="Roboto Condensed"/>
              </a:rPr>
              <a:t> </a:t>
            </a:r>
            <a:r>
              <a:rPr lang="en-US" sz="4000" dirty="0" err="1">
                <a:solidFill>
                  <a:srgbClr val="4D3527"/>
                </a:solidFill>
                <a:latin typeface="Roboto Condensed"/>
              </a:rPr>
              <a:t>sử</a:t>
            </a:r>
            <a:endParaRPr lang="en-US" sz="4000" dirty="0">
              <a:solidFill>
                <a:srgbClr val="4D3527"/>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1028700" y="4058345"/>
            <a:ext cx="8064919" cy="5380095"/>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4" name="Freeform 4"/>
          <p:cNvSpPr/>
          <p:nvPr/>
        </p:nvSpPr>
        <p:spPr>
          <a:xfrm rot="-68087">
            <a:off x="4817549" y="3939634"/>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grpSp>
        <p:nvGrpSpPr>
          <p:cNvPr id="5" name="Group 5"/>
          <p:cNvGrpSpPr>
            <a:grpSpLocks noChangeAspect="1"/>
          </p:cNvGrpSpPr>
          <p:nvPr/>
        </p:nvGrpSpPr>
        <p:grpSpPr>
          <a:xfrm rot="-8100000">
            <a:off x="15178109" y="-3817664"/>
            <a:ext cx="12231769" cy="8471632"/>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8" name="Group 8"/>
          <p:cNvGrpSpPr>
            <a:grpSpLocks noChangeAspect="1"/>
          </p:cNvGrpSpPr>
          <p:nvPr/>
        </p:nvGrpSpPr>
        <p:grpSpPr>
          <a:xfrm rot="-1733462">
            <a:off x="-7786722" y="-1936157"/>
            <a:ext cx="10325542" cy="7151394"/>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1" name="Freeform 11"/>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12" name="Freeform 12"/>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sp>
        <p:nvSpPr>
          <p:cNvPr id="13" name="Freeform 13"/>
          <p:cNvSpPr/>
          <p:nvPr/>
        </p:nvSpPr>
        <p:spPr>
          <a:xfrm>
            <a:off x="9144000" y="-2797745"/>
            <a:ext cx="9815983" cy="14052722"/>
          </a:xfrm>
          <a:custGeom>
            <a:avLst/>
            <a:gdLst/>
            <a:ahLst/>
            <a:cxnLst/>
            <a:rect l="l" t="t" r="r" b="b"/>
            <a:pathLst>
              <a:path w="9815983" h="14052722">
                <a:moveTo>
                  <a:pt x="0" y="0"/>
                </a:moveTo>
                <a:lnTo>
                  <a:pt x="9815983" y="0"/>
                </a:lnTo>
                <a:lnTo>
                  <a:pt x="9815983" y="14052722"/>
                </a:lnTo>
                <a:lnTo>
                  <a:pt x="0" y="14052722"/>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1813793" y="6049893"/>
            <a:ext cx="5538679" cy="1562100"/>
          </a:xfrm>
          <a:prstGeom prst="rect">
            <a:avLst/>
          </a:prstGeom>
        </p:spPr>
        <p:txBody>
          <a:bodyPr lIns="0" tIns="0" rIns="0" bIns="0" rtlCol="0" anchor="t">
            <a:spAutoFit/>
          </a:bodyPr>
          <a:lstStyle/>
          <a:p>
            <a:pPr algn="ctr">
              <a:lnSpc>
                <a:spcPts val="6299"/>
              </a:lnSpc>
              <a:spcBef>
                <a:spcPct val="0"/>
              </a:spcBef>
            </a:pPr>
            <a:r>
              <a:rPr lang="en-US" sz="4499">
                <a:solidFill>
                  <a:srgbClr val="4D3527"/>
                </a:solidFill>
                <a:latin typeface="Roboto Condensed"/>
              </a:rPr>
              <a:t>Đọc + khám phá văn bản </a:t>
            </a:r>
            <a:r>
              <a:rPr lang="en-US" sz="4499">
                <a:solidFill>
                  <a:srgbClr val="4D3527"/>
                </a:solidFill>
                <a:latin typeface="Roboto Condensed Italics"/>
              </a:rPr>
              <a:t>Tức nước vỡ bờ </a:t>
            </a:r>
          </a:p>
        </p:txBody>
      </p:sp>
      <p:sp>
        <p:nvSpPr>
          <p:cNvPr id="15" name="TextBox 15"/>
          <p:cNvSpPr txBox="1"/>
          <p:nvPr/>
        </p:nvSpPr>
        <p:spPr>
          <a:xfrm>
            <a:off x="5307878" y="924956"/>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D3527"/>
                </a:solidFill>
                <a:latin typeface="Fraunces Heavy"/>
              </a:rPr>
              <a:t>5. VẬN DỤNG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6618195" y="7668284"/>
            <a:ext cx="5496119" cy="86142"/>
            <a:chOff x="0" y="0"/>
            <a:chExt cx="7328159" cy="114856"/>
          </a:xfrm>
        </p:grpSpPr>
        <p:sp>
          <p:nvSpPr>
            <p:cNvPr id="8" name="Freeform 8"/>
            <p:cNvSpPr/>
            <p:nvPr/>
          </p:nvSpPr>
          <p:spPr>
            <a:xfrm>
              <a:off x="0" y="0"/>
              <a:ext cx="3715927" cy="114856"/>
            </a:xfrm>
            <a:custGeom>
              <a:avLst/>
              <a:gdLst/>
              <a:ahLst/>
              <a:cxnLst/>
              <a:rect l="l" t="t" r="r" b="b"/>
              <a:pathLst>
                <a:path w="3715927" h="114856">
                  <a:moveTo>
                    <a:pt x="0" y="0"/>
                  </a:moveTo>
                  <a:lnTo>
                    <a:pt x="3715927" y="0"/>
                  </a:lnTo>
                  <a:lnTo>
                    <a:pt x="3715927" y="114856"/>
                  </a:lnTo>
                  <a:lnTo>
                    <a:pt x="0" y="114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3612232" y="0"/>
              <a:ext cx="3715927" cy="114856"/>
            </a:xfrm>
            <a:custGeom>
              <a:avLst/>
              <a:gdLst/>
              <a:ahLst/>
              <a:cxnLst/>
              <a:rect l="l" t="t" r="r" b="b"/>
              <a:pathLst>
                <a:path w="3715927" h="114856">
                  <a:moveTo>
                    <a:pt x="0" y="0"/>
                  </a:moveTo>
                  <a:lnTo>
                    <a:pt x="3715927" y="0"/>
                  </a:lnTo>
                  <a:lnTo>
                    <a:pt x="3715927" y="114856"/>
                  </a:lnTo>
                  <a:lnTo>
                    <a:pt x="0" y="1148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0" name="TextBox 10"/>
          <p:cNvSpPr txBox="1"/>
          <p:nvPr/>
        </p:nvSpPr>
        <p:spPr>
          <a:xfrm>
            <a:off x="2864197" y="4026846"/>
            <a:ext cx="12559606" cy="1548131"/>
          </a:xfrm>
          <a:prstGeom prst="rect">
            <a:avLst/>
          </a:prstGeom>
        </p:spPr>
        <p:txBody>
          <a:bodyPr lIns="0" tIns="0" rIns="0" bIns="0" rtlCol="0" anchor="t">
            <a:spAutoFit/>
          </a:bodyPr>
          <a:lstStyle/>
          <a:p>
            <a:pPr algn="ctr">
              <a:lnSpc>
                <a:spcPts val="12319"/>
              </a:lnSpc>
            </a:pPr>
            <a:r>
              <a:rPr lang="en-US" sz="8799">
                <a:solidFill>
                  <a:srgbClr val="4D3527"/>
                </a:solidFill>
                <a:latin typeface="#9Slide05 VL Fadilla"/>
              </a:rPr>
              <a:t>Cảm ơn và hẹn gặp lại các 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400000" flipH="1" flipV="1">
            <a:off x="-2786086" y="2346175"/>
            <a:ext cx="18332969" cy="12229895"/>
          </a:xfrm>
          <a:custGeom>
            <a:avLst/>
            <a:gdLst/>
            <a:ahLst/>
            <a:cxnLst/>
            <a:rect l="l" t="t" r="r" b="b"/>
            <a:pathLst>
              <a:path w="18332969" h="12229895">
                <a:moveTo>
                  <a:pt x="18332969" y="12229895"/>
                </a:moveTo>
                <a:lnTo>
                  <a:pt x="0" y="12229895"/>
                </a:lnTo>
                <a:lnTo>
                  <a:pt x="0" y="0"/>
                </a:lnTo>
                <a:lnTo>
                  <a:pt x="18332969" y="0"/>
                </a:lnTo>
                <a:lnTo>
                  <a:pt x="18332969" y="12229895"/>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630326">
            <a:off x="9738892" y="3692924"/>
            <a:ext cx="10863896" cy="7524254"/>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3132" b="-3132"/>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7" name="Freeform 7"/>
          <p:cNvSpPr/>
          <p:nvPr/>
        </p:nvSpPr>
        <p:spPr>
          <a:xfrm rot="8944436">
            <a:off x="17586120" y="-5801"/>
            <a:ext cx="1403759" cy="3425788"/>
          </a:xfrm>
          <a:custGeom>
            <a:avLst/>
            <a:gdLst/>
            <a:ahLst/>
            <a:cxnLst/>
            <a:rect l="l" t="t" r="r" b="b"/>
            <a:pathLst>
              <a:path w="1403759" h="3425788">
                <a:moveTo>
                  <a:pt x="0" y="0"/>
                </a:moveTo>
                <a:lnTo>
                  <a:pt x="1403760" y="0"/>
                </a:lnTo>
                <a:lnTo>
                  <a:pt x="1403760" y="3425788"/>
                </a:lnTo>
                <a:lnTo>
                  <a:pt x="0" y="3425788"/>
                </a:lnTo>
                <a:lnTo>
                  <a:pt x="0" y="0"/>
                </a:lnTo>
                <a:close/>
              </a:path>
            </a:pathLst>
          </a:custGeom>
          <a:blipFill>
            <a:blip r:embed="rId6"/>
            <a:stretch>
              <a:fillRect/>
            </a:stretch>
          </a:blipFill>
        </p:spPr>
        <p:txBody>
          <a:bodyPr/>
          <a:lstStyle/>
          <a:p>
            <a:endParaRPr lang="en-US"/>
          </a:p>
        </p:txBody>
      </p:sp>
      <p:grpSp>
        <p:nvGrpSpPr>
          <p:cNvPr id="8" name="Group 8"/>
          <p:cNvGrpSpPr>
            <a:grpSpLocks noChangeAspect="1"/>
          </p:cNvGrpSpPr>
          <p:nvPr/>
        </p:nvGrpSpPr>
        <p:grpSpPr>
          <a:xfrm rot="-1733462">
            <a:off x="-9135724" y="-2871131"/>
            <a:ext cx="10325542" cy="7151394"/>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11" name="Freeform 11"/>
          <p:cNvSpPr/>
          <p:nvPr/>
        </p:nvSpPr>
        <p:spPr>
          <a:xfrm rot="-6687178">
            <a:off x="-1262017" y="163622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12" name="TextBox 12"/>
          <p:cNvSpPr txBox="1"/>
          <p:nvPr/>
        </p:nvSpPr>
        <p:spPr>
          <a:xfrm>
            <a:off x="904473" y="1074272"/>
            <a:ext cx="10951853" cy="2066926"/>
          </a:xfrm>
          <a:prstGeom prst="rect">
            <a:avLst/>
          </a:prstGeom>
        </p:spPr>
        <p:txBody>
          <a:bodyPr lIns="0" tIns="0" rIns="0" bIns="0" rtlCol="0" anchor="t">
            <a:spAutoFit/>
          </a:bodyPr>
          <a:lstStyle/>
          <a:p>
            <a:pPr algn="ctr">
              <a:lnSpc>
                <a:spcPts val="8399"/>
              </a:lnSpc>
            </a:pPr>
            <a:r>
              <a:rPr lang="en-US" sz="5999">
                <a:solidFill>
                  <a:srgbClr val="6C453E"/>
                </a:solidFill>
                <a:latin typeface="Fraunces Bold"/>
              </a:rPr>
              <a:t>BÀI 8: TRUYỆN LỊCH SỬ </a:t>
            </a:r>
          </a:p>
          <a:p>
            <a:pPr algn="ctr">
              <a:lnSpc>
                <a:spcPts val="8399"/>
              </a:lnSpc>
            </a:pPr>
            <a:r>
              <a:rPr lang="en-US" sz="5999">
                <a:solidFill>
                  <a:srgbClr val="6C453E"/>
                </a:solidFill>
                <a:latin typeface="Fraunces Bold"/>
              </a:rPr>
              <a:t>VÀ TIỂU THUYẾT</a:t>
            </a:r>
          </a:p>
        </p:txBody>
      </p:sp>
      <p:sp>
        <p:nvSpPr>
          <p:cNvPr id="13" name="TextBox 13"/>
          <p:cNvSpPr txBox="1"/>
          <p:nvPr/>
        </p:nvSpPr>
        <p:spPr>
          <a:xfrm>
            <a:off x="-2569473" y="3428578"/>
            <a:ext cx="17259300" cy="913130"/>
          </a:xfrm>
          <a:prstGeom prst="rect">
            <a:avLst/>
          </a:prstGeom>
        </p:spPr>
        <p:txBody>
          <a:bodyPr lIns="0" tIns="0" rIns="0" bIns="0" rtlCol="0" anchor="t">
            <a:spAutoFit/>
          </a:bodyPr>
          <a:lstStyle/>
          <a:p>
            <a:pPr algn="ctr">
              <a:lnSpc>
                <a:spcPts val="7419"/>
              </a:lnSpc>
              <a:spcBef>
                <a:spcPct val="0"/>
              </a:spcBef>
            </a:pPr>
            <a:r>
              <a:rPr lang="en-US" sz="5299">
                <a:solidFill>
                  <a:srgbClr val="6C453E"/>
                </a:solidFill>
                <a:latin typeface="Roboto Condensed"/>
              </a:rPr>
              <a:t>ĐỌC HIỂU VĂN BẢN</a:t>
            </a:r>
          </a:p>
        </p:txBody>
      </p:sp>
      <p:sp>
        <p:nvSpPr>
          <p:cNvPr id="14" name="TextBox 14"/>
          <p:cNvSpPr txBox="1"/>
          <p:nvPr/>
        </p:nvSpPr>
        <p:spPr>
          <a:xfrm>
            <a:off x="2903492" y="4895850"/>
            <a:ext cx="5610110" cy="2882899"/>
          </a:xfrm>
          <a:prstGeom prst="rect">
            <a:avLst/>
          </a:prstGeom>
        </p:spPr>
        <p:txBody>
          <a:bodyPr lIns="0" tIns="0" rIns="0" bIns="0" rtlCol="0" anchor="t">
            <a:spAutoFit/>
          </a:bodyPr>
          <a:lstStyle/>
          <a:p>
            <a:pPr algn="ctr">
              <a:lnSpc>
                <a:spcPts val="11200"/>
              </a:lnSpc>
            </a:pPr>
            <a:r>
              <a:rPr lang="en-US" sz="8000">
                <a:solidFill>
                  <a:srgbClr val="6C453E"/>
                </a:solidFill>
                <a:latin typeface="#9Slide07 Crocante"/>
              </a:rPr>
              <a:t>BÊN BỜ THIÊN MẠC</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3" name="Group 3"/>
          <p:cNvGrpSpPr>
            <a:grpSpLocks noChangeAspect="1"/>
          </p:cNvGrpSpPr>
          <p:nvPr/>
        </p:nvGrpSpPr>
        <p:grpSpPr>
          <a:xfrm rot="3047705">
            <a:off x="-5953092" y="-2399286"/>
            <a:ext cx="8708432" cy="6031395"/>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7" name="Freeform 7"/>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8" name="Freeform 8"/>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9" name="Freeform 9"/>
          <p:cNvSpPr/>
          <p:nvPr/>
        </p:nvSpPr>
        <p:spPr>
          <a:xfrm>
            <a:off x="3771094" y="1028700"/>
            <a:ext cx="11315700" cy="8229600"/>
          </a:xfrm>
          <a:custGeom>
            <a:avLst/>
            <a:gdLst/>
            <a:ahLst/>
            <a:cxnLst/>
            <a:rect l="l" t="t" r="r" b="b"/>
            <a:pathLst>
              <a:path w="11315700" h="8229600">
                <a:moveTo>
                  <a:pt x="0" y="0"/>
                </a:moveTo>
                <a:lnTo>
                  <a:pt x="11315700" y="0"/>
                </a:lnTo>
                <a:lnTo>
                  <a:pt x="11315700" y="8229600"/>
                </a:lnTo>
                <a:lnTo>
                  <a:pt x="0" y="82296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TextBox 10"/>
          <p:cNvSpPr txBox="1"/>
          <p:nvPr/>
        </p:nvSpPr>
        <p:spPr>
          <a:xfrm>
            <a:off x="4883975" y="356825"/>
            <a:ext cx="7881795" cy="1210400"/>
          </a:xfrm>
          <a:prstGeom prst="rect">
            <a:avLst/>
          </a:prstGeom>
        </p:spPr>
        <p:txBody>
          <a:bodyPr lIns="0" tIns="0" rIns="0" bIns="0" rtlCol="0" anchor="t">
            <a:spAutoFit/>
          </a:bodyPr>
          <a:lstStyle/>
          <a:p>
            <a:pPr algn="ctr">
              <a:lnSpc>
                <a:spcPts val="9939"/>
              </a:lnSpc>
            </a:pPr>
            <a:r>
              <a:rPr lang="en-US" sz="7100">
                <a:solidFill>
                  <a:srgbClr val="4D3527"/>
                </a:solidFill>
                <a:latin typeface="Fraunces Heavy"/>
              </a:rPr>
              <a:t>2. ĐỌC VĂN BẢN</a:t>
            </a:r>
          </a:p>
        </p:txBody>
      </p:sp>
      <p:sp>
        <p:nvSpPr>
          <p:cNvPr id="11" name="TextBox 11"/>
          <p:cNvSpPr txBox="1"/>
          <p:nvPr/>
        </p:nvSpPr>
        <p:spPr>
          <a:xfrm>
            <a:off x="5292345" y="5005121"/>
            <a:ext cx="6314170" cy="1678305"/>
          </a:xfrm>
          <a:prstGeom prst="rect">
            <a:avLst/>
          </a:prstGeom>
        </p:spPr>
        <p:txBody>
          <a:bodyPr lIns="0" tIns="0" rIns="0" bIns="0" rtlCol="0" anchor="t">
            <a:spAutoFit/>
          </a:bodyPr>
          <a:lstStyle/>
          <a:p>
            <a:pPr algn="ctr">
              <a:lnSpc>
                <a:spcPts val="6719"/>
              </a:lnSpc>
              <a:spcBef>
                <a:spcPct val="0"/>
              </a:spcBef>
            </a:pPr>
            <a:r>
              <a:rPr lang="en-US" sz="4800" spc="129">
                <a:solidFill>
                  <a:srgbClr val="4D3527"/>
                </a:solidFill>
                <a:latin typeface="Roboto Condensed"/>
              </a:rPr>
              <a:t>GV chọn 3 nhóm HS lên đọc một đoạn tiêu biểu</a:t>
            </a:r>
          </a:p>
        </p:txBody>
      </p:sp>
      <p:sp>
        <p:nvSpPr>
          <p:cNvPr id="12" name="TextBox 12"/>
          <p:cNvSpPr txBox="1"/>
          <p:nvPr/>
        </p:nvSpPr>
        <p:spPr>
          <a:xfrm>
            <a:off x="5481065" y="1554510"/>
            <a:ext cx="6314170" cy="1264920"/>
          </a:xfrm>
          <a:prstGeom prst="rect">
            <a:avLst/>
          </a:prstGeom>
        </p:spPr>
        <p:txBody>
          <a:bodyPr lIns="0" tIns="0" rIns="0" bIns="0" rtlCol="0" anchor="t">
            <a:spAutoFit/>
          </a:bodyPr>
          <a:lstStyle/>
          <a:p>
            <a:pPr algn="ctr">
              <a:lnSpc>
                <a:spcPts val="10080"/>
              </a:lnSpc>
            </a:pPr>
            <a:r>
              <a:rPr lang="en-US" sz="7200">
                <a:solidFill>
                  <a:srgbClr val="4D3527"/>
                </a:solidFill>
                <a:latin typeface="#9Slide05 VL Fadilla"/>
              </a:rPr>
              <a:t>Thi đọc diễn cảm</a:t>
            </a:r>
          </a:p>
        </p:txBody>
      </p:sp>
      <p:sp>
        <p:nvSpPr>
          <p:cNvPr id="13" name="Freeform 13"/>
          <p:cNvSpPr/>
          <p:nvPr/>
        </p:nvSpPr>
        <p:spPr>
          <a:xfrm>
            <a:off x="14705449" y="322198"/>
            <a:ext cx="2994828" cy="3080479"/>
          </a:xfrm>
          <a:custGeom>
            <a:avLst/>
            <a:gdLst/>
            <a:ahLst/>
            <a:cxnLst/>
            <a:rect l="l" t="t" r="r" b="b"/>
            <a:pathLst>
              <a:path w="2994828" h="3080479">
                <a:moveTo>
                  <a:pt x="0" y="0"/>
                </a:moveTo>
                <a:lnTo>
                  <a:pt x="2994828" y="0"/>
                </a:lnTo>
                <a:lnTo>
                  <a:pt x="2994828" y="3080479"/>
                </a:lnTo>
                <a:lnTo>
                  <a:pt x="0" y="3080479"/>
                </a:lnTo>
                <a:lnTo>
                  <a:pt x="0" y="0"/>
                </a:lnTo>
                <a:close/>
              </a:path>
            </a:pathLst>
          </a:custGeom>
          <a:blipFill>
            <a:blip r:embed="rId9"/>
            <a:stretch>
              <a:fillRect t="-113472" b="-89156"/>
            </a:stretch>
          </a:blipFill>
        </p:spPr>
        <p:txBody>
          <a:bodyPr/>
          <a:lstStyle/>
          <a:p>
            <a:endParaRPr lang="en-US"/>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TextBox 3"/>
          <p:cNvSpPr txBox="1"/>
          <p:nvPr/>
        </p:nvSpPr>
        <p:spPr>
          <a:xfrm>
            <a:off x="603922" y="356825"/>
            <a:ext cx="7881795" cy="1210400"/>
          </a:xfrm>
          <a:prstGeom prst="rect">
            <a:avLst/>
          </a:prstGeom>
        </p:spPr>
        <p:txBody>
          <a:bodyPr lIns="0" tIns="0" rIns="0" bIns="0" rtlCol="0" anchor="t">
            <a:spAutoFit/>
          </a:bodyPr>
          <a:lstStyle/>
          <a:p>
            <a:pPr algn="ctr">
              <a:lnSpc>
                <a:spcPts val="9939"/>
              </a:lnSpc>
            </a:pPr>
            <a:r>
              <a:rPr lang="en-US" sz="7100">
                <a:solidFill>
                  <a:srgbClr val="FFFBF2"/>
                </a:solidFill>
                <a:latin typeface="Fraunces Heavy"/>
              </a:rPr>
              <a:t>2. ĐỌC VĂN BẢN</a:t>
            </a:r>
          </a:p>
        </p:txBody>
      </p:sp>
      <p:graphicFrame>
        <p:nvGraphicFramePr>
          <p:cNvPr id="4" name="Table 4"/>
          <p:cNvGraphicFramePr>
            <a:graphicFrameLocks noGrp="1"/>
          </p:cNvGraphicFramePr>
          <p:nvPr/>
        </p:nvGraphicFramePr>
        <p:xfrm>
          <a:off x="1028700" y="3663601"/>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kể chuyện đối với nhân vật, sự việc.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
        <p:nvSpPr>
          <p:cNvPr id="5" name="TextBox 5"/>
          <p:cNvSpPr txBox="1"/>
          <p:nvPr/>
        </p:nvSpPr>
        <p:spPr>
          <a:xfrm>
            <a:off x="1379379" y="2147735"/>
            <a:ext cx="13487400" cy="830580"/>
          </a:xfrm>
          <a:prstGeom prst="rect">
            <a:avLst/>
          </a:prstGeom>
        </p:spPr>
        <p:txBody>
          <a:bodyPr lIns="0" tIns="0" rIns="0" bIns="0" rtlCol="0" anchor="t">
            <a:spAutoFit/>
          </a:bodyPr>
          <a:lstStyle/>
          <a:p>
            <a:pPr algn="just">
              <a:lnSpc>
                <a:spcPts val="6719"/>
              </a:lnSpc>
              <a:spcBef>
                <a:spcPct val="0"/>
              </a:spcBef>
            </a:pPr>
            <a:r>
              <a:rPr lang="en-US" sz="4800">
                <a:solidFill>
                  <a:srgbClr val="FFFFFF"/>
                </a:solidFill>
                <a:latin typeface="Roboto Condensed"/>
              </a:rPr>
              <a:t>Đọc diễn cảm văn bản </a:t>
            </a:r>
            <a:r>
              <a:rPr lang="en-US" sz="4800">
                <a:solidFill>
                  <a:srgbClr val="FFFFFF"/>
                </a:solidFill>
                <a:latin typeface="Roboto Condensed Italics"/>
              </a:rPr>
              <a:t>Bên bờ Thiên Mạc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15178109" y="-381766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1733462">
            <a:off x="-7786722" y="-1936157"/>
            <a:ext cx="10325542" cy="715139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6">
              <a:alphaModFix amt="88000"/>
            </a:blip>
            <a:stretch>
              <a:fillRect/>
            </a:stretch>
          </a:blipFill>
        </p:spPr>
        <p:txBody>
          <a:bodyPr/>
          <a:lstStyle/>
          <a:p>
            <a:endParaRPr lang="en-US"/>
          </a:p>
        </p:txBody>
      </p:sp>
      <p:sp>
        <p:nvSpPr>
          <p:cNvPr id="10" name="Freeform 10"/>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7">
              <a:alphaModFix amt="88000"/>
            </a:blip>
            <a:stretch>
              <a:fillRect/>
            </a:stretch>
          </a:blipFill>
        </p:spPr>
        <p:txBody>
          <a:bodyPr/>
          <a:lstStyle/>
          <a:p>
            <a:endParaRPr lang="en-US"/>
          </a:p>
        </p:txBody>
      </p:sp>
      <p:sp>
        <p:nvSpPr>
          <p:cNvPr id="11" name="TextBox 11"/>
          <p:cNvSpPr txBox="1"/>
          <p:nvPr/>
        </p:nvSpPr>
        <p:spPr>
          <a:xfrm>
            <a:off x="5565591" y="567905"/>
            <a:ext cx="7881795" cy="1210400"/>
          </a:xfrm>
          <a:prstGeom prst="rect">
            <a:avLst/>
          </a:prstGeom>
        </p:spPr>
        <p:txBody>
          <a:bodyPr lIns="0" tIns="0" rIns="0" bIns="0" rtlCol="0" anchor="t">
            <a:spAutoFit/>
          </a:bodyPr>
          <a:lstStyle/>
          <a:p>
            <a:pPr algn="ctr">
              <a:lnSpc>
                <a:spcPts val="9939"/>
              </a:lnSpc>
            </a:pPr>
            <a:r>
              <a:rPr lang="en-US" sz="7100">
                <a:solidFill>
                  <a:srgbClr val="FFFFFF"/>
                </a:solidFill>
                <a:latin typeface="Fraunces Heavy"/>
              </a:rPr>
              <a:t>2. ĐỌC VĂN BẢN</a:t>
            </a:r>
          </a:p>
        </p:txBody>
      </p:sp>
      <p:sp>
        <p:nvSpPr>
          <p:cNvPr id="12" name="Freeform 12"/>
          <p:cNvSpPr/>
          <p:nvPr/>
        </p:nvSpPr>
        <p:spPr>
          <a:xfrm>
            <a:off x="2617885" y="-383654"/>
            <a:ext cx="14016043" cy="10193486"/>
          </a:xfrm>
          <a:custGeom>
            <a:avLst/>
            <a:gdLst/>
            <a:ahLst/>
            <a:cxnLst/>
            <a:rect l="l" t="t" r="r" b="b"/>
            <a:pathLst>
              <a:path w="14016043" h="10193486">
                <a:moveTo>
                  <a:pt x="0" y="0"/>
                </a:moveTo>
                <a:lnTo>
                  <a:pt x="14016043" y="0"/>
                </a:lnTo>
                <a:lnTo>
                  <a:pt x="14016043" y="10193486"/>
                </a:lnTo>
                <a:lnTo>
                  <a:pt x="0" y="101934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13"/>
          <p:cNvSpPr txBox="1"/>
          <p:nvPr/>
        </p:nvSpPr>
        <p:spPr>
          <a:xfrm>
            <a:off x="3317577" y="3884414"/>
            <a:ext cx="9676672" cy="1562100"/>
          </a:xfrm>
          <a:prstGeom prst="rect">
            <a:avLst/>
          </a:prstGeom>
        </p:spPr>
        <p:txBody>
          <a:bodyPr lIns="0" tIns="0" rIns="0" bIns="0" rtlCol="0" anchor="t">
            <a:spAutoFit/>
          </a:bodyPr>
          <a:lstStyle/>
          <a:p>
            <a:pPr marL="485774" lvl="1" algn="just">
              <a:lnSpc>
                <a:spcPts val="6299"/>
              </a:lnSpc>
            </a:pPr>
            <a:r>
              <a:rPr lang="en-US" sz="4499" dirty="0" err="1">
                <a:solidFill>
                  <a:srgbClr val="000000"/>
                </a:solidFill>
                <a:latin typeface="Roboto Condensed"/>
              </a:rPr>
              <a:t>Trần</a:t>
            </a:r>
            <a:r>
              <a:rPr lang="en-US" sz="4499" dirty="0">
                <a:solidFill>
                  <a:srgbClr val="000000"/>
                </a:solidFill>
                <a:latin typeface="Roboto Condensed"/>
              </a:rPr>
              <a:t> </a:t>
            </a:r>
            <a:r>
              <a:rPr lang="en-US" sz="4499" dirty="0" err="1">
                <a:solidFill>
                  <a:srgbClr val="000000"/>
                </a:solidFill>
                <a:latin typeface="Roboto Condensed"/>
              </a:rPr>
              <a:t>Quốc</a:t>
            </a:r>
            <a:r>
              <a:rPr lang="en-US" sz="4499" dirty="0">
                <a:solidFill>
                  <a:srgbClr val="000000"/>
                </a:solidFill>
                <a:latin typeface="Roboto Condensed"/>
              </a:rPr>
              <a:t> </a:t>
            </a:r>
            <a:r>
              <a:rPr lang="en-US" sz="4499" dirty="0" err="1">
                <a:solidFill>
                  <a:srgbClr val="000000"/>
                </a:solidFill>
                <a:latin typeface="Roboto Condensed"/>
              </a:rPr>
              <a:t>Tuấn</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giao</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gì</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a:t>
            </a:r>
          </a:p>
        </p:txBody>
      </p:sp>
      <p:sp>
        <p:nvSpPr>
          <p:cNvPr id="14" name="TextBox 14"/>
          <p:cNvSpPr txBox="1"/>
          <p:nvPr/>
        </p:nvSpPr>
        <p:spPr>
          <a:xfrm>
            <a:off x="3257450" y="6040614"/>
            <a:ext cx="9736800" cy="2352675"/>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000000"/>
                </a:solidFill>
                <a:latin typeface="Roboto Condensed"/>
              </a:rPr>
              <a:t>Trần</a:t>
            </a:r>
            <a:r>
              <a:rPr lang="en-US" sz="4499" dirty="0">
                <a:solidFill>
                  <a:srgbClr val="000000"/>
                </a:solidFill>
                <a:latin typeface="Roboto Condensed"/>
              </a:rPr>
              <a:t> </a:t>
            </a:r>
            <a:r>
              <a:rPr lang="en-US" sz="4499" dirty="0" err="1">
                <a:solidFill>
                  <a:srgbClr val="000000"/>
                </a:solidFill>
                <a:latin typeface="Roboto Condensed"/>
              </a:rPr>
              <a:t>Quốc</a:t>
            </a:r>
            <a:r>
              <a:rPr lang="en-US" sz="4499" dirty="0">
                <a:solidFill>
                  <a:srgbClr val="000000"/>
                </a:solidFill>
                <a:latin typeface="Roboto Condensed"/>
              </a:rPr>
              <a:t> </a:t>
            </a:r>
            <a:r>
              <a:rPr lang="en-US" sz="4499" dirty="0" err="1">
                <a:solidFill>
                  <a:srgbClr val="000000"/>
                </a:solidFill>
                <a:latin typeface="Roboto Condensed"/>
              </a:rPr>
              <a:t>Tuấn</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giao</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đưa</a:t>
            </a:r>
            <a:r>
              <a:rPr lang="en-US" sz="4499" dirty="0">
                <a:solidFill>
                  <a:srgbClr val="000000"/>
                </a:solidFill>
                <a:latin typeface="Roboto Condensed"/>
              </a:rPr>
              <a:t> tin </a:t>
            </a:r>
            <a:r>
              <a:rPr lang="en-US" sz="4499" dirty="0" err="1">
                <a:solidFill>
                  <a:srgbClr val="000000"/>
                </a:solidFill>
                <a:latin typeface="Roboto Condensed"/>
              </a:rPr>
              <a:t>đến</a:t>
            </a:r>
            <a:r>
              <a:rPr lang="en-US" sz="4499" dirty="0">
                <a:solidFill>
                  <a:srgbClr val="000000"/>
                </a:solidFill>
                <a:latin typeface="Roboto Condensed"/>
              </a:rPr>
              <a:t> </a:t>
            </a:r>
            <a:r>
              <a:rPr lang="en-US" sz="4499" dirty="0" err="1">
                <a:solidFill>
                  <a:srgbClr val="000000"/>
                </a:solidFill>
                <a:latin typeface="Roboto Condensed"/>
              </a:rPr>
              <a:t>tướng</a:t>
            </a:r>
            <a:r>
              <a:rPr lang="en-US" sz="4499" dirty="0">
                <a:solidFill>
                  <a:srgbClr val="000000"/>
                </a:solidFill>
                <a:latin typeface="Roboto Condensed"/>
              </a:rPr>
              <a:t> </a:t>
            </a:r>
            <a:r>
              <a:rPr lang="en-US" sz="4499" dirty="0" err="1">
                <a:solidFill>
                  <a:srgbClr val="000000"/>
                </a:solidFill>
                <a:latin typeface="Roboto Condensed"/>
              </a:rPr>
              <a:t>quân</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Quang </a:t>
            </a:r>
            <a:r>
              <a:rPr lang="en-US" sz="4499" dirty="0" err="1">
                <a:solidFill>
                  <a:srgbClr val="000000"/>
                </a:solidFill>
                <a:latin typeface="Roboto Condensed"/>
              </a:rPr>
              <a:t>Khải</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15178109" y="-381766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1733462">
            <a:off x="-7786722" y="-1936157"/>
            <a:ext cx="10325542" cy="715139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6">
              <a:alphaModFix amt="88000"/>
            </a:blip>
            <a:stretch>
              <a:fillRect/>
            </a:stretch>
          </a:blipFill>
        </p:spPr>
        <p:txBody>
          <a:bodyPr/>
          <a:lstStyle/>
          <a:p>
            <a:endParaRPr lang="en-US"/>
          </a:p>
        </p:txBody>
      </p:sp>
      <p:sp>
        <p:nvSpPr>
          <p:cNvPr id="10" name="Freeform 10"/>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7">
              <a:alphaModFix amt="88000"/>
            </a:blip>
            <a:stretch>
              <a:fillRect/>
            </a:stretch>
          </a:blipFill>
        </p:spPr>
        <p:txBody>
          <a:bodyPr/>
          <a:lstStyle/>
          <a:p>
            <a:endParaRPr lang="en-US"/>
          </a:p>
        </p:txBody>
      </p:sp>
      <p:sp>
        <p:nvSpPr>
          <p:cNvPr id="11" name="TextBox 11"/>
          <p:cNvSpPr txBox="1"/>
          <p:nvPr/>
        </p:nvSpPr>
        <p:spPr>
          <a:xfrm>
            <a:off x="5565591" y="567905"/>
            <a:ext cx="7881795" cy="1210400"/>
          </a:xfrm>
          <a:prstGeom prst="rect">
            <a:avLst/>
          </a:prstGeom>
        </p:spPr>
        <p:txBody>
          <a:bodyPr lIns="0" tIns="0" rIns="0" bIns="0" rtlCol="0" anchor="t">
            <a:spAutoFit/>
          </a:bodyPr>
          <a:lstStyle/>
          <a:p>
            <a:pPr algn="ctr">
              <a:lnSpc>
                <a:spcPts val="9939"/>
              </a:lnSpc>
            </a:pPr>
            <a:r>
              <a:rPr lang="en-US" sz="7100">
                <a:solidFill>
                  <a:srgbClr val="FFFFFF"/>
                </a:solidFill>
                <a:latin typeface="Fraunces Heavy"/>
              </a:rPr>
              <a:t>2. ĐỌC VĂN BẢN</a:t>
            </a:r>
          </a:p>
        </p:txBody>
      </p:sp>
      <p:sp>
        <p:nvSpPr>
          <p:cNvPr id="12" name="Freeform 12"/>
          <p:cNvSpPr/>
          <p:nvPr/>
        </p:nvSpPr>
        <p:spPr>
          <a:xfrm>
            <a:off x="2498467" y="-238661"/>
            <a:ext cx="14016043" cy="10193486"/>
          </a:xfrm>
          <a:custGeom>
            <a:avLst/>
            <a:gdLst/>
            <a:ahLst/>
            <a:cxnLst/>
            <a:rect l="l" t="t" r="r" b="b"/>
            <a:pathLst>
              <a:path w="14016043" h="10193486">
                <a:moveTo>
                  <a:pt x="0" y="0"/>
                </a:moveTo>
                <a:lnTo>
                  <a:pt x="14016043" y="0"/>
                </a:lnTo>
                <a:lnTo>
                  <a:pt x="14016043" y="10193485"/>
                </a:lnTo>
                <a:lnTo>
                  <a:pt x="0" y="101934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13"/>
          <p:cNvSpPr txBox="1"/>
          <p:nvPr/>
        </p:nvSpPr>
        <p:spPr>
          <a:xfrm>
            <a:off x="3317577" y="4314825"/>
            <a:ext cx="9676672" cy="1562100"/>
          </a:xfrm>
          <a:prstGeom prst="rect">
            <a:avLst/>
          </a:prstGeom>
        </p:spPr>
        <p:txBody>
          <a:bodyPr lIns="0" tIns="0" rIns="0" bIns="0" rtlCol="0" anchor="t">
            <a:spAutoFit/>
          </a:bodyPr>
          <a:lstStyle/>
          <a:p>
            <a:pPr marL="485774" lvl="1" algn="just">
              <a:lnSpc>
                <a:spcPts val="6299"/>
              </a:lnSpc>
            </a:pPr>
            <a:r>
              <a:rPr lang="en-US" sz="4499" dirty="0">
                <a:solidFill>
                  <a:srgbClr val="000000"/>
                </a:solidFill>
                <a:latin typeface="Roboto Condensed"/>
              </a:rPr>
              <a:t>Khi </a:t>
            </a:r>
            <a:r>
              <a:rPr lang="en-US" sz="4499" dirty="0" err="1">
                <a:solidFill>
                  <a:srgbClr val="000000"/>
                </a:solidFill>
                <a:latin typeface="Roboto Condensed"/>
              </a:rPr>
              <a:t>nhận</a:t>
            </a:r>
            <a:r>
              <a:rPr lang="en-US" sz="4499" dirty="0">
                <a:solidFill>
                  <a:srgbClr val="000000"/>
                </a:solidFill>
                <a:latin typeface="Roboto Condensed"/>
              </a:rPr>
              <a:t> </a:t>
            </a:r>
            <a:r>
              <a:rPr lang="en-US" sz="4499" dirty="0" err="1">
                <a:solidFill>
                  <a:srgbClr val="000000"/>
                </a:solidFill>
                <a:latin typeface="Roboto Condensed"/>
              </a:rPr>
              <a:t>được</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thái</a:t>
            </a:r>
            <a:r>
              <a:rPr lang="en-US" sz="4499" dirty="0">
                <a:solidFill>
                  <a:srgbClr val="000000"/>
                </a:solidFill>
                <a:latin typeface="Roboto Condensed"/>
              </a:rPr>
              <a:t> </a:t>
            </a:r>
            <a:r>
              <a:rPr lang="en-US" sz="4499" dirty="0" err="1">
                <a:solidFill>
                  <a:srgbClr val="000000"/>
                </a:solidFill>
                <a:latin typeface="Roboto Condensed"/>
              </a:rPr>
              <a:t>độ</a:t>
            </a:r>
            <a:r>
              <a:rPr lang="en-US" sz="4499" dirty="0">
                <a:solidFill>
                  <a:srgbClr val="000000"/>
                </a:solidFill>
                <a:latin typeface="Roboto Condensed"/>
              </a:rPr>
              <a:t> </a:t>
            </a:r>
            <a:r>
              <a:rPr lang="en-US" sz="4499" dirty="0" err="1">
                <a:solidFill>
                  <a:srgbClr val="000000"/>
                </a:solidFill>
                <a:latin typeface="Roboto Condensed"/>
              </a:rPr>
              <a:t>của</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như</a:t>
            </a:r>
            <a:r>
              <a:rPr lang="en-US" sz="4499" dirty="0">
                <a:solidFill>
                  <a:srgbClr val="000000"/>
                </a:solidFill>
                <a:latin typeface="Roboto Condensed"/>
              </a:rPr>
              <a:t> </a:t>
            </a:r>
            <a:r>
              <a:rPr lang="en-US" sz="4499" dirty="0" err="1">
                <a:solidFill>
                  <a:srgbClr val="000000"/>
                </a:solidFill>
                <a:latin typeface="Roboto Condensed"/>
              </a:rPr>
              <a:t>thế</a:t>
            </a:r>
            <a:r>
              <a:rPr lang="en-US" sz="4499" dirty="0">
                <a:solidFill>
                  <a:srgbClr val="000000"/>
                </a:solidFill>
                <a:latin typeface="Roboto Condensed"/>
              </a:rPr>
              <a:t> </a:t>
            </a:r>
            <a:r>
              <a:rPr lang="en-US" sz="4499" dirty="0" err="1">
                <a:solidFill>
                  <a:srgbClr val="000000"/>
                </a:solidFill>
                <a:latin typeface="Roboto Condensed"/>
              </a:rPr>
              <a:t>nào</a:t>
            </a:r>
            <a:r>
              <a:rPr lang="en-US" sz="4499" dirty="0">
                <a:solidFill>
                  <a:srgbClr val="000000"/>
                </a:solidFill>
                <a:latin typeface="Roboto Condensed"/>
              </a:rPr>
              <a:t>?</a:t>
            </a:r>
          </a:p>
        </p:txBody>
      </p:sp>
      <p:sp>
        <p:nvSpPr>
          <p:cNvPr id="14" name="TextBox 14"/>
          <p:cNvSpPr txBox="1"/>
          <p:nvPr/>
        </p:nvSpPr>
        <p:spPr>
          <a:xfrm>
            <a:off x="3257450" y="6435901"/>
            <a:ext cx="9736800" cy="156210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a:solidFill>
                  <a:srgbClr val="000000"/>
                </a:solidFill>
                <a:latin typeface="Roboto Condensed"/>
              </a:rPr>
              <a:t>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cảm</a:t>
            </a:r>
            <a:r>
              <a:rPr lang="en-US" sz="4499" dirty="0">
                <a:solidFill>
                  <a:srgbClr val="000000"/>
                </a:solidFill>
                <a:latin typeface="Roboto Condensed"/>
              </a:rPr>
              <a:t> </a:t>
            </a:r>
            <a:r>
              <a:rPr lang="en-US" sz="4499" dirty="0" err="1">
                <a:solidFill>
                  <a:srgbClr val="000000"/>
                </a:solidFill>
                <a:latin typeface="Roboto Condensed"/>
              </a:rPr>
              <a:t>thấy</a:t>
            </a:r>
            <a:r>
              <a:rPr lang="en-US" sz="4499" dirty="0">
                <a:solidFill>
                  <a:srgbClr val="000000"/>
                </a:solidFill>
                <a:latin typeface="Roboto Condensed"/>
              </a:rPr>
              <a:t> </a:t>
            </a:r>
            <a:r>
              <a:rPr lang="en-US" sz="4499" dirty="0" err="1">
                <a:solidFill>
                  <a:srgbClr val="000000"/>
                </a:solidFill>
                <a:latin typeface="Roboto Condensed"/>
              </a:rPr>
              <a:t>băn</a:t>
            </a:r>
            <a:r>
              <a:rPr lang="en-US" sz="4499" dirty="0">
                <a:solidFill>
                  <a:srgbClr val="000000"/>
                </a:solidFill>
                <a:latin typeface="Roboto Condensed"/>
              </a:rPr>
              <a:t> </a:t>
            </a:r>
            <a:r>
              <a:rPr lang="en-US" sz="4499" dirty="0" err="1">
                <a:solidFill>
                  <a:srgbClr val="000000"/>
                </a:solidFill>
                <a:latin typeface="Roboto Condensed"/>
              </a:rPr>
              <a:t>khoăn</a:t>
            </a:r>
            <a:r>
              <a:rPr lang="en-US" sz="4499" dirty="0">
                <a:solidFill>
                  <a:srgbClr val="000000"/>
                </a:solidFill>
                <a:latin typeface="Roboto Condensed"/>
              </a:rPr>
              <a:t>, </a:t>
            </a:r>
            <a:r>
              <a:rPr lang="en-US" sz="4499" dirty="0" err="1">
                <a:solidFill>
                  <a:srgbClr val="000000"/>
                </a:solidFill>
                <a:latin typeface="Roboto Condensed"/>
              </a:rPr>
              <a:t>sợ</a:t>
            </a:r>
            <a:r>
              <a:rPr lang="en-US" sz="4499" dirty="0">
                <a:solidFill>
                  <a:srgbClr val="000000"/>
                </a:solidFill>
                <a:latin typeface="Roboto Condensed"/>
              </a:rPr>
              <a:t> </a:t>
            </a:r>
            <a:r>
              <a:rPr lang="en-US" sz="4499" dirty="0" err="1">
                <a:solidFill>
                  <a:srgbClr val="000000"/>
                </a:solidFill>
                <a:latin typeface="Roboto Condensed"/>
              </a:rPr>
              <a:t>không</a:t>
            </a:r>
            <a:r>
              <a:rPr lang="en-US" sz="4499" dirty="0">
                <a:solidFill>
                  <a:srgbClr val="000000"/>
                </a:solidFill>
                <a:latin typeface="Roboto Condensed"/>
              </a:rPr>
              <a:t> </a:t>
            </a:r>
            <a:r>
              <a:rPr lang="en-US" sz="4499" dirty="0" err="1">
                <a:solidFill>
                  <a:srgbClr val="000000"/>
                </a:solidFill>
                <a:latin typeface="Roboto Condensed"/>
              </a:rPr>
              <a:t>đảm</a:t>
            </a:r>
            <a:r>
              <a:rPr lang="en-US" sz="4499" dirty="0">
                <a:solidFill>
                  <a:srgbClr val="000000"/>
                </a:solidFill>
                <a:latin typeface="Roboto Condensed"/>
              </a:rPr>
              <a:t> </a:t>
            </a:r>
            <a:r>
              <a:rPr lang="en-US" sz="4499" dirty="0" err="1">
                <a:solidFill>
                  <a:srgbClr val="000000"/>
                </a:solidFill>
                <a:latin typeface="Roboto Condensed"/>
              </a:rPr>
              <a:t>đương</a:t>
            </a:r>
            <a:r>
              <a:rPr lang="en-US" sz="4499" dirty="0">
                <a:solidFill>
                  <a:srgbClr val="000000"/>
                </a:solidFill>
                <a:latin typeface="Roboto Condensed"/>
              </a:rPr>
              <a:t> </a:t>
            </a:r>
            <a:r>
              <a:rPr lang="en-US" sz="4499" dirty="0" err="1">
                <a:solidFill>
                  <a:srgbClr val="000000"/>
                </a:solidFill>
                <a:latin typeface="Roboto Condensed"/>
              </a:rPr>
              <a:t>được</a:t>
            </a:r>
            <a:r>
              <a:rPr lang="en-US" sz="4499" dirty="0">
                <a:solidFill>
                  <a:srgbClr val="000000"/>
                </a:solidFill>
                <a:latin typeface="Roboto Condensed"/>
              </a:rPr>
              <a:t> </a:t>
            </a:r>
            <a:r>
              <a:rPr lang="en-US" sz="4499" dirty="0" err="1">
                <a:solidFill>
                  <a:srgbClr val="000000"/>
                </a:solidFill>
                <a:latin typeface="Roboto Condensed"/>
              </a:rPr>
              <a:t>nhiệm</a:t>
            </a:r>
            <a:r>
              <a:rPr lang="en-US" sz="4499" dirty="0">
                <a:solidFill>
                  <a:srgbClr val="000000"/>
                </a:solidFill>
                <a:latin typeface="Roboto Condensed"/>
              </a:rPr>
              <a:t> </a:t>
            </a:r>
            <a:r>
              <a:rPr lang="en-US" sz="4499" dirty="0" err="1">
                <a:solidFill>
                  <a:srgbClr val="000000"/>
                </a:solidFill>
                <a:latin typeface="Roboto Condensed"/>
              </a:rPr>
              <a:t>vụ</a:t>
            </a:r>
            <a:r>
              <a:rPr lang="en-US" sz="4499" dirty="0">
                <a:solidFill>
                  <a:srgbClr val="000000"/>
                </a:solidFill>
                <a:latin typeface="Roboto Condensed"/>
              </a:rPr>
              <a:t> </a:t>
            </a:r>
            <a:r>
              <a:rPr lang="en-US" sz="4499" dirty="0" err="1">
                <a:solidFill>
                  <a:srgbClr val="000000"/>
                </a:solidFill>
                <a:latin typeface="Roboto Condensed"/>
              </a:rPr>
              <a:t>này</a:t>
            </a:r>
            <a:r>
              <a:rPr lang="en-US" sz="4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15178109" y="-381766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1733462">
            <a:off x="-7786722" y="-1936157"/>
            <a:ext cx="10325542" cy="715139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6">
              <a:alphaModFix amt="88000"/>
            </a:blip>
            <a:stretch>
              <a:fillRect/>
            </a:stretch>
          </a:blipFill>
        </p:spPr>
        <p:txBody>
          <a:bodyPr/>
          <a:lstStyle/>
          <a:p>
            <a:endParaRPr lang="en-US"/>
          </a:p>
        </p:txBody>
      </p:sp>
      <p:sp>
        <p:nvSpPr>
          <p:cNvPr id="10" name="Freeform 10"/>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7">
              <a:alphaModFix amt="88000"/>
            </a:blip>
            <a:stretch>
              <a:fillRect/>
            </a:stretch>
          </a:blipFill>
        </p:spPr>
        <p:txBody>
          <a:bodyPr/>
          <a:lstStyle/>
          <a:p>
            <a:endParaRPr lang="en-US"/>
          </a:p>
        </p:txBody>
      </p:sp>
      <p:sp>
        <p:nvSpPr>
          <p:cNvPr id="11" name="TextBox 11"/>
          <p:cNvSpPr txBox="1"/>
          <p:nvPr/>
        </p:nvSpPr>
        <p:spPr>
          <a:xfrm>
            <a:off x="5565591" y="567905"/>
            <a:ext cx="7881795" cy="1210400"/>
          </a:xfrm>
          <a:prstGeom prst="rect">
            <a:avLst/>
          </a:prstGeom>
        </p:spPr>
        <p:txBody>
          <a:bodyPr lIns="0" tIns="0" rIns="0" bIns="0" rtlCol="0" anchor="t">
            <a:spAutoFit/>
          </a:bodyPr>
          <a:lstStyle/>
          <a:p>
            <a:pPr algn="ctr">
              <a:lnSpc>
                <a:spcPts val="9939"/>
              </a:lnSpc>
            </a:pPr>
            <a:r>
              <a:rPr lang="en-US" sz="7100">
                <a:solidFill>
                  <a:srgbClr val="FFFFFF"/>
                </a:solidFill>
                <a:latin typeface="Fraunces Heavy"/>
              </a:rPr>
              <a:t>2. ĐỌC VĂN BẢN</a:t>
            </a:r>
          </a:p>
        </p:txBody>
      </p:sp>
      <p:sp>
        <p:nvSpPr>
          <p:cNvPr id="12" name="Freeform 12"/>
          <p:cNvSpPr/>
          <p:nvPr/>
        </p:nvSpPr>
        <p:spPr>
          <a:xfrm>
            <a:off x="1781033" y="-663670"/>
            <a:ext cx="14725935" cy="10709771"/>
          </a:xfrm>
          <a:custGeom>
            <a:avLst/>
            <a:gdLst/>
            <a:ahLst/>
            <a:cxnLst/>
            <a:rect l="l" t="t" r="r" b="b"/>
            <a:pathLst>
              <a:path w="14725935" h="10709771">
                <a:moveTo>
                  <a:pt x="0" y="0"/>
                </a:moveTo>
                <a:lnTo>
                  <a:pt x="14725934" y="0"/>
                </a:lnTo>
                <a:lnTo>
                  <a:pt x="14725934" y="10709771"/>
                </a:lnTo>
                <a:lnTo>
                  <a:pt x="0" y="107097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13"/>
          <p:cNvSpPr txBox="1"/>
          <p:nvPr/>
        </p:nvSpPr>
        <p:spPr>
          <a:xfrm>
            <a:off x="2330652" y="3581400"/>
            <a:ext cx="10426804" cy="1562100"/>
          </a:xfrm>
          <a:prstGeom prst="rect">
            <a:avLst/>
          </a:prstGeom>
        </p:spPr>
        <p:txBody>
          <a:bodyPr lIns="0" tIns="0" rIns="0" bIns="0" rtlCol="0" anchor="t">
            <a:spAutoFit/>
          </a:bodyPr>
          <a:lstStyle/>
          <a:p>
            <a:pPr marL="485774" lvl="1" algn="just">
              <a:lnSpc>
                <a:spcPts val="6299"/>
              </a:lnSpc>
            </a:pPr>
            <a:r>
              <a:rPr lang="en-US" sz="4499" dirty="0" err="1">
                <a:solidFill>
                  <a:srgbClr val="000000"/>
                </a:solidFill>
                <a:latin typeface="Roboto Condensed"/>
              </a:rPr>
              <a:t>Phần</a:t>
            </a:r>
            <a:r>
              <a:rPr lang="en-US" sz="4499" dirty="0">
                <a:solidFill>
                  <a:srgbClr val="000000"/>
                </a:solidFill>
                <a:latin typeface="Roboto Condensed"/>
              </a:rPr>
              <a:t> </a:t>
            </a:r>
            <a:r>
              <a:rPr lang="en-US" sz="4499" dirty="0" err="1">
                <a:solidFill>
                  <a:srgbClr val="000000"/>
                </a:solidFill>
                <a:latin typeface="Roboto Condensed"/>
              </a:rPr>
              <a:t>thưởng</a:t>
            </a:r>
            <a:r>
              <a:rPr lang="en-US" sz="4499" dirty="0">
                <a:solidFill>
                  <a:srgbClr val="000000"/>
                </a:solidFill>
                <a:latin typeface="Roboto Condensed"/>
              </a:rPr>
              <a:t> </a:t>
            </a:r>
            <a:r>
              <a:rPr lang="en-US" sz="4499" dirty="0" err="1">
                <a:solidFill>
                  <a:srgbClr val="000000"/>
                </a:solidFill>
                <a:latin typeface="Roboto Condensed"/>
              </a:rPr>
              <a:t>xứng</a:t>
            </a:r>
            <a:r>
              <a:rPr lang="en-US" sz="4499" dirty="0">
                <a:solidFill>
                  <a:srgbClr val="000000"/>
                </a:solidFill>
                <a:latin typeface="Roboto Condensed"/>
              </a:rPr>
              <a:t> </a:t>
            </a:r>
            <a:r>
              <a:rPr lang="en-US" sz="4499" dirty="0" err="1">
                <a:solidFill>
                  <a:srgbClr val="000000"/>
                </a:solidFill>
                <a:latin typeface="Roboto Condensed"/>
              </a:rPr>
              <a:t>đáng</a:t>
            </a:r>
            <a:r>
              <a:rPr lang="en-US" sz="4499" dirty="0">
                <a:solidFill>
                  <a:srgbClr val="000000"/>
                </a:solidFill>
                <a:latin typeface="Roboto Condensed"/>
              </a:rPr>
              <a:t> </a:t>
            </a:r>
            <a:r>
              <a:rPr lang="en-US" sz="4499" dirty="0" err="1">
                <a:solidFill>
                  <a:srgbClr val="000000"/>
                </a:solidFill>
                <a:latin typeface="Roboto Condensed"/>
              </a:rPr>
              <a:t>mà</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Bình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trao</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bé</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là</a:t>
            </a:r>
            <a:r>
              <a:rPr lang="en-US" sz="4499" dirty="0">
                <a:solidFill>
                  <a:srgbClr val="000000"/>
                </a:solidFill>
                <a:latin typeface="Roboto Condensed"/>
              </a:rPr>
              <a:t> </a:t>
            </a:r>
            <a:r>
              <a:rPr lang="en-US" sz="4499" dirty="0" err="1">
                <a:solidFill>
                  <a:srgbClr val="000000"/>
                </a:solidFill>
                <a:latin typeface="Roboto Condensed"/>
              </a:rPr>
              <a:t>gì</a:t>
            </a:r>
            <a:r>
              <a:rPr lang="en-US" sz="4499" dirty="0">
                <a:solidFill>
                  <a:srgbClr val="000000"/>
                </a:solidFill>
                <a:latin typeface="Roboto Condensed"/>
              </a:rPr>
              <a:t>?</a:t>
            </a:r>
          </a:p>
        </p:txBody>
      </p:sp>
      <p:sp>
        <p:nvSpPr>
          <p:cNvPr id="14" name="TextBox 14"/>
          <p:cNvSpPr txBox="1"/>
          <p:nvPr/>
        </p:nvSpPr>
        <p:spPr>
          <a:xfrm>
            <a:off x="2330652" y="5419212"/>
            <a:ext cx="10426804" cy="314325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000000"/>
                </a:solidFill>
                <a:latin typeface="Roboto Condensed"/>
              </a:rPr>
              <a:t>Phần</a:t>
            </a:r>
            <a:r>
              <a:rPr lang="en-US" sz="4499" dirty="0">
                <a:solidFill>
                  <a:srgbClr val="000000"/>
                </a:solidFill>
                <a:latin typeface="Roboto Condensed"/>
              </a:rPr>
              <a:t> </a:t>
            </a:r>
            <a:r>
              <a:rPr lang="en-US" sz="4499" dirty="0" err="1">
                <a:solidFill>
                  <a:srgbClr val="000000"/>
                </a:solidFill>
                <a:latin typeface="Roboto Condensed"/>
              </a:rPr>
              <a:t>thưởng</a:t>
            </a:r>
            <a:r>
              <a:rPr lang="en-US" sz="4499" dirty="0">
                <a:solidFill>
                  <a:srgbClr val="000000"/>
                </a:solidFill>
                <a:latin typeface="Roboto Condensed"/>
              </a:rPr>
              <a:t> </a:t>
            </a:r>
            <a:r>
              <a:rPr lang="en-US" sz="4499" dirty="0" err="1">
                <a:solidFill>
                  <a:srgbClr val="000000"/>
                </a:solidFill>
                <a:latin typeface="Roboto Condensed"/>
              </a:rPr>
              <a:t>xứng</a:t>
            </a:r>
            <a:r>
              <a:rPr lang="en-US" sz="4499" dirty="0">
                <a:solidFill>
                  <a:srgbClr val="000000"/>
                </a:solidFill>
                <a:latin typeface="Roboto Condensed"/>
              </a:rPr>
              <a:t> </a:t>
            </a:r>
            <a:r>
              <a:rPr lang="en-US" sz="4499" dirty="0" err="1">
                <a:solidFill>
                  <a:srgbClr val="000000"/>
                </a:solidFill>
                <a:latin typeface="Roboto Condensed"/>
              </a:rPr>
              <a:t>đáng</a:t>
            </a:r>
            <a:r>
              <a:rPr lang="en-US" sz="4499" dirty="0">
                <a:solidFill>
                  <a:srgbClr val="000000"/>
                </a:solidFill>
                <a:latin typeface="Roboto Condensed"/>
              </a:rPr>
              <a:t> </a:t>
            </a:r>
            <a:r>
              <a:rPr lang="en-US" sz="4499" dirty="0" err="1">
                <a:solidFill>
                  <a:srgbClr val="000000"/>
                </a:solidFill>
                <a:latin typeface="Roboto Condensed"/>
              </a:rPr>
              <a:t>mà</a:t>
            </a:r>
            <a:r>
              <a:rPr lang="en-US" sz="4499" dirty="0">
                <a:solidFill>
                  <a:srgbClr val="000000"/>
                </a:solidFill>
                <a:latin typeface="Roboto Condensed"/>
              </a:rPr>
              <a:t> </a:t>
            </a:r>
            <a:r>
              <a:rPr lang="en-US" sz="4499" dirty="0" err="1">
                <a:solidFill>
                  <a:srgbClr val="000000"/>
                </a:solidFill>
                <a:latin typeface="Roboto Condensed"/>
              </a:rPr>
              <a:t>Trần</a:t>
            </a:r>
            <a:r>
              <a:rPr lang="en-US" sz="4499" dirty="0">
                <a:solidFill>
                  <a:srgbClr val="000000"/>
                </a:solidFill>
                <a:latin typeface="Roboto Condensed"/>
              </a:rPr>
              <a:t> Bình </a:t>
            </a:r>
            <a:r>
              <a:rPr lang="en-US" sz="4499" dirty="0" err="1">
                <a:solidFill>
                  <a:srgbClr val="000000"/>
                </a:solidFill>
                <a:latin typeface="Roboto Condensed"/>
              </a:rPr>
              <a:t>Trọng</a:t>
            </a:r>
            <a:r>
              <a:rPr lang="en-US" sz="4499" dirty="0">
                <a:solidFill>
                  <a:srgbClr val="000000"/>
                </a:solidFill>
                <a:latin typeface="Roboto Condensed"/>
              </a:rPr>
              <a:t> </a:t>
            </a:r>
            <a:r>
              <a:rPr lang="en-US" sz="4499" dirty="0" err="1">
                <a:solidFill>
                  <a:srgbClr val="000000"/>
                </a:solidFill>
                <a:latin typeface="Roboto Condensed"/>
              </a:rPr>
              <a:t>đã</a:t>
            </a:r>
            <a:r>
              <a:rPr lang="en-US" sz="4499" dirty="0">
                <a:solidFill>
                  <a:srgbClr val="000000"/>
                </a:solidFill>
                <a:latin typeface="Roboto Condensed"/>
              </a:rPr>
              <a:t> </a:t>
            </a:r>
            <a:r>
              <a:rPr lang="en-US" sz="4499" dirty="0" err="1">
                <a:solidFill>
                  <a:srgbClr val="000000"/>
                </a:solidFill>
                <a:latin typeface="Roboto Condensed"/>
              </a:rPr>
              <a:t>trai</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bé</a:t>
            </a:r>
            <a:r>
              <a:rPr lang="en-US" sz="4499" dirty="0">
                <a:solidFill>
                  <a:srgbClr val="000000"/>
                </a:solidFill>
                <a:latin typeface="Roboto Condensed"/>
              </a:rPr>
              <a:t> Hoàng </a:t>
            </a:r>
            <a:r>
              <a:rPr lang="en-US" sz="4499" dirty="0" err="1">
                <a:solidFill>
                  <a:srgbClr val="000000"/>
                </a:solidFill>
                <a:latin typeface="Roboto Condensed"/>
              </a:rPr>
              <a:t>Đỗ</a:t>
            </a:r>
            <a:r>
              <a:rPr lang="en-US" sz="4499" dirty="0">
                <a:solidFill>
                  <a:srgbClr val="000000"/>
                </a:solidFill>
                <a:latin typeface="Roboto Condensed"/>
              </a:rPr>
              <a:t> </a:t>
            </a:r>
            <a:r>
              <a:rPr lang="en-US" sz="4499" dirty="0" err="1">
                <a:solidFill>
                  <a:srgbClr val="000000"/>
                </a:solidFill>
                <a:latin typeface="Roboto Condensed"/>
              </a:rPr>
              <a:t>là</a:t>
            </a:r>
            <a:r>
              <a:rPr lang="en-US" sz="4499" dirty="0">
                <a:solidFill>
                  <a:srgbClr val="000000"/>
                </a:solidFill>
                <a:latin typeface="Roboto Condensed"/>
              </a:rPr>
              <a:t> </a:t>
            </a:r>
            <a:r>
              <a:rPr lang="en-US" sz="4499" dirty="0" err="1">
                <a:solidFill>
                  <a:srgbClr val="000000"/>
                </a:solidFill>
                <a:latin typeface="Roboto Condensed"/>
              </a:rPr>
              <a:t>việc</a:t>
            </a:r>
            <a:r>
              <a:rPr lang="en-US" sz="4499" dirty="0">
                <a:solidFill>
                  <a:srgbClr val="000000"/>
                </a:solidFill>
                <a:latin typeface="Roboto Condensed"/>
              </a:rPr>
              <a:t> </a:t>
            </a:r>
            <a:r>
              <a:rPr lang="en-US" sz="4499" dirty="0" err="1">
                <a:solidFill>
                  <a:srgbClr val="000000"/>
                </a:solidFill>
                <a:latin typeface="Roboto Condensed"/>
              </a:rPr>
              <a:t>xóa</a:t>
            </a:r>
            <a:r>
              <a:rPr lang="en-US" sz="4499" dirty="0">
                <a:solidFill>
                  <a:srgbClr val="000000"/>
                </a:solidFill>
                <a:latin typeface="Roboto Condensed"/>
              </a:rPr>
              <a:t> </a:t>
            </a:r>
            <a:r>
              <a:rPr lang="en-US" sz="4499" dirty="0" err="1">
                <a:solidFill>
                  <a:srgbClr val="000000"/>
                </a:solidFill>
                <a:latin typeface="Roboto Condensed"/>
              </a:rPr>
              <a:t>bỏ</a:t>
            </a:r>
            <a:r>
              <a:rPr lang="en-US" sz="4499" dirty="0">
                <a:solidFill>
                  <a:srgbClr val="000000"/>
                </a:solidFill>
                <a:latin typeface="Roboto Condensed"/>
              </a:rPr>
              <a:t> </a:t>
            </a:r>
            <a:r>
              <a:rPr lang="en-US" sz="4499" dirty="0" err="1">
                <a:solidFill>
                  <a:srgbClr val="000000"/>
                </a:solidFill>
                <a:latin typeface="Roboto Condensed"/>
              </a:rPr>
              <a:t>thân</a:t>
            </a:r>
            <a:r>
              <a:rPr lang="en-US" sz="4499" dirty="0">
                <a:solidFill>
                  <a:srgbClr val="000000"/>
                </a:solidFill>
                <a:latin typeface="Roboto Condensed"/>
              </a:rPr>
              <a:t> </a:t>
            </a:r>
            <a:r>
              <a:rPr lang="en-US" sz="4499" dirty="0" err="1">
                <a:solidFill>
                  <a:srgbClr val="000000"/>
                </a:solidFill>
                <a:latin typeface="Roboto Condensed"/>
              </a:rPr>
              <a:t>phận</a:t>
            </a:r>
            <a:r>
              <a:rPr lang="en-US" sz="4499" dirty="0">
                <a:solidFill>
                  <a:srgbClr val="000000"/>
                </a:solidFill>
                <a:latin typeface="Roboto Condensed"/>
              </a:rPr>
              <a:t> </a:t>
            </a:r>
            <a:r>
              <a:rPr lang="en-US" sz="4499" dirty="0" err="1">
                <a:solidFill>
                  <a:srgbClr val="000000"/>
                </a:solidFill>
                <a:latin typeface="Roboto Condensed"/>
              </a:rPr>
              <a:t>nô</a:t>
            </a:r>
            <a:r>
              <a:rPr lang="en-US" sz="4499" dirty="0">
                <a:solidFill>
                  <a:srgbClr val="000000"/>
                </a:solidFill>
                <a:latin typeface="Roboto Condensed"/>
              </a:rPr>
              <a:t> </a:t>
            </a:r>
            <a:r>
              <a:rPr lang="en-US" sz="4499" dirty="0" err="1">
                <a:solidFill>
                  <a:srgbClr val="000000"/>
                </a:solidFill>
                <a:latin typeface="Roboto Condensed"/>
              </a:rPr>
              <a:t>tì</a:t>
            </a:r>
            <a:r>
              <a:rPr lang="en-US" sz="4499" dirty="0">
                <a:solidFill>
                  <a:srgbClr val="000000"/>
                </a:solidFill>
                <a:latin typeface="Roboto Condensed"/>
              </a:rPr>
              <a:t> </a:t>
            </a:r>
            <a:r>
              <a:rPr lang="en-US" sz="4499" dirty="0" err="1">
                <a:solidFill>
                  <a:srgbClr val="000000"/>
                </a:solidFill>
                <a:latin typeface="Roboto Condensed"/>
              </a:rPr>
              <a:t>của</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cho</a:t>
            </a:r>
            <a:r>
              <a:rPr lang="en-US" sz="4499" dirty="0">
                <a:solidFill>
                  <a:srgbClr val="000000"/>
                </a:solidFill>
                <a:latin typeface="Roboto Condensed"/>
              </a:rPr>
              <a:t> </a:t>
            </a:r>
            <a:r>
              <a:rPr lang="en-US" sz="4499" dirty="0" err="1">
                <a:solidFill>
                  <a:srgbClr val="000000"/>
                </a:solidFill>
                <a:latin typeface="Roboto Condensed"/>
              </a:rPr>
              <a:t>cậu</a:t>
            </a:r>
            <a:r>
              <a:rPr lang="en-US" sz="4499" dirty="0">
                <a:solidFill>
                  <a:srgbClr val="000000"/>
                </a:solidFill>
                <a:latin typeface="Roboto Condensed"/>
              </a:rPr>
              <a:t> </a:t>
            </a:r>
            <a:r>
              <a:rPr lang="en-US" sz="4499" dirty="0" err="1">
                <a:solidFill>
                  <a:srgbClr val="000000"/>
                </a:solidFill>
                <a:latin typeface="Roboto Condensed"/>
              </a:rPr>
              <a:t>làm</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tự</a:t>
            </a:r>
            <a:r>
              <a:rPr lang="en-US" sz="4499" dirty="0">
                <a:solidFill>
                  <a:srgbClr val="000000"/>
                </a:solidFill>
                <a:latin typeface="Roboto Condensed"/>
              </a:rPr>
              <a:t>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0" name="Freeform 10"/>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1" name="Freeform 11"/>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grpSp>
        <p:nvGrpSpPr>
          <p:cNvPr id="12" name="Group 12"/>
          <p:cNvGrpSpPr>
            <a:grpSpLocks noChangeAspect="1"/>
          </p:cNvGrpSpPr>
          <p:nvPr/>
        </p:nvGrpSpPr>
        <p:grpSpPr>
          <a:xfrm rot="-6779253">
            <a:off x="-4703552" y="9484859"/>
            <a:ext cx="9902571" cy="6858447"/>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5" name="Group 15"/>
          <p:cNvGrpSpPr>
            <a:grpSpLocks noChangeAspect="1"/>
          </p:cNvGrpSpPr>
          <p:nvPr/>
        </p:nvGrpSpPr>
        <p:grpSpPr>
          <a:xfrm rot="-6779253">
            <a:off x="16884969" y="1733237"/>
            <a:ext cx="8426457" cy="5836102"/>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8" name="TextBox 18"/>
          <p:cNvSpPr txBox="1"/>
          <p:nvPr/>
        </p:nvSpPr>
        <p:spPr>
          <a:xfrm>
            <a:off x="3561236" y="1904456"/>
            <a:ext cx="14117164" cy="1436291"/>
          </a:xfrm>
          <a:prstGeom prst="rect">
            <a:avLst/>
          </a:prstGeom>
        </p:spPr>
        <p:txBody>
          <a:bodyPr wrap="square" lIns="0" tIns="0" rIns="0" bIns="0" rtlCol="0" anchor="t">
            <a:spAutoFit/>
          </a:bodyPr>
          <a:lstStyle/>
          <a:p>
            <a:pPr algn="ctr">
              <a:lnSpc>
                <a:spcPts val="11200"/>
              </a:lnSpc>
              <a:spcBef>
                <a:spcPct val="0"/>
              </a:spcBef>
            </a:pPr>
            <a:r>
              <a:rPr lang="en-US" sz="8000" dirty="0">
                <a:solidFill>
                  <a:srgbClr val="4D3527"/>
                </a:solidFill>
                <a:latin typeface="Fraunces Bold"/>
              </a:rPr>
              <a:t>3. </a:t>
            </a:r>
            <a:r>
              <a:rPr lang="en-US" sz="8000" dirty="0" smtClean="0">
                <a:solidFill>
                  <a:srgbClr val="4D3527"/>
                </a:solidFill>
                <a:latin typeface="Fraunces Bold"/>
              </a:rPr>
              <a:t>KHÁM PHÁ </a:t>
            </a:r>
            <a:r>
              <a:rPr lang="en-US" sz="8000" dirty="0" smtClean="0">
                <a:solidFill>
                  <a:srgbClr val="4D3527"/>
                </a:solidFill>
                <a:latin typeface="Fraunces Bold"/>
              </a:rPr>
              <a:t>VĂN </a:t>
            </a:r>
            <a:r>
              <a:rPr lang="en-US" sz="8000" dirty="0">
                <a:solidFill>
                  <a:srgbClr val="4D3527"/>
                </a:solidFill>
                <a:latin typeface="Fraunces Bold"/>
              </a:rPr>
              <a:t>BẢN</a:t>
            </a:r>
          </a:p>
        </p:txBody>
      </p:sp>
      <p:sp>
        <p:nvSpPr>
          <p:cNvPr id="19" name="TextBox 19"/>
          <p:cNvSpPr txBox="1"/>
          <p:nvPr/>
        </p:nvSpPr>
        <p:spPr>
          <a:xfrm>
            <a:off x="2420084" y="5241872"/>
            <a:ext cx="12779972" cy="2714626"/>
          </a:xfrm>
          <a:prstGeom prst="rect">
            <a:avLst/>
          </a:prstGeom>
        </p:spPr>
        <p:txBody>
          <a:bodyPr lIns="0" tIns="0" rIns="0" bIns="0" rtlCol="0" anchor="t">
            <a:spAutoFit/>
          </a:bodyPr>
          <a:lstStyle/>
          <a:p>
            <a:pPr algn="ctr">
              <a:lnSpc>
                <a:spcPts val="7699"/>
              </a:lnSpc>
            </a:pPr>
            <a:r>
              <a:rPr lang="en-US" sz="5499">
                <a:solidFill>
                  <a:srgbClr val="4D3527"/>
                </a:solidFill>
                <a:latin typeface="Roboto Condensed Bold"/>
              </a:rPr>
              <a:t>Nhiệm vụ:</a:t>
            </a:r>
          </a:p>
          <a:p>
            <a:pPr algn="ctr">
              <a:lnSpc>
                <a:spcPts val="6999"/>
              </a:lnSpc>
              <a:spcBef>
                <a:spcPct val="0"/>
              </a:spcBef>
            </a:pPr>
            <a:r>
              <a:rPr lang="en-US" sz="4999">
                <a:solidFill>
                  <a:srgbClr val="4D3527"/>
                </a:solidFill>
                <a:latin typeface="Roboto Condensed"/>
              </a:rPr>
              <a:t>Học sinh chia sẻ hiểu biết về tác giả và tác phẩm. </a:t>
            </a:r>
          </a:p>
          <a:p>
            <a:pPr algn="ctr">
              <a:lnSpc>
                <a:spcPts val="6999"/>
              </a:lnSpc>
              <a:spcBef>
                <a:spcPct val="0"/>
              </a:spcBef>
            </a:pPr>
            <a:r>
              <a:rPr lang="en-US" sz="4999">
                <a:solidFill>
                  <a:srgbClr val="4D3527"/>
                </a:solidFill>
                <a:latin typeface="Roboto Condensed"/>
              </a:rPr>
              <a:t>(HS thực hiện tìm hiểu ở nhà)</a:t>
            </a:r>
          </a:p>
        </p:txBody>
      </p:sp>
      <p:sp>
        <p:nvSpPr>
          <p:cNvPr id="20" name="TextBox 20"/>
          <p:cNvSpPr txBox="1"/>
          <p:nvPr/>
        </p:nvSpPr>
        <p:spPr>
          <a:xfrm>
            <a:off x="3925202" y="3629571"/>
            <a:ext cx="7495726" cy="1021716"/>
          </a:xfrm>
          <a:prstGeom prst="rect">
            <a:avLst/>
          </a:prstGeom>
        </p:spPr>
        <p:txBody>
          <a:bodyPr lIns="0" tIns="0" rIns="0" bIns="0" rtlCol="0" anchor="t">
            <a:spAutoFit/>
          </a:bodyPr>
          <a:lstStyle/>
          <a:p>
            <a:pPr>
              <a:lnSpc>
                <a:spcPts val="8259"/>
              </a:lnSpc>
              <a:spcBef>
                <a:spcPct val="0"/>
              </a:spcBef>
            </a:pPr>
            <a:r>
              <a:rPr lang="en-US" sz="5899" dirty="0">
                <a:solidFill>
                  <a:srgbClr val="6C453E"/>
                </a:solidFill>
                <a:latin typeface="#9Slide07 SVNUT Triumph Press"/>
              </a:rPr>
              <a:t>3.1 </a:t>
            </a:r>
            <a:r>
              <a:rPr lang="en-US" sz="5899" dirty="0" err="1" smtClean="0">
                <a:solidFill>
                  <a:srgbClr val="6C453E"/>
                </a:solidFill>
                <a:latin typeface="#9Slide07 SVNUT Triumph Press"/>
              </a:rPr>
              <a:t>Tác</a:t>
            </a:r>
            <a:r>
              <a:rPr lang="en-US" sz="5899" dirty="0" smtClean="0">
                <a:solidFill>
                  <a:srgbClr val="6C453E"/>
                </a:solidFill>
                <a:latin typeface="#9Slide07 SVNUT Triumph Press"/>
              </a:rPr>
              <a:t> </a:t>
            </a:r>
            <a:r>
              <a:rPr lang="en-US" sz="5899" dirty="0" err="1" smtClean="0">
                <a:solidFill>
                  <a:srgbClr val="6C453E"/>
                </a:solidFill>
                <a:latin typeface="#9Slide07 SVNUT Triumph Press"/>
              </a:rPr>
              <a:t>giả</a:t>
            </a:r>
            <a:r>
              <a:rPr lang="en-US" sz="5899" dirty="0" smtClean="0">
                <a:solidFill>
                  <a:srgbClr val="6C453E"/>
                </a:solidFill>
                <a:latin typeface="#9Slide07 SVNUT Triumph Press"/>
              </a:rPr>
              <a:t>, </a:t>
            </a:r>
            <a:r>
              <a:rPr lang="en-US" sz="5899" dirty="0" err="1" smtClean="0">
                <a:solidFill>
                  <a:srgbClr val="6C453E"/>
                </a:solidFill>
                <a:latin typeface="#9Slide07 SVNUT Triumph Press"/>
              </a:rPr>
              <a:t>văn</a:t>
            </a:r>
            <a:r>
              <a:rPr lang="en-US" sz="5899" dirty="0" smtClean="0">
                <a:solidFill>
                  <a:srgbClr val="6C453E"/>
                </a:solidFill>
                <a:latin typeface="#9Slide07 SVNUT Triumph Press"/>
              </a:rPr>
              <a:t> </a:t>
            </a:r>
            <a:r>
              <a:rPr lang="en-US" sz="5899" dirty="0" err="1" smtClean="0">
                <a:solidFill>
                  <a:srgbClr val="6C453E"/>
                </a:solidFill>
                <a:latin typeface="#9Slide07 SVNUT Triumph Press"/>
              </a:rPr>
              <a:t>bản</a:t>
            </a:r>
            <a:endParaRPr lang="en-US" sz="5899" dirty="0">
              <a:solidFill>
                <a:srgbClr val="6C453E"/>
              </a:solidFill>
              <a:latin typeface="#9Slide07 SVNUT Triumph Press"/>
            </a:endParaRPr>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1832</Words>
  <Application>Microsoft Office PowerPoint</Application>
  <PresentationFormat>Custom</PresentationFormat>
  <Paragraphs>128</Paragraphs>
  <Slides>28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Roboto Condensed Bold</vt:lpstr>
      <vt:lpstr>Roboto Condensed Italics</vt:lpstr>
      <vt:lpstr>Calibri</vt:lpstr>
      <vt:lpstr>Fraunces Heavy</vt:lpstr>
      <vt:lpstr>#9Slide07 Crocante</vt:lpstr>
      <vt:lpstr>Roboto Condensed</vt:lpstr>
      <vt:lpstr>#9Slide05 VL Fadilla</vt:lpstr>
      <vt:lpstr>#9Slide07 SVNUT Triumph Press</vt:lpstr>
      <vt:lpstr>Fraunces Bold</vt:lpstr>
      <vt:lpstr>Arial</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8CD-B8-Doc3-Ben bo Thien Mac</dc:title>
  <dc:creator>Hai Anh</dc:creator>
  <cp:lastModifiedBy>Admin</cp:lastModifiedBy>
  <cp:revision>3</cp:revision>
  <dcterms:created xsi:type="dcterms:W3CDTF">2006-08-16T00:00:00Z</dcterms:created>
  <dcterms:modified xsi:type="dcterms:W3CDTF">2024-01-24T01:26:55Z</dcterms:modified>
  <dc:identifier>DAF4gWBIFNc</dc:identifier>
</cp:coreProperties>
</file>