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18288000" cy="10287000"/>
  <p:notesSz cx="6858000" cy="9144000"/>
  <p:embeddedFontLst>
    <p:embeddedFont>
      <p:font typeface="Fraunces Bold" panose="020B0604020202020204" charset="0"/>
      <p:regular r:id="rId25"/>
    </p:embeddedFont>
    <p:embeddedFont>
      <p:font typeface="#9Slide05 Dear Saturday" panose="020B0604020202020204" charset="0"/>
      <p:regular r:id="rId26"/>
    </p:embeddedFont>
    <p:embeddedFont>
      <p:font typeface="Calibri" panose="020F0502020204030204" pitchFamily="34" charset="0"/>
      <p:regular r:id="rId27"/>
      <p:bold r:id="rId28"/>
      <p:italic r:id="rId29"/>
      <p:boldItalic r:id="rId30"/>
    </p:embeddedFont>
    <p:embeddedFont>
      <p:font typeface="Roboto Condensed Italics" panose="020B0604020202020204" charset="0"/>
      <p:regular r:id="rId31"/>
    </p:embeddedFont>
    <p:embeddedFont>
      <p:font typeface="Roboto Condensed Bold" panose="020B0604020202020204" charset="0"/>
      <p:regular r:id="rId32"/>
    </p:embeddedFont>
    <p:embeddedFont>
      <p:font typeface="#9Slide07 SFU Blackout" panose="020B0604020202020204" charset="0"/>
      <p:regular r:id="rId33"/>
    </p:embeddedFont>
    <p:embeddedFont>
      <p:font typeface="#9Slide07 Crocante" panose="020B0604020202020204" charset="0"/>
      <p:regular r:id="rId34"/>
    </p:embeddedFont>
    <p:embeddedFont>
      <p:font typeface="Roboto Condensed" panose="020B0604020202020204" charset="0"/>
      <p:regular r:id="rId35"/>
      <p:bold r:id="rId36"/>
      <p:italic r:id="rId37"/>
      <p:boldItalic r:id="rId38"/>
    </p:embeddedFont>
    <p:embeddedFont>
      <p:font typeface="#9Slide07 IcielSoup of Justice" panose="020B0604020202020204" charset="0"/>
      <p:regular r:id="rId39"/>
    </p:embeddedFont>
    <p:embeddedFont>
      <p:font typeface="#9Slide07 SVNUT Triumph Pres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svg"/><Relationship Id="rId9"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6144785" y="4037166"/>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5"/>
            <a:stretch>
              <a:fillRect/>
            </a:stretch>
          </a:blipFill>
        </p:spPr>
        <p:txBody>
          <a:bodyPr/>
          <a:lstStyle/>
          <a:p>
            <a:endParaRPr lang="en-US"/>
          </a:p>
        </p:txBody>
      </p:sp>
      <p:sp>
        <p:nvSpPr>
          <p:cNvPr id="6" name="Freeform 6"/>
          <p:cNvSpPr/>
          <p:nvPr/>
        </p:nvSpPr>
        <p:spPr>
          <a:xfrm>
            <a:off x="15377482" y="6776085"/>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3282351" y="3913359"/>
            <a:ext cx="11243995" cy="5344941"/>
            <a:chOff x="0" y="0"/>
            <a:chExt cx="2961381" cy="1407721"/>
          </a:xfrm>
        </p:grpSpPr>
        <p:sp>
          <p:nvSpPr>
            <p:cNvPr id="8" name="Freeform 8"/>
            <p:cNvSpPr/>
            <p:nvPr/>
          </p:nvSpPr>
          <p:spPr>
            <a:xfrm>
              <a:off x="0" y="0"/>
              <a:ext cx="2961381" cy="1407721"/>
            </a:xfrm>
            <a:custGeom>
              <a:avLst/>
              <a:gdLst/>
              <a:ahLst/>
              <a:cxnLst/>
              <a:rect l="l" t="t" r="r" b="b"/>
              <a:pathLst>
                <a:path w="2961381" h="1407721">
                  <a:moveTo>
                    <a:pt x="35115" y="0"/>
                  </a:moveTo>
                  <a:lnTo>
                    <a:pt x="2926266" y="0"/>
                  </a:lnTo>
                  <a:cubicBezTo>
                    <a:pt x="2945660" y="0"/>
                    <a:pt x="2961381" y="15722"/>
                    <a:pt x="2961381" y="35115"/>
                  </a:cubicBezTo>
                  <a:lnTo>
                    <a:pt x="2961381" y="1372606"/>
                  </a:lnTo>
                  <a:cubicBezTo>
                    <a:pt x="2961381" y="1381919"/>
                    <a:pt x="2957682" y="1390851"/>
                    <a:pt x="2951096" y="1397436"/>
                  </a:cubicBezTo>
                  <a:cubicBezTo>
                    <a:pt x="2944511" y="1404021"/>
                    <a:pt x="2935579" y="1407721"/>
                    <a:pt x="2926266" y="1407721"/>
                  </a:cubicBezTo>
                  <a:lnTo>
                    <a:pt x="35115" y="1407721"/>
                  </a:lnTo>
                  <a:cubicBezTo>
                    <a:pt x="25802" y="1407721"/>
                    <a:pt x="16871" y="1404021"/>
                    <a:pt x="10285" y="1397436"/>
                  </a:cubicBezTo>
                  <a:cubicBezTo>
                    <a:pt x="3700" y="1390851"/>
                    <a:pt x="0" y="1381919"/>
                    <a:pt x="0" y="1372606"/>
                  </a:cubicBezTo>
                  <a:lnTo>
                    <a:pt x="0" y="35115"/>
                  </a:lnTo>
                  <a:cubicBezTo>
                    <a:pt x="0" y="25802"/>
                    <a:pt x="3700" y="16871"/>
                    <a:pt x="10285" y="10285"/>
                  </a:cubicBezTo>
                  <a:cubicBezTo>
                    <a:pt x="16871" y="3700"/>
                    <a:pt x="25802" y="0"/>
                    <a:pt x="35115" y="0"/>
                  </a:cubicBezTo>
                  <a:close/>
                </a:path>
              </a:pathLst>
            </a:custGeom>
            <a:solidFill>
              <a:srgbClr val="FFFFFF"/>
            </a:solidFill>
          </p:spPr>
          <p:txBody>
            <a:bodyPr/>
            <a:lstStyle/>
            <a:p>
              <a:endParaRPr lang="en-US"/>
            </a:p>
          </p:txBody>
        </p:sp>
        <p:sp>
          <p:nvSpPr>
            <p:cNvPr id="9" name="TextBox 9"/>
            <p:cNvSpPr txBox="1"/>
            <p:nvPr/>
          </p:nvSpPr>
          <p:spPr>
            <a:xfrm>
              <a:off x="0" y="-47625"/>
              <a:ext cx="2961381" cy="145534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282351" y="4422702"/>
            <a:ext cx="11111814" cy="4221480"/>
          </a:xfrm>
          <a:prstGeom prst="rect">
            <a:avLst/>
          </a:prstGeom>
        </p:spPr>
        <p:txBody>
          <a:bodyPr lIns="0" tIns="0" rIns="0" bIns="0" rtlCol="0" anchor="t">
            <a:spAutoFit/>
          </a:bodyPr>
          <a:lstStyle/>
          <a:p>
            <a:pPr marL="1036320" lvl="1" indent="-518160" algn="just">
              <a:lnSpc>
                <a:spcPts val="6719"/>
              </a:lnSpc>
              <a:buFont typeface="Arial"/>
              <a:buChar char="•"/>
            </a:pPr>
            <a:r>
              <a:rPr lang="en-US" sz="4800">
                <a:solidFill>
                  <a:srgbClr val="50381E"/>
                </a:solidFill>
                <a:latin typeface="Roboto Condensed"/>
              </a:rPr>
              <a:t>GV đưa ra các từ khóa, nhiệm vụ của học sinh sắp xếp các từ khóa đó thành câu đúng về nghĩa và ngữ pháp. </a:t>
            </a:r>
          </a:p>
          <a:p>
            <a:pPr marL="1036320" lvl="1" indent="-518160" algn="just">
              <a:lnSpc>
                <a:spcPts val="6719"/>
              </a:lnSpc>
              <a:buFont typeface="Arial"/>
              <a:buChar char="•"/>
            </a:pPr>
            <a:r>
              <a:rPr lang="en-US" sz="4800">
                <a:solidFill>
                  <a:srgbClr val="50381E"/>
                </a:solidFill>
                <a:latin typeface="Roboto Condensed"/>
              </a:rPr>
              <a:t>Thời gian sắp xếp tối đa 1 phút. HS có câu trả lời đúng được nhận điểm thưởng.</a:t>
            </a:r>
          </a:p>
        </p:txBody>
      </p:sp>
      <p:sp>
        <p:nvSpPr>
          <p:cNvPr id="11" name="TextBox 11"/>
          <p:cNvSpPr txBox="1"/>
          <p:nvPr/>
        </p:nvSpPr>
        <p:spPr>
          <a:xfrm>
            <a:off x="1143001" y="1221563"/>
            <a:ext cx="14123780" cy="1631152"/>
          </a:xfrm>
          <a:prstGeom prst="rect">
            <a:avLst/>
          </a:prstGeom>
        </p:spPr>
        <p:txBody>
          <a:bodyPr wrap="square" lIns="0" tIns="0" rIns="0" bIns="0" rtlCol="0" anchor="t">
            <a:spAutoFit/>
          </a:bodyPr>
          <a:lstStyle/>
          <a:p>
            <a:pPr algn="ctr">
              <a:lnSpc>
                <a:spcPts val="14560"/>
              </a:lnSpc>
              <a:spcBef>
                <a:spcPct val="0"/>
              </a:spcBef>
            </a:pPr>
            <a:r>
              <a:rPr lang="en-US" sz="10400" dirty="0">
                <a:solidFill>
                  <a:srgbClr val="8F7452"/>
                </a:solidFill>
                <a:latin typeface="#9Slide07 SFU Blackout"/>
              </a:rPr>
              <a:t>NGHỆ THUẬT SẮP ĐẶT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3854580" y="3736812"/>
            <a:ext cx="3763636" cy="7343680"/>
          </a:xfrm>
          <a:custGeom>
            <a:avLst/>
            <a:gdLst/>
            <a:ahLst/>
            <a:cxnLst/>
            <a:rect l="l" t="t" r="r" b="b"/>
            <a:pathLst>
              <a:path w="3763636" h="7343680">
                <a:moveTo>
                  <a:pt x="0" y="0"/>
                </a:moveTo>
                <a:lnTo>
                  <a:pt x="3763637" y="0"/>
                </a:lnTo>
                <a:lnTo>
                  <a:pt x="3763637" y="7343680"/>
                </a:lnTo>
                <a:lnTo>
                  <a:pt x="0" y="7343680"/>
                </a:lnTo>
                <a:lnTo>
                  <a:pt x="0" y="0"/>
                </a:lnTo>
                <a:close/>
              </a:path>
            </a:pathLst>
          </a:custGeom>
          <a:blipFill>
            <a:blip r:embed="rId5"/>
            <a:stretch>
              <a:fillRect/>
            </a:stretch>
          </a:blipFill>
        </p:spPr>
        <p:txBody>
          <a:bodyPr/>
          <a:lstStyle/>
          <a:p>
            <a:endParaRPr lang="en-US"/>
          </a:p>
        </p:txBody>
      </p:sp>
      <p:sp>
        <p:nvSpPr>
          <p:cNvPr id="6" name="Freeform 6"/>
          <p:cNvSpPr/>
          <p:nvPr/>
        </p:nvSpPr>
        <p:spPr>
          <a:xfrm>
            <a:off x="13854580" y="7114615"/>
            <a:ext cx="3763636" cy="7343680"/>
          </a:xfrm>
          <a:custGeom>
            <a:avLst/>
            <a:gdLst/>
            <a:ahLst/>
            <a:cxnLst/>
            <a:rect l="l" t="t" r="r" b="b"/>
            <a:pathLst>
              <a:path w="3763636" h="7343680">
                <a:moveTo>
                  <a:pt x="0" y="0"/>
                </a:moveTo>
                <a:lnTo>
                  <a:pt x="3763637" y="0"/>
                </a:lnTo>
                <a:lnTo>
                  <a:pt x="3763637" y="7343681"/>
                </a:lnTo>
                <a:lnTo>
                  <a:pt x="0" y="7343681"/>
                </a:lnTo>
                <a:lnTo>
                  <a:pt x="0" y="0"/>
                </a:lnTo>
                <a:close/>
              </a:path>
            </a:pathLst>
          </a:custGeom>
          <a:blipFill>
            <a:blip r:embed="rId5"/>
            <a:stretch>
              <a:fillRect/>
            </a:stretch>
          </a:blipFill>
        </p:spPr>
        <p:txBody>
          <a:bodyPr/>
          <a:lstStyle/>
          <a:p>
            <a:endParaRPr lang="en-US"/>
          </a:p>
        </p:txBody>
      </p:sp>
      <p:sp>
        <p:nvSpPr>
          <p:cNvPr id="7" name="Freeform 7"/>
          <p:cNvSpPr/>
          <p:nvPr/>
        </p:nvSpPr>
        <p:spPr>
          <a:xfrm>
            <a:off x="2104278" y="-1266540"/>
            <a:ext cx="2908325" cy="3541339"/>
          </a:xfrm>
          <a:custGeom>
            <a:avLst/>
            <a:gdLst/>
            <a:ahLst/>
            <a:cxnLst/>
            <a:rect l="l" t="t" r="r" b="b"/>
            <a:pathLst>
              <a:path w="2908325" h="3541339">
                <a:moveTo>
                  <a:pt x="0" y="0"/>
                </a:moveTo>
                <a:lnTo>
                  <a:pt x="2908325" y="0"/>
                </a:lnTo>
                <a:lnTo>
                  <a:pt x="2908325" y="3541339"/>
                </a:lnTo>
                <a:lnTo>
                  <a:pt x="0" y="3541339"/>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3761655" y="3368993"/>
            <a:ext cx="11243995" cy="5344941"/>
            <a:chOff x="0" y="0"/>
            <a:chExt cx="2961381" cy="1407721"/>
          </a:xfrm>
        </p:grpSpPr>
        <p:sp>
          <p:nvSpPr>
            <p:cNvPr id="9" name="Freeform 9"/>
            <p:cNvSpPr/>
            <p:nvPr/>
          </p:nvSpPr>
          <p:spPr>
            <a:xfrm>
              <a:off x="0" y="0"/>
              <a:ext cx="2961381" cy="1407721"/>
            </a:xfrm>
            <a:custGeom>
              <a:avLst/>
              <a:gdLst/>
              <a:ahLst/>
              <a:cxnLst/>
              <a:rect l="l" t="t" r="r" b="b"/>
              <a:pathLst>
                <a:path w="2961381" h="1407721">
                  <a:moveTo>
                    <a:pt x="35115" y="0"/>
                  </a:moveTo>
                  <a:lnTo>
                    <a:pt x="2926266" y="0"/>
                  </a:lnTo>
                  <a:cubicBezTo>
                    <a:pt x="2945660" y="0"/>
                    <a:pt x="2961381" y="15722"/>
                    <a:pt x="2961381" y="35115"/>
                  </a:cubicBezTo>
                  <a:lnTo>
                    <a:pt x="2961381" y="1372606"/>
                  </a:lnTo>
                  <a:cubicBezTo>
                    <a:pt x="2961381" y="1381919"/>
                    <a:pt x="2957682" y="1390851"/>
                    <a:pt x="2951096" y="1397436"/>
                  </a:cubicBezTo>
                  <a:cubicBezTo>
                    <a:pt x="2944511" y="1404021"/>
                    <a:pt x="2935579" y="1407721"/>
                    <a:pt x="2926266" y="1407721"/>
                  </a:cubicBezTo>
                  <a:lnTo>
                    <a:pt x="35115" y="1407721"/>
                  </a:lnTo>
                  <a:cubicBezTo>
                    <a:pt x="25802" y="1407721"/>
                    <a:pt x="16871" y="1404021"/>
                    <a:pt x="10285" y="1397436"/>
                  </a:cubicBezTo>
                  <a:cubicBezTo>
                    <a:pt x="3700" y="1390851"/>
                    <a:pt x="0" y="1381919"/>
                    <a:pt x="0" y="1372606"/>
                  </a:cubicBezTo>
                  <a:lnTo>
                    <a:pt x="0" y="35115"/>
                  </a:lnTo>
                  <a:cubicBezTo>
                    <a:pt x="0" y="25802"/>
                    <a:pt x="3700" y="16871"/>
                    <a:pt x="10285" y="10285"/>
                  </a:cubicBezTo>
                  <a:cubicBezTo>
                    <a:pt x="16871" y="3700"/>
                    <a:pt x="25802" y="0"/>
                    <a:pt x="35115" y="0"/>
                  </a:cubicBezTo>
                  <a:close/>
                </a:path>
              </a:pathLst>
            </a:custGeom>
            <a:solidFill>
              <a:srgbClr val="D6CCBC"/>
            </a:solidFill>
          </p:spPr>
          <p:txBody>
            <a:bodyPr/>
            <a:lstStyle/>
            <a:p>
              <a:endParaRPr lang="en-US"/>
            </a:p>
          </p:txBody>
        </p:sp>
        <p:sp>
          <p:nvSpPr>
            <p:cNvPr id="10" name="TextBox 10"/>
            <p:cNvSpPr txBox="1"/>
            <p:nvPr/>
          </p:nvSpPr>
          <p:spPr>
            <a:xfrm>
              <a:off x="0" y="-47625"/>
              <a:ext cx="2961381" cy="145534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618961" y="4007631"/>
            <a:ext cx="9050079" cy="3943840"/>
          </a:xfrm>
          <a:prstGeom prst="rect">
            <a:avLst/>
          </a:prstGeom>
        </p:spPr>
        <p:txBody>
          <a:bodyPr lIns="0" tIns="0" rIns="0" bIns="0" rtlCol="0" anchor="t">
            <a:spAutoFit/>
          </a:bodyPr>
          <a:lstStyle/>
          <a:p>
            <a:pPr algn="just">
              <a:lnSpc>
                <a:spcPts val="7840"/>
              </a:lnSpc>
              <a:spcBef>
                <a:spcPct val="0"/>
              </a:spcBef>
            </a:pPr>
            <a:r>
              <a:rPr lang="en-US" sz="5600">
                <a:solidFill>
                  <a:srgbClr val="50381E"/>
                </a:solidFill>
                <a:latin typeface="Roboto Condensed"/>
              </a:rPr>
              <a:t>Qua các bài tập trên, em hãy cho biết thế nào là câu khẳng định, câu phủ định và chức năng của những kiểu câu đó là gì?</a:t>
            </a:r>
          </a:p>
        </p:txBody>
      </p:sp>
      <p:sp>
        <p:nvSpPr>
          <p:cNvPr id="12" name="TextBox 12"/>
          <p:cNvSpPr txBox="1"/>
          <p:nvPr/>
        </p:nvSpPr>
        <p:spPr>
          <a:xfrm>
            <a:off x="4111327" y="1673772"/>
            <a:ext cx="10065346" cy="1078230"/>
          </a:xfrm>
          <a:prstGeom prst="rect">
            <a:avLst/>
          </a:prstGeom>
        </p:spPr>
        <p:txBody>
          <a:bodyPr lIns="0" tIns="0" rIns="0" bIns="0" rtlCol="0" anchor="t">
            <a:spAutoFit/>
          </a:bodyPr>
          <a:lstStyle/>
          <a:p>
            <a:pPr algn="just">
              <a:lnSpc>
                <a:spcPts val="8819"/>
              </a:lnSpc>
              <a:spcBef>
                <a:spcPct val="0"/>
              </a:spcBef>
            </a:pPr>
            <a:r>
              <a:rPr lang="en-US" sz="6299">
                <a:solidFill>
                  <a:srgbClr val="685039"/>
                </a:solidFill>
                <a:latin typeface="Fraunces Bold"/>
              </a:rPr>
              <a:t>I. TRI THỨC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5400000">
            <a:off x="-5126062"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4"/>
            <a:stretch>
              <a:fillRect/>
            </a:stretch>
          </a:blipFill>
        </p:spPr>
        <p:txBody>
          <a:bodyPr/>
          <a:lstStyle/>
          <a:p>
            <a:endParaRPr lang="en-US"/>
          </a:p>
        </p:txBody>
      </p:sp>
      <p:sp>
        <p:nvSpPr>
          <p:cNvPr id="4" name="Freeform 4"/>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6"/>
            <a:stretch>
              <a:fillRect/>
            </a:stretch>
          </a:blipFill>
        </p:spPr>
        <p:txBody>
          <a:bodyPr/>
          <a:lstStyle/>
          <a:p>
            <a:endParaRPr lang="en-US"/>
          </a:p>
        </p:txBody>
      </p:sp>
      <p:sp>
        <p:nvSpPr>
          <p:cNvPr id="6" name="Freeform 6"/>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10800000">
            <a:off x="15414881" y="805259"/>
            <a:ext cx="2427423" cy="2419278"/>
          </a:xfrm>
          <a:custGeom>
            <a:avLst/>
            <a:gdLst/>
            <a:ahLst/>
            <a:cxnLst/>
            <a:rect l="l" t="t" r="r" b="b"/>
            <a:pathLst>
              <a:path w="2427423" h="2419278">
                <a:moveTo>
                  <a:pt x="0" y="0"/>
                </a:moveTo>
                <a:lnTo>
                  <a:pt x="2427424" y="0"/>
                </a:lnTo>
                <a:lnTo>
                  <a:pt x="2427424" y="2419278"/>
                </a:lnTo>
                <a:lnTo>
                  <a:pt x="0" y="2419278"/>
                </a:lnTo>
                <a:lnTo>
                  <a:pt x="0" y="0"/>
                </a:lnTo>
                <a:close/>
              </a:path>
            </a:pathLst>
          </a:custGeom>
          <a:blipFill>
            <a:blip r:embed="rId9"/>
            <a:stretch>
              <a:fillRect/>
            </a:stretch>
          </a:blipFill>
        </p:spPr>
        <p:txBody>
          <a:bodyPr/>
          <a:lstStyle/>
          <a:p>
            <a:endParaRPr lang="en-US"/>
          </a:p>
        </p:txBody>
      </p:sp>
      <p:sp>
        <p:nvSpPr>
          <p:cNvPr id="9" name="Freeform 9"/>
          <p:cNvSpPr/>
          <p:nvPr/>
        </p:nvSpPr>
        <p:spPr>
          <a:xfrm>
            <a:off x="530753" y="6572126"/>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3746695" y="3024512"/>
            <a:ext cx="14307558" cy="2431897"/>
            <a:chOff x="0" y="0"/>
            <a:chExt cx="3768246" cy="640500"/>
          </a:xfrm>
        </p:grpSpPr>
        <p:sp>
          <p:nvSpPr>
            <p:cNvPr id="11" name="Freeform 11"/>
            <p:cNvSpPr/>
            <p:nvPr/>
          </p:nvSpPr>
          <p:spPr>
            <a:xfrm>
              <a:off x="0" y="0"/>
              <a:ext cx="3768246" cy="640500"/>
            </a:xfrm>
            <a:custGeom>
              <a:avLst/>
              <a:gdLst/>
              <a:ahLst/>
              <a:cxnLst/>
              <a:rect l="l" t="t" r="r" b="b"/>
              <a:pathLst>
                <a:path w="3768246" h="640500">
                  <a:moveTo>
                    <a:pt x="8117" y="0"/>
                  </a:moveTo>
                  <a:lnTo>
                    <a:pt x="3760129" y="0"/>
                  </a:lnTo>
                  <a:cubicBezTo>
                    <a:pt x="3764612" y="0"/>
                    <a:pt x="3768246" y="3634"/>
                    <a:pt x="3768246" y="8117"/>
                  </a:cubicBezTo>
                  <a:lnTo>
                    <a:pt x="3768246" y="632383"/>
                  </a:lnTo>
                  <a:cubicBezTo>
                    <a:pt x="3768246" y="634536"/>
                    <a:pt x="3767391" y="636600"/>
                    <a:pt x="3765869" y="638122"/>
                  </a:cubicBezTo>
                  <a:cubicBezTo>
                    <a:pt x="3764347" y="639644"/>
                    <a:pt x="3762282" y="640500"/>
                    <a:pt x="3760129" y="640500"/>
                  </a:cubicBezTo>
                  <a:lnTo>
                    <a:pt x="8117" y="640500"/>
                  </a:lnTo>
                  <a:cubicBezTo>
                    <a:pt x="5964" y="640500"/>
                    <a:pt x="3899" y="639644"/>
                    <a:pt x="2377" y="638122"/>
                  </a:cubicBezTo>
                  <a:cubicBezTo>
                    <a:pt x="855" y="636600"/>
                    <a:pt x="0" y="634536"/>
                    <a:pt x="0" y="632383"/>
                  </a:cubicBezTo>
                  <a:lnTo>
                    <a:pt x="0" y="8117"/>
                  </a:lnTo>
                  <a:cubicBezTo>
                    <a:pt x="0" y="5964"/>
                    <a:pt x="855" y="3899"/>
                    <a:pt x="2377" y="2377"/>
                  </a:cubicBezTo>
                  <a:cubicBezTo>
                    <a:pt x="3899" y="855"/>
                    <a:pt x="5964" y="0"/>
                    <a:pt x="8117" y="0"/>
                  </a:cubicBezTo>
                  <a:close/>
                </a:path>
              </a:pathLst>
            </a:custGeom>
            <a:solidFill>
              <a:srgbClr val="000000">
                <a:alpha val="0"/>
              </a:srgbClr>
            </a:solidFill>
            <a:ln w="38100" cap="sq">
              <a:solidFill>
                <a:srgbClr val="A58869"/>
              </a:solidFill>
              <a:prstDash val="solid"/>
              <a:miter/>
            </a:ln>
          </p:spPr>
          <p:txBody>
            <a:bodyPr/>
            <a:lstStyle/>
            <a:p>
              <a:endParaRPr lang="en-US"/>
            </a:p>
          </p:txBody>
        </p:sp>
        <p:sp>
          <p:nvSpPr>
            <p:cNvPr id="12" name="TextBox 12"/>
            <p:cNvSpPr txBox="1"/>
            <p:nvPr/>
          </p:nvSpPr>
          <p:spPr>
            <a:xfrm>
              <a:off x="0" y="-28575"/>
              <a:ext cx="3768246" cy="6690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286215" y="2431834"/>
            <a:ext cx="6879611" cy="1185355"/>
            <a:chOff x="0" y="0"/>
            <a:chExt cx="1811914" cy="312192"/>
          </a:xfrm>
        </p:grpSpPr>
        <p:sp>
          <p:nvSpPr>
            <p:cNvPr id="14" name="Freeform 14"/>
            <p:cNvSpPr/>
            <p:nvPr/>
          </p:nvSpPr>
          <p:spPr>
            <a:xfrm>
              <a:off x="0" y="0"/>
              <a:ext cx="1811914" cy="312192"/>
            </a:xfrm>
            <a:custGeom>
              <a:avLst/>
              <a:gdLst/>
              <a:ahLst/>
              <a:cxnLst/>
              <a:rect l="l" t="t" r="r" b="b"/>
              <a:pathLst>
                <a:path w="1811914" h="312192">
                  <a:moveTo>
                    <a:pt x="16880" y="0"/>
                  </a:moveTo>
                  <a:lnTo>
                    <a:pt x="1795034" y="0"/>
                  </a:lnTo>
                  <a:cubicBezTo>
                    <a:pt x="1804356" y="0"/>
                    <a:pt x="1811914" y="7557"/>
                    <a:pt x="1811914" y="16880"/>
                  </a:cubicBezTo>
                  <a:lnTo>
                    <a:pt x="1811914" y="295312"/>
                  </a:lnTo>
                  <a:cubicBezTo>
                    <a:pt x="1811914" y="304635"/>
                    <a:pt x="1804356" y="312192"/>
                    <a:pt x="1795034" y="312192"/>
                  </a:cubicBezTo>
                  <a:lnTo>
                    <a:pt x="16880" y="312192"/>
                  </a:lnTo>
                  <a:cubicBezTo>
                    <a:pt x="7557" y="312192"/>
                    <a:pt x="0" y="304635"/>
                    <a:pt x="0" y="295312"/>
                  </a:cubicBezTo>
                  <a:lnTo>
                    <a:pt x="0" y="16880"/>
                  </a:lnTo>
                  <a:cubicBezTo>
                    <a:pt x="0" y="7557"/>
                    <a:pt x="7557" y="0"/>
                    <a:pt x="16880" y="0"/>
                  </a:cubicBezTo>
                  <a:close/>
                </a:path>
              </a:pathLst>
            </a:custGeom>
            <a:solidFill>
              <a:srgbClr val="D6CCBC"/>
            </a:solidFill>
            <a:ln w="38100" cap="sq">
              <a:solidFill>
                <a:srgbClr val="A58869"/>
              </a:solidFill>
              <a:prstDash val="solid"/>
              <a:miter/>
            </a:ln>
          </p:spPr>
          <p:txBody>
            <a:bodyPr/>
            <a:lstStyle/>
            <a:p>
              <a:endParaRPr lang="en-US"/>
            </a:p>
          </p:txBody>
        </p:sp>
        <p:sp>
          <p:nvSpPr>
            <p:cNvPr id="15" name="TextBox 15"/>
            <p:cNvSpPr txBox="1"/>
            <p:nvPr/>
          </p:nvSpPr>
          <p:spPr>
            <a:xfrm>
              <a:off x="0" y="-28575"/>
              <a:ext cx="1811914" cy="340767"/>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746695" y="6313659"/>
            <a:ext cx="14307558" cy="3653593"/>
            <a:chOff x="0" y="0"/>
            <a:chExt cx="3768246" cy="962263"/>
          </a:xfrm>
        </p:grpSpPr>
        <p:sp>
          <p:nvSpPr>
            <p:cNvPr id="17" name="Freeform 17"/>
            <p:cNvSpPr/>
            <p:nvPr/>
          </p:nvSpPr>
          <p:spPr>
            <a:xfrm>
              <a:off x="0" y="0"/>
              <a:ext cx="3768246" cy="962263"/>
            </a:xfrm>
            <a:custGeom>
              <a:avLst/>
              <a:gdLst/>
              <a:ahLst/>
              <a:cxnLst/>
              <a:rect l="l" t="t" r="r" b="b"/>
              <a:pathLst>
                <a:path w="3768246" h="962263">
                  <a:moveTo>
                    <a:pt x="8117" y="0"/>
                  </a:moveTo>
                  <a:lnTo>
                    <a:pt x="3760129" y="0"/>
                  </a:lnTo>
                  <a:cubicBezTo>
                    <a:pt x="3764612" y="0"/>
                    <a:pt x="3768246" y="3634"/>
                    <a:pt x="3768246" y="8117"/>
                  </a:cubicBezTo>
                  <a:lnTo>
                    <a:pt x="3768246" y="954147"/>
                  </a:lnTo>
                  <a:cubicBezTo>
                    <a:pt x="3768246" y="956299"/>
                    <a:pt x="3767391" y="958364"/>
                    <a:pt x="3765869" y="959886"/>
                  </a:cubicBezTo>
                  <a:cubicBezTo>
                    <a:pt x="3764347" y="961408"/>
                    <a:pt x="3762282" y="962263"/>
                    <a:pt x="3760129" y="962263"/>
                  </a:cubicBezTo>
                  <a:lnTo>
                    <a:pt x="8117" y="962263"/>
                  </a:lnTo>
                  <a:cubicBezTo>
                    <a:pt x="5964" y="962263"/>
                    <a:pt x="3899" y="961408"/>
                    <a:pt x="2377" y="959886"/>
                  </a:cubicBezTo>
                  <a:cubicBezTo>
                    <a:pt x="855" y="958364"/>
                    <a:pt x="0" y="956299"/>
                    <a:pt x="0" y="954147"/>
                  </a:cubicBezTo>
                  <a:lnTo>
                    <a:pt x="0" y="8117"/>
                  </a:lnTo>
                  <a:cubicBezTo>
                    <a:pt x="0" y="5964"/>
                    <a:pt x="855" y="3899"/>
                    <a:pt x="2377" y="2377"/>
                  </a:cubicBezTo>
                  <a:cubicBezTo>
                    <a:pt x="3899" y="855"/>
                    <a:pt x="5964" y="0"/>
                    <a:pt x="8117" y="0"/>
                  </a:cubicBezTo>
                  <a:close/>
                </a:path>
              </a:pathLst>
            </a:custGeom>
            <a:solidFill>
              <a:srgbClr val="000000">
                <a:alpha val="0"/>
              </a:srgbClr>
            </a:solidFill>
            <a:ln w="38100" cap="sq">
              <a:solidFill>
                <a:srgbClr val="A58869"/>
              </a:solidFill>
              <a:prstDash val="solid"/>
              <a:miter/>
            </a:ln>
          </p:spPr>
          <p:txBody>
            <a:bodyPr/>
            <a:lstStyle/>
            <a:p>
              <a:endParaRPr lang="en-US"/>
            </a:p>
          </p:txBody>
        </p:sp>
        <p:sp>
          <p:nvSpPr>
            <p:cNvPr id="18" name="TextBox 18"/>
            <p:cNvSpPr txBox="1"/>
            <p:nvPr/>
          </p:nvSpPr>
          <p:spPr>
            <a:xfrm>
              <a:off x="0" y="-28575"/>
              <a:ext cx="3768246" cy="99083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512958" y="5980284"/>
            <a:ext cx="6879611" cy="1185355"/>
            <a:chOff x="0" y="0"/>
            <a:chExt cx="1811914" cy="312192"/>
          </a:xfrm>
        </p:grpSpPr>
        <p:sp>
          <p:nvSpPr>
            <p:cNvPr id="20" name="Freeform 20"/>
            <p:cNvSpPr/>
            <p:nvPr/>
          </p:nvSpPr>
          <p:spPr>
            <a:xfrm>
              <a:off x="0" y="0"/>
              <a:ext cx="1811914" cy="312192"/>
            </a:xfrm>
            <a:custGeom>
              <a:avLst/>
              <a:gdLst/>
              <a:ahLst/>
              <a:cxnLst/>
              <a:rect l="l" t="t" r="r" b="b"/>
              <a:pathLst>
                <a:path w="1811914" h="312192">
                  <a:moveTo>
                    <a:pt x="16880" y="0"/>
                  </a:moveTo>
                  <a:lnTo>
                    <a:pt x="1795034" y="0"/>
                  </a:lnTo>
                  <a:cubicBezTo>
                    <a:pt x="1804356" y="0"/>
                    <a:pt x="1811914" y="7557"/>
                    <a:pt x="1811914" y="16880"/>
                  </a:cubicBezTo>
                  <a:lnTo>
                    <a:pt x="1811914" y="295312"/>
                  </a:lnTo>
                  <a:cubicBezTo>
                    <a:pt x="1811914" y="304635"/>
                    <a:pt x="1804356" y="312192"/>
                    <a:pt x="1795034" y="312192"/>
                  </a:cubicBezTo>
                  <a:lnTo>
                    <a:pt x="16880" y="312192"/>
                  </a:lnTo>
                  <a:cubicBezTo>
                    <a:pt x="7557" y="312192"/>
                    <a:pt x="0" y="304635"/>
                    <a:pt x="0" y="295312"/>
                  </a:cubicBezTo>
                  <a:lnTo>
                    <a:pt x="0" y="16880"/>
                  </a:lnTo>
                  <a:cubicBezTo>
                    <a:pt x="0" y="7557"/>
                    <a:pt x="7557" y="0"/>
                    <a:pt x="16880" y="0"/>
                  </a:cubicBezTo>
                  <a:close/>
                </a:path>
              </a:pathLst>
            </a:custGeom>
            <a:solidFill>
              <a:srgbClr val="D6CCBC"/>
            </a:solidFill>
            <a:ln w="38100" cap="sq">
              <a:solidFill>
                <a:srgbClr val="A58869"/>
              </a:solidFill>
              <a:prstDash val="solid"/>
              <a:miter/>
            </a:ln>
          </p:spPr>
          <p:txBody>
            <a:bodyPr/>
            <a:lstStyle/>
            <a:p>
              <a:endParaRPr lang="en-US"/>
            </a:p>
          </p:txBody>
        </p:sp>
        <p:sp>
          <p:nvSpPr>
            <p:cNvPr id="21" name="TextBox 21"/>
            <p:cNvSpPr txBox="1"/>
            <p:nvPr/>
          </p:nvSpPr>
          <p:spPr>
            <a:xfrm>
              <a:off x="0" y="-28575"/>
              <a:ext cx="1811914" cy="340767"/>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4239374" y="333559"/>
            <a:ext cx="9171826" cy="936607"/>
          </a:xfrm>
          <a:prstGeom prst="rect">
            <a:avLst/>
          </a:prstGeom>
        </p:spPr>
        <p:txBody>
          <a:bodyPr wrap="square" lIns="0" tIns="0" rIns="0" bIns="0" rtlCol="0" anchor="t">
            <a:spAutoFit/>
          </a:bodyPr>
          <a:lstStyle/>
          <a:p>
            <a:pPr algn="just">
              <a:lnSpc>
                <a:spcPts val="7700"/>
              </a:lnSpc>
              <a:spcBef>
                <a:spcPct val="0"/>
              </a:spcBef>
            </a:pPr>
            <a:r>
              <a:rPr lang="en-US" sz="5500" dirty="0">
                <a:solidFill>
                  <a:srgbClr val="685039"/>
                </a:solidFill>
                <a:latin typeface="Fraunces Bold"/>
              </a:rPr>
              <a:t>I. TRI THỨC TIẾNG VIỆT</a:t>
            </a:r>
          </a:p>
        </p:txBody>
      </p:sp>
      <p:sp>
        <p:nvSpPr>
          <p:cNvPr id="23" name="TextBox 23"/>
          <p:cNvSpPr txBox="1"/>
          <p:nvPr/>
        </p:nvSpPr>
        <p:spPr>
          <a:xfrm>
            <a:off x="4239374" y="1316434"/>
            <a:ext cx="8628062" cy="854003"/>
          </a:xfrm>
          <a:prstGeom prst="rect">
            <a:avLst/>
          </a:prstGeom>
        </p:spPr>
        <p:txBody>
          <a:bodyPr lIns="0" tIns="0" rIns="0" bIns="0" rtlCol="0" anchor="t">
            <a:spAutoFit/>
          </a:bodyPr>
          <a:lstStyle/>
          <a:p>
            <a:pPr marL="539747" lvl="1" algn="just">
              <a:lnSpc>
                <a:spcPts val="6999"/>
              </a:lnSpc>
            </a:pPr>
            <a:r>
              <a:rPr lang="vi-VN" sz="4999" dirty="0">
                <a:solidFill>
                  <a:srgbClr val="685039"/>
                </a:solidFill>
                <a:latin typeface="#9Slide07 SVNUT Triumph Press"/>
              </a:rPr>
              <a:t>2. </a:t>
            </a:r>
            <a:r>
              <a:rPr lang="en-US" sz="4999" dirty="0" err="1">
                <a:solidFill>
                  <a:srgbClr val="685039"/>
                </a:solidFill>
                <a:latin typeface="#9Slide07 SVNUT Triumph Press"/>
              </a:rPr>
              <a:t>Câu</a:t>
            </a:r>
            <a:r>
              <a:rPr lang="en-US" sz="4999" dirty="0">
                <a:solidFill>
                  <a:srgbClr val="685039"/>
                </a:solidFill>
                <a:latin typeface="#9Slide07 SVNUT Triumph Press"/>
              </a:rPr>
              <a:t> </a:t>
            </a:r>
            <a:r>
              <a:rPr lang="en-US" sz="4999" dirty="0" err="1">
                <a:solidFill>
                  <a:srgbClr val="685039"/>
                </a:solidFill>
                <a:latin typeface="#9Slide07 SVNUT Triumph Press"/>
              </a:rPr>
              <a:t>phủ</a:t>
            </a:r>
            <a:r>
              <a:rPr lang="en-US" sz="4999" dirty="0">
                <a:solidFill>
                  <a:srgbClr val="685039"/>
                </a:solidFill>
                <a:latin typeface="#9Slide07 SVNUT Triumph Press"/>
              </a:rPr>
              <a:t> </a:t>
            </a:r>
            <a:r>
              <a:rPr lang="en-US" sz="4999" dirty="0" err="1">
                <a:solidFill>
                  <a:srgbClr val="685039"/>
                </a:solidFill>
                <a:latin typeface="#9Slide07 SVNUT Triumph Press"/>
              </a:rPr>
              <a:t>định</a:t>
            </a:r>
            <a:endParaRPr lang="en-US" sz="4999" dirty="0">
              <a:solidFill>
                <a:srgbClr val="685039"/>
              </a:solidFill>
              <a:latin typeface="#9Slide07 SVNUT Triumph Press"/>
            </a:endParaRPr>
          </a:p>
        </p:txBody>
      </p:sp>
      <p:sp>
        <p:nvSpPr>
          <p:cNvPr id="24" name="TextBox 24"/>
          <p:cNvSpPr txBox="1"/>
          <p:nvPr/>
        </p:nvSpPr>
        <p:spPr>
          <a:xfrm>
            <a:off x="3947712" y="3788639"/>
            <a:ext cx="13311588" cy="1464801"/>
          </a:xfrm>
          <a:prstGeom prst="rect">
            <a:avLst/>
          </a:prstGeom>
        </p:spPr>
        <p:txBody>
          <a:bodyPr lIns="0" tIns="0" rIns="0" bIns="0" rtlCol="0" anchor="t">
            <a:spAutoFit/>
          </a:bodyPr>
          <a:lstStyle/>
          <a:p>
            <a:pPr algn="just">
              <a:lnSpc>
                <a:spcPts val="5880"/>
              </a:lnSpc>
              <a:spcBef>
                <a:spcPct val="0"/>
              </a:spcBef>
            </a:pPr>
            <a:r>
              <a:rPr lang="en-US" sz="4200" dirty="0">
                <a:solidFill>
                  <a:srgbClr val="685039"/>
                </a:solidFill>
                <a:latin typeface="Roboto Condensed"/>
              </a:rPr>
              <a:t>Thông </a:t>
            </a:r>
            <a:r>
              <a:rPr lang="en-US" sz="4200" dirty="0" err="1">
                <a:solidFill>
                  <a:srgbClr val="685039"/>
                </a:solidFill>
                <a:latin typeface="Roboto Condensed"/>
              </a:rPr>
              <a:t>báo</a:t>
            </a:r>
            <a:r>
              <a:rPr lang="en-US" sz="4200" dirty="0">
                <a:solidFill>
                  <a:srgbClr val="685039"/>
                </a:solidFill>
                <a:latin typeface="Roboto Condensed"/>
              </a:rPr>
              <a:t>, </a:t>
            </a:r>
            <a:r>
              <a:rPr lang="en-US" sz="4200" dirty="0" err="1">
                <a:solidFill>
                  <a:srgbClr val="685039"/>
                </a:solidFill>
                <a:latin typeface="Roboto Condensed"/>
              </a:rPr>
              <a:t>xác</a:t>
            </a:r>
            <a:r>
              <a:rPr lang="en-US" sz="4200" dirty="0">
                <a:solidFill>
                  <a:srgbClr val="685039"/>
                </a:solidFill>
                <a:latin typeface="Roboto Condensed"/>
              </a:rPr>
              <a:t> </a:t>
            </a:r>
            <a:r>
              <a:rPr lang="en-US" sz="4200" dirty="0" err="1">
                <a:solidFill>
                  <a:srgbClr val="685039"/>
                </a:solidFill>
                <a:latin typeface="Roboto Condensed"/>
              </a:rPr>
              <a:t>nhận</a:t>
            </a:r>
            <a:r>
              <a:rPr lang="en-US" sz="4200" dirty="0">
                <a:solidFill>
                  <a:srgbClr val="685039"/>
                </a:solidFill>
                <a:latin typeface="Roboto Condensed Bold"/>
              </a:rPr>
              <a:t> </a:t>
            </a:r>
            <a:r>
              <a:rPr lang="en-US" sz="4200" dirty="0" err="1">
                <a:solidFill>
                  <a:srgbClr val="685039"/>
                </a:solidFill>
                <a:latin typeface="Roboto Condensed Bold"/>
              </a:rPr>
              <a:t>không</a:t>
            </a:r>
            <a:r>
              <a:rPr lang="en-US" sz="4200" dirty="0">
                <a:solidFill>
                  <a:srgbClr val="685039"/>
                </a:solidFill>
                <a:latin typeface="Roboto Condensed Bold"/>
              </a:rPr>
              <a:t> </a:t>
            </a:r>
            <a:r>
              <a:rPr lang="en-US" sz="4200" dirty="0" err="1">
                <a:solidFill>
                  <a:srgbClr val="685039"/>
                </a:solidFill>
                <a:latin typeface="Roboto Condensed Bold"/>
              </a:rPr>
              <a:t>có</a:t>
            </a:r>
            <a:r>
              <a:rPr lang="en-US" sz="4200" dirty="0">
                <a:solidFill>
                  <a:srgbClr val="685039"/>
                </a:solidFill>
                <a:latin typeface="Roboto Condensed Bold"/>
              </a:rPr>
              <a:t> </a:t>
            </a:r>
            <a:r>
              <a:rPr lang="en-US" sz="4200" dirty="0" err="1">
                <a:solidFill>
                  <a:srgbClr val="685039"/>
                </a:solidFill>
                <a:latin typeface="Roboto Condensed Bold"/>
              </a:rPr>
              <a:t>sự</a:t>
            </a:r>
            <a:r>
              <a:rPr lang="en-US" sz="4200" dirty="0">
                <a:solidFill>
                  <a:srgbClr val="685039"/>
                </a:solidFill>
                <a:latin typeface="Roboto Condensed Bold"/>
              </a:rPr>
              <a:t> </a:t>
            </a:r>
            <a:r>
              <a:rPr lang="en-US" sz="4200" dirty="0" err="1">
                <a:solidFill>
                  <a:srgbClr val="685039"/>
                </a:solidFill>
                <a:latin typeface="Roboto Condensed Bold"/>
              </a:rPr>
              <a:t>vật</a:t>
            </a:r>
            <a:r>
              <a:rPr lang="en-US" sz="4200" dirty="0">
                <a:solidFill>
                  <a:srgbClr val="685039"/>
                </a:solidFill>
                <a:latin typeface="Roboto Condensed Bold"/>
              </a:rPr>
              <a:t>, </a:t>
            </a:r>
            <a:r>
              <a:rPr lang="en-US" sz="4200" dirty="0" err="1">
                <a:solidFill>
                  <a:srgbClr val="685039"/>
                </a:solidFill>
                <a:latin typeface="Roboto Condensed Bold"/>
              </a:rPr>
              <a:t>sự</a:t>
            </a:r>
            <a:r>
              <a:rPr lang="en-US" sz="4200" dirty="0">
                <a:solidFill>
                  <a:srgbClr val="685039"/>
                </a:solidFill>
                <a:latin typeface="Roboto Condensed Bold"/>
              </a:rPr>
              <a:t> </a:t>
            </a:r>
            <a:r>
              <a:rPr lang="en-US" sz="4200" dirty="0" err="1">
                <a:solidFill>
                  <a:srgbClr val="685039"/>
                </a:solidFill>
                <a:latin typeface="Roboto Condensed Bold"/>
              </a:rPr>
              <a:t>việc</a:t>
            </a:r>
            <a:r>
              <a:rPr lang="en-US" sz="4200" dirty="0">
                <a:solidFill>
                  <a:srgbClr val="685039"/>
                </a:solidFill>
                <a:latin typeface="Roboto Condensed"/>
              </a:rPr>
              <a:t> </a:t>
            </a:r>
            <a:r>
              <a:rPr lang="en-US" sz="4200" dirty="0" err="1">
                <a:solidFill>
                  <a:srgbClr val="685039"/>
                </a:solidFill>
                <a:latin typeface="Roboto Condensed"/>
              </a:rPr>
              <a:t>hoặc</a:t>
            </a:r>
            <a:r>
              <a:rPr lang="en-US" sz="4200" dirty="0">
                <a:solidFill>
                  <a:srgbClr val="685039"/>
                </a:solidFill>
                <a:latin typeface="Roboto Condensed"/>
              </a:rPr>
              <a:t> </a:t>
            </a:r>
            <a:r>
              <a:rPr lang="en-US" sz="4200" dirty="0" err="1">
                <a:solidFill>
                  <a:srgbClr val="685039"/>
                </a:solidFill>
                <a:latin typeface="Roboto Condensed Bold"/>
              </a:rPr>
              <a:t>bác</a:t>
            </a:r>
            <a:r>
              <a:rPr lang="en-US" sz="4200" dirty="0">
                <a:solidFill>
                  <a:srgbClr val="685039"/>
                </a:solidFill>
                <a:latin typeface="Roboto Condensed Bold"/>
              </a:rPr>
              <a:t> </a:t>
            </a:r>
            <a:r>
              <a:rPr lang="en-US" sz="4200" dirty="0" err="1">
                <a:solidFill>
                  <a:srgbClr val="685039"/>
                </a:solidFill>
                <a:latin typeface="Roboto Condensed Bold"/>
              </a:rPr>
              <a:t>bỏ</a:t>
            </a:r>
            <a:r>
              <a:rPr lang="en-US" sz="4200" dirty="0">
                <a:solidFill>
                  <a:srgbClr val="685039"/>
                </a:solidFill>
                <a:latin typeface="Roboto Condensed Bold"/>
              </a:rPr>
              <a:t> </a:t>
            </a:r>
            <a:r>
              <a:rPr lang="en-US" sz="4200" dirty="0" err="1">
                <a:solidFill>
                  <a:srgbClr val="685039"/>
                </a:solidFill>
                <a:latin typeface="Roboto Condensed Bold"/>
              </a:rPr>
              <a:t>một</a:t>
            </a:r>
            <a:r>
              <a:rPr lang="en-US" sz="4200" dirty="0">
                <a:solidFill>
                  <a:srgbClr val="685039"/>
                </a:solidFill>
                <a:latin typeface="Roboto Condensed Bold"/>
              </a:rPr>
              <a:t> ý </a:t>
            </a:r>
            <a:r>
              <a:rPr lang="en-US" sz="4200" dirty="0" err="1">
                <a:solidFill>
                  <a:srgbClr val="685039"/>
                </a:solidFill>
                <a:latin typeface="Roboto Condensed Bold"/>
              </a:rPr>
              <a:t>kiến</a:t>
            </a:r>
            <a:r>
              <a:rPr lang="en-US" sz="4200" dirty="0">
                <a:solidFill>
                  <a:srgbClr val="685039"/>
                </a:solidFill>
                <a:latin typeface="Roboto Condensed Bold"/>
              </a:rPr>
              <a:t>.</a:t>
            </a:r>
          </a:p>
        </p:txBody>
      </p:sp>
      <p:sp>
        <p:nvSpPr>
          <p:cNvPr id="25" name="TextBox 25"/>
          <p:cNvSpPr txBox="1"/>
          <p:nvPr/>
        </p:nvSpPr>
        <p:spPr>
          <a:xfrm>
            <a:off x="7286215" y="2587616"/>
            <a:ext cx="6879611" cy="830544"/>
          </a:xfrm>
          <a:prstGeom prst="rect">
            <a:avLst/>
          </a:prstGeom>
        </p:spPr>
        <p:txBody>
          <a:bodyPr lIns="0" tIns="0" rIns="0" bIns="0" rtlCol="0" anchor="t">
            <a:spAutoFit/>
          </a:bodyPr>
          <a:lstStyle/>
          <a:p>
            <a:pPr algn="ctr">
              <a:lnSpc>
                <a:spcPts val="6719"/>
              </a:lnSpc>
            </a:pPr>
            <a:r>
              <a:rPr lang="en-US" sz="4799">
                <a:solidFill>
                  <a:srgbClr val="685039"/>
                </a:solidFill>
                <a:latin typeface="Roboto Condensed Bold"/>
              </a:rPr>
              <a:t>Chức năng</a:t>
            </a:r>
          </a:p>
        </p:txBody>
      </p:sp>
      <p:sp>
        <p:nvSpPr>
          <p:cNvPr id="26" name="TextBox 26"/>
          <p:cNvSpPr txBox="1"/>
          <p:nvPr/>
        </p:nvSpPr>
        <p:spPr>
          <a:xfrm>
            <a:off x="7512958" y="6105301"/>
            <a:ext cx="6879611" cy="830544"/>
          </a:xfrm>
          <a:prstGeom prst="rect">
            <a:avLst/>
          </a:prstGeom>
        </p:spPr>
        <p:txBody>
          <a:bodyPr lIns="0" tIns="0" rIns="0" bIns="0" rtlCol="0" anchor="t">
            <a:spAutoFit/>
          </a:bodyPr>
          <a:lstStyle/>
          <a:p>
            <a:pPr algn="ctr">
              <a:lnSpc>
                <a:spcPts val="6719"/>
              </a:lnSpc>
            </a:pPr>
            <a:r>
              <a:rPr lang="en-US" sz="4799">
                <a:solidFill>
                  <a:srgbClr val="685039"/>
                </a:solidFill>
                <a:latin typeface="Roboto Condensed Bold"/>
              </a:rPr>
              <a:t>Đặc điểm</a:t>
            </a:r>
          </a:p>
        </p:txBody>
      </p:sp>
      <p:sp>
        <p:nvSpPr>
          <p:cNvPr id="27" name="TextBox 27"/>
          <p:cNvSpPr txBox="1"/>
          <p:nvPr/>
        </p:nvSpPr>
        <p:spPr>
          <a:xfrm>
            <a:off x="3624988" y="7537113"/>
            <a:ext cx="14655551" cy="2207678"/>
          </a:xfrm>
          <a:prstGeom prst="rect">
            <a:avLst/>
          </a:prstGeom>
        </p:spPr>
        <p:txBody>
          <a:bodyPr lIns="0" tIns="0" rIns="0" bIns="0" rtlCol="0" anchor="t">
            <a:spAutoFit/>
          </a:bodyPr>
          <a:lstStyle/>
          <a:p>
            <a:pPr marL="906780" lvl="1" indent="-453390">
              <a:lnSpc>
                <a:spcPts val="5880"/>
              </a:lnSpc>
              <a:buFont typeface="Arial"/>
              <a:buChar char="•"/>
            </a:pPr>
            <a:r>
              <a:rPr lang="en-US" sz="4200" dirty="0" err="1">
                <a:solidFill>
                  <a:srgbClr val="685039"/>
                </a:solidFill>
                <a:latin typeface="Roboto Condensed"/>
              </a:rPr>
              <a:t>Thường</a:t>
            </a:r>
            <a:r>
              <a:rPr lang="en-US" sz="4200" dirty="0">
                <a:solidFill>
                  <a:srgbClr val="685039"/>
                </a:solidFill>
                <a:latin typeface="Roboto Condensed"/>
              </a:rPr>
              <a:t> </a:t>
            </a:r>
            <a:r>
              <a:rPr lang="en-US" sz="4200" dirty="0" err="1">
                <a:solidFill>
                  <a:srgbClr val="685039"/>
                </a:solidFill>
                <a:latin typeface="Roboto Condensed"/>
              </a:rPr>
              <a:t>sử</a:t>
            </a:r>
            <a:r>
              <a:rPr lang="en-US" sz="4200" dirty="0">
                <a:solidFill>
                  <a:srgbClr val="685039"/>
                </a:solidFill>
                <a:latin typeface="Roboto Condensed"/>
              </a:rPr>
              <a:t> </a:t>
            </a:r>
            <a:r>
              <a:rPr lang="en-US" sz="4200" dirty="0" err="1">
                <a:solidFill>
                  <a:srgbClr val="685039"/>
                </a:solidFill>
                <a:latin typeface="Roboto Condensed"/>
              </a:rPr>
              <a:t>dụng</a:t>
            </a:r>
            <a:r>
              <a:rPr lang="en-US" sz="4200" dirty="0">
                <a:solidFill>
                  <a:srgbClr val="685039"/>
                </a:solidFill>
                <a:latin typeface="Roboto Condensed"/>
              </a:rPr>
              <a:t> </a:t>
            </a:r>
            <a:r>
              <a:rPr lang="en-US" sz="4200" dirty="0" err="1">
                <a:solidFill>
                  <a:srgbClr val="685039"/>
                </a:solidFill>
                <a:latin typeface="Roboto Condensed"/>
              </a:rPr>
              <a:t>các</a:t>
            </a:r>
            <a:r>
              <a:rPr lang="en-US" sz="4200" dirty="0">
                <a:solidFill>
                  <a:srgbClr val="685039"/>
                </a:solidFill>
                <a:latin typeface="Roboto Condensed"/>
              </a:rPr>
              <a:t> </a:t>
            </a:r>
            <a:r>
              <a:rPr lang="en-US" sz="4200" dirty="0" err="1">
                <a:solidFill>
                  <a:srgbClr val="685039"/>
                </a:solidFill>
                <a:latin typeface="Roboto Condensed"/>
              </a:rPr>
              <a:t>từ</a:t>
            </a:r>
            <a:r>
              <a:rPr lang="en-US" sz="4200" dirty="0">
                <a:solidFill>
                  <a:srgbClr val="685039"/>
                </a:solidFill>
                <a:latin typeface="Roboto Condensed"/>
              </a:rPr>
              <a:t> </a:t>
            </a:r>
            <a:r>
              <a:rPr lang="en-US" sz="4200" dirty="0" err="1">
                <a:solidFill>
                  <a:srgbClr val="685039"/>
                </a:solidFill>
                <a:latin typeface="Roboto Condensed"/>
              </a:rPr>
              <a:t>ngữ</a:t>
            </a:r>
            <a:r>
              <a:rPr lang="en-US" sz="4200" dirty="0">
                <a:solidFill>
                  <a:srgbClr val="685039"/>
                </a:solidFill>
                <a:latin typeface="Roboto Condensed"/>
              </a:rPr>
              <a:t> </a:t>
            </a:r>
            <a:r>
              <a:rPr lang="en-US" sz="4200" dirty="0" err="1">
                <a:solidFill>
                  <a:srgbClr val="685039"/>
                </a:solidFill>
                <a:latin typeface="Roboto Condensed"/>
              </a:rPr>
              <a:t>phủ</a:t>
            </a:r>
            <a:r>
              <a:rPr lang="en-US" sz="4200" dirty="0">
                <a:solidFill>
                  <a:srgbClr val="685039"/>
                </a:solidFill>
                <a:latin typeface="Roboto Condensed"/>
              </a:rPr>
              <a:t> </a:t>
            </a:r>
            <a:r>
              <a:rPr lang="en-US" sz="4200" dirty="0" err="1">
                <a:solidFill>
                  <a:srgbClr val="685039"/>
                </a:solidFill>
                <a:latin typeface="Roboto Condensed"/>
              </a:rPr>
              <a:t>định</a:t>
            </a:r>
            <a:r>
              <a:rPr lang="en-US" sz="4200" dirty="0">
                <a:solidFill>
                  <a:srgbClr val="685039"/>
                </a:solidFill>
                <a:latin typeface="Roboto Condensed"/>
              </a:rPr>
              <a:t> </a:t>
            </a:r>
            <a:r>
              <a:rPr lang="en-US" sz="4200" dirty="0" err="1">
                <a:solidFill>
                  <a:srgbClr val="685039"/>
                </a:solidFill>
                <a:latin typeface="Roboto Condensed"/>
              </a:rPr>
              <a:t>như</a:t>
            </a:r>
            <a:r>
              <a:rPr lang="en-US" sz="4200" dirty="0">
                <a:solidFill>
                  <a:srgbClr val="685039"/>
                </a:solidFill>
                <a:latin typeface="Roboto Condensed"/>
              </a:rPr>
              <a:t>: </a:t>
            </a:r>
            <a:r>
              <a:rPr lang="en-US" sz="4200" dirty="0" err="1">
                <a:solidFill>
                  <a:srgbClr val="685039"/>
                </a:solidFill>
                <a:latin typeface="Roboto Condensed"/>
              </a:rPr>
              <a:t>không</a:t>
            </a:r>
            <a:r>
              <a:rPr lang="en-US" sz="4200" dirty="0">
                <a:solidFill>
                  <a:srgbClr val="685039"/>
                </a:solidFill>
                <a:latin typeface="Roboto Condensed"/>
              </a:rPr>
              <a:t>, </a:t>
            </a:r>
            <a:r>
              <a:rPr lang="en-US" sz="4200" dirty="0" err="1">
                <a:solidFill>
                  <a:srgbClr val="685039"/>
                </a:solidFill>
                <a:latin typeface="Roboto Condensed"/>
              </a:rPr>
              <a:t>chẳng</a:t>
            </a:r>
            <a:r>
              <a:rPr lang="en-US" sz="4200" dirty="0">
                <a:solidFill>
                  <a:srgbClr val="685039"/>
                </a:solidFill>
                <a:latin typeface="Roboto Condensed"/>
              </a:rPr>
              <a:t>, </a:t>
            </a:r>
            <a:r>
              <a:rPr lang="en-US" sz="4200" dirty="0" err="1">
                <a:solidFill>
                  <a:srgbClr val="685039"/>
                </a:solidFill>
                <a:latin typeface="Roboto Condensed"/>
              </a:rPr>
              <a:t>không</a:t>
            </a:r>
            <a:r>
              <a:rPr lang="en-US" sz="4200" dirty="0">
                <a:solidFill>
                  <a:srgbClr val="685039"/>
                </a:solidFill>
                <a:latin typeface="Roboto Condensed"/>
              </a:rPr>
              <a:t> </a:t>
            </a:r>
            <a:r>
              <a:rPr lang="en-US" sz="4200" dirty="0" err="1">
                <a:solidFill>
                  <a:srgbClr val="685039"/>
                </a:solidFill>
                <a:latin typeface="Roboto Condensed"/>
              </a:rPr>
              <a:t>phải</a:t>
            </a:r>
            <a:r>
              <a:rPr lang="en-US" sz="4200" dirty="0">
                <a:solidFill>
                  <a:srgbClr val="685039"/>
                </a:solidFill>
                <a:latin typeface="Roboto Condensed"/>
              </a:rPr>
              <a:t>, </a:t>
            </a:r>
            <a:r>
              <a:rPr lang="en-US" sz="4200" dirty="0" err="1">
                <a:solidFill>
                  <a:srgbClr val="685039"/>
                </a:solidFill>
                <a:latin typeface="Roboto Condensed"/>
              </a:rPr>
              <a:t>chẳng</a:t>
            </a:r>
            <a:r>
              <a:rPr lang="en-US" sz="4200" dirty="0">
                <a:solidFill>
                  <a:srgbClr val="685039"/>
                </a:solidFill>
                <a:latin typeface="Roboto Condensed"/>
              </a:rPr>
              <a:t> </a:t>
            </a:r>
            <a:r>
              <a:rPr lang="en-US" sz="4200" dirty="0" err="1">
                <a:solidFill>
                  <a:srgbClr val="685039"/>
                </a:solidFill>
                <a:latin typeface="Roboto Condensed"/>
              </a:rPr>
              <a:t>phải</a:t>
            </a:r>
            <a:r>
              <a:rPr lang="en-US" sz="4200" dirty="0">
                <a:solidFill>
                  <a:srgbClr val="685039"/>
                </a:solidFill>
                <a:latin typeface="Roboto Condensed"/>
              </a:rPr>
              <a:t>, </a:t>
            </a:r>
            <a:r>
              <a:rPr lang="en-US" sz="4200" dirty="0" err="1">
                <a:solidFill>
                  <a:srgbClr val="685039"/>
                </a:solidFill>
                <a:latin typeface="Roboto Condensed"/>
              </a:rPr>
              <a:t>chả</a:t>
            </a:r>
            <a:r>
              <a:rPr lang="en-US" sz="4200" dirty="0">
                <a:solidFill>
                  <a:srgbClr val="685039"/>
                </a:solidFill>
                <a:latin typeface="Roboto Condensed"/>
              </a:rPr>
              <a:t>,…</a:t>
            </a:r>
          </a:p>
          <a:p>
            <a:pPr marL="906780" lvl="1" indent="-453390">
              <a:lnSpc>
                <a:spcPts val="5880"/>
              </a:lnSpc>
              <a:buFont typeface="Arial"/>
              <a:buChar char="•"/>
            </a:pPr>
            <a:r>
              <a:rPr lang="en-US" sz="4200" dirty="0" err="1">
                <a:solidFill>
                  <a:srgbClr val="685039"/>
                </a:solidFill>
                <a:latin typeface="Roboto Condensed"/>
              </a:rPr>
              <a:t>Có</a:t>
            </a:r>
            <a:r>
              <a:rPr lang="en-US" sz="4200" dirty="0">
                <a:solidFill>
                  <a:srgbClr val="685039"/>
                </a:solidFill>
                <a:latin typeface="Roboto Condensed"/>
              </a:rPr>
              <a:t> </a:t>
            </a:r>
            <a:r>
              <a:rPr lang="en-US" sz="4200" dirty="0" err="1">
                <a:solidFill>
                  <a:srgbClr val="685039"/>
                </a:solidFill>
                <a:latin typeface="Roboto Condensed"/>
              </a:rPr>
              <a:t>thể</a:t>
            </a:r>
            <a:r>
              <a:rPr lang="en-US" sz="4200" dirty="0">
                <a:solidFill>
                  <a:srgbClr val="685039"/>
                </a:solidFill>
                <a:latin typeface="Roboto Condensed"/>
              </a:rPr>
              <a:t> </a:t>
            </a:r>
            <a:r>
              <a:rPr lang="en-US" sz="4200" dirty="0" err="1">
                <a:solidFill>
                  <a:srgbClr val="685039"/>
                </a:solidFill>
                <a:latin typeface="Roboto Condensed"/>
              </a:rPr>
              <a:t>bắt</a:t>
            </a:r>
            <a:r>
              <a:rPr lang="en-US" sz="4200" dirty="0">
                <a:solidFill>
                  <a:srgbClr val="685039"/>
                </a:solidFill>
                <a:latin typeface="Roboto Condensed"/>
              </a:rPr>
              <a:t> </a:t>
            </a:r>
            <a:r>
              <a:rPr lang="en-US" sz="4200" dirty="0" err="1">
                <a:solidFill>
                  <a:srgbClr val="685039"/>
                </a:solidFill>
                <a:latin typeface="Roboto Condensed"/>
              </a:rPr>
              <a:t>gặp</a:t>
            </a:r>
            <a:r>
              <a:rPr lang="en-US" sz="4200" dirty="0">
                <a:solidFill>
                  <a:srgbClr val="685039"/>
                </a:solidFill>
                <a:latin typeface="Roboto Condensed"/>
              </a:rPr>
              <a:t> </a:t>
            </a:r>
            <a:r>
              <a:rPr lang="en-US" sz="4200" dirty="0" err="1">
                <a:solidFill>
                  <a:srgbClr val="685039"/>
                </a:solidFill>
                <a:latin typeface="Roboto Condensed"/>
              </a:rPr>
              <a:t>trong</a:t>
            </a:r>
            <a:r>
              <a:rPr lang="en-US" sz="4200" dirty="0">
                <a:solidFill>
                  <a:srgbClr val="685039"/>
                </a:solidFill>
                <a:latin typeface="Roboto Condensed"/>
              </a:rPr>
              <a:t> </a:t>
            </a:r>
            <a:r>
              <a:rPr lang="en-US" sz="4200" dirty="0" err="1">
                <a:solidFill>
                  <a:srgbClr val="685039"/>
                </a:solidFill>
                <a:latin typeface="Roboto Condensed"/>
              </a:rPr>
              <a:t>câu</a:t>
            </a:r>
            <a:r>
              <a:rPr lang="en-US" sz="4200" dirty="0">
                <a:solidFill>
                  <a:srgbClr val="685039"/>
                </a:solidFill>
                <a:latin typeface="Roboto Condensed"/>
              </a:rPr>
              <a:t> </a:t>
            </a:r>
            <a:r>
              <a:rPr lang="en-US" sz="4200" dirty="0" err="1">
                <a:solidFill>
                  <a:srgbClr val="685039"/>
                </a:solidFill>
                <a:latin typeface="Roboto Condensed"/>
              </a:rPr>
              <a:t>phủ</a:t>
            </a:r>
            <a:r>
              <a:rPr lang="en-US" sz="4200" dirty="0">
                <a:solidFill>
                  <a:srgbClr val="685039"/>
                </a:solidFill>
                <a:latin typeface="Roboto Condensed"/>
              </a:rPr>
              <a:t> </a:t>
            </a:r>
            <a:r>
              <a:rPr lang="en-US" sz="4200" dirty="0" err="1">
                <a:solidFill>
                  <a:srgbClr val="685039"/>
                </a:solidFill>
                <a:latin typeface="Roboto Condensed"/>
              </a:rPr>
              <a:t>định</a:t>
            </a:r>
            <a:r>
              <a:rPr lang="en-US" sz="4200" dirty="0">
                <a:solidFill>
                  <a:srgbClr val="685039"/>
                </a:solidFill>
                <a:latin typeface="Roboto Condensed"/>
              </a:rPr>
              <a:t> </a:t>
            </a:r>
            <a:r>
              <a:rPr lang="en-US" sz="4200" dirty="0" err="1">
                <a:solidFill>
                  <a:srgbClr val="685039"/>
                </a:solidFill>
                <a:latin typeface="Roboto Condensed"/>
              </a:rPr>
              <a:t>những</a:t>
            </a:r>
            <a:r>
              <a:rPr lang="en-US" sz="4200" dirty="0">
                <a:solidFill>
                  <a:srgbClr val="685039"/>
                </a:solidFill>
                <a:latin typeface="Roboto Condensed"/>
              </a:rPr>
              <a:t> </a:t>
            </a:r>
            <a:r>
              <a:rPr lang="en-US" sz="4200" dirty="0" err="1">
                <a:solidFill>
                  <a:srgbClr val="685039"/>
                </a:solidFill>
                <a:latin typeface="Roboto Condensed"/>
              </a:rPr>
              <a:t>cấu</a:t>
            </a:r>
            <a:r>
              <a:rPr lang="en-US" sz="4200" dirty="0">
                <a:solidFill>
                  <a:srgbClr val="685039"/>
                </a:solidFill>
                <a:latin typeface="Roboto Condensed"/>
              </a:rPr>
              <a:t> </a:t>
            </a:r>
            <a:r>
              <a:rPr lang="en-US" sz="4200" dirty="0" err="1">
                <a:solidFill>
                  <a:srgbClr val="685039"/>
                </a:solidFill>
                <a:latin typeface="Roboto Condensed"/>
              </a:rPr>
              <a:t>trúc</a:t>
            </a:r>
            <a:r>
              <a:rPr lang="en-US" sz="4200" dirty="0">
                <a:solidFill>
                  <a:srgbClr val="685039"/>
                </a:solidFill>
                <a:latin typeface="Roboto Condensed"/>
              </a:rPr>
              <a:t>: </a:t>
            </a:r>
            <a:r>
              <a:rPr lang="en-US" sz="4200" dirty="0" err="1">
                <a:solidFill>
                  <a:srgbClr val="685039"/>
                </a:solidFill>
                <a:latin typeface="Roboto Condensed"/>
              </a:rPr>
              <a:t>làm</a:t>
            </a:r>
            <a:r>
              <a:rPr lang="en-US" sz="4200" dirty="0">
                <a:solidFill>
                  <a:srgbClr val="685039"/>
                </a:solidFill>
                <a:latin typeface="Roboto Condensed"/>
              </a:rPr>
              <a:t> </a:t>
            </a:r>
            <a:r>
              <a:rPr lang="en-US" sz="4200" dirty="0" err="1">
                <a:solidFill>
                  <a:srgbClr val="685039"/>
                </a:solidFill>
                <a:latin typeface="Roboto Condensed"/>
              </a:rPr>
              <a:t>gì</a:t>
            </a:r>
            <a:r>
              <a:rPr lang="en-US" sz="4200" dirty="0">
                <a:solidFill>
                  <a:srgbClr val="685039"/>
                </a:solidFill>
                <a:latin typeface="Roboto Condensed"/>
              </a:rPr>
              <a:t>…, </a:t>
            </a:r>
            <a:r>
              <a:rPr lang="en-US" sz="4200" dirty="0" err="1">
                <a:solidFill>
                  <a:srgbClr val="685039"/>
                </a:solidFill>
                <a:latin typeface="Roboto Condensed"/>
              </a:rPr>
              <a:t>mà</a:t>
            </a:r>
            <a:r>
              <a:rPr lang="en-US" sz="4200" dirty="0">
                <a:solidFill>
                  <a:srgbClr val="685039"/>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5126062"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5"/>
            <a:stretch>
              <a:fillRect/>
            </a:stretch>
          </a:blipFill>
        </p:spPr>
        <p:txBody>
          <a:bodyPr/>
          <a:lstStyle/>
          <a:p>
            <a:endParaRPr lang="en-US"/>
          </a:p>
        </p:txBody>
      </p:sp>
      <p:sp>
        <p:nvSpPr>
          <p:cNvPr id="5" name="Freeform 5"/>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6"/>
            <a:stretch>
              <a:fillRect/>
            </a:stretch>
          </a:blipFill>
        </p:spPr>
        <p:txBody>
          <a:bodyPr/>
          <a:lstStyle/>
          <a:p>
            <a:endParaRPr lang="en-US"/>
          </a:p>
        </p:txBody>
      </p:sp>
      <p:sp>
        <p:nvSpPr>
          <p:cNvPr id="6" name="Freeform 6"/>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7"/>
            <a:stretch>
              <a:fillRect/>
            </a:stretch>
          </a:blipFill>
        </p:spPr>
        <p:txBody>
          <a:bodyPr/>
          <a:lstStyle/>
          <a:p>
            <a:endParaRPr lang="en-US"/>
          </a:p>
        </p:txBody>
      </p:sp>
      <p:sp>
        <p:nvSpPr>
          <p:cNvPr id="7" name="Freeform 7"/>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10800000">
            <a:off x="13537624" y="438334"/>
            <a:ext cx="2427423" cy="2419278"/>
          </a:xfrm>
          <a:custGeom>
            <a:avLst/>
            <a:gdLst/>
            <a:ahLst/>
            <a:cxnLst/>
            <a:rect l="l" t="t" r="r" b="b"/>
            <a:pathLst>
              <a:path w="2427423" h="2419278">
                <a:moveTo>
                  <a:pt x="0" y="0"/>
                </a:moveTo>
                <a:lnTo>
                  <a:pt x="2427424" y="0"/>
                </a:lnTo>
                <a:lnTo>
                  <a:pt x="2427424" y="2419278"/>
                </a:lnTo>
                <a:lnTo>
                  <a:pt x="0" y="2419278"/>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731503" y="6946981"/>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2661775" y="1357875"/>
            <a:ext cx="12455823" cy="1227402"/>
          </a:xfrm>
          <a:prstGeom prst="rect">
            <a:avLst/>
          </a:prstGeom>
        </p:spPr>
        <p:txBody>
          <a:bodyPr lIns="0" tIns="0" rIns="0" bIns="0" rtlCol="0" anchor="t">
            <a:spAutoFit/>
          </a:bodyPr>
          <a:lstStyle/>
          <a:p>
            <a:pPr algn="ctr">
              <a:lnSpc>
                <a:spcPts val="9519"/>
              </a:lnSpc>
            </a:pPr>
            <a:r>
              <a:rPr lang="en-US" sz="6799">
                <a:solidFill>
                  <a:srgbClr val="50381E"/>
                </a:solidFill>
                <a:latin typeface="#9Slide07 IcielSoup of Justice"/>
              </a:rPr>
              <a:t>THỬ THÁCH</a:t>
            </a:r>
          </a:p>
        </p:txBody>
      </p:sp>
      <p:sp>
        <p:nvSpPr>
          <p:cNvPr id="12" name="TextBox 12"/>
          <p:cNvSpPr txBox="1"/>
          <p:nvPr/>
        </p:nvSpPr>
        <p:spPr>
          <a:xfrm>
            <a:off x="3028038" y="2522394"/>
            <a:ext cx="11723298" cy="1271852"/>
          </a:xfrm>
          <a:prstGeom prst="rect">
            <a:avLst/>
          </a:prstGeom>
        </p:spPr>
        <p:txBody>
          <a:bodyPr lIns="0" tIns="0" rIns="0" bIns="0" rtlCol="0" anchor="t">
            <a:spAutoFit/>
          </a:bodyPr>
          <a:lstStyle/>
          <a:p>
            <a:pPr algn="ctr">
              <a:lnSpc>
                <a:spcPts val="10219"/>
              </a:lnSpc>
              <a:spcBef>
                <a:spcPct val="0"/>
              </a:spcBef>
            </a:pPr>
            <a:r>
              <a:rPr lang="en-US" sz="7299">
                <a:solidFill>
                  <a:srgbClr val="50381E"/>
                </a:solidFill>
                <a:latin typeface="#9Slide07 SFU Blackout"/>
              </a:rPr>
              <a:t>THẾ GIỚI CÂU</a:t>
            </a:r>
          </a:p>
        </p:txBody>
      </p:sp>
      <p:sp>
        <p:nvSpPr>
          <p:cNvPr id="13" name="TextBox 13"/>
          <p:cNvSpPr txBox="1"/>
          <p:nvPr/>
        </p:nvSpPr>
        <p:spPr>
          <a:xfrm>
            <a:off x="4126780" y="4532129"/>
            <a:ext cx="10624556" cy="5179190"/>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50381E"/>
                </a:solidFill>
                <a:latin typeface="Roboto Condensed"/>
              </a:rPr>
              <a:t>Lớp được chia thành 4 nhóm </a:t>
            </a:r>
          </a:p>
          <a:p>
            <a:pPr marL="906780" lvl="1" indent="-453390" algn="just">
              <a:lnSpc>
                <a:spcPts val="5880"/>
              </a:lnSpc>
              <a:buFont typeface="Arial"/>
              <a:buChar char="•"/>
            </a:pPr>
            <a:r>
              <a:rPr lang="en-US" sz="4200">
                <a:solidFill>
                  <a:srgbClr val="50381E"/>
                </a:solidFill>
                <a:latin typeface="Roboto Condensed"/>
              </a:rPr>
              <a:t>Các nhóm thực hiện các chặng thử thách, mỗi chặng thử thách chiến thắng được 10 điểm</a:t>
            </a:r>
          </a:p>
          <a:p>
            <a:pPr marL="906780" lvl="1" indent="-453390" algn="just">
              <a:lnSpc>
                <a:spcPts val="5880"/>
              </a:lnSpc>
              <a:buFont typeface="Arial"/>
              <a:buChar char="•"/>
            </a:pPr>
            <a:r>
              <a:rPr lang="en-US" sz="4200">
                <a:solidFill>
                  <a:srgbClr val="50381E"/>
                </a:solidFill>
                <a:latin typeface="Roboto Condensed"/>
              </a:rPr>
              <a:t>Nhóm chiến thắng là nhóm có số điểm qua các vòng cao nhất.</a:t>
            </a:r>
          </a:p>
          <a:p>
            <a:pPr marL="906780" lvl="1" indent="-453390" algn="just">
              <a:lnSpc>
                <a:spcPts val="5880"/>
              </a:lnSpc>
              <a:buFont typeface="Arial"/>
              <a:buChar char="•"/>
            </a:pPr>
            <a:r>
              <a:rPr lang="en-US" sz="4200">
                <a:solidFill>
                  <a:srgbClr val="50381E"/>
                </a:solidFill>
                <a:latin typeface="Roboto Condensed"/>
              </a:rPr>
              <a:t>Các chặng: 1,2,3 HS có 5 phút để hoàn thành, chặng 4 HS có 15 phút để hoàn thành.</a:t>
            </a:r>
          </a:p>
        </p:txBody>
      </p:sp>
      <p:sp>
        <p:nvSpPr>
          <p:cNvPr id="14" name="TextBox 14"/>
          <p:cNvSpPr txBox="1"/>
          <p:nvPr/>
        </p:nvSpPr>
        <p:spPr>
          <a:xfrm>
            <a:off x="4348720" y="333559"/>
            <a:ext cx="6547879" cy="1009596"/>
          </a:xfrm>
          <a:prstGeom prst="rect">
            <a:avLst/>
          </a:prstGeom>
        </p:spPr>
        <p:txBody>
          <a:bodyPr wrap="square" lIns="0" tIns="0" rIns="0" bIns="0" rtlCol="0" anchor="t">
            <a:spAutoFit/>
          </a:bodyPr>
          <a:lstStyle/>
          <a:p>
            <a:pPr algn="just">
              <a:lnSpc>
                <a:spcPts val="8399"/>
              </a:lnSpc>
              <a:spcBef>
                <a:spcPct val="0"/>
              </a:spcBef>
            </a:pPr>
            <a:r>
              <a:rPr lang="en-US" sz="5999" dirty="0">
                <a:solidFill>
                  <a:srgbClr val="685039"/>
                </a:solidFill>
                <a:latin typeface="Fraunces Bold"/>
              </a:rPr>
              <a:t>II. THỰC HÀNH</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761314" y="9547616"/>
            <a:ext cx="3801891" cy="3801891"/>
          </a:xfrm>
          <a:custGeom>
            <a:avLst/>
            <a:gdLst/>
            <a:ahLst/>
            <a:cxnLst/>
            <a:rect l="l" t="t" r="r" b="b"/>
            <a:pathLst>
              <a:path w="3801891" h="3801891">
                <a:moveTo>
                  <a:pt x="0" y="0"/>
                </a:moveTo>
                <a:lnTo>
                  <a:pt x="3801891" y="0"/>
                </a:lnTo>
                <a:lnTo>
                  <a:pt x="3801891" y="3801891"/>
                </a:lnTo>
                <a:lnTo>
                  <a:pt x="0" y="3801891"/>
                </a:lnTo>
                <a:lnTo>
                  <a:pt x="0" y="0"/>
                </a:lnTo>
                <a:close/>
              </a:path>
            </a:pathLst>
          </a:custGeom>
          <a:blipFill>
            <a:blip r:embed="rId4"/>
            <a:stretch>
              <a:fillRect/>
            </a:stretch>
          </a:blipFill>
        </p:spPr>
        <p:txBody>
          <a:bodyPr/>
          <a:lstStyle/>
          <a:p>
            <a:endParaRPr lang="en-US"/>
          </a:p>
        </p:txBody>
      </p:sp>
      <p:sp>
        <p:nvSpPr>
          <p:cNvPr id="5" name="Freeform 5"/>
          <p:cNvSpPr/>
          <p:nvPr/>
        </p:nvSpPr>
        <p:spPr>
          <a:xfrm>
            <a:off x="-285774" y="9547616"/>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4"/>
            <a:stretch>
              <a:fillRect/>
            </a:stretch>
          </a:blipFill>
        </p:spPr>
        <p:txBody>
          <a:bodyPr/>
          <a:lstStyle/>
          <a:p>
            <a:endParaRPr lang="en-US"/>
          </a:p>
        </p:txBody>
      </p:sp>
      <p:sp>
        <p:nvSpPr>
          <p:cNvPr id="6" name="Freeform 6"/>
          <p:cNvSpPr/>
          <p:nvPr/>
        </p:nvSpPr>
        <p:spPr>
          <a:xfrm rot="-60698">
            <a:off x="3200073" y="9191845"/>
            <a:ext cx="12355387" cy="3759568"/>
          </a:xfrm>
          <a:custGeom>
            <a:avLst/>
            <a:gdLst/>
            <a:ahLst/>
            <a:cxnLst/>
            <a:rect l="l" t="t" r="r" b="b"/>
            <a:pathLst>
              <a:path w="12355387" h="3759568">
                <a:moveTo>
                  <a:pt x="0" y="0"/>
                </a:moveTo>
                <a:lnTo>
                  <a:pt x="12355387" y="0"/>
                </a:lnTo>
                <a:lnTo>
                  <a:pt x="12355387" y="3759568"/>
                </a:lnTo>
                <a:lnTo>
                  <a:pt x="0" y="3759568"/>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747192" y="251162"/>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8" name="TextBox 8"/>
          <p:cNvSpPr txBox="1"/>
          <p:nvPr/>
        </p:nvSpPr>
        <p:spPr>
          <a:xfrm>
            <a:off x="827273" y="1468291"/>
            <a:ext cx="4910155" cy="847036"/>
          </a:xfrm>
          <a:prstGeom prst="rect">
            <a:avLst/>
          </a:prstGeom>
        </p:spPr>
        <p:txBody>
          <a:bodyPr lIns="0" tIns="0" rIns="0" bIns="0" rtlCol="0" anchor="t">
            <a:spAutoFit/>
          </a:bodyPr>
          <a:lstStyle/>
          <a:p>
            <a:pPr algn="ctr">
              <a:lnSpc>
                <a:spcPts val="6859"/>
              </a:lnSpc>
              <a:spcBef>
                <a:spcPct val="0"/>
              </a:spcBef>
            </a:pPr>
            <a:r>
              <a:rPr lang="en-US" sz="4899">
                <a:solidFill>
                  <a:srgbClr val="685039"/>
                </a:solidFill>
                <a:latin typeface="#9Slide05 Dear Saturday"/>
              </a:rPr>
              <a:t>Chặng 1: Tạo đà </a:t>
            </a:r>
          </a:p>
        </p:txBody>
      </p:sp>
      <p:sp>
        <p:nvSpPr>
          <p:cNvPr id="9" name="TextBox 9"/>
          <p:cNvSpPr txBox="1"/>
          <p:nvPr/>
        </p:nvSpPr>
        <p:spPr>
          <a:xfrm>
            <a:off x="3516118" y="1487341"/>
            <a:ext cx="11723298" cy="721923"/>
          </a:xfrm>
          <a:prstGeom prst="rect">
            <a:avLst/>
          </a:prstGeom>
        </p:spPr>
        <p:txBody>
          <a:bodyPr lIns="0" tIns="0" rIns="0" bIns="0" rtlCol="0" anchor="t">
            <a:spAutoFit/>
          </a:bodyPr>
          <a:lstStyle/>
          <a:p>
            <a:pPr algn="ctr">
              <a:lnSpc>
                <a:spcPts val="5880"/>
              </a:lnSpc>
              <a:spcBef>
                <a:spcPct val="0"/>
              </a:spcBef>
            </a:pPr>
            <a:r>
              <a:rPr lang="en-US" sz="4200">
                <a:solidFill>
                  <a:srgbClr val="685039"/>
                </a:solidFill>
                <a:latin typeface="Roboto Condensed"/>
              </a:rPr>
              <a:t>Học sinh làm bài tập 2, sgkt 67)</a:t>
            </a:r>
          </a:p>
        </p:txBody>
      </p:sp>
      <p:sp>
        <p:nvSpPr>
          <p:cNvPr id="10" name="TextBox 10"/>
          <p:cNvSpPr txBox="1"/>
          <p:nvPr/>
        </p:nvSpPr>
        <p:spPr>
          <a:xfrm>
            <a:off x="747192" y="2515352"/>
            <a:ext cx="17207747" cy="7032264"/>
          </a:xfrm>
          <a:prstGeom prst="rect">
            <a:avLst/>
          </a:prstGeom>
        </p:spPr>
        <p:txBody>
          <a:bodyPr lIns="0" tIns="0" rIns="0" bIns="0" rtlCol="0" anchor="t">
            <a:spAutoFit/>
          </a:bodyPr>
          <a:lstStyle/>
          <a:p>
            <a:pPr algn="just">
              <a:lnSpc>
                <a:spcPts val="5600"/>
              </a:lnSpc>
              <a:spcBef>
                <a:spcPct val="0"/>
              </a:spcBef>
            </a:pPr>
            <a:r>
              <a:rPr lang="en-US" sz="4000">
                <a:solidFill>
                  <a:srgbClr val="685039"/>
                </a:solidFill>
                <a:latin typeface="Roboto Condensed Bold"/>
              </a:rPr>
              <a:t>Câu 2. </a:t>
            </a:r>
            <a:r>
              <a:rPr lang="en-US" sz="4000">
                <a:solidFill>
                  <a:srgbClr val="685039"/>
                </a:solidFill>
                <a:latin typeface="Roboto Condensed"/>
              </a:rPr>
              <a:t>Trong hai đoạn văn dưới đây (trích văn bản </a:t>
            </a:r>
            <a:r>
              <a:rPr lang="en-US" sz="4000">
                <a:solidFill>
                  <a:srgbClr val="685039"/>
                </a:solidFill>
                <a:latin typeface="Roboto Condensed Italics"/>
              </a:rPr>
              <a:t>Quang Trung đại phá quân Thanh</a:t>
            </a:r>
            <a:r>
              <a:rPr lang="en-US" sz="4000">
                <a:solidFill>
                  <a:srgbClr val="685039"/>
                </a:solidFill>
                <a:latin typeface="Roboto Condensed"/>
              </a:rPr>
              <a:t> của Ngô gia văn phái), câu nào được dùng để hỏi, câu nào được dùng để khẳng định, để phủ định? Vì sao?</a:t>
            </a:r>
          </a:p>
          <a:p>
            <a:pPr algn="just">
              <a:lnSpc>
                <a:spcPts val="5600"/>
              </a:lnSpc>
              <a:spcBef>
                <a:spcPct val="0"/>
              </a:spcBef>
            </a:pPr>
            <a:r>
              <a:rPr lang="en-US" sz="4000">
                <a:solidFill>
                  <a:srgbClr val="685039"/>
                </a:solidFill>
                <a:latin typeface="Roboto Condensed"/>
              </a:rPr>
              <a:t>a. Tổng đốc họ Tôn đem thử quân nhớ nhà kia mà chống chọi, thì địch sao cho nổi? Họ chẳng qua chỉ là người khách, chuyến này sang cũng cốt xem sự thế khó hay dễ để liệu bề tiến lui mà thôi. Nhưng còn nhà nước của ta thì sao? Thái hậu có thể chạy sang đất Trung Hoa một chuyến nữa chăng?</a:t>
            </a:r>
          </a:p>
          <a:p>
            <a:pPr algn="just">
              <a:lnSpc>
                <a:spcPts val="5600"/>
              </a:lnSpc>
              <a:spcBef>
                <a:spcPct val="0"/>
              </a:spcBef>
            </a:pPr>
            <a:r>
              <a:rPr lang="en-US" sz="4000">
                <a:solidFill>
                  <a:srgbClr val="685039"/>
                </a:solidFill>
                <a:latin typeface="Roboto Condensed"/>
              </a:rPr>
              <a:t>b. Tự vương trẻ tuổi, chưa từng trải công việc, trước đây tới đón chào ta ở Lạng Sơn, sao không nói cho rõ? Bấy giờ, nhân khi ta thắng, đè bẹp ngay lúc chúng đang khốn đốn, há chẳng dễ dàng hơn hay sao?</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1756567" y="-5451358"/>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570873" y="7741714"/>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5736399" y="4956161"/>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4"/>
            <a:stretch>
              <a:fillRect/>
            </a:stretch>
          </a:blipFill>
        </p:spPr>
        <p:txBody>
          <a:bodyPr/>
          <a:lstStyle/>
          <a:p>
            <a:endParaRPr lang="en-US"/>
          </a:p>
        </p:txBody>
      </p:sp>
      <p:sp>
        <p:nvSpPr>
          <p:cNvPr id="5" name="Freeform 5"/>
          <p:cNvSpPr/>
          <p:nvPr/>
        </p:nvSpPr>
        <p:spPr>
          <a:xfrm>
            <a:off x="14524364" y="6917943"/>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6635" y="251162"/>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7" name="TextBox 7"/>
          <p:cNvSpPr txBox="1"/>
          <p:nvPr/>
        </p:nvSpPr>
        <p:spPr>
          <a:xfrm>
            <a:off x="836951" y="1636874"/>
            <a:ext cx="4609522" cy="788035"/>
          </a:xfrm>
          <a:prstGeom prst="rect">
            <a:avLst/>
          </a:prstGeom>
        </p:spPr>
        <p:txBody>
          <a:bodyPr lIns="0" tIns="0" rIns="0" bIns="0" rtlCol="0" anchor="t">
            <a:spAutoFit/>
          </a:bodyPr>
          <a:lstStyle/>
          <a:p>
            <a:pPr algn="ctr">
              <a:lnSpc>
                <a:spcPts val="6439"/>
              </a:lnSpc>
              <a:spcBef>
                <a:spcPct val="0"/>
              </a:spcBef>
            </a:pPr>
            <a:r>
              <a:rPr lang="en-US" sz="4599">
                <a:solidFill>
                  <a:srgbClr val="685039"/>
                </a:solidFill>
                <a:latin typeface="#9Slide05 Dear Saturday"/>
              </a:rPr>
              <a:t>Chặng 1: Tạo đà </a:t>
            </a:r>
          </a:p>
        </p:txBody>
      </p:sp>
      <p:grpSp>
        <p:nvGrpSpPr>
          <p:cNvPr id="8" name="Group 8"/>
          <p:cNvGrpSpPr/>
          <p:nvPr/>
        </p:nvGrpSpPr>
        <p:grpSpPr>
          <a:xfrm>
            <a:off x="1311227" y="3548787"/>
            <a:ext cx="14425172" cy="6340258"/>
            <a:chOff x="0" y="0"/>
            <a:chExt cx="3799222" cy="1669862"/>
          </a:xfrm>
        </p:grpSpPr>
        <p:sp>
          <p:nvSpPr>
            <p:cNvPr id="9" name="Freeform 9"/>
            <p:cNvSpPr/>
            <p:nvPr/>
          </p:nvSpPr>
          <p:spPr>
            <a:xfrm>
              <a:off x="0" y="0"/>
              <a:ext cx="3799222" cy="1669862"/>
            </a:xfrm>
            <a:custGeom>
              <a:avLst/>
              <a:gdLst/>
              <a:ahLst/>
              <a:cxnLst/>
              <a:rect l="l" t="t" r="r" b="b"/>
              <a:pathLst>
                <a:path w="3799222" h="1669862">
                  <a:moveTo>
                    <a:pt x="27371" y="0"/>
                  </a:moveTo>
                  <a:lnTo>
                    <a:pt x="3771850" y="0"/>
                  </a:lnTo>
                  <a:cubicBezTo>
                    <a:pt x="3786967" y="0"/>
                    <a:pt x="3799222" y="12255"/>
                    <a:pt x="3799222" y="27371"/>
                  </a:cubicBezTo>
                  <a:lnTo>
                    <a:pt x="3799222" y="1642491"/>
                  </a:lnTo>
                  <a:cubicBezTo>
                    <a:pt x="3799222" y="1657608"/>
                    <a:pt x="3786967" y="1669862"/>
                    <a:pt x="3771850" y="1669862"/>
                  </a:cubicBezTo>
                  <a:lnTo>
                    <a:pt x="27371" y="1669862"/>
                  </a:lnTo>
                  <a:cubicBezTo>
                    <a:pt x="12255" y="1669862"/>
                    <a:pt x="0" y="1657608"/>
                    <a:pt x="0" y="1642491"/>
                  </a:cubicBezTo>
                  <a:lnTo>
                    <a:pt x="0" y="27371"/>
                  </a:lnTo>
                  <a:cubicBezTo>
                    <a:pt x="0" y="12255"/>
                    <a:pt x="12255" y="0"/>
                    <a:pt x="27371" y="0"/>
                  </a:cubicBezTo>
                  <a:close/>
                </a:path>
              </a:pathLst>
            </a:custGeom>
            <a:solidFill>
              <a:srgbClr val="EFE8DD"/>
            </a:solidFill>
          </p:spPr>
          <p:txBody>
            <a:bodyPr/>
            <a:lstStyle/>
            <a:p>
              <a:endParaRPr lang="en-US"/>
            </a:p>
          </p:txBody>
        </p:sp>
        <p:sp>
          <p:nvSpPr>
            <p:cNvPr id="10" name="TextBox 10"/>
            <p:cNvSpPr txBox="1"/>
            <p:nvPr/>
          </p:nvSpPr>
          <p:spPr>
            <a:xfrm>
              <a:off x="0" y="-47625"/>
              <a:ext cx="3799222" cy="171748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034351" y="3917382"/>
            <a:ext cx="12978924"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685039"/>
                </a:solidFill>
                <a:latin typeface="Roboto Condensed Bold"/>
              </a:rPr>
              <a:t>Câu</a:t>
            </a:r>
            <a:r>
              <a:rPr lang="en-US" sz="4000" dirty="0">
                <a:solidFill>
                  <a:srgbClr val="685039"/>
                </a:solidFill>
                <a:latin typeface="Roboto Condensed Bold"/>
              </a:rPr>
              <a:t> </a:t>
            </a:r>
            <a:r>
              <a:rPr lang="en-US" sz="4000" dirty="0" err="1">
                <a:solidFill>
                  <a:srgbClr val="685039"/>
                </a:solidFill>
                <a:latin typeface="Roboto Condensed Bold"/>
              </a:rPr>
              <a:t>phủ</a:t>
            </a:r>
            <a:r>
              <a:rPr lang="en-US" sz="4000" dirty="0">
                <a:solidFill>
                  <a:srgbClr val="685039"/>
                </a:solidFill>
                <a:latin typeface="Roboto Condensed Bold"/>
              </a:rPr>
              <a:t> </a:t>
            </a:r>
            <a:r>
              <a:rPr lang="en-US" sz="4000" dirty="0" err="1">
                <a:solidFill>
                  <a:srgbClr val="685039"/>
                </a:solidFill>
                <a:latin typeface="Roboto Condensed Bold"/>
              </a:rPr>
              <a:t>định</a:t>
            </a:r>
            <a:r>
              <a:rPr lang="en-US" sz="4000" dirty="0">
                <a:solidFill>
                  <a:srgbClr val="685039"/>
                </a:solidFill>
                <a:latin typeface="Roboto Condensed Bold"/>
              </a:rPr>
              <a:t>:</a:t>
            </a:r>
            <a:r>
              <a:rPr lang="en-US" sz="4000" dirty="0">
                <a:solidFill>
                  <a:srgbClr val="685039"/>
                </a:solidFill>
                <a:latin typeface="Roboto Condensed"/>
              </a:rPr>
              <a:t> “</a:t>
            </a:r>
            <a:r>
              <a:rPr lang="en-US" sz="4000" dirty="0" err="1">
                <a:solidFill>
                  <a:srgbClr val="685039"/>
                </a:solidFill>
                <a:latin typeface="Roboto Condensed"/>
              </a:rPr>
              <a:t>Họ</a:t>
            </a:r>
            <a:r>
              <a:rPr lang="en-US" sz="4000" dirty="0">
                <a:solidFill>
                  <a:srgbClr val="685039"/>
                </a:solidFill>
                <a:latin typeface="Roboto Condensed"/>
              </a:rPr>
              <a:t> </a:t>
            </a:r>
            <a:r>
              <a:rPr lang="en-US" sz="4000" dirty="0" err="1">
                <a:solidFill>
                  <a:srgbClr val="685039"/>
                </a:solidFill>
                <a:latin typeface="Roboto Condensed"/>
              </a:rPr>
              <a:t>chẳng</a:t>
            </a:r>
            <a:r>
              <a:rPr lang="en-US" sz="4000" dirty="0">
                <a:solidFill>
                  <a:srgbClr val="685039"/>
                </a:solidFill>
                <a:latin typeface="Roboto Condensed"/>
              </a:rPr>
              <a:t> qua </a:t>
            </a:r>
            <a:r>
              <a:rPr lang="en-US" sz="4000" dirty="0" err="1">
                <a:solidFill>
                  <a:srgbClr val="685039"/>
                </a:solidFill>
                <a:latin typeface="Roboto Condensed"/>
              </a:rPr>
              <a:t>chỉ</a:t>
            </a:r>
            <a:r>
              <a:rPr lang="en-US" sz="4000" dirty="0">
                <a:solidFill>
                  <a:srgbClr val="685039"/>
                </a:solidFill>
                <a:latin typeface="Roboto Condensed"/>
              </a:rPr>
              <a:t> </a:t>
            </a:r>
            <a:r>
              <a:rPr lang="en-US" sz="4000" dirty="0" err="1">
                <a:solidFill>
                  <a:srgbClr val="685039"/>
                </a:solidFill>
                <a:latin typeface="Roboto Condensed"/>
              </a:rPr>
              <a:t>là</a:t>
            </a:r>
            <a:r>
              <a:rPr lang="en-US" sz="4000" dirty="0">
                <a:solidFill>
                  <a:srgbClr val="685039"/>
                </a:solidFill>
                <a:latin typeface="Roboto Condensed"/>
              </a:rPr>
              <a:t> </a:t>
            </a:r>
            <a:r>
              <a:rPr lang="en-US" sz="4000" dirty="0" err="1">
                <a:solidFill>
                  <a:srgbClr val="685039"/>
                </a:solidFill>
                <a:latin typeface="Roboto Condensed"/>
              </a:rPr>
              <a:t>người</a:t>
            </a:r>
            <a:r>
              <a:rPr lang="en-US" sz="4000" dirty="0">
                <a:solidFill>
                  <a:srgbClr val="685039"/>
                </a:solidFill>
                <a:latin typeface="Roboto Condensed"/>
              </a:rPr>
              <a:t> </a:t>
            </a:r>
            <a:r>
              <a:rPr lang="en-US" sz="4000" dirty="0" err="1">
                <a:solidFill>
                  <a:srgbClr val="685039"/>
                </a:solidFill>
                <a:latin typeface="Roboto Condensed"/>
              </a:rPr>
              <a:t>khách</a:t>
            </a:r>
            <a:r>
              <a:rPr lang="en-US" sz="4000" dirty="0">
                <a:solidFill>
                  <a:srgbClr val="685039"/>
                </a:solidFill>
                <a:latin typeface="Roboto Condensed"/>
              </a:rPr>
              <a:t>, </a:t>
            </a:r>
            <a:r>
              <a:rPr lang="en-US" sz="4000" dirty="0" err="1">
                <a:solidFill>
                  <a:srgbClr val="685039"/>
                </a:solidFill>
                <a:latin typeface="Roboto Condensed"/>
              </a:rPr>
              <a:t>chuyến</a:t>
            </a:r>
            <a:r>
              <a:rPr lang="en-US" sz="4000" dirty="0">
                <a:solidFill>
                  <a:srgbClr val="685039"/>
                </a:solidFill>
                <a:latin typeface="Roboto Condensed"/>
              </a:rPr>
              <a:t> </a:t>
            </a:r>
            <a:r>
              <a:rPr lang="en-US" sz="4000" dirty="0" err="1">
                <a:solidFill>
                  <a:srgbClr val="685039"/>
                </a:solidFill>
                <a:latin typeface="Roboto Condensed"/>
              </a:rPr>
              <a:t>này</a:t>
            </a:r>
            <a:r>
              <a:rPr lang="en-US" sz="4000" dirty="0">
                <a:solidFill>
                  <a:srgbClr val="685039"/>
                </a:solidFill>
                <a:latin typeface="Roboto Condensed"/>
              </a:rPr>
              <a:t> sang </a:t>
            </a:r>
            <a:r>
              <a:rPr lang="en-US" sz="4000" dirty="0" err="1">
                <a:solidFill>
                  <a:srgbClr val="685039"/>
                </a:solidFill>
                <a:latin typeface="Roboto Condensed"/>
              </a:rPr>
              <a:t>cũng</a:t>
            </a:r>
            <a:r>
              <a:rPr lang="en-US" sz="4000" dirty="0">
                <a:solidFill>
                  <a:srgbClr val="685039"/>
                </a:solidFill>
                <a:latin typeface="Roboto Condensed"/>
              </a:rPr>
              <a:t> </a:t>
            </a:r>
            <a:r>
              <a:rPr lang="en-US" sz="4000" dirty="0" err="1">
                <a:solidFill>
                  <a:srgbClr val="685039"/>
                </a:solidFill>
                <a:latin typeface="Roboto Condensed"/>
              </a:rPr>
              <a:t>cốt</a:t>
            </a:r>
            <a:r>
              <a:rPr lang="en-US" sz="4000" dirty="0">
                <a:solidFill>
                  <a:srgbClr val="685039"/>
                </a:solidFill>
                <a:latin typeface="Roboto Condensed"/>
              </a:rPr>
              <a:t> </a:t>
            </a:r>
            <a:r>
              <a:rPr lang="en-US" sz="4000" dirty="0" err="1">
                <a:solidFill>
                  <a:srgbClr val="685039"/>
                </a:solidFill>
                <a:latin typeface="Roboto Condensed"/>
              </a:rPr>
              <a:t>xem</a:t>
            </a:r>
            <a:r>
              <a:rPr lang="en-US" sz="4000" dirty="0">
                <a:solidFill>
                  <a:srgbClr val="685039"/>
                </a:solidFill>
                <a:latin typeface="Roboto Condensed"/>
              </a:rPr>
              <a:t> </a:t>
            </a:r>
            <a:r>
              <a:rPr lang="en-US" sz="4000" dirty="0" err="1">
                <a:solidFill>
                  <a:srgbClr val="685039"/>
                </a:solidFill>
                <a:latin typeface="Roboto Condensed"/>
              </a:rPr>
              <a:t>sự</a:t>
            </a:r>
            <a:r>
              <a:rPr lang="en-US" sz="4000" dirty="0">
                <a:solidFill>
                  <a:srgbClr val="685039"/>
                </a:solidFill>
                <a:latin typeface="Roboto Condensed"/>
              </a:rPr>
              <a:t> </a:t>
            </a:r>
            <a:r>
              <a:rPr lang="en-US" sz="4000" dirty="0" err="1">
                <a:solidFill>
                  <a:srgbClr val="685039"/>
                </a:solidFill>
                <a:latin typeface="Roboto Condensed"/>
              </a:rPr>
              <a:t>thế</a:t>
            </a:r>
            <a:r>
              <a:rPr lang="en-US" sz="4000" dirty="0">
                <a:solidFill>
                  <a:srgbClr val="685039"/>
                </a:solidFill>
                <a:latin typeface="Roboto Condensed"/>
              </a:rPr>
              <a:t> </a:t>
            </a:r>
            <a:r>
              <a:rPr lang="en-US" sz="4000" dirty="0" err="1">
                <a:solidFill>
                  <a:srgbClr val="685039"/>
                </a:solidFill>
                <a:latin typeface="Roboto Condensed"/>
              </a:rPr>
              <a:t>khó</a:t>
            </a:r>
            <a:r>
              <a:rPr lang="en-US" sz="4000" dirty="0">
                <a:solidFill>
                  <a:srgbClr val="685039"/>
                </a:solidFill>
                <a:latin typeface="Roboto Condensed"/>
              </a:rPr>
              <a:t> hay </a:t>
            </a:r>
            <a:r>
              <a:rPr lang="en-US" sz="4000" dirty="0" err="1">
                <a:solidFill>
                  <a:srgbClr val="685039"/>
                </a:solidFill>
                <a:latin typeface="Roboto Condensed"/>
              </a:rPr>
              <a:t>dễ</a:t>
            </a:r>
            <a:r>
              <a:rPr lang="en-US" sz="4000" dirty="0">
                <a:solidFill>
                  <a:srgbClr val="685039"/>
                </a:solidFill>
                <a:latin typeface="Roboto Condensed"/>
              </a:rPr>
              <a:t> </a:t>
            </a:r>
            <a:r>
              <a:rPr lang="en-US" sz="4000" dirty="0" err="1">
                <a:solidFill>
                  <a:srgbClr val="685039"/>
                </a:solidFill>
                <a:latin typeface="Roboto Condensed"/>
              </a:rPr>
              <a:t>để</a:t>
            </a:r>
            <a:r>
              <a:rPr lang="en-US" sz="4000" dirty="0">
                <a:solidFill>
                  <a:srgbClr val="685039"/>
                </a:solidFill>
                <a:latin typeface="Roboto Condensed"/>
              </a:rPr>
              <a:t> </a:t>
            </a:r>
            <a:r>
              <a:rPr lang="en-US" sz="4000" dirty="0" err="1">
                <a:solidFill>
                  <a:srgbClr val="685039"/>
                </a:solidFill>
                <a:latin typeface="Roboto Condensed"/>
              </a:rPr>
              <a:t>liệu</a:t>
            </a:r>
            <a:r>
              <a:rPr lang="en-US" sz="4000" dirty="0">
                <a:solidFill>
                  <a:srgbClr val="685039"/>
                </a:solidFill>
                <a:latin typeface="Roboto Condensed"/>
              </a:rPr>
              <a:t> </a:t>
            </a:r>
            <a:r>
              <a:rPr lang="en-US" sz="4000" dirty="0" err="1">
                <a:solidFill>
                  <a:srgbClr val="685039"/>
                </a:solidFill>
                <a:latin typeface="Roboto Condensed"/>
              </a:rPr>
              <a:t>bề</a:t>
            </a:r>
            <a:r>
              <a:rPr lang="en-US" sz="4000" dirty="0">
                <a:solidFill>
                  <a:srgbClr val="685039"/>
                </a:solidFill>
                <a:latin typeface="Roboto Condensed"/>
              </a:rPr>
              <a:t> </a:t>
            </a:r>
            <a:r>
              <a:rPr lang="en-US" sz="4000" dirty="0" err="1">
                <a:solidFill>
                  <a:srgbClr val="685039"/>
                </a:solidFill>
                <a:latin typeface="Roboto Condensed"/>
              </a:rPr>
              <a:t>tiến</a:t>
            </a:r>
            <a:r>
              <a:rPr lang="en-US" sz="4000" dirty="0">
                <a:solidFill>
                  <a:srgbClr val="685039"/>
                </a:solidFill>
                <a:latin typeface="Roboto Condensed"/>
              </a:rPr>
              <a:t> </a:t>
            </a:r>
            <a:r>
              <a:rPr lang="en-US" sz="4000" dirty="0" err="1">
                <a:solidFill>
                  <a:srgbClr val="685039"/>
                </a:solidFill>
                <a:latin typeface="Roboto Condensed"/>
              </a:rPr>
              <a:t>lui</a:t>
            </a:r>
            <a:r>
              <a:rPr lang="en-US" sz="4000" dirty="0">
                <a:solidFill>
                  <a:srgbClr val="685039"/>
                </a:solidFill>
                <a:latin typeface="Roboto Condensed"/>
              </a:rPr>
              <a:t> </a:t>
            </a:r>
            <a:r>
              <a:rPr lang="en-US" sz="4000" dirty="0" err="1">
                <a:solidFill>
                  <a:srgbClr val="685039"/>
                </a:solidFill>
                <a:latin typeface="Roboto Condensed"/>
              </a:rPr>
              <a:t>mà</a:t>
            </a:r>
            <a:r>
              <a:rPr lang="en-US" sz="4000" dirty="0">
                <a:solidFill>
                  <a:srgbClr val="685039"/>
                </a:solidFill>
                <a:latin typeface="Roboto Condensed"/>
              </a:rPr>
              <a:t> </a:t>
            </a:r>
            <a:r>
              <a:rPr lang="en-US" sz="4000" dirty="0" err="1">
                <a:solidFill>
                  <a:srgbClr val="685039"/>
                </a:solidFill>
                <a:latin typeface="Roboto Condensed"/>
              </a:rPr>
              <a:t>thôi</a:t>
            </a:r>
            <a:r>
              <a:rPr lang="en-US" sz="4000" dirty="0">
                <a:solidFill>
                  <a:srgbClr val="685039"/>
                </a:solidFill>
                <a:latin typeface="Roboto Condensed"/>
              </a:rPr>
              <a:t>.” </a:t>
            </a:r>
          </a:p>
          <a:p>
            <a:pPr algn="just">
              <a:lnSpc>
                <a:spcPts val="5600"/>
              </a:lnSpc>
              <a:spcBef>
                <a:spcPct val="0"/>
              </a:spcBef>
            </a:pPr>
            <a:r>
              <a:rPr lang="en-US" sz="4000" dirty="0">
                <a:solidFill>
                  <a:srgbClr val="685039"/>
                </a:solidFill>
                <a:latin typeface="Roboto Condensed"/>
              </a:rPr>
              <a:t>Do </a:t>
            </a:r>
            <a:r>
              <a:rPr lang="en-US" sz="4000" dirty="0" err="1">
                <a:solidFill>
                  <a:srgbClr val="685039"/>
                </a:solidFill>
                <a:latin typeface="Roboto Condensed"/>
              </a:rPr>
              <a:t>trong</a:t>
            </a:r>
            <a:r>
              <a:rPr lang="en-US" sz="4000" dirty="0">
                <a:solidFill>
                  <a:srgbClr val="685039"/>
                </a:solidFill>
                <a:latin typeface="Roboto Condensed"/>
              </a:rPr>
              <a:t>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từ</a:t>
            </a:r>
            <a:r>
              <a:rPr lang="en-US" sz="4000" dirty="0">
                <a:solidFill>
                  <a:srgbClr val="685039"/>
                </a:solidFill>
                <a:latin typeface="Roboto Condensed"/>
              </a:rPr>
              <a:t> </a:t>
            </a:r>
            <a:r>
              <a:rPr lang="en-US" sz="4000" dirty="0" err="1">
                <a:solidFill>
                  <a:srgbClr val="685039"/>
                </a:solidFill>
                <a:latin typeface="Roboto Condensed"/>
              </a:rPr>
              <a:t>mang</a:t>
            </a:r>
            <a:r>
              <a:rPr lang="en-US" sz="4000" dirty="0">
                <a:solidFill>
                  <a:srgbClr val="685039"/>
                </a:solidFill>
                <a:latin typeface="Roboto Condensed"/>
              </a:rPr>
              <a:t> </a:t>
            </a:r>
            <a:r>
              <a:rPr lang="en-US" sz="4000" dirty="0" err="1">
                <a:solidFill>
                  <a:srgbClr val="685039"/>
                </a:solidFill>
                <a:latin typeface="Roboto Condensed"/>
              </a:rPr>
              <a:t>nghĩa</a:t>
            </a:r>
            <a:r>
              <a:rPr lang="en-US" sz="4000" dirty="0">
                <a:solidFill>
                  <a:srgbClr val="685039"/>
                </a:solidFill>
                <a:latin typeface="Roboto Condensed"/>
              </a:rPr>
              <a:t> </a:t>
            </a:r>
            <a:r>
              <a:rPr lang="en-US" sz="4000" dirty="0" err="1">
                <a:solidFill>
                  <a:srgbClr val="685039"/>
                </a:solidFill>
                <a:latin typeface="Roboto Condensed"/>
              </a:rPr>
              <a:t>phủ</a:t>
            </a:r>
            <a:r>
              <a:rPr lang="en-US" sz="4000" dirty="0">
                <a:solidFill>
                  <a:srgbClr val="685039"/>
                </a:solidFill>
                <a:latin typeface="Roboto Condensed"/>
              </a:rPr>
              <a:t> </a:t>
            </a:r>
            <a:r>
              <a:rPr lang="en-US" sz="4000" dirty="0" err="1">
                <a:solidFill>
                  <a:srgbClr val="685039"/>
                </a:solidFill>
                <a:latin typeface="Roboto Condensed"/>
              </a:rPr>
              <a:t>định</a:t>
            </a:r>
            <a:r>
              <a:rPr lang="en-US" sz="4000" dirty="0">
                <a:solidFill>
                  <a:srgbClr val="685039"/>
                </a:solidFill>
                <a:latin typeface="Roboto Condensed"/>
              </a:rPr>
              <a:t> “</a:t>
            </a:r>
            <a:r>
              <a:rPr lang="en-US" sz="4000" dirty="0" err="1">
                <a:solidFill>
                  <a:srgbClr val="685039"/>
                </a:solidFill>
                <a:latin typeface="Roboto Condensed"/>
              </a:rPr>
              <a:t>chẳng</a:t>
            </a:r>
            <a:r>
              <a:rPr lang="en-US" sz="4000" dirty="0">
                <a:solidFill>
                  <a:srgbClr val="685039"/>
                </a:solidFill>
                <a:latin typeface="Roboto Condensed"/>
              </a:rPr>
              <a:t>”. </a:t>
            </a:r>
          </a:p>
        </p:txBody>
      </p:sp>
      <p:sp>
        <p:nvSpPr>
          <p:cNvPr id="12" name="TextBox 12"/>
          <p:cNvSpPr txBox="1"/>
          <p:nvPr/>
        </p:nvSpPr>
        <p:spPr>
          <a:xfrm>
            <a:off x="2034351" y="6154097"/>
            <a:ext cx="12978924" cy="3508375"/>
          </a:xfrm>
          <a:prstGeom prst="rect">
            <a:avLst/>
          </a:prstGeom>
        </p:spPr>
        <p:txBody>
          <a:bodyPr lIns="0" tIns="0" rIns="0" bIns="0" rtlCol="0" anchor="t">
            <a:spAutoFit/>
          </a:bodyPr>
          <a:lstStyle/>
          <a:p>
            <a:pPr algn="just">
              <a:lnSpc>
                <a:spcPts val="5600"/>
              </a:lnSpc>
              <a:spcBef>
                <a:spcPct val="0"/>
              </a:spcBef>
            </a:pPr>
            <a:r>
              <a:rPr lang="en-US" sz="4000" dirty="0" err="1">
                <a:solidFill>
                  <a:srgbClr val="685039"/>
                </a:solidFill>
                <a:latin typeface="Roboto Condensed Bold"/>
              </a:rPr>
              <a:t>Câu</a:t>
            </a:r>
            <a:r>
              <a:rPr lang="en-US" sz="4000" dirty="0">
                <a:solidFill>
                  <a:srgbClr val="685039"/>
                </a:solidFill>
                <a:latin typeface="Roboto Condensed Bold"/>
              </a:rPr>
              <a:t> </a:t>
            </a:r>
            <a:r>
              <a:rPr lang="en-US" sz="4000" dirty="0" err="1">
                <a:solidFill>
                  <a:srgbClr val="685039"/>
                </a:solidFill>
                <a:latin typeface="Roboto Condensed Bold"/>
              </a:rPr>
              <a:t>để</a:t>
            </a:r>
            <a:r>
              <a:rPr lang="en-US" sz="4000" dirty="0">
                <a:solidFill>
                  <a:srgbClr val="685039"/>
                </a:solidFill>
                <a:latin typeface="Roboto Condensed Bold"/>
              </a:rPr>
              <a:t> </a:t>
            </a:r>
            <a:r>
              <a:rPr lang="en-US" sz="4000" dirty="0" err="1">
                <a:solidFill>
                  <a:srgbClr val="685039"/>
                </a:solidFill>
                <a:latin typeface="Roboto Condensed Bold"/>
              </a:rPr>
              <a:t>hỏi</a:t>
            </a:r>
            <a:r>
              <a:rPr lang="en-US" sz="4000" dirty="0">
                <a:solidFill>
                  <a:srgbClr val="685039"/>
                </a:solidFill>
                <a:latin typeface="Roboto Condensed Bold"/>
              </a:rPr>
              <a:t>:</a:t>
            </a:r>
            <a:r>
              <a:rPr lang="en-US" sz="4000" dirty="0">
                <a:solidFill>
                  <a:srgbClr val="685039"/>
                </a:solidFill>
                <a:latin typeface="Roboto Condensed"/>
              </a:rPr>
              <a:t> “</a:t>
            </a:r>
            <a:r>
              <a:rPr lang="en-US" sz="4000" dirty="0" err="1">
                <a:solidFill>
                  <a:srgbClr val="685039"/>
                </a:solidFill>
                <a:latin typeface="Roboto Condensed"/>
              </a:rPr>
              <a:t>Tổng</a:t>
            </a:r>
            <a:r>
              <a:rPr lang="en-US" sz="4000" dirty="0">
                <a:solidFill>
                  <a:srgbClr val="685039"/>
                </a:solidFill>
                <a:latin typeface="Roboto Condensed"/>
              </a:rPr>
              <a:t> </a:t>
            </a:r>
            <a:r>
              <a:rPr lang="en-US" sz="4000" dirty="0" err="1">
                <a:solidFill>
                  <a:srgbClr val="685039"/>
                </a:solidFill>
                <a:latin typeface="Roboto Condensed"/>
              </a:rPr>
              <a:t>đốc</a:t>
            </a:r>
            <a:r>
              <a:rPr lang="en-US" sz="4000" dirty="0">
                <a:solidFill>
                  <a:srgbClr val="685039"/>
                </a:solidFill>
                <a:latin typeface="Roboto Condensed"/>
              </a:rPr>
              <a:t> </a:t>
            </a:r>
            <a:r>
              <a:rPr lang="en-US" sz="4000" dirty="0" err="1">
                <a:solidFill>
                  <a:srgbClr val="685039"/>
                </a:solidFill>
                <a:latin typeface="Roboto Condensed"/>
              </a:rPr>
              <a:t>họ</a:t>
            </a:r>
            <a:r>
              <a:rPr lang="en-US" sz="4000" dirty="0">
                <a:solidFill>
                  <a:srgbClr val="685039"/>
                </a:solidFill>
                <a:latin typeface="Roboto Condensed"/>
              </a:rPr>
              <a:t> Tôn </a:t>
            </a:r>
            <a:r>
              <a:rPr lang="en-US" sz="4000" dirty="0" err="1">
                <a:solidFill>
                  <a:srgbClr val="685039"/>
                </a:solidFill>
                <a:latin typeface="Roboto Condensed"/>
              </a:rPr>
              <a:t>đem</a:t>
            </a:r>
            <a:r>
              <a:rPr lang="en-US" sz="4000" dirty="0">
                <a:solidFill>
                  <a:srgbClr val="685039"/>
                </a:solidFill>
                <a:latin typeface="Roboto Condensed"/>
              </a:rPr>
              <a:t> </a:t>
            </a:r>
            <a:r>
              <a:rPr lang="en-US" sz="4000" dirty="0" err="1">
                <a:solidFill>
                  <a:srgbClr val="685039"/>
                </a:solidFill>
                <a:latin typeface="Roboto Condensed"/>
              </a:rPr>
              <a:t>thử</a:t>
            </a:r>
            <a:r>
              <a:rPr lang="en-US" sz="4000" dirty="0">
                <a:solidFill>
                  <a:srgbClr val="685039"/>
                </a:solidFill>
                <a:latin typeface="Roboto Condensed"/>
              </a:rPr>
              <a:t> </a:t>
            </a:r>
            <a:r>
              <a:rPr lang="en-US" sz="4000" dirty="0" err="1">
                <a:solidFill>
                  <a:srgbClr val="685039"/>
                </a:solidFill>
                <a:latin typeface="Roboto Condensed"/>
              </a:rPr>
              <a:t>quân</a:t>
            </a:r>
            <a:r>
              <a:rPr lang="en-US" sz="4000" dirty="0">
                <a:solidFill>
                  <a:srgbClr val="685039"/>
                </a:solidFill>
                <a:latin typeface="Roboto Condensed"/>
              </a:rPr>
              <a:t> </a:t>
            </a:r>
            <a:r>
              <a:rPr lang="en-US" sz="4000" dirty="0" err="1">
                <a:solidFill>
                  <a:srgbClr val="685039"/>
                </a:solidFill>
                <a:latin typeface="Roboto Condensed"/>
              </a:rPr>
              <a:t>nhớ</a:t>
            </a:r>
            <a:r>
              <a:rPr lang="en-US" sz="4000" dirty="0">
                <a:solidFill>
                  <a:srgbClr val="685039"/>
                </a:solidFill>
                <a:latin typeface="Roboto Condensed"/>
              </a:rPr>
              <a:t> </a:t>
            </a:r>
            <a:r>
              <a:rPr lang="en-US" sz="4000" dirty="0" err="1">
                <a:solidFill>
                  <a:srgbClr val="685039"/>
                </a:solidFill>
                <a:latin typeface="Roboto Condensed"/>
              </a:rPr>
              <a:t>nhà</a:t>
            </a:r>
            <a:r>
              <a:rPr lang="en-US" sz="4000" dirty="0">
                <a:solidFill>
                  <a:srgbClr val="685039"/>
                </a:solidFill>
                <a:latin typeface="Roboto Condensed"/>
              </a:rPr>
              <a:t> kia </a:t>
            </a:r>
            <a:r>
              <a:rPr lang="en-US" sz="4000" dirty="0" err="1">
                <a:solidFill>
                  <a:srgbClr val="685039"/>
                </a:solidFill>
                <a:latin typeface="Roboto Condensed"/>
              </a:rPr>
              <a:t>mà</a:t>
            </a:r>
            <a:r>
              <a:rPr lang="en-US" sz="4000" dirty="0">
                <a:solidFill>
                  <a:srgbClr val="685039"/>
                </a:solidFill>
                <a:latin typeface="Roboto Condensed"/>
              </a:rPr>
              <a:t> </a:t>
            </a:r>
            <a:r>
              <a:rPr lang="en-US" sz="4000" dirty="0" err="1">
                <a:solidFill>
                  <a:srgbClr val="685039"/>
                </a:solidFill>
                <a:latin typeface="Roboto Condensed"/>
              </a:rPr>
              <a:t>chống</a:t>
            </a:r>
            <a:r>
              <a:rPr lang="en-US" sz="4000" dirty="0">
                <a:solidFill>
                  <a:srgbClr val="685039"/>
                </a:solidFill>
                <a:latin typeface="Roboto Condensed"/>
              </a:rPr>
              <a:t> </a:t>
            </a:r>
            <a:r>
              <a:rPr lang="en-US" sz="4000" dirty="0" err="1">
                <a:solidFill>
                  <a:srgbClr val="685039"/>
                </a:solidFill>
                <a:latin typeface="Roboto Condensed"/>
              </a:rPr>
              <a:t>chọi</a:t>
            </a:r>
            <a:r>
              <a:rPr lang="en-US" sz="4000" dirty="0">
                <a:solidFill>
                  <a:srgbClr val="685039"/>
                </a:solidFill>
                <a:latin typeface="Roboto Condensed"/>
              </a:rPr>
              <a:t>, </a:t>
            </a:r>
            <a:r>
              <a:rPr lang="en-US" sz="4000" dirty="0" err="1">
                <a:solidFill>
                  <a:srgbClr val="685039"/>
                </a:solidFill>
                <a:latin typeface="Roboto Condensed"/>
              </a:rPr>
              <a:t>thì</a:t>
            </a:r>
            <a:r>
              <a:rPr lang="en-US" sz="4000" dirty="0">
                <a:solidFill>
                  <a:srgbClr val="685039"/>
                </a:solidFill>
                <a:latin typeface="Roboto Condensed"/>
              </a:rPr>
              <a:t> </a:t>
            </a:r>
            <a:r>
              <a:rPr lang="en-US" sz="4000" dirty="0" err="1">
                <a:solidFill>
                  <a:srgbClr val="685039"/>
                </a:solidFill>
                <a:latin typeface="Roboto Condensed"/>
              </a:rPr>
              <a:t>địch</a:t>
            </a:r>
            <a:r>
              <a:rPr lang="en-US" sz="4000" dirty="0">
                <a:solidFill>
                  <a:srgbClr val="685039"/>
                </a:solidFill>
                <a:latin typeface="Roboto Condensed"/>
              </a:rPr>
              <a:t> </a:t>
            </a:r>
            <a:r>
              <a:rPr lang="en-US" sz="4000" dirty="0" err="1">
                <a:solidFill>
                  <a:srgbClr val="685039"/>
                </a:solidFill>
                <a:latin typeface="Roboto Condensed"/>
              </a:rPr>
              <a:t>sao</a:t>
            </a:r>
            <a:r>
              <a:rPr lang="en-US" sz="4000" dirty="0">
                <a:solidFill>
                  <a:srgbClr val="685039"/>
                </a:solidFill>
                <a:latin typeface="Roboto Condensed"/>
              </a:rPr>
              <a:t> </a:t>
            </a:r>
            <a:r>
              <a:rPr lang="en-US" sz="4000" dirty="0" err="1">
                <a:solidFill>
                  <a:srgbClr val="685039"/>
                </a:solidFill>
                <a:latin typeface="Roboto Condensed"/>
              </a:rPr>
              <a:t>cho</a:t>
            </a:r>
            <a:r>
              <a:rPr lang="en-US" sz="4000" dirty="0">
                <a:solidFill>
                  <a:srgbClr val="685039"/>
                </a:solidFill>
                <a:latin typeface="Roboto Condensed"/>
              </a:rPr>
              <a:t> </a:t>
            </a:r>
            <a:r>
              <a:rPr lang="en-US" sz="4000" dirty="0" err="1">
                <a:solidFill>
                  <a:srgbClr val="685039"/>
                </a:solidFill>
                <a:latin typeface="Roboto Condensed"/>
              </a:rPr>
              <a:t>nổi</a:t>
            </a:r>
            <a:r>
              <a:rPr lang="en-US" sz="4000" dirty="0">
                <a:solidFill>
                  <a:srgbClr val="685039"/>
                </a:solidFill>
                <a:latin typeface="Roboto Condensed"/>
              </a:rPr>
              <a:t>?”; “</a:t>
            </a:r>
            <a:r>
              <a:rPr lang="en-US" sz="4000" dirty="0" err="1">
                <a:solidFill>
                  <a:srgbClr val="685039"/>
                </a:solidFill>
                <a:latin typeface="Roboto Condensed"/>
              </a:rPr>
              <a:t>Nhưng</a:t>
            </a:r>
            <a:r>
              <a:rPr lang="en-US" sz="4000" dirty="0">
                <a:solidFill>
                  <a:srgbClr val="685039"/>
                </a:solidFill>
                <a:latin typeface="Roboto Condensed"/>
              </a:rPr>
              <a:t> </a:t>
            </a:r>
            <a:r>
              <a:rPr lang="en-US" sz="4000" dirty="0" err="1">
                <a:solidFill>
                  <a:srgbClr val="685039"/>
                </a:solidFill>
                <a:latin typeface="Roboto Condensed"/>
              </a:rPr>
              <a:t>còn</a:t>
            </a:r>
            <a:r>
              <a:rPr lang="en-US" sz="4000" dirty="0">
                <a:solidFill>
                  <a:srgbClr val="685039"/>
                </a:solidFill>
                <a:latin typeface="Roboto Condensed"/>
              </a:rPr>
              <a:t> </a:t>
            </a:r>
            <a:r>
              <a:rPr lang="en-US" sz="4000" dirty="0" err="1">
                <a:solidFill>
                  <a:srgbClr val="685039"/>
                </a:solidFill>
                <a:latin typeface="Roboto Condensed"/>
              </a:rPr>
              <a:t>nhà</a:t>
            </a:r>
            <a:r>
              <a:rPr lang="en-US" sz="4000" dirty="0">
                <a:solidFill>
                  <a:srgbClr val="685039"/>
                </a:solidFill>
                <a:latin typeface="Roboto Condensed"/>
              </a:rPr>
              <a:t> </a:t>
            </a:r>
            <a:r>
              <a:rPr lang="en-US" sz="4000" dirty="0" err="1">
                <a:solidFill>
                  <a:srgbClr val="685039"/>
                </a:solidFill>
                <a:latin typeface="Roboto Condensed"/>
              </a:rPr>
              <a:t>nước</a:t>
            </a:r>
            <a:r>
              <a:rPr lang="en-US" sz="4000" dirty="0">
                <a:solidFill>
                  <a:srgbClr val="685039"/>
                </a:solidFill>
                <a:latin typeface="Roboto Condensed"/>
              </a:rPr>
              <a:t> </a:t>
            </a:r>
            <a:r>
              <a:rPr lang="en-US" sz="4000" dirty="0" err="1">
                <a:solidFill>
                  <a:srgbClr val="685039"/>
                </a:solidFill>
                <a:latin typeface="Roboto Condensed"/>
              </a:rPr>
              <a:t>của</a:t>
            </a:r>
            <a:r>
              <a:rPr lang="en-US" sz="4000" dirty="0">
                <a:solidFill>
                  <a:srgbClr val="685039"/>
                </a:solidFill>
                <a:latin typeface="Roboto Condensed"/>
              </a:rPr>
              <a:t> ta </a:t>
            </a:r>
            <a:r>
              <a:rPr lang="en-US" sz="4000" dirty="0" err="1">
                <a:solidFill>
                  <a:srgbClr val="685039"/>
                </a:solidFill>
                <a:latin typeface="Roboto Condensed"/>
              </a:rPr>
              <a:t>thì</a:t>
            </a:r>
            <a:r>
              <a:rPr lang="en-US" sz="4000" dirty="0">
                <a:solidFill>
                  <a:srgbClr val="685039"/>
                </a:solidFill>
                <a:latin typeface="Roboto Condensed"/>
              </a:rPr>
              <a:t> </a:t>
            </a:r>
            <a:r>
              <a:rPr lang="en-US" sz="4000" dirty="0" err="1">
                <a:solidFill>
                  <a:srgbClr val="685039"/>
                </a:solidFill>
                <a:latin typeface="Roboto Condensed"/>
              </a:rPr>
              <a:t>sao</a:t>
            </a:r>
            <a:r>
              <a:rPr lang="en-US" sz="4000" dirty="0">
                <a:solidFill>
                  <a:srgbClr val="685039"/>
                </a:solidFill>
                <a:latin typeface="Roboto Condensed"/>
              </a:rPr>
              <a:t>?”; “Thái </a:t>
            </a:r>
            <a:r>
              <a:rPr lang="en-US" sz="4000" dirty="0" err="1">
                <a:solidFill>
                  <a:srgbClr val="685039"/>
                </a:solidFill>
                <a:latin typeface="Roboto Condensed"/>
              </a:rPr>
              <a:t>hậu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thể</a:t>
            </a:r>
            <a:r>
              <a:rPr lang="en-US" sz="4000" dirty="0">
                <a:solidFill>
                  <a:srgbClr val="685039"/>
                </a:solidFill>
                <a:latin typeface="Roboto Condensed"/>
              </a:rPr>
              <a:t> </a:t>
            </a:r>
            <a:r>
              <a:rPr lang="en-US" sz="4000" dirty="0" err="1">
                <a:solidFill>
                  <a:srgbClr val="685039"/>
                </a:solidFill>
                <a:latin typeface="Roboto Condensed"/>
              </a:rPr>
              <a:t>chạy</a:t>
            </a:r>
            <a:r>
              <a:rPr lang="en-US" sz="4000" dirty="0">
                <a:solidFill>
                  <a:srgbClr val="685039"/>
                </a:solidFill>
                <a:latin typeface="Roboto Condensed"/>
              </a:rPr>
              <a:t> sang </a:t>
            </a:r>
            <a:r>
              <a:rPr lang="en-US" sz="4000" dirty="0" err="1">
                <a:solidFill>
                  <a:srgbClr val="685039"/>
                </a:solidFill>
                <a:latin typeface="Roboto Condensed"/>
              </a:rPr>
              <a:t>đất</a:t>
            </a:r>
            <a:r>
              <a:rPr lang="en-US" sz="4000" dirty="0">
                <a:solidFill>
                  <a:srgbClr val="685039"/>
                </a:solidFill>
                <a:latin typeface="Roboto Condensed"/>
              </a:rPr>
              <a:t> Trung Hoa </a:t>
            </a:r>
            <a:r>
              <a:rPr lang="en-US" sz="4000" dirty="0" err="1">
                <a:solidFill>
                  <a:srgbClr val="685039"/>
                </a:solidFill>
                <a:latin typeface="Roboto Condensed"/>
              </a:rPr>
              <a:t>một</a:t>
            </a:r>
            <a:r>
              <a:rPr lang="en-US" sz="4000" dirty="0">
                <a:solidFill>
                  <a:srgbClr val="685039"/>
                </a:solidFill>
                <a:latin typeface="Roboto Condensed"/>
              </a:rPr>
              <a:t> </a:t>
            </a:r>
            <a:r>
              <a:rPr lang="en-US" sz="4000" dirty="0" err="1">
                <a:solidFill>
                  <a:srgbClr val="685039"/>
                </a:solidFill>
                <a:latin typeface="Roboto Condensed"/>
              </a:rPr>
              <a:t>chuyến</a:t>
            </a:r>
            <a:r>
              <a:rPr lang="en-US" sz="4000" dirty="0">
                <a:solidFill>
                  <a:srgbClr val="685039"/>
                </a:solidFill>
                <a:latin typeface="Roboto Condensed"/>
              </a:rPr>
              <a:t> </a:t>
            </a:r>
            <a:r>
              <a:rPr lang="en-US" sz="4000" dirty="0" err="1">
                <a:solidFill>
                  <a:srgbClr val="685039"/>
                </a:solidFill>
                <a:latin typeface="Roboto Condensed"/>
              </a:rPr>
              <a:t>nữa</a:t>
            </a:r>
            <a:r>
              <a:rPr lang="en-US" sz="4000" dirty="0">
                <a:solidFill>
                  <a:srgbClr val="685039"/>
                </a:solidFill>
                <a:latin typeface="Roboto Condensed"/>
              </a:rPr>
              <a:t> </a:t>
            </a:r>
            <a:r>
              <a:rPr lang="en-US" sz="4000" dirty="0" err="1">
                <a:solidFill>
                  <a:srgbClr val="685039"/>
                </a:solidFill>
                <a:latin typeface="Roboto Condensed"/>
              </a:rPr>
              <a:t>chăng</a:t>
            </a:r>
            <a:r>
              <a:rPr lang="en-US" sz="4000" dirty="0">
                <a:solidFill>
                  <a:srgbClr val="685039"/>
                </a:solidFill>
                <a:latin typeface="Roboto Condensed"/>
              </a:rPr>
              <a:t>?” </a:t>
            </a:r>
          </a:p>
          <a:p>
            <a:pPr algn="just">
              <a:lnSpc>
                <a:spcPts val="5600"/>
              </a:lnSpc>
              <a:spcBef>
                <a:spcPct val="0"/>
              </a:spcBef>
            </a:pPr>
            <a:r>
              <a:rPr lang="en-US" sz="4000" dirty="0">
                <a:solidFill>
                  <a:srgbClr val="685039"/>
                </a:solidFill>
                <a:latin typeface="Roboto Condensed"/>
              </a:rPr>
              <a:t>Do </a:t>
            </a:r>
            <a:r>
              <a:rPr lang="en-US" sz="4000" dirty="0" err="1">
                <a:solidFill>
                  <a:srgbClr val="685039"/>
                </a:solidFill>
                <a:latin typeface="Roboto Condensed"/>
              </a:rPr>
              <a:t>trong</a:t>
            </a:r>
            <a:r>
              <a:rPr lang="en-US" sz="4000" dirty="0">
                <a:solidFill>
                  <a:srgbClr val="685039"/>
                </a:solidFill>
                <a:latin typeface="Roboto Condensed"/>
              </a:rPr>
              <a:t> 3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chưa</a:t>
            </a:r>
            <a:r>
              <a:rPr lang="en-US" sz="4000" dirty="0">
                <a:solidFill>
                  <a:srgbClr val="685039"/>
                </a:solidFill>
                <a:latin typeface="Roboto Condensed"/>
              </a:rPr>
              <a:t> </a:t>
            </a:r>
            <a:r>
              <a:rPr lang="en-US" sz="4000" dirty="0" err="1">
                <a:solidFill>
                  <a:srgbClr val="685039"/>
                </a:solidFill>
                <a:latin typeface="Roboto Condensed"/>
              </a:rPr>
              <a:t>từ</a:t>
            </a:r>
            <a:r>
              <a:rPr lang="en-US" sz="4000" dirty="0">
                <a:solidFill>
                  <a:srgbClr val="685039"/>
                </a:solidFill>
                <a:latin typeface="Roboto Condensed"/>
              </a:rPr>
              <a:t> </a:t>
            </a:r>
            <a:r>
              <a:rPr lang="en-US" sz="4000" dirty="0" err="1">
                <a:solidFill>
                  <a:srgbClr val="685039"/>
                </a:solidFill>
                <a:latin typeface="Roboto Condensed"/>
              </a:rPr>
              <a:t>để</a:t>
            </a:r>
            <a:r>
              <a:rPr lang="en-US" sz="4000" dirty="0">
                <a:solidFill>
                  <a:srgbClr val="685039"/>
                </a:solidFill>
                <a:latin typeface="Roboto Condensed"/>
              </a:rPr>
              <a:t> </a:t>
            </a:r>
            <a:r>
              <a:rPr lang="en-US" sz="4000" dirty="0" err="1">
                <a:solidFill>
                  <a:srgbClr val="685039"/>
                </a:solidFill>
                <a:latin typeface="Roboto Condensed"/>
              </a:rPr>
              <a:t>hỏi</a:t>
            </a:r>
            <a:r>
              <a:rPr lang="en-US" sz="4000" dirty="0">
                <a:solidFill>
                  <a:srgbClr val="685039"/>
                </a:solidFill>
                <a:latin typeface="Roboto Condensed"/>
              </a:rPr>
              <a:t> </a:t>
            </a:r>
            <a:r>
              <a:rPr lang="en-US" sz="4000" dirty="0" err="1">
                <a:solidFill>
                  <a:srgbClr val="685039"/>
                </a:solidFill>
                <a:latin typeface="Roboto Condensed"/>
              </a:rPr>
              <a:t>và</a:t>
            </a:r>
            <a:r>
              <a:rPr lang="en-US" sz="4000" dirty="0">
                <a:solidFill>
                  <a:srgbClr val="685039"/>
                </a:solidFill>
                <a:latin typeface="Roboto Condensed"/>
              </a:rPr>
              <a:t> </a:t>
            </a:r>
            <a:r>
              <a:rPr lang="en-US" sz="4000" dirty="0" err="1">
                <a:solidFill>
                  <a:srgbClr val="685039"/>
                </a:solidFill>
                <a:latin typeface="Roboto Condensed"/>
              </a:rPr>
              <a:t>cuối</a:t>
            </a:r>
            <a:r>
              <a:rPr lang="en-US" sz="4000" dirty="0">
                <a:solidFill>
                  <a:srgbClr val="685039"/>
                </a:solidFill>
                <a:latin typeface="Roboto Condensed"/>
              </a:rPr>
              <a:t>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dấu</a:t>
            </a:r>
            <a:r>
              <a:rPr lang="en-US" sz="4000" dirty="0">
                <a:solidFill>
                  <a:srgbClr val="685039"/>
                </a:solidFill>
                <a:latin typeface="Roboto Condensed"/>
              </a:rPr>
              <a:t> “?”</a:t>
            </a:r>
          </a:p>
        </p:txBody>
      </p:sp>
      <p:sp>
        <p:nvSpPr>
          <p:cNvPr id="13" name="TextBox 13"/>
          <p:cNvSpPr txBox="1"/>
          <p:nvPr/>
        </p:nvSpPr>
        <p:spPr>
          <a:xfrm>
            <a:off x="2034351" y="2553496"/>
            <a:ext cx="1443182" cy="771453"/>
          </a:xfrm>
          <a:prstGeom prst="rect">
            <a:avLst/>
          </a:prstGeom>
        </p:spPr>
        <p:txBody>
          <a:bodyPr lIns="0" tIns="0" rIns="0" bIns="0" rtlCol="0" anchor="t">
            <a:spAutoFit/>
          </a:bodyPr>
          <a:lstStyle/>
          <a:p>
            <a:pPr algn="ctr">
              <a:lnSpc>
                <a:spcPts val="6299"/>
              </a:lnSpc>
              <a:spcBef>
                <a:spcPct val="0"/>
              </a:spcBef>
            </a:pPr>
            <a:r>
              <a:rPr lang="en-US" sz="4499">
                <a:solidFill>
                  <a:srgbClr val="685039"/>
                </a:solidFill>
                <a:latin typeface="Roboto Condensed Bold"/>
              </a:rPr>
              <a:t>Câu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1756567" y="-5451358"/>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570873" y="7741714"/>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5736399" y="4956161"/>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4"/>
            <a:stretch>
              <a:fillRect/>
            </a:stretch>
          </a:blipFill>
        </p:spPr>
        <p:txBody>
          <a:bodyPr/>
          <a:lstStyle/>
          <a:p>
            <a:endParaRPr lang="en-US"/>
          </a:p>
        </p:txBody>
      </p:sp>
      <p:sp>
        <p:nvSpPr>
          <p:cNvPr id="5" name="Freeform 5"/>
          <p:cNvSpPr/>
          <p:nvPr/>
        </p:nvSpPr>
        <p:spPr>
          <a:xfrm>
            <a:off x="14524364" y="6917943"/>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6635" y="251162"/>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7" name="TextBox 7"/>
          <p:cNvSpPr txBox="1"/>
          <p:nvPr/>
        </p:nvSpPr>
        <p:spPr>
          <a:xfrm>
            <a:off x="836951" y="1636874"/>
            <a:ext cx="4609522" cy="788035"/>
          </a:xfrm>
          <a:prstGeom prst="rect">
            <a:avLst/>
          </a:prstGeom>
        </p:spPr>
        <p:txBody>
          <a:bodyPr lIns="0" tIns="0" rIns="0" bIns="0" rtlCol="0" anchor="t">
            <a:spAutoFit/>
          </a:bodyPr>
          <a:lstStyle/>
          <a:p>
            <a:pPr algn="ctr">
              <a:lnSpc>
                <a:spcPts val="6439"/>
              </a:lnSpc>
              <a:spcBef>
                <a:spcPct val="0"/>
              </a:spcBef>
            </a:pPr>
            <a:r>
              <a:rPr lang="en-US" sz="4599">
                <a:solidFill>
                  <a:srgbClr val="685039"/>
                </a:solidFill>
                <a:latin typeface="#9Slide05 Dear Saturday"/>
              </a:rPr>
              <a:t>Chặng 1: Tạo đà </a:t>
            </a:r>
          </a:p>
        </p:txBody>
      </p:sp>
      <p:grpSp>
        <p:nvGrpSpPr>
          <p:cNvPr id="8" name="Group 8"/>
          <p:cNvGrpSpPr/>
          <p:nvPr/>
        </p:nvGrpSpPr>
        <p:grpSpPr>
          <a:xfrm>
            <a:off x="1311227" y="3548787"/>
            <a:ext cx="14425172" cy="6340258"/>
            <a:chOff x="0" y="0"/>
            <a:chExt cx="3799222" cy="1669862"/>
          </a:xfrm>
        </p:grpSpPr>
        <p:sp>
          <p:nvSpPr>
            <p:cNvPr id="9" name="Freeform 9"/>
            <p:cNvSpPr/>
            <p:nvPr/>
          </p:nvSpPr>
          <p:spPr>
            <a:xfrm>
              <a:off x="0" y="0"/>
              <a:ext cx="3799222" cy="1669862"/>
            </a:xfrm>
            <a:custGeom>
              <a:avLst/>
              <a:gdLst/>
              <a:ahLst/>
              <a:cxnLst/>
              <a:rect l="l" t="t" r="r" b="b"/>
              <a:pathLst>
                <a:path w="3799222" h="1669862">
                  <a:moveTo>
                    <a:pt x="27371" y="0"/>
                  </a:moveTo>
                  <a:lnTo>
                    <a:pt x="3771850" y="0"/>
                  </a:lnTo>
                  <a:cubicBezTo>
                    <a:pt x="3786967" y="0"/>
                    <a:pt x="3799222" y="12255"/>
                    <a:pt x="3799222" y="27371"/>
                  </a:cubicBezTo>
                  <a:lnTo>
                    <a:pt x="3799222" y="1642491"/>
                  </a:lnTo>
                  <a:cubicBezTo>
                    <a:pt x="3799222" y="1657608"/>
                    <a:pt x="3786967" y="1669862"/>
                    <a:pt x="3771850" y="1669862"/>
                  </a:cubicBezTo>
                  <a:lnTo>
                    <a:pt x="27371" y="1669862"/>
                  </a:lnTo>
                  <a:cubicBezTo>
                    <a:pt x="12255" y="1669862"/>
                    <a:pt x="0" y="1657608"/>
                    <a:pt x="0" y="1642491"/>
                  </a:cubicBezTo>
                  <a:lnTo>
                    <a:pt x="0" y="27371"/>
                  </a:lnTo>
                  <a:cubicBezTo>
                    <a:pt x="0" y="12255"/>
                    <a:pt x="12255" y="0"/>
                    <a:pt x="27371" y="0"/>
                  </a:cubicBezTo>
                  <a:close/>
                </a:path>
              </a:pathLst>
            </a:custGeom>
            <a:solidFill>
              <a:srgbClr val="EFE8DD"/>
            </a:solidFill>
          </p:spPr>
          <p:txBody>
            <a:bodyPr/>
            <a:lstStyle/>
            <a:p>
              <a:endParaRPr lang="en-US"/>
            </a:p>
          </p:txBody>
        </p:sp>
        <p:sp>
          <p:nvSpPr>
            <p:cNvPr id="10" name="TextBox 10"/>
            <p:cNvSpPr txBox="1"/>
            <p:nvPr/>
          </p:nvSpPr>
          <p:spPr>
            <a:xfrm>
              <a:off x="0" y="-47625"/>
              <a:ext cx="3799222" cy="171748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034351" y="3917382"/>
            <a:ext cx="12978924" cy="2803525"/>
          </a:xfrm>
          <a:prstGeom prst="rect">
            <a:avLst/>
          </a:prstGeom>
        </p:spPr>
        <p:txBody>
          <a:bodyPr lIns="0" tIns="0" rIns="0" bIns="0" rtlCol="0" anchor="t">
            <a:spAutoFit/>
          </a:bodyPr>
          <a:lstStyle/>
          <a:p>
            <a:pPr algn="just">
              <a:lnSpc>
                <a:spcPts val="5600"/>
              </a:lnSpc>
            </a:pPr>
            <a:r>
              <a:rPr lang="en-US" sz="4000" dirty="0" err="1">
                <a:solidFill>
                  <a:srgbClr val="685039"/>
                </a:solidFill>
                <a:latin typeface="Roboto Condensed Bold"/>
              </a:rPr>
              <a:t>Câu</a:t>
            </a:r>
            <a:r>
              <a:rPr lang="en-US" sz="4000" dirty="0">
                <a:solidFill>
                  <a:srgbClr val="685039"/>
                </a:solidFill>
                <a:latin typeface="Roboto Condensed Bold"/>
              </a:rPr>
              <a:t> </a:t>
            </a:r>
            <a:r>
              <a:rPr lang="en-US" sz="4000" dirty="0" err="1">
                <a:solidFill>
                  <a:srgbClr val="685039"/>
                </a:solidFill>
                <a:latin typeface="Roboto Condensed Bold"/>
              </a:rPr>
              <a:t>phủ</a:t>
            </a:r>
            <a:r>
              <a:rPr lang="en-US" sz="4000" dirty="0">
                <a:solidFill>
                  <a:srgbClr val="685039"/>
                </a:solidFill>
                <a:latin typeface="Roboto Condensed Bold"/>
              </a:rPr>
              <a:t> </a:t>
            </a:r>
            <a:r>
              <a:rPr lang="en-US" sz="4000" dirty="0" err="1">
                <a:solidFill>
                  <a:srgbClr val="685039"/>
                </a:solidFill>
                <a:latin typeface="Roboto Condensed Bold"/>
              </a:rPr>
              <a:t>định</a:t>
            </a:r>
            <a:r>
              <a:rPr lang="en-US" sz="4000" dirty="0">
                <a:solidFill>
                  <a:srgbClr val="685039"/>
                </a:solidFill>
                <a:latin typeface="Roboto Condensed"/>
              </a:rPr>
              <a:t>: “</a:t>
            </a:r>
            <a:r>
              <a:rPr lang="en-US" sz="4000" dirty="0" err="1">
                <a:solidFill>
                  <a:srgbClr val="685039"/>
                </a:solidFill>
                <a:latin typeface="Roboto Condensed"/>
              </a:rPr>
              <a:t>Tự</a:t>
            </a:r>
            <a:r>
              <a:rPr lang="en-US" sz="4000" dirty="0">
                <a:solidFill>
                  <a:srgbClr val="685039"/>
                </a:solidFill>
                <a:latin typeface="Roboto Condensed"/>
              </a:rPr>
              <a:t> </a:t>
            </a:r>
            <a:r>
              <a:rPr lang="en-US" sz="4000" dirty="0" err="1">
                <a:solidFill>
                  <a:srgbClr val="685039"/>
                </a:solidFill>
                <a:latin typeface="Roboto Condensed"/>
              </a:rPr>
              <a:t>vương</a:t>
            </a:r>
            <a:r>
              <a:rPr lang="en-US" sz="4000" dirty="0">
                <a:solidFill>
                  <a:srgbClr val="685039"/>
                </a:solidFill>
                <a:latin typeface="Roboto Condensed"/>
              </a:rPr>
              <a:t> </a:t>
            </a:r>
            <a:r>
              <a:rPr lang="en-US" sz="4000" dirty="0" err="1">
                <a:solidFill>
                  <a:srgbClr val="685039"/>
                </a:solidFill>
                <a:latin typeface="Roboto Condensed"/>
              </a:rPr>
              <a:t>trẻ</a:t>
            </a:r>
            <a:r>
              <a:rPr lang="en-US" sz="4000" dirty="0">
                <a:solidFill>
                  <a:srgbClr val="685039"/>
                </a:solidFill>
                <a:latin typeface="Roboto Condensed"/>
              </a:rPr>
              <a:t> </a:t>
            </a:r>
            <a:r>
              <a:rPr lang="en-US" sz="4000" dirty="0" err="1">
                <a:solidFill>
                  <a:srgbClr val="685039"/>
                </a:solidFill>
                <a:latin typeface="Roboto Condensed"/>
              </a:rPr>
              <a:t>tuổi</a:t>
            </a:r>
            <a:r>
              <a:rPr lang="en-US" sz="4000" dirty="0">
                <a:solidFill>
                  <a:srgbClr val="685039"/>
                </a:solidFill>
                <a:latin typeface="Roboto Condensed"/>
              </a:rPr>
              <a:t>, </a:t>
            </a:r>
            <a:r>
              <a:rPr lang="en-US" sz="4000" dirty="0" err="1">
                <a:solidFill>
                  <a:srgbClr val="685039"/>
                </a:solidFill>
                <a:latin typeface="Roboto Condensed"/>
              </a:rPr>
              <a:t>chưa</a:t>
            </a:r>
            <a:r>
              <a:rPr lang="en-US" sz="4000" dirty="0">
                <a:solidFill>
                  <a:srgbClr val="685039"/>
                </a:solidFill>
                <a:latin typeface="Roboto Condensed"/>
              </a:rPr>
              <a:t> </a:t>
            </a:r>
            <a:r>
              <a:rPr lang="en-US" sz="4000" dirty="0" err="1">
                <a:solidFill>
                  <a:srgbClr val="685039"/>
                </a:solidFill>
                <a:latin typeface="Roboto Condensed"/>
              </a:rPr>
              <a:t>từng</a:t>
            </a:r>
            <a:r>
              <a:rPr lang="en-US" sz="4000" dirty="0">
                <a:solidFill>
                  <a:srgbClr val="685039"/>
                </a:solidFill>
                <a:latin typeface="Roboto Condensed"/>
              </a:rPr>
              <a:t> </a:t>
            </a:r>
            <a:r>
              <a:rPr lang="en-US" sz="4000" dirty="0" err="1">
                <a:solidFill>
                  <a:srgbClr val="685039"/>
                </a:solidFill>
                <a:latin typeface="Roboto Condensed"/>
              </a:rPr>
              <a:t>trải</a:t>
            </a:r>
            <a:r>
              <a:rPr lang="en-US" sz="4000" dirty="0">
                <a:solidFill>
                  <a:srgbClr val="685039"/>
                </a:solidFill>
                <a:latin typeface="Roboto Condensed"/>
              </a:rPr>
              <a:t> </a:t>
            </a:r>
            <a:r>
              <a:rPr lang="en-US" sz="4000" dirty="0" err="1">
                <a:solidFill>
                  <a:srgbClr val="685039"/>
                </a:solidFill>
                <a:latin typeface="Roboto Condensed"/>
              </a:rPr>
              <a:t>công</a:t>
            </a:r>
            <a:r>
              <a:rPr lang="en-US" sz="4000" dirty="0">
                <a:solidFill>
                  <a:srgbClr val="685039"/>
                </a:solidFill>
                <a:latin typeface="Roboto Condensed"/>
              </a:rPr>
              <a:t> </a:t>
            </a:r>
            <a:r>
              <a:rPr lang="en-US" sz="4000" dirty="0" err="1">
                <a:solidFill>
                  <a:srgbClr val="685039"/>
                </a:solidFill>
                <a:latin typeface="Roboto Condensed"/>
              </a:rPr>
              <a:t>việc</a:t>
            </a:r>
            <a:r>
              <a:rPr lang="en-US" sz="4000" dirty="0">
                <a:solidFill>
                  <a:srgbClr val="685039"/>
                </a:solidFill>
                <a:latin typeface="Roboto Condensed"/>
              </a:rPr>
              <a:t>, </a:t>
            </a:r>
            <a:r>
              <a:rPr lang="en-US" sz="4000" dirty="0" err="1">
                <a:solidFill>
                  <a:srgbClr val="685039"/>
                </a:solidFill>
                <a:latin typeface="Roboto Condensed"/>
              </a:rPr>
              <a:t>trước</a:t>
            </a:r>
            <a:r>
              <a:rPr lang="en-US" sz="4000" dirty="0">
                <a:solidFill>
                  <a:srgbClr val="685039"/>
                </a:solidFill>
                <a:latin typeface="Roboto Condensed"/>
              </a:rPr>
              <a:t> </a:t>
            </a:r>
            <a:r>
              <a:rPr lang="en-US" sz="4000" dirty="0" err="1">
                <a:solidFill>
                  <a:srgbClr val="685039"/>
                </a:solidFill>
                <a:latin typeface="Roboto Condensed"/>
              </a:rPr>
              <a:t>đây</a:t>
            </a:r>
            <a:r>
              <a:rPr lang="en-US" sz="4000" dirty="0">
                <a:solidFill>
                  <a:srgbClr val="685039"/>
                </a:solidFill>
                <a:latin typeface="Roboto Condensed"/>
              </a:rPr>
              <a:t> </a:t>
            </a:r>
            <a:r>
              <a:rPr lang="en-US" sz="4000" dirty="0" err="1">
                <a:solidFill>
                  <a:srgbClr val="685039"/>
                </a:solidFill>
                <a:latin typeface="Roboto Condensed"/>
              </a:rPr>
              <a:t>tới</a:t>
            </a:r>
            <a:r>
              <a:rPr lang="en-US" sz="4000" dirty="0">
                <a:solidFill>
                  <a:srgbClr val="685039"/>
                </a:solidFill>
                <a:latin typeface="Roboto Condensed"/>
              </a:rPr>
              <a:t> </a:t>
            </a:r>
            <a:r>
              <a:rPr lang="en-US" sz="4000" dirty="0" err="1">
                <a:solidFill>
                  <a:srgbClr val="685039"/>
                </a:solidFill>
                <a:latin typeface="Roboto Condensed"/>
              </a:rPr>
              <a:t>đón</a:t>
            </a:r>
            <a:r>
              <a:rPr lang="en-US" sz="4000" dirty="0">
                <a:solidFill>
                  <a:srgbClr val="685039"/>
                </a:solidFill>
                <a:latin typeface="Roboto Condensed"/>
              </a:rPr>
              <a:t> </a:t>
            </a:r>
            <a:r>
              <a:rPr lang="en-US" sz="4000" dirty="0" err="1">
                <a:solidFill>
                  <a:srgbClr val="685039"/>
                </a:solidFill>
                <a:latin typeface="Roboto Condensed"/>
              </a:rPr>
              <a:t>chào</a:t>
            </a:r>
            <a:r>
              <a:rPr lang="en-US" sz="4000" dirty="0">
                <a:solidFill>
                  <a:srgbClr val="685039"/>
                </a:solidFill>
                <a:latin typeface="Roboto Condensed"/>
              </a:rPr>
              <a:t> ta ở </a:t>
            </a:r>
            <a:r>
              <a:rPr lang="en-US" sz="4000" dirty="0" err="1">
                <a:solidFill>
                  <a:srgbClr val="685039"/>
                </a:solidFill>
                <a:latin typeface="Roboto Condensed"/>
              </a:rPr>
              <a:t>Lạng</a:t>
            </a:r>
            <a:r>
              <a:rPr lang="en-US" sz="4000" dirty="0">
                <a:solidFill>
                  <a:srgbClr val="685039"/>
                </a:solidFill>
                <a:latin typeface="Roboto Condensed"/>
              </a:rPr>
              <a:t> </a:t>
            </a:r>
            <a:r>
              <a:rPr lang="en-US" sz="4000" dirty="0" err="1">
                <a:solidFill>
                  <a:srgbClr val="685039"/>
                </a:solidFill>
                <a:latin typeface="Roboto Condensed"/>
              </a:rPr>
              <a:t>Sơn</a:t>
            </a:r>
            <a:r>
              <a:rPr lang="en-US" sz="4000" dirty="0">
                <a:solidFill>
                  <a:srgbClr val="685039"/>
                </a:solidFill>
                <a:latin typeface="Roboto Condensed"/>
              </a:rPr>
              <a:t>, </a:t>
            </a:r>
            <a:r>
              <a:rPr lang="en-US" sz="4000" dirty="0" err="1">
                <a:solidFill>
                  <a:srgbClr val="685039"/>
                </a:solidFill>
                <a:latin typeface="Roboto Condensed"/>
              </a:rPr>
              <a:t>sao</a:t>
            </a:r>
            <a:r>
              <a:rPr lang="en-US" sz="4000" dirty="0">
                <a:solidFill>
                  <a:srgbClr val="685039"/>
                </a:solidFill>
                <a:latin typeface="Roboto Condensed"/>
              </a:rPr>
              <a:t> </a:t>
            </a:r>
            <a:r>
              <a:rPr lang="en-US" sz="4000" dirty="0" err="1">
                <a:solidFill>
                  <a:srgbClr val="685039"/>
                </a:solidFill>
                <a:latin typeface="Roboto Condensed"/>
              </a:rPr>
              <a:t>không</a:t>
            </a:r>
            <a:r>
              <a:rPr lang="en-US" sz="4000" dirty="0">
                <a:solidFill>
                  <a:srgbClr val="685039"/>
                </a:solidFill>
                <a:latin typeface="Roboto Condensed"/>
              </a:rPr>
              <a:t> </a:t>
            </a:r>
            <a:r>
              <a:rPr lang="en-US" sz="4000" dirty="0" err="1">
                <a:solidFill>
                  <a:srgbClr val="685039"/>
                </a:solidFill>
                <a:latin typeface="Roboto Condensed"/>
              </a:rPr>
              <a:t>nói</a:t>
            </a:r>
            <a:r>
              <a:rPr lang="en-US" sz="4000" dirty="0">
                <a:solidFill>
                  <a:srgbClr val="685039"/>
                </a:solidFill>
                <a:latin typeface="Roboto Condensed"/>
              </a:rPr>
              <a:t> </a:t>
            </a:r>
            <a:r>
              <a:rPr lang="en-US" sz="4000" dirty="0" err="1">
                <a:solidFill>
                  <a:srgbClr val="685039"/>
                </a:solidFill>
                <a:latin typeface="Roboto Condensed"/>
              </a:rPr>
              <a:t>cho</a:t>
            </a:r>
            <a:r>
              <a:rPr lang="en-US" sz="4000" dirty="0">
                <a:solidFill>
                  <a:srgbClr val="685039"/>
                </a:solidFill>
                <a:latin typeface="Roboto Condensed"/>
              </a:rPr>
              <a:t> </a:t>
            </a:r>
            <a:r>
              <a:rPr lang="en-US" sz="4000" dirty="0" err="1">
                <a:solidFill>
                  <a:srgbClr val="685039"/>
                </a:solidFill>
                <a:latin typeface="Roboto Condensed"/>
              </a:rPr>
              <a:t>rõ</a:t>
            </a:r>
            <a:r>
              <a:rPr lang="en-US" sz="4000" dirty="0">
                <a:solidFill>
                  <a:srgbClr val="685039"/>
                </a:solidFill>
                <a:latin typeface="Roboto Condensed"/>
              </a:rPr>
              <a:t>?” do </a:t>
            </a:r>
            <a:r>
              <a:rPr lang="en-US" sz="4000" dirty="0" err="1">
                <a:solidFill>
                  <a:srgbClr val="685039"/>
                </a:solidFill>
                <a:latin typeface="Roboto Condensed"/>
              </a:rPr>
              <a:t>trong</a:t>
            </a:r>
            <a:r>
              <a:rPr lang="en-US" sz="4000" dirty="0">
                <a:solidFill>
                  <a:srgbClr val="685039"/>
                </a:solidFill>
                <a:latin typeface="Roboto Condensed"/>
              </a:rPr>
              <a:t>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từ</a:t>
            </a:r>
            <a:r>
              <a:rPr lang="en-US" sz="4000" dirty="0">
                <a:solidFill>
                  <a:srgbClr val="685039"/>
                </a:solidFill>
                <a:latin typeface="Roboto Condensed"/>
              </a:rPr>
              <a:t> </a:t>
            </a:r>
            <a:r>
              <a:rPr lang="en-US" sz="4000" dirty="0" err="1">
                <a:solidFill>
                  <a:srgbClr val="685039"/>
                </a:solidFill>
                <a:latin typeface="Roboto Condensed"/>
              </a:rPr>
              <a:t>mang</a:t>
            </a:r>
            <a:r>
              <a:rPr lang="en-US" sz="4000" dirty="0">
                <a:solidFill>
                  <a:srgbClr val="685039"/>
                </a:solidFill>
                <a:latin typeface="Roboto Condensed"/>
              </a:rPr>
              <a:t> </a:t>
            </a:r>
            <a:r>
              <a:rPr lang="en-US" sz="4000" dirty="0" err="1">
                <a:solidFill>
                  <a:srgbClr val="685039"/>
                </a:solidFill>
                <a:latin typeface="Roboto Condensed"/>
              </a:rPr>
              <a:t>nghĩa</a:t>
            </a:r>
            <a:r>
              <a:rPr lang="en-US" sz="4000" dirty="0">
                <a:solidFill>
                  <a:srgbClr val="685039"/>
                </a:solidFill>
                <a:latin typeface="Roboto Condensed"/>
              </a:rPr>
              <a:t> </a:t>
            </a:r>
            <a:r>
              <a:rPr lang="en-US" sz="4000" dirty="0" err="1">
                <a:solidFill>
                  <a:srgbClr val="685039"/>
                </a:solidFill>
                <a:latin typeface="Roboto Condensed"/>
              </a:rPr>
              <a:t>phủ</a:t>
            </a:r>
            <a:r>
              <a:rPr lang="en-US" sz="4000" dirty="0">
                <a:solidFill>
                  <a:srgbClr val="685039"/>
                </a:solidFill>
                <a:latin typeface="Roboto Condensed"/>
              </a:rPr>
              <a:t> </a:t>
            </a:r>
            <a:r>
              <a:rPr lang="en-US" sz="4000" dirty="0" err="1">
                <a:solidFill>
                  <a:srgbClr val="685039"/>
                </a:solidFill>
                <a:latin typeface="Roboto Condensed"/>
              </a:rPr>
              <a:t>định</a:t>
            </a:r>
            <a:r>
              <a:rPr lang="en-US" sz="4000" dirty="0">
                <a:solidFill>
                  <a:srgbClr val="685039"/>
                </a:solidFill>
                <a:latin typeface="Roboto Condensed"/>
              </a:rPr>
              <a:t> “</a:t>
            </a:r>
            <a:r>
              <a:rPr lang="en-US" sz="4000" dirty="0" err="1">
                <a:solidFill>
                  <a:srgbClr val="685039"/>
                </a:solidFill>
                <a:latin typeface="Roboto Condensed"/>
              </a:rPr>
              <a:t>chưa</a:t>
            </a:r>
            <a:r>
              <a:rPr lang="en-US" sz="4000" dirty="0">
                <a:solidFill>
                  <a:srgbClr val="685039"/>
                </a:solidFill>
                <a:latin typeface="Roboto Condensed"/>
              </a:rPr>
              <a:t>”. </a:t>
            </a:r>
          </a:p>
          <a:p>
            <a:pPr algn="just">
              <a:lnSpc>
                <a:spcPts val="5600"/>
              </a:lnSpc>
              <a:spcBef>
                <a:spcPct val="0"/>
              </a:spcBef>
            </a:pPr>
            <a:endParaRPr lang="en-US" sz="4000" dirty="0">
              <a:solidFill>
                <a:srgbClr val="685039"/>
              </a:solidFill>
              <a:latin typeface="Roboto Condensed"/>
            </a:endParaRPr>
          </a:p>
        </p:txBody>
      </p:sp>
      <p:sp>
        <p:nvSpPr>
          <p:cNvPr id="12" name="TextBox 12"/>
          <p:cNvSpPr txBox="1"/>
          <p:nvPr/>
        </p:nvSpPr>
        <p:spPr>
          <a:xfrm>
            <a:off x="2027405" y="6454920"/>
            <a:ext cx="12978924" cy="2803525"/>
          </a:xfrm>
          <a:prstGeom prst="rect">
            <a:avLst/>
          </a:prstGeom>
        </p:spPr>
        <p:txBody>
          <a:bodyPr lIns="0" tIns="0" rIns="0" bIns="0" rtlCol="0" anchor="t">
            <a:spAutoFit/>
          </a:bodyPr>
          <a:lstStyle/>
          <a:p>
            <a:pPr algn="just">
              <a:lnSpc>
                <a:spcPts val="5600"/>
              </a:lnSpc>
            </a:pPr>
            <a:r>
              <a:rPr lang="en-US" sz="4000" dirty="0" err="1">
                <a:solidFill>
                  <a:srgbClr val="685039"/>
                </a:solidFill>
                <a:latin typeface="Roboto Condensed Bold"/>
              </a:rPr>
              <a:t>Câu</a:t>
            </a:r>
            <a:r>
              <a:rPr lang="en-US" sz="4000" dirty="0">
                <a:solidFill>
                  <a:srgbClr val="685039"/>
                </a:solidFill>
                <a:latin typeface="Roboto Condensed Bold"/>
              </a:rPr>
              <a:t> </a:t>
            </a:r>
            <a:r>
              <a:rPr lang="en-US" sz="4000" dirty="0" err="1">
                <a:solidFill>
                  <a:srgbClr val="685039"/>
                </a:solidFill>
                <a:latin typeface="Roboto Condensed Bold"/>
              </a:rPr>
              <a:t>để</a:t>
            </a:r>
            <a:r>
              <a:rPr lang="en-US" sz="4000" dirty="0">
                <a:solidFill>
                  <a:srgbClr val="685039"/>
                </a:solidFill>
                <a:latin typeface="Roboto Condensed Bold"/>
              </a:rPr>
              <a:t> </a:t>
            </a:r>
            <a:r>
              <a:rPr lang="en-US" sz="4000" dirty="0" err="1">
                <a:solidFill>
                  <a:srgbClr val="685039"/>
                </a:solidFill>
                <a:latin typeface="Roboto Condensed Bold"/>
              </a:rPr>
              <a:t>hỏi</a:t>
            </a:r>
            <a:r>
              <a:rPr lang="en-US" sz="4000" dirty="0">
                <a:solidFill>
                  <a:srgbClr val="685039"/>
                </a:solidFill>
                <a:latin typeface="Roboto Condensed Bold"/>
              </a:rPr>
              <a:t>:</a:t>
            </a:r>
            <a:r>
              <a:rPr lang="en-US" sz="4000" dirty="0">
                <a:solidFill>
                  <a:srgbClr val="685039"/>
                </a:solidFill>
                <a:latin typeface="Roboto Condensed"/>
              </a:rPr>
              <a:t> “</a:t>
            </a:r>
            <a:r>
              <a:rPr lang="en-US" sz="4000" dirty="0" err="1">
                <a:solidFill>
                  <a:srgbClr val="685039"/>
                </a:solidFill>
                <a:latin typeface="Roboto Condensed"/>
              </a:rPr>
              <a:t>Bấy</a:t>
            </a:r>
            <a:r>
              <a:rPr lang="en-US" sz="4000" dirty="0">
                <a:solidFill>
                  <a:srgbClr val="685039"/>
                </a:solidFill>
                <a:latin typeface="Roboto Condensed"/>
              </a:rPr>
              <a:t> </a:t>
            </a:r>
            <a:r>
              <a:rPr lang="en-US" sz="4000" dirty="0" err="1">
                <a:solidFill>
                  <a:srgbClr val="685039"/>
                </a:solidFill>
                <a:latin typeface="Roboto Condensed"/>
              </a:rPr>
              <a:t>giờ</a:t>
            </a:r>
            <a:r>
              <a:rPr lang="en-US" sz="4000" dirty="0">
                <a:solidFill>
                  <a:srgbClr val="685039"/>
                </a:solidFill>
                <a:latin typeface="Roboto Condensed"/>
              </a:rPr>
              <a:t>, </a:t>
            </a:r>
            <a:r>
              <a:rPr lang="en-US" sz="4000" dirty="0" err="1">
                <a:solidFill>
                  <a:srgbClr val="685039"/>
                </a:solidFill>
                <a:latin typeface="Roboto Condensed"/>
              </a:rPr>
              <a:t>nhân</a:t>
            </a:r>
            <a:r>
              <a:rPr lang="en-US" sz="4000" dirty="0">
                <a:solidFill>
                  <a:srgbClr val="685039"/>
                </a:solidFill>
                <a:latin typeface="Roboto Condensed"/>
              </a:rPr>
              <a:t> </a:t>
            </a:r>
            <a:r>
              <a:rPr lang="en-US" sz="4000" dirty="0" err="1">
                <a:solidFill>
                  <a:srgbClr val="685039"/>
                </a:solidFill>
                <a:latin typeface="Roboto Condensed"/>
              </a:rPr>
              <a:t>khi</a:t>
            </a:r>
            <a:r>
              <a:rPr lang="en-US" sz="4000" dirty="0">
                <a:solidFill>
                  <a:srgbClr val="685039"/>
                </a:solidFill>
                <a:latin typeface="Roboto Condensed"/>
              </a:rPr>
              <a:t> ta </a:t>
            </a:r>
            <a:r>
              <a:rPr lang="en-US" sz="4000" dirty="0" err="1">
                <a:solidFill>
                  <a:srgbClr val="685039"/>
                </a:solidFill>
                <a:latin typeface="Roboto Condensed"/>
              </a:rPr>
              <a:t>thắng</a:t>
            </a:r>
            <a:r>
              <a:rPr lang="en-US" sz="4000" dirty="0">
                <a:solidFill>
                  <a:srgbClr val="685039"/>
                </a:solidFill>
                <a:latin typeface="Roboto Condensed"/>
              </a:rPr>
              <a:t>, </a:t>
            </a:r>
            <a:r>
              <a:rPr lang="en-US" sz="4000" dirty="0" err="1">
                <a:solidFill>
                  <a:srgbClr val="685039"/>
                </a:solidFill>
                <a:latin typeface="Roboto Condensed"/>
              </a:rPr>
              <a:t>đè</a:t>
            </a:r>
            <a:r>
              <a:rPr lang="en-US" sz="4000" dirty="0">
                <a:solidFill>
                  <a:srgbClr val="685039"/>
                </a:solidFill>
                <a:latin typeface="Roboto Condensed"/>
              </a:rPr>
              <a:t> </a:t>
            </a:r>
            <a:r>
              <a:rPr lang="en-US" sz="4000" dirty="0" err="1">
                <a:solidFill>
                  <a:srgbClr val="685039"/>
                </a:solidFill>
                <a:latin typeface="Roboto Condensed"/>
              </a:rPr>
              <a:t>bẹp</a:t>
            </a:r>
            <a:r>
              <a:rPr lang="en-US" sz="4000" dirty="0">
                <a:solidFill>
                  <a:srgbClr val="685039"/>
                </a:solidFill>
                <a:latin typeface="Roboto Condensed"/>
              </a:rPr>
              <a:t> </a:t>
            </a:r>
            <a:r>
              <a:rPr lang="en-US" sz="4000" dirty="0" err="1">
                <a:solidFill>
                  <a:srgbClr val="685039"/>
                </a:solidFill>
                <a:latin typeface="Roboto Condensed"/>
              </a:rPr>
              <a:t>ngay</a:t>
            </a:r>
            <a:r>
              <a:rPr lang="en-US" sz="4000" dirty="0">
                <a:solidFill>
                  <a:srgbClr val="685039"/>
                </a:solidFill>
                <a:latin typeface="Roboto Condensed"/>
              </a:rPr>
              <a:t> </a:t>
            </a:r>
            <a:r>
              <a:rPr lang="en-US" sz="4000" dirty="0" err="1">
                <a:solidFill>
                  <a:srgbClr val="685039"/>
                </a:solidFill>
                <a:latin typeface="Roboto Condensed"/>
              </a:rPr>
              <a:t>lúc</a:t>
            </a:r>
            <a:r>
              <a:rPr lang="en-US" sz="4000" dirty="0">
                <a:solidFill>
                  <a:srgbClr val="685039"/>
                </a:solidFill>
                <a:latin typeface="Roboto Condensed"/>
              </a:rPr>
              <a:t> </a:t>
            </a:r>
            <a:r>
              <a:rPr lang="en-US" sz="4000" dirty="0" err="1">
                <a:solidFill>
                  <a:srgbClr val="685039"/>
                </a:solidFill>
                <a:latin typeface="Roboto Condensed"/>
              </a:rPr>
              <a:t>chúng</a:t>
            </a:r>
            <a:r>
              <a:rPr lang="en-US" sz="4000" dirty="0">
                <a:solidFill>
                  <a:srgbClr val="685039"/>
                </a:solidFill>
                <a:latin typeface="Roboto Condensed"/>
              </a:rPr>
              <a:t> </a:t>
            </a:r>
            <a:r>
              <a:rPr lang="en-US" sz="4000" dirty="0" err="1">
                <a:solidFill>
                  <a:srgbClr val="685039"/>
                </a:solidFill>
                <a:latin typeface="Roboto Condensed"/>
              </a:rPr>
              <a:t>đang</a:t>
            </a:r>
            <a:r>
              <a:rPr lang="en-US" sz="4000" dirty="0">
                <a:solidFill>
                  <a:srgbClr val="685039"/>
                </a:solidFill>
                <a:latin typeface="Roboto Condensed"/>
              </a:rPr>
              <a:t> </a:t>
            </a:r>
            <a:r>
              <a:rPr lang="en-US" sz="4000" dirty="0" err="1">
                <a:solidFill>
                  <a:srgbClr val="685039"/>
                </a:solidFill>
                <a:latin typeface="Roboto Condensed"/>
              </a:rPr>
              <a:t>khốn</a:t>
            </a:r>
            <a:r>
              <a:rPr lang="en-US" sz="4000" dirty="0">
                <a:solidFill>
                  <a:srgbClr val="685039"/>
                </a:solidFill>
                <a:latin typeface="Roboto Condensed"/>
              </a:rPr>
              <a:t> </a:t>
            </a:r>
            <a:r>
              <a:rPr lang="en-US" sz="4000" dirty="0" err="1">
                <a:solidFill>
                  <a:srgbClr val="685039"/>
                </a:solidFill>
                <a:latin typeface="Roboto Condensed"/>
              </a:rPr>
              <a:t>đốn</a:t>
            </a:r>
            <a:r>
              <a:rPr lang="en-US" sz="4000" dirty="0">
                <a:solidFill>
                  <a:srgbClr val="685039"/>
                </a:solidFill>
                <a:latin typeface="Roboto Condensed"/>
              </a:rPr>
              <a:t>, </a:t>
            </a:r>
            <a:r>
              <a:rPr lang="en-US" sz="4000" dirty="0" err="1">
                <a:solidFill>
                  <a:srgbClr val="685039"/>
                </a:solidFill>
                <a:latin typeface="Roboto Condensed"/>
              </a:rPr>
              <a:t>há</a:t>
            </a:r>
            <a:r>
              <a:rPr lang="en-US" sz="4000" dirty="0">
                <a:solidFill>
                  <a:srgbClr val="685039"/>
                </a:solidFill>
                <a:latin typeface="Roboto Condensed"/>
              </a:rPr>
              <a:t> </a:t>
            </a:r>
            <a:r>
              <a:rPr lang="en-US" sz="4000" dirty="0" err="1">
                <a:solidFill>
                  <a:srgbClr val="685039"/>
                </a:solidFill>
                <a:latin typeface="Roboto Condensed"/>
              </a:rPr>
              <a:t>chẳng</a:t>
            </a:r>
            <a:r>
              <a:rPr lang="en-US" sz="4000" dirty="0">
                <a:solidFill>
                  <a:srgbClr val="685039"/>
                </a:solidFill>
                <a:latin typeface="Roboto Condensed"/>
              </a:rPr>
              <a:t> </a:t>
            </a:r>
            <a:r>
              <a:rPr lang="en-US" sz="4000" dirty="0" err="1">
                <a:solidFill>
                  <a:srgbClr val="685039"/>
                </a:solidFill>
                <a:latin typeface="Roboto Condensed"/>
              </a:rPr>
              <a:t>dễ</a:t>
            </a:r>
            <a:r>
              <a:rPr lang="en-US" sz="4000" dirty="0">
                <a:solidFill>
                  <a:srgbClr val="685039"/>
                </a:solidFill>
                <a:latin typeface="Roboto Condensed"/>
              </a:rPr>
              <a:t> </a:t>
            </a:r>
            <a:r>
              <a:rPr lang="en-US" sz="4000" dirty="0" err="1">
                <a:solidFill>
                  <a:srgbClr val="685039"/>
                </a:solidFill>
                <a:latin typeface="Roboto Condensed"/>
              </a:rPr>
              <a:t>dàng</a:t>
            </a:r>
            <a:r>
              <a:rPr lang="en-US" sz="4000" dirty="0">
                <a:solidFill>
                  <a:srgbClr val="685039"/>
                </a:solidFill>
                <a:latin typeface="Roboto Condensed"/>
              </a:rPr>
              <a:t> </a:t>
            </a:r>
            <a:r>
              <a:rPr lang="en-US" sz="4000" dirty="0" err="1">
                <a:solidFill>
                  <a:srgbClr val="685039"/>
                </a:solidFill>
                <a:latin typeface="Roboto Condensed"/>
              </a:rPr>
              <a:t>hơn</a:t>
            </a:r>
            <a:r>
              <a:rPr lang="en-US" sz="4000" dirty="0">
                <a:solidFill>
                  <a:srgbClr val="685039"/>
                </a:solidFill>
                <a:latin typeface="Roboto Condensed"/>
              </a:rPr>
              <a:t> hay </a:t>
            </a:r>
            <a:r>
              <a:rPr lang="en-US" sz="4000" dirty="0" err="1">
                <a:solidFill>
                  <a:srgbClr val="685039"/>
                </a:solidFill>
                <a:latin typeface="Roboto Condensed"/>
              </a:rPr>
              <a:t>sao</a:t>
            </a:r>
            <a:r>
              <a:rPr lang="en-US" sz="4000" dirty="0">
                <a:solidFill>
                  <a:srgbClr val="685039"/>
                </a:solidFill>
                <a:latin typeface="Roboto Condensed"/>
              </a:rPr>
              <a:t>?” </a:t>
            </a:r>
          </a:p>
          <a:p>
            <a:pPr algn="just">
              <a:lnSpc>
                <a:spcPts val="5600"/>
              </a:lnSpc>
            </a:pPr>
            <a:r>
              <a:rPr lang="en-US" sz="4000" dirty="0">
                <a:solidFill>
                  <a:srgbClr val="685039"/>
                </a:solidFill>
                <a:latin typeface="Roboto Condensed"/>
              </a:rPr>
              <a:t>Do </a:t>
            </a:r>
            <a:r>
              <a:rPr lang="en-US" sz="4000" dirty="0" err="1">
                <a:solidFill>
                  <a:srgbClr val="685039"/>
                </a:solidFill>
                <a:latin typeface="Roboto Condensed"/>
              </a:rPr>
              <a:t>trong</a:t>
            </a:r>
            <a:r>
              <a:rPr lang="en-US" sz="4000" dirty="0">
                <a:solidFill>
                  <a:srgbClr val="685039"/>
                </a:solidFill>
                <a:latin typeface="Roboto Condensed"/>
              </a:rPr>
              <a:t>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chưa</a:t>
            </a:r>
            <a:r>
              <a:rPr lang="en-US" sz="4000" dirty="0">
                <a:solidFill>
                  <a:srgbClr val="685039"/>
                </a:solidFill>
                <a:latin typeface="Roboto Condensed"/>
              </a:rPr>
              <a:t> </a:t>
            </a:r>
            <a:r>
              <a:rPr lang="en-US" sz="4000" dirty="0" err="1">
                <a:solidFill>
                  <a:srgbClr val="685039"/>
                </a:solidFill>
                <a:latin typeface="Roboto Condensed"/>
              </a:rPr>
              <a:t>từ</a:t>
            </a:r>
            <a:r>
              <a:rPr lang="en-US" sz="4000" dirty="0">
                <a:solidFill>
                  <a:srgbClr val="685039"/>
                </a:solidFill>
                <a:latin typeface="Roboto Condensed"/>
              </a:rPr>
              <a:t> </a:t>
            </a:r>
            <a:r>
              <a:rPr lang="en-US" sz="4000" dirty="0" err="1">
                <a:solidFill>
                  <a:srgbClr val="685039"/>
                </a:solidFill>
                <a:latin typeface="Roboto Condensed"/>
              </a:rPr>
              <a:t>để</a:t>
            </a:r>
            <a:r>
              <a:rPr lang="en-US" sz="4000" dirty="0">
                <a:solidFill>
                  <a:srgbClr val="685039"/>
                </a:solidFill>
                <a:latin typeface="Roboto Condensed"/>
              </a:rPr>
              <a:t> </a:t>
            </a:r>
            <a:r>
              <a:rPr lang="en-US" sz="4000" dirty="0" err="1">
                <a:solidFill>
                  <a:srgbClr val="685039"/>
                </a:solidFill>
                <a:latin typeface="Roboto Condensed"/>
              </a:rPr>
              <a:t>hỏi</a:t>
            </a:r>
            <a:r>
              <a:rPr lang="en-US" sz="4000" dirty="0">
                <a:solidFill>
                  <a:srgbClr val="685039"/>
                </a:solidFill>
                <a:latin typeface="Roboto Condensed"/>
              </a:rPr>
              <a:t> </a:t>
            </a:r>
            <a:r>
              <a:rPr lang="en-US" sz="4000" dirty="0" err="1">
                <a:solidFill>
                  <a:srgbClr val="685039"/>
                </a:solidFill>
                <a:latin typeface="Roboto Condensed"/>
              </a:rPr>
              <a:t>và</a:t>
            </a:r>
            <a:r>
              <a:rPr lang="en-US" sz="4000" dirty="0">
                <a:solidFill>
                  <a:srgbClr val="685039"/>
                </a:solidFill>
                <a:latin typeface="Roboto Condensed"/>
              </a:rPr>
              <a:t> </a:t>
            </a:r>
            <a:r>
              <a:rPr lang="en-US" sz="4000" dirty="0" err="1">
                <a:solidFill>
                  <a:srgbClr val="685039"/>
                </a:solidFill>
                <a:latin typeface="Roboto Condensed"/>
              </a:rPr>
              <a:t>cuối</a:t>
            </a:r>
            <a:r>
              <a:rPr lang="en-US" sz="4000" dirty="0">
                <a:solidFill>
                  <a:srgbClr val="685039"/>
                </a:solidFill>
                <a:latin typeface="Roboto Condensed"/>
              </a:rPr>
              <a:t> </a:t>
            </a:r>
            <a:r>
              <a:rPr lang="en-US" sz="4000" dirty="0" err="1">
                <a:solidFill>
                  <a:srgbClr val="685039"/>
                </a:solidFill>
                <a:latin typeface="Roboto Condensed"/>
              </a:rPr>
              <a:t>câu</a:t>
            </a:r>
            <a:r>
              <a:rPr lang="en-US" sz="4000" dirty="0">
                <a:solidFill>
                  <a:srgbClr val="685039"/>
                </a:solidFill>
                <a:latin typeface="Roboto Condensed"/>
              </a:rPr>
              <a:t> </a:t>
            </a:r>
            <a:r>
              <a:rPr lang="en-US" sz="4000" dirty="0" err="1">
                <a:solidFill>
                  <a:srgbClr val="685039"/>
                </a:solidFill>
                <a:latin typeface="Roboto Condensed"/>
              </a:rPr>
              <a:t>có</a:t>
            </a:r>
            <a:r>
              <a:rPr lang="en-US" sz="4000" dirty="0">
                <a:solidFill>
                  <a:srgbClr val="685039"/>
                </a:solidFill>
                <a:latin typeface="Roboto Condensed"/>
              </a:rPr>
              <a:t> </a:t>
            </a:r>
            <a:r>
              <a:rPr lang="en-US" sz="4000" dirty="0" err="1">
                <a:solidFill>
                  <a:srgbClr val="685039"/>
                </a:solidFill>
                <a:latin typeface="Roboto Condensed"/>
              </a:rPr>
              <a:t>dấu</a:t>
            </a:r>
            <a:r>
              <a:rPr lang="en-US" sz="4000" dirty="0">
                <a:solidFill>
                  <a:srgbClr val="685039"/>
                </a:solidFill>
                <a:latin typeface="Roboto Condensed"/>
              </a:rPr>
              <a:t> “?”</a:t>
            </a:r>
          </a:p>
          <a:p>
            <a:pPr algn="just">
              <a:lnSpc>
                <a:spcPts val="5600"/>
              </a:lnSpc>
              <a:spcBef>
                <a:spcPct val="0"/>
              </a:spcBef>
            </a:pPr>
            <a:endParaRPr lang="en-US" sz="4000" dirty="0">
              <a:solidFill>
                <a:srgbClr val="685039"/>
              </a:solidFill>
              <a:latin typeface="Roboto Condensed"/>
            </a:endParaRPr>
          </a:p>
        </p:txBody>
      </p:sp>
      <p:sp>
        <p:nvSpPr>
          <p:cNvPr id="13" name="TextBox 13"/>
          <p:cNvSpPr txBox="1"/>
          <p:nvPr/>
        </p:nvSpPr>
        <p:spPr>
          <a:xfrm>
            <a:off x="2027405" y="2553496"/>
            <a:ext cx="1457072" cy="771453"/>
          </a:xfrm>
          <a:prstGeom prst="rect">
            <a:avLst/>
          </a:prstGeom>
        </p:spPr>
        <p:txBody>
          <a:bodyPr lIns="0" tIns="0" rIns="0" bIns="0" rtlCol="0" anchor="t">
            <a:spAutoFit/>
          </a:bodyPr>
          <a:lstStyle/>
          <a:p>
            <a:pPr algn="ctr">
              <a:lnSpc>
                <a:spcPts val="6299"/>
              </a:lnSpc>
              <a:spcBef>
                <a:spcPct val="0"/>
              </a:spcBef>
            </a:pPr>
            <a:r>
              <a:rPr lang="en-US" sz="4499">
                <a:solidFill>
                  <a:srgbClr val="685039"/>
                </a:solidFill>
                <a:latin typeface="Roboto Condensed Bold"/>
              </a:rPr>
              <a:t>Câu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1756567" y="-5451358"/>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570873" y="7741714"/>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5736399" y="4956161"/>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4"/>
            <a:stretch>
              <a:fillRect/>
            </a:stretch>
          </a:blipFill>
        </p:spPr>
        <p:txBody>
          <a:bodyPr/>
          <a:lstStyle/>
          <a:p>
            <a:endParaRPr lang="en-US"/>
          </a:p>
        </p:txBody>
      </p:sp>
      <p:sp>
        <p:nvSpPr>
          <p:cNvPr id="5" name="Freeform 5"/>
          <p:cNvSpPr/>
          <p:nvPr/>
        </p:nvSpPr>
        <p:spPr>
          <a:xfrm>
            <a:off x="14524364" y="6917943"/>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6635" y="251162"/>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7" name="TextBox 7"/>
          <p:cNvSpPr txBox="1"/>
          <p:nvPr/>
        </p:nvSpPr>
        <p:spPr>
          <a:xfrm>
            <a:off x="615829" y="1636874"/>
            <a:ext cx="5051767" cy="788035"/>
          </a:xfrm>
          <a:prstGeom prst="rect">
            <a:avLst/>
          </a:prstGeom>
        </p:spPr>
        <p:txBody>
          <a:bodyPr lIns="0" tIns="0" rIns="0" bIns="0" rtlCol="0" anchor="t">
            <a:spAutoFit/>
          </a:bodyPr>
          <a:lstStyle/>
          <a:p>
            <a:pPr algn="ctr">
              <a:lnSpc>
                <a:spcPts val="6439"/>
              </a:lnSpc>
              <a:spcBef>
                <a:spcPct val="0"/>
              </a:spcBef>
            </a:pPr>
            <a:r>
              <a:rPr lang="en-US" sz="4599">
                <a:solidFill>
                  <a:srgbClr val="685039"/>
                </a:solidFill>
                <a:latin typeface="#9Slide05 Dear Saturday"/>
              </a:rPr>
              <a:t>Chặng 2: Bứt phá </a:t>
            </a:r>
          </a:p>
        </p:txBody>
      </p:sp>
      <p:grpSp>
        <p:nvGrpSpPr>
          <p:cNvPr id="8" name="Group 8"/>
          <p:cNvGrpSpPr/>
          <p:nvPr/>
        </p:nvGrpSpPr>
        <p:grpSpPr>
          <a:xfrm>
            <a:off x="1311227" y="3548787"/>
            <a:ext cx="14425172" cy="6340258"/>
            <a:chOff x="0" y="0"/>
            <a:chExt cx="3799222" cy="1669862"/>
          </a:xfrm>
        </p:grpSpPr>
        <p:sp>
          <p:nvSpPr>
            <p:cNvPr id="9" name="Freeform 9"/>
            <p:cNvSpPr/>
            <p:nvPr/>
          </p:nvSpPr>
          <p:spPr>
            <a:xfrm>
              <a:off x="0" y="0"/>
              <a:ext cx="3799222" cy="1669862"/>
            </a:xfrm>
            <a:custGeom>
              <a:avLst/>
              <a:gdLst/>
              <a:ahLst/>
              <a:cxnLst/>
              <a:rect l="l" t="t" r="r" b="b"/>
              <a:pathLst>
                <a:path w="3799222" h="1669862">
                  <a:moveTo>
                    <a:pt x="27371" y="0"/>
                  </a:moveTo>
                  <a:lnTo>
                    <a:pt x="3771850" y="0"/>
                  </a:lnTo>
                  <a:cubicBezTo>
                    <a:pt x="3786967" y="0"/>
                    <a:pt x="3799222" y="12255"/>
                    <a:pt x="3799222" y="27371"/>
                  </a:cubicBezTo>
                  <a:lnTo>
                    <a:pt x="3799222" y="1642491"/>
                  </a:lnTo>
                  <a:cubicBezTo>
                    <a:pt x="3799222" y="1657608"/>
                    <a:pt x="3786967" y="1669862"/>
                    <a:pt x="3771850" y="1669862"/>
                  </a:cubicBezTo>
                  <a:lnTo>
                    <a:pt x="27371" y="1669862"/>
                  </a:lnTo>
                  <a:cubicBezTo>
                    <a:pt x="12255" y="1669862"/>
                    <a:pt x="0" y="1657608"/>
                    <a:pt x="0" y="1642491"/>
                  </a:cubicBezTo>
                  <a:lnTo>
                    <a:pt x="0" y="27371"/>
                  </a:lnTo>
                  <a:cubicBezTo>
                    <a:pt x="0" y="12255"/>
                    <a:pt x="12255" y="0"/>
                    <a:pt x="27371" y="0"/>
                  </a:cubicBezTo>
                  <a:close/>
                </a:path>
              </a:pathLst>
            </a:custGeom>
            <a:solidFill>
              <a:srgbClr val="EFE8DD"/>
            </a:solidFill>
          </p:spPr>
          <p:txBody>
            <a:bodyPr/>
            <a:lstStyle/>
            <a:p>
              <a:endParaRPr lang="en-US"/>
            </a:p>
          </p:txBody>
        </p:sp>
        <p:sp>
          <p:nvSpPr>
            <p:cNvPr id="10" name="TextBox 10"/>
            <p:cNvSpPr txBox="1"/>
            <p:nvPr/>
          </p:nvSpPr>
          <p:spPr>
            <a:xfrm>
              <a:off x="0" y="-47625"/>
              <a:ext cx="3799222" cy="171748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74954" y="1593405"/>
            <a:ext cx="11723298" cy="721923"/>
          </a:xfrm>
          <a:prstGeom prst="rect">
            <a:avLst/>
          </a:prstGeom>
        </p:spPr>
        <p:txBody>
          <a:bodyPr lIns="0" tIns="0" rIns="0" bIns="0" rtlCol="0" anchor="t">
            <a:spAutoFit/>
          </a:bodyPr>
          <a:lstStyle/>
          <a:p>
            <a:pPr algn="ctr">
              <a:lnSpc>
                <a:spcPts val="5880"/>
              </a:lnSpc>
              <a:spcBef>
                <a:spcPct val="0"/>
              </a:spcBef>
            </a:pPr>
            <a:r>
              <a:rPr lang="en-US" sz="4200">
                <a:solidFill>
                  <a:srgbClr val="685039"/>
                </a:solidFill>
                <a:latin typeface="Roboto Condensed"/>
              </a:rPr>
              <a:t>Học sinh làm bài tập 3, sgkt 67</a:t>
            </a:r>
          </a:p>
        </p:txBody>
      </p:sp>
      <p:sp>
        <p:nvSpPr>
          <p:cNvPr id="12" name="TextBox 12"/>
          <p:cNvSpPr txBox="1"/>
          <p:nvPr/>
        </p:nvSpPr>
        <p:spPr>
          <a:xfrm>
            <a:off x="1939504" y="4191690"/>
            <a:ext cx="13169270" cy="4436745"/>
          </a:xfrm>
          <a:prstGeom prst="rect">
            <a:avLst/>
          </a:prstGeom>
        </p:spPr>
        <p:txBody>
          <a:bodyPr lIns="0" tIns="0" rIns="0" bIns="0" rtlCol="0" anchor="t">
            <a:spAutoFit/>
          </a:bodyPr>
          <a:lstStyle/>
          <a:p>
            <a:pPr algn="just">
              <a:lnSpc>
                <a:spcPts val="5880"/>
              </a:lnSpc>
              <a:spcBef>
                <a:spcPct val="0"/>
              </a:spcBef>
            </a:pPr>
            <a:r>
              <a:rPr lang="en-US" sz="4200" dirty="0" err="1">
                <a:solidFill>
                  <a:srgbClr val="685039"/>
                </a:solidFill>
                <a:latin typeface="Roboto Condensed Bold"/>
              </a:rPr>
              <a:t>Chuyển</a:t>
            </a:r>
            <a:r>
              <a:rPr lang="en-US" sz="4200" dirty="0">
                <a:solidFill>
                  <a:srgbClr val="685039"/>
                </a:solidFill>
                <a:latin typeface="Roboto Condensed Bold"/>
              </a:rPr>
              <a:t> </a:t>
            </a:r>
            <a:r>
              <a:rPr lang="en-US" sz="4200" dirty="0" err="1">
                <a:solidFill>
                  <a:srgbClr val="685039"/>
                </a:solidFill>
                <a:latin typeface="Roboto Condensed Bold"/>
              </a:rPr>
              <a:t>những</a:t>
            </a:r>
            <a:r>
              <a:rPr lang="en-US" sz="4200" dirty="0">
                <a:solidFill>
                  <a:srgbClr val="685039"/>
                </a:solidFill>
                <a:latin typeface="Roboto Condensed Bold"/>
              </a:rPr>
              <a:t> </a:t>
            </a:r>
            <a:r>
              <a:rPr lang="en-US" sz="4200" dirty="0" err="1">
                <a:solidFill>
                  <a:srgbClr val="685039"/>
                </a:solidFill>
                <a:latin typeface="Roboto Condensed Bold"/>
              </a:rPr>
              <a:t>câu</a:t>
            </a:r>
            <a:r>
              <a:rPr lang="en-US" sz="4200" dirty="0">
                <a:solidFill>
                  <a:srgbClr val="685039"/>
                </a:solidFill>
                <a:latin typeface="Roboto Condensed Bold"/>
              </a:rPr>
              <a:t> </a:t>
            </a:r>
            <a:r>
              <a:rPr lang="en-US" sz="4200" dirty="0" err="1">
                <a:solidFill>
                  <a:srgbClr val="685039"/>
                </a:solidFill>
                <a:latin typeface="Roboto Condensed Bold"/>
              </a:rPr>
              <a:t>khẳng</a:t>
            </a:r>
            <a:r>
              <a:rPr lang="en-US" sz="4200" dirty="0">
                <a:solidFill>
                  <a:srgbClr val="685039"/>
                </a:solidFill>
                <a:latin typeface="Roboto Condensed Bold"/>
              </a:rPr>
              <a:t> </a:t>
            </a:r>
            <a:r>
              <a:rPr lang="en-US" sz="4200" dirty="0" err="1">
                <a:solidFill>
                  <a:srgbClr val="685039"/>
                </a:solidFill>
                <a:latin typeface="Roboto Condensed Bold"/>
              </a:rPr>
              <a:t>định</a:t>
            </a:r>
            <a:r>
              <a:rPr lang="en-US" sz="4200" dirty="0">
                <a:solidFill>
                  <a:srgbClr val="685039"/>
                </a:solidFill>
                <a:latin typeface="Roboto Condensed Bold"/>
              </a:rPr>
              <a:t> </a:t>
            </a:r>
            <a:r>
              <a:rPr lang="en-US" sz="4200" dirty="0" err="1">
                <a:solidFill>
                  <a:srgbClr val="685039"/>
                </a:solidFill>
                <a:latin typeface="Roboto Condensed Bold"/>
              </a:rPr>
              <a:t>sau</a:t>
            </a:r>
            <a:r>
              <a:rPr lang="en-US" sz="4200" dirty="0">
                <a:solidFill>
                  <a:srgbClr val="685039"/>
                </a:solidFill>
                <a:latin typeface="Roboto Condensed Bold"/>
              </a:rPr>
              <a:t> </a:t>
            </a:r>
            <a:r>
              <a:rPr lang="en-US" sz="4200" dirty="0" err="1">
                <a:solidFill>
                  <a:srgbClr val="685039"/>
                </a:solidFill>
                <a:latin typeface="Roboto Condensed Bold"/>
              </a:rPr>
              <a:t>thành</a:t>
            </a:r>
            <a:r>
              <a:rPr lang="en-US" sz="4200" dirty="0">
                <a:solidFill>
                  <a:srgbClr val="685039"/>
                </a:solidFill>
                <a:latin typeface="Roboto Condensed Bold"/>
              </a:rPr>
              <a:t> </a:t>
            </a:r>
            <a:r>
              <a:rPr lang="en-US" sz="4200" dirty="0" err="1">
                <a:solidFill>
                  <a:srgbClr val="685039"/>
                </a:solidFill>
                <a:latin typeface="Roboto Condensed Bold"/>
              </a:rPr>
              <a:t>những</a:t>
            </a:r>
            <a:r>
              <a:rPr lang="en-US" sz="4200" dirty="0">
                <a:solidFill>
                  <a:srgbClr val="685039"/>
                </a:solidFill>
                <a:latin typeface="Roboto Condensed Bold"/>
              </a:rPr>
              <a:t> </a:t>
            </a:r>
            <a:r>
              <a:rPr lang="en-US" sz="4200" dirty="0" err="1">
                <a:solidFill>
                  <a:srgbClr val="685039"/>
                </a:solidFill>
                <a:latin typeface="Roboto Condensed Bold"/>
              </a:rPr>
              <a:t>câu</a:t>
            </a:r>
            <a:r>
              <a:rPr lang="en-US" sz="4200" dirty="0">
                <a:solidFill>
                  <a:srgbClr val="685039"/>
                </a:solidFill>
                <a:latin typeface="Roboto Condensed Bold"/>
              </a:rPr>
              <a:t> </a:t>
            </a:r>
            <a:r>
              <a:rPr lang="en-US" sz="4200" dirty="0" err="1">
                <a:solidFill>
                  <a:srgbClr val="685039"/>
                </a:solidFill>
                <a:latin typeface="Roboto Condensed Bold"/>
              </a:rPr>
              <a:t>có</a:t>
            </a:r>
            <a:r>
              <a:rPr lang="en-US" sz="4200" dirty="0">
                <a:solidFill>
                  <a:srgbClr val="685039"/>
                </a:solidFill>
                <a:latin typeface="Roboto Condensed Bold"/>
              </a:rPr>
              <a:t> ý </a:t>
            </a:r>
            <a:r>
              <a:rPr lang="en-US" sz="4200" dirty="0" err="1">
                <a:solidFill>
                  <a:srgbClr val="685039"/>
                </a:solidFill>
                <a:latin typeface="Roboto Condensed Bold"/>
              </a:rPr>
              <a:t>nghĩa</a:t>
            </a:r>
            <a:r>
              <a:rPr lang="en-US" sz="4200" dirty="0">
                <a:solidFill>
                  <a:srgbClr val="685039"/>
                </a:solidFill>
                <a:latin typeface="Roboto Condensed Bold"/>
              </a:rPr>
              <a:t> </a:t>
            </a:r>
            <a:r>
              <a:rPr lang="en-US" sz="4200" dirty="0" err="1">
                <a:solidFill>
                  <a:srgbClr val="685039"/>
                </a:solidFill>
                <a:latin typeface="Roboto Condensed Bold"/>
              </a:rPr>
              <a:t>tương</a:t>
            </a:r>
            <a:r>
              <a:rPr lang="en-US" sz="4200" dirty="0">
                <a:solidFill>
                  <a:srgbClr val="685039"/>
                </a:solidFill>
                <a:latin typeface="Roboto Condensed Bold"/>
              </a:rPr>
              <a:t> </a:t>
            </a:r>
            <a:r>
              <a:rPr lang="en-US" sz="4200" dirty="0" err="1">
                <a:solidFill>
                  <a:srgbClr val="685039"/>
                </a:solidFill>
                <a:latin typeface="Roboto Condensed Bold"/>
              </a:rPr>
              <a:t>đương</a:t>
            </a:r>
            <a:r>
              <a:rPr lang="en-US" sz="4200" dirty="0">
                <a:solidFill>
                  <a:srgbClr val="685039"/>
                </a:solidFill>
                <a:latin typeface="Roboto Condensed Bold"/>
              </a:rPr>
              <a:t>, </a:t>
            </a:r>
            <a:r>
              <a:rPr lang="en-US" sz="4200" dirty="0" err="1">
                <a:solidFill>
                  <a:srgbClr val="685039"/>
                </a:solidFill>
                <a:latin typeface="Roboto Condensed Bold"/>
              </a:rPr>
              <a:t>trong</a:t>
            </a:r>
            <a:r>
              <a:rPr lang="en-US" sz="4200" dirty="0">
                <a:solidFill>
                  <a:srgbClr val="685039"/>
                </a:solidFill>
                <a:latin typeface="Roboto Condensed Bold"/>
              </a:rPr>
              <a:t> </a:t>
            </a:r>
            <a:r>
              <a:rPr lang="en-US" sz="4200" dirty="0" err="1">
                <a:solidFill>
                  <a:srgbClr val="685039"/>
                </a:solidFill>
                <a:latin typeface="Roboto Condensed Bold"/>
              </a:rPr>
              <a:t>đó</a:t>
            </a:r>
            <a:r>
              <a:rPr lang="en-US" sz="4200" dirty="0">
                <a:solidFill>
                  <a:srgbClr val="685039"/>
                </a:solidFill>
                <a:latin typeface="Roboto Condensed Bold"/>
              </a:rPr>
              <a:t> </a:t>
            </a:r>
            <a:r>
              <a:rPr lang="en-US" sz="4200" dirty="0" err="1">
                <a:solidFill>
                  <a:srgbClr val="685039"/>
                </a:solidFill>
                <a:latin typeface="Roboto Condensed Bold"/>
              </a:rPr>
              <a:t>có</a:t>
            </a:r>
            <a:r>
              <a:rPr lang="en-US" sz="4200" dirty="0">
                <a:solidFill>
                  <a:srgbClr val="685039"/>
                </a:solidFill>
                <a:latin typeface="Roboto Condensed Bold"/>
              </a:rPr>
              <a:t> </a:t>
            </a:r>
            <a:r>
              <a:rPr lang="en-US" sz="4200" dirty="0" err="1">
                <a:solidFill>
                  <a:srgbClr val="685039"/>
                </a:solidFill>
                <a:latin typeface="Roboto Condensed Bold"/>
              </a:rPr>
              <a:t>sử</a:t>
            </a:r>
            <a:r>
              <a:rPr lang="en-US" sz="4200" dirty="0">
                <a:solidFill>
                  <a:srgbClr val="685039"/>
                </a:solidFill>
                <a:latin typeface="Roboto Condensed Bold"/>
              </a:rPr>
              <a:t> </a:t>
            </a:r>
            <a:r>
              <a:rPr lang="en-US" sz="4200" dirty="0" err="1">
                <a:solidFill>
                  <a:srgbClr val="685039"/>
                </a:solidFill>
                <a:latin typeface="Roboto Condensed Bold"/>
              </a:rPr>
              <a:t>dụng</a:t>
            </a:r>
            <a:r>
              <a:rPr lang="en-US" sz="4200" dirty="0">
                <a:solidFill>
                  <a:srgbClr val="685039"/>
                </a:solidFill>
                <a:latin typeface="Roboto Condensed Bold"/>
              </a:rPr>
              <a:t> </a:t>
            </a:r>
            <a:r>
              <a:rPr lang="en-US" sz="4200" dirty="0" err="1">
                <a:solidFill>
                  <a:srgbClr val="685039"/>
                </a:solidFill>
                <a:latin typeface="Roboto Condensed Bold"/>
              </a:rPr>
              <a:t>hai</a:t>
            </a:r>
            <a:r>
              <a:rPr lang="en-US" sz="4200" dirty="0">
                <a:solidFill>
                  <a:srgbClr val="685039"/>
                </a:solidFill>
                <a:latin typeface="Roboto Condensed Bold"/>
              </a:rPr>
              <a:t> </a:t>
            </a:r>
            <a:r>
              <a:rPr lang="en-US" sz="4200" dirty="0" err="1">
                <a:solidFill>
                  <a:srgbClr val="685039"/>
                </a:solidFill>
                <a:latin typeface="Roboto Condensed Bold"/>
              </a:rPr>
              <a:t>lần</a:t>
            </a:r>
            <a:r>
              <a:rPr lang="en-US" sz="4200" dirty="0">
                <a:solidFill>
                  <a:srgbClr val="685039"/>
                </a:solidFill>
                <a:latin typeface="Roboto Condensed Bold"/>
              </a:rPr>
              <a:t> </a:t>
            </a:r>
            <a:r>
              <a:rPr lang="en-US" sz="4200" dirty="0" err="1">
                <a:solidFill>
                  <a:srgbClr val="685039"/>
                </a:solidFill>
                <a:latin typeface="Roboto Condensed Bold"/>
              </a:rPr>
              <a:t>từ</a:t>
            </a:r>
            <a:r>
              <a:rPr lang="en-US" sz="4200" dirty="0">
                <a:solidFill>
                  <a:srgbClr val="685039"/>
                </a:solidFill>
                <a:latin typeface="Roboto Condensed Bold"/>
              </a:rPr>
              <a:t> </a:t>
            </a:r>
            <a:r>
              <a:rPr lang="en-US" sz="4200" dirty="0" err="1">
                <a:solidFill>
                  <a:srgbClr val="685039"/>
                </a:solidFill>
                <a:latin typeface="Roboto Condensed Bold"/>
              </a:rPr>
              <a:t>phủ</a:t>
            </a:r>
            <a:r>
              <a:rPr lang="en-US" sz="4200" dirty="0">
                <a:solidFill>
                  <a:srgbClr val="685039"/>
                </a:solidFill>
                <a:latin typeface="Roboto Condensed Bold"/>
              </a:rPr>
              <a:t> </a:t>
            </a:r>
            <a:r>
              <a:rPr lang="en-US" sz="4200" dirty="0" err="1">
                <a:solidFill>
                  <a:srgbClr val="685039"/>
                </a:solidFill>
                <a:latin typeface="Roboto Condensed Bold"/>
              </a:rPr>
              <a:t>định</a:t>
            </a:r>
            <a:r>
              <a:rPr lang="en-US" sz="4200" dirty="0">
                <a:solidFill>
                  <a:srgbClr val="685039"/>
                </a:solidFill>
                <a:latin typeface="Roboto Condensed Bold"/>
              </a:rPr>
              <a:t>:</a:t>
            </a:r>
          </a:p>
          <a:p>
            <a:pPr algn="just">
              <a:lnSpc>
                <a:spcPts val="5880"/>
              </a:lnSpc>
              <a:spcBef>
                <a:spcPct val="0"/>
              </a:spcBef>
            </a:pPr>
            <a:r>
              <a:rPr lang="en-US" sz="4200" dirty="0">
                <a:solidFill>
                  <a:srgbClr val="685039"/>
                </a:solidFill>
                <a:latin typeface="Roboto Condensed"/>
              </a:rPr>
              <a:t>a. Ai </a:t>
            </a:r>
            <a:r>
              <a:rPr lang="en-US" sz="4200" dirty="0" err="1">
                <a:solidFill>
                  <a:srgbClr val="685039"/>
                </a:solidFill>
                <a:latin typeface="Roboto Condensed"/>
              </a:rPr>
              <a:t>cũng</a:t>
            </a:r>
            <a:r>
              <a:rPr lang="en-US" sz="4200" dirty="0">
                <a:solidFill>
                  <a:srgbClr val="685039"/>
                </a:solidFill>
                <a:latin typeface="Roboto Condensed"/>
              </a:rPr>
              <a:t> </a:t>
            </a:r>
            <a:r>
              <a:rPr lang="en-US" sz="4200" dirty="0" err="1">
                <a:solidFill>
                  <a:srgbClr val="685039"/>
                </a:solidFill>
                <a:latin typeface="Roboto Condensed"/>
              </a:rPr>
              <a:t>muốn</a:t>
            </a:r>
            <a:r>
              <a:rPr lang="en-US" sz="4200" dirty="0">
                <a:solidFill>
                  <a:srgbClr val="685039"/>
                </a:solidFill>
                <a:latin typeface="Roboto Condensed"/>
              </a:rPr>
              <a:t> </a:t>
            </a:r>
            <a:r>
              <a:rPr lang="en-US" sz="4200" dirty="0" err="1">
                <a:solidFill>
                  <a:srgbClr val="685039"/>
                </a:solidFill>
                <a:latin typeface="Roboto Condensed"/>
              </a:rPr>
              <a:t>đuổi</a:t>
            </a:r>
            <a:r>
              <a:rPr lang="en-US" sz="4200" dirty="0">
                <a:solidFill>
                  <a:srgbClr val="685039"/>
                </a:solidFill>
                <a:latin typeface="Roboto Condensed"/>
              </a:rPr>
              <a:t> </a:t>
            </a:r>
            <a:r>
              <a:rPr lang="en-US" sz="4200" dirty="0" err="1">
                <a:solidFill>
                  <a:srgbClr val="685039"/>
                </a:solidFill>
                <a:latin typeface="Roboto Condensed"/>
              </a:rPr>
              <a:t>chúng</a:t>
            </a:r>
            <a:r>
              <a:rPr lang="en-US" sz="4200" dirty="0">
                <a:solidFill>
                  <a:srgbClr val="685039"/>
                </a:solidFill>
                <a:latin typeface="Roboto Condensed"/>
              </a:rPr>
              <a:t> </a:t>
            </a:r>
            <a:r>
              <a:rPr lang="en-US" sz="4200" dirty="0" err="1">
                <a:solidFill>
                  <a:srgbClr val="685039"/>
                </a:solidFill>
                <a:latin typeface="Roboto Condensed"/>
              </a:rPr>
              <a:t>đi</a:t>
            </a:r>
            <a:r>
              <a:rPr lang="en-US" sz="4200" dirty="0">
                <a:solidFill>
                  <a:srgbClr val="685039"/>
                </a:solidFill>
                <a:latin typeface="Roboto Condensed"/>
              </a:rPr>
              <a:t>. (Ngô </a:t>
            </a:r>
            <a:r>
              <a:rPr lang="en-US" sz="4200" dirty="0" err="1">
                <a:solidFill>
                  <a:srgbClr val="685039"/>
                </a:solidFill>
                <a:latin typeface="Roboto Condensed"/>
              </a:rPr>
              <a:t>gia</a:t>
            </a:r>
            <a:r>
              <a:rPr lang="en-US" sz="4200" dirty="0">
                <a:solidFill>
                  <a:srgbClr val="685039"/>
                </a:solidFill>
                <a:latin typeface="Roboto Condensed"/>
              </a:rPr>
              <a:t> </a:t>
            </a:r>
            <a:r>
              <a:rPr lang="en-US" sz="4200" dirty="0" err="1">
                <a:solidFill>
                  <a:srgbClr val="685039"/>
                </a:solidFill>
                <a:latin typeface="Roboto Condensed"/>
              </a:rPr>
              <a:t>văn</a:t>
            </a:r>
            <a:r>
              <a:rPr lang="en-US" sz="4200" dirty="0">
                <a:solidFill>
                  <a:srgbClr val="685039"/>
                </a:solidFill>
                <a:latin typeface="Roboto Condensed"/>
              </a:rPr>
              <a:t> </a:t>
            </a:r>
            <a:r>
              <a:rPr lang="en-US" sz="4200" dirty="0" err="1">
                <a:solidFill>
                  <a:srgbClr val="685039"/>
                </a:solidFill>
                <a:latin typeface="Roboto Condensed"/>
              </a:rPr>
              <a:t>phái</a:t>
            </a:r>
            <a:r>
              <a:rPr lang="en-US" sz="4200" dirty="0">
                <a:solidFill>
                  <a:srgbClr val="685039"/>
                </a:solidFill>
                <a:latin typeface="Roboto Condensed"/>
              </a:rPr>
              <a:t>)</a:t>
            </a:r>
          </a:p>
          <a:p>
            <a:pPr algn="just">
              <a:lnSpc>
                <a:spcPts val="5880"/>
              </a:lnSpc>
              <a:spcBef>
                <a:spcPct val="0"/>
              </a:spcBef>
            </a:pPr>
            <a:r>
              <a:rPr lang="en-US" sz="4200" dirty="0">
                <a:solidFill>
                  <a:srgbClr val="685039"/>
                </a:solidFill>
                <a:latin typeface="Roboto Condensed"/>
              </a:rPr>
              <a:t>b. </a:t>
            </a:r>
            <a:r>
              <a:rPr lang="en-US" sz="4200" dirty="0" err="1">
                <a:solidFill>
                  <a:srgbClr val="685039"/>
                </a:solidFill>
                <a:latin typeface="Roboto Condensed"/>
              </a:rPr>
              <a:t>Ngày</a:t>
            </a:r>
            <a:r>
              <a:rPr lang="en-US" sz="4200" dirty="0">
                <a:solidFill>
                  <a:srgbClr val="685039"/>
                </a:solidFill>
                <a:latin typeface="Roboto Condensed"/>
              </a:rPr>
              <a:t> </a:t>
            </a:r>
            <a:r>
              <a:rPr lang="en-US" sz="4200" dirty="0" err="1">
                <a:solidFill>
                  <a:srgbClr val="685039"/>
                </a:solidFill>
                <a:latin typeface="Roboto Condensed"/>
              </a:rPr>
              <a:t>nào</a:t>
            </a:r>
            <a:r>
              <a:rPr lang="en-US" sz="4200" dirty="0">
                <a:solidFill>
                  <a:srgbClr val="685039"/>
                </a:solidFill>
                <a:latin typeface="Roboto Condensed"/>
              </a:rPr>
              <a:t> </a:t>
            </a:r>
            <a:r>
              <a:rPr lang="en-US" sz="4200" dirty="0" err="1">
                <a:solidFill>
                  <a:srgbClr val="685039"/>
                </a:solidFill>
                <a:latin typeface="Roboto Condensed"/>
              </a:rPr>
              <a:t>thị</a:t>
            </a:r>
            <a:r>
              <a:rPr lang="en-US" sz="4200" dirty="0">
                <a:solidFill>
                  <a:srgbClr val="685039"/>
                </a:solidFill>
                <a:latin typeface="Roboto Condensed"/>
              </a:rPr>
              <a:t> </a:t>
            </a:r>
            <a:r>
              <a:rPr lang="en-US" sz="4200" dirty="0" err="1">
                <a:solidFill>
                  <a:srgbClr val="685039"/>
                </a:solidFill>
                <a:latin typeface="Roboto Condensed"/>
              </a:rPr>
              <a:t>Nở</a:t>
            </a:r>
            <a:r>
              <a:rPr lang="en-US" sz="4200" dirty="0">
                <a:solidFill>
                  <a:srgbClr val="685039"/>
                </a:solidFill>
                <a:latin typeface="Roboto Condensed"/>
              </a:rPr>
              <a:t> </a:t>
            </a:r>
            <a:r>
              <a:rPr lang="en-US" sz="4200" dirty="0" err="1">
                <a:solidFill>
                  <a:srgbClr val="685039"/>
                </a:solidFill>
                <a:latin typeface="Roboto Condensed"/>
              </a:rPr>
              <a:t>cũng</a:t>
            </a:r>
            <a:r>
              <a:rPr lang="en-US" sz="4200" dirty="0">
                <a:solidFill>
                  <a:srgbClr val="685039"/>
                </a:solidFill>
                <a:latin typeface="Roboto Condensed"/>
              </a:rPr>
              <a:t> </a:t>
            </a:r>
            <a:r>
              <a:rPr lang="en-US" sz="4200" dirty="0" err="1">
                <a:solidFill>
                  <a:srgbClr val="685039"/>
                </a:solidFill>
                <a:latin typeface="Roboto Condensed"/>
              </a:rPr>
              <a:t>phải</a:t>
            </a:r>
            <a:r>
              <a:rPr lang="en-US" sz="4200" dirty="0">
                <a:solidFill>
                  <a:srgbClr val="685039"/>
                </a:solidFill>
                <a:latin typeface="Roboto Condensed"/>
              </a:rPr>
              <a:t> </a:t>
            </a:r>
            <a:r>
              <a:rPr lang="en-US" sz="4200" dirty="0" err="1">
                <a:solidFill>
                  <a:srgbClr val="685039"/>
                </a:solidFill>
                <a:latin typeface="Roboto Condensed"/>
              </a:rPr>
              <a:t>đi</a:t>
            </a:r>
            <a:r>
              <a:rPr lang="en-US" sz="4200" dirty="0">
                <a:solidFill>
                  <a:srgbClr val="685039"/>
                </a:solidFill>
                <a:latin typeface="Roboto Condensed"/>
              </a:rPr>
              <a:t> qua  </a:t>
            </a:r>
            <a:r>
              <a:rPr lang="en-US" sz="4200" dirty="0" err="1">
                <a:solidFill>
                  <a:srgbClr val="685039"/>
                </a:solidFill>
                <a:latin typeface="Roboto Condensed"/>
              </a:rPr>
              <a:t>nhà</a:t>
            </a:r>
            <a:r>
              <a:rPr lang="en-US" sz="4200" dirty="0">
                <a:solidFill>
                  <a:srgbClr val="685039"/>
                </a:solidFill>
                <a:latin typeface="Roboto Condensed"/>
              </a:rPr>
              <a:t> </a:t>
            </a:r>
            <a:r>
              <a:rPr lang="en-US" sz="4200" dirty="0" err="1">
                <a:solidFill>
                  <a:srgbClr val="685039"/>
                </a:solidFill>
                <a:latin typeface="Roboto Condensed"/>
              </a:rPr>
              <a:t>hắn</a:t>
            </a:r>
            <a:r>
              <a:rPr lang="en-US" sz="4200" dirty="0">
                <a:solidFill>
                  <a:srgbClr val="685039"/>
                </a:solidFill>
                <a:latin typeface="Roboto Condensed"/>
              </a:rPr>
              <a:t>. (Nam Cao)</a:t>
            </a:r>
          </a:p>
          <a:p>
            <a:pPr algn="just">
              <a:lnSpc>
                <a:spcPts val="5880"/>
              </a:lnSpc>
              <a:spcBef>
                <a:spcPct val="0"/>
              </a:spcBef>
            </a:pPr>
            <a:r>
              <a:rPr lang="en-US" sz="4200" dirty="0">
                <a:solidFill>
                  <a:srgbClr val="685039"/>
                </a:solidFill>
                <a:latin typeface="Roboto Condensed"/>
              </a:rPr>
              <a:t>c. </a:t>
            </a:r>
            <a:r>
              <a:rPr lang="en-US" sz="4200" dirty="0" err="1">
                <a:solidFill>
                  <a:srgbClr val="685039"/>
                </a:solidFill>
                <a:latin typeface="Roboto Condensed"/>
              </a:rPr>
              <a:t>Từ</a:t>
            </a:r>
            <a:r>
              <a:rPr lang="en-US" sz="4200" dirty="0">
                <a:solidFill>
                  <a:srgbClr val="685039"/>
                </a:solidFill>
                <a:latin typeface="Roboto Condensed"/>
              </a:rPr>
              <a:t> </a:t>
            </a:r>
            <a:r>
              <a:rPr lang="en-US" sz="4200" dirty="0" err="1">
                <a:solidFill>
                  <a:srgbClr val="685039"/>
                </a:solidFill>
                <a:latin typeface="Roboto Condensed"/>
              </a:rPr>
              <a:t>đấy</a:t>
            </a:r>
            <a:r>
              <a:rPr lang="en-US" sz="4200" dirty="0">
                <a:solidFill>
                  <a:srgbClr val="685039"/>
                </a:solidFill>
                <a:latin typeface="Roboto Condensed"/>
              </a:rPr>
              <a:t>, </a:t>
            </a:r>
            <a:r>
              <a:rPr lang="en-US" sz="4200" dirty="0" err="1">
                <a:solidFill>
                  <a:srgbClr val="685039"/>
                </a:solidFill>
                <a:latin typeface="Roboto Condensed"/>
              </a:rPr>
              <a:t>ngày</a:t>
            </a:r>
            <a:r>
              <a:rPr lang="en-US" sz="4200" dirty="0">
                <a:solidFill>
                  <a:srgbClr val="685039"/>
                </a:solidFill>
                <a:latin typeface="Roboto Condensed"/>
              </a:rPr>
              <a:t> </a:t>
            </a:r>
            <a:r>
              <a:rPr lang="en-US" sz="4200" dirty="0" err="1">
                <a:solidFill>
                  <a:srgbClr val="685039"/>
                </a:solidFill>
                <a:latin typeface="Roboto Condensed"/>
              </a:rPr>
              <a:t>nào</a:t>
            </a:r>
            <a:r>
              <a:rPr lang="en-US" sz="4200" dirty="0">
                <a:solidFill>
                  <a:srgbClr val="685039"/>
                </a:solidFill>
                <a:latin typeface="Roboto Condensed"/>
              </a:rPr>
              <a:t> Hoài Văn </a:t>
            </a:r>
            <a:r>
              <a:rPr lang="en-US" sz="4200" dirty="0" err="1">
                <a:solidFill>
                  <a:srgbClr val="685039"/>
                </a:solidFill>
                <a:latin typeface="Roboto Condensed"/>
              </a:rPr>
              <a:t>cũng</a:t>
            </a:r>
            <a:r>
              <a:rPr lang="en-US" sz="4200" dirty="0">
                <a:solidFill>
                  <a:srgbClr val="685039"/>
                </a:solidFill>
                <a:latin typeface="Roboto Condensed"/>
              </a:rPr>
              <a:t> </a:t>
            </a:r>
            <a:r>
              <a:rPr lang="en-US" sz="4200" dirty="0" err="1">
                <a:solidFill>
                  <a:srgbClr val="685039"/>
                </a:solidFill>
                <a:latin typeface="Roboto Condensed"/>
              </a:rPr>
              <a:t>xuống</a:t>
            </a:r>
            <a:r>
              <a:rPr lang="en-US" sz="4200" dirty="0">
                <a:solidFill>
                  <a:srgbClr val="685039"/>
                </a:solidFill>
                <a:latin typeface="Roboto Condensed"/>
              </a:rPr>
              <a:t> </a:t>
            </a:r>
            <a:r>
              <a:rPr lang="en-US" sz="4200" dirty="0" err="1">
                <a:solidFill>
                  <a:srgbClr val="685039"/>
                </a:solidFill>
                <a:latin typeface="Roboto Condensed"/>
              </a:rPr>
              <a:t>các</a:t>
            </a:r>
            <a:r>
              <a:rPr lang="en-US" sz="4200" dirty="0">
                <a:solidFill>
                  <a:srgbClr val="685039"/>
                </a:solidFill>
                <a:latin typeface="Roboto Condensed"/>
              </a:rPr>
              <a:t> </a:t>
            </a:r>
            <a:r>
              <a:rPr lang="en-US" sz="4200" dirty="0" err="1">
                <a:solidFill>
                  <a:srgbClr val="685039"/>
                </a:solidFill>
                <a:latin typeface="Roboto Condensed"/>
              </a:rPr>
              <a:t>thôn</a:t>
            </a:r>
            <a:r>
              <a:rPr lang="en-US" sz="4200" dirty="0">
                <a:solidFill>
                  <a:srgbClr val="685039"/>
                </a:solidFill>
                <a:latin typeface="Roboto Condensed"/>
              </a:rPr>
              <a:t> </a:t>
            </a:r>
            <a:r>
              <a:rPr lang="en-US" sz="4200" dirty="0" err="1">
                <a:solidFill>
                  <a:srgbClr val="685039"/>
                </a:solidFill>
                <a:latin typeface="Roboto Condensed"/>
              </a:rPr>
              <a:t>xóm</a:t>
            </a:r>
            <a:r>
              <a:rPr lang="en-US" sz="4200" dirty="0">
                <a:solidFill>
                  <a:srgbClr val="685039"/>
                </a:solidFill>
                <a:latin typeface="Roboto Condensed"/>
              </a:rPr>
              <a:t>, </a:t>
            </a:r>
            <a:r>
              <a:rPr lang="en-US" sz="4200" dirty="0" err="1">
                <a:solidFill>
                  <a:srgbClr val="685039"/>
                </a:solidFill>
                <a:latin typeface="Roboto Condensed"/>
              </a:rPr>
              <a:t>vận</a:t>
            </a:r>
            <a:r>
              <a:rPr lang="en-US" sz="4200" dirty="0">
                <a:solidFill>
                  <a:srgbClr val="685039"/>
                </a:solidFill>
                <a:latin typeface="Roboto Condensed"/>
              </a:rPr>
              <a:t> </a:t>
            </a:r>
            <a:r>
              <a:rPr lang="en-US" sz="4200" dirty="0" err="1">
                <a:solidFill>
                  <a:srgbClr val="685039"/>
                </a:solidFill>
                <a:latin typeface="Roboto Condensed"/>
              </a:rPr>
              <a:t>động</a:t>
            </a:r>
            <a:r>
              <a:rPr lang="en-US" sz="4200" dirty="0">
                <a:solidFill>
                  <a:srgbClr val="685039"/>
                </a:solidFill>
                <a:latin typeface="Roboto Condensed"/>
              </a:rPr>
              <a:t> </a:t>
            </a:r>
            <a:r>
              <a:rPr lang="en-US" sz="4200" dirty="0" err="1">
                <a:solidFill>
                  <a:srgbClr val="685039"/>
                </a:solidFill>
                <a:latin typeface="Roboto Condensed"/>
              </a:rPr>
              <a:t>bà</a:t>
            </a:r>
            <a:r>
              <a:rPr lang="en-US" sz="4200" dirty="0">
                <a:solidFill>
                  <a:srgbClr val="685039"/>
                </a:solidFill>
                <a:latin typeface="Roboto Condensed"/>
              </a:rPr>
              <a:t> con </a:t>
            </a:r>
            <a:r>
              <a:rPr lang="en-US" sz="4200" dirty="0" err="1">
                <a:solidFill>
                  <a:srgbClr val="685039"/>
                </a:solidFill>
                <a:latin typeface="Roboto Condensed"/>
              </a:rPr>
              <a:t>đứng</a:t>
            </a:r>
            <a:r>
              <a:rPr lang="en-US" sz="4200" dirty="0">
                <a:solidFill>
                  <a:srgbClr val="685039"/>
                </a:solidFill>
                <a:latin typeface="Roboto Condensed"/>
              </a:rPr>
              <a:t> </a:t>
            </a:r>
            <a:r>
              <a:rPr lang="en-US" sz="4200" dirty="0" err="1">
                <a:solidFill>
                  <a:srgbClr val="685039"/>
                </a:solidFill>
                <a:latin typeface="Roboto Condensed"/>
              </a:rPr>
              <a:t>lên</a:t>
            </a:r>
            <a:r>
              <a:rPr lang="en-US" sz="4200" dirty="0">
                <a:solidFill>
                  <a:srgbClr val="685039"/>
                </a:solidFill>
                <a:latin typeface="Roboto Condensed"/>
              </a:rPr>
              <a:t> </a:t>
            </a:r>
            <a:r>
              <a:rPr lang="en-US" sz="4200" dirty="0" err="1">
                <a:solidFill>
                  <a:srgbClr val="685039"/>
                </a:solidFill>
                <a:latin typeface="Roboto Condensed"/>
              </a:rPr>
              <a:t>cứu</a:t>
            </a:r>
            <a:r>
              <a:rPr lang="en-US" sz="4200" dirty="0">
                <a:solidFill>
                  <a:srgbClr val="685039"/>
                </a:solidFill>
                <a:latin typeface="Roboto Condensed"/>
              </a:rPr>
              <a:t> </a:t>
            </a:r>
            <a:r>
              <a:rPr lang="en-US" sz="4200" dirty="0" err="1">
                <a:solidFill>
                  <a:srgbClr val="685039"/>
                </a:solidFill>
                <a:latin typeface="Roboto Condensed"/>
              </a:rPr>
              <a:t>nước</a:t>
            </a:r>
            <a:r>
              <a:rPr lang="en-US" sz="4200" dirty="0">
                <a:solidFill>
                  <a:srgbClr val="685039"/>
                </a:solidFill>
                <a:latin typeface="Roboto Condensed"/>
              </a:rPr>
              <a:t>. (</a:t>
            </a:r>
            <a:r>
              <a:rPr lang="en-US" sz="4200" dirty="0" err="1">
                <a:solidFill>
                  <a:srgbClr val="685039"/>
                </a:solidFill>
                <a:latin typeface="Roboto Condensed"/>
              </a:rPr>
              <a:t>Nguyễn</a:t>
            </a:r>
            <a:r>
              <a:rPr lang="en-US" sz="4200" dirty="0">
                <a:solidFill>
                  <a:srgbClr val="685039"/>
                </a:solidFill>
                <a:latin typeface="Roboto Condensed"/>
              </a:rPr>
              <a:t> Huy </a:t>
            </a:r>
            <a:r>
              <a:rPr lang="en-US" sz="4200" dirty="0" err="1">
                <a:solidFill>
                  <a:srgbClr val="685039"/>
                </a:solidFill>
                <a:latin typeface="Roboto Condensed"/>
              </a:rPr>
              <a:t>Tưởng</a:t>
            </a:r>
            <a:r>
              <a:rPr lang="en-US" sz="4200" dirty="0">
                <a:solidFill>
                  <a:srgbClr val="685039"/>
                </a:solidFill>
                <a:latin typeface="Roboto Condensed"/>
              </a:rPr>
              <a:t>)</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1756567" y="-5451358"/>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570873" y="7741714"/>
            <a:ext cx="11723298" cy="7766685"/>
          </a:xfrm>
          <a:custGeom>
            <a:avLst/>
            <a:gdLst/>
            <a:ahLst/>
            <a:cxnLst/>
            <a:rect l="l" t="t" r="r" b="b"/>
            <a:pathLst>
              <a:path w="11723298" h="7766685">
                <a:moveTo>
                  <a:pt x="0" y="0"/>
                </a:moveTo>
                <a:lnTo>
                  <a:pt x="11723299" y="0"/>
                </a:lnTo>
                <a:lnTo>
                  <a:pt x="11723299" y="7766685"/>
                </a:lnTo>
                <a:lnTo>
                  <a:pt x="0" y="7766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5736399" y="4956161"/>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4"/>
            <a:stretch>
              <a:fillRect/>
            </a:stretch>
          </a:blipFill>
        </p:spPr>
        <p:txBody>
          <a:bodyPr/>
          <a:lstStyle/>
          <a:p>
            <a:endParaRPr lang="en-US"/>
          </a:p>
        </p:txBody>
      </p:sp>
      <p:sp>
        <p:nvSpPr>
          <p:cNvPr id="5" name="Freeform 5"/>
          <p:cNvSpPr/>
          <p:nvPr/>
        </p:nvSpPr>
        <p:spPr>
          <a:xfrm>
            <a:off x="14524364" y="6917943"/>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6635" y="251162"/>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7" name="TextBox 7"/>
          <p:cNvSpPr txBox="1"/>
          <p:nvPr/>
        </p:nvSpPr>
        <p:spPr>
          <a:xfrm>
            <a:off x="615829" y="1636874"/>
            <a:ext cx="5051767" cy="788035"/>
          </a:xfrm>
          <a:prstGeom prst="rect">
            <a:avLst/>
          </a:prstGeom>
        </p:spPr>
        <p:txBody>
          <a:bodyPr lIns="0" tIns="0" rIns="0" bIns="0" rtlCol="0" anchor="t">
            <a:spAutoFit/>
          </a:bodyPr>
          <a:lstStyle/>
          <a:p>
            <a:pPr algn="ctr">
              <a:lnSpc>
                <a:spcPts val="6439"/>
              </a:lnSpc>
              <a:spcBef>
                <a:spcPct val="0"/>
              </a:spcBef>
            </a:pPr>
            <a:r>
              <a:rPr lang="en-US" sz="4599">
                <a:solidFill>
                  <a:srgbClr val="685039"/>
                </a:solidFill>
                <a:latin typeface="#9Slide05 Dear Saturday"/>
              </a:rPr>
              <a:t>Chặng 2: Bứt phá </a:t>
            </a:r>
          </a:p>
        </p:txBody>
      </p:sp>
      <p:grpSp>
        <p:nvGrpSpPr>
          <p:cNvPr id="8" name="Group 8"/>
          <p:cNvGrpSpPr/>
          <p:nvPr/>
        </p:nvGrpSpPr>
        <p:grpSpPr>
          <a:xfrm>
            <a:off x="1311227" y="3548787"/>
            <a:ext cx="14187025" cy="5341073"/>
            <a:chOff x="0" y="0"/>
            <a:chExt cx="3736500" cy="1406702"/>
          </a:xfrm>
        </p:grpSpPr>
        <p:sp>
          <p:nvSpPr>
            <p:cNvPr id="9" name="Freeform 9"/>
            <p:cNvSpPr/>
            <p:nvPr/>
          </p:nvSpPr>
          <p:spPr>
            <a:xfrm>
              <a:off x="0" y="0"/>
              <a:ext cx="3736501" cy="1406702"/>
            </a:xfrm>
            <a:custGeom>
              <a:avLst/>
              <a:gdLst/>
              <a:ahLst/>
              <a:cxnLst/>
              <a:rect l="l" t="t" r="r" b="b"/>
              <a:pathLst>
                <a:path w="3736501" h="1406702">
                  <a:moveTo>
                    <a:pt x="27831" y="0"/>
                  </a:moveTo>
                  <a:lnTo>
                    <a:pt x="3708670" y="0"/>
                  </a:lnTo>
                  <a:cubicBezTo>
                    <a:pt x="3724040" y="0"/>
                    <a:pt x="3736501" y="12460"/>
                    <a:pt x="3736501" y="27831"/>
                  </a:cubicBezTo>
                  <a:lnTo>
                    <a:pt x="3736501" y="1378871"/>
                  </a:lnTo>
                  <a:cubicBezTo>
                    <a:pt x="3736501" y="1394242"/>
                    <a:pt x="3724040" y="1406702"/>
                    <a:pt x="3708670" y="1406702"/>
                  </a:cubicBezTo>
                  <a:lnTo>
                    <a:pt x="27831" y="1406702"/>
                  </a:lnTo>
                  <a:cubicBezTo>
                    <a:pt x="20450" y="1406702"/>
                    <a:pt x="13371" y="1403770"/>
                    <a:pt x="8151" y="1398551"/>
                  </a:cubicBezTo>
                  <a:cubicBezTo>
                    <a:pt x="2932" y="1393332"/>
                    <a:pt x="0" y="1386253"/>
                    <a:pt x="0" y="1378871"/>
                  </a:cubicBezTo>
                  <a:lnTo>
                    <a:pt x="0" y="27831"/>
                  </a:lnTo>
                  <a:cubicBezTo>
                    <a:pt x="0" y="12460"/>
                    <a:pt x="12460" y="0"/>
                    <a:pt x="27831" y="0"/>
                  </a:cubicBezTo>
                  <a:close/>
                </a:path>
              </a:pathLst>
            </a:custGeom>
            <a:solidFill>
              <a:srgbClr val="EFE8DD"/>
            </a:solidFill>
          </p:spPr>
          <p:txBody>
            <a:bodyPr/>
            <a:lstStyle/>
            <a:p>
              <a:endParaRPr lang="en-US"/>
            </a:p>
          </p:txBody>
        </p:sp>
        <p:sp>
          <p:nvSpPr>
            <p:cNvPr id="10" name="TextBox 10"/>
            <p:cNvSpPr txBox="1"/>
            <p:nvPr/>
          </p:nvSpPr>
          <p:spPr>
            <a:xfrm>
              <a:off x="0" y="-47625"/>
              <a:ext cx="3736500" cy="145432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74954" y="1593405"/>
            <a:ext cx="11723298" cy="721923"/>
          </a:xfrm>
          <a:prstGeom prst="rect">
            <a:avLst/>
          </a:prstGeom>
        </p:spPr>
        <p:txBody>
          <a:bodyPr lIns="0" tIns="0" rIns="0" bIns="0" rtlCol="0" anchor="t">
            <a:spAutoFit/>
          </a:bodyPr>
          <a:lstStyle/>
          <a:p>
            <a:pPr algn="ctr">
              <a:lnSpc>
                <a:spcPts val="5880"/>
              </a:lnSpc>
              <a:spcBef>
                <a:spcPct val="0"/>
              </a:spcBef>
            </a:pPr>
            <a:r>
              <a:rPr lang="en-US" sz="4200">
                <a:solidFill>
                  <a:srgbClr val="685039"/>
                </a:solidFill>
                <a:latin typeface="Roboto Condensed"/>
              </a:rPr>
              <a:t>Học sinh làm bài tập 3, sgkt 67</a:t>
            </a:r>
          </a:p>
        </p:txBody>
      </p:sp>
      <p:sp>
        <p:nvSpPr>
          <p:cNvPr id="12" name="TextBox 12"/>
          <p:cNvSpPr txBox="1"/>
          <p:nvPr/>
        </p:nvSpPr>
        <p:spPr>
          <a:xfrm>
            <a:off x="1939504" y="4182165"/>
            <a:ext cx="13169270" cy="3933464"/>
          </a:xfrm>
          <a:prstGeom prst="rect">
            <a:avLst/>
          </a:prstGeom>
        </p:spPr>
        <p:txBody>
          <a:bodyPr lIns="0" tIns="0" rIns="0" bIns="0" rtlCol="0" anchor="t">
            <a:spAutoFit/>
          </a:bodyPr>
          <a:lstStyle/>
          <a:p>
            <a:pPr algn="just">
              <a:lnSpc>
                <a:spcPts val="6299"/>
              </a:lnSpc>
            </a:pPr>
            <a:r>
              <a:rPr lang="en-US" sz="4499" dirty="0">
                <a:solidFill>
                  <a:srgbClr val="685039"/>
                </a:solidFill>
                <a:latin typeface="Roboto Condensed"/>
              </a:rPr>
              <a:t>a. </a:t>
            </a:r>
            <a:r>
              <a:rPr lang="en-US" sz="4499" dirty="0" err="1">
                <a:solidFill>
                  <a:srgbClr val="685039"/>
                </a:solidFill>
                <a:latin typeface="Roboto Condensed"/>
              </a:rPr>
              <a:t>Không</a:t>
            </a:r>
            <a:r>
              <a:rPr lang="en-US" sz="4499" dirty="0">
                <a:solidFill>
                  <a:srgbClr val="685039"/>
                </a:solidFill>
                <a:latin typeface="Roboto Condensed"/>
              </a:rPr>
              <a:t> ai </a:t>
            </a:r>
            <a:r>
              <a:rPr lang="en-US" sz="4499" dirty="0" err="1">
                <a:solidFill>
                  <a:srgbClr val="685039"/>
                </a:solidFill>
                <a:latin typeface="Roboto Condensed"/>
              </a:rPr>
              <a:t>không</a:t>
            </a:r>
            <a:r>
              <a:rPr lang="en-US" sz="4499" dirty="0">
                <a:solidFill>
                  <a:srgbClr val="685039"/>
                </a:solidFill>
                <a:latin typeface="Roboto Condensed"/>
              </a:rPr>
              <a:t> </a:t>
            </a:r>
            <a:r>
              <a:rPr lang="en-US" sz="4499" dirty="0" err="1">
                <a:solidFill>
                  <a:srgbClr val="685039"/>
                </a:solidFill>
                <a:latin typeface="Roboto Condensed"/>
              </a:rPr>
              <a:t>muốn</a:t>
            </a:r>
            <a:r>
              <a:rPr lang="en-US" sz="4499" dirty="0">
                <a:solidFill>
                  <a:srgbClr val="685039"/>
                </a:solidFill>
                <a:latin typeface="Roboto Condensed"/>
              </a:rPr>
              <a:t> </a:t>
            </a:r>
            <a:r>
              <a:rPr lang="en-US" sz="4499" dirty="0" err="1">
                <a:solidFill>
                  <a:srgbClr val="685039"/>
                </a:solidFill>
                <a:latin typeface="Roboto Condensed"/>
              </a:rPr>
              <a:t>đuổi</a:t>
            </a:r>
            <a:r>
              <a:rPr lang="en-US" sz="4499" dirty="0">
                <a:solidFill>
                  <a:srgbClr val="685039"/>
                </a:solidFill>
                <a:latin typeface="Roboto Condensed"/>
              </a:rPr>
              <a:t> </a:t>
            </a:r>
            <a:r>
              <a:rPr lang="en-US" sz="4499" dirty="0" err="1">
                <a:solidFill>
                  <a:srgbClr val="685039"/>
                </a:solidFill>
                <a:latin typeface="Roboto Condensed"/>
              </a:rPr>
              <a:t>chúng</a:t>
            </a:r>
            <a:r>
              <a:rPr lang="en-US" sz="4499" dirty="0">
                <a:solidFill>
                  <a:srgbClr val="685039"/>
                </a:solidFill>
                <a:latin typeface="Roboto Condensed"/>
              </a:rPr>
              <a:t> </a:t>
            </a:r>
            <a:r>
              <a:rPr lang="en-US" sz="4499" dirty="0" err="1">
                <a:solidFill>
                  <a:srgbClr val="685039"/>
                </a:solidFill>
                <a:latin typeface="Roboto Condensed"/>
              </a:rPr>
              <a:t>đi</a:t>
            </a:r>
            <a:r>
              <a:rPr lang="en-US" sz="4499" dirty="0">
                <a:solidFill>
                  <a:srgbClr val="685039"/>
                </a:solidFill>
                <a:latin typeface="Roboto Condensed"/>
              </a:rPr>
              <a:t>.</a:t>
            </a:r>
          </a:p>
          <a:p>
            <a:pPr algn="just">
              <a:lnSpc>
                <a:spcPts val="6299"/>
              </a:lnSpc>
            </a:pPr>
            <a:r>
              <a:rPr lang="en-US" sz="4499" dirty="0">
                <a:solidFill>
                  <a:srgbClr val="685039"/>
                </a:solidFill>
                <a:latin typeface="Roboto Condensed"/>
              </a:rPr>
              <a:t>b. </a:t>
            </a:r>
            <a:r>
              <a:rPr lang="en-US" sz="4499" dirty="0" err="1">
                <a:solidFill>
                  <a:srgbClr val="685039"/>
                </a:solidFill>
                <a:latin typeface="Roboto Condensed"/>
              </a:rPr>
              <a:t>Không</a:t>
            </a:r>
            <a:r>
              <a:rPr lang="en-US" sz="4499" dirty="0">
                <a:solidFill>
                  <a:srgbClr val="685039"/>
                </a:solidFill>
                <a:latin typeface="Roboto Condensed"/>
              </a:rPr>
              <a:t> </a:t>
            </a:r>
            <a:r>
              <a:rPr lang="en-US" sz="4499" dirty="0" err="1">
                <a:solidFill>
                  <a:srgbClr val="685039"/>
                </a:solidFill>
                <a:latin typeface="Roboto Condensed"/>
              </a:rPr>
              <a:t>có</a:t>
            </a:r>
            <a:r>
              <a:rPr lang="en-US" sz="4499" dirty="0">
                <a:solidFill>
                  <a:srgbClr val="685039"/>
                </a:solidFill>
                <a:latin typeface="Roboto Condensed"/>
              </a:rPr>
              <a:t> </a:t>
            </a:r>
            <a:r>
              <a:rPr lang="en-US" sz="4499" dirty="0" err="1">
                <a:solidFill>
                  <a:srgbClr val="685039"/>
                </a:solidFill>
                <a:latin typeface="Roboto Condensed"/>
              </a:rPr>
              <a:t>ngày</a:t>
            </a:r>
            <a:r>
              <a:rPr lang="en-US" sz="4499" dirty="0">
                <a:solidFill>
                  <a:srgbClr val="685039"/>
                </a:solidFill>
                <a:latin typeface="Roboto Condensed"/>
              </a:rPr>
              <a:t> </a:t>
            </a:r>
            <a:r>
              <a:rPr lang="en-US" sz="4499" dirty="0" err="1">
                <a:solidFill>
                  <a:srgbClr val="685039"/>
                </a:solidFill>
                <a:latin typeface="Roboto Condensed"/>
              </a:rPr>
              <a:t>nào</a:t>
            </a:r>
            <a:r>
              <a:rPr lang="en-US" sz="4499" dirty="0">
                <a:solidFill>
                  <a:srgbClr val="685039"/>
                </a:solidFill>
                <a:latin typeface="Roboto Condensed"/>
              </a:rPr>
              <a:t> </a:t>
            </a:r>
            <a:r>
              <a:rPr lang="en-US" sz="4499" dirty="0" err="1">
                <a:solidFill>
                  <a:srgbClr val="685039"/>
                </a:solidFill>
                <a:latin typeface="Roboto Condensed"/>
              </a:rPr>
              <a:t>Thị</a:t>
            </a:r>
            <a:r>
              <a:rPr lang="en-US" sz="4499" dirty="0">
                <a:solidFill>
                  <a:srgbClr val="685039"/>
                </a:solidFill>
                <a:latin typeface="Roboto Condensed"/>
              </a:rPr>
              <a:t> </a:t>
            </a:r>
            <a:r>
              <a:rPr lang="en-US" sz="4499" dirty="0" err="1">
                <a:solidFill>
                  <a:srgbClr val="685039"/>
                </a:solidFill>
                <a:latin typeface="Roboto Condensed"/>
              </a:rPr>
              <a:t>Nở</a:t>
            </a:r>
            <a:r>
              <a:rPr lang="en-US" sz="4499" dirty="0">
                <a:solidFill>
                  <a:srgbClr val="685039"/>
                </a:solidFill>
                <a:latin typeface="Roboto Condensed"/>
              </a:rPr>
              <a:t> </a:t>
            </a:r>
            <a:r>
              <a:rPr lang="en-US" sz="4499" dirty="0" err="1">
                <a:solidFill>
                  <a:srgbClr val="685039"/>
                </a:solidFill>
                <a:latin typeface="Roboto Condensed"/>
              </a:rPr>
              <a:t>không</a:t>
            </a:r>
            <a:r>
              <a:rPr lang="en-US" sz="4499" dirty="0">
                <a:solidFill>
                  <a:srgbClr val="685039"/>
                </a:solidFill>
                <a:latin typeface="Roboto Condensed"/>
              </a:rPr>
              <a:t> </a:t>
            </a:r>
            <a:r>
              <a:rPr lang="en-US" sz="4499" dirty="0" err="1">
                <a:solidFill>
                  <a:srgbClr val="685039"/>
                </a:solidFill>
                <a:latin typeface="Roboto Condensed"/>
              </a:rPr>
              <a:t>đi</a:t>
            </a:r>
            <a:r>
              <a:rPr lang="en-US" sz="4499" dirty="0">
                <a:solidFill>
                  <a:srgbClr val="685039"/>
                </a:solidFill>
                <a:latin typeface="Roboto Condensed"/>
              </a:rPr>
              <a:t> qua </a:t>
            </a:r>
            <a:r>
              <a:rPr lang="en-US" sz="4499" dirty="0" err="1">
                <a:solidFill>
                  <a:srgbClr val="685039"/>
                </a:solidFill>
                <a:latin typeface="Roboto Condensed"/>
              </a:rPr>
              <a:t>nhà</a:t>
            </a:r>
            <a:r>
              <a:rPr lang="en-US" sz="4499" dirty="0">
                <a:solidFill>
                  <a:srgbClr val="685039"/>
                </a:solidFill>
                <a:latin typeface="Roboto Condensed"/>
              </a:rPr>
              <a:t> </a:t>
            </a:r>
            <a:r>
              <a:rPr lang="en-US" sz="4499" dirty="0" err="1">
                <a:solidFill>
                  <a:srgbClr val="685039"/>
                </a:solidFill>
                <a:latin typeface="Roboto Condensed"/>
              </a:rPr>
              <a:t>hắn</a:t>
            </a:r>
            <a:r>
              <a:rPr lang="en-US" sz="4499" dirty="0">
                <a:solidFill>
                  <a:srgbClr val="685039"/>
                </a:solidFill>
                <a:latin typeface="Roboto Condensed"/>
              </a:rPr>
              <a:t>.</a:t>
            </a:r>
          </a:p>
          <a:p>
            <a:pPr algn="just">
              <a:lnSpc>
                <a:spcPts val="6299"/>
              </a:lnSpc>
            </a:pPr>
            <a:r>
              <a:rPr lang="en-US" sz="4499" dirty="0">
                <a:solidFill>
                  <a:srgbClr val="685039"/>
                </a:solidFill>
                <a:latin typeface="Roboto Condensed"/>
              </a:rPr>
              <a:t>c. </a:t>
            </a:r>
            <a:r>
              <a:rPr lang="en-US" sz="4499" dirty="0" err="1">
                <a:solidFill>
                  <a:srgbClr val="685039"/>
                </a:solidFill>
                <a:latin typeface="Roboto Condensed"/>
              </a:rPr>
              <a:t>Từ</a:t>
            </a:r>
            <a:r>
              <a:rPr lang="en-US" sz="4499" dirty="0">
                <a:solidFill>
                  <a:srgbClr val="685039"/>
                </a:solidFill>
                <a:latin typeface="Roboto Condensed"/>
              </a:rPr>
              <a:t> </a:t>
            </a:r>
            <a:r>
              <a:rPr lang="en-US" sz="4499" dirty="0" err="1">
                <a:solidFill>
                  <a:srgbClr val="685039"/>
                </a:solidFill>
                <a:latin typeface="Roboto Condensed"/>
              </a:rPr>
              <a:t>đấy</a:t>
            </a:r>
            <a:r>
              <a:rPr lang="en-US" sz="4499" dirty="0">
                <a:solidFill>
                  <a:srgbClr val="685039"/>
                </a:solidFill>
                <a:latin typeface="Roboto Condensed"/>
              </a:rPr>
              <a:t>, </a:t>
            </a:r>
            <a:r>
              <a:rPr lang="en-US" sz="4499" dirty="0" err="1">
                <a:solidFill>
                  <a:srgbClr val="685039"/>
                </a:solidFill>
                <a:latin typeface="Roboto Condensed"/>
              </a:rPr>
              <a:t>không</a:t>
            </a:r>
            <a:r>
              <a:rPr lang="en-US" sz="4499" dirty="0">
                <a:solidFill>
                  <a:srgbClr val="685039"/>
                </a:solidFill>
                <a:latin typeface="Roboto Condensed"/>
              </a:rPr>
              <a:t> </a:t>
            </a:r>
            <a:r>
              <a:rPr lang="en-US" sz="4499" dirty="0" err="1">
                <a:solidFill>
                  <a:srgbClr val="685039"/>
                </a:solidFill>
                <a:latin typeface="Roboto Condensed"/>
              </a:rPr>
              <a:t>có</a:t>
            </a:r>
            <a:r>
              <a:rPr lang="en-US" sz="4499" dirty="0">
                <a:solidFill>
                  <a:srgbClr val="685039"/>
                </a:solidFill>
                <a:latin typeface="Roboto Condensed"/>
              </a:rPr>
              <a:t> </a:t>
            </a:r>
            <a:r>
              <a:rPr lang="en-US" sz="4499" dirty="0" err="1">
                <a:solidFill>
                  <a:srgbClr val="685039"/>
                </a:solidFill>
                <a:latin typeface="Roboto Condensed"/>
              </a:rPr>
              <a:t>ngày</a:t>
            </a:r>
            <a:r>
              <a:rPr lang="en-US" sz="4499" dirty="0">
                <a:solidFill>
                  <a:srgbClr val="685039"/>
                </a:solidFill>
                <a:latin typeface="Roboto Condensed"/>
              </a:rPr>
              <a:t> </a:t>
            </a:r>
            <a:r>
              <a:rPr lang="en-US" sz="4499" dirty="0" err="1">
                <a:solidFill>
                  <a:srgbClr val="685039"/>
                </a:solidFill>
                <a:latin typeface="Roboto Condensed"/>
              </a:rPr>
              <a:t>nào</a:t>
            </a:r>
            <a:r>
              <a:rPr lang="en-US" sz="4499" dirty="0">
                <a:solidFill>
                  <a:srgbClr val="685039"/>
                </a:solidFill>
                <a:latin typeface="Roboto Condensed"/>
              </a:rPr>
              <a:t> Hoài Văn </a:t>
            </a:r>
            <a:r>
              <a:rPr lang="en-US" sz="4499" dirty="0" err="1">
                <a:solidFill>
                  <a:srgbClr val="685039"/>
                </a:solidFill>
                <a:latin typeface="Roboto Condensed"/>
              </a:rPr>
              <a:t>không</a:t>
            </a:r>
            <a:r>
              <a:rPr lang="en-US" sz="4499" dirty="0">
                <a:solidFill>
                  <a:srgbClr val="685039"/>
                </a:solidFill>
                <a:latin typeface="Roboto Condensed"/>
              </a:rPr>
              <a:t> </a:t>
            </a:r>
            <a:r>
              <a:rPr lang="en-US" sz="4499" dirty="0" err="1">
                <a:solidFill>
                  <a:srgbClr val="685039"/>
                </a:solidFill>
                <a:latin typeface="Roboto Condensed"/>
              </a:rPr>
              <a:t>xuống</a:t>
            </a:r>
            <a:r>
              <a:rPr lang="en-US" sz="4499" dirty="0">
                <a:solidFill>
                  <a:srgbClr val="685039"/>
                </a:solidFill>
                <a:latin typeface="Roboto Condensed"/>
              </a:rPr>
              <a:t> </a:t>
            </a:r>
            <a:r>
              <a:rPr lang="en-US" sz="4499" dirty="0" err="1">
                <a:solidFill>
                  <a:srgbClr val="685039"/>
                </a:solidFill>
                <a:latin typeface="Roboto Condensed"/>
              </a:rPr>
              <a:t>các</a:t>
            </a:r>
            <a:r>
              <a:rPr lang="en-US" sz="4499" dirty="0">
                <a:solidFill>
                  <a:srgbClr val="685039"/>
                </a:solidFill>
                <a:latin typeface="Roboto Condensed"/>
              </a:rPr>
              <a:t> </a:t>
            </a:r>
            <a:r>
              <a:rPr lang="en-US" sz="4499" dirty="0" err="1">
                <a:solidFill>
                  <a:srgbClr val="685039"/>
                </a:solidFill>
                <a:latin typeface="Roboto Condensed"/>
              </a:rPr>
              <a:t>thôn</a:t>
            </a:r>
            <a:r>
              <a:rPr lang="en-US" sz="4499" dirty="0">
                <a:solidFill>
                  <a:srgbClr val="685039"/>
                </a:solidFill>
                <a:latin typeface="Roboto Condensed"/>
              </a:rPr>
              <a:t> </a:t>
            </a:r>
            <a:r>
              <a:rPr lang="en-US" sz="4499" dirty="0" err="1">
                <a:solidFill>
                  <a:srgbClr val="685039"/>
                </a:solidFill>
                <a:latin typeface="Roboto Condensed"/>
              </a:rPr>
              <a:t>xóm</a:t>
            </a:r>
            <a:r>
              <a:rPr lang="en-US" sz="4499" dirty="0">
                <a:solidFill>
                  <a:srgbClr val="685039"/>
                </a:solidFill>
                <a:latin typeface="Roboto Condensed"/>
              </a:rPr>
              <a:t>, </a:t>
            </a:r>
            <a:r>
              <a:rPr lang="en-US" sz="4499" dirty="0" err="1">
                <a:solidFill>
                  <a:srgbClr val="685039"/>
                </a:solidFill>
                <a:latin typeface="Roboto Condensed"/>
              </a:rPr>
              <a:t>vận</a:t>
            </a:r>
            <a:r>
              <a:rPr lang="en-US" sz="4499" dirty="0">
                <a:solidFill>
                  <a:srgbClr val="685039"/>
                </a:solidFill>
                <a:latin typeface="Roboto Condensed"/>
              </a:rPr>
              <a:t> </a:t>
            </a:r>
            <a:r>
              <a:rPr lang="en-US" sz="4499" dirty="0" err="1">
                <a:solidFill>
                  <a:srgbClr val="685039"/>
                </a:solidFill>
                <a:latin typeface="Roboto Condensed"/>
              </a:rPr>
              <a:t>động</a:t>
            </a:r>
            <a:r>
              <a:rPr lang="en-US" sz="4499" dirty="0">
                <a:solidFill>
                  <a:srgbClr val="685039"/>
                </a:solidFill>
                <a:latin typeface="Roboto Condensed"/>
              </a:rPr>
              <a:t> </a:t>
            </a:r>
            <a:r>
              <a:rPr lang="en-US" sz="4499" dirty="0" err="1">
                <a:solidFill>
                  <a:srgbClr val="685039"/>
                </a:solidFill>
                <a:latin typeface="Roboto Condensed"/>
              </a:rPr>
              <a:t>bà</a:t>
            </a:r>
            <a:r>
              <a:rPr lang="en-US" sz="4499" dirty="0">
                <a:solidFill>
                  <a:srgbClr val="685039"/>
                </a:solidFill>
                <a:latin typeface="Roboto Condensed"/>
              </a:rPr>
              <a:t> con </a:t>
            </a:r>
            <a:r>
              <a:rPr lang="en-US" sz="4499" dirty="0" err="1">
                <a:solidFill>
                  <a:srgbClr val="685039"/>
                </a:solidFill>
                <a:latin typeface="Roboto Condensed"/>
              </a:rPr>
              <a:t>đứng</a:t>
            </a:r>
            <a:r>
              <a:rPr lang="en-US" sz="4499" dirty="0">
                <a:solidFill>
                  <a:srgbClr val="685039"/>
                </a:solidFill>
                <a:latin typeface="Roboto Condensed"/>
              </a:rPr>
              <a:t> </a:t>
            </a:r>
            <a:r>
              <a:rPr lang="en-US" sz="4499" dirty="0" err="1">
                <a:solidFill>
                  <a:srgbClr val="685039"/>
                </a:solidFill>
                <a:latin typeface="Roboto Condensed"/>
              </a:rPr>
              <a:t>lên</a:t>
            </a:r>
            <a:r>
              <a:rPr lang="en-US" sz="4499" dirty="0">
                <a:solidFill>
                  <a:srgbClr val="685039"/>
                </a:solidFill>
                <a:latin typeface="Roboto Condensed"/>
              </a:rPr>
              <a:t> </a:t>
            </a:r>
            <a:r>
              <a:rPr lang="en-US" sz="4499" dirty="0" err="1">
                <a:solidFill>
                  <a:srgbClr val="685039"/>
                </a:solidFill>
                <a:latin typeface="Roboto Condensed"/>
              </a:rPr>
              <a:t>cứu</a:t>
            </a:r>
            <a:r>
              <a:rPr lang="en-US" sz="4499" dirty="0">
                <a:solidFill>
                  <a:srgbClr val="685039"/>
                </a:solidFill>
                <a:latin typeface="Roboto Condensed"/>
              </a:rPr>
              <a:t> </a:t>
            </a:r>
            <a:r>
              <a:rPr lang="en-US" sz="4499" dirty="0" err="1">
                <a:solidFill>
                  <a:srgbClr val="685039"/>
                </a:solidFill>
                <a:latin typeface="Roboto Condensed"/>
              </a:rPr>
              <a:t>nước</a:t>
            </a:r>
            <a:r>
              <a:rPr lang="en-US" sz="4499" dirty="0">
                <a:solidFill>
                  <a:srgbClr val="685039"/>
                </a:solidFill>
                <a:latin typeface="Roboto Condensed"/>
              </a:rPr>
              <a:t>.</a:t>
            </a:r>
          </a:p>
          <a:p>
            <a:pPr algn="just">
              <a:lnSpc>
                <a:spcPts val="6299"/>
              </a:lnSpc>
              <a:spcBef>
                <a:spcPct val="0"/>
              </a:spcBef>
            </a:pPr>
            <a:endParaRPr lang="en-US" sz="4499" dirty="0">
              <a:solidFill>
                <a:srgbClr val="685039"/>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5400000">
            <a:off x="-5126062"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4"/>
            <a:stretch>
              <a:fillRect/>
            </a:stretch>
          </a:blipFill>
        </p:spPr>
        <p:txBody>
          <a:bodyPr/>
          <a:lstStyle/>
          <a:p>
            <a:endParaRPr lang="en-US"/>
          </a:p>
        </p:txBody>
      </p:sp>
      <p:sp>
        <p:nvSpPr>
          <p:cNvPr id="4" name="Freeform 4"/>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6"/>
            <a:stretch>
              <a:fillRect/>
            </a:stretch>
          </a:blipFill>
        </p:spPr>
        <p:txBody>
          <a:bodyPr/>
          <a:lstStyle/>
          <a:p>
            <a:endParaRPr lang="en-US"/>
          </a:p>
        </p:txBody>
      </p:sp>
      <p:sp>
        <p:nvSpPr>
          <p:cNvPr id="6" name="Freeform 6"/>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10800000">
            <a:off x="15860577" y="150008"/>
            <a:ext cx="2427423" cy="2419278"/>
          </a:xfrm>
          <a:custGeom>
            <a:avLst/>
            <a:gdLst/>
            <a:ahLst/>
            <a:cxnLst/>
            <a:rect l="l" t="t" r="r" b="b"/>
            <a:pathLst>
              <a:path w="2427423" h="2419278">
                <a:moveTo>
                  <a:pt x="0" y="0"/>
                </a:moveTo>
                <a:lnTo>
                  <a:pt x="2427423" y="0"/>
                </a:lnTo>
                <a:lnTo>
                  <a:pt x="2427423" y="2419278"/>
                </a:lnTo>
                <a:lnTo>
                  <a:pt x="0" y="2419278"/>
                </a:lnTo>
                <a:lnTo>
                  <a:pt x="0" y="0"/>
                </a:lnTo>
                <a:close/>
              </a:path>
            </a:pathLst>
          </a:custGeom>
          <a:blipFill>
            <a:blip r:embed="rId9"/>
            <a:stretch>
              <a:fillRect/>
            </a:stretch>
          </a:blipFill>
        </p:spPr>
        <p:txBody>
          <a:bodyPr/>
          <a:lstStyle/>
          <a:p>
            <a:endParaRPr lang="en-US"/>
          </a:p>
        </p:txBody>
      </p:sp>
      <p:sp>
        <p:nvSpPr>
          <p:cNvPr id="9" name="Freeform 9"/>
          <p:cNvSpPr/>
          <p:nvPr/>
        </p:nvSpPr>
        <p:spPr>
          <a:xfrm>
            <a:off x="1331049" y="4260985"/>
            <a:ext cx="2908325" cy="3541339"/>
          </a:xfrm>
          <a:custGeom>
            <a:avLst/>
            <a:gdLst/>
            <a:ahLst/>
            <a:cxnLst/>
            <a:rect l="l" t="t" r="r" b="b"/>
            <a:pathLst>
              <a:path w="2908325" h="3541339">
                <a:moveTo>
                  <a:pt x="0" y="0"/>
                </a:moveTo>
                <a:lnTo>
                  <a:pt x="2908325" y="0"/>
                </a:lnTo>
                <a:lnTo>
                  <a:pt x="2908325" y="3541339"/>
                </a:lnTo>
                <a:lnTo>
                  <a:pt x="0" y="3541339"/>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1519554" y="3075630"/>
            <a:ext cx="15739746" cy="6972272"/>
            <a:chOff x="0" y="0"/>
            <a:chExt cx="4145447" cy="1836319"/>
          </a:xfrm>
        </p:grpSpPr>
        <p:sp>
          <p:nvSpPr>
            <p:cNvPr id="11" name="Freeform 11"/>
            <p:cNvSpPr/>
            <p:nvPr/>
          </p:nvSpPr>
          <p:spPr>
            <a:xfrm>
              <a:off x="0" y="0"/>
              <a:ext cx="4145447" cy="1836319"/>
            </a:xfrm>
            <a:custGeom>
              <a:avLst/>
              <a:gdLst/>
              <a:ahLst/>
              <a:cxnLst/>
              <a:rect l="l" t="t" r="r" b="b"/>
              <a:pathLst>
                <a:path w="4145447" h="1836319">
                  <a:moveTo>
                    <a:pt x="7378" y="0"/>
                  </a:moveTo>
                  <a:lnTo>
                    <a:pt x="4138069" y="0"/>
                  </a:lnTo>
                  <a:cubicBezTo>
                    <a:pt x="4140026" y="0"/>
                    <a:pt x="4141903" y="777"/>
                    <a:pt x="4143286" y="2161"/>
                  </a:cubicBezTo>
                  <a:cubicBezTo>
                    <a:pt x="4144670" y="3545"/>
                    <a:pt x="4145447" y="5421"/>
                    <a:pt x="4145447" y="7378"/>
                  </a:cubicBezTo>
                  <a:lnTo>
                    <a:pt x="4145447" y="1828941"/>
                  </a:lnTo>
                  <a:cubicBezTo>
                    <a:pt x="4145447" y="1830898"/>
                    <a:pt x="4144670" y="1832774"/>
                    <a:pt x="4143286" y="1834158"/>
                  </a:cubicBezTo>
                  <a:cubicBezTo>
                    <a:pt x="4141903" y="1835541"/>
                    <a:pt x="4140026" y="1836319"/>
                    <a:pt x="4138069" y="1836319"/>
                  </a:cubicBezTo>
                  <a:lnTo>
                    <a:pt x="7378" y="1836319"/>
                  </a:lnTo>
                  <a:cubicBezTo>
                    <a:pt x="5421" y="1836319"/>
                    <a:pt x="3545" y="1835541"/>
                    <a:pt x="2161" y="1834158"/>
                  </a:cubicBezTo>
                  <a:cubicBezTo>
                    <a:pt x="777" y="1832774"/>
                    <a:pt x="0" y="1830898"/>
                    <a:pt x="0" y="1828941"/>
                  </a:cubicBezTo>
                  <a:lnTo>
                    <a:pt x="0" y="7378"/>
                  </a:lnTo>
                  <a:cubicBezTo>
                    <a:pt x="0" y="5421"/>
                    <a:pt x="777" y="3545"/>
                    <a:pt x="2161" y="2161"/>
                  </a:cubicBezTo>
                  <a:cubicBezTo>
                    <a:pt x="3545" y="777"/>
                    <a:pt x="5421" y="0"/>
                    <a:pt x="7378" y="0"/>
                  </a:cubicBezTo>
                  <a:close/>
                </a:path>
              </a:pathLst>
            </a:custGeom>
            <a:solidFill>
              <a:srgbClr val="D6CCBC"/>
            </a:solidFill>
            <a:ln w="38100" cap="sq">
              <a:solidFill>
                <a:srgbClr val="A58869"/>
              </a:solidFill>
              <a:prstDash val="solid"/>
              <a:miter/>
            </a:ln>
          </p:spPr>
          <p:txBody>
            <a:bodyPr/>
            <a:lstStyle/>
            <a:p>
              <a:endParaRPr lang="en-US"/>
            </a:p>
          </p:txBody>
        </p:sp>
        <p:sp>
          <p:nvSpPr>
            <p:cNvPr id="12" name="TextBox 12"/>
            <p:cNvSpPr txBox="1"/>
            <p:nvPr/>
          </p:nvSpPr>
          <p:spPr>
            <a:xfrm>
              <a:off x="0" y="-28575"/>
              <a:ext cx="4145447" cy="186489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56392" y="6886720"/>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1"/>
            <a:stretch>
              <a:fillRect/>
            </a:stretch>
          </a:blipFill>
        </p:spPr>
        <p:txBody>
          <a:bodyPr/>
          <a:lstStyle/>
          <a:p>
            <a:endParaRPr lang="en-US"/>
          </a:p>
        </p:txBody>
      </p:sp>
      <p:sp>
        <p:nvSpPr>
          <p:cNvPr id="14" name="TextBox 14"/>
          <p:cNvSpPr txBox="1"/>
          <p:nvPr/>
        </p:nvSpPr>
        <p:spPr>
          <a:xfrm>
            <a:off x="4304064" y="324034"/>
            <a:ext cx="6176638" cy="1035613"/>
          </a:xfrm>
          <a:prstGeom prst="rect">
            <a:avLst/>
          </a:prstGeom>
        </p:spPr>
        <p:txBody>
          <a:bodyPr lIns="0" tIns="0" rIns="0" bIns="0" rtlCol="0" anchor="t">
            <a:spAutoFit/>
          </a:bodyPr>
          <a:lstStyle/>
          <a:p>
            <a:pPr algn="just">
              <a:lnSpc>
                <a:spcPts val="8539"/>
              </a:lnSpc>
              <a:spcBef>
                <a:spcPct val="0"/>
              </a:spcBef>
            </a:pPr>
            <a:r>
              <a:rPr lang="en-US" sz="6099">
                <a:solidFill>
                  <a:srgbClr val="685039"/>
                </a:solidFill>
                <a:latin typeface="Fraunces Bold"/>
              </a:rPr>
              <a:t>II. THỰC HÀNH</a:t>
            </a:r>
          </a:p>
        </p:txBody>
      </p:sp>
      <p:sp>
        <p:nvSpPr>
          <p:cNvPr id="15" name="TextBox 15"/>
          <p:cNvSpPr txBox="1"/>
          <p:nvPr/>
        </p:nvSpPr>
        <p:spPr>
          <a:xfrm>
            <a:off x="5096867" y="1775996"/>
            <a:ext cx="5263284" cy="788035"/>
          </a:xfrm>
          <a:prstGeom prst="rect">
            <a:avLst/>
          </a:prstGeom>
        </p:spPr>
        <p:txBody>
          <a:bodyPr lIns="0" tIns="0" rIns="0" bIns="0" rtlCol="0" anchor="t">
            <a:spAutoFit/>
          </a:bodyPr>
          <a:lstStyle/>
          <a:p>
            <a:pPr algn="ctr">
              <a:lnSpc>
                <a:spcPts val="6439"/>
              </a:lnSpc>
              <a:spcBef>
                <a:spcPct val="0"/>
              </a:spcBef>
            </a:pPr>
            <a:r>
              <a:rPr lang="en-US" sz="4599">
                <a:solidFill>
                  <a:srgbClr val="685039"/>
                </a:solidFill>
                <a:latin typeface="#9Slide05 Dear Saturday"/>
              </a:rPr>
              <a:t>Chặng 3: Tăng tốc  </a:t>
            </a:r>
          </a:p>
        </p:txBody>
      </p:sp>
      <p:sp>
        <p:nvSpPr>
          <p:cNvPr id="16" name="TextBox 16"/>
          <p:cNvSpPr txBox="1"/>
          <p:nvPr/>
        </p:nvSpPr>
        <p:spPr>
          <a:xfrm>
            <a:off x="2545304" y="3533452"/>
            <a:ext cx="14060368" cy="5980430"/>
          </a:xfrm>
          <a:prstGeom prst="rect">
            <a:avLst/>
          </a:prstGeom>
        </p:spPr>
        <p:txBody>
          <a:bodyPr lIns="0" tIns="0" rIns="0" bIns="0" rtlCol="0" anchor="t">
            <a:spAutoFit/>
          </a:bodyPr>
          <a:lstStyle/>
          <a:p>
            <a:pPr algn="just">
              <a:lnSpc>
                <a:spcPts val="5320"/>
              </a:lnSpc>
              <a:spcBef>
                <a:spcPct val="0"/>
              </a:spcBef>
            </a:pPr>
            <a:r>
              <a:rPr lang="en-US" sz="3800">
                <a:solidFill>
                  <a:srgbClr val="685039"/>
                </a:solidFill>
                <a:latin typeface="Roboto Condensed Bold"/>
              </a:rPr>
              <a:t>Viết câu trả lời ở hai dạng phủ định và khẳng định (có nghĩa tương đương nhau) phù hợp với tình huống sau. Theo em, ở mỗi tình huống đó nên sử dụng loại câu nào? Vì sao?</a:t>
            </a:r>
          </a:p>
          <a:p>
            <a:pPr algn="just">
              <a:lnSpc>
                <a:spcPts val="5320"/>
              </a:lnSpc>
              <a:spcBef>
                <a:spcPct val="0"/>
              </a:spcBef>
            </a:pPr>
            <a:r>
              <a:rPr lang="en-US" sz="3800">
                <a:solidFill>
                  <a:srgbClr val="685039"/>
                </a:solidFill>
                <a:latin typeface="Roboto Condensed"/>
              </a:rPr>
              <a:t>a. Mẹ gọi điện dặn em ăn cơm trước vì bố mẹ có việc bận chưa về được nên sẽ ăn sau.</a:t>
            </a:r>
          </a:p>
          <a:p>
            <a:pPr algn="just">
              <a:lnSpc>
                <a:spcPts val="5320"/>
              </a:lnSpc>
              <a:spcBef>
                <a:spcPct val="0"/>
              </a:spcBef>
            </a:pPr>
            <a:r>
              <a:rPr lang="en-US" sz="3800">
                <a:solidFill>
                  <a:srgbClr val="685039"/>
                </a:solidFill>
                <a:latin typeface="Roboto Condensed"/>
              </a:rPr>
              <a:t>b. Bạn biết em có cuốn sách hay vừa mới mua, bạn muốn mượn để đọc vào cuối tuần này nhưng em chưa đọc xong.</a:t>
            </a:r>
          </a:p>
          <a:p>
            <a:pPr algn="just">
              <a:lnSpc>
                <a:spcPts val="5320"/>
              </a:lnSpc>
              <a:spcBef>
                <a:spcPct val="0"/>
              </a:spcBef>
            </a:pPr>
            <a:r>
              <a:rPr lang="en-US" sz="3800">
                <a:solidFill>
                  <a:srgbClr val="685039"/>
                </a:solidFill>
                <a:latin typeface="Roboto Condensed"/>
              </a:rPr>
              <a:t>c. Thầy (cô) giáo hỏi lí do vì sao em ghi bài trên lớp còn thiếu nhiều nội dung quan trọng.</a:t>
            </a:r>
          </a:p>
        </p:txBody>
      </p:sp>
      <p:sp>
        <p:nvSpPr>
          <p:cNvPr id="17" name="TextBox 17"/>
          <p:cNvSpPr txBox="1"/>
          <p:nvPr/>
        </p:nvSpPr>
        <p:spPr>
          <a:xfrm>
            <a:off x="6219350" y="1784287"/>
            <a:ext cx="11723298" cy="771453"/>
          </a:xfrm>
          <a:prstGeom prst="rect">
            <a:avLst/>
          </a:prstGeom>
        </p:spPr>
        <p:txBody>
          <a:bodyPr lIns="0" tIns="0" rIns="0" bIns="0" rtlCol="0" anchor="t">
            <a:spAutoFit/>
          </a:bodyPr>
          <a:lstStyle/>
          <a:p>
            <a:pPr algn="ctr">
              <a:lnSpc>
                <a:spcPts val="6299"/>
              </a:lnSpc>
              <a:spcBef>
                <a:spcPct val="0"/>
              </a:spcBef>
            </a:pPr>
            <a:r>
              <a:rPr lang="en-US" sz="4499">
                <a:solidFill>
                  <a:srgbClr val="685039"/>
                </a:solidFill>
                <a:latin typeface="Roboto Condensed"/>
              </a:rPr>
              <a:t>Bài tập bổ sung</a:t>
            </a: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2"/>
            <a:stretch>
              <a:fillRect/>
            </a:stretch>
          </a:blipFill>
        </p:spPr>
        <p:txBody>
          <a:bodyPr/>
          <a:lstStyle/>
          <a:p>
            <a:endParaRPr lang="en-US"/>
          </a:p>
        </p:txBody>
      </p:sp>
      <p:sp>
        <p:nvSpPr>
          <p:cNvPr id="3" name="Freeform 3"/>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3"/>
            <a:stretch>
              <a:fillRect/>
            </a:stretch>
          </a:blipFill>
        </p:spPr>
        <p:txBody>
          <a:bodyPr/>
          <a:lstStyle/>
          <a:p>
            <a:endParaRPr lang="en-US"/>
          </a:p>
        </p:txBody>
      </p:sp>
      <p:sp>
        <p:nvSpPr>
          <p:cNvPr id="4" name="Freeform 4"/>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aphicFrame>
        <p:nvGraphicFramePr>
          <p:cNvPr id="6" name="Table 6"/>
          <p:cNvGraphicFramePr>
            <a:graphicFrameLocks noGrp="1"/>
          </p:cNvGraphicFramePr>
          <p:nvPr/>
        </p:nvGraphicFramePr>
        <p:xfrm>
          <a:off x="5486400" y="-544096575"/>
          <a:ext cx="7315200" cy="136895777"/>
        </p:xfrm>
        <a:graphic>
          <a:graphicData uri="http://schemas.openxmlformats.org/drawingml/2006/table">
            <a:tbl>
              <a:tblPr/>
              <a:tblGrid>
                <a:gridCol w="7315200">
                  <a:extLst>
                    <a:ext uri="{9D8B030D-6E8A-4147-A177-3AD203B41FA5}">
                      <a16:colId xmlns:a16="http://schemas.microsoft.com/office/drawing/2014/main" val="20000"/>
                    </a:ext>
                  </a:extLst>
                </a:gridCol>
              </a:tblGrid>
              <a:tr h="136093200">
                <a:tc>
                  <a:txBody>
                    <a:bodyPr/>
                    <a:lstStyle/>
                    <a:p>
                      <a:pPr algn="l">
                        <a:lnSpc>
                          <a:spcPts val="4480"/>
                        </a:lnSpc>
                        <a:defRPr/>
                      </a:pPr>
                      <a:endParaRPr lang="en-US" sz="1100"/>
                    </a:p>
                    <a:p>
                      <a:pPr>
                        <a:lnSpc>
                          <a:spcPts val="4480"/>
                        </a:lnSpc>
                      </a:pPr>
                      <a:r>
                        <a:rPr lang="en-US" sz="3200">
                          <a:solidFill>
                            <a:srgbClr val="000000"/>
                          </a:solidFill>
                          <a:latin typeface="#9Slide07 SFU Blackout"/>
                        </a:rPr>
                        <a:t>  THỰC HÀNH TIẾNG VIỆT</a:t>
                      </a:r>
                    </a:p>
                    <a:p>
                      <a:pPr>
                        <a:lnSpc>
                          <a:spcPts val="4480"/>
                        </a:lnSpc>
                      </a:pPr>
                      <a:r>
                        <a:rPr lang="en-US" sz="3200">
                          <a:solidFill>
                            <a:srgbClr val="000000"/>
                          </a:solidFill>
                          <a:latin typeface="#9Slide07 SFU Blackout"/>
                        </a:rPr>
                        <a:t>  Bước</a:t>
                      </a:r>
                    </a:p>
                    <a:p>
                      <a:pPr>
                        <a:lnSpc>
                          <a:spcPts val="4480"/>
                        </a:lnSpc>
                      </a:pPr>
                      <a:r>
                        <a:rPr lang="en-US" sz="3200">
                          <a:solidFill>
                            <a:srgbClr val="000000"/>
                          </a:solidFill>
                          <a:latin typeface="#9Slide07 SFU Blackout"/>
                        </a:rPr>
                        <a:t>  1: Chuyển giao nhiệm vụ</a:t>
                      </a:r>
                    </a:p>
                    <a:p>
                      <a:pPr>
                        <a:lnSpc>
                          <a:spcPts val="4480"/>
                        </a:lnSpc>
                      </a:pPr>
                      <a:r>
                        <a:rPr lang="en-US" sz="3200">
                          <a:solidFill>
                            <a:srgbClr val="000000"/>
                          </a:solidFill>
                          <a:latin typeface="#9Slide07 SFU Blackout"/>
                        </a:rPr>
                        <a:t>  THỬ THÁCH: THẾ GIỚI</a:t>
                      </a:r>
                    </a:p>
                    <a:p>
                      <a:pPr>
                        <a:lnSpc>
                          <a:spcPts val="4480"/>
                        </a:lnSpc>
                      </a:pPr>
                      <a:r>
                        <a:rPr lang="en-US" sz="3200">
                          <a:solidFill>
                            <a:srgbClr val="000000"/>
                          </a:solidFill>
                          <a:latin typeface="#9Slide07 SFU Blackout"/>
                        </a:rPr>
                        <a:t>  CÂU</a:t>
                      </a:r>
                    </a:p>
                    <a:p>
                      <a:pPr>
                        <a:lnSpc>
                          <a:spcPts val="4480"/>
                        </a:lnSpc>
                      </a:pPr>
                      <a:r>
                        <a:rPr lang="en-US" sz="3200">
                          <a:solidFill>
                            <a:srgbClr val="000000"/>
                          </a:solidFill>
                          <a:latin typeface="#9Slide07 SFU Blackout"/>
                        </a:rPr>
                        <a:t>  + Lớp được chia thành</a:t>
                      </a:r>
                    </a:p>
                    <a:p>
                      <a:pPr>
                        <a:lnSpc>
                          <a:spcPts val="4480"/>
                        </a:lnSpc>
                      </a:pPr>
                      <a:r>
                        <a:rPr lang="en-US" sz="3200">
                          <a:solidFill>
                            <a:srgbClr val="000000"/>
                          </a:solidFill>
                          <a:latin typeface="#9Slide07 SFU Blackout"/>
                        </a:rPr>
                        <a:t>  4 nhóm </a:t>
                      </a:r>
                    </a:p>
                    <a:p>
                      <a:pPr>
                        <a:lnSpc>
                          <a:spcPts val="4480"/>
                        </a:lnSpc>
                      </a:pPr>
                      <a:r>
                        <a:rPr lang="en-US" sz="3200">
                          <a:solidFill>
                            <a:srgbClr val="000000"/>
                          </a:solidFill>
                          <a:latin typeface="#9Slide07 SFU Blackout"/>
                        </a:rPr>
                        <a:t>  + Các nhóm thực hiện</a:t>
                      </a:r>
                    </a:p>
                    <a:p>
                      <a:pPr>
                        <a:lnSpc>
                          <a:spcPts val="4480"/>
                        </a:lnSpc>
                      </a:pPr>
                      <a:r>
                        <a:rPr lang="en-US" sz="3200">
                          <a:solidFill>
                            <a:srgbClr val="000000"/>
                          </a:solidFill>
                          <a:latin typeface="#9Slide07 SFU Blackout"/>
                        </a:rPr>
                        <a:t>  các chặng thử thách, mỗi chặng thử thách chiến thắng được 10 điểm</a:t>
                      </a:r>
                    </a:p>
                    <a:p>
                      <a:pPr>
                        <a:lnSpc>
                          <a:spcPts val="4480"/>
                        </a:lnSpc>
                      </a:pPr>
                      <a:r>
                        <a:rPr lang="en-US" sz="3200">
                          <a:solidFill>
                            <a:srgbClr val="000000"/>
                          </a:solidFill>
                          <a:latin typeface="#9Slide07 SFU Blackout"/>
                        </a:rPr>
                        <a:t>  + Nhóm chiến thắng là</a:t>
                      </a:r>
                    </a:p>
                    <a:p>
                      <a:pPr>
                        <a:lnSpc>
                          <a:spcPts val="4480"/>
                        </a:lnSpc>
                      </a:pPr>
                      <a:r>
                        <a:rPr lang="en-US" sz="3200">
                          <a:solidFill>
                            <a:srgbClr val="000000"/>
                          </a:solidFill>
                          <a:latin typeface="#9Slide07 SFU Blackout"/>
                        </a:rPr>
                        <a:t>  nhóm có số điểm qua các vòng cao nhất.</a:t>
                      </a:r>
                    </a:p>
                    <a:p>
                      <a:pPr>
                        <a:lnSpc>
                          <a:spcPts val="4480"/>
                        </a:lnSpc>
                      </a:pPr>
                      <a:r>
                        <a:rPr lang="en-US" sz="3200">
                          <a:solidFill>
                            <a:srgbClr val="000000"/>
                          </a:solidFill>
                          <a:latin typeface="#9Slide07 SFU Blackout"/>
                        </a:rPr>
                        <a:t>  + Các chặng: 1,2,3 HS</a:t>
                      </a:r>
                    </a:p>
                    <a:p>
                      <a:pPr>
                        <a:lnSpc>
                          <a:spcPts val="4480"/>
                        </a:lnSpc>
                      </a:pPr>
                      <a:r>
                        <a:rPr lang="en-US" sz="3200">
                          <a:solidFill>
                            <a:srgbClr val="000000"/>
                          </a:solidFill>
                          <a:latin typeface="#9Slide07 SFU Blackout"/>
                        </a:rPr>
                        <a:t>  có 5 phút để hoàn thành, chặng 4 HS có 15 phút để hoàn thành.</a:t>
                      </a:r>
                    </a:p>
                    <a:p>
                      <a:pPr>
                        <a:lnSpc>
                          <a:spcPts val="4480"/>
                        </a:lnSpc>
                      </a:pPr>
                      <a:r>
                        <a:rPr lang="en-US" sz="3200">
                          <a:solidFill>
                            <a:srgbClr val="000000"/>
                          </a:solidFill>
                          <a:latin typeface="#9Slide07 SFU Blackout"/>
                        </a:rPr>
                        <a:t>  Chặng 1: TẠO ĐÀ (học sinh làm bài tập 2, sgkt 67)</a:t>
                      </a:r>
                    </a:p>
                    <a:p>
                      <a:pPr>
                        <a:lnSpc>
                          <a:spcPts val="4480"/>
                        </a:lnSpc>
                      </a:pPr>
                      <a:r>
                        <a:rPr lang="en-US" sz="3200">
                          <a:solidFill>
                            <a:srgbClr val="000000"/>
                          </a:solidFill>
                          <a:latin typeface="#9Slide07 SFU Blackout"/>
                        </a:rPr>
                        <a:t>  Chặng 2: BỨT PHÁ (học sinh làm bài tập 3, sgk 67-68)</a:t>
                      </a:r>
                    </a:p>
                    <a:p>
                      <a:pPr>
                        <a:lnSpc>
                          <a:spcPts val="4480"/>
                        </a:lnSpc>
                      </a:pPr>
                      <a:r>
                        <a:rPr lang="en-US" sz="3200">
                          <a:solidFill>
                            <a:srgbClr val="000000"/>
                          </a:solidFill>
                          <a:latin typeface="#9Slide07 SFU Blackout"/>
                        </a:rPr>
                        <a:t>  Chặng 3: TĂNG TỐC (học sinh làm bài tập bổ sung)</a:t>
                      </a:r>
                    </a:p>
                    <a:p>
                      <a:pPr>
                        <a:lnSpc>
                          <a:spcPts val="4480"/>
                        </a:lnSpc>
                      </a:pPr>
                      <a:r>
                        <a:rPr lang="en-US" sz="3200">
                          <a:solidFill>
                            <a:srgbClr val="000000"/>
                          </a:solidFill>
                          <a:latin typeface="#9Slide07 SFU Blackout"/>
                        </a:rPr>
                        <a:t>  Chặng 4: VỀ ĐÍCH (học sinh làm bài tập 4, sgkt 68)</a:t>
                      </a:r>
                    </a:p>
                    <a:p>
                      <a:pPr>
                        <a:lnSpc>
                          <a:spcPts val="4480"/>
                        </a:lnSpc>
                      </a:pPr>
                      <a:r>
                        <a:rPr lang="en-US" sz="3200">
                          <a:solidFill>
                            <a:srgbClr val="000000"/>
                          </a:solidFill>
                          <a:latin typeface="#9Slide07 SFU Blackout"/>
                        </a:rPr>
                        <a:t>  GV đưa ra yêu cầu / nhiệm vụ:</a:t>
                      </a:r>
                    </a:p>
                    <a:p>
                      <a:pPr>
                        <a:lnSpc>
                          <a:spcPts val="4480"/>
                        </a:lnSpc>
                      </a:pPr>
                      <a:r>
                        <a:rPr lang="en-US" sz="3200">
                          <a:solidFill>
                            <a:srgbClr val="000000"/>
                          </a:solidFill>
                          <a:latin typeface="#9Slide07 SFU Blackout"/>
                        </a:rPr>
                        <a:t>  - HS làm việc theo cặp trong 10</a:t>
                      </a:r>
                    </a:p>
                    <a:p>
                      <a:pPr>
                        <a:lnSpc>
                          <a:spcPts val="4480"/>
                        </a:lnSpc>
                      </a:pPr>
                      <a:r>
                        <a:rPr lang="en-US" sz="3200">
                          <a:solidFill>
                            <a:srgbClr val="000000"/>
                          </a:solidFill>
                          <a:latin typeface="#9Slide07 SFU Blackout"/>
                        </a:rPr>
                        <a:t>  phút</a:t>
                      </a:r>
                    </a:p>
                    <a:p>
                      <a:pPr>
                        <a:lnSpc>
                          <a:spcPts val="4480"/>
                        </a:lnSpc>
                      </a:pPr>
                      <a:r>
                        <a:rPr lang="en-US" sz="3200">
                          <a:solidFill>
                            <a:srgbClr val="000000"/>
                          </a:solidFill>
                          <a:latin typeface="#9Slide07 SFU Blackout"/>
                        </a:rPr>
                        <a:t>  - Hoàn thành bài tập 4 SGK tr.17</a:t>
                      </a:r>
                    </a:p>
                    <a:p>
                      <a:pPr>
                        <a:lnSpc>
                          <a:spcPts val="4480"/>
                        </a:lnSpc>
                      </a:pPr>
                      <a:r>
                        <a:rPr lang="en-US" sz="3200">
                          <a:solidFill>
                            <a:srgbClr val="000000"/>
                          </a:solidFill>
                          <a:latin typeface="#9Slide07 SFU Blackout"/>
                        </a:rPr>
                        <a:t>  Bước</a:t>
                      </a:r>
                    </a:p>
                    <a:p>
                      <a:pPr>
                        <a:lnSpc>
                          <a:spcPts val="4480"/>
                        </a:lnSpc>
                      </a:pPr>
                      <a:r>
                        <a:rPr lang="en-US" sz="3200">
                          <a:solidFill>
                            <a:srgbClr val="000000"/>
                          </a:solidFill>
                          <a:latin typeface="#9Slide07 SFU Blackout"/>
                        </a:rPr>
                        <a:t>  2: Thực hiện nhiệm vụ</a:t>
                      </a:r>
                    </a:p>
                    <a:p>
                      <a:pPr>
                        <a:lnSpc>
                          <a:spcPts val="4480"/>
                        </a:lnSpc>
                      </a:pPr>
                      <a:r>
                        <a:rPr lang="en-US" sz="3200">
                          <a:solidFill>
                            <a:srgbClr val="000000"/>
                          </a:solidFill>
                          <a:latin typeface="#9Slide07 SFU Blackout"/>
                        </a:rPr>
                        <a:t>  - HS thực hiện nhiệm vụ theo cặp</a:t>
                      </a:r>
                    </a:p>
                    <a:p>
                      <a:pPr>
                        <a:lnSpc>
                          <a:spcPts val="4480"/>
                        </a:lnSpc>
                      </a:pPr>
                      <a:r>
                        <a:rPr lang="en-US" sz="3200">
                          <a:solidFill>
                            <a:srgbClr val="000000"/>
                          </a:solidFill>
                          <a:latin typeface="#9Slide07 SFU Blackout"/>
                        </a:rPr>
                        <a:t>  Bước</a:t>
                      </a:r>
                    </a:p>
                    <a:p>
                      <a:pPr>
                        <a:lnSpc>
                          <a:spcPts val="4480"/>
                        </a:lnSpc>
                      </a:pPr>
                      <a:r>
                        <a:rPr lang="en-US" sz="3200">
                          <a:solidFill>
                            <a:srgbClr val="000000"/>
                          </a:solidFill>
                          <a:latin typeface="#9Slide07 SFU Blackout"/>
                        </a:rPr>
                        <a:t>  3: Báo cáo kết quả</a:t>
                      </a:r>
                    </a:p>
                    <a:p>
                      <a:pPr>
                        <a:lnSpc>
                          <a:spcPts val="4480"/>
                        </a:lnSpc>
                      </a:pPr>
                      <a:r>
                        <a:rPr lang="en-US" sz="3200">
                          <a:solidFill>
                            <a:srgbClr val="000000"/>
                          </a:solidFill>
                          <a:latin typeface="#9Slide07 SFU Blackout"/>
                        </a:rPr>
                        <a:t>  - HS báo cáo kết quả của nhóm mình</a:t>
                      </a:r>
                    </a:p>
                    <a:p>
                      <a:pPr>
                        <a:lnSpc>
                          <a:spcPts val="4480"/>
                        </a:lnSpc>
                      </a:pPr>
                      <a:r>
                        <a:rPr lang="en-US" sz="3200">
                          <a:solidFill>
                            <a:srgbClr val="000000"/>
                          </a:solidFill>
                          <a:latin typeface="#9Slide07 SFU Blackout"/>
                        </a:rPr>
                        <a:t>  Bước</a:t>
                      </a:r>
                    </a:p>
                    <a:p>
                      <a:pPr>
                        <a:lnSpc>
                          <a:spcPts val="4480"/>
                        </a:lnSpc>
                      </a:pPr>
                      <a:r>
                        <a:rPr lang="en-US" sz="3200">
                          <a:solidFill>
                            <a:srgbClr val="000000"/>
                          </a:solidFill>
                          <a:latin typeface="#9Slide07 SFU Blackout"/>
                        </a:rPr>
                        <a:t>  4: Đánh giá kết quả, đưa ra kết luận</a:t>
                      </a:r>
                    </a:p>
                    <a:p>
                      <a:pPr>
                        <a:lnSpc>
                          <a:spcPts val="4480"/>
                        </a:lnSpc>
                      </a:pPr>
                      <a:r>
                        <a:rPr lang="en-US" sz="3200">
                          <a:solidFill>
                            <a:srgbClr val="000000"/>
                          </a:solidFill>
                          <a:latin typeface="#9Slide07 SFU Blackout"/>
                        </a:rPr>
                        <a:t>  - Các nhóm HS khác nhận xét, bổ</a:t>
                      </a:r>
                    </a:p>
                    <a:p>
                      <a:pPr>
                        <a:lnSpc>
                          <a:spcPts val="4480"/>
                        </a:lnSpc>
                      </a:pPr>
                      <a:r>
                        <a:rPr lang="en-US" sz="3200">
                          <a:solidFill>
                            <a:srgbClr val="000000"/>
                          </a:solidFill>
                          <a:latin typeface="#9Slide07 SFU Blackout"/>
                        </a:rPr>
                        <a:t>  sung </a:t>
                      </a:r>
                    </a:p>
                    <a:p>
                      <a:pPr>
                        <a:lnSpc>
                          <a:spcPts val="4480"/>
                        </a:lnSpc>
                      </a:pPr>
                      <a:r>
                        <a:rPr lang="en-US" sz="3200">
                          <a:solidFill>
                            <a:srgbClr val="000000"/>
                          </a:solidFill>
                          <a:latin typeface="#9Slide07 SFU Blackout"/>
                        </a:rPr>
                        <a:t>  - GV nhận xét, kết luận:</a:t>
                      </a:r>
                    </a:p>
                    <a:p>
                      <a:pPr>
                        <a:lnSpc>
                          <a:spcPts val="4480"/>
                        </a:lnSpc>
                      </a:pPr>
                      <a:r>
                        <a:rPr lang="en-US" sz="3200">
                          <a:solidFill>
                            <a:srgbClr val="000000"/>
                          </a:solidFill>
                          <a:latin typeface="#9Slide07 SFU Blackout"/>
                        </a:rPr>
                        <a:t>  Bài 2 SGK tr.67</a:t>
                      </a:r>
                    </a:p>
                    <a:p>
                      <a:pPr>
                        <a:lnSpc>
                          <a:spcPts val="4480"/>
                        </a:lnSpc>
                      </a:pPr>
                      <a:r>
                        <a:rPr lang="en-US" sz="3200">
                          <a:solidFill>
                            <a:srgbClr val="000000"/>
                          </a:solidFill>
                          <a:latin typeface="#9Slide07 SFU Blackout"/>
                        </a:rPr>
                        <a:t>  Câu 2. Trong hai đoạn văn dưới đây (trích văn bản Quang Trung</a:t>
                      </a:r>
                    </a:p>
                    <a:p>
                      <a:pPr>
                        <a:lnSpc>
                          <a:spcPts val="4480"/>
                        </a:lnSpc>
                      </a:pPr>
                      <a:r>
                        <a:rPr lang="en-US" sz="3200">
                          <a:solidFill>
                            <a:srgbClr val="000000"/>
                          </a:solidFill>
                          <a:latin typeface="#9Slide07 SFU Blackout"/>
                        </a:rPr>
                        <a:t>  đại phá quân Thanh của Ngô gia văn phái), câu nào được dùng để hỏi, câu nào</a:t>
                      </a:r>
                    </a:p>
                    <a:p>
                      <a:pPr>
                        <a:lnSpc>
                          <a:spcPts val="4480"/>
                        </a:lnSpc>
                      </a:pPr>
                      <a:r>
                        <a:rPr lang="en-US" sz="3200">
                          <a:solidFill>
                            <a:srgbClr val="000000"/>
                          </a:solidFill>
                          <a:latin typeface="#9Slide07 SFU Blackout"/>
                        </a:rPr>
                        <a:t>  được dùng để khẳng định, để phủ định? Vì sao?</a:t>
                      </a:r>
                    </a:p>
                    <a:p>
                      <a:pPr>
                        <a:lnSpc>
                          <a:spcPts val="4480"/>
                        </a:lnSpc>
                      </a:pPr>
                      <a:r>
                        <a:rPr lang="en-US" sz="3200">
                          <a:solidFill>
                            <a:srgbClr val="000000"/>
                          </a:solidFill>
                          <a:latin typeface="#9Slide07 SFU Blackout"/>
                        </a:rPr>
                        <a:t>  a. Tổng đốc họ Tôn</a:t>
                      </a:r>
                    </a:p>
                    <a:p>
                      <a:pPr>
                        <a:lnSpc>
                          <a:spcPts val="4480"/>
                        </a:lnSpc>
                      </a:pPr>
                      <a:r>
                        <a:rPr lang="en-US" sz="3200">
                          <a:solidFill>
                            <a:srgbClr val="000000"/>
                          </a:solidFill>
                          <a:latin typeface="#9Slide07 SFU Blackout"/>
                        </a:rPr>
                        <a:t>  đem thử quân nhớ nhà kia mà chống chọi, thì địch sao cho nổi? Họ chẳng qua</a:t>
                      </a:r>
                    </a:p>
                    <a:p>
                      <a:pPr>
                        <a:lnSpc>
                          <a:spcPts val="4480"/>
                        </a:lnSpc>
                      </a:pPr>
                      <a:r>
                        <a:rPr lang="en-US" sz="3200">
                          <a:solidFill>
                            <a:srgbClr val="000000"/>
                          </a:solidFill>
                          <a:latin typeface="#9Slide07 SFU Blackout"/>
                        </a:rPr>
                        <a:t>  chỉ là người khách, chuyến này sang cũng cốt xem sự thế khó hay dễ để liệu bề</a:t>
                      </a:r>
                    </a:p>
                    <a:p>
                      <a:pPr>
                        <a:lnSpc>
                          <a:spcPts val="4480"/>
                        </a:lnSpc>
                      </a:pPr>
                      <a:r>
                        <a:rPr lang="en-US" sz="3200">
                          <a:solidFill>
                            <a:srgbClr val="000000"/>
                          </a:solidFill>
                          <a:latin typeface="#9Slide07 SFU Blackout"/>
                        </a:rPr>
                        <a:t>  tiến lui mà thôi. Nhưng còn nhà nước của ta thì sao? Thái hậu có thể chạy</a:t>
                      </a:r>
                    </a:p>
                    <a:p>
                      <a:pPr>
                        <a:lnSpc>
                          <a:spcPts val="4480"/>
                        </a:lnSpc>
                      </a:pPr>
                      <a:r>
                        <a:rPr lang="en-US" sz="3200">
                          <a:solidFill>
                            <a:srgbClr val="000000"/>
                          </a:solidFill>
                          <a:latin typeface="#9Slide07 SFU Blackout"/>
                        </a:rPr>
                        <a:t>  sang đất Trung Hoa một chuyến nữa chăng?</a:t>
                      </a:r>
                    </a:p>
                    <a:p>
                      <a:pPr>
                        <a:lnSpc>
                          <a:spcPts val="4480"/>
                        </a:lnSpc>
                      </a:pPr>
                      <a:r>
                        <a:rPr lang="en-US" sz="3200">
                          <a:solidFill>
                            <a:srgbClr val="000000"/>
                          </a:solidFill>
                          <a:latin typeface="#9Slide07 SFU Blackout"/>
                        </a:rPr>
                        <a:t>  b. Tự vương trẻ</a:t>
                      </a:r>
                    </a:p>
                    <a:p>
                      <a:pPr>
                        <a:lnSpc>
                          <a:spcPts val="4480"/>
                        </a:lnSpc>
                      </a:pPr>
                      <a:r>
                        <a:rPr lang="en-US" sz="3200">
                          <a:solidFill>
                            <a:srgbClr val="000000"/>
                          </a:solidFill>
                          <a:latin typeface="#9Slide07 SFU Blackout"/>
                        </a:rPr>
                        <a:t>  tuổi, chưa từng trải công việc, trước đây tới đón chào ta ở Lạng Sơn, sao</a:t>
                      </a:r>
                    </a:p>
                    <a:p>
                      <a:pPr>
                        <a:lnSpc>
                          <a:spcPts val="4480"/>
                        </a:lnSpc>
                      </a:pPr>
                      <a:r>
                        <a:rPr lang="en-US" sz="3200">
                          <a:solidFill>
                            <a:srgbClr val="000000"/>
                          </a:solidFill>
                          <a:latin typeface="#9Slide07 SFU Blackout"/>
                        </a:rPr>
                        <a:t>  không nói cho rõ? Bấy giờ, nhân khi ta thắng, đè bẹp ngay lúc chúng đang khốn</a:t>
                      </a:r>
                    </a:p>
                    <a:p>
                      <a:pPr>
                        <a:lnSpc>
                          <a:spcPts val="4480"/>
                        </a:lnSpc>
                      </a:pPr>
                      <a:r>
                        <a:rPr lang="en-US" sz="3200">
                          <a:solidFill>
                            <a:srgbClr val="000000"/>
                          </a:solidFill>
                          <a:latin typeface="#9Slide07 SFU Blackout"/>
                        </a:rPr>
                        <a:t>  đốn, há chẳng dễ dàng hơn hay sao?</a:t>
                      </a:r>
                    </a:p>
                    <a:p>
                      <a:pPr>
                        <a:lnSpc>
                          <a:spcPts val="4480"/>
                        </a:lnSpc>
                      </a:pPr>
                      <a:r>
                        <a:rPr lang="en-US" sz="3200">
                          <a:solidFill>
                            <a:srgbClr val="000000"/>
                          </a:solidFill>
                          <a:latin typeface="#9Slide07 SFU Blackout"/>
                        </a:rPr>
                        <a:t>  Gợi ý:</a:t>
                      </a:r>
                    </a:p>
                    <a:p>
                      <a:pPr>
                        <a:lnSpc>
                          <a:spcPts val="4480"/>
                        </a:lnSpc>
                      </a:pPr>
                      <a:r>
                        <a:rPr lang="en-US" sz="3200">
                          <a:solidFill>
                            <a:srgbClr val="000000"/>
                          </a:solidFill>
                          <a:latin typeface="#9Slide07 SFU Blackout"/>
                        </a:rPr>
                        <a:t>  a.</a:t>
                      </a:r>
                    </a:p>
                    <a:p>
                      <a:pPr>
                        <a:lnSpc>
                          <a:spcPts val="4480"/>
                        </a:lnSpc>
                      </a:pPr>
                      <a:r>
                        <a:rPr lang="en-US" sz="3200">
                          <a:solidFill>
                            <a:srgbClr val="000000"/>
                          </a:solidFill>
                          <a:latin typeface="#9Slide07 SFU Blackout"/>
                          <a:ea typeface="#9Slide07 SFU Blackout"/>
                        </a:rPr>
                        <a:t>  ●       </a:t>
                      </a:r>
                    </a:p>
                    <a:p>
                      <a:pPr>
                        <a:lnSpc>
                          <a:spcPts val="4480"/>
                        </a:lnSpc>
                      </a:pPr>
                      <a:r>
                        <a:rPr lang="en-US" sz="3200">
                          <a:solidFill>
                            <a:srgbClr val="000000"/>
                          </a:solidFill>
                          <a:latin typeface="#9Slide07 SFU Blackout"/>
                        </a:rPr>
                        <a:t>  Câu phủ định: “Họ chẳng qua chỉ là người khách, chuyến này sang</a:t>
                      </a:r>
                    </a:p>
                    <a:p>
                      <a:pPr>
                        <a:lnSpc>
                          <a:spcPts val="4480"/>
                        </a:lnSpc>
                      </a:pPr>
                      <a:r>
                        <a:rPr lang="en-US" sz="3200">
                          <a:solidFill>
                            <a:srgbClr val="000000"/>
                          </a:solidFill>
                          <a:latin typeface="#9Slide07 SFU Blackout"/>
                        </a:rPr>
                        <a:t>  cũng cốt xem sự thế khó hay dễ để liệu bề tiến lui mà thôi.” </a:t>
                      </a:r>
                    </a:p>
                    <a:p>
                      <a:pPr>
                        <a:lnSpc>
                          <a:spcPts val="4480"/>
                        </a:lnSpc>
                      </a:pPr>
                      <a:r>
                        <a:rPr lang="en-US" sz="3200">
                          <a:solidFill>
                            <a:srgbClr val="000000"/>
                          </a:solidFill>
                          <a:latin typeface="#9Slide07 SFU Blackout"/>
                        </a:rPr>
                        <a:t>  =&gt; do trong câu có</a:t>
                      </a:r>
                    </a:p>
                    <a:p>
                      <a:pPr>
                        <a:lnSpc>
                          <a:spcPts val="4480"/>
                        </a:lnSpc>
                      </a:pPr>
                      <a:r>
                        <a:rPr lang="en-US" sz="3200">
                          <a:solidFill>
                            <a:srgbClr val="000000"/>
                          </a:solidFill>
                          <a:latin typeface="#9Slide07 SFU Blackout"/>
                        </a:rPr>
                        <a:t>  từ mang nghĩa phủ định “chẳng”. </a:t>
                      </a:r>
                    </a:p>
                    <a:p>
                      <a:pPr>
                        <a:lnSpc>
                          <a:spcPts val="4480"/>
                        </a:lnSpc>
                      </a:pPr>
                      <a:r>
                        <a:rPr lang="en-US" sz="3200">
                          <a:solidFill>
                            <a:srgbClr val="000000"/>
                          </a:solidFill>
                          <a:latin typeface="#9Slide07 SFU Blackout"/>
                          <a:ea typeface="#9Slide07 SFU Blackout"/>
                        </a:rPr>
                        <a:t>  ●       </a:t>
                      </a:r>
                    </a:p>
                    <a:p>
                      <a:pPr>
                        <a:lnSpc>
                          <a:spcPts val="4480"/>
                        </a:lnSpc>
                      </a:pPr>
                      <a:r>
                        <a:rPr lang="en-US" sz="3200">
                          <a:solidFill>
                            <a:srgbClr val="000000"/>
                          </a:solidFill>
                          <a:latin typeface="#9Slide07 SFU Blackout"/>
                        </a:rPr>
                        <a:t>  Câu để hỏi: “Tổng đốc họ Tôn đem thử quân nhớ nhà kia mà chống</a:t>
                      </a:r>
                    </a:p>
                    <a:p>
                      <a:pPr>
                        <a:lnSpc>
                          <a:spcPts val="4480"/>
                        </a:lnSpc>
                      </a:pPr>
                      <a:r>
                        <a:rPr lang="en-US" sz="3200">
                          <a:solidFill>
                            <a:srgbClr val="000000"/>
                          </a:solidFill>
                          <a:latin typeface="#9Slide07 SFU Blackout"/>
                        </a:rPr>
                        <a:t>  chọi, thì địch sao cho nổi?”; “Nhưng còn nhà nước của ta thì</a:t>
                      </a:r>
                    </a:p>
                    <a:p>
                      <a:pPr>
                        <a:lnSpc>
                          <a:spcPts val="4480"/>
                        </a:lnSpc>
                      </a:pPr>
                      <a:r>
                        <a:rPr lang="en-US" sz="3200">
                          <a:solidFill>
                            <a:srgbClr val="000000"/>
                          </a:solidFill>
                          <a:latin typeface="#9Slide07 SFU Blackout"/>
                        </a:rPr>
                        <a:t>  sao?”; “Thái hậu có thể chạy sang đất Trung Hoa một chuyến nữa</a:t>
                      </a:r>
                    </a:p>
                    <a:p>
                      <a:pPr>
                        <a:lnSpc>
                          <a:spcPts val="4480"/>
                        </a:lnSpc>
                      </a:pPr>
                      <a:r>
                        <a:rPr lang="en-US" sz="3200">
                          <a:solidFill>
                            <a:srgbClr val="000000"/>
                          </a:solidFill>
                          <a:latin typeface="#9Slide07 SFU Blackout"/>
                        </a:rPr>
                        <a:t>  chăng?” d</a:t>
                      </a:r>
                    </a:p>
                    <a:p>
                      <a:pPr>
                        <a:lnSpc>
                          <a:spcPts val="4480"/>
                        </a:lnSpc>
                      </a:pPr>
                      <a:r>
                        <a:rPr lang="en-US" sz="3200">
                          <a:solidFill>
                            <a:srgbClr val="000000"/>
                          </a:solidFill>
                          <a:latin typeface="#9Slide07 SFU Blackout"/>
                        </a:rPr>
                        <a:t>  =&gt; Do trong 3 câu</a:t>
                      </a:r>
                    </a:p>
                    <a:p>
                      <a:pPr>
                        <a:lnSpc>
                          <a:spcPts val="4480"/>
                        </a:lnSpc>
                      </a:pPr>
                      <a:r>
                        <a:rPr lang="en-US" sz="3200">
                          <a:solidFill>
                            <a:srgbClr val="000000"/>
                          </a:solidFill>
                          <a:latin typeface="#9Slide07 SFU Blackout"/>
                        </a:rPr>
                        <a:t>  có chưa từ để hỏi và cuối câu có dấu “?”</a:t>
                      </a:r>
                    </a:p>
                    <a:p>
                      <a:pPr>
                        <a:lnSpc>
                          <a:spcPts val="4480"/>
                        </a:lnSpc>
                      </a:pPr>
                      <a:r>
                        <a:rPr lang="en-US" sz="3200">
                          <a:solidFill>
                            <a:srgbClr val="000000"/>
                          </a:solidFill>
                          <a:latin typeface="#9Slide07 SFU Blackout"/>
                        </a:rPr>
                        <a:t>  b. </a:t>
                      </a:r>
                    </a:p>
                    <a:p>
                      <a:pPr>
                        <a:lnSpc>
                          <a:spcPts val="4480"/>
                        </a:lnSpc>
                      </a:pPr>
                      <a:r>
                        <a:rPr lang="en-US" sz="3200">
                          <a:solidFill>
                            <a:srgbClr val="000000"/>
                          </a:solidFill>
                          <a:latin typeface="#9Slide07 SFU Blackout"/>
                          <a:ea typeface="#9Slide07 SFU Blackout"/>
                        </a:rPr>
                        <a:t>  ●       </a:t>
                      </a:r>
                    </a:p>
                    <a:p>
                      <a:pPr>
                        <a:lnSpc>
                          <a:spcPts val="4480"/>
                        </a:lnSpc>
                      </a:pPr>
                      <a:r>
                        <a:rPr lang="en-US" sz="3200">
                          <a:solidFill>
                            <a:srgbClr val="000000"/>
                          </a:solidFill>
                          <a:latin typeface="#9Slide07 SFU Blackout"/>
                        </a:rPr>
                        <a:t>  Câu phủ định: “Tự vương trẻ tuổi, chưa từng trải công việc,</a:t>
                      </a:r>
                    </a:p>
                    <a:p>
                      <a:pPr>
                        <a:lnSpc>
                          <a:spcPts val="4480"/>
                        </a:lnSpc>
                      </a:pPr>
                      <a:r>
                        <a:rPr lang="en-US" sz="3200">
                          <a:solidFill>
                            <a:srgbClr val="000000"/>
                          </a:solidFill>
                          <a:latin typeface="#9Slide07 SFU Blackout"/>
                        </a:rPr>
                        <a:t>  trước đây tới đón chào ta ở Lạng Sơn, sao không nói cho rõ?” do trong câu có</a:t>
                      </a:r>
                    </a:p>
                    <a:p>
                      <a:pPr>
                        <a:lnSpc>
                          <a:spcPts val="4480"/>
                        </a:lnSpc>
                      </a:pPr>
                      <a:r>
                        <a:rPr lang="en-US" sz="3200">
                          <a:solidFill>
                            <a:srgbClr val="000000"/>
                          </a:solidFill>
                          <a:latin typeface="#9Slide07 SFU Blackout"/>
                        </a:rPr>
                        <a:t>  từ mang nghĩa phủ định “chưa”. </a:t>
                      </a:r>
                    </a:p>
                    <a:p>
                      <a:pPr>
                        <a:lnSpc>
                          <a:spcPts val="4480"/>
                        </a:lnSpc>
                      </a:pPr>
                      <a:r>
                        <a:rPr lang="en-US" sz="3200">
                          <a:solidFill>
                            <a:srgbClr val="000000"/>
                          </a:solidFill>
                          <a:latin typeface="#9Slide07 SFU Blackout"/>
                          <a:ea typeface="#9Slide07 SFU Blackout"/>
                        </a:rPr>
                        <a:t>  ●       </a:t>
                      </a:r>
                    </a:p>
                    <a:p>
                      <a:pPr>
                        <a:lnSpc>
                          <a:spcPts val="4480"/>
                        </a:lnSpc>
                      </a:pPr>
                      <a:r>
                        <a:rPr lang="en-US" sz="3200">
                          <a:solidFill>
                            <a:srgbClr val="000000"/>
                          </a:solidFill>
                          <a:latin typeface="#9Slide07 SFU Blackout"/>
                        </a:rPr>
                        <a:t>  Câu để hỏi: “Bấy giờ, nhân khi ta thắng, đè bẹp ngay lúc chúng</a:t>
                      </a:r>
                    </a:p>
                    <a:p>
                      <a:pPr>
                        <a:lnSpc>
                          <a:spcPts val="4480"/>
                        </a:lnSpc>
                      </a:pPr>
                      <a:r>
                        <a:rPr lang="en-US" sz="3200">
                          <a:solidFill>
                            <a:srgbClr val="000000"/>
                          </a:solidFill>
                          <a:latin typeface="#9Slide07 SFU Blackout"/>
                        </a:rPr>
                        <a:t>  đang khốn đốn, há chẳng dễ dàng hơn hay sao?” </a:t>
                      </a:r>
                    </a:p>
                    <a:p>
                      <a:pPr>
                        <a:lnSpc>
                          <a:spcPts val="4480"/>
                        </a:lnSpc>
                      </a:pPr>
                      <a:r>
                        <a:rPr lang="en-US" sz="3200">
                          <a:solidFill>
                            <a:srgbClr val="000000"/>
                          </a:solidFill>
                          <a:latin typeface="#9Slide07 SFU Blackout"/>
                        </a:rPr>
                        <a:t>  =&gt; do trong câu có</a:t>
                      </a:r>
                    </a:p>
                    <a:p>
                      <a:pPr>
                        <a:lnSpc>
                          <a:spcPts val="4480"/>
                        </a:lnSpc>
                      </a:pPr>
                      <a:r>
                        <a:rPr lang="en-US" sz="3200">
                          <a:solidFill>
                            <a:srgbClr val="000000"/>
                          </a:solidFill>
                          <a:latin typeface="#9Slide07 SFU Blackout"/>
                        </a:rPr>
                        <a:t>  chưa từ để hỏi và cuối câu có dấu “?”</a:t>
                      </a:r>
                    </a:p>
                    <a:p>
                      <a:pPr>
                        <a:lnSpc>
                          <a:spcPts val="4480"/>
                        </a:lnSpc>
                      </a:pPr>
                      <a:r>
                        <a:rPr lang="en-US" sz="3200">
                          <a:solidFill>
                            <a:srgbClr val="000000"/>
                          </a:solidFill>
                          <a:latin typeface="#9Slide07 SFU Blackout"/>
                        </a:rPr>
                        <a:t>  Câu 3. Chuyển những câu khẳng định sau thành những câu có ý nghĩa</a:t>
                      </a:r>
                    </a:p>
                    <a:p>
                      <a:pPr>
                        <a:lnSpc>
                          <a:spcPts val="4480"/>
                        </a:lnSpc>
                      </a:pPr>
                      <a:r>
                        <a:rPr lang="en-US" sz="3200">
                          <a:solidFill>
                            <a:srgbClr val="000000"/>
                          </a:solidFill>
                          <a:latin typeface="#9Slide07 SFU Blackout"/>
                        </a:rPr>
                        <a:t>  tương đương, trong đó có sử dụng hai lần từ phủ định:</a:t>
                      </a:r>
                    </a:p>
                    <a:p>
                      <a:pPr>
                        <a:lnSpc>
                          <a:spcPts val="4480"/>
                        </a:lnSpc>
                      </a:pPr>
                      <a:r>
                        <a:rPr lang="en-US" sz="3200">
                          <a:solidFill>
                            <a:srgbClr val="000000"/>
                          </a:solidFill>
                          <a:latin typeface="#9Slide07 SFU Blackout"/>
                        </a:rPr>
                        <a:t>  a. Ai cũng muốn đuổi</a:t>
                      </a:r>
                    </a:p>
                    <a:p>
                      <a:pPr>
                        <a:lnSpc>
                          <a:spcPts val="4480"/>
                        </a:lnSpc>
                      </a:pPr>
                      <a:r>
                        <a:rPr lang="en-US" sz="3200">
                          <a:solidFill>
                            <a:srgbClr val="000000"/>
                          </a:solidFill>
                          <a:latin typeface="#9Slide07 SFU Blackout"/>
                        </a:rPr>
                        <a:t>  chúng đi. (Ngô gia văn phái)</a:t>
                      </a:r>
                    </a:p>
                    <a:p>
                      <a:pPr>
                        <a:lnSpc>
                          <a:spcPts val="4480"/>
                        </a:lnSpc>
                      </a:pPr>
                      <a:r>
                        <a:rPr lang="en-US" sz="3200">
                          <a:solidFill>
                            <a:srgbClr val="000000"/>
                          </a:solidFill>
                          <a:latin typeface="#9Slide07 SFU Blackout"/>
                        </a:rPr>
                        <a:t>  b. Ngày nào thị Nở</a:t>
                      </a:r>
                    </a:p>
                    <a:p>
                      <a:pPr>
                        <a:lnSpc>
                          <a:spcPts val="4480"/>
                        </a:lnSpc>
                      </a:pPr>
                      <a:r>
                        <a:rPr lang="en-US" sz="3200">
                          <a:solidFill>
                            <a:srgbClr val="000000"/>
                          </a:solidFill>
                          <a:latin typeface="#9Slide07 SFU Blackout"/>
                        </a:rPr>
                        <a:t>  cũng phải đi qua  nhà hắn. (Nam Cao)</a:t>
                      </a:r>
                    </a:p>
                    <a:p>
                      <a:pPr>
                        <a:lnSpc>
                          <a:spcPts val="4480"/>
                        </a:lnSpc>
                      </a:pPr>
                      <a:r>
                        <a:rPr lang="en-US" sz="3200">
                          <a:solidFill>
                            <a:srgbClr val="000000"/>
                          </a:solidFill>
                          <a:latin typeface="#9Slide07 SFU Blackout"/>
                        </a:rPr>
                        <a:t>  c. Từ đấy, ngày nào</a:t>
                      </a:r>
                    </a:p>
                    <a:p>
                      <a:pPr>
                        <a:lnSpc>
                          <a:spcPts val="4480"/>
                        </a:lnSpc>
                      </a:pPr>
                      <a:r>
                        <a:rPr lang="en-US" sz="3200">
                          <a:solidFill>
                            <a:srgbClr val="000000"/>
                          </a:solidFill>
                          <a:latin typeface="#9Slide07 SFU Blackout"/>
                        </a:rPr>
                        <a:t>  Hoài Văn cũng xuống các thôn xóm, vận động bà con đứng lên cứu nước. (Nguyễn</a:t>
                      </a:r>
                    </a:p>
                    <a:p>
                      <a:pPr>
                        <a:lnSpc>
                          <a:spcPts val="4480"/>
                        </a:lnSpc>
                      </a:pPr>
                      <a:r>
                        <a:rPr lang="en-US" sz="3200">
                          <a:solidFill>
                            <a:srgbClr val="000000"/>
                          </a:solidFill>
                          <a:latin typeface="#9Slide07 SFU Blackout"/>
                        </a:rPr>
                        <a:t>  Huy Tưởng)</a:t>
                      </a:r>
                    </a:p>
                    <a:p>
                      <a:pPr>
                        <a:lnSpc>
                          <a:spcPts val="4480"/>
                        </a:lnSpc>
                      </a:pPr>
                      <a:r>
                        <a:rPr lang="en-US" sz="3200">
                          <a:solidFill>
                            <a:srgbClr val="000000"/>
                          </a:solidFill>
                          <a:latin typeface="#9Slide07 SFU Blackout"/>
                        </a:rPr>
                        <a:t>  Gợi ý:</a:t>
                      </a:r>
                    </a:p>
                    <a:p>
                      <a:pPr>
                        <a:lnSpc>
                          <a:spcPts val="4480"/>
                        </a:lnSpc>
                      </a:pPr>
                      <a:r>
                        <a:rPr lang="en-US" sz="3200">
                          <a:solidFill>
                            <a:srgbClr val="000000"/>
                          </a:solidFill>
                          <a:latin typeface="#9Slide07 SFU Blackout"/>
                        </a:rPr>
                        <a:t>  a. Không ai không muốn</a:t>
                      </a:r>
                    </a:p>
                    <a:p>
                      <a:pPr>
                        <a:lnSpc>
                          <a:spcPts val="4480"/>
                        </a:lnSpc>
                      </a:pPr>
                      <a:r>
                        <a:rPr lang="en-US" sz="3200">
                          <a:solidFill>
                            <a:srgbClr val="000000"/>
                          </a:solidFill>
                          <a:latin typeface="#9Slide07 SFU Blackout"/>
                        </a:rPr>
                        <a:t>  đuổi chúng đi.</a:t>
                      </a:r>
                    </a:p>
                    <a:p>
                      <a:pPr>
                        <a:lnSpc>
                          <a:spcPts val="4480"/>
                        </a:lnSpc>
                      </a:pPr>
                      <a:r>
                        <a:rPr lang="en-US" sz="3200">
                          <a:solidFill>
                            <a:srgbClr val="000000"/>
                          </a:solidFill>
                          <a:latin typeface="#9Slide07 SFU Blackout"/>
                        </a:rPr>
                        <a:t>  b. Không có ngày nào</a:t>
                      </a:r>
                    </a:p>
                    <a:p>
                      <a:pPr>
                        <a:lnSpc>
                          <a:spcPts val="4480"/>
                        </a:lnSpc>
                      </a:pPr>
                      <a:r>
                        <a:rPr lang="en-US" sz="3200">
                          <a:solidFill>
                            <a:srgbClr val="000000"/>
                          </a:solidFill>
                          <a:latin typeface="#9Slide07 SFU Blackout"/>
                        </a:rPr>
                        <a:t>  Thị Nở không đi qua nhà hắn.</a:t>
                      </a:r>
                    </a:p>
                    <a:p>
                      <a:pPr>
                        <a:lnSpc>
                          <a:spcPts val="4480"/>
                        </a:lnSpc>
                      </a:pPr>
                      <a:r>
                        <a:rPr lang="en-US" sz="3200">
                          <a:solidFill>
                            <a:srgbClr val="000000"/>
                          </a:solidFill>
                          <a:latin typeface="#9Slide07 SFU Blackout"/>
                        </a:rPr>
                        <a:t>  c. Từ đấy, không</a:t>
                      </a:r>
                    </a:p>
                    <a:p>
                      <a:pPr>
                        <a:lnSpc>
                          <a:spcPts val="4480"/>
                        </a:lnSpc>
                      </a:pPr>
                      <a:r>
                        <a:rPr lang="en-US" sz="3200">
                          <a:solidFill>
                            <a:srgbClr val="000000"/>
                          </a:solidFill>
                          <a:latin typeface="#9Slide07 SFU Blackout"/>
                        </a:rPr>
                        <a:t>  có ngày nào Hoài Văn không xuống các thôn xóm, vận động bà con đứng lên cứu</a:t>
                      </a:r>
                    </a:p>
                    <a:p>
                      <a:pPr>
                        <a:lnSpc>
                          <a:spcPts val="4480"/>
                        </a:lnSpc>
                      </a:pPr>
                      <a:r>
                        <a:rPr lang="en-US" sz="3200">
                          <a:solidFill>
                            <a:srgbClr val="000000"/>
                          </a:solidFill>
                          <a:latin typeface="#9Slide07 SFU Blackout"/>
                        </a:rPr>
                        <a:t>  nước.</a:t>
                      </a:r>
                    </a:p>
                    <a:p>
                      <a:pPr>
                        <a:lnSpc>
                          <a:spcPts val="4480"/>
                        </a:lnSpc>
                      </a:pPr>
                      <a:r>
                        <a:rPr lang="en-US" sz="3200">
                          <a:solidFill>
                            <a:srgbClr val="000000"/>
                          </a:solidFill>
                          <a:latin typeface="#9Slide07 SFU Blackout"/>
                        </a:rPr>
                        <a:t>  Câu bổ sung: Viết câu trả lời ở hai dạng phủ định và khẳng</a:t>
                      </a:r>
                    </a:p>
                    <a:p>
                      <a:pPr>
                        <a:lnSpc>
                          <a:spcPts val="4480"/>
                        </a:lnSpc>
                      </a:pPr>
                      <a:r>
                        <a:rPr lang="en-US" sz="3200">
                          <a:solidFill>
                            <a:srgbClr val="000000"/>
                          </a:solidFill>
                          <a:latin typeface="#9Slide07 SFU Blackout"/>
                        </a:rPr>
                        <a:t>  định (có nghĩa tương đương nhau) phù hợp với tình huống sau. Theo em, ở mỗi</a:t>
                      </a:r>
                    </a:p>
                    <a:p>
                      <a:pPr>
                        <a:lnSpc>
                          <a:spcPts val="4480"/>
                        </a:lnSpc>
                      </a:pPr>
                      <a:r>
                        <a:rPr lang="en-US" sz="3200">
                          <a:solidFill>
                            <a:srgbClr val="000000"/>
                          </a:solidFill>
                          <a:latin typeface="#9Slide07 SFU Blackout"/>
                        </a:rPr>
                        <a:t>  tình huống đó nên sử dụng loại câu nào? Vì sao?</a:t>
                      </a:r>
                    </a:p>
                    <a:p>
                      <a:pPr>
                        <a:lnSpc>
                          <a:spcPts val="4480"/>
                        </a:lnSpc>
                      </a:pPr>
                      <a:r>
                        <a:rPr lang="en-US" sz="3200">
                          <a:solidFill>
                            <a:srgbClr val="000000"/>
                          </a:solidFill>
                          <a:latin typeface="#9Slide07 SFU Blackout"/>
                        </a:rPr>
                        <a:t>  a. Mẹ gọi điện dặn em ăn cơm trước</a:t>
                      </a:r>
                    </a:p>
                    <a:p>
                      <a:pPr>
                        <a:lnSpc>
                          <a:spcPts val="4480"/>
                        </a:lnSpc>
                      </a:pPr>
                      <a:r>
                        <a:rPr lang="en-US" sz="3200">
                          <a:solidFill>
                            <a:srgbClr val="000000"/>
                          </a:solidFill>
                          <a:latin typeface="#9Slide07 SFU Blackout"/>
                        </a:rPr>
                        <a:t>  vì bố mẹ có việc bận chưa về được nên sẽ ăn sau.</a:t>
                      </a:r>
                    </a:p>
                    <a:p>
                      <a:pPr>
                        <a:lnSpc>
                          <a:spcPts val="4480"/>
                        </a:lnSpc>
                      </a:pPr>
                      <a:r>
                        <a:rPr lang="en-US" sz="3200">
                          <a:solidFill>
                            <a:srgbClr val="000000"/>
                          </a:solidFill>
                          <a:latin typeface="#9Slide07 SFU Blackout"/>
                        </a:rPr>
                        <a:t>  b. Bạn biết em có cuốn sách hay</a:t>
                      </a:r>
                    </a:p>
                    <a:p>
                      <a:pPr>
                        <a:lnSpc>
                          <a:spcPts val="4480"/>
                        </a:lnSpc>
                      </a:pPr>
                      <a:r>
                        <a:rPr lang="en-US" sz="3200">
                          <a:solidFill>
                            <a:srgbClr val="000000"/>
                          </a:solidFill>
                          <a:latin typeface="#9Slide07 SFU Blackout"/>
                        </a:rPr>
                        <a:t>  vừa mới mua, bạn muốn mượn để đọc vào cuối tuần này nhưng em chưa đọc xong.</a:t>
                      </a:r>
                    </a:p>
                    <a:p>
                      <a:pPr>
                        <a:lnSpc>
                          <a:spcPts val="4480"/>
                        </a:lnSpc>
                      </a:pPr>
                      <a:r>
                        <a:rPr lang="en-US" sz="3200">
                          <a:solidFill>
                            <a:srgbClr val="000000"/>
                          </a:solidFill>
                          <a:latin typeface="#9Slide07 SFU Blackout"/>
                        </a:rPr>
                        <a:t>  c. Thầy (cô) giáo hỏi lí do vì sao</a:t>
                      </a:r>
                    </a:p>
                    <a:p>
                      <a:pPr>
                        <a:lnSpc>
                          <a:spcPts val="4480"/>
                        </a:lnSpc>
                      </a:pPr>
                      <a:r>
                        <a:rPr lang="en-US" sz="3200">
                          <a:solidFill>
                            <a:srgbClr val="000000"/>
                          </a:solidFill>
                          <a:latin typeface="#9Slide07 SFU Blackout"/>
                        </a:rPr>
                        <a:t>  em ghi bài trên lớp còn thiếu nhiều nội dung quan trọng.</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Tình huống</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Câu khẳng định</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Câu phủ định</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Con sẽ chờ bố mẹ về ăn cùng ạ!</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Con không muốn ăn một mình, con</a:t>
                      </a:r>
                    </a:p>
                    <a:p>
                      <a:pPr>
                        <a:lnSpc>
                          <a:spcPts val="4480"/>
                        </a:lnSpc>
                      </a:pPr>
                      <a:r>
                        <a:rPr lang="en-US" sz="3200">
                          <a:solidFill>
                            <a:srgbClr val="000000"/>
                          </a:solidFill>
                          <a:latin typeface="#9Slide07 SFU Blackout"/>
                        </a:rPr>
                        <a:t>    chờ bố mẹ về ạ!</a:t>
                      </a:r>
                    </a:p>
                    <a:p>
                      <a:pPr>
                        <a:lnSpc>
                          <a:spcPts val="4480"/>
                        </a:lnSpc>
                      </a:pPr>
                      <a:r>
                        <a:rPr lang="en-US" sz="3200">
                          <a:solidFill>
                            <a:srgbClr val="000000"/>
                          </a:solidFill>
                          <a:latin typeface="#9Slide07 SFU Blackout"/>
                        </a:rPr>
                        <a:t>    -&gt; Chọn câu này, vì câu văn</a:t>
                      </a:r>
                    </a:p>
                    <a:p>
                      <a:pPr>
                        <a:lnSpc>
                          <a:spcPts val="4480"/>
                        </a:lnSpc>
                      </a:pPr>
                      <a:r>
                        <a:rPr lang="en-US" sz="3200">
                          <a:solidFill>
                            <a:srgbClr val="000000"/>
                          </a:solidFill>
                          <a:latin typeface="#9Slide07 SFU Blackout"/>
                        </a:rPr>
                        <a:t>    biểu lộ được sắc thái tình cảm.</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b</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Tớ sẽ cho cậu mượn khi đọc xong</a:t>
                      </a:r>
                    </a:p>
                    <a:p>
                      <a:pPr>
                        <a:lnSpc>
                          <a:spcPts val="4480"/>
                        </a:lnSpc>
                      </a:pPr>
                      <a:r>
                        <a:rPr lang="en-US" sz="3200">
                          <a:solidFill>
                            <a:srgbClr val="000000"/>
                          </a:solidFill>
                          <a:latin typeface="#9Slide07 SFU Blackout"/>
                        </a:rPr>
                        <a:t>    nhé!</a:t>
                      </a:r>
                    </a:p>
                    <a:p>
                      <a:pPr>
                        <a:lnSpc>
                          <a:spcPts val="4480"/>
                        </a:lnSpc>
                      </a:pPr>
                      <a:r>
                        <a:rPr lang="en-US" sz="3200">
                          <a:solidFill>
                            <a:srgbClr val="000000"/>
                          </a:solidFill>
                          <a:latin typeface="#9Slide07 SFU Blackout"/>
                        </a:rPr>
                        <a:t>    -&gt; Chọn, vì câu văn thể hiện</a:t>
                      </a:r>
                    </a:p>
                    <a:p>
                      <a:pPr>
                        <a:lnSpc>
                          <a:spcPts val="4480"/>
                        </a:lnSpc>
                      </a:pPr>
                      <a:r>
                        <a:rPr lang="en-US" sz="3200">
                          <a:solidFill>
                            <a:srgbClr val="000000"/>
                          </a:solidFill>
                          <a:latin typeface="#9Slide07 SFU Blackout"/>
                        </a:rPr>
                        <a:t>    được thiện chí của người nói.</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Tớ đã đọc xong đâu mà cho cậu</a:t>
                      </a:r>
                    </a:p>
                    <a:p>
                      <a:pPr>
                        <a:lnSpc>
                          <a:spcPts val="4480"/>
                        </a:lnSpc>
                      </a:pPr>
                      <a:r>
                        <a:rPr lang="en-US" sz="3200">
                          <a:solidFill>
                            <a:srgbClr val="000000"/>
                          </a:solidFill>
                          <a:latin typeface="#9Slide07 SFU Blackout"/>
                        </a:rPr>
                        <a:t>    mượn.</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c</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Vì thầy cô đọc nhanh quá ạ!</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Vì em</a:t>
                      </a:r>
                    </a:p>
                    <a:p>
                      <a:pPr>
                        <a:lnSpc>
                          <a:spcPts val="4480"/>
                        </a:lnSpc>
                      </a:pPr>
                      <a:r>
                        <a:rPr lang="en-US" sz="3200">
                          <a:solidFill>
                            <a:srgbClr val="000000"/>
                          </a:solidFill>
                          <a:latin typeface="#9Slide07 SFU Blackout"/>
                        </a:rPr>
                        <a:t>    chưa viết kịp ạ!</a:t>
                      </a:r>
                    </a:p>
                    <a:p>
                      <a:pPr>
                        <a:lnSpc>
                          <a:spcPts val="4480"/>
                        </a:lnSpc>
                      </a:pPr>
                      <a:r>
                        <a:rPr lang="en-US" sz="3200">
                          <a:solidFill>
                            <a:srgbClr val="000000"/>
                          </a:solidFill>
                          <a:latin typeface="#9Slide07 SFU Blackout"/>
                        </a:rPr>
                        <a:t>    -&gt;</a:t>
                      </a:r>
                    </a:p>
                    <a:p>
                      <a:pPr>
                        <a:lnSpc>
                          <a:spcPts val="4480"/>
                        </a:lnSpc>
                      </a:pPr>
                      <a:r>
                        <a:rPr lang="en-US" sz="3200">
                          <a:solidFill>
                            <a:srgbClr val="000000"/>
                          </a:solidFill>
                          <a:latin typeface="#9Slide07 SFU Blackout"/>
                        </a:rPr>
                        <a:t>    Chọn, vì câu văn thể hiện được thái độ khiêm tốn.</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p>
                      <a:pPr>
                        <a:lnSpc>
                          <a:spcPts val="4480"/>
                        </a:lnSpc>
                      </a:pPr>
                      <a:r>
                        <a:rPr lang="en-US" sz="3200">
                          <a:solidFill>
                            <a:srgbClr val="000000"/>
                          </a:solidFill>
                          <a:latin typeface="#9Slide07 SFU Blackout"/>
                        </a:rPr>
                        <a:t>  </a:t>
                      </a:r>
                    </a:p>
                  </a:txBody>
                  <a:tcPr marL="190500" marR="190500" marT="190500" marB="190500" anchor="ctr">
                    <a:lnL w="95250" cap="flat" cmpd="sng" algn="ctr">
                      <a:solidFill>
                        <a:srgbClr val="000000"/>
                      </a:solidFill>
                      <a:prstDash val="solid"/>
                      <a:round/>
                      <a:headEnd type="none" w="med" len="med"/>
                      <a:tailEnd type="none" w="med" len="med"/>
                    </a:lnL>
                    <a:lnR w="95250" cap="flat" cmpd="sng" algn="ctr">
                      <a:solidFill>
                        <a:srgbClr val="000000"/>
                      </a:solidFill>
                      <a:prstDash val="solid"/>
                      <a:round/>
                      <a:headEnd type="none" w="med" len="med"/>
                      <a:tailEnd type="none" w="med" len="med"/>
                    </a:lnR>
                    <a:lnT w="95250" cap="flat" cmpd="sng" algn="ctr">
                      <a:solidFill>
                        <a:srgbClr val="000000"/>
                      </a:solidFill>
                      <a:prstDash val="solid"/>
                      <a:round/>
                      <a:headEnd type="none" w="med" len="med"/>
                      <a:tailEnd type="none" w="med" len="med"/>
                    </a:lnT>
                    <a:lnB w="952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7"/>
          <p:cNvGraphicFramePr>
            <a:graphicFrameLocks noGrp="1"/>
          </p:cNvGraphicFramePr>
          <p:nvPr/>
        </p:nvGraphicFramePr>
        <p:xfrm>
          <a:off x="539301" y="1451146"/>
          <a:ext cx="17076556" cy="8548925"/>
        </p:xfrm>
        <a:graphic>
          <a:graphicData uri="http://schemas.openxmlformats.org/drawingml/2006/table">
            <a:tbl>
              <a:tblPr/>
              <a:tblGrid>
                <a:gridCol w="2421863">
                  <a:extLst>
                    <a:ext uri="{9D8B030D-6E8A-4147-A177-3AD203B41FA5}">
                      <a16:colId xmlns:a16="http://schemas.microsoft.com/office/drawing/2014/main" val="20000"/>
                    </a:ext>
                  </a:extLst>
                </a:gridCol>
                <a:gridCol w="7095087">
                  <a:extLst>
                    <a:ext uri="{9D8B030D-6E8A-4147-A177-3AD203B41FA5}">
                      <a16:colId xmlns:a16="http://schemas.microsoft.com/office/drawing/2014/main" val="20001"/>
                    </a:ext>
                  </a:extLst>
                </a:gridCol>
                <a:gridCol w="7559606">
                  <a:extLst>
                    <a:ext uri="{9D8B030D-6E8A-4147-A177-3AD203B41FA5}">
                      <a16:colId xmlns:a16="http://schemas.microsoft.com/office/drawing/2014/main" val="20002"/>
                    </a:ext>
                  </a:extLst>
                </a:gridCol>
              </a:tblGrid>
              <a:tr h="1081143">
                <a:tc>
                  <a:txBody>
                    <a:bodyPr/>
                    <a:lstStyle/>
                    <a:p>
                      <a:pPr algn="ctr">
                        <a:lnSpc>
                          <a:spcPts val="4759"/>
                        </a:lnSpc>
                        <a:defRPr/>
                      </a:pPr>
                      <a:r>
                        <a:rPr lang="en-US" sz="3399">
                          <a:solidFill>
                            <a:srgbClr val="000000"/>
                          </a:solidFill>
                          <a:latin typeface="Roboto Condensed Bold"/>
                        </a:rPr>
                        <a:t>Tình huống</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tc>
                  <a:txBody>
                    <a:bodyPr/>
                    <a:lstStyle/>
                    <a:p>
                      <a:pPr algn="ctr">
                        <a:lnSpc>
                          <a:spcPts val="4759"/>
                        </a:lnSpc>
                        <a:defRPr/>
                      </a:pPr>
                      <a:r>
                        <a:rPr lang="en-US" sz="3399">
                          <a:solidFill>
                            <a:srgbClr val="000000"/>
                          </a:solidFill>
                          <a:latin typeface="Roboto Condensed Bold"/>
                        </a:rPr>
                        <a:t>Câu khẳng định</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tc>
                  <a:txBody>
                    <a:bodyPr/>
                    <a:lstStyle/>
                    <a:p>
                      <a:pPr algn="ctr">
                        <a:lnSpc>
                          <a:spcPts val="4759"/>
                        </a:lnSpc>
                        <a:defRPr/>
                      </a:pPr>
                      <a:r>
                        <a:rPr lang="en-US" sz="3399">
                          <a:solidFill>
                            <a:srgbClr val="000000"/>
                          </a:solidFill>
                          <a:latin typeface="Roboto Condensed Bold"/>
                        </a:rPr>
                        <a:t>Câu phủ định</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extLst>
                  <a:ext uri="{0D108BD9-81ED-4DB2-BD59-A6C34878D82A}">
                    <a16:rowId xmlns:a16="http://schemas.microsoft.com/office/drawing/2014/main" val="10000"/>
                  </a:ext>
                </a:extLst>
              </a:tr>
              <a:tr h="2889427">
                <a:tc>
                  <a:txBody>
                    <a:bodyPr/>
                    <a:lstStyle/>
                    <a:p>
                      <a:pPr algn="l">
                        <a:lnSpc>
                          <a:spcPts val="4759"/>
                        </a:lnSpc>
                        <a:defRPr/>
                      </a:pPr>
                      <a:endParaRPr lang="en-US" sz="1100" dirty="0"/>
                    </a:p>
                    <a:p>
                      <a:pPr>
                        <a:lnSpc>
                          <a:spcPts val="4759"/>
                        </a:lnSpc>
                      </a:pPr>
                      <a:r>
                        <a:rPr lang="en-US" sz="3399" dirty="0">
                          <a:solidFill>
                            <a:srgbClr val="000000"/>
                          </a:solidFill>
                          <a:latin typeface="Roboto Condensed"/>
                        </a:rPr>
                        <a:t>  a</a:t>
                      </a:r>
                    </a:p>
                    <a:p>
                      <a:pPr>
                        <a:lnSpc>
                          <a:spcPts val="4759"/>
                        </a:lnSpc>
                      </a:pPr>
                      <a:r>
                        <a:rPr lang="en-US" sz="3399" dirty="0">
                          <a:solidFill>
                            <a:srgbClr val="000000"/>
                          </a:solidFill>
                          <a:latin typeface="Roboto Condensed"/>
                        </a:rPr>
                        <a:t>  </a:t>
                      </a:r>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tc>
                  <a:txBody>
                    <a:bodyPr/>
                    <a:lstStyle/>
                    <a:p>
                      <a:pPr algn="l">
                        <a:lnSpc>
                          <a:spcPts val="4759"/>
                        </a:lnSpc>
                        <a:defRPr/>
                      </a:pPr>
                      <a:r>
                        <a:rPr lang="en-US" sz="3399">
                          <a:solidFill>
                            <a:srgbClr val="000000"/>
                          </a:solidFill>
                          <a:latin typeface="Roboto Condensed"/>
                        </a:rPr>
                        <a:t>Con sẽ chờ bố mẹ về ăn cùng ạ!</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tc>
                  <a:txBody>
                    <a:bodyPr/>
                    <a:lstStyle/>
                    <a:p>
                      <a:pPr algn="l">
                        <a:lnSpc>
                          <a:spcPts val="4759"/>
                        </a:lnSpc>
                        <a:defRPr/>
                      </a:pPr>
                      <a:r>
                        <a:rPr lang="en-US" sz="3399">
                          <a:solidFill>
                            <a:srgbClr val="000000"/>
                          </a:solidFill>
                          <a:latin typeface="Roboto Condensed"/>
                        </a:rPr>
                        <a:t>Con không muốn ăn một mình, con chờ bố mẹ về ạ!</a:t>
                      </a:r>
                      <a:endParaRPr lang="en-US" sz="1100"/>
                    </a:p>
                    <a:p>
                      <a:pPr>
                        <a:lnSpc>
                          <a:spcPts val="4759"/>
                        </a:lnSpc>
                      </a:pPr>
                      <a:r>
                        <a:rPr lang="en-US" sz="3399">
                          <a:solidFill>
                            <a:srgbClr val="000000"/>
                          </a:solidFill>
                          <a:latin typeface="Roboto Condensed"/>
                        </a:rPr>
                        <a:t>  -&gt; Chọn câu này, vì câu văn</a:t>
                      </a:r>
                    </a:p>
                    <a:p>
                      <a:pPr>
                        <a:lnSpc>
                          <a:spcPts val="4759"/>
                        </a:lnSpc>
                      </a:pPr>
                      <a:r>
                        <a:rPr lang="en-US" sz="3399">
                          <a:solidFill>
                            <a:srgbClr val="000000"/>
                          </a:solidFill>
                          <a:latin typeface="Roboto Condensed"/>
                        </a:rPr>
                        <a:t>  biểu lộ được sắc thái tình cảm.</a:t>
                      </a:r>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extLst>
                  <a:ext uri="{0D108BD9-81ED-4DB2-BD59-A6C34878D82A}">
                    <a16:rowId xmlns:a16="http://schemas.microsoft.com/office/drawing/2014/main" val="10001"/>
                  </a:ext>
                </a:extLst>
              </a:tr>
              <a:tr h="2286666">
                <a:tc>
                  <a:txBody>
                    <a:bodyPr/>
                    <a:lstStyle/>
                    <a:p>
                      <a:pPr algn="l">
                        <a:lnSpc>
                          <a:spcPts val="4759"/>
                        </a:lnSpc>
                        <a:defRPr/>
                      </a:pPr>
                      <a:r>
                        <a:rPr lang="en-US" sz="3399">
                          <a:solidFill>
                            <a:srgbClr val="000000"/>
                          </a:solidFill>
                          <a:latin typeface="Roboto Condensed"/>
                        </a:rPr>
                        <a:t>b</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tc>
                  <a:txBody>
                    <a:bodyPr/>
                    <a:lstStyle/>
                    <a:p>
                      <a:pPr algn="l">
                        <a:lnSpc>
                          <a:spcPts val="4759"/>
                        </a:lnSpc>
                        <a:defRPr/>
                      </a:pPr>
                      <a:r>
                        <a:rPr lang="en-US" sz="3399">
                          <a:solidFill>
                            <a:srgbClr val="000000"/>
                          </a:solidFill>
                          <a:latin typeface="Roboto Condensed"/>
                        </a:rPr>
                        <a:t>Tớ sẽ cho cậu mượn khi đọc xong nhé!</a:t>
                      </a:r>
                      <a:endParaRPr lang="en-US" sz="1100"/>
                    </a:p>
                    <a:p>
                      <a:pPr>
                        <a:lnSpc>
                          <a:spcPts val="4759"/>
                        </a:lnSpc>
                      </a:pPr>
                      <a:r>
                        <a:rPr lang="en-US" sz="3399">
                          <a:solidFill>
                            <a:srgbClr val="000000"/>
                          </a:solidFill>
                          <a:latin typeface="Roboto Condensed"/>
                        </a:rPr>
                        <a:t>  -&gt; Chọn, vì câu văn thể hiện được thiện chí của người nói.</a:t>
                      </a:r>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tc>
                  <a:txBody>
                    <a:bodyPr/>
                    <a:lstStyle/>
                    <a:p>
                      <a:pPr algn="l">
                        <a:lnSpc>
                          <a:spcPts val="4759"/>
                        </a:lnSpc>
                        <a:defRPr/>
                      </a:pPr>
                      <a:r>
                        <a:rPr lang="en-US" sz="3399">
                          <a:solidFill>
                            <a:srgbClr val="000000"/>
                          </a:solidFill>
                          <a:latin typeface="Roboto Condensed"/>
                        </a:rPr>
                        <a:t>Tớ đã đọc xong đâu mà cho cậu mượn.</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extLst>
                  <a:ext uri="{0D108BD9-81ED-4DB2-BD59-A6C34878D82A}">
                    <a16:rowId xmlns:a16="http://schemas.microsoft.com/office/drawing/2014/main" val="10002"/>
                  </a:ext>
                </a:extLst>
              </a:tr>
              <a:tr h="2291689">
                <a:tc>
                  <a:txBody>
                    <a:bodyPr/>
                    <a:lstStyle/>
                    <a:p>
                      <a:pPr algn="l">
                        <a:lnSpc>
                          <a:spcPts val="4759"/>
                        </a:lnSpc>
                        <a:defRPr/>
                      </a:pPr>
                      <a:r>
                        <a:rPr lang="en-US" sz="3399">
                          <a:solidFill>
                            <a:srgbClr val="000000"/>
                          </a:solidFill>
                          <a:latin typeface="Roboto Condensed"/>
                        </a:rPr>
                        <a:t>c</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tc>
                  <a:txBody>
                    <a:bodyPr/>
                    <a:lstStyle/>
                    <a:p>
                      <a:pPr algn="l">
                        <a:lnSpc>
                          <a:spcPts val="4759"/>
                        </a:lnSpc>
                        <a:defRPr/>
                      </a:pPr>
                      <a:r>
                        <a:rPr lang="en-US" sz="3399">
                          <a:solidFill>
                            <a:srgbClr val="000000"/>
                          </a:solidFill>
                          <a:latin typeface="Roboto Condensed"/>
                        </a:rPr>
                        <a:t>Vì thầy cô đọc nhanh quá ạ!</a:t>
                      </a:r>
                      <a:endParaRPr lang="en-US" sz="1100"/>
                    </a:p>
                    <a:p>
                      <a:pPr>
                        <a:lnSpc>
                          <a:spcPts val="4759"/>
                        </a:lnSpc>
                      </a:pP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tc>
                  <a:txBody>
                    <a:bodyPr/>
                    <a:lstStyle/>
                    <a:p>
                      <a:pPr algn="l">
                        <a:lnSpc>
                          <a:spcPts val="4759"/>
                        </a:lnSpc>
                        <a:defRPr/>
                      </a:pPr>
                      <a:r>
                        <a:rPr lang="en-US" sz="3399" dirty="0" err="1">
                          <a:solidFill>
                            <a:srgbClr val="000000"/>
                          </a:solidFill>
                          <a:latin typeface="Roboto Condensed"/>
                        </a:rPr>
                        <a:t>Vì</a:t>
                      </a:r>
                      <a:r>
                        <a:rPr lang="en-US" sz="3399" dirty="0">
                          <a:solidFill>
                            <a:srgbClr val="000000"/>
                          </a:solidFill>
                          <a:latin typeface="Roboto Condensed"/>
                        </a:rPr>
                        <a:t> </a:t>
                      </a:r>
                      <a:r>
                        <a:rPr lang="en-US" sz="3399" dirty="0" err="1">
                          <a:solidFill>
                            <a:srgbClr val="000000"/>
                          </a:solidFill>
                          <a:latin typeface="Roboto Condensed"/>
                        </a:rPr>
                        <a:t>em</a:t>
                      </a:r>
                      <a:r>
                        <a:rPr lang="en-US" sz="3399" dirty="0">
                          <a:solidFill>
                            <a:srgbClr val="000000"/>
                          </a:solidFill>
                          <a:latin typeface="Roboto Condensed"/>
                        </a:rPr>
                        <a:t> </a:t>
                      </a:r>
                      <a:r>
                        <a:rPr lang="en-US" sz="3399" dirty="0" err="1">
                          <a:solidFill>
                            <a:srgbClr val="000000"/>
                          </a:solidFill>
                          <a:latin typeface="Roboto Condensed"/>
                        </a:rPr>
                        <a:t>chưa</a:t>
                      </a:r>
                      <a:r>
                        <a:rPr lang="en-US" sz="3399" dirty="0">
                          <a:solidFill>
                            <a:srgbClr val="000000"/>
                          </a:solidFill>
                          <a:latin typeface="Roboto Condensed"/>
                        </a:rPr>
                        <a:t> </a:t>
                      </a:r>
                      <a:r>
                        <a:rPr lang="en-US" sz="3399" dirty="0" err="1">
                          <a:solidFill>
                            <a:srgbClr val="000000"/>
                          </a:solidFill>
                          <a:latin typeface="Roboto Condensed"/>
                        </a:rPr>
                        <a:t>viết</a:t>
                      </a:r>
                      <a:r>
                        <a:rPr lang="en-US" sz="3399" dirty="0">
                          <a:solidFill>
                            <a:srgbClr val="000000"/>
                          </a:solidFill>
                          <a:latin typeface="Roboto Condensed"/>
                        </a:rPr>
                        <a:t> </a:t>
                      </a:r>
                      <a:r>
                        <a:rPr lang="en-US" sz="3399" dirty="0" err="1">
                          <a:solidFill>
                            <a:srgbClr val="000000"/>
                          </a:solidFill>
                          <a:latin typeface="Roboto Condensed"/>
                        </a:rPr>
                        <a:t>kịp</a:t>
                      </a:r>
                      <a:r>
                        <a:rPr lang="en-US" sz="3399" dirty="0">
                          <a:solidFill>
                            <a:srgbClr val="000000"/>
                          </a:solidFill>
                          <a:latin typeface="Roboto Condensed"/>
                        </a:rPr>
                        <a:t> ạ!</a:t>
                      </a:r>
                      <a:endParaRPr lang="en-US" sz="1100" dirty="0"/>
                    </a:p>
                    <a:p>
                      <a:pPr>
                        <a:lnSpc>
                          <a:spcPts val="4759"/>
                        </a:lnSpc>
                      </a:pPr>
                      <a:r>
                        <a:rPr lang="en-US" sz="3399" dirty="0">
                          <a:solidFill>
                            <a:srgbClr val="000000"/>
                          </a:solidFill>
                          <a:latin typeface="Roboto Condensed"/>
                        </a:rPr>
                        <a:t>-&gt; </a:t>
                      </a:r>
                      <a:r>
                        <a:rPr lang="en-US" sz="3399" dirty="0" err="1">
                          <a:solidFill>
                            <a:srgbClr val="000000"/>
                          </a:solidFill>
                          <a:latin typeface="Roboto Condensed"/>
                        </a:rPr>
                        <a:t>Chọn</a:t>
                      </a:r>
                      <a:r>
                        <a:rPr lang="en-US" sz="3399" dirty="0">
                          <a:solidFill>
                            <a:srgbClr val="000000"/>
                          </a:solidFill>
                          <a:latin typeface="Roboto Condensed"/>
                        </a:rPr>
                        <a:t>, </a:t>
                      </a:r>
                      <a:r>
                        <a:rPr lang="en-US" sz="3399" dirty="0" err="1">
                          <a:solidFill>
                            <a:srgbClr val="000000"/>
                          </a:solidFill>
                          <a:latin typeface="Roboto Condensed"/>
                        </a:rPr>
                        <a:t>vì</a:t>
                      </a:r>
                      <a:r>
                        <a:rPr lang="en-US" sz="3399" dirty="0">
                          <a:solidFill>
                            <a:srgbClr val="000000"/>
                          </a:solidFill>
                          <a:latin typeface="Roboto Condensed"/>
                        </a:rPr>
                        <a:t> </a:t>
                      </a:r>
                      <a:r>
                        <a:rPr lang="en-US" sz="3399" dirty="0" err="1">
                          <a:solidFill>
                            <a:srgbClr val="000000"/>
                          </a:solidFill>
                          <a:latin typeface="Roboto Condensed"/>
                        </a:rPr>
                        <a:t>câu</a:t>
                      </a:r>
                      <a:r>
                        <a:rPr lang="en-US" sz="3399" dirty="0">
                          <a:solidFill>
                            <a:srgbClr val="000000"/>
                          </a:solidFill>
                          <a:latin typeface="Roboto Condensed"/>
                        </a:rPr>
                        <a:t> </a:t>
                      </a:r>
                      <a:r>
                        <a:rPr lang="en-US" sz="3399" dirty="0" err="1">
                          <a:solidFill>
                            <a:srgbClr val="000000"/>
                          </a:solidFill>
                          <a:latin typeface="Roboto Condensed"/>
                        </a:rPr>
                        <a:t>văn</a:t>
                      </a:r>
                      <a:r>
                        <a:rPr lang="en-US" sz="3399" dirty="0">
                          <a:solidFill>
                            <a:srgbClr val="000000"/>
                          </a:solidFill>
                          <a:latin typeface="Roboto Condensed"/>
                        </a:rPr>
                        <a:t> </a:t>
                      </a:r>
                      <a:r>
                        <a:rPr lang="en-US" sz="3399" dirty="0" err="1">
                          <a:solidFill>
                            <a:srgbClr val="000000"/>
                          </a:solidFill>
                          <a:latin typeface="Roboto Condensed"/>
                        </a:rPr>
                        <a:t>thể</a:t>
                      </a:r>
                      <a:r>
                        <a:rPr lang="en-US" sz="3399" dirty="0">
                          <a:solidFill>
                            <a:srgbClr val="000000"/>
                          </a:solidFill>
                          <a:latin typeface="Roboto Condensed"/>
                        </a:rPr>
                        <a:t> </a:t>
                      </a:r>
                      <a:r>
                        <a:rPr lang="en-US" sz="3399" dirty="0" err="1">
                          <a:solidFill>
                            <a:srgbClr val="000000"/>
                          </a:solidFill>
                          <a:latin typeface="Roboto Condensed"/>
                        </a:rPr>
                        <a:t>hiện</a:t>
                      </a:r>
                      <a:r>
                        <a:rPr lang="en-US" sz="3399" dirty="0">
                          <a:solidFill>
                            <a:srgbClr val="000000"/>
                          </a:solidFill>
                          <a:latin typeface="Roboto Condensed"/>
                        </a:rPr>
                        <a:t> </a:t>
                      </a:r>
                      <a:r>
                        <a:rPr lang="en-US" sz="3399" dirty="0" err="1">
                          <a:solidFill>
                            <a:srgbClr val="000000"/>
                          </a:solidFill>
                          <a:latin typeface="Roboto Condensed"/>
                        </a:rPr>
                        <a:t>được</a:t>
                      </a:r>
                      <a:r>
                        <a:rPr lang="en-US" sz="3399" dirty="0">
                          <a:solidFill>
                            <a:srgbClr val="000000"/>
                          </a:solidFill>
                          <a:latin typeface="Roboto Condensed"/>
                        </a:rPr>
                        <a:t> </a:t>
                      </a:r>
                      <a:r>
                        <a:rPr lang="en-US" sz="3399" dirty="0" err="1">
                          <a:solidFill>
                            <a:srgbClr val="000000"/>
                          </a:solidFill>
                          <a:latin typeface="Roboto Condensed"/>
                        </a:rPr>
                        <a:t>thái</a:t>
                      </a:r>
                      <a:r>
                        <a:rPr lang="en-US" sz="3399" dirty="0">
                          <a:solidFill>
                            <a:srgbClr val="000000"/>
                          </a:solidFill>
                          <a:latin typeface="Roboto Condensed"/>
                        </a:rPr>
                        <a:t> </a:t>
                      </a:r>
                      <a:r>
                        <a:rPr lang="en-US" sz="3399" dirty="0" err="1">
                          <a:solidFill>
                            <a:srgbClr val="000000"/>
                          </a:solidFill>
                          <a:latin typeface="Roboto Condensed"/>
                        </a:rPr>
                        <a:t>độ</a:t>
                      </a:r>
                      <a:r>
                        <a:rPr lang="en-US" sz="3399" dirty="0">
                          <a:solidFill>
                            <a:srgbClr val="000000"/>
                          </a:solidFill>
                          <a:latin typeface="Roboto Condensed"/>
                        </a:rPr>
                        <a:t> </a:t>
                      </a:r>
                      <a:r>
                        <a:rPr lang="en-US" sz="3399" dirty="0" err="1">
                          <a:solidFill>
                            <a:srgbClr val="000000"/>
                          </a:solidFill>
                          <a:latin typeface="Roboto Condensed"/>
                        </a:rPr>
                        <a:t>khiêm</a:t>
                      </a:r>
                      <a:r>
                        <a:rPr lang="en-US" sz="3399" dirty="0">
                          <a:solidFill>
                            <a:srgbClr val="000000"/>
                          </a:solidFill>
                          <a:latin typeface="Roboto Condensed"/>
                        </a:rPr>
                        <a:t> </a:t>
                      </a:r>
                      <a:r>
                        <a:rPr lang="en-US" sz="3399" dirty="0" err="1">
                          <a:solidFill>
                            <a:srgbClr val="000000"/>
                          </a:solidFill>
                          <a:latin typeface="Roboto Condensed"/>
                        </a:rPr>
                        <a:t>tốn</a:t>
                      </a:r>
                      <a:r>
                        <a:rPr lang="en-US" sz="3399" dirty="0">
                          <a:solidFill>
                            <a:srgbClr val="000000"/>
                          </a:solidFill>
                          <a:latin typeface="Roboto Condensed"/>
                        </a:rPr>
                        <a:t>.</a:t>
                      </a:r>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extLst>
                  <a:ext uri="{0D108BD9-81ED-4DB2-BD59-A6C34878D82A}">
                    <a16:rowId xmlns:a16="http://schemas.microsoft.com/office/drawing/2014/main" val="10003"/>
                  </a:ext>
                </a:extLst>
              </a:tr>
            </a:tbl>
          </a:graphicData>
        </a:graphic>
      </p:graphicFrame>
      <p:sp>
        <p:nvSpPr>
          <p:cNvPr id="8" name="TextBox 8"/>
          <p:cNvSpPr txBox="1"/>
          <p:nvPr/>
        </p:nvSpPr>
        <p:spPr>
          <a:xfrm>
            <a:off x="767278" y="343084"/>
            <a:ext cx="6534546" cy="748030"/>
          </a:xfrm>
          <a:prstGeom prst="rect">
            <a:avLst/>
          </a:prstGeom>
        </p:spPr>
        <p:txBody>
          <a:bodyPr lIns="0" tIns="0" rIns="0" bIns="0" rtlCol="0" anchor="t">
            <a:spAutoFit/>
          </a:bodyPr>
          <a:lstStyle/>
          <a:p>
            <a:pPr algn="ctr">
              <a:lnSpc>
                <a:spcPts val="6019"/>
              </a:lnSpc>
              <a:spcBef>
                <a:spcPct val="0"/>
              </a:spcBef>
            </a:pPr>
            <a:r>
              <a:rPr lang="en-US" sz="4299">
                <a:solidFill>
                  <a:srgbClr val="685039"/>
                </a:solidFill>
                <a:latin typeface="#9Slide05 Dear Saturday"/>
              </a:rPr>
              <a:t>Chặng 3: Bài tập bổ sung </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5400000">
            <a:off x="-7742725"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4"/>
            <a:stretch>
              <a:fillRect/>
            </a:stretch>
          </a:blipFill>
        </p:spPr>
        <p:txBody>
          <a:bodyPr/>
          <a:lstStyle/>
          <a:p>
            <a:endParaRPr lang="en-US"/>
          </a:p>
        </p:txBody>
      </p:sp>
      <p:sp>
        <p:nvSpPr>
          <p:cNvPr id="4" name="Freeform 4"/>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6"/>
            <a:stretch>
              <a:fillRect/>
            </a:stretch>
          </a:blipFill>
        </p:spPr>
        <p:txBody>
          <a:bodyPr/>
          <a:lstStyle/>
          <a:p>
            <a:endParaRPr lang="en-US"/>
          </a:p>
        </p:txBody>
      </p:sp>
      <p:sp>
        <p:nvSpPr>
          <p:cNvPr id="6" name="Freeform 6"/>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10800000">
            <a:off x="15860577" y="586000"/>
            <a:ext cx="2427423" cy="2419278"/>
          </a:xfrm>
          <a:custGeom>
            <a:avLst/>
            <a:gdLst/>
            <a:ahLst/>
            <a:cxnLst/>
            <a:rect l="l" t="t" r="r" b="b"/>
            <a:pathLst>
              <a:path w="2427423" h="2419278">
                <a:moveTo>
                  <a:pt x="0" y="0"/>
                </a:moveTo>
                <a:lnTo>
                  <a:pt x="2427423" y="0"/>
                </a:lnTo>
                <a:lnTo>
                  <a:pt x="2427423" y="2419277"/>
                </a:lnTo>
                <a:lnTo>
                  <a:pt x="0" y="2419277"/>
                </a:lnTo>
                <a:lnTo>
                  <a:pt x="0" y="0"/>
                </a:lnTo>
                <a:close/>
              </a:path>
            </a:pathLst>
          </a:custGeom>
          <a:blipFill>
            <a:blip r:embed="rId9"/>
            <a:stretch>
              <a:fillRect/>
            </a:stretch>
          </a:blipFill>
        </p:spPr>
        <p:txBody>
          <a:bodyPr/>
          <a:lstStyle/>
          <a:p>
            <a:endParaRPr lang="en-US"/>
          </a:p>
        </p:txBody>
      </p:sp>
      <p:sp>
        <p:nvSpPr>
          <p:cNvPr id="9" name="Freeform 9"/>
          <p:cNvSpPr/>
          <p:nvPr/>
        </p:nvSpPr>
        <p:spPr>
          <a:xfrm>
            <a:off x="1331049" y="4260985"/>
            <a:ext cx="2908325" cy="3541339"/>
          </a:xfrm>
          <a:custGeom>
            <a:avLst/>
            <a:gdLst/>
            <a:ahLst/>
            <a:cxnLst/>
            <a:rect l="l" t="t" r="r" b="b"/>
            <a:pathLst>
              <a:path w="2908325" h="3541339">
                <a:moveTo>
                  <a:pt x="0" y="0"/>
                </a:moveTo>
                <a:lnTo>
                  <a:pt x="2908325" y="0"/>
                </a:lnTo>
                <a:lnTo>
                  <a:pt x="2908325" y="3541339"/>
                </a:lnTo>
                <a:lnTo>
                  <a:pt x="0" y="3541339"/>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731503" y="6946981"/>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1"/>
            <a:stretch>
              <a:fillRect/>
            </a:stretch>
          </a:blipFill>
        </p:spPr>
        <p:txBody>
          <a:bodyPr/>
          <a:lstStyle/>
          <a:p>
            <a:endParaRPr lang="en-US"/>
          </a:p>
        </p:txBody>
      </p:sp>
      <p:grpSp>
        <p:nvGrpSpPr>
          <p:cNvPr id="11" name="Group 11"/>
          <p:cNvGrpSpPr/>
          <p:nvPr/>
        </p:nvGrpSpPr>
        <p:grpSpPr>
          <a:xfrm>
            <a:off x="4233258" y="3075630"/>
            <a:ext cx="12841030" cy="3086100"/>
            <a:chOff x="0" y="0"/>
            <a:chExt cx="3382000" cy="812800"/>
          </a:xfrm>
        </p:grpSpPr>
        <p:sp>
          <p:nvSpPr>
            <p:cNvPr id="12" name="Freeform 12"/>
            <p:cNvSpPr/>
            <p:nvPr/>
          </p:nvSpPr>
          <p:spPr>
            <a:xfrm>
              <a:off x="0" y="0"/>
              <a:ext cx="3382000" cy="812800"/>
            </a:xfrm>
            <a:custGeom>
              <a:avLst/>
              <a:gdLst/>
              <a:ahLst/>
              <a:cxnLst/>
              <a:rect l="l" t="t" r="r" b="b"/>
              <a:pathLst>
                <a:path w="3382000" h="812800">
                  <a:moveTo>
                    <a:pt x="9044" y="0"/>
                  </a:moveTo>
                  <a:lnTo>
                    <a:pt x="3372956" y="0"/>
                  </a:lnTo>
                  <a:cubicBezTo>
                    <a:pt x="3375355" y="0"/>
                    <a:pt x="3377655" y="953"/>
                    <a:pt x="3379351" y="2649"/>
                  </a:cubicBezTo>
                  <a:cubicBezTo>
                    <a:pt x="3381047" y="4345"/>
                    <a:pt x="3382000" y="6645"/>
                    <a:pt x="3382000" y="9044"/>
                  </a:cubicBezTo>
                  <a:lnTo>
                    <a:pt x="3382000" y="803756"/>
                  </a:lnTo>
                  <a:cubicBezTo>
                    <a:pt x="3382000" y="806155"/>
                    <a:pt x="3381047" y="808455"/>
                    <a:pt x="3379351" y="810151"/>
                  </a:cubicBezTo>
                  <a:cubicBezTo>
                    <a:pt x="3377655" y="811847"/>
                    <a:pt x="3375355" y="812800"/>
                    <a:pt x="3372956" y="812800"/>
                  </a:cubicBezTo>
                  <a:lnTo>
                    <a:pt x="9044" y="812800"/>
                  </a:lnTo>
                  <a:cubicBezTo>
                    <a:pt x="6645" y="812800"/>
                    <a:pt x="4345" y="811847"/>
                    <a:pt x="2649" y="810151"/>
                  </a:cubicBezTo>
                  <a:cubicBezTo>
                    <a:pt x="953" y="808455"/>
                    <a:pt x="0" y="806155"/>
                    <a:pt x="0" y="803756"/>
                  </a:cubicBezTo>
                  <a:lnTo>
                    <a:pt x="0" y="9044"/>
                  </a:lnTo>
                  <a:cubicBezTo>
                    <a:pt x="0" y="6645"/>
                    <a:pt x="953" y="4345"/>
                    <a:pt x="2649" y="2649"/>
                  </a:cubicBezTo>
                  <a:cubicBezTo>
                    <a:pt x="4345" y="953"/>
                    <a:pt x="6645" y="0"/>
                    <a:pt x="9044" y="0"/>
                  </a:cubicBezTo>
                  <a:close/>
                </a:path>
              </a:pathLst>
            </a:custGeom>
            <a:solidFill>
              <a:srgbClr val="D6CCBC"/>
            </a:solidFill>
            <a:ln w="38100" cap="sq">
              <a:solidFill>
                <a:srgbClr val="A58869"/>
              </a:solidFill>
              <a:prstDash val="solid"/>
              <a:miter/>
            </a:ln>
          </p:spPr>
          <p:txBody>
            <a:bodyPr/>
            <a:lstStyle/>
            <a:p>
              <a:endParaRPr lang="en-US"/>
            </a:p>
          </p:txBody>
        </p:sp>
        <p:sp>
          <p:nvSpPr>
            <p:cNvPr id="13" name="TextBox 13"/>
            <p:cNvSpPr txBox="1"/>
            <p:nvPr/>
          </p:nvSpPr>
          <p:spPr>
            <a:xfrm>
              <a:off x="0" y="-28575"/>
              <a:ext cx="33820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233258" y="6422161"/>
            <a:ext cx="12841030" cy="3086100"/>
            <a:chOff x="0" y="0"/>
            <a:chExt cx="3382000" cy="812800"/>
          </a:xfrm>
        </p:grpSpPr>
        <p:sp>
          <p:nvSpPr>
            <p:cNvPr id="15" name="Freeform 15"/>
            <p:cNvSpPr/>
            <p:nvPr/>
          </p:nvSpPr>
          <p:spPr>
            <a:xfrm>
              <a:off x="0" y="0"/>
              <a:ext cx="3382000" cy="812800"/>
            </a:xfrm>
            <a:custGeom>
              <a:avLst/>
              <a:gdLst/>
              <a:ahLst/>
              <a:cxnLst/>
              <a:rect l="l" t="t" r="r" b="b"/>
              <a:pathLst>
                <a:path w="3382000" h="812800">
                  <a:moveTo>
                    <a:pt x="9044" y="0"/>
                  </a:moveTo>
                  <a:lnTo>
                    <a:pt x="3372956" y="0"/>
                  </a:lnTo>
                  <a:cubicBezTo>
                    <a:pt x="3375355" y="0"/>
                    <a:pt x="3377655" y="953"/>
                    <a:pt x="3379351" y="2649"/>
                  </a:cubicBezTo>
                  <a:cubicBezTo>
                    <a:pt x="3381047" y="4345"/>
                    <a:pt x="3382000" y="6645"/>
                    <a:pt x="3382000" y="9044"/>
                  </a:cubicBezTo>
                  <a:lnTo>
                    <a:pt x="3382000" y="803756"/>
                  </a:lnTo>
                  <a:cubicBezTo>
                    <a:pt x="3382000" y="806155"/>
                    <a:pt x="3381047" y="808455"/>
                    <a:pt x="3379351" y="810151"/>
                  </a:cubicBezTo>
                  <a:cubicBezTo>
                    <a:pt x="3377655" y="811847"/>
                    <a:pt x="3375355" y="812800"/>
                    <a:pt x="3372956" y="812800"/>
                  </a:cubicBezTo>
                  <a:lnTo>
                    <a:pt x="9044" y="812800"/>
                  </a:lnTo>
                  <a:cubicBezTo>
                    <a:pt x="6645" y="812800"/>
                    <a:pt x="4345" y="811847"/>
                    <a:pt x="2649" y="810151"/>
                  </a:cubicBezTo>
                  <a:cubicBezTo>
                    <a:pt x="953" y="808455"/>
                    <a:pt x="0" y="806155"/>
                    <a:pt x="0" y="803756"/>
                  </a:cubicBezTo>
                  <a:lnTo>
                    <a:pt x="0" y="9044"/>
                  </a:lnTo>
                  <a:cubicBezTo>
                    <a:pt x="0" y="6645"/>
                    <a:pt x="953" y="4345"/>
                    <a:pt x="2649" y="2649"/>
                  </a:cubicBezTo>
                  <a:cubicBezTo>
                    <a:pt x="4345" y="953"/>
                    <a:pt x="6645" y="0"/>
                    <a:pt x="9044" y="0"/>
                  </a:cubicBezTo>
                  <a:close/>
                </a:path>
              </a:pathLst>
            </a:custGeom>
            <a:solidFill>
              <a:srgbClr val="D6CCBC"/>
            </a:solidFill>
            <a:ln w="38100" cap="sq">
              <a:solidFill>
                <a:srgbClr val="A58869"/>
              </a:solidFill>
              <a:prstDash val="solid"/>
              <a:miter/>
            </a:ln>
          </p:spPr>
          <p:txBody>
            <a:bodyPr/>
            <a:lstStyle/>
            <a:p>
              <a:endParaRPr lang="en-US"/>
            </a:p>
          </p:txBody>
        </p:sp>
        <p:sp>
          <p:nvSpPr>
            <p:cNvPr id="16" name="TextBox 16"/>
            <p:cNvSpPr txBox="1"/>
            <p:nvPr/>
          </p:nvSpPr>
          <p:spPr>
            <a:xfrm>
              <a:off x="0" y="-28575"/>
              <a:ext cx="3382000" cy="84137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333405" y="510866"/>
            <a:ext cx="13963745" cy="1631152"/>
          </a:xfrm>
          <a:prstGeom prst="rect">
            <a:avLst/>
          </a:prstGeom>
        </p:spPr>
        <p:txBody>
          <a:bodyPr wrap="square" lIns="0" tIns="0" rIns="0" bIns="0" rtlCol="0" anchor="t">
            <a:spAutoFit/>
          </a:bodyPr>
          <a:lstStyle/>
          <a:p>
            <a:pPr algn="ctr">
              <a:lnSpc>
                <a:spcPts val="14560"/>
              </a:lnSpc>
              <a:spcBef>
                <a:spcPct val="0"/>
              </a:spcBef>
            </a:pPr>
            <a:r>
              <a:rPr lang="en-US" sz="10400" dirty="0">
                <a:solidFill>
                  <a:srgbClr val="8F7452"/>
                </a:solidFill>
                <a:latin typeface="#9Slide07 SFU Blackout"/>
              </a:rPr>
              <a:t>NGHỆ THUẬT SẮP ĐẶT</a:t>
            </a:r>
          </a:p>
        </p:txBody>
      </p:sp>
      <p:sp>
        <p:nvSpPr>
          <p:cNvPr id="18" name="TextBox 18"/>
          <p:cNvSpPr txBox="1"/>
          <p:nvPr/>
        </p:nvSpPr>
        <p:spPr>
          <a:xfrm>
            <a:off x="9139238" y="828675"/>
            <a:ext cx="9525" cy="1783714"/>
          </a:xfrm>
          <a:prstGeom prst="rect">
            <a:avLst/>
          </a:prstGeom>
        </p:spPr>
        <p:txBody>
          <a:bodyPr lIns="0" tIns="0" rIns="0" bIns="0" rtlCol="0" anchor="t">
            <a:spAutoFit/>
          </a:bodyPr>
          <a:lstStyle/>
          <a:p>
            <a:pPr algn="ctr">
              <a:lnSpc>
                <a:spcPts val="14560"/>
              </a:lnSpc>
              <a:spcBef>
                <a:spcPct val="0"/>
              </a:spcBef>
            </a:pPr>
            <a:endParaRPr/>
          </a:p>
        </p:txBody>
      </p:sp>
      <p:sp>
        <p:nvSpPr>
          <p:cNvPr id="19" name="TextBox 19"/>
          <p:cNvSpPr txBox="1"/>
          <p:nvPr/>
        </p:nvSpPr>
        <p:spPr>
          <a:xfrm>
            <a:off x="4685449" y="3787334"/>
            <a:ext cx="11973142" cy="1532471"/>
          </a:xfrm>
          <a:prstGeom prst="rect">
            <a:avLst/>
          </a:prstGeom>
        </p:spPr>
        <p:txBody>
          <a:bodyPr wrap="square" lIns="0" tIns="0" rIns="0" bIns="0" rtlCol="0" anchor="t">
            <a:spAutoFit/>
          </a:bodyPr>
          <a:lstStyle/>
          <a:p>
            <a:pPr>
              <a:lnSpc>
                <a:spcPts val="6159"/>
              </a:lnSpc>
            </a:pPr>
            <a:r>
              <a:rPr lang="en-US" sz="4399" dirty="0">
                <a:solidFill>
                  <a:srgbClr val="000000"/>
                </a:solidFill>
                <a:latin typeface="Roboto Condensed"/>
              </a:rPr>
              <a:t>1.QuangTrung/</a:t>
            </a:r>
            <a:r>
              <a:rPr lang="en-US" sz="4399" dirty="0" err="1">
                <a:solidFill>
                  <a:srgbClr val="000000"/>
                </a:solidFill>
                <a:latin typeface="Roboto Condensed"/>
              </a:rPr>
              <a:t>sai</a:t>
            </a:r>
            <a:r>
              <a:rPr lang="en-US" sz="4399" dirty="0">
                <a:solidFill>
                  <a:srgbClr val="000000"/>
                </a:solidFill>
                <a:latin typeface="Roboto Condensed"/>
              </a:rPr>
              <a:t>/</a:t>
            </a:r>
            <a:r>
              <a:rPr lang="en-US" sz="4399" dirty="0" err="1">
                <a:solidFill>
                  <a:srgbClr val="000000"/>
                </a:solidFill>
                <a:latin typeface="Roboto Condensed"/>
              </a:rPr>
              <a:t>khiêng</a:t>
            </a:r>
            <a:r>
              <a:rPr lang="en-US" sz="4399" dirty="0">
                <a:solidFill>
                  <a:srgbClr val="000000"/>
                </a:solidFill>
                <a:latin typeface="Roboto Condensed"/>
              </a:rPr>
              <a:t>/</a:t>
            </a:r>
            <a:r>
              <a:rPr lang="en-US" sz="4399" dirty="0" err="1">
                <a:solidFill>
                  <a:srgbClr val="000000"/>
                </a:solidFill>
                <a:latin typeface="Roboto Condensed"/>
              </a:rPr>
              <a:t>vua</a:t>
            </a:r>
            <a:r>
              <a:rPr lang="en-US" sz="4399" dirty="0">
                <a:solidFill>
                  <a:srgbClr val="000000"/>
                </a:solidFill>
                <a:latin typeface="Roboto Condensed"/>
              </a:rPr>
              <a:t>/</a:t>
            </a:r>
            <a:r>
              <a:rPr lang="en-US" sz="4399" dirty="0" err="1">
                <a:solidFill>
                  <a:srgbClr val="000000"/>
                </a:solidFill>
                <a:latin typeface="Roboto Condensed"/>
              </a:rPr>
              <a:t>gấp</a:t>
            </a:r>
            <a:r>
              <a:rPr lang="en-US" sz="4399" dirty="0">
                <a:solidFill>
                  <a:srgbClr val="000000"/>
                </a:solidFill>
                <a:latin typeface="Roboto Condensed"/>
              </a:rPr>
              <a:t>/</a:t>
            </a:r>
            <a:r>
              <a:rPr lang="en-US" sz="4399" dirty="0" err="1">
                <a:solidFill>
                  <a:srgbClr val="000000"/>
                </a:solidFill>
                <a:latin typeface="Roboto Condensed"/>
              </a:rPr>
              <a:t>rút</a:t>
            </a:r>
            <a:r>
              <a:rPr lang="en-US" sz="4399" dirty="0">
                <a:solidFill>
                  <a:srgbClr val="000000"/>
                </a:solidFill>
                <a:latin typeface="Roboto Condensed"/>
              </a:rPr>
              <a:t>/</a:t>
            </a:r>
            <a:r>
              <a:rPr lang="en-US" sz="4399" dirty="0" err="1">
                <a:solidFill>
                  <a:srgbClr val="000000"/>
                </a:solidFill>
                <a:latin typeface="Roboto Condensed"/>
              </a:rPr>
              <a:t>liền</a:t>
            </a:r>
            <a:r>
              <a:rPr lang="en-US" sz="4399" dirty="0">
                <a:solidFill>
                  <a:srgbClr val="000000"/>
                </a:solidFill>
                <a:latin typeface="Roboto Condensed"/>
              </a:rPr>
              <a:t>/</a:t>
            </a:r>
            <a:r>
              <a:rPr lang="en-US" sz="4399" dirty="0" err="1">
                <a:solidFill>
                  <a:srgbClr val="000000"/>
                </a:solidFill>
                <a:latin typeface="Roboto Condensed"/>
              </a:rPr>
              <a:t>đội</a:t>
            </a:r>
            <a:r>
              <a:rPr lang="en-US" sz="4399" dirty="0">
                <a:solidFill>
                  <a:srgbClr val="000000"/>
                </a:solidFill>
                <a:latin typeface="Roboto Condensed"/>
              </a:rPr>
              <a:t>/</a:t>
            </a:r>
            <a:r>
              <a:rPr lang="en-US" sz="4399" dirty="0" err="1">
                <a:solidFill>
                  <a:srgbClr val="000000"/>
                </a:solidFill>
                <a:latin typeface="Roboto Condensed"/>
              </a:rPr>
              <a:t>ván</a:t>
            </a:r>
            <a:r>
              <a:rPr lang="en-US" sz="4399" dirty="0">
                <a:solidFill>
                  <a:srgbClr val="000000"/>
                </a:solidFill>
                <a:latin typeface="Roboto Condensed"/>
              </a:rPr>
              <a:t>/</a:t>
            </a:r>
            <a:r>
              <a:rPr lang="en-US" sz="4399" dirty="0" err="1">
                <a:solidFill>
                  <a:srgbClr val="000000"/>
                </a:solidFill>
                <a:latin typeface="Roboto Condensed"/>
              </a:rPr>
              <a:t>che</a:t>
            </a:r>
            <a:r>
              <a:rPr lang="en-US" sz="4399" dirty="0">
                <a:solidFill>
                  <a:srgbClr val="000000"/>
                </a:solidFill>
                <a:latin typeface="Roboto Condensed"/>
              </a:rPr>
              <a:t>/ </a:t>
            </a:r>
            <a:r>
              <a:rPr lang="en-US" sz="4399" dirty="0" err="1">
                <a:solidFill>
                  <a:srgbClr val="000000"/>
                </a:solidFill>
                <a:latin typeface="Roboto Condensed"/>
              </a:rPr>
              <a:t>vừa</a:t>
            </a:r>
            <a:r>
              <a:rPr lang="en-US" sz="4399" dirty="0">
                <a:solidFill>
                  <a:srgbClr val="000000"/>
                </a:solidFill>
                <a:latin typeface="Roboto Condensed"/>
              </a:rPr>
              <a:t>/</a:t>
            </a:r>
            <a:r>
              <a:rPr lang="en-US" sz="4399" dirty="0" err="1">
                <a:solidFill>
                  <a:srgbClr val="000000"/>
                </a:solidFill>
                <a:latin typeface="Roboto Condensed"/>
              </a:rPr>
              <a:t>xông</a:t>
            </a:r>
            <a:r>
              <a:rPr lang="en-US" sz="4399" dirty="0">
                <a:solidFill>
                  <a:srgbClr val="000000"/>
                </a:solidFill>
                <a:latin typeface="Roboto Condensed"/>
              </a:rPr>
              <a:t>/</a:t>
            </a:r>
            <a:r>
              <a:rPr lang="en-US" sz="4399" dirty="0" err="1">
                <a:solidFill>
                  <a:srgbClr val="000000"/>
                </a:solidFill>
                <a:latin typeface="Roboto Condensed"/>
              </a:rPr>
              <a:t>vừa</a:t>
            </a:r>
            <a:r>
              <a:rPr lang="en-US" sz="4399" dirty="0">
                <a:solidFill>
                  <a:srgbClr val="000000"/>
                </a:solidFill>
                <a:latin typeface="Roboto Condensed"/>
              </a:rPr>
              <a:t>/</a:t>
            </a:r>
            <a:r>
              <a:rPr lang="en-US" sz="4399" dirty="0" err="1">
                <a:solidFill>
                  <a:srgbClr val="000000"/>
                </a:solidFill>
                <a:latin typeface="Roboto Condensed"/>
              </a:rPr>
              <a:t>thẳng</a:t>
            </a:r>
            <a:r>
              <a:rPr lang="en-US" sz="4399" dirty="0">
                <a:solidFill>
                  <a:srgbClr val="000000"/>
                </a:solidFill>
                <a:latin typeface="Roboto Condensed"/>
              </a:rPr>
              <a:t>/</a:t>
            </a:r>
            <a:r>
              <a:rPr lang="en-US" sz="4399" dirty="0" err="1">
                <a:solidFill>
                  <a:srgbClr val="000000"/>
                </a:solidFill>
                <a:latin typeface="Roboto Condensed"/>
              </a:rPr>
              <a:t>trước</a:t>
            </a:r>
            <a:r>
              <a:rPr lang="en-US" sz="4399" dirty="0">
                <a:solidFill>
                  <a:srgbClr val="000000"/>
                </a:solidFill>
                <a:latin typeface="Roboto Condensed"/>
              </a:rPr>
              <a:t>/</a:t>
            </a:r>
            <a:r>
              <a:rPr lang="en-US" sz="4399" dirty="0" err="1">
                <a:solidFill>
                  <a:srgbClr val="000000"/>
                </a:solidFill>
                <a:latin typeface="Roboto Condensed"/>
              </a:rPr>
              <a:t>lên</a:t>
            </a:r>
            <a:r>
              <a:rPr lang="en-US" sz="4399" dirty="0">
                <a:solidFill>
                  <a:srgbClr val="000000"/>
                </a:solidFill>
                <a:latin typeface="Roboto Condensed"/>
              </a:rPr>
              <a:t>.</a:t>
            </a:r>
          </a:p>
        </p:txBody>
      </p:sp>
      <p:sp>
        <p:nvSpPr>
          <p:cNvPr id="20" name="TextBox 20"/>
          <p:cNvSpPr txBox="1"/>
          <p:nvPr/>
        </p:nvSpPr>
        <p:spPr>
          <a:xfrm>
            <a:off x="4833199" y="6649299"/>
            <a:ext cx="11825392" cy="3107690"/>
          </a:xfrm>
          <a:prstGeom prst="rect">
            <a:avLst/>
          </a:prstGeom>
        </p:spPr>
        <p:txBody>
          <a:bodyPr lIns="0" tIns="0" rIns="0" bIns="0" rtlCol="0" anchor="t">
            <a:spAutoFit/>
          </a:bodyPr>
          <a:lstStyle/>
          <a:p>
            <a:pPr>
              <a:lnSpc>
                <a:spcPts val="6159"/>
              </a:lnSpc>
            </a:pPr>
            <a:r>
              <a:rPr lang="en-US" sz="4399">
                <a:solidFill>
                  <a:srgbClr val="000000"/>
                </a:solidFill>
                <a:latin typeface="Roboto Condensed"/>
              </a:rPr>
              <a:t> 2.Xưa/các/nhà/từ/cầm/quân/thế/khi/nào/chưa/như/dễ dàng/được.</a:t>
            </a:r>
          </a:p>
          <a:p>
            <a:pPr>
              <a:lnSpc>
                <a:spcPts val="6159"/>
              </a:lnSpc>
            </a:pPr>
            <a:endParaRPr lang="en-US" sz="4399">
              <a:solidFill>
                <a:srgbClr val="000000"/>
              </a:solidFill>
              <a:latin typeface="Roboto Condensed"/>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408043">
            <a:off x="1122790" y="1260157"/>
            <a:ext cx="11723298" cy="7766685"/>
          </a:xfrm>
          <a:custGeom>
            <a:avLst/>
            <a:gdLst/>
            <a:ahLst/>
            <a:cxnLst/>
            <a:rect l="l" t="t" r="r" b="b"/>
            <a:pathLst>
              <a:path w="11723298" h="7766685">
                <a:moveTo>
                  <a:pt x="0" y="0"/>
                </a:moveTo>
                <a:lnTo>
                  <a:pt x="11723299" y="0"/>
                </a:lnTo>
                <a:lnTo>
                  <a:pt x="11723299"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889547" y="1260157"/>
            <a:ext cx="11723298" cy="7766685"/>
          </a:xfrm>
          <a:custGeom>
            <a:avLst/>
            <a:gdLst/>
            <a:ahLst/>
            <a:cxnLst/>
            <a:rect l="l" t="t" r="r" b="b"/>
            <a:pathLst>
              <a:path w="11723298" h="7766685">
                <a:moveTo>
                  <a:pt x="0" y="0"/>
                </a:moveTo>
                <a:lnTo>
                  <a:pt x="11723299" y="0"/>
                </a:lnTo>
                <a:lnTo>
                  <a:pt x="11723299" y="7766686"/>
                </a:lnTo>
                <a:lnTo>
                  <a:pt x="0" y="77666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975827" y="474705"/>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7"/>
            <a:stretch>
              <a:fillRect/>
            </a:stretch>
          </a:blipFill>
        </p:spPr>
        <p:txBody>
          <a:bodyPr/>
          <a:lstStyle/>
          <a:p>
            <a:endParaRPr lang="en-US"/>
          </a:p>
        </p:txBody>
      </p:sp>
      <p:sp>
        <p:nvSpPr>
          <p:cNvPr id="6" name="Freeform 6"/>
          <p:cNvSpPr/>
          <p:nvPr/>
        </p:nvSpPr>
        <p:spPr>
          <a:xfrm rot="-10419309">
            <a:off x="600676" y="6989976"/>
            <a:ext cx="2577742" cy="2569092"/>
          </a:xfrm>
          <a:custGeom>
            <a:avLst/>
            <a:gdLst/>
            <a:ahLst/>
            <a:cxnLst/>
            <a:rect l="l" t="t" r="r" b="b"/>
            <a:pathLst>
              <a:path w="2577742" h="2569092">
                <a:moveTo>
                  <a:pt x="0" y="0"/>
                </a:moveTo>
                <a:lnTo>
                  <a:pt x="2577742" y="0"/>
                </a:lnTo>
                <a:lnTo>
                  <a:pt x="2577742" y="2569091"/>
                </a:lnTo>
                <a:lnTo>
                  <a:pt x="0" y="2569091"/>
                </a:lnTo>
                <a:lnTo>
                  <a:pt x="0" y="0"/>
                </a:lnTo>
                <a:close/>
              </a:path>
            </a:pathLst>
          </a:custGeom>
          <a:blipFill>
            <a:blip r:embed="rId7"/>
            <a:stretch>
              <a:fillRect/>
            </a:stretch>
          </a:blipFill>
        </p:spPr>
        <p:txBody>
          <a:bodyPr/>
          <a:lstStyle/>
          <a:p>
            <a:endParaRPr lang="en-US"/>
          </a:p>
        </p:txBody>
      </p:sp>
      <p:grpSp>
        <p:nvGrpSpPr>
          <p:cNvPr id="7" name="Group 7"/>
          <p:cNvGrpSpPr/>
          <p:nvPr/>
        </p:nvGrpSpPr>
        <p:grpSpPr>
          <a:xfrm>
            <a:off x="10583507" y="5143500"/>
            <a:ext cx="8847133" cy="5694284"/>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11359" r="-11359"/>
              </a:stretch>
            </a:blipFill>
          </p:spPr>
          <p:txBody>
            <a:bodyPr/>
            <a:lstStyle/>
            <a:p>
              <a:endParaRPr lang="en-US"/>
            </a:p>
          </p:txBody>
        </p:sp>
      </p:grpSp>
      <p:sp>
        <p:nvSpPr>
          <p:cNvPr id="9" name="TextBox 9"/>
          <p:cNvSpPr txBox="1"/>
          <p:nvPr/>
        </p:nvSpPr>
        <p:spPr>
          <a:xfrm>
            <a:off x="5558625" y="1983023"/>
            <a:ext cx="5197078" cy="847036"/>
          </a:xfrm>
          <a:prstGeom prst="rect">
            <a:avLst/>
          </a:prstGeom>
        </p:spPr>
        <p:txBody>
          <a:bodyPr lIns="0" tIns="0" rIns="0" bIns="0" rtlCol="0" anchor="t">
            <a:spAutoFit/>
          </a:bodyPr>
          <a:lstStyle/>
          <a:p>
            <a:pPr algn="ctr">
              <a:lnSpc>
                <a:spcPts val="6859"/>
              </a:lnSpc>
              <a:spcBef>
                <a:spcPct val="0"/>
              </a:spcBef>
            </a:pPr>
            <a:r>
              <a:rPr lang="en-US" sz="4899">
                <a:solidFill>
                  <a:srgbClr val="685039"/>
                </a:solidFill>
                <a:latin typeface="#9Slide05 Dear Saturday"/>
              </a:rPr>
              <a:t>Chặng 4: Về đích </a:t>
            </a:r>
          </a:p>
        </p:txBody>
      </p:sp>
      <p:sp>
        <p:nvSpPr>
          <p:cNvPr id="10" name="TextBox 10"/>
          <p:cNvSpPr txBox="1"/>
          <p:nvPr/>
        </p:nvSpPr>
        <p:spPr>
          <a:xfrm>
            <a:off x="3000123" y="2948547"/>
            <a:ext cx="8868869" cy="4669681"/>
          </a:xfrm>
          <a:prstGeom prst="rect">
            <a:avLst/>
          </a:prstGeom>
        </p:spPr>
        <p:txBody>
          <a:bodyPr lIns="0" tIns="0" rIns="0" bIns="0" rtlCol="0" anchor="t">
            <a:spAutoFit/>
          </a:bodyPr>
          <a:lstStyle/>
          <a:p>
            <a:pPr algn="just">
              <a:lnSpc>
                <a:spcPts val="6160"/>
              </a:lnSpc>
              <a:spcBef>
                <a:spcPct val="0"/>
              </a:spcBef>
            </a:pPr>
            <a:r>
              <a:rPr lang="en-US" sz="4400">
                <a:solidFill>
                  <a:srgbClr val="685039"/>
                </a:solidFill>
                <a:latin typeface="Roboto Condensed"/>
              </a:rPr>
              <a:t>Viết đoạn văn (khoảng 5-7 câu) nêu cảm nhận của em sau khi đọc xong văn bản Quang Trung đại phá quân Thanh (Ngô gia văn phái), trong đó có sử dụng câu khẳng định được sử dụng dưới hình thức “phủ định của phủ định”.</a:t>
            </a: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60000" y="2118338"/>
          <a:ext cx="16499300" cy="7667625"/>
        </p:xfrm>
        <a:graphic>
          <a:graphicData uri="http://schemas.openxmlformats.org/drawingml/2006/table">
            <a:tbl>
              <a:tblPr/>
              <a:tblGrid>
                <a:gridCol w="2890349">
                  <a:extLst>
                    <a:ext uri="{9D8B030D-6E8A-4147-A177-3AD203B41FA5}">
                      <a16:colId xmlns:a16="http://schemas.microsoft.com/office/drawing/2014/main" val="20000"/>
                    </a:ext>
                  </a:extLst>
                </a:gridCol>
                <a:gridCol w="13608951">
                  <a:extLst>
                    <a:ext uri="{9D8B030D-6E8A-4147-A177-3AD203B41FA5}">
                      <a16:colId xmlns:a16="http://schemas.microsoft.com/office/drawing/2014/main" val="20001"/>
                    </a:ext>
                  </a:extLst>
                </a:gridCol>
              </a:tblGrid>
              <a:tr h="1660199">
                <a:tc>
                  <a:txBody>
                    <a:bodyPr/>
                    <a:lstStyle/>
                    <a:p>
                      <a:pPr algn="ctr">
                        <a:lnSpc>
                          <a:spcPts val="5319"/>
                        </a:lnSpc>
                        <a:defRPr/>
                      </a:pPr>
                      <a:r>
                        <a:rPr lang="en-US" sz="3799">
                          <a:solidFill>
                            <a:srgbClr val="50381E"/>
                          </a:solidFill>
                          <a:latin typeface="Roboto Condensed Bold"/>
                        </a:rPr>
                        <a:t>Mở đoạn</a:t>
                      </a:r>
                      <a:endParaRPr lang="en-US" sz="1100"/>
                    </a:p>
                    <a:p>
                      <a:pPr algn="ctr">
                        <a:lnSpc>
                          <a:spcPts val="5319"/>
                        </a:lnSpc>
                      </a:pPr>
                      <a:r>
                        <a:rPr lang="en-US" sz="3799">
                          <a:solidFill>
                            <a:srgbClr val="50381E"/>
                          </a:solidFill>
                          <a:latin typeface="Roboto Condensed Bold"/>
                        </a:rPr>
                        <a:t>  (1 câu)</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B49C7F"/>
                    </a:solidFill>
                  </a:tcPr>
                </a:tc>
                <a:tc>
                  <a:txBody>
                    <a:bodyPr/>
                    <a:lstStyle/>
                    <a:p>
                      <a:pPr algn="just">
                        <a:lnSpc>
                          <a:spcPts val="5319"/>
                        </a:lnSpc>
                        <a:defRPr/>
                      </a:pPr>
                      <a:r>
                        <a:rPr lang="en-US" sz="3799">
                          <a:solidFill>
                            <a:srgbClr val="000000"/>
                          </a:solidFill>
                          <a:latin typeface="Roboto Condensed Italics"/>
                        </a:rPr>
                        <a:t>Hoàng Lê nhất thống chí</a:t>
                      </a:r>
                      <a:r>
                        <a:rPr lang="en-US" sz="3799">
                          <a:solidFill>
                            <a:srgbClr val="000000"/>
                          </a:solidFill>
                          <a:latin typeface="Roboto Condensed"/>
                        </a:rPr>
                        <a:t> là một truyện lịch sử đặc sắc của Ngô gia văn phái viết về sự kiện và nhân vật có thật trong lịch sử.</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0"/>
                  </a:ext>
                </a:extLst>
              </a:tr>
              <a:tr h="4347227">
                <a:tc>
                  <a:txBody>
                    <a:bodyPr/>
                    <a:lstStyle/>
                    <a:p>
                      <a:pPr algn="ctr">
                        <a:lnSpc>
                          <a:spcPts val="5319"/>
                        </a:lnSpc>
                        <a:defRPr/>
                      </a:pPr>
                      <a:endParaRPr lang="en-US" sz="1100"/>
                    </a:p>
                    <a:p>
                      <a:pPr algn="ctr">
                        <a:lnSpc>
                          <a:spcPts val="5319"/>
                        </a:lnSpc>
                      </a:pPr>
                      <a:r>
                        <a:rPr lang="en-US" sz="3799">
                          <a:solidFill>
                            <a:srgbClr val="50381E"/>
                          </a:solidFill>
                          <a:latin typeface="Roboto Condensed Bold"/>
                        </a:rPr>
                        <a:t>  Thân đoạn</a:t>
                      </a:r>
                    </a:p>
                    <a:p>
                      <a:pPr algn="ctr">
                        <a:lnSpc>
                          <a:spcPts val="5319"/>
                        </a:lnSpc>
                      </a:pPr>
                      <a:r>
                        <a:rPr lang="en-US" sz="3799">
                          <a:solidFill>
                            <a:srgbClr val="50381E"/>
                          </a:solidFill>
                          <a:latin typeface="Roboto Condensed Bold"/>
                        </a:rPr>
                        <a:t>  (3-5 câu)</a:t>
                      </a:r>
                    </a:p>
                    <a:p>
                      <a:pPr algn="ctr">
                        <a:lnSpc>
                          <a:spcPts val="5319"/>
                        </a:lnSpc>
                      </a:pPr>
                      <a:r>
                        <a:rPr lang="en-US" sz="3799">
                          <a:solidFill>
                            <a:srgbClr val="50381E"/>
                          </a:solidFill>
                          <a:latin typeface="Roboto Condensed Bold"/>
                        </a:rPr>
                        <a:t>  </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B49C7F"/>
                    </a:solidFill>
                  </a:tcPr>
                </a:tc>
                <a:tc>
                  <a:txBody>
                    <a:bodyPr/>
                    <a:lstStyle/>
                    <a:p>
                      <a:pPr marL="820417" lvl="1" indent="-410209" algn="just">
                        <a:lnSpc>
                          <a:spcPts val="5319"/>
                        </a:lnSpc>
                        <a:buFont typeface="Arial"/>
                        <a:buChar char="•"/>
                        <a:defRPr/>
                      </a:pPr>
                      <a:r>
                        <a:rPr lang="en-US" sz="3799">
                          <a:solidFill>
                            <a:srgbClr val="000000"/>
                          </a:solidFill>
                          <a:latin typeface="Roboto Condensed"/>
                        </a:rPr>
                        <a:t>Đọc hồi thứ 14 Quang Trung đại phá quân Thanh của tác phẩm này, không ai không xúc động, khâm phục trước lòng yêu nước nồng nàn, ý chí căm thù giặc sâu sắc, tinh thần chiến đấu vô cùng dũng cảm của vua Quang Trung.</a:t>
                      </a:r>
                      <a:endParaRPr lang="en-US" sz="1100"/>
                    </a:p>
                    <a:p>
                      <a:pPr marL="820417" lvl="1" indent="-410209" algn="just">
                        <a:lnSpc>
                          <a:spcPts val="5319"/>
                        </a:lnSpc>
                        <a:buFont typeface="Arial"/>
                        <a:buChar char="•"/>
                      </a:pPr>
                      <a:r>
                        <a:rPr lang="en-US" sz="3799">
                          <a:solidFill>
                            <a:srgbClr val="000000"/>
                          </a:solidFill>
                          <a:latin typeface="Roboto Condensed"/>
                        </a:rPr>
                        <a:t>Ngoài ra, tác phẩm còn lên án phê phán, tố cáo, phê phán vua tôi Lê Chiêu Thống, Tôn Sĩ Nghĩ.</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1"/>
                  </a:ext>
                </a:extLst>
              </a:tr>
              <a:tr h="1660199">
                <a:tc>
                  <a:txBody>
                    <a:bodyPr/>
                    <a:lstStyle/>
                    <a:p>
                      <a:pPr algn="ctr">
                        <a:lnSpc>
                          <a:spcPts val="5319"/>
                        </a:lnSpc>
                        <a:defRPr/>
                      </a:pPr>
                      <a:r>
                        <a:rPr lang="en-US" sz="3799">
                          <a:solidFill>
                            <a:srgbClr val="50381E"/>
                          </a:solidFill>
                          <a:latin typeface="Roboto Condensed Bold"/>
                        </a:rPr>
                        <a:t>Kết đoạn</a:t>
                      </a:r>
                      <a:endParaRPr lang="en-US" sz="1100"/>
                    </a:p>
                    <a:p>
                      <a:pPr algn="ctr">
                        <a:lnSpc>
                          <a:spcPts val="5319"/>
                        </a:lnSpc>
                      </a:pPr>
                      <a:r>
                        <a:rPr lang="en-US" sz="3799">
                          <a:solidFill>
                            <a:srgbClr val="50381E"/>
                          </a:solidFill>
                          <a:latin typeface="Roboto Condensed Bold"/>
                        </a:rPr>
                        <a:t>(1 câu)</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B49C7F"/>
                    </a:solidFill>
                  </a:tcPr>
                </a:tc>
                <a:tc>
                  <a:txBody>
                    <a:bodyPr/>
                    <a:lstStyle/>
                    <a:p>
                      <a:pPr algn="just">
                        <a:lnSpc>
                          <a:spcPts val="5319"/>
                        </a:lnSpc>
                        <a:defRPr/>
                      </a:pPr>
                      <a:r>
                        <a:rPr lang="en-US" sz="3799">
                          <a:solidFill>
                            <a:srgbClr val="000000"/>
                          </a:solidFill>
                          <a:latin typeface="Roboto Condensed"/>
                        </a:rPr>
                        <a:t>Khái quát lại tình cảm, cảm xúc về tác phẩm.</a:t>
                      </a:r>
                      <a:endParaRPr lang="en-US" sz="1100"/>
                    </a:p>
                    <a:p>
                      <a:pPr algn="just">
                        <a:lnSpc>
                          <a:spcPts val="5319"/>
                        </a:lnSpc>
                      </a:pPr>
                      <a:r>
                        <a:rPr lang="en-US" sz="3799">
                          <a:solidFill>
                            <a:srgbClr val="000000"/>
                          </a:solidFill>
                          <a:latin typeface="Roboto Condensed"/>
                        </a:rPr>
                        <a:t>  </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2"/>
                  </a:ext>
                </a:extLst>
              </a:tr>
            </a:tbl>
          </a:graphicData>
        </a:graphic>
      </p:graphicFrame>
      <p:sp>
        <p:nvSpPr>
          <p:cNvPr id="3" name="TextBox 3"/>
          <p:cNvSpPr txBox="1"/>
          <p:nvPr/>
        </p:nvSpPr>
        <p:spPr>
          <a:xfrm>
            <a:off x="1773832" y="552794"/>
            <a:ext cx="5197078" cy="847036"/>
          </a:xfrm>
          <a:prstGeom prst="rect">
            <a:avLst/>
          </a:prstGeom>
        </p:spPr>
        <p:txBody>
          <a:bodyPr lIns="0" tIns="0" rIns="0" bIns="0" rtlCol="0" anchor="t">
            <a:spAutoFit/>
          </a:bodyPr>
          <a:lstStyle/>
          <a:p>
            <a:pPr algn="ctr">
              <a:lnSpc>
                <a:spcPts val="6859"/>
              </a:lnSpc>
              <a:spcBef>
                <a:spcPct val="0"/>
              </a:spcBef>
            </a:pPr>
            <a:r>
              <a:rPr lang="en-US" sz="4899">
                <a:solidFill>
                  <a:srgbClr val="685039"/>
                </a:solidFill>
                <a:latin typeface="#9Slide05 Dear Saturday"/>
              </a:rPr>
              <a:t>Chặng 4: Về đích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408043">
            <a:off x="3434751" y="14125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3282351" y="12601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264698" y="1759251"/>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7"/>
            <a:stretch>
              <a:fillRect/>
            </a:stretch>
          </a:blipFill>
        </p:spPr>
        <p:txBody>
          <a:bodyPr/>
          <a:lstStyle/>
          <a:p>
            <a:endParaRPr lang="en-US"/>
          </a:p>
        </p:txBody>
      </p:sp>
      <p:sp>
        <p:nvSpPr>
          <p:cNvPr id="6" name="Freeform 6"/>
          <p:cNvSpPr/>
          <p:nvPr/>
        </p:nvSpPr>
        <p:spPr>
          <a:xfrm rot="-10419309">
            <a:off x="2377523" y="5915013"/>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4428458" y="4204518"/>
            <a:ext cx="9431084" cy="2953277"/>
          </a:xfrm>
          <a:prstGeom prst="rect">
            <a:avLst/>
          </a:prstGeom>
        </p:spPr>
        <p:txBody>
          <a:bodyPr lIns="0" tIns="0" rIns="0" bIns="0" rtlCol="0" anchor="t">
            <a:spAutoFit/>
          </a:bodyPr>
          <a:lstStyle/>
          <a:p>
            <a:pPr algn="just">
              <a:lnSpc>
                <a:spcPts val="7840"/>
              </a:lnSpc>
            </a:pPr>
            <a:r>
              <a:rPr lang="en-US" sz="5600">
                <a:solidFill>
                  <a:srgbClr val="010E3D"/>
                </a:solidFill>
                <a:latin typeface="Roboto Condensed"/>
              </a:rPr>
              <a:t>Học sinh chuẩn chị bài:</a:t>
            </a:r>
          </a:p>
          <a:p>
            <a:pPr algn="just">
              <a:lnSpc>
                <a:spcPts val="7840"/>
              </a:lnSpc>
            </a:pPr>
            <a:r>
              <a:rPr lang="en-US" sz="5600">
                <a:solidFill>
                  <a:srgbClr val="010E3D"/>
                </a:solidFill>
                <a:latin typeface="Roboto Condensed"/>
              </a:rPr>
              <a:t> </a:t>
            </a:r>
            <a:r>
              <a:rPr lang="en-US" sz="5600">
                <a:solidFill>
                  <a:srgbClr val="010E3D"/>
                </a:solidFill>
                <a:latin typeface="Roboto Condensed Italics"/>
              </a:rPr>
              <a:t>Nghị luận về một tư tưởng, đạo lí</a:t>
            </a:r>
          </a:p>
          <a:p>
            <a:pPr algn="just">
              <a:lnSpc>
                <a:spcPts val="7840"/>
              </a:lnSpc>
            </a:pPr>
            <a:endParaRPr lang="en-US" sz="5600">
              <a:solidFill>
                <a:srgbClr val="010E3D"/>
              </a:solidFill>
              <a:latin typeface="Roboto Condensed Italics"/>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4580281" y="7644829"/>
            <a:ext cx="3801891" cy="3801891"/>
          </a:xfrm>
          <a:custGeom>
            <a:avLst/>
            <a:gdLst/>
            <a:ahLst/>
            <a:cxnLst/>
            <a:rect l="l" t="t" r="r" b="b"/>
            <a:pathLst>
              <a:path w="3801891" h="3801891">
                <a:moveTo>
                  <a:pt x="0" y="0"/>
                </a:moveTo>
                <a:lnTo>
                  <a:pt x="3801891" y="0"/>
                </a:lnTo>
                <a:lnTo>
                  <a:pt x="3801891" y="3801891"/>
                </a:lnTo>
                <a:lnTo>
                  <a:pt x="0" y="3801891"/>
                </a:lnTo>
                <a:lnTo>
                  <a:pt x="0" y="0"/>
                </a:lnTo>
                <a:close/>
              </a:path>
            </a:pathLst>
          </a:custGeom>
          <a:blipFill>
            <a:blip r:embed="rId2"/>
            <a:stretch>
              <a:fillRect/>
            </a:stretch>
          </a:blipFill>
        </p:spPr>
        <p:txBody>
          <a:bodyPr/>
          <a:lstStyle/>
          <a:p>
            <a:endParaRPr lang="en-US"/>
          </a:p>
        </p:txBody>
      </p:sp>
      <p:sp>
        <p:nvSpPr>
          <p:cNvPr id="3" name="Freeform 3"/>
          <p:cNvSpPr/>
          <p:nvPr/>
        </p:nvSpPr>
        <p:spPr>
          <a:xfrm rot="-408043">
            <a:off x="3434751" y="14125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2520" y="-640788"/>
            <a:ext cx="3801891" cy="3801891"/>
          </a:xfrm>
          <a:custGeom>
            <a:avLst/>
            <a:gdLst/>
            <a:ahLst/>
            <a:cxnLst/>
            <a:rect l="l" t="t" r="r" b="b"/>
            <a:pathLst>
              <a:path w="3801891" h="3801891">
                <a:moveTo>
                  <a:pt x="0" y="0"/>
                </a:moveTo>
                <a:lnTo>
                  <a:pt x="3801891" y="0"/>
                </a:lnTo>
                <a:lnTo>
                  <a:pt x="3801891" y="3801891"/>
                </a:lnTo>
                <a:lnTo>
                  <a:pt x="0" y="3801891"/>
                </a:lnTo>
                <a:lnTo>
                  <a:pt x="0" y="0"/>
                </a:lnTo>
                <a:close/>
              </a:path>
            </a:pathLst>
          </a:custGeom>
          <a:blipFill>
            <a:blip r:embed="rId2"/>
            <a:stretch>
              <a:fillRect/>
            </a:stretch>
          </a:blipFill>
        </p:spPr>
        <p:txBody>
          <a:bodyPr/>
          <a:lstStyle/>
          <a:p>
            <a:endParaRPr lang="en-US"/>
          </a:p>
        </p:txBody>
      </p:sp>
      <p:sp>
        <p:nvSpPr>
          <p:cNvPr id="5" name="Freeform 5"/>
          <p:cNvSpPr/>
          <p:nvPr/>
        </p:nvSpPr>
        <p:spPr>
          <a:xfrm>
            <a:off x="3282351" y="12601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4209139" y="3865417"/>
            <a:ext cx="9245663" cy="3779412"/>
          </a:xfrm>
          <a:prstGeom prst="rect">
            <a:avLst/>
          </a:prstGeom>
        </p:spPr>
        <p:txBody>
          <a:bodyPr lIns="0" tIns="0" rIns="0" bIns="0" rtlCol="0" anchor="t">
            <a:spAutoFit/>
          </a:bodyPr>
          <a:lstStyle/>
          <a:p>
            <a:pPr algn="ctr">
              <a:lnSpc>
                <a:spcPts val="10080"/>
              </a:lnSpc>
            </a:pPr>
            <a:r>
              <a:rPr lang="en-US" sz="7200">
                <a:solidFill>
                  <a:srgbClr val="845C2C"/>
                </a:solidFill>
                <a:latin typeface="#9Slide05 Dear Saturday"/>
              </a:rPr>
              <a:t>Xin chào và</a:t>
            </a:r>
          </a:p>
          <a:p>
            <a:pPr algn="ctr">
              <a:lnSpc>
                <a:spcPts val="10080"/>
              </a:lnSpc>
            </a:pPr>
            <a:r>
              <a:rPr lang="en-US" sz="7200">
                <a:solidFill>
                  <a:srgbClr val="845C2C"/>
                </a:solidFill>
                <a:latin typeface="#9Slide05 Dear Saturday"/>
              </a:rPr>
              <a:t> hẹn gặp lại các em!</a:t>
            </a:r>
          </a:p>
          <a:p>
            <a:pPr algn="ctr">
              <a:lnSpc>
                <a:spcPts val="10080"/>
              </a:lnSpc>
            </a:pPr>
            <a:endParaRPr lang="en-US" sz="7200">
              <a:solidFill>
                <a:srgbClr val="845C2C"/>
              </a:solidFill>
              <a:latin typeface="#9Slide05 Dear Saturday"/>
            </a:endParaRPr>
          </a:p>
        </p:txBody>
      </p:sp>
      <p:sp>
        <p:nvSpPr>
          <p:cNvPr id="7" name="Freeform 7"/>
          <p:cNvSpPr/>
          <p:nvPr/>
        </p:nvSpPr>
        <p:spPr>
          <a:xfrm>
            <a:off x="2385716" y="745765"/>
            <a:ext cx="2487311" cy="3028689"/>
          </a:xfrm>
          <a:custGeom>
            <a:avLst/>
            <a:gdLst/>
            <a:ahLst/>
            <a:cxnLst/>
            <a:rect l="l" t="t" r="r" b="b"/>
            <a:pathLst>
              <a:path w="2487311" h="3028689">
                <a:moveTo>
                  <a:pt x="0" y="0"/>
                </a:moveTo>
                <a:lnTo>
                  <a:pt x="2487310" y="0"/>
                </a:lnTo>
                <a:lnTo>
                  <a:pt x="2487310" y="3028688"/>
                </a:lnTo>
                <a:lnTo>
                  <a:pt x="0" y="3028688"/>
                </a:lnTo>
                <a:lnTo>
                  <a:pt x="0" y="0"/>
                </a:lnTo>
                <a:close/>
              </a:path>
            </a:pathLst>
          </a:custGeom>
          <a:blipFill>
            <a:blip r:embed="rId7"/>
            <a:stretch>
              <a:fillRect/>
            </a:stretch>
          </a:blipFill>
        </p:spPr>
        <p:txBody>
          <a:bodyPr/>
          <a:lstStyle/>
          <a:p>
            <a:endParaRPr lang="en-US"/>
          </a:p>
        </p:txBody>
      </p:sp>
      <p:sp>
        <p:nvSpPr>
          <p:cNvPr id="8" name="Freeform 8"/>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8"/>
            <a:stretch>
              <a:fillRect/>
            </a:stretch>
          </a:blipFill>
        </p:spPr>
        <p:txBody>
          <a:bodyPr/>
          <a:lstStyle/>
          <a:p>
            <a:endParaRPr lang="en-US"/>
          </a:p>
        </p:txBody>
      </p:sp>
      <p:sp>
        <p:nvSpPr>
          <p:cNvPr id="9" name="Freeform 9"/>
          <p:cNvSpPr/>
          <p:nvPr/>
        </p:nvSpPr>
        <p:spPr>
          <a:xfrm>
            <a:off x="13454801" y="6632572"/>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9"/>
            <a:stretch>
              <a:fillRect/>
            </a:stretch>
          </a:blipFill>
        </p:spPr>
        <p:txBody>
          <a:bodyPr/>
          <a:lstStyle/>
          <a:p>
            <a:endParaRPr lang="en-US"/>
          </a:p>
        </p:txBody>
      </p:sp>
      <p:sp>
        <p:nvSpPr>
          <p:cNvPr id="10" name="Freeform 10"/>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10"/>
            <a:stretch>
              <a:fillRect/>
            </a:stretch>
          </a:blipFill>
        </p:spPr>
        <p:txBody>
          <a:bodyPr/>
          <a:lstStyle/>
          <a:p>
            <a:endParaRPr lang="en-US"/>
          </a:p>
        </p:txBody>
      </p:sp>
      <p:sp>
        <p:nvSpPr>
          <p:cNvPr id="11" name="Freeform 11"/>
          <p:cNvSpPr/>
          <p:nvPr/>
        </p:nvSpPr>
        <p:spPr>
          <a:xfrm rot="-10419309">
            <a:off x="-850871" y="5918994"/>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6481226" y="3102287"/>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11"/>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5400000">
            <a:off x="-7742725"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4"/>
            <a:stretch>
              <a:fillRect/>
            </a:stretch>
          </a:blipFill>
        </p:spPr>
        <p:txBody>
          <a:bodyPr/>
          <a:lstStyle/>
          <a:p>
            <a:endParaRPr lang="en-US"/>
          </a:p>
        </p:txBody>
      </p:sp>
      <p:sp>
        <p:nvSpPr>
          <p:cNvPr id="4" name="Freeform 4"/>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6"/>
            <a:stretch>
              <a:fillRect/>
            </a:stretch>
          </a:blipFill>
        </p:spPr>
        <p:txBody>
          <a:bodyPr/>
          <a:lstStyle/>
          <a:p>
            <a:endParaRPr lang="en-US"/>
          </a:p>
        </p:txBody>
      </p:sp>
      <p:sp>
        <p:nvSpPr>
          <p:cNvPr id="6" name="Freeform 6"/>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10800000">
            <a:off x="15860577" y="586000"/>
            <a:ext cx="2427423" cy="2419278"/>
          </a:xfrm>
          <a:custGeom>
            <a:avLst/>
            <a:gdLst/>
            <a:ahLst/>
            <a:cxnLst/>
            <a:rect l="l" t="t" r="r" b="b"/>
            <a:pathLst>
              <a:path w="2427423" h="2419278">
                <a:moveTo>
                  <a:pt x="0" y="0"/>
                </a:moveTo>
                <a:lnTo>
                  <a:pt x="2427423" y="0"/>
                </a:lnTo>
                <a:lnTo>
                  <a:pt x="2427423" y="2419277"/>
                </a:lnTo>
                <a:lnTo>
                  <a:pt x="0" y="2419277"/>
                </a:lnTo>
                <a:lnTo>
                  <a:pt x="0" y="0"/>
                </a:lnTo>
                <a:close/>
              </a:path>
            </a:pathLst>
          </a:custGeom>
          <a:blipFill>
            <a:blip r:embed="rId9"/>
            <a:stretch>
              <a:fillRect/>
            </a:stretch>
          </a:blipFill>
        </p:spPr>
        <p:txBody>
          <a:bodyPr/>
          <a:lstStyle/>
          <a:p>
            <a:endParaRPr lang="en-US"/>
          </a:p>
        </p:txBody>
      </p:sp>
      <p:sp>
        <p:nvSpPr>
          <p:cNvPr id="9" name="Freeform 9"/>
          <p:cNvSpPr/>
          <p:nvPr/>
        </p:nvSpPr>
        <p:spPr>
          <a:xfrm>
            <a:off x="1731503" y="6946981"/>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837158" y="3075630"/>
            <a:ext cx="16237131" cy="3086100"/>
            <a:chOff x="0" y="0"/>
            <a:chExt cx="4276446" cy="812800"/>
          </a:xfrm>
        </p:grpSpPr>
        <p:sp>
          <p:nvSpPr>
            <p:cNvPr id="11" name="Freeform 11"/>
            <p:cNvSpPr/>
            <p:nvPr/>
          </p:nvSpPr>
          <p:spPr>
            <a:xfrm>
              <a:off x="0" y="0"/>
              <a:ext cx="4276446" cy="812800"/>
            </a:xfrm>
            <a:custGeom>
              <a:avLst/>
              <a:gdLst/>
              <a:ahLst/>
              <a:cxnLst/>
              <a:rect l="l" t="t" r="r" b="b"/>
              <a:pathLst>
                <a:path w="4276446" h="812800">
                  <a:moveTo>
                    <a:pt x="7152" y="0"/>
                  </a:moveTo>
                  <a:lnTo>
                    <a:pt x="4269294" y="0"/>
                  </a:lnTo>
                  <a:cubicBezTo>
                    <a:pt x="4273244" y="0"/>
                    <a:pt x="4276446" y="3202"/>
                    <a:pt x="4276446" y="7152"/>
                  </a:cubicBezTo>
                  <a:lnTo>
                    <a:pt x="4276446" y="805648"/>
                  </a:lnTo>
                  <a:cubicBezTo>
                    <a:pt x="4276446" y="807545"/>
                    <a:pt x="4275693" y="809364"/>
                    <a:pt x="4274351" y="810705"/>
                  </a:cubicBezTo>
                  <a:cubicBezTo>
                    <a:pt x="4273010" y="812046"/>
                    <a:pt x="4271191" y="812800"/>
                    <a:pt x="4269294" y="812800"/>
                  </a:cubicBezTo>
                  <a:lnTo>
                    <a:pt x="7152" y="812800"/>
                  </a:lnTo>
                  <a:cubicBezTo>
                    <a:pt x="5255" y="812800"/>
                    <a:pt x="3436" y="812046"/>
                    <a:pt x="2095" y="810705"/>
                  </a:cubicBezTo>
                  <a:cubicBezTo>
                    <a:pt x="754" y="809364"/>
                    <a:pt x="0" y="807545"/>
                    <a:pt x="0" y="805648"/>
                  </a:cubicBezTo>
                  <a:lnTo>
                    <a:pt x="0" y="7152"/>
                  </a:lnTo>
                  <a:cubicBezTo>
                    <a:pt x="0" y="5255"/>
                    <a:pt x="754" y="3436"/>
                    <a:pt x="2095" y="2095"/>
                  </a:cubicBezTo>
                  <a:cubicBezTo>
                    <a:pt x="3436" y="754"/>
                    <a:pt x="5255" y="0"/>
                    <a:pt x="7152" y="0"/>
                  </a:cubicBezTo>
                  <a:close/>
                </a:path>
              </a:pathLst>
            </a:custGeom>
            <a:solidFill>
              <a:srgbClr val="D6CCBC"/>
            </a:solidFill>
            <a:ln w="38100" cap="sq">
              <a:solidFill>
                <a:srgbClr val="A58869"/>
              </a:solidFill>
              <a:prstDash val="solid"/>
              <a:miter/>
            </a:ln>
          </p:spPr>
          <p:txBody>
            <a:bodyPr/>
            <a:lstStyle/>
            <a:p>
              <a:endParaRPr lang="en-US"/>
            </a:p>
          </p:txBody>
        </p:sp>
        <p:sp>
          <p:nvSpPr>
            <p:cNvPr id="12" name="TextBox 12"/>
            <p:cNvSpPr txBox="1"/>
            <p:nvPr/>
          </p:nvSpPr>
          <p:spPr>
            <a:xfrm>
              <a:off x="0" y="-28575"/>
              <a:ext cx="4276446" cy="8413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233258" y="6744549"/>
            <a:ext cx="12841030" cy="3086100"/>
            <a:chOff x="0" y="0"/>
            <a:chExt cx="3382000" cy="812800"/>
          </a:xfrm>
        </p:grpSpPr>
        <p:sp>
          <p:nvSpPr>
            <p:cNvPr id="14" name="Freeform 14"/>
            <p:cNvSpPr/>
            <p:nvPr/>
          </p:nvSpPr>
          <p:spPr>
            <a:xfrm>
              <a:off x="0" y="0"/>
              <a:ext cx="3382000" cy="812800"/>
            </a:xfrm>
            <a:custGeom>
              <a:avLst/>
              <a:gdLst/>
              <a:ahLst/>
              <a:cxnLst/>
              <a:rect l="l" t="t" r="r" b="b"/>
              <a:pathLst>
                <a:path w="3382000" h="812800">
                  <a:moveTo>
                    <a:pt x="9044" y="0"/>
                  </a:moveTo>
                  <a:lnTo>
                    <a:pt x="3372956" y="0"/>
                  </a:lnTo>
                  <a:cubicBezTo>
                    <a:pt x="3375355" y="0"/>
                    <a:pt x="3377655" y="953"/>
                    <a:pt x="3379351" y="2649"/>
                  </a:cubicBezTo>
                  <a:cubicBezTo>
                    <a:pt x="3381047" y="4345"/>
                    <a:pt x="3382000" y="6645"/>
                    <a:pt x="3382000" y="9044"/>
                  </a:cubicBezTo>
                  <a:lnTo>
                    <a:pt x="3382000" y="803756"/>
                  </a:lnTo>
                  <a:cubicBezTo>
                    <a:pt x="3382000" y="806155"/>
                    <a:pt x="3381047" y="808455"/>
                    <a:pt x="3379351" y="810151"/>
                  </a:cubicBezTo>
                  <a:cubicBezTo>
                    <a:pt x="3377655" y="811847"/>
                    <a:pt x="3375355" y="812800"/>
                    <a:pt x="3372956" y="812800"/>
                  </a:cubicBezTo>
                  <a:lnTo>
                    <a:pt x="9044" y="812800"/>
                  </a:lnTo>
                  <a:cubicBezTo>
                    <a:pt x="6645" y="812800"/>
                    <a:pt x="4345" y="811847"/>
                    <a:pt x="2649" y="810151"/>
                  </a:cubicBezTo>
                  <a:cubicBezTo>
                    <a:pt x="953" y="808455"/>
                    <a:pt x="0" y="806155"/>
                    <a:pt x="0" y="803756"/>
                  </a:cubicBezTo>
                  <a:lnTo>
                    <a:pt x="0" y="9044"/>
                  </a:lnTo>
                  <a:cubicBezTo>
                    <a:pt x="0" y="6645"/>
                    <a:pt x="953" y="4345"/>
                    <a:pt x="2649" y="2649"/>
                  </a:cubicBezTo>
                  <a:cubicBezTo>
                    <a:pt x="4345" y="953"/>
                    <a:pt x="6645" y="0"/>
                    <a:pt x="9044" y="0"/>
                  </a:cubicBezTo>
                  <a:close/>
                </a:path>
              </a:pathLst>
            </a:custGeom>
            <a:solidFill>
              <a:srgbClr val="D6CCBC"/>
            </a:solidFill>
            <a:ln w="38100" cap="sq">
              <a:solidFill>
                <a:srgbClr val="A58869"/>
              </a:solidFill>
              <a:prstDash val="solid"/>
              <a:miter/>
            </a:ln>
          </p:spPr>
          <p:txBody>
            <a:bodyPr/>
            <a:lstStyle/>
            <a:p>
              <a:endParaRPr lang="en-US"/>
            </a:p>
          </p:txBody>
        </p:sp>
        <p:sp>
          <p:nvSpPr>
            <p:cNvPr id="15" name="TextBox 15"/>
            <p:cNvSpPr txBox="1"/>
            <p:nvPr/>
          </p:nvSpPr>
          <p:spPr>
            <a:xfrm>
              <a:off x="0" y="-28575"/>
              <a:ext cx="3382000" cy="84137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52527" y="510866"/>
            <a:ext cx="13853124" cy="1631152"/>
          </a:xfrm>
          <a:prstGeom prst="rect">
            <a:avLst/>
          </a:prstGeom>
        </p:spPr>
        <p:txBody>
          <a:bodyPr wrap="square" lIns="0" tIns="0" rIns="0" bIns="0" rtlCol="0" anchor="t">
            <a:spAutoFit/>
          </a:bodyPr>
          <a:lstStyle/>
          <a:p>
            <a:pPr algn="ctr">
              <a:lnSpc>
                <a:spcPts val="14560"/>
              </a:lnSpc>
              <a:spcBef>
                <a:spcPct val="0"/>
              </a:spcBef>
            </a:pPr>
            <a:r>
              <a:rPr lang="en-US" sz="10400" dirty="0">
                <a:solidFill>
                  <a:srgbClr val="8F7452"/>
                </a:solidFill>
                <a:latin typeface="#9Slide07 SFU Blackout"/>
              </a:rPr>
              <a:t>NGHỆ THUẬT SẮP ĐẶT</a:t>
            </a:r>
          </a:p>
        </p:txBody>
      </p:sp>
      <p:sp>
        <p:nvSpPr>
          <p:cNvPr id="17" name="TextBox 17"/>
          <p:cNvSpPr txBox="1"/>
          <p:nvPr/>
        </p:nvSpPr>
        <p:spPr>
          <a:xfrm>
            <a:off x="9139238" y="828675"/>
            <a:ext cx="9525" cy="1783714"/>
          </a:xfrm>
          <a:prstGeom prst="rect">
            <a:avLst/>
          </a:prstGeom>
        </p:spPr>
        <p:txBody>
          <a:bodyPr lIns="0" tIns="0" rIns="0" bIns="0" rtlCol="0" anchor="t">
            <a:spAutoFit/>
          </a:bodyPr>
          <a:lstStyle/>
          <a:p>
            <a:pPr algn="ctr">
              <a:lnSpc>
                <a:spcPts val="14560"/>
              </a:lnSpc>
              <a:spcBef>
                <a:spcPct val="0"/>
              </a:spcBef>
            </a:pPr>
            <a:endParaRPr/>
          </a:p>
        </p:txBody>
      </p:sp>
      <p:sp>
        <p:nvSpPr>
          <p:cNvPr id="18" name="TextBox 18"/>
          <p:cNvSpPr txBox="1"/>
          <p:nvPr/>
        </p:nvSpPr>
        <p:spPr>
          <a:xfrm>
            <a:off x="2756487" y="3910855"/>
            <a:ext cx="15239325" cy="1545554"/>
          </a:xfrm>
          <a:prstGeom prst="rect">
            <a:avLst/>
          </a:prstGeom>
        </p:spPr>
        <p:txBody>
          <a:bodyPr lIns="0" tIns="0" rIns="0" bIns="0" rtlCol="0" anchor="t">
            <a:spAutoFit/>
          </a:bodyPr>
          <a:lstStyle/>
          <a:p>
            <a:pPr>
              <a:lnSpc>
                <a:spcPts val="6159"/>
              </a:lnSpc>
            </a:pPr>
            <a:r>
              <a:rPr lang="en-US" sz="4399">
                <a:solidFill>
                  <a:srgbClr val="000000"/>
                </a:solidFill>
                <a:latin typeface="Roboto Condensed"/>
              </a:rPr>
              <a:t>1. Quang Trung/sai/khiêng/vua/gấp/rút/liền/đội/ván/che/ vừa/xông/vừa/thẳng/trước/lên.</a:t>
            </a:r>
          </a:p>
        </p:txBody>
      </p:sp>
      <p:sp>
        <p:nvSpPr>
          <p:cNvPr id="19" name="TextBox 19"/>
          <p:cNvSpPr txBox="1"/>
          <p:nvPr/>
        </p:nvSpPr>
        <p:spPr>
          <a:xfrm>
            <a:off x="4734816" y="7466655"/>
            <a:ext cx="11837913" cy="1545590"/>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Italics"/>
              </a:rPr>
              <a:t>Vua</a:t>
            </a:r>
            <a:r>
              <a:rPr lang="en-US" sz="4399" dirty="0">
                <a:solidFill>
                  <a:srgbClr val="000000"/>
                </a:solidFill>
                <a:latin typeface="Roboto Condensed Italics"/>
              </a:rPr>
              <a:t> Quang Trung </a:t>
            </a:r>
            <a:r>
              <a:rPr lang="en-US" sz="4399" dirty="0" err="1">
                <a:solidFill>
                  <a:srgbClr val="000000"/>
                </a:solidFill>
                <a:latin typeface="Roboto Condensed Italics"/>
              </a:rPr>
              <a:t>liền</a:t>
            </a:r>
            <a:r>
              <a:rPr lang="en-US" sz="4399" dirty="0">
                <a:solidFill>
                  <a:srgbClr val="000000"/>
                </a:solidFill>
                <a:latin typeface="Roboto Condensed Italics"/>
              </a:rPr>
              <a:t> </a:t>
            </a:r>
            <a:r>
              <a:rPr lang="en-US" sz="4399" dirty="0" err="1">
                <a:solidFill>
                  <a:srgbClr val="000000"/>
                </a:solidFill>
                <a:latin typeface="Roboto Condensed Italics"/>
              </a:rPr>
              <a:t>gấp</a:t>
            </a:r>
            <a:r>
              <a:rPr lang="en-US" sz="4399" dirty="0">
                <a:solidFill>
                  <a:srgbClr val="000000"/>
                </a:solidFill>
                <a:latin typeface="Roboto Condensed Italics"/>
              </a:rPr>
              <a:t> </a:t>
            </a:r>
            <a:r>
              <a:rPr lang="en-US" sz="4399" dirty="0" err="1">
                <a:solidFill>
                  <a:srgbClr val="000000"/>
                </a:solidFill>
                <a:latin typeface="Roboto Condensed Italics"/>
              </a:rPr>
              <a:t>rút</a:t>
            </a:r>
            <a:r>
              <a:rPr lang="en-US" sz="4399" dirty="0">
                <a:solidFill>
                  <a:srgbClr val="000000"/>
                </a:solidFill>
                <a:latin typeface="Roboto Condensed Italics"/>
              </a:rPr>
              <a:t> </a:t>
            </a:r>
            <a:r>
              <a:rPr lang="en-US" sz="4399" dirty="0" err="1">
                <a:solidFill>
                  <a:srgbClr val="000000"/>
                </a:solidFill>
                <a:latin typeface="Roboto Condensed Italics"/>
              </a:rPr>
              <a:t>sai</a:t>
            </a:r>
            <a:r>
              <a:rPr lang="en-US" sz="4399" dirty="0">
                <a:solidFill>
                  <a:srgbClr val="000000"/>
                </a:solidFill>
                <a:latin typeface="Roboto Condensed Italics"/>
              </a:rPr>
              <a:t> </a:t>
            </a:r>
            <a:r>
              <a:rPr lang="en-US" sz="4399" dirty="0" err="1">
                <a:solidFill>
                  <a:srgbClr val="000000"/>
                </a:solidFill>
                <a:latin typeface="Roboto Condensed Italics"/>
              </a:rPr>
              <a:t>đội</a:t>
            </a:r>
            <a:r>
              <a:rPr lang="en-US" sz="4399" dirty="0">
                <a:solidFill>
                  <a:srgbClr val="000000"/>
                </a:solidFill>
                <a:latin typeface="Roboto Condensed Italics"/>
              </a:rPr>
              <a:t> </a:t>
            </a:r>
            <a:r>
              <a:rPr lang="en-US" sz="4399" dirty="0" err="1">
                <a:solidFill>
                  <a:srgbClr val="000000"/>
                </a:solidFill>
                <a:latin typeface="Roboto Condensed Italics"/>
              </a:rPr>
              <a:t>khiêng</a:t>
            </a:r>
            <a:r>
              <a:rPr lang="en-US" sz="4399" dirty="0">
                <a:solidFill>
                  <a:srgbClr val="000000"/>
                </a:solidFill>
                <a:latin typeface="Roboto Condensed Italics"/>
              </a:rPr>
              <a:t> </a:t>
            </a:r>
            <a:r>
              <a:rPr lang="en-US" sz="4399" dirty="0" err="1">
                <a:solidFill>
                  <a:srgbClr val="000000"/>
                </a:solidFill>
                <a:latin typeface="Roboto Condensed Italics"/>
              </a:rPr>
              <a:t>ván</a:t>
            </a:r>
            <a:r>
              <a:rPr lang="en-US" sz="4399" dirty="0">
                <a:solidFill>
                  <a:srgbClr val="000000"/>
                </a:solidFill>
                <a:latin typeface="Roboto Condensed Italics"/>
              </a:rPr>
              <a:t> </a:t>
            </a:r>
            <a:r>
              <a:rPr lang="en-US" sz="4399" dirty="0" err="1">
                <a:solidFill>
                  <a:srgbClr val="000000"/>
                </a:solidFill>
                <a:latin typeface="Roboto Condensed Italics"/>
              </a:rPr>
              <a:t>vừa</a:t>
            </a:r>
            <a:r>
              <a:rPr lang="en-US" sz="4399" dirty="0">
                <a:solidFill>
                  <a:srgbClr val="000000"/>
                </a:solidFill>
                <a:latin typeface="Roboto Condensed Italics"/>
              </a:rPr>
              <a:t> </a:t>
            </a:r>
            <a:r>
              <a:rPr lang="en-US" sz="4399" dirty="0" err="1">
                <a:solidFill>
                  <a:srgbClr val="000000"/>
                </a:solidFill>
                <a:latin typeface="Roboto Condensed Italics"/>
              </a:rPr>
              <a:t>che</a:t>
            </a:r>
            <a:r>
              <a:rPr lang="en-US" sz="4399" dirty="0">
                <a:solidFill>
                  <a:srgbClr val="000000"/>
                </a:solidFill>
                <a:latin typeface="Roboto Condensed Italics"/>
              </a:rPr>
              <a:t> </a:t>
            </a:r>
            <a:r>
              <a:rPr lang="en-US" sz="4399" dirty="0" err="1">
                <a:solidFill>
                  <a:srgbClr val="000000"/>
                </a:solidFill>
                <a:latin typeface="Roboto Condensed Italics"/>
              </a:rPr>
              <a:t>vừa</a:t>
            </a:r>
            <a:r>
              <a:rPr lang="en-US" sz="4399" dirty="0">
                <a:solidFill>
                  <a:srgbClr val="000000"/>
                </a:solidFill>
                <a:latin typeface="Roboto Condensed Italics"/>
              </a:rPr>
              <a:t> </a:t>
            </a:r>
            <a:r>
              <a:rPr lang="en-US" sz="4399" dirty="0" err="1">
                <a:solidFill>
                  <a:srgbClr val="000000"/>
                </a:solidFill>
                <a:latin typeface="Roboto Condensed Italics"/>
              </a:rPr>
              <a:t>xông</a:t>
            </a:r>
            <a:r>
              <a:rPr lang="en-US" sz="4399" dirty="0">
                <a:solidFill>
                  <a:srgbClr val="000000"/>
                </a:solidFill>
                <a:latin typeface="Roboto Condensed Italics"/>
              </a:rPr>
              <a:t> </a:t>
            </a:r>
            <a:r>
              <a:rPr lang="en-US" sz="4399" dirty="0" err="1">
                <a:solidFill>
                  <a:srgbClr val="000000"/>
                </a:solidFill>
                <a:latin typeface="Roboto Condensed Italics"/>
              </a:rPr>
              <a:t>thẳng</a:t>
            </a:r>
            <a:r>
              <a:rPr lang="en-US" sz="4399" dirty="0">
                <a:solidFill>
                  <a:srgbClr val="000000"/>
                </a:solidFill>
                <a:latin typeface="Roboto Condensed Italics"/>
              </a:rPr>
              <a:t> </a:t>
            </a:r>
            <a:r>
              <a:rPr lang="en-US" sz="4399" dirty="0" err="1">
                <a:solidFill>
                  <a:srgbClr val="000000"/>
                </a:solidFill>
                <a:latin typeface="Roboto Condensed Italics"/>
              </a:rPr>
              <a:t>lên</a:t>
            </a:r>
            <a:r>
              <a:rPr lang="en-US" sz="4399" dirty="0">
                <a:solidFill>
                  <a:srgbClr val="000000"/>
                </a:solidFill>
                <a:latin typeface="Roboto Condensed Italics"/>
              </a:rPr>
              <a:t> </a:t>
            </a:r>
            <a:r>
              <a:rPr lang="en-US" sz="4399" dirty="0" err="1">
                <a:solidFill>
                  <a:srgbClr val="000000"/>
                </a:solidFill>
                <a:latin typeface="Roboto Condensed Italics"/>
              </a:rPr>
              <a:t>phía</a:t>
            </a:r>
            <a:r>
              <a:rPr lang="en-US" sz="4399" dirty="0">
                <a:solidFill>
                  <a:srgbClr val="000000"/>
                </a:solidFill>
                <a:latin typeface="Roboto Condensed Italics"/>
              </a:rPr>
              <a:t> </a:t>
            </a:r>
            <a:r>
              <a:rPr lang="en-US" sz="4399" dirty="0" err="1">
                <a:solidFill>
                  <a:srgbClr val="000000"/>
                </a:solidFill>
                <a:latin typeface="Roboto Condensed Italics"/>
              </a:rPr>
              <a:t>trước</a:t>
            </a:r>
            <a:r>
              <a:rPr lang="en-US" sz="4399" dirty="0">
                <a:solidFill>
                  <a:srgbClr val="000000"/>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5400000">
            <a:off x="-7742725" y="1527635"/>
            <a:ext cx="10915818" cy="7231730"/>
          </a:xfrm>
          <a:custGeom>
            <a:avLst/>
            <a:gdLst/>
            <a:ahLst/>
            <a:cxnLst/>
            <a:rect l="l" t="t" r="r" b="b"/>
            <a:pathLst>
              <a:path w="10915818" h="7231730">
                <a:moveTo>
                  <a:pt x="0" y="0"/>
                </a:moveTo>
                <a:lnTo>
                  <a:pt x="10915818" y="0"/>
                </a:lnTo>
                <a:lnTo>
                  <a:pt x="10915818" y="7231730"/>
                </a:lnTo>
                <a:lnTo>
                  <a:pt x="0" y="72317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4"/>
            <a:stretch>
              <a:fillRect/>
            </a:stretch>
          </a:blipFill>
        </p:spPr>
        <p:txBody>
          <a:bodyPr/>
          <a:lstStyle/>
          <a:p>
            <a:endParaRPr lang="en-US"/>
          </a:p>
        </p:txBody>
      </p:sp>
      <p:sp>
        <p:nvSpPr>
          <p:cNvPr id="4" name="Freeform 4"/>
          <p:cNvSpPr/>
          <p:nvPr/>
        </p:nvSpPr>
        <p:spPr>
          <a:xfrm>
            <a:off x="-169443" y="5456409"/>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6"/>
            <a:stretch>
              <a:fillRect/>
            </a:stretch>
          </a:blipFill>
        </p:spPr>
        <p:txBody>
          <a:bodyPr/>
          <a:lstStyle/>
          <a:p>
            <a:endParaRPr lang="en-US"/>
          </a:p>
        </p:txBody>
      </p:sp>
      <p:sp>
        <p:nvSpPr>
          <p:cNvPr id="6" name="Freeform 6"/>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10800000">
            <a:off x="15860577" y="586000"/>
            <a:ext cx="2427423" cy="2419278"/>
          </a:xfrm>
          <a:custGeom>
            <a:avLst/>
            <a:gdLst/>
            <a:ahLst/>
            <a:cxnLst/>
            <a:rect l="l" t="t" r="r" b="b"/>
            <a:pathLst>
              <a:path w="2427423" h="2419278">
                <a:moveTo>
                  <a:pt x="0" y="0"/>
                </a:moveTo>
                <a:lnTo>
                  <a:pt x="2427423" y="0"/>
                </a:lnTo>
                <a:lnTo>
                  <a:pt x="2427423" y="2419277"/>
                </a:lnTo>
                <a:lnTo>
                  <a:pt x="0" y="2419277"/>
                </a:lnTo>
                <a:lnTo>
                  <a:pt x="0" y="0"/>
                </a:lnTo>
                <a:close/>
              </a:path>
            </a:pathLst>
          </a:custGeom>
          <a:blipFill>
            <a:blip r:embed="rId9"/>
            <a:stretch>
              <a:fillRect/>
            </a:stretch>
          </a:blipFill>
        </p:spPr>
        <p:txBody>
          <a:bodyPr/>
          <a:lstStyle/>
          <a:p>
            <a:endParaRPr lang="en-US"/>
          </a:p>
        </p:txBody>
      </p:sp>
      <p:sp>
        <p:nvSpPr>
          <p:cNvPr id="9" name="Freeform 9"/>
          <p:cNvSpPr/>
          <p:nvPr/>
        </p:nvSpPr>
        <p:spPr>
          <a:xfrm>
            <a:off x="1731503" y="6946981"/>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837158" y="3075630"/>
            <a:ext cx="16237131" cy="3086100"/>
            <a:chOff x="0" y="0"/>
            <a:chExt cx="4276446" cy="812800"/>
          </a:xfrm>
        </p:grpSpPr>
        <p:sp>
          <p:nvSpPr>
            <p:cNvPr id="11" name="Freeform 11"/>
            <p:cNvSpPr/>
            <p:nvPr/>
          </p:nvSpPr>
          <p:spPr>
            <a:xfrm>
              <a:off x="0" y="0"/>
              <a:ext cx="4276446" cy="812800"/>
            </a:xfrm>
            <a:custGeom>
              <a:avLst/>
              <a:gdLst/>
              <a:ahLst/>
              <a:cxnLst/>
              <a:rect l="l" t="t" r="r" b="b"/>
              <a:pathLst>
                <a:path w="4276446" h="812800">
                  <a:moveTo>
                    <a:pt x="7152" y="0"/>
                  </a:moveTo>
                  <a:lnTo>
                    <a:pt x="4269294" y="0"/>
                  </a:lnTo>
                  <a:cubicBezTo>
                    <a:pt x="4273244" y="0"/>
                    <a:pt x="4276446" y="3202"/>
                    <a:pt x="4276446" y="7152"/>
                  </a:cubicBezTo>
                  <a:lnTo>
                    <a:pt x="4276446" y="805648"/>
                  </a:lnTo>
                  <a:cubicBezTo>
                    <a:pt x="4276446" y="807545"/>
                    <a:pt x="4275693" y="809364"/>
                    <a:pt x="4274351" y="810705"/>
                  </a:cubicBezTo>
                  <a:cubicBezTo>
                    <a:pt x="4273010" y="812046"/>
                    <a:pt x="4271191" y="812800"/>
                    <a:pt x="4269294" y="812800"/>
                  </a:cubicBezTo>
                  <a:lnTo>
                    <a:pt x="7152" y="812800"/>
                  </a:lnTo>
                  <a:cubicBezTo>
                    <a:pt x="5255" y="812800"/>
                    <a:pt x="3436" y="812046"/>
                    <a:pt x="2095" y="810705"/>
                  </a:cubicBezTo>
                  <a:cubicBezTo>
                    <a:pt x="754" y="809364"/>
                    <a:pt x="0" y="807545"/>
                    <a:pt x="0" y="805648"/>
                  </a:cubicBezTo>
                  <a:lnTo>
                    <a:pt x="0" y="7152"/>
                  </a:lnTo>
                  <a:cubicBezTo>
                    <a:pt x="0" y="5255"/>
                    <a:pt x="754" y="3436"/>
                    <a:pt x="2095" y="2095"/>
                  </a:cubicBezTo>
                  <a:cubicBezTo>
                    <a:pt x="3436" y="754"/>
                    <a:pt x="5255" y="0"/>
                    <a:pt x="7152" y="0"/>
                  </a:cubicBezTo>
                  <a:close/>
                </a:path>
              </a:pathLst>
            </a:custGeom>
            <a:solidFill>
              <a:srgbClr val="D6CCBC"/>
            </a:solidFill>
            <a:ln w="38100" cap="sq">
              <a:solidFill>
                <a:srgbClr val="A58869"/>
              </a:solidFill>
              <a:prstDash val="solid"/>
              <a:miter/>
            </a:ln>
          </p:spPr>
          <p:txBody>
            <a:bodyPr/>
            <a:lstStyle/>
            <a:p>
              <a:endParaRPr lang="en-US"/>
            </a:p>
          </p:txBody>
        </p:sp>
        <p:sp>
          <p:nvSpPr>
            <p:cNvPr id="12" name="TextBox 12"/>
            <p:cNvSpPr txBox="1"/>
            <p:nvPr/>
          </p:nvSpPr>
          <p:spPr>
            <a:xfrm>
              <a:off x="0" y="-28575"/>
              <a:ext cx="4276446" cy="8413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233258" y="6744549"/>
            <a:ext cx="12841030" cy="3086100"/>
            <a:chOff x="0" y="0"/>
            <a:chExt cx="3382000" cy="812800"/>
          </a:xfrm>
        </p:grpSpPr>
        <p:sp>
          <p:nvSpPr>
            <p:cNvPr id="14" name="Freeform 14"/>
            <p:cNvSpPr/>
            <p:nvPr/>
          </p:nvSpPr>
          <p:spPr>
            <a:xfrm>
              <a:off x="0" y="0"/>
              <a:ext cx="3382000" cy="812800"/>
            </a:xfrm>
            <a:custGeom>
              <a:avLst/>
              <a:gdLst/>
              <a:ahLst/>
              <a:cxnLst/>
              <a:rect l="l" t="t" r="r" b="b"/>
              <a:pathLst>
                <a:path w="3382000" h="812800">
                  <a:moveTo>
                    <a:pt x="9044" y="0"/>
                  </a:moveTo>
                  <a:lnTo>
                    <a:pt x="3372956" y="0"/>
                  </a:lnTo>
                  <a:cubicBezTo>
                    <a:pt x="3375355" y="0"/>
                    <a:pt x="3377655" y="953"/>
                    <a:pt x="3379351" y="2649"/>
                  </a:cubicBezTo>
                  <a:cubicBezTo>
                    <a:pt x="3381047" y="4345"/>
                    <a:pt x="3382000" y="6645"/>
                    <a:pt x="3382000" y="9044"/>
                  </a:cubicBezTo>
                  <a:lnTo>
                    <a:pt x="3382000" y="803756"/>
                  </a:lnTo>
                  <a:cubicBezTo>
                    <a:pt x="3382000" y="806155"/>
                    <a:pt x="3381047" y="808455"/>
                    <a:pt x="3379351" y="810151"/>
                  </a:cubicBezTo>
                  <a:cubicBezTo>
                    <a:pt x="3377655" y="811847"/>
                    <a:pt x="3375355" y="812800"/>
                    <a:pt x="3372956" y="812800"/>
                  </a:cubicBezTo>
                  <a:lnTo>
                    <a:pt x="9044" y="812800"/>
                  </a:lnTo>
                  <a:cubicBezTo>
                    <a:pt x="6645" y="812800"/>
                    <a:pt x="4345" y="811847"/>
                    <a:pt x="2649" y="810151"/>
                  </a:cubicBezTo>
                  <a:cubicBezTo>
                    <a:pt x="953" y="808455"/>
                    <a:pt x="0" y="806155"/>
                    <a:pt x="0" y="803756"/>
                  </a:cubicBezTo>
                  <a:lnTo>
                    <a:pt x="0" y="9044"/>
                  </a:lnTo>
                  <a:cubicBezTo>
                    <a:pt x="0" y="6645"/>
                    <a:pt x="953" y="4345"/>
                    <a:pt x="2649" y="2649"/>
                  </a:cubicBezTo>
                  <a:cubicBezTo>
                    <a:pt x="4345" y="953"/>
                    <a:pt x="6645" y="0"/>
                    <a:pt x="9044" y="0"/>
                  </a:cubicBezTo>
                  <a:close/>
                </a:path>
              </a:pathLst>
            </a:custGeom>
            <a:solidFill>
              <a:srgbClr val="D6CCBC"/>
            </a:solidFill>
            <a:ln w="38100" cap="sq">
              <a:solidFill>
                <a:srgbClr val="A58869"/>
              </a:solidFill>
              <a:prstDash val="solid"/>
              <a:miter/>
            </a:ln>
          </p:spPr>
          <p:txBody>
            <a:bodyPr/>
            <a:lstStyle/>
            <a:p>
              <a:endParaRPr lang="en-US"/>
            </a:p>
          </p:txBody>
        </p:sp>
        <p:sp>
          <p:nvSpPr>
            <p:cNvPr id="15" name="TextBox 15"/>
            <p:cNvSpPr txBox="1"/>
            <p:nvPr/>
          </p:nvSpPr>
          <p:spPr>
            <a:xfrm>
              <a:off x="0" y="-28575"/>
              <a:ext cx="3382000" cy="84137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11485" y="510866"/>
            <a:ext cx="13794165" cy="1631152"/>
          </a:xfrm>
          <a:prstGeom prst="rect">
            <a:avLst/>
          </a:prstGeom>
        </p:spPr>
        <p:txBody>
          <a:bodyPr wrap="square" lIns="0" tIns="0" rIns="0" bIns="0" rtlCol="0" anchor="t">
            <a:spAutoFit/>
          </a:bodyPr>
          <a:lstStyle/>
          <a:p>
            <a:pPr algn="ctr">
              <a:lnSpc>
                <a:spcPts val="14560"/>
              </a:lnSpc>
              <a:spcBef>
                <a:spcPct val="0"/>
              </a:spcBef>
            </a:pPr>
            <a:r>
              <a:rPr lang="en-US" sz="10400" dirty="0">
                <a:solidFill>
                  <a:srgbClr val="8F7452"/>
                </a:solidFill>
                <a:latin typeface="#9Slide07 SFU Blackout"/>
              </a:rPr>
              <a:t>NGHỆ THUẬT SẮP ĐẶT</a:t>
            </a:r>
          </a:p>
        </p:txBody>
      </p:sp>
      <p:sp>
        <p:nvSpPr>
          <p:cNvPr id="17" name="TextBox 17"/>
          <p:cNvSpPr txBox="1"/>
          <p:nvPr/>
        </p:nvSpPr>
        <p:spPr>
          <a:xfrm>
            <a:off x="9139238" y="828675"/>
            <a:ext cx="9525" cy="1783714"/>
          </a:xfrm>
          <a:prstGeom prst="rect">
            <a:avLst/>
          </a:prstGeom>
        </p:spPr>
        <p:txBody>
          <a:bodyPr lIns="0" tIns="0" rIns="0" bIns="0" rtlCol="0" anchor="t">
            <a:spAutoFit/>
          </a:bodyPr>
          <a:lstStyle/>
          <a:p>
            <a:pPr algn="ctr">
              <a:lnSpc>
                <a:spcPts val="14560"/>
              </a:lnSpc>
              <a:spcBef>
                <a:spcPct val="0"/>
              </a:spcBef>
            </a:pPr>
            <a:endParaRPr/>
          </a:p>
        </p:txBody>
      </p:sp>
      <p:sp>
        <p:nvSpPr>
          <p:cNvPr id="18" name="TextBox 18"/>
          <p:cNvSpPr txBox="1"/>
          <p:nvPr/>
        </p:nvSpPr>
        <p:spPr>
          <a:xfrm>
            <a:off x="4734816" y="7466655"/>
            <a:ext cx="11837913" cy="1545590"/>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Italics"/>
              </a:rPr>
              <a:t>Từ</a:t>
            </a:r>
            <a:r>
              <a:rPr lang="en-US" sz="4399" dirty="0">
                <a:solidFill>
                  <a:srgbClr val="000000"/>
                </a:solidFill>
                <a:latin typeface="Roboto Condensed Italics"/>
              </a:rPr>
              <a:t> </a:t>
            </a:r>
            <a:r>
              <a:rPr lang="en-US" sz="4399" dirty="0" err="1">
                <a:solidFill>
                  <a:srgbClr val="000000"/>
                </a:solidFill>
                <a:latin typeface="Roboto Condensed Italics"/>
              </a:rPr>
              <a:t>xưa</a:t>
            </a:r>
            <a:r>
              <a:rPr lang="en-US" sz="4399" dirty="0">
                <a:solidFill>
                  <a:srgbClr val="000000"/>
                </a:solidFill>
                <a:latin typeface="Roboto Condensed Italics"/>
              </a:rPr>
              <a:t>, </a:t>
            </a:r>
            <a:r>
              <a:rPr lang="en-US" sz="4399" dirty="0" err="1">
                <a:solidFill>
                  <a:srgbClr val="000000"/>
                </a:solidFill>
                <a:latin typeface="Roboto Condensed Italics"/>
              </a:rPr>
              <a:t>các</a:t>
            </a:r>
            <a:r>
              <a:rPr lang="en-US" sz="4399" dirty="0">
                <a:solidFill>
                  <a:srgbClr val="000000"/>
                </a:solidFill>
                <a:latin typeface="Roboto Condensed Italics"/>
              </a:rPr>
              <a:t> </a:t>
            </a:r>
            <a:r>
              <a:rPr lang="en-US" sz="4399" dirty="0" err="1">
                <a:solidFill>
                  <a:srgbClr val="000000"/>
                </a:solidFill>
                <a:latin typeface="Roboto Condensed Italics"/>
              </a:rPr>
              <a:t>nhà</a:t>
            </a:r>
            <a:r>
              <a:rPr lang="en-US" sz="4399" dirty="0">
                <a:solidFill>
                  <a:srgbClr val="000000"/>
                </a:solidFill>
                <a:latin typeface="Roboto Condensed Italics"/>
              </a:rPr>
              <a:t> </a:t>
            </a:r>
            <a:r>
              <a:rPr lang="en-US" sz="4399" dirty="0" err="1">
                <a:solidFill>
                  <a:srgbClr val="000000"/>
                </a:solidFill>
                <a:latin typeface="Roboto Condensed Italics"/>
              </a:rPr>
              <a:t>cầm</a:t>
            </a:r>
            <a:r>
              <a:rPr lang="en-US" sz="4399" dirty="0">
                <a:solidFill>
                  <a:srgbClr val="000000"/>
                </a:solidFill>
                <a:latin typeface="Roboto Condensed Italics"/>
              </a:rPr>
              <a:t> </a:t>
            </a:r>
            <a:r>
              <a:rPr lang="en-US" sz="4399" dirty="0" err="1">
                <a:solidFill>
                  <a:srgbClr val="000000"/>
                </a:solidFill>
                <a:latin typeface="Roboto Condensed Italics"/>
              </a:rPr>
              <a:t>quân</a:t>
            </a:r>
            <a:r>
              <a:rPr lang="en-US" sz="4399" dirty="0">
                <a:solidFill>
                  <a:srgbClr val="000000"/>
                </a:solidFill>
                <a:latin typeface="Roboto Condensed Italics"/>
              </a:rPr>
              <a:t> </a:t>
            </a:r>
            <a:r>
              <a:rPr lang="en-US" sz="4399" dirty="0" err="1">
                <a:solidFill>
                  <a:srgbClr val="000000"/>
                </a:solidFill>
                <a:latin typeface="Roboto Condensed Italics"/>
              </a:rPr>
              <a:t>chưa</a:t>
            </a:r>
            <a:r>
              <a:rPr lang="en-US" sz="4399" dirty="0">
                <a:solidFill>
                  <a:srgbClr val="000000"/>
                </a:solidFill>
                <a:latin typeface="Roboto Condensed Italics"/>
              </a:rPr>
              <a:t> </a:t>
            </a:r>
            <a:r>
              <a:rPr lang="en-US" sz="4399" dirty="0" err="1">
                <a:solidFill>
                  <a:srgbClr val="000000"/>
                </a:solidFill>
                <a:latin typeface="Roboto Condensed Italics"/>
              </a:rPr>
              <a:t>có</a:t>
            </a:r>
            <a:r>
              <a:rPr lang="en-US" sz="4399" dirty="0">
                <a:solidFill>
                  <a:srgbClr val="000000"/>
                </a:solidFill>
                <a:latin typeface="Roboto Condensed Italics"/>
              </a:rPr>
              <a:t> </a:t>
            </a:r>
            <a:r>
              <a:rPr lang="en-US" sz="4399" dirty="0" err="1">
                <a:solidFill>
                  <a:srgbClr val="000000"/>
                </a:solidFill>
                <a:latin typeface="Roboto Condensed Italics"/>
              </a:rPr>
              <a:t>khi</a:t>
            </a:r>
            <a:r>
              <a:rPr lang="en-US" sz="4399" dirty="0">
                <a:solidFill>
                  <a:srgbClr val="000000"/>
                </a:solidFill>
                <a:latin typeface="Roboto Condensed Italics"/>
              </a:rPr>
              <a:t> </a:t>
            </a:r>
            <a:r>
              <a:rPr lang="en-US" sz="4399" dirty="0" err="1">
                <a:solidFill>
                  <a:srgbClr val="000000"/>
                </a:solidFill>
                <a:latin typeface="Roboto Condensed Italics"/>
              </a:rPr>
              <a:t>nào</a:t>
            </a:r>
            <a:r>
              <a:rPr lang="en-US" sz="4399" dirty="0">
                <a:solidFill>
                  <a:srgbClr val="000000"/>
                </a:solidFill>
                <a:latin typeface="Roboto Condensed Italics"/>
              </a:rPr>
              <a:t> </a:t>
            </a:r>
            <a:r>
              <a:rPr lang="en-US" sz="4399" dirty="0" err="1">
                <a:solidFill>
                  <a:srgbClr val="000000"/>
                </a:solidFill>
                <a:latin typeface="Roboto Condensed Italics"/>
              </a:rPr>
              <a:t>được</a:t>
            </a:r>
            <a:r>
              <a:rPr lang="en-US" sz="4399" dirty="0">
                <a:solidFill>
                  <a:srgbClr val="000000"/>
                </a:solidFill>
                <a:latin typeface="Roboto Condensed Italics"/>
              </a:rPr>
              <a:t> </a:t>
            </a:r>
            <a:r>
              <a:rPr lang="en-US" sz="4399" dirty="0" err="1">
                <a:solidFill>
                  <a:srgbClr val="000000"/>
                </a:solidFill>
                <a:latin typeface="Roboto Condensed Italics"/>
              </a:rPr>
              <a:t>dễ</a:t>
            </a:r>
            <a:r>
              <a:rPr lang="en-US" sz="4399" dirty="0">
                <a:solidFill>
                  <a:srgbClr val="000000"/>
                </a:solidFill>
                <a:latin typeface="Roboto Condensed Italics"/>
              </a:rPr>
              <a:t> </a:t>
            </a:r>
            <a:r>
              <a:rPr lang="en-US" sz="4399" dirty="0" err="1">
                <a:solidFill>
                  <a:srgbClr val="000000"/>
                </a:solidFill>
                <a:latin typeface="Roboto Condensed Italics"/>
              </a:rPr>
              <a:t>dàng</a:t>
            </a:r>
            <a:r>
              <a:rPr lang="en-US" sz="4399" dirty="0">
                <a:solidFill>
                  <a:srgbClr val="000000"/>
                </a:solidFill>
                <a:latin typeface="Roboto Condensed Italics"/>
              </a:rPr>
              <a:t> </a:t>
            </a:r>
            <a:r>
              <a:rPr lang="en-US" sz="4399" dirty="0" err="1">
                <a:solidFill>
                  <a:srgbClr val="000000"/>
                </a:solidFill>
                <a:latin typeface="Roboto Condensed Italics"/>
              </a:rPr>
              <a:t>như</a:t>
            </a:r>
            <a:r>
              <a:rPr lang="en-US" sz="4399" dirty="0">
                <a:solidFill>
                  <a:srgbClr val="000000"/>
                </a:solidFill>
                <a:latin typeface="Roboto Condensed Italics"/>
              </a:rPr>
              <a:t> </a:t>
            </a:r>
            <a:r>
              <a:rPr lang="en-US" sz="4399" dirty="0" err="1">
                <a:solidFill>
                  <a:srgbClr val="000000"/>
                </a:solidFill>
                <a:latin typeface="Roboto Condensed Italics"/>
              </a:rPr>
              <a:t>thế</a:t>
            </a:r>
            <a:r>
              <a:rPr lang="en-US" sz="4399" dirty="0">
                <a:solidFill>
                  <a:srgbClr val="000000"/>
                </a:solidFill>
                <a:latin typeface="Roboto Condensed Italics"/>
              </a:rPr>
              <a:t>.</a:t>
            </a:r>
          </a:p>
        </p:txBody>
      </p:sp>
      <p:sp>
        <p:nvSpPr>
          <p:cNvPr id="19" name="TextBox 19"/>
          <p:cNvSpPr txBox="1"/>
          <p:nvPr/>
        </p:nvSpPr>
        <p:spPr>
          <a:xfrm>
            <a:off x="1211485" y="4010171"/>
            <a:ext cx="15855506" cy="1545590"/>
          </a:xfrm>
          <a:prstGeom prst="rect">
            <a:avLst/>
          </a:prstGeom>
        </p:spPr>
        <p:txBody>
          <a:bodyPr lIns="0" tIns="0" rIns="0" bIns="0" rtlCol="0" anchor="t">
            <a:spAutoFit/>
          </a:bodyPr>
          <a:lstStyle/>
          <a:p>
            <a:pPr>
              <a:lnSpc>
                <a:spcPts val="6159"/>
              </a:lnSpc>
            </a:pPr>
            <a:r>
              <a:rPr lang="en-US" sz="4399">
                <a:solidFill>
                  <a:srgbClr val="000000"/>
                </a:solidFill>
                <a:latin typeface="Roboto Condensed"/>
              </a:rPr>
              <a:t> 2. Xưa/các/nhà/từ/cầm/quân/thế/khi/nào/chưa/như/dễ dàng/được.</a:t>
            </a:r>
          </a:p>
          <a:p>
            <a:pPr>
              <a:lnSpc>
                <a:spcPts val="6159"/>
              </a:lnSpc>
            </a:pPr>
            <a:endParaRPr lang="en-US" sz="4399">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6144785" y="4037166"/>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5"/>
            <a:stretch>
              <a:fillRect/>
            </a:stretch>
          </a:blipFill>
        </p:spPr>
        <p:txBody>
          <a:bodyPr/>
          <a:lstStyle/>
          <a:p>
            <a:endParaRPr lang="en-US"/>
          </a:p>
        </p:txBody>
      </p:sp>
      <p:sp>
        <p:nvSpPr>
          <p:cNvPr id="6" name="Freeform 6"/>
          <p:cNvSpPr/>
          <p:nvPr/>
        </p:nvSpPr>
        <p:spPr>
          <a:xfrm>
            <a:off x="15377482" y="6776085"/>
            <a:ext cx="3763636" cy="7343680"/>
          </a:xfrm>
          <a:custGeom>
            <a:avLst/>
            <a:gdLst/>
            <a:ahLst/>
            <a:cxnLst/>
            <a:rect l="l" t="t" r="r" b="b"/>
            <a:pathLst>
              <a:path w="3763636" h="7343680">
                <a:moveTo>
                  <a:pt x="0" y="0"/>
                </a:moveTo>
                <a:lnTo>
                  <a:pt x="3763636" y="0"/>
                </a:lnTo>
                <a:lnTo>
                  <a:pt x="3763636" y="7343680"/>
                </a:lnTo>
                <a:lnTo>
                  <a:pt x="0" y="7343680"/>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3282351" y="3913359"/>
            <a:ext cx="12095131" cy="5344941"/>
            <a:chOff x="0" y="0"/>
            <a:chExt cx="3185549" cy="1407721"/>
          </a:xfrm>
        </p:grpSpPr>
        <p:sp>
          <p:nvSpPr>
            <p:cNvPr id="8" name="Freeform 8"/>
            <p:cNvSpPr/>
            <p:nvPr/>
          </p:nvSpPr>
          <p:spPr>
            <a:xfrm>
              <a:off x="0" y="0"/>
              <a:ext cx="3185549" cy="1407721"/>
            </a:xfrm>
            <a:custGeom>
              <a:avLst/>
              <a:gdLst/>
              <a:ahLst/>
              <a:cxnLst/>
              <a:rect l="l" t="t" r="r" b="b"/>
              <a:pathLst>
                <a:path w="3185549" h="1407721">
                  <a:moveTo>
                    <a:pt x="32644" y="0"/>
                  </a:moveTo>
                  <a:lnTo>
                    <a:pt x="3152905" y="0"/>
                  </a:lnTo>
                  <a:cubicBezTo>
                    <a:pt x="3161562" y="0"/>
                    <a:pt x="3169866" y="3439"/>
                    <a:pt x="3175988" y="9561"/>
                  </a:cubicBezTo>
                  <a:cubicBezTo>
                    <a:pt x="3182110" y="15683"/>
                    <a:pt x="3185549" y="23987"/>
                    <a:pt x="3185549" y="32644"/>
                  </a:cubicBezTo>
                  <a:lnTo>
                    <a:pt x="3185549" y="1375077"/>
                  </a:lnTo>
                  <a:cubicBezTo>
                    <a:pt x="3185549" y="1383735"/>
                    <a:pt x="3182110" y="1392038"/>
                    <a:pt x="3175988" y="1398160"/>
                  </a:cubicBezTo>
                  <a:cubicBezTo>
                    <a:pt x="3169866" y="1404282"/>
                    <a:pt x="3161562" y="1407721"/>
                    <a:pt x="3152905" y="1407721"/>
                  </a:cubicBezTo>
                  <a:lnTo>
                    <a:pt x="32644" y="1407721"/>
                  </a:lnTo>
                  <a:cubicBezTo>
                    <a:pt x="23987" y="1407721"/>
                    <a:pt x="15683" y="1404282"/>
                    <a:pt x="9561" y="1398160"/>
                  </a:cubicBezTo>
                  <a:cubicBezTo>
                    <a:pt x="3439" y="1392038"/>
                    <a:pt x="0" y="1383735"/>
                    <a:pt x="0" y="1375077"/>
                  </a:cubicBezTo>
                  <a:lnTo>
                    <a:pt x="0" y="32644"/>
                  </a:lnTo>
                  <a:cubicBezTo>
                    <a:pt x="0" y="23987"/>
                    <a:pt x="3439" y="15683"/>
                    <a:pt x="9561" y="9561"/>
                  </a:cubicBezTo>
                  <a:cubicBezTo>
                    <a:pt x="15683" y="3439"/>
                    <a:pt x="23987" y="0"/>
                    <a:pt x="32644" y="0"/>
                  </a:cubicBezTo>
                  <a:close/>
                </a:path>
              </a:pathLst>
            </a:custGeom>
            <a:solidFill>
              <a:srgbClr val="D6CCBC"/>
            </a:solidFill>
          </p:spPr>
          <p:txBody>
            <a:bodyPr/>
            <a:lstStyle/>
            <a:p>
              <a:endParaRPr lang="en-US"/>
            </a:p>
          </p:txBody>
        </p:sp>
        <p:sp>
          <p:nvSpPr>
            <p:cNvPr id="9" name="TextBox 9"/>
            <p:cNvSpPr txBox="1"/>
            <p:nvPr/>
          </p:nvSpPr>
          <p:spPr>
            <a:xfrm>
              <a:off x="0" y="-47625"/>
              <a:ext cx="3185549" cy="145534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944970" y="5048250"/>
            <a:ext cx="10769892" cy="3511261"/>
          </a:xfrm>
          <a:prstGeom prst="rect">
            <a:avLst/>
          </a:prstGeom>
        </p:spPr>
        <p:txBody>
          <a:bodyPr lIns="0" tIns="0" rIns="0" bIns="0" rtlCol="0" anchor="t">
            <a:spAutoFit/>
          </a:bodyPr>
          <a:lstStyle/>
          <a:p>
            <a:pPr algn="just">
              <a:lnSpc>
                <a:spcPts val="6999"/>
              </a:lnSpc>
            </a:pPr>
            <a:r>
              <a:rPr lang="en-US" sz="4999">
                <a:solidFill>
                  <a:srgbClr val="50381E"/>
                </a:solidFill>
                <a:latin typeface="Roboto Condensed"/>
              </a:rPr>
              <a:t>Theo em, câu (1) và câu (2) xét theo mục đích nói thuộc kiểu câu nào? Hình thức thể hiện thông tin của câu có gì khác nhau?</a:t>
            </a:r>
          </a:p>
          <a:p>
            <a:pPr algn="just">
              <a:lnSpc>
                <a:spcPts val="6999"/>
              </a:lnSpc>
            </a:pPr>
            <a:endParaRPr lang="en-US" sz="4999">
              <a:solidFill>
                <a:srgbClr val="50381E"/>
              </a:solidFill>
              <a:latin typeface="Roboto Condensed"/>
            </a:endParaRPr>
          </a:p>
        </p:txBody>
      </p:sp>
      <p:sp>
        <p:nvSpPr>
          <p:cNvPr id="11" name="TextBox 11"/>
          <p:cNvSpPr txBox="1"/>
          <p:nvPr/>
        </p:nvSpPr>
        <p:spPr>
          <a:xfrm>
            <a:off x="1219201" y="1221563"/>
            <a:ext cx="14047580" cy="1631152"/>
          </a:xfrm>
          <a:prstGeom prst="rect">
            <a:avLst/>
          </a:prstGeom>
        </p:spPr>
        <p:txBody>
          <a:bodyPr wrap="square" lIns="0" tIns="0" rIns="0" bIns="0" rtlCol="0" anchor="t">
            <a:spAutoFit/>
          </a:bodyPr>
          <a:lstStyle/>
          <a:p>
            <a:pPr algn="ctr">
              <a:lnSpc>
                <a:spcPts val="14560"/>
              </a:lnSpc>
              <a:spcBef>
                <a:spcPct val="0"/>
              </a:spcBef>
            </a:pPr>
            <a:r>
              <a:rPr lang="en-US" sz="10400" dirty="0">
                <a:solidFill>
                  <a:srgbClr val="8F7452"/>
                </a:solidFill>
                <a:latin typeface="#9Slide07 SFU Blackout"/>
              </a:rPr>
              <a:t>NGHỆ THUẬT SẮP ĐẶT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408043">
            <a:off x="3434751" y="14125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3282351" y="126015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170868" y="568088"/>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7"/>
            <a:stretch>
              <a:fillRect/>
            </a:stretch>
          </a:blipFill>
        </p:spPr>
        <p:txBody>
          <a:bodyPr/>
          <a:lstStyle/>
          <a:p>
            <a:endParaRPr lang="en-US"/>
          </a:p>
        </p:txBody>
      </p:sp>
      <p:sp>
        <p:nvSpPr>
          <p:cNvPr id="6" name="Freeform 6"/>
          <p:cNvSpPr/>
          <p:nvPr/>
        </p:nvSpPr>
        <p:spPr>
          <a:xfrm rot="-10419309">
            <a:off x="2377523" y="5915013"/>
            <a:ext cx="2577742" cy="2569092"/>
          </a:xfrm>
          <a:custGeom>
            <a:avLst/>
            <a:gdLst/>
            <a:ahLst/>
            <a:cxnLst/>
            <a:rect l="l" t="t" r="r" b="b"/>
            <a:pathLst>
              <a:path w="2577742" h="2569092">
                <a:moveTo>
                  <a:pt x="0" y="0"/>
                </a:moveTo>
                <a:lnTo>
                  <a:pt x="2577742" y="0"/>
                </a:lnTo>
                <a:lnTo>
                  <a:pt x="2577742" y="2569092"/>
                </a:lnTo>
                <a:lnTo>
                  <a:pt x="0" y="2569092"/>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3659327" y="2527213"/>
            <a:ext cx="10969345" cy="1613622"/>
          </a:xfrm>
          <a:prstGeom prst="rect">
            <a:avLst/>
          </a:prstGeom>
        </p:spPr>
        <p:txBody>
          <a:bodyPr lIns="0" tIns="0" rIns="0" bIns="0" rtlCol="0" anchor="t">
            <a:spAutoFit/>
          </a:bodyPr>
          <a:lstStyle/>
          <a:p>
            <a:pPr algn="ctr">
              <a:lnSpc>
                <a:spcPts val="6492"/>
              </a:lnSpc>
            </a:pPr>
            <a:r>
              <a:rPr lang="en-US" sz="4637">
                <a:solidFill>
                  <a:srgbClr val="6C453E"/>
                </a:solidFill>
                <a:latin typeface="Fraunces Bold"/>
              </a:rPr>
              <a:t>BÀI 8: </a:t>
            </a:r>
          </a:p>
          <a:p>
            <a:pPr algn="ctr">
              <a:lnSpc>
                <a:spcPts val="6492"/>
              </a:lnSpc>
            </a:pPr>
            <a:r>
              <a:rPr lang="en-US" sz="4637">
                <a:solidFill>
                  <a:srgbClr val="6C453E"/>
                </a:solidFill>
                <a:latin typeface="Fraunces Bold"/>
              </a:rPr>
              <a:t>TRUYỆN LỊCH SỬ VÀ TIỂU THUYẾT</a:t>
            </a:r>
          </a:p>
        </p:txBody>
      </p:sp>
      <p:sp>
        <p:nvSpPr>
          <p:cNvPr id="8" name="TextBox 8"/>
          <p:cNvSpPr txBox="1"/>
          <p:nvPr/>
        </p:nvSpPr>
        <p:spPr>
          <a:xfrm>
            <a:off x="3095512" y="4531360"/>
            <a:ext cx="11723298" cy="764540"/>
          </a:xfrm>
          <a:prstGeom prst="rect">
            <a:avLst/>
          </a:prstGeom>
        </p:spPr>
        <p:txBody>
          <a:bodyPr lIns="0" tIns="0" rIns="0" bIns="0" rtlCol="0" anchor="t">
            <a:spAutoFit/>
          </a:bodyPr>
          <a:lstStyle/>
          <a:p>
            <a:pPr algn="ctr">
              <a:lnSpc>
                <a:spcPts val="6159"/>
              </a:lnSpc>
            </a:pPr>
            <a:r>
              <a:rPr lang="en-US" sz="4399">
                <a:solidFill>
                  <a:srgbClr val="6C453E"/>
                </a:solidFill>
                <a:latin typeface="Roboto Condensed"/>
              </a:rPr>
              <a:t>THỰC HÀNH TIẾNG VIỆT</a:t>
            </a:r>
          </a:p>
        </p:txBody>
      </p:sp>
      <p:sp>
        <p:nvSpPr>
          <p:cNvPr id="9" name="TextBox 9"/>
          <p:cNvSpPr txBox="1"/>
          <p:nvPr/>
        </p:nvSpPr>
        <p:spPr>
          <a:xfrm>
            <a:off x="3282351" y="5599471"/>
            <a:ext cx="11723298" cy="2143126"/>
          </a:xfrm>
          <a:prstGeom prst="rect">
            <a:avLst/>
          </a:prstGeom>
        </p:spPr>
        <p:txBody>
          <a:bodyPr lIns="0" tIns="0" rIns="0" bIns="0" rtlCol="0" anchor="t">
            <a:spAutoFit/>
          </a:bodyPr>
          <a:lstStyle/>
          <a:p>
            <a:pPr algn="ctr">
              <a:lnSpc>
                <a:spcPts val="8399"/>
              </a:lnSpc>
            </a:pPr>
            <a:r>
              <a:rPr lang="en-US" sz="5999">
                <a:solidFill>
                  <a:srgbClr val="6C453E"/>
                </a:solidFill>
                <a:latin typeface="#9Slide07 Crocante"/>
              </a:rPr>
              <a:t>CÂU KHẲNG ĐỊNH, </a:t>
            </a:r>
          </a:p>
          <a:p>
            <a:pPr algn="ctr">
              <a:lnSpc>
                <a:spcPts val="8399"/>
              </a:lnSpc>
            </a:pPr>
            <a:r>
              <a:rPr lang="en-US" sz="5999">
                <a:solidFill>
                  <a:srgbClr val="6C453E"/>
                </a:solidFill>
                <a:latin typeface="#9Slide07 Crocante"/>
              </a:rPr>
              <a:t>CÂU PHỦ ĐỊNH</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4670479" y="9258300"/>
            <a:ext cx="3801891" cy="3801891"/>
          </a:xfrm>
          <a:custGeom>
            <a:avLst/>
            <a:gdLst/>
            <a:ahLst/>
            <a:cxnLst/>
            <a:rect l="l" t="t" r="r" b="b"/>
            <a:pathLst>
              <a:path w="3801891" h="3801891">
                <a:moveTo>
                  <a:pt x="0" y="0"/>
                </a:moveTo>
                <a:lnTo>
                  <a:pt x="3801891" y="0"/>
                </a:lnTo>
                <a:lnTo>
                  <a:pt x="3801891" y="3801891"/>
                </a:lnTo>
                <a:lnTo>
                  <a:pt x="0" y="3801891"/>
                </a:lnTo>
                <a:lnTo>
                  <a:pt x="0" y="0"/>
                </a:lnTo>
                <a:close/>
              </a:path>
            </a:pathLst>
          </a:custGeom>
          <a:blipFill>
            <a:blip r:embed="rId5"/>
            <a:stretch>
              <a:fillRect/>
            </a:stretch>
          </a:blipFill>
        </p:spPr>
        <p:txBody>
          <a:bodyPr/>
          <a:lstStyle/>
          <a:p>
            <a:endParaRPr lang="en-US"/>
          </a:p>
        </p:txBody>
      </p:sp>
      <p:sp>
        <p:nvSpPr>
          <p:cNvPr id="5" name="Freeform 5"/>
          <p:cNvSpPr/>
          <p:nvPr/>
        </p:nvSpPr>
        <p:spPr>
          <a:xfrm>
            <a:off x="-285774" y="9258300"/>
            <a:ext cx="3801891" cy="3801891"/>
          </a:xfrm>
          <a:custGeom>
            <a:avLst/>
            <a:gdLst/>
            <a:ahLst/>
            <a:cxnLst/>
            <a:rect l="l" t="t" r="r" b="b"/>
            <a:pathLst>
              <a:path w="3801891" h="3801891">
                <a:moveTo>
                  <a:pt x="0" y="0"/>
                </a:moveTo>
                <a:lnTo>
                  <a:pt x="3801892" y="0"/>
                </a:lnTo>
                <a:lnTo>
                  <a:pt x="3801892" y="3801891"/>
                </a:lnTo>
                <a:lnTo>
                  <a:pt x="0" y="3801891"/>
                </a:lnTo>
                <a:lnTo>
                  <a:pt x="0" y="0"/>
                </a:lnTo>
                <a:close/>
              </a:path>
            </a:pathLst>
          </a:custGeom>
          <a:blipFill>
            <a:blip r:embed="rId5"/>
            <a:stretch>
              <a:fillRect/>
            </a:stretch>
          </a:blipFill>
        </p:spPr>
        <p:txBody>
          <a:bodyPr/>
          <a:lstStyle/>
          <a:p>
            <a:endParaRPr lang="en-US"/>
          </a:p>
        </p:txBody>
      </p:sp>
      <p:sp>
        <p:nvSpPr>
          <p:cNvPr id="6" name="Freeform 6"/>
          <p:cNvSpPr/>
          <p:nvPr/>
        </p:nvSpPr>
        <p:spPr>
          <a:xfrm rot="-60698">
            <a:off x="2966307" y="8728931"/>
            <a:ext cx="12355387" cy="3759568"/>
          </a:xfrm>
          <a:custGeom>
            <a:avLst/>
            <a:gdLst/>
            <a:ahLst/>
            <a:cxnLst/>
            <a:rect l="l" t="t" r="r" b="b"/>
            <a:pathLst>
              <a:path w="12355387" h="3759568">
                <a:moveTo>
                  <a:pt x="0" y="0"/>
                </a:moveTo>
                <a:lnTo>
                  <a:pt x="12355386" y="0"/>
                </a:lnTo>
                <a:lnTo>
                  <a:pt x="12355386" y="3759567"/>
                </a:lnTo>
                <a:lnTo>
                  <a:pt x="0" y="375956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217566" y="904875"/>
            <a:ext cx="10065346" cy="1078230"/>
          </a:xfrm>
          <a:prstGeom prst="rect">
            <a:avLst/>
          </a:prstGeom>
        </p:spPr>
        <p:txBody>
          <a:bodyPr lIns="0" tIns="0" rIns="0" bIns="0" rtlCol="0" anchor="t">
            <a:spAutoFit/>
          </a:bodyPr>
          <a:lstStyle/>
          <a:p>
            <a:pPr algn="just">
              <a:lnSpc>
                <a:spcPts val="8819"/>
              </a:lnSpc>
              <a:spcBef>
                <a:spcPct val="0"/>
              </a:spcBef>
            </a:pPr>
            <a:r>
              <a:rPr lang="en-US" sz="6299">
                <a:solidFill>
                  <a:srgbClr val="685039"/>
                </a:solidFill>
                <a:latin typeface="Fraunces Bold"/>
              </a:rPr>
              <a:t>I. TRI THỨC TIẾNG VIỆT</a:t>
            </a:r>
          </a:p>
        </p:txBody>
      </p:sp>
      <p:grpSp>
        <p:nvGrpSpPr>
          <p:cNvPr id="8" name="Group 8"/>
          <p:cNvGrpSpPr/>
          <p:nvPr/>
        </p:nvGrpSpPr>
        <p:grpSpPr>
          <a:xfrm>
            <a:off x="4217566" y="2683119"/>
            <a:ext cx="11243995" cy="5344941"/>
            <a:chOff x="0" y="0"/>
            <a:chExt cx="2961381" cy="1407721"/>
          </a:xfrm>
        </p:grpSpPr>
        <p:sp>
          <p:nvSpPr>
            <p:cNvPr id="9" name="Freeform 9"/>
            <p:cNvSpPr/>
            <p:nvPr/>
          </p:nvSpPr>
          <p:spPr>
            <a:xfrm>
              <a:off x="0" y="0"/>
              <a:ext cx="2961381" cy="1407721"/>
            </a:xfrm>
            <a:custGeom>
              <a:avLst/>
              <a:gdLst/>
              <a:ahLst/>
              <a:cxnLst/>
              <a:rect l="l" t="t" r="r" b="b"/>
              <a:pathLst>
                <a:path w="2961381" h="1407721">
                  <a:moveTo>
                    <a:pt x="35115" y="0"/>
                  </a:moveTo>
                  <a:lnTo>
                    <a:pt x="2926266" y="0"/>
                  </a:lnTo>
                  <a:cubicBezTo>
                    <a:pt x="2945660" y="0"/>
                    <a:pt x="2961381" y="15722"/>
                    <a:pt x="2961381" y="35115"/>
                  </a:cubicBezTo>
                  <a:lnTo>
                    <a:pt x="2961381" y="1372606"/>
                  </a:lnTo>
                  <a:cubicBezTo>
                    <a:pt x="2961381" y="1381919"/>
                    <a:pt x="2957682" y="1390851"/>
                    <a:pt x="2951096" y="1397436"/>
                  </a:cubicBezTo>
                  <a:cubicBezTo>
                    <a:pt x="2944511" y="1404021"/>
                    <a:pt x="2935579" y="1407721"/>
                    <a:pt x="2926266" y="1407721"/>
                  </a:cubicBezTo>
                  <a:lnTo>
                    <a:pt x="35115" y="1407721"/>
                  </a:lnTo>
                  <a:cubicBezTo>
                    <a:pt x="25802" y="1407721"/>
                    <a:pt x="16871" y="1404021"/>
                    <a:pt x="10285" y="1397436"/>
                  </a:cubicBezTo>
                  <a:cubicBezTo>
                    <a:pt x="3700" y="1390851"/>
                    <a:pt x="0" y="1381919"/>
                    <a:pt x="0" y="1372606"/>
                  </a:cubicBezTo>
                  <a:lnTo>
                    <a:pt x="0" y="35115"/>
                  </a:lnTo>
                  <a:cubicBezTo>
                    <a:pt x="0" y="25802"/>
                    <a:pt x="3700" y="16871"/>
                    <a:pt x="10285" y="10285"/>
                  </a:cubicBezTo>
                  <a:cubicBezTo>
                    <a:pt x="16871" y="3700"/>
                    <a:pt x="25802" y="0"/>
                    <a:pt x="35115" y="0"/>
                  </a:cubicBezTo>
                  <a:close/>
                </a:path>
              </a:pathLst>
            </a:custGeom>
            <a:solidFill>
              <a:srgbClr val="D6CCBC"/>
            </a:solidFill>
          </p:spPr>
          <p:txBody>
            <a:bodyPr/>
            <a:lstStyle/>
            <a:p>
              <a:endParaRPr lang="en-US"/>
            </a:p>
          </p:txBody>
        </p:sp>
        <p:sp>
          <p:nvSpPr>
            <p:cNvPr id="10" name="TextBox 10"/>
            <p:cNvSpPr txBox="1"/>
            <p:nvPr/>
          </p:nvSpPr>
          <p:spPr>
            <a:xfrm>
              <a:off x="0" y="-47625"/>
              <a:ext cx="2961381" cy="145534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550931" y="3432029"/>
            <a:ext cx="10577264" cy="3713480"/>
          </a:xfrm>
          <a:prstGeom prst="rect">
            <a:avLst/>
          </a:prstGeom>
        </p:spPr>
        <p:txBody>
          <a:bodyPr lIns="0" tIns="0" rIns="0" bIns="0" rtlCol="0" anchor="t">
            <a:spAutoFit/>
          </a:bodyPr>
          <a:lstStyle/>
          <a:p>
            <a:pPr marL="1144272" lvl="1" indent="-572136" algn="just">
              <a:lnSpc>
                <a:spcPts val="7420"/>
              </a:lnSpc>
              <a:buFont typeface="Arial"/>
              <a:buChar char="•"/>
            </a:pPr>
            <a:r>
              <a:rPr lang="en-US" sz="5300">
                <a:solidFill>
                  <a:srgbClr val="000000"/>
                </a:solidFill>
                <a:latin typeface="Roboto Condensed"/>
              </a:rPr>
              <a:t>HS thảo luận và thực hiện nhiệm vụ theo cặp trong thời gian 5 phút</a:t>
            </a:r>
          </a:p>
          <a:p>
            <a:pPr marL="1144272" lvl="1" indent="-572136" algn="just">
              <a:lnSpc>
                <a:spcPts val="7420"/>
              </a:lnSpc>
              <a:buFont typeface="Arial"/>
              <a:buChar char="•"/>
            </a:pPr>
            <a:r>
              <a:rPr lang="en-US" sz="5300">
                <a:solidFill>
                  <a:srgbClr val="000000"/>
                </a:solidFill>
                <a:latin typeface="Roboto Condensed"/>
              </a:rPr>
              <a:t>Nhiệm vụ 1: Hoàn thành bài tập 1 SGK tr.67</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rot="-2545514">
            <a:off x="15439188" y="-2566214"/>
            <a:ext cx="7487971" cy="6009097"/>
          </a:xfrm>
          <a:custGeom>
            <a:avLst/>
            <a:gdLst/>
            <a:ahLst/>
            <a:cxnLst/>
            <a:rect l="l" t="t" r="r" b="b"/>
            <a:pathLst>
              <a:path w="7487971" h="6009097">
                <a:moveTo>
                  <a:pt x="0" y="0"/>
                </a:moveTo>
                <a:lnTo>
                  <a:pt x="7487971" y="0"/>
                </a:lnTo>
                <a:lnTo>
                  <a:pt x="7487971" y="6009097"/>
                </a:lnTo>
                <a:lnTo>
                  <a:pt x="0" y="6009097"/>
                </a:lnTo>
                <a:lnTo>
                  <a:pt x="0" y="0"/>
                </a:lnTo>
                <a:close/>
              </a:path>
            </a:pathLst>
          </a:custGeom>
          <a:blipFill>
            <a:blip r:embed="rId2"/>
            <a:stretch>
              <a:fillRect/>
            </a:stretch>
          </a:blipFill>
        </p:spPr>
        <p:txBody>
          <a:bodyPr/>
          <a:lstStyle/>
          <a:p>
            <a:endParaRPr lang="en-US"/>
          </a:p>
        </p:txBody>
      </p:sp>
      <p:sp>
        <p:nvSpPr>
          <p:cNvPr id="3" name="Freeform 3"/>
          <p:cNvSpPr/>
          <p:nvPr/>
        </p:nvSpPr>
        <p:spPr>
          <a:xfrm rot="1467114">
            <a:off x="-3456762" y="8404740"/>
            <a:ext cx="8587839" cy="2613157"/>
          </a:xfrm>
          <a:custGeom>
            <a:avLst/>
            <a:gdLst/>
            <a:ahLst/>
            <a:cxnLst/>
            <a:rect l="l" t="t" r="r" b="b"/>
            <a:pathLst>
              <a:path w="8587839" h="2613157">
                <a:moveTo>
                  <a:pt x="0" y="0"/>
                </a:moveTo>
                <a:lnTo>
                  <a:pt x="8587839" y="0"/>
                </a:lnTo>
                <a:lnTo>
                  <a:pt x="8587839" y="2613157"/>
                </a:lnTo>
                <a:lnTo>
                  <a:pt x="0" y="2613157"/>
                </a:lnTo>
                <a:lnTo>
                  <a:pt x="0" y="0"/>
                </a:lnTo>
                <a:close/>
              </a:path>
            </a:pathLst>
          </a:custGeom>
          <a:blipFill>
            <a:blip r:embed="rId3"/>
            <a:stretch>
              <a:fillRect/>
            </a:stretch>
          </a:blipFill>
        </p:spPr>
        <p:txBody>
          <a:bodyPr/>
          <a:lstStyle/>
          <a:p>
            <a:endParaRPr lang="en-US"/>
          </a:p>
        </p:txBody>
      </p:sp>
      <p:sp>
        <p:nvSpPr>
          <p:cNvPr id="4" name="Freeform 4"/>
          <p:cNvSpPr/>
          <p:nvPr/>
        </p:nvSpPr>
        <p:spPr>
          <a:xfrm>
            <a:off x="3282351" y="-2310277"/>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3282351" y="4830591"/>
            <a:ext cx="11723298" cy="7766685"/>
          </a:xfrm>
          <a:custGeom>
            <a:avLst/>
            <a:gdLst/>
            <a:ahLst/>
            <a:cxnLst/>
            <a:rect l="l" t="t" r="r" b="b"/>
            <a:pathLst>
              <a:path w="11723298" h="7766685">
                <a:moveTo>
                  <a:pt x="0" y="0"/>
                </a:moveTo>
                <a:lnTo>
                  <a:pt x="11723298" y="0"/>
                </a:lnTo>
                <a:lnTo>
                  <a:pt x="11723298" y="7766686"/>
                </a:lnTo>
                <a:lnTo>
                  <a:pt x="0" y="77666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0" y="6946981"/>
            <a:ext cx="3101696" cy="3654428"/>
          </a:xfrm>
          <a:custGeom>
            <a:avLst/>
            <a:gdLst/>
            <a:ahLst/>
            <a:cxnLst/>
            <a:rect l="l" t="t" r="r" b="b"/>
            <a:pathLst>
              <a:path w="3101696" h="3654428">
                <a:moveTo>
                  <a:pt x="0" y="0"/>
                </a:moveTo>
                <a:lnTo>
                  <a:pt x="3101696" y="0"/>
                </a:lnTo>
                <a:lnTo>
                  <a:pt x="3101696" y="3654428"/>
                </a:lnTo>
                <a:lnTo>
                  <a:pt x="0" y="365442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028700" y="904875"/>
            <a:ext cx="10065346" cy="1078230"/>
          </a:xfrm>
          <a:prstGeom prst="rect">
            <a:avLst/>
          </a:prstGeom>
        </p:spPr>
        <p:txBody>
          <a:bodyPr lIns="0" tIns="0" rIns="0" bIns="0" rtlCol="0" anchor="t">
            <a:spAutoFit/>
          </a:bodyPr>
          <a:lstStyle/>
          <a:p>
            <a:pPr algn="just">
              <a:lnSpc>
                <a:spcPts val="8819"/>
              </a:lnSpc>
              <a:spcBef>
                <a:spcPct val="0"/>
              </a:spcBef>
            </a:pPr>
            <a:r>
              <a:rPr lang="en-US" sz="6299">
                <a:solidFill>
                  <a:srgbClr val="685039"/>
                </a:solidFill>
                <a:latin typeface="Fraunces Bold"/>
              </a:rPr>
              <a:t>I. TRI THỨC TIẾNG VIỆT</a:t>
            </a:r>
          </a:p>
        </p:txBody>
      </p:sp>
      <p:grpSp>
        <p:nvGrpSpPr>
          <p:cNvPr id="8" name="Group 8"/>
          <p:cNvGrpSpPr/>
          <p:nvPr/>
        </p:nvGrpSpPr>
        <p:grpSpPr>
          <a:xfrm>
            <a:off x="1028700" y="2246681"/>
            <a:ext cx="16230600" cy="7011619"/>
            <a:chOff x="0" y="0"/>
            <a:chExt cx="4274726" cy="1846681"/>
          </a:xfrm>
        </p:grpSpPr>
        <p:sp>
          <p:nvSpPr>
            <p:cNvPr id="9" name="Freeform 9"/>
            <p:cNvSpPr/>
            <p:nvPr/>
          </p:nvSpPr>
          <p:spPr>
            <a:xfrm>
              <a:off x="0" y="0"/>
              <a:ext cx="4274726" cy="1846681"/>
            </a:xfrm>
            <a:custGeom>
              <a:avLst/>
              <a:gdLst/>
              <a:ahLst/>
              <a:cxnLst/>
              <a:rect l="l" t="t" r="r" b="b"/>
              <a:pathLst>
                <a:path w="4274726" h="1846681">
                  <a:moveTo>
                    <a:pt x="24327" y="0"/>
                  </a:moveTo>
                  <a:lnTo>
                    <a:pt x="4250399" y="0"/>
                  </a:lnTo>
                  <a:cubicBezTo>
                    <a:pt x="4263834" y="0"/>
                    <a:pt x="4274726" y="10891"/>
                    <a:pt x="4274726" y="24327"/>
                  </a:cubicBezTo>
                  <a:lnTo>
                    <a:pt x="4274726" y="1822355"/>
                  </a:lnTo>
                  <a:cubicBezTo>
                    <a:pt x="4274726" y="1835790"/>
                    <a:pt x="4263834" y="1846681"/>
                    <a:pt x="4250399" y="1846681"/>
                  </a:cubicBezTo>
                  <a:lnTo>
                    <a:pt x="24327" y="1846681"/>
                  </a:lnTo>
                  <a:cubicBezTo>
                    <a:pt x="10891" y="1846681"/>
                    <a:pt x="0" y="1835790"/>
                    <a:pt x="0" y="1822355"/>
                  </a:cubicBezTo>
                  <a:lnTo>
                    <a:pt x="0" y="24327"/>
                  </a:lnTo>
                  <a:cubicBezTo>
                    <a:pt x="0" y="10891"/>
                    <a:pt x="10891" y="0"/>
                    <a:pt x="24327" y="0"/>
                  </a:cubicBezTo>
                  <a:close/>
                </a:path>
              </a:pathLst>
            </a:custGeom>
            <a:solidFill>
              <a:srgbClr val="EFE8DD"/>
            </a:solidFill>
          </p:spPr>
          <p:txBody>
            <a:bodyPr/>
            <a:lstStyle/>
            <a:p>
              <a:endParaRPr lang="en-US"/>
            </a:p>
          </p:txBody>
        </p:sp>
        <p:sp>
          <p:nvSpPr>
            <p:cNvPr id="10" name="TextBox 10"/>
            <p:cNvSpPr txBox="1"/>
            <p:nvPr/>
          </p:nvSpPr>
          <p:spPr>
            <a:xfrm>
              <a:off x="0" y="-47625"/>
              <a:ext cx="4274726" cy="189430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714813" y="2683364"/>
            <a:ext cx="14858373" cy="5450840"/>
          </a:xfrm>
          <a:prstGeom prst="rect">
            <a:avLst/>
          </a:prstGeom>
        </p:spPr>
        <p:txBody>
          <a:bodyPr lIns="0" tIns="0" rIns="0" bIns="0" rtlCol="0" anchor="t">
            <a:spAutoFit/>
          </a:bodyPr>
          <a:lstStyle/>
          <a:p>
            <a:pPr algn="just">
              <a:lnSpc>
                <a:spcPts val="6159"/>
              </a:lnSpc>
              <a:spcBef>
                <a:spcPct val="0"/>
              </a:spcBef>
            </a:pPr>
            <a:r>
              <a:rPr lang="en-US" sz="4399">
                <a:solidFill>
                  <a:srgbClr val="685039"/>
                </a:solidFill>
                <a:latin typeface="Roboto Condensed Bold"/>
              </a:rPr>
              <a:t>Tìm câu khẳng định và câu phủ định trong những câu dưới đây. Chỉ ra đặc điểm về ý nghĩa và hình thức của mỗi câu.</a:t>
            </a:r>
          </a:p>
          <a:p>
            <a:pPr algn="just">
              <a:lnSpc>
                <a:spcPts val="6159"/>
              </a:lnSpc>
              <a:spcBef>
                <a:spcPct val="0"/>
              </a:spcBef>
            </a:pPr>
            <a:r>
              <a:rPr lang="en-US" sz="4399">
                <a:solidFill>
                  <a:srgbClr val="685039"/>
                </a:solidFill>
                <a:latin typeface="Roboto Condensed"/>
              </a:rPr>
              <a:t>a. Tất cả những điều ấy, họ làm sao mà hiểu được rõ ràng, đích xác. (Ngô gia văn phái) </a:t>
            </a:r>
          </a:p>
          <a:p>
            <a:pPr algn="just">
              <a:lnSpc>
                <a:spcPts val="6159"/>
              </a:lnSpc>
              <a:spcBef>
                <a:spcPct val="0"/>
              </a:spcBef>
            </a:pPr>
            <a:r>
              <a:rPr lang="en-US" sz="4399">
                <a:solidFill>
                  <a:srgbClr val="685039"/>
                </a:solidFill>
                <a:latin typeface="Roboto Condensed"/>
              </a:rPr>
              <a:t>b. Hôm sau, vua Quang Trung hạ lệnh tiến quân. (Ngô gia văn phái) </a:t>
            </a:r>
          </a:p>
          <a:p>
            <a:pPr algn="just">
              <a:lnSpc>
                <a:spcPts val="6159"/>
              </a:lnSpc>
              <a:spcBef>
                <a:spcPct val="0"/>
              </a:spcBef>
            </a:pPr>
            <a:r>
              <a:rPr lang="en-US" sz="4399">
                <a:solidFill>
                  <a:srgbClr val="685039"/>
                </a:solidFill>
                <a:latin typeface="Roboto Condensed"/>
              </a:rPr>
              <a:t>c. Các quân đều nghiêm chỉnh đội ngũ mà đi. (Ngô gia văn phái) </a:t>
            </a:r>
          </a:p>
          <a:p>
            <a:pPr algn="just">
              <a:lnSpc>
                <a:spcPts val="6159"/>
              </a:lnSpc>
              <a:spcBef>
                <a:spcPct val="0"/>
              </a:spcBef>
            </a:pPr>
            <a:r>
              <a:rPr lang="en-US" sz="4399">
                <a:solidFill>
                  <a:srgbClr val="685039"/>
                </a:solidFill>
                <a:latin typeface="Roboto Condensed"/>
              </a:rPr>
              <a:t>d. Chị Dậu vẫn chưa nguôi cơn giận. (Ngô Tất Tố)</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16406182" y="6908486"/>
            <a:ext cx="3763636" cy="7343680"/>
          </a:xfrm>
          <a:custGeom>
            <a:avLst/>
            <a:gdLst/>
            <a:ahLst/>
            <a:cxnLst/>
            <a:rect l="l" t="t" r="r" b="b"/>
            <a:pathLst>
              <a:path w="3763636" h="7343680">
                <a:moveTo>
                  <a:pt x="0" y="0"/>
                </a:moveTo>
                <a:lnTo>
                  <a:pt x="3763636" y="0"/>
                </a:lnTo>
                <a:lnTo>
                  <a:pt x="3763636" y="7343681"/>
                </a:lnTo>
                <a:lnTo>
                  <a:pt x="0" y="7343681"/>
                </a:lnTo>
                <a:lnTo>
                  <a:pt x="0" y="0"/>
                </a:lnTo>
                <a:close/>
              </a:path>
            </a:pathLst>
          </a:custGeom>
          <a:blipFill>
            <a:blip r:embed="rId2"/>
            <a:stretch>
              <a:fillRect/>
            </a:stretch>
          </a:blipFill>
        </p:spPr>
        <p:txBody>
          <a:bodyPr/>
          <a:lstStyle/>
          <a:p>
            <a:endParaRPr lang="en-US"/>
          </a:p>
        </p:txBody>
      </p:sp>
      <p:graphicFrame>
        <p:nvGraphicFramePr>
          <p:cNvPr id="3" name="Table 3"/>
          <p:cNvGraphicFramePr>
            <a:graphicFrameLocks noGrp="1"/>
          </p:cNvGraphicFramePr>
          <p:nvPr/>
        </p:nvGraphicFramePr>
        <p:xfrm>
          <a:off x="788393" y="1740879"/>
          <a:ext cx="16711214" cy="7774404"/>
        </p:xfrm>
        <a:graphic>
          <a:graphicData uri="http://schemas.openxmlformats.org/drawingml/2006/table">
            <a:tbl>
              <a:tblPr/>
              <a:tblGrid>
                <a:gridCol w="16711214">
                  <a:extLst>
                    <a:ext uri="{9D8B030D-6E8A-4147-A177-3AD203B41FA5}">
                      <a16:colId xmlns:a16="http://schemas.microsoft.com/office/drawing/2014/main" val="20000"/>
                    </a:ext>
                  </a:extLst>
                </a:gridCol>
              </a:tblGrid>
              <a:tr h="1904810">
                <a:tc>
                  <a:txBody>
                    <a:bodyPr/>
                    <a:lstStyle/>
                    <a:p>
                      <a:pPr algn="l">
                        <a:lnSpc>
                          <a:spcPts val="5600"/>
                        </a:lnSpc>
                        <a:defRPr/>
                      </a:pPr>
                      <a:r>
                        <a:rPr lang="en-US" sz="4000" dirty="0">
                          <a:solidFill>
                            <a:srgbClr val="000000"/>
                          </a:solidFill>
                          <a:latin typeface="Roboto Condensed"/>
                        </a:rPr>
                        <a:t>a.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phủ</a:t>
                      </a:r>
                      <a:r>
                        <a:rPr lang="en-US" sz="4000" dirty="0">
                          <a:solidFill>
                            <a:srgbClr val="000000"/>
                          </a:solidFill>
                          <a:latin typeface="Roboto Condensed"/>
                        </a:rPr>
                        <a:t> </a:t>
                      </a:r>
                      <a:r>
                        <a:rPr lang="en-US" sz="4000" dirty="0" err="1">
                          <a:solidFill>
                            <a:srgbClr val="000000"/>
                          </a:solidFill>
                          <a:latin typeface="Roboto Condensed"/>
                        </a:rPr>
                        <a:t>định</a:t>
                      </a:r>
                      <a:r>
                        <a:rPr lang="en-US" sz="4000" dirty="0">
                          <a:solidFill>
                            <a:srgbClr val="000000"/>
                          </a:solidFill>
                          <a:latin typeface="Roboto Condensed"/>
                        </a:rPr>
                        <a:t>. Trong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có</a:t>
                      </a:r>
                      <a:r>
                        <a:rPr lang="en-US" sz="4000" dirty="0">
                          <a:solidFill>
                            <a:srgbClr val="000000"/>
                          </a:solidFill>
                          <a:latin typeface="Roboto Condensed"/>
                        </a:rPr>
                        <a:t>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sao</a:t>
                      </a:r>
                      <a:r>
                        <a:rPr lang="en-US" sz="4000" dirty="0">
                          <a:solidFill>
                            <a:srgbClr val="000000"/>
                          </a:solidFill>
                          <a:latin typeface="Roboto Condensed"/>
                        </a:rPr>
                        <a:t>”.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xác</a:t>
                      </a:r>
                      <a:r>
                        <a:rPr lang="en-US" sz="4000" dirty="0">
                          <a:solidFill>
                            <a:srgbClr val="000000"/>
                          </a:solidFill>
                          <a:latin typeface="Roboto Condensed"/>
                        </a:rPr>
                        <a:t> </a:t>
                      </a:r>
                      <a:r>
                        <a:rPr lang="en-US" sz="4000" dirty="0" err="1">
                          <a:solidFill>
                            <a:srgbClr val="000000"/>
                          </a:solidFill>
                          <a:latin typeface="Roboto Condensed"/>
                        </a:rPr>
                        <a:t>nhận</a:t>
                      </a:r>
                      <a:r>
                        <a:rPr lang="en-US" sz="4000" dirty="0">
                          <a:solidFill>
                            <a:srgbClr val="000000"/>
                          </a:solidFill>
                          <a:latin typeface="Roboto Condensed"/>
                        </a:rPr>
                        <a:t> </a:t>
                      </a:r>
                      <a:r>
                        <a:rPr lang="en-US" sz="4000" dirty="0" err="1">
                          <a:solidFill>
                            <a:srgbClr val="000000"/>
                          </a:solidFill>
                          <a:latin typeface="Roboto Condensed"/>
                        </a:rPr>
                        <a:t>về</a:t>
                      </a:r>
                      <a:r>
                        <a:rPr lang="en-US" sz="4000" dirty="0">
                          <a:solidFill>
                            <a:srgbClr val="000000"/>
                          </a:solidFill>
                          <a:latin typeface="Roboto Condensed"/>
                        </a:rPr>
                        <a:t> </a:t>
                      </a:r>
                      <a:r>
                        <a:rPr lang="en-US" sz="4000" dirty="0" err="1">
                          <a:solidFill>
                            <a:srgbClr val="000000"/>
                          </a:solidFill>
                          <a:latin typeface="Roboto Condensed"/>
                        </a:rPr>
                        <a:t>việc</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nói</a:t>
                      </a:r>
                      <a:r>
                        <a:rPr lang="en-US" sz="4000" dirty="0">
                          <a:solidFill>
                            <a:srgbClr val="000000"/>
                          </a:solidFill>
                          <a:latin typeface="Roboto Condensed"/>
                        </a:rPr>
                        <a:t> </a:t>
                      </a:r>
                      <a:r>
                        <a:rPr lang="en-US" sz="4000" dirty="0" err="1">
                          <a:solidFill>
                            <a:srgbClr val="000000"/>
                          </a:solidFill>
                          <a:latin typeface="Roboto Condensed"/>
                        </a:rPr>
                        <a:t>đến</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xác</a:t>
                      </a:r>
                      <a:r>
                        <a:rPr lang="en-US" sz="4000" dirty="0">
                          <a:solidFill>
                            <a:srgbClr val="000000"/>
                          </a:solidFill>
                          <a:latin typeface="Roboto Condensed"/>
                        </a:rPr>
                        <a:t> </a:t>
                      </a:r>
                      <a:r>
                        <a:rPr lang="en-US" sz="4000" dirty="0" err="1">
                          <a:solidFill>
                            <a:srgbClr val="000000"/>
                          </a:solidFill>
                          <a:latin typeface="Roboto Condensed"/>
                        </a:rPr>
                        <a:t>định</a:t>
                      </a:r>
                      <a:r>
                        <a:rPr lang="en-US" sz="4000" dirty="0">
                          <a:solidFill>
                            <a:srgbClr val="000000"/>
                          </a:solidFill>
                          <a:latin typeface="Roboto Condensed"/>
                        </a:rPr>
                        <a:t>, </a:t>
                      </a:r>
                      <a:r>
                        <a:rPr lang="en-US" sz="4000" dirty="0" err="1">
                          <a:solidFill>
                            <a:srgbClr val="000000"/>
                          </a:solidFill>
                          <a:latin typeface="Roboto Condensed"/>
                        </a:rPr>
                        <a:t>hiểu</a:t>
                      </a:r>
                      <a:r>
                        <a:rPr lang="en-US" sz="4000" dirty="0">
                          <a:solidFill>
                            <a:srgbClr val="000000"/>
                          </a:solidFill>
                          <a:latin typeface="Roboto Condensed"/>
                        </a:rPr>
                        <a:t> </a:t>
                      </a:r>
                      <a:r>
                        <a:rPr lang="en-US" sz="4000" dirty="0" err="1">
                          <a:solidFill>
                            <a:srgbClr val="000000"/>
                          </a:solidFill>
                          <a:latin typeface="Roboto Condensed"/>
                        </a:rPr>
                        <a:t>rõ</a:t>
                      </a:r>
                      <a:r>
                        <a:rPr lang="en-US" sz="4000" dirty="0">
                          <a:solidFill>
                            <a:srgbClr val="000000"/>
                          </a:solidFill>
                          <a:latin typeface="Roboto Condensed"/>
                        </a:rPr>
                        <a:t> </a:t>
                      </a:r>
                      <a:r>
                        <a:rPr lang="en-US" sz="4000" dirty="0" err="1">
                          <a:solidFill>
                            <a:srgbClr val="000000"/>
                          </a:solidFill>
                          <a:latin typeface="Roboto Condensed"/>
                        </a:rPr>
                        <a:t>về</a:t>
                      </a:r>
                      <a:r>
                        <a:rPr lang="en-US" sz="4000" dirty="0">
                          <a:solidFill>
                            <a:srgbClr val="000000"/>
                          </a:solidFill>
                          <a:latin typeface="Roboto Condensed"/>
                        </a:rPr>
                        <a:t> </a:t>
                      </a:r>
                      <a:r>
                        <a:rPr lang="en-US" sz="4000" dirty="0" err="1">
                          <a:solidFill>
                            <a:srgbClr val="000000"/>
                          </a:solidFill>
                          <a:latin typeface="Roboto Condensed"/>
                        </a:rPr>
                        <a:t>vấn</a:t>
                      </a:r>
                      <a:r>
                        <a:rPr lang="en-US" sz="4000" dirty="0">
                          <a:solidFill>
                            <a:srgbClr val="000000"/>
                          </a:solidFill>
                          <a:latin typeface="Roboto Condensed"/>
                        </a:rPr>
                        <a:t> </a:t>
                      </a:r>
                      <a:r>
                        <a:rPr lang="en-US" sz="4000" dirty="0" err="1">
                          <a:solidFill>
                            <a:srgbClr val="000000"/>
                          </a:solidFill>
                          <a:latin typeface="Roboto Condensed"/>
                        </a:rPr>
                        <a:t>đề</a:t>
                      </a:r>
                      <a:r>
                        <a:rPr lang="en-US" sz="4000" dirty="0">
                          <a:solidFill>
                            <a:srgbClr val="000000"/>
                          </a:solidFill>
                          <a:latin typeface="Roboto Condensed"/>
                        </a:rPr>
                        <a:t> </a:t>
                      </a:r>
                      <a:r>
                        <a:rPr lang="en-US" sz="4000" dirty="0" err="1">
                          <a:solidFill>
                            <a:srgbClr val="000000"/>
                          </a:solidFill>
                          <a:latin typeface="Roboto Condensed"/>
                        </a:rPr>
                        <a:t>gì</a:t>
                      </a:r>
                      <a:r>
                        <a:rPr lang="en-US" sz="4000" dirty="0">
                          <a:solidFill>
                            <a:srgbClr val="000000"/>
                          </a:solidFill>
                          <a:latin typeface="Roboto Condensed"/>
                        </a:rPr>
                        <a:t> </a:t>
                      </a:r>
                      <a:r>
                        <a:rPr lang="en-US" sz="4000" dirty="0" err="1">
                          <a:solidFill>
                            <a:srgbClr val="000000"/>
                          </a:solidFill>
                          <a:latin typeface="Roboto Condensed"/>
                        </a:rPr>
                        <a:t>đó</a:t>
                      </a:r>
                      <a:r>
                        <a:rPr lang="en-US" sz="4000" dirty="0">
                          <a:solidFill>
                            <a:srgbClr val="000000"/>
                          </a:solidFill>
                          <a:latin typeface="Roboto Condensed"/>
                        </a:rPr>
                        <a:t>. </a:t>
                      </a:r>
                      <a:endParaRPr lang="en-US" sz="1100" dirty="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EFE8DD"/>
                    </a:solidFill>
                  </a:tcPr>
                </a:tc>
                <a:extLst>
                  <a:ext uri="{0D108BD9-81ED-4DB2-BD59-A6C34878D82A}">
                    <a16:rowId xmlns:a16="http://schemas.microsoft.com/office/drawing/2014/main" val="10000"/>
                  </a:ext>
                </a:extLst>
              </a:tr>
              <a:tr h="1904810">
                <a:tc>
                  <a:txBody>
                    <a:bodyPr/>
                    <a:lstStyle/>
                    <a:p>
                      <a:pPr algn="l">
                        <a:lnSpc>
                          <a:spcPts val="5600"/>
                        </a:lnSpc>
                        <a:defRPr/>
                      </a:pPr>
                      <a:r>
                        <a:rPr lang="en-US" sz="4000">
                          <a:solidFill>
                            <a:srgbClr val="000000"/>
                          </a:solidFill>
                          <a:latin typeface="Roboto Condensed"/>
                        </a:rPr>
                        <a:t>b. Câu khẳng định. =&gt; Câu không chứa các từ ngữ phủ định. Câu xác nhận về việc vua Quang Trung hạ lệnh tiến quân.</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D6CCBC"/>
                    </a:solidFill>
                  </a:tcPr>
                </a:tc>
                <a:extLst>
                  <a:ext uri="{0D108BD9-81ED-4DB2-BD59-A6C34878D82A}">
                    <a16:rowId xmlns:a16="http://schemas.microsoft.com/office/drawing/2014/main" val="10001"/>
                  </a:ext>
                </a:extLst>
              </a:tr>
              <a:tr h="1982392">
                <a:tc>
                  <a:txBody>
                    <a:bodyPr/>
                    <a:lstStyle/>
                    <a:p>
                      <a:pPr algn="l">
                        <a:lnSpc>
                          <a:spcPts val="5600"/>
                        </a:lnSpc>
                        <a:defRPr/>
                      </a:pPr>
                      <a:r>
                        <a:rPr lang="en-US" sz="4000">
                          <a:solidFill>
                            <a:srgbClr val="000000"/>
                          </a:solidFill>
                          <a:latin typeface="Roboto Condensed"/>
                        </a:rPr>
                        <a:t>c. Câu khẳng định. =&gt; Câu không chứa các từ ngữ phủ định. Câu thông báo về hành động phải làm.</a:t>
                      </a:r>
                      <a:endParaRPr lang="en-US" sz="110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CFB497"/>
                    </a:solidFill>
                  </a:tcPr>
                </a:tc>
                <a:extLst>
                  <a:ext uri="{0D108BD9-81ED-4DB2-BD59-A6C34878D82A}">
                    <a16:rowId xmlns:a16="http://schemas.microsoft.com/office/drawing/2014/main" val="10002"/>
                  </a:ext>
                </a:extLst>
              </a:tr>
              <a:tr h="1982392">
                <a:tc>
                  <a:txBody>
                    <a:bodyPr/>
                    <a:lstStyle/>
                    <a:p>
                      <a:pPr algn="l">
                        <a:lnSpc>
                          <a:spcPts val="5600"/>
                        </a:lnSpc>
                        <a:defRPr/>
                      </a:pPr>
                      <a:r>
                        <a:rPr lang="en-US" sz="4000" dirty="0">
                          <a:solidFill>
                            <a:srgbClr val="000000"/>
                          </a:solidFill>
                          <a:latin typeface="Roboto Condensed"/>
                        </a:rPr>
                        <a:t>d.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phủ</a:t>
                      </a:r>
                      <a:r>
                        <a:rPr lang="en-US" sz="4000" dirty="0">
                          <a:solidFill>
                            <a:srgbClr val="000000"/>
                          </a:solidFill>
                          <a:latin typeface="Roboto Condensed"/>
                        </a:rPr>
                        <a:t> </a:t>
                      </a:r>
                      <a:r>
                        <a:rPr lang="en-US" sz="4000" dirty="0" err="1">
                          <a:solidFill>
                            <a:srgbClr val="000000"/>
                          </a:solidFill>
                          <a:latin typeface="Roboto Condensed"/>
                        </a:rPr>
                        <a:t>định</a:t>
                      </a:r>
                      <a:r>
                        <a:rPr lang="en-US" sz="4000" dirty="0">
                          <a:solidFill>
                            <a:srgbClr val="000000"/>
                          </a:solidFill>
                          <a:latin typeface="Roboto Condensed"/>
                        </a:rPr>
                        <a:t>.  =&gt;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có</a:t>
                      </a:r>
                      <a:r>
                        <a:rPr lang="en-US" sz="4000" dirty="0">
                          <a:solidFill>
                            <a:srgbClr val="000000"/>
                          </a:solidFill>
                          <a:latin typeface="Roboto Condensed"/>
                        </a:rPr>
                        <a:t>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chưa</a:t>
                      </a:r>
                      <a:r>
                        <a:rPr lang="en-US" sz="4000" dirty="0">
                          <a:solidFill>
                            <a:srgbClr val="000000"/>
                          </a:solidFill>
                          <a:latin typeface="Roboto Condensed"/>
                        </a:rPr>
                        <a:t>”. </a:t>
                      </a:r>
                      <a:r>
                        <a:rPr lang="en-US" sz="4000" dirty="0" err="1">
                          <a:solidFill>
                            <a:srgbClr val="000000"/>
                          </a:solidFill>
                          <a:latin typeface="Roboto Condensed"/>
                        </a:rPr>
                        <a:t>Câu</a:t>
                      </a:r>
                      <a:r>
                        <a:rPr lang="en-US" sz="4000" dirty="0">
                          <a:solidFill>
                            <a:srgbClr val="000000"/>
                          </a:solidFill>
                          <a:latin typeface="Roboto Condensed"/>
                        </a:rPr>
                        <a:t> </a:t>
                      </a:r>
                      <a:r>
                        <a:rPr lang="en-US" sz="4000" dirty="0" err="1">
                          <a:solidFill>
                            <a:srgbClr val="000000"/>
                          </a:solidFill>
                          <a:latin typeface="Roboto Condensed"/>
                        </a:rPr>
                        <a:t>xác</a:t>
                      </a:r>
                      <a:r>
                        <a:rPr lang="en-US" sz="4000" dirty="0">
                          <a:solidFill>
                            <a:srgbClr val="000000"/>
                          </a:solidFill>
                          <a:latin typeface="Roboto Condensed"/>
                        </a:rPr>
                        <a:t> </a:t>
                      </a:r>
                      <a:r>
                        <a:rPr lang="en-US" sz="4000" dirty="0" err="1">
                          <a:solidFill>
                            <a:srgbClr val="000000"/>
                          </a:solidFill>
                          <a:latin typeface="Roboto Condensed"/>
                        </a:rPr>
                        <a:t>nhận</a:t>
                      </a:r>
                      <a:r>
                        <a:rPr lang="en-US" sz="4000" dirty="0">
                          <a:solidFill>
                            <a:srgbClr val="000000"/>
                          </a:solidFill>
                          <a:latin typeface="Roboto Condensed"/>
                        </a:rPr>
                        <a:t> </a:t>
                      </a:r>
                      <a:r>
                        <a:rPr lang="en-US" sz="4000" dirty="0" err="1">
                          <a:solidFill>
                            <a:srgbClr val="000000"/>
                          </a:solidFill>
                          <a:latin typeface="Roboto Condensed"/>
                        </a:rPr>
                        <a:t>về</a:t>
                      </a:r>
                      <a:r>
                        <a:rPr lang="en-US" sz="4000" dirty="0">
                          <a:solidFill>
                            <a:srgbClr val="000000"/>
                          </a:solidFill>
                          <a:latin typeface="Roboto Condensed"/>
                        </a:rPr>
                        <a:t> </a:t>
                      </a:r>
                      <a:r>
                        <a:rPr lang="en-US" sz="4000" dirty="0" err="1">
                          <a:solidFill>
                            <a:srgbClr val="000000"/>
                          </a:solidFill>
                          <a:latin typeface="Roboto Condensed"/>
                        </a:rPr>
                        <a:t>việc</a:t>
                      </a:r>
                      <a:r>
                        <a:rPr lang="en-US" sz="4000" dirty="0">
                          <a:solidFill>
                            <a:srgbClr val="000000"/>
                          </a:solidFill>
                          <a:latin typeface="Roboto Condensed"/>
                        </a:rPr>
                        <a:t> </a:t>
                      </a:r>
                      <a:r>
                        <a:rPr lang="en-US" sz="4000" dirty="0" err="1">
                          <a:solidFill>
                            <a:srgbClr val="000000"/>
                          </a:solidFill>
                          <a:latin typeface="Roboto Condensed"/>
                        </a:rPr>
                        <a:t>chị</a:t>
                      </a:r>
                      <a:r>
                        <a:rPr lang="en-US" sz="4000" dirty="0">
                          <a:solidFill>
                            <a:srgbClr val="000000"/>
                          </a:solidFill>
                          <a:latin typeface="Roboto Condensed"/>
                        </a:rPr>
                        <a:t> </a:t>
                      </a:r>
                      <a:r>
                        <a:rPr lang="en-US" sz="4000" dirty="0" err="1">
                          <a:solidFill>
                            <a:srgbClr val="000000"/>
                          </a:solidFill>
                          <a:latin typeface="Roboto Condensed"/>
                        </a:rPr>
                        <a:t>Dậu</a:t>
                      </a:r>
                      <a:r>
                        <a:rPr lang="en-US" sz="4000" dirty="0">
                          <a:solidFill>
                            <a:srgbClr val="000000"/>
                          </a:solidFill>
                          <a:latin typeface="Roboto Condensed"/>
                        </a:rPr>
                        <a:t> </a:t>
                      </a:r>
                      <a:r>
                        <a:rPr lang="en-US" sz="4000" dirty="0" err="1">
                          <a:solidFill>
                            <a:srgbClr val="000000"/>
                          </a:solidFill>
                          <a:latin typeface="Roboto Condensed"/>
                        </a:rPr>
                        <a:t>vẫn</a:t>
                      </a:r>
                      <a:r>
                        <a:rPr lang="en-US" sz="4000" dirty="0">
                          <a:solidFill>
                            <a:srgbClr val="000000"/>
                          </a:solidFill>
                          <a:latin typeface="Roboto Condensed"/>
                        </a:rPr>
                        <a:t> </a:t>
                      </a:r>
                      <a:r>
                        <a:rPr lang="en-US" sz="4000" dirty="0" err="1">
                          <a:solidFill>
                            <a:srgbClr val="000000"/>
                          </a:solidFill>
                          <a:latin typeface="Roboto Condensed"/>
                        </a:rPr>
                        <a:t>còn</a:t>
                      </a:r>
                      <a:r>
                        <a:rPr lang="en-US" sz="4000" dirty="0">
                          <a:solidFill>
                            <a:srgbClr val="000000"/>
                          </a:solidFill>
                          <a:latin typeface="Roboto Condensed"/>
                        </a:rPr>
                        <a:t> </a:t>
                      </a:r>
                      <a:r>
                        <a:rPr lang="en-US" sz="4000" dirty="0" err="1">
                          <a:solidFill>
                            <a:srgbClr val="000000"/>
                          </a:solidFill>
                          <a:latin typeface="Roboto Condensed"/>
                        </a:rPr>
                        <a:t>đang</a:t>
                      </a:r>
                      <a:r>
                        <a:rPr lang="en-US" sz="4000" dirty="0">
                          <a:solidFill>
                            <a:srgbClr val="000000"/>
                          </a:solidFill>
                          <a:latin typeface="Roboto Condensed"/>
                        </a:rPr>
                        <a:t> </a:t>
                      </a:r>
                      <a:r>
                        <a:rPr lang="en-US" sz="4000" dirty="0" err="1">
                          <a:solidFill>
                            <a:srgbClr val="000000"/>
                          </a:solidFill>
                          <a:latin typeface="Roboto Condensed"/>
                        </a:rPr>
                        <a:t>giận</a:t>
                      </a:r>
                      <a:r>
                        <a:rPr lang="en-US" sz="4000" dirty="0">
                          <a:solidFill>
                            <a:srgbClr val="000000"/>
                          </a:solidFill>
                          <a:latin typeface="Roboto Condensed"/>
                        </a:rPr>
                        <a:t>.</a:t>
                      </a:r>
                      <a:endParaRPr lang="en-US" sz="1100" dirty="0"/>
                    </a:p>
                  </a:txBody>
                  <a:tcPr marL="190500" marR="190500" marT="190500" marB="190500" anchor="ctr">
                    <a:lnL w="38100" cap="flat" cmpd="sng" algn="ctr">
                      <a:solidFill>
                        <a:srgbClr val="50381E"/>
                      </a:solidFill>
                      <a:prstDash val="solid"/>
                      <a:round/>
                      <a:headEnd type="none" w="med" len="med"/>
                      <a:tailEnd type="none" w="med" len="med"/>
                    </a:lnL>
                    <a:lnR w="38100" cap="flat" cmpd="sng" algn="ctr">
                      <a:solidFill>
                        <a:srgbClr val="50381E"/>
                      </a:solidFill>
                      <a:prstDash val="solid"/>
                      <a:round/>
                      <a:headEnd type="none" w="med" len="med"/>
                      <a:tailEnd type="none" w="med" len="med"/>
                    </a:lnR>
                    <a:lnT w="38100" cap="flat" cmpd="sng" algn="ctr">
                      <a:solidFill>
                        <a:srgbClr val="50381E"/>
                      </a:solidFill>
                      <a:prstDash val="solid"/>
                      <a:round/>
                      <a:headEnd type="none" w="med" len="med"/>
                      <a:tailEnd type="none" w="med" len="med"/>
                    </a:lnT>
                    <a:lnB w="38100" cap="flat" cmpd="sng" algn="ctr">
                      <a:solidFill>
                        <a:srgbClr val="50381E"/>
                      </a:solidFill>
                      <a:prstDash val="solid"/>
                      <a:round/>
                      <a:headEnd type="none" w="med" len="med"/>
                      <a:tailEnd type="none" w="med" len="med"/>
                    </a:lnB>
                    <a:solidFill>
                      <a:srgbClr val="B49C7F"/>
                    </a:solidFill>
                  </a:tcPr>
                </a:tc>
                <a:extLst>
                  <a:ext uri="{0D108BD9-81ED-4DB2-BD59-A6C34878D82A}">
                    <a16:rowId xmlns:a16="http://schemas.microsoft.com/office/drawing/2014/main" val="10003"/>
                  </a:ext>
                </a:extLst>
              </a:tr>
            </a:tbl>
          </a:graphicData>
        </a:graphic>
      </p:graphicFrame>
      <p:sp>
        <p:nvSpPr>
          <p:cNvPr id="4" name="TextBox 4"/>
          <p:cNvSpPr txBox="1"/>
          <p:nvPr/>
        </p:nvSpPr>
        <p:spPr>
          <a:xfrm>
            <a:off x="503079" y="427672"/>
            <a:ext cx="10065346" cy="1078230"/>
          </a:xfrm>
          <a:prstGeom prst="rect">
            <a:avLst/>
          </a:prstGeom>
        </p:spPr>
        <p:txBody>
          <a:bodyPr lIns="0" tIns="0" rIns="0" bIns="0" rtlCol="0" anchor="t">
            <a:spAutoFit/>
          </a:bodyPr>
          <a:lstStyle/>
          <a:p>
            <a:pPr algn="just">
              <a:lnSpc>
                <a:spcPts val="8819"/>
              </a:lnSpc>
              <a:spcBef>
                <a:spcPct val="0"/>
              </a:spcBef>
            </a:pPr>
            <a:r>
              <a:rPr lang="en-US" sz="6299">
                <a:solidFill>
                  <a:srgbClr val="685039"/>
                </a:solidFill>
                <a:latin typeface="Fraunces Bold"/>
              </a:rPr>
              <a:t>I. TRI THỨC TIẾNG VIỆT</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1949</Words>
  <Application>Microsoft Office PowerPoint</Application>
  <PresentationFormat>Custom</PresentationFormat>
  <Paragraphs>281</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Fraunces Bold</vt:lpstr>
      <vt:lpstr>#9Slide05 Dear Saturday</vt:lpstr>
      <vt:lpstr>Calibri</vt:lpstr>
      <vt:lpstr>Roboto Condensed Italics</vt:lpstr>
      <vt:lpstr>Roboto Condensed Bold</vt:lpstr>
      <vt:lpstr>#9Slide07 SFU Blackout</vt:lpstr>
      <vt:lpstr>#9Slide07 Crocante</vt:lpstr>
      <vt:lpstr>Roboto Condensed</vt:lpstr>
      <vt:lpstr>Arial</vt:lpstr>
      <vt:lpstr>#9Slide07 IcielSoup of Justice</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8CD-B8-THTV</dc:title>
  <dc:creator>Hai Anh</dc:creator>
  <cp:lastModifiedBy>Admin</cp:lastModifiedBy>
  <cp:revision>3</cp:revision>
  <dcterms:created xsi:type="dcterms:W3CDTF">2006-08-16T00:00:00Z</dcterms:created>
  <dcterms:modified xsi:type="dcterms:W3CDTF">2024-01-24T01:36:35Z</dcterms:modified>
  <dc:identifier>DAF4iH8HWLo</dc:identifier>
</cp:coreProperties>
</file>