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8288000" cy="10287000"/>
  <p:notesSz cx="6858000" cy="9144000"/>
  <p:embeddedFontLst>
    <p:embeddedFont>
      <p:font typeface="Calibri" panose="020F0502020204030204" pitchFamily="34" charset="0"/>
      <p:regular r:id="rId50"/>
      <p:bold r:id="rId51"/>
      <p:italic r:id="rId52"/>
      <p:boldItalic r:id="rId53"/>
    </p:embeddedFont>
    <p:embeddedFont>
      <p:font typeface="Arimo" panose="020B0604020202020204" charset="0"/>
      <p:regular r:id="rId54"/>
      <p:bold r:id="rId55"/>
      <p:italic r:id="rId56"/>
      <p:boldItalic r:id="rId57"/>
    </p:embeddedFont>
    <p:embeddedFont>
      <p:font typeface="Roboto Condensed" panose="020B0604020202020204" charset="0"/>
      <p:bold r:id="rId58"/>
      <p:boldItalic r:id="rId59"/>
    </p:embeddedFont>
    <p:embeddedFont>
      <p:font typeface="Fraunces" panose="020B0604020202020204" charset="0"/>
      <p:bold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kYNnRhVR7nlQlM1ryO7XLOlqe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F4F60E-2BEB-43FB-B9F4-F0BE9BBCD1AA}">
  <a:tblStyle styleId="{9EF4F60E-2BEB-43FB-B9F4-F0BE9BBCD1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3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1792288" y="612775"/>
            <a:ext cx="5486400" cy="4114800"/>
          </a:xfrm>
          <a:prstGeom prst="rect">
            <a:avLst/>
          </a:prstGeom>
          <a:noFill/>
          <a:ln>
            <a:noFill/>
          </a:ln>
        </p:spPr>
      </p:sp>
      <p:sp>
        <p:nvSpPr>
          <p:cNvPr id="68" name="Google Shape;68;p5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5"/>
        </a:solidFill>
        <a:effectLst/>
      </p:bgPr>
    </p:bg>
    <p:spTree>
      <p:nvGrpSpPr>
        <p:cNvPr id="1" name="Shape 87"/>
        <p:cNvGrpSpPr/>
        <p:nvPr/>
      </p:nvGrpSpPr>
      <p:grpSpPr>
        <a:xfrm>
          <a:off x="0" y="0"/>
          <a:ext cx="0" cy="0"/>
          <a:chOff x="0" y="0"/>
          <a:chExt cx="0" cy="0"/>
        </a:xfrm>
      </p:grpSpPr>
      <p:sp>
        <p:nvSpPr>
          <p:cNvPr id="88" name="Google Shape;88;p1"/>
          <p:cNvSpPr/>
          <p:nvPr/>
        </p:nvSpPr>
        <p:spPr>
          <a:xfrm>
            <a:off x="8322260" y="-2098342"/>
            <a:ext cx="9742837" cy="11573636"/>
          </a:xfrm>
          <a:custGeom>
            <a:avLst/>
            <a:gdLst/>
            <a:ahLst/>
            <a:cxnLst/>
            <a:rect l="l" t="t" r="r" b="b"/>
            <a:pathLst>
              <a:path w="12990449" h="15431515" extrusionOk="0">
                <a:moveTo>
                  <a:pt x="0" y="0"/>
                </a:moveTo>
                <a:lnTo>
                  <a:pt x="12990449" y="0"/>
                </a:lnTo>
                <a:lnTo>
                  <a:pt x="12990449" y="15431515"/>
                </a:lnTo>
                <a:lnTo>
                  <a:pt x="0" y="15431515"/>
                </a:lnTo>
                <a:lnTo>
                  <a:pt x="0" y="0"/>
                </a:lnTo>
                <a:close/>
              </a:path>
            </a:pathLst>
          </a:custGeom>
          <a:blipFill rotWithShape="1">
            <a:blip r:embed="rId3">
              <a:alphaModFix/>
            </a:blip>
            <a:stretch>
              <a:fillRect t="-113" b="-11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p:nvPr/>
        </p:nvSpPr>
        <p:spPr>
          <a:xfrm rot="1299857">
            <a:off x="13494179" y="1218450"/>
            <a:ext cx="3825240" cy="3667506"/>
          </a:xfrm>
          <a:custGeom>
            <a:avLst/>
            <a:gdLst/>
            <a:ahLst/>
            <a:cxnLst/>
            <a:rect l="l" t="t" r="r" b="b"/>
            <a:pathLst>
              <a:path w="5100320" h="4890008" extrusionOk="0">
                <a:moveTo>
                  <a:pt x="0" y="0"/>
                </a:moveTo>
                <a:lnTo>
                  <a:pt x="5100320" y="0"/>
                </a:lnTo>
                <a:lnTo>
                  <a:pt x="5100320" y="4890008"/>
                </a:lnTo>
                <a:lnTo>
                  <a:pt x="0" y="4890008"/>
                </a:lnTo>
                <a:lnTo>
                  <a:pt x="0" y="0"/>
                </a:lnTo>
                <a:close/>
              </a:path>
            </a:pathLst>
          </a:custGeom>
          <a:blipFill rotWithShape="1">
            <a:blip r:embed="rId4">
              <a:alphaModFix/>
            </a:blip>
            <a:stretch>
              <a:fillRect l="-46" r="-4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p:nvPr/>
        </p:nvSpPr>
        <p:spPr>
          <a:xfrm>
            <a:off x="10895114" y="3688467"/>
            <a:ext cx="6116002" cy="8244649"/>
          </a:xfrm>
          <a:custGeom>
            <a:avLst/>
            <a:gdLst/>
            <a:ahLst/>
            <a:cxnLst/>
            <a:rect l="l" t="t" r="r" b="b"/>
            <a:pathLst>
              <a:path w="8154670" h="10992866" extrusionOk="0">
                <a:moveTo>
                  <a:pt x="0" y="0"/>
                </a:moveTo>
                <a:lnTo>
                  <a:pt x="8154670" y="0"/>
                </a:lnTo>
                <a:lnTo>
                  <a:pt x="8154670" y="10992866"/>
                </a:lnTo>
                <a:lnTo>
                  <a:pt x="0" y="10992866"/>
                </a:lnTo>
                <a:lnTo>
                  <a:pt x="0" y="0"/>
                </a:lnTo>
                <a:close/>
              </a:path>
            </a:pathLst>
          </a:custGeom>
          <a:blipFill rotWithShape="1">
            <a:blip r:embed="rId5">
              <a:alphaModFix/>
            </a:blip>
            <a:stretch>
              <a:fillRect l="-121" r="-1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a:off x="-2328832" y="7607928"/>
            <a:ext cx="8332184" cy="4952238"/>
          </a:xfrm>
          <a:custGeom>
            <a:avLst/>
            <a:gdLst/>
            <a:ahLst/>
            <a:cxnLst/>
            <a:rect l="l" t="t" r="r" b="b"/>
            <a:pathLst>
              <a:path w="11109579" h="6602984" extrusionOk="0">
                <a:moveTo>
                  <a:pt x="0" y="0"/>
                </a:moveTo>
                <a:lnTo>
                  <a:pt x="11109579" y="0"/>
                </a:lnTo>
                <a:lnTo>
                  <a:pt x="11109579" y="6602984"/>
                </a:lnTo>
                <a:lnTo>
                  <a:pt x="0" y="6602984"/>
                </a:lnTo>
                <a:lnTo>
                  <a:pt x="0" y="0"/>
                </a:lnTo>
                <a:close/>
              </a:path>
            </a:pathLst>
          </a:custGeom>
          <a:blipFill rotWithShape="1">
            <a:blip r:embed="rId6">
              <a:alphaModFix/>
            </a:blip>
            <a:stretch>
              <a:fillRect l="-4" r="-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txBox="1"/>
          <p:nvPr/>
        </p:nvSpPr>
        <p:spPr>
          <a:xfrm>
            <a:off x="228216" y="4267200"/>
            <a:ext cx="11550345" cy="1178143"/>
          </a:xfrm>
          <a:prstGeom prst="rect">
            <a:avLst/>
          </a:prstGeom>
          <a:noFill/>
          <a:ln>
            <a:noFill/>
          </a:ln>
        </p:spPr>
        <p:txBody>
          <a:bodyPr spcFirstLastPara="1" wrap="square" lIns="0" tIns="0" rIns="0" bIns="0" anchor="t" anchorCtr="0">
            <a:spAutoFit/>
          </a:bodyPr>
          <a:lstStyle/>
          <a:p>
            <a:pPr marL="0" marR="0" lvl="0" indent="0" algn="ctr" rtl="0">
              <a:lnSpc>
                <a:spcPct val="89999"/>
              </a:lnSpc>
              <a:spcBef>
                <a:spcPts val="0"/>
              </a:spcBef>
              <a:spcAft>
                <a:spcPts val="0"/>
              </a:spcAft>
              <a:buNone/>
            </a:pPr>
            <a:r>
              <a:rPr lang="en-US" sz="9999">
                <a:solidFill>
                  <a:srgbClr val="D3A153"/>
                </a:solidFill>
                <a:latin typeface="Arial"/>
                <a:ea typeface="Arial"/>
                <a:cs typeface="Arial"/>
                <a:sym typeface="Arial"/>
              </a:rPr>
              <a:t>VUA TIẾNG VIỆT</a:t>
            </a:r>
            <a:endParaRPr/>
          </a:p>
        </p:txBody>
      </p:sp>
      <p:sp>
        <p:nvSpPr>
          <p:cNvPr id="93" name="Google Shape;93;p1"/>
          <p:cNvSpPr txBox="1"/>
          <p:nvPr/>
        </p:nvSpPr>
        <p:spPr>
          <a:xfrm>
            <a:off x="1837279" y="2422212"/>
            <a:ext cx="8399376" cy="821054"/>
          </a:xfrm>
          <a:prstGeom prst="rect">
            <a:avLst/>
          </a:prstGeom>
          <a:noFill/>
          <a:ln>
            <a:noFill/>
          </a:ln>
        </p:spPr>
        <p:txBody>
          <a:bodyPr spcFirstLastPara="1" wrap="square" lIns="0" tIns="0" rIns="0" bIns="0" anchor="t" anchorCtr="0">
            <a:spAutoFit/>
          </a:bodyPr>
          <a:lstStyle/>
          <a:p>
            <a:pPr marL="0" marR="0" lvl="0" indent="0" algn="ctr" rtl="0">
              <a:lnSpc>
                <a:spcPct val="89998"/>
              </a:lnSpc>
              <a:spcBef>
                <a:spcPts val="0"/>
              </a:spcBef>
              <a:spcAft>
                <a:spcPts val="0"/>
              </a:spcAft>
              <a:buNone/>
            </a:pPr>
            <a:r>
              <a:rPr lang="en-US" sz="8799" b="1">
                <a:solidFill>
                  <a:srgbClr val="8E464D"/>
                </a:solidFill>
                <a:latin typeface="Fraunces"/>
                <a:ea typeface="Fraunces"/>
                <a:cs typeface="Fraunces"/>
                <a:sym typeface="Fraunces"/>
              </a:rPr>
              <a:t>KHỞI ĐỘNG</a:t>
            </a:r>
            <a:endParaRPr/>
          </a:p>
        </p:txBody>
      </p:sp>
      <p:sp>
        <p:nvSpPr>
          <p:cNvPr id="94" name="Google Shape;94;p1"/>
          <p:cNvSpPr/>
          <p:nvPr/>
        </p:nvSpPr>
        <p:spPr>
          <a:xfrm rot="-80388">
            <a:off x="-804100" y="-735757"/>
            <a:ext cx="8540020" cy="6511766"/>
          </a:xfrm>
          <a:custGeom>
            <a:avLst/>
            <a:gdLst/>
            <a:ahLst/>
            <a:cxnLst/>
            <a:rect l="l" t="t" r="r" b="b"/>
            <a:pathLst>
              <a:path w="11386693" h="8682355" extrusionOk="0">
                <a:moveTo>
                  <a:pt x="0" y="0"/>
                </a:moveTo>
                <a:lnTo>
                  <a:pt x="11386693" y="0"/>
                </a:lnTo>
                <a:lnTo>
                  <a:pt x="11386693" y="8682355"/>
                </a:lnTo>
                <a:lnTo>
                  <a:pt x="0" y="8682355"/>
                </a:lnTo>
                <a:lnTo>
                  <a:pt x="0" y="0"/>
                </a:lnTo>
                <a:close/>
              </a:path>
            </a:pathLst>
          </a:custGeom>
          <a:blipFill rotWithShape="1">
            <a:blip r:embed="rId7">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p:nvPr/>
        </p:nvSpPr>
        <p:spPr>
          <a:xfrm rot="10586503">
            <a:off x="10056387" y="5202208"/>
            <a:ext cx="8540020" cy="6511766"/>
          </a:xfrm>
          <a:custGeom>
            <a:avLst/>
            <a:gdLst/>
            <a:ahLst/>
            <a:cxnLst/>
            <a:rect l="l" t="t" r="r" b="b"/>
            <a:pathLst>
              <a:path w="11386693" h="8682355" extrusionOk="0">
                <a:moveTo>
                  <a:pt x="11386693" y="8682355"/>
                </a:moveTo>
                <a:lnTo>
                  <a:pt x="0" y="8682355"/>
                </a:lnTo>
                <a:lnTo>
                  <a:pt x="0" y="0"/>
                </a:lnTo>
                <a:lnTo>
                  <a:pt x="11386693" y="0"/>
                </a:lnTo>
                <a:lnTo>
                  <a:pt x="11386693" y="8682355"/>
                </a:lnTo>
                <a:close/>
              </a:path>
            </a:pathLst>
          </a:custGeom>
          <a:blipFill rotWithShape="1">
            <a:blip r:embed="rId7">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
          <p:cNvSpPr txBox="1"/>
          <p:nvPr/>
        </p:nvSpPr>
        <p:spPr>
          <a:xfrm rot="760768">
            <a:off x="14337150" y="2020353"/>
            <a:ext cx="2896030" cy="88773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None/>
            </a:pPr>
            <a:r>
              <a:rPr lang="en-US" sz="5098" b="1">
                <a:solidFill>
                  <a:srgbClr val="724E39"/>
                </a:solidFill>
                <a:latin typeface="Roboto Condensed"/>
                <a:ea typeface="Roboto Condensed"/>
                <a:cs typeface="Roboto Condensed"/>
                <a:sym typeface="Roboto Condensed"/>
              </a:rPr>
              <a:t>Sắp xếp</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82"/>
        <p:cNvGrpSpPr/>
        <p:nvPr/>
      </p:nvGrpSpPr>
      <p:grpSpPr>
        <a:xfrm>
          <a:off x="0" y="0"/>
          <a:ext cx="0" cy="0"/>
          <a:chOff x="0" y="0"/>
          <a:chExt cx="0" cy="0"/>
        </a:xfrm>
      </p:grpSpPr>
      <p:sp>
        <p:nvSpPr>
          <p:cNvPr id="183" name="Google Shape;183;p10"/>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0"/>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0"/>
          <p:cNvSpPr/>
          <p:nvPr/>
        </p:nvSpPr>
        <p:spPr>
          <a:xfrm rot="-61877">
            <a:off x="500499" y="3275647"/>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0"/>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0"/>
          <p:cNvSpPr/>
          <p:nvPr/>
        </p:nvSpPr>
        <p:spPr>
          <a:xfrm>
            <a:off x="1260716" y="4870256"/>
            <a:ext cx="15167706" cy="2905030"/>
          </a:xfrm>
          <a:custGeom>
            <a:avLst/>
            <a:gdLst/>
            <a:ahLst/>
            <a:cxnLst/>
            <a:rect l="l" t="t" r="r" b="b"/>
            <a:pathLst>
              <a:path w="20223607" h="3873373" extrusionOk="0">
                <a:moveTo>
                  <a:pt x="0" y="0"/>
                </a:moveTo>
                <a:lnTo>
                  <a:pt x="20223607" y="0"/>
                </a:lnTo>
                <a:lnTo>
                  <a:pt x="20223607" y="3873373"/>
                </a:lnTo>
                <a:lnTo>
                  <a:pt x="0" y="387337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0"/>
          <p:cNvSpPr txBox="1"/>
          <p:nvPr/>
        </p:nvSpPr>
        <p:spPr>
          <a:xfrm rot="13731">
            <a:off x="7515743" y="2562552"/>
            <a:ext cx="4494486" cy="77517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VĂN HỌC</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92"/>
        <p:cNvGrpSpPr/>
        <p:nvPr/>
      </p:nvGrpSpPr>
      <p:grpSpPr>
        <a:xfrm>
          <a:off x="0" y="0"/>
          <a:ext cx="0" cy="0"/>
          <a:chOff x="0" y="0"/>
          <a:chExt cx="0" cy="0"/>
        </a:xfrm>
      </p:grpSpPr>
      <p:sp>
        <p:nvSpPr>
          <p:cNvPr id="193" name="Google Shape;193;p11"/>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1"/>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1"/>
          <p:cNvSpPr/>
          <p:nvPr/>
        </p:nvSpPr>
        <p:spPr>
          <a:xfrm rot="-61877">
            <a:off x="500499" y="3275647"/>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1"/>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1"/>
          <p:cNvSpPr/>
          <p:nvPr/>
        </p:nvSpPr>
        <p:spPr>
          <a:xfrm>
            <a:off x="5479618" y="3938172"/>
            <a:ext cx="7839551" cy="4952048"/>
          </a:xfrm>
          <a:custGeom>
            <a:avLst/>
            <a:gdLst/>
            <a:ahLst/>
            <a:cxnLst/>
            <a:rect l="l" t="t" r="r" b="b"/>
            <a:pathLst>
              <a:path w="10452735" h="6602730" extrusionOk="0">
                <a:moveTo>
                  <a:pt x="0" y="0"/>
                </a:moveTo>
                <a:lnTo>
                  <a:pt x="10452735" y="0"/>
                </a:lnTo>
                <a:lnTo>
                  <a:pt x="10452735" y="6602730"/>
                </a:lnTo>
                <a:lnTo>
                  <a:pt x="0" y="660273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1"/>
          <p:cNvSpPr txBox="1"/>
          <p:nvPr/>
        </p:nvSpPr>
        <p:spPr>
          <a:xfrm rot="13731">
            <a:off x="7515744" y="2561871"/>
            <a:ext cx="4153618" cy="77517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BIỆT LẬP</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5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02"/>
        <p:cNvGrpSpPr/>
        <p:nvPr/>
      </p:nvGrpSpPr>
      <p:grpSpPr>
        <a:xfrm>
          <a:off x="0" y="0"/>
          <a:ext cx="0" cy="0"/>
          <a:chOff x="0" y="0"/>
          <a:chExt cx="0" cy="0"/>
        </a:xfrm>
      </p:grpSpPr>
      <p:sp>
        <p:nvSpPr>
          <p:cNvPr id="203" name="Google Shape;203;p12"/>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2"/>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2"/>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2"/>
          <p:cNvSpPr txBox="1"/>
          <p:nvPr/>
        </p:nvSpPr>
        <p:spPr>
          <a:xfrm>
            <a:off x="1028700" y="914400"/>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NHIỆM VỤ 1</a:t>
            </a:r>
            <a:endParaRPr/>
          </a:p>
        </p:txBody>
      </p:sp>
      <p:sp>
        <p:nvSpPr>
          <p:cNvPr id="207" name="Google Shape;207;p12"/>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2"/>
          <p:cNvSpPr/>
          <p:nvPr/>
        </p:nvSpPr>
        <p:spPr>
          <a:xfrm>
            <a:off x="1028700" y="3669135"/>
            <a:ext cx="16230600" cy="4440351"/>
          </a:xfrm>
          <a:custGeom>
            <a:avLst/>
            <a:gdLst/>
            <a:ahLst/>
            <a:cxnLst/>
            <a:rect l="l" t="t" r="r" b="b"/>
            <a:pathLst>
              <a:path w="16230600" h="4440351" extrusionOk="0">
                <a:moveTo>
                  <a:pt x="0" y="0"/>
                </a:moveTo>
                <a:lnTo>
                  <a:pt x="16230600" y="0"/>
                </a:lnTo>
                <a:lnTo>
                  <a:pt x="16230600" y="4440351"/>
                </a:lnTo>
                <a:lnTo>
                  <a:pt x="0" y="444035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2"/>
          <p:cNvSpPr txBox="1"/>
          <p:nvPr/>
        </p:nvSpPr>
        <p:spPr>
          <a:xfrm>
            <a:off x="1435260" y="4806734"/>
            <a:ext cx="15417480" cy="2088952"/>
          </a:xfrm>
          <a:prstGeom prst="rect">
            <a:avLst/>
          </a:prstGeom>
          <a:noFill/>
          <a:ln>
            <a:noFill/>
          </a:ln>
        </p:spPr>
        <p:txBody>
          <a:bodyPr spcFirstLastPara="1" wrap="square" lIns="0" tIns="0" rIns="0" bIns="0" anchor="t" anchorCtr="0">
            <a:spAutoFit/>
          </a:bodyPr>
          <a:lstStyle/>
          <a:p>
            <a:pPr marL="863599" marR="0" lvl="1" indent="-431800" algn="just" rtl="0">
              <a:lnSpc>
                <a:spcPct val="140010"/>
              </a:lnSpc>
              <a:spcBef>
                <a:spcPts val="0"/>
              </a:spcBef>
              <a:spcAft>
                <a:spcPts val="0"/>
              </a:spcAft>
              <a:buClr>
                <a:srgbClr val="8E464D"/>
              </a:buClr>
              <a:buSzPts val="3999"/>
              <a:buFont typeface="Arial"/>
              <a:buChar char="•"/>
            </a:pPr>
            <a:r>
              <a:rPr lang="en-US" sz="3999" b="0" i="0" u="none" strike="noStrike" cap="none">
                <a:solidFill>
                  <a:srgbClr val="8E464D"/>
                </a:solidFill>
                <a:latin typeface="Roboto Condensed"/>
                <a:ea typeface="Roboto Condensed"/>
                <a:cs typeface="Roboto Condensed"/>
                <a:sym typeface="Roboto Condensed"/>
              </a:rPr>
              <a:t>Các câu hỏi trắc nghiệm lần lượt được đưa ra, HS thực hiện theo thời gian từng câu. Trả lời sai sẽ bị loại khỏi sàn thi đấu.</a:t>
            </a:r>
            <a:endParaRPr/>
          </a:p>
          <a:p>
            <a:pPr marL="863599" marR="0" lvl="1" indent="-431800" algn="just" rtl="0">
              <a:lnSpc>
                <a:spcPct val="140010"/>
              </a:lnSpc>
              <a:spcBef>
                <a:spcPts val="0"/>
              </a:spcBef>
              <a:spcAft>
                <a:spcPts val="0"/>
              </a:spcAft>
              <a:buClr>
                <a:srgbClr val="8E464D"/>
              </a:buClr>
              <a:buSzPts val="3999"/>
              <a:buFont typeface="Arial"/>
              <a:buChar char="•"/>
            </a:pPr>
            <a:r>
              <a:rPr lang="en-US" sz="3999" b="0" i="0" u="none" strike="noStrike" cap="none">
                <a:solidFill>
                  <a:srgbClr val="8E464D"/>
                </a:solidFill>
                <a:latin typeface="Roboto Condensed"/>
                <a:ea typeface="Roboto Condensed"/>
                <a:cs typeface="Roboto Condensed"/>
                <a:sym typeface="Roboto Condensed"/>
              </a:rPr>
              <a:t>Thời gian suy nghĩ: 20s/câu</a:t>
            </a:r>
            <a:endParaRPr/>
          </a:p>
        </p:txBody>
      </p:sp>
      <p:sp>
        <p:nvSpPr>
          <p:cNvPr id="210" name="Google Shape;210;p12"/>
          <p:cNvSpPr txBox="1"/>
          <p:nvPr/>
        </p:nvSpPr>
        <p:spPr>
          <a:xfrm>
            <a:off x="1968469" y="1924931"/>
            <a:ext cx="14351062" cy="2113143"/>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134">
                <a:solidFill>
                  <a:srgbClr val="8E464D"/>
                </a:solidFill>
                <a:latin typeface="Arial"/>
                <a:ea typeface="Arial"/>
                <a:cs typeface="Arial"/>
                <a:sym typeface="Arial"/>
              </a:rPr>
              <a:t>XUYÊN  SUỐT MỘT </a:t>
            </a:r>
            <a:endParaRPr/>
          </a:p>
          <a:p>
            <a:pPr marL="0" marR="0" lvl="0" indent="0" algn="ctr" rtl="0">
              <a:lnSpc>
                <a:spcPct val="140006"/>
              </a:lnSpc>
              <a:spcBef>
                <a:spcPts val="0"/>
              </a:spcBef>
              <a:spcAft>
                <a:spcPts val="0"/>
              </a:spcAft>
              <a:buNone/>
            </a:pPr>
            <a:r>
              <a:rPr lang="en-US" sz="6134">
                <a:solidFill>
                  <a:srgbClr val="8E464D"/>
                </a:solidFill>
                <a:latin typeface="Arial"/>
                <a:ea typeface="Arial"/>
                <a:cs typeface="Arial"/>
                <a:sym typeface="Arial"/>
              </a:rPr>
              <a:t>HÀNH TRÌNH</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14"/>
        <p:cNvGrpSpPr/>
        <p:nvPr/>
      </p:nvGrpSpPr>
      <p:grpSpPr>
        <a:xfrm>
          <a:off x="0" y="0"/>
          <a:ext cx="0" cy="0"/>
          <a:chOff x="0" y="0"/>
          <a:chExt cx="0" cy="0"/>
        </a:xfrm>
      </p:grpSpPr>
      <p:sp>
        <p:nvSpPr>
          <p:cNvPr id="215" name="Google Shape;215;p13"/>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3"/>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3"/>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3"/>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9" name="Google Shape;219;p13"/>
          <p:cNvGrpSpPr/>
          <p:nvPr/>
        </p:nvGrpSpPr>
        <p:grpSpPr>
          <a:xfrm>
            <a:off x="765451" y="2641325"/>
            <a:ext cx="16493849" cy="7023067"/>
            <a:chOff x="0" y="-47625"/>
            <a:chExt cx="4344059" cy="1849697"/>
          </a:xfrm>
        </p:grpSpPr>
        <p:sp>
          <p:nvSpPr>
            <p:cNvPr id="220" name="Google Shape;220;p13"/>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3"/>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22" name="Google Shape;222;p13"/>
          <p:cNvSpPr txBox="1"/>
          <p:nvPr/>
        </p:nvSpPr>
        <p:spPr>
          <a:xfrm>
            <a:off x="1252238" y="3922745"/>
            <a:ext cx="15417480" cy="4203303"/>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Đâu là các văn bản đã học ở bài 9 Nghị luận văn học?</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A. Vẻ đẹp của bài thơ “Cảnh khuya”, Nắng mới, áo đỏ và cái cười đen nhánh.</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Vẻ đẹp của bài thơ “Cảnh khuya”, Lão Hạc, Nắng mới, áo đỏ và cái cười đen nhánh.</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Vẻ đẹp của bài thơ “Cảnh khuya”, Chiều sâu của truyện “Lão Hạc”, Nắng mới, áo đỏ và cái cười đen nhánh.</a:t>
            </a:r>
            <a:endParaRPr/>
          </a:p>
        </p:txBody>
      </p:sp>
      <p:sp>
        <p:nvSpPr>
          <p:cNvPr id="223" name="Google Shape;223;p13"/>
          <p:cNvSpPr/>
          <p:nvPr/>
        </p:nvSpPr>
        <p:spPr>
          <a:xfrm>
            <a:off x="8062851" y="7394921"/>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3"/>
          <p:cNvSpPr txBox="1"/>
          <p:nvPr/>
        </p:nvSpPr>
        <p:spPr>
          <a:xfrm>
            <a:off x="1028700" y="1594691"/>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1:</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28"/>
        <p:cNvGrpSpPr/>
        <p:nvPr/>
      </p:nvGrpSpPr>
      <p:grpSpPr>
        <a:xfrm>
          <a:off x="0" y="0"/>
          <a:ext cx="0" cy="0"/>
          <a:chOff x="0" y="0"/>
          <a:chExt cx="0" cy="0"/>
        </a:xfrm>
      </p:grpSpPr>
      <p:sp>
        <p:nvSpPr>
          <p:cNvPr id="229" name="Google Shape;229;p14"/>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4"/>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4"/>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14"/>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3" name="Google Shape;233;p14"/>
          <p:cNvGrpSpPr/>
          <p:nvPr/>
        </p:nvGrpSpPr>
        <p:grpSpPr>
          <a:xfrm>
            <a:off x="765451" y="2641325"/>
            <a:ext cx="16493849" cy="7023067"/>
            <a:chOff x="0" y="-47625"/>
            <a:chExt cx="4344059" cy="1849697"/>
          </a:xfrm>
        </p:grpSpPr>
        <p:sp>
          <p:nvSpPr>
            <p:cNvPr id="234" name="Google Shape;234;p14"/>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4"/>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36" name="Google Shape;236;p14"/>
          <p:cNvSpPr txBox="1"/>
          <p:nvPr/>
        </p:nvSpPr>
        <p:spPr>
          <a:xfrm>
            <a:off x="1252238" y="3922745"/>
            <a:ext cx="15417480" cy="4203303"/>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Các văn bản Chiều sâu của truyện “Lão Hạc”, Nắng mới, áo đỏ và cái cười đen nhánh thuộc kiểu văn bản nào?</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A. Thuyết minh</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Biểu cảm</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Nghị luận</a:t>
            </a:r>
            <a:endParaRPr/>
          </a:p>
          <a:p>
            <a:pPr marL="0" marR="0" lvl="0" indent="0" algn="just" rtl="0">
              <a:lnSpc>
                <a:spcPct val="140010"/>
              </a:lnSpc>
              <a:spcBef>
                <a:spcPts val="0"/>
              </a:spcBef>
              <a:spcAft>
                <a:spcPts val="0"/>
              </a:spcAft>
              <a:buNone/>
            </a:pPr>
            <a:endParaRPr sz="3999">
              <a:solidFill>
                <a:srgbClr val="8E464D"/>
              </a:solidFill>
              <a:latin typeface="Roboto Condensed"/>
              <a:ea typeface="Roboto Condensed"/>
              <a:cs typeface="Roboto Condensed"/>
              <a:sym typeface="Roboto Condensed"/>
            </a:endParaRPr>
          </a:p>
        </p:txBody>
      </p:sp>
      <p:sp>
        <p:nvSpPr>
          <p:cNvPr id="237" name="Google Shape;237;p14"/>
          <p:cNvSpPr txBox="1"/>
          <p:nvPr/>
        </p:nvSpPr>
        <p:spPr>
          <a:xfrm>
            <a:off x="1028700" y="1499525"/>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2:</a:t>
            </a:r>
            <a:endParaRPr/>
          </a:p>
        </p:txBody>
      </p:sp>
      <p:sp>
        <p:nvSpPr>
          <p:cNvPr id="238" name="Google Shape;238;p14"/>
          <p:cNvSpPr/>
          <p:nvPr/>
        </p:nvSpPr>
        <p:spPr>
          <a:xfrm>
            <a:off x="3733800" y="64389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42"/>
        <p:cNvGrpSpPr/>
        <p:nvPr/>
      </p:nvGrpSpPr>
      <p:grpSpPr>
        <a:xfrm>
          <a:off x="0" y="0"/>
          <a:ext cx="0" cy="0"/>
          <a:chOff x="0" y="0"/>
          <a:chExt cx="0" cy="0"/>
        </a:xfrm>
      </p:grpSpPr>
      <p:sp>
        <p:nvSpPr>
          <p:cNvPr id="243" name="Google Shape;243;p15"/>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5"/>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5"/>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5"/>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7" name="Google Shape;247;p15"/>
          <p:cNvGrpSpPr/>
          <p:nvPr/>
        </p:nvGrpSpPr>
        <p:grpSpPr>
          <a:xfrm>
            <a:off x="765451" y="2641325"/>
            <a:ext cx="16493849" cy="7023067"/>
            <a:chOff x="0" y="-47625"/>
            <a:chExt cx="4344059" cy="1849697"/>
          </a:xfrm>
        </p:grpSpPr>
        <p:sp>
          <p:nvSpPr>
            <p:cNvPr id="248" name="Google Shape;248;p15"/>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5"/>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50" name="Google Shape;250;p15"/>
          <p:cNvSpPr txBox="1"/>
          <p:nvPr/>
        </p:nvSpPr>
        <p:spPr>
          <a:xfrm>
            <a:off x="1435260" y="3398735"/>
            <a:ext cx="15417480" cy="5612871"/>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Văn nghị luận là kiểu văn bản:</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A. người viết sử dụng lí lẽ, bằng chứng, lập luận nhằm xác lập cho người đọc một ý kiến, thái độ đồng tình/phản đối</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người viết chủ yếu sử dụng bằng chứng thể hiện quan điểm sống của bản thân</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người viết cung cấp một lượng kiến thức nhất định</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D. người viết chủ yếu khẳng định một thái độ sống</a:t>
            </a:r>
            <a:endParaRPr/>
          </a:p>
          <a:p>
            <a:pPr marL="0" marR="0" lvl="0" indent="0" algn="just" rtl="0">
              <a:lnSpc>
                <a:spcPct val="140010"/>
              </a:lnSpc>
              <a:spcBef>
                <a:spcPts val="0"/>
              </a:spcBef>
              <a:spcAft>
                <a:spcPts val="0"/>
              </a:spcAft>
              <a:buNone/>
            </a:pPr>
            <a:endParaRPr sz="3999">
              <a:solidFill>
                <a:srgbClr val="8E464D"/>
              </a:solidFill>
              <a:latin typeface="Roboto Condensed"/>
              <a:ea typeface="Roboto Condensed"/>
              <a:cs typeface="Roboto Condensed"/>
              <a:sym typeface="Roboto Condensed"/>
            </a:endParaRPr>
          </a:p>
        </p:txBody>
      </p:sp>
      <p:sp>
        <p:nvSpPr>
          <p:cNvPr id="251" name="Google Shape;251;p15"/>
          <p:cNvSpPr txBox="1"/>
          <p:nvPr/>
        </p:nvSpPr>
        <p:spPr>
          <a:xfrm>
            <a:off x="1028700" y="1499525"/>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3:</a:t>
            </a:r>
            <a:endParaRPr/>
          </a:p>
        </p:txBody>
      </p:sp>
      <p:sp>
        <p:nvSpPr>
          <p:cNvPr id="252" name="Google Shape;252;p15"/>
          <p:cNvSpPr/>
          <p:nvPr/>
        </p:nvSpPr>
        <p:spPr>
          <a:xfrm>
            <a:off x="152400" y="37719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56"/>
        <p:cNvGrpSpPr/>
        <p:nvPr/>
      </p:nvGrpSpPr>
      <p:grpSpPr>
        <a:xfrm>
          <a:off x="0" y="0"/>
          <a:ext cx="0" cy="0"/>
          <a:chOff x="0" y="0"/>
          <a:chExt cx="0" cy="0"/>
        </a:xfrm>
      </p:grpSpPr>
      <p:sp>
        <p:nvSpPr>
          <p:cNvPr id="257" name="Google Shape;257;p16"/>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6"/>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6"/>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6"/>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1" name="Google Shape;261;p16"/>
          <p:cNvGrpSpPr/>
          <p:nvPr/>
        </p:nvGrpSpPr>
        <p:grpSpPr>
          <a:xfrm>
            <a:off x="765451" y="2641325"/>
            <a:ext cx="16493849" cy="7023067"/>
            <a:chOff x="0" y="-47625"/>
            <a:chExt cx="4344059" cy="1849697"/>
          </a:xfrm>
        </p:grpSpPr>
        <p:sp>
          <p:nvSpPr>
            <p:cNvPr id="262" name="Google Shape;262;p16"/>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6"/>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64" name="Google Shape;264;p16"/>
          <p:cNvSpPr txBox="1"/>
          <p:nvPr/>
        </p:nvSpPr>
        <p:spPr>
          <a:xfrm>
            <a:off x="1252238" y="4145612"/>
            <a:ext cx="15417480" cy="3498520"/>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Luận đề trong văn nghị luận là gì?</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A. Là vấn đề chính được nêu ra để bàn luận trong văn bản nghị luận</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là ý kiến thể hiện quan điểm của người viết</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là bằng chứng để chứng minh cho quan điểm của người viết</a:t>
            </a:r>
            <a:endParaRPr/>
          </a:p>
          <a:p>
            <a:pPr marL="0" marR="0" lvl="0" indent="0" algn="just" rtl="0">
              <a:lnSpc>
                <a:spcPct val="140010"/>
              </a:lnSpc>
              <a:spcBef>
                <a:spcPts val="0"/>
              </a:spcBef>
              <a:spcAft>
                <a:spcPts val="0"/>
              </a:spcAft>
              <a:buNone/>
            </a:pPr>
            <a:endParaRPr sz="3999">
              <a:solidFill>
                <a:srgbClr val="8E464D"/>
              </a:solidFill>
              <a:latin typeface="Roboto Condensed"/>
              <a:ea typeface="Roboto Condensed"/>
              <a:cs typeface="Roboto Condensed"/>
              <a:sym typeface="Roboto Condensed"/>
            </a:endParaRPr>
          </a:p>
        </p:txBody>
      </p:sp>
      <p:sp>
        <p:nvSpPr>
          <p:cNvPr id="265" name="Google Shape;265;p16"/>
          <p:cNvSpPr txBox="1"/>
          <p:nvPr/>
        </p:nvSpPr>
        <p:spPr>
          <a:xfrm>
            <a:off x="1028700" y="1499525"/>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4:</a:t>
            </a:r>
            <a:endParaRPr/>
          </a:p>
        </p:txBody>
      </p:sp>
      <p:sp>
        <p:nvSpPr>
          <p:cNvPr id="266" name="Google Shape;266;p16"/>
          <p:cNvSpPr/>
          <p:nvPr/>
        </p:nvSpPr>
        <p:spPr>
          <a:xfrm>
            <a:off x="14706600" y="41529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70"/>
        <p:cNvGrpSpPr/>
        <p:nvPr/>
      </p:nvGrpSpPr>
      <p:grpSpPr>
        <a:xfrm>
          <a:off x="0" y="0"/>
          <a:ext cx="0" cy="0"/>
          <a:chOff x="0" y="0"/>
          <a:chExt cx="0" cy="0"/>
        </a:xfrm>
      </p:grpSpPr>
      <p:sp>
        <p:nvSpPr>
          <p:cNvPr id="271" name="Google Shape;271;p17"/>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7"/>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7"/>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7"/>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5" name="Google Shape;275;p17"/>
          <p:cNvGrpSpPr/>
          <p:nvPr/>
        </p:nvGrpSpPr>
        <p:grpSpPr>
          <a:xfrm>
            <a:off x="765451" y="2641325"/>
            <a:ext cx="16493849" cy="7023067"/>
            <a:chOff x="0" y="-47625"/>
            <a:chExt cx="4344059" cy="1849697"/>
          </a:xfrm>
        </p:grpSpPr>
        <p:sp>
          <p:nvSpPr>
            <p:cNvPr id="276" name="Google Shape;276;p17"/>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7"/>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p17"/>
          <p:cNvSpPr txBox="1"/>
          <p:nvPr/>
        </p:nvSpPr>
        <p:spPr>
          <a:xfrm>
            <a:off x="1252238" y="4145612"/>
            <a:ext cx="15417480" cy="4203303"/>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Mục đích của văn bản nghị luận là:</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A. Giúp người đọc nhận thức sâu sắc một vấn đề</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Giúp người đọc tránh những quan điểm sai lầm</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Giúp người đọc hiểu biết thực tế</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D. Thuyết phục người đọc/người nghe tin, hiểu, đồng tình với ý kiến của mình</a:t>
            </a:r>
            <a:endParaRPr/>
          </a:p>
          <a:p>
            <a:pPr marL="0" marR="0" lvl="0" indent="0" algn="just" rtl="0">
              <a:lnSpc>
                <a:spcPct val="140010"/>
              </a:lnSpc>
              <a:spcBef>
                <a:spcPts val="0"/>
              </a:spcBef>
              <a:spcAft>
                <a:spcPts val="0"/>
              </a:spcAft>
              <a:buNone/>
            </a:pPr>
            <a:endParaRPr sz="3999">
              <a:solidFill>
                <a:srgbClr val="8E464D"/>
              </a:solidFill>
              <a:latin typeface="Roboto Condensed"/>
              <a:ea typeface="Roboto Condensed"/>
              <a:cs typeface="Roboto Condensed"/>
              <a:sym typeface="Roboto Condensed"/>
            </a:endParaRPr>
          </a:p>
        </p:txBody>
      </p:sp>
      <p:sp>
        <p:nvSpPr>
          <p:cNvPr id="279" name="Google Shape;279;p17"/>
          <p:cNvSpPr txBox="1"/>
          <p:nvPr/>
        </p:nvSpPr>
        <p:spPr>
          <a:xfrm>
            <a:off x="1028700" y="1499525"/>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5:</a:t>
            </a:r>
            <a:endParaRPr/>
          </a:p>
        </p:txBody>
      </p:sp>
      <p:sp>
        <p:nvSpPr>
          <p:cNvPr id="280" name="Google Shape;280;p17"/>
          <p:cNvSpPr/>
          <p:nvPr/>
        </p:nvSpPr>
        <p:spPr>
          <a:xfrm>
            <a:off x="609600" y="69723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84"/>
        <p:cNvGrpSpPr/>
        <p:nvPr/>
      </p:nvGrpSpPr>
      <p:grpSpPr>
        <a:xfrm>
          <a:off x="0" y="0"/>
          <a:ext cx="0" cy="0"/>
          <a:chOff x="0" y="0"/>
          <a:chExt cx="0" cy="0"/>
        </a:xfrm>
      </p:grpSpPr>
      <p:sp>
        <p:nvSpPr>
          <p:cNvPr id="285" name="Google Shape;285;p18"/>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8"/>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8"/>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8"/>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9" name="Google Shape;289;p18"/>
          <p:cNvGrpSpPr/>
          <p:nvPr/>
        </p:nvGrpSpPr>
        <p:grpSpPr>
          <a:xfrm>
            <a:off x="765451" y="2641325"/>
            <a:ext cx="16493849" cy="7023067"/>
            <a:chOff x="0" y="-47625"/>
            <a:chExt cx="4344059" cy="1849697"/>
          </a:xfrm>
        </p:grpSpPr>
        <p:sp>
          <p:nvSpPr>
            <p:cNvPr id="290" name="Google Shape;290;p18"/>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8"/>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92" name="Google Shape;292;p18"/>
          <p:cNvSpPr txBox="1"/>
          <p:nvPr/>
        </p:nvSpPr>
        <p:spPr>
          <a:xfrm>
            <a:off x="1252238" y="4145612"/>
            <a:ext cx="15417480" cy="4203303"/>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Trong văn bản nghị luận, những thông tin khách quan, có thể kiểm chứng được trong thực tế được gọi là gì?</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A. Ý kiến, đánh giá chủ quan</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Bằng chứng khách quan </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Luận điểm khách quan</a:t>
            </a:r>
            <a:endParaRPr/>
          </a:p>
          <a:p>
            <a:pPr marL="0" marR="0" lvl="0" indent="0" algn="just" rtl="0">
              <a:lnSpc>
                <a:spcPct val="140010"/>
              </a:lnSpc>
              <a:spcBef>
                <a:spcPts val="0"/>
              </a:spcBef>
              <a:spcAft>
                <a:spcPts val="0"/>
              </a:spcAft>
              <a:buNone/>
            </a:pPr>
            <a:endParaRPr sz="3999">
              <a:solidFill>
                <a:srgbClr val="8E464D"/>
              </a:solidFill>
              <a:latin typeface="Roboto Condensed"/>
              <a:ea typeface="Roboto Condensed"/>
              <a:cs typeface="Roboto Condensed"/>
              <a:sym typeface="Roboto Condensed"/>
            </a:endParaRPr>
          </a:p>
        </p:txBody>
      </p:sp>
      <p:sp>
        <p:nvSpPr>
          <p:cNvPr id="293" name="Google Shape;293;p18"/>
          <p:cNvSpPr txBox="1"/>
          <p:nvPr/>
        </p:nvSpPr>
        <p:spPr>
          <a:xfrm>
            <a:off x="1028700" y="1499525"/>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6:</a:t>
            </a:r>
            <a:endParaRPr/>
          </a:p>
        </p:txBody>
      </p:sp>
      <p:sp>
        <p:nvSpPr>
          <p:cNvPr id="294" name="Google Shape;294;p18"/>
          <p:cNvSpPr/>
          <p:nvPr/>
        </p:nvSpPr>
        <p:spPr>
          <a:xfrm>
            <a:off x="6781800" y="56769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298"/>
        <p:cNvGrpSpPr/>
        <p:nvPr/>
      </p:nvGrpSpPr>
      <p:grpSpPr>
        <a:xfrm>
          <a:off x="0" y="0"/>
          <a:ext cx="0" cy="0"/>
          <a:chOff x="0" y="0"/>
          <a:chExt cx="0" cy="0"/>
        </a:xfrm>
      </p:grpSpPr>
      <p:sp>
        <p:nvSpPr>
          <p:cNvPr id="299" name="Google Shape;299;p19"/>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9"/>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9"/>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9"/>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3" name="Google Shape;303;p19"/>
          <p:cNvGrpSpPr/>
          <p:nvPr/>
        </p:nvGrpSpPr>
        <p:grpSpPr>
          <a:xfrm>
            <a:off x="765451" y="2641325"/>
            <a:ext cx="16493849" cy="7023067"/>
            <a:chOff x="0" y="-47625"/>
            <a:chExt cx="4344059" cy="1849697"/>
          </a:xfrm>
        </p:grpSpPr>
        <p:sp>
          <p:nvSpPr>
            <p:cNvPr id="304" name="Google Shape;304;p19"/>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9"/>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06" name="Google Shape;306;p19"/>
          <p:cNvSpPr txBox="1"/>
          <p:nvPr/>
        </p:nvSpPr>
        <p:spPr>
          <a:xfrm>
            <a:off x="1252238" y="4145612"/>
            <a:ext cx="15417480" cy="4975721"/>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Quy trình viết bài văn trình bày ý kiến về một vấn đề đời sống, cần thực hiện các bước nào sau đây:</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A. Tìm ý🡪 Lập dàn ý🡪 Viết 🡪 Xem lại và chỉnh sửa</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Chuẩn bị 🡪 Tìm ý và lập dàn ý 🡪 Viết 🡪 Kiểm tra và chỉnh sửa</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Tìm ý và lập dàn ý 🡪 Viết bài 🡪 Chuẩn bị trước khi viết 🡪 Xem lại và chỉnh sửa</a:t>
            </a:r>
            <a:endParaRPr/>
          </a:p>
          <a:p>
            <a:pPr marL="0" marR="0" lvl="0" indent="0" algn="just" rtl="0">
              <a:lnSpc>
                <a:spcPct val="140010"/>
              </a:lnSpc>
              <a:spcBef>
                <a:spcPts val="0"/>
              </a:spcBef>
              <a:spcAft>
                <a:spcPts val="0"/>
              </a:spcAft>
              <a:buNone/>
            </a:pPr>
            <a:endParaRPr sz="3999">
              <a:solidFill>
                <a:srgbClr val="8E464D"/>
              </a:solidFill>
              <a:latin typeface="Roboto Condensed"/>
              <a:ea typeface="Roboto Condensed"/>
              <a:cs typeface="Roboto Condensed"/>
              <a:sym typeface="Roboto Condensed"/>
            </a:endParaRPr>
          </a:p>
        </p:txBody>
      </p:sp>
      <p:sp>
        <p:nvSpPr>
          <p:cNvPr id="307" name="Google Shape;307;p19"/>
          <p:cNvSpPr txBox="1"/>
          <p:nvPr/>
        </p:nvSpPr>
        <p:spPr>
          <a:xfrm>
            <a:off x="1028700" y="1499525"/>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7:</a:t>
            </a:r>
            <a:endParaRPr/>
          </a:p>
        </p:txBody>
      </p:sp>
      <p:sp>
        <p:nvSpPr>
          <p:cNvPr id="308" name="Google Shape;308;p19"/>
          <p:cNvSpPr/>
          <p:nvPr/>
        </p:nvSpPr>
        <p:spPr>
          <a:xfrm>
            <a:off x="14401800" y="56007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01"/>
        <p:cNvGrpSpPr/>
        <p:nvPr/>
      </p:nvGrpSpPr>
      <p:grpSpPr>
        <a:xfrm>
          <a:off x="0" y="0"/>
          <a:ext cx="0" cy="0"/>
          <a:chOff x="0" y="0"/>
          <a:chExt cx="0" cy="0"/>
        </a:xfrm>
      </p:grpSpPr>
      <p:sp>
        <p:nvSpPr>
          <p:cNvPr id="102" name="Google Shape;102;p2"/>
          <p:cNvSpPr/>
          <p:nvPr/>
        </p:nvSpPr>
        <p:spPr>
          <a:xfrm rot="-80388">
            <a:off x="-292708" y="-879578"/>
            <a:ext cx="8540020" cy="6511766"/>
          </a:xfrm>
          <a:custGeom>
            <a:avLst/>
            <a:gdLst/>
            <a:ahLst/>
            <a:cxnLst/>
            <a:rect l="l" t="t" r="r" b="b"/>
            <a:pathLst>
              <a:path w="11386693" h="8682355" extrusionOk="0">
                <a:moveTo>
                  <a:pt x="0" y="0"/>
                </a:moveTo>
                <a:lnTo>
                  <a:pt x="11386693" y="0"/>
                </a:lnTo>
                <a:lnTo>
                  <a:pt x="11386693" y="8682355"/>
                </a:lnTo>
                <a:lnTo>
                  <a:pt x="0" y="8682355"/>
                </a:lnTo>
                <a:lnTo>
                  <a:pt x="0" y="0"/>
                </a:lnTo>
                <a:close/>
              </a:path>
            </a:pathLst>
          </a:custGeom>
          <a:blipFill rotWithShape="1">
            <a:blip r:embed="rId3">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rot="10586503">
            <a:off x="10056387" y="5202208"/>
            <a:ext cx="8540020" cy="6511766"/>
          </a:xfrm>
          <a:custGeom>
            <a:avLst/>
            <a:gdLst/>
            <a:ahLst/>
            <a:cxnLst/>
            <a:rect l="l" t="t" r="r" b="b"/>
            <a:pathLst>
              <a:path w="11386693" h="8682355" extrusionOk="0">
                <a:moveTo>
                  <a:pt x="11386693" y="8682355"/>
                </a:moveTo>
                <a:lnTo>
                  <a:pt x="0" y="8682355"/>
                </a:lnTo>
                <a:lnTo>
                  <a:pt x="0" y="0"/>
                </a:lnTo>
                <a:lnTo>
                  <a:pt x="11386693" y="0"/>
                </a:lnTo>
                <a:lnTo>
                  <a:pt x="11386693" y="8682355"/>
                </a:lnTo>
                <a:close/>
              </a:path>
            </a:pathLst>
          </a:custGeom>
          <a:blipFill rotWithShape="1">
            <a:blip r:embed="rId3">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rot="5038547" flipH="1">
            <a:off x="-163498" y="6266087"/>
            <a:ext cx="3845909" cy="6867716"/>
          </a:xfrm>
          <a:custGeom>
            <a:avLst/>
            <a:gdLst/>
            <a:ahLst/>
            <a:cxnLst/>
            <a:rect l="l" t="t" r="r" b="b"/>
            <a:pathLst>
              <a:path w="5127879" h="9156954" extrusionOk="0">
                <a:moveTo>
                  <a:pt x="5127879" y="0"/>
                </a:moveTo>
                <a:lnTo>
                  <a:pt x="0" y="0"/>
                </a:lnTo>
                <a:lnTo>
                  <a:pt x="0" y="9156954"/>
                </a:lnTo>
                <a:lnTo>
                  <a:pt x="5127879" y="9156954"/>
                </a:lnTo>
                <a:lnTo>
                  <a:pt x="5127879" y="0"/>
                </a:lnTo>
                <a:close/>
              </a:path>
            </a:pathLst>
          </a:custGeom>
          <a:blipFill rotWithShape="1">
            <a:blip r:embed="rId4">
              <a:alphaModFix/>
            </a:blip>
            <a:stretch>
              <a:fillRect l="-576" r="-5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
          <p:cNvSpPr/>
          <p:nvPr/>
        </p:nvSpPr>
        <p:spPr>
          <a:xfrm rot="-5261054" flipH="1">
            <a:off x="14422735" y="-2405140"/>
            <a:ext cx="3845909" cy="6867716"/>
          </a:xfrm>
          <a:custGeom>
            <a:avLst/>
            <a:gdLst/>
            <a:ahLst/>
            <a:cxnLst/>
            <a:rect l="l" t="t" r="r" b="b"/>
            <a:pathLst>
              <a:path w="5127879" h="9156954" extrusionOk="0">
                <a:moveTo>
                  <a:pt x="5127879" y="0"/>
                </a:moveTo>
                <a:lnTo>
                  <a:pt x="0" y="0"/>
                </a:lnTo>
                <a:lnTo>
                  <a:pt x="0" y="9156954"/>
                </a:lnTo>
                <a:lnTo>
                  <a:pt x="5127879" y="9156954"/>
                </a:lnTo>
                <a:lnTo>
                  <a:pt x="5127879" y="0"/>
                </a:lnTo>
                <a:close/>
              </a:path>
            </a:pathLst>
          </a:custGeom>
          <a:blipFill rotWithShape="1">
            <a:blip r:embed="rId4">
              <a:alphaModFix/>
            </a:blip>
            <a:stretch>
              <a:fillRect l="-576" r="-5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2"/>
          <p:cNvSpPr/>
          <p:nvPr/>
        </p:nvSpPr>
        <p:spPr>
          <a:xfrm>
            <a:off x="3733800" y="1409700"/>
            <a:ext cx="11984259" cy="2462213"/>
          </a:xfrm>
          <a:custGeom>
            <a:avLst/>
            <a:gdLst/>
            <a:ahLst/>
            <a:cxnLst/>
            <a:rect l="l" t="t" r="r" b="b"/>
            <a:pathLst>
              <a:path w="15979012" h="3282950" extrusionOk="0">
                <a:moveTo>
                  <a:pt x="0" y="0"/>
                </a:moveTo>
                <a:lnTo>
                  <a:pt x="15979012" y="0"/>
                </a:lnTo>
                <a:lnTo>
                  <a:pt x="15979012" y="3282950"/>
                </a:lnTo>
                <a:lnTo>
                  <a:pt x="0" y="3282950"/>
                </a:lnTo>
                <a:lnTo>
                  <a:pt x="0" y="0"/>
                </a:lnTo>
                <a:close/>
              </a:path>
            </a:pathLst>
          </a:custGeom>
          <a:blipFill rotWithShape="1">
            <a:blip r:embed="rId5">
              <a:alphaModFix/>
            </a:blip>
            <a:stretch>
              <a:fillRect l="-13" r="-1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3121755" y="4042613"/>
            <a:ext cx="12499794" cy="4292778"/>
          </a:xfrm>
          <a:prstGeom prst="rect">
            <a:avLst/>
          </a:prstGeom>
          <a:noFill/>
          <a:ln>
            <a:noFill/>
          </a:ln>
        </p:spPr>
        <p:txBody>
          <a:bodyPr spcFirstLastPara="1" wrap="square" lIns="0" tIns="0" rIns="0" bIns="0" anchor="t" anchorCtr="0">
            <a:spAutoFit/>
          </a:bodyPr>
          <a:lstStyle/>
          <a:p>
            <a:pPr marL="1120018" marR="0" lvl="2" indent="-373338" algn="just" rtl="0">
              <a:lnSpc>
                <a:spcPct val="175051"/>
              </a:lnSpc>
              <a:spcBef>
                <a:spcPts val="0"/>
              </a:spcBef>
              <a:spcAft>
                <a:spcPts val="0"/>
              </a:spcAft>
              <a:buClr>
                <a:srgbClr val="8E464D"/>
              </a:buClr>
              <a:buSzPts val="4898"/>
              <a:buFont typeface="Arial"/>
              <a:buChar char="⚬"/>
            </a:pPr>
            <a:r>
              <a:rPr lang="en-US" sz="4898" b="0" i="0" u="none" strike="noStrike" cap="none">
                <a:solidFill>
                  <a:srgbClr val="8E464D"/>
                </a:solidFill>
                <a:latin typeface="Roboto Condensed"/>
                <a:ea typeface="Roboto Condensed"/>
                <a:cs typeface="Roboto Condensed"/>
                <a:sym typeface="Roboto Condensed"/>
              </a:rPr>
              <a:t>Sắp xếp để được từ đúng (các từ khóa đều liên quan đến nội dung bài 9) </a:t>
            </a:r>
            <a:endParaRPr/>
          </a:p>
          <a:p>
            <a:pPr marL="1120018" marR="0" lvl="2" indent="-373338" algn="just" rtl="0">
              <a:lnSpc>
                <a:spcPct val="175051"/>
              </a:lnSpc>
              <a:spcBef>
                <a:spcPts val="0"/>
              </a:spcBef>
              <a:spcAft>
                <a:spcPts val="0"/>
              </a:spcAft>
              <a:buClr>
                <a:srgbClr val="8E464D"/>
              </a:buClr>
              <a:buSzPts val="4898"/>
              <a:buFont typeface="Arial"/>
              <a:buChar char="⚬"/>
            </a:pPr>
            <a:r>
              <a:rPr lang="en-US" sz="4898" b="0" i="0" u="none" strike="noStrike" cap="none">
                <a:solidFill>
                  <a:srgbClr val="8E464D"/>
                </a:solidFill>
                <a:latin typeface="Roboto Condensed"/>
                <a:ea typeface="Roboto Condensed"/>
                <a:cs typeface="Roboto Condensed"/>
                <a:sym typeface="Roboto Condensed"/>
              </a:rPr>
              <a:t>Phiếu tìm từ cho HS chơi theo cặp hoặc nhóm 3-4 bạn</a:t>
            </a:r>
            <a:endParaRPr/>
          </a:p>
        </p:txBody>
      </p:sp>
      <p:sp>
        <p:nvSpPr>
          <p:cNvPr id="108" name="Google Shape;108;p2"/>
          <p:cNvSpPr txBox="1"/>
          <p:nvPr/>
        </p:nvSpPr>
        <p:spPr>
          <a:xfrm>
            <a:off x="4419600" y="2208800"/>
            <a:ext cx="9906791" cy="1060162"/>
          </a:xfrm>
          <a:prstGeom prst="rect">
            <a:avLst/>
          </a:prstGeom>
          <a:noFill/>
          <a:ln>
            <a:noFill/>
          </a:ln>
        </p:spPr>
        <p:txBody>
          <a:bodyPr spcFirstLastPara="1" wrap="square" lIns="0" tIns="0" rIns="0" bIns="0" anchor="t" anchorCtr="0">
            <a:spAutoFit/>
          </a:bodyPr>
          <a:lstStyle/>
          <a:p>
            <a:pPr marL="0" marR="0" lvl="0" indent="0" algn="ctr" rtl="0">
              <a:lnSpc>
                <a:spcPct val="90005"/>
              </a:lnSpc>
              <a:spcBef>
                <a:spcPts val="0"/>
              </a:spcBef>
              <a:spcAft>
                <a:spcPts val="0"/>
              </a:spcAft>
              <a:buNone/>
            </a:pPr>
            <a:r>
              <a:rPr lang="en-US" sz="8995">
                <a:solidFill>
                  <a:srgbClr val="FCD8C9"/>
                </a:solidFill>
                <a:latin typeface="Arial"/>
                <a:ea typeface="Arial"/>
                <a:cs typeface="Arial"/>
                <a:sym typeface="Arial"/>
              </a:rPr>
              <a:t>VUA TIẾNG VIỆT</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312"/>
        <p:cNvGrpSpPr/>
        <p:nvPr/>
      </p:nvGrpSpPr>
      <p:grpSpPr>
        <a:xfrm>
          <a:off x="0" y="0"/>
          <a:ext cx="0" cy="0"/>
          <a:chOff x="0" y="0"/>
          <a:chExt cx="0" cy="0"/>
        </a:xfrm>
      </p:grpSpPr>
      <p:sp>
        <p:nvSpPr>
          <p:cNvPr id="313" name="Google Shape;313;p20"/>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0"/>
          <p:cNvSpPr/>
          <p:nvPr/>
        </p:nvSpPr>
        <p:spPr>
          <a:xfrm rot="10800000" flipH="1">
            <a:off x="-1010937" y="3655938"/>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20"/>
          <p:cNvSpPr/>
          <p:nvPr/>
        </p:nvSpPr>
        <p:spPr>
          <a:xfrm rot="-61877">
            <a:off x="-263450" y="1070184"/>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20"/>
          <p:cNvSpPr/>
          <p:nvPr/>
        </p:nvSpPr>
        <p:spPr>
          <a:xfrm>
            <a:off x="1576771" y="3458826"/>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7" name="Google Shape;317;p20"/>
          <p:cNvGrpSpPr/>
          <p:nvPr/>
        </p:nvGrpSpPr>
        <p:grpSpPr>
          <a:xfrm>
            <a:off x="2929747" y="328792"/>
            <a:ext cx="15004929" cy="2184075"/>
            <a:chOff x="0" y="-47625"/>
            <a:chExt cx="3951915" cy="575230"/>
          </a:xfrm>
        </p:grpSpPr>
        <p:sp>
          <p:nvSpPr>
            <p:cNvPr id="318" name="Google Shape;318;p20"/>
            <p:cNvSpPr/>
            <p:nvPr/>
          </p:nvSpPr>
          <p:spPr>
            <a:xfrm>
              <a:off x="0" y="0"/>
              <a:ext cx="3951915" cy="527605"/>
            </a:xfrm>
            <a:custGeom>
              <a:avLst/>
              <a:gdLst/>
              <a:ahLst/>
              <a:cxnLst/>
              <a:rect l="l" t="t" r="r" b="b"/>
              <a:pathLst>
                <a:path w="3951915" h="527605" extrusionOk="0">
                  <a:moveTo>
                    <a:pt x="26314" y="0"/>
                  </a:moveTo>
                  <a:lnTo>
                    <a:pt x="3925601" y="0"/>
                  </a:lnTo>
                  <a:cubicBezTo>
                    <a:pt x="3932581" y="0"/>
                    <a:pt x="3939274" y="2772"/>
                    <a:pt x="3944208" y="7707"/>
                  </a:cubicBezTo>
                  <a:cubicBezTo>
                    <a:pt x="3949143" y="12642"/>
                    <a:pt x="3951915" y="19335"/>
                    <a:pt x="3951915" y="26314"/>
                  </a:cubicBezTo>
                  <a:lnTo>
                    <a:pt x="3951915" y="501291"/>
                  </a:lnTo>
                  <a:cubicBezTo>
                    <a:pt x="3951915" y="508270"/>
                    <a:pt x="3949143" y="514963"/>
                    <a:pt x="3944208" y="519897"/>
                  </a:cubicBezTo>
                  <a:cubicBezTo>
                    <a:pt x="3939274" y="524832"/>
                    <a:pt x="3932581" y="527605"/>
                    <a:pt x="3925601" y="527605"/>
                  </a:cubicBezTo>
                  <a:lnTo>
                    <a:pt x="26314" y="527605"/>
                  </a:lnTo>
                  <a:cubicBezTo>
                    <a:pt x="19335" y="527605"/>
                    <a:pt x="12642" y="524832"/>
                    <a:pt x="7707" y="519897"/>
                  </a:cubicBezTo>
                  <a:cubicBezTo>
                    <a:pt x="2772" y="514963"/>
                    <a:pt x="0" y="508270"/>
                    <a:pt x="0" y="501291"/>
                  </a:cubicBezTo>
                  <a:lnTo>
                    <a:pt x="0" y="26314"/>
                  </a:lnTo>
                  <a:cubicBezTo>
                    <a:pt x="0" y="19335"/>
                    <a:pt x="2772" y="12642"/>
                    <a:pt x="7707" y="7707"/>
                  </a:cubicBezTo>
                  <a:cubicBezTo>
                    <a:pt x="12642" y="2772"/>
                    <a:pt x="19335" y="0"/>
                    <a:pt x="263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20"/>
            <p:cNvSpPr txBox="1"/>
            <p:nvPr/>
          </p:nvSpPr>
          <p:spPr>
            <a:xfrm>
              <a:off x="0" y="-47625"/>
              <a:ext cx="3951915" cy="57523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20" name="Google Shape;320;p20"/>
          <p:cNvSpPr/>
          <p:nvPr/>
        </p:nvSpPr>
        <p:spPr>
          <a:xfrm>
            <a:off x="14780794" y="5512144"/>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1" name="Google Shape;321;p20"/>
          <p:cNvGrpSpPr/>
          <p:nvPr/>
        </p:nvGrpSpPr>
        <p:grpSpPr>
          <a:xfrm>
            <a:off x="469936" y="2746732"/>
            <a:ext cx="5473958" cy="6955388"/>
            <a:chOff x="0" y="-47625"/>
            <a:chExt cx="1441701" cy="1831872"/>
          </a:xfrm>
        </p:grpSpPr>
        <p:sp>
          <p:nvSpPr>
            <p:cNvPr id="322" name="Google Shape;322;p20"/>
            <p:cNvSpPr/>
            <p:nvPr/>
          </p:nvSpPr>
          <p:spPr>
            <a:xfrm>
              <a:off x="0" y="0"/>
              <a:ext cx="1441701" cy="1784247"/>
            </a:xfrm>
            <a:custGeom>
              <a:avLst/>
              <a:gdLst/>
              <a:ahLst/>
              <a:cxnLst/>
              <a:rect l="l" t="t" r="r" b="b"/>
              <a:pathLst>
                <a:path w="1441701" h="1784247" extrusionOk="0">
                  <a:moveTo>
                    <a:pt x="72130" y="0"/>
                  </a:moveTo>
                  <a:lnTo>
                    <a:pt x="1369571" y="0"/>
                  </a:lnTo>
                  <a:cubicBezTo>
                    <a:pt x="1409407" y="0"/>
                    <a:pt x="1441701" y="32294"/>
                    <a:pt x="1441701" y="72130"/>
                  </a:cubicBezTo>
                  <a:lnTo>
                    <a:pt x="1441701" y="1712117"/>
                  </a:lnTo>
                  <a:cubicBezTo>
                    <a:pt x="1441701" y="1751953"/>
                    <a:pt x="1409407" y="1784247"/>
                    <a:pt x="1369571" y="1784247"/>
                  </a:cubicBezTo>
                  <a:lnTo>
                    <a:pt x="72130" y="1784247"/>
                  </a:lnTo>
                  <a:cubicBezTo>
                    <a:pt x="32294" y="1784247"/>
                    <a:pt x="0" y="1751953"/>
                    <a:pt x="0" y="1712117"/>
                  </a:cubicBezTo>
                  <a:lnTo>
                    <a:pt x="0" y="72130"/>
                  </a:lnTo>
                  <a:cubicBezTo>
                    <a:pt x="0" y="32294"/>
                    <a:pt x="32294" y="0"/>
                    <a:pt x="7213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20"/>
            <p:cNvSpPr txBox="1"/>
            <p:nvPr/>
          </p:nvSpPr>
          <p:spPr>
            <a:xfrm>
              <a:off x="0" y="-47625"/>
              <a:ext cx="1441701" cy="18318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24" name="Google Shape;324;p20"/>
          <p:cNvSpPr/>
          <p:nvPr/>
        </p:nvSpPr>
        <p:spPr>
          <a:xfrm>
            <a:off x="4104418" y="8646344"/>
            <a:ext cx="1170720" cy="1055776"/>
          </a:xfrm>
          <a:custGeom>
            <a:avLst/>
            <a:gdLst/>
            <a:ahLst/>
            <a:cxnLst/>
            <a:rect l="l" t="t" r="r" b="b"/>
            <a:pathLst>
              <a:path w="1170720" h="1055776" extrusionOk="0">
                <a:moveTo>
                  <a:pt x="0" y="0"/>
                </a:moveTo>
                <a:lnTo>
                  <a:pt x="1170720" y="0"/>
                </a:lnTo>
                <a:lnTo>
                  <a:pt x="1170720" y="1055777"/>
                </a:lnTo>
                <a:lnTo>
                  <a:pt x="0" y="105577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5" name="Google Shape;325;p20"/>
          <p:cNvGrpSpPr/>
          <p:nvPr/>
        </p:nvGrpSpPr>
        <p:grpSpPr>
          <a:xfrm>
            <a:off x="6437188" y="2746732"/>
            <a:ext cx="5768296" cy="6955388"/>
            <a:chOff x="0" y="-47625"/>
            <a:chExt cx="1519222" cy="1831872"/>
          </a:xfrm>
        </p:grpSpPr>
        <p:sp>
          <p:nvSpPr>
            <p:cNvPr id="326" name="Google Shape;326;p20"/>
            <p:cNvSpPr/>
            <p:nvPr/>
          </p:nvSpPr>
          <p:spPr>
            <a:xfrm>
              <a:off x="0" y="0"/>
              <a:ext cx="1519222" cy="1784247"/>
            </a:xfrm>
            <a:custGeom>
              <a:avLst/>
              <a:gdLst/>
              <a:ahLst/>
              <a:cxnLst/>
              <a:rect l="l" t="t" r="r" b="b"/>
              <a:pathLst>
                <a:path w="1519222" h="1784247" extrusionOk="0">
                  <a:moveTo>
                    <a:pt x="68450" y="0"/>
                  </a:moveTo>
                  <a:lnTo>
                    <a:pt x="1450772" y="0"/>
                  </a:lnTo>
                  <a:cubicBezTo>
                    <a:pt x="1468926" y="0"/>
                    <a:pt x="1486337" y="7212"/>
                    <a:pt x="1499174" y="20048"/>
                  </a:cubicBezTo>
                  <a:cubicBezTo>
                    <a:pt x="1512010" y="32885"/>
                    <a:pt x="1519222" y="50296"/>
                    <a:pt x="1519222" y="68450"/>
                  </a:cubicBezTo>
                  <a:lnTo>
                    <a:pt x="1519222" y="1715797"/>
                  </a:lnTo>
                  <a:cubicBezTo>
                    <a:pt x="1519222" y="1753601"/>
                    <a:pt x="1488576" y="1784247"/>
                    <a:pt x="1450772" y="1784247"/>
                  </a:cubicBezTo>
                  <a:lnTo>
                    <a:pt x="68450" y="1784247"/>
                  </a:lnTo>
                  <a:cubicBezTo>
                    <a:pt x="50296" y="1784247"/>
                    <a:pt x="32885" y="1777035"/>
                    <a:pt x="20048" y="1764199"/>
                  </a:cubicBezTo>
                  <a:cubicBezTo>
                    <a:pt x="7212" y="1751362"/>
                    <a:pt x="0" y="1733951"/>
                    <a:pt x="0" y="1715797"/>
                  </a:cubicBezTo>
                  <a:lnTo>
                    <a:pt x="0" y="68450"/>
                  </a:lnTo>
                  <a:cubicBezTo>
                    <a:pt x="0" y="30646"/>
                    <a:pt x="30646" y="0"/>
                    <a:pt x="6845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20"/>
            <p:cNvSpPr txBox="1"/>
            <p:nvPr/>
          </p:nvSpPr>
          <p:spPr>
            <a:xfrm>
              <a:off x="0" y="-47625"/>
              <a:ext cx="1519222" cy="183187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28" name="Google Shape;328;p20"/>
          <p:cNvSpPr/>
          <p:nvPr/>
        </p:nvSpPr>
        <p:spPr>
          <a:xfrm>
            <a:off x="10838597" y="8848558"/>
            <a:ext cx="976220" cy="1055776"/>
          </a:xfrm>
          <a:custGeom>
            <a:avLst/>
            <a:gdLst/>
            <a:ahLst/>
            <a:cxnLst/>
            <a:rect l="l" t="t" r="r" b="b"/>
            <a:pathLst>
              <a:path w="976220" h="1055776" extrusionOk="0">
                <a:moveTo>
                  <a:pt x="0" y="0"/>
                </a:moveTo>
                <a:lnTo>
                  <a:pt x="976220" y="0"/>
                </a:lnTo>
                <a:lnTo>
                  <a:pt x="976220" y="1055776"/>
                </a:lnTo>
                <a:lnTo>
                  <a:pt x="0" y="1055776"/>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20"/>
          <p:cNvSpPr txBox="1"/>
          <p:nvPr/>
        </p:nvSpPr>
        <p:spPr>
          <a:xfrm>
            <a:off x="6797033" y="3188573"/>
            <a:ext cx="5017783" cy="680598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Bàn luận</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Trình bày vấn đề cần bàn luận</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Trình bày ý kiến đồng tình hay phản đối về vấn đề cần bàn luận</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Đưa ra lí lẽ và bằng chứng để làm sáng tỏ luận điểm</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Giải thích từ ngữ, ý kiến cần bàn luận</a:t>
            </a:r>
            <a:endParaRPr/>
          </a:p>
          <a:p>
            <a:pPr marL="0" marR="0" lvl="0" indent="0" algn="just" rtl="0">
              <a:lnSpc>
                <a:spcPct val="140000"/>
              </a:lnSpc>
              <a:spcBef>
                <a:spcPts val="0"/>
              </a:spcBef>
              <a:spcAft>
                <a:spcPts val="0"/>
              </a:spcAft>
              <a:buNone/>
            </a:pPr>
            <a:endParaRPr sz="3500">
              <a:solidFill>
                <a:srgbClr val="8E464D"/>
              </a:solidFill>
              <a:latin typeface="Roboto Condensed"/>
              <a:ea typeface="Roboto Condensed"/>
              <a:cs typeface="Roboto Condensed"/>
              <a:sym typeface="Roboto Condensed"/>
            </a:endParaRPr>
          </a:p>
        </p:txBody>
      </p:sp>
      <p:grpSp>
        <p:nvGrpSpPr>
          <p:cNvPr id="330" name="Google Shape;330;p20"/>
          <p:cNvGrpSpPr/>
          <p:nvPr/>
        </p:nvGrpSpPr>
        <p:grpSpPr>
          <a:xfrm>
            <a:off x="12786261" y="2904135"/>
            <a:ext cx="5148415" cy="7023067"/>
            <a:chOff x="0" y="-47625"/>
            <a:chExt cx="1355961" cy="1849697"/>
          </a:xfrm>
        </p:grpSpPr>
        <p:sp>
          <p:nvSpPr>
            <p:cNvPr id="331" name="Google Shape;331;p20"/>
            <p:cNvSpPr/>
            <p:nvPr/>
          </p:nvSpPr>
          <p:spPr>
            <a:xfrm>
              <a:off x="0" y="0"/>
              <a:ext cx="1355961" cy="1802072"/>
            </a:xfrm>
            <a:custGeom>
              <a:avLst/>
              <a:gdLst/>
              <a:ahLst/>
              <a:cxnLst/>
              <a:rect l="l" t="t" r="r" b="b"/>
              <a:pathLst>
                <a:path w="1355961" h="1802072" extrusionOk="0">
                  <a:moveTo>
                    <a:pt x="76691" y="0"/>
                  </a:moveTo>
                  <a:lnTo>
                    <a:pt x="1279270" y="0"/>
                  </a:lnTo>
                  <a:cubicBezTo>
                    <a:pt x="1321625" y="0"/>
                    <a:pt x="1355961" y="34336"/>
                    <a:pt x="1355961" y="76691"/>
                  </a:cubicBezTo>
                  <a:lnTo>
                    <a:pt x="1355961" y="1725380"/>
                  </a:lnTo>
                  <a:cubicBezTo>
                    <a:pt x="1355961" y="1767736"/>
                    <a:pt x="1321625" y="1802072"/>
                    <a:pt x="1279270" y="1802072"/>
                  </a:cubicBezTo>
                  <a:lnTo>
                    <a:pt x="76691" y="1802072"/>
                  </a:lnTo>
                  <a:cubicBezTo>
                    <a:pt x="34336" y="1802072"/>
                    <a:pt x="0" y="1767736"/>
                    <a:pt x="0" y="1725380"/>
                  </a:cubicBezTo>
                  <a:lnTo>
                    <a:pt x="0" y="76691"/>
                  </a:lnTo>
                  <a:cubicBezTo>
                    <a:pt x="0" y="34336"/>
                    <a:pt x="34336" y="0"/>
                    <a:pt x="76691"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20"/>
            <p:cNvSpPr txBox="1"/>
            <p:nvPr/>
          </p:nvSpPr>
          <p:spPr>
            <a:xfrm>
              <a:off x="0" y="-47625"/>
              <a:ext cx="1355961"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33" name="Google Shape;333;p20"/>
          <p:cNvSpPr/>
          <p:nvPr/>
        </p:nvSpPr>
        <p:spPr>
          <a:xfrm>
            <a:off x="16649646" y="9018274"/>
            <a:ext cx="948130" cy="886061"/>
          </a:xfrm>
          <a:custGeom>
            <a:avLst/>
            <a:gdLst/>
            <a:ahLst/>
            <a:cxnLst/>
            <a:rect l="l" t="t" r="r" b="b"/>
            <a:pathLst>
              <a:path w="948130" h="886061" extrusionOk="0">
                <a:moveTo>
                  <a:pt x="0" y="0"/>
                </a:moveTo>
                <a:lnTo>
                  <a:pt x="948130" y="0"/>
                </a:lnTo>
                <a:lnTo>
                  <a:pt x="948130" y="886060"/>
                </a:lnTo>
                <a:lnTo>
                  <a:pt x="0" y="88606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20"/>
          <p:cNvSpPr txBox="1"/>
          <p:nvPr/>
        </p:nvSpPr>
        <p:spPr>
          <a:xfrm>
            <a:off x="3221247" y="849299"/>
            <a:ext cx="14376529" cy="1384168"/>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 Phần Thân bài của bài văn nghị luận về một tác phấm văn học (kịch) cần thực hiện theo thứ tự như thế nào?</a:t>
            </a:r>
            <a:endParaRPr/>
          </a:p>
        </p:txBody>
      </p:sp>
      <p:sp>
        <p:nvSpPr>
          <p:cNvPr id="335" name="Google Shape;335;p20"/>
          <p:cNvSpPr txBox="1"/>
          <p:nvPr/>
        </p:nvSpPr>
        <p:spPr>
          <a:xfrm>
            <a:off x="469936" y="395318"/>
            <a:ext cx="2751311"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8:</a:t>
            </a:r>
            <a:endParaRPr/>
          </a:p>
        </p:txBody>
      </p:sp>
      <p:sp>
        <p:nvSpPr>
          <p:cNvPr id="336" name="Google Shape;336;p20"/>
          <p:cNvSpPr txBox="1"/>
          <p:nvPr/>
        </p:nvSpPr>
        <p:spPr>
          <a:xfrm>
            <a:off x="584236" y="3189473"/>
            <a:ext cx="5096553" cy="618697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Khái quát nội dung đoạn trích và nêu tình huống kịch.</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Lí giải về xung đột và việc giải quyết xung đột thể hiện trong đoạn trích.</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Phân tích đặc điểm tiêu biểu của một số nhân vật, qua đó, thấy được ý nghĩa đoạn trích.</a:t>
            </a:r>
            <a:endParaRPr/>
          </a:p>
          <a:p>
            <a:pPr marL="0" marR="0" lvl="0" indent="0" algn="just" rtl="0">
              <a:lnSpc>
                <a:spcPct val="140000"/>
              </a:lnSpc>
              <a:spcBef>
                <a:spcPts val="0"/>
              </a:spcBef>
              <a:spcAft>
                <a:spcPts val="0"/>
              </a:spcAft>
              <a:buNone/>
            </a:pPr>
            <a:endParaRPr sz="3500">
              <a:solidFill>
                <a:srgbClr val="8E464D"/>
              </a:solidFill>
              <a:latin typeface="Roboto Condensed"/>
              <a:ea typeface="Roboto Condensed"/>
              <a:cs typeface="Roboto Condensed"/>
              <a:sym typeface="Roboto Condensed"/>
            </a:endParaRPr>
          </a:p>
        </p:txBody>
      </p:sp>
      <p:sp>
        <p:nvSpPr>
          <p:cNvPr id="337" name="Google Shape;337;p20"/>
          <p:cNvSpPr txBox="1"/>
          <p:nvPr/>
        </p:nvSpPr>
        <p:spPr>
          <a:xfrm>
            <a:off x="12975526" y="3347115"/>
            <a:ext cx="4622250" cy="680598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Khái quát nội dung đoạn trích và xác định người kể chuyện.</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Lí giải về cốt truyện và việc giải quyết các sự việc thể hiện trong đoạn trích.</a:t>
            </a:r>
            <a:endParaRPr/>
          </a:p>
          <a:p>
            <a:pPr marL="0" marR="0" lvl="0" indent="0" algn="just" rtl="0">
              <a:lnSpc>
                <a:spcPct val="140000"/>
              </a:lnSpc>
              <a:spcBef>
                <a:spcPts val="0"/>
              </a:spcBef>
              <a:spcAft>
                <a:spcPts val="0"/>
              </a:spcAft>
              <a:buNone/>
            </a:pPr>
            <a:r>
              <a:rPr lang="en-US" sz="3500">
                <a:solidFill>
                  <a:srgbClr val="8E464D"/>
                </a:solidFill>
                <a:latin typeface="Roboto Condensed"/>
                <a:ea typeface="Roboto Condensed"/>
                <a:cs typeface="Roboto Condensed"/>
                <a:sym typeface="Roboto Condensed"/>
              </a:rPr>
              <a:t>- Phân tích đặc điểm tiêu biểu của một số nhân vật, qua đó, thấy được ý nghĩa đoạn trích.</a:t>
            </a:r>
            <a:endParaRPr/>
          </a:p>
          <a:p>
            <a:pPr marL="0" marR="0" lvl="0" indent="0" algn="just" rtl="0">
              <a:lnSpc>
                <a:spcPct val="140000"/>
              </a:lnSpc>
              <a:spcBef>
                <a:spcPts val="0"/>
              </a:spcBef>
              <a:spcAft>
                <a:spcPts val="0"/>
              </a:spcAft>
              <a:buNone/>
            </a:pPr>
            <a:endParaRPr sz="3500">
              <a:solidFill>
                <a:srgbClr val="8E464D"/>
              </a:solidFill>
              <a:latin typeface="Roboto Condensed"/>
              <a:ea typeface="Roboto Condensed"/>
              <a:cs typeface="Roboto Condensed"/>
              <a:sym typeface="Roboto Condensed"/>
            </a:endParaRPr>
          </a:p>
        </p:txBody>
      </p:sp>
      <p:sp>
        <p:nvSpPr>
          <p:cNvPr id="338" name="Google Shape;338;p20"/>
          <p:cNvSpPr/>
          <p:nvPr/>
        </p:nvSpPr>
        <p:spPr>
          <a:xfrm>
            <a:off x="2590800" y="82677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342"/>
        <p:cNvGrpSpPr/>
        <p:nvPr/>
      </p:nvGrpSpPr>
      <p:grpSpPr>
        <a:xfrm>
          <a:off x="0" y="0"/>
          <a:ext cx="0" cy="0"/>
          <a:chOff x="0" y="0"/>
          <a:chExt cx="0" cy="0"/>
        </a:xfrm>
      </p:grpSpPr>
      <p:sp>
        <p:nvSpPr>
          <p:cNvPr id="343" name="Google Shape;343;p21"/>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21"/>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1"/>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21"/>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47" name="Google Shape;347;p21"/>
          <p:cNvGrpSpPr/>
          <p:nvPr/>
        </p:nvGrpSpPr>
        <p:grpSpPr>
          <a:xfrm>
            <a:off x="765451" y="2641325"/>
            <a:ext cx="16493849" cy="7023067"/>
            <a:chOff x="0" y="-47625"/>
            <a:chExt cx="4344059" cy="1849697"/>
          </a:xfrm>
        </p:grpSpPr>
        <p:sp>
          <p:nvSpPr>
            <p:cNvPr id="348" name="Google Shape;348;p21"/>
            <p:cNvSpPr/>
            <p:nvPr/>
          </p:nvSpPr>
          <p:spPr>
            <a:xfrm>
              <a:off x="0" y="0"/>
              <a:ext cx="4344059" cy="1802072"/>
            </a:xfrm>
            <a:custGeom>
              <a:avLst/>
              <a:gdLst/>
              <a:ahLst/>
              <a:cxnLst/>
              <a:rect l="l" t="t" r="r" b="b"/>
              <a:pathLst>
                <a:path w="4344059" h="1802072" extrusionOk="0">
                  <a:moveTo>
                    <a:pt x="23938" y="0"/>
                  </a:moveTo>
                  <a:lnTo>
                    <a:pt x="4320121" y="0"/>
                  </a:lnTo>
                  <a:cubicBezTo>
                    <a:pt x="4326470" y="0"/>
                    <a:pt x="4332558" y="2522"/>
                    <a:pt x="4337048" y="7011"/>
                  </a:cubicBezTo>
                  <a:cubicBezTo>
                    <a:pt x="4341537" y="11501"/>
                    <a:pt x="4344059" y="17590"/>
                    <a:pt x="4344059" y="23938"/>
                  </a:cubicBezTo>
                  <a:lnTo>
                    <a:pt x="4344059" y="1778133"/>
                  </a:lnTo>
                  <a:cubicBezTo>
                    <a:pt x="4344059" y="1784482"/>
                    <a:pt x="4341537" y="1790571"/>
                    <a:pt x="4337048" y="1795060"/>
                  </a:cubicBezTo>
                  <a:cubicBezTo>
                    <a:pt x="4332558" y="1799549"/>
                    <a:pt x="4326470" y="1802072"/>
                    <a:pt x="4320121" y="1802072"/>
                  </a:cubicBezTo>
                  <a:lnTo>
                    <a:pt x="23938" y="1802072"/>
                  </a:lnTo>
                  <a:cubicBezTo>
                    <a:pt x="17590" y="1802072"/>
                    <a:pt x="11501" y="1799549"/>
                    <a:pt x="7011" y="1795060"/>
                  </a:cubicBezTo>
                  <a:cubicBezTo>
                    <a:pt x="2522" y="1790571"/>
                    <a:pt x="0" y="1784482"/>
                    <a:pt x="0" y="1778133"/>
                  </a:cubicBezTo>
                  <a:lnTo>
                    <a:pt x="0" y="23938"/>
                  </a:lnTo>
                  <a:cubicBezTo>
                    <a:pt x="0" y="17590"/>
                    <a:pt x="2522" y="11501"/>
                    <a:pt x="7011" y="7011"/>
                  </a:cubicBezTo>
                  <a:cubicBezTo>
                    <a:pt x="11501" y="2522"/>
                    <a:pt x="17590" y="0"/>
                    <a:pt x="2393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21"/>
            <p:cNvSpPr txBox="1"/>
            <p:nvPr/>
          </p:nvSpPr>
          <p:spPr>
            <a:xfrm>
              <a:off x="0" y="-47625"/>
              <a:ext cx="4344059" cy="184969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50" name="Google Shape;350;p21"/>
          <p:cNvSpPr txBox="1"/>
          <p:nvPr/>
        </p:nvSpPr>
        <p:spPr>
          <a:xfrm>
            <a:off x="1252238" y="3195701"/>
            <a:ext cx="15417480" cy="5693866"/>
          </a:xfrm>
          <a:prstGeom prst="rect">
            <a:avLst/>
          </a:prstGeom>
          <a:noFill/>
          <a:ln>
            <a:noFill/>
          </a:ln>
        </p:spPr>
        <p:txBody>
          <a:bodyPr spcFirstLastPara="1" wrap="square" lIns="0" tIns="0" rIns="0" bIns="0" anchor="t" anchorCtr="0">
            <a:spAutoFit/>
          </a:bodyPr>
          <a:lstStyle/>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Câu nào dưới đây nói lên đặc điểm của văn bản nghị luận về một tác phẩm văn học?</a:t>
            </a:r>
            <a:endParaRPr/>
          </a:p>
          <a:p>
            <a:pPr marL="0" marR="0" lvl="0" indent="0" algn="just" rtl="0">
              <a:lnSpc>
                <a:spcPct val="140010"/>
              </a:lnSpc>
              <a:spcBef>
                <a:spcPts val="0"/>
              </a:spcBef>
              <a:spcAft>
                <a:spcPts val="0"/>
              </a:spcAft>
              <a:buNone/>
            </a:pPr>
            <a:r>
              <a:rPr lang="en-US" sz="3999" b="1">
                <a:solidFill>
                  <a:srgbClr val="8E464D"/>
                </a:solidFill>
                <a:latin typeface="Roboto Condensed"/>
                <a:ea typeface="Roboto Condensed"/>
                <a:cs typeface="Roboto Condensed"/>
                <a:sym typeface="Roboto Condensed"/>
              </a:rPr>
              <a:t>A</a:t>
            </a:r>
            <a:r>
              <a:rPr lang="en-US" sz="3999">
                <a:solidFill>
                  <a:srgbClr val="8E464D"/>
                </a:solidFill>
                <a:latin typeface="Roboto Condensed"/>
                <a:ea typeface="Roboto Condensed"/>
                <a:cs typeface="Roboto Condensed"/>
                <a:sym typeface="Roboto Condensed"/>
              </a:rPr>
              <a:t>. Là văn bản bàn về một vấn đề văn học như tác giả, tác phẩm, thể loại,…</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B. Là văn bản sử dụng lí lẽ và bằng chứng để làm sáng tỏ vấn đề đời sống được nói tới</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C. Lí lẽ là những nhận xét của người viết về vấn đề đời sống. Bằng chứng thường là những con người, sự kiện có thật ngoài đời sống</a:t>
            </a:r>
            <a:endParaRPr/>
          </a:p>
          <a:p>
            <a:pPr marL="0" marR="0" lvl="0" indent="0" algn="just" rtl="0">
              <a:lnSpc>
                <a:spcPct val="140010"/>
              </a:lnSpc>
              <a:spcBef>
                <a:spcPts val="0"/>
              </a:spcBef>
              <a:spcAft>
                <a:spcPts val="0"/>
              </a:spcAft>
              <a:buNone/>
            </a:pPr>
            <a:r>
              <a:rPr lang="en-US" sz="3999">
                <a:solidFill>
                  <a:srgbClr val="8E464D"/>
                </a:solidFill>
                <a:latin typeface="Roboto Condensed"/>
                <a:ea typeface="Roboto Condensed"/>
                <a:cs typeface="Roboto Condensed"/>
                <a:sym typeface="Roboto Condensed"/>
              </a:rPr>
              <a:t>D. Là văn bản có nội dung bàn về một vấn đề/hiện tượng của đời sống xã hội</a:t>
            </a:r>
            <a:endParaRPr/>
          </a:p>
        </p:txBody>
      </p:sp>
      <p:sp>
        <p:nvSpPr>
          <p:cNvPr id="351" name="Google Shape;351;p21"/>
          <p:cNvSpPr txBox="1"/>
          <p:nvPr/>
        </p:nvSpPr>
        <p:spPr>
          <a:xfrm>
            <a:off x="1028700" y="1499525"/>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CÂU 9:</a:t>
            </a:r>
            <a:endParaRPr/>
          </a:p>
        </p:txBody>
      </p:sp>
      <p:sp>
        <p:nvSpPr>
          <p:cNvPr id="352" name="Google Shape;352;p21"/>
          <p:cNvSpPr/>
          <p:nvPr/>
        </p:nvSpPr>
        <p:spPr>
          <a:xfrm>
            <a:off x="15773400" y="4000500"/>
            <a:ext cx="2162297" cy="1462253"/>
          </a:xfrm>
          <a:custGeom>
            <a:avLst/>
            <a:gdLst/>
            <a:ahLst/>
            <a:cxnLst/>
            <a:rect l="l" t="t" r="r" b="b"/>
            <a:pathLst>
              <a:path w="2162297" h="1462253" extrusionOk="0">
                <a:moveTo>
                  <a:pt x="0" y="0"/>
                </a:moveTo>
                <a:lnTo>
                  <a:pt x="2162298" y="0"/>
                </a:lnTo>
                <a:lnTo>
                  <a:pt x="2162298" y="1462254"/>
                </a:lnTo>
                <a:lnTo>
                  <a:pt x="0" y="14622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356"/>
        <p:cNvGrpSpPr/>
        <p:nvPr/>
      </p:nvGrpSpPr>
      <p:grpSpPr>
        <a:xfrm>
          <a:off x="0" y="0"/>
          <a:ext cx="0" cy="0"/>
          <a:chOff x="0" y="0"/>
          <a:chExt cx="0" cy="0"/>
        </a:xfrm>
      </p:grpSpPr>
      <p:sp>
        <p:nvSpPr>
          <p:cNvPr id="357" name="Google Shape;357;p22"/>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2"/>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22"/>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22"/>
          <p:cNvSpPr txBox="1"/>
          <p:nvPr/>
        </p:nvSpPr>
        <p:spPr>
          <a:xfrm rot="13731">
            <a:off x="1031113" y="760173"/>
            <a:ext cx="12024783" cy="75612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Fraunces"/>
                <a:ea typeface="Fraunces"/>
                <a:cs typeface="Fraunces"/>
                <a:sym typeface="Fraunces"/>
              </a:rPr>
              <a:t>I. TRI THỨC NGỮ VĂN</a:t>
            </a:r>
            <a:endParaRPr/>
          </a:p>
        </p:txBody>
      </p:sp>
      <p:sp>
        <p:nvSpPr>
          <p:cNvPr id="361" name="Google Shape;361;p22"/>
          <p:cNvSpPr txBox="1"/>
          <p:nvPr/>
        </p:nvSpPr>
        <p:spPr>
          <a:xfrm>
            <a:off x="1290628" y="1602225"/>
            <a:ext cx="5502622" cy="10604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1. Tri thức thể loại  </a:t>
            </a:r>
            <a:endParaRPr/>
          </a:p>
        </p:txBody>
      </p:sp>
      <p:sp>
        <p:nvSpPr>
          <p:cNvPr id="362" name="Google Shape;362;p22"/>
          <p:cNvSpPr/>
          <p:nvPr/>
        </p:nvSpPr>
        <p:spPr>
          <a:xfrm>
            <a:off x="1900949" y="4673144"/>
            <a:ext cx="1320260" cy="940689"/>
          </a:xfrm>
          <a:custGeom>
            <a:avLst/>
            <a:gdLst/>
            <a:ahLst/>
            <a:cxnLst/>
            <a:rect l="l" t="t" r="r" b="b"/>
            <a:pathLst>
              <a:path w="1760347" h="1254252" extrusionOk="0">
                <a:moveTo>
                  <a:pt x="0" y="0"/>
                </a:moveTo>
                <a:lnTo>
                  <a:pt x="1760347" y="0"/>
                </a:lnTo>
                <a:lnTo>
                  <a:pt x="1760347" y="1254252"/>
                </a:lnTo>
                <a:lnTo>
                  <a:pt x="0" y="1254252"/>
                </a:lnTo>
                <a:lnTo>
                  <a:pt x="0" y="0"/>
                </a:lnTo>
                <a:close/>
              </a:path>
            </a:pathLst>
          </a:custGeom>
          <a:blipFill rotWithShape="1">
            <a:blip r:embed="rId5">
              <a:alphaModFix/>
            </a:blip>
            <a:stretch>
              <a:fillRect l="-17" r="-19"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22"/>
          <p:cNvSpPr/>
          <p:nvPr/>
        </p:nvSpPr>
        <p:spPr>
          <a:xfrm>
            <a:off x="3353807" y="4917882"/>
            <a:ext cx="11580386" cy="3168150"/>
          </a:xfrm>
          <a:custGeom>
            <a:avLst/>
            <a:gdLst/>
            <a:ahLst/>
            <a:cxnLst/>
            <a:rect l="l" t="t" r="r" b="b"/>
            <a:pathLst>
              <a:path w="11580386" h="3168150" extrusionOk="0">
                <a:moveTo>
                  <a:pt x="0" y="0"/>
                </a:moveTo>
                <a:lnTo>
                  <a:pt x="11580386" y="0"/>
                </a:lnTo>
                <a:lnTo>
                  <a:pt x="11580386" y="3168150"/>
                </a:lnTo>
                <a:lnTo>
                  <a:pt x="0" y="316815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22"/>
          <p:cNvSpPr txBox="1"/>
          <p:nvPr/>
        </p:nvSpPr>
        <p:spPr>
          <a:xfrm>
            <a:off x="2561098" y="2999458"/>
            <a:ext cx="13300846" cy="1571581"/>
          </a:xfrm>
          <a:prstGeom prst="rect">
            <a:avLst/>
          </a:prstGeom>
          <a:noFill/>
          <a:ln>
            <a:noFill/>
          </a:ln>
        </p:spPr>
        <p:txBody>
          <a:bodyPr spcFirstLastPara="1" wrap="square" lIns="0" tIns="0" rIns="0" bIns="0" anchor="t" anchorCtr="0">
            <a:spAutoFit/>
          </a:bodyPr>
          <a:lstStyle/>
          <a:p>
            <a:pPr marL="0" marR="0" lvl="0" indent="0" algn="ctr" rtl="0">
              <a:lnSpc>
                <a:spcPct val="139986"/>
              </a:lnSpc>
              <a:spcBef>
                <a:spcPts val="0"/>
              </a:spcBef>
              <a:spcAft>
                <a:spcPts val="0"/>
              </a:spcAft>
              <a:buNone/>
            </a:pPr>
            <a:r>
              <a:rPr lang="en-US" sz="4499">
                <a:solidFill>
                  <a:srgbClr val="70422C"/>
                </a:solidFill>
                <a:latin typeface="Roboto Condensed"/>
                <a:ea typeface="Roboto Condensed"/>
                <a:cs typeface="Roboto Condensed"/>
                <a:sym typeface="Roboto Condensed"/>
              </a:rPr>
              <a:t>a. Luận đề, luận điểm, lí lẽ và bằng chứng trong</a:t>
            </a:r>
            <a:endParaRPr/>
          </a:p>
          <a:p>
            <a:pPr marL="0" marR="0" lvl="0" indent="0" algn="ctr" rtl="0">
              <a:lnSpc>
                <a:spcPct val="140017"/>
              </a:lnSpc>
              <a:spcBef>
                <a:spcPts val="0"/>
              </a:spcBef>
              <a:spcAft>
                <a:spcPts val="0"/>
              </a:spcAft>
              <a:buNone/>
            </a:pPr>
            <a:r>
              <a:rPr lang="en-US" sz="4498">
                <a:solidFill>
                  <a:srgbClr val="70422C"/>
                </a:solidFill>
                <a:latin typeface="Roboto Condensed"/>
                <a:ea typeface="Roboto Condensed"/>
                <a:cs typeface="Roboto Condensed"/>
                <a:sym typeface="Roboto Condensed"/>
              </a:rPr>
              <a:t> văn bản nghị luận văn học </a:t>
            </a:r>
            <a:endParaRPr/>
          </a:p>
        </p:txBody>
      </p:sp>
      <p:sp>
        <p:nvSpPr>
          <p:cNvPr id="365" name="Google Shape;365;p22"/>
          <p:cNvSpPr txBox="1"/>
          <p:nvPr/>
        </p:nvSpPr>
        <p:spPr>
          <a:xfrm>
            <a:off x="3700706" y="5232207"/>
            <a:ext cx="11021631" cy="287020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3999">
                <a:solidFill>
                  <a:srgbClr val="724E39"/>
                </a:solidFill>
                <a:latin typeface="Roboto Condensed"/>
                <a:ea typeface="Roboto Condensed"/>
                <a:cs typeface="Roboto Condensed"/>
                <a:sym typeface="Roboto Condensed"/>
              </a:rPr>
              <a:t>Văn bản nghị luận văn học là loại văn bản nghị luận, trong đó người viết trình bày quan điểm, đánh giá của mình về một vấn đề thuộc lĩnh vực văn học (tác phẩm, tác giả, thể loại,...)</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369"/>
        <p:cNvGrpSpPr/>
        <p:nvPr/>
      </p:nvGrpSpPr>
      <p:grpSpPr>
        <a:xfrm>
          <a:off x="0" y="0"/>
          <a:ext cx="0" cy="0"/>
          <a:chOff x="0" y="0"/>
          <a:chExt cx="0" cy="0"/>
        </a:xfrm>
      </p:grpSpPr>
      <p:sp>
        <p:nvSpPr>
          <p:cNvPr id="370" name="Google Shape;370;p23"/>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23"/>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23"/>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23"/>
          <p:cNvSpPr txBox="1"/>
          <p:nvPr/>
        </p:nvSpPr>
        <p:spPr>
          <a:xfrm rot="13731">
            <a:off x="1031113" y="655399"/>
            <a:ext cx="12024783" cy="75612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Fraunces"/>
                <a:ea typeface="Fraunces"/>
                <a:cs typeface="Fraunces"/>
                <a:sym typeface="Fraunces"/>
              </a:rPr>
              <a:t>I. TRI THỨC NGỮ VĂN</a:t>
            </a:r>
            <a:endParaRPr/>
          </a:p>
        </p:txBody>
      </p:sp>
      <p:sp>
        <p:nvSpPr>
          <p:cNvPr id="374" name="Google Shape;374;p23"/>
          <p:cNvSpPr txBox="1"/>
          <p:nvPr/>
        </p:nvSpPr>
        <p:spPr>
          <a:xfrm>
            <a:off x="1290628" y="1440300"/>
            <a:ext cx="5502622" cy="10604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1. Tri thức thể loại  </a:t>
            </a:r>
            <a:endParaRPr/>
          </a:p>
        </p:txBody>
      </p:sp>
      <p:sp>
        <p:nvSpPr>
          <p:cNvPr id="375" name="Google Shape;375;p23"/>
          <p:cNvSpPr/>
          <p:nvPr/>
        </p:nvSpPr>
        <p:spPr>
          <a:xfrm>
            <a:off x="2602420" y="4269858"/>
            <a:ext cx="6438614" cy="6017133"/>
          </a:xfrm>
          <a:custGeom>
            <a:avLst/>
            <a:gdLst/>
            <a:ahLst/>
            <a:cxnLst/>
            <a:rect l="l" t="t" r="r" b="b"/>
            <a:pathLst>
              <a:path w="8584819" h="8022844" extrusionOk="0">
                <a:moveTo>
                  <a:pt x="0" y="0"/>
                </a:moveTo>
                <a:lnTo>
                  <a:pt x="8584819" y="0"/>
                </a:lnTo>
                <a:lnTo>
                  <a:pt x="8584819" y="8022844"/>
                </a:lnTo>
                <a:lnTo>
                  <a:pt x="0" y="8022844"/>
                </a:lnTo>
                <a:lnTo>
                  <a:pt x="0" y="0"/>
                </a:lnTo>
                <a:close/>
              </a:path>
            </a:pathLst>
          </a:custGeom>
          <a:blipFill rotWithShape="1">
            <a:blip r:embed="rId5">
              <a:alphaModFix/>
            </a:blip>
            <a:stretch>
              <a:fillRect l="-423" r="-42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23"/>
          <p:cNvSpPr/>
          <p:nvPr/>
        </p:nvSpPr>
        <p:spPr>
          <a:xfrm>
            <a:off x="9368828" y="3991123"/>
            <a:ext cx="6493097" cy="6068092"/>
          </a:xfrm>
          <a:custGeom>
            <a:avLst/>
            <a:gdLst/>
            <a:ahLst/>
            <a:cxnLst/>
            <a:rect l="l" t="t" r="r" b="b"/>
            <a:pathLst>
              <a:path w="8657463" h="8090789" extrusionOk="0">
                <a:moveTo>
                  <a:pt x="0" y="0"/>
                </a:moveTo>
                <a:lnTo>
                  <a:pt x="8657463" y="0"/>
                </a:lnTo>
                <a:lnTo>
                  <a:pt x="8657463" y="8090789"/>
                </a:lnTo>
                <a:lnTo>
                  <a:pt x="0" y="8090789"/>
                </a:lnTo>
                <a:lnTo>
                  <a:pt x="0" y="0"/>
                </a:lnTo>
                <a:close/>
              </a:path>
            </a:pathLst>
          </a:custGeom>
          <a:blipFill rotWithShape="1">
            <a:blip r:embed="rId5">
              <a:alphaModFix/>
            </a:blip>
            <a:stretch>
              <a:fillRect l="-387" r="-38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23"/>
          <p:cNvSpPr txBox="1"/>
          <p:nvPr/>
        </p:nvSpPr>
        <p:spPr>
          <a:xfrm>
            <a:off x="3620210" y="5414704"/>
            <a:ext cx="4402996" cy="3667760"/>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4099" b="1">
                <a:solidFill>
                  <a:srgbClr val="000000"/>
                </a:solidFill>
                <a:latin typeface="Roboto Condensed"/>
                <a:ea typeface="Roboto Condensed"/>
                <a:cs typeface="Roboto Condensed"/>
                <a:sym typeface="Roboto Condensed"/>
              </a:rPr>
              <a:t>Luận đề l</a:t>
            </a:r>
            <a:r>
              <a:rPr lang="en-US" sz="4099">
                <a:solidFill>
                  <a:srgbClr val="000000"/>
                </a:solidFill>
                <a:latin typeface="Roboto Condensed"/>
                <a:ea typeface="Roboto Condensed"/>
                <a:cs typeface="Roboto Condensed"/>
                <a:sym typeface="Roboto Condensed"/>
              </a:rPr>
              <a:t>à vấn đề chính (về tác phẩm, tác giả, thể loại,…) được nêu ra để bàn luận trong văn bản.</a:t>
            </a:r>
            <a:endParaRPr/>
          </a:p>
        </p:txBody>
      </p:sp>
      <p:sp>
        <p:nvSpPr>
          <p:cNvPr id="378" name="Google Shape;378;p23"/>
          <p:cNvSpPr txBox="1"/>
          <p:nvPr/>
        </p:nvSpPr>
        <p:spPr>
          <a:xfrm>
            <a:off x="10594717" y="5368349"/>
            <a:ext cx="4402996" cy="3667760"/>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4099" b="1">
                <a:solidFill>
                  <a:srgbClr val="000000"/>
                </a:solidFill>
                <a:latin typeface="Roboto Condensed"/>
                <a:ea typeface="Roboto Condensed"/>
                <a:cs typeface="Roboto Condensed"/>
                <a:sym typeface="Roboto Condensed"/>
              </a:rPr>
              <a:t>Luận đề</a:t>
            </a:r>
            <a:r>
              <a:rPr lang="en-US" sz="4099">
                <a:solidFill>
                  <a:srgbClr val="000000"/>
                </a:solidFill>
                <a:latin typeface="Roboto Condensed"/>
                <a:ea typeface="Roboto Condensed"/>
                <a:cs typeface="Roboto Condensed"/>
                <a:sym typeface="Roboto Condensed"/>
              </a:rPr>
              <a:t> thường thể hiện ở nhan đề, phần mở đầu hoặc được suy luận từ toàn bộ văn bản.</a:t>
            </a:r>
            <a:endParaRPr/>
          </a:p>
        </p:txBody>
      </p:sp>
      <p:sp>
        <p:nvSpPr>
          <p:cNvPr id="379" name="Google Shape;379;p23"/>
          <p:cNvSpPr txBox="1"/>
          <p:nvPr/>
        </p:nvSpPr>
        <p:spPr>
          <a:xfrm>
            <a:off x="2561098" y="2999458"/>
            <a:ext cx="13300846" cy="1571581"/>
          </a:xfrm>
          <a:prstGeom prst="rect">
            <a:avLst/>
          </a:prstGeom>
          <a:noFill/>
          <a:ln>
            <a:noFill/>
          </a:ln>
        </p:spPr>
        <p:txBody>
          <a:bodyPr spcFirstLastPara="1" wrap="square" lIns="0" tIns="0" rIns="0" bIns="0" anchor="t" anchorCtr="0">
            <a:spAutoFit/>
          </a:bodyPr>
          <a:lstStyle/>
          <a:p>
            <a:pPr marL="0" marR="0" lvl="0" indent="0" algn="ctr" rtl="0">
              <a:lnSpc>
                <a:spcPct val="139986"/>
              </a:lnSpc>
              <a:spcBef>
                <a:spcPts val="0"/>
              </a:spcBef>
              <a:spcAft>
                <a:spcPts val="0"/>
              </a:spcAft>
              <a:buNone/>
            </a:pPr>
            <a:r>
              <a:rPr lang="en-US" sz="4499">
                <a:solidFill>
                  <a:srgbClr val="70422C"/>
                </a:solidFill>
                <a:latin typeface="Roboto Condensed"/>
                <a:ea typeface="Roboto Condensed"/>
                <a:cs typeface="Roboto Condensed"/>
                <a:sym typeface="Roboto Condensed"/>
              </a:rPr>
              <a:t>a. Luận đề, luận điểm, lí lẽ và bằng chứng trong</a:t>
            </a:r>
            <a:endParaRPr/>
          </a:p>
          <a:p>
            <a:pPr marL="0" marR="0" lvl="0" indent="0" algn="ctr" rtl="0">
              <a:lnSpc>
                <a:spcPct val="140017"/>
              </a:lnSpc>
              <a:spcBef>
                <a:spcPts val="0"/>
              </a:spcBef>
              <a:spcAft>
                <a:spcPts val="0"/>
              </a:spcAft>
              <a:buNone/>
            </a:pPr>
            <a:r>
              <a:rPr lang="en-US" sz="4498">
                <a:solidFill>
                  <a:srgbClr val="70422C"/>
                </a:solidFill>
                <a:latin typeface="Roboto Condensed"/>
                <a:ea typeface="Roboto Condensed"/>
                <a:cs typeface="Roboto Condensed"/>
                <a:sym typeface="Roboto Condensed"/>
              </a:rPr>
              <a:t> văn bản nghị luận văn học </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383"/>
        <p:cNvGrpSpPr/>
        <p:nvPr/>
      </p:nvGrpSpPr>
      <p:grpSpPr>
        <a:xfrm>
          <a:off x="0" y="0"/>
          <a:ext cx="0" cy="0"/>
          <a:chOff x="0" y="0"/>
          <a:chExt cx="0" cy="0"/>
        </a:xfrm>
      </p:grpSpPr>
      <p:sp>
        <p:nvSpPr>
          <p:cNvPr id="384" name="Google Shape;384;p24"/>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24"/>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24"/>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24"/>
          <p:cNvSpPr txBox="1"/>
          <p:nvPr/>
        </p:nvSpPr>
        <p:spPr>
          <a:xfrm rot="13731">
            <a:off x="1031113" y="722073"/>
            <a:ext cx="12024783" cy="75612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Fraunces"/>
                <a:ea typeface="Fraunces"/>
                <a:cs typeface="Fraunces"/>
                <a:sym typeface="Fraunces"/>
              </a:rPr>
              <a:t>I. TRI THỨC NGỮ VĂN</a:t>
            </a:r>
            <a:endParaRPr/>
          </a:p>
        </p:txBody>
      </p:sp>
      <p:sp>
        <p:nvSpPr>
          <p:cNvPr id="388" name="Google Shape;388;p24"/>
          <p:cNvSpPr txBox="1"/>
          <p:nvPr/>
        </p:nvSpPr>
        <p:spPr>
          <a:xfrm>
            <a:off x="1290628" y="1440300"/>
            <a:ext cx="5502622" cy="10604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1. Tri thức thể loại  </a:t>
            </a:r>
            <a:endParaRPr/>
          </a:p>
        </p:txBody>
      </p:sp>
      <p:sp>
        <p:nvSpPr>
          <p:cNvPr id="389" name="Google Shape;389;p24"/>
          <p:cNvSpPr/>
          <p:nvPr/>
        </p:nvSpPr>
        <p:spPr>
          <a:xfrm>
            <a:off x="9241925" y="4269858"/>
            <a:ext cx="6966871" cy="6510909"/>
          </a:xfrm>
          <a:custGeom>
            <a:avLst/>
            <a:gdLst/>
            <a:ahLst/>
            <a:cxnLst/>
            <a:rect l="l" t="t" r="r" b="b"/>
            <a:pathLst>
              <a:path w="9289161" h="8681212" extrusionOk="0">
                <a:moveTo>
                  <a:pt x="0" y="0"/>
                </a:moveTo>
                <a:lnTo>
                  <a:pt x="9289161" y="0"/>
                </a:lnTo>
                <a:lnTo>
                  <a:pt x="9289161" y="8681212"/>
                </a:lnTo>
                <a:lnTo>
                  <a:pt x="0" y="8681212"/>
                </a:lnTo>
                <a:lnTo>
                  <a:pt x="0" y="0"/>
                </a:lnTo>
                <a:close/>
              </a:path>
            </a:pathLst>
          </a:custGeom>
          <a:blipFill rotWithShape="1">
            <a:blip r:embed="rId5">
              <a:alphaModFix/>
            </a:blip>
            <a:stretch>
              <a:fillRect l="-415" r="-41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24"/>
          <p:cNvSpPr/>
          <p:nvPr/>
        </p:nvSpPr>
        <p:spPr>
          <a:xfrm>
            <a:off x="3228699" y="4501769"/>
            <a:ext cx="5544312" cy="5181410"/>
          </a:xfrm>
          <a:custGeom>
            <a:avLst/>
            <a:gdLst/>
            <a:ahLst/>
            <a:cxnLst/>
            <a:rect l="l" t="t" r="r" b="b"/>
            <a:pathLst>
              <a:path w="7392416" h="6908546" extrusionOk="0">
                <a:moveTo>
                  <a:pt x="0" y="0"/>
                </a:moveTo>
                <a:lnTo>
                  <a:pt x="7392416" y="0"/>
                </a:lnTo>
                <a:lnTo>
                  <a:pt x="7392416" y="6908546"/>
                </a:lnTo>
                <a:lnTo>
                  <a:pt x="0" y="6908546"/>
                </a:lnTo>
                <a:lnTo>
                  <a:pt x="0" y="0"/>
                </a:lnTo>
                <a:close/>
              </a:path>
            </a:pathLst>
          </a:custGeom>
          <a:blipFill rotWithShape="1">
            <a:blip r:embed="rId5">
              <a:alphaModFix/>
            </a:blip>
            <a:stretch>
              <a:fillRect l="-418" r="-4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24"/>
          <p:cNvSpPr txBox="1"/>
          <p:nvPr/>
        </p:nvSpPr>
        <p:spPr>
          <a:xfrm>
            <a:off x="10793390" y="5586246"/>
            <a:ext cx="4402996" cy="357505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3999" b="1">
                <a:solidFill>
                  <a:srgbClr val="000000"/>
                </a:solidFill>
                <a:latin typeface="Roboto Condensed"/>
                <a:ea typeface="Roboto Condensed"/>
                <a:cs typeface="Roboto Condensed"/>
                <a:sym typeface="Roboto Condensed"/>
              </a:rPr>
              <a:t>Lí lẽ</a:t>
            </a:r>
            <a:r>
              <a:rPr lang="en-US" sz="3999">
                <a:solidFill>
                  <a:srgbClr val="000000"/>
                </a:solidFill>
                <a:latin typeface="Roboto Condensed"/>
                <a:ea typeface="Roboto Condensed"/>
                <a:cs typeface="Roboto Condensed"/>
                <a:sym typeface="Roboto Condensed"/>
              </a:rPr>
              <a:t> là những điều được nêu ra một cách có căn cứ, hợp lôgic để làm rõ tính đúng đắn của luận điểm.</a:t>
            </a:r>
            <a:endParaRPr/>
          </a:p>
        </p:txBody>
      </p:sp>
      <p:sp>
        <p:nvSpPr>
          <p:cNvPr id="392" name="Google Shape;392;p24"/>
          <p:cNvSpPr txBox="1"/>
          <p:nvPr/>
        </p:nvSpPr>
        <p:spPr>
          <a:xfrm>
            <a:off x="4045972" y="5228743"/>
            <a:ext cx="3909751" cy="357505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3999" b="1">
                <a:solidFill>
                  <a:srgbClr val="000000"/>
                </a:solidFill>
                <a:latin typeface="Roboto Condensed"/>
                <a:ea typeface="Roboto Condensed"/>
                <a:cs typeface="Roboto Condensed"/>
                <a:sym typeface="Roboto Condensed"/>
              </a:rPr>
              <a:t>Luận điểm</a:t>
            </a:r>
            <a:r>
              <a:rPr lang="en-US" sz="3999">
                <a:solidFill>
                  <a:srgbClr val="000000"/>
                </a:solidFill>
                <a:latin typeface="Roboto Condensed"/>
                <a:ea typeface="Roboto Condensed"/>
                <a:cs typeface="Roboto Condensed"/>
                <a:sym typeface="Roboto Condensed"/>
              </a:rPr>
              <a:t> là những ý chính được triển khai nhằm cụ thể hóa luận đề.</a:t>
            </a:r>
            <a:endParaRPr/>
          </a:p>
        </p:txBody>
      </p:sp>
      <p:sp>
        <p:nvSpPr>
          <p:cNvPr id="393" name="Google Shape;393;p24"/>
          <p:cNvSpPr txBox="1"/>
          <p:nvPr/>
        </p:nvSpPr>
        <p:spPr>
          <a:xfrm>
            <a:off x="2561098" y="2999458"/>
            <a:ext cx="13300846" cy="1571581"/>
          </a:xfrm>
          <a:prstGeom prst="rect">
            <a:avLst/>
          </a:prstGeom>
          <a:noFill/>
          <a:ln>
            <a:noFill/>
          </a:ln>
        </p:spPr>
        <p:txBody>
          <a:bodyPr spcFirstLastPara="1" wrap="square" lIns="0" tIns="0" rIns="0" bIns="0" anchor="t" anchorCtr="0">
            <a:spAutoFit/>
          </a:bodyPr>
          <a:lstStyle/>
          <a:p>
            <a:pPr marL="0" marR="0" lvl="0" indent="0" algn="ctr" rtl="0">
              <a:lnSpc>
                <a:spcPct val="139986"/>
              </a:lnSpc>
              <a:spcBef>
                <a:spcPts val="0"/>
              </a:spcBef>
              <a:spcAft>
                <a:spcPts val="0"/>
              </a:spcAft>
              <a:buNone/>
            </a:pPr>
            <a:r>
              <a:rPr lang="en-US" sz="4499">
                <a:solidFill>
                  <a:srgbClr val="70422C"/>
                </a:solidFill>
                <a:latin typeface="Roboto Condensed"/>
                <a:ea typeface="Roboto Condensed"/>
                <a:cs typeface="Roboto Condensed"/>
                <a:sym typeface="Roboto Condensed"/>
              </a:rPr>
              <a:t>a. Luận đề, luận điểm, lí lẽ và bằng chứng trong</a:t>
            </a:r>
            <a:endParaRPr/>
          </a:p>
          <a:p>
            <a:pPr marL="0" marR="0" lvl="0" indent="0" algn="ctr" rtl="0">
              <a:lnSpc>
                <a:spcPct val="140017"/>
              </a:lnSpc>
              <a:spcBef>
                <a:spcPts val="0"/>
              </a:spcBef>
              <a:spcAft>
                <a:spcPts val="0"/>
              </a:spcAft>
              <a:buNone/>
            </a:pPr>
            <a:r>
              <a:rPr lang="en-US" sz="4498">
                <a:solidFill>
                  <a:srgbClr val="70422C"/>
                </a:solidFill>
                <a:latin typeface="Roboto Condensed"/>
                <a:ea typeface="Roboto Condensed"/>
                <a:cs typeface="Roboto Condensed"/>
                <a:sym typeface="Roboto Condensed"/>
              </a:rPr>
              <a:t> văn bản nghị luận văn học </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397"/>
        <p:cNvGrpSpPr/>
        <p:nvPr/>
      </p:nvGrpSpPr>
      <p:grpSpPr>
        <a:xfrm>
          <a:off x="0" y="0"/>
          <a:ext cx="0" cy="0"/>
          <a:chOff x="0" y="0"/>
          <a:chExt cx="0" cy="0"/>
        </a:xfrm>
      </p:grpSpPr>
      <p:sp>
        <p:nvSpPr>
          <p:cNvPr id="398" name="Google Shape;398;p25"/>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25"/>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25"/>
          <p:cNvSpPr/>
          <p:nvPr/>
        </p:nvSpPr>
        <p:spPr>
          <a:xfrm rot="-61877">
            <a:off x="60728" y="3219079"/>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25"/>
          <p:cNvSpPr txBox="1"/>
          <p:nvPr/>
        </p:nvSpPr>
        <p:spPr>
          <a:xfrm rot="13731">
            <a:off x="1031113" y="664923"/>
            <a:ext cx="12024783" cy="75612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Fraunces"/>
                <a:ea typeface="Fraunces"/>
                <a:cs typeface="Fraunces"/>
                <a:sym typeface="Fraunces"/>
              </a:rPr>
              <a:t>I. TRI THỨC NGỮ VĂN</a:t>
            </a:r>
            <a:endParaRPr/>
          </a:p>
        </p:txBody>
      </p:sp>
      <p:sp>
        <p:nvSpPr>
          <p:cNvPr id="402" name="Google Shape;402;p25"/>
          <p:cNvSpPr txBox="1"/>
          <p:nvPr/>
        </p:nvSpPr>
        <p:spPr>
          <a:xfrm>
            <a:off x="1028700" y="1459350"/>
            <a:ext cx="5002262" cy="968374"/>
          </a:xfrm>
          <a:prstGeom prst="rect">
            <a:avLst/>
          </a:prstGeom>
          <a:noFill/>
          <a:ln>
            <a:noFill/>
          </a:ln>
        </p:spPr>
        <p:txBody>
          <a:bodyPr spcFirstLastPara="1" wrap="square" lIns="0" tIns="0" rIns="0" bIns="0" anchor="t" anchorCtr="0">
            <a:spAutoFit/>
          </a:bodyPr>
          <a:lstStyle/>
          <a:p>
            <a:pPr marL="0" marR="0" lvl="0" indent="0" algn="ctr" rtl="0">
              <a:lnSpc>
                <a:spcPct val="140028"/>
              </a:lnSpc>
              <a:spcBef>
                <a:spcPts val="0"/>
              </a:spcBef>
              <a:spcAft>
                <a:spcPts val="0"/>
              </a:spcAft>
              <a:buNone/>
            </a:pPr>
            <a:r>
              <a:rPr lang="en-US" sz="4999" b="1">
                <a:solidFill>
                  <a:srgbClr val="8E464D"/>
                </a:solidFill>
                <a:latin typeface="Roboto Condensed"/>
                <a:ea typeface="Roboto Condensed"/>
                <a:cs typeface="Roboto Condensed"/>
                <a:sym typeface="Roboto Condensed"/>
              </a:rPr>
              <a:t>1. Tri thức thể loại  </a:t>
            </a:r>
            <a:endParaRPr/>
          </a:p>
        </p:txBody>
      </p:sp>
      <p:sp>
        <p:nvSpPr>
          <p:cNvPr id="403" name="Google Shape;403;p25"/>
          <p:cNvSpPr/>
          <p:nvPr/>
        </p:nvSpPr>
        <p:spPr>
          <a:xfrm>
            <a:off x="-686759" y="3540953"/>
            <a:ext cx="10536554" cy="9846945"/>
          </a:xfrm>
          <a:custGeom>
            <a:avLst/>
            <a:gdLst/>
            <a:ahLst/>
            <a:cxnLst/>
            <a:rect l="l" t="t" r="r" b="b"/>
            <a:pathLst>
              <a:path w="14048739" h="13129261" extrusionOk="0">
                <a:moveTo>
                  <a:pt x="0" y="0"/>
                </a:moveTo>
                <a:lnTo>
                  <a:pt x="14048739" y="0"/>
                </a:lnTo>
                <a:lnTo>
                  <a:pt x="14048739" y="13129261"/>
                </a:lnTo>
                <a:lnTo>
                  <a:pt x="0" y="13129261"/>
                </a:lnTo>
                <a:lnTo>
                  <a:pt x="0" y="0"/>
                </a:lnTo>
                <a:close/>
              </a:path>
            </a:pathLst>
          </a:custGeom>
          <a:blipFill rotWithShape="1">
            <a:blip r:embed="rId5">
              <a:alphaModFix/>
            </a:blip>
            <a:stretch>
              <a:fillRect l="-431" r="-4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25"/>
          <p:cNvSpPr txBox="1"/>
          <p:nvPr/>
        </p:nvSpPr>
        <p:spPr>
          <a:xfrm>
            <a:off x="1187142" y="4474620"/>
            <a:ext cx="7816405" cy="4984750"/>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None/>
            </a:pPr>
            <a:r>
              <a:rPr lang="en-US" sz="3999" b="1">
                <a:solidFill>
                  <a:srgbClr val="3A4747"/>
                </a:solidFill>
                <a:latin typeface="Roboto Condensed"/>
                <a:ea typeface="Roboto Condensed"/>
                <a:cs typeface="Roboto Condensed"/>
                <a:sym typeface="Roboto Condensed"/>
              </a:rPr>
              <a:t>Bằng chứng</a:t>
            </a:r>
            <a:r>
              <a:rPr lang="en-US" sz="3999">
                <a:solidFill>
                  <a:srgbClr val="3A4747"/>
                </a:solidFill>
                <a:latin typeface="Roboto Condensed"/>
                <a:ea typeface="Roboto Condensed"/>
                <a:cs typeface="Roboto Condensed"/>
                <a:sym typeface="Roboto Condensed"/>
              </a:rPr>
              <a:t> </a:t>
            </a:r>
            <a:endParaRPr/>
          </a:p>
          <a:p>
            <a:pPr marL="0" marR="0" lvl="0" indent="0" algn="ctr" rtl="0">
              <a:lnSpc>
                <a:spcPct val="139985"/>
              </a:lnSpc>
              <a:spcBef>
                <a:spcPts val="0"/>
              </a:spcBef>
              <a:spcAft>
                <a:spcPts val="0"/>
              </a:spcAft>
              <a:buNone/>
            </a:pPr>
            <a:r>
              <a:rPr lang="en-US" sz="3999">
                <a:solidFill>
                  <a:srgbClr val="3A4747"/>
                </a:solidFill>
                <a:latin typeface="Roboto Condensed"/>
                <a:ea typeface="Roboto Condensed"/>
                <a:cs typeface="Roboto Condensed"/>
                <a:sym typeface="Roboto Condensed"/>
              </a:rPr>
              <a:t>là những câu văn, đoạn văn, dòng thơ, chi tiết, hình ảnh,…được dẫn từ tác phẩm văn học; hoặc những tài liệu, trích dẫn liên quan đến tác phẩm, tác giả, thể loại,…được dùng để làm sáng tỏ luận điểm.</a:t>
            </a:r>
            <a:endParaRPr/>
          </a:p>
        </p:txBody>
      </p:sp>
      <p:sp>
        <p:nvSpPr>
          <p:cNvPr id="405" name="Google Shape;405;p25"/>
          <p:cNvSpPr txBox="1"/>
          <p:nvPr/>
        </p:nvSpPr>
        <p:spPr>
          <a:xfrm>
            <a:off x="10755226" y="4508306"/>
            <a:ext cx="6195668" cy="3681731"/>
          </a:xfrm>
          <a:prstGeom prst="rect">
            <a:avLst/>
          </a:prstGeom>
          <a:noFill/>
          <a:ln>
            <a:noFill/>
          </a:ln>
        </p:spPr>
        <p:txBody>
          <a:bodyPr spcFirstLastPara="1" wrap="square" lIns="0" tIns="0" rIns="0" bIns="0" anchor="t" anchorCtr="0">
            <a:spAutoFit/>
          </a:bodyPr>
          <a:lstStyle/>
          <a:p>
            <a:pPr marL="0" marR="0" lvl="0" indent="0" algn="ctr" rtl="0">
              <a:lnSpc>
                <a:spcPct val="159990"/>
              </a:lnSpc>
              <a:spcBef>
                <a:spcPts val="0"/>
              </a:spcBef>
              <a:spcAft>
                <a:spcPts val="0"/>
              </a:spcAft>
              <a:buNone/>
            </a:pPr>
            <a:r>
              <a:rPr lang="en-US" sz="4399" b="1">
                <a:solidFill>
                  <a:srgbClr val="3A4747"/>
                </a:solidFill>
                <a:latin typeface="Roboto Condensed"/>
                <a:ea typeface="Roboto Condensed"/>
                <a:cs typeface="Roboto Condensed"/>
                <a:sym typeface="Roboto Condensed"/>
              </a:rPr>
              <a:t>Trong văn bản nghị luận, luận đề được thể hiện bằng luận điểm và làm sáng tỏ bằng lí lẽ, bằng chứng.</a:t>
            </a:r>
            <a:endParaRPr/>
          </a:p>
        </p:txBody>
      </p:sp>
      <p:sp>
        <p:nvSpPr>
          <p:cNvPr id="406" name="Google Shape;406;p25"/>
          <p:cNvSpPr/>
          <p:nvPr/>
        </p:nvSpPr>
        <p:spPr>
          <a:xfrm>
            <a:off x="9262930" y="4870256"/>
            <a:ext cx="1173766" cy="836295"/>
          </a:xfrm>
          <a:custGeom>
            <a:avLst/>
            <a:gdLst/>
            <a:ahLst/>
            <a:cxnLst/>
            <a:rect l="l" t="t" r="r" b="b"/>
            <a:pathLst>
              <a:path w="1565021" h="1115060" extrusionOk="0">
                <a:moveTo>
                  <a:pt x="0" y="0"/>
                </a:moveTo>
                <a:lnTo>
                  <a:pt x="1565021" y="0"/>
                </a:lnTo>
                <a:lnTo>
                  <a:pt x="1565021" y="1115060"/>
                </a:lnTo>
                <a:lnTo>
                  <a:pt x="0" y="1115060"/>
                </a:lnTo>
                <a:lnTo>
                  <a:pt x="0" y="0"/>
                </a:lnTo>
                <a:close/>
              </a:path>
            </a:pathLst>
          </a:custGeom>
          <a:blipFill rotWithShape="1">
            <a:blip r:embed="rId6">
              <a:alphaModFix/>
            </a:blip>
            <a:stretch>
              <a:fillRect l="-196" r="-1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25"/>
          <p:cNvSpPr txBox="1"/>
          <p:nvPr/>
        </p:nvSpPr>
        <p:spPr>
          <a:xfrm>
            <a:off x="2514600" y="2476500"/>
            <a:ext cx="13300846" cy="1571581"/>
          </a:xfrm>
          <a:prstGeom prst="rect">
            <a:avLst/>
          </a:prstGeom>
          <a:noFill/>
          <a:ln>
            <a:noFill/>
          </a:ln>
        </p:spPr>
        <p:txBody>
          <a:bodyPr spcFirstLastPara="1" wrap="square" lIns="0" tIns="0" rIns="0" bIns="0" anchor="t" anchorCtr="0">
            <a:spAutoFit/>
          </a:bodyPr>
          <a:lstStyle/>
          <a:p>
            <a:pPr marL="0" marR="0" lvl="0" indent="0" algn="ctr" rtl="0">
              <a:lnSpc>
                <a:spcPct val="139986"/>
              </a:lnSpc>
              <a:spcBef>
                <a:spcPts val="0"/>
              </a:spcBef>
              <a:spcAft>
                <a:spcPts val="0"/>
              </a:spcAft>
              <a:buNone/>
            </a:pPr>
            <a:r>
              <a:rPr lang="en-US" sz="4499">
                <a:solidFill>
                  <a:srgbClr val="70422C"/>
                </a:solidFill>
                <a:latin typeface="Roboto Condensed"/>
                <a:ea typeface="Roboto Condensed"/>
                <a:cs typeface="Roboto Condensed"/>
                <a:sym typeface="Roboto Condensed"/>
              </a:rPr>
              <a:t>a. Luận đề, luận điểm, lí lẽ và bằng chứng trong</a:t>
            </a:r>
            <a:endParaRPr/>
          </a:p>
          <a:p>
            <a:pPr marL="0" marR="0" lvl="0" indent="0" algn="ctr" rtl="0">
              <a:lnSpc>
                <a:spcPct val="140017"/>
              </a:lnSpc>
              <a:spcBef>
                <a:spcPts val="0"/>
              </a:spcBef>
              <a:spcAft>
                <a:spcPts val="0"/>
              </a:spcAft>
              <a:buNone/>
            </a:pPr>
            <a:r>
              <a:rPr lang="en-US" sz="4498">
                <a:solidFill>
                  <a:srgbClr val="70422C"/>
                </a:solidFill>
                <a:latin typeface="Roboto Condensed"/>
                <a:ea typeface="Roboto Condensed"/>
                <a:cs typeface="Roboto Condensed"/>
                <a:sym typeface="Roboto Condensed"/>
              </a:rPr>
              <a:t> văn bản nghị luận văn học </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411"/>
        <p:cNvGrpSpPr/>
        <p:nvPr/>
      </p:nvGrpSpPr>
      <p:grpSpPr>
        <a:xfrm>
          <a:off x="0" y="0"/>
          <a:ext cx="0" cy="0"/>
          <a:chOff x="0" y="0"/>
          <a:chExt cx="0" cy="0"/>
        </a:xfrm>
      </p:grpSpPr>
      <p:sp>
        <p:nvSpPr>
          <p:cNvPr id="412" name="Google Shape;412;p26"/>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26"/>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26"/>
          <p:cNvSpPr/>
          <p:nvPr/>
        </p:nvSpPr>
        <p:spPr>
          <a:xfrm rot="-61877">
            <a:off x="60728" y="2284502"/>
            <a:ext cx="17800509" cy="6908292"/>
          </a:xfrm>
          <a:custGeom>
            <a:avLst/>
            <a:gdLst/>
            <a:ahLst/>
            <a:cxnLst/>
            <a:rect l="l" t="t" r="r" b="b"/>
            <a:pathLst>
              <a:path w="23734013" h="9211056" extrusionOk="0">
                <a:moveTo>
                  <a:pt x="0" y="0"/>
                </a:moveTo>
                <a:lnTo>
                  <a:pt x="23734013" y="0"/>
                </a:lnTo>
                <a:lnTo>
                  <a:pt x="23734013" y="9211056"/>
                </a:lnTo>
                <a:lnTo>
                  <a:pt x="0" y="9211056"/>
                </a:lnTo>
                <a:lnTo>
                  <a:pt x="0" y="0"/>
                </a:lnTo>
                <a:close/>
              </a:path>
            </a:pathLst>
          </a:custGeom>
          <a:blipFill rotWithShape="1">
            <a:blip r:embed="rId4">
              <a:alphaModFix/>
            </a:blip>
            <a:stretch>
              <a:fillRect t="-5142" b="-51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26"/>
          <p:cNvSpPr txBox="1"/>
          <p:nvPr/>
        </p:nvSpPr>
        <p:spPr>
          <a:xfrm rot="13731">
            <a:off x="1031113" y="322851"/>
            <a:ext cx="12024783" cy="662788"/>
          </a:xfrm>
          <a:prstGeom prst="rect">
            <a:avLst/>
          </a:prstGeom>
          <a:noFill/>
          <a:ln>
            <a:noFill/>
          </a:ln>
        </p:spPr>
        <p:txBody>
          <a:bodyPr spcFirstLastPara="1" wrap="square" lIns="0" tIns="0" rIns="0" bIns="0" anchor="t" anchorCtr="0">
            <a:spAutoFit/>
          </a:bodyPr>
          <a:lstStyle/>
          <a:p>
            <a:pPr marL="0" marR="0" lvl="0" indent="0" algn="l" rtl="0">
              <a:lnSpc>
                <a:spcPct val="89994"/>
              </a:lnSpc>
              <a:spcBef>
                <a:spcPts val="0"/>
              </a:spcBef>
              <a:spcAft>
                <a:spcPts val="0"/>
              </a:spcAft>
              <a:buNone/>
            </a:pPr>
            <a:r>
              <a:rPr lang="en-US" sz="6896" b="1">
                <a:solidFill>
                  <a:srgbClr val="8E464D"/>
                </a:solidFill>
                <a:latin typeface="Fraunces"/>
                <a:ea typeface="Fraunces"/>
                <a:cs typeface="Fraunces"/>
                <a:sym typeface="Fraunces"/>
              </a:rPr>
              <a:t>I. TRI THỨC NGỮ VĂN</a:t>
            </a:r>
            <a:endParaRPr/>
          </a:p>
        </p:txBody>
      </p:sp>
      <p:sp>
        <p:nvSpPr>
          <p:cNvPr id="416" name="Google Shape;416;p26"/>
          <p:cNvSpPr txBox="1"/>
          <p:nvPr/>
        </p:nvSpPr>
        <p:spPr>
          <a:xfrm>
            <a:off x="1029077" y="976791"/>
            <a:ext cx="4302026" cy="84327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300" b="1">
                <a:solidFill>
                  <a:srgbClr val="8E464D"/>
                </a:solidFill>
                <a:latin typeface="Roboto Condensed"/>
                <a:ea typeface="Roboto Condensed"/>
                <a:cs typeface="Roboto Condensed"/>
                <a:sym typeface="Roboto Condensed"/>
              </a:rPr>
              <a:t>1. Tri thức thể loại  </a:t>
            </a:r>
            <a:endParaRPr/>
          </a:p>
        </p:txBody>
      </p:sp>
      <p:sp>
        <p:nvSpPr>
          <p:cNvPr id="417" name="Google Shape;417;p26"/>
          <p:cNvSpPr/>
          <p:nvPr/>
        </p:nvSpPr>
        <p:spPr>
          <a:xfrm>
            <a:off x="2360570" y="3456215"/>
            <a:ext cx="14373444" cy="2243313"/>
          </a:xfrm>
          <a:custGeom>
            <a:avLst/>
            <a:gdLst/>
            <a:ahLst/>
            <a:cxnLst/>
            <a:rect l="l" t="t" r="r" b="b"/>
            <a:pathLst>
              <a:path w="14373444" h="2243313" extrusionOk="0">
                <a:moveTo>
                  <a:pt x="0" y="0"/>
                </a:moveTo>
                <a:lnTo>
                  <a:pt x="14373444" y="0"/>
                </a:lnTo>
                <a:lnTo>
                  <a:pt x="14373444" y="2243313"/>
                </a:lnTo>
                <a:lnTo>
                  <a:pt x="0" y="22433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26"/>
          <p:cNvSpPr txBox="1"/>
          <p:nvPr/>
        </p:nvSpPr>
        <p:spPr>
          <a:xfrm>
            <a:off x="1045793" y="1934455"/>
            <a:ext cx="17242207" cy="666849"/>
          </a:xfrm>
          <a:prstGeom prst="rect">
            <a:avLst/>
          </a:prstGeom>
          <a:noFill/>
          <a:ln>
            <a:noFill/>
          </a:ln>
        </p:spPr>
        <p:txBody>
          <a:bodyPr spcFirstLastPara="1" wrap="square" lIns="0" tIns="0" rIns="0" bIns="0" anchor="t" anchorCtr="0">
            <a:spAutoFit/>
          </a:bodyPr>
          <a:lstStyle/>
          <a:p>
            <a:pPr marL="0" marR="0" lvl="0" indent="0" algn="just" rtl="0">
              <a:lnSpc>
                <a:spcPct val="139985"/>
              </a:lnSpc>
              <a:spcBef>
                <a:spcPts val="0"/>
              </a:spcBef>
              <a:spcAft>
                <a:spcPts val="0"/>
              </a:spcAft>
              <a:buNone/>
            </a:pPr>
            <a:r>
              <a:rPr lang="en-US" sz="3999">
                <a:solidFill>
                  <a:srgbClr val="70422C"/>
                </a:solidFill>
                <a:latin typeface="Roboto Condensed"/>
                <a:ea typeface="Roboto Condensed"/>
                <a:cs typeface="Roboto Condensed"/>
                <a:sym typeface="Roboto Condensed"/>
              </a:rPr>
              <a:t>b. Người đọc và cách tiếp cận riêng đối với một văn bản văn học</a:t>
            </a:r>
            <a:endParaRPr/>
          </a:p>
        </p:txBody>
      </p:sp>
      <p:sp>
        <p:nvSpPr>
          <p:cNvPr id="419" name="Google Shape;419;p26"/>
          <p:cNvSpPr txBox="1"/>
          <p:nvPr/>
        </p:nvSpPr>
        <p:spPr>
          <a:xfrm>
            <a:off x="2698392" y="3861909"/>
            <a:ext cx="13657846" cy="146050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724E39"/>
              </a:buClr>
              <a:buSzPts val="3999"/>
              <a:buFont typeface="Arial"/>
              <a:buChar char="⚬"/>
            </a:pPr>
            <a:r>
              <a:rPr lang="en-US" sz="3999" b="1" i="0" u="none" strike="noStrike" cap="none">
                <a:solidFill>
                  <a:srgbClr val="724E39"/>
                </a:solidFill>
                <a:latin typeface="Roboto Condensed"/>
                <a:ea typeface="Roboto Condensed"/>
                <a:cs typeface="Roboto Condensed"/>
                <a:sym typeface="Roboto Condensed"/>
              </a:rPr>
              <a:t>Chủ thể sáng tạo: </a:t>
            </a:r>
            <a:r>
              <a:rPr lang="en-US" sz="3999" b="0" i="0" u="none" strike="noStrike" cap="none">
                <a:solidFill>
                  <a:srgbClr val="724E39"/>
                </a:solidFill>
                <a:latin typeface="Roboto Condensed"/>
                <a:ea typeface="Roboto Condensed"/>
                <a:cs typeface="Roboto Condensed"/>
                <a:sym typeface="Roboto Condensed"/>
              </a:rPr>
              <a:t>Tác giả</a:t>
            </a:r>
            <a:endParaRPr/>
          </a:p>
          <a:p>
            <a:pPr marL="914278" marR="0" lvl="2" indent="-304759" algn="just" rtl="0">
              <a:lnSpc>
                <a:spcPct val="139985"/>
              </a:lnSpc>
              <a:spcBef>
                <a:spcPts val="0"/>
              </a:spcBef>
              <a:spcAft>
                <a:spcPts val="0"/>
              </a:spcAft>
              <a:buClr>
                <a:srgbClr val="724E39"/>
              </a:buClr>
              <a:buSzPts val="3999"/>
              <a:buFont typeface="Arial"/>
              <a:buChar char="⚬"/>
            </a:pPr>
            <a:r>
              <a:rPr lang="en-US" sz="3999" b="1" i="0" u="none" strike="noStrike" cap="none">
                <a:solidFill>
                  <a:srgbClr val="724E39"/>
                </a:solidFill>
                <a:latin typeface="Roboto Condensed"/>
                <a:ea typeface="Roboto Condensed"/>
                <a:cs typeface="Roboto Condensed"/>
                <a:sym typeface="Roboto Condensed"/>
              </a:rPr>
              <a:t>Chủ thể tiếp nhận: </a:t>
            </a:r>
            <a:r>
              <a:rPr lang="en-US" sz="3999" b="0" i="0" u="none" strike="noStrike" cap="none">
                <a:solidFill>
                  <a:srgbClr val="724E39"/>
                </a:solidFill>
                <a:latin typeface="Roboto Condensed"/>
                <a:ea typeface="Roboto Condensed"/>
                <a:cs typeface="Roboto Condensed"/>
                <a:sym typeface="Roboto Condensed"/>
              </a:rPr>
              <a:t>Người đọc</a:t>
            </a:r>
            <a:endParaRPr/>
          </a:p>
        </p:txBody>
      </p:sp>
      <p:sp>
        <p:nvSpPr>
          <p:cNvPr id="420" name="Google Shape;420;p26"/>
          <p:cNvSpPr/>
          <p:nvPr/>
        </p:nvSpPr>
        <p:spPr>
          <a:xfrm>
            <a:off x="3263632" y="5823502"/>
            <a:ext cx="14549127" cy="2351998"/>
          </a:xfrm>
          <a:custGeom>
            <a:avLst/>
            <a:gdLst/>
            <a:ahLst/>
            <a:cxnLst/>
            <a:rect l="l" t="t" r="r" b="b"/>
            <a:pathLst>
              <a:path w="14549127" h="2351998" extrusionOk="0">
                <a:moveTo>
                  <a:pt x="0" y="0"/>
                </a:moveTo>
                <a:lnTo>
                  <a:pt x="14549127" y="0"/>
                </a:lnTo>
                <a:lnTo>
                  <a:pt x="14549127" y="2351998"/>
                </a:lnTo>
                <a:lnTo>
                  <a:pt x="0" y="235199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26"/>
          <p:cNvSpPr txBox="1"/>
          <p:nvPr/>
        </p:nvSpPr>
        <p:spPr>
          <a:xfrm>
            <a:off x="3601454" y="6229196"/>
            <a:ext cx="14035622" cy="146050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724E39"/>
              </a:buClr>
              <a:buSzPts val="3999"/>
              <a:buFont typeface="Arial"/>
              <a:buChar char="⚬"/>
            </a:pPr>
            <a:r>
              <a:rPr lang="en-US" sz="3999" b="1" i="0" u="none" strike="noStrike" cap="none">
                <a:solidFill>
                  <a:srgbClr val="724E39"/>
                </a:solidFill>
                <a:latin typeface="Roboto Condensed"/>
                <a:ea typeface="Roboto Condensed"/>
                <a:cs typeface="Roboto Condensed"/>
                <a:sym typeface="Roboto Condensed"/>
              </a:rPr>
              <a:t>Quá trình tiếp nhận: </a:t>
            </a:r>
            <a:r>
              <a:rPr lang="en-US" sz="3999" b="0" i="0" u="none" strike="noStrike" cap="none">
                <a:solidFill>
                  <a:srgbClr val="724E39"/>
                </a:solidFill>
                <a:latin typeface="Roboto Condensed"/>
                <a:ea typeface="Roboto Condensed"/>
                <a:cs typeface="Roboto Condensed"/>
                <a:sym typeface="Roboto Condensed"/>
              </a:rPr>
              <a:t>Quá trình đọc, tưởng tượng và cảm nhận giá trị nghệ thuật và nội dung của văn bản văn học.</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425"/>
        <p:cNvGrpSpPr/>
        <p:nvPr/>
      </p:nvGrpSpPr>
      <p:grpSpPr>
        <a:xfrm>
          <a:off x="0" y="0"/>
          <a:ext cx="0" cy="0"/>
          <a:chOff x="0" y="0"/>
          <a:chExt cx="0" cy="0"/>
        </a:xfrm>
      </p:grpSpPr>
      <p:sp>
        <p:nvSpPr>
          <p:cNvPr id="426" name="Google Shape;426;p27"/>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7"/>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27"/>
          <p:cNvSpPr/>
          <p:nvPr/>
        </p:nvSpPr>
        <p:spPr>
          <a:xfrm rot="-61877">
            <a:off x="-1568173" y="2459191"/>
            <a:ext cx="20228146" cy="7850410"/>
          </a:xfrm>
          <a:custGeom>
            <a:avLst/>
            <a:gdLst/>
            <a:ahLst/>
            <a:cxnLst/>
            <a:rect l="l" t="t" r="r" b="b"/>
            <a:pathLst>
              <a:path w="26970862" h="10467213" extrusionOk="0">
                <a:moveTo>
                  <a:pt x="0" y="0"/>
                </a:moveTo>
                <a:lnTo>
                  <a:pt x="26970862" y="0"/>
                </a:lnTo>
                <a:lnTo>
                  <a:pt x="26970862" y="10467213"/>
                </a:lnTo>
                <a:lnTo>
                  <a:pt x="0" y="10467213"/>
                </a:lnTo>
                <a:lnTo>
                  <a:pt x="0" y="0"/>
                </a:lnTo>
                <a:close/>
              </a:path>
            </a:pathLst>
          </a:custGeom>
          <a:blipFill rotWithShape="1">
            <a:blip r:embed="rId4">
              <a:alphaModFix/>
            </a:blip>
            <a:stretch>
              <a:fillRect t="-5135" b="-513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27"/>
          <p:cNvSpPr txBox="1"/>
          <p:nvPr/>
        </p:nvSpPr>
        <p:spPr>
          <a:xfrm rot="13731">
            <a:off x="981256" y="341901"/>
            <a:ext cx="12024783" cy="662788"/>
          </a:xfrm>
          <a:prstGeom prst="rect">
            <a:avLst/>
          </a:prstGeom>
          <a:noFill/>
          <a:ln>
            <a:noFill/>
          </a:ln>
        </p:spPr>
        <p:txBody>
          <a:bodyPr spcFirstLastPara="1" wrap="square" lIns="0" tIns="0" rIns="0" bIns="0" anchor="t" anchorCtr="0">
            <a:spAutoFit/>
          </a:bodyPr>
          <a:lstStyle/>
          <a:p>
            <a:pPr marL="0" marR="0" lvl="0" indent="0" algn="l" rtl="0">
              <a:lnSpc>
                <a:spcPct val="89994"/>
              </a:lnSpc>
              <a:spcBef>
                <a:spcPts val="0"/>
              </a:spcBef>
              <a:spcAft>
                <a:spcPts val="0"/>
              </a:spcAft>
              <a:buNone/>
            </a:pPr>
            <a:r>
              <a:rPr lang="en-US" sz="6896" b="1">
                <a:solidFill>
                  <a:srgbClr val="8E464D"/>
                </a:solidFill>
                <a:latin typeface="Fraunces"/>
                <a:ea typeface="Fraunces"/>
                <a:cs typeface="Fraunces"/>
                <a:sym typeface="Fraunces"/>
              </a:rPr>
              <a:t>I. TRI THỨC NGỮ VĂN</a:t>
            </a:r>
            <a:endParaRPr/>
          </a:p>
        </p:txBody>
      </p:sp>
      <p:sp>
        <p:nvSpPr>
          <p:cNvPr id="430" name="Google Shape;430;p27"/>
          <p:cNvSpPr txBox="1"/>
          <p:nvPr/>
        </p:nvSpPr>
        <p:spPr>
          <a:xfrm>
            <a:off x="979219" y="976791"/>
            <a:ext cx="4401741" cy="859789"/>
          </a:xfrm>
          <a:prstGeom prst="rect">
            <a:avLst/>
          </a:prstGeom>
          <a:noFill/>
          <a:ln>
            <a:noFill/>
          </a:ln>
        </p:spPr>
        <p:txBody>
          <a:bodyPr spcFirstLastPara="1" wrap="square" lIns="0" tIns="0" rIns="0" bIns="0" anchor="t" anchorCtr="0">
            <a:spAutoFit/>
          </a:bodyPr>
          <a:lstStyle/>
          <a:p>
            <a:pPr marL="0" marR="0" lvl="0" indent="0" algn="ctr" rtl="0">
              <a:lnSpc>
                <a:spcPct val="139977"/>
              </a:lnSpc>
              <a:spcBef>
                <a:spcPts val="0"/>
              </a:spcBef>
              <a:spcAft>
                <a:spcPts val="0"/>
              </a:spcAft>
              <a:buNone/>
            </a:pPr>
            <a:r>
              <a:rPr lang="en-US" sz="4400" b="1">
                <a:solidFill>
                  <a:srgbClr val="8E464D"/>
                </a:solidFill>
                <a:latin typeface="Roboto Condensed"/>
                <a:ea typeface="Roboto Condensed"/>
                <a:cs typeface="Roboto Condensed"/>
                <a:sym typeface="Roboto Condensed"/>
              </a:rPr>
              <a:t>1. Tri thức thể loại  </a:t>
            </a:r>
            <a:endParaRPr/>
          </a:p>
        </p:txBody>
      </p:sp>
      <p:sp>
        <p:nvSpPr>
          <p:cNvPr id="431" name="Google Shape;431;p27"/>
          <p:cNvSpPr txBox="1"/>
          <p:nvPr/>
        </p:nvSpPr>
        <p:spPr>
          <a:xfrm>
            <a:off x="1045793" y="1915405"/>
            <a:ext cx="17242207" cy="679673"/>
          </a:xfrm>
          <a:prstGeom prst="rect">
            <a:avLst/>
          </a:prstGeom>
          <a:noFill/>
          <a:ln>
            <a:noFill/>
          </a:ln>
        </p:spPr>
        <p:txBody>
          <a:bodyPr spcFirstLastPara="1" wrap="square" lIns="0" tIns="0" rIns="0" bIns="0" anchor="t" anchorCtr="0">
            <a:spAutoFit/>
          </a:bodyPr>
          <a:lstStyle/>
          <a:p>
            <a:pPr marL="0" marR="0" lvl="0" indent="0" algn="just" rtl="0">
              <a:lnSpc>
                <a:spcPct val="140009"/>
              </a:lnSpc>
              <a:spcBef>
                <a:spcPts val="0"/>
              </a:spcBef>
              <a:spcAft>
                <a:spcPts val="0"/>
              </a:spcAft>
              <a:buNone/>
            </a:pPr>
            <a:r>
              <a:rPr lang="en-US" sz="4099">
                <a:solidFill>
                  <a:srgbClr val="70422C"/>
                </a:solidFill>
                <a:latin typeface="Roboto Condensed"/>
                <a:ea typeface="Roboto Condensed"/>
                <a:cs typeface="Roboto Condensed"/>
                <a:sym typeface="Roboto Condensed"/>
              </a:rPr>
              <a:t>b. Người đọc và cách tiếp cận riêng đối với một văn bản văn học</a:t>
            </a:r>
            <a:endParaRPr/>
          </a:p>
        </p:txBody>
      </p:sp>
      <p:sp>
        <p:nvSpPr>
          <p:cNvPr id="432" name="Google Shape;432;p27"/>
          <p:cNvSpPr/>
          <p:nvPr/>
        </p:nvSpPr>
        <p:spPr>
          <a:xfrm>
            <a:off x="6529278" y="2518804"/>
            <a:ext cx="5229444" cy="1066613"/>
          </a:xfrm>
          <a:custGeom>
            <a:avLst/>
            <a:gdLst/>
            <a:ahLst/>
            <a:cxnLst/>
            <a:rect l="l" t="t" r="r" b="b"/>
            <a:pathLst>
              <a:path w="5229444" h="1066613" extrusionOk="0">
                <a:moveTo>
                  <a:pt x="0" y="0"/>
                </a:moveTo>
                <a:lnTo>
                  <a:pt x="5229444" y="0"/>
                </a:lnTo>
                <a:lnTo>
                  <a:pt x="5229444" y="1066613"/>
                </a:lnTo>
                <a:lnTo>
                  <a:pt x="0" y="10666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7"/>
          <p:cNvSpPr txBox="1"/>
          <p:nvPr/>
        </p:nvSpPr>
        <p:spPr>
          <a:xfrm>
            <a:off x="7206934" y="2706745"/>
            <a:ext cx="4210311" cy="755650"/>
          </a:xfrm>
          <a:prstGeom prst="rect">
            <a:avLst/>
          </a:prstGeom>
          <a:noFill/>
          <a:ln>
            <a:noFill/>
          </a:ln>
        </p:spPr>
        <p:txBody>
          <a:bodyPr spcFirstLastPara="1" wrap="square" lIns="0" tIns="0" rIns="0" bIns="0" anchor="t" anchorCtr="0">
            <a:spAutoFit/>
          </a:bodyPr>
          <a:lstStyle/>
          <a:p>
            <a:pPr marL="0" marR="0" lvl="0" indent="0" algn="just" rtl="0">
              <a:lnSpc>
                <a:spcPct val="139985"/>
              </a:lnSpc>
              <a:spcBef>
                <a:spcPts val="0"/>
              </a:spcBef>
              <a:spcAft>
                <a:spcPts val="0"/>
              </a:spcAft>
              <a:buNone/>
            </a:pPr>
            <a:r>
              <a:rPr lang="en-US" sz="3999" b="1">
                <a:solidFill>
                  <a:srgbClr val="724E39"/>
                </a:solidFill>
                <a:latin typeface="Roboto Condensed"/>
                <a:ea typeface="Roboto Condensed"/>
                <a:cs typeface="Roboto Condensed"/>
                <a:sym typeface="Roboto Condensed"/>
              </a:rPr>
              <a:t>Lưu ý khi tiếp nhận</a:t>
            </a:r>
            <a:endParaRPr/>
          </a:p>
        </p:txBody>
      </p:sp>
      <p:sp>
        <p:nvSpPr>
          <p:cNvPr id="434" name="Google Shape;434;p27"/>
          <p:cNvSpPr/>
          <p:nvPr/>
        </p:nvSpPr>
        <p:spPr>
          <a:xfrm>
            <a:off x="478172" y="3615729"/>
            <a:ext cx="17334588" cy="5356551"/>
          </a:xfrm>
          <a:custGeom>
            <a:avLst/>
            <a:gdLst/>
            <a:ahLst/>
            <a:cxnLst/>
            <a:rect l="l" t="t" r="r" b="b"/>
            <a:pathLst>
              <a:path w="17334588" h="5356551" extrusionOk="0">
                <a:moveTo>
                  <a:pt x="0" y="0"/>
                </a:moveTo>
                <a:lnTo>
                  <a:pt x="17334588" y="0"/>
                </a:lnTo>
                <a:lnTo>
                  <a:pt x="17334588" y="5356551"/>
                </a:lnTo>
                <a:lnTo>
                  <a:pt x="0" y="535655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7"/>
          <p:cNvSpPr txBox="1"/>
          <p:nvPr/>
        </p:nvSpPr>
        <p:spPr>
          <a:xfrm>
            <a:off x="557604" y="4098003"/>
            <a:ext cx="16781128" cy="427990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724E39"/>
              </a:buClr>
              <a:buSzPts val="3999"/>
              <a:buFont typeface="Arial"/>
              <a:buChar char="⚬"/>
            </a:pPr>
            <a:r>
              <a:rPr lang="en-US" sz="3999" b="0" i="0" u="none" strike="noStrike" cap="none">
                <a:solidFill>
                  <a:srgbClr val="724E39"/>
                </a:solidFill>
                <a:latin typeface="Roboto Condensed"/>
                <a:ea typeface="Roboto Condensed"/>
                <a:cs typeface="Roboto Condensed"/>
                <a:sym typeface="Roboto Condensed"/>
              </a:rPr>
              <a:t>Không tách rời đặc điểm của văn bản (thể loại, đề tài, chủ đề, bố cục, biện pháp nghệ thuật, các yếu tố ngôn ngữ được sử dụng)</a:t>
            </a:r>
            <a:endParaRPr/>
          </a:p>
          <a:p>
            <a:pPr marL="914278" marR="0" lvl="2" indent="-304759" algn="just" rtl="0">
              <a:lnSpc>
                <a:spcPct val="139985"/>
              </a:lnSpc>
              <a:spcBef>
                <a:spcPts val="0"/>
              </a:spcBef>
              <a:spcAft>
                <a:spcPts val="0"/>
              </a:spcAft>
              <a:buClr>
                <a:srgbClr val="724E39"/>
              </a:buClr>
              <a:buSzPts val="3999"/>
              <a:buFont typeface="Arial"/>
              <a:buChar char="⚬"/>
            </a:pPr>
            <a:r>
              <a:rPr lang="en-US" sz="3999" b="0" i="0" u="none" strike="noStrike" cap="none">
                <a:solidFill>
                  <a:srgbClr val="724E39"/>
                </a:solidFill>
                <a:latin typeface="Roboto Condensed"/>
                <a:ea typeface="Roboto Condensed"/>
                <a:cs typeface="Roboto Condensed"/>
                <a:sym typeface="Roboto Condensed"/>
              </a:rPr>
              <a:t>Cách hiểu, cảm nhận về ý nghĩa, giá trị của tác phẩm sẽ có những nét riêng, không hoàn toàn đồng nhất</a:t>
            </a:r>
            <a:endParaRPr/>
          </a:p>
          <a:p>
            <a:pPr marL="914278" marR="0" lvl="2" indent="-304759" algn="just" rtl="0">
              <a:lnSpc>
                <a:spcPct val="139985"/>
              </a:lnSpc>
              <a:spcBef>
                <a:spcPts val="0"/>
              </a:spcBef>
              <a:spcAft>
                <a:spcPts val="0"/>
              </a:spcAft>
              <a:buClr>
                <a:srgbClr val="724E39"/>
              </a:buClr>
              <a:buSzPts val="3999"/>
              <a:buFont typeface="Arial"/>
              <a:buChar char="⚬"/>
            </a:pPr>
            <a:r>
              <a:rPr lang="en-US" sz="3999" b="0" i="0" u="none" strike="noStrike" cap="none">
                <a:solidFill>
                  <a:srgbClr val="724E39"/>
                </a:solidFill>
                <a:latin typeface="Roboto Condensed"/>
                <a:ea typeface="Roboto Condensed"/>
                <a:cs typeface="Roboto Condensed"/>
                <a:sym typeface="Roboto Condensed"/>
              </a:rPr>
              <a:t>Người đọc lựa chọn cách đọc, hiểu, cảm nhận tác phẩm dựa trên vốn sống, kinh nghiệm,….của mình, phát hiện ra những giá trị, ý nghĩa mới của văn bản.</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439"/>
        <p:cNvGrpSpPr/>
        <p:nvPr/>
      </p:nvGrpSpPr>
      <p:grpSpPr>
        <a:xfrm>
          <a:off x="0" y="0"/>
          <a:ext cx="0" cy="0"/>
          <a:chOff x="0" y="0"/>
          <a:chExt cx="0" cy="0"/>
        </a:xfrm>
      </p:grpSpPr>
      <p:sp>
        <p:nvSpPr>
          <p:cNvPr id="440" name="Google Shape;440;p28"/>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28"/>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8"/>
          <p:cNvSpPr txBox="1"/>
          <p:nvPr/>
        </p:nvSpPr>
        <p:spPr>
          <a:xfrm rot="13731">
            <a:off x="1031064" y="348905"/>
            <a:ext cx="11731376" cy="637320"/>
          </a:xfrm>
          <a:prstGeom prst="rect">
            <a:avLst/>
          </a:prstGeom>
          <a:noFill/>
          <a:ln>
            <a:noFill/>
          </a:ln>
        </p:spPr>
        <p:txBody>
          <a:bodyPr spcFirstLastPara="1" wrap="square" lIns="0" tIns="0" rIns="0" bIns="0" anchor="t" anchorCtr="0">
            <a:spAutoFit/>
          </a:bodyPr>
          <a:lstStyle/>
          <a:p>
            <a:pPr marL="0" marR="0" lvl="0" indent="0" algn="l" rtl="0">
              <a:lnSpc>
                <a:spcPct val="89994"/>
              </a:lnSpc>
              <a:spcBef>
                <a:spcPts val="0"/>
              </a:spcBef>
              <a:spcAft>
                <a:spcPts val="0"/>
              </a:spcAft>
              <a:buNone/>
            </a:pPr>
            <a:r>
              <a:rPr lang="en-US" sz="6726" b="1">
                <a:solidFill>
                  <a:srgbClr val="8E464D"/>
                </a:solidFill>
                <a:latin typeface="Fraunces"/>
                <a:ea typeface="Fraunces"/>
                <a:cs typeface="Fraunces"/>
                <a:sym typeface="Fraunces"/>
              </a:rPr>
              <a:t>I. TRI THỨC NGỮ VĂN</a:t>
            </a:r>
            <a:endParaRPr/>
          </a:p>
        </p:txBody>
      </p:sp>
      <p:sp>
        <p:nvSpPr>
          <p:cNvPr id="443" name="Google Shape;443;p28"/>
          <p:cNvSpPr txBox="1"/>
          <p:nvPr/>
        </p:nvSpPr>
        <p:spPr>
          <a:xfrm>
            <a:off x="995861" y="995605"/>
            <a:ext cx="4602212" cy="88328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600" b="1">
                <a:solidFill>
                  <a:srgbClr val="8E464D"/>
                </a:solidFill>
                <a:latin typeface="Roboto Condensed"/>
                <a:ea typeface="Roboto Condensed"/>
                <a:cs typeface="Roboto Condensed"/>
                <a:sym typeface="Roboto Condensed"/>
              </a:rPr>
              <a:t>1. Tri thức thể loại  </a:t>
            </a:r>
            <a:endParaRPr/>
          </a:p>
        </p:txBody>
      </p:sp>
      <p:sp>
        <p:nvSpPr>
          <p:cNvPr id="444" name="Google Shape;444;p28"/>
          <p:cNvSpPr/>
          <p:nvPr/>
        </p:nvSpPr>
        <p:spPr>
          <a:xfrm>
            <a:off x="3737218" y="3185161"/>
            <a:ext cx="10768203" cy="6420612"/>
          </a:xfrm>
          <a:custGeom>
            <a:avLst/>
            <a:gdLst/>
            <a:ahLst/>
            <a:cxnLst/>
            <a:rect l="l" t="t" r="r" b="b"/>
            <a:pathLst>
              <a:path w="14357604" h="8560816" extrusionOk="0">
                <a:moveTo>
                  <a:pt x="0" y="0"/>
                </a:moveTo>
                <a:lnTo>
                  <a:pt x="14357604" y="0"/>
                </a:lnTo>
                <a:lnTo>
                  <a:pt x="14357604" y="8560816"/>
                </a:lnTo>
                <a:lnTo>
                  <a:pt x="0" y="8560816"/>
                </a:lnTo>
                <a:lnTo>
                  <a:pt x="0" y="0"/>
                </a:lnTo>
                <a:close/>
              </a:path>
            </a:pathLst>
          </a:custGeom>
          <a:blipFill rotWithShape="1">
            <a:blip r:embed="rId4">
              <a:alphaModFix/>
            </a:blip>
            <a:stretch>
              <a:fillRect t="-194" b="-19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28"/>
          <p:cNvSpPr txBox="1"/>
          <p:nvPr/>
        </p:nvSpPr>
        <p:spPr>
          <a:xfrm>
            <a:off x="4796764" y="3568856"/>
            <a:ext cx="8694472" cy="4081182"/>
          </a:xfrm>
          <a:prstGeom prst="rect">
            <a:avLst/>
          </a:prstGeom>
          <a:noFill/>
          <a:ln>
            <a:noFill/>
          </a:ln>
        </p:spPr>
        <p:txBody>
          <a:bodyPr spcFirstLastPara="1" wrap="square" lIns="0" tIns="0" rIns="0" bIns="0" anchor="t" anchorCtr="0">
            <a:spAutoFit/>
          </a:bodyPr>
          <a:lstStyle/>
          <a:p>
            <a:pPr marL="0" marR="0" lvl="0" indent="0" algn="just" rtl="0">
              <a:lnSpc>
                <a:spcPct val="140013"/>
              </a:lnSpc>
              <a:spcBef>
                <a:spcPts val="0"/>
              </a:spcBef>
              <a:spcAft>
                <a:spcPts val="0"/>
              </a:spcAft>
              <a:buNone/>
            </a:pPr>
            <a:r>
              <a:rPr lang="en-US" sz="5798">
                <a:solidFill>
                  <a:srgbClr val="000000"/>
                </a:solidFill>
                <a:latin typeface="Roboto Condensed"/>
                <a:ea typeface="Roboto Condensed"/>
                <a:cs typeface="Roboto Condensed"/>
                <a:sym typeface="Roboto Condensed"/>
              </a:rPr>
              <a:t>Ý nghĩa, giá trị của tác phẩm với mỗi người đọc, mỗi thời đại có thể được sáng tạo mở rộng và trở nên phong phú.</a:t>
            </a:r>
            <a:endParaRPr/>
          </a:p>
        </p:txBody>
      </p:sp>
      <p:sp>
        <p:nvSpPr>
          <p:cNvPr id="446" name="Google Shape;446;p28"/>
          <p:cNvSpPr txBox="1"/>
          <p:nvPr/>
        </p:nvSpPr>
        <p:spPr>
          <a:xfrm>
            <a:off x="1045793" y="1915405"/>
            <a:ext cx="17242207" cy="679673"/>
          </a:xfrm>
          <a:prstGeom prst="rect">
            <a:avLst/>
          </a:prstGeom>
          <a:noFill/>
          <a:ln>
            <a:noFill/>
          </a:ln>
        </p:spPr>
        <p:txBody>
          <a:bodyPr spcFirstLastPara="1" wrap="square" lIns="0" tIns="0" rIns="0" bIns="0" anchor="t" anchorCtr="0">
            <a:spAutoFit/>
          </a:bodyPr>
          <a:lstStyle/>
          <a:p>
            <a:pPr marL="0" marR="0" lvl="0" indent="0" algn="just" rtl="0">
              <a:lnSpc>
                <a:spcPct val="140009"/>
              </a:lnSpc>
              <a:spcBef>
                <a:spcPts val="0"/>
              </a:spcBef>
              <a:spcAft>
                <a:spcPts val="0"/>
              </a:spcAft>
              <a:buNone/>
            </a:pPr>
            <a:r>
              <a:rPr lang="en-US" sz="4099">
                <a:solidFill>
                  <a:srgbClr val="70422C"/>
                </a:solidFill>
                <a:latin typeface="Roboto Condensed"/>
                <a:ea typeface="Roboto Condensed"/>
                <a:cs typeface="Roboto Condensed"/>
                <a:sym typeface="Roboto Condensed"/>
              </a:rPr>
              <a:t>b. Người đọc và cách tiếp cận riêng đối với một văn bản văn học</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450"/>
        <p:cNvGrpSpPr/>
        <p:nvPr/>
      </p:nvGrpSpPr>
      <p:grpSpPr>
        <a:xfrm>
          <a:off x="0" y="0"/>
          <a:ext cx="0" cy="0"/>
          <a:chOff x="0" y="0"/>
          <a:chExt cx="0" cy="0"/>
        </a:xfrm>
      </p:grpSpPr>
      <p:sp>
        <p:nvSpPr>
          <p:cNvPr id="451" name="Google Shape;451;p29"/>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9"/>
          <p:cNvSpPr/>
          <p:nvPr/>
        </p:nvSpPr>
        <p:spPr>
          <a:xfrm rot="10800000" flipH="1">
            <a:off x="-403008" y="6073775"/>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29"/>
          <p:cNvSpPr/>
          <p:nvPr/>
        </p:nvSpPr>
        <p:spPr>
          <a:xfrm>
            <a:off x="1028700" y="2975855"/>
            <a:ext cx="548259" cy="985456"/>
          </a:xfrm>
          <a:custGeom>
            <a:avLst/>
            <a:gdLst/>
            <a:ahLst/>
            <a:cxnLst/>
            <a:rect l="l" t="t" r="r" b="b"/>
            <a:pathLst>
              <a:path w="731012" h="1313942" extrusionOk="0">
                <a:moveTo>
                  <a:pt x="0" y="0"/>
                </a:moveTo>
                <a:lnTo>
                  <a:pt x="731012" y="0"/>
                </a:lnTo>
                <a:lnTo>
                  <a:pt x="731012" y="1313942"/>
                </a:lnTo>
                <a:lnTo>
                  <a:pt x="0" y="1313942"/>
                </a:lnTo>
                <a:lnTo>
                  <a:pt x="0" y="0"/>
                </a:lnTo>
                <a:close/>
              </a:path>
            </a:pathLst>
          </a:custGeom>
          <a:blipFill rotWithShape="1">
            <a:blip r:embed="rId4">
              <a:alphaModFix/>
            </a:blip>
            <a:stretch>
              <a:fillRect l="-117" r="-1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9"/>
          <p:cNvSpPr txBox="1"/>
          <p:nvPr/>
        </p:nvSpPr>
        <p:spPr>
          <a:xfrm rot="13731">
            <a:off x="1031113" y="281187"/>
            <a:ext cx="12024783" cy="662788"/>
          </a:xfrm>
          <a:prstGeom prst="rect">
            <a:avLst/>
          </a:prstGeom>
          <a:noFill/>
          <a:ln>
            <a:noFill/>
          </a:ln>
        </p:spPr>
        <p:txBody>
          <a:bodyPr spcFirstLastPara="1" wrap="square" lIns="0" tIns="0" rIns="0" bIns="0" anchor="t" anchorCtr="0">
            <a:spAutoFit/>
          </a:bodyPr>
          <a:lstStyle/>
          <a:p>
            <a:pPr marL="0" marR="0" lvl="0" indent="0" algn="l" rtl="0">
              <a:lnSpc>
                <a:spcPct val="89994"/>
              </a:lnSpc>
              <a:spcBef>
                <a:spcPts val="0"/>
              </a:spcBef>
              <a:spcAft>
                <a:spcPts val="0"/>
              </a:spcAft>
              <a:buNone/>
            </a:pPr>
            <a:r>
              <a:rPr lang="en-US" sz="6896" b="1">
                <a:solidFill>
                  <a:srgbClr val="8E464D"/>
                </a:solidFill>
                <a:latin typeface="Fraunces"/>
                <a:ea typeface="Fraunces"/>
                <a:cs typeface="Fraunces"/>
                <a:sym typeface="Fraunces"/>
              </a:rPr>
              <a:t>I. TRI THỨC NGỮ VĂN</a:t>
            </a:r>
            <a:endParaRPr/>
          </a:p>
        </p:txBody>
      </p:sp>
      <p:sp>
        <p:nvSpPr>
          <p:cNvPr id="455" name="Google Shape;455;p29"/>
          <p:cNvSpPr txBox="1"/>
          <p:nvPr/>
        </p:nvSpPr>
        <p:spPr>
          <a:xfrm>
            <a:off x="976653" y="939411"/>
            <a:ext cx="6066852" cy="8997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4700" b="1">
                <a:solidFill>
                  <a:srgbClr val="8E464D"/>
                </a:solidFill>
                <a:latin typeface="Roboto Condensed"/>
                <a:ea typeface="Roboto Condensed"/>
                <a:cs typeface="Roboto Condensed"/>
                <a:sym typeface="Roboto Condensed"/>
              </a:rPr>
              <a:t>1. Tri thức thể loại  </a:t>
            </a:r>
            <a:endParaRPr/>
          </a:p>
        </p:txBody>
      </p:sp>
      <p:sp>
        <p:nvSpPr>
          <p:cNvPr id="456" name="Google Shape;456;p29"/>
          <p:cNvSpPr txBox="1"/>
          <p:nvPr/>
        </p:nvSpPr>
        <p:spPr>
          <a:xfrm>
            <a:off x="1302839" y="2823455"/>
            <a:ext cx="16685785" cy="146050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3A4747"/>
              </a:buClr>
              <a:buSzPts val="3999"/>
              <a:buFont typeface="Arial"/>
              <a:buChar char="⚬"/>
            </a:pPr>
            <a:r>
              <a:rPr lang="en-US" sz="3999" b="0" i="0" u="none" strike="noStrike" cap="none">
                <a:solidFill>
                  <a:srgbClr val="3A4747"/>
                </a:solidFill>
                <a:latin typeface="Roboto Condensed"/>
                <a:ea typeface="Roboto Condensed"/>
                <a:cs typeface="Roboto Condensed"/>
                <a:sym typeface="Roboto Condensed"/>
              </a:rPr>
              <a:t>Đọc kĩ văn bản để xác định kiểu vấn đề nghị luận: vấn đề của đời sống xã hội hay vấn đề thuộc lĩnh vực văn học </a:t>
            </a:r>
            <a:endParaRPr/>
          </a:p>
        </p:txBody>
      </p:sp>
      <p:sp>
        <p:nvSpPr>
          <p:cNvPr id="457" name="Google Shape;457;p29"/>
          <p:cNvSpPr/>
          <p:nvPr/>
        </p:nvSpPr>
        <p:spPr>
          <a:xfrm>
            <a:off x="1045793" y="4489450"/>
            <a:ext cx="548259" cy="985457"/>
          </a:xfrm>
          <a:custGeom>
            <a:avLst/>
            <a:gdLst/>
            <a:ahLst/>
            <a:cxnLst/>
            <a:rect l="l" t="t" r="r" b="b"/>
            <a:pathLst>
              <a:path w="731012" h="1313942" extrusionOk="0">
                <a:moveTo>
                  <a:pt x="0" y="0"/>
                </a:moveTo>
                <a:lnTo>
                  <a:pt x="731012" y="0"/>
                </a:lnTo>
                <a:lnTo>
                  <a:pt x="731012" y="1313942"/>
                </a:lnTo>
                <a:lnTo>
                  <a:pt x="0" y="1313942"/>
                </a:lnTo>
                <a:lnTo>
                  <a:pt x="0" y="0"/>
                </a:lnTo>
                <a:close/>
              </a:path>
            </a:pathLst>
          </a:custGeom>
          <a:blipFill rotWithShape="1">
            <a:blip r:embed="rId4">
              <a:alphaModFix/>
            </a:blip>
            <a:stretch>
              <a:fillRect l="-117" r="-1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9"/>
          <p:cNvSpPr txBox="1"/>
          <p:nvPr/>
        </p:nvSpPr>
        <p:spPr>
          <a:xfrm>
            <a:off x="1319932" y="4337050"/>
            <a:ext cx="16685785" cy="146050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3A4747"/>
              </a:buClr>
              <a:buSzPts val="3999"/>
              <a:buFont typeface="Arial"/>
              <a:buChar char="⚬"/>
            </a:pPr>
            <a:r>
              <a:rPr lang="en-US" sz="3999" b="0" i="0" u="none" strike="noStrike" cap="none">
                <a:solidFill>
                  <a:srgbClr val="3A4747"/>
                </a:solidFill>
                <a:latin typeface="Roboto Condensed"/>
                <a:ea typeface="Roboto Condensed"/>
                <a:cs typeface="Roboto Condensed"/>
                <a:sym typeface="Roboto Condensed"/>
              </a:rPr>
              <a:t>Xác định rõ luận đề, luận điểm, lí lẽ, bằng chứng tiêu biểu, xác đáng trong văn bản </a:t>
            </a:r>
            <a:endParaRPr/>
          </a:p>
        </p:txBody>
      </p:sp>
      <p:sp>
        <p:nvSpPr>
          <p:cNvPr id="459" name="Google Shape;459;p29"/>
          <p:cNvSpPr/>
          <p:nvPr/>
        </p:nvSpPr>
        <p:spPr>
          <a:xfrm>
            <a:off x="1045793" y="5863616"/>
            <a:ext cx="548259" cy="985457"/>
          </a:xfrm>
          <a:custGeom>
            <a:avLst/>
            <a:gdLst/>
            <a:ahLst/>
            <a:cxnLst/>
            <a:rect l="l" t="t" r="r" b="b"/>
            <a:pathLst>
              <a:path w="731012" h="1313942" extrusionOk="0">
                <a:moveTo>
                  <a:pt x="0" y="0"/>
                </a:moveTo>
                <a:lnTo>
                  <a:pt x="731012" y="0"/>
                </a:lnTo>
                <a:lnTo>
                  <a:pt x="731012" y="1313942"/>
                </a:lnTo>
                <a:lnTo>
                  <a:pt x="0" y="1313942"/>
                </a:lnTo>
                <a:lnTo>
                  <a:pt x="0" y="0"/>
                </a:lnTo>
                <a:close/>
              </a:path>
            </a:pathLst>
          </a:custGeom>
          <a:blipFill rotWithShape="1">
            <a:blip r:embed="rId4">
              <a:alphaModFix/>
            </a:blip>
            <a:stretch>
              <a:fillRect l="-117" r="-1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29"/>
          <p:cNvSpPr txBox="1"/>
          <p:nvPr/>
        </p:nvSpPr>
        <p:spPr>
          <a:xfrm>
            <a:off x="1319932" y="5921375"/>
            <a:ext cx="16685785" cy="75565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3A4747"/>
              </a:buClr>
              <a:buSzPts val="3999"/>
              <a:buFont typeface="Arial"/>
              <a:buChar char="⚬"/>
            </a:pPr>
            <a:r>
              <a:rPr lang="en-US" sz="3999" b="0" i="0" u="none" strike="noStrike" cap="none">
                <a:solidFill>
                  <a:srgbClr val="3A4747"/>
                </a:solidFill>
                <a:latin typeface="Roboto Condensed"/>
                <a:ea typeface="Roboto Condensed"/>
                <a:cs typeface="Roboto Condensed"/>
                <a:sym typeface="Roboto Condensed"/>
              </a:rPr>
              <a:t>Phân tích mối liên hệ giữa luận đề, luận điểm, lí lẽ và bằng chứng trong văn bản </a:t>
            </a:r>
            <a:endParaRPr/>
          </a:p>
        </p:txBody>
      </p:sp>
      <p:sp>
        <p:nvSpPr>
          <p:cNvPr id="461" name="Google Shape;461;p29"/>
          <p:cNvSpPr/>
          <p:nvPr/>
        </p:nvSpPr>
        <p:spPr>
          <a:xfrm>
            <a:off x="1165770" y="7172934"/>
            <a:ext cx="548259" cy="985457"/>
          </a:xfrm>
          <a:custGeom>
            <a:avLst/>
            <a:gdLst/>
            <a:ahLst/>
            <a:cxnLst/>
            <a:rect l="l" t="t" r="r" b="b"/>
            <a:pathLst>
              <a:path w="731012" h="1313942" extrusionOk="0">
                <a:moveTo>
                  <a:pt x="0" y="0"/>
                </a:moveTo>
                <a:lnTo>
                  <a:pt x="731012" y="0"/>
                </a:lnTo>
                <a:lnTo>
                  <a:pt x="731012" y="1313942"/>
                </a:lnTo>
                <a:lnTo>
                  <a:pt x="0" y="1313942"/>
                </a:lnTo>
                <a:lnTo>
                  <a:pt x="0" y="0"/>
                </a:lnTo>
                <a:close/>
              </a:path>
            </a:pathLst>
          </a:custGeom>
          <a:blipFill rotWithShape="1">
            <a:blip r:embed="rId4">
              <a:alphaModFix/>
            </a:blip>
            <a:stretch>
              <a:fillRect l="-117" r="-1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9"/>
          <p:cNvSpPr txBox="1"/>
          <p:nvPr/>
        </p:nvSpPr>
        <p:spPr>
          <a:xfrm>
            <a:off x="1439909" y="6953859"/>
            <a:ext cx="16685785" cy="146050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3A4747"/>
              </a:buClr>
              <a:buSzPts val="3999"/>
              <a:buFont typeface="Arial"/>
              <a:buChar char="⚬"/>
            </a:pPr>
            <a:r>
              <a:rPr lang="en-US" sz="3999" b="0" i="0" u="none" strike="noStrike" cap="none">
                <a:solidFill>
                  <a:srgbClr val="3A4747"/>
                </a:solidFill>
                <a:latin typeface="Roboto Condensed"/>
                <a:ea typeface="Roboto Condensed"/>
                <a:cs typeface="Roboto Condensed"/>
                <a:sym typeface="Roboto Condensed"/>
              </a:rPr>
              <a:t>Giải thích, đánh giá về vai trò của luận điểm, lí lẽ, bằng chứng trong việc thể hiện luận đề (cách lập luận)</a:t>
            </a:r>
            <a:endParaRPr/>
          </a:p>
        </p:txBody>
      </p:sp>
      <p:sp>
        <p:nvSpPr>
          <p:cNvPr id="463" name="Google Shape;463;p29"/>
          <p:cNvSpPr/>
          <p:nvPr/>
        </p:nvSpPr>
        <p:spPr>
          <a:xfrm>
            <a:off x="1165770" y="8444151"/>
            <a:ext cx="548259" cy="985457"/>
          </a:xfrm>
          <a:custGeom>
            <a:avLst/>
            <a:gdLst/>
            <a:ahLst/>
            <a:cxnLst/>
            <a:rect l="l" t="t" r="r" b="b"/>
            <a:pathLst>
              <a:path w="731012" h="1313942" extrusionOk="0">
                <a:moveTo>
                  <a:pt x="0" y="0"/>
                </a:moveTo>
                <a:lnTo>
                  <a:pt x="731012" y="0"/>
                </a:lnTo>
                <a:lnTo>
                  <a:pt x="731012" y="1313942"/>
                </a:lnTo>
                <a:lnTo>
                  <a:pt x="0" y="1313942"/>
                </a:lnTo>
                <a:lnTo>
                  <a:pt x="0" y="0"/>
                </a:lnTo>
                <a:close/>
              </a:path>
            </a:pathLst>
          </a:custGeom>
          <a:blipFill rotWithShape="1">
            <a:blip r:embed="rId4">
              <a:alphaModFix/>
            </a:blip>
            <a:stretch>
              <a:fillRect l="-117" r="-1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29"/>
          <p:cNvSpPr txBox="1"/>
          <p:nvPr/>
        </p:nvSpPr>
        <p:spPr>
          <a:xfrm>
            <a:off x="1439909" y="8537575"/>
            <a:ext cx="16685785" cy="75565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3A4747"/>
              </a:buClr>
              <a:buSzPts val="3999"/>
              <a:buFont typeface="Arial"/>
              <a:buChar char="⚬"/>
            </a:pPr>
            <a:r>
              <a:rPr lang="en-US" sz="3999" b="0" i="0" u="none" strike="noStrike" cap="none">
                <a:solidFill>
                  <a:srgbClr val="3A4747"/>
                </a:solidFill>
                <a:latin typeface="Roboto Condensed"/>
                <a:ea typeface="Roboto Condensed"/>
                <a:cs typeface="Roboto Condensed"/>
                <a:sym typeface="Roboto Condensed"/>
              </a:rPr>
              <a:t>Từ văn bản, liên hệ kết nối với bản thân và những vấn đề xã hội</a:t>
            </a:r>
            <a:endParaRPr/>
          </a:p>
        </p:txBody>
      </p:sp>
      <p:sp>
        <p:nvSpPr>
          <p:cNvPr id="465" name="Google Shape;465;p29"/>
          <p:cNvSpPr txBox="1"/>
          <p:nvPr/>
        </p:nvSpPr>
        <p:spPr>
          <a:xfrm>
            <a:off x="1045793" y="1896355"/>
            <a:ext cx="17242207" cy="714939"/>
          </a:xfrm>
          <a:prstGeom prst="rect">
            <a:avLst/>
          </a:prstGeom>
          <a:noFill/>
          <a:ln>
            <a:noFill/>
          </a:ln>
        </p:spPr>
        <p:txBody>
          <a:bodyPr spcFirstLastPara="1" wrap="square" lIns="0" tIns="0" rIns="0" bIns="0" anchor="t" anchorCtr="0">
            <a:spAutoFit/>
          </a:bodyPr>
          <a:lstStyle/>
          <a:p>
            <a:pPr marL="0" marR="0" lvl="0" indent="0" algn="just" rtl="0">
              <a:lnSpc>
                <a:spcPct val="140009"/>
              </a:lnSpc>
              <a:spcBef>
                <a:spcPts val="0"/>
              </a:spcBef>
              <a:spcAft>
                <a:spcPts val="0"/>
              </a:spcAft>
              <a:buNone/>
            </a:pPr>
            <a:r>
              <a:rPr lang="en-US" sz="4299">
                <a:solidFill>
                  <a:srgbClr val="70422C"/>
                </a:solidFill>
                <a:latin typeface="Roboto Condensed"/>
                <a:ea typeface="Roboto Condensed"/>
                <a:cs typeface="Roboto Condensed"/>
                <a:sym typeface="Roboto Condensed"/>
              </a:rPr>
              <a:t>c. Lưu ý khi đọc văn bản nghị luận </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12"/>
        <p:cNvGrpSpPr/>
        <p:nvPr/>
      </p:nvGrpSpPr>
      <p:grpSpPr>
        <a:xfrm>
          <a:off x="0" y="0"/>
          <a:ext cx="0" cy="0"/>
          <a:chOff x="0" y="0"/>
          <a:chExt cx="0" cy="0"/>
        </a:xfrm>
      </p:grpSpPr>
      <p:sp>
        <p:nvSpPr>
          <p:cNvPr id="113" name="Google Shape;113;p3"/>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3"/>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3"/>
          <p:cNvSpPr/>
          <p:nvPr/>
        </p:nvSpPr>
        <p:spPr>
          <a:xfrm rot="-61877">
            <a:off x="793089" y="3351531"/>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1260717" y="4460759"/>
            <a:ext cx="15998583" cy="1919830"/>
          </a:xfrm>
          <a:custGeom>
            <a:avLst/>
            <a:gdLst/>
            <a:ahLst/>
            <a:cxnLst/>
            <a:rect l="l" t="t" r="r" b="b"/>
            <a:pathLst>
              <a:path w="15998583" h="1919830" extrusionOk="0">
                <a:moveTo>
                  <a:pt x="0" y="0"/>
                </a:moveTo>
                <a:lnTo>
                  <a:pt x="15998583" y="0"/>
                </a:lnTo>
                <a:lnTo>
                  <a:pt x="15998583" y="1919830"/>
                </a:lnTo>
                <a:lnTo>
                  <a:pt x="0" y="191983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txBox="1"/>
          <p:nvPr/>
        </p:nvSpPr>
        <p:spPr>
          <a:xfrm rot="13731">
            <a:off x="6992477" y="1937390"/>
            <a:ext cx="4709951" cy="1003593"/>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LUẬN ĐỀ</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469"/>
        <p:cNvGrpSpPr/>
        <p:nvPr/>
      </p:nvGrpSpPr>
      <p:grpSpPr>
        <a:xfrm>
          <a:off x="0" y="0"/>
          <a:ext cx="0" cy="0"/>
          <a:chOff x="0" y="0"/>
          <a:chExt cx="0" cy="0"/>
        </a:xfrm>
      </p:grpSpPr>
      <p:sp>
        <p:nvSpPr>
          <p:cNvPr id="470" name="Google Shape;470;p30"/>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30"/>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30"/>
          <p:cNvSpPr/>
          <p:nvPr/>
        </p:nvSpPr>
        <p:spPr>
          <a:xfrm rot="-61877">
            <a:off x="-325846" y="-1683223"/>
            <a:ext cx="13338238" cy="5176552"/>
          </a:xfrm>
          <a:custGeom>
            <a:avLst/>
            <a:gdLst/>
            <a:ahLst/>
            <a:cxnLst/>
            <a:rect l="l" t="t" r="r" b="b"/>
            <a:pathLst>
              <a:path w="17784318" h="6902069" extrusionOk="0">
                <a:moveTo>
                  <a:pt x="0" y="0"/>
                </a:moveTo>
                <a:lnTo>
                  <a:pt x="17784318" y="0"/>
                </a:lnTo>
                <a:lnTo>
                  <a:pt x="17784318" y="6902069"/>
                </a:lnTo>
                <a:lnTo>
                  <a:pt x="0" y="6902069"/>
                </a:lnTo>
                <a:lnTo>
                  <a:pt x="0" y="0"/>
                </a:lnTo>
                <a:close/>
              </a:path>
            </a:pathLst>
          </a:custGeom>
          <a:blipFill rotWithShape="1">
            <a:blip r:embed="rId4">
              <a:alphaModFix/>
            </a:blip>
            <a:stretch>
              <a:fillRect t="-5173" b="-517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30"/>
          <p:cNvSpPr/>
          <p:nvPr/>
        </p:nvSpPr>
        <p:spPr>
          <a:xfrm>
            <a:off x="1127592" y="3432087"/>
            <a:ext cx="8949347" cy="5356551"/>
          </a:xfrm>
          <a:custGeom>
            <a:avLst/>
            <a:gdLst/>
            <a:ahLst/>
            <a:cxnLst/>
            <a:rect l="l" t="t" r="r" b="b"/>
            <a:pathLst>
              <a:path w="8949347" h="5356551" extrusionOk="0">
                <a:moveTo>
                  <a:pt x="0" y="0"/>
                </a:moveTo>
                <a:lnTo>
                  <a:pt x="8949347" y="0"/>
                </a:lnTo>
                <a:lnTo>
                  <a:pt x="8949347" y="5356551"/>
                </a:lnTo>
                <a:lnTo>
                  <a:pt x="0" y="535655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30"/>
          <p:cNvSpPr/>
          <p:nvPr/>
        </p:nvSpPr>
        <p:spPr>
          <a:xfrm>
            <a:off x="11377975" y="3125080"/>
            <a:ext cx="6991826" cy="7161942"/>
          </a:xfrm>
          <a:custGeom>
            <a:avLst/>
            <a:gdLst/>
            <a:ahLst/>
            <a:cxnLst/>
            <a:rect l="l" t="t" r="r" b="b"/>
            <a:pathLst>
              <a:path w="9322435" h="9549257" extrusionOk="0">
                <a:moveTo>
                  <a:pt x="0" y="0"/>
                </a:moveTo>
                <a:lnTo>
                  <a:pt x="9322435" y="0"/>
                </a:lnTo>
                <a:lnTo>
                  <a:pt x="9322435" y="9549257"/>
                </a:lnTo>
                <a:lnTo>
                  <a:pt x="0" y="9549257"/>
                </a:lnTo>
                <a:lnTo>
                  <a:pt x="0" y="0"/>
                </a:lnTo>
                <a:close/>
              </a:path>
            </a:pathLst>
          </a:custGeom>
          <a:blipFill rotWithShape="1">
            <a:blip r:embed="rId6">
              <a:alphaModFix/>
            </a:blip>
            <a:stretch>
              <a:fillRect l="-33" r="-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30"/>
          <p:cNvSpPr txBox="1"/>
          <p:nvPr/>
        </p:nvSpPr>
        <p:spPr>
          <a:xfrm rot="13731">
            <a:off x="1031113" y="351829"/>
            <a:ext cx="12024783" cy="662788"/>
          </a:xfrm>
          <a:prstGeom prst="rect">
            <a:avLst/>
          </a:prstGeom>
          <a:noFill/>
          <a:ln>
            <a:noFill/>
          </a:ln>
        </p:spPr>
        <p:txBody>
          <a:bodyPr spcFirstLastPara="1" wrap="square" lIns="0" tIns="0" rIns="0" bIns="0" anchor="t" anchorCtr="0">
            <a:spAutoFit/>
          </a:bodyPr>
          <a:lstStyle/>
          <a:p>
            <a:pPr marL="0" marR="0" lvl="0" indent="0" algn="l" rtl="0">
              <a:lnSpc>
                <a:spcPct val="89994"/>
              </a:lnSpc>
              <a:spcBef>
                <a:spcPts val="0"/>
              </a:spcBef>
              <a:spcAft>
                <a:spcPts val="0"/>
              </a:spcAft>
              <a:buNone/>
            </a:pPr>
            <a:r>
              <a:rPr lang="en-US" sz="6896" b="1">
                <a:solidFill>
                  <a:srgbClr val="8E464D"/>
                </a:solidFill>
                <a:latin typeface="Fraunces"/>
                <a:ea typeface="Fraunces"/>
                <a:cs typeface="Fraunces"/>
                <a:sym typeface="Fraunces"/>
              </a:rPr>
              <a:t>I. TRI THỨC NGỮ VĂN</a:t>
            </a:r>
            <a:endParaRPr/>
          </a:p>
        </p:txBody>
      </p:sp>
      <p:sp>
        <p:nvSpPr>
          <p:cNvPr id="476" name="Google Shape;476;p30"/>
          <p:cNvSpPr txBox="1"/>
          <p:nvPr/>
        </p:nvSpPr>
        <p:spPr>
          <a:xfrm>
            <a:off x="1127592" y="1105303"/>
            <a:ext cx="5915913" cy="935354"/>
          </a:xfrm>
          <a:prstGeom prst="rect">
            <a:avLst/>
          </a:prstGeom>
          <a:noFill/>
          <a:ln>
            <a:noFill/>
          </a:ln>
        </p:spPr>
        <p:txBody>
          <a:bodyPr spcFirstLastPara="1" wrap="square" lIns="0" tIns="0" rIns="0" bIns="0" anchor="t" anchorCtr="0">
            <a:spAutoFit/>
          </a:bodyPr>
          <a:lstStyle/>
          <a:p>
            <a:pPr marL="0" marR="0" lvl="0" indent="0" algn="just" rtl="0">
              <a:lnSpc>
                <a:spcPct val="139979"/>
              </a:lnSpc>
              <a:spcBef>
                <a:spcPts val="0"/>
              </a:spcBef>
              <a:spcAft>
                <a:spcPts val="0"/>
              </a:spcAft>
              <a:buNone/>
            </a:pPr>
            <a:r>
              <a:rPr lang="en-US" sz="4800" b="1">
                <a:solidFill>
                  <a:srgbClr val="8E464D"/>
                </a:solidFill>
                <a:latin typeface="Roboto Condensed"/>
                <a:ea typeface="Roboto Condensed"/>
                <a:cs typeface="Roboto Condensed"/>
                <a:sym typeface="Roboto Condensed"/>
              </a:rPr>
              <a:t>2. Tri thức tiếng Việt</a:t>
            </a:r>
            <a:endParaRPr/>
          </a:p>
        </p:txBody>
      </p:sp>
      <p:sp>
        <p:nvSpPr>
          <p:cNvPr id="477" name="Google Shape;477;p30"/>
          <p:cNvSpPr txBox="1"/>
          <p:nvPr/>
        </p:nvSpPr>
        <p:spPr>
          <a:xfrm>
            <a:off x="1127592" y="2068238"/>
            <a:ext cx="17242207" cy="763029"/>
          </a:xfrm>
          <a:prstGeom prst="rect">
            <a:avLst/>
          </a:prstGeom>
          <a:noFill/>
          <a:ln>
            <a:noFill/>
          </a:ln>
        </p:spPr>
        <p:txBody>
          <a:bodyPr spcFirstLastPara="1" wrap="square" lIns="0" tIns="0" rIns="0" bIns="0" anchor="t" anchorCtr="0">
            <a:spAutoFit/>
          </a:bodyPr>
          <a:lstStyle/>
          <a:p>
            <a:pPr marL="0" marR="0" lvl="0" indent="0" algn="just" rtl="0">
              <a:lnSpc>
                <a:spcPct val="140008"/>
              </a:lnSpc>
              <a:spcBef>
                <a:spcPts val="0"/>
              </a:spcBef>
              <a:spcAft>
                <a:spcPts val="0"/>
              </a:spcAft>
              <a:buNone/>
            </a:pPr>
            <a:r>
              <a:rPr lang="en-US" sz="4599">
                <a:solidFill>
                  <a:srgbClr val="70422C"/>
                </a:solidFill>
                <a:latin typeface="Roboto Condensed"/>
                <a:ea typeface="Roboto Condensed"/>
                <a:cs typeface="Roboto Condensed"/>
                <a:sym typeface="Roboto Condensed"/>
              </a:rPr>
              <a:t>a. Khái niệm</a:t>
            </a:r>
            <a:endParaRPr/>
          </a:p>
        </p:txBody>
      </p:sp>
      <p:sp>
        <p:nvSpPr>
          <p:cNvPr id="478" name="Google Shape;478;p30"/>
          <p:cNvSpPr txBox="1"/>
          <p:nvPr/>
        </p:nvSpPr>
        <p:spPr>
          <a:xfrm>
            <a:off x="1127592" y="3984625"/>
            <a:ext cx="8515054" cy="4279900"/>
          </a:xfrm>
          <a:prstGeom prst="rect">
            <a:avLst/>
          </a:prstGeom>
          <a:noFill/>
          <a:ln>
            <a:noFill/>
          </a:ln>
        </p:spPr>
        <p:txBody>
          <a:bodyPr spcFirstLastPara="1" wrap="square" lIns="0" tIns="0" rIns="0" bIns="0" anchor="t" anchorCtr="0">
            <a:spAutoFit/>
          </a:bodyPr>
          <a:lstStyle/>
          <a:p>
            <a:pPr marL="914278" marR="0" lvl="2" indent="-304759" algn="just" rtl="0">
              <a:lnSpc>
                <a:spcPct val="139985"/>
              </a:lnSpc>
              <a:spcBef>
                <a:spcPts val="0"/>
              </a:spcBef>
              <a:spcAft>
                <a:spcPts val="0"/>
              </a:spcAft>
              <a:buClr>
                <a:srgbClr val="724E39"/>
              </a:buClr>
              <a:buSzPts val="3999"/>
              <a:buFont typeface="Arial"/>
              <a:buChar char="⚬"/>
            </a:pPr>
            <a:r>
              <a:rPr lang="en-US" sz="3999" b="0" i="0" u="none" strike="noStrike" cap="none">
                <a:solidFill>
                  <a:srgbClr val="724E39"/>
                </a:solidFill>
                <a:latin typeface="Roboto Condensed"/>
                <a:ea typeface="Roboto Condensed"/>
                <a:cs typeface="Roboto Condensed"/>
                <a:sym typeface="Roboto Condensed"/>
              </a:rPr>
              <a:t>Thành phần biệt lập là thành phần không nằm trong cấu trúc cú pháp của câu (chủ ngữ, vị ngữ, trạng ngữ, định ngữ, bổ ngữ) và cũng không tham gia vào việc diễn đạt nghĩa sự việc của câu</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482"/>
        <p:cNvGrpSpPr/>
        <p:nvPr/>
      </p:nvGrpSpPr>
      <p:grpSpPr>
        <a:xfrm>
          <a:off x="0" y="0"/>
          <a:ext cx="0" cy="0"/>
          <a:chOff x="0" y="0"/>
          <a:chExt cx="0" cy="0"/>
        </a:xfrm>
      </p:grpSpPr>
      <p:sp>
        <p:nvSpPr>
          <p:cNvPr id="483" name="Google Shape;483;p31"/>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31"/>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31"/>
          <p:cNvSpPr/>
          <p:nvPr/>
        </p:nvSpPr>
        <p:spPr>
          <a:xfrm rot="-61877">
            <a:off x="-1568173" y="2459191"/>
            <a:ext cx="20228146" cy="7850410"/>
          </a:xfrm>
          <a:custGeom>
            <a:avLst/>
            <a:gdLst/>
            <a:ahLst/>
            <a:cxnLst/>
            <a:rect l="l" t="t" r="r" b="b"/>
            <a:pathLst>
              <a:path w="26970862" h="10467213" extrusionOk="0">
                <a:moveTo>
                  <a:pt x="0" y="0"/>
                </a:moveTo>
                <a:lnTo>
                  <a:pt x="26970862" y="0"/>
                </a:lnTo>
                <a:lnTo>
                  <a:pt x="26970862" y="10467213"/>
                </a:lnTo>
                <a:lnTo>
                  <a:pt x="0" y="10467213"/>
                </a:lnTo>
                <a:lnTo>
                  <a:pt x="0" y="0"/>
                </a:lnTo>
                <a:close/>
              </a:path>
            </a:pathLst>
          </a:custGeom>
          <a:blipFill rotWithShape="1">
            <a:blip r:embed="rId4">
              <a:alphaModFix/>
            </a:blip>
            <a:stretch>
              <a:fillRect t="-5135" b="-513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31"/>
          <p:cNvSpPr txBox="1"/>
          <p:nvPr/>
        </p:nvSpPr>
        <p:spPr>
          <a:xfrm rot="13731">
            <a:off x="892629" y="329995"/>
            <a:ext cx="12024783" cy="584684"/>
          </a:xfrm>
          <a:prstGeom prst="rect">
            <a:avLst/>
          </a:prstGeom>
          <a:noFill/>
          <a:ln>
            <a:noFill/>
          </a:ln>
        </p:spPr>
        <p:txBody>
          <a:bodyPr spcFirstLastPara="1" wrap="square" lIns="0" tIns="0" rIns="0" bIns="0" anchor="t" anchorCtr="0">
            <a:spAutoFit/>
          </a:bodyPr>
          <a:lstStyle/>
          <a:p>
            <a:pPr marL="0" marR="0" lvl="0" indent="0" algn="l" rtl="0">
              <a:lnSpc>
                <a:spcPct val="89977"/>
              </a:lnSpc>
              <a:spcBef>
                <a:spcPts val="0"/>
              </a:spcBef>
              <a:spcAft>
                <a:spcPts val="0"/>
              </a:spcAft>
              <a:buNone/>
            </a:pPr>
            <a:r>
              <a:rPr lang="en-US" sz="6096" b="1">
                <a:solidFill>
                  <a:srgbClr val="8E464D"/>
                </a:solidFill>
                <a:latin typeface="Fraunces"/>
                <a:ea typeface="Fraunces"/>
                <a:cs typeface="Fraunces"/>
                <a:sym typeface="Fraunces"/>
              </a:rPr>
              <a:t>I. TRI THỨC NGỮ VĂN</a:t>
            </a:r>
            <a:endParaRPr/>
          </a:p>
        </p:txBody>
      </p:sp>
      <p:sp>
        <p:nvSpPr>
          <p:cNvPr id="487" name="Google Shape;487;p31"/>
          <p:cNvSpPr txBox="1"/>
          <p:nvPr/>
        </p:nvSpPr>
        <p:spPr>
          <a:xfrm>
            <a:off x="909642" y="976791"/>
            <a:ext cx="5995378" cy="8997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4700" b="1">
                <a:solidFill>
                  <a:srgbClr val="8E464D"/>
                </a:solidFill>
                <a:latin typeface="Roboto Condensed"/>
                <a:ea typeface="Roboto Condensed"/>
                <a:cs typeface="Roboto Condensed"/>
                <a:sym typeface="Roboto Condensed"/>
              </a:rPr>
              <a:t>2. Tri thức tiếng Việt</a:t>
            </a:r>
            <a:endParaRPr/>
          </a:p>
        </p:txBody>
      </p:sp>
      <p:sp>
        <p:nvSpPr>
          <p:cNvPr id="488" name="Google Shape;488;p31"/>
          <p:cNvSpPr txBox="1"/>
          <p:nvPr/>
        </p:nvSpPr>
        <p:spPr>
          <a:xfrm>
            <a:off x="981075" y="1886830"/>
            <a:ext cx="17242207" cy="763029"/>
          </a:xfrm>
          <a:prstGeom prst="rect">
            <a:avLst/>
          </a:prstGeom>
          <a:noFill/>
          <a:ln>
            <a:noFill/>
          </a:ln>
        </p:spPr>
        <p:txBody>
          <a:bodyPr spcFirstLastPara="1" wrap="square" lIns="0" tIns="0" rIns="0" bIns="0" anchor="t" anchorCtr="0">
            <a:spAutoFit/>
          </a:bodyPr>
          <a:lstStyle/>
          <a:p>
            <a:pPr marL="0" marR="0" lvl="0" indent="0" algn="just" rtl="0">
              <a:lnSpc>
                <a:spcPct val="140008"/>
              </a:lnSpc>
              <a:spcBef>
                <a:spcPts val="0"/>
              </a:spcBef>
              <a:spcAft>
                <a:spcPts val="0"/>
              </a:spcAft>
              <a:buNone/>
            </a:pPr>
            <a:r>
              <a:rPr lang="en-US" sz="4599">
                <a:solidFill>
                  <a:srgbClr val="70422C"/>
                </a:solidFill>
                <a:latin typeface="Roboto Condensed"/>
                <a:ea typeface="Roboto Condensed"/>
                <a:cs typeface="Roboto Condensed"/>
                <a:sym typeface="Roboto Condensed"/>
              </a:rPr>
              <a:t>b. Các thành phần biệt lập</a:t>
            </a:r>
            <a:endParaRPr/>
          </a:p>
        </p:txBody>
      </p:sp>
      <p:sp>
        <p:nvSpPr>
          <p:cNvPr id="489" name="Google Shape;489;p31"/>
          <p:cNvSpPr/>
          <p:nvPr/>
        </p:nvSpPr>
        <p:spPr>
          <a:xfrm>
            <a:off x="642546" y="3465513"/>
            <a:ext cx="3653600" cy="5624417"/>
          </a:xfrm>
          <a:custGeom>
            <a:avLst/>
            <a:gdLst/>
            <a:ahLst/>
            <a:cxnLst/>
            <a:rect l="l" t="t" r="r" b="b"/>
            <a:pathLst>
              <a:path w="4871466" h="7499223" extrusionOk="0">
                <a:moveTo>
                  <a:pt x="0" y="0"/>
                </a:moveTo>
                <a:lnTo>
                  <a:pt x="4871466" y="0"/>
                </a:lnTo>
                <a:lnTo>
                  <a:pt x="4871466" y="7499223"/>
                </a:lnTo>
                <a:lnTo>
                  <a:pt x="0" y="7499223"/>
                </a:lnTo>
                <a:lnTo>
                  <a:pt x="0" y="0"/>
                </a:lnTo>
                <a:close/>
              </a:path>
            </a:pathLst>
          </a:custGeom>
          <a:blipFill rotWithShape="1">
            <a:blip r:embed="rId5">
              <a:alphaModFix/>
            </a:blip>
            <a:stretch>
              <a:fillRect l="-22541" r="-22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31"/>
          <p:cNvSpPr txBox="1"/>
          <p:nvPr/>
        </p:nvSpPr>
        <p:spPr>
          <a:xfrm>
            <a:off x="993650" y="4462284"/>
            <a:ext cx="2951349" cy="375572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3022" b="1">
                <a:solidFill>
                  <a:srgbClr val="3A4747"/>
                </a:solidFill>
                <a:latin typeface="Roboto Condensed"/>
                <a:ea typeface="Roboto Condensed"/>
                <a:cs typeface="Roboto Condensed"/>
                <a:sym typeface="Roboto Condensed"/>
              </a:rPr>
              <a:t>TP tình thái</a:t>
            </a:r>
            <a:r>
              <a:rPr lang="en-US" sz="3022">
                <a:solidFill>
                  <a:srgbClr val="3A4747"/>
                </a:solidFill>
                <a:latin typeface="Roboto Condensed"/>
                <a:ea typeface="Roboto Condensed"/>
                <a:cs typeface="Roboto Condensed"/>
                <a:sym typeface="Roboto Condensed"/>
              </a:rPr>
              <a:t>: thành phần thể hiện thái độ, cách đánh giá của người nói (người viết) đối với sự việc được nói tới trong câu. </a:t>
            </a:r>
            <a:endParaRPr/>
          </a:p>
        </p:txBody>
      </p:sp>
      <p:sp>
        <p:nvSpPr>
          <p:cNvPr id="491" name="Google Shape;491;p31"/>
          <p:cNvSpPr/>
          <p:nvPr/>
        </p:nvSpPr>
        <p:spPr>
          <a:xfrm>
            <a:off x="4930614" y="3465513"/>
            <a:ext cx="3616737" cy="6093238"/>
          </a:xfrm>
          <a:custGeom>
            <a:avLst/>
            <a:gdLst/>
            <a:ahLst/>
            <a:cxnLst/>
            <a:rect l="l" t="t" r="r" b="b"/>
            <a:pathLst>
              <a:path w="4822317" h="8124317" extrusionOk="0">
                <a:moveTo>
                  <a:pt x="0" y="0"/>
                </a:moveTo>
                <a:lnTo>
                  <a:pt x="4822317" y="0"/>
                </a:lnTo>
                <a:lnTo>
                  <a:pt x="4822317" y="8124317"/>
                </a:lnTo>
                <a:lnTo>
                  <a:pt x="0" y="8124317"/>
                </a:lnTo>
                <a:lnTo>
                  <a:pt x="0" y="0"/>
                </a:lnTo>
                <a:close/>
              </a:path>
            </a:pathLst>
          </a:custGeom>
          <a:blipFill rotWithShape="1">
            <a:blip r:embed="rId5">
              <a:alphaModFix/>
            </a:blip>
            <a:stretch>
              <a:fillRect l="-29494" r="-294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31"/>
          <p:cNvSpPr txBox="1"/>
          <p:nvPr/>
        </p:nvSpPr>
        <p:spPr>
          <a:xfrm>
            <a:off x="5278180" y="4451063"/>
            <a:ext cx="2921605" cy="4244529"/>
          </a:xfrm>
          <a:prstGeom prst="rect">
            <a:avLst/>
          </a:prstGeom>
          <a:noFill/>
          <a:ln>
            <a:noFill/>
          </a:ln>
        </p:spPr>
        <p:txBody>
          <a:bodyPr spcFirstLastPara="1" wrap="square" lIns="0" tIns="0" rIns="0" bIns="0" anchor="t" anchorCtr="0">
            <a:spAutoFit/>
          </a:bodyPr>
          <a:lstStyle/>
          <a:p>
            <a:pPr marL="0" marR="0" lvl="0" indent="0" algn="ctr" rtl="0">
              <a:lnSpc>
                <a:spcPct val="139973"/>
              </a:lnSpc>
              <a:spcBef>
                <a:spcPts val="0"/>
              </a:spcBef>
              <a:spcAft>
                <a:spcPts val="0"/>
              </a:spcAft>
              <a:buNone/>
            </a:pPr>
            <a:r>
              <a:rPr lang="en-US" sz="2992" b="1">
                <a:solidFill>
                  <a:srgbClr val="3A4747"/>
                </a:solidFill>
                <a:latin typeface="Roboto Condensed"/>
                <a:ea typeface="Roboto Condensed"/>
                <a:cs typeface="Roboto Condensed"/>
                <a:sym typeface="Roboto Condensed"/>
              </a:rPr>
              <a:t>TP cảm thán:</a:t>
            </a:r>
            <a:r>
              <a:rPr lang="en-US" sz="2992">
                <a:solidFill>
                  <a:srgbClr val="3A4747"/>
                </a:solidFill>
                <a:latin typeface="Roboto Condensed"/>
                <a:ea typeface="Roboto Condensed"/>
                <a:cs typeface="Roboto Condensed"/>
                <a:sym typeface="Roboto Condensed"/>
              </a:rPr>
              <a:t> thành phần được dùng để bộc lộ trực tiếp tình cảm, cảm xúc của người nói, người viết (vui, buồn, ngạc nhiên, tức giận,...). </a:t>
            </a:r>
            <a:endParaRPr/>
          </a:p>
        </p:txBody>
      </p:sp>
      <p:sp>
        <p:nvSpPr>
          <p:cNvPr id="493" name="Google Shape;493;p31"/>
          <p:cNvSpPr/>
          <p:nvPr/>
        </p:nvSpPr>
        <p:spPr>
          <a:xfrm>
            <a:off x="9316913" y="3370171"/>
            <a:ext cx="3677983" cy="6188583"/>
          </a:xfrm>
          <a:custGeom>
            <a:avLst/>
            <a:gdLst/>
            <a:ahLst/>
            <a:cxnLst/>
            <a:rect l="l" t="t" r="r" b="b"/>
            <a:pathLst>
              <a:path w="4903978" h="8251444" extrusionOk="0">
                <a:moveTo>
                  <a:pt x="0" y="0"/>
                </a:moveTo>
                <a:lnTo>
                  <a:pt x="4903978" y="0"/>
                </a:lnTo>
                <a:lnTo>
                  <a:pt x="4903978" y="8251444"/>
                </a:lnTo>
                <a:lnTo>
                  <a:pt x="0" y="8251444"/>
                </a:lnTo>
                <a:lnTo>
                  <a:pt x="0" y="0"/>
                </a:lnTo>
                <a:close/>
              </a:path>
            </a:pathLst>
          </a:custGeom>
          <a:blipFill rotWithShape="1">
            <a:blip r:embed="rId5">
              <a:alphaModFix/>
            </a:blip>
            <a:stretch>
              <a:fillRect l="-29339" r="-293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31"/>
          <p:cNvSpPr txBox="1"/>
          <p:nvPr/>
        </p:nvSpPr>
        <p:spPr>
          <a:xfrm>
            <a:off x="9670363" y="4374384"/>
            <a:ext cx="2971075" cy="4306592"/>
          </a:xfrm>
          <a:prstGeom prst="rect">
            <a:avLst/>
          </a:prstGeom>
          <a:noFill/>
          <a:ln>
            <a:noFill/>
          </a:ln>
        </p:spPr>
        <p:txBody>
          <a:bodyPr spcFirstLastPara="1" wrap="square" lIns="0" tIns="0" rIns="0" bIns="0" anchor="t" anchorCtr="0">
            <a:spAutoFit/>
          </a:bodyPr>
          <a:lstStyle/>
          <a:p>
            <a:pPr marL="0" marR="0" lvl="0" indent="0" algn="ctr" rtl="0">
              <a:lnSpc>
                <a:spcPct val="140039"/>
              </a:lnSpc>
              <a:spcBef>
                <a:spcPts val="0"/>
              </a:spcBef>
              <a:spcAft>
                <a:spcPts val="0"/>
              </a:spcAft>
              <a:buNone/>
            </a:pPr>
            <a:r>
              <a:rPr lang="en-US" sz="3042" b="1">
                <a:solidFill>
                  <a:srgbClr val="3A4747"/>
                </a:solidFill>
                <a:latin typeface="Roboto Condensed"/>
                <a:ea typeface="Roboto Condensed"/>
                <a:cs typeface="Roboto Condensed"/>
                <a:sym typeface="Roboto Condensed"/>
              </a:rPr>
              <a:t>TP gọi - đáp: </a:t>
            </a:r>
            <a:r>
              <a:rPr lang="en-US" sz="3042">
                <a:solidFill>
                  <a:srgbClr val="3A4747"/>
                </a:solidFill>
                <a:latin typeface="Roboto Condensed"/>
                <a:ea typeface="Roboto Condensed"/>
                <a:cs typeface="Roboto Condensed"/>
                <a:sym typeface="Roboto Condensed"/>
              </a:rPr>
              <a:t>thành phần được dùng để tạo lập hoặc duy trì quan hệ giao tiếp, được đánh dấu bằng những từ ngữ gọi - đáp như: ơi, thưa, dạ, vâng,..</a:t>
            </a:r>
            <a:endParaRPr/>
          </a:p>
        </p:txBody>
      </p:sp>
      <p:sp>
        <p:nvSpPr>
          <p:cNvPr id="495" name="Google Shape;495;p31"/>
          <p:cNvSpPr/>
          <p:nvPr/>
        </p:nvSpPr>
        <p:spPr>
          <a:xfrm>
            <a:off x="13581324" y="3182158"/>
            <a:ext cx="3677983" cy="5655183"/>
          </a:xfrm>
          <a:custGeom>
            <a:avLst/>
            <a:gdLst/>
            <a:ahLst/>
            <a:cxnLst/>
            <a:rect l="l" t="t" r="r" b="b"/>
            <a:pathLst>
              <a:path w="4903978" h="7540244" extrusionOk="0">
                <a:moveTo>
                  <a:pt x="0" y="0"/>
                </a:moveTo>
                <a:lnTo>
                  <a:pt x="4903978" y="0"/>
                </a:lnTo>
                <a:lnTo>
                  <a:pt x="4903978" y="7540244"/>
                </a:lnTo>
                <a:lnTo>
                  <a:pt x="0" y="7540244"/>
                </a:lnTo>
                <a:lnTo>
                  <a:pt x="0" y="0"/>
                </a:lnTo>
                <a:close/>
              </a:path>
            </a:pathLst>
          </a:custGeom>
          <a:blipFill rotWithShape="1">
            <a:blip r:embed="rId5">
              <a:alphaModFix/>
            </a:blip>
            <a:stretch>
              <a:fillRect l="-22476" r="-2247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31"/>
          <p:cNvSpPr txBox="1"/>
          <p:nvPr/>
        </p:nvSpPr>
        <p:spPr>
          <a:xfrm>
            <a:off x="13934774" y="4186371"/>
            <a:ext cx="2971075" cy="3773192"/>
          </a:xfrm>
          <a:prstGeom prst="rect">
            <a:avLst/>
          </a:prstGeom>
          <a:noFill/>
          <a:ln>
            <a:noFill/>
          </a:ln>
        </p:spPr>
        <p:txBody>
          <a:bodyPr spcFirstLastPara="1" wrap="square" lIns="0" tIns="0" rIns="0" bIns="0" anchor="t" anchorCtr="0">
            <a:spAutoFit/>
          </a:bodyPr>
          <a:lstStyle/>
          <a:p>
            <a:pPr marL="0" marR="0" lvl="0" indent="0" algn="ctr" rtl="0">
              <a:lnSpc>
                <a:spcPct val="140039"/>
              </a:lnSpc>
              <a:spcBef>
                <a:spcPts val="0"/>
              </a:spcBef>
              <a:spcAft>
                <a:spcPts val="0"/>
              </a:spcAft>
              <a:buNone/>
            </a:pPr>
            <a:r>
              <a:rPr lang="en-US" sz="3042" b="1">
                <a:solidFill>
                  <a:srgbClr val="3A4747"/>
                </a:solidFill>
                <a:latin typeface="Roboto Condensed"/>
                <a:ea typeface="Roboto Condensed"/>
                <a:cs typeface="Roboto Condensed"/>
                <a:sym typeface="Roboto Condensed"/>
              </a:rPr>
              <a:t>TP chêm xen (phụ chú);</a:t>
            </a:r>
            <a:r>
              <a:rPr lang="en-US" sz="3042">
                <a:solidFill>
                  <a:srgbClr val="3A4747"/>
                </a:solidFill>
                <a:latin typeface="Roboto Condensed"/>
                <a:ea typeface="Roboto Condensed"/>
                <a:cs typeface="Roboto Condensed"/>
                <a:sym typeface="Roboto Condensed"/>
              </a:rPr>
              <a:t> thành phần được dùng để bổ sung, làm rõ thêm một đối tượng nào dó trong câu.</a:t>
            </a:r>
            <a:endParaRPr/>
          </a:p>
          <a:p>
            <a:pPr marL="0" marR="0" lvl="0" indent="0" algn="ctr" rtl="0">
              <a:lnSpc>
                <a:spcPct val="140039"/>
              </a:lnSpc>
              <a:spcBef>
                <a:spcPts val="0"/>
              </a:spcBef>
              <a:spcAft>
                <a:spcPts val="0"/>
              </a:spcAft>
              <a:buNone/>
            </a:pPr>
            <a:endParaRPr sz="3042">
              <a:solidFill>
                <a:srgbClr val="3A4747"/>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D8C9"/>
        </a:solidFill>
        <a:effectLst/>
      </p:bgPr>
    </p:bg>
    <p:spTree>
      <p:nvGrpSpPr>
        <p:cNvPr id="1" name="Shape 500"/>
        <p:cNvGrpSpPr/>
        <p:nvPr/>
      </p:nvGrpSpPr>
      <p:grpSpPr>
        <a:xfrm>
          <a:off x="0" y="0"/>
          <a:ext cx="0" cy="0"/>
          <a:chOff x="0" y="0"/>
          <a:chExt cx="0" cy="0"/>
        </a:xfrm>
      </p:grpSpPr>
      <p:sp>
        <p:nvSpPr>
          <p:cNvPr id="501" name="Google Shape;501;p32"/>
          <p:cNvSpPr/>
          <p:nvPr/>
        </p:nvSpPr>
        <p:spPr>
          <a:xfrm rot="5400000">
            <a:off x="4721924" y="-2854836"/>
            <a:ext cx="9078087" cy="15996665"/>
          </a:xfrm>
          <a:custGeom>
            <a:avLst/>
            <a:gdLst/>
            <a:ahLst/>
            <a:cxnLst/>
            <a:rect l="l" t="t" r="r" b="b"/>
            <a:pathLst>
              <a:path w="12104116" h="21328887" extrusionOk="0">
                <a:moveTo>
                  <a:pt x="0" y="0"/>
                </a:moveTo>
                <a:lnTo>
                  <a:pt x="12104116" y="0"/>
                </a:lnTo>
                <a:lnTo>
                  <a:pt x="12104116" y="21328887"/>
                </a:lnTo>
                <a:lnTo>
                  <a:pt x="0" y="21328887"/>
                </a:lnTo>
                <a:lnTo>
                  <a:pt x="0" y="0"/>
                </a:lnTo>
                <a:close/>
              </a:path>
            </a:pathLst>
          </a:custGeom>
          <a:blipFill rotWithShape="1">
            <a:blip r:embed="rId3">
              <a:alphaModFix/>
            </a:blip>
            <a:stretch>
              <a:fillRect l="-30" r="-2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32"/>
          <p:cNvSpPr/>
          <p:nvPr/>
        </p:nvSpPr>
        <p:spPr>
          <a:xfrm rot="65178">
            <a:off x="12725362" y="5312454"/>
            <a:ext cx="3257169" cy="3265265"/>
          </a:xfrm>
          <a:custGeom>
            <a:avLst/>
            <a:gdLst/>
            <a:ahLst/>
            <a:cxnLst/>
            <a:rect l="l" t="t" r="r" b="b"/>
            <a:pathLst>
              <a:path w="4342892" h="4353687" extrusionOk="0">
                <a:moveTo>
                  <a:pt x="0" y="0"/>
                </a:moveTo>
                <a:lnTo>
                  <a:pt x="4342892" y="0"/>
                </a:lnTo>
                <a:lnTo>
                  <a:pt x="4342892" y="4353687"/>
                </a:lnTo>
                <a:lnTo>
                  <a:pt x="0" y="4353687"/>
                </a:lnTo>
                <a:lnTo>
                  <a:pt x="0" y="0"/>
                </a:lnTo>
                <a:close/>
              </a:path>
            </a:pathLst>
          </a:custGeom>
          <a:blipFill rotWithShape="1">
            <a:blip r:embed="rId4">
              <a:alphaModFix/>
            </a:blip>
            <a:stretch>
              <a:fillRect l="-124" r="-12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32"/>
          <p:cNvSpPr/>
          <p:nvPr/>
        </p:nvSpPr>
        <p:spPr>
          <a:xfrm>
            <a:off x="10954536" y="1638837"/>
            <a:ext cx="3480340" cy="3824573"/>
          </a:xfrm>
          <a:custGeom>
            <a:avLst/>
            <a:gdLst/>
            <a:ahLst/>
            <a:cxnLst/>
            <a:rect l="l" t="t" r="r" b="b"/>
            <a:pathLst>
              <a:path w="4640453" h="5099431" extrusionOk="0">
                <a:moveTo>
                  <a:pt x="0" y="0"/>
                </a:moveTo>
                <a:lnTo>
                  <a:pt x="4640453" y="0"/>
                </a:lnTo>
                <a:lnTo>
                  <a:pt x="4640453" y="5099431"/>
                </a:lnTo>
                <a:lnTo>
                  <a:pt x="0" y="5099431"/>
                </a:lnTo>
                <a:lnTo>
                  <a:pt x="0" y="0"/>
                </a:lnTo>
                <a:close/>
              </a:path>
            </a:pathLst>
          </a:custGeom>
          <a:blipFill rotWithShape="1">
            <a:blip r:embed="rId5">
              <a:alphaModFix/>
            </a:blip>
            <a:stretch>
              <a:fillRect l="-22" r="-2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32"/>
          <p:cNvSpPr/>
          <p:nvPr/>
        </p:nvSpPr>
        <p:spPr>
          <a:xfrm rot="819855">
            <a:off x="-106476" y="5160175"/>
            <a:ext cx="3626263" cy="6896291"/>
          </a:xfrm>
          <a:custGeom>
            <a:avLst/>
            <a:gdLst/>
            <a:ahLst/>
            <a:cxnLst/>
            <a:rect l="l" t="t" r="r" b="b"/>
            <a:pathLst>
              <a:path w="4835017" h="9195054" extrusionOk="0">
                <a:moveTo>
                  <a:pt x="0" y="0"/>
                </a:moveTo>
                <a:lnTo>
                  <a:pt x="4835017" y="0"/>
                </a:lnTo>
                <a:lnTo>
                  <a:pt x="4835017" y="9195054"/>
                </a:lnTo>
                <a:lnTo>
                  <a:pt x="0" y="9195054"/>
                </a:lnTo>
                <a:lnTo>
                  <a:pt x="0" y="0"/>
                </a:lnTo>
                <a:close/>
              </a:path>
            </a:pathLst>
          </a:custGeom>
          <a:blipFill rotWithShape="1">
            <a:blip r:embed="rId6">
              <a:alphaModFix/>
            </a:blip>
            <a:stretch>
              <a:fillRect l="-61482" r="-6148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32"/>
          <p:cNvSpPr/>
          <p:nvPr/>
        </p:nvSpPr>
        <p:spPr>
          <a:xfrm rot="-101950">
            <a:off x="1851433" y="1384735"/>
            <a:ext cx="8619554" cy="9893333"/>
          </a:xfrm>
          <a:custGeom>
            <a:avLst/>
            <a:gdLst/>
            <a:ahLst/>
            <a:cxnLst/>
            <a:rect l="l" t="t" r="r" b="b"/>
            <a:pathLst>
              <a:path w="11492738" h="13191110" extrusionOk="0">
                <a:moveTo>
                  <a:pt x="0" y="0"/>
                </a:moveTo>
                <a:lnTo>
                  <a:pt x="11492738" y="0"/>
                </a:lnTo>
                <a:lnTo>
                  <a:pt x="11492738" y="13191110"/>
                </a:lnTo>
                <a:lnTo>
                  <a:pt x="0" y="13191110"/>
                </a:lnTo>
                <a:lnTo>
                  <a:pt x="0" y="0"/>
                </a:lnTo>
                <a:close/>
              </a:path>
            </a:pathLst>
          </a:custGeom>
          <a:blipFill rotWithShape="1">
            <a:blip r:embed="rId7">
              <a:alphaModFix/>
            </a:blip>
            <a:stretch>
              <a:fillRect l="-41" r="-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32"/>
          <p:cNvSpPr/>
          <p:nvPr/>
        </p:nvSpPr>
        <p:spPr>
          <a:xfrm rot="707925">
            <a:off x="11606593" y="2918352"/>
            <a:ext cx="2176177" cy="2195417"/>
          </a:xfrm>
          <a:custGeom>
            <a:avLst/>
            <a:gdLst/>
            <a:ahLst/>
            <a:cxnLst/>
            <a:rect l="l" t="t" r="r" b="b"/>
            <a:pathLst>
              <a:path w="2901569" h="2927223" extrusionOk="0">
                <a:moveTo>
                  <a:pt x="0" y="0"/>
                </a:moveTo>
                <a:lnTo>
                  <a:pt x="2901569" y="0"/>
                </a:lnTo>
                <a:lnTo>
                  <a:pt x="2901569" y="2927223"/>
                </a:lnTo>
                <a:lnTo>
                  <a:pt x="0" y="2927223"/>
                </a:lnTo>
                <a:lnTo>
                  <a:pt x="0" y="0"/>
                </a:lnTo>
                <a:close/>
              </a:path>
            </a:pathLst>
          </a:custGeom>
          <a:blipFill rotWithShape="1">
            <a:blip r:embed="rId8">
              <a:alphaModFix/>
            </a:blip>
            <a:stretch>
              <a:fillRect l="-440" r="-4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32"/>
          <p:cNvSpPr/>
          <p:nvPr/>
        </p:nvSpPr>
        <p:spPr>
          <a:xfrm rot="356188">
            <a:off x="13077487" y="6598907"/>
            <a:ext cx="2403062" cy="1282637"/>
          </a:xfrm>
          <a:custGeom>
            <a:avLst/>
            <a:gdLst/>
            <a:ahLst/>
            <a:cxnLst/>
            <a:rect l="l" t="t" r="r" b="b"/>
            <a:pathLst>
              <a:path w="3204083" h="1710182" extrusionOk="0">
                <a:moveTo>
                  <a:pt x="0" y="0"/>
                </a:moveTo>
                <a:lnTo>
                  <a:pt x="3204083" y="0"/>
                </a:lnTo>
                <a:lnTo>
                  <a:pt x="3204083" y="1710182"/>
                </a:lnTo>
                <a:lnTo>
                  <a:pt x="0" y="1710182"/>
                </a:lnTo>
                <a:lnTo>
                  <a:pt x="0" y="0"/>
                </a:lnTo>
                <a:close/>
              </a:path>
            </a:pathLst>
          </a:custGeom>
          <a:blipFill rotWithShape="1">
            <a:blip r:embed="rId9">
              <a:alphaModFix/>
            </a:blip>
            <a:stretch>
              <a:fillRect l="-12" r="-1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32"/>
          <p:cNvSpPr txBox="1"/>
          <p:nvPr/>
        </p:nvSpPr>
        <p:spPr>
          <a:xfrm rot="-92396">
            <a:off x="3443252" y="2322140"/>
            <a:ext cx="6706294" cy="666633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6800" b="1">
                <a:solidFill>
                  <a:srgbClr val="8E464D"/>
                </a:solidFill>
                <a:latin typeface="Fraunces"/>
                <a:ea typeface="Fraunces"/>
                <a:cs typeface="Fraunces"/>
                <a:sym typeface="Fraunces"/>
              </a:rPr>
              <a:t>II. ÔN TẬP</a:t>
            </a:r>
            <a:endParaRPr/>
          </a:p>
          <a:p>
            <a:pPr marL="0" marR="0" lvl="0" indent="0" algn="ctr" rtl="0">
              <a:lnSpc>
                <a:spcPct val="130000"/>
              </a:lnSpc>
              <a:spcBef>
                <a:spcPts val="0"/>
              </a:spcBef>
              <a:spcAft>
                <a:spcPts val="0"/>
              </a:spcAft>
              <a:buNone/>
            </a:pPr>
            <a:r>
              <a:rPr lang="en-US" sz="6800" b="1">
                <a:solidFill>
                  <a:srgbClr val="8E464D"/>
                </a:solidFill>
                <a:latin typeface="Fraunces"/>
                <a:ea typeface="Fraunces"/>
                <a:cs typeface="Fraunces"/>
                <a:sym typeface="Fraunces"/>
              </a:rPr>
              <a:t>KĨ NĂNG VIẾT: </a:t>
            </a:r>
            <a:endParaRPr/>
          </a:p>
          <a:p>
            <a:pPr marL="0" marR="0" lvl="0" indent="0" algn="ctr" rtl="0">
              <a:lnSpc>
                <a:spcPct val="130000"/>
              </a:lnSpc>
              <a:spcBef>
                <a:spcPts val="0"/>
              </a:spcBef>
              <a:spcAft>
                <a:spcPts val="0"/>
              </a:spcAft>
              <a:buNone/>
            </a:pPr>
            <a:r>
              <a:rPr lang="en-US" sz="6800" b="1">
                <a:solidFill>
                  <a:srgbClr val="8E464D"/>
                </a:solidFill>
                <a:latin typeface="Fraunces"/>
                <a:ea typeface="Fraunces"/>
                <a:cs typeface="Fraunces"/>
                <a:sym typeface="Fraunces"/>
              </a:rPr>
              <a:t>VIẾT BÀI VĂN</a:t>
            </a:r>
            <a:endParaRPr/>
          </a:p>
          <a:p>
            <a:pPr marL="0" marR="0" lvl="0" indent="0" algn="ctr" rtl="0">
              <a:lnSpc>
                <a:spcPct val="130000"/>
              </a:lnSpc>
              <a:spcBef>
                <a:spcPts val="0"/>
              </a:spcBef>
              <a:spcAft>
                <a:spcPts val="0"/>
              </a:spcAft>
              <a:buNone/>
            </a:pPr>
            <a:r>
              <a:rPr lang="en-US" sz="6800" b="1">
                <a:solidFill>
                  <a:srgbClr val="8E464D"/>
                </a:solidFill>
                <a:latin typeface="Fraunces"/>
                <a:ea typeface="Fraunces"/>
                <a:cs typeface="Fraunces"/>
                <a:sym typeface="Fraunces"/>
              </a:rPr>
              <a:t> PHÂN TÍCH </a:t>
            </a:r>
            <a:endParaRPr/>
          </a:p>
          <a:p>
            <a:pPr marL="0" marR="0" lvl="0" indent="0" algn="ctr" rtl="0">
              <a:lnSpc>
                <a:spcPct val="130000"/>
              </a:lnSpc>
              <a:spcBef>
                <a:spcPts val="0"/>
              </a:spcBef>
              <a:spcAft>
                <a:spcPts val="0"/>
              </a:spcAft>
              <a:buNone/>
            </a:pPr>
            <a:r>
              <a:rPr lang="en-US" sz="6800" b="1">
                <a:solidFill>
                  <a:srgbClr val="8E464D"/>
                </a:solidFill>
                <a:latin typeface="Fraunces"/>
                <a:ea typeface="Fraunces"/>
                <a:cs typeface="Fraunces"/>
                <a:sym typeface="Fraunces"/>
              </a:rPr>
              <a:t>1 TÁC PHẨM (KỊCH)</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3"/>
          <p:cNvSpPr/>
          <p:nvPr/>
        </p:nvSpPr>
        <p:spPr>
          <a:xfrm rot="-516261">
            <a:off x="11103578" y="8221652"/>
            <a:ext cx="8282083" cy="4130707"/>
          </a:xfrm>
          <a:custGeom>
            <a:avLst/>
            <a:gdLst/>
            <a:ahLst/>
            <a:cxnLst/>
            <a:rect l="l" t="t" r="r" b="b"/>
            <a:pathLst>
              <a:path w="11042777" h="5507609" extrusionOk="0">
                <a:moveTo>
                  <a:pt x="0" y="0"/>
                </a:moveTo>
                <a:lnTo>
                  <a:pt x="11042777" y="0"/>
                </a:lnTo>
                <a:lnTo>
                  <a:pt x="11042777" y="5507609"/>
                </a:lnTo>
                <a:lnTo>
                  <a:pt x="0" y="5507609"/>
                </a:lnTo>
                <a:lnTo>
                  <a:pt x="0" y="0"/>
                </a:lnTo>
                <a:close/>
              </a:path>
            </a:pathLst>
          </a:custGeom>
          <a:blipFill rotWithShape="1">
            <a:blip r:embed="rId3">
              <a:alphaModFix/>
            </a:blip>
            <a:stretch>
              <a:fillRect t="-124" b="-1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33"/>
          <p:cNvSpPr/>
          <p:nvPr/>
        </p:nvSpPr>
        <p:spPr>
          <a:xfrm rot="657377">
            <a:off x="-2683182" y="-1558213"/>
            <a:ext cx="9220581" cy="3529680"/>
          </a:xfrm>
          <a:custGeom>
            <a:avLst/>
            <a:gdLst/>
            <a:ahLst/>
            <a:cxnLst/>
            <a:rect l="l" t="t" r="r" b="b"/>
            <a:pathLst>
              <a:path w="12294108" h="4706239" extrusionOk="0">
                <a:moveTo>
                  <a:pt x="0" y="0"/>
                </a:moveTo>
                <a:lnTo>
                  <a:pt x="12294108" y="0"/>
                </a:lnTo>
                <a:lnTo>
                  <a:pt x="12294108" y="4706239"/>
                </a:lnTo>
                <a:lnTo>
                  <a:pt x="0" y="4706239"/>
                </a:lnTo>
                <a:lnTo>
                  <a:pt x="0" y="0"/>
                </a:lnTo>
                <a:close/>
              </a:path>
            </a:pathLst>
          </a:custGeom>
          <a:blipFill rotWithShape="1">
            <a:blip r:embed="rId4">
              <a:alphaModFix/>
            </a:blip>
            <a:stretch>
              <a:fillRect t="-15" b="-1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33"/>
          <p:cNvSpPr/>
          <p:nvPr/>
        </p:nvSpPr>
        <p:spPr>
          <a:xfrm rot="-1741484">
            <a:off x="12358350" y="7819560"/>
            <a:ext cx="3121342" cy="2877502"/>
          </a:xfrm>
          <a:custGeom>
            <a:avLst/>
            <a:gdLst/>
            <a:ahLst/>
            <a:cxnLst/>
            <a:rect l="l" t="t" r="r" b="b"/>
            <a:pathLst>
              <a:path w="4161790" h="3836670" extrusionOk="0">
                <a:moveTo>
                  <a:pt x="0" y="0"/>
                </a:moveTo>
                <a:lnTo>
                  <a:pt x="4161790" y="0"/>
                </a:lnTo>
                <a:lnTo>
                  <a:pt x="4161790" y="3836670"/>
                </a:lnTo>
                <a:lnTo>
                  <a:pt x="0" y="3836670"/>
                </a:lnTo>
                <a:lnTo>
                  <a:pt x="0" y="0"/>
                </a:lnTo>
                <a:close/>
              </a:path>
            </a:pathLst>
          </a:custGeom>
          <a:blipFill rotWithShape="1">
            <a:blip r:embed="rId5">
              <a:alphaModFix/>
            </a:blip>
            <a:stretch>
              <a:fillRect l="-17" r="-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33"/>
          <p:cNvSpPr/>
          <p:nvPr/>
        </p:nvSpPr>
        <p:spPr>
          <a:xfrm rot="-1079441">
            <a:off x="13161525" y="9074627"/>
            <a:ext cx="1514952" cy="843915"/>
          </a:xfrm>
          <a:custGeom>
            <a:avLst/>
            <a:gdLst/>
            <a:ahLst/>
            <a:cxnLst/>
            <a:rect l="l" t="t" r="r" b="b"/>
            <a:pathLst>
              <a:path w="2019935" h="1125220" extrusionOk="0">
                <a:moveTo>
                  <a:pt x="0" y="0"/>
                </a:moveTo>
                <a:lnTo>
                  <a:pt x="2019935" y="0"/>
                </a:lnTo>
                <a:lnTo>
                  <a:pt x="2019935" y="1125220"/>
                </a:lnTo>
                <a:lnTo>
                  <a:pt x="0" y="1125220"/>
                </a:lnTo>
                <a:lnTo>
                  <a:pt x="0" y="0"/>
                </a:lnTo>
                <a:close/>
              </a:path>
            </a:pathLst>
          </a:custGeom>
          <a:blipFill rotWithShape="1">
            <a:blip r:embed="rId6">
              <a:alphaModFix/>
            </a:blip>
            <a:stretch>
              <a:fillRect t="-25" b="-2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33"/>
          <p:cNvSpPr/>
          <p:nvPr/>
        </p:nvSpPr>
        <p:spPr>
          <a:xfrm>
            <a:off x="15607602" y="-689689"/>
            <a:ext cx="3303365" cy="2178462"/>
          </a:xfrm>
          <a:custGeom>
            <a:avLst/>
            <a:gdLst/>
            <a:ahLst/>
            <a:cxnLst/>
            <a:rect l="l" t="t" r="r" b="b"/>
            <a:pathLst>
              <a:path w="4404487" h="2904617" extrusionOk="0">
                <a:moveTo>
                  <a:pt x="0" y="0"/>
                </a:moveTo>
                <a:lnTo>
                  <a:pt x="4404487" y="0"/>
                </a:lnTo>
                <a:lnTo>
                  <a:pt x="4404487" y="2904617"/>
                </a:lnTo>
                <a:lnTo>
                  <a:pt x="0" y="290461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33"/>
          <p:cNvSpPr/>
          <p:nvPr/>
        </p:nvSpPr>
        <p:spPr>
          <a:xfrm rot="-69927">
            <a:off x="3219851" y="-367891"/>
            <a:ext cx="6850190" cy="1138809"/>
          </a:xfrm>
          <a:custGeom>
            <a:avLst/>
            <a:gdLst/>
            <a:ahLst/>
            <a:cxnLst/>
            <a:rect l="l" t="t" r="r" b="b"/>
            <a:pathLst>
              <a:path w="9133586" h="1518412" extrusionOk="0">
                <a:moveTo>
                  <a:pt x="0" y="0"/>
                </a:moveTo>
                <a:lnTo>
                  <a:pt x="9133586" y="0"/>
                </a:lnTo>
                <a:lnTo>
                  <a:pt x="9133586" y="1518412"/>
                </a:lnTo>
                <a:lnTo>
                  <a:pt x="0" y="1518412"/>
                </a:lnTo>
                <a:lnTo>
                  <a:pt x="0" y="0"/>
                </a:lnTo>
                <a:close/>
              </a:path>
            </a:pathLst>
          </a:custGeom>
          <a:blipFill rotWithShape="1">
            <a:blip r:embed="rId8">
              <a:alphaModFix/>
            </a:blip>
            <a:stretch>
              <a:fillRect t="-124" b="-12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33"/>
          <p:cNvSpPr txBox="1"/>
          <p:nvPr/>
        </p:nvSpPr>
        <p:spPr>
          <a:xfrm>
            <a:off x="472627" y="1570833"/>
            <a:ext cx="13446369" cy="6761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400" b="1">
                <a:solidFill>
                  <a:srgbClr val="764A49"/>
                </a:solidFill>
                <a:latin typeface="Roboto Condensed"/>
                <a:ea typeface="Roboto Condensed"/>
                <a:cs typeface="Roboto Condensed"/>
                <a:sym typeface="Roboto Condensed"/>
              </a:rPr>
              <a:t>1. Yêu cầu của kiểu văn bản phân tích một tác phẩm kịch</a:t>
            </a:r>
            <a:endParaRPr/>
          </a:p>
        </p:txBody>
      </p:sp>
      <p:sp>
        <p:nvSpPr>
          <p:cNvPr id="520" name="Google Shape;520;p33"/>
          <p:cNvSpPr txBox="1"/>
          <p:nvPr/>
        </p:nvSpPr>
        <p:spPr>
          <a:xfrm>
            <a:off x="554717" y="2634792"/>
            <a:ext cx="17178567" cy="6657508"/>
          </a:xfrm>
          <a:prstGeom prst="rect">
            <a:avLst/>
          </a:prstGeom>
          <a:noFill/>
          <a:ln>
            <a:noFill/>
          </a:ln>
        </p:spPr>
        <p:txBody>
          <a:bodyPr spcFirstLastPara="1" wrap="square" lIns="0" tIns="0" rIns="0" bIns="0" anchor="t" anchorCtr="0">
            <a:spAutoFit/>
          </a:bodyPr>
          <a:lstStyle/>
          <a:p>
            <a:pPr marL="914399" marR="0" lvl="2" indent="-304800" algn="just" rtl="0">
              <a:lnSpc>
                <a:spcPct val="133008"/>
              </a:lnSpc>
              <a:spcBef>
                <a:spcPts val="0"/>
              </a:spcBef>
              <a:spcAft>
                <a:spcPts val="0"/>
              </a:spcAft>
              <a:buClr>
                <a:srgbClr val="764A49"/>
              </a:buClr>
              <a:buSzPts val="3999"/>
              <a:buFont typeface="Arial"/>
              <a:buChar char="⚬"/>
            </a:pPr>
            <a:r>
              <a:rPr lang="en-US" sz="3999" b="0" i="0" u="none" strike="noStrike" cap="none">
                <a:solidFill>
                  <a:srgbClr val="764A49"/>
                </a:solidFill>
                <a:latin typeface="Roboto Condensed"/>
                <a:ea typeface="Roboto Condensed"/>
                <a:cs typeface="Roboto Condensed"/>
                <a:sym typeface="Roboto Condensed"/>
              </a:rPr>
              <a:t>Giới thiệu tác phẩm kịch (nhan đề, tác giả) và nêu ý kiến khái quát về tác phẩm  </a:t>
            </a:r>
            <a:endParaRPr/>
          </a:p>
          <a:p>
            <a:pPr marL="914399" marR="0" lvl="2" indent="-304800" algn="just" rtl="0">
              <a:lnSpc>
                <a:spcPct val="133008"/>
              </a:lnSpc>
              <a:spcBef>
                <a:spcPts val="0"/>
              </a:spcBef>
              <a:spcAft>
                <a:spcPts val="0"/>
              </a:spcAft>
              <a:buClr>
                <a:srgbClr val="764A49"/>
              </a:buClr>
              <a:buSzPts val="3999"/>
              <a:buFont typeface="Arial"/>
              <a:buChar char="⚬"/>
            </a:pPr>
            <a:r>
              <a:rPr lang="en-US" sz="3999" b="0" i="0" u="none" strike="noStrike" cap="none">
                <a:solidFill>
                  <a:srgbClr val="764A49"/>
                </a:solidFill>
                <a:latin typeface="Roboto Condensed"/>
                <a:ea typeface="Roboto Condensed"/>
                <a:cs typeface="Roboto Condensed"/>
                <a:sym typeface="Roboto Condensed"/>
              </a:rPr>
              <a:t>Nêu ngắn gọn nội dung chính của tác phẩm </a:t>
            </a:r>
            <a:endParaRPr/>
          </a:p>
          <a:p>
            <a:pPr marL="914399" marR="0" lvl="2" indent="-304800" algn="just" rtl="0">
              <a:lnSpc>
                <a:spcPct val="133008"/>
              </a:lnSpc>
              <a:spcBef>
                <a:spcPts val="0"/>
              </a:spcBef>
              <a:spcAft>
                <a:spcPts val="0"/>
              </a:spcAft>
              <a:buClr>
                <a:srgbClr val="764A49"/>
              </a:buClr>
              <a:buSzPts val="3999"/>
              <a:buFont typeface="Arial"/>
              <a:buChar char="⚬"/>
            </a:pPr>
            <a:r>
              <a:rPr lang="en-US" sz="3999" b="0" i="0" u="none" strike="noStrike" cap="none">
                <a:solidFill>
                  <a:srgbClr val="764A49"/>
                </a:solidFill>
                <a:latin typeface="Roboto Condensed"/>
                <a:ea typeface="Roboto Condensed"/>
                <a:cs typeface="Roboto Condensed"/>
                <a:sym typeface="Roboto Condensed"/>
              </a:rPr>
              <a:t>Nêu được chủ đề của tác phẩm </a:t>
            </a:r>
            <a:endParaRPr/>
          </a:p>
          <a:p>
            <a:pPr marL="914399" marR="0" lvl="2" indent="-304800" algn="just" rtl="0">
              <a:lnSpc>
                <a:spcPct val="133008"/>
              </a:lnSpc>
              <a:spcBef>
                <a:spcPts val="0"/>
              </a:spcBef>
              <a:spcAft>
                <a:spcPts val="0"/>
              </a:spcAft>
              <a:buClr>
                <a:srgbClr val="764A49"/>
              </a:buClr>
              <a:buSzPts val="3999"/>
              <a:buFont typeface="Arial"/>
              <a:buChar char="⚬"/>
            </a:pPr>
            <a:r>
              <a:rPr lang="en-US" sz="3999" b="0" i="0" u="none" strike="noStrike" cap="none">
                <a:solidFill>
                  <a:srgbClr val="764A49"/>
                </a:solidFill>
                <a:latin typeface="Roboto Condensed"/>
                <a:ea typeface="Roboto Condensed"/>
                <a:cs typeface="Roboto Condensed"/>
                <a:sym typeface="Roboto Condensed"/>
              </a:rPr>
              <a:t>Chỉ ra và phân tích được tác dụng của một số nét đặc sắc về hình thức nghệ thuật của tác phẩm (xung đột, nhân vật, hành động, lời thoại, thủ phá trào phúng…) trong việc biểu đạt nội dung (đề tài, chủ để, ý nghĩa; tình cảm, thái độ của tác giả…)</a:t>
            </a:r>
            <a:endParaRPr/>
          </a:p>
          <a:p>
            <a:pPr marL="914399" marR="0" lvl="2" indent="-304800" algn="just" rtl="0">
              <a:lnSpc>
                <a:spcPct val="133008"/>
              </a:lnSpc>
              <a:spcBef>
                <a:spcPts val="0"/>
              </a:spcBef>
              <a:spcAft>
                <a:spcPts val="0"/>
              </a:spcAft>
              <a:buClr>
                <a:srgbClr val="764A49"/>
              </a:buClr>
              <a:buSzPts val="3999"/>
              <a:buFont typeface="Arial"/>
              <a:buChar char="⚬"/>
            </a:pPr>
            <a:r>
              <a:rPr lang="en-US" sz="3999" b="0" i="0" u="none" strike="noStrike" cap="none">
                <a:solidFill>
                  <a:srgbClr val="764A49"/>
                </a:solidFill>
                <a:latin typeface="Roboto Condensed"/>
                <a:ea typeface="Roboto Condensed"/>
                <a:cs typeface="Roboto Condensed"/>
                <a:sym typeface="Roboto Condensed"/>
              </a:rPr>
              <a:t>Sử dụng các bằng chứng từ tác phẩm để làm sáng tỏ ý kiến nêu trong bài viết.</a:t>
            </a:r>
            <a:endParaRPr/>
          </a:p>
          <a:p>
            <a:pPr marL="914399" marR="0" lvl="2" indent="-304800" algn="just" rtl="0">
              <a:lnSpc>
                <a:spcPct val="133008"/>
              </a:lnSpc>
              <a:spcBef>
                <a:spcPts val="0"/>
              </a:spcBef>
              <a:spcAft>
                <a:spcPts val="0"/>
              </a:spcAft>
              <a:buClr>
                <a:srgbClr val="764A49"/>
              </a:buClr>
              <a:buSzPts val="3999"/>
              <a:buFont typeface="Arial"/>
              <a:buChar char="⚬"/>
            </a:pPr>
            <a:r>
              <a:rPr lang="en-US" sz="3999" b="0" i="0" u="none" strike="noStrike" cap="none">
                <a:solidFill>
                  <a:srgbClr val="764A49"/>
                </a:solidFill>
                <a:latin typeface="Roboto Condensed"/>
                <a:ea typeface="Roboto Condensed"/>
                <a:cs typeface="Roboto Condensed"/>
                <a:sym typeface="Roboto Condensed"/>
              </a:rPr>
              <a:t>Nêu được ý nghĩa, giá trị của tác phẩm truyện</a:t>
            </a:r>
            <a:endParaRPr/>
          </a:p>
          <a:p>
            <a:pPr marL="0" marR="0" lvl="0" indent="0" algn="just" rtl="0">
              <a:lnSpc>
                <a:spcPct val="133033"/>
              </a:lnSpc>
              <a:spcBef>
                <a:spcPts val="0"/>
              </a:spcBef>
              <a:spcAft>
                <a:spcPts val="0"/>
              </a:spcAft>
              <a:buNone/>
            </a:pPr>
            <a:endParaRPr sz="3999">
              <a:solidFill>
                <a:srgbClr val="764A49"/>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4"/>
          <p:cNvSpPr/>
          <p:nvPr/>
        </p:nvSpPr>
        <p:spPr>
          <a:xfrm>
            <a:off x="16772704" y="-306775"/>
            <a:ext cx="2403824" cy="1585246"/>
          </a:xfrm>
          <a:custGeom>
            <a:avLst/>
            <a:gdLst/>
            <a:ahLst/>
            <a:cxnLst/>
            <a:rect l="l" t="t" r="r" b="b"/>
            <a:pathLst>
              <a:path w="3205099" h="2113661" extrusionOk="0">
                <a:moveTo>
                  <a:pt x="0" y="0"/>
                </a:moveTo>
                <a:lnTo>
                  <a:pt x="3205099" y="0"/>
                </a:lnTo>
                <a:lnTo>
                  <a:pt x="3205099" y="2113661"/>
                </a:lnTo>
                <a:lnTo>
                  <a:pt x="0" y="211366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526" name="Google Shape;526;p34"/>
          <p:cNvGraphicFramePr/>
          <p:nvPr/>
        </p:nvGraphicFramePr>
        <p:xfrm>
          <a:off x="349103" y="152772"/>
          <a:ext cx="3000000" cy="3000000"/>
        </p:xfrm>
        <a:graphic>
          <a:graphicData uri="http://schemas.openxmlformats.org/drawingml/2006/table">
            <a:tbl>
              <a:tblPr>
                <a:noFill/>
                <a:tableStyleId>{9EF4F60E-2BEB-43FB-B9F4-F0BE9BBCD1AA}</a:tableStyleId>
              </a:tblPr>
              <a:tblGrid>
                <a:gridCol w="1563525">
                  <a:extLst>
                    <a:ext uri="{9D8B030D-6E8A-4147-A177-3AD203B41FA5}">
                      <a16:colId xmlns:a16="http://schemas.microsoft.com/office/drawing/2014/main" val="20000"/>
                    </a:ext>
                  </a:extLst>
                </a:gridCol>
                <a:gridCol w="13842125">
                  <a:extLst>
                    <a:ext uri="{9D8B030D-6E8A-4147-A177-3AD203B41FA5}">
                      <a16:colId xmlns:a16="http://schemas.microsoft.com/office/drawing/2014/main" val="20001"/>
                    </a:ext>
                  </a:extLst>
                </a:gridCol>
                <a:gridCol w="1000625">
                  <a:extLst>
                    <a:ext uri="{9D8B030D-6E8A-4147-A177-3AD203B41FA5}">
                      <a16:colId xmlns:a16="http://schemas.microsoft.com/office/drawing/2014/main" val="20002"/>
                    </a:ext>
                  </a:extLst>
                </a:gridCol>
                <a:gridCol w="1038850">
                  <a:extLst>
                    <a:ext uri="{9D8B030D-6E8A-4147-A177-3AD203B41FA5}">
                      <a16:colId xmlns:a16="http://schemas.microsoft.com/office/drawing/2014/main" val="20003"/>
                    </a:ext>
                  </a:extLst>
                </a:gridCol>
              </a:tblGrid>
              <a:tr h="858900">
                <a:tc gridSpan="2">
                  <a:txBody>
                    <a:bodyPr/>
                    <a:lstStyle/>
                    <a:p>
                      <a:pPr marL="0" marR="0" lvl="0" indent="0" algn="ctr" rtl="0">
                        <a:lnSpc>
                          <a:spcPct val="131012"/>
                        </a:lnSpc>
                        <a:spcBef>
                          <a:spcPts val="0"/>
                        </a:spcBef>
                        <a:spcAft>
                          <a:spcPts val="0"/>
                        </a:spcAft>
                        <a:buNone/>
                      </a:pPr>
                      <a:r>
                        <a:rPr lang="en-US" sz="2399" b="1" u="none" strike="noStrike" cap="none">
                          <a:solidFill>
                            <a:srgbClr val="FEFFFE"/>
                          </a:solidFill>
                          <a:latin typeface="Roboto Condensed"/>
                          <a:ea typeface="Roboto Condensed"/>
                          <a:cs typeface="Roboto Condensed"/>
                          <a:sym typeface="Roboto Condensed"/>
                        </a:rPr>
                        <a:t>TIÊU CHÍ</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solidFill>
                      <a:srgbClr val="A37F61"/>
                    </a:solidFill>
                  </a:tcPr>
                </a:tc>
                <a:tc hMerge="1">
                  <a:txBody>
                    <a:bodyPr/>
                    <a:lstStyle/>
                    <a:p>
                      <a:endParaRPr lang="en-US"/>
                    </a:p>
                  </a:txBody>
                  <a:tcPr/>
                </a:tc>
                <a:tc>
                  <a:txBody>
                    <a:bodyPr/>
                    <a:lstStyle/>
                    <a:p>
                      <a:pPr marL="0" marR="0" lvl="0" indent="0" algn="ctr" rtl="0">
                        <a:lnSpc>
                          <a:spcPct val="131012"/>
                        </a:lnSpc>
                        <a:spcBef>
                          <a:spcPts val="0"/>
                        </a:spcBef>
                        <a:spcAft>
                          <a:spcPts val="0"/>
                        </a:spcAft>
                        <a:buNone/>
                      </a:pPr>
                      <a:r>
                        <a:rPr lang="en-US" sz="2399" b="1" u="none" strike="noStrike" cap="none">
                          <a:solidFill>
                            <a:srgbClr val="FEFFFE"/>
                          </a:solidFill>
                          <a:latin typeface="Roboto Condensed"/>
                          <a:ea typeface="Roboto Condensed"/>
                          <a:cs typeface="Roboto Condensed"/>
                          <a:sym typeface="Roboto Condensed"/>
                        </a:rPr>
                        <a:t>ĐẠT</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solidFill>
                      <a:srgbClr val="A37F61"/>
                    </a:solidFill>
                  </a:tcPr>
                </a:tc>
                <a:tc>
                  <a:txBody>
                    <a:bodyPr/>
                    <a:lstStyle/>
                    <a:p>
                      <a:pPr marL="0" marR="0" lvl="0" indent="0" algn="ctr" rtl="0">
                        <a:lnSpc>
                          <a:spcPct val="131012"/>
                        </a:lnSpc>
                        <a:spcBef>
                          <a:spcPts val="0"/>
                        </a:spcBef>
                        <a:spcAft>
                          <a:spcPts val="0"/>
                        </a:spcAft>
                        <a:buNone/>
                      </a:pPr>
                      <a:r>
                        <a:rPr lang="en-US" sz="2399" b="1" u="none" strike="noStrike" cap="none">
                          <a:solidFill>
                            <a:srgbClr val="FEFFFE"/>
                          </a:solidFill>
                          <a:latin typeface="Roboto Condensed"/>
                          <a:ea typeface="Roboto Condensed"/>
                          <a:cs typeface="Roboto Condensed"/>
                          <a:sym typeface="Roboto Condensed"/>
                        </a:rPr>
                        <a:t>KĐ</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solidFill>
                      <a:srgbClr val="A37F61"/>
                    </a:solidFill>
                  </a:tcPr>
                </a:tc>
                <a:extLst>
                  <a:ext uri="{0D108BD9-81ED-4DB2-BD59-A6C34878D82A}">
                    <a16:rowId xmlns:a16="http://schemas.microsoft.com/office/drawing/2014/main" val="10000"/>
                  </a:ext>
                </a:extLst>
              </a:tr>
              <a:tr h="858900">
                <a:tc rowSpan="2">
                  <a:txBody>
                    <a:bodyPr/>
                    <a:lstStyle/>
                    <a:p>
                      <a:pPr marL="0" marR="0" lvl="0" indent="0" algn="ctr" rtl="0">
                        <a:lnSpc>
                          <a:spcPct val="131012"/>
                        </a:lnSpc>
                        <a:spcBef>
                          <a:spcPts val="0"/>
                        </a:spcBef>
                        <a:spcAft>
                          <a:spcPts val="0"/>
                        </a:spcAft>
                        <a:buNone/>
                      </a:pPr>
                      <a:r>
                        <a:rPr lang="en-US" sz="2399" b="1" u="none" strike="noStrike" cap="none">
                          <a:solidFill>
                            <a:srgbClr val="764A49"/>
                          </a:solidFill>
                          <a:latin typeface="Roboto Condensed"/>
                          <a:ea typeface="Roboto Condensed"/>
                          <a:cs typeface="Roboto Condensed"/>
                          <a:sym typeface="Roboto Condensed"/>
                        </a:rPr>
                        <a:t>Mở bài </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Nêu tên tác phẩm, thể loại và tên tác giả (nếu có).</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1"/>
                  </a:ext>
                </a:extLst>
              </a:tr>
              <a:tr h="858900">
                <a:tc vMerge="1">
                  <a:txBody>
                    <a:bodyPr/>
                    <a:lstStyle/>
                    <a:p>
                      <a:endParaRPr lang="en-US"/>
                    </a:p>
                  </a:txBody>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Nêu khái quát nét đặc sắc của tác phẩm (chủ đề, hình thức nghệ thuật nổi bật, …).</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2"/>
                  </a:ext>
                </a:extLst>
              </a:tr>
              <a:tr h="858900">
                <a:tc rowSpan="5">
                  <a:txBody>
                    <a:bodyPr/>
                    <a:lstStyle/>
                    <a:p>
                      <a:pPr marL="0" marR="0" lvl="0" indent="0" algn="ctr" rtl="0">
                        <a:lnSpc>
                          <a:spcPct val="131012"/>
                        </a:lnSpc>
                        <a:spcBef>
                          <a:spcPts val="0"/>
                        </a:spcBef>
                        <a:spcAft>
                          <a:spcPts val="0"/>
                        </a:spcAft>
                        <a:buNone/>
                      </a:pPr>
                      <a:r>
                        <a:rPr lang="en-US" sz="2399" b="1" u="none" strike="noStrike" cap="none">
                          <a:solidFill>
                            <a:srgbClr val="764A49"/>
                          </a:solidFill>
                          <a:latin typeface="Roboto Condensed"/>
                          <a:ea typeface="Roboto Condensed"/>
                          <a:cs typeface="Roboto Condensed"/>
                          <a:sym typeface="Roboto Condensed"/>
                        </a:rPr>
                        <a:t>Thân bài </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Nêu chủ đề của tác phẩm.</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3"/>
                  </a:ext>
                </a:extLst>
              </a:tr>
              <a:tr h="927225">
                <a:tc vMerge="1">
                  <a:txBody>
                    <a:bodyPr/>
                    <a:lstStyle/>
                    <a:p>
                      <a:endParaRPr lang="en-US"/>
                    </a:p>
                  </a:txBody>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Nêu một số nét đặc sắc về hình thức nghệ thuật của tác phẩm.</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4"/>
                  </a:ext>
                </a:extLst>
              </a:tr>
              <a:tr h="927225">
                <a:tc vMerge="1">
                  <a:txBody>
                    <a:bodyPr/>
                    <a:lstStyle/>
                    <a:p>
                      <a:endParaRPr lang="en-US"/>
                    </a:p>
                  </a:txBody>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Phân tích giá trị của một số nét đặc sắc về hình thức nghệ thuật.</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5"/>
                  </a:ext>
                </a:extLst>
              </a:tr>
              <a:tr h="927225">
                <a:tc vMerge="1">
                  <a:txBody>
                    <a:bodyPr/>
                    <a:lstStyle/>
                    <a:p>
                      <a:endParaRPr lang="en-US"/>
                    </a:p>
                  </a:txBody>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Sử dụng các bằng chứng có trong tác phẩm.</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6"/>
                  </a:ext>
                </a:extLst>
              </a:tr>
              <a:tr h="927225">
                <a:tc vMerge="1">
                  <a:txBody>
                    <a:bodyPr/>
                    <a:lstStyle/>
                    <a:p>
                      <a:endParaRPr lang="en-US"/>
                    </a:p>
                  </a:txBody>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Sử dụng các phương tiện liên kết để liên kết các luận điểm, lí lẽ, bằng chứng.</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7"/>
                  </a:ext>
                </a:extLst>
              </a:tr>
              <a:tr h="927225">
                <a:tc rowSpan="2">
                  <a:txBody>
                    <a:bodyPr/>
                    <a:lstStyle/>
                    <a:p>
                      <a:pPr marL="0" marR="0" lvl="0" indent="0" algn="ctr" rtl="0">
                        <a:lnSpc>
                          <a:spcPct val="131012"/>
                        </a:lnSpc>
                        <a:spcBef>
                          <a:spcPts val="0"/>
                        </a:spcBef>
                        <a:spcAft>
                          <a:spcPts val="0"/>
                        </a:spcAft>
                        <a:buNone/>
                      </a:pPr>
                      <a:r>
                        <a:rPr lang="en-US" sz="2399" b="1" u="none" strike="noStrike" cap="none">
                          <a:solidFill>
                            <a:srgbClr val="764A49"/>
                          </a:solidFill>
                          <a:latin typeface="Roboto Condensed"/>
                          <a:ea typeface="Roboto Condensed"/>
                          <a:cs typeface="Roboto Condensed"/>
                          <a:sym typeface="Roboto Condensed"/>
                        </a:rPr>
                        <a:t>Kết bài</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Khẳng định lại thành công nổi bật của tác phẩm (chủ đề, hình thức nghệ thuật,…)</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8"/>
                  </a:ext>
                </a:extLst>
              </a:tr>
              <a:tr h="927225">
                <a:tc vMerge="1">
                  <a:txBody>
                    <a:bodyPr/>
                    <a:lstStyle/>
                    <a:p>
                      <a:endParaRPr lang="en-US"/>
                    </a:p>
                  </a:txBody>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Nêu suy nghĩ, cảm xúc hoặc bài học rút ra từ tác phẩm.</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09"/>
                  </a:ext>
                </a:extLst>
              </a:tr>
              <a:tr h="906700">
                <a:tc>
                  <a:txBody>
                    <a:bodyPr/>
                    <a:lstStyle/>
                    <a:p>
                      <a:pPr marL="0" marR="0" lvl="0" indent="0" algn="ctr" rtl="0">
                        <a:lnSpc>
                          <a:spcPct val="131012"/>
                        </a:lnSpc>
                        <a:spcBef>
                          <a:spcPts val="0"/>
                        </a:spcBef>
                        <a:spcAft>
                          <a:spcPts val="0"/>
                        </a:spcAft>
                        <a:buNone/>
                      </a:pPr>
                      <a:r>
                        <a:rPr lang="en-US" sz="2399" b="1" u="none" strike="noStrike" cap="none">
                          <a:solidFill>
                            <a:srgbClr val="764A49"/>
                          </a:solidFill>
                          <a:latin typeface="Roboto Condensed"/>
                          <a:ea typeface="Roboto Condensed"/>
                          <a:cs typeface="Roboto Condensed"/>
                          <a:sym typeface="Roboto Condensed"/>
                        </a:rPr>
                        <a:t>Diễn đạt</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31012"/>
                        </a:lnSpc>
                        <a:spcBef>
                          <a:spcPts val="0"/>
                        </a:spcBef>
                        <a:spcAft>
                          <a:spcPts val="0"/>
                        </a:spcAft>
                        <a:buNone/>
                      </a:pPr>
                      <a:r>
                        <a:rPr lang="en-US" sz="2399" u="none" strike="noStrike" cap="none">
                          <a:solidFill>
                            <a:srgbClr val="000000"/>
                          </a:solidFill>
                          <a:latin typeface="Roboto Condensed"/>
                          <a:ea typeface="Roboto Condensed"/>
                          <a:cs typeface="Roboto Condensed"/>
                          <a:sym typeface="Roboto Condensed"/>
                        </a:rPr>
                        <a:t>Đảm bảo đúng chính tả, ngữ pháp, không mắc lỗi diễn đạt (dùng từ và đặt câu)</a:t>
                      </a: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tc>
                  <a:txBody>
                    <a:bodyPr/>
                    <a:lstStyle/>
                    <a:p>
                      <a:pPr marL="0" marR="0" lvl="0" indent="0" algn="l" rtl="0">
                        <a:lnSpc>
                          <a:spcPct val="152636"/>
                        </a:lnSpc>
                        <a:spcBef>
                          <a:spcPts val="0"/>
                        </a:spcBef>
                        <a:spcAft>
                          <a:spcPts val="0"/>
                        </a:spcAft>
                        <a:buNone/>
                      </a:pPr>
                      <a:endParaRPr sz="1100" u="none" strike="noStrike" cap="none"/>
                    </a:p>
                  </a:txBody>
                  <a:tcPr marL="190500" marR="190500" marT="190500" marB="190500" anchor="ctr">
                    <a:lnL w="19050" cap="flat" cmpd="sng">
                      <a:solidFill>
                        <a:srgbClr val="A37F61"/>
                      </a:solidFill>
                      <a:prstDash val="solid"/>
                      <a:round/>
                      <a:headEnd type="none" w="sm" len="sm"/>
                      <a:tailEnd type="none" w="sm" len="sm"/>
                    </a:lnL>
                    <a:lnR w="19050" cap="flat" cmpd="sng">
                      <a:solidFill>
                        <a:srgbClr val="A37F61"/>
                      </a:solidFill>
                      <a:prstDash val="solid"/>
                      <a:round/>
                      <a:headEnd type="none" w="sm" len="sm"/>
                      <a:tailEnd type="none" w="sm" len="sm"/>
                    </a:lnR>
                    <a:lnT w="19050" cap="flat" cmpd="sng">
                      <a:solidFill>
                        <a:srgbClr val="A37F61"/>
                      </a:solidFill>
                      <a:prstDash val="solid"/>
                      <a:round/>
                      <a:headEnd type="none" w="sm" len="sm"/>
                      <a:tailEnd type="none" w="sm" len="sm"/>
                    </a:lnT>
                    <a:lnB w="19050" cap="flat" cmpd="sng">
                      <a:solidFill>
                        <a:srgbClr val="A37F6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527" name="Google Shape;527;p34"/>
          <p:cNvSpPr/>
          <p:nvPr/>
        </p:nvSpPr>
        <p:spPr>
          <a:xfrm rot="-516261">
            <a:off x="12007742" y="8401957"/>
            <a:ext cx="8282083" cy="4130707"/>
          </a:xfrm>
          <a:custGeom>
            <a:avLst/>
            <a:gdLst/>
            <a:ahLst/>
            <a:cxnLst/>
            <a:rect l="l" t="t" r="r" b="b"/>
            <a:pathLst>
              <a:path w="11042777" h="5507609" extrusionOk="0">
                <a:moveTo>
                  <a:pt x="0" y="0"/>
                </a:moveTo>
                <a:lnTo>
                  <a:pt x="11042777" y="0"/>
                </a:lnTo>
                <a:lnTo>
                  <a:pt x="11042777" y="5507609"/>
                </a:lnTo>
                <a:lnTo>
                  <a:pt x="0" y="5507609"/>
                </a:lnTo>
                <a:lnTo>
                  <a:pt x="0" y="0"/>
                </a:lnTo>
                <a:close/>
              </a:path>
            </a:pathLst>
          </a:custGeom>
          <a:blipFill rotWithShape="1">
            <a:blip r:embed="rId4">
              <a:alphaModFix/>
            </a:blip>
            <a:stretch>
              <a:fillRect t="-124" b="-1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4"/>
          <p:cNvSpPr/>
          <p:nvPr/>
        </p:nvSpPr>
        <p:spPr>
          <a:xfrm rot="-1741484">
            <a:off x="15212060" y="7013318"/>
            <a:ext cx="3121342" cy="2877502"/>
          </a:xfrm>
          <a:custGeom>
            <a:avLst/>
            <a:gdLst/>
            <a:ahLst/>
            <a:cxnLst/>
            <a:rect l="l" t="t" r="r" b="b"/>
            <a:pathLst>
              <a:path w="4161790" h="3836670" extrusionOk="0">
                <a:moveTo>
                  <a:pt x="0" y="0"/>
                </a:moveTo>
                <a:lnTo>
                  <a:pt x="4161790" y="0"/>
                </a:lnTo>
                <a:lnTo>
                  <a:pt x="4161790" y="3836670"/>
                </a:lnTo>
                <a:lnTo>
                  <a:pt x="0" y="3836670"/>
                </a:lnTo>
                <a:lnTo>
                  <a:pt x="0" y="0"/>
                </a:lnTo>
                <a:close/>
              </a:path>
            </a:pathLst>
          </a:custGeom>
          <a:blipFill rotWithShape="1">
            <a:blip r:embed="rId5">
              <a:alphaModFix/>
            </a:blip>
            <a:stretch>
              <a:fillRect l="-17" r="-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34"/>
          <p:cNvSpPr/>
          <p:nvPr/>
        </p:nvSpPr>
        <p:spPr>
          <a:xfrm rot="-1079441">
            <a:off x="16679768" y="9229730"/>
            <a:ext cx="1514952" cy="843915"/>
          </a:xfrm>
          <a:custGeom>
            <a:avLst/>
            <a:gdLst/>
            <a:ahLst/>
            <a:cxnLst/>
            <a:rect l="l" t="t" r="r" b="b"/>
            <a:pathLst>
              <a:path w="2019935" h="1125220" extrusionOk="0">
                <a:moveTo>
                  <a:pt x="0" y="0"/>
                </a:moveTo>
                <a:lnTo>
                  <a:pt x="2019935" y="0"/>
                </a:lnTo>
                <a:lnTo>
                  <a:pt x="2019935" y="1125220"/>
                </a:lnTo>
                <a:lnTo>
                  <a:pt x="0" y="1125220"/>
                </a:lnTo>
                <a:lnTo>
                  <a:pt x="0" y="0"/>
                </a:lnTo>
                <a:close/>
              </a:path>
            </a:pathLst>
          </a:custGeom>
          <a:blipFill rotWithShape="1">
            <a:blip r:embed="rId6">
              <a:alphaModFix/>
            </a:blip>
            <a:stretch>
              <a:fillRect t="-25" b="-2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34"/>
          <p:cNvSpPr txBox="1"/>
          <p:nvPr/>
        </p:nvSpPr>
        <p:spPr>
          <a:xfrm>
            <a:off x="496167" y="214437"/>
            <a:ext cx="5142633" cy="50478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1">
                <a:solidFill>
                  <a:srgbClr val="FFFFFF"/>
                </a:solidFill>
                <a:latin typeface="Roboto Condensed"/>
                <a:ea typeface="Roboto Condensed"/>
                <a:cs typeface="Roboto Condensed"/>
                <a:sym typeface="Roboto Condensed"/>
              </a:rPr>
              <a:t>2. Bảng kiểm tham khảo</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DEA1"/>
        </a:solidFill>
        <a:effectLst/>
      </p:bgPr>
    </p:bg>
    <p:spTree>
      <p:nvGrpSpPr>
        <p:cNvPr id="1" name="Shape 534"/>
        <p:cNvGrpSpPr/>
        <p:nvPr/>
      </p:nvGrpSpPr>
      <p:grpSpPr>
        <a:xfrm>
          <a:off x="0" y="0"/>
          <a:ext cx="0" cy="0"/>
          <a:chOff x="0" y="0"/>
          <a:chExt cx="0" cy="0"/>
        </a:xfrm>
      </p:grpSpPr>
      <p:sp>
        <p:nvSpPr>
          <p:cNvPr id="535" name="Google Shape;535;p35"/>
          <p:cNvSpPr/>
          <p:nvPr/>
        </p:nvSpPr>
        <p:spPr>
          <a:xfrm rot="5289124">
            <a:off x="960717" y="-12801232"/>
            <a:ext cx="14888718" cy="17237296"/>
          </a:xfrm>
          <a:custGeom>
            <a:avLst/>
            <a:gdLst/>
            <a:ahLst/>
            <a:cxnLst/>
            <a:rect l="l" t="t" r="r" b="b"/>
            <a:pathLst>
              <a:path w="19851624" h="22983062" extrusionOk="0">
                <a:moveTo>
                  <a:pt x="0" y="0"/>
                </a:moveTo>
                <a:lnTo>
                  <a:pt x="19851624" y="0"/>
                </a:lnTo>
                <a:lnTo>
                  <a:pt x="19851624" y="22983062"/>
                </a:lnTo>
                <a:lnTo>
                  <a:pt x="0" y="22983062"/>
                </a:lnTo>
                <a:lnTo>
                  <a:pt x="0" y="0"/>
                </a:lnTo>
                <a:close/>
              </a:path>
            </a:pathLst>
          </a:custGeom>
          <a:blipFill rotWithShape="1">
            <a:blip r:embed="rId3">
              <a:alphaModFix/>
            </a:blip>
            <a:stretch>
              <a:fillRect l="-50" r="-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35"/>
          <p:cNvSpPr/>
          <p:nvPr/>
        </p:nvSpPr>
        <p:spPr>
          <a:xfrm rot="5767536" flipH="1">
            <a:off x="-122364" y="5251214"/>
            <a:ext cx="3363849" cy="8823103"/>
          </a:xfrm>
          <a:custGeom>
            <a:avLst/>
            <a:gdLst/>
            <a:ahLst/>
            <a:cxnLst/>
            <a:rect l="l" t="t" r="r" b="b"/>
            <a:pathLst>
              <a:path w="4485132" h="11764137" extrusionOk="0">
                <a:moveTo>
                  <a:pt x="4485132" y="0"/>
                </a:moveTo>
                <a:lnTo>
                  <a:pt x="0" y="0"/>
                </a:lnTo>
                <a:lnTo>
                  <a:pt x="0" y="11764137"/>
                </a:lnTo>
                <a:lnTo>
                  <a:pt x="4485132" y="11764137"/>
                </a:lnTo>
                <a:lnTo>
                  <a:pt x="4485132" y="0"/>
                </a:lnTo>
                <a:close/>
              </a:path>
            </a:pathLst>
          </a:custGeom>
          <a:blipFill rotWithShape="1">
            <a:blip r:embed="rId4">
              <a:alphaModFix/>
            </a:blip>
            <a:stretch>
              <a:fillRect l="-788" r="-78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35"/>
          <p:cNvSpPr/>
          <p:nvPr/>
        </p:nvSpPr>
        <p:spPr>
          <a:xfrm rot="-2208031" flipH="1">
            <a:off x="1282001" y="10615185"/>
            <a:ext cx="7805357" cy="936689"/>
          </a:xfrm>
          <a:custGeom>
            <a:avLst/>
            <a:gdLst/>
            <a:ahLst/>
            <a:cxnLst/>
            <a:rect l="l" t="t" r="r" b="b"/>
            <a:pathLst>
              <a:path w="10407142" h="1248918" extrusionOk="0">
                <a:moveTo>
                  <a:pt x="10407142" y="0"/>
                </a:moveTo>
                <a:lnTo>
                  <a:pt x="0" y="0"/>
                </a:lnTo>
                <a:lnTo>
                  <a:pt x="0" y="1248918"/>
                </a:lnTo>
                <a:lnTo>
                  <a:pt x="10407142" y="1248918"/>
                </a:lnTo>
                <a:lnTo>
                  <a:pt x="10407142" y="0"/>
                </a:lnTo>
                <a:close/>
              </a:path>
            </a:pathLst>
          </a:custGeom>
          <a:blipFill rotWithShape="1">
            <a:blip r:embed="rId5">
              <a:alphaModFix/>
            </a:blip>
            <a:stretch>
              <a:fillRect t="-1320" b="-13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35"/>
          <p:cNvSpPr txBox="1"/>
          <p:nvPr/>
        </p:nvSpPr>
        <p:spPr>
          <a:xfrm rot="-18295">
            <a:off x="234681" y="309183"/>
            <a:ext cx="15971698" cy="232775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000" b="1">
                <a:solidFill>
                  <a:srgbClr val="8E464D"/>
                </a:solidFill>
                <a:latin typeface="Fraunces"/>
                <a:ea typeface="Fraunces"/>
                <a:cs typeface="Fraunces"/>
                <a:sym typeface="Fraunces"/>
              </a:rPr>
              <a:t>III. ÔN TẬP KĨ NĂNG NÓI VÀ NGHE: </a:t>
            </a:r>
            <a:endParaRPr/>
          </a:p>
          <a:p>
            <a:pPr marL="0" marR="0" lvl="0" indent="0" algn="ctr" rtl="0">
              <a:lnSpc>
                <a:spcPct val="130000"/>
              </a:lnSpc>
              <a:spcBef>
                <a:spcPts val="0"/>
              </a:spcBef>
              <a:spcAft>
                <a:spcPts val="0"/>
              </a:spcAft>
              <a:buNone/>
            </a:pPr>
            <a:r>
              <a:rPr lang="en-US" sz="4000" b="1">
                <a:solidFill>
                  <a:srgbClr val="8E464D"/>
                </a:solidFill>
                <a:latin typeface="Fraunces"/>
                <a:ea typeface="Fraunces"/>
                <a:cs typeface="Fraunces"/>
                <a:sym typeface="Fraunces"/>
              </a:rPr>
              <a:t>THUYẾT TRÌNH BÀI GIỚI THIỆU MỘT VẤN ĐỀ CỦA TÁC PHẨM VĂN HỌC</a:t>
            </a:r>
            <a:endParaRPr/>
          </a:p>
        </p:txBody>
      </p:sp>
      <p:sp>
        <p:nvSpPr>
          <p:cNvPr id="539" name="Google Shape;539;p35"/>
          <p:cNvSpPr/>
          <p:nvPr/>
        </p:nvSpPr>
        <p:spPr>
          <a:xfrm>
            <a:off x="1832911" y="6297491"/>
            <a:ext cx="14229918" cy="2829095"/>
          </a:xfrm>
          <a:custGeom>
            <a:avLst/>
            <a:gdLst/>
            <a:ahLst/>
            <a:cxnLst/>
            <a:rect l="l" t="t" r="r" b="b"/>
            <a:pathLst>
              <a:path w="14229918" h="2829095" extrusionOk="0">
                <a:moveTo>
                  <a:pt x="0" y="0"/>
                </a:moveTo>
                <a:lnTo>
                  <a:pt x="14229918" y="0"/>
                </a:lnTo>
                <a:lnTo>
                  <a:pt x="14229918" y="2829095"/>
                </a:lnTo>
                <a:lnTo>
                  <a:pt x="0" y="282909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35"/>
          <p:cNvSpPr/>
          <p:nvPr/>
        </p:nvSpPr>
        <p:spPr>
          <a:xfrm>
            <a:off x="1828800" y="3619500"/>
            <a:ext cx="14229918" cy="2644937"/>
          </a:xfrm>
          <a:custGeom>
            <a:avLst/>
            <a:gdLst/>
            <a:ahLst/>
            <a:cxnLst/>
            <a:rect l="l" t="t" r="r" b="b"/>
            <a:pathLst>
              <a:path w="14229918" h="2644937" extrusionOk="0">
                <a:moveTo>
                  <a:pt x="0" y="0"/>
                </a:moveTo>
                <a:lnTo>
                  <a:pt x="14229918" y="0"/>
                </a:lnTo>
                <a:lnTo>
                  <a:pt x="14229918" y="2644937"/>
                </a:lnTo>
                <a:lnTo>
                  <a:pt x="0" y="264493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5"/>
          <p:cNvSpPr txBox="1"/>
          <p:nvPr/>
        </p:nvSpPr>
        <p:spPr>
          <a:xfrm>
            <a:off x="2286000" y="4381500"/>
            <a:ext cx="13285301" cy="637995"/>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4299" b="1">
                <a:solidFill>
                  <a:srgbClr val="3A4747"/>
                </a:solidFill>
                <a:latin typeface="Roboto Condensed"/>
                <a:ea typeface="Roboto Condensed"/>
                <a:cs typeface="Roboto Condensed"/>
                <a:sym typeface="Roboto Condensed"/>
              </a:rPr>
              <a:t>Quy trình nói - nghe</a:t>
            </a:r>
            <a:endParaRPr sz="4299">
              <a:solidFill>
                <a:srgbClr val="3A4747"/>
              </a:solidFill>
              <a:latin typeface="Roboto Condensed"/>
              <a:ea typeface="Roboto Condensed"/>
              <a:cs typeface="Roboto Condensed"/>
              <a:sym typeface="Roboto Condensed"/>
            </a:endParaRPr>
          </a:p>
        </p:txBody>
      </p:sp>
      <p:sp>
        <p:nvSpPr>
          <p:cNvPr id="542" name="Google Shape;542;p35"/>
          <p:cNvSpPr txBox="1"/>
          <p:nvPr/>
        </p:nvSpPr>
        <p:spPr>
          <a:xfrm>
            <a:off x="2286000" y="7429500"/>
            <a:ext cx="13371039" cy="637995"/>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4299" b="1">
                <a:solidFill>
                  <a:srgbClr val="3A4747"/>
                </a:solidFill>
                <a:latin typeface="Roboto Condensed"/>
                <a:ea typeface="Roboto Condensed"/>
                <a:cs typeface="Roboto Condensed"/>
                <a:sym typeface="Roboto Condensed"/>
              </a:rPr>
              <a:t>Bảng kiểm tham khảo</a:t>
            </a:r>
            <a:endParaRPr sz="4299">
              <a:solidFill>
                <a:srgbClr val="3A4747"/>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6"/>
          <p:cNvSpPr/>
          <p:nvPr/>
        </p:nvSpPr>
        <p:spPr>
          <a:xfrm>
            <a:off x="-1130030" y="-628637"/>
            <a:ext cx="20548060" cy="11544274"/>
          </a:xfrm>
          <a:custGeom>
            <a:avLst/>
            <a:gdLst/>
            <a:ahLst/>
            <a:cxnLst/>
            <a:rect l="l" t="t" r="r" b="b"/>
            <a:pathLst>
              <a:path w="20548060" h="11544274" extrusionOk="0">
                <a:moveTo>
                  <a:pt x="0" y="0"/>
                </a:moveTo>
                <a:lnTo>
                  <a:pt x="20548060" y="0"/>
                </a:lnTo>
                <a:lnTo>
                  <a:pt x="20548060" y="11544274"/>
                </a:lnTo>
                <a:lnTo>
                  <a:pt x="0" y="11544274"/>
                </a:lnTo>
                <a:lnTo>
                  <a:pt x="0" y="0"/>
                </a:lnTo>
                <a:close/>
              </a:path>
            </a:pathLst>
          </a:custGeom>
          <a:blipFill rotWithShape="1">
            <a:blip r:embed="rId3">
              <a:alphaModFix amt="31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36"/>
          <p:cNvSpPr/>
          <p:nvPr/>
        </p:nvSpPr>
        <p:spPr>
          <a:xfrm>
            <a:off x="2866549" y="3263468"/>
            <a:ext cx="13187119" cy="2131492"/>
          </a:xfrm>
          <a:custGeom>
            <a:avLst/>
            <a:gdLst/>
            <a:ahLst/>
            <a:cxnLst/>
            <a:rect l="l" t="t" r="r" b="b"/>
            <a:pathLst>
              <a:path w="10194661" h="1647808" extrusionOk="0">
                <a:moveTo>
                  <a:pt x="10070201" y="1647808"/>
                </a:moveTo>
                <a:lnTo>
                  <a:pt x="124460" y="1647808"/>
                </a:lnTo>
                <a:cubicBezTo>
                  <a:pt x="55880" y="1647808"/>
                  <a:pt x="0" y="1591928"/>
                  <a:pt x="0" y="1523348"/>
                </a:cubicBezTo>
                <a:lnTo>
                  <a:pt x="0" y="124460"/>
                </a:lnTo>
                <a:cubicBezTo>
                  <a:pt x="0" y="55880"/>
                  <a:pt x="55880" y="0"/>
                  <a:pt x="124460" y="0"/>
                </a:cubicBezTo>
                <a:lnTo>
                  <a:pt x="10070201" y="0"/>
                </a:lnTo>
                <a:cubicBezTo>
                  <a:pt x="10138781" y="0"/>
                  <a:pt x="10194661" y="55880"/>
                  <a:pt x="10194661" y="124460"/>
                </a:cubicBezTo>
                <a:lnTo>
                  <a:pt x="10194661" y="1523348"/>
                </a:lnTo>
                <a:cubicBezTo>
                  <a:pt x="10194661" y="1591928"/>
                  <a:pt x="10138781" y="1647808"/>
                  <a:pt x="10070201" y="1647808"/>
                </a:cubicBezTo>
                <a:close/>
              </a:path>
            </a:pathLst>
          </a:custGeom>
          <a:solidFill>
            <a:srgbClr val="CAD3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36"/>
          <p:cNvSpPr txBox="1"/>
          <p:nvPr/>
        </p:nvSpPr>
        <p:spPr>
          <a:xfrm>
            <a:off x="3371345" y="3437359"/>
            <a:ext cx="12189808" cy="17176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a:solidFill>
                  <a:srgbClr val="424B7D"/>
                </a:solidFill>
                <a:latin typeface="Roboto Condensed"/>
                <a:ea typeface="Roboto Condensed"/>
                <a:cs typeface="Roboto Condensed"/>
                <a:sym typeface="Roboto Condensed"/>
              </a:rPr>
              <a:t>Bước 1: </a:t>
            </a:r>
            <a:r>
              <a:rPr lang="en-US" sz="3500">
                <a:solidFill>
                  <a:srgbClr val="424B7D"/>
                </a:solidFill>
                <a:latin typeface="Roboto Condensed"/>
                <a:ea typeface="Roboto Condensed"/>
                <a:cs typeface="Roboto Condensed"/>
                <a:sym typeface="Roboto Condensed"/>
              </a:rPr>
              <a:t>Chuẩn bị trước khi nói (xác định đề tài, người nghe, mục đích thảo luận, không gian và thời gian nói</a:t>
            </a:r>
            <a:endParaRPr sz="3500">
              <a:solidFill>
                <a:srgbClr val="424B7D"/>
              </a:solidFill>
              <a:latin typeface="Roboto Condensed"/>
              <a:ea typeface="Roboto Condensed"/>
              <a:cs typeface="Roboto Condensed"/>
              <a:sym typeface="Roboto Condensed"/>
            </a:endParaRPr>
          </a:p>
          <a:p>
            <a:pPr marL="0" marR="0" lvl="0" indent="0" algn="l" rtl="0">
              <a:lnSpc>
                <a:spcPct val="130000"/>
              </a:lnSpc>
              <a:spcBef>
                <a:spcPts val="0"/>
              </a:spcBef>
              <a:spcAft>
                <a:spcPts val="0"/>
              </a:spcAft>
              <a:buNone/>
            </a:pPr>
            <a:r>
              <a:rPr lang="en-US" sz="3500">
                <a:solidFill>
                  <a:srgbClr val="424B7D"/>
                </a:solidFill>
                <a:latin typeface="Roboto Condensed"/>
                <a:ea typeface="Roboto Condensed"/>
                <a:cs typeface="Roboto Condensed"/>
                <a:sym typeface="Roboto Condensed"/>
              </a:rPr>
              <a:t> -&gt; tìm ý, lập dàn ý)</a:t>
            </a:r>
            <a:endParaRPr/>
          </a:p>
        </p:txBody>
      </p:sp>
      <p:sp>
        <p:nvSpPr>
          <p:cNvPr id="550" name="Google Shape;550;p36"/>
          <p:cNvSpPr/>
          <p:nvPr/>
        </p:nvSpPr>
        <p:spPr>
          <a:xfrm>
            <a:off x="1673952" y="5652135"/>
            <a:ext cx="11142493" cy="1493844"/>
          </a:xfrm>
          <a:custGeom>
            <a:avLst/>
            <a:gdLst/>
            <a:ahLst/>
            <a:cxnLst/>
            <a:rect l="l" t="t" r="r" b="b"/>
            <a:pathLst>
              <a:path w="10194661" h="1366771" extrusionOk="0">
                <a:moveTo>
                  <a:pt x="10070201" y="1366771"/>
                </a:moveTo>
                <a:lnTo>
                  <a:pt x="124460" y="1366771"/>
                </a:lnTo>
                <a:cubicBezTo>
                  <a:pt x="55880" y="1366771"/>
                  <a:pt x="0" y="1310891"/>
                  <a:pt x="0" y="1242311"/>
                </a:cubicBezTo>
                <a:lnTo>
                  <a:pt x="0" y="124460"/>
                </a:lnTo>
                <a:cubicBezTo>
                  <a:pt x="0" y="55880"/>
                  <a:pt x="55880" y="0"/>
                  <a:pt x="124460" y="0"/>
                </a:cubicBezTo>
                <a:lnTo>
                  <a:pt x="10070201" y="0"/>
                </a:lnTo>
                <a:cubicBezTo>
                  <a:pt x="10138781" y="0"/>
                  <a:pt x="10194661" y="55880"/>
                  <a:pt x="10194661" y="124460"/>
                </a:cubicBezTo>
                <a:lnTo>
                  <a:pt x="10194661" y="1242311"/>
                </a:lnTo>
                <a:cubicBezTo>
                  <a:pt x="10194661" y="1310891"/>
                  <a:pt x="10138781" y="1366771"/>
                  <a:pt x="10070201" y="1366771"/>
                </a:cubicBezTo>
                <a:close/>
              </a:path>
            </a:pathLst>
          </a:custGeom>
          <a:solidFill>
            <a:srgbClr val="CAD3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36"/>
          <p:cNvSpPr/>
          <p:nvPr/>
        </p:nvSpPr>
        <p:spPr>
          <a:xfrm>
            <a:off x="1173230" y="7565065"/>
            <a:ext cx="11142493" cy="2175197"/>
          </a:xfrm>
          <a:custGeom>
            <a:avLst/>
            <a:gdLst/>
            <a:ahLst/>
            <a:cxnLst/>
            <a:rect l="l" t="t" r="r" b="b"/>
            <a:pathLst>
              <a:path w="10194661" h="1990164" extrusionOk="0">
                <a:moveTo>
                  <a:pt x="10070201" y="1990163"/>
                </a:moveTo>
                <a:lnTo>
                  <a:pt x="124460" y="1990163"/>
                </a:lnTo>
                <a:cubicBezTo>
                  <a:pt x="55880" y="1990163"/>
                  <a:pt x="0" y="1934283"/>
                  <a:pt x="0" y="1865703"/>
                </a:cubicBezTo>
                <a:lnTo>
                  <a:pt x="0" y="124460"/>
                </a:lnTo>
                <a:cubicBezTo>
                  <a:pt x="0" y="55880"/>
                  <a:pt x="55880" y="0"/>
                  <a:pt x="124460" y="0"/>
                </a:cubicBezTo>
                <a:lnTo>
                  <a:pt x="10070201" y="0"/>
                </a:lnTo>
                <a:cubicBezTo>
                  <a:pt x="10138781" y="0"/>
                  <a:pt x="10194661" y="55880"/>
                  <a:pt x="10194661" y="124460"/>
                </a:cubicBezTo>
                <a:lnTo>
                  <a:pt x="10194661" y="1865704"/>
                </a:lnTo>
                <a:cubicBezTo>
                  <a:pt x="10194661" y="1934283"/>
                  <a:pt x="10138781" y="1990164"/>
                  <a:pt x="10070201" y="1990164"/>
                </a:cubicBezTo>
                <a:close/>
              </a:path>
            </a:pathLst>
          </a:custGeom>
          <a:solidFill>
            <a:srgbClr val="CAD3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36"/>
          <p:cNvSpPr/>
          <p:nvPr/>
        </p:nvSpPr>
        <p:spPr>
          <a:xfrm>
            <a:off x="12816445" y="4874146"/>
            <a:ext cx="5471555" cy="6020968"/>
          </a:xfrm>
          <a:custGeom>
            <a:avLst/>
            <a:gdLst/>
            <a:ahLst/>
            <a:cxnLst/>
            <a:rect l="l" t="t" r="r" b="b"/>
            <a:pathLst>
              <a:path w="5471555" h="6020968" extrusionOk="0">
                <a:moveTo>
                  <a:pt x="0" y="0"/>
                </a:moveTo>
                <a:lnTo>
                  <a:pt x="5471555" y="0"/>
                </a:lnTo>
                <a:lnTo>
                  <a:pt x="5471555" y="6020968"/>
                </a:lnTo>
                <a:lnTo>
                  <a:pt x="0" y="602096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36"/>
          <p:cNvSpPr/>
          <p:nvPr/>
        </p:nvSpPr>
        <p:spPr>
          <a:xfrm>
            <a:off x="2331657" y="4657934"/>
            <a:ext cx="1039688" cy="994201"/>
          </a:xfrm>
          <a:custGeom>
            <a:avLst/>
            <a:gdLst/>
            <a:ahLst/>
            <a:cxnLst/>
            <a:rect l="l" t="t" r="r" b="b"/>
            <a:pathLst>
              <a:path w="1039688" h="994201" extrusionOk="0">
                <a:moveTo>
                  <a:pt x="0" y="0"/>
                </a:moveTo>
                <a:lnTo>
                  <a:pt x="1039688" y="0"/>
                </a:lnTo>
                <a:lnTo>
                  <a:pt x="1039688" y="994201"/>
                </a:lnTo>
                <a:lnTo>
                  <a:pt x="0" y="99420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36"/>
          <p:cNvSpPr/>
          <p:nvPr/>
        </p:nvSpPr>
        <p:spPr>
          <a:xfrm>
            <a:off x="1301301" y="6237489"/>
            <a:ext cx="1039688" cy="994201"/>
          </a:xfrm>
          <a:custGeom>
            <a:avLst/>
            <a:gdLst/>
            <a:ahLst/>
            <a:cxnLst/>
            <a:rect l="l" t="t" r="r" b="b"/>
            <a:pathLst>
              <a:path w="1039688" h="994201" extrusionOk="0">
                <a:moveTo>
                  <a:pt x="0" y="0"/>
                </a:moveTo>
                <a:lnTo>
                  <a:pt x="1039687" y="0"/>
                </a:lnTo>
                <a:lnTo>
                  <a:pt x="1039687" y="994201"/>
                </a:lnTo>
                <a:lnTo>
                  <a:pt x="0" y="99420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36"/>
          <p:cNvSpPr/>
          <p:nvPr/>
        </p:nvSpPr>
        <p:spPr>
          <a:xfrm>
            <a:off x="509077" y="8520216"/>
            <a:ext cx="1039688" cy="994201"/>
          </a:xfrm>
          <a:custGeom>
            <a:avLst/>
            <a:gdLst/>
            <a:ahLst/>
            <a:cxnLst/>
            <a:rect l="l" t="t" r="r" b="b"/>
            <a:pathLst>
              <a:path w="1039688" h="994201" extrusionOk="0">
                <a:moveTo>
                  <a:pt x="0" y="0"/>
                </a:moveTo>
                <a:lnTo>
                  <a:pt x="1039688" y="0"/>
                </a:lnTo>
                <a:lnTo>
                  <a:pt x="1039688" y="994201"/>
                </a:lnTo>
                <a:lnTo>
                  <a:pt x="0" y="99420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36"/>
          <p:cNvSpPr/>
          <p:nvPr/>
        </p:nvSpPr>
        <p:spPr>
          <a:xfrm>
            <a:off x="1583055" y="854340"/>
            <a:ext cx="376237" cy="527685"/>
          </a:xfrm>
          <a:custGeom>
            <a:avLst/>
            <a:gdLst/>
            <a:ahLst/>
            <a:cxnLst/>
            <a:rect l="l" t="t" r="r" b="b"/>
            <a:pathLst>
              <a:path w="501650" h="703580" extrusionOk="0">
                <a:moveTo>
                  <a:pt x="478790" y="106680"/>
                </a:moveTo>
                <a:cubicBezTo>
                  <a:pt x="257810" y="354330"/>
                  <a:pt x="195580" y="467360"/>
                  <a:pt x="160020" y="541020"/>
                </a:cubicBezTo>
                <a:cubicBezTo>
                  <a:pt x="135890" y="591820"/>
                  <a:pt x="132080" y="647700"/>
                  <a:pt x="110490" y="674370"/>
                </a:cubicBezTo>
                <a:cubicBezTo>
                  <a:pt x="97790" y="690880"/>
                  <a:pt x="80010" y="701040"/>
                  <a:pt x="64770" y="702310"/>
                </a:cubicBezTo>
                <a:cubicBezTo>
                  <a:pt x="52070" y="703580"/>
                  <a:pt x="35560" y="699770"/>
                  <a:pt x="26670" y="689610"/>
                </a:cubicBezTo>
                <a:cubicBezTo>
                  <a:pt x="15240" y="676910"/>
                  <a:pt x="0" y="642620"/>
                  <a:pt x="7620" y="627380"/>
                </a:cubicBezTo>
                <a:cubicBezTo>
                  <a:pt x="16510" y="609600"/>
                  <a:pt x="74930" y="591820"/>
                  <a:pt x="92710" y="596900"/>
                </a:cubicBezTo>
                <a:cubicBezTo>
                  <a:pt x="104140" y="600710"/>
                  <a:pt x="111760" y="614680"/>
                  <a:pt x="115570" y="624840"/>
                </a:cubicBezTo>
                <a:cubicBezTo>
                  <a:pt x="119380" y="636270"/>
                  <a:pt x="120650" y="650240"/>
                  <a:pt x="116840" y="661670"/>
                </a:cubicBezTo>
                <a:cubicBezTo>
                  <a:pt x="113030" y="673100"/>
                  <a:pt x="104140" y="684530"/>
                  <a:pt x="95250" y="690880"/>
                </a:cubicBezTo>
                <a:cubicBezTo>
                  <a:pt x="86360" y="697230"/>
                  <a:pt x="72390" y="703580"/>
                  <a:pt x="60960" y="702310"/>
                </a:cubicBezTo>
                <a:cubicBezTo>
                  <a:pt x="45720" y="701040"/>
                  <a:pt x="22860" y="689610"/>
                  <a:pt x="13970" y="675640"/>
                </a:cubicBezTo>
                <a:cubicBezTo>
                  <a:pt x="5080" y="662940"/>
                  <a:pt x="3810" y="636270"/>
                  <a:pt x="10160" y="622300"/>
                </a:cubicBezTo>
                <a:cubicBezTo>
                  <a:pt x="16510" y="608330"/>
                  <a:pt x="38100" y="593090"/>
                  <a:pt x="52070" y="589280"/>
                </a:cubicBezTo>
                <a:cubicBezTo>
                  <a:pt x="63500" y="585470"/>
                  <a:pt x="77470" y="586740"/>
                  <a:pt x="87630" y="593090"/>
                </a:cubicBezTo>
                <a:cubicBezTo>
                  <a:pt x="100330" y="600710"/>
                  <a:pt x="116840" y="622300"/>
                  <a:pt x="119380" y="637540"/>
                </a:cubicBezTo>
                <a:cubicBezTo>
                  <a:pt x="121920" y="652780"/>
                  <a:pt x="111760" y="676910"/>
                  <a:pt x="100330" y="687070"/>
                </a:cubicBezTo>
                <a:cubicBezTo>
                  <a:pt x="88900" y="697230"/>
                  <a:pt x="49530" y="702310"/>
                  <a:pt x="48260" y="699770"/>
                </a:cubicBezTo>
                <a:cubicBezTo>
                  <a:pt x="46990" y="697230"/>
                  <a:pt x="114300" y="659130"/>
                  <a:pt x="116840" y="662940"/>
                </a:cubicBezTo>
                <a:cubicBezTo>
                  <a:pt x="119380" y="665480"/>
                  <a:pt x="101600" y="688340"/>
                  <a:pt x="91440" y="694690"/>
                </a:cubicBezTo>
                <a:cubicBezTo>
                  <a:pt x="83820" y="699770"/>
                  <a:pt x="74930" y="703580"/>
                  <a:pt x="64770" y="702310"/>
                </a:cubicBezTo>
                <a:cubicBezTo>
                  <a:pt x="50800" y="701040"/>
                  <a:pt x="26670" y="690880"/>
                  <a:pt x="16510" y="679450"/>
                </a:cubicBezTo>
                <a:cubicBezTo>
                  <a:pt x="7620" y="669290"/>
                  <a:pt x="6350" y="657860"/>
                  <a:pt x="5080" y="641350"/>
                </a:cubicBezTo>
                <a:cubicBezTo>
                  <a:pt x="2540" y="609600"/>
                  <a:pt x="6350" y="554990"/>
                  <a:pt x="25400" y="501650"/>
                </a:cubicBezTo>
                <a:cubicBezTo>
                  <a:pt x="55880" y="416560"/>
                  <a:pt x="161290" y="262890"/>
                  <a:pt x="209550" y="195580"/>
                </a:cubicBezTo>
                <a:cubicBezTo>
                  <a:pt x="236220" y="158750"/>
                  <a:pt x="250190" y="143510"/>
                  <a:pt x="278130" y="115570"/>
                </a:cubicBezTo>
                <a:cubicBezTo>
                  <a:pt x="314960" y="80010"/>
                  <a:pt x="381000" y="19050"/>
                  <a:pt x="415290" y="6350"/>
                </a:cubicBezTo>
                <a:cubicBezTo>
                  <a:pt x="431800" y="0"/>
                  <a:pt x="444500" y="0"/>
                  <a:pt x="457200" y="3810"/>
                </a:cubicBezTo>
                <a:cubicBezTo>
                  <a:pt x="469900" y="7620"/>
                  <a:pt x="485140" y="17780"/>
                  <a:pt x="491490" y="29210"/>
                </a:cubicBezTo>
                <a:cubicBezTo>
                  <a:pt x="497840" y="40640"/>
                  <a:pt x="501650" y="57150"/>
                  <a:pt x="499110" y="69850"/>
                </a:cubicBezTo>
                <a:cubicBezTo>
                  <a:pt x="496570" y="82550"/>
                  <a:pt x="478790" y="106680"/>
                  <a:pt x="478790" y="10668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36"/>
          <p:cNvSpPr/>
          <p:nvPr/>
        </p:nvSpPr>
        <p:spPr>
          <a:xfrm>
            <a:off x="2659381" y="4876801"/>
            <a:ext cx="623888" cy="639128"/>
          </a:xfrm>
          <a:custGeom>
            <a:avLst/>
            <a:gdLst/>
            <a:ahLst/>
            <a:cxnLst/>
            <a:rect l="l" t="t" r="r" b="b"/>
            <a:pathLst>
              <a:path w="831850" h="852170" extrusionOk="0">
                <a:moveTo>
                  <a:pt x="201930" y="481330"/>
                </a:moveTo>
                <a:cubicBezTo>
                  <a:pt x="350520" y="261620"/>
                  <a:pt x="480060" y="124460"/>
                  <a:pt x="541020" y="71120"/>
                </a:cubicBezTo>
                <a:cubicBezTo>
                  <a:pt x="571500" y="44450"/>
                  <a:pt x="586740" y="29210"/>
                  <a:pt x="614680" y="19050"/>
                </a:cubicBezTo>
                <a:cubicBezTo>
                  <a:pt x="645160" y="7620"/>
                  <a:pt x="687070" y="0"/>
                  <a:pt x="716280" y="8890"/>
                </a:cubicBezTo>
                <a:cubicBezTo>
                  <a:pt x="744220" y="16510"/>
                  <a:pt x="769620" y="39370"/>
                  <a:pt x="787400" y="63500"/>
                </a:cubicBezTo>
                <a:cubicBezTo>
                  <a:pt x="807720" y="90170"/>
                  <a:pt x="821690" y="129540"/>
                  <a:pt x="826770" y="165100"/>
                </a:cubicBezTo>
                <a:cubicBezTo>
                  <a:pt x="831850" y="201930"/>
                  <a:pt x="829310" y="242570"/>
                  <a:pt x="817880" y="279400"/>
                </a:cubicBezTo>
                <a:cubicBezTo>
                  <a:pt x="805180" y="318770"/>
                  <a:pt x="782320" y="355600"/>
                  <a:pt x="753110" y="393700"/>
                </a:cubicBezTo>
                <a:cubicBezTo>
                  <a:pt x="718820" y="438150"/>
                  <a:pt x="674370" y="476250"/>
                  <a:pt x="621030" y="525780"/>
                </a:cubicBezTo>
                <a:cubicBezTo>
                  <a:pt x="544830" y="594360"/>
                  <a:pt x="419100" y="706120"/>
                  <a:pt x="336550" y="762000"/>
                </a:cubicBezTo>
                <a:cubicBezTo>
                  <a:pt x="280670" y="800100"/>
                  <a:pt x="232410" y="838200"/>
                  <a:pt x="185420" y="845820"/>
                </a:cubicBezTo>
                <a:cubicBezTo>
                  <a:pt x="148590" y="852170"/>
                  <a:pt x="110490" y="826770"/>
                  <a:pt x="82550" y="825500"/>
                </a:cubicBezTo>
                <a:cubicBezTo>
                  <a:pt x="63500" y="824230"/>
                  <a:pt x="48260" y="834390"/>
                  <a:pt x="35560" y="830580"/>
                </a:cubicBezTo>
                <a:cubicBezTo>
                  <a:pt x="24130" y="826770"/>
                  <a:pt x="13970" y="817880"/>
                  <a:pt x="8890" y="806450"/>
                </a:cubicBezTo>
                <a:cubicBezTo>
                  <a:pt x="2540" y="792480"/>
                  <a:pt x="2540" y="767080"/>
                  <a:pt x="7620" y="753110"/>
                </a:cubicBezTo>
                <a:cubicBezTo>
                  <a:pt x="12700" y="741680"/>
                  <a:pt x="22860" y="732790"/>
                  <a:pt x="33020" y="727710"/>
                </a:cubicBezTo>
                <a:cubicBezTo>
                  <a:pt x="43180" y="722630"/>
                  <a:pt x="57150" y="720090"/>
                  <a:pt x="68580" y="722630"/>
                </a:cubicBezTo>
                <a:cubicBezTo>
                  <a:pt x="82550" y="726440"/>
                  <a:pt x="104140" y="741680"/>
                  <a:pt x="110490" y="755650"/>
                </a:cubicBezTo>
                <a:cubicBezTo>
                  <a:pt x="116840" y="769620"/>
                  <a:pt x="115570" y="796290"/>
                  <a:pt x="106680" y="808990"/>
                </a:cubicBezTo>
                <a:cubicBezTo>
                  <a:pt x="97790" y="822960"/>
                  <a:pt x="74930" y="834390"/>
                  <a:pt x="59690" y="835660"/>
                </a:cubicBezTo>
                <a:cubicBezTo>
                  <a:pt x="48260" y="836930"/>
                  <a:pt x="34290" y="831850"/>
                  <a:pt x="25400" y="825500"/>
                </a:cubicBezTo>
                <a:cubicBezTo>
                  <a:pt x="16510" y="819150"/>
                  <a:pt x="7620" y="806450"/>
                  <a:pt x="3810" y="795020"/>
                </a:cubicBezTo>
                <a:cubicBezTo>
                  <a:pt x="0" y="783590"/>
                  <a:pt x="1270" y="769620"/>
                  <a:pt x="5080" y="758190"/>
                </a:cubicBezTo>
                <a:cubicBezTo>
                  <a:pt x="8890" y="748030"/>
                  <a:pt x="16510" y="736600"/>
                  <a:pt x="27940" y="730250"/>
                </a:cubicBezTo>
                <a:cubicBezTo>
                  <a:pt x="44450" y="721360"/>
                  <a:pt x="76200" y="722630"/>
                  <a:pt x="100330" y="726440"/>
                </a:cubicBezTo>
                <a:cubicBezTo>
                  <a:pt x="125730" y="730250"/>
                  <a:pt x="176530" y="754380"/>
                  <a:pt x="176530" y="754380"/>
                </a:cubicBezTo>
                <a:cubicBezTo>
                  <a:pt x="176530" y="754380"/>
                  <a:pt x="100330" y="737870"/>
                  <a:pt x="99060" y="725170"/>
                </a:cubicBezTo>
                <a:cubicBezTo>
                  <a:pt x="97790" y="706120"/>
                  <a:pt x="189230" y="687070"/>
                  <a:pt x="247650" y="647700"/>
                </a:cubicBezTo>
                <a:cubicBezTo>
                  <a:pt x="346710" y="581660"/>
                  <a:pt x="546100" y="408940"/>
                  <a:pt x="617220" y="332740"/>
                </a:cubicBezTo>
                <a:cubicBezTo>
                  <a:pt x="651510" y="295910"/>
                  <a:pt x="678180" y="273050"/>
                  <a:pt x="683260" y="242570"/>
                </a:cubicBezTo>
                <a:cubicBezTo>
                  <a:pt x="687070" y="215900"/>
                  <a:pt x="675640" y="167640"/>
                  <a:pt x="655320" y="162560"/>
                </a:cubicBezTo>
                <a:cubicBezTo>
                  <a:pt x="613410" y="152400"/>
                  <a:pt x="457200" y="347980"/>
                  <a:pt x="391160" y="422910"/>
                </a:cubicBezTo>
                <a:cubicBezTo>
                  <a:pt x="345440" y="473710"/>
                  <a:pt x="316230" y="539750"/>
                  <a:pt x="285750" y="558800"/>
                </a:cubicBezTo>
                <a:cubicBezTo>
                  <a:pt x="270510" y="567690"/>
                  <a:pt x="256540" y="568960"/>
                  <a:pt x="245110" y="567690"/>
                </a:cubicBezTo>
                <a:cubicBezTo>
                  <a:pt x="234950" y="566420"/>
                  <a:pt x="227330" y="563880"/>
                  <a:pt x="219710" y="557530"/>
                </a:cubicBezTo>
                <a:cubicBezTo>
                  <a:pt x="210820" y="549910"/>
                  <a:pt x="199390" y="535940"/>
                  <a:pt x="196850" y="523240"/>
                </a:cubicBezTo>
                <a:cubicBezTo>
                  <a:pt x="194310" y="510540"/>
                  <a:pt x="201930" y="481330"/>
                  <a:pt x="201930" y="48133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36"/>
          <p:cNvSpPr/>
          <p:nvPr/>
        </p:nvSpPr>
        <p:spPr>
          <a:xfrm>
            <a:off x="2470785" y="4826317"/>
            <a:ext cx="280988" cy="671512"/>
          </a:xfrm>
          <a:custGeom>
            <a:avLst/>
            <a:gdLst/>
            <a:ahLst/>
            <a:cxnLst/>
            <a:rect l="l" t="t" r="r" b="b"/>
            <a:pathLst>
              <a:path w="374650" h="895350" extrusionOk="0">
                <a:moveTo>
                  <a:pt x="170180" y="101600"/>
                </a:moveTo>
                <a:cubicBezTo>
                  <a:pt x="138430" y="163830"/>
                  <a:pt x="147320" y="191770"/>
                  <a:pt x="154940" y="228600"/>
                </a:cubicBezTo>
                <a:cubicBezTo>
                  <a:pt x="167640" y="290830"/>
                  <a:pt x="199390" y="403860"/>
                  <a:pt x="222250" y="481330"/>
                </a:cubicBezTo>
                <a:cubicBezTo>
                  <a:pt x="241300" y="547370"/>
                  <a:pt x="260350" y="610870"/>
                  <a:pt x="280670" y="664210"/>
                </a:cubicBezTo>
                <a:cubicBezTo>
                  <a:pt x="298450" y="708660"/>
                  <a:pt x="316230" y="755650"/>
                  <a:pt x="335280" y="783590"/>
                </a:cubicBezTo>
                <a:cubicBezTo>
                  <a:pt x="346710" y="801370"/>
                  <a:pt x="365760" y="808990"/>
                  <a:pt x="370840" y="822960"/>
                </a:cubicBezTo>
                <a:cubicBezTo>
                  <a:pt x="374650" y="834390"/>
                  <a:pt x="374650" y="848360"/>
                  <a:pt x="368300" y="859790"/>
                </a:cubicBezTo>
                <a:cubicBezTo>
                  <a:pt x="361950" y="872490"/>
                  <a:pt x="341630" y="890270"/>
                  <a:pt x="326390" y="892810"/>
                </a:cubicBezTo>
                <a:cubicBezTo>
                  <a:pt x="311150" y="895350"/>
                  <a:pt x="287020" y="886460"/>
                  <a:pt x="275590" y="877570"/>
                </a:cubicBezTo>
                <a:cubicBezTo>
                  <a:pt x="266700" y="869950"/>
                  <a:pt x="260350" y="857250"/>
                  <a:pt x="259080" y="844550"/>
                </a:cubicBezTo>
                <a:cubicBezTo>
                  <a:pt x="257810" y="829310"/>
                  <a:pt x="266700" y="806450"/>
                  <a:pt x="276860" y="795020"/>
                </a:cubicBezTo>
                <a:cubicBezTo>
                  <a:pt x="285750" y="786130"/>
                  <a:pt x="299720" y="781050"/>
                  <a:pt x="311150" y="779780"/>
                </a:cubicBezTo>
                <a:cubicBezTo>
                  <a:pt x="322580" y="778510"/>
                  <a:pt x="336550" y="781050"/>
                  <a:pt x="346710" y="788670"/>
                </a:cubicBezTo>
                <a:cubicBezTo>
                  <a:pt x="358140" y="797560"/>
                  <a:pt x="372110" y="820420"/>
                  <a:pt x="373380" y="835660"/>
                </a:cubicBezTo>
                <a:cubicBezTo>
                  <a:pt x="374650" y="847090"/>
                  <a:pt x="368300" y="861060"/>
                  <a:pt x="361950" y="869950"/>
                </a:cubicBezTo>
                <a:cubicBezTo>
                  <a:pt x="355600" y="878840"/>
                  <a:pt x="344170" y="887730"/>
                  <a:pt x="332740" y="891540"/>
                </a:cubicBezTo>
                <a:cubicBezTo>
                  <a:pt x="321310" y="895350"/>
                  <a:pt x="309880" y="894080"/>
                  <a:pt x="295910" y="890270"/>
                </a:cubicBezTo>
                <a:cubicBezTo>
                  <a:pt x="275590" y="883920"/>
                  <a:pt x="243840" y="863600"/>
                  <a:pt x="223520" y="844550"/>
                </a:cubicBezTo>
                <a:cubicBezTo>
                  <a:pt x="203200" y="825500"/>
                  <a:pt x="189230" y="805180"/>
                  <a:pt x="173990" y="777240"/>
                </a:cubicBezTo>
                <a:cubicBezTo>
                  <a:pt x="151130" y="736600"/>
                  <a:pt x="133350" y="685800"/>
                  <a:pt x="111760" y="619760"/>
                </a:cubicBezTo>
                <a:cubicBezTo>
                  <a:pt x="77470" y="514350"/>
                  <a:pt x="15240" y="287020"/>
                  <a:pt x="5080" y="198120"/>
                </a:cubicBezTo>
                <a:cubicBezTo>
                  <a:pt x="1270" y="158750"/>
                  <a:pt x="0" y="137160"/>
                  <a:pt x="7620" y="110490"/>
                </a:cubicBezTo>
                <a:cubicBezTo>
                  <a:pt x="15240" y="85090"/>
                  <a:pt x="33020" y="59690"/>
                  <a:pt x="49530" y="41910"/>
                </a:cubicBezTo>
                <a:cubicBezTo>
                  <a:pt x="64770" y="26670"/>
                  <a:pt x="85090" y="15240"/>
                  <a:pt x="101600" y="8890"/>
                </a:cubicBezTo>
                <a:cubicBezTo>
                  <a:pt x="115570" y="3810"/>
                  <a:pt x="129540" y="0"/>
                  <a:pt x="142240" y="2540"/>
                </a:cubicBezTo>
                <a:cubicBezTo>
                  <a:pt x="154940" y="5080"/>
                  <a:pt x="170180" y="15240"/>
                  <a:pt x="177800" y="25400"/>
                </a:cubicBezTo>
                <a:cubicBezTo>
                  <a:pt x="185420" y="35560"/>
                  <a:pt x="189230" y="52070"/>
                  <a:pt x="187960" y="64770"/>
                </a:cubicBezTo>
                <a:cubicBezTo>
                  <a:pt x="186690" y="77470"/>
                  <a:pt x="170180" y="101600"/>
                  <a:pt x="170180" y="10160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36"/>
          <p:cNvSpPr/>
          <p:nvPr/>
        </p:nvSpPr>
        <p:spPr>
          <a:xfrm>
            <a:off x="2474595" y="4813935"/>
            <a:ext cx="415290" cy="545782"/>
          </a:xfrm>
          <a:custGeom>
            <a:avLst/>
            <a:gdLst/>
            <a:ahLst/>
            <a:cxnLst/>
            <a:rect l="l" t="t" r="r" b="b"/>
            <a:pathLst>
              <a:path w="553720" h="727710" extrusionOk="0">
                <a:moveTo>
                  <a:pt x="76200" y="1270"/>
                </a:moveTo>
                <a:cubicBezTo>
                  <a:pt x="167640" y="20320"/>
                  <a:pt x="198120" y="31750"/>
                  <a:pt x="220980" y="49530"/>
                </a:cubicBezTo>
                <a:cubicBezTo>
                  <a:pt x="245110" y="68580"/>
                  <a:pt x="264160" y="88900"/>
                  <a:pt x="284480" y="124460"/>
                </a:cubicBezTo>
                <a:cubicBezTo>
                  <a:pt x="320040" y="185420"/>
                  <a:pt x="341630" y="317500"/>
                  <a:pt x="386080" y="403860"/>
                </a:cubicBezTo>
                <a:cubicBezTo>
                  <a:pt x="429260" y="488950"/>
                  <a:pt x="529590" y="596900"/>
                  <a:pt x="546100" y="642620"/>
                </a:cubicBezTo>
                <a:cubicBezTo>
                  <a:pt x="552450" y="659130"/>
                  <a:pt x="552450" y="668020"/>
                  <a:pt x="549910" y="679450"/>
                </a:cubicBezTo>
                <a:cubicBezTo>
                  <a:pt x="547370" y="690880"/>
                  <a:pt x="542290" y="703580"/>
                  <a:pt x="532130" y="711200"/>
                </a:cubicBezTo>
                <a:cubicBezTo>
                  <a:pt x="520700" y="720090"/>
                  <a:pt x="494030" y="725170"/>
                  <a:pt x="478790" y="722630"/>
                </a:cubicBezTo>
                <a:cubicBezTo>
                  <a:pt x="467360" y="720090"/>
                  <a:pt x="455930" y="711200"/>
                  <a:pt x="449580" y="702310"/>
                </a:cubicBezTo>
                <a:cubicBezTo>
                  <a:pt x="441960" y="693420"/>
                  <a:pt x="435610" y="680720"/>
                  <a:pt x="436880" y="668020"/>
                </a:cubicBezTo>
                <a:cubicBezTo>
                  <a:pt x="438150" y="652780"/>
                  <a:pt x="449580" y="628650"/>
                  <a:pt x="462280" y="619760"/>
                </a:cubicBezTo>
                <a:cubicBezTo>
                  <a:pt x="474980" y="610870"/>
                  <a:pt x="501650" y="610870"/>
                  <a:pt x="515620" y="614680"/>
                </a:cubicBezTo>
                <a:cubicBezTo>
                  <a:pt x="527050" y="618490"/>
                  <a:pt x="537210" y="627380"/>
                  <a:pt x="543560" y="637540"/>
                </a:cubicBezTo>
                <a:cubicBezTo>
                  <a:pt x="549910" y="647700"/>
                  <a:pt x="553720" y="661670"/>
                  <a:pt x="551180" y="673100"/>
                </a:cubicBezTo>
                <a:cubicBezTo>
                  <a:pt x="548640" y="687070"/>
                  <a:pt x="534670" y="709930"/>
                  <a:pt x="521970" y="717550"/>
                </a:cubicBezTo>
                <a:cubicBezTo>
                  <a:pt x="511810" y="723900"/>
                  <a:pt x="500380" y="727710"/>
                  <a:pt x="485140" y="723900"/>
                </a:cubicBezTo>
                <a:cubicBezTo>
                  <a:pt x="453390" y="715010"/>
                  <a:pt x="391160" y="652780"/>
                  <a:pt x="353060" y="609600"/>
                </a:cubicBezTo>
                <a:cubicBezTo>
                  <a:pt x="314960" y="566420"/>
                  <a:pt x="283210" y="524510"/>
                  <a:pt x="255270" y="467360"/>
                </a:cubicBezTo>
                <a:cubicBezTo>
                  <a:pt x="218440" y="393700"/>
                  <a:pt x="201930" y="254000"/>
                  <a:pt x="166370" y="199390"/>
                </a:cubicBezTo>
                <a:cubicBezTo>
                  <a:pt x="147320" y="170180"/>
                  <a:pt x="127000" y="160020"/>
                  <a:pt x="102870" y="142240"/>
                </a:cubicBezTo>
                <a:cubicBezTo>
                  <a:pt x="74930" y="121920"/>
                  <a:pt x="22860" y="105410"/>
                  <a:pt x="8890" y="87630"/>
                </a:cubicBezTo>
                <a:cubicBezTo>
                  <a:pt x="1270" y="78740"/>
                  <a:pt x="0" y="71120"/>
                  <a:pt x="0" y="60960"/>
                </a:cubicBezTo>
                <a:cubicBezTo>
                  <a:pt x="0" y="49530"/>
                  <a:pt x="6350" y="31750"/>
                  <a:pt x="12700" y="21590"/>
                </a:cubicBezTo>
                <a:cubicBezTo>
                  <a:pt x="17780" y="13970"/>
                  <a:pt x="25400" y="7620"/>
                  <a:pt x="34290" y="3810"/>
                </a:cubicBezTo>
                <a:cubicBezTo>
                  <a:pt x="45720" y="0"/>
                  <a:pt x="76200" y="1270"/>
                  <a:pt x="76200" y="127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36"/>
          <p:cNvSpPr/>
          <p:nvPr/>
        </p:nvSpPr>
        <p:spPr>
          <a:xfrm>
            <a:off x="2402205" y="4794886"/>
            <a:ext cx="354330" cy="678180"/>
          </a:xfrm>
          <a:custGeom>
            <a:avLst/>
            <a:gdLst/>
            <a:ahLst/>
            <a:cxnLst/>
            <a:rect l="l" t="t" r="r" b="b"/>
            <a:pathLst>
              <a:path w="472440" h="904240" extrusionOk="0">
                <a:moveTo>
                  <a:pt x="220980" y="134620"/>
                </a:moveTo>
                <a:cubicBezTo>
                  <a:pt x="144780" y="160020"/>
                  <a:pt x="146050" y="205740"/>
                  <a:pt x="153670" y="242570"/>
                </a:cubicBezTo>
                <a:cubicBezTo>
                  <a:pt x="163830" y="293370"/>
                  <a:pt x="209550" y="360680"/>
                  <a:pt x="242570" y="414020"/>
                </a:cubicBezTo>
                <a:cubicBezTo>
                  <a:pt x="274320" y="464820"/>
                  <a:pt x="317500" y="506730"/>
                  <a:pt x="350520" y="556260"/>
                </a:cubicBezTo>
                <a:cubicBezTo>
                  <a:pt x="383540" y="607060"/>
                  <a:pt x="419100" y="666750"/>
                  <a:pt x="439420" y="717550"/>
                </a:cubicBezTo>
                <a:cubicBezTo>
                  <a:pt x="455930" y="759460"/>
                  <a:pt x="471170" y="811530"/>
                  <a:pt x="472440" y="839470"/>
                </a:cubicBezTo>
                <a:cubicBezTo>
                  <a:pt x="472440" y="854710"/>
                  <a:pt x="471170" y="864870"/>
                  <a:pt x="464820" y="875030"/>
                </a:cubicBezTo>
                <a:cubicBezTo>
                  <a:pt x="458470" y="885190"/>
                  <a:pt x="447040" y="894080"/>
                  <a:pt x="436880" y="899160"/>
                </a:cubicBezTo>
                <a:cubicBezTo>
                  <a:pt x="425450" y="904240"/>
                  <a:pt x="411480" y="904240"/>
                  <a:pt x="400050" y="901700"/>
                </a:cubicBezTo>
                <a:cubicBezTo>
                  <a:pt x="388620" y="899160"/>
                  <a:pt x="377190" y="890270"/>
                  <a:pt x="369570" y="881380"/>
                </a:cubicBezTo>
                <a:cubicBezTo>
                  <a:pt x="363220" y="872490"/>
                  <a:pt x="358140" y="858520"/>
                  <a:pt x="358140" y="847090"/>
                </a:cubicBezTo>
                <a:cubicBezTo>
                  <a:pt x="358140" y="835660"/>
                  <a:pt x="363220" y="821690"/>
                  <a:pt x="369570" y="812800"/>
                </a:cubicBezTo>
                <a:cubicBezTo>
                  <a:pt x="377190" y="803910"/>
                  <a:pt x="387350" y="793750"/>
                  <a:pt x="400050" y="791210"/>
                </a:cubicBezTo>
                <a:cubicBezTo>
                  <a:pt x="414020" y="788670"/>
                  <a:pt x="440690" y="792480"/>
                  <a:pt x="452120" y="802640"/>
                </a:cubicBezTo>
                <a:cubicBezTo>
                  <a:pt x="464820" y="812800"/>
                  <a:pt x="472440" y="836930"/>
                  <a:pt x="472440" y="852170"/>
                </a:cubicBezTo>
                <a:cubicBezTo>
                  <a:pt x="472440" y="864870"/>
                  <a:pt x="464820" y="876300"/>
                  <a:pt x="457200" y="885190"/>
                </a:cubicBezTo>
                <a:cubicBezTo>
                  <a:pt x="449580" y="894080"/>
                  <a:pt x="438150" y="901700"/>
                  <a:pt x="425450" y="902970"/>
                </a:cubicBezTo>
                <a:cubicBezTo>
                  <a:pt x="410210" y="904240"/>
                  <a:pt x="389890" y="897890"/>
                  <a:pt x="374650" y="886460"/>
                </a:cubicBezTo>
                <a:cubicBezTo>
                  <a:pt x="353060" y="871220"/>
                  <a:pt x="331470" y="835660"/>
                  <a:pt x="316230" y="807720"/>
                </a:cubicBezTo>
                <a:cubicBezTo>
                  <a:pt x="302260" y="781050"/>
                  <a:pt x="303530" y="759460"/>
                  <a:pt x="285750" y="725170"/>
                </a:cubicBezTo>
                <a:cubicBezTo>
                  <a:pt x="248920" y="654050"/>
                  <a:pt x="124460" y="502920"/>
                  <a:pt x="77470" y="419100"/>
                </a:cubicBezTo>
                <a:cubicBezTo>
                  <a:pt x="46990" y="364490"/>
                  <a:pt x="27940" y="325120"/>
                  <a:pt x="15240" y="278130"/>
                </a:cubicBezTo>
                <a:cubicBezTo>
                  <a:pt x="3810" y="236220"/>
                  <a:pt x="0" y="190500"/>
                  <a:pt x="2540" y="153670"/>
                </a:cubicBezTo>
                <a:cubicBezTo>
                  <a:pt x="5080" y="123190"/>
                  <a:pt x="11430" y="92710"/>
                  <a:pt x="25400" y="69850"/>
                </a:cubicBezTo>
                <a:cubicBezTo>
                  <a:pt x="39370" y="48260"/>
                  <a:pt x="62230" y="27940"/>
                  <a:pt x="85090" y="16510"/>
                </a:cubicBezTo>
                <a:cubicBezTo>
                  <a:pt x="107950" y="5080"/>
                  <a:pt x="137160" y="0"/>
                  <a:pt x="165100" y="1270"/>
                </a:cubicBezTo>
                <a:cubicBezTo>
                  <a:pt x="196850" y="2540"/>
                  <a:pt x="246380" y="13970"/>
                  <a:pt x="265430" y="30480"/>
                </a:cubicBezTo>
                <a:cubicBezTo>
                  <a:pt x="278130" y="40640"/>
                  <a:pt x="283210" y="55880"/>
                  <a:pt x="284480" y="68580"/>
                </a:cubicBezTo>
                <a:cubicBezTo>
                  <a:pt x="285750" y="78740"/>
                  <a:pt x="284480" y="88900"/>
                  <a:pt x="279400" y="97790"/>
                </a:cubicBezTo>
                <a:cubicBezTo>
                  <a:pt x="274320" y="109220"/>
                  <a:pt x="261620" y="123190"/>
                  <a:pt x="250190" y="129540"/>
                </a:cubicBezTo>
                <a:cubicBezTo>
                  <a:pt x="241300" y="134620"/>
                  <a:pt x="220980" y="134620"/>
                  <a:pt x="220980" y="13462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36"/>
          <p:cNvSpPr/>
          <p:nvPr/>
        </p:nvSpPr>
        <p:spPr>
          <a:xfrm>
            <a:off x="2454592" y="4917757"/>
            <a:ext cx="275272" cy="546735"/>
          </a:xfrm>
          <a:custGeom>
            <a:avLst/>
            <a:gdLst/>
            <a:ahLst/>
            <a:cxnLst/>
            <a:rect l="l" t="t" r="r" b="b"/>
            <a:pathLst>
              <a:path w="367030" h="728980" extrusionOk="0">
                <a:moveTo>
                  <a:pt x="129540" y="59690"/>
                </a:moveTo>
                <a:cubicBezTo>
                  <a:pt x="173990" y="276860"/>
                  <a:pt x="222250" y="314960"/>
                  <a:pt x="254000" y="375920"/>
                </a:cubicBezTo>
                <a:cubicBezTo>
                  <a:pt x="293370" y="453390"/>
                  <a:pt x="354330" y="601980"/>
                  <a:pt x="361950" y="654050"/>
                </a:cubicBezTo>
                <a:cubicBezTo>
                  <a:pt x="364490" y="673100"/>
                  <a:pt x="364490" y="683260"/>
                  <a:pt x="359410" y="694690"/>
                </a:cubicBezTo>
                <a:cubicBezTo>
                  <a:pt x="354330" y="706120"/>
                  <a:pt x="341630" y="717550"/>
                  <a:pt x="330200" y="722630"/>
                </a:cubicBezTo>
                <a:cubicBezTo>
                  <a:pt x="318770" y="727710"/>
                  <a:pt x="302260" y="727710"/>
                  <a:pt x="289560" y="723900"/>
                </a:cubicBezTo>
                <a:cubicBezTo>
                  <a:pt x="276860" y="720090"/>
                  <a:pt x="261620" y="711200"/>
                  <a:pt x="257810" y="698500"/>
                </a:cubicBezTo>
                <a:cubicBezTo>
                  <a:pt x="251460" y="680720"/>
                  <a:pt x="265430" y="635000"/>
                  <a:pt x="274320" y="623570"/>
                </a:cubicBezTo>
                <a:cubicBezTo>
                  <a:pt x="279400" y="618490"/>
                  <a:pt x="284480" y="617220"/>
                  <a:pt x="290830" y="615950"/>
                </a:cubicBezTo>
                <a:cubicBezTo>
                  <a:pt x="299720" y="613410"/>
                  <a:pt x="314960" y="610870"/>
                  <a:pt x="326390" y="615950"/>
                </a:cubicBezTo>
                <a:cubicBezTo>
                  <a:pt x="340360" y="622300"/>
                  <a:pt x="359410" y="641350"/>
                  <a:pt x="363220" y="656590"/>
                </a:cubicBezTo>
                <a:cubicBezTo>
                  <a:pt x="367030" y="671830"/>
                  <a:pt x="358140" y="697230"/>
                  <a:pt x="349250" y="708660"/>
                </a:cubicBezTo>
                <a:cubicBezTo>
                  <a:pt x="341630" y="718820"/>
                  <a:pt x="328930" y="723900"/>
                  <a:pt x="317500" y="726440"/>
                </a:cubicBezTo>
                <a:cubicBezTo>
                  <a:pt x="306070" y="728980"/>
                  <a:pt x="292100" y="726440"/>
                  <a:pt x="281940" y="721360"/>
                </a:cubicBezTo>
                <a:cubicBezTo>
                  <a:pt x="271780" y="716280"/>
                  <a:pt x="261620" y="707390"/>
                  <a:pt x="256540" y="695960"/>
                </a:cubicBezTo>
                <a:cubicBezTo>
                  <a:pt x="251460" y="681990"/>
                  <a:pt x="251460" y="655320"/>
                  <a:pt x="257810" y="641350"/>
                </a:cubicBezTo>
                <a:cubicBezTo>
                  <a:pt x="262890" y="629920"/>
                  <a:pt x="273050" y="621030"/>
                  <a:pt x="284480" y="617220"/>
                </a:cubicBezTo>
                <a:cubicBezTo>
                  <a:pt x="298450" y="612140"/>
                  <a:pt x="323850" y="613410"/>
                  <a:pt x="337820" y="622300"/>
                </a:cubicBezTo>
                <a:cubicBezTo>
                  <a:pt x="350520" y="631190"/>
                  <a:pt x="363220" y="652780"/>
                  <a:pt x="364490" y="668020"/>
                </a:cubicBezTo>
                <a:cubicBezTo>
                  <a:pt x="365760" y="680720"/>
                  <a:pt x="354330" y="703580"/>
                  <a:pt x="353060" y="703580"/>
                </a:cubicBezTo>
                <a:cubicBezTo>
                  <a:pt x="350520" y="703580"/>
                  <a:pt x="355600" y="641350"/>
                  <a:pt x="356870" y="641350"/>
                </a:cubicBezTo>
                <a:cubicBezTo>
                  <a:pt x="358140" y="641350"/>
                  <a:pt x="365760" y="680720"/>
                  <a:pt x="359410" y="694690"/>
                </a:cubicBezTo>
                <a:cubicBezTo>
                  <a:pt x="353060" y="708660"/>
                  <a:pt x="332740" y="722630"/>
                  <a:pt x="317500" y="726440"/>
                </a:cubicBezTo>
                <a:cubicBezTo>
                  <a:pt x="304800" y="728980"/>
                  <a:pt x="290830" y="725170"/>
                  <a:pt x="276860" y="718820"/>
                </a:cubicBezTo>
                <a:cubicBezTo>
                  <a:pt x="256540" y="709930"/>
                  <a:pt x="227330" y="693420"/>
                  <a:pt x="208280" y="666750"/>
                </a:cubicBezTo>
                <a:cubicBezTo>
                  <a:pt x="180340" y="626110"/>
                  <a:pt x="179070" y="543560"/>
                  <a:pt x="152400" y="480060"/>
                </a:cubicBezTo>
                <a:cubicBezTo>
                  <a:pt x="121920" y="407670"/>
                  <a:pt x="53340" y="320040"/>
                  <a:pt x="30480" y="257810"/>
                </a:cubicBezTo>
                <a:cubicBezTo>
                  <a:pt x="15240" y="217170"/>
                  <a:pt x="13970" y="186690"/>
                  <a:pt x="10160" y="151130"/>
                </a:cubicBezTo>
                <a:cubicBezTo>
                  <a:pt x="6350" y="114300"/>
                  <a:pt x="0" y="63500"/>
                  <a:pt x="10160" y="39370"/>
                </a:cubicBezTo>
                <a:cubicBezTo>
                  <a:pt x="16510" y="24130"/>
                  <a:pt x="27940" y="13970"/>
                  <a:pt x="40640" y="7620"/>
                </a:cubicBezTo>
                <a:cubicBezTo>
                  <a:pt x="53340" y="1270"/>
                  <a:pt x="72390" y="0"/>
                  <a:pt x="85090" y="3810"/>
                </a:cubicBezTo>
                <a:cubicBezTo>
                  <a:pt x="99060" y="7620"/>
                  <a:pt x="113030" y="21590"/>
                  <a:pt x="120650" y="31750"/>
                </a:cubicBezTo>
                <a:cubicBezTo>
                  <a:pt x="127000" y="40640"/>
                  <a:pt x="129540" y="59690"/>
                  <a:pt x="129540" y="5969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36"/>
          <p:cNvSpPr/>
          <p:nvPr/>
        </p:nvSpPr>
        <p:spPr>
          <a:xfrm>
            <a:off x="2726055" y="5125402"/>
            <a:ext cx="283845" cy="254318"/>
          </a:xfrm>
          <a:custGeom>
            <a:avLst/>
            <a:gdLst/>
            <a:ahLst/>
            <a:cxnLst/>
            <a:rect l="l" t="t" r="r" b="b"/>
            <a:pathLst>
              <a:path w="378460" h="339090" extrusionOk="0">
                <a:moveTo>
                  <a:pt x="55880" y="226060"/>
                </a:moveTo>
                <a:cubicBezTo>
                  <a:pt x="300990" y="11430"/>
                  <a:pt x="313690" y="10160"/>
                  <a:pt x="327660" y="15240"/>
                </a:cubicBezTo>
                <a:cubicBezTo>
                  <a:pt x="344170" y="20320"/>
                  <a:pt x="365760" y="40640"/>
                  <a:pt x="372110" y="55880"/>
                </a:cubicBezTo>
                <a:cubicBezTo>
                  <a:pt x="378460" y="69850"/>
                  <a:pt x="374650" y="90170"/>
                  <a:pt x="370840" y="102870"/>
                </a:cubicBezTo>
                <a:cubicBezTo>
                  <a:pt x="367030" y="113030"/>
                  <a:pt x="363220" y="116840"/>
                  <a:pt x="353060" y="127000"/>
                </a:cubicBezTo>
                <a:cubicBezTo>
                  <a:pt x="317500" y="162560"/>
                  <a:pt x="144780" y="300990"/>
                  <a:pt x="90170" y="320040"/>
                </a:cubicBezTo>
                <a:cubicBezTo>
                  <a:pt x="69850" y="327660"/>
                  <a:pt x="55880" y="325120"/>
                  <a:pt x="43180" y="321310"/>
                </a:cubicBezTo>
                <a:cubicBezTo>
                  <a:pt x="33020" y="318770"/>
                  <a:pt x="22860" y="312420"/>
                  <a:pt x="16510" y="303530"/>
                </a:cubicBezTo>
                <a:cubicBezTo>
                  <a:pt x="7620" y="293370"/>
                  <a:pt x="0" y="274320"/>
                  <a:pt x="0" y="260350"/>
                </a:cubicBezTo>
                <a:cubicBezTo>
                  <a:pt x="0" y="245110"/>
                  <a:pt x="3810" y="233680"/>
                  <a:pt x="16510" y="215900"/>
                </a:cubicBezTo>
                <a:cubicBezTo>
                  <a:pt x="46990" y="173990"/>
                  <a:pt x="182880" y="62230"/>
                  <a:pt x="231140" y="46990"/>
                </a:cubicBezTo>
                <a:cubicBezTo>
                  <a:pt x="251460" y="40640"/>
                  <a:pt x="265430" y="44450"/>
                  <a:pt x="278130" y="48260"/>
                </a:cubicBezTo>
                <a:cubicBezTo>
                  <a:pt x="288290" y="52070"/>
                  <a:pt x="297180" y="57150"/>
                  <a:pt x="303530" y="66040"/>
                </a:cubicBezTo>
                <a:cubicBezTo>
                  <a:pt x="311150" y="76200"/>
                  <a:pt x="318770" y="95250"/>
                  <a:pt x="318770" y="110490"/>
                </a:cubicBezTo>
                <a:cubicBezTo>
                  <a:pt x="318770" y="124460"/>
                  <a:pt x="314960" y="135890"/>
                  <a:pt x="302260" y="153670"/>
                </a:cubicBezTo>
                <a:cubicBezTo>
                  <a:pt x="273050" y="194310"/>
                  <a:pt x="149860" y="299720"/>
                  <a:pt x="105410" y="323850"/>
                </a:cubicBezTo>
                <a:cubicBezTo>
                  <a:pt x="86360" y="334010"/>
                  <a:pt x="74930" y="337820"/>
                  <a:pt x="60960" y="336550"/>
                </a:cubicBezTo>
                <a:cubicBezTo>
                  <a:pt x="46990" y="335280"/>
                  <a:pt x="29210" y="327660"/>
                  <a:pt x="19050" y="317500"/>
                </a:cubicBezTo>
                <a:cubicBezTo>
                  <a:pt x="8890" y="307340"/>
                  <a:pt x="1270" y="289560"/>
                  <a:pt x="1270" y="274320"/>
                </a:cubicBezTo>
                <a:cubicBezTo>
                  <a:pt x="1270" y="260350"/>
                  <a:pt x="3810" y="247650"/>
                  <a:pt x="15240" y="229870"/>
                </a:cubicBezTo>
                <a:cubicBezTo>
                  <a:pt x="46990" y="181610"/>
                  <a:pt x="207010" y="45720"/>
                  <a:pt x="265430" y="17780"/>
                </a:cubicBezTo>
                <a:cubicBezTo>
                  <a:pt x="290830" y="6350"/>
                  <a:pt x="308610" y="2540"/>
                  <a:pt x="326390" y="6350"/>
                </a:cubicBezTo>
                <a:cubicBezTo>
                  <a:pt x="341630" y="10160"/>
                  <a:pt x="356870" y="22860"/>
                  <a:pt x="364490" y="35560"/>
                </a:cubicBezTo>
                <a:cubicBezTo>
                  <a:pt x="372110" y="48260"/>
                  <a:pt x="374650" y="68580"/>
                  <a:pt x="373380" y="82550"/>
                </a:cubicBezTo>
                <a:cubicBezTo>
                  <a:pt x="372110" y="93980"/>
                  <a:pt x="369570" y="99060"/>
                  <a:pt x="360680" y="111760"/>
                </a:cubicBezTo>
                <a:cubicBezTo>
                  <a:pt x="331470" y="149860"/>
                  <a:pt x="167640" y="283210"/>
                  <a:pt x="121920" y="306070"/>
                </a:cubicBezTo>
                <a:cubicBezTo>
                  <a:pt x="106680" y="313690"/>
                  <a:pt x="97790" y="317500"/>
                  <a:pt x="86360" y="314960"/>
                </a:cubicBezTo>
                <a:cubicBezTo>
                  <a:pt x="72390" y="312420"/>
                  <a:pt x="49530" y="297180"/>
                  <a:pt x="41910" y="284480"/>
                </a:cubicBezTo>
                <a:cubicBezTo>
                  <a:pt x="35560" y="274320"/>
                  <a:pt x="34290" y="259080"/>
                  <a:pt x="36830" y="247650"/>
                </a:cubicBezTo>
                <a:cubicBezTo>
                  <a:pt x="39370" y="236220"/>
                  <a:pt x="44450" y="223520"/>
                  <a:pt x="53340" y="215900"/>
                </a:cubicBezTo>
                <a:cubicBezTo>
                  <a:pt x="62230" y="208280"/>
                  <a:pt x="74930" y="200660"/>
                  <a:pt x="87630" y="200660"/>
                </a:cubicBezTo>
                <a:cubicBezTo>
                  <a:pt x="102870" y="200660"/>
                  <a:pt x="127000" y="208280"/>
                  <a:pt x="137160" y="220980"/>
                </a:cubicBezTo>
                <a:cubicBezTo>
                  <a:pt x="147320" y="232410"/>
                  <a:pt x="151130" y="257810"/>
                  <a:pt x="147320" y="273050"/>
                </a:cubicBezTo>
                <a:cubicBezTo>
                  <a:pt x="143510" y="288290"/>
                  <a:pt x="125730" y="307340"/>
                  <a:pt x="110490" y="312420"/>
                </a:cubicBezTo>
                <a:cubicBezTo>
                  <a:pt x="95250" y="317500"/>
                  <a:pt x="71120" y="313690"/>
                  <a:pt x="58420" y="303530"/>
                </a:cubicBezTo>
                <a:cubicBezTo>
                  <a:pt x="45720" y="293370"/>
                  <a:pt x="34290" y="273050"/>
                  <a:pt x="35560" y="254000"/>
                </a:cubicBezTo>
                <a:cubicBezTo>
                  <a:pt x="38100" y="228600"/>
                  <a:pt x="66040" y="196850"/>
                  <a:pt x="95250" y="165100"/>
                </a:cubicBezTo>
                <a:cubicBezTo>
                  <a:pt x="139700" y="116840"/>
                  <a:pt x="245110" y="15240"/>
                  <a:pt x="294640" y="5080"/>
                </a:cubicBezTo>
                <a:cubicBezTo>
                  <a:pt x="318770" y="0"/>
                  <a:pt x="341630" y="10160"/>
                  <a:pt x="354330" y="22860"/>
                </a:cubicBezTo>
                <a:cubicBezTo>
                  <a:pt x="367030" y="35560"/>
                  <a:pt x="375920" y="64770"/>
                  <a:pt x="373380" y="82550"/>
                </a:cubicBezTo>
                <a:cubicBezTo>
                  <a:pt x="372110" y="97790"/>
                  <a:pt x="364490" y="106680"/>
                  <a:pt x="349250" y="123190"/>
                </a:cubicBezTo>
                <a:cubicBezTo>
                  <a:pt x="309880" y="167640"/>
                  <a:pt x="146050" y="311150"/>
                  <a:pt x="92710" y="331470"/>
                </a:cubicBezTo>
                <a:cubicBezTo>
                  <a:pt x="72390" y="339090"/>
                  <a:pt x="58420" y="337820"/>
                  <a:pt x="45720" y="334010"/>
                </a:cubicBezTo>
                <a:cubicBezTo>
                  <a:pt x="35560" y="331470"/>
                  <a:pt x="26670" y="326390"/>
                  <a:pt x="19050" y="317500"/>
                </a:cubicBezTo>
                <a:cubicBezTo>
                  <a:pt x="10160" y="307340"/>
                  <a:pt x="1270" y="289560"/>
                  <a:pt x="1270" y="274320"/>
                </a:cubicBezTo>
                <a:cubicBezTo>
                  <a:pt x="1270" y="260350"/>
                  <a:pt x="3810" y="247650"/>
                  <a:pt x="15240" y="229870"/>
                </a:cubicBezTo>
                <a:cubicBezTo>
                  <a:pt x="43180" y="187960"/>
                  <a:pt x="171450" y="77470"/>
                  <a:pt x="217170" y="54610"/>
                </a:cubicBezTo>
                <a:cubicBezTo>
                  <a:pt x="236220" y="44450"/>
                  <a:pt x="248920" y="41910"/>
                  <a:pt x="262890" y="44450"/>
                </a:cubicBezTo>
                <a:cubicBezTo>
                  <a:pt x="276860" y="46990"/>
                  <a:pt x="294640" y="54610"/>
                  <a:pt x="303530" y="66040"/>
                </a:cubicBezTo>
                <a:cubicBezTo>
                  <a:pt x="312420" y="77470"/>
                  <a:pt x="318770" y="95250"/>
                  <a:pt x="318770" y="110490"/>
                </a:cubicBezTo>
                <a:cubicBezTo>
                  <a:pt x="318770" y="124460"/>
                  <a:pt x="314960" y="137160"/>
                  <a:pt x="302260" y="153670"/>
                </a:cubicBezTo>
                <a:cubicBezTo>
                  <a:pt x="271780" y="194310"/>
                  <a:pt x="137160" y="303530"/>
                  <a:pt x="90170" y="320040"/>
                </a:cubicBezTo>
                <a:cubicBezTo>
                  <a:pt x="69850" y="327660"/>
                  <a:pt x="55880" y="325120"/>
                  <a:pt x="43180" y="321310"/>
                </a:cubicBezTo>
                <a:cubicBezTo>
                  <a:pt x="33020" y="318770"/>
                  <a:pt x="22860" y="312420"/>
                  <a:pt x="16510" y="303530"/>
                </a:cubicBezTo>
                <a:cubicBezTo>
                  <a:pt x="7620" y="293370"/>
                  <a:pt x="0" y="274320"/>
                  <a:pt x="0" y="260350"/>
                </a:cubicBezTo>
                <a:cubicBezTo>
                  <a:pt x="0" y="245110"/>
                  <a:pt x="3810" y="233680"/>
                  <a:pt x="16510" y="215900"/>
                </a:cubicBezTo>
                <a:cubicBezTo>
                  <a:pt x="50800" y="170180"/>
                  <a:pt x="236220" y="41910"/>
                  <a:pt x="281940" y="20320"/>
                </a:cubicBezTo>
                <a:cubicBezTo>
                  <a:pt x="295910" y="13970"/>
                  <a:pt x="300990" y="11430"/>
                  <a:pt x="312420" y="12700"/>
                </a:cubicBezTo>
                <a:cubicBezTo>
                  <a:pt x="325120" y="13970"/>
                  <a:pt x="344170" y="20320"/>
                  <a:pt x="354330" y="30480"/>
                </a:cubicBezTo>
                <a:cubicBezTo>
                  <a:pt x="364490" y="40640"/>
                  <a:pt x="373380" y="57150"/>
                  <a:pt x="374650" y="71120"/>
                </a:cubicBezTo>
                <a:cubicBezTo>
                  <a:pt x="375920" y="85090"/>
                  <a:pt x="374650" y="97790"/>
                  <a:pt x="363220" y="115570"/>
                </a:cubicBezTo>
                <a:cubicBezTo>
                  <a:pt x="335280" y="161290"/>
                  <a:pt x="186690" y="285750"/>
                  <a:pt x="134620" y="312420"/>
                </a:cubicBezTo>
                <a:cubicBezTo>
                  <a:pt x="113030" y="323850"/>
                  <a:pt x="96520" y="328930"/>
                  <a:pt x="81280" y="326390"/>
                </a:cubicBezTo>
                <a:cubicBezTo>
                  <a:pt x="68580" y="323850"/>
                  <a:pt x="54610" y="312420"/>
                  <a:pt x="46990" y="302260"/>
                </a:cubicBezTo>
                <a:cubicBezTo>
                  <a:pt x="39370" y="292100"/>
                  <a:pt x="35560" y="275590"/>
                  <a:pt x="36830" y="262890"/>
                </a:cubicBezTo>
                <a:cubicBezTo>
                  <a:pt x="38100" y="250190"/>
                  <a:pt x="55880" y="226060"/>
                  <a:pt x="55880" y="226060"/>
                </a:cubicBezTo>
              </a:path>
            </a:pathLst>
          </a:custGeom>
          <a:solidFill>
            <a:srgbClr val="CAD3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3" name="Google Shape;563;p36"/>
          <p:cNvGrpSpPr/>
          <p:nvPr/>
        </p:nvGrpSpPr>
        <p:grpSpPr>
          <a:xfrm>
            <a:off x="2422207" y="4894898"/>
            <a:ext cx="836295" cy="656273"/>
            <a:chOff x="41910" y="46990"/>
            <a:chExt cx="1115060" cy="875030"/>
          </a:xfrm>
        </p:grpSpPr>
        <p:sp>
          <p:nvSpPr>
            <p:cNvPr id="564" name="Google Shape;564;p36"/>
            <p:cNvSpPr/>
            <p:nvPr/>
          </p:nvSpPr>
          <p:spPr>
            <a:xfrm>
              <a:off x="41910" y="46990"/>
              <a:ext cx="1115060" cy="875030"/>
            </a:xfrm>
            <a:custGeom>
              <a:avLst/>
              <a:gdLst/>
              <a:ahLst/>
              <a:cxnLst/>
              <a:rect l="l" t="t" r="r" b="b"/>
              <a:pathLst>
                <a:path w="1115060" h="875030" extrusionOk="0">
                  <a:moveTo>
                    <a:pt x="248920" y="52070"/>
                  </a:moveTo>
                  <a:cubicBezTo>
                    <a:pt x="334010" y="368300"/>
                    <a:pt x="459740" y="596900"/>
                    <a:pt x="466090" y="675640"/>
                  </a:cubicBezTo>
                  <a:cubicBezTo>
                    <a:pt x="468630" y="704850"/>
                    <a:pt x="463550" y="722630"/>
                    <a:pt x="452120" y="736600"/>
                  </a:cubicBezTo>
                  <a:cubicBezTo>
                    <a:pt x="440690" y="750570"/>
                    <a:pt x="411480" y="762000"/>
                    <a:pt x="393700" y="759460"/>
                  </a:cubicBezTo>
                  <a:cubicBezTo>
                    <a:pt x="374650" y="756920"/>
                    <a:pt x="358140" y="745490"/>
                    <a:pt x="341630" y="723900"/>
                  </a:cubicBezTo>
                  <a:cubicBezTo>
                    <a:pt x="302260" y="673100"/>
                    <a:pt x="261620" y="508000"/>
                    <a:pt x="229870" y="403860"/>
                  </a:cubicBezTo>
                  <a:cubicBezTo>
                    <a:pt x="200660" y="308610"/>
                    <a:pt x="148590" y="181610"/>
                    <a:pt x="154940" y="124460"/>
                  </a:cubicBezTo>
                  <a:cubicBezTo>
                    <a:pt x="157480" y="96520"/>
                    <a:pt x="170180" y="77470"/>
                    <a:pt x="185420" y="66040"/>
                  </a:cubicBezTo>
                  <a:cubicBezTo>
                    <a:pt x="198120" y="55880"/>
                    <a:pt x="218440" y="52070"/>
                    <a:pt x="233680" y="54610"/>
                  </a:cubicBezTo>
                  <a:cubicBezTo>
                    <a:pt x="251460" y="58420"/>
                    <a:pt x="270510" y="68580"/>
                    <a:pt x="287020" y="92710"/>
                  </a:cubicBezTo>
                  <a:cubicBezTo>
                    <a:pt x="326390" y="148590"/>
                    <a:pt x="360680" y="363220"/>
                    <a:pt x="391160" y="447040"/>
                  </a:cubicBezTo>
                  <a:cubicBezTo>
                    <a:pt x="408940" y="495300"/>
                    <a:pt x="414020" y="553720"/>
                    <a:pt x="439420" y="558800"/>
                  </a:cubicBezTo>
                  <a:cubicBezTo>
                    <a:pt x="471170" y="565150"/>
                    <a:pt x="539750" y="461010"/>
                    <a:pt x="576580" y="435610"/>
                  </a:cubicBezTo>
                  <a:cubicBezTo>
                    <a:pt x="596900" y="421640"/>
                    <a:pt x="612140" y="412750"/>
                    <a:pt x="629920" y="408940"/>
                  </a:cubicBezTo>
                  <a:cubicBezTo>
                    <a:pt x="646430" y="405130"/>
                    <a:pt x="664210" y="403860"/>
                    <a:pt x="678180" y="410210"/>
                  </a:cubicBezTo>
                  <a:cubicBezTo>
                    <a:pt x="692150" y="416560"/>
                    <a:pt x="706120" y="429260"/>
                    <a:pt x="712470" y="443230"/>
                  </a:cubicBezTo>
                  <a:cubicBezTo>
                    <a:pt x="718820" y="459740"/>
                    <a:pt x="718820" y="482600"/>
                    <a:pt x="712470" y="505460"/>
                  </a:cubicBezTo>
                  <a:cubicBezTo>
                    <a:pt x="702310" y="541020"/>
                    <a:pt x="652780" y="601980"/>
                    <a:pt x="631190" y="631190"/>
                  </a:cubicBezTo>
                  <a:cubicBezTo>
                    <a:pt x="618490" y="647700"/>
                    <a:pt x="612140" y="659130"/>
                    <a:pt x="599440" y="668020"/>
                  </a:cubicBezTo>
                  <a:cubicBezTo>
                    <a:pt x="586740" y="676910"/>
                    <a:pt x="570230" y="683260"/>
                    <a:pt x="554990" y="681990"/>
                  </a:cubicBezTo>
                  <a:cubicBezTo>
                    <a:pt x="537210" y="679450"/>
                    <a:pt x="510540" y="665480"/>
                    <a:pt x="501650" y="650240"/>
                  </a:cubicBezTo>
                  <a:cubicBezTo>
                    <a:pt x="492760" y="635000"/>
                    <a:pt x="488950" y="613410"/>
                    <a:pt x="497840" y="589280"/>
                  </a:cubicBezTo>
                  <a:cubicBezTo>
                    <a:pt x="516890" y="538480"/>
                    <a:pt x="614680" y="459740"/>
                    <a:pt x="688340" y="389890"/>
                  </a:cubicBezTo>
                  <a:cubicBezTo>
                    <a:pt x="779780" y="303530"/>
                    <a:pt x="956310" y="142240"/>
                    <a:pt x="1010920" y="114300"/>
                  </a:cubicBezTo>
                  <a:cubicBezTo>
                    <a:pt x="1026160" y="106680"/>
                    <a:pt x="1032510" y="105410"/>
                    <a:pt x="1045210" y="106680"/>
                  </a:cubicBezTo>
                  <a:cubicBezTo>
                    <a:pt x="1060450" y="107950"/>
                    <a:pt x="1080770" y="114300"/>
                    <a:pt x="1092200" y="125730"/>
                  </a:cubicBezTo>
                  <a:cubicBezTo>
                    <a:pt x="1104900" y="139700"/>
                    <a:pt x="1115060" y="170180"/>
                    <a:pt x="1113790" y="189230"/>
                  </a:cubicBezTo>
                  <a:cubicBezTo>
                    <a:pt x="1112520" y="205740"/>
                    <a:pt x="1101090" y="217170"/>
                    <a:pt x="1088390" y="233680"/>
                  </a:cubicBezTo>
                  <a:cubicBezTo>
                    <a:pt x="1066800" y="261620"/>
                    <a:pt x="1026160" y="294640"/>
                    <a:pt x="981710" y="332740"/>
                  </a:cubicBezTo>
                  <a:cubicBezTo>
                    <a:pt x="914400" y="391160"/>
                    <a:pt x="774700" y="506730"/>
                    <a:pt x="718820" y="548640"/>
                  </a:cubicBezTo>
                  <a:cubicBezTo>
                    <a:pt x="693420" y="567690"/>
                    <a:pt x="680720" y="581660"/>
                    <a:pt x="661670" y="588010"/>
                  </a:cubicBezTo>
                  <a:cubicBezTo>
                    <a:pt x="646430" y="593090"/>
                    <a:pt x="629920" y="595630"/>
                    <a:pt x="615950" y="591820"/>
                  </a:cubicBezTo>
                  <a:cubicBezTo>
                    <a:pt x="601980" y="588010"/>
                    <a:pt x="585470" y="576580"/>
                    <a:pt x="577850" y="565150"/>
                  </a:cubicBezTo>
                  <a:cubicBezTo>
                    <a:pt x="570230" y="552450"/>
                    <a:pt x="566420" y="538480"/>
                    <a:pt x="567690" y="519430"/>
                  </a:cubicBezTo>
                  <a:cubicBezTo>
                    <a:pt x="570230" y="486410"/>
                    <a:pt x="591820" y="434340"/>
                    <a:pt x="621030" y="386080"/>
                  </a:cubicBezTo>
                  <a:cubicBezTo>
                    <a:pt x="664210" y="316230"/>
                    <a:pt x="759460" y="201930"/>
                    <a:pt x="821690" y="156210"/>
                  </a:cubicBezTo>
                  <a:cubicBezTo>
                    <a:pt x="861060" y="127000"/>
                    <a:pt x="933450" y="110490"/>
                    <a:pt x="932180" y="105410"/>
                  </a:cubicBezTo>
                  <a:cubicBezTo>
                    <a:pt x="930910" y="102870"/>
                    <a:pt x="877570" y="114300"/>
                    <a:pt x="877570" y="113030"/>
                  </a:cubicBezTo>
                  <a:cubicBezTo>
                    <a:pt x="877570" y="111760"/>
                    <a:pt x="909320" y="96520"/>
                    <a:pt x="924560" y="96520"/>
                  </a:cubicBezTo>
                  <a:cubicBezTo>
                    <a:pt x="939800" y="96520"/>
                    <a:pt x="958850" y="104140"/>
                    <a:pt x="970280" y="114300"/>
                  </a:cubicBezTo>
                  <a:cubicBezTo>
                    <a:pt x="981710" y="124460"/>
                    <a:pt x="991870" y="143510"/>
                    <a:pt x="993140" y="158750"/>
                  </a:cubicBezTo>
                  <a:cubicBezTo>
                    <a:pt x="994410" y="173990"/>
                    <a:pt x="991870" y="186690"/>
                    <a:pt x="980440" y="207010"/>
                  </a:cubicBezTo>
                  <a:cubicBezTo>
                    <a:pt x="951230" y="261620"/>
                    <a:pt x="807720" y="407670"/>
                    <a:pt x="750570" y="464820"/>
                  </a:cubicBezTo>
                  <a:cubicBezTo>
                    <a:pt x="718820" y="496570"/>
                    <a:pt x="697230" y="520700"/>
                    <a:pt x="673100" y="533400"/>
                  </a:cubicBezTo>
                  <a:cubicBezTo>
                    <a:pt x="656590" y="542290"/>
                    <a:pt x="640080" y="546100"/>
                    <a:pt x="624840" y="543560"/>
                  </a:cubicBezTo>
                  <a:cubicBezTo>
                    <a:pt x="607060" y="539750"/>
                    <a:pt x="581660" y="524510"/>
                    <a:pt x="572770" y="508000"/>
                  </a:cubicBezTo>
                  <a:cubicBezTo>
                    <a:pt x="563880" y="491490"/>
                    <a:pt x="566420" y="467360"/>
                    <a:pt x="574040" y="444500"/>
                  </a:cubicBezTo>
                  <a:cubicBezTo>
                    <a:pt x="586740" y="408940"/>
                    <a:pt x="628650" y="365760"/>
                    <a:pt x="664210" y="325120"/>
                  </a:cubicBezTo>
                  <a:cubicBezTo>
                    <a:pt x="706120" y="276860"/>
                    <a:pt x="773430" y="200660"/>
                    <a:pt x="810260" y="175260"/>
                  </a:cubicBezTo>
                  <a:cubicBezTo>
                    <a:pt x="828040" y="162560"/>
                    <a:pt x="839470" y="156210"/>
                    <a:pt x="854710" y="156210"/>
                  </a:cubicBezTo>
                  <a:cubicBezTo>
                    <a:pt x="869950" y="156210"/>
                    <a:pt x="889000" y="162560"/>
                    <a:pt x="900430" y="171450"/>
                  </a:cubicBezTo>
                  <a:cubicBezTo>
                    <a:pt x="911860" y="181610"/>
                    <a:pt x="923290" y="198120"/>
                    <a:pt x="925830" y="213360"/>
                  </a:cubicBezTo>
                  <a:cubicBezTo>
                    <a:pt x="928370" y="228600"/>
                    <a:pt x="925830" y="241300"/>
                    <a:pt x="915670" y="260350"/>
                  </a:cubicBezTo>
                  <a:cubicBezTo>
                    <a:pt x="890270" y="308610"/>
                    <a:pt x="784860" y="408940"/>
                    <a:pt x="718820" y="473710"/>
                  </a:cubicBezTo>
                  <a:cubicBezTo>
                    <a:pt x="657860" y="532130"/>
                    <a:pt x="595630" y="604520"/>
                    <a:pt x="534670" y="633730"/>
                  </a:cubicBezTo>
                  <a:cubicBezTo>
                    <a:pt x="488950" y="655320"/>
                    <a:pt x="434340" y="665480"/>
                    <a:pt x="400050" y="656590"/>
                  </a:cubicBezTo>
                  <a:cubicBezTo>
                    <a:pt x="373380" y="650240"/>
                    <a:pt x="360680" y="629920"/>
                    <a:pt x="339090" y="607060"/>
                  </a:cubicBezTo>
                  <a:cubicBezTo>
                    <a:pt x="306070" y="572770"/>
                    <a:pt x="266700" y="499110"/>
                    <a:pt x="233680" y="461010"/>
                  </a:cubicBezTo>
                  <a:cubicBezTo>
                    <a:pt x="210820" y="433070"/>
                    <a:pt x="165100" y="398780"/>
                    <a:pt x="167640" y="394970"/>
                  </a:cubicBezTo>
                  <a:cubicBezTo>
                    <a:pt x="170180" y="392430"/>
                    <a:pt x="210820" y="411480"/>
                    <a:pt x="237490" y="434340"/>
                  </a:cubicBezTo>
                  <a:cubicBezTo>
                    <a:pt x="288290" y="477520"/>
                    <a:pt x="396240" y="613410"/>
                    <a:pt x="419100" y="669290"/>
                  </a:cubicBezTo>
                  <a:cubicBezTo>
                    <a:pt x="429260" y="695960"/>
                    <a:pt x="430530" y="717550"/>
                    <a:pt x="425450" y="734060"/>
                  </a:cubicBezTo>
                  <a:cubicBezTo>
                    <a:pt x="421640" y="745490"/>
                    <a:pt x="414020" y="754380"/>
                    <a:pt x="405130" y="760730"/>
                  </a:cubicBezTo>
                  <a:cubicBezTo>
                    <a:pt x="393700" y="769620"/>
                    <a:pt x="374650" y="777240"/>
                    <a:pt x="359410" y="777240"/>
                  </a:cubicBezTo>
                  <a:cubicBezTo>
                    <a:pt x="344170" y="777240"/>
                    <a:pt x="331470" y="774700"/>
                    <a:pt x="313690" y="759460"/>
                  </a:cubicBezTo>
                  <a:cubicBezTo>
                    <a:pt x="261620" y="713740"/>
                    <a:pt x="151130" y="492760"/>
                    <a:pt x="99060" y="373380"/>
                  </a:cubicBezTo>
                  <a:cubicBezTo>
                    <a:pt x="57150" y="278130"/>
                    <a:pt x="6350" y="162560"/>
                    <a:pt x="8890" y="104140"/>
                  </a:cubicBezTo>
                  <a:cubicBezTo>
                    <a:pt x="10160" y="74930"/>
                    <a:pt x="20320" y="53340"/>
                    <a:pt x="35560" y="40640"/>
                  </a:cubicBezTo>
                  <a:cubicBezTo>
                    <a:pt x="50800" y="27940"/>
                    <a:pt x="83820" y="21590"/>
                    <a:pt x="102870" y="25400"/>
                  </a:cubicBezTo>
                  <a:cubicBezTo>
                    <a:pt x="119380" y="29210"/>
                    <a:pt x="134620" y="39370"/>
                    <a:pt x="144780" y="57150"/>
                  </a:cubicBezTo>
                  <a:cubicBezTo>
                    <a:pt x="163830" y="90170"/>
                    <a:pt x="146050" y="158750"/>
                    <a:pt x="166370" y="228600"/>
                  </a:cubicBezTo>
                  <a:cubicBezTo>
                    <a:pt x="201930" y="350520"/>
                    <a:pt x="300990" y="676910"/>
                    <a:pt x="397510" y="709930"/>
                  </a:cubicBezTo>
                  <a:cubicBezTo>
                    <a:pt x="464820" y="732790"/>
                    <a:pt x="577850" y="628650"/>
                    <a:pt x="627380" y="593090"/>
                  </a:cubicBezTo>
                  <a:cubicBezTo>
                    <a:pt x="655320" y="572770"/>
                    <a:pt x="660400" y="565150"/>
                    <a:pt x="684530" y="537210"/>
                  </a:cubicBezTo>
                  <a:cubicBezTo>
                    <a:pt x="737870" y="477520"/>
                    <a:pt x="849630" y="252730"/>
                    <a:pt x="915670" y="233680"/>
                  </a:cubicBezTo>
                  <a:cubicBezTo>
                    <a:pt x="948690" y="224790"/>
                    <a:pt x="1004570" y="247650"/>
                    <a:pt x="1007110" y="269240"/>
                  </a:cubicBezTo>
                  <a:cubicBezTo>
                    <a:pt x="1014730" y="327660"/>
                    <a:pt x="567690" y="646430"/>
                    <a:pt x="449580" y="660400"/>
                  </a:cubicBezTo>
                  <a:cubicBezTo>
                    <a:pt x="398780" y="666750"/>
                    <a:pt x="350520" y="641350"/>
                    <a:pt x="335280" y="615950"/>
                  </a:cubicBezTo>
                  <a:cubicBezTo>
                    <a:pt x="322580" y="594360"/>
                    <a:pt x="334010" y="557530"/>
                    <a:pt x="344170" y="530860"/>
                  </a:cubicBezTo>
                  <a:cubicBezTo>
                    <a:pt x="354330" y="504190"/>
                    <a:pt x="369570" y="486410"/>
                    <a:pt x="394970" y="458470"/>
                  </a:cubicBezTo>
                  <a:cubicBezTo>
                    <a:pt x="440690" y="407670"/>
                    <a:pt x="558800" y="292100"/>
                    <a:pt x="613410" y="271780"/>
                  </a:cubicBezTo>
                  <a:cubicBezTo>
                    <a:pt x="640080" y="261620"/>
                    <a:pt x="664210" y="266700"/>
                    <a:pt x="680720" y="273050"/>
                  </a:cubicBezTo>
                  <a:cubicBezTo>
                    <a:pt x="692150" y="278130"/>
                    <a:pt x="699770" y="287020"/>
                    <a:pt x="706120" y="297180"/>
                  </a:cubicBezTo>
                  <a:cubicBezTo>
                    <a:pt x="713740" y="309880"/>
                    <a:pt x="720090" y="331470"/>
                    <a:pt x="717550" y="346710"/>
                  </a:cubicBezTo>
                  <a:cubicBezTo>
                    <a:pt x="715010" y="361950"/>
                    <a:pt x="707390" y="374650"/>
                    <a:pt x="692150" y="391160"/>
                  </a:cubicBezTo>
                  <a:cubicBezTo>
                    <a:pt x="661670" y="422910"/>
                    <a:pt x="560070" y="494030"/>
                    <a:pt x="519430" y="500380"/>
                  </a:cubicBezTo>
                  <a:cubicBezTo>
                    <a:pt x="499110" y="502920"/>
                    <a:pt x="482600" y="494030"/>
                    <a:pt x="471170" y="486410"/>
                  </a:cubicBezTo>
                  <a:cubicBezTo>
                    <a:pt x="461010" y="480060"/>
                    <a:pt x="453390" y="471170"/>
                    <a:pt x="449580" y="459740"/>
                  </a:cubicBezTo>
                  <a:cubicBezTo>
                    <a:pt x="444500" y="445770"/>
                    <a:pt x="441960" y="422910"/>
                    <a:pt x="445770" y="408940"/>
                  </a:cubicBezTo>
                  <a:cubicBezTo>
                    <a:pt x="448310" y="397510"/>
                    <a:pt x="450850" y="392430"/>
                    <a:pt x="463550" y="379730"/>
                  </a:cubicBezTo>
                  <a:cubicBezTo>
                    <a:pt x="513080" y="325120"/>
                    <a:pt x="835660" y="71120"/>
                    <a:pt x="915670" y="41910"/>
                  </a:cubicBezTo>
                  <a:cubicBezTo>
                    <a:pt x="939800" y="33020"/>
                    <a:pt x="952500" y="33020"/>
                    <a:pt x="969010" y="39370"/>
                  </a:cubicBezTo>
                  <a:cubicBezTo>
                    <a:pt x="986790" y="46990"/>
                    <a:pt x="1010920" y="69850"/>
                    <a:pt x="1017270" y="87630"/>
                  </a:cubicBezTo>
                  <a:cubicBezTo>
                    <a:pt x="1023620" y="104140"/>
                    <a:pt x="1018540" y="127000"/>
                    <a:pt x="1013460" y="140970"/>
                  </a:cubicBezTo>
                  <a:cubicBezTo>
                    <a:pt x="1008380" y="152400"/>
                    <a:pt x="1004570" y="156210"/>
                    <a:pt x="990600" y="168910"/>
                  </a:cubicBezTo>
                  <a:cubicBezTo>
                    <a:pt x="934720" y="223520"/>
                    <a:pt x="608330" y="464820"/>
                    <a:pt x="518160" y="528320"/>
                  </a:cubicBezTo>
                  <a:cubicBezTo>
                    <a:pt x="482600" y="552450"/>
                    <a:pt x="469900" y="565150"/>
                    <a:pt x="443230" y="576580"/>
                  </a:cubicBezTo>
                  <a:cubicBezTo>
                    <a:pt x="416560" y="588010"/>
                    <a:pt x="384810" y="598170"/>
                    <a:pt x="356870" y="594360"/>
                  </a:cubicBezTo>
                  <a:cubicBezTo>
                    <a:pt x="328930" y="590550"/>
                    <a:pt x="307340" y="575310"/>
                    <a:pt x="276860" y="553720"/>
                  </a:cubicBezTo>
                  <a:cubicBezTo>
                    <a:pt x="224790" y="515620"/>
                    <a:pt x="114300" y="410210"/>
                    <a:pt x="86360" y="364490"/>
                  </a:cubicBezTo>
                  <a:cubicBezTo>
                    <a:pt x="73660" y="344170"/>
                    <a:pt x="68580" y="328930"/>
                    <a:pt x="69850" y="312420"/>
                  </a:cubicBezTo>
                  <a:cubicBezTo>
                    <a:pt x="71120" y="294640"/>
                    <a:pt x="80010" y="274320"/>
                    <a:pt x="92710" y="261620"/>
                  </a:cubicBezTo>
                  <a:cubicBezTo>
                    <a:pt x="105410" y="248920"/>
                    <a:pt x="125730" y="240030"/>
                    <a:pt x="143510" y="238760"/>
                  </a:cubicBezTo>
                  <a:cubicBezTo>
                    <a:pt x="160020" y="237490"/>
                    <a:pt x="177800" y="241300"/>
                    <a:pt x="195580" y="255270"/>
                  </a:cubicBezTo>
                  <a:cubicBezTo>
                    <a:pt x="228600" y="281940"/>
                    <a:pt x="267970" y="367030"/>
                    <a:pt x="298450" y="424180"/>
                  </a:cubicBezTo>
                  <a:cubicBezTo>
                    <a:pt x="327660" y="480060"/>
                    <a:pt x="363220" y="549910"/>
                    <a:pt x="377190" y="594360"/>
                  </a:cubicBezTo>
                  <a:cubicBezTo>
                    <a:pt x="384810" y="621030"/>
                    <a:pt x="387350" y="643890"/>
                    <a:pt x="387350" y="662940"/>
                  </a:cubicBezTo>
                  <a:cubicBezTo>
                    <a:pt x="387350" y="676910"/>
                    <a:pt x="387350" y="688340"/>
                    <a:pt x="379730" y="698500"/>
                  </a:cubicBezTo>
                  <a:cubicBezTo>
                    <a:pt x="370840" y="709930"/>
                    <a:pt x="349250" y="725170"/>
                    <a:pt x="332740" y="725170"/>
                  </a:cubicBezTo>
                  <a:cubicBezTo>
                    <a:pt x="317500" y="725170"/>
                    <a:pt x="293370" y="712470"/>
                    <a:pt x="284480" y="701040"/>
                  </a:cubicBezTo>
                  <a:cubicBezTo>
                    <a:pt x="276860" y="692150"/>
                    <a:pt x="274320" y="678180"/>
                    <a:pt x="274320" y="666750"/>
                  </a:cubicBezTo>
                  <a:cubicBezTo>
                    <a:pt x="274320" y="655320"/>
                    <a:pt x="278130" y="641350"/>
                    <a:pt x="285750" y="632460"/>
                  </a:cubicBezTo>
                  <a:cubicBezTo>
                    <a:pt x="295910" y="621030"/>
                    <a:pt x="320040" y="609600"/>
                    <a:pt x="335280" y="610870"/>
                  </a:cubicBezTo>
                  <a:cubicBezTo>
                    <a:pt x="350520" y="612140"/>
                    <a:pt x="370840" y="626110"/>
                    <a:pt x="379730" y="638810"/>
                  </a:cubicBezTo>
                  <a:cubicBezTo>
                    <a:pt x="387350" y="648970"/>
                    <a:pt x="389890" y="662940"/>
                    <a:pt x="387350" y="675640"/>
                  </a:cubicBezTo>
                  <a:cubicBezTo>
                    <a:pt x="384810" y="689610"/>
                    <a:pt x="369570" y="711200"/>
                    <a:pt x="356870" y="718820"/>
                  </a:cubicBezTo>
                  <a:cubicBezTo>
                    <a:pt x="346710" y="725170"/>
                    <a:pt x="331470" y="726440"/>
                    <a:pt x="320040" y="723900"/>
                  </a:cubicBezTo>
                  <a:cubicBezTo>
                    <a:pt x="308610" y="721360"/>
                    <a:pt x="300990" y="718820"/>
                    <a:pt x="288290" y="706120"/>
                  </a:cubicBezTo>
                  <a:cubicBezTo>
                    <a:pt x="245110" y="662940"/>
                    <a:pt x="100330" y="407670"/>
                    <a:pt x="77470" y="349250"/>
                  </a:cubicBezTo>
                  <a:cubicBezTo>
                    <a:pt x="71120" y="331470"/>
                    <a:pt x="68580" y="325120"/>
                    <a:pt x="69850" y="312420"/>
                  </a:cubicBezTo>
                  <a:cubicBezTo>
                    <a:pt x="71120" y="297180"/>
                    <a:pt x="80010" y="274320"/>
                    <a:pt x="92710" y="261620"/>
                  </a:cubicBezTo>
                  <a:cubicBezTo>
                    <a:pt x="105410" y="248920"/>
                    <a:pt x="125730" y="240030"/>
                    <a:pt x="143510" y="238760"/>
                  </a:cubicBezTo>
                  <a:cubicBezTo>
                    <a:pt x="160020" y="237490"/>
                    <a:pt x="175260" y="241300"/>
                    <a:pt x="195580" y="255270"/>
                  </a:cubicBezTo>
                  <a:cubicBezTo>
                    <a:pt x="240030" y="284480"/>
                    <a:pt x="285750" y="449580"/>
                    <a:pt x="364490" y="458470"/>
                  </a:cubicBezTo>
                  <a:cubicBezTo>
                    <a:pt x="491490" y="473710"/>
                    <a:pt x="825500" y="74930"/>
                    <a:pt x="915670" y="41910"/>
                  </a:cubicBezTo>
                  <a:cubicBezTo>
                    <a:pt x="941070" y="33020"/>
                    <a:pt x="952500" y="33020"/>
                    <a:pt x="969010" y="39370"/>
                  </a:cubicBezTo>
                  <a:cubicBezTo>
                    <a:pt x="986790" y="46990"/>
                    <a:pt x="1010920" y="69850"/>
                    <a:pt x="1017270" y="87630"/>
                  </a:cubicBezTo>
                  <a:cubicBezTo>
                    <a:pt x="1023620" y="104140"/>
                    <a:pt x="1018540" y="127000"/>
                    <a:pt x="1013460" y="140970"/>
                  </a:cubicBezTo>
                  <a:cubicBezTo>
                    <a:pt x="1008380" y="152400"/>
                    <a:pt x="1004570" y="156210"/>
                    <a:pt x="990600" y="168910"/>
                  </a:cubicBezTo>
                  <a:cubicBezTo>
                    <a:pt x="937260" y="219710"/>
                    <a:pt x="628650" y="457200"/>
                    <a:pt x="552450" y="490220"/>
                  </a:cubicBezTo>
                  <a:cubicBezTo>
                    <a:pt x="528320" y="500380"/>
                    <a:pt x="516890" y="501650"/>
                    <a:pt x="501650" y="499110"/>
                  </a:cubicBezTo>
                  <a:cubicBezTo>
                    <a:pt x="486410" y="496570"/>
                    <a:pt x="468630" y="486410"/>
                    <a:pt x="458470" y="473710"/>
                  </a:cubicBezTo>
                  <a:cubicBezTo>
                    <a:pt x="448310" y="461010"/>
                    <a:pt x="441960" y="440690"/>
                    <a:pt x="443230" y="425450"/>
                  </a:cubicBezTo>
                  <a:cubicBezTo>
                    <a:pt x="444500" y="410210"/>
                    <a:pt x="449580" y="396240"/>
                    <a:pt x="463550" y="379730"/>
                  </a:cubicBezTo>
                  <a:cubicBezTo>
                    <a:pt x="488950" y="347980"/>
                    <a:pt x="580390" y="287020"/>
                    <a:pt x="613410" y="271780"/>
                  </a:cubicBezTo>
                  <a:cubicBezTo>
                    <a:pt x="627380" y="265430"/>
                    <a:pt x="635000" y="262890"/>
                    <a:pt x="647700" y="264160"/>
                  </a:cubicBezTo>
                  <a:cubicBezTo>
                    <a:pt x="662940" y="265430"/>
                    <a:pt x="683260" y="271780"/>
                    <a:pt x="694690" y="283210"/>
                  </a:cubicBezTo>
                  <a:cubicBezTo>
                    <a:pt x="707390" y="297180"/>
                    <a:pt x="718820" y="327660"/>
                    <a:pt x="717550" y="346710"/>
                  </a:cubicBezTo>
                  <a:cubicBezTo>
                    <a:pt x="716280" y="363220"/>
                    <a:pt x="707390" y="373380"/>
                    <a:pt x="692150" y="391160"/>
                  </a:cubicBezTo>
                  <a:cubicBezTo>
                    <a:pt x="655320" y="435610"/>
                    <a:pt x="518160" y="580390"/>
                    <a:pt x="459740" y="584200"/>
                  </a:cubicBezTo>
                  <a:cubicBezTo>
                    <a:pt x="426720" y="586740"/>
                    <a:pt x="378460" y="558800"/>
                    <a:pt x="377190" y="533400"/>
                  </a:cubicBezTo>
                  <a:cubicBezTo>
                    <a:pt x="375920" y="466090"/>
                    <a:pt x="806450" y="205740"/>
                    <a:pt x="923290" y="157480"/>
                  </a:cubicBezTo>
                  <a:cubicBezTo>
                    <a:pt x="971550" y="137160"/>
                    <a:pt x="1009650" y="121920"/>
                    <a:pt x="1033780" y="137160"/>
                  </a:cubicBezTo>
                  <a:cubicBezTo>
                    <a:pt x="1060450" y="153670"/>
                    <a:pt x="1070610" y="231140"/>
                    <a:pt x="1065530" y="267970"/>
                  </a:cubicBezTo>
                  <a:cubicBezTo>
                    <a:pt x="1061720" y="297180"/>
                    <a:pt x="1043940" y="311150"/>
                    <a:pt x="1021080" y="344170"/>
                  </a:cubicBezTo>
                  <a:cubicBezTo>
                    <a:pt x="970280" y="419100"/>
                    <a:pt x="821690" y="619760"/>
                    <a:pt x="750570" y="687070"/>
                  </a:cubicBezTo>
                  <a:cubicBezTo>
                    <a:pt x="715010" y="721360"/>
                    <a:pt x="695960" y="730250"/>
                    <a:pt x="657860" y="753110"/>
                  </a:cubicBezTo>
                  <a:cubicBezTo>
                    <a:pt x="600710" y="787400"/>
                    <a:pt x="497840" y="853440"/>
                    <a:pt x="434340" y="866140"/>
                  </a:cubicBezTo>
                  <a:cubicBezTo>
                    <a:pt x="392430" y="875030"/>
                    <a:pt x="351790" y="872490"/>
                    <a:pt x="322580" y="857250"/>
                  </a:cubicBezTo>
                  <a:cubicBezTo>
                    <a:pt x="297180" y="843280"/>
                    <a:pt x="283210" y="812800"/>
                    <a:pt x="266700" y="787400"/>
                  </a:cubicBezTo>
                  <a:cubicBezTo>
                    <a:pt x="251460" y="762000"/>
                    <a:pt x="245110" y="745490"/>
                    <a:pt x="227330" y="707390"/>
                  </a:cubicBezTo>
                  <a:cubicBezTo>
                    <a:pt x="184150" y="615950"/>
                    <a:pt x="44450" y="349250"/>
                    <a:pt x="16510" y="233680"/>
                  </a:cubicBezTo>
                  <a:cubicBezTo>
                    <a:pt x="1270" y="172720"/>
                    <a:pt x="0" y="120650"/>
                    <a:pt x="8890" y="86360"/>
                  </a:cubicBezTo>
                  <a:cubicBezTo>
                    <a:pt x="13970" y="66040"/>
                    <a:pt x="21590" y="50800"/>
                    <a:pt x="35560" y="40640"/>
                  </a:cubicBezTo>
                  <a:cubicBezTo>
                    <a:pt x="52070" y="29210"/>
                    <a:pt x="83820" y="21590"/>
                    <a:pt x="102870" y="25400"/>
                  </a:cubicBezTo>
                  <a:cubicBezTo>
                    <a:pt x="119380" y="29210"/>
                    <a:pt x="130810" y="38100"/>
                    <a:pt x="144780" y="57150"/>
                  </a:cubicBezTo>
                  <a:cubicBezTo>
                    <a:pt x="175260" y="100330"/>
                    <a:pt x="191770" y="223520"/>
                    <a:pt x="231140" y="314960"/>
                  </a:cubicBezTo>
                  <a:cubicBezTo>
                    <a:pt x="278130" y="425450"/>
                    <a:pt x="397510" y="596900"/>
                    <a:pt x="419100" y="669290"/>
                  </a:cubicBezTo>
                  <a:cubicBezTo>
                    <a:pt x="427990" y="698500"/>
                    <a:pt x="430530" y="717550"/>
                    <a:pt x="425450" y="734060"/>
                  </a:cubicBezTo>
                  <a:cubicBezTo>
                    <a:pt x="421640" y="745490"/>
                    <a:pt x="414020" y="754380"/>
                    <a:pt x="405130" y="760730"/>
                  </a:cubicBezTo>
                  <a:cubicBezTo>
                    <a:pt x="393700" y="769620"/>
                    <a:pt x="374650" y="777240"/>
                    <a:pt x="359410" y="777240"/>
                  </a:cubicBezTo>
                  <a:cubicBezTo>
                    <a:pt x="344170" y="777240"/>
                    <a:pt x="328930" y="768350"/>
                    <a:pt x="313690" y="759460"/>
                  </a:cubicBezTo>
                  <a:cubicBezTo>
                    <a:pt x="295910" y="748030"/>
                    <a:pt x="281940" y="732790"/>
                    <a:pt x="261620" y="708660"/>
                  </a:cubicBezTo>
                  <a:cubicBezTo>
                    <a:pt x="222250" y="662940"/>
                    <a:pt x="132080" y="547370"/>
                    <a:pt x="102870" y="494030"/>
                  </a:cubicBezTo>
                  <a:cubicBezTo>
                    <a:pt x="86360" y="464820"/>
                    <a:pt x="81280" y="448310"/>
                    <a:pt x="74930" y="422910"/>
                  </a:cubicBezTo>
                  <a:cubicBezTo>
                    <a:pt x="68580" y="397510"/>
                    <a:pt x="60960" y="368300"/>
                    <a:pt x="66040" y="341630"/>
                  </a:cubicBezTo>
                  <a:cubicBezTo>
                    <a:pt x="71120" y="312420"/>
                    <a:pt x="87630" y="273050"/>
                    <a:pt x="110490" y="257810"/>
                  </a:cubicBezTo>
                  <a:cubicBezTo>
                    <a:pt x="133350" y="242570"/>
                    <a:pt x="173990" y="241300"/>
                    <a:pt x="203200" y="248920"/>
                  </a:cubicBezTo>
                  <a:cubicBezTo>
                    <a:pt x="233680" y="256540"/>
                    <a:pt x="260350" y="278130"/>
                    <a:pt x="290830" y="307340"/>
                  </a:cubicBezTo>
                  <a:cubicBezTo>
                    <a:pt x="340360" y="355600"/>
                    <a:pt x="383540" y="527050"/>
                    <a:pt x="452120" y="532130"/>
                  </a:cubicBezTo>
                  <a:cubicBezTo>
                    <a:pt x="544830" y="539750"/>
                    <a:pt x="756920" y="217170"/>
                    <a:pt x="810260" y="175260"/>
                  </a:cubicBezTo>
                  <a:cubicBezTo>
                    <a:pt x="824230" y="165100"/>
                    <a:pt x="826770" y="161290"/>
                    <a:pt x="838200" y="158750"/>
                  </a:cubicBezTo>
                  <a:cubicBezTo>
                    <a:pt x="852170" y="156210"/>
                    <a:pt x="872490" y="154940"/>
                    <a:pt x="886460" y="162560"/>
                  </a:cubicBezTo>
                  <a:cubicBezTo>
                    <a:pt x="902970" y="171450"/>
                    <a:pt x="922020" y="195580"/>
                    <a:pt x="925830" y="213360"/>
                  </a:cubicBezTo>
                  <a:cubicBezTo>
                    <a:pt x="929640" y="228600"/>
                    <a:pt x="925830" y="242570"/>
                    <a:pt x="915670" y="260350"/>
                  </a:cubicBezTo>
                  <a:cubicBezTo>
                    <a:pt x="895350" y="298450"/>
                    <a:pt x="807720" y="361950"/>
                    <a:pt x="767080" y="410210"/>
                  </a:cubicBezTo>
                  <a:cubicBezTo>
                    <a:pt x="734060" y="448310"/>
                    <a:pt x="709930" y="500380"/>
                    <a:pt x="684530" y="521970"/>
                  </a:cubicBezTo>
                  <a:cubicBezTo>
                    <a:pt x="669290" y="534670"/>
                    <a:pt x="656590" y="542290"/>
                    <a:pt x="641350" y="543560"/>
                  </a:cubicBezTo>
                  <a:cubicBezTo>
                    <a:pt x="626110" y="544830"/>
                    <a:pt x="605790" y="539750"/>
                    <a:pt x="594360" y="532130"/>
                  </a:cubicBezTo>
                  <a:cubicBezTo>
                    <a:pt x="584200" y="525780"/>
                    <a:pt x="577850" y="516890"/>
                    <a:pt x="572770" y="508000"/>
                  </a:cubicBezTo>
                  <a:cubicBezTo>
                    <a:pt x="567690" y="499110"/>
                    <a:pt x="563880" y="487680"/>
                    <a:pt x="565150" y="476250"/>
                  </a:cubicBezTo>
                  <a:cubicBezTo>
                    <a:pt x="566420" y="462280"/>
                    <a:pt x="570230" y="452120"/>
                    <a:pt x="582930" y="431800"/>
                  </a:cubicBezTo>
                  <a:cubicBezTo>
                    <a:pt x="621030" y="372110"/>
                    <a:pt x="828040" y="149860"/>
                    <a:pt x="877570" y="113030"/>
                  </a:cubicBezTo>
                  <a:cubicBezTo>
                    <a:pt x="891540" y="102870"/>
                    <a:pt x="896620" y="99060"/>
                    <a:pt x="908050" y="97790"/>
                  </a:cubicBezTo>
                  <a:cubicBezTo>
                    <a:pt x="922020" y="95250"/>
                    <a:pt x="943610" y="96520"/>
                    <a:pt x="957580" y="105410"/>
                  </a:cubicBezTo>
                  <a:cubicBezTo>
                    <a:pt x="972820" y="115570"/>
                    <a:pt x="990600" y="140970"/>
                    <a:pt x="993140" y="158750"/>
                  </a:cubicBezTo>
                  <a:cubicBezTo>
                    <a:pt x="995680" y="175260"/>
                    <a:pt x="990600" y="193040"/>
                    <a:pt x="980440" y="207010"/>
                  </a:cubicBezTo>
                  <a:cubicBezTo>
                    <a:pt x="967740" y="224790"/>
                    <a:pt x="939800" y="229870"/>
                    <a:pt x="915670" y="248920"/>
                  </a:cubicBezTo>
                  <a:cubicBezTo>
                    <a:pt x="878840" y="279400"/>
                    <a:pt x="824230" y="337820"/>
                    <a:pt x="787400" y="381000"/>
                  </a:cubicBezTo>
                  <a:cubicBezTo>
                    <a:pt x="754380" y="419100"/>
                    <a:pt x="720090" y="457200"/>
                    <a:pt x="701040" y="494030"/>
                  </a:cubicBezTo>
                  <a:cubicBezTo>
                    <a:pt x="685800" y="523240"/>
                    <a:pt x="687070" y="563880"/>
                    <a:pt x="674370" y="579120"/>
                  </a:cubicBezTo>
                  <a:cubicBezTo>
                    <a:pt x="666750" y="588010"/>
                    <a:pt x="656590" y="591820"/>
                    <a:pt x="646430" y="593090"/>
                  </a:cubicBezTo>
                  <a:cubicBezTo>
                    <a:pt x="633730" y="595630"/>
                    <a:pt x="612140" y="593090"/>
                    <a:pt x="600710" y="586740"/>
                  </a:cubicBezTo>
                  <a:cubicBezTo>
                    <a:pt x="590550" y="581660"/>
                    <a:pt x="582930" y="575310"/>
                    <a:pt x="577850" y="565150"/>
                  </a:cubicBezTo>
                  <a:cubicBezTo>
                    <a:pt x="571500" y="553720"/>
                    <a:pt x="565150" y="533400"/>
                    <a:pt x="567690" y="519430"/>
                  </a:cubicBezTo>
                  <a:cubicBezTo>
                    <a:pt x="570230" y="505460"/>
                    <a:pt x="575310" y="496570"/>
                    <a:pt x="590550" y="478790"/>
                  </a:cubicBezTo>
                  <a:cubicBezTo>
                    <a:pt x="642620" y="415290"/>
                    <a:pt x="927100" y="144780"/>
                    <a:pt x="1010920" y="114300"/>
                  </a:cubicBezTo>
                  <a:cubicBezTo>
                    <a:pt x="1040130" y="104140"/>
                    <a:pt x="1060450" y="105410"/>
                    <a:pt x="1078230" y="115570"/>
                  </a:cubicBezTo>
                  <a:cubicBezTo>
                    <a:pt x="1094740" y="125730"/>
                    <a:pt x="1112520" y="152400"/>
                    <a:pt x="1113790" y="171450"/>
                  </a:cubicBezTo>
                  <a:cubicBezTo>
                    <a:pt x="1115060" y="191770"/>
                    <a:pt x="1106170" y="209550"/>
                    <a:pt x="1088390" y="233680"/>
                  </a:cubicBezTo>
                  <a:cubicBezTo>
                    <a:pt x="1043940" y="293370"/>
                    <a:pt x="867410" y="403860"/>
                    <a:pt x="778510" y="483870"/>
                  </a:cubicBezTo>
                  <a:cubicBezTo>
                    <a:pt x="704850" y="549910"/>
                    <a:pt x="635000" y="657860"/>
                    <a:pt x="585470" y="676910"/>
                  </a:cubicBezTo>
                  <a:cubicBezTo>
                    <a:pt x="561340" y="685800"/>
                    <a:pt x="539750" y="680720"/>
                    <a:pt x="524510" y="673100"/>
                  </a:cubicBezTo>
                  <a:cubicBezTo>
                    <a:pt x="510540" y="665480"/>
                    <a:pt x="500380" y="648970"/>
                    <a:pt x="495300" y="636270"/>
                  </a:cubicBezTo>
                  <a:cubicBezTo>
                    <a:pt x="491490" y="626110"/>
                    <a:pt x="490220" y="618490"/>
                    <a:pt x="494030" y="604520"/>
                  </a:cubicBezTo>
                  <a:cubicBezTo>
                    <a:pt x="504190" y="566420"/>
                    <a:pt x="584200" y="440690"/>
                    <a:pt x="614680" y="416560"/>
                  </a:cubicBezTo>
                  <a:cubicBezTo>
                    <a:pt x="626110" y="407670"/>
                    <a:pt x="633730" y="405130"/>
                    <a:pt x="645160" y="405130"/>
                  </a:cubicBezTo>
                  <a:cubicBezTo>
                    <a:pt x="659130" y="403860"/>
                    <a:pt x="679450" y="408940"/>
                    <a:pt x="692150" y="417830"/>
                  </a:cubicBezTo>
                  <a:cubicBezTo>
                    <a:pt x="704850" y="426720"/>
                    <a:pt x="715010" y="443230"/>
                    <a:pt x="718820" y="458470"/>
                  </a:cubicBezTo>
                  <a:cubicBezTo>
                    <a:pt x="722630" y="472440"/>
                    <a:pt x="721360" y="486410"/>
                    <a:pt x="712470" y="505460"/>
                  </a:cubicBezTo>
                  <a:cubicBezTo>
                    <a:pt x="690880" y="547370"/>
                    <a:pt x="582930" y="637540"/>
                    <a:pt x="530860" y="675640"/>
                  </a:cubicBezTo>
                  <a:cubicBezTo>
                    <a:pt x="497840" y="699770"/>
                    <a:pt x="473710" y="723900"/>
                    <a:pt x="443230" y="723900"/>
                  </a:cubicBezTo>
                  <a:cubicBezTo>
                    <a:pt x="410210" y="723900"/>
                    <a:pt x="368300" y="694690"/>
                    <a:pt x="340360" y="662940"/>
                  </a:cubicBezTo>
                  <a:cubicBezTo>
                    <a:pt x="304800" y="623570"/>
                    <a:pt x="285750" y="558800"/>
                    <a:pt x="260350" y="490220"/>
                  </a:cubicBezTo>
                  <a:cubicBezTo>
                    <a:pt x="224790" y="394970"/>
                    <a:pt x="165100" y="196850"/>
                    <a:pt x="157480" y="140970"/>
                  </a:cubicBezTo>
                  <a:cubicBezTo>
                    <a:pt x="154940" y="124460"/>
                    <a:pt x="153670" y="118110"/>
                    <a:pt x="157480" y="106680"/>
                  </a:cubicBezTo>
                  <a:cubicBezTo>
                    <a:pt x="161290" y="92710"/>
                    <a:pt x="172720" y="74930"/>
                    <a:pt x="185420" y="66040"/>
                  </a:cubicBezTo>
                  <a:cubicBezTo>
                    <a:pt x="198120" y="57150"/>
                    <a:pt x="218440" y="52070"/>
                    <a:pt x="233680" y="54610"/>
                  </a:cubicBezTo>
                  <a:cubicBezTo>
                    <a:pt x="251460" y="58420"/>
                    <a:pt x="271780" y="69850"/>
                    <a:pt x="287020" y="92710"/>
                  </a:cubicBezTo>
                  <a:cubicBezTo>
                    <a:pt x="318770" y="139700"/>
                    <a:pt x="328930" y="270510"/>
                    <a:pt x="356870" y="363220"/>
                  </a:cubicBezTo>
                  <a:cubicBezTo>
                    <a:pt x="387350" y="464820"/>
                    <a:pt x="462280" y="612140"/>
                    <a:pt x="466090" y="675640"/>
                  </a:cubicBezTo>
                  <a:cubicBezTo>
                    <a:pt x="467360" y="703580"/>
                    <a:pt x="463550" y="722630"/>
                    <a:pt x="452120" y="736600"/>
                  </a:cubicBezTo>
                  <a:cubicBezTo>
                    <a:pt x="440690" y="750570"/>
                    <a:pt x="412750" y="762000"/>
                    <a:pt x="393700" y="759460"/>
                  </a:cubicBezTo>
                  <a:cubicBezTo>
                    <a:pt x="374650" y="756920"/>
                    <a:pt x="353060" y="739140"/>
                    <a:pt x="337820" y="721360"/>
                  </a:cubicBezTo>
                  <a:cubicBezTo>
                    <a:pt x="320040" y="699770"/>
                    <a:pt x="312420" y="674370"/>
                    <a:pt x="295910" y="636270"/>
                  </a:cubicBezTo>
                  <a:cubicBezTo>
                    <a:pt x="264160" y="560070"/>
                    <a:pt x="201930" y="389890"/>
                    <a:pt x="171450" y="287020"/>
                  </a:cubicBezTo>
                  <a:cubicBezTo>
                    <a:pt x="148590" y="209550"/>
                    <a:pt x="123190" y="121920"/>
                    <a:pt x="121920" y="77470"/>
                  </a:cubicBezTo>
                  <a:cubicBezTo>
                    <a:pt x="121920" y="57150"/>
                    <a:pt x="121920" y="45720"/>
                    <a:pt x="129540" y="33020"/>
                  </a:cubicBezTo>
                  <a:cubicBezTo>
                    <a:pt x="137160" y="20320"/>
                    <a:pt x="151130" y="7620"/>
                    <a:pt x="165100" y="3810"/>
                  </a:cubicBezTo>
                  <a:cubicBezTo>
                    <a:pt x="181610" y="0"/>
                    <a:pt x="210820" y="5080"/>
                    <a:pt x="224790" y="13970"/>
                  </a:cubicBezTo>
                  <a:cubicBezTo>
                    <a:pt x="237490" y="21590"/>
                    <a:pt x="248920" y="52070"/>
                    <a:pt x="248920" y="5207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36"/>
            <p:cNvSpPr/>
            <p:nvPr/>
          </p:nvSpPr>
          <p:spPr>
            <a:xfrm>
              <a:off x="167640" y="190500"/>
              <a:ext cx="791210" cy="633730"/>
            </a:xfrm>
            <a:custGeom>
              <a:avLst/>
              <a:gdLst/>
              <a:ahLst/>
              <a:cxnLst/>
              <a:rect l="l" t="t" r="r" b="b"/>
              <a:pathLst>
                <a:path w="791210" h="633730" extrusionOk="0">
                  <a:moveTo>
                    <a:pt x="180340" y="426720"/>
                  </a:moveTo>
                  <a:cubicBezTo>
                    <a:pt x="63500" y="207010"/>
                    <a:pt x="71120" y="191770"/>
                    <a:pt x="80010" y="179070"/>
                  </a:cubicBezTo>
                  <a:cubicBezTo>
                    <a:pt x="88900" y="166370"/>
                    <a:pt x="105410" y="153670"/>
                    <a:pt x="121920" y="151130"/>
                  </a:cubicBezTo>
                  <a:cubicBezTo>
                    <a:pt x="140970" y="147320"/>
                    <a:pt x="163830" y="152400"/>
                    <a:pt x="186690" y="167640"/>
                  </a:cubicBezTo>
                  <a:cubicBezTo>
                    <a:pt x="227330" y="194310"/>
                    <a:pt x="292100" y="297180"/>
                    <a:pt x="318770" y="341630"/>
                  </a:cubicBezTo>
                  <a:cubicBezTo>
                    <a:pt x="334010" y="365760"/>
                    <a:pt x="342900" y="384810"/>
                    <a:pt x="346710" y="402590"/>
                  </a:cubicBezTo>
                  <a:cubicBezTo>
                    <a:pt x="349250" y="414020"/>
                    <a:pt x="350520" y="424180"/>
                    <a:pt x="346710" y="434340"/>
                  </a:cubicBezTo>
                  <a:cubicBezTo>
                    <a:pt x="342900" y="447040"/>
                    <a:pt x="330200" y="466090"/>
                    <a:pt x="317500" y="473710"/>
                  </a:cubicBezTo>
                  <a:cubicBezTo>
                    <a:pt x="304800" y="481330"/>
                    <a:pt x="285750" y="486410"/>
                    <a:pt x="270510" y="483870"/>
                  </a:cubicBezTo>
                  <a:cubicBezTo>
                    <a:pt x="255270" y="481330"/>
                    <a:pt x="242570" y="472440"/>
                    <a:pt x="228600" y="459740"/>
                  </a:cubicBezTo>
                  <a:cubicBezTo>
                    <a:pt x="208280" y="440690"/>
                    <a:pt x="186690" y="406400"/>
                    <a:pt x="166370" y="370840"/>
                  </a:cubicBezTo>
                  <a:cubicBezTo>
                    <a:pt x="139700" y="326390"/>
                    <a:pt x="93980" y="248920"/>
                    <a:pt x="88900" y="209550"/>
                  </a:cubicBezTo>
                  <a:cubicBezTo>
                    <a:pt x="86360" y="187960"/>
                    <a:pt x="90170" y="172720"/>
                    <a:pt x="97790" y="158750"/>
                  </a:cubicBezTo>
                  <a:cubicBezTo>
                    <a:pt x="105410" y="144780"/>
                    <a:pt x="121920" y="130810"/>
                    <a:pt x="137160" y="125730"/>
                  </a:cubicBezTo>
                  <a:cubicBezTo>
                    <a:pt x="152400" y="120650"/>
                    <a:pt x="175260" y="123190"/>
                    <a:pt x="189230" y="128270"/>
                  </a:cubicBezTo>
                  <a:cubicBezTo>
                    <a:pt x="200660" y="132080"/>
                    <a:pt x="208280" y="137160"/>
                    <a:pt x="217170" y="148590"/>
                  </a:cubicBezTo>
                  <a:cubicBezTo>
                    <a:pt x="232410" y="167640"/>
                    <a:pt x="255270" y="215900"/>
                    <a:pt x="256540" y="246380"/>
                  </a:cubicBezTo>
                  <a:cubicBezTo>
                    <a:pt x="256540" y="271780"/>
                    <a:pt x="223520" y="302260"/>
                    <a:pt x="231140" y="318770"/>
                  </a:cubicBezTo>
                  <a:cubicBezTo>
                    <a:pt x="238760" y="335280"/>
                    <a:pt x="292100" y="335280"/>
                    <a:pt x="303530" y="346710"/>
                  </a:cubicBezTo>
                  <a:cubicBezTo>
                    <a:pt x="308610" y="351790"/>
                    <a:pt x="308610" y="356870"/>
                    <a:pt x="309880" y="363220"/>
                  </a:cubicBezTo>
                  <a:cubicBezTo>
                    <a:pt x="311150" y="372110"/>
                    <a:pt x="313690" y="386080"/>
                    <a:pt x="309880" y="397510"/>
                  </a:cubicBezTo>
                  <a:cubicBezTo>
                    <a:pt x="306070" y="411480"/>
                    <a:pt x="293370" y="430530"/>
                    <a:pt x="280670" y="439420"/>
                  </a:cubicBezTo>
                  <a:cubicBezTo>
                    <a:pt x="267970" y="448310"/>
                    <a:pt x="246380" y="453390"/>
                    <a:pt x="231140" y="450850"/>
                  </a:cubicBezTo>
                  <a:cubicBezTo>
                    <a:pt x="215900" y="448310"/>
                    <a:pt x="204470" y="443230"/>
                    <a:pt x="186690" y="426720"/>
                  </a:cubicBezTo>
                  <a:cubicBezTo>
                    <a:pt x="142240" y="384810"/>
                    <a:pt x="10160" y="204470"/>
                    <a:pt x="3810" y="140970"/>
                  </a:cubicBezTo>
                  <a:cubicBezTo>
                    <a:pt x="1270" y="111760"/>
                    <a:pt x="13970" y="88900"/>
                    <a:pt x="29210" y="74930"/>
                  </a:cubicBezTo>
                  <a:cubicBezTo>
                    <a:pt x="44450" y="60960"/>
                    <a:pt x="80010" y="54610"/>
                    <a:pt x="97790" y="57150"/>
                  </a:cubicBezTo>
                  <a:cubicBezTo>
                    <a:pt x="111760" y="58420"/>
                    <a:pt x="116840" y="63500"/>
                    <a:pt x="130810" y="74930"/>
                  </a:cubicBezTo>
                  <a:cubicBezTo>
                    <a:pt x="168910" y="105410"/>
                    <a:pt x="264160" y="215900"/>
                    <a:pt x="311150" y="283210"/>
                  </a:cubicBezTo>
                  <a:cubicBezTo>
                    <a:pt x="349250" y="337820"/>
                    <a:pt x="391160" y="400050"/>
                    <a:pt x="398780" y="443230"/>
                  </a:cubicBezTo>
                  <a:cubicBezTo>
                    <a:pt x="403860" y="469900"/>
                    <a:pt x="401320" y="496570"/>
                    <a:pt x="388620" y="513080"/>
                  </a:cubicBezTo>
                  <a:cubicBezTo>
                    <a:pt x="375920" y="529590"/>
                    <a:pt x="342900" y="542290"/>
                    <a:pt x="325120" y="543560"/>
                  </a:cubicBezTo>
                  <a:cubicBezTo>
                    <a:pt x="312420" y="544830"/>
                    <a:pt x="299720" y="541020"/>
                    <a:pt x="289560" y="533400"/>
                  </a:cubicBezTo>
                  <a:cubicBezTo>
                    <a:pt x="276860" y="524510"/>
                    <a:pt x="255270" y="492760"/>
                    <a:pt x="256540" y="491490"/>
                  </a:cubicBezTo>
                  <a:cubicBezTo>
                    <a:pt x="257810" y="490220"/>
                    <a:pt x="318770" y="539750"/>
                    <a:pt x="316230" y="543560"/>
                  </a:cubicBezTo>
                  <a:cubicBezTo>
                    <a:pt x="313690" y="547370"/>
                    <a:pt x="264160" y="524510"/>
                    <a:pt x="241300" y="509270"/>
                  </a:cubicBezTo>
                  <a:cubicBezTo>
                    <a:pt x="219710" y="495300"/>
                    <a:pt x="203200" y="480060"/>
                    <a:pt x="184150" y="457200"/>
                  </a:cubicBezTo>
                  <a:cubicBezTo>
                    <a:pt x="157480" y="422910"/>
                    <a:pt x="127000" y="372110"/>
                    <a:pt x="104140" y="317500"/>
                  </a:cubicBezTo>
                  <a:cubicBezTo>
                    <a:pt x="74930" y="247650"/>
                    <a:pt x="33020" y="114300"/>
                    <a:pt x="36830" y="69850"/>
                  </a:cubicBezTo>
                  <a:cubicBezTo>
                    <a:pt x="38100" y="53340"/>
                    <a:pt x="43180" y="45720"/>
                    <a:pt x="52070" y="35560"/>
                  </a:cubicBezTo>
                  <a:cubicBezTo>
                    <a:pt x="62230" y="24130"/>
                    <a:pt x="82550" y="11430"/>
                    <a:pt x="99060" y="7620"/>
                  </a:cubicBezTo>
                  <a:cubicBezTo>
                    <a:pt x="115570" y="3810"/>
                    <a:pt x="138430" y="7620"/>
                    <a:pt x="153670" y="16510"/>
                  </a:cubicBezTo>
                  <a:cubicBezTo>
                    <a:pt x="168910" y="25400"/>
                    <a:pt x="191770" y="46990"/>
                    <a:pt x="187960" y="59690"/>
                  </a:cubicBezTo>
                  <a:cubicBezTo>
                    <a:pt x="181610" y="81280"/>
                    <a:pt x="57150" y="121920"/>
                    <a:pt x="39370" y="107950"/>
                  </a:cubicBezTo>
                  <a:cubicBezTo>
                    <a:pt x="29210" y="100330"/>
                    <a:pt x="35560" y="68580"/>
                    <a:pt x="43180" y="52070"/>
                  </a:cubicBezTo>
                  <a:cubicBezTo>
                    <a:pt x="50800" y="36830"/>
                    <a:pt x="64770" y="19050"/>
                    <a:pt x="81280" y="12700"/>
                  </a:cubicBezTo>
                  <a:cubicBezTo>
                    <a:pt x="100330" y="5080"/>
                    <a:pt x="135890" y="6350"/>
                    <a:pt x="153670" y="16510"/>
                  </a:cubicBezTo>
                  <a:cubicBezTo>
                    <a:pt x="170180" y="25400"/>
                    <a:pt x="191770" y="48260"/>
                    <a:pt x="187960" y="60960"/>
                  </a:cubicBezTo>
                  <a:cubicBezTo>
                    <a:pt x="181610" y="81280"/>
                    <a:pt x="48260" y="81280"/>
                    <a:pt x="38100" y="100330"/>
                  </a:cubicBezTo>
                  <a:cubicBezTo>
                    <a:pt x="34290" y="109220"/>
                    <a:pt x="49530" y="129540"/>
                    <a:pt x="49530" y="129540"/>
                  </a:cubicBezTo>
                  <a:cubicBezTo>
                    <a:pt x="49530" y="129540"/>
                    <a:pt x="30480" y="93980"/>
                    <a:pt x="33020" y="76200"/>
                  </a:cubicBezTo>
                  <a:cubicBezTo>
                    <a:pt x="35560" y="55880"/>
                    <a:pt x="54610" y="25400"/>
                    <a:pt x="72390" y="13970"/>
                  </a:cubicBezTo>
                  <a:cubicBezTo>
                    <a:pt x="87630" y="3810"/>
                    <a:pt x="110490" y="1270"/>
                    <a:pt x="127000" y="3810"/>
                  </a:cubicBezTo>
                  <a:cubicBezTo>
                    <a:pt x="144780" y="6350"/>
                    <a:pt x="158750" y="12700"/>
                    <a:pt x="175260" y="33020"/>
                  </a:cubicBezTo>
                  <a:cubicBezTo>
                    <a:pt x="218440" y="88900"/>
                    <a:pt x="280670" y="435610"/>
                    <a:pt x="300990" y="434340"/>
                  </a:cubicBezTo>
                  <a:cubicBezTo>
                    <a:pt x="309880" y="433070"/>
                    <a:pt x="297180" y="374650"/>
                    <a:pt x="314960" y="341630"/>
                  </a:cubicBezTo>
                  <a:cubicBezTo>
                    <a:pt x="345440" y="283210"/>
                    <a:pt x="457200" y="193040"/>
                    <a:pt x="525780" y="142240"/>
                  </a:cubicBezTo>
                  <a:cubicBezTo>
                    <a:pt x="580390" y="101600"/>
                    <a:pt x="645160" y="59690"/>
                    <a:pt x="684530" y="48260"/>
                  </a:cubicBezTo>
                  <a:cubicBezTo>
                    <a:pt x="706120" y="41910"/>
                    <a:pt x="721360" y="43180"/>
                    <a:pt x="736600" y="48260"/>
                  </a:cubicBezTo>
                  <a:cubicBezTo>
                    <a:pt x="751840" y="53340"/>
                    <a:pt x="768350" y="68580"/>
                    <a:pt x="775970" y="82550"/>
                  </a:cubicBezTo>
                  <a:cubicBezTo>
                    <a:pt x="783590" y="96520"/>
                    <a:pt x="784860" y="118110"/>
                    <a:pt x="782320" y="133350"/>
                  </a:cubicBezTo>
                  <a:cubicBezTo>
                    <a:pt x="779780" y="146050"/>
                    <a:pt x="775970" y="149860"/>
                    <a:pt x="765810" y="165100"/>
                  </a:cubicBezTo>
                  <a:cubicBezTo>
                    <a:pt x="727710" y="219710"/>
                    <a:pt x="513080" y="520700"/>
                    <a:pt x="458470" y="513080"/>
                  </a:cubicBezTo>
                  <a:cubicBezTo>
                    <a:pt x="431800" y="509270"/>
                    <a:pt x="410210" y="447040"/>
                    <a:pt x="412750" y="415290"/>
                  </a:cubicBezTo>
                  <a:cubicBezTo>
                    <a:pt x="415290" y="383540"/>
                    <a:pt x="441960" y="356870"/>
                    <a:pt x="471170" y="325120"/>
                  </a:cubicBezTo>
                  <a:cubicBezTo>
                    <a:pt x="519430" y="273050"/>
                    <a:pt x="642620" y="170180"/>
                    <a:pt x="693420" y="154940"/>
                  </a:cubicBezTo>
                  <a:cubicBezTo>
                    <a:pt x="715010" y="148590"/>
                    <a:pt x="730250" y="152400"/>
                    <a:pt x="745490" y="158750"/>
                  </a:cubicBezTo>
                  <a:cubicBezTo>
                    <a:pt x="760730" y="165100"/>
                    <a:pt x="775970" y="181610"/>
                    <a:pt x="782320" y="194310"/>
                  </a:cubicBezTo>
                  <a:cubicBezTo>
                    <a:pt x="788670" y="204470"/>
                    <a:pt x="789940" y="215900"/>
                    <a:pt x="788670" y="228600"/>
                  </a:cubicBezTo>
                  <a:cubicBezTo>
                    <a:pt x="787400" y="243840"/>
                    <a:pt x="782320" y="256540"/>
                    <a:pt x="767080" y="275590"/>
                  </a:cubicBezTo>
                  <a:cubicBezTo>
                    <a:pt x="725170" y="328930"/>
                    <a:pt x="544830" y="452120"/>
                    <a:pt x="453390" y="514350"/>
                  </a:cubicBezTo>
                  <a:cubicBezTo>
                    <a:pt x="386080" y="560070"/>
                    <a:pt x="311150" y="610870"/>
                    <a:pt x="274320" y="624840"/>
                  </a:cubicBezTo>
                  <a:cubicBezTo>
                    <a:pt x="259080" y="631190"/>
                    <a:pt x="252730" y="632460"/>
                    <a:pt x="240030" y="631190"/>
                  </a:cubicBezTo>
                  <a:cubicBezTo>
                    <a:pt x="224790" y="629920"/>
                    <a:pt x="204470" y="619760"/>
                    <a:pt x="193040" y="609600"/>
                  </a:cubicBezTo>
                  <a:cubicBezTo>
                    <a:pt x="184150" y="601980"/>
                    <a:pt x="177800" y="590550"/>
                    <a:pt x="175260" y="579120"/>
                  </a:cubicBezTo>
                  <a:cubicBezTo>
                    <a:pt x="171450" y="565150"/>
                    <a:pt x="172720" y="542290"/>
                    <a:pt x="179070" y="528320"/>
                  </a:cubicBezTo>
                  <a:cubicBezTo>
                    <a:pt x="185420" y="513080"/>
                    <a:pt x="210820" y="488950"/>
                    <a:pt x="215900" y="491490"/>
                  </a:cubicBezTo>
                  <a:cubicBezTo>
                    <a:pt x="223520" y="495300"/>
                    <a:pt x="203200" y="609600"/>
                    <a:pt x="193040" y="609600"/>
                  </a:cubicBezTo>
                  <a:cubicBezTo>
                    <a:pt x="179070" y="609600"/>
                    <a:pt x="166370" y="430530"/>
                    <a:pt x="138430" y="359410"/>
                  </a:cubicBezTo>
                  <a:cubicBezTo>
                    <a:pt x="115570" y="300990"/>
                    <a:pt x="58420" y="256540"/>
                    <a:pt x="50800" y="208280"/>
                  </a:cubicBezTo>
                  <a:cubicBezTo>
                    <a:pt x="44450" y="170180"/>
                    <a:pt x="59690" y="118110"/>
                    <a:pt x="74930" y="97790"/>
                  </a:cubicBezTo>
                  <a:cubicBezTo>
                    <a:pt x="83820" y="86360"/>
                    <a:pt x="93980" y="81280"/>
                    <a:pt x="106680" y="80010"/>
                  </a:cubicBezTo>
                  <a:cubicBezTo>
                    <a:pt x="121920" y="78740"/>
                    <a:pt x="146050" y="86360"/>
                    <a:pt x="157480" y="96520"/>
                  </a:cubicBezTo>
                  <a:cubicBezTo>
                    <a:pt x="166370" y="104140"/>
                    <a:pt x="173990" y="116840"/>
                    <a:pt x="173990" y="129540"/>
                  </a:cubicBezTo>
                  <a:cubicBezTo>
                    <a:pt x="175260" y="144780"/>
                    <a:pt x="166370" y="168910"/>
                    <a:pt x="154940" y="179070"/>
                  </a:cubicBezTo>
                  <a:cubicBezTo>
                    <a:pt x="143510" y="189230"/>
                    <a:pt x="116840" y="194310"/>
                    <a:pt x="102870" y="191770"/>
                  </a:cubicBezTo>
                  <a:cubicBezTo>
                    <a:pt x="91440" y="189230"/>
                    <a:pt x="80010" y="180340"/>
                    <a:pt x="72390" y="171450"/>
                  </a:cubicBezTo>
                  <a:cubicBezTo>
                    <a:pt x="64770" y="162560"/>
                    <a:pt x="58420" y="149860"/>
                    <a:pt x="59690" y="137160"/>
                  </a:cubicBezTo>
                  <a:cubicBezTo>
                    <a:pt x="60960" y="121920"/>
                    <a:pt x="72390" y="100330"/>
                    <a:pt x="83820" y="90170"/>
                  </a:cubicBezTo>
                  <a:cubicBezTo>
                    <a:pt x="93980" y="82550"/>
                    <a:pt x="107950" y="78740"/>
                    <a:pt x="119380" y="78740"/>
                  </a:cubicBezTo>
                  <a:cubicBezTo>
                    <a:pt x="130810" y="78740"/>
                    <a:pt x="144780" y="83820"/>
                    <a:pt x="153670" y="92710"/>
                  </a:cubicBezTo>
                  <a:cubicBezTo>
                    <a:pt x="163830" y="102870"/>
                    <a:pt x="173990" y="127000"/>
                    <a:pt x="173990" y="142240"/>
                  </a:cubicBezTo>
                  <a:cubicBezTo>
                    <a:pt x="173990" y="154940"/>
                    <a:pt x="154940" y="167640"/>
                    <a:pt x="158750" y="175260"/>
                  </a:cubicBezTo>
                  <a:cubicBezTo>
                    <a:pt x="163830" y="184150"/>
                    <a:pt x="198120" y="173990"/>
                    <a:pt x="214630" y="186690"/>
                  </a:cubicBezTo>
                  <a:cubicBezTo>
                    <a:pt x="243840" y="209550"/>
                    <a:pt x="274320" y="294640"/>
                    <a:pt x="288290" y="339090"/>
                  </a:cubicBezTo>
                  <a:cubicBezTo>
                    <a:pt x="298450" y="372110"/>
                    <a:pt x="302260" y="397510"/>
                    <a:pt x="303530" y="426720"/>
                  </a:cubicBezTo>
                  <a:cubicBezTo>
                    <a:pt x="304800" y="453390"/>
                    <a:pt x="299720" y="477520"/>
                    <a:pt x="295910" y="506730"/>
                  </a:cubicBezTo>
                  <a:cubicBezTo>
                    <a:pt x="290830" y="542290"/>
                    <a:pt x="290830" y="608330"/>
                    <a:pt x="274320" y="624840"/>
                  </a:cubicBezTo>
                  <a:cubicBezTo>
                    <a:pt x="265430" y="633730"/>
                    <a:pt x="252730" y="632460"/>
                    <a:pt x="240030" y="631190"/>
                  </a:cubicBezTo>
                  <a:cubicBezTo>
                    <a:pt x="224790" y="629920"/>
                    <a:pt x="204470" y="619760"/>
                    <a:pt x="193040" y="609600"/>
                  </a:cubicBezTo>
                  <a:cubicBezTo>
                    <a:pt x="184150" y="601980"/>
                    <a:pt x="177800" y="590550"/>
                    <a:pt x="175260" y="579120"/>
                  </a:cubicBezTo>
                  <a:cubicBezTo>
                    <a:pt x="171450" y="565150"/>
                    <a:pt x="173990" y="542290"/>
                    <a:pt x="179070" y="528320"/>
                  </a:cubicBezTo>
                  <a:cubicBezTo>
                    <a:pt x="182880" y="516890"/>
                    <a:pt x="187960" y="511810"/>
                    <a:pt x="200660" y="500380"/>
                  </a:cubicBezTo>
                  <a:cubicBezTo>
                    <a:pt x="233680" y="471170"/>
                    <a:pt x="346710" y="417830"/>
                    <a:pt x="410210" y="372110"/>
                  </a:cubicBezTo>
                  <a:cubicBezTo>
                    <a:pt x="468630" y="330200"/>
                    <a:pt x="515620" y="279400"/>
                    <a:pt x="567690" y="241300"/>
                  </a:cubicBezTo>
                  <a:cubicBezTo>
                    <a:pt x="615950" y="207010"/>
                    <a:pt x="679450" y="158750"/>
                    <a:pt x="711200" y="152400"/>
                  </a:cubicBezTo>
                  <a:cubicBezTo>
                    <a:pt x="726440" y="149860"/>
                    <a:pt x="734060" y="153670"/>
                    <a:pt x="745490" y="158750"/>
                  </a:cubicBezTo>
                  <a:cubicBezTo>
                    <a:pt x="758190" y="165100"/>
                    <a:pt x="775970" y="179070"/>
                    <a:pt x="782320" y="194310"/>
                  </a:cubicBezTo>
                  <a:cubicBezTo>
                    <a:pt x="788670" y="212090"/>
                    <a:pt x="791210" y="236220"/>
                    <a:pt x="778510" y="261620"/>
                  </a:cubicBezTo>
                  <a:cubicBezTo>
                    <a:pt x="750570" y="317500"/>
                    <a:pt x="596900" y="417830"/>
                    <a:pt x="528320" y="468630"/>
                  </a:cubicBezTo>
                  <a:cubicBezTo>
                    <a:pt x="482600" y="501650"/>
                    <a:pt x="445770" y="546100"/>
                    <a:pt x="411480" y="546100"/>
                  </a:cubicBezTo>
                  <a:cubicBezTo>
                    <a:pt x="383540" y="546100"/>
                    <a:pt x="344170" y="518160"/>
                    <a:pt x="336550" y="494030"/>
                  </a:cubicBezTo>
                  <a:cubicBezTo>
                    <a:pt x="327660" y="467360"/>
                    <a:pt x="351790" y="426720"/>
                    <a:pt x="374650" y="387350"/>
                  </a:cubicBezTo>
                  <a:cubicBezTo>
                    <a:pt x="410210" y="325120"/>
                    <a:pt x="496570" y="233680"/>
                    <a:pt x="553720" y="172720"/>
                  </a:cubicBezTo>
                  <a:cubicBezTo>
                    <a:pt x="599440" y="124460"/>
                    <a:pt x="645160" y="60960"/>
                    <a:pt x="684530" y="48260"/>
                  </a:cubicBezTo>
                  <a:cubicBezTo>
                    <a:pt x="708660" y="40640"/>
                    <a:pt x="735330" y="45720"/>
                    <a:pt x="751840" y="55880"/>
                  </a:cubicBezTo>
                  <a:cubicBezTo>
                    <a:pt x="765810" y="64770"/>
                    <a:pt x="778510" y="82550"/>
                    <a:pt x="781050" y="99060"/>
                  </a:cubicBezTo>
                  <a:cubicBezTo>
                    <a:pt x="784860" y="118110"/>
                    <a:pt x="781050" y="142240"/>
                    <a:pt x="765810" y="165100"/>
                  </a:cubicBezTo>
                  <a:cubicBezTo>
                    <a:pt x="739140" y="204470"/>
                    <a:pt x="654050" y="237490"/>
                    <a:pt x="595630" y="284480"/>
                  </a:cubicBezTo>
                  <a:cubicBezTo>
                    <a:pt x="527050" y="340360"/>
                    <a:pt x="439420" y="438150"/>
                    <a:pt x="383540" y="483870"/>
                  </a:cubicBezTo>
                  <a:cubicBezTo>
                    <a:pt x="350520" y="511810"/>
                    <a:pt x="327660" y="533400"/>
                    <a:pt x="298450" y="543560"/>
                  </a:cubicBezTo>
                  <a:cubicBezTo>
                    <a:pt x="271780" y="552450"/>
                    <a:pt x="240030" y="560070"/>
                    <a:pt x="215900" y="549910"/>
                  </a:cubicBezTo>
                  <a:cubicBezTo>
                    <a:pt x="190500" y="539750"/>
                    <a:pt x="172720" y="513080"/>
                    <a:pt x="152400" y="476250"/>
                  </a:cubicBezTo>
                  <a:cubicBezTo>
                    <a:pt x="110490" y="401320"/>
                    <a:pt x="38100" y="165100"/>
                    <a:pt x="34290" y="95250"/>
                  </a:cubicBezTo>
                  <a:cubicBezTo>
                    <a:pt x="33020" y="68580"/>
                    <a:pt x="36830" y="54610"/>
                    <a:pt x="44450" y="40640"/>
                  </a:cubicBezTo>
                  <a:cubicBezTo>
                    <a:pt x="50800" y="29210"/>
                    <a:pt x="59690" y="19050"/>
                    <a:pt x="72390" y="13970"/>
                  </a:cubicBezTo>
                  <a:cubicBezTo>
                    <a:pt x="90170" y="6350"/>
                    <a:pt x="127000" y="0"/>
                    <a:pt x="146050" y="8890"/>
                  </a:cubicBezTo>
                  <a:cubicBezTo>
                    <a:pt x="165100" y="17780"/>
                    <a:pt x="193040" y="50800"/>
                    <a:pt x="187960" y="66040"/>
                  </a:cubicBezTo>
                  <a:cubicBezTo>
                    <a:pt x="180340" y="88900"/>
                    <a:pt x="57150" y="120650"/>
                    <a:pt x="39370" y="107950"/>
                  </a:cubicBezTo>
                  <a:cubicBezTo>
                    <a:pt x="30480" y="101600"/>
                    <a:pt x="34290" y="82550"/>
                    <a:pt x="36830" y="69850"/>
                  </a:cubicBezTo>
                  <a:cubicBezTo>
                    <a:pt x="40640" y="54610"/>
                    <a:pt x="50800" y="33020"/>
                    <a:pt x="64770" y="22860"/>
                  </a:cubicBezTo>
                  <a:cubicBezTo>
                    <a:pt x="81280" y="11430"/>
                    <a:pt x="115570" y="2540"/>
                    <a:pt x="135890" y="8890"/>
                  </a:cubicBezTo>
                  <a:cubicBezTo>
                    <a:pt x="156210" y="15240"/>
                    <a:pt x="191770" y="45720"/>
                    <a:pt x="187960" y="59690"/>
                  </a:cubicBezTo>
                  <a:cubicBezTo>
                    <a:pt x="182880" y="81280"/>
                    <a:pt x="55880" y="120650"/>
                    <a:pt x="39370" y="106680"/>
                  </a:cubicBezTo>
                  <a:cubicBezTo>
                    <a:pt x="29210" y="99060"/>
                    <a:pt x="36830" y="67310"/>
                    <a:pt x="43180" y="52070"/>
                  </a:cubicBezTo>
                  <a:cubicBezTo>
                    <a:pt x="49530" y="36830"/>
                    <a:pt x="66040" y="20320"/>
                    <a:pt x="81280" y="12700"/>
                  </a:cubicBezTo>
                  <a:cubicBezTo>
                    <a:pt x="96520" y="5080"/>
                    <a:pt x="121920" y="5080"/>
                    <a:pt x="137160" y="8890"/>
                  </a:cubicBezTo>
                  <a:cubicBezTo>
                    <a:pt x="149860" y="11430"/>
                    <a:pt x="157480" y="13970"/>
                    <a:pt x="168910" y="27940"/>
                  </a:cubicBezTo>
                  <a:cubicBezTo>
                    <a:pt x="201930" y="67310"/>
                    <a:pt x="234950" y="260350"/>
                    <a:pt x="283210" y="332740"/>
                  </a:cubicBezTo>
                  <a:cubicBezTo>
                    <a:pt x="316230" y="383540"/>
                    <a:pt x="384810" y="410210"/>
                    <a:pt x="398780" y="443230"/>
                  </a:cubicBezTo>
                  <a:cubicBezTo>
                    <a:pt x="406400" y="462280"/>
                    <a:pt x="403860" y="481330"/>
                    <a:pt x="397510" y="496570"/>
                  </a:cubicBezTo>
                  <a:cubicBezTo>
                    <a:pt x="391160" y="511810"/>
                    <a:pt x="375920" y="528320"/>
                    <a:pt x="360680" y="535940"/>
                  </a:cubicBezTo>
                  <a:cubicBezTo>
                    <a:pt x="345440" y="543560"/>
                    <a:pt x="323850" y="544830"/>
                    <a:pt x="307340" y="539750"/>
                  </a:cubicBezTo>
                  <a:cubicBezTo>
                    <a:pt x="290830" y="534670"/>
                    <a:pt x="278130" y="524510"/>
                    <a:pt x="264160" y="508000"/>
                  </a:cubicBezTo>
                  <a:cubicBezTo>
                    <a:pt x="243840" y="482600"/>
                    <a:pt x="236220" y="434340"/>
                    <a:pt x="208280" y="391160"/>
                  </a:cubicBezTo>
                  <a:cubicBezTo>
                    <a:pt x="165100" y="325120"/>
                    <a:pt x="26670" y="218440"/>
                    <a:pt x="8890" y="160020"/>
                  </a:cubicBezTo>
                  <a:cubicBezTo>
                    <a:pt x="0" y="132080"/>
                    <a:pt x="6350" y="106680"/>
                    <a:pt x="16510" y="88900"/>
                  </a:cubicBezTo>
                  <a:cubicBezTo>
                    <a:pt x="25400" y="73660"/>
                    <a:pt x="46990" y="62230"/>
                    <a:pt x="62230" y="57150"/>
                  </a:cubicBezTo>
                  <a:cubicBezTo>
                    <a:pt x="73660" y="53340"/>
                    <a:pt x="86360" y="53340"/>
                    <a:pt x="97790" y="57150"/>
                  </a:cubicBezTo>
                  <a:cubicBezTo>
                    <a:pt x="113030" y="62230"/>
                    <a:pt x="125730" y="69850"/>
                    <a:pt x="143510" y="88900"/>
                  </a:cubicBezTo>
                  <a:cubicBezTo>
                    <a:pt x="185420" y="133350"/>
                    <a:pt x="295910" y="314960"/>
                    <a:pt x="309880" y="363220"/>
                  </a:cubicBezTo>
                  <a:cubicBezTo>
                    <a:pt x="314960" y="379730"/>
                    <a:pt x="313690" y="386080"/>
                    <a:pt x="309880" y="397510"/>
                  </a:cubicBezTo>
                  <a:cubicBezTo>
                    <a:pt x="306070" y="411480"/>
                    <a:pt x="293370" y="430530"/>
                    <a:pt x="280670" y="439420"/>
                  </a:cubicBezTo>
                  <a:cubicBezTo>
                    <a:pt x="267970" y="448310"/>
                    <a:pt x="246380" y="453390"/>
                    <a:pt x="231140" y="450850"/>
                  </a:cubicBezTo>
                  <a:cubicBezTo>
                    <a:pt x="215900" y="448310"/>
                    <a:pt x="195580" y="435610"/>
                    <a:pt x="186690" y="426720"/>
                  </a:cubicBezTo>
                  <a:cubicBezTo>
                    <a:pt x="181610" y="421640"/>
                    <a:pt x="175260" y="412750"/>
                    <a:pt x="176530" y="411480"/>
                  </a:cubicBezTo>
                  <a:cubicBezTo>
                    <a:pt x="179070" y="407670"/>
                    <a:pt x="242570" y="447040"/>
                    <a:pt x="246380" y="440690"/>
                  </a:cubicBezTo>
                  <a:cubicBezTo>
                    <a:pt x="252730" y="431800"/>
                    <a:pt x="151130" y="342900"/>
                    <a:pt x="124460" y="298450"/>
                  </a:cubicBezTo>
                  <a:cubicBezTo>
                    <a:pt x="105410" y="266700"/>
                    <a:pt x="91440" y="234950"/>
                    <a:pt x="88900" y="209550"/>
                  </a:cubicBezTo>
                  <a:cubicBezTo>
                    <a:pt x="86360" y="190500"/>
                    <a:pt x="90170" y="172720"/>
                    <a:pt x="97790" y="158750"/>
                  </a:cubicBezTo>
                  <a:cubicBezTo>
                    <a:pt x="105410" y="144780"/>
                    <a:pt x="121920" y="130810"/>
                    <a:pt x="137160" y="125730"/>
                  </a:cubicBezTo>
                  <a:cubicBezTo>
                    <a:pt x="152400" y="120650"/>
                    <a:pt x="175260" y="123190"/>
                    <a:pt x="189230" y="128270"/>
                  </a:cubicBezTo>
                  <a:cubicBezTo>
                    <a:pt x="200660" y="132080"/>
                    <a:pt x="207010" y="135890"/>
                    <a:pt x="217170" y="148590"/>
                  </a:cubicBezTo>
                  <a:cubicBezTo>
                    <a:pt x="247650" y="185420"/>
                    <a:pt x="335280" y="358140"/>
                    <a:pt x="346710" y="402590"/>
                  </a:cubicBezTo>
                  <a:cubicBezTo>
                    <a:pt x="350520" y="417830"/>
                    <a:pt x="350520" y="424180"/>
                    <a:pt x="346710" y="434340"/>
                  </a:cubicBezTo>
                  <a:cubicBezTo>
                    <a:pt x="342900" y="447040"/>
                    <a:pt x="330200" y="466090"/>
                    <a:pt x="317500" y="473710"/>
                  </a:cubicBezTo>
                  <a:cubicBezTo>
                    <a:pt x="304800" y="481330"/>
                    <a:pt x="285750" y="486410"/>
                    <a:pt x="270510" y="483870"/>
                  </a:cubicBezTo>
                  <a:cubicBezTo>
                    <a:pt x="255270" y="481330"/>
                    <a:pt x="245110" y="474980"/>
                    <a:pt x="228600" y="459740"/>
                  </a:cubicBezTo>
                  <a:cubicBezTo>
                    <a:pt x="189230" y="425450"/>
                    <a:pt x="85090" y="293370"/>
                    <a:pt x="69850" y="243840"/>
                  </a:cubicBezTo>
                  <a:cubicBezTo>
                    <a:pt x="63500" y="222250"/>
                    <a:pt x="63500" y="208280"/>
                    <a:pt x="71120" y="193040"/>
                  </a:cubicBezTo>
                  <a:cubicBezTo>
                    <a:pt x="78740" y="176530"/>
                    <a:pt x="104140" y="156210"/>
                    <a:pt x="121920" y="151130"/>
                  </a:cubicBezTo>
                  <a:cubicBezTo>
                    <a:pt x="138430" y="146050"/>
                    <a:pt x="160020" y="151130"/>
                    <a:pt x="172720" y="157480"/>
                  </a:cubicBezTo>
                  <a:cubicBezTo>
                    <a:pt x="182880" y="162560"/>
                    <a:pt x="187960" y="168910"/>
                    <a:pt x="196850" y="181610"/>
                  </a:cubicBezTo>
                  <a:cubicBezTo>
                    <a:pt x="220980" y="215900"/>
                    <a:pt x="284480" y="347980"/>
                    <a:pt x="289560" y="391160"/>
                  </a:cubicBezTo>
                  <a:cubicBezTo>
                    <a:pt x="292100" y="408940"/>
                    <a:pt x="289560" y="420370"/>
                    <a:pt x="283210" y="431800"/>
                  </a:cubicBezTo>
                  <a:cubicBezTo>
                    <a:pt x="276860" y="443230"/>
                    <a:pt x="262890" y="454660"/>
                    <a:pt x="250190" y="458470"/>
                  </a:cubicBezTo>
                  <a:cubicBezTo>
                    <a:pt x="237490" y="462280"/>
                    <a:pt x="220980" y="461010"/>
                    <a:pt x="209550" y="455930"/>
                  </a:cubicBezTo>
                  <a:cubicBezTo>
                    <a:pt x="198120" y="450850"/>
                    <a:pt x="180340" y="426720"/>
                    <a:pt x="180340" y="426720"/>
                  </a:cubicBezTo>
                </a:path>
              </a:pathLst>
            </a:custGeom>
            <a:solidFill>
              <a:srgbClr val="CAD3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66" name="Google Shape;566;p36"/>
          <p:cNvGrpSpPr/>
          <p:nvPr/>
        </p:nvGrpSpPr>
        <p:grpSpPr>
          <a:xfrm>
            <a:off x="1505200" y="6458275"/>
            <a:ext cx="836295" cy="656273"/>
            <a:chOff x="41910" y="46990"/>
            <a:chExt cx="1115060" cy="875030"/>
          </a:xfrm>
        </p:grpSpPr>
        <p:sp>
          <p:nvSpPr>
            <p:cNvPr id="567" name="Google Shape;567;p36"/>
            <p:cNvSpPr/>
            <p:nvPr/>
          </p:nvSpPr>
          <p:spPr>
            <a:xfrm>
              <a:off x="41910" y="46990"/>
              <a:ext cx="1115060" cy="875030"/>
            </a:xfrm>
            <a:custGeom>
              <a:avLst/>
              <a:gdLst/>
              <a:ahLst/>
              <a:cxnLst/>
              <a:rect l="l" t="t" r="r" b="b"/>
              <a:pathLst>
                <a:path w="1115060" h="875030" extrusionOk="0">
                  <a:moveTo>
                    <a:pt x="248920" y="52070"/>
                  </a:moveTo>
                  <a:cubicBezTo>
                    <a:pt x="334010" y="368300"/>
                    <a:pt x="459740" y="596900"/>
                    <a:pt x="466090" y="675640"/>
                  </a:cubicBezTo>
                  <a:cubicBezTo>
                    <a:pt x="468630" y="704850"/>
                    <a:pt x="463550" y="722630"/>
                    <a:pt x="452120" y="736600"/>
                  </a:cubicBezTo>
                  <a:cubicBezTo>
                    <a:pt x="440690" y="750570"/>
                    <a:pt x="411480" y="762000"/>
                    <a:pt x="393700" y="759460"/>
                  </a:cubicBezTo>
                  <a:cubicBezTo>
                    <a:pt x="374650" y="756920"/>
                    <a:pt x="358140" y="745490"/>
                    <a:pt x="341630" y="723900"/>
                  </a:cubicBezTo>
                  <a:cubicBezTo>
                    <a:pt x="302260" y="673100"/>
                    <a:pt x="261620" y="508000"/>
                    <a:pt x="229870" y="403860"/>
                  </a:cubicBezTo>
                  <a:cubicBezTo>
                    <a:pt x="200660" y="308610"/>
                    <a:pt x="148590" y="181610"/>
                    <a:pt x="154940" y="124460"/>
                  </a:cubicBezTo>
                  <a:cubicBezTo>
                    <a:pt x="157480" y="96520"/>
                    <a:pt x="170180" y="77470"/>
                    <a:pt x="185420" y="66040"/>
                  </a:cubicBezTo>
                  <a:cubicBezTo>
                    <a:pt x="198120" y="55880"/>
                    <a:pt x="218440" y="52070"/>
                    <a:pt x="233680" y="54610"/>
                  </a:cubicBezTo>
                  <a:cubicBezTo>
                    <a:pt x="251460" y="58420"/>
                    <a:pt x="270510" y="68580"/>
                    <a:pt x="287020" y="92710"/>
                  </a:cubicBezTo>
                  <a:cubicBezTo>
                    <a:pt x="326390" y="148590"/>
                    <a:pt x="360680" y="363220"/>
                    <a:pt x="391160" y="447040"/>
                  </a:cubicBezTo>
                  <a:cubicBezTo>
                    <a:pt x="408940" y="495300"/>
                    <a:pt x="414020" y="553720"/>
                    <a:pt x="439420" y="558800"/>
                  </a:cubicBezTo>
                  <a:cubicBezTo>
                    <a:pt x="471170" y="565150"/>
                    <a:pt x="539750" y="461010"/>
                    <a:pt x="576580" y="435610"/>
                  </a:cubicBezTo>
                  <a:cubicBezTo>
                    <a:pt x="596900" y="421640"/>
                    <a:pt x="612140" y="412750"/>
                    <a:pt x="629920" y="408940"/>
                  </a:cubicBezTo>
                  <a:cubicBezTo>
                    <a:pt x="646430" y="405130"/>
                    <a:pt x="664210" y="403860"/>
                    <a:pt x="678180" y="410210"/>
                  </a:cubicBezTo>
                  <a:cubicBezTo>
                    <a:pt x="692150" y="416560"/>
                    <a:pt x="706120" y="429260"/>
                    <a:pt x="712470" y="443230"/>
                  </a:cubicBezTo>
                  <a:cubicBezTo>
                    <a:pt x="718820" y="459740"/>
                    <a:pt x="718820" y="482600"/>
                    <a:pt x="712470" y="505460"/>
                  </a:cubicBezTo>
                  <a:cubicBezTo>
                    <a:pt x="702310" y="541020"/>
                    <a:pt x="652780" y="601980"/>
                    <a:pt x="631190" y="631190"/>
                  </a:cubicBezTo>
                  <a:cubicBezTo>
                    <a:pt x="618490" y="647700"/>
                    <a:pt x="612140" y="659130"/>
                    <a:pt x="599440" y="668020"/>
                  </a:cubicBezTo>
                  <a:cubicBezTo>
                    <a:pt x="586740" y="676910"/>
                    <a:pt x="570230" y="683260"/>
                    <a:pt x="554990" y="681990"/>
                  </a:cubicBezTo>
                  <a:cubicBezTo>
                    <a:pt x="537210" y="679450"/>
                    <a:pt x="510540" y="665480"/>
                    <a:pt x="501650" y="650240"/>
                  </a:cubicBezTo>
                  <a:cubicBezTo>
                    <a:pt x="492760" y="635000"/>
                    <a:pt x="488950" y="613410"/>
                    <a:pt x="497840" y="589280"/>
                  </a:cubicBezTo>
                  <a:cubicBezTo>
                    <a:pt x="516890" y="538480"/>
                    <a:pt x="614680" y="459740"/>
                    <a:pt x="688340" y="389890"/>
                  </a:cubicBezTo>
                  <a:cubicBezTo>
                    <a:pt x="779780" y="303530"/>
                    <a:pt x="956310" y="142240"/>
                    <a:pt x="1010920" y="114300"/>
                  </a:cubicBezTo>
                  <a:cubicBezTo>
                    <a:pt x="1026160" y="106680"/>
                    <a:pt x="1032510" y="105410"/>
                    <a:pt x="1045210" y="106680"/>
                  </a:cubicBezTo>
                  <a:cubicBezTo>
                    <a:pt x="1060450" y="107950"/>
                    <a:pt x="1080770" y="114300"/>
                    <a:pt x="1092200" y="125730"/>
                  </a:cubicBezTo>
                  <a:cubicBezTo>
                    <a:pt x="1104900" y="139700"/>
                    <a:pt x="1115060" y="170180"/>
                    <a:pt x="1113790" y="189230"/>
                  </a:cubicBezTo>
                  <a:cubicBezTo>
                    <a:pt x="1112520" y="205740"/>
                    <a:pt x="1101090" y="217170"/>
                    <a:pt x="1088390" y="233680"/>
                  </a:cubicBezTo>
                  <a:cubicBezTo>
                    <a:pt x="1066800" y="261620"/>
                    <a:pt x="1026160" y="294640"/>
                    <a:pt x="981710" y="332740"/>
                  </a:cubicBezTo>
                  <a:cubicBezTo>
                    <a:pt x="914400" y="391160"/>
                    <a:pt x="774700" y="506730"/>
                    <a:pt x="718820" y="548640"/>
                  </a:cubicBezTo>
                  <a:cubicBezTo>
                    <a:pt x="693420" y="567690"/>
                    <a:pt x="680720" y="581660"/>
                    <a:pt x="661670" y="588010"/>
                  </a:cubicBezTo>
                  <a:cubicBezTo>
                    <a:pt x="646430" y="593090"/>
                    <a:pt x="629920" y="595630"/>
                    <a:pt x="615950" y="591820"/>
                  </a:cubicBezTo>
                  <a:cubicBezTo>
                    <a:pt x="601980" y="588010"/>
                    <a:pt x="585470" y="576580"/>
                    <a:pt x="577850" y="565150"/>
                  </a:cubicBezTo>
                  <a:cubicBezTo>
                    <a:pt x="570230" y="552450"/>
                    <a:pt x="566420" y="538480"/>
                    <a:pt x="567690" y="519430"/>
                  </a:cubicBezTo>
                  <a:cubicBezTo>
                    <a:pt x="570230" y="486410"/>
                    <a:pt x="591820" y="434340"/>
                    <a:pt x="621030" y="386080"/>
                  </a:cubicBezTo>
                  <a:cubicBezTo>
                    <a:pt x="664210" y="316230"/>
                    <a:pt x="759460" y="201930"/>
                    <a:pt x="821690" y="156210"/>
                  </a:cubicBezTo>
                  <a:cubicBezTo>
                    <a:pt x="861060" y="127000"/>
                    <a:pt x="933450" y="110490"/>
                    <a:pt x="932180" y="105410"/>
                  </a:cubicBezTo>
                  <a:cubicBezTo>
                    <a:pt x="930910" y="102870"/>
                    <a:pt x="877570" y="114300"/>
                    <a:pt x="877570" y="113030"/>
                  </a:cubicBezTo>
                  <a:cubicBezTo>
                    <a:pt x="877570" y="111760"/>
                    <a:pt x="909320" y="96520"/>
                    <a:pt x="924560" y="96520"/>
                  </a:cubicBezTo>
                  <a:cubicBezTo>
                    <a:pt x="939800" y="96520"/>
                    <a:pt x="958850" y="104140"/>
                    <a:pt x="970280" y="114300"/>
                  </a:cubicBezTo>
                  <a:cubicBezTo>
                    <a:pt x="981710" y="124460"/>
                    <a:pt x="991870" y="143510"/>
                    <a:pt x="993140" y="158750"/>
                  </a:cubicBezTo>
                  <a:cubicBezTo>
                    <a:pt x="994410" y="173990"/>
                    <a:pt x="991870" y="186690"/>
                    <a:pt x="980440" y="207010"/>
                  </a:cubicBezTo>
                  <a:cubicBezTo>
                    <a:pt x="951230" y="261620"/>
                    <a:pt x="807720" y="407670"/>
                    <a:pt x="750570" y="464820"/>
                  </a:cubicBezTo>
                  <a:cubicBezTo>
                    <a:pt x="718820" y="496570"/>
                    <a:pt x="697230" y="520700"/>
                    <a:pt x="673100" y="533400"/>
                  </a:cubicBezTo>
                  <a:cubicBezTo>
                    <a:pt x="656590" y="542290"/>
                    <a:pt x="640080" y="546100"/>
                    <a:pt x="624840" y="543560"/>
                  </a:cubicBezTo>
                  <a:cubicBezTo>
                    <a:pt x="607060" y="539750"/>
                    <a:pt x="581660" y="524510"/>
                    <a:pt x="572770" y="508000"/>
                  </a:cubicBezTo>
                  <a:cubicBezTo>
                    <a:pt x="563880" y="491490"/>
                    <a:pt x="566420" y="467360"/>
                    <a:pt x="574040" y="444500"/>
                  </a:cubicBezTo>
                  <a:cubicBezTo>
                    <a:pt x="586740" y="408940"/>
                    <a:pt x="628650" y="365760"/>
                    <a:pt x="664210" y="325120"/>
                  </a:cubicBezTo>
                  <a:cubicBezTo>
                    <a:pt x="706120" y="276860"/>
                    <a:pt x="773430" y="200660"/>
                    <a:pt x="810260" y="175260"/>
                  </a:cubicBezTo>
                  <a:cubicBezTo>
                    <a:pt x="828040" y="162560"/>
                    <a:pt x="839470" y="156210"/>
                    <a:pt x="854710" y="156210"/>
                  </a:cubicBezTo>
                  <a:cubicBezTo>
                    <a:pt x="869950" y="156210"/>
                    <a:pt x="889000" y="162560"/>
                    <a:pt x="900430" y="171450"/>
                  </a:cubicBezTo>
                  <a:cubicBezTo>
                    <a:pt x="911860" y="181610"/>
                    <a:pt x="923290" y="198120"/>
                    <a:pt x="925830" y="213360"/>
                  </a:cubicBezTo>
                  <a:cubicBezTo>
                    <a:pt x="928370" y="228600"/>
                    <a:pt x="925830" y="241300"/>
                    <a:pt x="915670" y="260350"/>
                  </a:cubicBezTo>
                  <a:cubicBezTo>
                    <a:pt x="890270" y="308610"/>
                    <a:pt x="784860" y="408940"/>
                    <a:pt x="718820" y="473710"/>
                  </a:cubicBezTo>
                  <a:cubicBezTo>
                    <a:pt x="657860" y="532130"/>
                    <a:pt x="595630" y="604520"/>
                    <a:pt x="534670" y="633730"/>
                  </a:cubicBezTo>
                  <a:cubicBezTo>
                    <a:pt x="488950" y="655320"/>
                    <a:pt x="434340" y="665480"/>
                    <a:pt x="400050" y="656590"/>
                  </a:cubicBezTo>
                  <a:cubicBezTo>
                    <a:pt x="373380" y="650240"/>
                    <a:pt x="360680" y="629920"/>
                    <a:pt x="339090" y="607060"/>
                  </a:cubicBezTo>
                  <a:cubicBezTo>
                    <a:pt x="306070" y="572770"/>
                    <a:pt x="266700" y="499110"/>
                    <a:pt x="233680" y="461010"/>
                  </a:cubicBezTo>
                  <a:cubicBezTo>
                    <a:pt x="210820" y="433070"/>
                    <a:pt x="165100" y="398780"/>
                    <a:pt x="167640" y="394970"/>
                  </a:cubicBezTo>
                  <a:cubicBezTo>
                    <a:pt x="170180" y="392430"/>
                    <a:pt x="210820" y="411480"/>
                    <a:pt x="237490" y="434340"/>
                  </a:cubicBezTo>
                  <a:cubicBezTo>
                    <a:pt x="288290" y="477520"/>
                    <a:pt x="396240" y="613410"/>
                    <a:pt x="419100" y="669290"/>
                  </a:cubicBezTo>
                  <a:cubicBezTo>
                    <a:pt x="429260" y="695960"/>
                    <a:pt x="430530" y="717550"/>
                    <a:pt x="425450" y="734060"/>
                  </a:cubicBezTo>
                  <a:cubicBezTo>
                    <a:pt x="421640" y="745490"/>
                    <a:pt x="414020" y="754380"/>
                    <a:pt x="405130" y="760730"/>
                  </a:cubicBezTo>
                  <a:cubicBezTo>
                    <a:pt x="393700" y="769620"/>
                    <a:pt x="374650" y="777240"/>
                    <a:pt x="359410" y="777240"/>
                  </a:cubicBezTo>
                  <a:cubicBezTo>
                    <a:pt x="344170" y="777240"/>
                    <a:pt x="331470" y="774700"/>
                    <a:pt x="313690" y="759460"/>
                  </a:cubicBezTo>
                  <a:cubicBezTo>
                    <a:pt x="261620" y="713740"/>
                    <a:pt x="151130" y="492760"/>
                    <a:pt x="99060" y="373380"/>
                  </a:cubicBezTo>
                  <a:cubicBezTo>
                    <a:pt x="57150" y="278130"/>
                    <a:pt x="6350" y="162560"/>
                    <a:pt x="8890" y="104140"/>
                  </a:cubicBezTo>
                  <a:cubicBezTo>
                    <a:pt x="10160" y="74930"/>
                    <a:pt x="20320" y="53340"/>
                    <a:pt x="35560" y="40640"/>
                  </a:cubicBezTo>
                  <a:cubicBezTo>
                    <a:pt x="50800" y="27940"/>
                    <a:pt x="83820" y="21590"/>
                    <a:pt x="102870" y="25400"/>
                  </a:cubicBezTo>
                  <a:cubicBezTo>
                    <a:pt x="119380" y="29210"/>
                    <a:pt x="134620" y="39370"/>
                    <a:pt x="144780" y="57150"/>
                  </a:cubicBezTo>
                  <a:cubicBezTo>
                    <a:pt x="163830" y="90170"/>
                    <a:pt x="146050" y="158750"/>
                    <a:pt x="166370" y="228600"/>
                  </a:cubicBezTo>
                  <a:cubicBezTo>
                    <a:pt x="201930" y="350520"/>
                    <a:pt x="300990" y="676910"/>
                    <a:pt x="397510" y="709930"/>
                  </a:cubicBezTo>
                  <a:cubicBezTo>
                    <a:pt x="464820" y="732790"/>
                    <a:pt x="577850" y="628650"/>
                    <a:pt x="627380" y="593090"/>
                  </a:cubicBezTo>
                  <a:cubicBezTo>
                    <a:pt x="655320" y="572770"/>
                    <a:pt x="660400" y="565150"/>
                    <a:pt x="684530" y="537210"/>
                  </a:cubicBezTo>
                  <a:cubicBezTo>
                    <a:pt x="737870" y="477520"/>
                    <a:pt x="849630" y="252730"/>
                    <a:pt x="915670" y="233680"/>
                  </a:cubicBezTo>
                  <a:cubicBezTo>
                    <a:pt x="948690" y="224790"/>
                    <a:pt x="1004570" y="247650"/>
                    <a:pt x="1007110" y="269240"/>
                  </a:cubicBezTo>
                  <a:cubicBezTo>
                    <a:pt x="1014730" y="327660"/>
                    <a:pt x="567690" y="646430"/>
                    <a:pt x="449580" y="660400"/>
                  </a:cubicBezTo>
                  <a:cubicBezTo>
                    <a:pt x="398780" y="666750"/>
                    <a:pt x="350520" y="641350"/>
                    <a:pt x="335280" y="615950"/>
                  </a:cubicBezTo>
                  <a:cubicBezTo>
                    <a:pt x="322580" y="594360"/>
                    <a:pt x="334010" y="557530"/>
                    <a:pt x="344170" y="530860"/>
                  </a:cubicBezTo>
                  <a:cubicBezTo>
                    <a:pt x="354330" y="504190"/>
                    <a:pt x="369570" y="486410"/>
                    <a:pt x="394970" y="458470"/>
                  </a:cubicBezTo>
                  <a:cubicBezTo>
                    <a:pt x="440690" y="407670"/>
                    <a:pt x="558800" y="292100"/>
                    <a:pt x="613410" y="271780"/>
                  </a:cubicBezTo>
                  <a:cubicBezTo>
                    <a:pt x="640080" y="261620"/>
                    <a:pt x="664210" y="266700"/>
                    <a:pt x="680720" y="273050"/>
                  </a:cubicBezTo>
                  <a:cubicBezTo>
                    <a:pt x="692150" y="278130"/>
                    <a:pt x="699770" y="287020"/>
                    <a:pt x="706120" y="297180"/>
                  </a:cubicBezTo>
                  <a:cubicBezTo>
                    <a:pt x="713740" y="309880"/>
                    <a:pt x="720090" y="331470"/>
                    <a:pt x="717550" y="346710"/>
                  </a:cubicBezTo>
                  <a:cubicBezTo>
                    <a:pt x="715010" y="361950"/>
                    <a:pt x="707390" y="374650"/>
                    <a:pt x="692150" y="391160"/>
                  </a:cubicBezTo>
                  <a:cubicBezTo>
                    <a:pt x="661670" y="422910"/>
                    <a:pt x="560070" y="494030"/>
                    <a:pt x="519430" y="500380"/>
                  </a:cubicBezTo>
                  <a:cubicBezTo>
                    <a:pt x="499110" y="502920"/>
                    <a:pt x="482600" y="494030"/>
                    <a:pt x="471170" y="486410"/>
                  </a:cubicBezTo>
                  <a:cubicBezTo>
                    <a:pt x="461010" y="480060"/>
                    <a:pt x="453390" y="471170"/>
                    <a:pt x="449580" y="459740"/>
                  </a:cubicBezTo>
                  <a:cubicBezTo>
                    <a:pt x="444500" y="445770"/>
                    <a:pt x="441960" y="422910"/>
                    <a:pt x="445770" y="408940"/>
                  </a:cubicBezTo>
                  <a:cubicBezTo>
                    <a:pt x="448310" y="397510"/>
                    <a:pt x="450850" y="392430"/>
                    <a:pt x="463550" y="379730"/>
                  </a:cubicBezTo>
                  <a:cubicBezTo>
                    <a:pt x="513080" y="325120"/>
                    <a:pt x="835660" y="71120"/>
                    <a:pt x="915670" y="41910"/>
                  </a:cubicBezTo>
                  <a:cubicBezTo>
                    <a:pt x="939800" y="33020"/>
                    <a:pt x="952500" y="33020"/>
                    <a:pt x="969010" y="39370"/>
                  </a:cubicBezTo>
                  <a:cubicBezTo>
                    <a:pt x="986790" y="46990"/>
                    <a:pt x="1010920" y="69850"/>
                    <a:pt x="1017270" y="87630"/>
                  </a:cubicBezTo>
                  <a:cubicBezTo>
                    <a:pt x="1023620" y="104140"/>
                    <a:pt x="1018540" y="127000"/>
                    <a:pt x="1013460" y="140970"/>
                  </a:cubicBezTo>
                  <a:cubicBezTo>
                    <a:pt x="1008380" y="152400"/>
                    <a:pt x="1004570" y="156210"/>
                    <a:pt x="990600" y="168910"/>
                  </a:cubicBezTo>
                  <a:cubicBezTo>
                    <a:pt x="934720" y="223520"/>
                    <a:pt x="608330" y="464820"/>
                    <a:pt x="518160" y="528320"/>
                  </a:cubicBezTo>
                  <a:cubicBezTo>
                    <a:pt x="482600" y="552450"/>
                    <a:pt x="469900" y="565150"/>
                    <a:pt x="443230" y="576580"/>
                  </a:cubicBezTo>
                  <a:cubicBezTo>
                    <a:pt x="416560" y="588010"/>
                    <a:pt x="384810" y="598170"/>
                    <a:pt x="356870" y="594360"/>
                  </a:cubicBezTo>
                  <a:cubicBezTo>
                    <a:pt x="328930" y="590550"/>
                    <a:pt x="307340" y="575310"/>
                    <a:pt x="276860" y="553720"/>
                  </a:cubicBezTo>
                  <a:cubicBezTo>
                    <a:pt x="224790" y="515620"/>
                    <a:pt x="114300" y="410210"/>
                    <a:pt x="86360" y="364490"/>
                  </a:cubicBezTo>
                  <a:cubicBezTo>
                    <a:pt x="73660" y="344170"/>
                    <a:pt x="68580" y="328930"/>
                    <a:pt x="69850" y="312420"/>
                  </a:cubicBezTo>
                  <a:cubicBezTo>
                    <a:pt x="71120" y="294640"/>
                    <a:pt x="80010" y="274320"/>
                    <a:pt x="92710" y="261620"/>
                  </a:cubicBezTo>
                  <a:cubicBezTo>
                    <a:pt x="105410" y="248920"/>
                    <a:pt x="125730" y="240030"/>
                    <a:pt x="143510" y="238760"/>
                  </a:cubicBezTo>
                  <a:cubicBezTo>
                    <a:pt x="160020" y="237490"/>
                    <a:pt x="177800" y="241300"/>
                    <a:pt x="195580" y="255270"/>
                  </a:cubicBezTo>
                  <a:cubicBezTo>
                    <a:pt x="228600" y="281940"/>
                    <a:pt x="267970" y="367030"/>
                    <a:pt x="298450" y="424180"/>
                  </a:cubicBezTo>
                  <a:cubicBezTo>
                    <a:pt x="327660" y="480060"/>
                    <a:pt x="363220" y="549910"/>
                    <a:pt x="377190" y="594360"/>
                  </a:cubicBezTo>
                  <a:cubicBezTo>
                    <a:pt x="384810" y="621030"/>
                    <a:pt x="387350" y="643890"/>
                    <a:pt x="387350" y="662940"/>
                  </a:cubicBezTo>
                  <a:cubicBezTo>
                    <a:pt x="387350" y="676910"/>
                    <a:pt x="387350" y="688340"/>
                    <a:pt x="379730" y="698500"/>
                  </a:cubicBezTo>
                  <a:cubicBezTo>
                    <a:pt x="370840" y="709930"/>
                    <a:pt x="349250" y="725170"/>
                    <a:pt x="332740" y="725170"/>
                  </a:cubicBezTo>
                  <a:cubicBezTo>
                    <a:pt x="317500" y="725170"/>
                    <a:pt x="293370" y="712470"/>
                    <a:pt x="284480" y="701040"/>
                  </a:cubicBezTo>
                  <a:cubicBezTo>
                    <a:pt x="276860" y="692150"/>
                    <a:pt x="274320" y="678180"/>
                    <a:pt x="274320" y="666750"/>
                  </a:cubicBezTo>
                  <a:cubicBezTo>
                    <a:pt x="274320" y="655320"/>
                    <a:pt x="278130" y="641350"/>
                    <a:pt x="285750" y="632460"/>
                  </a:cubicBezTo>
                  <a:cubicBezTo>
                    <a:pt x="295910" y="621030"/>
                    <a:pt x="320040" y="609600"/>
                    <a:pt x="335280" y="610870"/>
                  </a:cubicBezTo>
                  <a:cubicBezTo>
                    <a:pt x="350520" y="612140"/>
                    <a:pt x="370840" y="626110"/>
                    <a:pt x="379730" y="638810"/>
                  </a:cubicBezTo>
                  <a:cubicBezTo>
                    <a:pt x="387350" y="648970"/>
                    <a:pt x="389890" y="662940"/>
                    <a:pt x="387350" y="675640"/>
                  </a:cubicBezTo>
                  <a:cubicBezTo>
                    <a:pt x="384810" y="689610"/>
                    <a:pt x="369570" y="711200"/>
                    <a:pt x="356870" y="718820"/>
                  </a:cubicBezTo>
                  <a:cubicBezTo>
                    <a:pt x="346710" y="725170"/>
                    <a:pt x="331470" y="726440"/>
                    <a:pt x="320040" y="723900"/>
                  </a:cubicBezTo>
                  <a:cubicBezTo>
                    <a:pt x="308610" y="721360"/>
                    <a:pt x="300990" y="718820"/>
                    <a:pt x="288290" y="706120"/>
                  </a:cubicBezTo>
                  <a:cubicBezTo>
                    <a:pt x="245110" y="662940"/>
                    <a:pt x="100330" y="407670"/>
                    <a:pt x="77470" y="349250"/>
                  </a:cubicBezTo>
                  <a:cubicBezTo>
                    <a:pt x="71120" y="331470"/>
                    <a:pt x="68580" y="325120"/>
                    <a:pt x="69850" y="312420"/>
                  </a:cubicBezTo>
                  <a:cubicBezTo>
                    <a:pt x="71120" y="297180"/>
                    <a:pt x="80010" y="274320"/>
                    <a:pt x="92710" y="261620"/>
                  </a:cubicBezTo>
                  <a:cubicBezTo>
                    <a:pt x="105410" y="248920"/>
                    <a:pt x="125730" y="240030"/>
                    <a:pt x="143510" y="238760"/>
                  </a:cubicBezTo>
                  <a:cubicBezTo>
                    <a:pt x="160020" y="237490"/>
                    <a:pt x="175260" y="241300"/>
                    <a:pt x="195580" y="255270"/>
                  </a:cubicBezTo>
                  <a:cubicBezTo>
                    <a:pt x="240030" y="284480"/>
                    <a:pt x="285750" y="449580"/>
                    <a:pt x="364490" y="458470"/>
                  </a:cubicBezTo>
                  <a:cubicBezTo>
                    <a:pt x="491490" y="473710"/>
                    <a:pt x="825500" y="74930"/>
                    <a:pt x="915670" y="41910"/>
                  </a:cubicBezTo>
                  <a:cubicBezTo>
                    <a:pt x="941070" y="33020"/>
                    <a:pt x="952500" y="33020"/>
                    <a:pt x="969010" y="39370"/>
                  </a:cubicBezTo>
                  <a:cubicBezTo>
                    <a:pt x="986790" y="46990"/>
                    <a:pt x="1010920" y="69850"/>
                    <a:pt x="1017270" y="87630"/>
                  </a:cubicBezTo>
                  <a:cubicBezTo>
                    <a:pt x="1023620" y="104140"/>
                    <a:pt x="1018540" y="127000"/>
                    <a:pt x="1013460" y="140970"/>
                  </a:cubicBezTo>
                  <a:cubicBezTo>
                    <a:pt x="1008380" y="152400"/>
                    <a:pt x="1004570" y="156210"/>
                    <a:pt x="990600" y="168910"/>
                  </a:cubicBezTo>
                  <a:cubicBezTo>
                    <a:pt x="937260" y="219710"/>
                    <a:pt x="628650" y="457200"/>
                    <a:pt x="552450" y="490220"/>
                  </a:cubicBezTo>
                  <a:cubicBezTo>
                    <a:pt x="528320" y="500380"/>
                    <a:pt x="516890" y="501650"/>
                    <a:pt x="501650" y="499110"/>
                  </a:cubicBezTo>
                  <a:cubicBezTo>
                    <a:pt x="486410" y="496570"/>
                    <a:pt x="468630" y="486410"/>
                    <a:pt x="458470" y="473710"/>
                  </a:cubicBezTo>
                  <a:cubicBezTo>
                    <a:pt x="448310" y="461010"/>
                    <a:pt x="441960" y="440690"/>
                    <a:pt x="443230" y="425450"/>
                  </a:cubicBezTo>
                  <a:cubicBezTo>
                    <a:pt x="444500" y="410210"/>
                    <a:pt x="449580" y="396240"/>
                    <a:pt x="463550" y="379730"/>
                  </a:cubicBezTo>
                  <a:cubicBezTo>
                    <a:pt x="488950" y="347980"/>
                    <a:pt x="580390" y="287020"/>
                    <a:pt x="613410" y="271780"/>
                  </a:cubicBezTo>
                  <a:cubicBezTo>
                    <a:pt x="627380" y="265430"/>
                    <a:pt x="635000" y="262890"/>
                    <a:pt x="647700" y="264160"/>
                  </a:cubicBezTo>
                  <a:cubicBezTo>
                    <a:pt x="662940" y="265430"/>
                    <a:pt x="683260" y="271780"/>
                    <a:pt x="694690" y="283210"/>
                  </a:cubicBezTo>
                  <a:cubicBezTo>
                    <a:pt x="707390" y="297180"/>
                    <a:pt x="718820" y="327660"/>
                    <a:pt x="717550" y="346710"/>
                  </a:cubicBezTo>
                  <a:cubicBezTo>
                    <a:pt x="716280" y="363220"/>
                    <a:pt x="707390" y="373380"/>
                    <a:pt x="692150" y="391160"/>
                  </a:cubicBezTo>
                  <a:cubicBezTo>
                    <a:pt x="655320" y="435610"/>
                    <a:pt x="518160" y="580390"/>
                    <a:pt x="459740" y="584200"/>
                  </a:cubicBezTo>
                  <a:cubicBezTo>
                    <a:pt x="426720" y="586740"/>
                    <a:pt x="378460" y="558800"/>
                    <a:pt x="377190" y="533400"/>
                  </a:cubicBezTo>
                  <a:cubicBezTo>
                    <a:pt x="375920" y="466090"/>
                    <a:pt x="806450" y="205740"/>
                    <a:pt x="923290" y="157480"/>
                  </a:cubicBezTo>
                  <a:cubicBezTo>
                    <a:pt x="971550" y="137160"/>
                    <a:pt x="1009650" y="121920"/>
                    <a:pt x="1033780" y="137160"/>
                  </a:cubicBezTo>
                  <a:cubicBezTo>
                    <a:pt x="1060450" y="153670"/>
                    <a:pt x="1070610" y="231140"/>
                    <a:pt x="1065530" y="267970"/>
                  </a:cubicBezTo>
                  <a:cubicBezTo>
                    <a:pt x="1061720" y="297180"/>
                    <a:pt x="1043940" y="311150"/>
                    <a:pt x="1021080" y="344170"/>
                  </a:cubicBezTo>
                  <a:cubicBezTo>
                    <a:pt x="970280" y="419100"/>
                    <a:pt x="821690" y="619760"/>
                    <a:pt x="750570" y="687070"/>
                  </a:cubicBezTo>
                  <a:cubicBezTo>
                    <a:pt x="715010" y="721360"/>
                    <a:pt x="695960" y="730250"/>
                    <a:pt x="657860" y="753110"/>
                  </a:cubicBezTo>
                  <a:cubicBezTo>
                    <a:pt x="600710" y="787400"/>
                    <a:pt x="497840" y="853440"/>
                    <a:pt x="434340" y="866140"/>
                  </a:cubicBezTo>
                  <a:cubicBezTo>
                    <a:pt x="392430" y="875030"/>
                    <a:pt x="351790" y="872490"/>
                    <a:pt x="322580" y="857250"/>
                  </a:cubicBezTo>
                  <a:cubicBezTo>
                    <a:pt x="297180" y="843280"/>
                    <a:pt x="283210" y="812800"/>
                    <a:pt x="266700" y="787400"/>
                  </a:cubicBezTo>
                  <a:cubicBezTo>
                    <a:pt x="251460" y="762000"/>
                    <a:pt x="245110" y="745490"/>
                    <a:pt x="227330" y="707390"/>
                  </a:cubicBezTo>
                  <a:cubicBezTo>
                    <a:pt x="184150" y="615950"/>
                    <a:pt x="44450" y="349250"/>
                    <a:pt x="16510" y="233680"/>
                  </a:cubicBezTo>
                  <a:cubicBezTo>
                    <a:pt x="1270" y="172720"/>
                    <a:pt x="0" y="120650"/>
                    <a:pt x="8890" y="86360"/>
                  </a:cubicBezTo>
                  <a:cubicBezTo>
                    <a:pt x="13970" y="66040"/>
                    <a:pt x="21590" y="50800"/>
                    <a:pt x="35560" y="40640"/>
                  </a:cubicBezTo>
                  <a:cubicBezTo>
                    <a:pt x="52070" y="29210"/>
                    <a:pt x="83820" y="21590"/>
                    <a:pt x="102870" y="25400"/>
                  </a:cubicBezTo>
                  <a:cubicBezTo>
                    <a:pt x="119380" y="29210"/>
                    <a:pt x="130810" y="38100"/>
                    <a:pt x="144780" y="57150"/>
                  </a:cubicBezTo>
                  <a:cubicBezTo>
                    <a:pt x="175260" y="100330"/>
                    <a:pt x="191770" y="223520"/>
                    <a:pt x="231140" y="314960"/>
                  </a:cubicBezTo>
                  <a:cubicBezTo>
                    <a:pt x="278130" y="425450"/>
                    <a:pt x="397510" y="596900"/>
                    <a:pt x="419100" y="669290"/>
                  </a:cubicBezTo>
                  <a:cubicBezTo>
                    <a:pt x="427990" y="698500"/>
                    <a:pt x="430530" y="717550"/>
                    <a:pt x="425450" y="734060"/>
                  </a:cubicBezTo>
                  <a:cubicBezTo>
                    <a:pt x="421640" y="745490"/>
                    <a:pt x="414020" y="754380"/>
                    <a:pt x="405130" y="760730"/>
                  </a:cubicBezTo>
                  <a:cubicBezTo>
                    <a:pt x="393700" y="769620"/>
                    <a:pt x="374650" y="777240"/>
                    <a:pt x="359410" y="777240"/>
                  </a:cubicBezTo>
                  <a:cubicBezTo>
                    <a:pt x="344170" y="777240"/>
                    <a:pt x="328930" y="768350"/>
                    <a:pt x="313690" y="759460"/>
                  </a:cubicBezTo>
                  <a:cubicBezTo>
                    <a:pt x="295910" y="748030"/>
                    <a:pt x="281940" y="732790"/>
                    <a:pt x="261620" y="708660"/>
                  </a:cubicBezTo>
                  <a:cubicBezTo>
                    <a:pt x="222250" y="662940"/>
                    <a:pt x="132080" y="547370"/>
                    <a:pt x="102870" y="494030"/>
                  </a:cubicBezTo>
                  <a:cubicBezTo>
                    <a:pt x="86360" y="464820"/>
                    <a:pt x="81280" y="448310"/>
                    <a:pt x="74930" y="422910"/>
                  </a:cubicBezTo>
                  <a:cubicBezTo>
                    <a:pt x="68580" y="397510"/>
                    <a:pt x="60960" y="368300"/>
                    <a:pt x="66040" y="341630"/>
                  </a:cubicBezTo>
                  <a:cubicBezTo>
                    <a:pt x="71120" y="312420"/>
                    <a:pt x="87630" y="273050"/>
                    <a:pt x="110490" y="257810"/>
                  </a:cubicBezTo>
                  <a:cubicBezTo>
                    <a:pt x="133350" y="242570"/>
                    <a:pt x="173990" y="241300"/>
                    <a:pt x="203200" y="248920"/>
                  </a:cubicBezTo>
                  <a:cubicBezTo>
                    <a:pt x="233680" y="256540"/>
                    <a:pt x="260350" y="278130"/>
                    <a:pt x="290830" y="307340"/>
                  </a:cubicBezTo>
                  <a:cubicBezTo>
                    <a:pt x="340360" y="355600"/>
                    <a:pt x="383540" y="527050"/>
                    <a:pt x="452120" y="532130"/>
                  </a:cubicBezTo>
                  <a:cubicBezTo>
                    <a:pt x="544830" y="539750"/>
                    <a:pt x="756920" y="217170"/>
                    <a:pt x="810260" y="175260"/>
                  </a:cubicBezTo>
                  <a:cubicBezTo>
                    <a:pt x="824230" y="165100"/>
                    <a:pt x="826770" y="161290"/>
                    <a:pt x="838200" y="158750"/>
                  </a:cubicBezTo>
                  <a:cubicBezTo>
                    <a:pt x="852170" y="156210"/>
                    <a:pt x="872490" y="154940"/>
                    <a:pt x="886460" y="162560"/>
                  </a:cubicBezTo>
                  <a:cubicBezTo>
                    <a:pt x="902970" y="171450"/>
                    <a:pt x="922020" y="195580"/>
                    <a:pt x="925830" y="213360"/>
                  </a:cubicBezTo>
                  <a:cubicBezTo>
                    <a:pt x="929640" y="228600"/>
                    <a:pt x="925830" y="242570"/>
                    <a:pt x="915670" y="260350"/>
                  </a:cubicBezTo>
                  <a:cubicBezTo>
                    <a:pt x="895350" y="298450"/>
                    <a:pt x="807720" y="361950"/>
                    <a:pt x="767080" y="410210"/>
                  </a:cubicBezTo>
                  <a:cubicBezTo>
                    <a:pt x="734060" y="448310"/>
                    <a:pt x="709930" y="500380"/>
                    <a:pt x="684530" y="521970"/>
                  </a:cubicBezTo>
                  <a:cubicBezTo>
                    <a:pt x="669290" y="534670"/>
                    <a:pt x="656590" y="542290"/>
                    <a:pt x="641350" y="543560"/>
                  </a:cubicBezTo>
                  <a:cubicBezTo>
                    <a:pt x="626110" y="544830"/>
                    <a:pt x="605790" y="539750"/>
                    <a:pt x="594360" y="532130"/>
                  </a:cubicBezTo>
                  <a:cubicBezTo>
                    <a:pt x="584200" y="525780"/>
                    <a:pt x="577850" y="516890"/>
                    <a:pt x="572770" y="508000"/>
                  </a:cubicBezTo>
                  <a:cubicBezTo>
                    <a:pt x="567690" y="499110"/>
                    <a:pt x="563880" y="487680"/>
                    <a:pt x="565150" y="476250"/>
                  </a:cubicBezTo>
                  <a:cubicBezTo>
                    <a:pt x="566420" y="462280"/>
                    <a:pt x="570230" y="452120"/>
                    <a:pt x="582930" y="431800"/>
                  </a:cubicBezTo>
                  <a:cubicBezTo>
                    <a:pt x="621030" y="372110"/>
                    <a:pt x="828040" y="149860"/>
                    <a:pt x="877570" y="113030"/>
                  </a:cubicBezTo>
                  <a:cubicBezTo>
                    <a:pt x="891540" y="102870"/>
                    <a:pt x="896620" y="99060"/>
                    <a:pt x="908050" y="97790"/>
                  </a:cubicBezTo>
                  <a:cubicBezTo>
                    <a:pt x="922020" y="95250"/>
                    <a:pt x="943610" y="96520"/>
                    <a:pt x="957580" y="105410"/>
                  </a:cubicBezTo>
                  <a:cubicBezTo>
                    <a:pt x="972820" y="115570"/>
                    <a:pt x="990600" y="140970"/>
                    <a:pt x="993140" y="158750"/>
                  </a:cubicBezTo>
                  <a:cubicBezTo>
                    <a:pt x="995680" y="175260"/>
                    <a:pt x="990600" y="193040"/>
                    <a:pt x="980440" y="207010"/>
                  </a:cubicBezTo>
                  <a:cubicBezTo>
                    <a:pt x="967740" y="224790"/>
                    <a:pt x="939800" y="229870"/>
                    <a:pt x="915670" y="248920"/>
                  </a:cubicBezTo>
                  <a:cubicBezTo>
                    <a:pt x="878840" y="279400"/>
                    <a:pt x="824230" y="337820"/>
                    <a:pt x="787400" y="381000"/>
                  </a:cubicBezTo>
                  <a:cubicBezTo>
                    <a:pt x="754380" y="419100"/>
                    <a:pt x="720090" y="457200"/>
                    <a:pt x="701040" y="494030"/>
                  </a:cubicBezTo>
                  <a:cubicBezTo>
                    <a:pt x="685800" y="523240"/>
                    <a:pt x="687070" y="563880"/>
                    <a:pt x="674370" y="579120"/>
                  </a:cubicBezTo>
                  <a:cubicBezTo>
                    <a:pt x="666750" y="588010"/>
                    <a:pt x="656590" y="591820"/>
                    <a:pt x="646430" y="593090"/>
                  </a:cubicBezTo>
                  <a:cubicBezTo>
                    <a:pt x="633730" y="595630"/>
                    <a:pt x="612140" y="593090"/>
                    <a:pt x="600710" y="586740"/>
                  </a:cubicBezTo>
                  <a:cubicBezTo>
                    <a:pt x="590550" y="581660"/>
                    <a:pt x="582930" y="575310"/>
                    <a:pt x="577850" y="565150"/>
                  </a:cubicBezTo>
                  <a:cubicBezTo>
                    <a:pt x="571500" y="553720"/>
                    <a:pt x="565150" y="533400"/>
                    <a:pt x="567690" y="519430"/>
                  </a:cubicBezTo>
                  <a:cubicBezTo>
                    <a:pt x="570230" y="505460"/>
                    <a:pt x="575310" y="496570"/>
                    <a:pt x="590550" y="478790"/>
                  </a:cubicBezTo>
                  <a:cubicBezTo>
                    <a:pt x="642620" y="415290"/>
                    <a:pt x="927100" y="144780"/>
                    <a:pt x="1010920" y="114300"/>
                  </a:cubicBezTo>
                  <a:cubicBezTo>
                    <a:pt x="1040130" y="104140"/>
                    <a:pt x="1060450" y="105410"/>
                    <a:pt x="1078230" y="115570"/>
                  </a:cubicBezTo>
                  <a:cubicBezTo>
                    <a:pt x="1094740" y="125730"/>
                    <a:pt x="1112520" y="152400"/>
                    <a:pt x="1113790" y="171450"/>
                  </a:cubicBezTo>
                  <a:cubicBezTo>
                    <a:pt x="1115060" y="191770"/>
                    <a:pt x="1106170" y="209550"/>
                    <a:pt x="1088390" y="233680"/>
                  </a:cubicBezTo>
                  <a:cubicBezTo>
                    <a:pt x="1043940" y="293370"/>
                    <a:pt x="867410" y="403860"/>
                    <a:pt x="778510" y="483870"/>
                  </a:cubicBezTo>
                  <a:cubicBezTo>
                    <a:pt x="704850" y="549910"/>
                    <a:pt x="635000" y="657860"/>
                    <a:pt x="585470" y="676910"/>
                  </a:cubicBezTo>
                  <a:cubicBezTo>
                    <a:pt x="561340" y="685800"/>
                    <a:pt x="539750" y="680720"/>
                    <a:pt x="524510" y="673100"/>
                  </a:cubicBezTo>
                  <a:cubicBezTo>
                    <a:pt x="510540" y="665480"/>
                    <a:pt x="500380" y="648970"/>
                    <a:pt x="495300" y="636270"/>
                  </a:cubicBezTo>
                  <a:cubicBezTo>
                    <a:pt x="491490" y="626110"/>
                    <a:pt x="490220" y="618490"/>
                    <a:pt x="494030" y="604520"/>
                  </a:cubicBezTo>
                  <a:cubicBezTo>
                    <a:pt x="504190" y="566420"/>
                    <a:pt x="584200" y="440690"/>
                    <a:pt x="614680" y="416560"/>
                  </a:cubicBezTo>
                  <a:cubicBezTo>
                    <a:pt x="626110" y="407670"/>
                    <a:pt x="633730" y="405130"/>
                    <a:pt x="645160" y="405130"/>
                  </a:cubicBezTo>
                  <a:cubicBezTo>
                    <a:pt x="659130" y="403860"/>
                    <a:pt x="679450" y="408940"/>
                    <a:pt x="692150" y="417830"/>
                  </a:cubicBezTo>
                  <a:cubicBezTo>
                    <a:pt x="704850" y="426720"/>
                    <a:pt x="715010" y="443230"/>
                    <a:pt x="718820" y="458470"/>
                  </a:cubicBezTo>
                  <a:cubicBezTo>
                    <a:pt x="722630" y="472440"/>
                    <a:pt x="721360" y="486410"/>
                    <a:pt x="712470" y="505460"/>
                  </a:cubicBezTo>
                  <a:cubicBezTo>
                    <a:pt x="690880" y="547370"/>
                    <a:pt x="582930" y="637540"/>
                    <a:pt x="530860" y="675640"/>
                  </a:cubicBezTo>
                  <a:cubicBezTo>
                    <a:pt x="497840" y="699770"/>
                    <a:pt x="473710" y="723900"/>
                    <a:pt x="443230" y="723900"/>
                  </a:cubicBezTo>
                  <a:cubicBezTo>
                    <a:pt x="410210" y="723900"/>
                    <a:pt x="368300" y="694690"/>
                    <a:pt x="340360" y="662940"/>
                  </a:cubicBezTo>
                  <a:cubicBezTo>
                    <a:pt x="304800" y="623570"/>
                    <a:pt x="285750" y="558800"/>
                    <a:pt x="260350" y="490220"/>
                  </a:cubicBezTo>
                  <a:cubicBezTo>
                    <a:pt x="224790" y="394970"/>
                    <a:pt x="165100" y="196850"/>
                    <a:pt x="157480" y="140970"/>
                  </a:cubicBezTo>
                  <a:cubicBezTo>
                    <a:pt x="154940" y="124460"/>
                    <a:pt x="153670" y="118110"/>
                    <a:pt x="157480" y="106680"/>
                  </a:cubicBezTo>
                  <a:cubicBezTo>
                    <a:pt x="161290" y="92710"/>
                    <a:pt x="172720" y="74930"/>
                    <a:pt x="185420" y="66040"/>
                  </a:cubicBezTo>
                  <a:cubicBezTo>
                    <a:pt x="198120" y="57150"/>
                    <a:pt x="218440" y="52070"/>
                    <a:pt x="233680" y="54610"/>
                  </a:cubicBezTo>
                  <a:cubicBezTo>
                    <a:pt x="251460" y="58420"/>
                    <a:pt x="271780" y="69850"/>
                    <a:pt x="287020" y="92710"/>
                  </a:cubicBezTo>
                  <a:cubicBezTo>
                    <a:pt x="318770" y="139700"/>
                    <a:pt x="328930" y="270510"/>
                    <a:pt x="356870" y="363220"/>
                  </a:cubicBezTo>
                  <a:cubicBezTo>
                    <a:pt x="387350" y="464820"/>
                    <a:pt x="462280" y="612140"/>
                    <a:pt x="466090" y="675640"/>
                  </a:cubicBezTo>
                  <a:cubicBezTo>
                    <a:pt x="467360" y="703580"/>
                    <a:pt x="463550" y="722630"/>
                    <a:pt x="452120" y="736600"/>
                  </a:cubicBezTo>
                  <a:cubicBezTo>
                    <a:pt x="440690" y="750570"/>
                    <a:pt x="412750" y="762000"/>
                    <a:pt x="393700" y="759460"/>
                  </a:cubicBezTo>
                  <a:cubicBezTo>
                    <a:pt x="374650" y="756920"/>
                    <a:pt x="353060" y="739140"/>
                    <a:pt x="337820" y="721360"/>
                  </a:cubicBezTo>
                  <a:cubicBezTo>
                    <a:pt x="320040" y="699770"/>
                    <a:pt x="312420" y="674370"/>
                    <a:pt x="295910" y="636270"/>
                  </a:cubicBezTo>
                  <a:cubicBezTo>
                    <a:pt x="264160" y="560070"/>
                    <a:pt x="201930" y="389890"/>
                    <a:pt x="171450" y="287020"/>
                  </a:cubicBezTo>
                  <a:cubicBezTo>
                    <a:pt x="148590" y="209550"/>
                    <a:pt x="123190" y="121920"/>
                    <a:pt x="121920" y="77470"/>
                  </a:cubicBezTo>
                  <a:cubicBezTo>
                    <a:pt x="121920" y="57150"/>
                    <a:pt x="121920" y="45720"/>
                    <a:pt x="129540" y="33020"/>
                  </a:cubicBezTo>
                  <a:cubicBezTo>
                    <a:pt x="137160" y="20320"/>
                    <a:pt x="151130" y="7620"/>
                    <a:pt x="165100" y="3810"/>
                  </a:cubicBezTo>
                  <a:cubicBezTo>
                    <a:pt x="181610" y="0"/>
                    <a:pt x="210820" y="5080"/>
                    <a:pt x="224790" y="13970"/>
                  </a:cubicBezTo>
                  <a:cubicBezTo>
                    <a:pt x="237490" y="21590"/>
                    <a:pt x="248920" y="52070"/>
                    <a:pt x="248920" y="5207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36"/>
            <p:cNvSpPr/>
            <p:nvPr/>
          </p:nvSpPr>
          <p:spPr>
            <a:xfrm>
              <a:off x="167640" y="190500"/>
              <a:ext cx="791210" cy="633730"/>
            </a:xfrm>
            <a:custGeom>
              <a:avLst/>
              <a:gdLst/>
              <a:ahLst/>
              <a:cxnLst/>
              <a:rect l="l" t="t" r="r" b="b"/>
              <a:pathLst>
                <a:path w="791210" h="633730" extrusionOk="0">
                  <a:moveTo>
                    <a:pt x="180340" y="426720"/>
                  </a:moveTo>
                  <a:cubicBezTo>
                    <a:pt x="63500" y="207010"/>
                    <a:pt x="71120" y="191770"/>
                    <a:pt x="80010" y="179070"/>
                  </a:cubicBezTo>
                  <a:cubicBezTo>
                    <a:pt x="88900" y="166370"/>
                    <a:pt x="105410" y="153670"/>
                    <a:pt x="121920" y="151130"/>
                  </a:cubicBezTo>
                  <a:cubicBezTo>
                    <a:pt x="140970" y="147320"/>
                    <a:pt x="163830" y="152400"/>
                    <a:pt x="186690" y="167640"/>
                  </a:cubicBezTo>
                  <a:cubicBezTo>
                    <a:pt x="227330" y="194310"/>
                    <a:pt x="292100" y="297180"/>
                    <a:pt x="318770" y="341630"/>
                  </a:cubicBezTo>
                  <a:cubicBezTo>
                    <a:pt x="334010" y="365760"/>
                    <a:pt x="342900" y="384810"/>
                    <a:pt x="346710" y="402590"/>
                  </a:cubicBezTo>
                  <a:cubicBezTo>
                    <a:pt x="349250" y="414020"/>
                    <a:pt x="350520" y="424180"/>
                    <a:pt x="346710" y="434340"/>
                  </a:cubicBezTo>
                  <a:cubicBezTo>
                    <a:pt x="342900" y="447040"/>
                    <a:pt x="330200" y="466090"/>
                    <a:pt x="317500" y="473710"/>
                  </a:cubicBezTo>
                  <a:cubicBezTo>
                    <a:pt x="304800" y="481330"/>
                    <a:pt x="285750" y="486410"/>
                    <a:pt x="270510" y="483870"/>
                  </a:cubicBezTo>
                  <a:cubicBezTo>
                    <a:pt x="255270" y="481330"/>
                    <a:pt x="242570" y="472440"/>
                    <a:pt x="228600" y="459740"/>
                  </a:cubicBezTo>
                  <a:cubicBezTo>
                    <a:pt x="208280" y="440690"/>
                    <a:pt x="186690" y="406400"/>
                    <a:pt x="166370" y="370840"/>
                  </a:cubicBezTo>
                  <a:cubicBezTo>
                    <a:pt x="139700" y="326390"/>
                    <a:pt x="93980" y="248920"/>
                    <a:pt x="88900" y="209550"/>
                  </a:cubicBezTo>
                  <a:cubicBezTo>
                    <a:pt x="86360" y="187960"/>
                    <a:pt x="90170" y="172720"/>
                    <a:pt x="97790" y="158750"/>
                  </a:cubicBezTo>
                  <a:cubicBezTo>
                    <a:pt x="105410" y="144780"/>
                    <a:pt x="121920" y="130810"/>
                    <a:pt x="137160" y="125730"/>
                  </a:cubicBezTo>
                  <a:cubicBezTo>
                    <a:pt x="152400" y="120650"/>
                    <a:pt x="175260" y="123190"/>
                    <a:pt x="189230" y="128270"/>
                  </a:cubicBezTo>
                  <a:cubicBezTo>
                    <a:pt x="200660" y="132080"/>
                    <a:pt x="208280" y="137160"/>
                    <a:pt x="217170" y="148590"/>
                  </a:cubicBezTo>
                  <a:cubicBezTo>
                    <a:pt x="232410" y="167640"/>
                    <a:pt x="255270" y="215900"/>
                    <a:pt x="256540" y="246380"/>
                  </a:cubicBezTo>
                  <a:cubicBezTo>
                    <a:pt x="256540" y="271780"/>
                    <a:pt x="223520" y="302260"/>
                    <a:pt x="231140" y="318770"/>
                  </a:cubicBezTo>
                  <a:cubicBezTo>
                    <a:pt x="238760" y="335280"/>
                    <a:pt x="292100" y="335280"/>
                    <a:pt x="303530" y="346710"/>
                  </a:cubicBezTo>
                  <a:cubicBezTo>
                    <a:pt x="308610" y="351790"/>
                    <a:pt x="308610" y="356870"/>
                    <a:pt x="309880" y="363220"/>
                  </a:cubicBezTo>
                  <a:cubicBezTo>
                    <a:pt x="311150" y="372110"/>
                    <a:pt x="313690" y="386080"/>
                    <a:pt x="309880" y="397510"/>
                  </a:cubicBezTo>
                  <a:cubicBezTo>
                    <a:pt x="306070" y="411480"/>
                    <a:pt x="293370" y="430530"/>
                    <a:pt x="280670" y="439420"/>
                  </a:cubicBezTo>
                  <a:cubicBezTo>
                    <a:pt x="267970" y="448310"/>
                    <a:pt x="246380" y="453390"/>
                    <a:pt x="231140" y="450850"/>
                  </a:cubicBezTo>
                  <a:cubicBezTo>
                    <a:pt x="215900" y="448310"/>
                    <a:pt x="204470" y="443230"/>
                    <a:pt x="186690" y="426720"/>
                  </a:cubicBezTo>
                  <a:cubicBezTo>
                    <a:pt x="142240" y="384810"/>
                    <a:pt x="10160" y="204470"/>
                    <a:pt x="3810" y="140970"/>
                  </a:cubicBezTo>
                  <a:cubicBezTo>
                    <a:pt x="1270" y="111760"/>
                    <a:pt x="13970" y="88900"/>
                    <a:pt x="29210" y="74930"/>
                  </a:cubicBezTo>
                  <a:cubicBezTo>
                    <a:pt x="44450" y="60960"/>
                    <a:pt x="80010" y="54610"/>
                    <a:pt x="97790" y="57150"/>
                  </a:cubicBezTo>
                  <a:cubicBezTo>
                    <a:pt x="111760" y="58420"/>
                    <a:pt x="116840" y="63500"/>
                    <a:pt x="130810" y="74930"/>
                  </a:cubicBezTo>
                  <a:cubicBezTo>
                    <a:pt x="168910" y="105410"/>
                    <a:pt x="264160" y="215900"/>
                    <a:pt x="311150" y="283210"/>
                  </a:cubicBezTo>
                  <a:cubicBezTo>
                    <a:pt x="349250" y="337820"/>
                    <a:pt x="391160" y="400050"/>
                    <a:pt x="398780" y="443230"/>
                  </a:cubicBezTo>
                  <a:cubicBezTo>
                    <a:pt x="403860" y="469900"/>
                    <a:pt x="401320" y="496570"/>
                    <a:pt x="388620" y="513080"/>
                  </a:cubicBezTo>
                  <a:cubicBezTo>
                    <a:pt x="375920" y="529590"/>
                    <a:pt x="342900" y="542290"/>
                    <a:pt x="325120" y="543560"/>
                  </a:cubicBezTo>
                  <a:cubicBezTo>
                    <a:pt x="312420" y="544830"/>
                    <a:pt x="299720" y="541020"/>
                    <a:pt x="289560" y="533400"/>
                  </a:cubicBezTo>
                  <a:cubicBezTo>
                    <a:pt x="276860" y="524510"/>
                    <a:pt x="255270" y="492760"/>
                    <a:pt x="256540" y="491490"/>
                  </a:cubicBezTo>
                  <a:cubicBezTo>
                    <a:pt x="257810" y="490220"/>
                    <a:pt x="318770" y="539750"/>
                    <a:pt x="316230" y="543560"/>
                  </a:cubicBezTo>
                  <a:cubicBezTo>
                    <a:pt x="313690" y="547370"/>
                    <a:pt x="264160" y="524510"/>
                    <a:pt x="241300" y="509270"/>
                  </a:cubicBezTo>
                  <a:cubicBezTo>
                    <a:pt x="219710" y="495300"/>
                    <a:pt x="203200" y="480060"/>
                    <a:pt x="184150" y="457200"/>
                  </a:cubicBezTo>
                  <a:cubicBezTo>
                    <a:pt x="157480" y="422910"/>
                    <a:pt x="127000" y="372110"/>
                    <a:pt x="104140" y="317500"/>
                  </a:cubicBezTo>
                  <a:cubicBezTo>
                    <a:pt x="74930" y="247650"/>
                    <a:pt x="33020" y="114300"/>
                    <a:pt x="36830" y="69850"/>
                  </a:cubicBezTo>
                  <a:cubicBezTo>
                    <a:pt x="38100" y="53340"/>
                    <a:pt x="43180" y="45720"/>
                    <a:pt x="52070" y="35560"/>
                  </a:cubicBezTo>
                  <a:cubicBezTo>
                    <a:pt x="62230" y="24130"/>
                    <a:pt x="82550" y="11430"/>
                    <a:pt x="99060" y="7620"/>
                  </a:cubicBezTo>
                  <a:cubicBezTo>
                    <a:pt x="115570" y="3810"/>
                    <a:pt x="138430" y="7620"/>
                    <a:pt x="153670" y="16510"/>
                  </a:cubicBezTo>
                  <a:cubicBezTo>
                    <a:pt x="168910" y="25400"/>
                    <a:pt x="191770" y="46990"/>
                    <a:pt x="187960" y="59690"/>
                  </a:cubicBezTo>
                  <a:cubicBezTo>
                    <a:pt x="181610" y="81280"/>
                    <a:pt x="57150" y="121920"/>
                    <a:pt x="39370" y="107950"/>
                  </a:cubicBezTo>
                  <a:cubicBezTo>
                    <a:pt x="29210" y="100330"/>
                    <a:pt x="35560" y="68580"/>
                    <a:pt x="43180" y="52070"/>
                  </a:cubicBezTo>
                  <a:cubicBezTo>
                    <a:pt x="50800" y="36830"/>
                    <a:pt x="64770" y="19050"/>
                    <a:pt x="81280" y="12700"/>
                  </a:cubicBezTo>
                  <a:cubicBezTo>
                    <a:pt x="100330" y="5080"/>
                    <a:pt x="135890" y="6350"/>
                    <a:pt x="153670" y="16510"/>
                  </a:cubicBezTo>
                  <a:cubicBezTo>
                    <a:pt x="170180" y="25400"/>
                    <a:pt x="191770" y="48260"/>
                    <a:pt x="187960" y="60960"/>
                  </a:cubicBezTo>
                  <a:cubicBezTo>
                    <a:pt x="181610" y="81280"/>
                    <a:pt x="48260" y="81280"/>
                    <a:pt x="38100" y="100330"/>
                  </a:cubicBezTo>
                  <a:cubicBezTo>
                    <a:pt x="34290" y="109220"/>
                    <a:pt x="49530" y="129540"/>
                    <a:pt x="49530" y="129540"/>
                  </a:cubicBezTo>
                  <a:cubicBezTo>
                    <a:pt x="49530" y="129540"/>
                    <a:pt x="30480" y="93980"/>
                    <a:pt x="33020" y="76200"/>
                  </a:cubicBezTo>
                  <a:cubicBezTo>
                    <a:pt x="35560" y="55880"/>
                    <a:pt x="54610" y="25400"/>
                    <a:pt x="72390" y="13970"/>
                  </a:cubicBezTo>
                  <a:cubicBezTo>
                    <a:pt x="87630" y="3810"/>
                    <a:pt x="110490" y="1270"/>
                    <a:pt x="127000" y="3810"/>
                  </a:cubicBezTo>
                  <a:cubicBezTo>
                    <a:pt x="144780" y="6350"/>
                    <a:pt x="158750" y="12700"/>
                    <a:pt x="175260" y="33020"/>
                  </a:cubicBezTo>
                  <a:cubicBezTo>
                    <a:pt x="218440" y="88900"/>
                    <a:pt x="280670" y="435610"/>
                    <a:pt x="300990" y="434340"/>
                  </a:cubicBezTo>
                  <a:cubicBezTo>
                    <a:pt x="309880" y="433070"/>
                    <a:pt x="297180" y="374650"/>
                    <a:pt x="314960" y="341630"/>
                  </a:cubicBezTo>
                  <a:cubicBezTo>
                    <a:pt x="345440" y="283210"/>
                    <a:pt x="457200" y="193040"/>
                    <a:pt x="525780" y="142240"/>
                  </a:cubicBezTo>
                  <a:cubicBezTo>
                    <a:pt x="580390" y="101600"/>
                    <a:pt x="645160" y="59690"/>
                    <a:pt x="684530" y="48260"/>
                  </a:cubicBezTo>
                  <a:cubicBezTo>
                    <a:pt x="706120" y="41910"/>
                    <a:pt x="721360" y="43180"/>
                    <a:pt x="736600" y="48260"/>
                  </a:cubicBezTo>
                  <a:cubicBezTo>
                    <a:pt x="751840" y="53340"/>
                    <a:pt x="768350" y="68580"/>
                    <a:pt x="775970" y="82550"/>
                  </a:cubicBezTo>
                  <a:cubicBezTo>
                    <a:pt x="783590" y="96520"/>
                    <a:pt x="784860" y="118110"/>
                    <a:pt x="782320" y="133350"/>
                  </a:cubicBezTo>
                  <a:cubicBezTo>
                    <a:pt x="779780" y="146050"/>
                    <a:pt x="775970" y="149860"/>
                    <a:pt x="765810" y="165100"/>
                  </a:cubicBezTo>
                  <a:cubicBezTo>
                    <a:pt x="727710" y="219710"/>
                    <a:pt x="513080" y="520700"/>
                    <a:pt x="458470" y="513080"/>
                  </a:cubicBezTo>
                  <a:cubicBezTo>
                    <a:pt x="431800" y="509270"/>
                    <a:pt x="410210" y="447040"/>
                    <a:pt x="412750" y="415290"/>
                  </a:cubicBezTo>
                  <a:cubicBezTo>
                    <a:pt x="415290" y="383540"/>
                    <a:pt x="441960" y="356870"/>
                    <a:pt x="471170" y="325120"/>
                  </a:cubicBezTo>
                  <a:cubicBezTo>
                    <a:pt x="519430" y="273050"/>
                    <a:pt x="642620" y="170180"/>
                    <a:pt x="693420" y="154940"/>
                  </a:cubicBezTo>
                  <a:cubicBezTo>
                    <a:pt x="715010" y="148590"/>
                    <a:pt x="730250" y="152400"/>
                    <a:pt x="745490" y="158750"/>
                  </a:cubicBezTo>
                  <a:cubicBezTo>
                    <a:pt x="760730" y="165100"/>
                    <a:pt x="775970" y="181610"/>
                    <a:pt x="782320" y="194310"/>
                  </a:cubicBezTo>
                  <a:cubicBezTo>
                    <a:pt x="788670" y="204470"/>
                    <a:pt x="789940" y="215900"/>
                    <a:pt x="788670" y="228600"/>
                  </a:cubicBezTo>
                  <a:cubicBezTo>
                    <a:pt x="787400" y="243840"/>
                    <a:pt x="782320" y="256540"/>
                    <a:pt x="767080" y="275590"/>
                  </a:cubicBezTo>
                  <a:cubicBezTo>
                    <a:pt x="725170" y="328930"/>
                    <a:pt x="544830" y="452120"/>
                    <a:pt x="453390" y="514350"/>
                  </a:cubicBezTo>
                  <a:cubicBezTo>
                    <a:pt x="386080" y="560070"/>
                    <a:pt x="311150" y="610870"/>
                    <a:pt x="274320" y="624840"/>
                  </a:cubicBezTo>
                  <a:cubicBezTo>
                    <a:pt x="259080" y="631190"/>
                    <a:pt x="252730" y="632460"/>
                    <a:pt x="240030" y="631190"/>
                  </a:cubicBezTo>
                  <a:cubicBezTo>
                    <a:pt x="224790" y="629920"/>
                    <a:pt x="204470" y="619760"/>
                    <a:pt x="193040" y="609600"/>
                  </a:cubicBezTo>
                  <a:cubicBezTo>
                    <a:pt x="184150" y="601980"/>
                    <a:pt x="177800" y="590550"/>
                    <a:pt x="175260" y="579120"/>
                  </a:cubicBezTo>
                  <a:cubicBezTo>
                    <a:pt x="171450" y="565150"/>
                    <a:pt x="172720" y="542290"/>
                    <a:pt x="179070" y="528320"/>
                  </a:cubicBezTo>
                  <a:cubicBezTo>
                    <a:pt x="185420" y="513080"/>
                    <a:pt x="210820" y="488950"/>
                    <a:pt x="215900" y="491490"/>
                  </a:cubicBezTo>
                  <a:cubicBezTo>
                    <a:pt x="223520" y="495300"/>
                    <a:pt x="203200" y="609600"/>
                    <a:pt x="193040" y="609600"/>
                  </a:cubicBezTo>
                  <a:cubicBezTo>
                    <a:pt x="179070" y="609600"/>
                    <a:pt x="166370" y="430530"/>
                    <a:pt x="138430" y="359410"/>
                  </a:cubicBezTo>
                  <a:cubicBezTo>
                    <a:pt x="115570" y="300990"/>
                    <a:pt x="58420" y="256540"/>
                    <a:pt x="50800" y="208280"/>
                  </a:cubicBezTo>
                  <a:cubicBezTo>
                    <a:pt x="44450" y="170180"/>
                    <a:pt x="59690" y="118110"/>
                    <a:pt x="74930" y="97790"/>
                  </a:cubicBezTo>
                  <a:cubicBezTo>
                    <a:pt x="83820" y="86360"/>
                    <a:pt x="93980" y="81280"/>
                    <a:pt x="106680" y="80010"/>
                  </a:cubicBezTo>
                  <a:cubicBezTo>
                    <a:pt x="121920" y="78740"/>
                    <a:pt x="146050" y="86360"/>
                    <a:pt x="157480" y="96520"/>
                  </a:cubicBezTo>
                  <a:cubicBezTo>
                    <a:pt x="166370" y="104140"/>
                    <a:pt x="173990" y="116840"/>
                    <a:pt x="173990" y="129540"/>
                  </a:cubicBezTo>
                  <a:cubicBezTo>
                    <a:pt x="175260" y="144780"/>
                    <a:pt x="166370" y="168910"/>
                    <a:pt x="154940" y="179070"/>
                  </a:cubicBezTo>
                  <a:cubicBezTo>
                    <a:pt x="143510" y="189230"/>
                    <a:pt x="116840" y="194310"/>
                    <a:pt x="102870" y="191770"/>
                  </a:cubicBezTo>
                  <a:cubicBezTo>
                    <a:pt x="91440" y="189230"/>
                    <a:pt x="80010" y="180340"/>
                    <a:pt x="72390" y="171450"/>
                  </a:cubicBezTo>
                  <a:cubicBezTo>
                    <a:pt x="64770" y="162560"/>
                    <a:pt x="58420" y="149860"/>
                    <a:pt x="59690" y="137160"/>
                  </a:cubicBezTo>
                  <a:cubicBezTo>
                    <a:pt x="60960" y="121920"/>
                    <a:pt x="72390" y="100330"/>
                    <a:pt x="83820" y="90170"/>
                  </a:cubicBezTo>
                  <a:cubicBezTo>
                    <a:pt x="93980" y="82550"/>
                    <a:pt x="107950" y="78740"/>
                    <a:pt x="119380" y="78740"/>
                  </a:cubicBezTo>
                  <a:cubicBezTo>
                    <a:pt x="130810" y="78740"/>
                    <a:pt x="144780" y="83820"/>
                    <a:pt x="153670" y="92710"/>
                  </a:cubicBezTo>
                  <a:cubicBezTo>
                    <a:pt x="163830" y="102870"/>
                    <a:pt x="173990" y="127000"/>
                    <a:pt x="173990" y="142240"/>
                  </a:cubicBezTo>
                  <a:cubicBezTo>
                    <a:pt x="173990" y="154940"/>
                    <a:pt x="154940" y="167640"/>
                    <a:pt x="158750" y="175260"/>
                  </a:cubicBezTo>
                  <a:cubicBezTo>
                    <a:pt x="163830" y="184150"/>
                    <a:pt x="198120" y="173990"/>
                    <a:pt x="214630" y="186690"/>
                  </a:cubicBezTo>
                  <a:cubicBezTo>
                    <a:pt x="243840" y="209550"/>
                    <a:pt x="274320" y="294640"/>
                    <a:pt x="288290" y="339090"/>
                  </a:cubicBezTo>
                  <a:cubicBezTo>
                    <a:pt x="298450" y="372110"/>
                    <a:pt x="302260" y="397510"/>
                    <a:pt x="303530" y="426720"/>
                  </a:cubicBezTo>
                  <a:cubicBezTo>
                    <a:pt x="304800" y="453390"/>
                    <a:pt x="299720" y="477520"/>
                    <a:pt x="295910" y="506730"/>
                  </a:cubicBezTo>
                  <a:cubicBezTo>
                    <a:pt x="290830" y="542290"/>
                    <a:pt x="290830" y="608330"/>
                    <a:pt x="274320" y="624840"/>
                  </a:cubicBezTo>
                  <a:cubicBezTo>
                    <a:pt x="265430" y="633730"/>
                    <a:pt x="252730" y="632460"/>
                    <a:pt x="240030" y="631190"/>
                  </a:cubicBezTo>
                  <a:cubicBezTo>
                    <a:pt x="224790" y="629920"/>
                    <a:pt x="204470" y="619760"/>
                    <a:pt x="193040" y="609600"/>
                  </a:cubicBezTo>
                  <a:cubicBezTo>
                    <a:pt x="184150" y="601980"/>
                    <a:pt x="177800" y="590550"/>
                    <a:pt x="175260" y="579120"/>
                  </a:cubicBezTo>
                  <a:cubicBezTo>
                    <a:pt x="171450" y="565150"/>
                    <a:pt x="173990" y="542290"/>
                    <a:pt x="179070" y="528320"/>
                  </a:cubicBezTo>
                  <a:cubicBezTo>
                    <a:pt x="182880" y="516890"/>
                    <a:pt x="187960" y="511810"/>
                    <a:pt x="200660" y="500380"/>
                  </a:cubicBezTo>
                  <a:cubicBezTo>
                    <a:pt x="233680" y="471170"/>
                    <a:pt x="346710" y="417830"/>
                    <a:pt x="410210" y="372110"/>
                  </a:cubicBezTo>
                  <a:cubicBezTo>
                    <a:pt x="468630" y="330200"/>
                    <a:pt x="515620" y="279400"/>
                    <a:pt x="567690" y="241300"/>
                  </a:cubicBezTo>
                  <a:cubicBezTo>
                    <a:pt x="615950" y="207010"/>
                    <a:pt x="679450" y="158750"/>
                    <a:pt x="711200" y="152400"/>
                  </a:cubicBezTo>
                  <a:cubicBezTo>
                    <a:pt x="726440" y="149860"/>
                    <a:pt x="734060" y="153670"/>
                    <a:pt x="745490" y="158750"/>
                  </a:cubicBezTo>
                  <a:cubicBezTo>
                    <a:pt x="758190" y="165100"/>
                    <a:pt x="775970" y="179070"/>
                    <a:pt x="782320" y="194310"/>
                  </a:cubicBezTo>
                  <a:cubicBezTo>
                    <a:pt x="788670" y="212090"/>
                    <a:pt x="791210" y="236220"/>
                    <a:pt x="778510" y="261620"/>
                  </a:cubicBezTo>
                  <a:cubicBezTo>
                    <a:pt x="750570" y="317500"/>
                    <a:pt x="596900" y="417830"/>
                    <a:pt x="528320" y="468630"/>
                  </a:cubicBezTo>
                  <a:cubicBezTo>
                    <a:pt x="482600" y="501650"/>
                    <a:pt x="445770" y="546100"/>
                    <a:pt x="411480" y="546100"/>
                  </a:cubicBezTo>
                  <a:cubicBezTo>
                    <a:pt x="383540" y="546100"/>
                    <a:pt x="344170" y="518160"/>
                    <a:pt x="336550" y="494030"/>
                  </a:cubicBezTo>
                  <a:cubicBezTo>
                    <a:pt x="327660" y="467360"/>
                    <a:pt x="351790" y="426720"/>
                    <a:pt x="374650" y="387350"/>
                  </a:cubicBezTo>
                  <a:cubicBezTo>
                    <a:pt x="410210" y="325120"/>
                    <a:pt x="496570" y="233680"/>
                    <a:pt x="553720" y="172720"/>
                  </a:cubicBezTo>
                  <a:cubicBezTo>
                    <a:pt x="599440" y="124460"/>
                    <a:pt x="645160" y="60960"/>
                    <a:pt x="684530" y="48260"/>
                  </a:cubicBezTo>
                  <a:cubicBezTo>
                    <a:pt x="708660" y="40640"/>
                    <a:pt x="735330" y="45720"/>
                    <a:pt x="751840" y="55880"/>
                  </a:cubicBezTo>
                  <a:cubicBezTo>
                    <a:pt x="765810" y="64770"/>
                    <a:pt x="778510" y="82550"/>
                    <a:pt x="781050" y="99060"/>
                  </a:cubicBezTo>
                  <a:cubicBezTo>
                    <a:pt x="784860" y="118110"/>
                    <a:pt x="781050" y="142240"/>
                    <a:pt x="765810" y="165100"/>
                  </a:cubicBezTo>
                  <a:cubicBezTo>
                    <a:pt x="739140" y="204470"/>
                    <a:pt x="654050" y="237490"/>
                    <a:pt x="595630" y="284480"/>
                  </a:cubicBezTo>
                  <a:cubicBezTo>
                    <a:pt x="527050" y="340360"/>
                    <a:pt x="439420" y="438150"/>
                    <a:pt x="383540" y="483870"/>
                  </a:cubicBezTo>
                  <a:cubicBezTo>
                    <a:pt x="350520" y="511810"/>
                    <a:pt x="327660" y="533400"/>
                    <a:pt x="298450" y="543560"/>
                  </a:cubicBezTo>
                  <a:cubicBezTo>
                    <a:pt x="271780" y="552450"/>
                    <a:pt x="240030" y="560070"/>
                    <a:pt x="215900" y="549910"/>
                  </a:cubicBezTo>
                  <a:cubicBezTo>
                    <a:pt x="190500" y="539750"/>
                    <a:pt x="172720" y="513080"/>
                    <a:pt x="152400" y="476250"/>
                  </a:cubicBezTo>
                  <a:cubicBezTo>
                    <a:pt x="110490" y="401320"/>
                    <a:pt x="38100" y="165100"/>
                    <a:pt x="34290" y="95250"/>
                  </a:cubicBezTo>
                  <a:cubicBezTo>
                    <a:pt x="33020" y="68580"/>
                    <a:pt x="36830" y="54610"/>
                    <a:pt x="44450" y="40640"/>
                  </a:cubicBezTo>
                  <a:cubicBezTo>
                    <a:pt x="50800" y="29210"/>
                    <a:pt x="59690" y="19050"/>
                    <a:pt x="72390" y="13970"/>
                  </a:cubicBezTo>
                  <a:cubicBezTo>
                    <a:pt x="90170" y="6350"/>
                    <a:pt x="127000" y="0"/>
                    <a:pt x="146050" y="8890"/>
                  </a:cubicBezTo>
                  <a:cubicBezTo>
                    <a:pt x="165100" y="17780"/>
                    <a:pt x="193040" y="50800"/>
                    <a:pt x="187960" y="66040"/>
                  </a:cubicBezTo>
                  <a:cubicBezTo>
                    <a:pt x="180340" y="88900"/>
                    <a:pt x="57150" y="120650"/>
                    <a:pt x="39370" y="107950"/>
                  </a:cubicBezTo>
                  <a:cubicBezTo>
                    <a:pt x="30480" y="101600"/>
                    <a:pt x="34290" y="82550"/>
                    <a:pt x="36830" y="69850"/>
                  </a:cubicBezTo>
                  <a:cubicBezTo>
                    <a:pt x="40640" y="54610"/>
                    <a:pt x="50800" y="33020"/>
                    <a:pt x="64770" y="22860"/>
                  </a:cubicBezTo>
                  <a:cubicBezTo>
                    <a:pt x="81280" y="11430"/>
                    <a:pt x="115570" y="2540"/>
                    <a:pt x="135890" y="8890"/>
                  </a:cubicBezTo>
                  <a:cubicBezTo>
                    <a:pt x="156210" y="15240"/>
                    <a:pt x="191770" y="45720"/>
                    <a:pt x="187960" y="59690"/>
                  </a:cubicBezTo>
                  <a:cubicBezTo>
                    <a:pt x="182880" y="81280"/>
                    <a:pt x="55880" y="120650"/>
                    <a:pt x="39370" y="106680"/>
                  </a:cubicBezTo>
                  <a:cubicBezTo>
                    <a:pt x="29210" y="99060"/>
                    <a:pt x="36830" y="67310"/>
                    <a:pt x="43180" y="52070"/>
                  </a:cubicBezTo>
                  <a:cubicBezTo>
                    <a:pt x="49530" y="36830"/>
                    <a:pt x="66040" y="20320"/>
                    <a:pt x="81280" y="12700"/>
                  </a:cubicBezTo>
                  <a:cubicBezTo>
                    <a:pt x="96520" y="5080"/>
                    <a:pt x="121920" y="5080"/>
                    <a:pt x="137160" y="8890"/>
                  </a:cubicBezTo>
                  <a:cubicBezTo>
                    <a:pt x="149860" y="11430"/>
                    <a:pt x="157480" y="13970"/>
                    <a:pt x="168910" y="27940"/>
                  </a:cubicBezTo>
                  <a:cubicBezTo>
                    <a:pt x="201930" y="67310"/>
                    <a:pt x="234950" y="260350"/>
                    <a:pt x="283210" y="332740"/>
                  </a:cubicBezTo>
                  <a:cubicBezTo>
                    <a:pt x="316230" y="383540"/>
                    <a:pt x="384810" y="410210"/>
                    <a:pt x="398780" y="443230"/>
                  </a:cubicBezTo>
                  <a:cubicBezTo>
                    <a:pt x="406400" y="462280"/>
                    <a:pt x="403860" y="481330"/>
                    <a:pt x="397510" y="496570"/>
                  </a:cubicBezTo>
                  <a:cubicBezTo>
                    <a:pt x="391160" y="511810"/>
                    <a:pt x="375920" y="528320"/>
                    <a:pt x="360680" y="535940"/>
                  </a:cubicBezTo>
                  <a:cubicBezTo>
                    <a:pt x="345440" y="543560"/>
                    <a:pt x="323850" y="544830"/>
                    <a:pt x="307340" y="539750"/>
                  </a:cubicBezTo>
                  <a:cubicBezTo>
                    <a:pt x="290830" y="534670"/>
                    <a:pt x="278130" y="524510"/>
                    <a:pt x="264160" y="508000"/>
                  </a:cubicBezTo>
                  <a:cubicBezTo>
                    <a:pt x="243840" y="482600"/>
                    <a:pt x="236220" y="434340"/>
                    <a:pt x="208280" y="391160"/>
                  </a:cubicBezTo>
                  <a:cubicBezTo>
                    <a:pt x="165100" y="325120"/>
                    <a:pt x="26670" y="218440"/>
                    <a:pt x="8890" y="160020"/>
                  </a:cubicBezTo>
                  <a:cubicBezTo>
                    <a:pt x="0" y="132080"/>
                    <a:pt x="6350" y="106680"/>
                    <a:pt x="16510" y="88900"/>
                  </a:cubicBezTo>
                  <a:cubicBezTo>
                    <a:pt x="25400" y="73660"/>
                    <a:pt x="46990" y="62230"/>
                    <a:pt x="62230" y="57150"/>
                  </a:cubicBezTo>
                  <a:cubicBezTo>
                    <a:pt x="73660" y="53340"/>
                    <a:pt x="86360" y="53340"/>
                    <a:pt x="97790" y="57150"/>
                  </a:cubicBezTo>
                  <a:cubicBezTo>
                    <a:pt x="113030" y="62230"/>
                    <a:pt x="125730" y="69850"/>
                    <a:pt x="143510" y="88900"/>
                  </a:cubicBezTo>
                  <a:cubicBezTo>
                    <a:pt x="185420" y="133350"/>
                    <a:pt x="295910" y="314960"/>
                    <a:pt x="309880" y="363220"/>
                  </a:cubicBezTo>
                  <a:cubicBezTo>
                    <a:pt x="314960" y="379730"/>
                    <a:pt x="313690" y="386080"/>
                    <a:pt x="309880" y="397510"/>
                  </a:cubicBezTo>
                  <a:cubicBezTo>
                    <a:pt x="306070" y="411480"/>
                    <a:pt x="293370" y="430530"/>
                    <a:pt x="280670" y="439420"/>
                  </a:cubicBezTo>
                  <a:cubicBezTo>
                    <a:pt x="267970" y="448310"/>
                    <a:pt x="246380" y="453390"/>
                    <a:pt x="231140" y="450850"/>
                  </a:cubicBezTo>
                  <a:cubicBezTo>
                    <a:pt x="215900" y="448310"/>
                    <a:pt x="195580" y="435610"/>
                    <a:pt x="186690" y="426720"/>
                  </a:cubicBezTo>
                  <a:cubicBezTo>
                    <a:pt x="181610" y="421640"/>
                    <a:pt x="175260" y="412750"/>
                    <a:pt x="176530" y="411480"/>
                  </a:cubicBezTo>
                  <a:cubicBezTo>
                    <a:pt x="179070" y="407670"/>
                    <a:pt x="242570" y="447040"/>
                    <a:pt x="246380" y="440690"/>
                  </a:cubicBezTo>
                  <a:cubicBezTo>
                    <a:pt x="252730" y="431800"/>
                    <a:pt x="151130" y="342900"/>
                    <a:pt x="124460" y="298450"/>
                  </a:cubicBezTo>
                  <a:cubicBezTo>
                    <a:pt x="105410" y="266700"/>
                    <a:pt x="91440" y="234950"/>
                    <a:pt x="88900" y="209550"/>
                  </a:cubicBezTo>
                  <a:cubicBezTo>
                    <a:pt x="86360" y="190500"/>
                    <a:pt x="90170" y="172720"/>
                    <a:pt x="97790" y="158750"/>
                  </a:cubicBezTo>
                  <a:cubicBezTo>
                    <a:pt x="105410" y="144780"/>
                    <a:pt x="121920" y="130810"/>
                    <a:pt x="137160" y="125730"/>
                  </a:cubicBezTo>
                  <a:cubicBezTo>
                    <a:pt x="152400" y="120650"/>
                    <a:pt x="175260" y="123190"/>
                    <a:pt x="189230" y="128270"/>
                  </a:cubicBezTo>
                  <a:cubicBezTo>
                    <a:pt x="200660" y="132080"/>
                    <a:pt x="207010" y="135890"/>
                    <a:pt x="217170" y="148590"/>
                  </a:cubicBezTo>
                  <a:cubicBezTo>
                    <a:pt x="247650" y="185420"/>
                    <a:pt x="335280" y="358140"/>
                    <a:pt x="346710" y="402590"/>
                  </a:cubicBezTo>
                  <a:cubicBezTo>
                    <a:pt x="350520" y="417830"/>
                    <a:pt x="350520" y="424180"/>
                    <a:pt x="346710" y="434340"/>
                  </a:cubicBezTo>
                  <a:cubicBezTo>
                    <a:pt x="342900" y="447040"/>
                    <a:pt x="330200" y="466090"/>
                    <a:pt x="317500" y="473710"/>
                  </a:cubicBezTo>
                  <a:cubicBezTo>
                    <a:pt x="304800" y="481330"/>
                    <a:pt x="285750" y="486410"/>
                    <a:pt x="270510" y="483870"/>
                  </a:cubicBezTo>
                  <a:cubicBezTo>
                    <a:pt x="255270" y="481330"/>
                    <a:pt x="245110" y="474980"/>
                    <a:pt x="228600" y="459740"/>
                  </a:cubicBezTo>
                  <a:cubicBezTo>
                    <a:pt x="189230" y="425450"/>
                    <a:pt x="85090" y="293370"/>
                    <a:pt x="69850" y="243840"/>
                  </a:cubicBezTo>
                  <a:cubicBezTo>
                    <a:pt x="63500" y="222250"/>
                    <a:pt x="63500" y="208280"/>
                    <a:pt x="71120" y="193040"/>
                  </a:cubicBezTo>
                  <a:cubicBezTo>
                    <a:pt x="78740" y="176530"/>
                    <a:pt x="104140" y="156210"/>
                    <a:pt x="121920" y="151130"/>
                  </a:cubicBezTo>
                  <a:cubicBezTo>
                    <a:pt x="138430" y="146050"/>
                    <a:pt x="160020" y="151130"/>
                    <a:pt x="172720" y="157480"/>
                  </a:cubicBezTo>
                  <a:cubicBezTo>
                    <a:pt x="182880" y="162560"/>
                    <a:pt x="187960" y="168910"/>
                    <a:pt x="196850" y="181610"/>
                  </a:cubicBezTo>
                  <a:cubicBezTo>
                    <a:pt x="220980" y="215900"/>
                    <a:pt x="284480" y="347980"/>
                    <a:pt x="289560" y="391160"/>
                  </a:cubicBezTo>
                  <a:cubicBezTo>
                    <a:pt x="292100" y="408940"/>
                    <a:pt x="289560" y="420370"/>
                    <a:pt x="283210" y="431800"/>
                  </a:cubicBezTo>
                  <a:cubicBezTo>
                    <a:pt x="276860" y="443230"/>
                    <a:pt x="262890" y="454660"/>
                    <a:pt x="250190" y="458470"/>
                  </a:cubicBezTo>
                  <a:cubicBezTo>
                    <a:pt x="237490" y="462280"/>
                    <a:pt x="220980" y="461010"/>
                    <a:pt x="209550" y="455930"/>
                  </a:cubicBezTo>
                  <a:cubicBezTo>
                    <a:pt x="198120" y="450850"/>
                    <a:pt x="180340" y="426720"/>
                    <a:pt x="180340" y="426720"/>
                  </a:cubicBezTo>
                </a:path>
              </a:pathLst>
            </a:custGeom>
            <a:solidFill>
              <a:srgbClr val="CAD3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69" name="Google Shape;569;p36"/>
          <p:cNvGrpSpPr/>
          <p:nvPr/>
        </p:nvGrpSpPr>
        <p:grpSpPr>
          <a:xfrm>
            <a:off x="520313" y="8826712"/>
            <a:ext cx="836295" cy="656273"/>
            <a:chOff x="41910" y="46990"/>
            <a:chExt cx="1115060" cy="875030"/>
          </a:xfrm>
        </p:grpSpPr>
        <p:sp>
          <p:nvSpPr>
            <p:cNvPr id="570" name="Google Shape;570;p36"/>
            <p:cNvSpPr/>
            <p:nvPr/>
          </p:nvSpPr>
          <p:spPr>
            <a:xfrm>
              <a:off x="41910" y="46990"/>
              <a:ext cx="1115060" cy="875030"/>
            </a:xfrm>
            <a:custGeom>
              <a:avLst/>
              <a:gdLst/>
              <a:ahLst/>
              <a:cxnLst/>
              <a:rect l="l" t="t" r="r" b="b"/>
              <a:pathLst>
                <a:path w="1115060" h="875030" extrusionOk="0">
                  <a:moveTo>
                    <a:pt x="248920" y="52070"/>
                  </a:moveTo>
                  <a:cubicBezTo>
                    <a:pt x="334010" y="368300"/>
                    <a:pt x="459740" y="596900"/>
                    <a:pt x="466090" y="675640"/>
                  </a:cubicBezTo>
                  <a:cubicBezTo>
                    <a:pt x="468630" y="704850"/>
                    <a:pt x="463550" y="722630"/>
                    <a:pt x="452120" y="736600"/>
                  </a:cubicBezTo>
                  <a:cubicBezTo>
                    <a:pt x="440690" y="750570"/>
                    <a:pt x="411480" y="762000"/>
                    <a:pt x="393700" y="759460"/>
                  </a:cubicBezTo>
                  <a:cubicBezTo>
                    <a:pt x="374650" y="756920"/>
                    <a:pt x="358140" y="745490"/>
                    <a:pt x="341630" y="723900"/>
                  </a:cubicBezTo>
                  <a:cubicBezTo>
                    <a:pt x="302260" y="673100"/>
                    <a:pt x="261620" y="508000"/>
                    <a:pt x="229870" y="403860"/>
                  </a:cubicBezTo>
                  <a:cubicBezTo>
                    <a:pt x="200660" y="308610"/>
                    <a:pt x="148590" y="181610"/>
                    <a:pt x="154940" y="124460"/>
                  </a:cubicBezTo>
                  <a:cubicBezTo>
                    <a:pt x="157480" y="96520"/>
                    <a:pt x="170180" y="77470"/>
                    <a:pt x="185420" y="66040"/>
                  </a:cubicBezTo>
                  <a:cubicBezTo>
                    <a:pt x="198120" y="55880"/>
                    <a:pt x="218440" y="52070"/>
                    <a:pt x="233680" y="54610"/>
                  </a:cubicBezTo>
                  <a:cubicBezTo>
                    <a:pt x="251460" y="58420"/>
                    <a:pt x="270510" y="68580"/>
                    <a:pt x="287020" y="92710"/>
                  </a:cubicBezTo>
                  <a:cubicBezTo>
                    <a:pt x="326390" y="148590"/>
                    <a:pt x="360680" y="363220"/>
                    <a:pt x="391160" y="447040"/>
                  </a:cubicBezTo>
                  <a:cubicBezTo>
                    <a:pt x="408940" y="495300"/>
                    <a:pt x="414020" y="553720"/>
                    <a:pt x="439420" y="558800"/>
                  </a:cubicBezTo>
                  <a:cubicBezTo>
                    <a:pt x="471170" y="565150"/>
                    <a:pt x="539750" y="461010"/>
                    <a:pt x="576580" y="435610"/>
                  </a:cubicBezTo>
                  <a:cubicBezTo>
                    <a:pt x="596900" y="421640"/>
                    <a:pt x="612140" y="412750"/>
                    <a:pt x="629920" y="408940"/>
                  </a:cubicBezTo>
                  <a:cubicBezTo>
                    <a:pt x="646430" y="405130"/>
                    <a:pt x="664210" y="403860"/>
                    <a:pt x="678180" y="410210"/>
                  </a:cubicBezTo>
                  <a:cubicBezTo>
                    <a:pt x="692150" y="416560"/>
                    <a:pt x="706120" y="429260"/>
                    <a:pt x="712470" y="443230"/>
                  </a:cubicBezTo>
                  <a:cubicBezTo>
                    <a:pt x="718820" y="459740"/>
                    <a:pt x="718820" y="482600"/>
                    <a:pt x="712470" y="505460"/>
                  </a:cubicBezTo>
                  <a:cubicBezTo>
                    <a:pt x="702310" y="541020"/>
                    <a:pt x="652780" y="601980"/>
                    <a:pt x="631190" y="631190"/>
                  </a:cubicBezTo>
                  <a:cubicBezTo>
                    <a:pt x="618490" y="647700"/>
                    <a:pt x="612140" y="659130"/>
                    <a:pt x="599440" y="668020"/>
                  </a:cubicBezTo>
                  <a:cubicBezTo>
                    <a:pt x="586740" y="676910"/>
                    <a:pt x="570230" y="683260"/>
                    <a:pt x="554990" y="681990"/>
                  </a:cubicBezTo>
                  <a:cubicBezTo>
                    <a:pt x="537210" y="679450"/>
                    <a:pt x="510540" y="665480"/>
                    <a:pt x="501650" y="650240"/>
                  </a:cubicBezTo>
                  <a:cubicBezTo>
                    <a:pt x="492760" y="635000"/>
                    <a:pt x="488950" y="613410"/>
                    <a:pt x="497840" y="589280"/>
                  </a:cubicBezTo>
                  <a:cubicBezTo>
                    <a:pt x="516890" y="538480"/>
                    <a:pt x="614680" y="459740"/>
                    <a:pt x="688340" y="389890"/>
                  </a:cubicBezTo>
                  <a:cubicBezTo>
                    <a:pt x="779780" y="303530"/>
                    <a:pt x="956310" y="142240"/>
                    <a:pt x="1010920" y="114300"/>
                  </a:cubicBezTo>
                  <a:cubicBezTo>
                    <a:pt x="1026160" y="106680"/>
                    <a:pt x="1032510" y="105410"/>
                    <a:pt x="1045210" y="106680"/>
                  </a:cubicBezTo>
                  <a:cubicBezTo>
                    <a:pt x="1060450" y="107950"/>
                    <a:pt x="1080770" y="114300"/>
                    <a:pt x="1092200" y="125730"/>
                  </a:cubicBezTo>
                  <a:cubicBezTo>
                    <a:pt x="1104900" y="139700"/>
                    <a:pt x="1115060" y="170180"/>
                    <a:pt x="1113790" y="189230"/>
                  </a:cubicBezTo>
                  <a:cubicBezTo>
                    <a:pt x="1112520" y="205740"/>
                    <a:pt x="1101090" y="217170"/>
                    <a:pt x="1088390" y="233680"/>
                  </a:cubicBezTo>
                  <a:cubicBezTo>
                    <a:pt x="1066800" y="261620"/>
                    <a:pt x="1026160" y="294640"/>
                    <a:pt x="981710" y="332740"/>
                  </a:cubicBezTo>
                  <a:cubicBezTo>
                    <a:pt x="914400" y="391160"/>
                    <a:pt x="774700" y="506730"/>
                    <a:pt x="718820" y="548640"/>
                  </a:cubicBezTo>
                  <a:cubicBezTo>
                    <a:pt x="693420" y="567690"/>
                    <a:pt x="680720" y="581660"/>
                    <a:pt x="661670" y="588010"/>
                  </a:cubicBezTo>
                  <a:cubicBezTo>
                    <a:pt x="646430" y="593090"/>
                    <a:pt x="629920" y="595630"/>
                    <a:pt x="615950" y="591820"/>
                  </a:cubicBezTo>
                  <a:cubicBezTo>
                    <a:pt x="601980" y="588010"/>
                    <a:pt x="585470" y="576580"/>
                    <a:pt x="577850" y="565150"/>
                  </a:cubicBezTo>
                  <a:cubicBezTo>
                    <a:pt x="570230" y="552450"/>
                    <a:pt x="566420" y="538480"/>
                    <a:pt x="567690" y="519430"/>
                  </a:cubicBezTo>
                  <a:cubicBezTo>
                    <a:pt x="570230" y="486410"/>
                    <a:pt x="591820" y="434340"/>
                    <a:pt x="621030" y="386080"/>
                  </a:cubicBezTo>
                  <a:cubicBezTo>
                    <a:pt x="664210" y="316230"/>
                    <a:pt x="759460" y="201930"/>
                    <a:pt x="821690" y="156210"/>
                  </a:cubicBezTo>
                  <a:cubicBezTo>
                    <a:pt x="861060" y="127000"/>
                    <a:pt x="933450" y="110490"/>
                    <a:pt x="932180" y="105410"/>
                  </a:cubicBezTo>
                  <a:cubicBezTo>
                    <a:pt x="930910" y="102870"/>
                    <a:pt x="877570" y="114300"/>
                    <a:pt x="877570" y="113030"/>
                  </a:cubicBezTo>
                  <a:cubicBezTo>
                    <a:pt x="877570" y="111760"/>
                    <a:pt x="909320" y="96520"/>
                    <a:pt x="924560" y="96520"/>
                  </a:cubicBezTo>
                  <a:cubicBezTo>
                    <a:pt x="939800" y="96520"/>
                    <a:pt x="958850" y="104140"/>
                    <a:pt x="970280" y="114300"/>
                  </a:cubicBezTo>
                  <a:cubicBezTo>
                    <a:pt x="981710" y="124460"/>
                    <a:pt x="991870" y="143510"/>
                    <a:pt x="993140" y="158750"/>
                  </a:cubicBezTo>
                  <a:cubicBezTo>
                    <a:pt x="994410" y="173990"/>
                    <a:pt x="991870" y="186690"/>
                    <a:pt x="980440" y="207010"/>
                  </a:cubicBezTo>
                  <a:cubicBezTo>
                    <a:pt x="951230" y="261620"/>
                    <a:pt x="807720" y="407670"/>
                    <a:pt x="750570" y="464820"/>
                  </a:cubicBezTo>
                  <a:cubicBezTo>
                    <a:pt x="718820" y="496570"/>
                    <a:pt x="697230" y="520700"/>
                    <a:pt x="673100" y="533400"/>
                  </a:cubicBezTo>
                  <a:cubicBezTo>
                    <a:pt x="656590" y="542290"/>
                    <a:pt x="640080" y="546100"/>
                    <a:pt x="624840" y="543560"/>
                  </a:cubicBezTo>
                  <a:cubicBezTo>
                    <a:pt x="607060" y="539750"/>
                    <a:pt x="581660" y="524510"/>
                    <a:pt x="572770" y="508000"/>
                  </a:cubicBezTo>
                  <a:cubicBezTo>
                    <a:pt x="563880" y="491490"/>
                    <a:pt x="566420" y="467360"/>
                    <a:pt x="574040" y="444500"/>
                  </a:cubicBezTo>
                  <a:cubicBezTo>
                    <a:pt x="586740" y="408940"/>
                    <a:pt x="628650" y="365760"/>
                    <a:pt x="664210" y="325120"/>
                  </a:cubicBezTo>
                  <a:cubicBezTo>
                    <a:pt x="706120" y="276860"/>
                    <a:pt x="773430" y="200660"/>
                    <a:pt x="810260" y="175260"/>
                  </a:cubicBezTo>
                  <a:cubicBezTo>
                    <a:pt x="828040" y="162560"/>
                    <a:pt x="839470" y="156210"/>
                    <a:pt x="854710" y="156210"/>
                  </a:cubicBezTo>
                  <a:cubicBezTo>
                    <a:pt x="869950" y="156210"/>
                    <a:pt x="889000" y="162560"/>
                    <a:pt x="900430" y="171450"/>
                  </a:cubicBezTo>
                  <a:cubicBezTo>
                    <a:pt x="911860" y="181610"/>
                    <a:pt x="923290" y="198120"/>
                    <a:pt x="925830" y="213360"/>
                  </a:cubicBezTo>
                  <a:cubicBezTo>
                    <a:pt x="928370" y="228600"/>
                    <a:pt x="925830" y="241300"/>
                    <a:pt x="915670" y="260350"/>
                  </a:cubicBezTo>
                  <a:cubicBezTo>
                    <a:pt x="890270" y="308610"/>
                    <a:pt x="784860" y="408940"/>
                    <a:pt x="718820" y="473710"/>
                  </a:cubicBezTo>
                  <a:cubicBezTo>
                    <a:pt x="657860" y="532130"/>
                    <a:pt x="595630" y="604520"/>
                    <a:pt x="534670" y="633730"/>
                  </a:cubicBezTo>
                  <a:cubicBezTo>
                    <a:pt x="488950" y="655320"/>
                    <a:pt x="434340" y="665480"/>
                    <a:pt x="400050" y="656590"/>
                  </a:cubicBezTo>
                  <a:cubicBezTo>
                    <a:pt x="373380" y="650240"/>
                    <a:pt x="360680" y="629920"/>
                    <a:pt x="339090" y="607060"/>
                  </a:cubicBezTo>
                  <a:cubicBezTo>
                    <a:pt x="306070" y="572770"/>
                    <a:pt x="266700" y="499110"/>
                    <a:pt x="233680" y="461010"/>
                  </a:cubicBezTo>
                  <a:cubicBezTo>
                    <a:pt x="210820" y="433070"/>
                    <a:pt x="165100" y="398780"/>
                    <a:pt x="167640" y="394970"/>
                  </a:cubicBezTo>
                  <a:cubicBezTo>
                    <a:pt x="170180" y="392430"/>
                    <a:pt x="210820" y="411480"/>
                    <a:pt x="237490" y="434340"/>
                  </a:cubicBezTo>
                  <a:cubicBezTo>
                    <a:pt x="288290" y="477520"/>
                    <a:pt x="396240" y="613410"/>
                    <a:pt x="419100" y="669290"/>
                  </a:cubicBezTo>
                  <a:cubicBezTo>
                    <a:pt x="429260" y="695960"/>
                    <a:pt x="430530" y="717550"/>
                    <a:pt x="425450" y="734060"/>
                  </a:cubicBezTo>
                  <a:cubicBezTo>
                    <a:pt x="421640" y="745490"/>
                    <a:pt x="414020" y="754380"/>
                    <a:pt x="405130" y="760730"/>
                  </a:cubicBezTo>
                  <a:cubicBezTo>
                    <a:pt x="393700" y="769620"/>
                    <a:pt x="374650" y="777240"/>
                    <a:pt x="359410" y="777240"/>
                  </a:cubicBezTo>
                  <a:cubicBezTo>
                    <a:pt x="344170" y="777240"/>
                    <a:pt x="331470" y="774700"/>
                    <a:pt x="313690" y="759460"/>
                  </a:cubicBezTo>
                  <a:cubicBezTo>
                    <a:pt x="261620" y="713740"/>
                    <a:pt x="151130" y="492760"/>
                    <a:pt x="99060" y="373380"/>
                  </a:cubicBezTo>
                  <a:cubicBezTo>
                    <a:pt x="57150" y="278130"/>
                    <a:pt x="6350" y="162560"/>
                    <a:pt x="8890" y="104140"/>
                  </a:cubicBezTo>
                  <a:cubicBezTo>
                    <a:pt x="10160" y="74930"/>
                    <a:pt x="20320" y="53340"/>
                    <a:pt x="35560" y="40640"/>
                  </a:cubicBezTo>
                  <a:cubicBezTo>
                    <a:pt x="50800" y="27940"/>
                    <a:pt x="83820" y="21590"/>
                    <a:pt x="102870" y="25400"/>
                  </a:cubicBezTo>
                  <a:cubicBezTo>
                    <a:pt x="119380" y="29210"/>
                    <a:pt x="134620" y="39370"/>
                    <a:pt x="144780" y="57150"/>
                  </a:cubicBezTo>
                  <a:cubicBezTo>
                    <a:pt x="163830" y="90170"/>
                    <a:pt x="146050" y="158750"/>
                    <a:pt x="166370" y="228600"/>
                  </a:cubicBezTo>
                  <a:cubicBezTo>
                    <a:pt x="201930" y="350520"/>
                    <a:pt x="300990" y="676910"/>
                    <a:pt x="397510" y="709930"/>
                  </a:cubicBezTo>
                  <a:cubicBezTo>
                    <a:pt x="464820" y="732790"/>
                    <a:pt x="577850" y="628650"/>
                    <a:pt x="627380" y="593090"/>
                  </a:cubicBezTo>
                  <a:cubicBezTo>
                    <a:pt x="655320" y="572770"/>
                    <a:pt x="660400" y="565150"/>
                    <a:pt x="684530" y="537210"/>
                  </a:cubicBezTo>
                  <a:cubicBezTo>
                    <a:pt x="737870" y="477520"/>
                    <a:pt x="849630" y="252730"/>
                    <a:pt x="915670" y="233680"/>
                  </a:cubicBezTo>
                  <a:cubicBezTo>
                    <a:pt x="948690" y="224790"/>
                    <a:pt x="1004570" y="247650"/>
                    <a:pt x="1007110" y="269240"/>
                  </a:cubicBezTo>
                  <a:cubicBezTo>
                    <a:pt x="1014730" y="327660"/>
                    <a:pt x="567690" y="646430"/>
                    <a:pt x="449580" y="660400"/>
                  </a:cubicBezTo>
                  <a:cubicBezTo>
                    <a:pt x="398780" y="666750"/>
                    <a:pt x="350520" y="641350"/>
                    <a:pt x="335280" y="615950"/>
                  </a:cubicBezTo>
                  <a:cubicBezTo>
                    <a:pt x="322580" y="594360"/>
                    <a:pt x="334010" y="557530"/>
                    <a:pt x="344170" y="530860"/>
                  </a:cubicBezTo>
                  <a:cubicBezTo>
                    <a:pt x="354330" y="504190"/>
                    <a:pt x="369570" y="486410"/>
                    <a:pt x="394970" y="458470"/>
                  </a:cubicBezTo>
                  <a:cubicBezTo>
                    <a:pt x="440690" y="407670"/>
                    <a:pt x="558800" y="292100"/>
                    <a:pt x="613410" y="271780"/>
                  </a:cubicBezTo>
                  <a:cubicBezTo>
                    <a:pt x="640080" y="261620"/>
                    <a:pt x="664210" y="266700"/>
                    <a:pt x="680720" y="273050"/>
                  </a:cubicBezTo>
                  <a:cubicBezTo>
                    <a:pt x="692150" y="278130"/>
                    <a:pt x="699770" y="287020"/>
                    <a:pt x="706120" y="297180"/>
                  </a:cubicBezTo>
                  <a:cubicBezTo>
                    <a:pt x="713740" y="309880"/>
                    <a:pt x="720090" y="331470"/>
                    <a:pt x="717550" y="346710"/>
                  </a:cubicBezTo>
                  <a:cubicBezTo>
                    <a:pt x="715010" y="361950"/>
                    <a:pt x="707390" y="374650"/>
                    <a:pt x="692150" y="391160"/>
                  </a:cubicBezTo>
                  <a:cubicBezTo>
                    <a:pt x="661670" y="422910"/>
                    <a:pt x="560070" y="494030"/>
                    <a:pt x="519430" y="500380"/>
                  </a:cubicBezTo>
                  <a:cubicBezTo>
                    <a:pt x="499110" y="502920"/>
                    <a:pt x="482600" y="494030"/>
                    <a:pt x="471170" y="486410"/>
                  </a:cubicBezTo>
                  <a:cubicBezTo>
                    <a:pt x="461010" y="480060"/>
                    <a:pt x="453390" y="471170"/>
                    <a:pt x="449580" y="459740"/>
                  </a:cubicBezTo>
                  <a:cubicBezTo>
                    <a:pt x="444500" y="445770"/>
                    <a:pt x="441960" y="422910"/>
                    <a:pt x="445770" y="408940"/>
                  </a:cubicBezTo>
                  <a:cubicBezTo>
                    <a:pt x="448310" y="397510"/>
                    <a:pt x="450850" y="392430"/>
                    <a:pt x="463550" y="379730"/>
                  </a:cubicBezTo>
                  <a:cubicBezTo>
                    <a:pt x="513080" y="325120"/>
                    <a:pt x="835660" y="71120"/>
                    <a:pt x="915670" y="41910"/>
                  </a:cubicBezTo>
                  <a:cubicBezTo>
                    <a:pt x="939800" y="33020"/>
                    <a:pt x="952500" y="33020"/>
                    <a:pt x="969010" y="39370"/>
                  </a:cubicBezTo>
                  <a:cubicBezTo>
                    <a:pt x="986790" y="46990"/>
                    <a:pt x="1010920" y="69850"/>
                    <a:pt x="1017270" y="87630"/>
                  </a:cubicBezTo>
                  <a:cubicBezTo>
                    <a:pt x="1023620" y="104140"/>
                    <a:pt x="1018540" y="127000"/>
                    <a:pt x="1013460" y="140970"/>
                  </a:cubicBezTo>
                  <a:cubicBezTo>
                    <a:pt x="1008380" y="152400"/>
                    <a:pt x="1004570" y="156210"/>
                    <a:pt x="990600" y="168910"/>
                  </a:cubicBezTo>
                  <a:cubicBezTo>
                    <a:pt x="934720" y="223520"/>
                    <a:pt x="608330" y="464820"/>
                    <a:pt x="518160" y="528320"/>
                  </a:cubicBezTo>
                  <a:cubicBezTo>
                    <a:pt x="482600" y="552450"/>
                    <a:pt x="469900" y="565150"/>
                    <a:pt x="443230" y="576580"/>
                  </a:cubicBezTo>
                  <a:cubicBezTo>
                    <a:pt x="416560" y="588010"/>
                    <a:pt x="384810" y="598170"/>
                    <a:pt x="356870" y="594360"/>
                  </a:cubicBezTo>
                  <a:cubicBezTo>
                    <a:pt x="328930" y="590550"/>
                    <a:pt x="307340" y="575310"/>
                    <a:pt x="276860" y="553720"/>
                  </a:cubicBezTo>
                  <a:cubicBezTo>
                    <a:pt x="224790" y="515620"/>
                    <a:pt x="114300" y="410210"/>
                    <a:pt x="86360" y="364490"/>
                  </a:cubicBezTo>
                  <a:cubicBezTo>
                    <a:pt x="73660" y="344170"/>
                    <a:pt x="68580" y="328930"/>
                    <a:pt x="69850" y="312420"/>
                  </a:cubicBezTo>
                  <a:cubicBezTo>
                    <a:pt x="71120" y="294640"/>
                    <a:pt x="80010" y="274320"/>
                    <a:pt x="92710" y="261620"/>
                  </a:cubicBezTo>
                  <a:cubicBezTo>
                    <a:pt x="105410" y="248920"/>
                    <a:pt x="125730" y="240030"/>
                    <a:pt x="143510" y="238760"/>
                  </a:cubicBezTo>
                  <a:cubicBezTo>
                    <a:pt x="160020" y="237490"/>
                    <a:pt x="177800" y="241300"/>
                    <a:pt x="195580" y="255270"/>
                  </a:cubicBezTo>
                  <a:cubicBezTo>
                    <a:pt x="228600" y="281940"/>
                    <a:pt x="267970" y="367030"/>
                    <a:pt x="298450" y="424180"/>
                  </a:cubicBezTo>
                  <a:cubicBezTo>
                    <a:pt x="327660" y="480060"/>
                    <a:pt x="363220" y="549910"/>
                    <a:pt x="377190" y="594360"/>
                  </a:cubicBezTo>
                  <a:cubicBezTo>
                    <a:pt x="384810" y="621030"/>
                    <a:pt x="387350" y="643890"/>
                    <a:pt x="387350" y="662940"/>
                  </a:cubicBezTo>
                  <a:cubicBezTo>
                    <a:pt x="387350" y="676910"/>
                    <a:pt x="387350" y="688340"/>
                    <a:pt x="379730" y="698500"/>
                  </a:cubicBezTo>
                  <a:cubicBezTo>
                    <a:pt x="370840" y="709930"/>
                    <a:pt x="349250" y="725170"/>
                    <a:pt x="332740" y="725170"/>
                  </a:cubicBezTo>
                  <a:cubicBezTo>
                    <a:pt x="317500" y="725170"/>
                    <a:pt x="293370" y="712470"/>
                    <a:pt x="284480" y="701040"/>
                  </a:cubicBezTo>
                  <a:cubicBezTo>
                    <a:pt x="276860" y="692150"/>
                    <a:pt x="274320" y="678180"/>
                    <a:pt x="274320" y="666750"/>
                  </a:cubicBezTo>
                  <a:cubicBezTo>
                    <a:pt x="274320" y="655320"/>
                    <a:pt x="278130" y="641350"/>
                    <a:pt x="285750" y="632460"/>
                  </a:cubicBezTo>
                  <a:cubicBezTo>
                    <a:pt x="295910" y="621030"/>
                    <a:pt x="320040" y="609600"/>
                    <a:pt x="335280" y="610870"/>
                  </a:cubicBezTo>
                  <a:cubicBezTo>
                    <a:pt x="350520" y="612140"/>
                    <a:pt x="370840" y="626110"/>
                    <a:pt x="379730" y="638810"/>
                  </a:cubicBezTo>
                  <a:cubicBezTo>
                    <a:pt x="387350" y="648970"/>
                    <a:pt x="389890" y="662940"/>
                    <a:pt x="387350" y="675640"/>
                  </a:cubicBezTo>
                  <a:cubicBezTo>
                    <a:pt x="384810" y="689610"/>
                    <a:pt x="369570" y="711200"/>
                    <a:pt x="356870" y="718820"/>
                  </a:cubicBezTo>
                  <a:cubicBezTo>
                    <a:pt x="346710" y="725170"/>
                    <a:pt x="331470" y="726440"/>
                    <a:pt x="320040" y="723900"/>
                  </a:cubicBezTo>
                  <a:cubicBezTo>
                    <a:pt x="308610" y="721360"/>
                    <a:pt x="300990" y="718820"/>
                    <a:pt x="288290" y="706120"/>
                  </a:cubicBezTo>
                  <a:cubicBezTo>
                    <a:pt x="245110" y="662940"/>
                    <a:pt x="100330" y="407670"/>
                    <a:pt x="77470" y="349250"/>
                  </a:cubicBezTo>
                  <a:cubicBezTo>
                    <a:pt x="71120" y="331470"/>
                    <a:pt x="68580" y="325120"/>
                    <a:pt x="69850" y="312420"/>
                  </a:cubicBezTo>
                  <a:cubicBezTo>
                    <a:pt x="71120" y="297180"/>
                    <a:pt x="80010" y="274320"/>
                    <a:pt x="92710" y="261620"/>
                  </a:cubicBezTo>
                  <a:cubicBezTo>
                    <a:pt x="105410" y="248920"/>
                    <a:pt x="125730" y="240030"/>
                    <a:pt x="143510" y="238760"/>
                  </a:cubicBezTo>
                  <a:cubicBezTo>
                    <a:pt x="160020" y="237490"/>
                    <a:pt x="175260" y="241300"/>
                    <a:pt x="195580" y="255270"/>
                  </a:cubicBezTo>
                  <a:cubicBezTo>
                    <a:pt x="240030" y="284480"/>
                    <a:pt x="285750" y="449580"/>
                    <a:pt x="364490" y="458470"/>
                  </a:cubicBezTo>
                  <a:cubicBezTo>
                    <a:pt x="491490" y="473710"/>
                    <a:pt x="825500" y="74930"/>
                    <a:pt x="915670" y="41910"/>
                  </a:cubicBezTo>
                  <a:cubicBezTo>
                    <a:pt x="941070" y="33020"/>
                    <a:pt x="952500" y="33020"/>
                    <a:pt x="969010" y="39370"/>
                  </a:cubicBezTo>
                  <a:cubicBezTo>
                    <a:pt x="986790" y="46990"/>
                    <a:pt x="1010920" y="69850"/>
                    <a:pt x="1017270" y="87630"/>
                  </a:cubicBezTo>
                  <a:cubicBezTo>
                    <a:pt x="1023620" y="104140"/>
                    <a:pt x="1018540" y="127000"/>
                    <a:pt x="1013460" y="140970"/>
                  </a:cubicBezTo>
                  <a:cubicBezTo>
                    <a:pt x="1008380" y="152400"/>
                    <a:pt x="1004570" y="156210"/>
                    <a:pt x="990600" y="168910"/>
                  </a:cubicBezTo>
                  <a:cubicBezTo>
                    <a:pt x="937260" y="219710"/>
                    <a:pt x="628650" y="457200"/>
                    <a:pt x="552450" y="490220"/>
                  </a:cubicBezTo>
                  <a:cubicBezTo>
                    <a:pt x="528320" y="500380"/>
                    <a:pt x="516890" y="501650"/>
                    <a:pt x="501650" y="499110"/>
                  </a:cubicBezTo>
                  <a:cubicBezTo>
                    <a:pt x="486410" y="496570"/>
                    <a:pt x="468630" y="486410"/>
                    <a:pt x="458470" y="473710"/>
                  </a:cubicBezTo>
                  <a:cubicBezTo>
                    <a:pt x="448310" y="461010"/>
                    <a:pt x="441960" y="440690"/>
                    <a:pt x="443230" y="425450"/>
                  </a:cubicBezTo>
                  <a:cubicBezTo>
                    <a:pt x="444500" y="410210"/>
                    <a:pt x="449580" y="396240"/>
                    <a:pt x="463550" y="379730"/>
                  </a:cubicBezTo>
                  <a:cubicBezTo>
                    <a:pt x="488950" y="347980"/>
                    <a:pt x="580390" y="287020"/>
                    <a:pt x="613410" y="271780"/>
                  </a:cubicBezTo>
                  <a:cubicBezTo>
                    <a:pt x="627380" y="265430"/>
                    <a:pt x="635000" y="262890"/>
                    <a:pt x="647700" y="264160"/>
                  </a:cubicBezTo>
                  <a:cubicBezTo>
                    <a:pt x="662940" y="265430"/>
                    <a:pt x="683260" y="271780"/>
                    <a:pt x="694690" y="283210"/>
                  </a:cubicBezTo>
                  <a:cubicBezTo>
                    <a:pt x="707390" y="297180"/>
                    <a:pt x="718820" y="327660"/>
                    <a:pt x="717550" y="346710"/>
                  </a:cubicBezTo>
                  <a:cubicBezTo>
                    <a:pt x="716280" y="363220"/>
                    <a:pt x="707390" y="373380"/>
                    <a:pt x="692150" y="391160"/>
                  </a:cubicBezTo>
                  <a:cubicBezTo>
                    <a:pt x="655320" y="435610"/>
                    <a:pt x="518160" y="580390"/>
                    <a:pt x="459740" y="584200"/>
                  </a:cubicBezTo>
                  <a:cubicBezTo>
                    <a:pt x="426720" y="586740"/>
                    <a:pt x="378460" y="558800"/>
                    <a:pt x="377190" y="533400"/>
                  </a:cubicBezTo>
                  <a:cubicBezTo>
                    <a:pt x="375920" y="466090"/>
                    <a:pt x="806450" y="205740"/>
                    <a:pt x="923290" y="157480"/>
                  </a:cubicBezTo>
                  <a:cubicBezTo>
                    <a:pt x="971550" y="137160"/>
                    <a:pt x="1009650" y="121920"/>
                    <a:pt x="1033780" y="137160"/>
                  </a:cubicBezTo>
                  <a:cubicBezTo>
                    <a:pt x="1060450" y="153670"/>
                    <a:pt x="1070610" y="231140"/>
                    <a:pt x="1065530" y="267970"/>
                  </a:cubicBezTo>
                  <a:cubicBezTo>
                    <a:pt x="1061720" y="297180"/>
                    <a:pt x="1043940" y="311150"/>
                    <a:pt x="1021080" y="344170"/>
                  </a:cubicBezTo>
                  <a:cubicBezTo>
                    <a:pt x="970280" y="419100"/>
                    <a:pt x="821690" y="619760"/>
                    <a:pt x="750570" y="687070"/>
                  </a:cubicBezTo>
                  <a:cubicBezTo>
                    <a:pt x="715010" y="721360"/>
                    <a:pt x="695960" y="730250"/>
                    <a:pt x="657860" y="753110"/>
                  </a:cubicBezTo>
                  <a:cubicBezTo>
                    <a:pt x="600710" y="787400"/>
                    <a:pt x="497840" y="853440"/>
                    <a:pt x="434340" y="866140"/>
                  </a:cubicBezTo>
                  <a:cubicBezTo>
                    <a:pt x="392430" y="875030"/>
                    <a:pt x="351790" y="872490"/>
                    <a:pt x="322580" y="857250"/>
                  </a:cubicBezTo>
                  <a:cubicBezTo>
                    <a:pt x="297180" y="843280"/>
                    <a:pt x="283210" y="812800"/>
                    <a:pt x="266700" y="787400"/>
                  </a:cubicBezTo>
                  <a:cubicBezTo>
                    <a:pt x="251460" y="762000"/>
                    <a:pt x="245110" y="745490"/>
                    <a:pt x="227330" y="707390"/>
                  </a:cubicBezTo>
                  <a:cubicBezTo>
                    <a:pt x="184150" y="615950"/>
                    <a:pt x="44450" y="349250"/>
                    <a:pt x="16510" y="233680"/>
                  </a:cubicBezTo>
                  <a:cubicBezTo>
                    <a:pt x="1270" y="172720"/>
                    <a:pt x="0" y="120650"/>
                    <a:pt x="8890" y="86360"/>
                  </a:cubicBezTo>
                  <a:cubicBezTo>
                    <a:pt x="13970" y="66040"/>
                    <a:pt x="21590" y="50800"/>
                    <a:pt x="35560" y="40640"/>
                  </a:cubicBezTo>
                  <a:cubicBezTo>
                    <a:pt x="52070" y="29210"/>
                    <a:pt x="83820" y="21590"/>
                    <a:pt x="102870" y="25400"/>
                  </a:cubicBezTo>
                  <a:cubicBezTo>
                    <a:pt x="119380" y="29210"/>
                    <a:pt x="130810" y="38100"/>
                    <a:pt x="144780" y="57150"/>
                  </a:cubicBezTo>
                  <a:cubicBezTo>
                    <a:pt x="175260" y="100330"/>
                    <a:pt x="191770" y="223520"/>
                    <a:pt x="231140" y="314960"/>
                  </a:cubicBezTo>
                  <a:cubicBezTo>
                    <a:pt x="278130" y="425450"/>
                    <a:pt x="397510" y="596900"/>
                    <a:pt x="419100" y="669290"/>
                  </a:cubicBezTo>
                  <a:cubicBezTo>
                    <a:pt x="427990" y="698500"/>
                    <a:pt x="430530" y="717550"/>
                    <a:pt x="425450" y="734060"/>
                  </a:cubicBezTo>
                  <a:cubicBezTo>
                    <a:pt x="421640" y="745490"/>
                    <a:pt x="414020" y="754380"/>
                    <a:pt x="405130" y="760730"/>
                  </a:cubicBezTo>
                  <a:cubicBezTo>
                    <a:pt x="393700" y="769620"/>
                    <a:pt x="374650" y="777240"/>
                    <a:pt x="359410" y="777240"/>
                  </a:cubicBezTo>
                  <a:cubicBezTo>
                    <a:pt x="344170" y="777240"/>
                    <a:pt x="328930" y="768350"/>
                    <a:pt x="313690" y="759460"/>
                  </a:cubicBezTo>
                  <a:cubicBezTo>
                    <a:pt x="295910" y="748030"/>
                    <a:pt x="281940" y="732790"/>
                    <a:pt x="261620" y="708660"/>
                  </a:cubicBezTo>
                  <a:cubicBezTo>
                    <a:pt x="222250" y="662940"/>
                    <a:pt x="132080" y="547370"/>
                    <a:pt x="102870" y="494030"/>
                  </a:cubicBezTo>
                  <a:cubicBezTo>
                    <a:pt x="86360" y="464820"/>
                    <a:pt x="81280" y="448310"/>
                    <a:pt x="74930" y="422910"/>
                  </a:cubicBezTo>
                  <a:cubicBezTo>
                    <a:pt x="68580" y="397510"/>
                    <a:pt x="60960" y="368300"/>
                    <a:pt x="66040" y="341630"/>
                  </a:cubicBezTo>
                  <a:cubicBezTo>
                    <a:pt x="71120" y="312420"/>
                    <a:pt x="87630" y="273050"/>
                    <a:pt x="110490" y="257810"/>
                  </a:cubicBezTo>
                  <a:cubicBezTo>
                    <a:pt x="133350" y="242570"/>
                    <a:pt x="173990" y="241300"/>
                    <a:pt x="203200" y="248920"/>
                  </a:cubicBezTo>
                  <a:cubicBezTo>
                    <a:pt x="233680" y="256540"/>
                    <a:pt x="260350" y="278130"/>
                    <a:pt x="290830" y="307340"/>
                  </a:cubicBezTo>
                  <a:cubicBezTo>
                    <a:pt x="340360" y="355600"/>
                    <a:pt x="383540" y="527050"/>
                    <a:pt x="452120" y="532130"/>
                  </a:cubicBezTo>
                  <a:cubicBezTo>
                    <a:pt x="544830" y="539750"/>
                    <a:pt x="756920" y="217170"/>
                    <a:pt x="810260" y="175260"/>
                  </a:cubicBezTo>
                  <a:cubicBezTo>
                    <a:pt x="824230" y="165100"/>
                    <a:pt x="826770" y="161290"/>
                    <a:pt x="838200" y="158750"/>
                  </a:cubicBezTo>
                  <a:cubicBezTo>
                    <a:pt x="852170" y="156210"/>
                    <a:pt x="872490" y="154940"/>
                    <a:pt x="886460" y="162560"/>
                  </a:cubicBezTo>
                  <a:cubicBezTo>
                    <a:pt x="902970" y="171450"/>
                    <a:pt x="922020" y="195580"/>
                    <a:pt x="925830" y="213360"/>
                  </a:cubicBezTo>
                  <a:cubicBezTo>
                    <a:pt x="929640" y="228600"/>
                    <a:pt x="925830" y="242570"/>
                    <a:pt x="915670" y="260350"/>
                  </a:cubicBezTo>
                  <a:cubicBezTo>
                    <a:pt x="895350" y="298450"/>
                    <a:pt x="807720" y="361950"/>
                    <a:pt x="767080" y="410210"/>
                  </a:cubicBezTo>
                  <a:cubicBezTo>
                    <a:pt x="734060" y="448310"/>
                    <a:pt x="709930" y="500380"/>
                    <a:pt x="684530" y="521970"/>
                  </a:cubicBezTo>
                  <a:cubicBezTo>
                    <a:pt x="669290" y="534670"/>
                    <a:pt x="656590" y="542290"/>
                    <a:pt x="641350" y="543560"/>
                  </a:cubicBezTo>
                  <a:cubicBezTo>
                    <a:pt x="626110" y="544830"/>
                    <a:pt x="605790" y="539750"/>
                    <a:pt x="594360" y="532130"/>
                  </a:cubicBezTo>
                  <a:cubicBezTo>
                    <a:pt x="584200" y="525780"/>
                    <a:pt x="577850" y="516890"/>
                    <a:pt x="572770" y="508000"/>
                  </a:cubicBezTo>
                  <a:cubicBezTo>
                    <a:pt x="567690" y="499110"/>
                    <a:pt x="563880" y="487680"/>
                    <a:pt x="565150" y="476250"/>
                  </a:cubicBezTo>
                  <a:cubicBezTo>
                    <a:pt x="566420" y="462280"/>
                    <a:pt x="570230" y="452120"/>
                    <a:pt x="582930" y="431800"/>
                  </a:cubicBezTo>
                  <a:cubicBezTo>
                    <a:pt x="621030" y="372110"/>
                    <a:pt x="828040" y="149860"/>
                    <a:pt x="877570" y="113030"/>
                  </a:cubicBezTo>
                  <a:cubicBezTo>
                    <a:pt x="891540" y="102870"/>
                    <a:pt x="896620" y="99060"/>
                    <a:pt x="908050" y="97790"/>
                  </a:cubicBezTo>
                  <a:cubicBezTo>
                    <a:pt x="922020" y="95250"/>
                    <a:pt x="943610" y="96520"/>
                    <a:pt x="957580" y="105410"/>
                  </a:cubicBezTo>
                  <a:cubicBezTo>
                    <a:pt x="972820" y="115570"/>
                    <a:pt x="990600" y="140970"/>
                    <a:pt x="993140" y="158750"/>
                  </a:cubicBezTo>
                  <a:cubicBezTo>
                    <a:pt x="995680" y="175260"/>
                    <a:pt x="990600" y="193040"/>
                    <a:pt x="980440" y="207010"/>
                  </a:cubicBezTo>
                  <a:cubicBezTo>
                    <a:pt x="967740" y="224790"/>
                    <a:pt x="939800" y="229870"/>
                    <a:pt x="915670" y="248920"/>
                  </a:cubicBezTo>
                  <a:cubicBezTo>
                    <a:pt x="878840" y="279400"/>
                    <a:pt x="824230" y="337820"/>
                    <a:pt x="787400" y="381000"/>
                  </a:cubicBezTo>
                  <a:cubicBezTo>
                    <a:pt x="754380" y="419100"/>
                    <a:pt x="720090" y="457200"/>
                    <a:pt x="701040" y="494030"/>
                  </a:cubicBezTo>
                  <a:cubicBezTo>
                    <a:pt x="685800" y="523240"/>
                    <a:pt x="687070" y="563880"/>
                    <a:pt x="674370" y="579120"/>
                  </a:cubicBezTo>
                  <a:cubicBezTo>
                    <a:pt x="666750" y="588010"/>
                    <a:pt x="656590" y="591820"/>
                    <a:pt x="646430" y="593090"/>
                  </a:cubicBezTo>
                  <a:cubicBezTo>
                    <a:pt x="633730" y="595630"/>
                    <a:pt x="612140" y="593090"/>
                    <a:pt x="600710" y="586740"/>
                  </a:cubicBezTo>
                  <a:cubicBezTo>
                    <a:pt x="590550" y="581660"/>
                    <a:pt x="582930" y="575310"/>
                    <a:pt x="577850" y="565150"/>
                  </a:cubicBezTo>
                  <a:cubicBezTo>
                    <a:pt x="571500" y="553720"/>
                    <a:pt x="565150" y="533400"/>
                    <a:pt x="567690" y="519430"/>
                  </a:cubicBezTo>
                  <a:cubicBezTo>
                    <a:pt x="570230" y="505460"/>
                    <a:pt x="575310" y="496570"/>
                    <a:pt x="590550" y="478790"/>
                  </a:cubicBezTo>
                  <a:cubicBezTo>
                    <a:pt x="642620" y="415290"/>
                    <a:pt x="927100" y="144780"/>
                    <a:pt x="1010920" y="114300"/>
                  </a:cubicBezTo>
                  <a:cubicBezTo>
                    <a:pt x="1040130" y="104140"/>
                    <a:pt x="1060450" y="105410"/>
                    <a:pt x="1078230" y="115570"/>
                  </a:cubicBezTo>
                  <a:cubicBezTo>
                    <a:pt x="1094740" y="125730"/>
                    <a:pt x="1112520" y="152400"/>
                    <a:pt x="1113790" y="171450"/>
                  </a:cubicBezTo>
                  <a:cubicBezTo>
                    <a:pt x="1115060" y="191770"/>
                    <a:pt x="1106170" y="209550"/>
                    <a:pt x="1088390" y="233680"/>
                  </a:cubicBezTo>
                  <a:cubicBezTo>
                    <a:pt x="1043940" y="293370"/>
                    <a:pt x="867410" y="403860"/>
                    <a:pt x="778510" y="483870"/>
                  </a:cubicBezTo>
                  <a:cubicBezTo>
                    <a:pt x="704850" y="549910"/>
                    <a:pt x="635000" y="657860"/>
                    <a:pt x="585470" y="676910"/>
                  </a:cubicBezTo>
                  <a:cubicBezTo>
                    <a:pt x="561340" y="685800"/>
                    <a:pt x="539750" y="680720"/>
                    <a:pt x="524510" y="673100"/>
                  </a:cubicBezTo>
                  <a:cubicBezTo>
                    <a:pt x="510540" y="665480"/>
                    <a:pt x="500380" y="648970"/>
                    <a:pt x="495300" y="636270"/>
                  </a:cubicBezTo>
                  <a:cubicBezTo>
                    <a:pt x="491490" y="626110"/>
                    <a:pt x="490220" y="618490"/>
                    <a:pt x="494030" y="604520"/>
                  </a:cubicBezTo>
                  <a:cubicBezTo>
                    <a:pt x="504190" y="566420"/>
                    <a:pt x="584200" y="440690"/>
                    <a:pt x="614680" y="416560"/>
                  </a:cubicBezTo>
                  <a:cubicBezTo>
                    <a:pt x="626110" y="407670"/>
                    <a:pt x="633730" y="405130"/>
                    <a:pt x="645160" y="405130"/>
                  </a:cubicBezTo>
                  <a:cubicBezTo>
                    <a:pt x="659130" y="403860"/>
                    <a:pt x="679450" y="408940"/>
                    <a:pt x="692150" y="417830"/>
                  </a:cubicBezTo>
                  <a:cubicBezTo>
                    <a:pt x="704850" y="426720"/>
                    <a:pt x="715010" y="443230"/>
                    <a:pt x="718820" y="458470"/>
                  </a:cubicBezTo>
                  <a:cubicBezTo>
                    <a:pt x="722630" y="472440"/>
                    <a:pt x="721360" y="486410"/>
                    <a:pt x="712470" y="505460"/>
                  </a:cubicBezTo>
                  <a:cubicBezTo>
                    <a:pt x="690880" y="547370"/>
                    <a:pt x="582930" y="637540"/>
                    <a:pt x="530860" y="675640"/>
                  </a:cubicBezTo>
                  <a:cubicBezTo>
                    <a:pt x="497840" y="699770"/>
                    <a:pt x="473710" y="723900"/>
                    <a:pt x="443230" y="723900"/>
                  </a:cubicBezTo>
                  <a:cubicBezTo>
                    <a:pt x="410210" y="723900"/>
                    <a:pt x="368300" y="694690"/>
                    <a:pt x="340360" y="662940"/>
                  </a:cubicBezTo>
                  <a:cubicBezTo>
                    <a:pt x="304800" y="623570"/>
                    <a:pt x="285750" y="558800"/>
                    <a:pt x="260350" y="490220"/>
                  </a:cubicBezTo>
                  <a:cubicBezTo>
                    <a:pt x="224790" y="394970"/>
                    <a:pt x="165100" y="196850"/>
                    <a:pt x="157480" y="140970"/>
                  </a:cubicBezTo>
                  <a:cubicBezTo>
                    <a:pt x="154940" y="124460"/>
                    <a:pt x="153670" y="118110"/>
                    <a:pt x="157480" y="106680"/>
                  </a:cubicBezTo>
                  <a:cubicBezTo>
                    <a:pt x="161290" y="92710"/>
                    <a:pt x="172720" y="74930"/>
                    <a:pt x="185420" y="66040"/>
                  </a:cubicBezTo>
                  <a:cubicBezTo>
                    <a:pt x="198120" y="57150"/>
                    <a:pt x="218440" y="52070"/>
                    <a:pt x="233680" y="54610"/>
                  </a:cubicBezTo>
                  <a:cubicBezTo>
                    <a:pt x="251460" y="58420"/>
                    <a:pt x="271780" y="69850"/>
                    <a:pt x="287020" y="92710"/>
                  </a:cubicBezTo>
                  <a:cubicBezTo>
                    <a:pt x="318770" y="139700"/>
                    <a:pt x="328930" y="270510"/>
                    <a:pt x="356870" y="363220"/>
                  </a:cubicBezTo>
                  <a:cubicBezTo>
                    <a:pt x="387350" y="464820"/>
                    <a:pt x="462280" y="612140"/>
                    <a:pt x="466090" y="675640"/>
                  </a:cubicBezTo>
                  <a:cubicBezTo>
                    <a:pt x="467360" y="703580"/>
                    <a:pt x="463550" y="722630"/>
                    <a:pt x="452120" y="736600"/>
                  </a:cubicBezTo>
                  <a:cubicBezTo>
                    <a:pt x="440690" y="750570"/>
                    <a:pt x="412750" y="762000"/>
                    <a:pt x="393700" y="759460"/>
                  </a:cubicBezTo>
                  <a:cubicBezTo>
                    <a:pt x="374650" y="756920"/>
                    <a:pt x="353060" y="739140"/>
                    <a:pt x="337820" y="721360"/>
                  </a:cubicBezTo>
                  <a:cubicBezTo>
                    <a:pt x="320040" y="699770"/>
                    <a:pt x="312420" y="674370"/>
                    <a:pt x="295910" y="636270"/>
                  </a:cubicBezTo>
                  <a:cubicBezTo>
                    <a:pt x="264160" y="560070"/>
                    <a:pt x="201930" y="389890"/>
                    <a:pt x="171450" y="287020"/>
                  </a:cubicBezTo>
                  <a:cubicBezTo>
                    <a:pt x="148590" y="209550"/>
                    <a:pt x="123190" y="121920"/>
                    <a:pt x="121920" y="77470"/>
                  </a:cubicBezTo>
                  <a:cubicBezTo>
                    <a:pt x="121920" y="57150"/>
                    <a:pt x="121920" y="45720"/>
                    <a:pt x="129540" y="33020"/>
                  </a:cubicBezTo>
                  <a:cubicBezTo>
                    <a:pt x="137160" y="20320"/>
                    <a:pt x="151130" y="7620"/>
                    <a:pt x="165100" y="3810"/>
                  </a:cubicBezTo>
                  <a:cubicBezTo>
                    <a:pt x="181610" y="0"/>
                    <a:pt x="210820" y="5080"/>
                    <a:pt x="224790" y="13970"/>
                  </a:cubicBezTo>
                  <a:cubicBezTo>
                    <a:pt x="237490" y="21590"/>
                    <a:pt x="248920" y="52070"/>
                    <a:pt x="248920" y="52070"/>
                  </a:cubicBezTo>
                </a:path>
              </a:pathLst>
            </a:custGeom>
            <a:solidFill>
              <a:srgbClr val="7E8A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36"/>
            <p:cNvSpPr/>
            <p:nvPr/>
          </p:nvSpPr>
          <p:spPr>
            <a:xfrm>
              <a:off x="167640" y="190500"/>
              <a:ext cx="791210" cy="633730"/>
            </a:xfrm>
            <a:custGeom>
              <a:avLst/>
              <a:gdLst/>
              <a:ahLst/>
              <a:cxnLst/>
              <a:rect l="l" t="t" r="r" b="b"/>
              <a:pathLst>
                <a:path w="791210" h="633730" extrusionOk="0">
                  <a:moveTo>
                    <a:pt x="180340" y="426720"/>
                  </a:moveTo>
                  <a:cubicBezTo>
                    <a:pt x="63500" y="207010"/>
                    <a:pt x="71120" y="191770"/>
                    <a:pt x="80010" y="179070"/>
                  </a:cubicBezTo>
                  <a:cubicBezTo>
                    <a:pt x="88900" y="166370"/>
                    <a:pt x="105410" y="153670"/>
                    <a:pt x="121920" y="151130"/>
                  </a:cubicBezTo>
                  <a:cubicBezTo>
                    <a:pt x="140970" y="147320"/>
                    <a:pt x="163830" y="152400"/>
                    <a:pt x="186690" y="167640"/>
                  </a:cubicBezTo>
                  <a:cubicBezTo>
                    <a:pt x="227330" y="194310"/>
                    <a:pt x="292100" y="297180"/>
                    <a:pt x="318770" y="341630"/>
                  </a:cubicBezTo>
                  <a:cubicBezTo>
                    <a:pt x="334010" y="365760"/>
                    <a:pt x="342900" y="384810"/>
                    <a:pt x="346710" y="402590"/>
                  </a:cubicBezTo>
                  <a:cubicBezTo>
                    <a:pt x="349250" y="414020"/>
                    <a:pt x="350520" y="424180"/>
                    <a:pt x="346710" y="434340"/>
                  </a:cubicBezTo>
                  <a:cubicBezTo>
                    <a:pt x="342900" y="447040"/>
                    <a:pt x="330200" y="466090"/>
                    <a:pt x="317500" y="473710"/>
                  </a:cubicBezTo>
                  <a:cubicBezTo>
                    <a:pt x="304800" y="481330"/>
                    <a:pt x="285750" y="486410"/>
                    <a:pt x="270510" y="483870"/>
                  </a:cubicBezTo>
                  <a:cubicBezTo>
                    <a:pt x="255270" y="481330"/>
                    <a:pt x="242570" y="472440"/>
                    <a:pt x="228600" y="459740"/>
                  </a:cubicBezTo>
                  <a:cubicBezTo>
                    <a:pt x="208280" y="440690"/>
                    <a:pt x="186690" y="406400"/>
                    <a:pt x="166370" y="370840"/>
                  </a:cubicBezTo>
                  <a:cubicBezTo>
                    <a:pt x="139700" y="326390"/>
                    <a:pt x="93980" y="248920"/>
                    <a:pt x="88900" y="209550"/>
                  </a:cubicBezTo>
                  <a:cubicBezTo>
                    <a:pt x="86360" y="187960"/>
                    <a:pt x="90170" y="172720"/>
                    <a:pt x="97790" y="158750"/>
                  </a:cubicBezTo>
                  <a:cubicBezTo>
                    <a:pt x="105410" y="144780"/>
                    <a:pt x="121920" y="130810"/>
                    <a:pt x="137160" y="125730"/>
                  </a:cubicBezTo>
                  <a:cubicBezTo>
                    <a:pt x="152400" y="120650"/>
                    <a:pt x="175260" y="123190"/>
                    <a:pt x="189230" y="128270"/>
                  </a:cubicBezTo>
                  <a:cubicBezTo>
                    <a:pt x="200660" y="132080"/>
                    <a:pt x="208280" y="137160"/>
                    <a:pt x="217170" y="148590"/>
                  </a:cubicBezTo>
                  <a:cubicBezTo>
                    <a:pt x="232410" y="167640"/>
                    <a:pt x="255270" y="215900"/>
                    <a:pt x="256540" y="246380"/>
                  </a:cubicBezTo>
                  <a:cubicBezTo>
                    <a:pt x="256540" y="271780"/>
                    <a:pt x="223520" y="302260"/>
                    <a:pt x="231140" y="318770"/>
                  </a:cubicBezTo>
                  <a:cubicBezTo>
                    <a:pt x="238760" y="335280"/>
                    <a:pt x="292100" y="335280"/>
                    <a:pt x="303530" y="346710"/>
                  </a:cubicBezTo>
                  <a:cubicBezTo>
                    <a:pt x="308610" y="351790"/>
                    <a:pt x="308610" y="356870"/>
                    <a:pt x="309880" y="363220"/>
                  </a:cubicBezTo>
                  <a:cubicBezTo>
                    <a:pt x="311150" y="372110"/>
                    <a:pt x="313690" y="386080"/>
                    <a:pt x="309880" y="397510"/>
                  </a:cubicBezTo>
                  <a:cubicBezTo>
                    <a:pt x="306070" y="411480"/>
                    <a:pt x="293370" y="430530"/>
                    <a:pt x="280670" y="439420"/>
                  </a:cubicBezTo>
                  <a:cubicBezTo>
                    <a:pt x="267970" y="448310"/>
                    <a:pt x="246380" y="453390"/>
                    <a:pt x="231140" y="450850"/>
                  </a:cubicBezTo>
                  <a:cubicBezTo>
                    <a:pt x="215900" y="448310"/>
                    <a:pt x="204470" y="443230"/>
                    <a:pt x="186690" y="426720"/>
                  </a:cubicBezTo>
                  <a:cubicBezTo>
                    <a:pt x="142240" y="384810"/>
                    <a:pt x="10160" y="204470"/>
                    <a:pt x="3810" y="140970"/>
                  </a:cubicBezTo>
                  <a:cubicBezTo>
                    <a:pt x="1270" y="111760"/>
                    <a:pt x="13970" y="88900"/>
                    <a:pt x="29210" y="74930"/>
                  </a:cubicBezTo>
                  <a:cubicBezTo>
                    <a:pt x="44450" y="60960"/>
                    <a:pt x="80010" y="54610"/>
                    <a:pt x="97790" y="57150"/>
                  </a:cubicBezTo>
                  <a:cubicBezTo>
                    <a:pt x="111760" y="58420"/>
                    <a:pt x="116840" y="63500"/>
                    <a:pt x="130810" y="74930"/>
                  </a:cubicBezTo>
                  <a:cubicBezTo>
                    <a:pt x="168910" y="105410"/>
                    <a:pt x="264160" y="215900"/>
                    <a:pt x="311150" y="283210"/>
                  </a:cubicBezTo>
                  <a:cubicBezTo>
                    <a:pt x="349250" y="337820"/>
                    <a:pt x="391160" y="400050"/>
                    <a:pt x="398780" y="443230"/>
                  </a:cubicBezTo>
                  <a:cubicBezTo>
                    <a:pt x="403860" y="469900"/>
                    <a:pt x="401320" y="496570"/>
                    <a:pt x="388620" y="513080"/>
                  </a:cubicBezTo>
                  <a:cubicBezTo>
                    <a:pt x="375920" y="529590"/>
                    <a:pt x="342900" y="542290"/>
                    <a:pt x="325120" y="543560"/>
                  </a:cubicBezTo>
                  <a:cubicBezTo>
                    <a:pt x="312420" y="544830"/>
                    <a:pt x="299720" y="541020"/>
                    <a:pt x="289560" y="533400"/>
                  </a:cubicBezTo>
                  <a:cubicBezTo>
                    <a:pt x="276860" y="524510"/>
                    <a:pt x="255270" y="492760"/>
                    <a:pt x="256540" y="491490"/>
                  </a:cubicBezTo>
                  <a:cubicBezTo>
                    <a:pt x="257810" y="490220"/>
                    <a:pt x="318770" y="539750"/>
                    <a:pt x="316230" y="543560"/>
                  </a:cubicBezTo>
                  <a:cubicBezTo>
                    <a:pt x="313690" y="547370"/>
                    <a:pt x="264160" y="524510"/>
                    <a:pt x="241300" y="509270"/>
                  </a:cubicBezTo>
                  <a:cubicBezTo>
                    <a:pt x="219710" y="495300"/>
                    <a:pt x="203200" y="480060"/>
                    <a:pt x="184150" y="457200"/>
                  </a:cubicBezTo>
                  <a:cubicBezTo>
                    <a:pt x="157480" y="422910"/>
                    <a:pt x="127000" y="372110"/>
                    <a:pt x="104140" y="317500"/>
                  </a:cubicBezTo>
                  <a:cubicBezTo>
                    <a:pt x="74930" y="247650"/>
                    <a:pt x="33020" y="114300"/>
                    <a:pt x="36830" y="69850"/>
                  </a:cubicBezTo>
                  <a:cubicBezTo>
                    <a:pt x="38100" y="53340"/>
                    <a:pt x="43180" y="45720"/>
                    <a:pt x="52070" y="35560"/>
                  </a:cubicBezTo>
                  <a:cubicBezTo>
                    <a:pt x="62230" y="24130"/>
                    <a:pt x="82550" y="11430"/>
                    <a:pt x="99060" y="7620"/>
                  </a:cubicBezTo>
                  <a:cubicBezTo>
                    <a:pt x="115570" y="3810"/>
                    <a:pt x="138430" y="7620"/>
                    <a:pt x="153670" y="16510"/>
                  </a:cubicBezTo>
                  <a:cubicBezTo>
                    <a:pt x="168910" y="25400"/>
                    <a:pt x="191770" y="46990"/>
                    <a:pt x="187960" y="59690"/>
                  </a:cubicBezTo>
                  <a:cubicBezTo>
                    <a:pt x="181610" y="81280"/>
                    <a:pt x="57150" y="121920"/>
                    <a:pt x="39370" y="107950"/>
                  </a:cubicBezTo>
                  <a:cubicBezTo>
                    <a:pt x="29210" y="100330"/>
                    <a:pt x="35560" y="68580"/>
                    <a:pt x="43180" y="52070"/>
                  </a:cubicBezTo>
                  <a:cubicBezTo>
                    <a:pt x="50800" y="36830"/>
                    <a:pt x="64770" y="19050"/>
                    <a:pt x="81280" y="12700"/>
                  </a:cubicBezTo>
                  <a:cubicBezTo>
                    <a:pt x="100330" y="5080"/>
                    <a:pt x="135890" y="6350"/>
                    <a:pt x="153670" y="16510"/>
                  </a:cubicBezTo>
                  <a:cubicBezTo>
                    <a:pt x="170180" y="25400"/>
                    <a:pt x="191770" y="48260"/>
                    <a:pt x="187960" y="60960"/>
                  </a:cubicBezTo>
                  <a:cubicBezTo>
                    <a:pt x="181610" y="81280"/>
                    <a:pt x="48260" y="81280"/>
                    <a:pt x="38100" y="100330"/>
                  </a:cubicBezTo>
                  <a:cubicBezTo>
                    <a:pt x="34290" y="109220"/>
                    <a:pt x="49530" y="129540"/>
                    <a:pt x="49530" y="129540"/>
                  </a:cubicBezTo>
                  <a:cubicBezTo>
                    <a:pt x="49530" y="129540"/>
                    <a:pt x="30480" y="93980"/>
                    <a:pt x="33020" y="76200"/>
                  </a:cubicBezTo>
                  <a:cubicBezTo>
                    <a:pt x="35560" y="55880"/>
                    <a:pt x="54610" y="25400"/>
                    <a:pt x="72390" y="13970"/>
                  </a:cubicBezTo>
                  <a:cubicBezTo>
                    <a:pt x="87630" y="3810"/>
                    <a:pt x="110490" y="1270"/>
                    <a:pt x="127000" y="3810"/>
                  </a:cubicBezTo>
                  <a:cubicBezTo>
                    <a:pt x="144780" y="6350"/>
                    <a:pt x="158750" y="12700"/>
                    <a:pt x="175260" y="33020"/>
                  </a:cubicBezTo>
                  <a:cubicBezTo>
                    <a:pt x="218440" y="88900"/>
                    <a:pt x="280670" y="435610"/>
                    <a:pt x="300990" y="434340"/>
                  </a:cubicBezTo>
                  <a:cubicBezTo>
                    <a:pt x="309880" y="433070"/>
                    <a:pt x="297180" y="374650"/>
                    <a:pt x="314960" y="341630"/>
                  </a:cubicBezTo>
                  <a:cubicBezTo>
                    <a:pt x="345440" y="283210"/>
                    <a:pt x="457200" y="193040"/>
                    <a:pt x="525780" y="142240"/>
                  </a:cubicBezTo>
                  <a:cubicBezTo>
                    <a:pt x="580390" y="101600"/>
                    <a:pt x="645160" y="59690"/>
                    <a:pt x="684530" y="48260"/>
                  </a:cubicBezTo>
                  <a:cubicBezTo>
                    <a:pt x="706120" y="41910"/>
                    <a:pt x="721360" y="43180"/>
                    <a:pt x="736600" y="48260"/>
                  </a:cubicBezTo>
                  <a:cubicBezTo>
                    <a:pt x="751840" y="53340"/>
                    <a:pt x="768350" y="68580"/>
                    <a:pt x="775970" y="82550"/>
                  </a:cubicBezTo>
                  <a:cubicBezTo>
                    <a:pt x="783590" y="96520"/>
                    <a:pt x="784860" y="118110"/>
                    <a:pt x="782320" y="133350"/>
                  </a:cubicBezTo>
                  <a:cubicBezTo>
                    <a:pt x="779780" y="146050"/>
                    <a:pt x="775970" y="149860"/>
                    <a:pt x="765810" y="165100"/>
                  </a:cubicBezTo>
                  <a:cubicBezTo>
                    <a:pt x="727710" y="219710"/>
                    <a:pt x="513080" y="520700"/>
                    <a:pt x="458470" y="513080"/>
                  </a:cubicBezTo>
                  <a:cubicBezTo>
                    <a:pt x="431800" y="509270"/>
                    <a:pt x="410210" y="447040"/>
                    <a:pt x="412750" y="415290"/>
                  </a:cubicBezTo>
                  <a:cubicBezTo>
                    <a:pt x="415290" y="383540"/>
                    <a:pt x="441960" y="356870"/>
                    <a:pt x="471170" y="325120"/>
                  </a:cubicBezTo>
                  <a:cubicBezTo>
                    <a:pt x="519430" y="273050"/>
                    <a:pt x="642620" y="170180"/>
                    <a:pt x="693420" y="154940"/>
                  </a:cubicBezTo>
                  <a:cubicBezTo>
                    <a:pt x="715010" y="148590"/>
                    <a:pt x="730250" y="152400"/>
                    <a:pt x="745490" y="158750"/>
                  </a:cubicBezTo>
                  <a:cubicBezTo>
                    <a:pt x="760730" y="165100"/>
                    <a:pt x="775970" y="181610"/>
                    <a:pt x="782320" y="194310"/>
                  </a:cubicBezTo>
                  <a:cubicBezTo>
                    <a:pt x="788670" y="204470"/>
                    <a:pt x="789940" y="215900"/>
                    <a:pt x="788670" y="228600"/>
                  </a:cubicBezTo>
                  <a:cubicBezTo>
                    <a:pt x="787400" y="243840"/>
                    <a:pt x="782320" y="256540"/>
                    <a:pt x="767080" y="275590"/>
                  </a:cubicBezTo>
                  <a:cubicBezTo>
                    <a:pt x="725170" y="328930"/>
                    <a:pt x="544830" y="452120"/>
                    <a:pt x="453390" y="514350"/>
                  </a:cubicBezTo>
                  <a:cubicBezTo>
                    <a:pt x="386080" y="560070"/>
                    <a:pt x="311150" y="610870"/>
                    <a:pt x="274320" y="624840"/>
                  </a:cubicBezTo>
                  <a:cubicBezTo>
                    <a:pt x="259080" y="631190"/>
                    <a:pt x="252730" y="632460"/>
                    <a:pt x="240030" y="631190"/>
                  </a:cubicBezTo>
                  <a:cubicBezTo>
                    <a:pt x="224790" y="629920"/>
                    <a:pt x="204470" y="619760"/>
                    <a:pt x="193040" y="609600"/>
                  </a:cubicBezTo>
                  <a:cubicBezTo>
                    <a:pt x="184150" y="601980"/>
                    <a:pt x="177800" y="590550"/>
                    <a:pt x="175260" y="579120"/>
                  </a:cubicBezTo>
                  <a:cubicBezTo>
                    <a:pt x="171450" y="565150"/>
                    <a:pt x="172720" y="542290"/>
                    <a:pt x="179070" y="528320"/>
                  </a:cubicBezTo>
                  <a:cubicBezTo>
                    <a:pt x="185420" y="513080"/>
                    <a:pt x="210820" y="488950"/>
                    <a:pt x="215900" y="491490"/>
                  </a:cubicBezTo>
                  <a:cubicBezTo>
                    <a:pt x="223520" y="495300"/>
                    <a:pt x="203200" y="609600"/>
                    <a:pt x="193040" y="609600"/>
                  </a:cubicBezTo>
                  <a:cubicBezTo>
                    <a:pt x="179070" y="609600"/>
                    <a:pt x="166370" y="430530"/>
                    <a:pt x="138430" y="359410"/>
                  </a:cubicBezTo>
                  <a:cubicBezTo>
                    <a:pt x="115570" y="300990"/>
                    <a:pt x="58420" y="256540"/>
                    <a:pt x="50800" y="208280"/>
                  </a:cubicBezTo>
                  <a:cubicBezTo>
                    <a:pt x="44450" y="170180"/>
                    <a:pt x="59690" y="118110"/>
                    <a:pt x="74930" y="97790"/>
                  </a:cubicBezTo>
                  <a:cubicBezTo>
                    <a:pt x="83820" y="86360"/>
                    <a:pt x="93980" y="81280"/>
                    <a:pt x="106680" y="80010"/>
                  </a:cubicBezTo>
                  <a:cubicBezTo>
                    <a:pt x="121920" y="78740"/>
                    <a:pt x="146050" y="86360"/>
                    <a:pt x="157480" y="96520"/>
                  </a:cubicBezTo>
                  <a:cubicBezTo>
                    <a:pt x="166370" y="104140"/>
                    <a:pt x="173990" y="116840"/>
                    <a:pt x="173990" y="129540"/>
                  </a:cubicBezTo>
                  <a:cubicBezTo>
                    <a:pt x="175260" y="144780"/>
                    <a:pt x="166370" y="168910"/>
                    <a:pt x="154940" y="179070"/>
                  </a:cubicBezTo>
                  <a:cubicBezTo>
                    <a:pt x="143510" y="189230"/>
                    <a:pt x="116840" y="194310"/>
                    <a:pt x="102870" y="191770"/>
                  </a:cubicBezTo>
                  <a:cubicBezTo>
                    <a:pt x="91440" y="189230"/>
                    <a:pt x="80010" y="180340"/>
                    <a:pt x="72390" y="171450"/>
                  </a:cubicBezTo>
                  <a:cubicBezTo>
                    <a:pt x="64770" y="162560"/>
                    <a:pt x="58420" y="149860"/>
                    <a:pt x="59690" y="137160"/>
                  </a:cubicBezTo>
                  <a:cubicBezTo>
                    <a:pt x="60960" y="121920"/>
                    <a:pt x="72390" y="100330"/>
                    <a:pt x="83820" y="90170"/>
                  </a:cubicBezTo>
                  <a:cubicBezTo>
                    <a:pt x="93980" y="82550"/>
                    <a:pt x="107950" y="78740"/>
                    <a:pt x="119380" y="78740"/>
                  </a:cubicBezTo>
                  <a:cubicBezTo>
                    <a:pt x="130810" y="78740"/>
                    <a:pt x="144780" y="83820"/>
                    <a:pt x="153670" y="92710"/>
                  </a:cubicBezTo>
                  <a:cubicBezTo>
                    <a:pt x="163830" y="102870"/>
                    <a:pt x="173990" y="127000"/>
                    <a:pt x="173990" y="142240"/>
                  </a:cubicBezTo>
                  <a:cubicBezTo>
                    <a:pt x="173990" y="154940"/>
                    <a:pt x="154940" y="167640"/>
                    <a:pt x="158750" y="175260"/>
                  </a:cubicBezTo>
                  <a:cubicBezTo>
                    <a:pt x="163830" y="184150"/>
                    <a:pt x="198120" y="173990"/>
                    <a:pt x="214630" y="186690"/>
                  </a:cubicBezTo>
                  <a:cubicBezTo>
                    <a:pt x="243840" y="209550"/>
                    <a:pt x="274320" y="294640"/>
                    <a:pt x="288290" y="339090"/>
                  </a:cubicBezTo>
                  <a:cubicBezTo>
                    <a:pt x="298450" y="372110"/>
                    <a:pt x="302260" y="397510"/>
                    <a:pt x="303530" y="426720"/>
                  </a:cubicBezTo>
                  <a:cubicBezTo>
                    <a:pt x="304800" y="453390"/>
                    <a:pt x="299720" y="477520"/>
                    <a:pt x="295910" y="506730"/>
                  </a:cubicBezTo>
                  <a:cubicBezTo>
                    <a:pt x="290830" y="542290"/>
                    <a:pt x="290830" y="608330"/>
                    <a:pt x="274320" y="624840"/>
                  </a:cubicBezTo>
                  <a:cubicBezTo>
                    <a:pt x="265430" y="633730"/>
                    <a:pt x="252730" y="632460"/>
                    <a:pt x="240030" y="631190"/>
                  </a:cubicBezTo>
                  <a:cubicBezTo>
                    <a:pt x="224790" y="629920"/>
                    <a:pt x="204470" y="619760"/>
                    <a:pt x="193040" y="609600"/>
                  </a:cubicBezTo>
                  <a:cubicBezTo>
                    <a:pt x="184150" y="601980"/>
                    <a:pt x="177800" y="590550"/>
                    <a:pt x="175260" y="579120"/>
                  </a:cubicBezTo>
                  <a:cubicBezTo>
                    <a:pt x="171450" y="565150"/>
                    <a:pt x="173990" y="542290"/>
                    <a:pt x="179070" y="528320"/>
                  </a:cubicBezTo>
                  <a:cubicBezTo>
                    <a:pt x="182880" y="516890"/>
                    <a:pt x="187960" y="511810"/>
                    <a:pt x="200660" y="500380"/>
                  </a:cubicBezTo>
                  <a:cubicBezTo>
                    <a:pt x="233680" y="471170"/>
                    <a:pt x="346710" y="417830"/>
                    <a:pt x="410210" y="372110"/>
                  </a:cubicBezTo>
                  <a:cubicBezTo>
                    <a:pt x="468630" y="330200"/>
                    <a:pt x="515620" y="279400"/>
                    <a:pt x="567690" y="241300"/>
                  </a:cubicBezTo>
                  <a:cubicBezTo>
                    <a:pt x="615950" y="207010"/>
                    <a:pt x="679450" y="158750"/>
                    <a:pt x="711200" y="152400"/>
                  </a:cubicBezTo>
                  <a:cubicBezTo>
                    <a:pt x="726440" y="149860"/>
                    <a:pt x="734060" y="153670"/>
                    <a:pt x="745490" y="158750"/>
                  </a:cubicBezTo>
                  <a:cubicBezTo>
                    <a:pt x="758190" y="165100"/>
                    <a:pt x="775970" y="179070"/>
                    <a:pt x="782320" y="194310"/>
                  </a:cubicBezTo>
                  <a:cubicBezTo>
                    <a:pt x="788670" y="212090"/>
                    <a:pt x="791210" y="236220"/>
                    <a:pt x="778510" y="261620"/>
                  </a:cubicBezTo>
                  <a:cubicBezTo>
                    <a:pt x="750570" y="317500"/>
                    <a:pt x="596900" y="417830"/>
                    <a:pt x="528320" y="468630"/>
                  </a:cubicBezTo>
                  <a:cubicBezTo>
                    <a:pt x="482600" y="501650"/>
                    <a:pt x="445770" y="546100"/>
                    <a:pt x="411480" y="546100"/>
                  </a:cubicBezTo>
                  <a:cubicBezTo>
                    <a:pt x="383540" y="546100"/>
                    <a:pt x="344170" y="518160"/>
                    <a:pt x="336550" y="494030"/>
                  </a:cubicBezTo>
                  <a:cubicBezTo>
                    <a:pt x="327660" y="467360"/>
                    <a:pt x="351790" y="426720"/>
                    <a:pt x="374650" y="387350"/>
                  </a:cubicBezTo>
                  <a:cubicBezTo>
                    <a:pt x="410210" y="325120"/>
                    <a:pt x="496570" y="233680"/>
                    <a:pt x="553720" y="172720"/>
                  </a:cubicBezTo>
                  <a:cubicBezTo>
                    <a:pt x="599440" y="124460"/>
                    <a:pt x="645160" y="60960"/>
                    <a:pt x="684530" y="48260"/>
                  </a:cubicBezTo>
                  <a:cubicBezTo>
                    <a:pt x="708660" y="40640"/>
                    <a:pt x="735330" y="45720"/>
                    <a:pt x="751840" y="55880"/>
                  </a:cubicBezTo>
                  <a:cubicBezTo>
                    <a:pt x="765810" y="64770"/>
                    <a:pt x="778510" y="82550"/>
                    <a:pt x="781050" y="99060"/>
                  </a:cubicBezTo>
                  <a:cubicBezTo>
                    <a:pt x="784860" y="118110"/>
                    <a:pt x="781050" y="142240"/>
                    <a:pt x="765810" y="165100"/>
                  </a:cubicBezTo>
                  <a:cubicBezTo>
                    <a:pt x="739140" y="204470"/>
                    <a:pt x="654050" y="237490"/>
                    <a:pt x="595630" y="284480"/>
                  </a:cubicBezTo>
                  <a:cubicBezTo>
                    <a:pt x="527050" y="340360"/>
                    <a:pt x="439420" y="438150"/>
                    <a:pt x="383540" y="483870"/>
                  </a:cubicBezTo>
                  <a:cubicBezTo>
                    <a:pt x="350520" y="511810"/>
                    <a:pt x="327660" y="533400"/>
                    <a:pt x="298450" y="543560"/>
                  </a:cubicBezTo>
                  <a:cubicBezTo>
                    <a:pt x="271780" y="552450"/>
                    <a:pt x="240030" y="560070"/>
                    <a:pt x="215900" y="549910"/>
                  </a:cubicBezTo>
                  <a:cubicBezTo>
                    <a:pt x="190500" y="539750"/>
                    <a:pt x="172720" y="513080"/>
                    <a:pt x="152400" y="476250"/>
                  </a:cubicBezTo>
                  <a:cubicBezTo>
                    <a:pt x="110490" y="401320"/>
                    <a:pt x="38100" y="165100"/>
                    <a:pt x="34290" y="95250"/>
                  </a:cubicBezTo>
                  <a:cubicBezTo>
                    <a:pt x="33020" y="68580"/>
                    <a:pt x="36830" y="54610"/>
                    <a:pt x="44450" y="40640"/>
                  </a:cubicBezTo>
                  <a:cubicBezTo>
                    <a:pt x="50800" y="29210"/>
                    <a:pt x="59690" y="19050"/>
                    <a:pt x="72390" y="13970"/>
                  </a:cubicBezTo>
                  <a:cubicBezTo>
                    <a:pt x="90170" y="6350"/>
                    <a:pt x="127000" y="0"/>
                    <a:pt x="146050" y="8890"/>
                  </a:cubicBezTo>
                  <a:cubicBezTo>
                    <a:pt x="165100" y="17780"/>
                    <a:pt x="193040" y="50800"/>
                    <a:pt x="187960" y="66040"/>
                  </a:cubicBezTo>
                  <a:cubicBezTo>
                    <a:pt x="180340" y="88900"/>
                    <a:pt x="57150" y="120650"/>
                    <a:pt x="39370" y="107950"/>
                  </a:cubicBezTo>
                  <a:cubicBezTo>
                    <a:pt x="30480" y="101600"/>
                    <a:pt x="34290" y="82550"/>
                    <a:pt x="36830" y="69850"/>
                  </a:cubicBezTo>
                  <a:cubicBezTo>
                    <a:pt x="40640" y="54610"/>
                    <a:pt x="50800" y="33020"/>
                    <a:pt x="64770" y="22860"/>
                  </a:cubicBezTo>
                  <a:cubicBezTo>
                    <a:pt x="81280" y="11430"/>
                    <a:pt x="115570" y="2540"/>
                    <a:pt x="135890" y="8890"/>
                  </a:cubicBezTo>
                  <a:cubicBezTo>
                    <a:pt x="156210" y="15240"/>
                    <a:pt x="191770" y="45720"/>
                    <a:pt x="187960" y="59690"/>
                  </a:cubicBezTo>
                  <a:cubicBezTo>
                    <a:pt x="182880" y="81280"/>
                    <a:pt x="55880" y="120650"/>
                    <a:pt x="39370" y="106680"/>
                  </a:cubicBezTo>
                  <a:cubicBezTo>
                    <a:pt x="29210" y="99060"/>
                    <a:pt x="36830" y="67310"/>
                    <a:pt x="43180" y="52070"/>
                  </a:cubicBezTo>
                  <a:cubicBezTo>
                    <a:pt x="49530" y="36830"/>
                    <a:pt x="66040" y="20320"/>
                    <a:pt x="81280" y="12700"/>
                  </a:cubicBezTo>
                  <a:cubicBezTo>
                    <a:pt x="96520" y="5080"/>
                    <a:pt x="121920" y="5080"/>
                    <a:pt x="137160" y="8890"/>
                  </a:cubicBezTo>
                  <a:cubicBezTo>
                    <a:pt x="149860" y="11430"/>
                    <a:pt x="157480" y="13970"/>
                    <a:pt x="168910" y="27940"/>
                  </a:cubicBezTo>
                  <a:cubicBezTo>
                    <a:pt x="201930" y="67310"/>
                    <a:pt x="234950" y="260350"/>
                    <a:pt x="283210" y="332740"/>
                  </a:cubicBezTo>
                  <a:cubicBezTo>
                    <a:pt x="316230" y="383540"/>
                    <a:pt x="384810" y="410210"/>
                    <a:pt x="398780" y="443230"/>
                  </a:cubicBezTo>
                  <a:cubicBezTo>
                    <a:pt x="406400" y="462280"/>
                    <a:pt x="403860" y="481330"/>
                    <a:pt x="397510" y="496570"/>
                  </a:cubicBezTo>
                  <a:cubicBezTo>
                    <a:pt x="391160" y="511810"/>
                    <a:pt x="375920" y="528320"/>
                    <a:pt x="360680" y="535940"/>
                  </a:cubicBezTo>
                  <a:cubicBezTo>
                    <a:pt x="345440" y="543560"/>
                    <a:pt x="323850" y="544830"/>
                    <a:pt x="307340" y="539750"/>
                  </a:cubicBezTo>
                  <a:cubicBezTo>
                    <a:pt x="290830" y="534670"/>
                    <a:pt x="278130" y="524510"/>
                    <a:pt x="264160" y="508000"/>
                  </a:cubicBezTo>
                  <a:cubicBezTo>
                    <a:pt x="243840" y="482600"/>
                    <a:pt x="236220" y="434340"/>
                    <a:pt x="208280" y="391160"/>
                  </a:cubicBezTo>
                  <a:cubicBezTo>
                    <a:pt x="165100" y="325120"/>
                    <a:pt x="26670" y="218440"/>
                    <a:pt x="8890" y="160020"/>
                  </a:cubicBezTo>
                  <a:cubicBezTo>
                    <a:pt x="0" y="132080"/>
                    <a:pt x="6350" y="106680"/>
                    <a:pt x="16510" y="88900"/>
                  </a:cubicBezTo>
                  <a:cubicBezTo>
                    <a:pt x="25400" y="73660"/>
                    <a:pt x="46990" y="62230"/>
                    <a:pt x="62230" y="57150"/>
                  </a:cubicBezTo>
                  <a:cubicBezTo>
                    <a:pt x="73660" y="53340"/>
                    <a:pt x="86360" y="53340"/>
                    <a:pt x="97790" y="57150"/>
                  </a:cubicBezTo>
                  <a:cubicBezTo>
                    <a:pt x="113030" y="62230"/>
                    <a:pt x="125730" y="69850"/>
                    <a:pt x="143510" y="88900"/>
                  </a:cubicBezTo>
                  <a:cubicBezTo>
                    <a:pt x="185420" y="133350"/>
                    <a:pt x="295910" y="314960"/>
                    <a:pt x="309880" y="363220"/>
                  </a:cubicBezTo>
                  <a:cubicBezTo>
                    <a:pt x="314960" y="379730"/>
                    <a:pt x="313690" y="386080"/>
                    <a:pt x="309880" y="397510"/>
                  </a:cubicBezTo>
                  <a:cubicBezTo>
                    <a:pt x="306070" y="411480"/>
                    <a:pt x="293370" y="430530"/>
                    <a:pt x="280670" y="439420"/>
                  </a:cubicBezTo>
                  <a:cubicBezTo>
                    <a:pt x="267970" y="448310"/>
                    <a:pt x="246380" y="453390"/>
                    <a:pt x="231140" y="450850"/>
                  </a:cubicBezTo>
                  <a:cubicBezTo>
                    <a:pt x="215900" y="448310"/>
                    <a:pt x="195580" y="435610"/>
                    <a:pt x="186690" y="426720"/>
                  </a:cubicBezTo>
                  <a:cubicBezTo>
                    <a:pt x="181610" y="421640"/>
                    <a:pt x="175260" y="412750"/>
                    <a:pt x="176530" y="411480"/>
                  </a:cubicBezTo>
                  <a:cubicBezTo>
                    <a:pt x="179070" y="407670"/>
                    <a:pt x="242570" y="447040"/>
                    <a:pt x="246380" y="440690"/>
                  </a:cubicBezTo>
                  <a:cubicBezTo>
                    <a:pt x="252730" y="431800"/>
                    <a:pt x="151130" y="342900"/>
                    <a:pt x="124460" y="298450"/>
                  </a:cubicBezTo>
                  <a:cubicBezTo>
                    <a:pt x="105410" y="266700"/>
                    <a:pt x="91440" y="234950"/>
                    <a:pt x="88900" y="209550"/>
                  </a:cubicBezTo>
                  <a:cubicBezTo>
                    <a:pt x="86360" y="190500"/>
                    <a:pt x="90170" y="172720"/>
                    <a:pt x="97790" y="158750"/>
                  </a:cubicBezTo>
                  <a:cubicBezTo>
                    <a:pt x="105410" y="144780"/>
                    <a:pt x="121920" y="130810"/>
                    <a:pt x="137160" y="125730"/>
                  </a:cubicBezTo>
                  <a:cubicBezTo>
                    <a:pt x="152400" y="120650"/>
                    <a:pt x="175260" y="123190"/>
                    <a:pt x="189230" y="128270"/>
                  </a:cubicBezTo>
                  <a:cubicBezTo>
                    <a:pt x="200660" y="132080"/>
                    <a:pt x="207010" y="135890"/>
                    <a:pt x="217170" y="148590"/>
                  </a:cubicBezTo>
                  <a:cubicBezTo>
                    <a:pt x="247650" y="185420"/>
                    <a:pt x="335280" y="358140"/>
                    <a:pt x="346710" y="402590"/>
                  </a:cubicBezTo>
                  <a:cubicBezTo>
                    <a:pt x="350520" y="417830"/>
                    <a:pt x="350520" y="424180"/>
                    <a:pt x="346710" y="434340"/>
                  </a:cubicBezTo>
                  <a:cubicBezTo>
                    <a:pt x="342900" y="447040"/>
                    <a:pt x="330200" y="466090"/>
                    <a:pt x="317500" y="473710"/>
                  </a:cubicBezTo>
                  <a:cubicBezTo>
                    <a:pt x="304800" y="481330"/>
                    <a:pt x="285750" y="486410"/>
                    <a:pt x="270510" y="483870"/>
                  </a:cubicBezTo>
                  <a:cubicBezTo>
                    <a:pt x="255270" y="481330"/>
                    <a:pt x="245110" y="474980"/>
                    <a:pt x="228600" y="459740"/>
                  </a:cubicBezTo>
                  <a:cubicBezTo>
                    <a:pt x="189230" y="425450"/>
                    <a:pt x="85090" y="293370"/>
                    <a:pt x="69850" y="243840"/>
                  </a:cubicBezTo>
                  <a:cubicBezTo>
                    <a:pt x="63500" y="222250"/>
                    <a:pt x="63500" y="208280"/>
                    <a:pt x="71120" y="193040"/>
                  </a:cubicBezTo>
                  <a:cubicBezTo>
                    <a:pt x="78740" y="176530"/>
                    <a:pt x="104140" y="156210"/>
                    <a:pt x="121920" y="151130"/>
                  </a:cubicBezTo>
                  <a:cubicBezTo>
                    <a:pt x="138430" y="146050"/>
                    <a:pt x="160020" y="151130"/>
                    <a:pt x="172720" y="157480"/>
                  </a:cubicBezTo>
                  <a:cubicBezTo>
                    <a:pt x="182880" y="162560"/>
                    <a:pt x="187960" y="168910"/>
                    <a:pt x="196850" y="181610"/>
                  </a:cubicBezTo>
                  <a:cubicBezTo>
                    <a:pt x="220980" y="215900"/>
                    <a:pt x="284480" y="347980"/>
                    <a:pt x="289560" y="391160"/>
                  </a:cubicBezTo>
                  <a:cubicBezTo>
                    <a:pt x="292100" y="408940"/>
                    <a:pt x="289560" y="420370"/>
                    <a:pt x="283210" y="431800"/>
                  </a:cubicBezTo>
                  <a:cubicBezTo>
                    <a:pt x="276860" y="443230"/>
                    <a:pt x="262890" y="454660"/>
                    <a:pt x="250190" y="458470"/>
                  </a:cubicBezTo>
                  <a:cubicBezTo>
                    <a:pt x="237490" y="462280"/>
                    <a:pt x="220980" y="461010"/>
                    <a:pt x="209550" y="455930"/>
                  </a:cubicBezTo>
                  <a:cubicBezTo>
                    <a:pt x="198120" y="450850"/>
                    <a:pt x="180340" y="426720"/>
                    <a:pt x="180340" y="426720"/>
                  </a:cubicBezTo>
                </a:path>
              </a:pathLst>
            </a:custGeom>
            <a:solidFill>
              <a:srgbClr val="CAD3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2" name="Google Shape;572;p36"/>
          <p:cNvSpPr txBox="1"/>
          <p:nvPr/>
        </p:nvSpPr>
        <p:spPr>
          <a:xfrm>
            <a:off x="2516506" y="5764688"/>
            <a:ext cx="10115354" cy="1146175"/>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500" b="1">
                <a:solidFill>
                  <a:srgbClr val="424B7D"/>
                </a:solidFill>
                <a:latin typeface="Roboto Condensed"/>
                <a:ea typeface="Roboto Condensed"/>
                <a:cs typeface="Roboto Condensed"/>
                <a:sym typeface="Roboto Condensed"/>
              </a:rPr>
              <a:t>Bước 2:</a:t>
            </a:r>
            <a:r>
              <a:rPr lang="en-US" sz="3500">
                <a:solidFill>
                  <a:srgbClr val="424B7D"/>
                </a:solidFill>
                <a:latin typeface="Roboto Condensed"/>
                <a:ea typeface="Roboto Condensed"/>
                <a:cs typeface="Roboto Condensed"/>
                <a:sym typeface="Roboto Condensed"/>
              </a:rPr>
              <a:t> Trình bày bài thảo luận (Luyện tập và trình bày bài thảo luận)</a:t>
            </a:r>
            <a:endParaRPr/>
          </a:p>
        </p:txBody>
      </p:sp>
      <p:sp>
        <p:nvSpPr>
          <p:cNvPr id="573" name="Google Shape;573;p36"/>
          <p:cNvSpPr txBox="1"/>
          <p:nvPr/>
        </p:nvSpPr>
        <p:spPr>
          <a:xfrm>
            <a:off x="1548765" y="7869865"/>
            <a:ext cx="10622649" cy="1717675"/>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500">
                <a:solidFill>
                  <a:srgbClr val="424B7D"/>
                </a:solidFill>
                <a:latin typeface="Roboto Condensed"/>
                <a:ea typeface="Roboto Condensed"/>
                <a:cs typeface="Roboto Condensed"/>
                <a:sym typeface="Roboto Condensed"/>
              </a:rPr>
              <a:t>B</a:t>
            </a:r>
            <a:r>
              <a:rPr lang="en-US" sz="3500" b="1">
                <a:solidFill>
                  <a:srgbClr val="424B7D"/>
                </a:solidFill>
                <a:latin typeface="Roboto Condensed"/>
                <a:ea typeface="Roboto Condensed"/>
                <a:cs typeface="Roboto Condensed"/>
                <a:sym typeface="Roboto Condensed"/>
              </a:rPr>
              <a:t>ước 3:</a:t>
            </a:r>
            <a:r>
              <a:rPr lang="en-US" sz="3500">
                <a:solidFill>
                  <a:srgbClr val="424B7D"/>
                </a:solidFill>
                <a:latin typeface="Roboto Condensed"/>
                <a:ea typeface="Roboto Condensed"/>
                <a:cs typeface="Roboto Condensed"/>
                <a:sym typeface="Roboto Condensed"/>
              </a:rPr>
              <a:t> Trao đổi, đánh giá, rút kinh nghiệm sau khi thảo luận (sử dụng bảng kiểm để tự nhận xét và nhận xét sản phẩm của bạn)</a:t>
            </a:r>
            <a:endParaRPr/>
          </a:p>
        </p:txBody>
      </p:sp>
      <p:grpSp>
        <p:nvGrpSpPr>
          <p:cNvPr id="574" name="Google Shape;574;p36"/>
          <p:cNvGrpSpPr/>
          <p:nvPr/>
        </p:nvGrpSpPr>
        <p:grpSpPr>
          <a:xfrm>
            <a:off x="-900932" y="0"/>
            <a:ext cx="20734361" cy="1995982"/>
            <a:chOff x="0" y="0"/>
            <a:chExt cx="27645815" cy="2661309"/>
          </a:xfrm>
        </p:grpSpPr>
        <p:sp>
          <p:nvSpPr>
            <p:cNvPr id="575" name="Google Shape;575;p36"/>
            <p:cNvSpPr/>
            <p:nvPr/>
          </p:nvSpPr>
          <p:spPr>
            <a:xfrm>
              <a:off x="0" y="0"/>
              <a:ext cx="27645815" cy="2661309"/>
            </a:xfrm>
            <a:custGeom>
              <a:avLst/>
              <a:gdLst/>
              <a:ahLst/>
              <a:cxnLst/>
              <a:rect l="l" t="t" r="r" b="b"/>
              <a:pathLst>
                <a:path w="27645815" h="2661309" extrusionOk="0">
                  <a:moveTo>
                    <a:pt x="0" y="0"/>
                  </a:moveTo>
                  <a:lnTo>
                    <a:pt x="27645815" y="0"/>
                  </a:lnTo>
                  <a:lnTo>
                    <a:pt x="27645815" y="2661309"/>
                  </a:lnTo>
                  <a:lnTo>
                    <a:pt x="0" y="2661309"/>
                  </a:lnTo>
                  <a:lnTo>
                    <a:pt x="0" y="0"/>
                  </a:lnTo>
                  <a:close/>
                </a:path>
              </a:pathLst>
            </a:custGeom>
            <a:solidFill>
              <a:srgbClr val="FABF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36"/>
            <p:cNvSpPr txBox="1"/>
            <p:nvPr/>
          </p:nvSpPr>
          <p:spPr>
            <a:xfrm>
              <a:off x="2534772" y="288925"/>
              <a:ext cx="22200570" cy="2011748"/>
            </a:xfrm>
            <a:prstGeom prst="rect">
              <a:avLst/>
            </a:prstGeom>
            <a:solidFill>
              <a:srgbClr val="FABF8E"/>
            </a:solidFill>
            <a:ln>
              <a:noFill/>
            </a:ln>
          </p:spPr>
          <p:txBody>
            <a:bodyPr spcFirstLastPara="1" wrap="square" lIns="0" tIns="0" rIns="0" bIns="0" anchor="t" anchorCtr="0">
              <a:spAutoFit/>
            </a:bodyPr>
            <a:lstStyle/>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NHẮC LẠI CÁCH THỨC THỰC HIỆN THUYẾT TRÌNH </a:t>
              </a:r>
              <a:endParaRPr/>
            </a:p>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GIỚI THIỆU MỘT VẤN ĐỀ CỦA TÁC PHẨM VĂN HỌC</a:t>
              </a:r>
              <a:endParaRPr sz="4400" b="1">
                <a:solidFill>
                  <a:srgbClr val="424B7D"/>
                </a:solidFill>
                <a:latin typeface="Fraunces"/>
                <a:ea typeface="Fraunces"/>
                <a:cs typeface="Fraunces"/>
                <a:sym typeface="Fraunces"/>
              </a:endParaRPr>
            </a:p>
          </p:txBody>
        </p:sp>
      </p:grpSp>
      <p:sp>
        <p:nvSpPr>
          <p:cNvPr id="577" name="Google Shape;577;p36"/>
          <p:cNvSpPr txBox="1"/>
          <p:nvPr/>
        </p:nvSpPr>
        <p:spPr>
          <a:xfrm>
            <a:off x="1000146" y="2199843"/>
            <a:ext cx="15306654" cy="688650"/>
          </a:xfrm>
          <a:prstGeom prst="rect">
            <a:avLst/>
          </a:prstGeom>
          <a:noFill/>
          <a:ln>
            <a:noFill/>
          </a:ln>
        </p:spPr>
        <p:txBody>
          <a:bodyPr spcFirstLastPara="1" wrap="square" lIns="0" tIns="0" rIns="0" bIns="0" anchor="t" anchorCtr="0">
            <a:spAutoFit/>
          </a:bodyPr>
          <a:lstStyle/>
          <a:p>
            <a:pPr marL="0" marR="0" lvl="0" indent="0" algn="ctr" rtl="0">
              <a:lnSpc>
                <a:spcPct val="142974"/>
              </a:lnSpc>
              <a:spcBef>
                <a:spcPts val="0"/>
              </a:spcBef>
              <a:spcAft>
                <a:spcPts val="0"/>
              </a:spcAft>
              <a:buNone/>
            </a:pPr>
            <a:r>
              <a:rPr lang="en-US" sz="4000">
                <a:solidFill>
                  <a:srgbClr val="424B7D"/>
                </a:solidFill>
                <a:latin typeface="Arial"/>
                <a:ea typeface="Arial"/>
                <a:cs typeface="Arial"/>
                <a:sym typeface="Arial"/>
              </a:rPr>
              <a:t>1. Cách thức thực hiện</a:t>
            </a:r>
            <a:endParaRPr sz="4000">
              <a:solidFill>
                <a:srgbClr val="424B7D"/>
              </a:solidFill>
              <a:latin typeface="Arial"/>
              <a:ea typeface="Arial"/>
              <a:cs typeface="Arial"/>
              <a:sym typeface="Arial"/>
            </a:endParaRPr>
          </a:p>
        </p:txBody>
      </p:sp>
      <p:sp>
        <p:nvSpPr>
          <p:cNvPr id="578" name="Google Shape;578;p36"/>
          <p:cNvSpPr/>
          <p:nvPr/>
        </p:nvSpPr>
        <p:spPr>
          <a:xfrm>
            <a:off x="16611600" y="1181100"/>
            <a:ext cx="1337953" cy="1299487"/>
          </a:xfrm>
          <a:custGeom>
            <a:avLst/>
            <a:gdLst/>
            <a:ahLst/>
            <a:cxnLst/>
            <a:rect l="l" t="t" r="r" b="b"/>
            <a:pathLst>
              <a:path w="1337953" h="1299487" extrusionOk="0">
                <a:moveTo>
                  <a:pt x="0" y="0"/>
                </a:moveTo>
                <a:lnTo>
                  <a:pt x="1337954" y="0"/>
                </a:lnTo>
                <a:lnTo>
                  <a:pt x="1337954" y="1299487"/>
                </a:lnTo>
                <a:lnTo>
                  <a:pt x="0" y="129948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500"/>
                                        <p:tgtEl>
                                          <p:spTgt spid="549"/>
                                        </p:tgtEl>
                                      </p:cBhvr>
                                    </p:animEffect>
                                  </p:childTnLst>
                                </p:cTn>
                              </p:par>
                              <p:par>
                                <p:cTn id="8" presetID="10" presetClass="entr" presetSubtype="0" fill="hold" nodeType="withEffect">
                                  <p:stCondLst>
                                    <p:cond delay="0"/>
                                  </p:stCondLst>
                                  <p:childTnLst>
                                    <p:set>
                                      <p:cBhvr>
                                        <p:cTn id="9" dur="1" fill="hold">
                                          <p:stCondLst>
                                            <p:cond delay="0"/>
                                          </p:stCondLst>
                                        </p:cTn>
                                        <p:tgtEl>
                                          <p:spTgt spid="563"/>
                                        </p:tgtEl>
                                        <p:attrNameLst>
                                          <p:attrName>style.visibility</p:attrName>
                                        </p:attrNameLst>
                                      </p:cBhvr>
                                      <p:to>
                                        <p:strVal val="visible"/>
                                      </p:to>
                                    </p:set>
                                    <p:animEffect transition="in" filter="fade">
                                      <p:cBhvr>
                                        <p:cTn id="10" dur="500"/>
                                        <p:tgtEl>
                                          <p:spTgt spid="5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6"/>
                                        </p:tgtEl>
                                        <p:attrNameLst>
                                          <p:attrName>style.visibility</p:attrName>
                                        </p:attrNameLst>
                                      </p:cBhvr>
                                      <p:to>
                                        <p:strVal val="visible"/>
                                      </p:to>
                                    </p:set>
                                    <p:animEffect transition="in" filter="fade">
                                      <p:cBhvr>
                                        <p:cTn id="15" dur="500"/>
                                        <p:tgtEl>
                                          <p:spTgt spid="566"/>
                                        </p:tgtEl>
                                      </p:cBhvr>
                                    </p:animEffect>
                                  </p:childTnLst>
                                </p:cTn>
                              </p:par>
                              <p:par>
                                <p:cTn id="16" presetID="10" presetClass="entr" presetSubtype="0" fill="hold" nodeType="withEffect">
                                  <p:stCondLst>
                                    <p:cond delay="0"/>
                                  </p:stCondLst>
                                  <p:childTnLst>
                                    <p:set>
                                      <p:cBhvr>
                                        <p:cTn id="17" dur="1" fill="hold">
                                          <p:stCondLst>
                                            <p:cond delay="0"/>
                                          </p:stCondLst>
                                        </p:cTn>
                                        <p:tgtEl>
                                          <p:spTgt spid="572"/>
                                        </p:tgtEl>
                                        <p:attrNameLst>
                                          <p:attrName>style.visibility</p:attrName>
                                        </p:attrNameLst>
                                      </p:cBhvr>
                                      <p:to>
                                        <p:strVal val="visible"/>
                                      </p:to>
                                    </p:set>
                                    <p:animEffect transition="in" filter="fade">
                                      <p:cBhvr>
                                        <p:cTn id="18" dur="500"/>
                                        <p:tgtEl>
                                          <p:spTgt spid="5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73"/>
                                        </p:tgtEl>
                                        <p:attrNameLst>
                                          <p:attrName>style.visibility</p:attrName>
                                        </p:attrNameLst>
                                      </p:cBhvr>
                                      <p:to>
                                        <p:strVal val="visible"/>
                                      </p:to>
                                    </p:set>
                                    <p:animEffect transition="in" filter="fade">
                                      <p:cBhvr>
                                        <p:cTn id="23" dur="500"/>
                                        <p:tgtEl>
                                          <p:spTgt spid="573"/>
                                        </p:tgtEl>
                                      </p:cBhvr>
                                    </p:animEffect>
                                  </p:childTnLst>
                                </p:cTn>
                              </p:par>
                              <p:par>
                                <p:cTn id="24" presetID="10" presetClass="entr" presetSubtype="0" fill="hold" nodeType="withEffect">
                                  <p:stCondLst>
                                    <p:cond delay="0"/>
                                  </p:stCondLst>
                                  <p:childTnLst>
                                    <p:set>
                                      <p:cBhvr>
                                        <p:cTn id="25" dur="1" fill="hold">
                                          <p:stCondLst>
                                            <p:cond delay="0"/>
                                          </p:stCondLst>
                                        </p:cTn>
                                        <p:tgtEl>
                                          <p:spTgt spid="569"/>
                                        </p:tgtEl>
                                        <p:attrNameLst>
                                          <p:attrName>style.visibility</p:attrName>
                                        </p:attrNameLst>
                                      </p:cBhvr>
                                      <p:to>
                                        <p:strVal val="visible"/>
                                      </p:to>
                                    </p:set>
                                    <p:animEffect transition="in" filter="fade">
                                      <p:cBhvr>
                                        <p:cTn id="26"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7"/>
          <p:cNvSpPr/>
          <p:nvPr/>
        </p:nvSpPr>
        <p:spPr>
          <a:xfrm>
            <a:off x="0" y="8978593"/>
            <a:ext cx="20548060" cy="11544274"/>
          </a:xfrm>
          <a:custGeom>
            <a:avLst/>
            <a:gdLst/>
            <a:ahLst/>
            <a:cxnLst/>
            <a:rect l="l" t="t" r="r" b="b"/>
            <a:pathLst>
              <a:path w="20548060" h="11544274" extrusionOk="0">
                <a:moveTo>
                  <a:pt x="0" y="0"/>
                </a:moveTo>
                <a:lnTo>
                  <a:pt x="20548060" y="0"/>
                </a:lnTo>
                <a:lnTo>
                  <a:pt x="20548060" y="11544274"/>
                </a:lnTo>
                <a:lnTo>
                  <a:pt x="0" y="11544274"/>
                </a:lnTo>
                <a:lnTo>
                  <a:pt x="0" y="0"/>
                </a:lnTo>
                <a:close/>
              </a:path>
            </a:pathLst>
          </a:custGeom>
          <a:blipFill rotWithShape="1">
            <a:blip r:embed="rId3">
              <a:alphaModFix amt="31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37"/>
          <p:cNvSpPr/>
          <p:nvPr/>
        </p:nvSpPr>
        <p:spPr>
          <a:xfrm rot="1449300">
            <a:off x="-2101413" y="7774849"/>
            <a:ext cx="5353446" cy="4229222"/>
          </a:xfrm>
          <a:custGeom>
            <a:avLst/>
            <a:gdLst/>
            <a:ahLst/>
            <a:cxnLst/>
            <a:rect l="l" t="t" r="r" b="b"/>
            <a:pathLst>
              <a:path w="5353446" h="4229222" extrusionOk="0">
                <a:moveTo>
                  <a:pt x="0" y="0"/>
                </a:moveTo>
                <a:lnTo>
                  <a:pt x="5353446" y="0"/>
                </a:lnTo>
                <a:lnTo>
                  <a:pt x="5353446" y="4229222"/>
                </a:lnTo>
                <a:lnTo>
                  <a:pt x="0" y="4229222"/>
                </a:lnTo>
                <a:lnTo>
                  <a:pt x="0" y="0"/>
                </a:lnTo>
                <a:close/>
              </a:path>
            </a:pathLst>
          </a:custGeom>
          <a:blipFill rotWithShape="1">
            <a:blip r:embed="rId4">
              <a:alphaModFix amt="75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85" name="Google Shape;585;p37"/>
          <p:cNvGrpSpPr/>
          <p:nvPr/>
        </p:nvGrpSpPr>
        <p:grpSpPr>
          <a:xfrm>
            <a:off x="-1040642" y="30709"/>
            <a:ext cx="20734361" cy="1995982"/>
            <a:chOff x="0" y="0"/>
            <a:chExt cx="27645815" cy="2661309"/>
          </a:xfrm>
        </p:grpSpPr>
        <p:sp>
          <p:nvSpPr>
            <p:cNvPr id="586" name="Google Shape;586;p37"/>
            <p:cNvSpPr/>
            <p:nvPr/>
          </p:nvSpPr>
          <p:spPr>
            <a:xfrm>
              <a:off x="0" y="0"/>
              <a:ext cx="27645815" cy="2661309"/>
            </a:xfrm>
            <a:custGeom>
              <a:avLst/>
              <a:gdLst/>
              <a:ahLst/>
              <a:cxnLst/>
              <a:rect l="l" t="t" r="r" b="b"/>
              <a:pathLst>
                <a:path w="27645815" h="2661309" extrusionOk="0">
                  <a:moveTo>
                    <a:pt x="0" y="0"/>
                  </a:moveTo>
                  <a:lnTo>
                    <a:pt x="27645815" y="0"/>
                  </a:lnTo>
                  <a:lnTo>
                    <a:pt x="27645815" y="2661309"/>
                  </a:lnTo>
                  <a:lnTo>
                    <a:pt x="0" y="2661309"/>
                  </a:lnTo>
                  <a:lnTo>
                    <a:pt x="0" y="0"/>
                  </a:lnTo>
                  <a:close/>
                </a:path>
              </a:pathLst>
            </a:custGeom>
            <a:solidFill>
              <a:srgbClr val="FABF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37"/>
            <p:cNvSpPr txBox="1"/>
            <p:nvPr/>
          </p:nvSpPr>
          <p:spPr>
            <a:xfrm>
              <a:off x="2534772" y="288925"/>
              <a:ext cx="22200570" cy="2011748"/>
            </a:xfrm>
            <a:prstGeom prst="rect">
              <a:avLst/>
            </a:prstGeom>
            <a:solidFill>
              <a:srgbClr val="FABF8E"/>
            </a:solidFill>
            <a:ln>
              <a:noFill/>
            </a:ln>
          </p:spPr>
          <p:txBody>
            <a:bodyPr spcFirstLastPara="1" wrap="square" lIns="0" tIns="0" rIns="0" bIns="0" anchor="t" anchorCtr="0">
              <a:spAutoFit/>
            </a:bodyPr>
            <a:lstStyle/>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NHẮC LẠI CÁCH THỨC THỰC HIỆN THUYẾT TRÌNH </a:t>
              </a:r>
              <a:endParaRPr/>
            </a:p>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GIỚI THIỆU MỘT VẤN ĐỀ CỦA TÁC PHẨM VĂN HỌC</a:t>
              </a:r>
              <a:endParaRPr sz="4400" b="1">
                <a:solidFill>
                  <a:srgbClr val="424B7D"/>
                </a:solidFill>
                <a:latin typeface="Fraunces"/>
                <a:ea typeface="Fraunces"/>
                <a:cs typeface="Fraunces"/>
                <a:sym typeface="Fraunces"/>
              </a:endParaRPr>
            </a:p>
          </p:txBody>
        </p:sp>
      </p:grpSp>
      <p:sp>
        <p:nvSpPr>
          <p:cNvPr id="588" name="Google Shape;588;p37"/>
          <p:cNvSpPr/>
          <p:nvPr/>
        </p:nvSpPr>
        <p:spPr>
          <a:xfrm>
            <a:off x="17068476" y="-628637"/>
            <a:ext cx="1292741" cy="1271587"/>
          </a:xfrm>
          <a:custGeom>
            <a:avLst/>
            <a:gdLst/>
            <a:ahLst/>
            <a:cxnLst/>
            <a:rect l="l" t="t" r="r" b="b"/>
            <a:pathLst>
              <a:path w="1292741" h="1271587" extrusionOk="0">
                <a:moveTo>
                  <a:pt x="0" y="0"/>
                </a:moveTo>
                <a:lnTo>
                  <a:pt x="1292741" y="0"/>
                </a:lnTo>
                <a:lnTo>
                  <a:pt x="1292741" y="1271588"/>
                </a:lnTo>
                <a:lnTo>
                  <a:pt x="0" y="127158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589" name="Google Shape;589;p37"/>
          <p:cNvGraphicFramePr/>
          <p:nvPr/>
        </p:nvGraphicFramePr>
        <p:xfrm>
          <a:off x="1567123" y="3420769"/>
          <a:ext cx="3000000" cy="3000000"/>
        </p:xfrm>
        <a:graphic>
          <a:graphicData uri="http://schemas.openxmlformats.org/drawingml/2006/table">
            <a:tbl>
              <a:tblPr>
                <a:noFill/>
                <a:tableStyleId>{9EF4F60E-2BEB-43FB-B9F4-F0BE9BBCD1AA}</a:tableStyleId>
              </a:tblPr>
              <a:tblGrid>
                <a:gridCol w="2108500">
                  <a:extLst>
                    <a:ext uri="{9D8B030D-6E8A-4147-A177-3AD203B41FA5}">
                      <a16:colId xmlns:a16="http://schemas.microsoft.com/office/drawing/2014/main" val="20000"/>
                    </a:ext>
                  </a:extLst>
                </a:gridCol>
                <a:gridCol w="9511450">
                  <a:extLst>
                    <a:ext uri="{9D8B030D-6E8A-4147-A177-3AD203B41FA5}">
                      <a16:colId xmlns:a16="http://schemas.microsoft.com/office/drawing/2014/main" val="20001"/>
                    </a:ext>
                  </a:extLst>
                </a:gridCol>
                <a:gridCol w="1507900">
                  <a:extLst>
                    <a:ext uri="{9D8B030D-6E8A-4147-A177-3AD203B41FA5}">
                      <a16:colId xmlns:a16="http://schemas.microsoft.com/office/drawing/2014/main" val="20002"/>
                    </a:ext>
                  </a:extLst>
                </a:gridCol>
                <a:gridCol w="1635350">
                  <a:extLst>
                    <a:ext uri="{9D8B030D-6E8A-4147-A177-3AD203B41FA5}">
                      <a16:colId xmlns:a16="http://schemas.microsoft.com/office/drawing/2014/main" val="20003"/>
                    </a:ext>
                  </a:extLst>
                </a:gridCol>
              </a:tblGrid>
              <a:tr h="1798975">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Phương diện</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Tiêu chí</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KĐ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extLst>
                  <a:ext uri="{0D108BD9-81ED-4DB2-BD59-A6C34878D82A}">
                    <a16:rowId xmlns:a16="http://schemas.microsoft.com/office/drawing/2014/main" val="10000"/>
                  </a:ext>
                </a:extLst>
              </a:tr>
              <a:tr h="1124375">
                <a:tc rowSpan="3">
                  <a:txBody>
                    <a:bodyPr/>
                    <a:lstStyle/>
                    <a:p>
                      <a:pPr marL="0" marR="0" lvl="0" indent="0" algn="ctr" rtl="0">
                        <a:lnSpc>
                          <a:spcPct val="140000"/>
                        </a:lnSpc>
                        <a:spcBef>
                          <a:spcPts val="0"/>
                        </a:spcBef>
                        <a:spcAft>
                          <a:spcPts val="0"/>
                        </a:spcAft>
                        <a:buNone/>
                      </a:pPr>
                      <a:r>
                        <a:rPr lang="en-US" sz="3300" b="1" u="none" strike="noStrike" cap="none">
                          <a:solidFill>
                            <a:srgbClr val="424B7D"/>
                          </a:solidFill>
                          <a:latin typeface="Roboto Condensed"/>
                          <a:ea typeface="Roboto Condensed"/>
                          <a:cs typeface="Roboto Condensed"/>
                          <a:sym typeface="Roboto Condensed"/>
                        </a:rPr>
                        <a:t>Mở đầu</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Có lời chào và lời tự giới thiệu</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1"/>
                  </a:ext>
                </a:extLst>
              </a:tr>
              <a:tr h="112437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Giới thiệu được vấn đề và lí do lựa chọn vấn đề</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2"/>
                  </a:ext>
                </a:extLst>
              </a:tr>
              <a:tr h="112437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Nêu khái quát được các luận điểm chính của bài nói</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3"/>
                  </a:ext>
                </a:extLst>
              </a:tr>
            </a:tbl>
          </a:graphicData>
        </a:graphic>
      </p:graphicFrame>
      <p:sp>
        <p:nvSpPr>
          <p:cNvPr id="590" name="Google Shape;590;p37"/>
          <p:cNvSpPr/>
          <p:nvPr/>
        </p:nvSpPr>
        <p:spPr>
          <a:xfrm>
            <a:off x="14975692" y="6271195"/>
            <a:ext cx="3892584" cy="4410860"/>
          </a:xfrm>
          <a:custGeom>
            <a:avLst/>
            <a:gdLst/>
            <a:ahLst/>
            <a:cxnLst/>
            <a:rect l="l" t="t" r="r" b="b"/>
            <a:pathLst>
              <a:path w="3892584" h="4410860" extrusionOk="0">
                <a:moveTo>
                  <a:pt x="0" y="0"/>
                </a:moveTo>
                <a:lnTo>
                  <a:pt x="3892584" y="0"/>
                </a:lnTo>
                <a:lnTo>
                  <a:pt x="3892584" y="4410859"/>
                </a:lnTo>
                <a:lnTo>
                  <a:pt x="0" y="441085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37"/>
          <p:cNvSpPr/>
          <p:nvPr/>
        </p:nvSpPr>
        <p:spPr>
          <a:xfrm>
            <a:off x="-646371" y="0"/>
            <a:ext cx="1292741" cy="1271587"/>
          </a:xfrm>
          <a:custGeom>
            <a:avLst/>
            <a:gdLst/>
            <a:ahLst/>
            <a:cxnLst/>
            <a:rect l="l" t="t" r="r" b="b"/>
            <a:pathLst>
              <a:path w="1292741" h="1271587" extrusionOk="0">
                <a:moveTo>
                  <a:pt x="0" y="0"/>
                </a:moveTo>
                <a:lnTo>
                  <a:pt x="1292742" y="0"/>
                </a:lnTo>
                <a:lnTo>
                  <a:pt x="1292742" y="1271587"/>
                </a:lnTo>
                <a:lnTo>
                  <a:pt x="0" y="127158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37"/>
          <p:cNvSpPr txBox="1"/>
          <p:nvPr/>
        </p:nvSpPr>
        <p:spPr>
          <a:xfrm>
            <a:off x="1301301" y="2348453"/>
            <a:ext cx="12719499" cy="725170"/>
          </a:xfrm>
          <a:prstGeom prst="rect">
            <a:avLst/>
          </a:prstGeom>
          <a:noFill/>
          <a:ln>
            <a:noFill/>
          </a:ln>
        </p:spPr>
        <p:txBody>
          <a:bodyPr spcFirstLastPara="1" wrap="square" lIns="0" tIns="0" rIns="0" bIns="0" anchor="t" anchorCtr="0">
            <a:spAutoFit/>
          </a:bodyPr>
          <a:lstStyle/>
          <a:p>
            <a:pPr marL="0" marR="0" lvl="0" indent="0" algn="ctr" rtl="0">
              <a:lnSpc>
                <a:spcPct val="130006"/>
              </a:lnSpc>
              <a:spcBef>
                <a:spcPts val="0"/>
              </a:spcBef>
              <a:spcAft>
                <a:spcPts val="0"/>
              </a:spcAft>
              <a:buNone/>
            </a:pPr>
            <a:r>
              <a:rPr lang="en-US" sz="4399">
                <a:solidFill>
                  <a:srgbClr val="424B7D"/>
                </a:solidFill>
                <a:latin typeface="Arial"/>
                <a:ea typeface="Arial"/>
                <a:cs typeface="Arial"/>
                <a:sym typeface="Arial"/>
              </a:rPr>
              <a:t>2. Bảng kiểm tham khảo (dành cho người nói)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9"/>
                                        </p:tgtEl>
                                        <p:attrNameLst>
                                          <p:attrName>style.visibility</p:attrName>
                                        </p:attrNameLst>
                                      </p:cBhvr>
                                      <p:to>
                                        <p:strVal val="visible"/>
                                      </p:to>
                                    </p:set>
                                    <p:animEffect transition="in" filter="fade">
                                      <p:cBhvr>
                                        <p:cTn id="7" dur="5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8"/>
          <p:cNvSpPr/>
          <p:nvPr/>
        </p:nvSpPr>
        <p:spPr>
          <a:xfrm>
            <a:off x="0" y="8978593"/>
            <a:ext cx="20548060" cy="11544274"/>
          </a:xfrm>
          <a:custGeom>
            <a:avLst/>
            <a:gdLst/>
            <a:ahLst/>
            <a:cxnLst/>
            <a:rect l="l" t="t" r="r" b="b"/>
            <a:pathLst>
              <a:path w="20548060" h="11544274" extrusionOk="0">
                <a:moveTo>
                  <a:pt x="0" y="0"/>
                </a:moveTo>
                <a:lnTo>
                  <a:pt x="20548060" y="0"/>
                </a:lnTo>
                <a:lnTo>
                  <a:pt x="20548060" y="11544274"/>
                </a:lnTo>
                <a:lnTo>
                  <a:pt x="0" y="11544274"/>
                </a:lnTo>
                <a:lnTo>
                  <a:pt x="0" y="0"/>
                </a:lnTo>
                <a:close/>
              </a:path>
            </a:pathLst>
          </a:custGeom>
          <a:blipFill rotWithShape="1">
            <a:blip r:embed="rId3">
              <a:alphaModFix amt="31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98" name="Google Shape;598;p38"/>
          <p:cNvGrpSpPr/>
          <p:nvPr/>
        </p:nvGrpSpPr>
        <p:grpSpPr>
          <a:xfrm>
            <a:off x="-1040642" y="30709"/>
            <a:ext cx="20734361" cy="1995982"/>
            <a:chOff x="0" y="0"/>
            <a:chExt cx="27645815" cy="2661309"/>
          </a:xfrm>
        </p:grpSpPr>
        <p:sp>
          <p:nvSpPr>
            <p:cNvPr id="599" name="Google Shape;599;p38"/>
            <p:cNvSpPr/>
            <p:nvPr/>
          </p:nvSpPr>
          <p:spPr>
            <a:xfrm>
              <a:off x="0" y="0"/>
              <a:ext cx="27645815" cy="2661309"/>
            </a:xfrm>
            <a:custGeom>
              <a:avLst/>
              <a:gdLst/>
              <a:ahLst/>
              <a:cxnLst/>
              <a:rect l="l" t="t" r="r" b="b"/>
              <a:pathLst>
                <a:path w="27645815" h="2661309" extrusionOk="0">
                  <a:moveTo>
                    <a:pt x="0" y="0"/>
                  </a:moveTo>
                  <a:lnTo>
                    <a:pt x="27645815" y="0"/>
                  </a:lnTo>
                  <a:lnTo>
                    <a:pt x="27645815" y="2661309"/>
                  </a:lnTo>
                  <a:lnTo>
                    <a:pt x="0" y="2661309"/>
                  </a:lnTo>
                  <a:lnTo>
                    <a:pt x="0" y="0"/>
                  </a:lnTo>
                  <a:close/>
                </a:path>
              </a:pathLst>
            </a:custGeom>
            <a:solidFill>
              <a:srgbClr val="FABF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38"/>
            <p:cNvSpPr txBox="1"/>
            <p:nvPr/>
          </p:nvSpPr>
          <p:spPr>
            <a:xfrm>
              <a:off x="2534772" y="288925"/>
              <a:ext cx="22200570" cy="2011748"/>
            </a:xfrm>
            <a:prstGeom prst="rect">
              <a:avLst/>
            </a:prstGeom>
            <a:solidFill>
              <a:srgbClr val="FABF8E"/>
            </a:solidFill>
            <a:ln>
              <a:noFill/>
            </a:ln>
          </p:spPr>
          <p:txBody>
            <a:bodyPr spcFirstLastPara="1" wrap="square" lIns="0" tIns="0" rIns="0" bIns="0" anchor="t" anchorCtr="0">
              <a:spAutoFit/>
            </a:bodyPr>
            <a:lstStyle/>
            <a:p>
              <a:pPr marL="0" marR="0" lvl="0" indent="0" algn="ctr" rtl="0">
                <a:lnSpc>
                  <a:spcPct val="152950"/>
                </a:lnSpc>
                <a:spcBef>
                  <a:spcPts val="0"/>
                </a:spcBef>
                <a:spcAft>
                  <a:spcPts val="0"/>
                </a:spcAft>
                <a:buNone/>
              </a:pPr>
              <a:r>
                <a:rPr lang="en-US" sz="4000" b="1">
                  <a:solidFill>
                    <a:srgbClr val="424B7D"/>
                  </a:solidFill>
                  <a:latin typeface="Fraunces"/>
                  <a:ea typeface="Fraunces"/>
                  <a:cs typeface="Fraunces"/>
                  <a:sym typeface="Fraunces"/>
                </a:rPr>
                <a:t>NHẮC LẠI CÁCH THỨC THỰC HIỆN THUYẾT TRÌNH </a:t>
              </a:r>
              <a:endParaRPr/>
            </a:p>
            <a:p>
              <a:pPr marL="0" marR="0" lvl="0" indent="0" algn="ctr" rtl="0">
                <a:lnSpc>
                  <a:spcPct val="152950"/>
                </a:lnSpc>
                <a:spcBef>
                  <a:spcPts val="0"/>
                </a:spcBef>
                <a:spcAft>
                  <a:spcPts val="0"/>
                </a:spcAft>
                <a:buNone/>
              </a:pPr>
              <a:r>
                <a:rPr lang="en-US" sz="4000" b="1">
                  <a:solidFill>
                    <a:srgbClr val="424B7D"/>
                  </a:solidFill>
                  <a:latin typeface="Fraunces"/>
                  <a:ea typeface="Fraunces"/>
                  <a:cs typeface="Fraunces"/>
                  <a:sym typeface="Fraunces"/>
                </a:rPr>
                <a:t>GIỚI THIỆU MỘT VẤN ĐỀ CỦA TÁC PHẨM VĂN HỌC</a:t>
              </a:r>
              <a:endParaRPr sz="4000" b="1">
                <a:solidFill>
                  <a:srgbClr val="424B7D"/>
                </a:solidFill>
                <a:latin typeface="Fraunces"/>
                <a:ea typeface="Fraunces"/>
                <a:cs typeface="Fraunces"/>
                <a:sym typeface="Fraunces"/>
              </a:endParaRPr>
            </a:p>
          </p:txBody>
        </p:sp>
      </p:grpSp>
      <p:sp>
        <p:nvSpPr>
          <p:cNvPr id="601" name="Google Shape;601;p38"/>
          <p:cNvSpPr/>
          <p:nvPr/>
        </p:nvSpPr>
        <p:spPr>
          <a:xfrm>
            <a:off x="-646371" y="150423"/>
            <a:ext cx="1292741" cy="1271587"/>
          </a:xfrm>
          <a:custGeom>
            <a:avLst/>
            <a:gdLst/>
            <a:ahLst/>
            <a:cxnLst/>
            <a:rect l="l" t="t" r="r" b="b"/>
            <a:pathLst>
              <a:path w="1292741" h="1271587" extrusionOk="0">
                <a:moveTo>
                  <a:pt x="0" y="0"/>
                </a:moveTo>
                <a:lnTo>
                  <a:pt x="1292742" y="0"/>
                </a:lnTo>
                <a:lnTo>
                  <a:pt x="1292742" y="1271587"/>
                </a:lnTo>
                <a:lnTo>
                  <a:pt x="0" y="127158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38"/>
          <p:cNvSpPr/>
          <p:nvPr/>
        </p:nvSpPr>
        <p:spPr>
          <a:xfrm rot="1449300">
            <a:off x="-2101413" y="7774849"/>
            <a:ext cx="5353446" cy="4229222"/>
          </a:xfrm>
          <a:custGeom>
            <a:avLst/>
            <a:gdLst/>
            <a:ahLst/>
            <a:cxnLst/>
            <a:rect l="l" t="t" r="r" b="b"/>
            <a:pathLst>
              <a:path w="5353446" h="4229222" extrusionOk="0">
                <a:moveTo>
                  <a:pt x="0" y="0"/>
                </a:moveTo>
                <a:lnTo>
                  <a:pt x="5353446" y="0"/>
                </a:lnTo>
                <a:lnTo>
                  <a:pt x="5353446" y="4229222"/>
                </a:lnTo>
                <a:lnTo>
                  <a:pt x="0" y="4229222"/>
                </a:lnTo>
                <a:lnTo>
                  <a:pt x="0" y="0"/>
                </a:lnTo>
                <a:close/>
              </a:path>
            </a:pathLst>
          </a:custGeom>
          <a:blipFill rotWithShape="1">
            <a:blip r:embed="rId5">
              <a:alphaModFix amt="75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38"/>
          <p:cNvSpPr/>
          <p:nvPr/>
        </p:nvSpPr>
        <p:spPr>
          <a:xfrm>
            <a:off x="17068476" y="-628637"/>
            <a:ext cx="1292741" cy="1271587"/>
          </a:xfrm>
          <a:custGeom>
            <a:avLst/>
            <a:gdLst/>
            <a:ahLst/>
            <a:cxnLst/>
            <a:rect l="l" t="t" r="r" b="b"/>
            <a:pathLst>
              <a:path w="1292741" h="1271587" extrusionOk="0">
                <a:moveTo>
                  <a:pt x="0" y="0"/>
                </a:moveTo>
                <a:lnTo>
                  <a:pt x="1292741" y="0"/>
                </a:lnTo>
                <a:lnTo>
                  <a:pt x="1292741" y="1271588"/>
                </a:lnTo>
                <a:lnTo>
                  <a:pt x="0" y="12715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38"/>
          <p:cNvSpPr txBox="1"/>
          <p:nvPr/>
        </p:nvSpPr>
        <p:spPr>
          <a:xfrm>
            <a:off x="1567122" y="2293434"/>
            <a:ext cx="13063277" cy="733508"/>
          </a:xfrm>
          <a:prstGeom prst="rect">
            <a:avLst/>
          </a:prstGeom>
          <a:noFill/>
          <a:ln>
            <a:noFill/>
          </a:ln>
        </p:spPr>
        <p:txBody>
          <a:bodyPr spcFirstLastPara="1" wrap="square" lIns="0" tIns="0" rIns="0" bIns="0" anchor="t" anchorCtr="0">
            <a:spAutoFit/>
          </a:bodyPr>
          <a:lstStyle/>
          <a:p>
            <a:pPr marL="0" marR="0" lvl="0" indent="0" algn="ctr" rtl="0">
              <a:lnSpc>
                <a:spcPct val="129993"/>
              </a:lnSpc>
              <a:spcBef>
                <a:spcPts val="0"/>
              </a:spcBef>
              <a:spcAft>
                <a:spcPts val="0"/>
              </a:spcAft>
              <a:buNone/>
            </a:pPr>
            <a:r>
              <a:rPr lang="en-US" sz="4461">
                <a:solidFill>
                  <a:srgbClr val="424B7D"/>
                </a:solidFill>
                <a:latin typeface="Arial"/>
                <a:ea typeface="Arial"/>
                <a:cs typeface="Arial"/>
                <a:sym typeface="Arial"/>
              </a:rPr>
              <a:t>2. Bảng kiểm tham khảo (dành cho người nói)</a:t>
            </a:r>
            <a:endParaRPr/>
          </a:p>
        </p:txBody>
      </p:sp>
      <p:graphicFrame>
        <p:nvGraphicFramePr>
          <p:cNvPr id="605" name="Google Shape;605;p38"/>
          <p:cNvGraphicFramePr/>
          <p:nvPr/>
        </p:nvGraphicFramePr>
        <p:xfrm>
          <a:off x="1567123" y="3420769"/>
          <a:ext cx="3000000" cy="3000000"/>
        </p:xfrm>
        <a:graphic>
          <a:graphicData uri="http://schemas.openxmlformats.org/drawingml/2006/table">
            <a:tbl>
              <a:tblPr>
                <a:noFill/>
                <a:tableStyleId>{9EF4F60E-2BEB-43FB-B9F4-F0BE9BBCD1AA}</a:tableStyleId>
              </a:tblPr>
              <a:tblGrid>
                <a:gridCol w="2108500">
                  <a:extLst>
                    <a:ext uri="{9D8B030D-6E8A-4147-A177-3AD203B41FA5}">
                      <a16:colId xmlns:a16="http://schemas.microsoft.com/office/drawing/2014/main" val="20000"/>
                    </a:ext>
                  </a:extLst>
                </a:gridCol>
                <a:gridCol w="9511450">
                  <a:extLst>
                    <a:ext uri="{9D8B030D-6E8A-4147-A177-3AD203B41FA5}">
                      <a16:colId xmlns:a16="http://schemas.microsoft.com/office/drawing/2014/main" val="20001"/>
                    </a:ext>
                  </a:extLst>
                </a:gridCol>
                <a:gridCol w="1507900">
                  <a:extLst>
                    <a:ext uri="{9D8B030D-6E8A-4147-A177-3AD203B41FA5}">
                      <a16:colId xmlns:a16="http://schemas.microsoft.com/office/drawing/2014/main" val="20002"/>
                    </a:ext>
                  </a:extLst>
                </a:gridCol>
                <a:gridCol w="1635350">
                  <a:extLst>
                    <a:ext uri="{9D8B030D-6E8A-4147-A177-3AD203B41FA5}">
                      <a16:colId xmlns:a16="http://schemas.microsoft.com/office/drawing/2014/main" val="20003"/>
                    </a:ext>
                  </a:extLst>
                </a:gridCol>
              </a:tblGrid>
              <a:tr h="1777350">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Phương diện</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Tiêu chí</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KĐ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extLst>
                  <a:ext uri="{0D108BD9-81ED-4DB2-BD59-A6C34878D82A}">
                    <a16:rowId xmlns:a16="http://schemas.microsoft.com/office/drawing/2014/main" val="10000"/>
                  </a:ext>
                </a:extLst>
              </a:tr>
              <a:tr h="1110850">
                <a:tc rowSpan="3">
                  <a:txBody>
                    <a:bodyPr/>
                    <a:lstStyle/>
                    <a:p>
                      <a:pPr marL="0" marR="0" lvl="0" indent="0" algn="ctr" rtl="0">
                        <a:lnSpc>
                          <a:spcPct val="140000"/>
                        </a:lnSpc>
                        <a:spcBef>
                          <a:spcPts val="0"/>
                        </a:spcBef>
                        <a:spcAft>
                          <a:spcPts val="0"/>
                        </a:spcAft>
                        <a:buNone/>
                      </a:pPr>
                      <a:r>
                        <a:rPr lang="en-US" sz="3300" b="1" u="none" strike="noStrike" cap="none">
                          <a:solidFill>
                            <a:srgbClr val="424B7D"/>
                          </a:solidFill>
                          <a:latin typeface="Roboto Condensed"/>
                          <a:ea typeface="Roboto Condensed"/>
                          <a:cs typeface="Roboto Condensed"/>
                          <a:sym typeface="Roboto Condensed"/>
                        </a:rPr>
                        <a:t>Nội dung chính</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Giải thích được vấn đề đang bàn luận</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1"/>
                  </a:ext>
                </a:extLst>
              </a:tr>
              <a:tr h="173502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Nêu được trình tự các luận điểm, thể hiện được quan điểm riêng của người nói</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2"/>
                  </a:ext>
                </a:extLst>
              </a:tr>
              <a:tr h="1110850">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Có lí lẽ xác đáng, bằng chứng thuyết phục </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3"/>
                  </a:ext>
                </a:extLst>
              </a:tr>
            </a:tbl>
          </a:graphicData>
        </a:graphic>
      </p:graphicFrame>
      <p:sp>
        <p:nvSpPr>
          <p:cNvPr id="606" name="Google Shape;606;p38"/>
          <p:cNvSpPr/>
          <p:nvPr/>
        </p:nvSpPr>
        <p:spPr>
          <a:xfrm>
            <a:off x="15044133" y="6737642"/>
            <a:ext cx="3465889" cy="3927353"/>
          </a:xfrm>
          <a:custGeom>
            <a:avLst/>
            <a:gdLst/>
            <a:ahLst/>
            <a:cxnLst/>
            <a:rect l="l" t="t" r="r" b="b"/>
            <a:pathLst>
              <a:path w="3465889" h="3927353" extrusionOk="0">
                <a:moveTo>
                  <a:pt x="0" y="0"/>
                </a:moveTo>
                <a:lnTo>
                  <a:pt x="3465889" y="0"/>
                </a:lnTo>
                <a:lnTo>
                  <a:pt x="3465889" y="3927353"/>
                </a:lnTo>
                <a:lnTo>
                  <a:pt x="0" y="392735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fade">
                                      <p:cBhvr>
                                        <p:cTn id="7"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9"/>
          <p:cNvSpPr/>
          <p:nvPr/>
        </p:nvSpPr>
        <p:spPr>
          <a:xfrm>
            <a:off x="0" y="8978593"/>
            <a:ext cx="20548060" cy="11544274"/>
          </a:xfrm>
          <a:custGeom>
            <a:avLst/>
            <a:gdLst/>
            <a:ahLst/>
            <a:cxnLst/>
            <a:rect l="l" t="t" r="r" b="b"/>
            <a:pathLst>
              <a:path w="20548060" h="11544274" extrusionOk="0">
                <a:moveTo>
                  <a:pt x="0" y="0"/>
                </a:moveTo>
                <a:lnTo>
                  <a:pt x="20548060" y="0"/>
                </a:lnTo>
                <a:lnTo>
                  <a:pt x="20548060" y="11544274"/>
                </a:lnTo>
                <a:lnTo>
                  <a:pt x="0" y="11544274"/>
                </a:lnTo>
                <a:lnTo>
                  <a:pt x="0" y="0"/>
                </a:lnTo>
                <a:close/>
              </a:path>
            </a:pathLst>
          </a:custGeom>
          <a:blipFill rotWithShape="1">
            <a:blip r:embed="rId3">
              <a:alphaModFix amt="31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39"/>
          <p:cNvSpPr/>
          <p:nvPr/>
        </p:nvSpPr>
        <p:spPr>
          <a:xfrm>
            <a:off x="-456442" y="133363"/>
            <a:ext cx="1292741" cy="1271587"/>
          </a:xfrm>
          <a:custGeom>
            <a:avLst/>
            <a:gdLst/>
            <a:ahLst/>
            <a:cxnLst/>
            <a:rect l="l" t="t" r="r" b="b"/>
            <a:pathLst>
              <a:path w="1292741" h="1271587" extrusionOk="0">
                <a:moveTo>
                  <a:pt x="0" y="0"/>
                </a:moveTo>
                <a:lnTo>
                  <a:pt x="1292741" y="0"/>
                </a:lnTo>
                <a:lnTo>
                  <a:pt x="1292741" y="1271588"/>
                </a:lnTo>
                <a:lnTo>
                  <a:pt x="0" y="12715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39"/>
          <p:cNvSpPr/>
          <p:nvPr/>
        </p:nvSpPr>
        <p:spPr>
          <a:xfrm rot="1449300">
            <a:off x="-2101413" y="7774849"/>
            <a:ext cx="5353446" cy="4229222"/>
          </a:xfrm>
          <a:custGeom>
            <a:avLst/>
            <a:gdLst/>
            <a:ahLst/>
            <a:cxnLst/>
            <a:rect l="l" t="t" r="r" b="b"/>
            <a:pathLst>
              <a:path w="5353446" h="4229222" extrusionOk="0">
                <a:moveTo>
                  <a:pt x="0" y="0"/>
                </a:moveTo>
                <a:lnTo>
                  <a:pt x="5353446" y="0"/>
                </a:lnTo>
                <a:lnTo>
                  <a:pt x="5353446" y="4229222"/>
                </a:lnTo>
                <a:lnTo>
                  <a:pt x="0" y="4229222"/>
                </a:lnTo>
                <a:lnTo>
                  <a:pt x="0" y="0"/>
                </a:lnTo>
                <a:close/>
              </a:path>
            </a:pathLst>
          </a:custGeom>
          <a:blipFill rotWithShape="1">
            <a:blip r:embed="rId5">
              <a:alphaModFix amt="75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39"/>
          <p:cNvSpPr/>
          <p:nvPr/>
        </p:nvSpPr>
        <p:spPr>
          <a:xfrm>
            <a:off x="17068476" y="-628637"/>
            <a:ext cx="1292741" cy="1271587"/>
          </a:xfrm>
          <a:custGeom>
            <a:avLst/>
            <a:gdLst/>
            <a:ahLst/>
            <a:cxnLst/>
            <a:rect l="l" t="t" r="r" b="b"/>
            <a:pathLst>
              <a:path w="1292741" h="1271587" extrusionOk="0">
                <a:moveTo>
                  <a:pt x="0" y="0"/>
                </a:moveTo>
                <a:lnTo>
                  <a:pt x="1292741" y="0"/>
                </a:lnTo>
                <a:lnTo>
                  <a:pt x="1292741" y="1271588"/>
                </a:lnTo>
                <a:lnTo>
                  <a:pt x="0" y="12715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39"/>
          <p:cNvSpPr txBox="1"/>
          <p:nvPr/>
        </p:nvSpPr>
        <p:spPr>
          <a:xfrm>
            <a:off x="1301301" y="2348453"/>
            <a:ext cx="12719499" cy="725170"/>
          </a:xfrm>
          <a:prstGeom prst="rect">
            <a:avLst/>
          </a:prstGeom>
          <a:noFill/>
          <a:ln>
            <a:noFill/>
          </a:ln>
        </p:spPr>
        <p:txBody>
          <a:bodyPr spcFirstLastPara="1" wrap="square" lIns="0" tIns="0" rIns="0" bIns="0" anchor="t" anchorCtr="0">
            <a:spAutoFit/>
          </a:bodyPr>
          <a:lstStyle/>
          <a:p>
            <a:pPr marL="0" marR="0" lvl="0" indent="0" algn="ctr" rtl="0">
              <a:lnSpc>
                <a:spcPct val="130006"/>
              </a:lnSpc>
              <a:spcBef>
                <a:spcPts val="0"/>
              </a:spcBef>
              <a:spcAft>
                <a:spcPts val="0"/>
              </a:spcAft>
              <a:buNone/>
            </a:pPr>
            <a:r>
              <a:rPr lang="en-US" sz="4399">
                <a:solidFill>
                  <a:srgbClr val="424B7D"/>
                </a:solidFill>
                <a:latin typeface="Arial"/>
                <a:ea typeface="Arial"/>
                <a:cs typeface="Arial"/>
                <a:sym typeface="Arial"/>
              </a:rPr>
              <a:t>2. Bảng kiểm tham khảo (dành cho người nói)</a:t>
            </a:r>
            <a:endParaRPr/>
          </a:p>
        </p:txBody>
      </p:sp>
      <p:graphicFrame>
        <p:nvGraphicFramePr>
          <p:cNvPr id="616" name="Google Shape;616;p39"/>
          <p:cNvGraphicFramePr/>
          <p:nvPr/>
        </p:nvGraphicFramePr>
        <p:xfrm>
          <a:off x="1567123" y="3420769"/>
          <a:ext cx="3000000" cy="3000000"/>
        </p:xfrm>
        <a:graphic>
          <a:graphicData uri="http://schemas.openxmlformats.org/drawingml/2006/table">
            <a:tbl>
              <a:tblPr>
                <a:noFill/>
                <a:tableStyleId>{9EF4F60E-2BEB-43FB-B9F4-F0BE9BBCD1AA}</a:tableStyleId>
              </a:tblPr>
              <a:tblGrid>
                <a:gridCol w="2108500">
                  <a:extLst>
                    <a:ext uri="{9D8B030D-6E8A-4147-A177-3AD203B41FA5}">
                      <a16:colId xmlns:a16="http://schemas.microsoft.com/office/drawing/2014/main" val="20000"/>
                    </a:ext>
                  </a:extLst>
                </a:gridCol>
                <a:gridCol w="9511450">
                  <a:extLst>
                    <a:ext uri="{9D8B030D-6E8A-4147-A177-3AD203B41FA5}">
                      <a16:colId xmlns:a16="http://schemas.microsoft.com/office/drawing/2014/main" val="20001"/>
                    </a:ext>
                  </a:extLst>
                </a:gridCol>
                <a:gridCol w="1507900">
                  <a:extLst>
                    <a:ext uri="{9D8B030D-6E8A-4147-A177-3AD203B41FA5}">
                      <a16:colId xmlns:a16="http://schemas.microsoft.com/office/drawing/2014/main" val="20002"/>
                    </a:ext>
                  </a:extLst>
                </a:gridCol>
                <a:gridCol w="1635350">
                  <a:extLst>
                    <a:ext uri="{9D8B030D-6E8A-4147-A177-3AD203B41FA5}">
                      <a16:colId xmlns:a16="http://schemas.microsoft.com/office/drawing/2014/main" val="20003"/>
                    </a:ext>
                  </a:extLst>
                </a:gridCol>
              </a:tblGrid>
              <a:tr h="1798975">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Phương diện</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Tiêu chí</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KĐ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extLst>
                  <a:ext uri="{0D108BD9-81ED-4DB2-BD59-A6C34878D82A}">
                    <a16:rowId xmlns:a16="http://schemas.microsoft.com/office/drawing/2014/main" val="10000"/>
                  </a:ext>
                </a:extLst>
              </a:tr>
              <a:tr h="1124375">
                <a:tc rowSpan="3">
                  <a:txBody>
                    <a:bodyPr/>
                    <a:lstStyle/>
                    <a:p>
                      <a:pPr marL="0" marR="0" lvl="0" indent="0" algn="ctr" rtl="0">
                        <a:lnSpc>
                          <a:spcPct val="140000"/>
                        </a:lnSpc>
                        <a:spcBef>
                          <a:spcPts val="0"/>
                        </a:spcBef>
                        <a:spcAft>
                          <a:spcPts val="0"/>
                        </a:spcAft>
                        <a:buNone/>
                      </a:pPr>
                      <a:r>
                        <a:rPr lang="en-US" sz="3300" b="1" u="none" strike="noStrike" cap="none">
                          <a:solidFill>
                            <a:srgbClr val="424B7D"/>
                          </a:solidFill>
                          <a:latin typeface="Roboto Condensed"/>
                          <a:ea typeface="Roboto Condensed"/>
                          <a:cs typeface="Roboto Condensed"/>
                          <a:sym typeface="Roboto Condensed"/>
                        </a:rPr>
                        <a:t>Kết thúc</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Khái quát được ý nghĩa của vấn đề đang bàn luận</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1"/>
                  </a:ext>
                </a:extLst>
              </a:tr>
              <a:tr h="112437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Đưa ra một số đề xuất, kiến nghị (nếu có)</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2"/>
                  </a:ext>
                </a:extLst>
              </a:tr>
              <a:tr h="112437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Lời kết thúc và cảm ơn</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3"/>
                  </a:ext>
                </a:extLst>
              </a:tr>
            </a:tbl>
          </a:graphicData>
        </a:graphic>
      </p:graphicFrame>
      <p:sp>
        <p:nvSpPr>
          <p:cNvPr id="617" name="Google Shape;617;p39"/>
          <p:cNvSpPr/>
          <p:nvPr/>
        </p:nvSpPr>
        <p:spPr>
          <a:xfrm>
            <a:off x="15064087" y="6864668"/>
            <a:ext cx="3223913" cy="3653160"/>
          </a:xfrm>
          <a:custGeom>
            <a:avLst/>
            <a:gdLst/>
            <a:ahLst/>
            <a:cxnLst/>
            <a:rect l="l" t="t" r="r" b="b"/>
            <a:pathLst>
              <a:path w="3223913" h="3653160" extrusionOk="0">
                <a:moveTo>
                  <a:pt x="0" y="0"/>
                </a:moveTo>
                <a:lnTo>
                  <a:pt x="3223913" y="0"/>
                </a:lnTo>
                <a:lnTo>
                  <a:pt x="3223913" y="3653159"/>
                </a:lnTo>
                <a:lnTo>
                  <a:pt x="0" y="365315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39"/>
          <p:cNvSpPr txBox="1"/>
          <p:nvPr/>
        </p:nvSpPr>
        <p:spPr>
          <a:xfrm>
            <a:off x="1295400" y="495300"/>
            <a:ext cx="16650428" cy="1508811"/>
          </a:xfrm>
          <a:prstGeom prst="rect">
            <a:avLst/>
          </a:prstGeom>
          <a:noFill/>
          <a:ln>
            <a:noFill/>
          </a:ln>
        </p:spPr>
        <p:txBody>
          <a:bodyPr spcFirstLastPara="1" wrap="square" lIns="0" tIns="0" rIns="0" bIns="0" anchor="t" anchorCtr="0">
            <a:spAutoFit/>
          </a:bodyPr>
          <a:lstStyle/>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NHẮC LẠI CÁCH THỨC THỰC HIỆN THUYẾT TRÌNH</a:t>
            </a:r>
            <a:endParaRPr/>
          </a:p>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 GIỚI THIỆU MỘT VẤN ĐỀ CỦA TÁC PHẨM VĂN HỌC</a:t>
            </a:r>
            <a:endParaRPr sz="4400" b="1">
              <a:solidFill>
                <a:srgbClr val="424B7D"/>
              </a:solidFill>
              <a:latin typeface="Fraunces"/>
              <a:ea typeface="Fraunces"/>
              <a:cs typeface="Fraunces"/>
              <a:sym typeface="Fraunc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5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22"/>
        <p:cNvGrpSpPr/>
        <p:nvPr/>
      </p:nvGrpSpPr>
      <p:grpSpPr>
        <a:xfrm>
          <a:off x="0" y="0"/>
          <a:ext cx="0" cy="0"/>
          <a:chOff x="0" y="0"/>
          <a:chExt cx="0" cy="0"/>
        </a:xfrm>
      </p:grpSpPr>
      <p:sp>
        <p:nvSpPr>
          <p:cNvPr id="123" name="Google Shape;123;p4"/>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4"/>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4"/>
          <p:cNvSpPr/>
          <p:nvPr/>
        </p:nvSpPr>
        <p:spPr>
          <a:xfrm rot="-61877">
            <a:off x="793089" y="3351531"/>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p:nvPr/>
        </p:nvSpPr>
        <p:spPr>
          <a:xfrm>
            <a:off x="1260717" y="4392502"/>
            <a:ext cx="16291173" cy="2149804"/>
          </a:xfrm>
          <a:custGeom>
            <a:avLst/>
            <a:gdLst/>
            <a:ahLst/>
            <a:cxnLst/>
            <a:rect l="l" t="t" r="r" b="b"/>
            <a:pathLst>
              <a:path w="16291173" h="2149804" extrusionOk="0">
                <a:moveTo>
                  <a:pt x="0" y="0"/>
                </a:moveTo>
                <a:lnTo>
                  <a:pt x="16291173" y="0"/>
                </a:lnTo>
                <a:lnTo>
                  <a:pt x="16291173" y="2149804"/>
                </a:lnTo>
                <a:lnTo>
                  <a:pt x="0" y="214980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txBox="1"/>
          <p:nvPr/>
        </p:nvSpPr>
        <p:spPr>
          <a:xfrm rot="13731">
            <a:off x="5740445" y="1934890"/>
            <a:ext cx="5961988" cy="1003593"/>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LUẬN ĐIỂM</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0"/>
          <p:cNvSpPr/>
          <p:nvPr/>
        </p:nvSpPr>
        <p:spPr>
          <a:xfrm>
            <a:off x="0" y="8978593"/>
            <a:ext cx="20548060" cy="11544274"/>
          </a:xfrm>
          <a:custGeom>
            <a:avLst/>
            <a:gdLst/>
            <a:ahLst/>
            <a:cxnLst/>
            <a:rect l="l" t="t" r="r" b="b"/>
            <a:pathLst>
              <a:path w="20548060" h="11544274" extrusionOk="0">
                <a:moveTo>
                  <a:pt x="0" y="0"/>
                </a:moveTo>
                <a:lnTo>
                  <a:pt x="20548060" y="0"/>
                </a:lnTo>
                <a:lnTo>
                  <a:pt x="20548060" y="11544274"/>
                </a:lnTo>
                <a:lnTo>
                  <a:pt x="0" y="11544274"/>
                </a:lnTo>
                <a:lnTo>
                  <a:pt x="0" y="0"/>
                </a:lnTo>
                <a:close/>
              </a:path>
            </a:pathLst>
          </a:custGeom>
          <a:blipFill rotWithShape="1">
            <a:blip r:embed="rId3">
              <a:alphaModFix amt="31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40"/>
          <p:cNvSpPr/>
          <p:nvPr/>
        </p:nvSpPr>
        <p:spPr>
          <a:xfrm>
            <a:off x="-456442" y="133363"/>
            <a:ext cx="1292741" cy="1271587"/>
          </a:xfrm>
          <a:custGeom>
            <a:avLst/>
            <a:gdLst/>
            <a:ahLst/>
            <a:cxnLst/>
            <a:rect l="l" t="t" r="r" b="b"/>
            <a:pathLst>
              <a:path w="1292741" h="1271587" extrusionOk="0">
                <a:moveTo>
                  <a:pt x="0" y="0"/>
                </a:moveTo>
                <a:lnTo>
                  <a:pt x="1292741" y="0"/>
                </a:lnTo>
                <a:lnTo>
                  <a:pt x="1292741" y="1271588"/>
                </a:lnTo>
                <a:lnTo>
                  <a:pt x="0" y="12715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40"/>
          <p:cNvSpPr/>
          <p:nvPr/>
        </p:nvSpPr>
        <p:spPr>
          <a:xfrm rot="1449300">
            <a:off x="-2101413" y="7774849"/>
            <a:ext cx="5353446" cy="4229222"/>
          </a:xfrm>
          <a:custGeom>
            <a:avLst/>
            <a:gdLst/>
            <a:ahLst/>
            <a:cxnLst/>
            <a:rect l="l" t="t" r="r" b="b"/>
            <a:pathLst>
              <a:path w="5353446" h="4229222" extrusionOk="0">
                <a:moveTo>
                  <a:pt x="0" y="0"/>
                </a:moveTo>
                <a:lnTo>
                  <a:pt x="5353446" y="0"/>
                </a:lnTo>
                <a:lnTo>
                  <a:pt x="5353446" y="4229222"/>
                </a:lnTo>
                <a:lnTo>
                  <a:pt x="0" y="4229222"/>
                </a:lnTo>
                <a:lnTo>
                  <a:pt x="0" y="0"/>
                </a:lnTo>
                <a:close/>
              </a:path>
            </a:pathLst>
          </a:custGeom>
          <a:blipFill rotWithShape="1">
            <a:blip r:embed="rId5">
              <a:alphaModFix amt="75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40"/>
          <p:cNvSpPr/>
          <p:nvPr/>
        </p:nvSpPr>
        <p:spPr>
          <a:xfrm>
            <a:off x="17068476" y="-628637"/>
            <a:ext cx="1292741" cy="1271587"/>
          </a:xfrm>
          <a:custGeom>
            <a:avLst/>
            <a:gdLst/>
            <a:ahLst/>
            <a:cxnLst/>
            <a:rect l="l" t="t" r="r" b="b"/>
            <a:pathLst>
              <a:path w="1292741" h="1271587" extrusionOk="0">
                <a:moveTo>
                  <a:pt x="0" y="0"/>
                </a:moveTo>
                <a:lnTo>
                  <a:pt x="1292741" y="0"/>
                </a:lnTo>
                <a:lnTo>
                  <a:pt x="1292741" y="1271588"/>
                </a:lnTo>
                <a:lnTo>
                  <a:pt x="0" y="12715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40"/>
          <p:cNvSpPr txBox="1"/>
          <p:nvPr/>
        </p:nvSpPr>
        <p:spPr>
          <a:xfrm>
            <a:off x="1431214" y="2329638"/>
            <a:ext cx="11124951" cy="683601"/>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4194">
                <a:solidFill>
                  <a:srgbClr val="424B7D"/>
                </a:solidFill>
                <a:latin typeface="Arial"/>
                <a:ea typeface="Arial"/>
                <a:cs typeface="Arial"/>
                <a:sym typeface="Arial"/>
              </a:rPr>
              <a:t>2. Bảng kiểm tham khảo (dành cho người nói)</a:t>
            </a:r>
            <a:endParaRPr/>
          </a:p>
        </p:txBody>
      </p:sp>
      <p:graphicFrame>
        <p:nvGraphicFramePr>
          <p:cNvPr id="628" name="Google Shape;628;p40"/>
          <p:cNvGraphicFramePr/>
          <p:nvPr/>
        </p:nvGraphicFramePr>
        <p:xfrm>
          <a:off x="1431214" y="3274895"/>
          <a:ext cx="3000000" cy="3000000"/>
        </p:xfrm>
        <a:graphic>
          <a:graphicData uri="http://schemas.openxmlformats.org/drawingml/2006/table">
            <a:tbl>
              <a:tblPr>
                <a:noFill/>
                <a:tableStyleId>{9EF4F60E-2BEB-43FB-B9F4-F0BE9BBCD1AA}</a:tableStyleId>
              </a:tblPr>
              <a:tblGrid>
                <a:gridCol w="2108500">
                  <a:extLst>
                    <a:ext uri="{9D8B030D-6E8A-4147-A177-3AD203B41FA5}">
                      <a16:colId xmlns:a16="http://schemas.microsoft.com/office/drawing/2014/main" val="20000"/>
                    </a:ext>
                  </a:extLst>
                </a:gridCol>
                <a:gridCol w="9511450">
                  <a:extLst>
                    <a:ext uri="{9D8B030D-6E8A-4147-A177-3AD203B41FA5}">
                      <a16:colId xmlns:a16="http://schemas.microsoft.com/office/drawing/2014/main" val="20001"/>
                    </a:ext>
                  </a:extLst>
                </a:gridCol>
                <a:gridCol w="1507900">
                  <a:extLst>
                    <a:ext uri="{9D8B030D-6E8A-4147-A177-3AD203B41FA5}">
                      <a16:colId xmlns:a16="http://schemas.microsoft.com/office/drawing/2014/main" val="20002"/>
                    </a:ext>
                  </a:extLst>
                </a:gridCol>
                <a:gridCol w="1635350">
                  <a:extLst>
                    <a:ext uri="{9D8B030D-6E8A-4147-A177-3AD203B41FA5}">
                      <a16:colId xmlns:a16="http://schemas.microsoft.com/office/drawing/2014/main" val="20003"/>
                    </a:ext>
                  </a:extLst>
                </a:gridCol>
              </a:tblGrid>
              <a:tr h="1817175">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Phương diện</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Tiêu chí</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tc>
                  <a:txBody>
                    <a:bodyPr/>
                    <a:lstStyle/>
                    <a:p>
                      <a:pPr marL="0" marR="0" lvl="0" indent="0" algn="ctr" rtl="0">
                        <a:lnSpc>
                          <a:spcPct val="140012"/>
                        </a:lnSpc>
                        <a:spcBef>
                          <a:spcPts val="0"/>
                        </a:spcBef>
                        <a:spcAft>
                          <a:spcPts val="0"/>
                        </a:spcAft>
                        <a:buNone/>
                      </a:pPr>
                      <a:r>
                        <a:rPr lang="en-US" sz="3299" b="1" u="none" strike="noStrike" cap="none">
                          <a:solidFill>
                            <a:srgbClr val="424B7D"/>
                          </a:solidFill>
                          <a:latin typeface="Roboto Condensed"/>
                          <a:ea typeface="Roboto Condensed"/>
                          <a:cs typeface="Roboto Condensed"/>
                          <a:sym typeface="Roboto Condensed"/>
                        </a:rPr>
                        <a:t>KĐ</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BEC8CF"/>
                    </a:solidFill>
                  </a:tcPr>
                </a:tc>
                <a:extLst>
                  <a:ext uri="{0D108BD9-81ED-4DB2-BD59-A6C34878D82A}">
                    <a16:rowId xmlns:a16="http://schemas.microsoft.com/office/drawing/2014/main" val="10000"/>
                  </a:ext>
                </a:extLst>
              </a:tr>
              <a:tr h="1135725">
                <a:tc rowSpan="4">
                  <a:txBody>
                    <a:bodyPr/>
                    <a:lstStyle/>
                    <a:p>
                      <a:pPr marL="0" marR="0" lvl="0" indent="0" algn="ctr" rtl="0">
                        <a:lnSpc>
                          <a:spcPct val="140000"/>
                        </a:lnSpc>
                        <a:spcBef>
                          <a:spcPts val="0"/>
                        </a:spcBef>
                        <a:spcAft>
                          <a:spcPts val="0"/>
                        </a:spcAft>
                        <a:buNone/>
                      </a:pPr>
                      <a:r>
                        <a:rPr lang="en-US" sz="3300" b="1" u="none" strike="noStrike" cap="none">
                          <a:solidFill>
                            <a:srgbClr val="424B7D"/>
                          </a:solidFill>
                          <a:latin typeface="Roboto Condensed"/>
                          <a:ea typeface="Roboto Condensed"/>
                          <a:cs typeface="Roboto Condensed"/>
                          <a:sym typeface="Roboto Condensed"/>
                        </a:rPr>
                        <a:t>Kĩ năng</a:t>
                      </a:r>
                      <a:endParaRPr sz="1100" u="none" strike="noStrike" cap="none"/>
                    </a:p>
                    <a:p>
                      <a:pPr marL="0" marR="0" lvl="0" indent="0" algn="ctr" rtl="0">
                        <a:lnSpc>
                          <a:spcPct val="140000"/>
                        </a:lnSpc>
                        <a:spcBef>
                          <a:spcPts val="0"/>
                        </a:spcBef>
                        <a:spcAft>
                          <a:spcPts val="0"/>
                        </a:spcAft>
                        <a:buNone/>
                      </a:pPr>
                      <a:r>
                        <a:rPr lang="en-US" sz="3300" b="1" u="none" strike="noStrike" cap="none">
                          <a:solidFill>
                            <a:srgbClr val="424B7D"/>
                          </a:solidFill>
                          <a:latin typeface="Roboto Condensed"/>
                          <a:ea typeface="Roboto Condensed"/>
                          <a:cs typeface="Roboto Condensed"/>
                          <a:sym typeface="Roboto Condensed"/>
                        </a:rPr>
                        <a:t> trình bày</a:t>
                      </a:r>
                      <a:endParaRPr/>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Bố cục bài nói rõ ràng, mạch lạc</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1"/>
                  </a:ext>
                </a:extLst>
              </a:tr>
              <a:tr h="113572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Tương tác tích cực trong suốt quá trình nói</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2"/>
                  </a:ext>
                </a:extLst>
              </a:tr>
              <a:tr h="113572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Kết hợp hiệu quả các phương tiện phi ngôn ngữ</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3"/>
                  </a:ext>
                </a:extLst>
              </a:tr>
              <a:tr h="1157375">
                <a:tc vMerge="1">
                  <a:txBody>
                    <a:bodyPr/>
                    <a:lstStyle/>
                    <a:p>
                      <a:endParaRPr lang="en-US"/>
                    </a:p>
                  </a:txBody>
                  <a:tcPr/>
                </a:tc>
                <a:tc>
                  <a:txBody>
                    <a:bodyPr/>
                    <a:lstStyle/>
                    <a:p>
                      <a:pPr marL="0" marR="0" lvl="0" indent="0" algn="just" rtl="0">
                        <a:lnSpc>
                          <a:spcPct val="140012"/>
                        </a:lnSpc>
                        <a:spcBef>
                          <a:spcPts val="0"/>
                        </a:spcBef>
                        <a:spcAft>
                          <a:spcPts val="0"/>
                        </a:spcAft>
                        <a:buNone/>
                      </a:pPr>
                      <a:r>
                        <a:rPr lang="en-US" sz="3199" u="none" strike="noStrike" cap="none">
                          <a:solidFill>
                            <a:srgbClr val="424B7D"/>
                          </a:solidFill>
                          <a:latin typeface="Roboto Condensed"/>
                          <a:ea typeface="Roboto Condensed"/>
                          <a:cs typeface="Roboto Condensed"/>
                          <a:sym typeface="Roboto Condensed"/>
                        </a:rPr>
                        <a:t>Tiếp thu tích cực và đối thoại với các ý kiến phản hồi</a:t>
                      </a: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tc>
                  <a:txBody>
                    <a:bodyPr/>
                    <a:lstStyle/>
                    <a:p>
                      <a:pPr marL="0" marR="0" lvl="0" indent="0" algn="ctr" rtl="0">
                        <a:lnSpc>
                          <a:spcPct val="318090"/>
                        </a:lnSpc>
                        <a:spcBef>
                          <a:spcPts val="0"/>
                        </a:spcBef>
                        <a:spcAft>
                          <a:spcPts val="0"/>
                        </a:spcAft>
                        <a:buNone/>
                      </a:pPr>
                      <a:endParaRPr sz="1100" u="none" strike="noStrike" cap="none"/>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E8E8E8"/>
                    </a:solidFill>
                  </a:tcPr>
                </a:tc>
                <a:extLst>
                  <a:ext uri="{0D108BD9-81ED-4DB2-BD59-A6C34878D82A}">
                    <a16:rowId xmlns:a16="http://schemas.microsoft.com/office/drawing/2014/main" val="10004"/>
                  </a:ext>
                </a:extLst>
              </a:tr>
            </a:tbl>
          </a:graphicData>
        </a:graphic>
      </p:graphicFrame>
      <p:sp>
        <p:nvSpPr>
          <p:cNvPr id="629" name="Google Shape;629;p40"/>
          <p:cNvSpPr/>
          <p:nvPr/>
        </p:nvSpPr>
        <p:spPr>
          <a:xfrm>
            <a:off x="15192357" y="6864668"/>
            <a:ext cx="3368844" cy="3817387"/>
          </a:xfrm>
          <a:custGeom>
            <a:avLst/>
            <a:gdLst/>
            <a:ahLst/>
            <a:cxnLst/>
            <a:rect l="l" t="t" r="r" b="b"/>
            <a:pathLst>
              <a:path w="3368844" h="3817387" extrusionOk="0">
                <a:moveTo>
                  <a:pt x="0" y="0"/>
                </a:moveTo>
                <a:lnTo>
                  <a:pt x="3368844" y="0"/>
                </a:lnTo>
                <a:lnTo>
                  <a:pt x="3368844" y="3817386"/>
                </a:lnTo>
                <a:lnTo>
                  <a:pt x="0" y="3817386"/>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40"/>
          <p:cNvSpPr txBox="1"/>
          <p:nvPr/>
        </p:nvSpPr>
        <p:spPr>
          <a:xfrm>
            <a:off x="914400" y="571500"/>
            <a:ext cx="16650428" cy="1508811"/>
          </a:xfrm>
          <a:prstGeom prst="rect">
            <a:avLst/>
          </a:prstGeom>
          <a:noFill/>
          <a:ln>
            <a:noFill/>
          </a:ln>
        </p:spPr>
        <p:txBody>
          <a:bodyPr spcFirstLastPara="1" wrap="square" lIns="0" tIns="0" rIns="0" bIns="0" anchor="t" anchorCtr="0">
            <a:spAutoFit/>
          </a:bodyPr>
          <a:lstStyle/>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NHẮC LẠI CÁCH THỨC THỰC HIỆN THUYẾT TRÌNH </a:t>
            </a:r>
            <a:endParaRPr/>
          </a:p>
          <a:p>
            <a:pPr marL="0" marR="0" lvl="0" indent="0" algn="ctr" rtl="0">
              <a:lnSpc>
                <a:spcPct val="139045"/>
              </a:lnSpc>
              <a:spcBef>
                <a:spcPts val="0"/>
              </a:spcBef>
              <a:spcAft>
                <a:spcPts val="0"/>
              </a:spcAft>
              <a:buNone/>
            </a:pPr>
            <a:r>
              <a:rPr lang="en-US" sz="4400" b="1">
                <a:solidFill>
                  <a:srgbClr val="424B7D"/>
                </a:solidFill>
                <a:latin typeface="Fraunces"/>
                <a:ea typeface="Fraunces"/>
                <a:cs typeface="Fraunces"/>
                <a:sym typeface="Fraunces"/>
              </a:rPr>
              <a:t>GIỚI THIỆU MỘT VẤN ĐỀ CỦA TÁC PHẨM VĂN HỌC</a:t>
            </a:r>
            <a:endParaRPr sz="4400" b="1">
              <a:solidFill>
                <a:srgbClr val="424B7D"/>
              </a:solidFill>
              <a:latin typeface="Fraunces"/>
              <a:ea typeface="Fraunces"/>
              <a:cs typeface="Fraunces"/>
              <a:sym typeface="Fraunc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fade">
                                      <p:cBhvr>
                                        <p:cTn id="7" dur="5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D8C9"/>
        </a:solidFill>
        <a:effectLst/>
      </p:bgPr>
    </p:bg>
    <p:spTree>
      <p:nvGrpSpPr>
        <p:cNvPr id="1" name="Shape 635"/>
        <p:cNvGrpSpPr/>
        <p:nvPr/>
      </p:nvGrpSpPr>
      <p:grpSpPr>
        <a:xfrm>
          <a:off x="0" y="0"/>
          <a:ext cx="0" cy="0"/>
          <a:chOff x="0" y="0"/>
          <a:chExt cx="0" cy="0"/>
        </a:xfrm>
      </p:grpSpPr>
      <p:sp>
        <p:nvSpPr>
          <p:cNvPr id="636" name="Google Shape;636;p41"/>
          <p:cNvSpPr/>
          <p:nvPr/>
        </p:nvSpPr>
        <p:spPr>
          <a:xfrm rot="212402">
            <a:off x="-241845" y="-435263"/>
            <a:ext cx="7100221" cy="7144893"/>
          </a:xfrm>
          <a:custGeom>
            <a:avLst/>
            <a:gdLst/>
            <a:ahLst/>
            <a:cxnLst/>
            <a:rect l="l" t="t" r="r" b="b"/>
            <a:pathLst>
              <a:path w="9466961" h="9526524" extrusionOk="0">
                <a:moveTo>
                  <a:pt x="0" y="0"/>
                </a:moveTo>
                <a:lnTo>
                  <a:pt x="9466961" y="0"/>
                </a:lnTo>
                <a:lnTo>
                  <a:pt x="9466961" y="9526524"/>
                </a:lnTo>
                <a:lnTo>
                  <a:pt x="0" y="9526524"/>
                </a:lnTo>
                <a:lnTo>
                  <a:pt x="0" y="0"/>
                </a:lnTo>
                <a:close/>
              </a:path>
            </a:pathLst>
          </a:custGeom>
          <a:blipFill rotWithShape="1">
            <a:blip r:embed="rId3">
              <a:alphaModFix/>
            </a:blip>
            <a:stretch>
              <a:fillRect t="-19" b="-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41"/>
          <p:cNvSpPr/>
          <p:nvPr/>
        </p:nvSpPr>
        <p:spPr>
          <a:xfrm>
            <a:off x="9111722" y="545700"/>
            <a:ext cx="9468802" cy="14426185"/>
          </a:xfrm>
          <a:custGeom>
            <a:avLst/>
            <a:gdLst/>
            <a:ahLst/>
            <a:cxnLst/>
            <a:rect l="l" t="t" r="r" b="b"/>
            <a:pathLst>
              <a:path w="12625070" h="19234913" extrusionOk="0">
                <a:moveTo>
                  <a:pt x="0" y="0"/>
                </a:moveTo>
                <a:lnTo>
                  <a:pt x="12625070" y="0"/>
                </a:lnTo>
                <a:lnTo>
                  <a:pt x="12625070" y="19234913"/>
                </a:lnTo>
                <a:lnTo>
                  <a:pt x="0" y="19234913"/>
                </a:lnTo>
                <a:lnTo>
                  <a:pt x="0" y="0"/>
                </a:lnTo>
                <a:close/>
              </a:path>
            </a:pathLst>
          </a:custGeom>
          <a:blipFill rotWithShape="1">
            <a:blip r:embed="rId4">
              <a:alphaModFix/>
            </a:blip>
            <a:stretch>
              <a:fillRect t="-67" b="-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41"/>
          <p:cNvSpPr/>
          <p:nvPr/>
        </p:nvSpPr>
        <p:spPr>
          <a:xfrm rot="83312">
            <a:off x="12215552" y="1535572"/>
            <a:ext cx="4942237" cy="1624775"/>
          </a:xfrm>
          <a:custGeom>
            <a:avLst/>
            <a:gdLst/>
            <a:ahLst/>
            <a:cxnLst/>
            <a:rect l="l" t="t" r="r" b="b"/>
            <a:pathLst>
              <a:path w="6589649" h="2166366" extrusionOk="0">
                <a:moveTo>
                  <a:pt x="0" y="0"/>
                </a:moveTo>
                <a:lnTo>
                  <a:pt x="6589649" y="0"/>
                </a:lnTo>
                <a:lnTo>
                  <a:pt x="6589649" y="2166366"/>
                </a:lnTo>
                <a:lnTo>
                  <a:pt x="0" y="2166366"/>
                </a:lnTo>
                <a:lnTo>
                  <a:pt x="0" y="0"/>
                </a:lnTo>
                <a:close/>
              </a:path>
            </a:pathLst>
          </a:custGeom>
          <a:blipFill rotWithShape="1">
            <a:blip r:embed="rId5">
              <a:alphaModFix/>
            </a:blip>
            <a:stretch>
              <a:fillRect t="-108" b="-10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41"/>
          <p:cNvSpPr/>
          <p:nvPr/>
        </p:nvSpPr>
        <p:spPr>
          <a:xfrm>
            <a:off x="9277350" y="5703761"/>
            <a:ext cx="937546" cy="668464"/>
          </a:xfrm>
          <a:custGeom>
            <a:avLst/>
            <a:gdLst/>
            <a:ahLst/>
            <a:cxnLst/>
            <a:rect l="l" t="t" r="r" b="b"/>
            <a:pathLst>
              <a:path w="1250061" h="891286" extrusionOk="0">
                <a:moveTo>
                  <a:pt x="0" y="0"/>
                </a:moveTo>
                <a:lnTo>
                  <a:pt x="1250061" y="0"/>
                </a:lnTo>
                <a:lnTo>
                  <a:pt x="1250061" y="891286"/>
                </a:lnTo>
                <a:lnTo>
                  <a:pt x="0" y="891286"/>
                </a:lnTo>
                <a:lnTo>
                  <a:pt x="0" y="0"/>
                </a:lnTo>
                <a:close/>
              </a:path>
            </a:pathLst>
          </a:custGeom>
          <a:blipFill rotWithShape="1">
            <a:blip r:embed="rId6">
              <a:alphaModFix/>
            </a:blip>
            <a:stretch>
              <a:fillRect t="-293" r="3" b="-2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41"/>
          <p:cNvSpPr txBox="1"/>
          <p:nvPr/>
        </p:nvSpPr>
        <p:spPr>
          <a:xfrm>
            <a:off x="10570251" y="5464544"/>
            <a:ext cx="7262564" cy="2294254"/>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600" b="1">
                <a:solidFill>
                  <a:srgbClr val="3A4747"/>
                </a:solidFill>
                <a:latin typeface="Roboto Condensed"/>
                <a:ea typeface="Roboto Condensed"/>
                <a:cs typeface="Roboto Condensed"/>
                <a:sym typeface="Roboto Condensed"/>
              </a:rPr>
              <a:t>Luận đề: </a:t>
            </a:r>
            <a:r>
              <a:rPr lang="en-US" sz="4600">
                <a:solidFill>
                  <a:srgbClr val="3A4747"/>
                </a:solidFill>
                <a:latin typeface="Roboto Condensed"/>
                <a:ea typeface="Roboto Condensed"/>
                <a:cs typeface="Roboto Condensed"/>
                <a:sym typeface="Roboto Condensed"/>
              </a:rPr>
              <a:t>Sự biến chuyển của thiên nhiên và hồn người lúc sang thu.</a:t>
            </a:r>
            <a:endParaRPr/>
          </a:p>
        </p:txBody>
      </p:sp>
      <p:sp>
        <p:nvSpPr>
          <p:cNvPr id="641" name="Google Shape;641;p41"/>
          <p:cNvSpPr txBox="1"/>
          <p:nvPr/>
        </p:nvSpPr>
        <p:spPr>
          <a:xfrm rot="83312">
            <a:off x="12897002" y="1967030"/>
            <a:ext cx="4136271" cy="819150"/>
          </a:xfrm>
          <a:prstGeom prst="rect">
            <a:avLst/>
          </a:prstGeom>
          <a:noFill/>
          <a:ln>
            <a:noFill/>
          </a:ln>
        </p:spPr>
        <p:txBody>
          <a:bodyPr spcFirstLastPara="1" wrap="square" lIns="0" tIns="0" rIns="0" bIns="0" anchor="t" anchorCtr="0">
            <a:spAutoFit/>
          </a:bodyPr>
          <a:lstStyle/>
          <a:p>
            <a:pPr marL="0" marR="0" lvl="0" indent="0" algn="ctr" rtl="0">
              <a:lnSpc>
                <a:spcPct val="120022"/>
              </a:lnSpc>
              <a:spcBef>
                <a:spcPts val="0"/>
              </a:spcBef>
              <a:spcAft>
                <a:spcPts val="0"/>
              </a:spcAft>
              <a:buNone/>
            </a:pPr>
            <a:r>
              <a:rPr lang="en-US" sz="5299" b="1">
                <a:solidFill>
                  <a:srgbClr val="8E464D"/>
                </a:solidFill>
                <a:latin typeface="Roboto Condensed"/>
                <a:ea typeface="Roboto Condensed"/>
                <a:cs typeface="Roboto Condensed"/>
                <a:sym typeface="Roboto Condensed"/>
              </a:rPr>
              <a:t>Câu 1.</a:t>
            </a:r>
            <a:endParaRPr/>
          </a:p>
        </p:txBody>
      </p:sp>
      <p:sp>
        <p:nvSpPr>
          <p:cNvPr id="642" name="Google Shape;642;p41"/>
          <p:cNvSpPr txBox="1"/>
          <p:nvPr/>
        </p:nvSpPr>
        <p:spPr>
          <a:xfrm>
            <a:off x="10570251" y="3947605"/>
            <a:ext cx="7262564" cy="789304"/>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600" b="1">
                <a:solidFill>
                  <a:srgbClr val="3A4747"/>
                </a:solidFill>
                <a:latin typeface="Roboto Condensed"/>
                <a:ea typeface="Roboto Condensed"/>
                <a:cs typeface="Roboto Condensed"/>
                <a:sym typeface="Roboto Condensed"/>
              </a:rPr>
              <a:t>Nêu luận đề của văn bản. </a:t>
            </a:r>
            <a:endParaRPr/>
          </a:p>
        </p:txBody>
      </p:sp>
      <p:sp>
        <p:nvSpPr>
          <p:cNvPr id="643" name="Google Shape;643;p41"/>
          <p:cNvSpPr txBox="1"/>
          <p:nvPr/>
        </p:nvSpPr>
        <p:spPr>
          <a:xfrm>
            <a:off x="1028700" y="914400"/>
            <a:ext cx="5502622" cy="9460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500" b="1">
                <a:solidFill>
                  <a:srgbClr val="8E464D"/>
                </a:solidFill>
                <a:latin typeface="Roboto Condensed"/>
                <a:ea typeface="Roboto Condensed"/>
                <a:cs typeface="Roboto Condensed"/>
                <a:sym typeface="Roboto Condensed"/>
              </a:rPr>
              <a:t>NHIỆM VỤ 2</a:t>
            </a:r>
            <a:endParaRPr/>
          </a:p>
        </p:txBody>
      </p:sp>
      <p:sp>
        <p:nvSpPr>
          <p:cNvPr id="644" name="Google Shape;644;p41"/>
          <p:cNvSpPr txBox="1"/>
          <p:nvPr/>
        </p:nvSpPr>
        <p:spPr>
          <a:xfrm>
            <a:off x="772080" y="2445519"/>
            <a:ext cx="7609919" cy="325824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134">
                <a:solidFill>
                  <a:srgbClr val="8E464D"/>
                </a:solidFill>
                <a:latin typeface="Arial"/>
                <a:ea typeface="Arial"/>
                <a:cs typeface="Arial"/>
                <a:sym typeface="Arial"/>
              </a:rPr>
              <a:t>THỰC HÀNH </a:t>
            </a:r>
            <a:endParaRPr/>
          </a:p>
          <a:p>
            <a:pPr marL="0" marR="0" lvl="0" indent="0" algn="ctr" rtl="0">
              <a:lnSpc>
                <a:spcPct val="140006"/>
              </a:lnSpc>
              <a:spcBef>
                <a:spcPts val="0"/>
              </a:spcBef>
              <a:spcAft>
                <a:spcPts val="0"/>
              </a:spcAft>
              <a:buNone/>
            </a:pPr>
            <a:r>
              <a:rPr lang="en-US" sz="6134">
                <a:solidFill>
                  <a:srgbClr val="8E464D"/>
                </a:solidFill>
                <a:latin typeface="Arial"/>
                <a:ea typeface="Arial"/>
                <a:cs typeface="Arial"/>
                <a:sym typeface="Arial"/>
              </a:rPr>
              <a:t>ĐỌC MỞ RỘNG </a:t>
            </a:r>
            <a:endParaRPr/>
          </a:p>
          <a:p>
            <a:pPr marL="0" marR="0" lvl="0" indent="0" algn="ctr" rtl="0">
              <a:lnSpc>
                <a:spcPct val="140006"/>
              </a:lnSpc>
              <a:spcBef>
                <a:spcPts val="0"/>
              </a:spcBef>
              <a:spcAft>
                <a:spcPts val="0"/>
              </a:spcAft>
              <a:buNone/>
            </a:pPr>
            <a:r>
              <a:rPr lang="en-US" sz="6134">
                <a:solidFill>
                  <a:srgbClr val="8E464D"/>
                </a:solidFill>
                <a:latin typeface="Arial"/>
                <a:ea typeface="Arial"/>
                <a:cs typeface="Arial"/>
                <a:sym typeface="Arial"/>
              </a:rPr>
              <a:t>THEO THỂ LOẠI</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10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D8C9"/>
        </a:solidFill>
        <a:effectLst/>
      </p:bgPr>
    </p:bg>
    <p:spTree>
      <p:nvGrpSpPr>
        <p:cNvPr id="1" name="Shape 648"/>
        <p:cNvGrpSpPr/>
        <p:nvPr/>
      </p:nvGrpSpPr>
      <p:grpSpPr>
        <a:xfrm>
          <a:off x="0" y="0"/>
          <a:ext cx="0" cy="0"/>
          <a:chOff x="0" y="0"/>
          <a:chExt cx="0" cy="0"/>
        </a:xfrm>
      </p:grpSpPr>
      <p:sp>
        <p:nvSpPr>
          <p:cNvPr id="649" name="Google Shape;649;p42"/>
          <p:cNvSpPr/>
          <p:nvPr/>
        </p:nvSpPr>
        <p:spPr>
          <a:xfrm rot="212402">
            <a:off x="-241845" y="-435263"/>
            <a:ext cx="7100221" cy="7144893"/>
          </a:xfrm>
          <a:custGeom>
            <a:avLst/>
            <a:gdLst/>
            <a:ahLst/>
            <a:cxnLst/>
            <a:rect l="l" t="t" r="r" b="b"/>
            <a:pathLst>
              <a:path w="9466961" h="9526524" extrusionOk="0">
                <a:moveTo>
                  <a:pt x="0" y="0"/>
                </a:moveTo>
                <a:lnTo>
                  <a:pt x="9466961" y="0"/>
                </a:lnTo>
                <a:lnTo>
                  <a:pt x="9466961" y="9526524"/>
                </a:lnTo>
                <a:lnTo>
                  <a:pt x="0" y="9526524"/>
                </a:lnTo>
                <a:lnTo>
                  <a:pt x="0" y="0"/>
                </a:lnTo>
                <a:close/>
              </a:path>
            </a:pathLst>
          </a:custGeom>
          <a:blipFill rotWithShape="1">
            <a:blip r:embed="rId3">
              <a:alphaModFix/>
            </a:blip>
            <a:stretch>
              <a:fillRect t="-19" b="-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42"/>
          <p:cNvSpPr/>
          <p:nvPr/>
        </p:nvSpPr>
        <p:spPr>
          <a:xfrm>
            <a:off x="685800" y="3073902"/>
            <a:ext cx="9468802" cy="14426185"/>
          </a:xfrm>
          <a:custGeom>
            <a:avLst/>
            <a:gdLst/>
            <a:ahLst/>
            <a:cxnLst/>
            <a:rect l="l" t="t" r="r" b="b"/>
            <a:pathLst>
              <a:path w="12625070" h="19234913" extrusionOk="0">
                <a:moveTo>
                  <a:pt x="0" y="0"/>
                </a:moveTo>
                <a:lnTo>
                  <a:pt x="12625070" y="0"/>
                </a:lnTo>
                <a:lnTo>
                  <a:pt x="12625070" y="19234913"/>
                </a:lnTo>
                <a:lnTo>
                  <a:pt x="0" y="19234913"/>
                </a:lnTo>
                <a:lnTo>
                  <a:pt x="0" y="0"/>
                </a:lnTo>
                <a:close/>
              </a:path>
            </a:pathLst>
          </a:custGeom>
          <a:blipFill rotWithShape="1">
            <a:blip r:embed="rId4">
              <a:alphaModFix/>
            </a:blip>
            <a:stretch>
              <a:fillRect t="-67" b="-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42"/>
          <p:cNvSpPr/>
          <p:nvPr/>
        </p:nvSpPr>
        <p:spPr>
          <a:xfrm rot="83312">
            <a:off x="12215552" y="1535572"/>
            <a:ext cx="4942237" cy="1624775"/>
          </a:xfrm>
          <a:custGeom>
            <a:avLst/>
            <a:gdLst/>
            <a:ahLst/>
            <a:cxnLst/>
            <a:rect l="l" t="t" r="r" b="b"/>
            <a:pathLst>
              <a:path w="6589649" h="2166366" extrusionOk="0">
                <a:moveTo>
                  <a:pt x="0" y="0"/>
                </a:moveTo>
                <a:lnTo>
                  <a:pt x="6589649" y="0"/>
                </a:lnTo>
                <a:lnTo>
                  <a:pt x="6589649" y="2166366"/>
                </a:lnTo>
                <a:lnTo>
                  <a:pt x="0" y="2166366"/>
                </a:lnTo>
                <a:lnTo>
                  <a:pt x="0" y="0"/>
                </a:lnTo>
                <a:close/>
              </a:path>
            </a:pathLst>
          </a:custGeom>
          <a:blipFill rotWithShape="1">
            <a:blip r:embed="rId5">
              <a:alphaModFix/>
            </a:blip>
            <a:stretch>
              <a:fillRect t="-108" b="-10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42"/>
          <p:cNvSpPr/>
          <p:nvPr/>
        </p:nvSpPr>
        <p:spPr>
          <a:xfrm>
            <a:off x="10001543" y="-2069598"/>
            <a:ext cx="9468802" cy="14426185"/>
          </a:xfrm>
          <a:custGeom>
            <a:avLst/>
            <a:gdLst/>
            <a:ahLst/>
            <a:cxnLst/>
            <a:rect l="l" t="t" r="r" b="b"/>
            <a:pathLst>
              <a:path w="12625070" h="19234913" extrusionOk="0">
                <a:moveTo>
                  <a:pt x="0" y="0"/>
                </a:moveTo>
                <a:lnTo>
                  <a:pt x="12625070" y="0"/>
                </a:lnTo>
                <a:lnTo>
                  <a:pt x="12625070" y="19234913"/>
                </a:lnTo>
                <a:lnTo>
                  <a:pt x="0" y="19234913"/>
                </a:lnTo>
                <a:lnTo>
                  <a:pt x="0" y="0"/>
                </a:lnTo>
                <a:close/>
              </a:path>
            </a:pathLst>
          </a:custGeom>
          <a:blipFill rotWithShape="1">
            <a:blip r:embed="rId4">
              <a:alphaModFix/>
            </a:blip>
            <a:stretch>
              <a:fillRect t="-67" b="-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42"/>
          <p:cNvSpPr/>
          <p:nvPr/>
        </p:nvSpPr>
        <p:spPr>
          <a:xfrm>
            <a:off x="2839519" y="6812799"/>
            <a:ext cx="937546" cy="668464"/>
          </a:xfrm>
          <a:custGeom>
            <a:avLst/>
            <a:gdLst/>
            <a:ahLst/>
            <a:cxnLst/>
            <a:rect l="l" t="t" r="r" b="b"/>
            <a:pathLst>
              <a:path w="1250061" h="891286" extrusionOk="0">
                <a:moveTo>
                  <a:pt x="0" y="0"/>
                </a:moveTo>
                <a:lnTo>
                  <a:pt x="1250061" y="0"/>
                </a:lnTo>
                <a:lnTo>
                  <a:pt x="1250061" y="891286"/>
                </a:lnTo>
                <a:lnTo>
                  <a:pt x="0" y="891286"/>
                </a:lnTo>
                <a:lnTo>
                  <a:pt x="0" y="0"/>
                </a:lnTo>
                <a:close/>
              </a:path>
            </a:pathLst>
          </a:custGeom>
          <a:blipFill rotWithShape="1">
            <a:blip r:embed="rId6">
              <a:alphaModFix/>
            </a:blip>
            <a:stretch>
              <a:fillRect t="-293" r="3" b="-2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42"/>
          <p:cNvSpPr txBox="1"/>
          <p:nvPr/>
        </p:nvSpPr>
        <p:spPr>
          <a:xfrm>
            <a:off x="10125750" y="3588467"/>
            <a:ext cx="7505329" cy="3405505"/>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100" b="1">
                <a:solidFill>
                  <a:srgbClr val="8E464D"/>
                </a:solidFill>
                <a:latin typeface="Roboto Condensed"/>
                <a:ea typeface="Roboto Condensed"/>
                <a:cs typeface="Roboto Condensed"/>
                <a:sym typeface="Roboto Condensed"/>
              </a:rPr>
              <a:t>Lí lẽ</a:t>
            </a:r>
            <a:endParaRPr/>
          </a:p>
          <a:p>
            <a:pPr marL="937261" marR="0" lvl="2" indent="-312420" algn="just" rtl="0">
              <a:lnSpc>
                <a:spcPct val="130000"/>
              </a:lnSpc>
              <a:spcBef>
                <a:spcPts val="0"/>
              </a:spcBef>
              <a:spcAft>
                <a:spcPts val="0"/>
              </a:spcAft>
              <a:buClr>
                <a:srgbClr val="3A4747"/>
              </a:buClr>
              <a:buSzPts val="4100"/>
              <a:buFont typeface="Arial"/>
              <a:buChar char="⚬"/>
            </a:pPr>
            <a:r>
              <a:rPr lang="en-US" sz="4100" b="0" i="0" u="none" strike="noStrike" cap="none">
                <a:solidFill>
                  <a:srgbClr val="3A4747"/>
                </a:solidFill>
                <a:latin typeface="Roboto Condensed"/>
                <a:ea typeface="Roboto Condensed"/>
                <a:cs typeface="Roboto Condensed"/>
                <a:sym typeface="Roboto Condensed"/>
              </a:rPr>
              <a:t>Những tín hiệu giao mùa </a:t>
            </a:r>
            <a:endParaRPr/>
          </a:p>
          <a:p>
            <a:pPr marL="937261" marR="0" lvl="2" indent="-312420" algn="just" rtl="0">
              <a:lnSpc>
                <a:spcPct val="130000"/>
              </a:lnSpc>
              <a:spcBef>
                <a:spcPts val="0"/>
              </a:spcBef>
              <a:spcAft>
                <a:spcPts val="0"/>
              </a:spcAft>
              <a:buClr>
                <a:srgbClr val="3A4747"/>
              </a:buClr>
              <a:buSzPts val="4100"/>
              <a:buFont typeface="Arial"/>
              <a:buChar char="⚬"/>
            </a:pPr>
            <a:r>
              <a:rPr lang="en-US" sz="4100" b="0" i="0" u="none" strike="noStrike" cap="none">
                <a:solidFill>
                  <a:srgbClr val="3A4747"/>
                </a:solidFill>
                <a:latin typeface="Roboto Condensed"/>
                <a:ea typeface="Roboto Condensed"/>
                <a:cs typeface="Roboto Condensed"/>
                <a:sym typeface="Roboto Condensed"/>
              </a:rPr>
              <a:t>Những cảm nhận tinh tế của tác giả ở thời khắc giao mùa </a:t>
            </a:r>
            <a:endParaRPr/>
          </a:p>
          <a:p>
            <a:pPr marL="937261" marR="0" lvl="2" indent="-312420" algn="just" rtl="0">
              <a:lnSpc>
                <a:spcPct val="130000"/>
              </a:lnSpc>
              <a:spcBef>
                <a:spcPts val="0"/>
              </a:spcBef>
              <a:spcAft>
                <a:spcPts val="0"/>
              </a:spcAft>
              <a:buNone/>
            </a:pPr>
            <a:endParaRPr sz="4100" b="0" i="0" u="none" strike="noStrike" cap="none">
              <a:solidFill>
                <a:srgbClr val="3A4747"/>
              </a:solidFill>
              <a:latin typeface="Roboto Condensed"/>
              <a:ea typeface="Roboto Condensed"/>
              <a:cs typeface="Roboto Condensed"/>
              <a:sym typeface="Roboto Condensed"/>
            </a:endParaRPr>
          </a:p>
        </p:txBody>
      </p:sp>
      <p:sp>
        <p:nvSpPr>
          <p:cNvPr id="655" name="Google Shape;655;p42"/>
          <p:cNvSpPr txBox="1"/>
          <p:nvPr/>
        </p:nvSpPr>
        <p:spPr>
          <a:xfrm rot="83312">
            <a:off x="12897002" y="1967030"/>
            <a:ext cx="4136271" cy="819150"/>
          </a:xfrm>
          <a:prstGeom prst="rect">
            <a:avLst/>
          </a:prstGeom>
          <a:noFill/>
          <a:ln>
            <a:noFill/>
          </a:ln>
        </p:spPr>
        <p:txBody>
          <a:bodyPr spcFirstLastPara="1" wrap="square" lIns="0" tIns="0" rIns="0" bIns="0" anchor="t" anchorCtr="0">
            <a:spAutoFit/>
          </a:bodyPr>
          <a:lstStyle/>
          <a:p>
            <a:pPr marL="0" marR="0" lvl="0" indent="0" algn="ctr" rtl="0">
              <a:lnSpc>
                <a:spcPct val="120022"/>
              </a:lnSpc>
              <a:spcBef>
                <a:spcPts val="0"/>
              </a:spcBef>
              <a:spcAft>
                <a:spcPts val="0"/>
              </a:spcAft>
              <a:buNone/>
            </a:pPr>
            <a:r>
              <a:rPr lang="en-US" sz="5299" b="1">
                <a:solidFill>
                  <a:srgbClr val="8E464D"/>
                </a:solidFill>
                <a:latin typeface="Roboto Condensed"/>
                <a:ea typeface="Roboto Condensed"/>
                <a:cs typeface="Roboto Condensed"/>
                <a:sym typeface="Roboto Condensed"/>
              </a:rPr>
              <a:t>Câu 2.</a:t>
            </a:r>
            <a:endParaRPr/>
          </a:p>
        </p:txBody>
      </p:sp>
      <p:sp>
        <p:nvSpPr>
          <p:cNvPr id="656" name="Google Shape;656;p42"/>
          <p:cNvSpPr txBox="1"/>
          <p:nvPr/>
        </p:nvSpPr>
        <p:spPr>
          <a:xfrm>
            <a:off x="1695821" y="4669766"/>
            <a:ext cx="7505329" cy="1376679"/>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100" b="1">
                <a:solidFill>
                  <a:srgbClr val="8E464D"/>
                </a:solidFill>
                <a:latin typeface="Roboto Condensed"/>
                <a:ea typeface="Roboto Condensed"/>
                <a:cs typeface="Roboto Condensed"/>
                <a:sym typeface="Roboto Condensed"/>
              </a:rPr>
              <a:t>Luận điểm: </a:t>
            </a:r>
            <a:r>
              <a:rPr lang="en-US" sz="4100" b="1">
                <a:solidFill>
                  <a:srgbClr val="3A4747"/>
                </a:solidFill>
                <a:latin typeface="Roboto Condensed"/>
                <a:ea typeface="Roboto Condensed"/>
                <a:cs typeface="Roboto Condensed"/>
                <a:sym typeface="Roboto Condensed"/>
              </a:rPr>
              <a:t>Cảm nhận tinh tế về những tín hiệu giao mùa</a:t>
            </a:r>
            <a:endParaRPr/>
          </a:p>
        </p:txBody>
      </p:sp>
      <p:sp>
        <p:nvSpPr>
          <p:cNvPr id="657" name="Google Shape;657;p42"/>
          <p:cNvSpPr txBox="1"/>
          <p:nvPr/>
        </p:nvSpPr>
        <p:spPr>
          <a:xfrm>
            <a:off x="3777023" y="6638640"/>
            <a:ext cx="11716881" cy="3405505"/>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100" b="1">
                <a:solidFill>
                  <a:srgbClr val="8E464D"/>
                </a:solidFill>
                <a:latin typeface="Roboto Condensed"/>
                <a:ea typeface="Roboto Condensed"/>
                <a:cs typeface="Roboto Condensed"/>
                <a:sym typeface="Roboto Condensed"/>
              </a:rPr>
              <a:t>Bằng chứng</a:t>
            </a:r>
            <a:endParaRPr/>
          </a:p>
          <a:p>
            <a:pPr marL="937261" marR="0" lvl="2" indent="-312420" algn="just" rtl="0">
              <a:lnSpc>
                <a:spcPct val="130000"/>
              </a:lnSpc>
              <a:spcBef>
                <a:spcPts val="0"/>
              </a:spcBef>
              <a:spcAft>
                <a:spcPts val="0"/>
              </a:spcAft>
              <a:buClr>
                <a:srgbClr val="3A4747"/>
              </a:buClr>
              <a:buSzPts val="4100"/>
              <a:buFont typeface="Arial"/>
              <a:buChar char="⚬"/>
            </a:pPr>
            <a:r>
              <a:rPr lang="en-US" sz="4100" b="0" i="0" u="none" strike="noStrike" cap="none">
                <a:solidFill>
                  <a:srgbClr val="3A4747"/>
                </a:solidFill>
                <a:latin typeface="Roboto Condensed"/>
                <a:ea typeface="Roboto Condensed"/>
                <a:cs typeface="Roboto Condensed"/>
                <a:sym typeface="Roboto Condensed"/>
              </a:rPr>
              <a:t>Hương ổi, gió se, sương chùng chình</a:t>
            </a:r>
            <a:endParaRPr/>
          </a:p>
          <a:p>
            <a:pPr marL="937261" marR="0" lvl="2" indent="-312420" algn="just" rtl="0">
              <a:lnSpc>
                <a:spcPct val="130000"/>
              </a:lnSpc>
              <a:spcBef>
                <a:spcPts val="0"/>
              </a:spcBef>
              <a:spcAft>
                <a:spcPts val="0"/>
              </a:spcAft>
              <a:buClr>
                <a:srgbClr val="3A4747"/>
              </a:buClr>
              <a:buSzPts val="4100"/>
              <a:buFont typeface="Arial"/>
              <a:buChar char="⚬"/>
            </a:pPr>
            <a:r>
              <a:rPr lang="en-US" sz="4100" b="0" i="0" u="none" strike="noStrike" cap="none">
                <a:solidFill>
                  <a:srgbClr val="3A4747"/>
                </a:solidFill>
                <a:latin typeface="Roboto Condensed"/>
                <a:ea typeface="Roboto Condensed"/>
                <a:cs typeface="Roboto Condensed"/>
                <a:sym typeface="Roboto Condensed"/>
              </a:rPr>
              <a:t>Hình như thu đã về </a:t>
            </a:r>
            <a:endParaRPr/>
          </a:p>
          <a:p>
            <a:pPr marL="937261" marR="0" lvl="2" indent="-312420" algn="just" rtl="0">
              <a:lnSpc>
                <a:spcPct val="130000"/>
              </a:lnSpc>
              <a:spcBef>
                <a:spcPts val="0"/>
              </a:spcBef>
              <a:spcAft>
                <a:spcPts val="0"/>
              </a:spcAft>
              <a:buClr>
                <a:srgbClr val="3A4747"/>
              </a:buClr>
              <a:buSzPts val="4100"/>
              <a:buFont typeface="Arial"/>
              <a:buChar char="⚬"/>
            </a:pPr>
            <a:r>
              <a:rPr lang="en-US" sz="4100" b="0" i="0" u="none" strike="noStrike" cap="none">
                <a:solidFill>
                  <a:srgbClr val="3A4747"/>
                </a:solidFill>
                <a:latin typeface="Roboto Condensed"/>
                <a:ea typeface="Roboto Condensed"/>
                <a:cs typeface="Roboto Condensed"/>
                <a:sym typeface="Roboto Condensed"/>
              </a:rPr>
              <a:t>Cảm nhận hương ổi, nhận ra gió se, nhìn thấy sương chùng chình qua ngõ</a:t>
            </a:r>
            <a:endParaRPr/>
          </a:p>
        </p:txBody>
      </p:sp>
      <p:sp>
        <p:nvSpPr>
          <p:cNvPr id="658" name="Google Shape;658;p42"/>
          <p:cNvSpPr/>
          <p:nvPr/>
        </p:nvSpPr>
        <p:spPr>
          <a:xfrm>
            <a:off x="9035447" y="3664667"/>
            <a:ext cx="981742" cy="699992"/>
          </a:xfrm>
          <a:custGeom>
            <a:avLst/>
            <a:gdLst/>
            <a:ahLst/>
            <a:cxnLst/>
            <a:rect l="l" t="t" r="r" b="b"/>
            <a:pathLst>
              <a:path w="1308989" h="933323" extrusionOk="0">
                <a:moveTo>
                  <a:pt x="0" y="0"/>
                </a:moveTo>
                <a:lnTo>
                  <a:pt x="1308989" y="0"/>
                </a:lnTo>
                <a:lnTo>
                  <a:pt x="1308989" y="933323"/>
                </a:lnTo>
                <a:lnTo>
                  <a:pt x="0" y="933323"/>
                </a:lnTo>
                <a:lnTo>
                  <a:pt x="0" y="0"/>
                </a:lnTo>
                <a:close/>
              </a:path>
            </a:pathLst>
          </a:custGeom>
          <a:blipFill rotWithShape="1">
            <a:blip r:embed="rId6">
              <a:alphaModFix/>
            </a:blip>
            <a:stretch>
              <a:fillRect l="-99" r="-99" b="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42"/>
          <p:cNvSpPr/>
          <p:nvPr/>
        </p:nvSpPr>
        <p:spPr>
          <a:xfrm>
            <a:off x="357148" y="4559907"/>
            <a:ext cx="1173003" cy="836295"/>
          </a:xfrm>
          <a:custGeom>
            <a:avLst/>
            <a:gdLst/>
            <a:ahLst/>
            <a:cxnLst/>
            <a:rect l="l" t="t" r="r" b="b"/>
            <a:pathLst>
              <a:path w="1564005" h="1115060" extrusionOk="0">
                <a:moveTo>
                  <a:pt x="0" y="0"/>
                </a:moveTo>
                <a:lnTo>
                  <a:pt x="1564005" y="0"/>
                </a:lnTo>
                <a:lnTo>
                  <a:pt x="1564005" y="1115060"/>
                </a:lnTo>
                <a:lnTo>
                  <a:pt x="0" y="1115060"/>
                </a:lnTo>
                <a:lnTo>
                  <a:pt x="0" y="0"/>
                </a:lnTo>
                <a:close/>
              </a:path>
            </a:pathLst>
          </a:custGeom>
          <a:blipFill rotWithShape="1">
            <a:blip r:embed="rId6">
              <a:alphaModFix/>
            </a:blip>
            <a:stretch>
              <a:fillRect l="-231" r="-22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42"/>
          <p:cNvSpPr txBox="1"/>
          <p:nvPr/>
        </p:nvSpPr>
        <p:spPr>
          <a:xfrm>
            <a:off x="1219200" y="1257300"/>
            <a:ext cx="8582689" cy="141351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4200" b="1">
                <a:solidFill>
                  <a:srgbClr val="3A4747"/>
                </a:solidFill>
                <a:latin typeface="Roboto Condensed"/>
                <a:ea typeface="Roboto Condensed"/>
                <a:cs typeface="Roboto Condensed"/>
                <a:sym typeface="Roboto Condensed"/>
              </a:rPr>
              <a:t>Xác lập mô hình luận điểm, lí lẽ và bằng chứng trong ngữ liệu trên.</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fade">
                                      <p:cBhvr>
                                        <p:cTn id="7" dur="500"/>
                                        <p:tgtEl>
                                          <p:spTgt spid="656"/>
                                        </p:tgtEl>
                                      </p:cBhvr>
                                    </p:animEffect>
                                  </p:childTnLst>
                                </p:cTn>
                              </p:par>
                              <p:par>
                                <p:cTn id="8" presetID="10" presetClass="entr" presetSubtype="0" fill="hold" nodeType="withEffect">
                                  <p:stCondLst>
                                    <p:cond delay="0"/>
                                  </p:stCondLst>
                                  <p:childTnLst>
                                    <p:set>
                                      <p:cBhvr>
                                        <p:cTn id="9" dur="1" fill="hold">
                                          <p:stCondLst>
                                            <p:cond delay="0"/>
                                          </p:stCondLst>
                                        </p:cTn>
                                        <p:tgtEl>
                                          <p:spTgt spid="654"/>
                                        </p:tgtEl>
                                        <p:attrNameLst>
                                          <p:attrName>style.visibility</p:attrName>
                                        </p:attrNameLst>
                                      </p:cBhvr>
                                      <p:to>
                                        <p:strVal val="visible"/>
                                      </p:to>
                                    </p:set>
                                    <p:animEffect transition="in" filter="fade">
                                      <p:cBhvr>
                                        <p:cTn id="10" dur="500"/>
                                        <p:tgtEl>
                                          <p:spTgt spid="654"/>
                                        </p:tgtEl>
                                      </p:cBhvr>
                                    </p:animEffect>
                                  </p:childTnLst>
                                </p:cTn>
                              </p:par>
                              <p:par>
                                <p:cTn id="11" presetID="10" presetClass="entr" presetSubtype="0" fill="hold" nodeType="withEffect">
                                  <p:stCondLst>
                                    <p:cond delay="0"/>
                                  </p:stCondLst>
                                  <p:childTnLst>
                                    <p:set>
                                      <p:cBhvr>
                                        <p:cTn id="12" dur="1" fill="hold">
                                          <p:stCondLst>
                                            <p:cond delay="0"/>
                                          </p:stCondLst>
                                        </p:cTn>
                                        <p:tgtEl>
                                          <p:spTgt spid="657"/>
                                        </p:tgtEl>
                                        <p:attrNameLst>
                                          <p:attrName>style.visibility</p:attrName>
                                        </p:attrNameLst>
                                      </p:cBhvr>
                                      <p:to>
                                        <p:strVal val="visible"/>
                                      </p:to>
                                    </p:set>
                                    <p:animEffect transition="in" filter="fade">
                                      <p:cBhvr>
                                        <p:cTn id="13" dur="500"/>
                                        <p:tgtEl>
                                          <p:spTgt spid="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664"/>
        <p:cNvGrpSpPr/>
        <p:nvPr/>
      </p:nvGrpSpPr>
      <p:grpSpPr>
        <a:xfrm>
          <a:off x="0" y="0"/>
          <a:ext cx="0" cy="0"/>
          <a:chOff x="0" y="0"/>
          <a:chExt cx="0" cy="0"/>
        </a:xfrm>
      </p:grpSpPr>
      <p:sp>
        <p:nvSpPr>
          <p:cNvPr id="665" name="Google Shape;665;p43"/>
          <p:cNvSpPr/>
          <p:nvPr/>
        </p:nvSpPr>
        <p:spPr>
          <a:xfrm rot="269957" flipH="1">
            <a:off x="10056683" y="-1470099"/>
            <a:ext cx="8540020" cy="6511766"/>
          </a:xfrm>
          <a:custGeom>
            <a:avLst/>
            <a:gdLst/>
            <a:ahLst/>
            <a:cxnLst/>
            <a:rect l="l" t="t" r="r" b="b"/>
            <a:pathLst>
              <a:path w="11386693" h="8682355" extrusionOk="0">
                <a:moveTo>
                  <a:pt x="11386693" y="0"/>
                </a:moveTo>
                <a:lnTo>
                  <a:pt x="0" y="0"/>
                </a:lnTo>
                <a:lnTo>
                  <a:pt x="0" y="8682355"/>
                </a:lnTo>
                <a:lnTo>
                  <a:pt x="11386693" y="8682355"/>
                </a:lnTo>
                <a:lnTo>
                  <a:pt x="11386693" y="0"/>
                </a:lnTo>
                <a:close/>
              </a:path>
            </a:pathLst>
          </a:custGeom>
          <a:blipFill rotWithShape="1">
            <a:blip r:embed="rId3">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43"/>
          <p:cNvSpPr/>
          <p:nvPr/>
        </p:nvSpPr>
        <p:spPr>
          <a:xfrm rot="-10314584" flipH="1">
            <a:off x="-746813" y="5051501"/>
            <a:ext cx="8540020" cy="6511766"/>
          </a:xfrm>
          <a:custGeom>
            <a:avLst/>
            <a:gdLst/>
            <a:ahLst/>
            <a:cxnLst/>
            <a:rect l="l" t="t" r="r" b="b"/>
            <a:pathLst>
              <a:path w="11386693" h="8682355" extrusionOk="0">
                <a:moveTo>
                  <a:pt x="0" y="8682355"/>
                </a:moveTo>
                <a:lnTo>
                  <a:pt x="11386693" y="8682355"/>
                </a:lnTo>
                <a:lnTo>
                  <a:pt x="11386693" y="0"/>
                </a:lnTo>
                <a:lnTo>
                  <a:pt x="0" y="0"/>
                </a:lnTo>
                <a:lnTo>
                  <a:pt x="0" y="8682355"/>
                </a:lnTo>
                <a:close/>
              </a:path>
            </a:pathLst>
          </a:custGeom>
          <a:blipFill rotWithShape="1">
            <a:blip r:embed="rId3">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43"/>
          <p:cNvSpPr/>
          <p:nvPr/>
        </p:nvSpPr>
        <p:spPr>
          <a:xfrm rot="-153275">
            <a:off x="195674" y="1979877"/>
            <a:ext cx="8831294" cy="8977217"/>
          </a:xfrm>
          <a:custGeom>
            <a:avLst/>
            <a:gdLst/>
            <a:ahLst/>
            <a:cxnLst/>
            <a:rect l="l" t="t" r="r" b="b"/>
            <a:pathLst>
              <a:path w="11775059" h="11969623" extrusionOk="0">
                <a:moveTo>
                  <a:pt x="0" y="0"/>
                </a:moveTo>
                <a:lnTo>
                  <a:pt x="11775059" y="0"/>
                </a:lnTo>
                <a:lnTo>
                  <a:pt x="11775059" y="11969623"/>
                </a:lnTo>
                <a:lnTo>
                  <a:pt x="0" y="11969623"/>
                </a:lnTo>
                <a:lnTo>
                  <a:pt x="0" y="0"/>
                </a:lnTo>
                <a:close/>
              </a:path>
            </a:pathLst>
          </a:custGeom>
          <a:blipFill rotWithShape="1">
            <a:blip r:embed="rId4">
              <a:alphaModFix/>
            </a:blip>
            <a:stretch>
              <a:fillRect l="-124" r="-1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43"/>
          <p:cNvSpPr/>
          <p:nvPr/>
        </p:nvSpPr>
        <p:spPr>
          <a:xfrm>
            <a:off x="9222668" y="2360775"/>
            <a:ext cx="5574602" cy="1825657"/>
          </a:xfrm>
          <a:custGeom>
            <a:avLst/>
            <a:gdLst/>
            <a:ahLst/>
            <a:cxnLst/>
            <a:rect l="l" t="t" r="r" b="b"/>
            <a:pathLst>
              <a:path w="7432802" h="2434209" extrusionOk="0">
                <a:moveTo>
                  <a:pt x="0" y="0"/>
                </a:moveTo>
                <a:lnTo>
                  <a:pt x="7432802" y="0"/>
                </a:lnTo>
                <a:lnTo>
                  <a:pt x="7432802" y="2434209"/>
                </a:lnTo>
                <a:lnTo>
                  <a:pt x="0" y="2434209"/>
                </a:lnTo>
                <a:lnTo>
                  <a:pt x="0" y="0"/>
                </a:lnTo>
                <a:close/>
              </a:path>
            </a:pathLst>
          </a:custGeom>
          <a:blipFill rotWithShape="1">
            <a:blip r:embed="rId5">
              <a:alphaModFix/>
            </a:blip>
            <a:stretch>
              <a:fillRect t="-281" b="-28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43"/>
          <p:cNvSpPr txBox="1"/>
          <p:nvPr/>
        </p:nvSpPr>
        <p:spPr>
          <a:xfrm rot="83312">
            <a:off x="9942001" y="2805792"/>
            <a:ext cx="4136271" cy="819150"/>
          </a:xfrm>
          <a:prstGeom prst="rect">
            <a:avLst/>
          </a:prstGeom>
          <a:noFill/>
          <a:ln>
            <a:noFill/>
          </a:ln>
        </p:spPr>
        <p:txBody>
          <a:bodyPr spcFirstLastPara="1" wrap="square" lIns="0" tIns="0" rIns="0" bIns="0" anchor="t" anchorCtr="0">
            <a:spAutoFit/>
          </a:bodyPr>
          <a:lstStyle/>
          <a:p>
            <a:pPr marL="0" marR="0" lvl="0" indent="0" algn="ctr" rtl="0">
              <a:lnSpc>
                <a:spcPct val="120022"/>
              </a:lnSpc>
              <a:spcBef>
                <a:spcPts val="0"/>
              </a:spcBef>
              <a:spcAft>
                <a:spcPts val="0"/>
              </a:spcAft>
              <a:buNone/>
            </a:pPr>
            <a:r>
              <a:rPr lang="en-US" sz="5299" b="1">
                <a:solidFill>
                  <a:srgbClr val="8E464D"/>
                </a:solidFill>
                <a:latin typeface="Roboto Condensed"/>
                <a:ea typeface="Roboto Condensed"/>
                <a:cs typeface="Roboto Condensed"/>
                <a:sym typeface="Roboto Condensed"/>
              </a:rPr>
              <a:t>Câu 3.</a:t>
            </a:r>
            <a:endParaRPr/>
          </a:p>
        </p:txBody>
      </p:sp>
      <p:sp>
        <p:nvSpPr>
          <p:cNvPr id="670" name="Google Shape;670;p43"/>
          <p:cNvSpPr txBox="1"/>
          <p:nvPr/>
        </p:nvSpPr>
        <p:spPr>
          <a:xfrm>
            <a:off x="1460494" y="3512391"/>
            <a:ext cx="6301680" cy="1854200"/>
          </a:xfrm>
          <a:prstGeom prst="rect">
            <a:avLst/>
          </a:prstGeom>
          <a:noFill/>
          <a:ln>
            <a:noFill/>
          </a:ln>
        </p:spPr>
        <p:txBody>
          <a:bodyPr spcFirstLastPara="1" wrap="square" lIns="0" tIns="0" rIns="0" bIns="0" anchor="t" anchorCtr="0">
            <a:spAutoFit/>
          </a:bodyPr>
          <a:lstStyle/>
          <a:p>
            <a:pPr marL="1143001" marR="0" lvl="2" indent="-381000" algn="ctr" rtl="0">
              <a:lnSpc>
                <a:spcPct val="140028"/>
              </a:lnSpc>
              <a:spcBef>
                <a:spcPts val="0"/>
              </a:spcBef>
              <a:spcAft>
                <a:spcPts val="0"/>
              </a:spcAft>
              <a:buClr>
                <a:srgbClr val="3A4747"/>
              </a:buClr>
              <a:buSzPts val="4999"/>
              <a:buFont typeface="Arial"/>
              <a:buChar char="⚬"/>
            </a:pPr>
            <a:r>
              <a:rPr lang="en-US" sz="4999" b="0" i="0" u="none" strike="noStrike" cap="none">
                <a:solidFill>
                  <a:srgbClr val="3A4747"/>
                </a:solidFill>
                <a:latin typeface="Roboto Condensed"/>
                <a:ea typeface="Roboto Condensed"/>
                <a:cs typeface="Roboto Condensed"/>
                <a:sym typeface="Roboto Condensed"/>
              </a:rPr>
              <a:t>Thành phần biệt lập: </a:t>
            </a:r>
            <a:endParaRPr/>
          </a:p>
          <a:p>
            <a:pPr marL="1143001" marR="0" lvl="2" indent="-380999" algn="ctr" rtl="0">
              <a:lnSpc>
                <a:spcPct val="140028"/>
              </a:lnSpc>
              <a:spcBef>
                <a:spcPts val="0"/>
              </a:spcBef>
              <a:spcAft>
                <a:spcPts val="0"/>
              </a:spcAft>
              <a:buNone/>
            </a:pPr>
            <a:r>
              <a:rPr lang="en-US" sz="4999" b="0" i="0" u="none" strike="noStrike" cap="none">
                <a:solidFill>
                  <a:srgbClr val="3A4747"/>
                </a:solidFill>
                <a:latin typeface="Roboto Condensed"/>
                <a:ea typeface="Roboto Condensed"/>
                <a:cs typeface="Roboto Condensed"/>
                <a:sym typeface="Roboto Condensed"/>
              </a:rPr>
              <a:t>Hình như</a:t>
            </a:r>
            <a:endParaRPr/>
          </a:p>
        </p:txBody>
      </p:sp>
      <p:sp>
        <p:nvSpPr>
          <p:cNvPr id="671" name="Google Shape;671;p43"/>
          <p:cNvSpPr txBox="1"/>
          <p:nvPr/>
        </p:nvSpPr>
        <p:spPr>
          <a:xfrm>
            <a:off x="-110089" y="5271341"/>
            <a:ext cx="8677490" cy="4371998"/>
          </a:xfrm>
          <a:prstGeom prst="rect">
            <a:avLst/>
          </a:prstGeom>
          <a:noFill/>
          <a:ln>
            <a:noFill/>
          </a:ln>
        </p:spPr>
        <p:txBody>
          <a:bodyPr spcFirstLastPara="1" wrap="square" lIns="0" tIns="0" rIns="0" bIns="0" anchor="t" anchorCtr="0">
            <a:spAutoFit/>
          </a:bodyPr>
          <a:lstStyle/>
          <a:p>
            <a:pPr marL="1114207" marR="0" lvl="2" indent="-371401" algn="ctr" rtl="0">
              <a:lnSpc>
                <a:spcPct val="139995"/>
              </a:lnSpc>
              <a:spcBef>
                <a:spcPts val="0"/>
              </a:spcBef>
              <a:spcAft>
                <a:spcPts val="0"/>
              </a:spcAft>
              <a:buClr>
                <a:srgbClr val="3A4747"/>
              </a:buClr>
              <a:buSzPts val="4873"/>
              <a:buFont typeface="Arial"/>
              <a:buChar char="⚬"/>
            </a:pPr>
            <a:r>
              <a:rPr lang="en-US" sz="4873" b="1" i="0" u="none" strike="noStrike" cap="none">
                <a:solidFill>
                  <a:srgbClr val="3A4747"/>
                </a:solidFill>
                <a:latin typeface="Roboto Condensed"/>
                <a:ea typeface="Roboto Condensed"/>
                <a:cs typeface="Roboto Condensed"/>
                <a:sym typeface="Roboto Condensed"/>
              </a:rPr>
              <a:t>Ý nghĩa của thành phần biệt lập ấy trong dòng thơ Hình như thu đã về: </a:t>
            </a:r>
            <a:r>
              <a:rPr lang="en-US" sz="4873" b="0" i="0" u="none" strike="noStrike" cap="none">
                <a:solidFill>
                  <a:srgbClr val="3A4747"/>
                </a:solidFill>
                <a:latin typeface="Roboto Condensed"/>
                <a:ea typeface="Roboto Condensed"/>
                <a:cs typeface="Roboto Condensed"/>
                <a:sym typeface="Roboto Condensed"/>
              </a:rPr>
              <a:t>Thể hiện sự chưa chắc chắn, chưa tin và nhận định của mình.</a:t>
            </a:r>
            <a:endParaRPr/>
          </a:p>
        </p:txBody>
      </p:sp>
      <p:sp>
        <p:nvSpPr>
          <p:cNvPr id="672" name="Google Shape;672;p43"/>
          <p:cNvSpPr txBox="1"/>
          <p:nvPr/>
        </p:nvSpPr>
        <p:spPr>
          <a:xfrm>
            <a:off x="9222668" y="4353766"/>
            <a:ext cx="8036632" cy="3625850"/>
          </a:xfrm>
          <a:prstGeom prst="rect">
            <a:avLst/>
          </a:prstGeom>
          <a:noFill/>
          <a:ln>
            <a:noFill/>
          </a:ln>
        </p:spPr>
        <p:txBody>
          <a:bodyPr spcFirstLastPara="1" wrap="square" lIns="0" tIns="0" rIns="0" bIns="0" anchor="t" anchorCtr="0">
            <a:spAutoFit/>
          </a:bodyPr>
          <a:lstStyle/>
          <a:p>
            <a:pPr marL="0" marR="0" lvl="0" indent="0" algn="ctr" rtl="0">
              <a:lnSpc>
                <a:spcPct val="140028"/>
              </a:lnSpc>
              <a:spcBef>
                <a:spcPts val="0"/>
              </a:spcBef>
              <a:spcAft>
                <a:spcPts val="0"/>
              </a:spcAft>
              <a:buNone/>
            </a:pPr>
            <a:r>
              <a:rPr lang="en-US" sz="4999" b="1">
                <a:solidFill>
                  <a:srgbClr val="3A4747"/>
                </a:solidFill>
                <a:latin typeface="Roboto Condensed"/>
                <a:ea typeface="Roboto Condensed"/>
                <a:cs typeface="Roboto Condensed"/>
                <a:sym typeface="Roboto Condensed"/>
              </a:rPr>
              <a:t>Xác định thành phần biệt lập và nêu ý nghĩa của thành phần biệt lập ấy trong dòng thơ </a:t>
            </a:r>
            <a:endParaRPr/>
          </a:p>
          <a:p>
            <a:pPr marL="0" marR="0" lvl="0" indent="0" algn="ctr" rtl="0">
              <a:lnSpc>
                <a:spcPct val="140028"/>
              </a:lnSpc>
              <a:spcBef>
                <a:spcPts val="0"/>
              </a:spcBef>
              <a:spcAft>
                <a:spcPts val="0"/>
              </a:spcAft>
              <a:buNone/>
            </a:pPr>
            <a:r>
              <a:rPr lang="en-US" sz="4999" b="1">
                <a:solidFill>
                  <a:srgbClr val="3A4747"/>
                </a:solidFill>
                <a:latin typeface="Roboto Condensed"/>
                <a:ea typeface="Roboto Condensed"/>
                <a:cs typeface="Roboto Condensed"/>
                <a:sym typeface="Roboto Condensed"/>
              </a:rPr>
              <a:t>Hình như thu đã về.</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Effect transition="in" filter="fade">
                                      <p:cBhvr>
                                        <p:cTn id="7" dur="500"/>
                                        <p:tgtEl>
                                          <p:spTgt spid="670"/>
                                        </p:tgtEl>
                                      </p:cBhvr>
                                    </p:animEffect>
                                  </p:childTnLst>
                                </p:cTn>
                              </p:par>
                              <p:par>
                                <p:cTn id="8" presetID="10" presetClass="entr" presetSubtype="0" fill="hold" nodeType="withEffect">
                                  <p:stCondLst>
                                    <p:cond delay="0"/>
                                  </p:stCondLst>
                                  <p:childTnLst>
                                    <p:set>
                                      <p:cBhvr>
                                        <p:cTn id="9" dur="1" fill="hold">
                                          <p:stCondLst>
                                            <p:cond delay="0"/>
                                          </p:stCondLst>
                                        </p:cTn>
                                        <p:tgtEl>
                                          <p:spTgt spid="671"/>
                                        </p:tgtEl>
                                        <p:attrNameLst>
                                          <p:attrName>style.visibility</p:attrName>
                                        </p:attrNameLst>
                                      </p:cBhvr>
                                      <p:to>
                                        <p:strVal val="visible"/>
                                      </p:to>
                                    </p:set>
                                    <p:animEffect transition="in" filter="fade">
                                      <p:cBhvr>
                                        <p:cTn id="10" dur="500"/>
                                        <p:tgtEl>
                                          <p:spTgt spid="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D8C9"/>
        </a:solidFill>
        <a:effectLst/>
      </p:bgPr>
    </p:bg>
    <p:spTree>
      <p:nvGrpSpPr>
        <p:cNvPr id="1" name="Shape 676"/>
        <p:cNvGrpSpPr/>
        <p:nvPr/>
      </p:nvGrpSpPr>
      <p:grpSpPr>
        <a:xfrm>
          <a:off x="0" y="0"/>
          <a:ext cx="0" cy="0"/>
          <a:chOff x="0" y="0"/>
          <a:chExt cx="0" cy="0"/>
        </a:xfrm>
      </p:grpSpPr>
      <p:sp>
        <p:nvSpPr>
          <p:cNvPr id="677" name="Google Shape;677;p44"/>
          <p:cNvSpPr/>
          <p:nvPr/>
        </p:nvSpPr>
        <p:spPr>
          <a:xfrm rot="5268752">
            <a:off x="3359822" y="-2793573"/>
            <a:ext cx="11986451" cy="18261901"/>
          </a:xfrm>
          <a:custGeom>
            <a:avLst/>
            <a:gdLst/>
            <a:ahLst/>
            <a:cxnLst/>
            <a:rect l="l" t="t" r="r" b="b"/>
            <a:pathLst>
              <a:path w="15981935" h="24349202" extrusionOk="0">
                <a:moveTo>
                  <a:pt x="0" y="0"/>
                </a:moveTo>
                <a:lnTo>
                  <a:pt x="15981935" y="0"/>
                </a:lnTo>
                <a:lnTo>
                  <a:pt x="15981935" y="24349202"/>
                </a:lnTo>
                <a:lnTo>
                  <a:pt x="0" y="24349202"/>
                </a:lnTo>
                <a:lnTo>
                  <a:pt x="0" y="0"/>
                </a:lnTo>
                <a:close/>
              </a:path>
            </a:pathLst>
          </a:custGeom>
          <a:blipFill rotWithShape="1">
            <a:blip r:embed="rId3">
              <a:alphaModFix/>
            </a:blip>
            <a:stretch>
              <a:fillRect t="-99" b="-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44"/>
          <p:cNvSpPr/>
          <p:nvPr/>
        </p:nvSpPr>
        <p:spPr>
          <a:xfrm rot="-100930">
            <a:off x="1015100" y="1673226"/>
            <a:ext cx="2706624" cy="826675"/>
          </a:xfrm>
          <a:custGeom>
            <a:avLst/>
            <a:gdLst/>
            <a:ahLst/>
            <a:cxnLst/>
            <a:rect l="l" t="t" r="r" b="b"/>
            <a:pathLst>
              <a:path w="3608832" h="1102233" extrusionOk="0">
                <a:moveTo>
                  <a:pt x="0" y="0"/>
                </a:moveTo>
                <a:lnTo>
                  <a:pt x="3608832" y="0"/>
                </a:lnTo>
                <a:lnTo>
                  <a:pt x="3608832" y="1102233"/>
                </a:lnTo>
                <a:lnTo>
                  <a:pt x="0" y="1102233"/>
                </a:lnTo>
                <a:lnTo>
                  <a:pt x="0" y="0"/>
                </a:lnTo>
                <a:close/>
              </a:path>
            </a:pathLst>
          </a:custGeom>
          <a:blipFill rotWithShape="1">
            <a:blip r:embed="rId4">
              <a:alphaModFix/>
            </a:blip>
            <a:stretch>
              <a:fillRect l="-24" r="-24"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44"/>
          <p:cNvSpPr txBox="1"/>
          <p:nvPr/>
        </p:nvSpPr>
        <p:spPr>
          <a:xfrm rot="83312">
            <a:off x="1037242" y="1705553"/>
            <a:ext cx="2687827" cy="742950"/>
          </a:xfrm>
          <a:prstGeom prst="rect">
            <a:avLst/>
          </a:prstGeom>
          <a:noFill/>
          <a:ln>
            <a:noFill/>
          </a:ln>
        </p:spPr>
        <p:txBody>
          <a:bodyPr spcFirstLastPara="1" wrap="square" lIns="0" tIns="0" rIns="0" bIns="0" anchor="t" anchorCtr="0">
            <a:spAutoFit/>
          </a:bodyPr>
          <a:lstStyle/>
          <a:p>
            <a:pPr marL="0" marR="0" lvl="0" indent="0" algn="ctr" rtl="0">
              <a:lnSpc>
                <a:spcPct val="119979"/>
              </a:lnSpc>
              <a:spcBef>
                <a:spcPts val="0"/>
              </a:spcBef>
              <a:spcAft>
                <a:spcPts val="0"/>
              </a:spcAft>
              <a:buNone/>
            </a:pPr>
            <a:r>
              <a:rPr lang="en-US" sz="4800" b="1">
                <a:solidFill>
                  <a:srgbClr val="764A49"/>
                </a:solidFill>
                <a:latin typeface="Roboto Condensed"/>
                <a:ea typeface="Roboto Condensed"/>
                <a:cs typeface="Roboto Condensed"/>
                <a:sym typeface="Roboto Condensed"/>
              </a:rPr>
              <a:t>Câu 4</a:t>
            </a:r>
            <a:endParaRPr/>
          </a:p>
        </p:txBody>
      </p:sp>
      <p:graphicFrame>
        <p:nvGraphicFramePr>
          <p:cNvPr id="680" name="Google Shape;680;p44"/>
          <p:cNvGraphicFramePr/>
          <p:nvPr/>
        </p:nvGraphicFramePr>
        <p:xfrm>
          <a:off x="1028700" y="3680281"/>
          <a:ext cx="3000000" cy="3000000"/>
        </p:xfrm>
        <a:graphic>
          <a:graphicData uri="http://schemas.openxmlformats.org/drawingml/2006/table">
            <a:tbl>
              <a:tblPr>
                <a:noFill/>
                <a:tableStyleId>{9EF4F60E-2BEB-43FB-B9F4-F0BE9BBCD1AA}</a:tableStyleId>
              </a:tblPr>
              <a:tblGrid>
                <a:gridCol w="2290825">
                  <a:extLst>
                    <a:ext uri="{9D8B030D-6E8A-4147-A177-3AD203B41FA5}">
                      <a16:colId xmlns:a16="http://schemas.microsoft.com/office/drawing/2014/main" val="20000"/>
                    </a:ext>
                  </a:extLst>
                </a:gridCol>
                <a:gridCol w="14511275">
                  <a:extLst>
                    <a:ext uri="{9D8B030D-6E8A-4147-A177-3AD203B41FA5}">
                      <a16:colId xmlns:a16="http://schemas.microsoft.com/office/drawing/2014/main" val="20001"/>
                    </a:ext>
                  </a:extLst>
                </a:gridCol>
              </a:tblGrid>
              <a:tr h="1833575">
                <a:tc>
                  <a:txBody>
                    <a:bodyPr/>
                    <a:lstStyle/>
                    <a:p>
                      <a:pPr marL="0" marR="0" lvl="0" indent="0" algn="ctr" rtl="0">
                        <a:lnSpc>
                          <a:spcPct val="140022"/>
                        </a:lnSpc>
                        <a:spcBef>
                          <a:spcPts val="0"/>
                        </a:spcBef>
                        <a:spcAft>
                          <a:spcPts val="0"/>
                        </a:spcAft>
                        <a:buNone/>
                      </a:pPr>
                      <a:r>
                        <a:rPr lang="en-US" sz="3598" b="1" u="none" strike="noStrike" cap="none">
                          <a:solidFill>
                            <a:srgbClr val="000000"/>
                          </a:solidFill>
                          <a:latin typeface="Roboto Condensed"/>
                          <a:ea typeface="Roboto Condensed"/>
                          <a:cs typeface="Roboto Condensed"/>
                          <a:sym typeface="Roboto Condensed"/>
                        </a:rPr>
                        <a:t>Mở đoạn </a:t>
                      </a:r>
                      <a:endParaRPr sz="1100" u="none" strike="noStrike" cap="none"/>
                    </a:p>
                    <a:p>
                      <a:pPr marL="0" marR="0" lvl="0" indent="0" algn="ctr" rtl="0">
                        <a:lnSpc>
                          <a:spcPct val="140022"/>
                        </a:lnSpc>
                        <a:spcBef>
                          <a:spcPts val="0"/>
                        </a:spcBef>
                        <a:spcAft>
                          <a:spcPts val="0"/>
                        </a:spcAft>
                        <a:buNone/>
                      </a:pPr>
                      <a:r>
                        <a:rPr lang="en-US" sz="3598" b="1" u="none" strike="noStrike" cap="none">
                          <a:solidFill>
                            <a:srgbClr val="000000"/>
                          </a:solidFill>
                          <a:latin typeface="Roboto Condensed"/>
                          <a:ea typeface="Roboto Condensed"/>
                          <a:cs typeface="Roboto Condensed"/>
                          <a:sym typeface="Roboto Condensed"/>
                        </a:rPr>
                        <a:t>(1 câu)</a:t>
                      </a:r>
                      <a:endParaRPr/>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FCD8C9"/>
                    </a:solidFill>
                  </a:tcPr>
                </a:tc>
                <a:tc>
                  <a:txBody>
                    <a:bodyPr/>
                    <a:lstStyle/>
                    <a:p>
                      <a:pPr marL="1371600" lvl="2" indent="-450850" algn="just" rtl="0">
                        <a:lnSpc>
                          <a:spcPct val="130000"/>
                        </a:lnSpc>
                        <a:spcBef>
                          <a:spcPts val="200"/>
                        </a:spcBef>
                        <a:spcAft>
                          <a:spcPts val="200"/>
                        </a:spcAft>
                        <a:buSzPts val="3500"/>
                        <a:buFont typeface="Roboto Condensed"/>
                        <a:buChar char="⚬"/>
                      </a:pPr>
                      <a:r>
                        <a:rPr lang="en-US" sz="3500">
                          <a:solidFill>
                            <a:schemeClr val="dk1"/>
                          </a:solidFill>
                          <a:latin typeface="Roboto Condensed"/>
                          <a:ea typeface="Roboto Condensed"/>
                          <a:cs typeface="Roboto Condensed"/>
                          <a:sym typeface="Roboto Condensed"/>
                        </a:rPr>
                        <a:t>Giới thiệu hình ảnh thơ hoặc 2 câu thơ mà em yêu thích trong bài thơ </a:t>
                      </a:r>
                      <a:r>
                        <a:rPr lang="en-US" sz="3500" i="1">
                          <a:solidFill>
                            <a:schemeClr val="dk1"/>
                          </a:solidFill>
                          <a:latin typeface="Roboto Condensed"/>
                          <a:ea typeface="Roboto Condensed"/>
                          <a:cs typeface="Roboto Condensed"/>
                          <a:sym typeface="Roboto Condensed"/>
                        </a:rPr>
                        <a:t>Sang thu </a:t>
                      </a:r>
                      <a:r>
                        <a:rPr lang="en-US" sz="3500">
                          <a:solidFill>
                            <a:schemeClr val="dk1"/>
                          </a:solidFill>
                          <a:latin typeface="Roboto Condensed"/>
                          <a:ea typeface="Roboto Condensed"/>
                          <a:cs typeface="Roboto Condensed"/>
                          <a:sym typeface="Roboto Condensed"/>
                        </a:rPr>
                        <a:t>của Hữu Thỉnh.</a:t>
                      </a:r>
                      <a:endParaRPr sz="3500" u="none" strike="noStrike" cap="none">
                        <a:latin typeface="Roboto Condensed"/>
                        <a:ea typeface="Roboto Condensed"/>
                        <a:cs typeface="Roboto Condensed"/>
                        <a:sym typeface="Roboto Condensed"/>
                      </a:endParaRPr>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FFF4E3"/>
                    </a:solidFill>
                  </a:tcPr>
                </a:tc>
                <a:extLst>
                  <a:ext uri="{0D108BD9-81ED-4DB2-BD59-A6C34878D82A}">
                    <a16:rowId xmlns:a16="http://schemas.microsoft.com/office/drawing/2014/main" val="10000"/>
                  </a:ext>
                </a:extLst>
              </a:tr>
              <a:tr h="2512300">
                <a:tc>
                  <a:txBody>
                    <a:bodyPr/>
                    <a:lstStyle/>
                    <a:p>
                      <a:pPr marL="0" marR="0" lvl="0" indent="0" algn="ctr" rtl="0">
                        <a:lnSpc>
                          <a:spcPct val="140022"/>
                        </a:lnSpc>
                        <a:spcBef>
                          <a:spcPts val="0"/>
                        </a:spcBef>
                        <a:spcAft>
                          <a:spcPts val="0"/>
                        </a:spcAft>
                        <a:buNone/>
                      </a:pPr>
                      <a:r>
                        <a:rPr lang="en-US" sz="3598" b="1" u="none" strike="noStrike" cap="none">
                          <a:solidFill>
                            <a:srgbClr val="000000"/>
                          </a:solidFill>
                          <a:latin typeface="Roboto Condensed"/>
                          <a:ea typeface="Roboto Condensed"/>
                          <a:cs typeface="Roboto Condensed"/>
                          <a:sym typeface="Roboto Condensed"/>
                        </a:rPr>
                        <a:t>Thân đoạn </a:t>
                      </a:r>
                      <a:endParaRPr sz="1100" u="none" strike="noStrike" cap="none"/>
                    </a:p>
                    <a:p>
                      <a:pPr marL="0" marR="0" lvl="0" indent="0" algn="ctr" rtl="0">
                        <a:lnSpc>
                          <a:spcPct val="140022"/>
                        </a:lnSpc>
                        <a:spcBef>
                          <a:spcPts val="0"/>
                        </a:spcBef>
                        <a:spcAft>
                          <a:spcPts val="0"/>
                        </a:spcAft>
                        <a:buNone/>
                      </a:pPr>
                      <a:r>
                        <a:rPr lang="en-US" sz="3598" b="1" u="none" strike="noStrike" cap="none">
                          <a:solidFill>
                            <a:srgbClr val="000000"/>
                          </a:solidFill>
                          <a:latin typeface="Roboto Condensed"/>
                          <a:ea typeface="Roboto Condensed"/>
                          <a:cs typeface="Roboto Condensed"/>
                          <a:sym typeface="Roboto Condensed"/>
                        </a:rPr>
                        <a:t>(4-5 câu)</a:t>
                      </a:r>
                      <a:endParaRPr/>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FCD8C9"/>
                    </a:solidFill>
                  </a:tcPr>
                </a:tc>
                <a:tc>
                  <a:txBody>
                    <a:bodyPr/>
                    <a:lstStyle/>
                    <a:p>
                      <a:pPr marL="1371600" lvl="2" indent="-450850" algn="just" rtl="0">
                        <a:lnSpc>
                          <a:spcPct val="130000"/>
                        </a:lnSpc>
                        <a:spcBef>
                          <a:spcPts val="200"/>
                        </a:spcBef>
                        <a:spcAft>
                          <a:spcPts val="200"/>
                        </a:spcAft>
                        <a:buSzPts val="3500"/>
                        <a:buFont typeface="Roboto Condensed"/>
                        <a:buChar char="⚬"/>
                      </a:pPr>
                      <a:r>
                        <a:rPr lang="en-US" sz="3500">
                          <a:solidFill>
                            <a:schemeClr val="dk1"/>
                          </a:solidFill>
                          <a:latin typeface="Roboto Condensed"/>
                          <a:ea typeface="Roboto Condensed"/>
                          <a:cs typeface="Roboto Condensed"/>
                          <a:sym typeface="Roboto Condensed"/>
                        </a:rPr>
                        <a:t>Học sinh phân tích cái hay về nội dung, cái đẹp về nghệ thuật của một hình ảnh thơ hoặc hai câu thơ mà mình yêu thích.</a:t>
                      </a:r>
                      <a:endParaRPr sz="3500">
                        <a:latin typeface="Roboto Condensed"/>
                        <a:ea typeface="Roboto Condensed"/>
                        <a:cs typeface="Roboto Condensed"/>
                        <a:sym typeface="Roboto Condensed"/>
                      </a:endParaRPr>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FFF4E3"/>
                    </a:solidFill>
                  </a:tcPr>
                </a:tc>
                <a:extLst>
                  <a:ext uri="{0D108BD9-81ED-4DB2-BD59-A6C34878D82A}">
                    <a16:rowId xmlns:a16="http://schemas.microsoft.com/office/drawing/2014/main" val="10001"/>
                  </a:ext>
                </a:extLst>
              </a:tr>
              <a:tr h="1851750">
                <a:tc>
                  <a:txBody>
                    <a:bodyPr/>
                    <a:lstStyle/>
                    <a:p>
                      <a:pPr marL="0" marR="0" lvl="0" indent="0" algn="ctr" rtl="0">
                        <a:lnSpc>
                          <a:spcPct val="140022"/>
                        </a:lnSpc>
                        <a:spcBef>
                          <a:spcPts val="0"/>
                        </a:spcBef>
                        <a:spcAft>
                          <a:spcPts val="0"/>
                        </a:spcAft>
                        <a:buNone/>
                      </a:pPr>
                      <a:r>
                        <a:rPr lang="en-US" sz="3598" b="1" u="none" strike="noStrike" cap="none">
                          <a:solidFill>
                            <a:srgbClr val="000000"/>
                          </a:solidFill>
                          <a:latin typeface="Roboto Condensed"/>
                          <a:ea typeface="Roboto Condensed"/>
                          <a:cs typeface="Roboto Condensed"/>
                          <a:sym typeface="Roboto Condensed"/>
                        </a:rPr>
                        <a:t>Kết đoạn </a:t>
                      </a:r>
                      <a:endParaRPr sz="1100" u="none" strike="noStrike" cap="none"/>
                    </a:p>
                    <a:p>
                      <a:pPr marL="0" marR="0" lvl="0" indent="0" algn="ctr" rtl="0">
                        <a:lnSpc>
                          <a:spcPct val="140022"/>
                        </a:lnSpc>
                        <a:spcBef>
                          <a:spcPts val="0"/>
                        </a:spcBef>
                        <a:spcAft>
                          <a:spcPts val="0"/>
                        </a:spcAft>
                        <a:buNone/>
                      </a:pPr>
                      <a:r>
                        <a:rPr lang="en-US" sz="3598" b="1" u="none" strike="noStrike" cap="none">
                          <a:solidFill>
                            <a:srgbClr val="000000"/>
                          </a:solidFill>
                          <a:latin typeface="Roboto Condensed"/>
                          <a:ea typeface="Roboto Condensed"/>
                          <a:cs typeface="Roboto Condensed"/>
                          <a:sym typeface="Roboto Condensed"/>
                        </a:rPr>
                        <a:t>(1 câu)</a:t>
                      </a:r>
                      <a:endParaRPr/>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FCD8C9"/>
                    </a:solidFill>
                  </a:tcPr>
                </a:tc>
                <a:tc>
                  <a:txBody>
                    <a:bodyPr/>
                    <a:lstStyle/>
                    <a:p>
                      <a:pPr marL="457200" lvl="0" indent="-450850" algn="just" rtl="0">
                        <a:lnSpc>
                          <a:spcPct val="130000"/>
                        </a:lnSpc>
                        <a:spcBef>
                          <a:spcPts val="200"/>
                        </a:spcBef>
                        <a:spcAft>
                          <a:spcPts val="0"/>
                        </a:spcAft>
                        <a:buClr>
                          <a:schemeClr val="dk1"/>
                        </a:buClr>
                        <a:buSzPts val="3500"/>
                        <a:buFont typeface="Roboto Condensed"/>
                        <a:buChar char="●"/>
                      </a:pPr>
                      <a:r>
                        <a:rPr lang="en-US" sz="3500">
                          <a:solidFill>
                            <a:schemeClr val="dk1"/>
                          </a:solidFill>
                          <a:latin typeface="Roboto Condensed"/>
                          <a:ea typeface="Roboto Condensed"/>
                          <a:cs typeface="Roboto Condensed"/>
                          <a:sym typeface="Roboto Condensed"/>
                        </a:rPr>
                        <a:t>Khẳng định giá trị của hình ảnh/ hai câu thơ đối với bài thơ.</a:t>
                      </a:r>
                      <a:endParaRPr sz="3500" u="none" strike="noStrike" cap="none">
                        <a:latin typeface="Roboto Condensed"/>
                        <a:ea typeface="Roboto Condensed"/>
                        <a:cs typeface="Roboto Condensed"/>
                        <a:sym typeface="Roboto Condensed"/>
                      </a:endParaRPr>
                    </a:p>
                  </a:txBody>
                  <a:tcPr marL="190500" marR="190500" marT="190500" marB="190500" anchor="ctr">
                    <a:lnL w="9525" cap="flat" cmpd="sng">
                      <a:solidFill>
                        <a:srgbClr val="FFD699"/>
                      </a:solidFill>
                      <a:prstDash val="solid"/>
                      <a:round/>
                      <a:headEnd type="none" w="sm" len="sm"/>
                      <a:tailEnd type="none" w="sm" len="sm"/>
                    </a:lnL>
                    <a:lnR w="9525" cap="flat" cmpd="sng">
                      <a:solidFill>
                        <a:srgbClr val="FFD699"/>
                      </a:solidFill>
                      <a:prstDash val="solid"/>
                      <a:round/>
                      <a:headEnd type="none" w="sm" len="sm"/>
                      <a:tailEnd type="none" w="sm" len="sm"/>
                    </a:lnR>
                    <a:lnT w="9525" cap="flat" cmpd="sng">
                      <a:solidFill>
                        <a:srgbClr val="FFD699"/>
                      </a:solidFill>
                      <a:prstDash val="solid"/>
                      <a:round/>
                      <a:headEnd type="none" w="sm" len="sm"/>
                      <a:tailEnd type="none" w="sm" len="sm"/>
                    </a:lnT>
                    <a:lnB w="9525" cap="flat" cmpd="sng">
                      <a:solidFill>
                        <a:srgbClr val="FFD699"/>
                      </a:solidFill>
                      <a:prstDash val="solid"/>
                      <a:round/>
                      <a:headEnd type="none" w="sm" len="sm"/>
                      <a:tailEnd type="none" w="sm" len="sm"/>
                    </a:lnB>
                    <a:solidFill>
                      <a:srgbClr val="FFF4E3"/>
                    </a:solidFill>
                  </a:tcPr>
                </a:tc>
                <a:extLst>
                  <a:ext uri="{0D108BD9-81ED-4DB2-BD59-A6C34878D82A}">
                    <a16:rowId xmlns:a16="http://schemas.microsoft.com/office/drawing/2014/main" val="10002"/>
                  </a:ext>
                </a:extLst>
              </a:tr>
            </a:tbl>
          </a:graphicData>
        </a:graphic>
      </p:graphicFrame>
      <p:sp>
        <p:nvSpPr>
          <p:cNvPr id="681" name="Google Shape;681;p44"/>
          <p:cNvSpPr txBox="1"/>
          <p:nvPr/>
        </p:nvSpPr>
        <p:spPr>
          <a:xfrm>
            <a:off x="3995432" y="1596891"/>
            <a:ext cx="11944500" cy="1939500"/>
          </a:xfrm>
          <a:prstGeom prst="rect">
            <a:avLst/>
          </a:prstGeom>
          <a:noFill/>
          <a:ln>
            <a:noFill/>
          </a:ln>
        </p:spPr>
        <p:txBody>
          <a:bodyPr spcFirstLastPara="1" wrap="square" lIns="0" tIns="0" rIns="0" bIns="0" anchor="t" anchorCtr="0">
            <a:spAutoFit/>
          </a:bodyPr>
          <a:lstStyle/>
          <a:p>
            <a:pPr marL="0" lvl="0" indent="0" algn="just" rtl="0">
              <a:lnSpc>
                <a:spcPct val="130000"/>
              </a:lnSpc>
              <a:spcBef>
                <a:spcPts val="200"/>
              </a:spcBef>
              <a:spcAft>
                <a:spcPts val="200"/>
              </a:spcAft>
              <a:buClr>
                <a:schemeClr val="dk1"/>
              </a:buClr>
              <a:buSzPts val="1100"/>
              <a:buFont typeface="Arial"/>
              <a:buNone/>
            </a:pPr>
            <a:r>
              <a:rPr lang="en-US" sz="3500" b="1">
                <a:solidFill>
                  <a:schemeClr val="dk1"/>
                </a:solidFill>
                <a:latin typeface="Roboto Condensed"/>
                <a:ea typeface="Roboto Condensed"/>
                <a:cs typeface="Roboto Condensed"/>
                <a:sym typeface="Roboto Condensed"/>
              </a:rPr>
              <a:t>Viết đoạn văn (khoảng 8-10 câu) phân tích vẻ đẹp của một hình ảnh thơ hoặc hai dòng thơ em yêu thích trong bài thơ </a:t>
            </a:r>
            <a:r>
              <a:rPr lang="en-US" sz="3500" b="1" i="1">
                <a:solidFill>
                  <a:schemeClr val="dk1"/>
                </a:solidFill>
                <a:latin typeface="Roboto Condensed"/>
                <a:ea typeface="Roboto Condensed"/>
                <a:cs typeface="Roboto Condensed"/>
                <a:sym typeface="Roboto Condensed"/>
              </a:rPr>
              <a:t>Sang thu</a:t>
            </a:r>
            <a:r>
              <a:rPr lang="en-US" sz="3500" b="1">
                <a:solidFill>
                  <a:schemeClr val="dk1"/>
                </a:solidFill>
                <a:latin typeface="Roboto Condensed"/>
                <a:ea typeface="Roboto Condensed"/>
                <a:cs typeface="Roboto Condensed"/>
                <a:sym typeface="Roboto Condensed"/>
              </a:rPr>
              <a:t> của nhà thơ Hữu Thỉnh.</a:t>
            </a:r>
            <a:endParaRPr sz="3500" b="1">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fade">
                                      <p:cBhvr>
                                        <p:cTn id="7"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DDEA1"/>
        </a:solidFill>
        <a:effectLst/>
      </p:bgPr>
    </p:bg>
    <p:spTree>
      <p:nvGrpSpPr>
        <p:cNvPr id="1" name="Shape 685"/>
        <p:cNvGrpSpPr/>
        <p:nvPr/>
      </p:nvGrpSpPr>
      <p:grpSpPr>
        <a:xfrm>
          <a:off x="0" y="0"/>
          <a:ext cx="0" cy="0"/>
          <a:chOff x="0" y="0"/>
          <a:chExt cx="0" cy="0"/>
        </a:xfrm>
      </p:grpSpPr>
      <p:sp>
        <p:nvSpPr>
          <p:cNvPr id="686" name="Google Shape;686;p45"/>
          <p:cNvSpPr/>
          <p:nvPr/>
        </p:nvSpPr>
        <p:spPr>
          <a:xfrm>
            <a:off x="-3572364" y="-466575"/>
            <a:ext cx="8022431" cy="11220164"/>
          </a:xfrm>
          <a:custGeom>
            <a:avLst/>
            <a:gdLst/>
            <a:ahLst/>
            <a:cxnLst/>
            <a:rect l="l" t="t" r="r" b="b"/>
            <a:pathLst>
              <a:path w="10696575" h="14960219" extrusionOk="0">
                <a:moveTo>
                  <a:pt x="0" y="0"/>
                </a:moveTo>
                <a:lnTo>
                  <a:pt x="10696575" y="0"/>
                </a:lnTo>
                <a:lnTo>
                  <a:pt x="10696575" y="14960219"/>
                </a:lnTo>
                <a:lnTo>
                  <a:pt x="0" y="14960219"/>
                </a:lnTo>
                <a:lnTo>
                  <a:pt x="0" y="0"/>
                </a:lnTo>
                <a:close/>
              </a:path>
            </a:pathLst>
          </a:custGeom>
          <a:blipFill rotWithShape="1">
            <a:blip r:embed="rId3">
              <a:alphaModFix/>
            </a:blip>
            <a:stretch>
              <a:fillRect l="-42" r="-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45"/>
          <p:cNvSpPr/>
          <p:nvPr/>
        </p:nvSpPr>
        <p:spPr>
          <a:xfrm rot="10364096">
            <a:off x="9014347" y="5376691"/>
            <a:ext cx="8540020" cy="6511766"/>
          </a:xfrm>
          <a:custGeom>
            <a:avLst/>
            <a:gdLst/>
            <a:ahLst/>
            <a:cxnLst/>
            <a:rect l="l" t="t" r="r" b="b"/>
            <a:pathLst>
              <a:path w="11386693" h="8682355" extrusionOk="0">
                <a:moveTo>
                  <a:pt x="11386693" y="8682355"/>
                </a:moveTo>
                <a:lnTo>
                  <a:pt x="0" y="8682355"/>
                </a:lnTo>
                <a:lnTo>
                  <a:pt x="0" y="0"/>
                </a:lnTo>
                <a:lnTo>
                  <a:pt x="11386693" y="0"/>
                </a:lnTo>
                <a:lnTo>
                  <a:pt x="11386693" y="8682355"/>
                </a:lnTo>
                <a:close/>
              </a:path>
            </a:pathLst>
          </a:custGeom>
          <a:blipFill rotWithShape="1">
            <a:blip r:embed="rId4">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45"/>
          <p:cNvSpPr/>
          <p:nvPr/>
        </p:nvSpPr>
        <p:spPr>
          <a:xfrm rot="340206" flipH="1">
            <a:off x="10333579" y="-1340217"/>
            <a:ext cx="8540020" cy="6511766"/>
          </a:xfrm>
          <a:custGeom>
            <a:avLst/>
            <a:gdLst/>
            <a:ahLst/>
            <a:cxnLst/>
            <a:rect l="l" t="t" r="r" b="b"/>
            <a:pathLst>
              <a:path w="11386693" h="8682355" extrusionOk="0">
                <a:moveTo>
                  <a:pt x="11386693" y="0"/>
                </a:moveTo>
                <a:lnTo>
                  <a:pt x="0" y="0"/>
                </a:lnTo>
                <a:lnTo>
                  <a:pt x="0" y="8682355"/>
                </a:lnTo>
                <a:lnTo>
                  <a:pt x="11386693" y="8682355"/>
                </a:lnTo>
                <a:lnTo>
                  <a:pt x="11386693" y="0"/>
                </a:lnTo>
                <a:close/>
              </a:path>
            </a:pathLst>
          </a:custGeom>
          <a:blipFill rotWithShape="1">
            <a:blip r:embed="rId4">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45"/>
          <p:cNvSpPr/>
          <p:nvPr/>
        </p:nvSpPr>
        <p:spPr>
          <a:xfrm rot="160616">
            <a:off x="4567249" y="-740778"/>
            <a:ext cx="12574809" cy="5312855"/>
          </a:xfrm>
          <a:custGeom>
            <a:avLst/>
            <a:gdLst/>
            <a:ahLst/>
            <a:cxnLst/>
            <a:rect l="l" t="t" r="r" b="b"/>
            <a:pathLst>
              <a:path w="16766412" h="7083806" extrusionOk="0">
                <a:moveTo>
                  <a:pt x="0" y="0"/>
                </a:moveTo>
                <a:lnTo>
                  <a:pt x="16766412" y="0"/>
                </a:lnTo>
                <a:lnTo>
                  <a:pt x="16766412" y="7083806"/>
                </a:lnTo>
                <a:lnTo>
                  <a:pt x="0" y="7083806"/>
                </a:lnTo>
                <a:lnTo>
                  <a:pt x="0" y="0"/>
                </a:lnTo>
                <a:close/>
              </a:path>
            </a:pathLst>
          </a:custGeom>
          <a:blipFill rotWithShape="1">
            <a:blip r:embed="rId5">
              <a:alphaModFix/>
            </a:blip>
            <a:stretch>
              <a:fillRect t="-167" b="-1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45"/>
          <p:cNvSpPr txBox="1"/>
          <p:nvPr/>
        </p:nvSpPr>
        <p:spPr>
          <a:xfrm rot="160616">
            <a:off x="5786144" y="1576322"/>
            <a:ext cx="10508567" cy="942974"/>
          </a:xfrm>
          <a:prstGeom prst="rect">
            <a:avLst/>
          </a:prstGeom>
          <a:noFill/>
          <a:ln>
            <a:noFill/>
          </a:ln>
        </p:spPr>
        <p:txBody>
          <a:bodyPr spcFirstLastPara="1" wrap="square" lIns="0" tIns="0" rIns="0" bIns="0" anchor="t" anchorCtr="0">
            <a:spAutoFit/>
          </a:bodyPr>
          <a:lstStyle/>
          <a:p>
            <a:pPr marL="0" marR="0" lvl="0" indent="0" algn="ctr" rtl="0">
              <a:lnSpc>
                <a:spcPct val="89999"/>
              </a:lnSpc>
              <a:spcBef>
                <a:spcPts val="0"/>
              </a:spcBef>
              <a:spcAft>
                <a:spcPts val="0"/>
              </a:spcAft>
              <a:buNone/>
            </a:pPr>
            <a:r>
              <a:rPr lang="en-US" sz="9999" b="1">
                <a:solidFill>
                  <a:srgbClr val="70422C"/>
                </a:solidFill>
                <a:latin typeface="Fraunces"/>
                <a:ea typeface="Fraunces"/>
                <a:cs typeface="Fraunces"/>
                <a:sym typeface="Fraunces"/>
              </a:rPr>
              <a:t>IV. VẬN DỤNG </a:t>
            </a:r>
            <a:endParaRPr/>
          </a:p>
        </p:txBody>
      </p:sp>
      <p:sp>
        <p:nvSpPr>
          <p:cNvPr id="691" name="Google Shape;691;p45"/>
          <p:cNvSpPr txBox="1"/>
          <p:nvPr/>
        </p:nvSpPr>
        <p:spPr>
          <a:xfrm>
            <a:off x="4343400" y="4192905"/>
            <a:ext cx="11990915" cy="6517810"/>
          </a:xfrm>
          <a:prstGeom prst="rect">
            <a:avLst/>
          </a:prstGeom>
          <a:noFill/>
          <a:ln>
            <a:noFill/>
          </a:ln>
        </p:spPr>
        <p:txBody>
          <a:bodyPr spcFirstLastPara="1" wrap="square" lIns="0" tIns="0" rIns="0" bIns="0" anchor="t" anchorCtr="0">
            <a:spAutoFit/>
          </a:bodyPr>
          <a:lstStyle/>
          <a:p>
            <a:pPr marL="0" marR="0" lvl="0" indent="0" algn="ctr" rtl="0">
              <a:lnSpc>
                <a:spcPct val="149986"/>
              </a:lnSpc>
              <a:spcBef>
                <a:spcPts val="0"/>
              </a:spcBef>
              <a:spcAft>
                <a:spcPts val="0"/>
              </a:spcAft>
              <a:buNone/>
            </a:pPr>
            <a:r>
              <a:rPr lang="en-US" sz="3799" b="1">
                <a:solidFill>
                  <a:srgbClr val="70422C"/>
                </a:solidFill>
                <a:latin typeface="Roboto Condensed"/>
                <a:ea typeface="Roboto Condensed"/>
                <a:cs typeface="Roboto Condensed"/>
                <a:sym typeface="Roboto Condensed"/>
              </a:rPr>
              <a:t>Nhiệm vụ 1: HS báo cáo sản phẩm viết ngắn ở tiết thực hành tiếng Việt đã giao về nhà làm (thời gian 7 phút)</a:t>
            </a:r>
            <a:endParaRPr/>
          </a:p>
          <a:p>
            <a:pPr marL="0" marR="0" lvl="0" indent="0" algn="ctr" rtl="0">
              <a:lnSpc>
                <a:spcPct val="149986"/>
              </a:lnSpc>
              <a:spcBef>
                <a:spcPts val="0"/>
              </a:spcBef>
              <a:spcAft>
                <a:spcPts val="0"/>
              </a:spcAft>
              <a:buNone/>
            </a:pPr>
            <a:endParaRPr sz="3799" b="1">
              <a:solidFill>
                <a:srgbClr val="70422C"/>
              </a:solidFill>
              <a:latin typeface="Roboto Condensed"/>
              <a:ea typeface="Roboto Condensed"/>
              <a:cs typeface="Roboto Condensed"/>
              <a:sym typeface="Roboto Condensed"/>
            </a:endParaRPr>
          </a:p>
          <a:p>
            <a:pPr marL="0" marR="0" lvl="0" indent="0" algn="ctr" rtl="0">
              <a:lnSpc>
                <a:spcPct val="149986"/>
              </a:lnSpc>
              <a:spcBef>
                <a:spcPts val="0"/>
              </a:spcBef>
              <a:spcAft>
                <a:spcPts val="0"/>
              </a:spcAft>
              <a:buNone/>
            </a:pPr>
            <a:r>
              <a:rPr lang="en-US" sz="3799">
                <a:solidFill>
                  <a:srgbClr val="70422C"/>
                </a:solidFill>
                <a:latin typeface="Roboto Condensed"/>
                <a:ea typeface="Roboto Condensed"/>
                <a:cs typeface="Roboto Condensed"/>
                <a:sym typeface="Roboto Condensed"/>
              </a:rPr>
              <a:t>Viết một đoạn văn (khoảng 7 - 9 câu) trình bày suy nghĩ của em về một tác phẩm văn học đã học hoặc đã đọc, trong đó có sử dụng hợp lí ít nhất một thành phần tình thái và một thành phần phụ chú. Chú thích rõ 01 thành phần tình thái và 01 thành phần phụ chú trong đoạn văn đã viết.</a:t>
            </a:r>
            <a:endParaRPr/>
          </a:p>
          <a:p>
            <a:pPr marL="0" marR="0" lvl="0" indent="0" algn="ctr" rtl="0">
              <a:lnSpc>
                <a:spcPct val="149986"/>
              </a:lnSpc>
              <a:spcBef>
                <a:spcPts val="0"/>
              </a:spcBef>
              <a:spcAft>
                <a:spcPts val="0"/>
              </a:spcAft>
              <a:buNone/>
            </a:pPr>
            <a:endParaRPr sz="3799">
              <a:solidFill>
                <a:srgbClr val="70422C"/>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DDEA1"/>
        </a:solidFill>
        <a:effectLst/>
      </p:bgPr>
    </p:bg>
    <p:spTree>
      <p:nvGrpSpPr>
        <p:cNvPr id="1" name="Shape 695"/>
        <p:cNvGrpSpPr/>
        <p:nvPr/>
      </p:nvGrpSpPr>
      <p:grpSpPr>
        <a:xfrm>
          <a:off x="0" y="0"/>
          <a:ext cx="0" cy="0"/>
          <a:chOff x="0" y="0"/>
          <a:chExt cx="0" cy="0"/>
        </a:xfrm>
      </p:grpSpPr>
      <p:sp>
        <p:nvSpPr>
          <p:cNvPr id="696" name="Google Shape;696;p46"/>
          <p:cNvSpPr/>
          <p:nvPr/>
        </p:nvSpPr>
        <p:spPr>
          <a:xfrm>
            <a:off x="-2029524" y="-466575"/>
            <a:ext cx="8022431" cy="11220164"/>
          </a:xfrm>
          <a:custGeom>
            <a:avLst/>
            <a:gdLst/>
            <a:ahLst/>
            <a:cxnLst/>
            <a:rect l="l" t="t" r="r" b="b"/>
            <a:pathLst>
              <a:path w="10696575" h="14960219" extrusionOk="0">
                <a:moveTo>
                  <a:pt x="0" y="0"/>
                </a:moveTo>
                <a:lnTo>
                  <a:pt x="10696575" y="0"/>
                </a:lnTo>
                <a:lnTo>
                  <a:pt x="10696575" y="14960219"/>
                </a:lnTo>
                <a:lnTo>
                  <a:pt x="0" y="14960219"/>
                </a:lnTo>
                <a:lnTo>
                  <a:pt x="0" y="0"/>
                </a:lnTo>
                <a:close/>
              </a:path>
            </a:pathLst>
          </a:custGeom>
          <a:blipFill rotWithShape="1">
            <a:blip r:embed="rId3">
              <a:alphaModFix/>
            </a:blip>
            <a:stretch>
              <a:fillRect l="-42" r="-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46"/>
          <p:cNvSpPr/>
          <p:nvPr/>
        </p:nvSpPr>
        <p:spPr>
          <a:xfrm rot="10364096">
            <a:off x="9014347" y="5376691"/>
            <a:ext cx="8540020" cy="6511766"/>
          </a:xfrm>
          <a:custGeom>
            <a:avLst/>
            <a:gdLst/>
            <a:ahLst/>
            <a:cxnLst/>
            <a:rect l="l" t="t" r="r" b="b"/>
            <a:pathLst>
              <a:path w="11386693" h="8682355" extrusionOk="0">
                <a:moveTo>
                  <a:pt x="11386693" y="8682355"/>
                </a:moveTo>
                <a:lnTo>
                  <a:pt x="0" y="8682355"/>
                </a:lnTo>
                <a:lnTo>
                  <a:pt x="0" y="0"/>
                </a:lnTo>
                <a:lnTo>
                  <a:pt x="11386693" y="0"/>
                </a:lnTo>
                <a:lnTo>
                  <a:pt x="11386693" y="8682355"/>
                </a:lnTo>
                <a:close/>
              </a:path>
            </a:pathLst>
          </a:custGeom>
          <a:blipFill rotWithShape="1">
            <a:blip r:embed="rId4">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46"/>
          <p:cNvSpPr/>
          <p:nvPr/>
        </p:nvSpPr>
        <p:spPr>
          <a:xfrm rot="340206" flipH="1">
            <a:off x="10333579" y="-1340217"/>
            <a:ext cx="8540020" cy="6511766"/>
          </a:xfrm>
          <a:custGeom>
            <a:avLst/>
            <a:gdLst/>
            <a:ahLst/>
            <a:cxnLst/>
            <a:rect l="l" t="t" r="r" b="b"/>
            <a:pathLst>
              <a:path w="11386693" h="8682355" extrusionOk="0">
                <a:moveTo>
                  <a:pt x="11386693" y="0"/>
                </a:moveTo>
                <a:lnTo>
                  <a:pt x="0" y="0"/>
                </a:lnTo>
                <a:lnTo>
                  <a:pt x="0" y="8682355"/>
                </a:lnTo>
                <a:lnTo>
                  <a:pt x="11386693" y="8682355"/>
                </a:lnTo>
                <a:lnTo>
                  <a:pt x="11386693" y="0"/>
                </a:lnTo>
                <a:close/>
              </a:path>
            </a:pathLst>
          </a:custGeom>
          <a:blipFill rotWithShape="1">
            <a:blip r:embed="rId4">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46"/>
          <p:cNvSpPr/>
          <p:nvPr/>
        </p:nvSpPr>
        <p:spPr>
          <a:xfrm rot="160616">
            <a:off x="4567249" y="-740778"/>
            <a:ext cx="12574809" cy="5312855"/>
          </a:xfrm>
          <a:custGeom>
            <a:avLst/>
            <a:gdLst/>
            <a:ahLst/>
            <a:cxnLst/>
            <a:rect l="l" t="t" r="r" b="b"/>
            <a:pathLst>
              <a:path w="16766412" h="7083806" extrusionOk="0">
                <a:moveTo>
                  <a:pt x="0" y="0"/>
                </a:moveTo>
                <a:lnTo>
                  <a:pt x="16766412" y="0"/>
                </a:lnTo>
                <a:lnTo>
                  <a:pt x="16766412" y="7083806"/>
                </a:lnTo>
                <a:lnTo>
                  <a:pt x="0" y="7083806"/>
                </a:lnTo>
                <a:lnTo>
                  <a:pt x="0" y="0"/>
                </a:lnTo>
                <a:close/>
              </a:path>
            </a:pathLst>
          </a:custGeom>
          <a:blipFill rotWithShape="1">
            <a:blip r:embed="rId5">
              <a:alphaModFix/>
            </a:blip>
            <a:stretch>
              <a:fillRect t="-167" b="-1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46"/>
          <p:cNvSpPr txBox="1"/>
          <p:nvPr/>
        </p:nvSpPr>
        <p:spPr>
          <a:xfrm rot="160616">
            <a:off x="5786144" y="1576322"/>
            <a:ext cx="10508567" cy="942974"/>
          </a:xfrm>
          <a:prstGeom prst="rect">
            <a:avLst/>
          </a:prstGeom>
          <a:noFill/>
          <a:ln>
            <a:noFill/>
          </a:ln>
        </p:spPr>
        <p:txBody>
          <a:bodyPr spcFirstLastPara="1" wrap="square" lIns="0" tIns="0" rIns="0" bIns="0" anchor="t" anchorCtr="0">
            <a:spAutoFit/>
          </a:bodyPr>
          <a:lstStyle/>
          <a:p>
            <a:pPr marL="0" marR="0" lvl="0" indent="0" algn="ctr" rtl="0">
              <a:lnSpc>
                <a:spcPct val="89999"/>
              </a:lnSpc>
              <a:spcBef>
                <a:spcPts val="0"/>
              </a:spcBef>
              <a:spcAft>
                <a:spcPts val="0"/>
              </a:spcAft>
              <a:buNone/>
            </a:pPr>
            <a:r>
              <a:rPr lang="en-US" sz="9999" b="1">
                <a:solidFill>
                  <a:srgbClr val="70422C"/>
                </a:solidFill>
                <a:latin typeface="Fraunces"/>
                <a:ea typeface="Fraunces"/>
                <a:cs typeface="Fraunces"/>
                <a:sym typeface="Fraunces"/>
              </a:rPr>
              <a:t>IV. VẬN DỤNG </a:t>
            </a:r>
            <a:endParaRPr/>
          </a:p>
        </p:txBody>
      </p:sp>
      <p:sp>
        <p:nvSpPr>
          <p:cNvPr id="701" name="Google Shape;701;p46"/>
          <p:cNvSpPr txBox="1"/>
          <p:nvPr/>
        </p:nvSpPr>
        <p:spPr>
          <a:xfrm>
            <a:off x="5564570" y="4857750"/>
            <a:ext cx="10580203" cy="3506992"/>
          </a:xfrm>
          <a:prstGeom prst="rect">
            <a:avLst/>
          </a:prstGeom>
          <a:noFill/>
          <a:ln>
            <a:noFill/>
          </a:ln>
        </p:spPr>
        <p:txBody>
          <a:bodyPr spcFirstLastPara="1" wrap="square" lIns="0" tIns="0" rIns="0" bIns="0" anchor="t" anchorCtr="0">
            <a:spAutoFit/>
          </a:bodyPr>
          <a:lstStyle/>
          <a:p>
            <a:pPr marL="0" marR="0" lvl="0" indent="0" algn="ctr" rtl="0">
              <a:lnSpc>
                <a:spcPct val="149989"/>
              </a:lnSpc>
              <a:spcBef>
                <a:spcPts val="0"/>
              </a:spcBef>
              <a:spcAft>
                <a:spcPts val="0"/>
              </a:spcAft>
              <a:buNone/>
            </a:pPr>
            <a:r>
              <a:rPr lang="en-US" sz="4699" b="1">
                <a:solidFill>
                  <a:srgbClr val="70422C"/>
                </a:solidFill>
                <a:latin typeface="Roboto Condensed"/>
                <a:ea typeface="Roboto Condensed"/>
                <a:cs typeface="Roboto Condensed"/>
                <a:sym typeface="Roboto Condensed"/>
              </a:rPr>
              <a:t>Nhiệm vụ 2: </a:t>
            </a:r>
            <a:endParaRPr/>
          </a:p>
          <a:p>
            <a:pPr marL="0" marR="0" lvl="0" indent="0" algn="ctr" rtl="0">
              <a:lnSpc>
                <a:spcPct val="149989"/>
              </a:lnSpc>
              <a:spcBef>
                <a:spcPts val="0"/>
              </a:spcBef>
              <a:spcAft>
                <a:spcPts val="0"/>
              </a:spcAft>
              <a:buNone/>
            </a:pPr>
            <a:r>
              <a:rPr lang="en-US" sz="4699">
                <a:solidFill>
                  <a:srgbClr val="70422C"/>
                </a:solidFill>
                <a:latin typeface="Roboto Condensed"/>
                <a:ea typeface="Roboto Condensed"/>
                <a:cs typeface="Roboto Condensed"/>
                <a:sym typeface="Roboto Condensed"/>
              </a:rPr>
              <a:t>Có phải trang viết nào cũng đều đáng quý? </a:t>
            </a:r>
            <a:endParaRPr/>
          </a:p>
          <a:p>
            <a:pPr marL="0" marR="0" lvl="0" indent="0" algn="ctr" rtl="0">
              <a:lnSpc>
                <a:spcPct val="149989"/>
              </a:lnSpc>
              <a:spcBef>
                <a:spcPts val="0"/>
              </a:spcBef>
              <a:spcAft>
                <a:spcPts val="0"/>
              </a:spcAft>
              <a:buNone/>
            </a:pPr>
            <a:r>
              <a:rPr lang="en-US" sz="4699">
                <a:solidFill>
                  <a:srgbClr val="70422C"/>
                </a:solidFill>
                <a:latin typeface="Roboto Condensed"/>
                <a:ea typeface="Roboto Condensed"/>
                <a:cs typeface="Roboto Condensed"/>
                <a:sym typeface="Roboto Condensed"/>
              </a:rPr>
              <a:t>Có phải cứ ai viết văn cũng trở thành nhà văn? Thế nào là nhà văn chân chính?</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705"/>
        <p:cNvGrpSpPr/>
        <p:nvPr/>
      </p:nvGrpSpPr>
      <p:grpSpPr>
        <a:xfrm>
          <a:off x="0" y="0"/>
          <a:ext cx="0" cy="0"/>
          <a:chOff x="0" y="0"/>
          <a:chExt cx="0" cy="0"/>
        </a:xfrm>
      </p:grpSpPr>
      <p:sp>
        <p:nvSpPr>
          <p:cNvPr id="706" name="Google Shape;706;p47"/>
          <p:cNvSpPr/>
          <p:nvPr/>
        </p:nvSpPr>
        <p:spPr>
          <a:xfrm rot="-10314584" flipH="1">
            <a:off x="-746813" y="5051501"/>
            <a:ext cx="8540020" cy="6511766"/>
          </a:xfrm>
          <a:custGeom>
            <a:avLst/>
            <a:gdLst/>
            <a:ahLst/>
            <a:cxnLst/>
            <a:rect l="l" t="t" r="r" b="b"/>
            <a:pathLst>
              <a:path w="11386693" h="8682355" extrusionOk="0">
                <a:moveTo>
                  <a:pt x="0" y="8682355"/>
                </a:moveTo>
                <a:lnTo>
                  <a:pt x="11386693" y="8682355"/>
                </a:lnTo>
                <a:lnTo>
                  <a:pt x="11386693" y="0"/>
                </a:lnTo>
                <a:lnTo>
                  <a:pt x="0" y="0"/>
                </a:lnTo>
                <a:lnTo>
                  <a:pt x="0" y="8682355"/>
                </a:lnTo>
                <a:close/>
              </a:path>
            </a:pathLst>
          </a:custGeom>
          <a:blipFill rotWithShape="1">
            <a:blip r:embed="rId3">
              <a:alphaModFix/>
            </a:blip>
            <a:stretch>
              <a:fillRect t="-1" b="-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47"/>
          <p:cNvSpPr/>
          <p:nvPr/>
        </p:nvSpPr>
        <p:spPr>
          <a:xfrm rot="-153275">
            <a:off x="-10466447" y="-11902813"/>
            <a:ext cx="15329726" cy="15582996"/>
          </a:xfrm>
          <a:custGeom>
            <a:avLst/>
            <a:gdLst/>
            <a:ahLst/>
            <a:cxnLst/>
            <a:rect l="l" t="t" r="r" b="b"/>
            <a:pathLst>
              <a:path w="20439635" h="20777327" extrusionOk="0">
                <a:moveTo>
                  <a:pt x="0" y="0"/>
                </a:moveTo>
                <a:lnTo>
                  <a:pt x="20439635" y="0"/>
                </a:lnTo>
                <a:lnTo>
                  <a:pt x="20439635" y="20777327"/>
                </a:lnTo>
                <a:lnTo>
                  <a:pt x="0" y="20777327"/>
                </a:lnTo>
                <a:lnTo>
                  <a:pt x="0" y="0"/>
                </a:lnTo>
                <a:close/>
              </a:path>
            </a:pathLst>
          </a:custGeom>
          <a:blipFill rotWithShape="1">
            <a:blip r:embed="rId4">
              <a:alphaModFix/>
            </a:blip>
            <a:stretch>
              <a:fillRect l="-141" r="-1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47"/>
          <p:cNvSpPr/>
          <p:nvPr/>
        </p:nvSpPr>
        <p:spPr>
          <a:xfrm>
            <a:off x="13653469" y="-2124119"/>
            <a:ext cx="7211664" cy="8229600"/>
          </a:xfrm>
          <a:custGeom>
            <a:avLst/>
            <a:gdLst/>
            <a:ahLst/>
            <a:cxnLst/>
            <a:rect l="l" t="t" r="r" b="b"/>
            <a:pathLst>
              <a:path w="9615551" h="10972800" extrusionOk="0">
                <a:moveTo>
                  <a:pt x="0" y="0"/>
                </a:moveTo>
                <a:lnTo>
                  <a:pt x="9615551" y="0"/>
                </a:lnTo>
                <a:lnTo>
                  <a:pt x="9615551" y="10972800"/>
                </a:lnTo>
                <a:lnTo>
                  <a:pt x="0" y="10972800"/>
                </a:lnTo>
                <a:lnTo>
                  <a:pt x="0" y="0"/>
                </a:lnTo>
                <a:close/>
              </a:path>
            </a:pathLst>
          </a:custGeom>
          <a:blipFill rotWithShape="1">
            <a:blip r:embed="rId5">
              <a:alphaModFix/>
            </a:blip>
            <a:stretch>
              <a:fillRect t="-10" b="-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47"/>
          <p:cNvSpPr txBox="1"/>
          <p:nvPr/>
        </p:nvSpPr>
        <p:spPr>
          <a:xfrm>
            <a:off x="3523191" y="3615611"/>
            <a:ext cx="11187003" cy="2835210"/>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14274" dirty="0" err="1">
                <a:solidFill>
                  <a:srgbClr val="8E464D"/>
                </a:solidFill>
                <a:latin typeface="Arimo"/>
                <a:ea typeface="Arimo"/>
                <a:cs typeface="Arimo"/>
                <a:sym typeface="Arimo"/>
              </a:rPr>
              <a:t>Hẹn</a:t>
            </a:r>
            <a:r>
              <a:rPr lang="en-US" sz="14274" dirty="0">
                <a:solidFill>
                  <a:srgbClr val="8E464D"/>
                </a:solidFill>
                <a:latin typeface="Arimo"/>
                <a:ea typeface="Arimo"/>
                <a:cs typeface="Arimo"/>
                <a:sym typeface="Arimo"/>
              </a:rPr>
              <a:t> </a:t>
            </a:r>
            <a:r>
              <a:rPr lang="en-US" sz="14274" dirty="0" err="1">
                <a:solidFill>
                  <a:srgbClr val="8E464D"/>
                </a:solidFill>
                <a:latin typeface="Arimo"/>
                <a:ea typeface="Arimo"/>
                <a:cs typeface="Arimo"/>
                <a:sym typeface="Arimo"/>
              </a:rPr>
              <a:t>gặp</a:t>
            </a:r>
            <a:r>
              <a:rPr lang="en-US" sz="14274" dirty="0">
                <a:solidFill>
                  <a:srgbClr val="8E464D"/>
                </a:solidFill>
                <a:latin typeface="Arimo"/>
                <a:ea typeface="Arimo"/>
                <a:cs typeface="Arimo"/>
                <a:sym typeface="Arimo"/>
              </a:rPr>
              <a:t> </a:t>
            </a:r>
            <a:r>
              <a:rPr lang="en-US" sz="14274" dirty="0" err="1">
                <a:solidFill>
                  <a:srgbClr val="8E464D"/>
                </a:solidFill>
                <a:latin typeface="Arimo"/>
                <a:ea typeface="Arimo"/>
                <a:cs typeface="Arimo"/>
                <a:sym typeface="Arimo"/>
              </a:rPr>
              <a:t>lại</a:t>
            </a:r>
            <a:r>
              <a:rPr lang="en-US" sz="14274" dirty="0">
                <a:solidFill>
                  <a:srgbClr val="8E464D"/>
                </a:solidFill>
                <a:latin typeface="Arimo"/>
                <a:ea typeface="Arimo"/>
                <a:cs typeface="Arimo"/>
                <a:sym typeface="Arimo"/>
              </a:rPr>
              <a:t>!</a:t>
            </a:r>
            <a:endParaRPr dirty="0"/>
          </a:p>
        </p:txBody>
      </p:sp>
      <p:sp>
        <p:nvSpPr>
          <p:cNvPr id="711" name="Google Shape;711;p47"/>
          <p:cNvSpPr/>
          <p:nvPr/>
        </p:nvSpPr>
        <p:spPr>
          <a:xfrm>
            <a:off x="14682169" y="789736"/>
            <a:ext cx="7211664" cy="8229600"/>
          </a:xfrm>
          <a:custGeom>
            <a:avLst/>
            <a:gdLst/>
            <a:ahLst/>
            <a:cxnLst/>
            <a:rect l="l" t="t" r="r" b="b"/>
            <a:pathLst>
              <a:path w="9615551" h="10972800" extrusionOk="0">
                <a:moveTo>
                  <a:pt x="0" y="0"/>
                </a:moveTo>
                <a:lnTo>
                  <a:pt x="9615551" y="0"/>
                </a:lnTo>
                <a:lnTo>
                  <a:pt x="9615551" y="10972800"/>
                </a:lnTo>
                <a:lnTo>
                  <a:pt x="0" y="10972800"/>
                </a:lnTo>
                <a:lnTo>
                  <a:pt x="0" y="0"/>
                </a:lnTo>
                <a:close/>
              </a:path>
            </a:pathLst>
          </a:custGeom>
          <a:blipFill rotWithShape="1">
            <a:blip r:embed="rId5">
              <a:alphaModFix/>
            </a:blip>
            <a:stretch>
              <a:fillRect t="-10" b="-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47"/>
          <p:cNvSpPr/>
          <p:nvPr/>
        </p:nvSpPr>
        <p:spPr>
          <a:xfrm>
            <a:off x="-2008725" y="3902182"/>
            <a:ext cx="7211664" cy="8229600"/>
          </a:xfrm>
          <a:custGeom>
            <a:avLst/>
            <a:gdLst/>
            <a:ahLst/>
            <a:cxnLst/>
            <a:rect l="l" t="t" r="r" b="b"/>
            <a:pathLst>
              <a:path w="9615551" h="10972800" extrusionOk="0">
                <a:moveTo>
                  <a:pt x="0" y="0"/>
                </a:moveTo>
                <a:lnTo>
                  <a:pt x="9615551" y="0"/>
                </a:lnTo>
                <a:lnTo>
                  <a:pt x="9615551" y="10972800"/>
                </a:lnTo>
                <a:lnTo>
                  <a:pt x="0" y="10972800"/>
                </a:lnTo>
                <a:lnTo>
                  <a:pt x="0" y="0"/>
                </a:lnTo>
                <a:close/>
              </a:path>
            </a:pathLst>
          </a:custGeom>
          <a:blipFill rotWithShape="1">
            <a:blip r:embed="rId5">
              <a:alphaModFix/>
            </a:blip>
            <a:stretch>
              <a:fillRect t="-10" b="-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3" name="Google Shape;713;p47"/>
          <p:cNvSpPr/>
          <p:nvPr/>
        </p:nvSpPr>
        <p:spPr>
          <a:xfrm>
            <a:off x="2225697" y="6717521"/>
            <a:ext cx="7211664" cy="8229600"/>
          </a:xfrm>
          <a:custGeom>
            <a:avLst/>
            <a:gdLst/>
            <a:ahLst/>
            <a:cxnLst/>
            <a:rect l="l" t="t" r="r" b="b"/>
            <a:pathLst>
              <a:path w="9615551" h="10972800" extrusionOk="0">
                <a:moveTo>
                  <a:pt x="0" y="0"/>
                </a:moveTo>
                <a:lnTo>
                  <a:pt x="9615551" y="0"/>
                </a:lnTo>
                <a:lnTo>
                  <a:pt x="9615551" y="10972800"/>
                </a:lnTo>
                <a:lnTo>
                  <a:pt x="0" y="10972800"/>
                </a:lnTo>
                <a:lnTo>
                  <a:pt x="0" y="0"/>
                </a:lnTo>
                <a:close/>
              </a:path>
            </a:pathLst>
          </a:custGeom>
          <a:blipFill rotWithShape="1">
            <a:blip r:embed="rId5">
              <a:alphaModFix/>
            </a:blip>
            <a:stretch>
              <a:fillRect t="-10" b="-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32"/>
        <p:cNvGrpSpPr/>
        <p:nvPr/>
      </p:nvGrpSpPr>
      <p:grpSpPr>
        <a:xfrm>
          <a:off x="0" y="0"/>
          <a:ext cx="0" cy="0"/>
          <a:chOff x="0" y="0"/>
          <a:chExt cx="0" cy="0"/>
        </a:xfrm>
      </p:grpSpPr>
      <p:sp>
        <p:nvSpPr>
          <p:cNvPr id="133" name="Google Shape;133;p5"/>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5"/>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5"/>
          <p:cNvSpPr/>
          <p:nvPr/>
        </p:nvSpPr>
        <p:spPr>
          <a:xfrm rot="-61877">
            <a:off x="500499" y="3275647"/>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5"/>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5"/>
          <p:cNvSpPr/>
          <p:nvPr/>
        </p:nvSpPr>
        <p:spPr>
          <a:xfrm>
            <a:off x="1028700" y="3491811"/>
            <a:ext cx="15314127" cy="4787949"/>
          </a:xfrm>
          <a:custGeom>
            <a:avLst/>
            <a:gdLst/>
            <a:ahLst/>
            <a:cxnLst/>
            <a:rect l="l" t="t" r="r" b="b"/>
            <a:pathLst>
              <a:path w="15314127" h="4787949" extrusionOk="0">
                <a:moveTo>
                  <a:pt x="0" y="0"/>
                </a:moveTo>
                <a:lnTo>
                  <a:pt x="15314127" y="0"/>
                </a:lnTo>
                <a:lnTo>
                  <a:pt x="15314127" y="4787949"/>
                </a:lnTo>
                <a:lnTo>
                  <a:pt x="0" y="478794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5"/>
          <p:cNvSpPr txBox="1"/>
          <p:nvPr/>
        </p:nvSpPr>
        <p:spPr>
          <a:xfrm rot="13731">
            <a:off x="5052482" y="621542"/>
            <a:ext cx="6258173" cy="2676806"/>
          </a:xfrm>
          <a:prstGeom prst="rect">
            <a:avLst/>
          </a:prstGeom>
          <a:noFill/>
          <a:ln>
            <a:noFill/>
          </a:ln>
        </p:spPr>
        <p:txBody>
          <a:bodyPr spcFirstLastPara="1" wrap="square" lIns="0" tIns="0" rIns="0" bIns="0" anchor="t" anchorCtr="0">
            <a:spAutoFit/>
          </a:bodyPr>
          <a:lstStyle/>
          <a:p>
            <a:pPr marL="0" marR="0" lvl="0" indent="0" algn="l" rtl="0">
              <a:lnSpc>
                <a:spcPct val="132011"/>
              </a:lnSpc>
              <a:spcBef>
                <a:spcPts val="0"/>
              </a:spcBef>
              <a:spcAft>
                <a:spcPts val="0"/>
              </a:spcAft>
              <a:buNone/>
            </a:pPr>
            <a:r>
              <a:rPr lang="en-US" sz="8094" b="1">
                <a:solidFill>
                  <a:srgbClr val="8E464D"/>
                </a:solidFill>
                <a:latin typeface="Roboto Condensed"/>
                <a:ea typeface="Roboto Condensed"/>
                <a:cs typeface="Roboto Condensed"/>
                <a:sym typeface="Roboto Condensed"/>
              </a:rPr>
              <a:t>NGHỆ THUẬT TRÀO PHÚNG</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42"/>
        <p:cNvGrpSpPr/>
        <p:nvPr/>
      </p:nvGrpSpPr>
      <p:grpSpPr>
        <a:xfrm>
          <a:off x="0" y="0"/>
          <a:ext cx="0" cy="0"/>
          <a:chOff x="0" y="0"/>
          <a:chExt cx="0" cy="0"/>
        </a:xfrm>
      </p:grpSpPr>
      <p:sp>
        <p:nvSpPr>
          <p:cNvPr id="143" name="Google Shape;143;p6"/>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6"/>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6"/>
          <p:cNvSpPr/>
          <p:nvPr/>
        </p:nvSpPr>
        <p:spPr>
          <a:xfrm rot="-61877">
            <a:off x="500499" y="3275647"/>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6"/>
          <p:cNvSpPr/>
          <p:nvPr/>
        </p:nvSpPr>
        <p:spPr>
          <a:xfrm>
            <a:off x="2717609" y="4733744"/>
            <a:ext cx="13829257" cy="1792377"/>
          </a:xfrm>
          <a:custGeom>
            <a:avLst/>
            <a:gdLst/>
            <a:ahLst/>
            <a:cxnLst/>
            <a:rect l="l" t="t" r="r" b="b"/>
            <a:pathLst>
              <a:path w="13829257" h="1792377" extrusionOk="0">
                <a:moveTo>
                  <a:pt x="0" y="0"/>
                </a:moveTo>
                <a:lnTo>
                  <a:pt x="13829257" y="0"/>
                </a:lnTo>
                <a:lnTo>
                  <a:pt x="13829257" y="1792376"/>
                </a:lnTo>
                <a:lnTo>
                  <a:pt x="0" y="1792376"/>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6"/>
          <p:cNvSpPr txBox="1"/>
          <p:nvPr/>
        </p:nvSpPr>
        <p:spPr>
          <a:xfrm rot="13731">
            <a:off x="6554775" y="1937390"/>
            <a:ext cx="5234659" cy="1003593"/>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XUNG ĐỘT</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52"/>
        <p:cNvGrpSpPr/>
        <p:nvPr/>
      </p:nvGrpSpPr>
      <p:grpSpPr>
        <a:xfrm>
          <a:off x="0" y="0"/>
          <a:ext cx="0" cy="0"/>
          <a:chOff x="0" y="0"/>
          <a:chExt cx="0" cy="0"/>
        </a:xfrm>
      </p:grpSpPr>
      <p:sp>
        <p:nvSpPr>
          <p:cNvPr id="153" name="Google Shape;153;p7"/>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7"/>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7"/>
          <p:cNvSpPr/>
          <p:nvPr/>
        </p:nvSpPr>
        <p:spPr>
          <a:xfrm rot="-61877">
            <a:off x="500499" y="3275647"/>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7"/>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7"/>
          <p:cNvSpPr/>
          <p:nvPr/>
        </p:nvSpPr>
        <p:spPr>
          <a:xfrm>
            <a:off x="1472675" y="4169287"/>
            <a:ext cx="15786625" cy="2636811"/>
          </a:xfrm>
          <a:custGeom>
            <a:avLst/>
            <a:gdLst/>
            <a:ahLst/>
            <a:cxnLst/>
            <a:rect l="l" t="t" r="r" b="b"/>
            <a:pathLst>
              <a:path w="15786625" h="2636811" extrusionOk="0">
                <a:moveTo>
                  <a:pt x="0" y="0"/>
                </a:moveTo>
                <a:lnTo>
                  <a:pt x="15786625" y="0"/>
                </a:lnTo>
                <a:lnTo>
                  <a:pt x="15786625" y="2636812"/>
                </a:lnTo>
                <a:lnTo>
                  <a:pt x="0" y="263681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7"/>
          <p:cNvSpPr txBox="1"/>
          <p:nvPr/>
        </p:nvSpPr>
        <p:spPr>
          <a:xfrm rot="13731">
            <a:off x="6554775" y="1937390"/>
            <a:ext cx="5234659" cy="1003593"/>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LỜI THOẠI</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62"/>
        <p:cNvGrpSpPr/>
        <p:nvPr/>
      </p:nvGrpSpPr>
      <p:grpSpPr>
        <a:xfrm>
          <a:off x="0" y="0"/>
          <a:ext cx="0" cy="0"/>
          <a:chOff x="0" y="0"/>
          <a:chExt cx="0" cy="0"/>
        </a:xfrm>
      </p:grpSpPr>
      <p:sp>
        <p:nvSpPr>
          <p:cNvPr id="163" name="Google Shape;163;p8"/>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8"/>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8"/>
          <p:cNvSpPr/>
          <p:nvPr/>
        </p:nvSpPr>
        <p:spPr>
          <a:xfrm rot="-61877">
            <a:off x="500499" y="3275647"/>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8"/>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8"/>
          <p:cNvSpPr/>
          <p:nvPr/>
        </p:nvSpPr>
        <p:spPr>
          <a:xfrm>
            <a:off x="4325520" y="4095902"/>
            <a:ext cx="9545574" cy="4799172"/>
          </a:xfrm>
          <a:custGeom>
            <a:avLst/>
            <a:gdLst/>
            <a:ahLst/>
            <a:cxnLst/>
            <a:rect l="l" t="t" r="r" b="b"/>
            <a:pathLst>
              <a:path w="12727432" h="6398895" extrusionOk="0">
                <a:moveTo>
                  <a:pt x="0" y="0"/>
                </a:moveTo>
                <a:lnTo>
                  <a:pt x="12727432" y="0"/>
                </a:lnTo>
                <a:lnTo>
                  <a:pt x="12727432" y="6398895"/>
                </a:lnTo>
                <a:lnTo>
                  <a:pt x="0" y="639889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8"/>
          <p:cNvSpPr txBox="1"/>
          <p:nvPr/>
        </p:nvSpPr>
        <p:spPr>
          <a:xfrm rot="13731">
            <a:off x="6470215" y="2081680"/>
            <a:ext cx="6522238" cy="77517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BẰNG CHỨNG</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E1"/>
        </a:solidFill>
        <a:effectLst/>
      </p:bgPr>
    </p:bg>
    <p:spTree>
      <p:nvGrpSpPr>
        <p:cNvPr id="1" name="Shape 172"/>
        <p:cNvGrpSpPr/>
        <p:nvPr/>
      </p:nvGrpSpPr>
      <p:grpSpPr>
        <a:xfrm>
          <a:off x="0" y="0"/>
          <a:ext cx="0" cy="0"/>
          <a:chOff x="0" y="0"/>
          <a:chExt cx="0" cy="0"/>
        </a:xfrm>
      </p:grpSpPr>
      <p:sp>
        <p:nvSpPr>
          <p:cNvPr id="173" name="Google Shape;173;p9"/>
          <p:cNvSpPr/>
          <p:nvPr/>
        </p:nvSpPr>
        <p:spPr>
          <a:xfrm flipH="1">
            <a:off x="12994888" y="-677495"/>
            <a:ext cx="5734145" cy="5547741"/>
          </a:xfrm>
          <a:custGeom>
            <a:avLst/>
            <a:gdLst/>
            <a:ahLst/>
            <a:cxnLst/>
            <a:rect l="l" t="t" r="r" b="b"/>
            <a:pathLst>
              <a:path w="7645527" h="7396988" extrusionOk="0">
                <a:moveTo>
                  <a:pt x="7645527" y="0"/>
                </a:moveTo>
                <a:lnTo>
                  <a:pt x="0" y="0"/>
                </a:lnTo>
                <a:lnTo>
                  <a:pt x="0" y="7396988"/>
                </a:lnTo>
                <a:lnTo>
                  <a:pt x="7645527" y="7396988"/>
                </a:lnTo>
                <a:lnTo>
                  <a:pt x="7645527" y="0"/>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9"/>
          <p:cNvSpPr/>
          <p:nvPr/>
        </p:nvSpPr>
        <p:spPr>
          <a:xfrm rot="10800000" flipH="1">
            <a:off x="-686759" y="4870256"/>
            <a:ext cx="5734145" cy="5547741"/>
          </a:xfrm>
          <a:custGeom>
            <a:avLst/>
            <a:gdLst/>
            <a:ahLst/>
            <a:cxnLst/>
            <a:rect l="l" t="t" r="r" b="b"/>
            <a:pathLst>
              <a:path w="7645527" h="7396988" extrusionOk="0">
                <a:moveTo>
                  <a:pt x="0" y="7396988"/>
                </a:moveTo>
                <a:lnTo>
                  <a:pt x="7645527" y="7396988"/>
                </a:lnTo>
                <a:lnTo>
                  <a:pt x="7645527" y="0"/>
                </a:lnTo>
                <a:lnTo>
                  <a:pt x="0" y="0"/>
                </a:lnTo>
                <a:lnTo>
                  <a:pt x="0" y="7396988"/>
                </a:lnTo>
                <a:close/>
              </a:path>
            </a:pathLst>
          </a:custGeom>
          <a:blipFill rotWithShape="1">
            <a:blip r:embed="rId3">
              <a:alphaModFix/>
            </a:blip>
            <a:stretch>
              <a:fillRect l="-33" r="-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9"/>
          <p:cNvSpPr/>
          <p:nvPr/>
        </p:nvSpPr>
        <p:spPr>
          <a:xfrm rot="-61877">
            <a:off x="500499" y="3275647"/>
            <a:ext cx="16701802" cy="6481858"/>
          </a:xfrm>
          <a:custGeom>
            <a:avLst/>
            <a:gdLst/>
            <a:ahLst/>
            <a:cxnLst/>
            <a:rect l="l" t="t" r="r" b="b"/>
            <a:pathLst>
              <a:path w="22269069" h="8642477" extrusionOk="0">
                <a:moveTo>
                  <a:pt x="0" y="0"/>
                </a:moveTo>
                <a:lnTo>
                  <a:pt x="22269069" y="0"/>
                </a:lnTo>
                <a:lnTo>
                  <a:pt x="22269069" y="8642477"/>
                </a:lnTo>
                <a:lnTo>
                  <a:pt x="0" y="8642477"/>
                </a:lnTo>
                <a:lnTo>
                  <a:pt x="0" y="0"/>
                </a:lnTo>
                <a:close/>
              </a:path>
            </a:pathLst>
          </a:custGeom>
          <a:blipFill rotWithShape="1">
            <a:blip r:embed="rId4">
              <a:alphaModFix/>
            </a:blip>
            <a:stretch>
              <a:fillRect t="-5160" b="-51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9"/>
          <p:cNvSpPr/>
          <p:nvPr/>
        </p:nvSpPr>
        <p:spPr>
          <a:xfrm rot="-118187">
            <a:off x="1289287" y="1149634"/>
            <a:ext cx="1666494" cy="1691069"/>
          </a:xfrm>
          <a:custGeom>
            <a:avLst/>
            <a:gdLst/>
            <a:ahLst/>
            <a:cxnLst/>
            <a:rect l="l" t="t" r="r" b="b"/>
            <a:pathLst>
              <a:path w="2221992" h="2254758" extrusionOk="0">
                <a:moveTo>
                  <a:pt x="0" y="0"/>
                </a:moveTo>
                <a:lnTo>
                  <a:pt x="2221992" y="0"/>
                </a:lnTo>
                <a:lnTo>
                  <a:pt x="2221992" y="2254758"/>
                </a:lnTo>
                <a:lnTo>
                  <a:pt x="0" y="2254758"/>
                </a:lnTo>
                <a:lnTo>
                  <a:pt x="0" y="0"/>
                </a:lnTo>
                <a:close/>
              </a:path>
            </a:pathLst>
          </a:custGeom>
          <a:blipFill rotWithShape="1">
            <a:blip r:embed="rId5">
              <a:alphaModFix/>
            </a:blip>
            <a:stretch>
              <a:fillRect l="-166" r="-1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9"/>
          <p:cNvSpPr/>
          <p:nvPr/>
        </p:nvSpPr>
        <p:spPr>
          <a:xfrm>
            <a:off x="3946101" y="4870256"/>
            <a:ext cx="10395776" cy="2622899"/>
          </a:xfrm>
          <a:custGeom>
            <a:avLst/>
            <a:gdLst/>
            <a:ahLst/>
            <a:cxnLst/>
            <a:rect l="l" t="t" r="r" b="b"/>
            <a:pathLst>
              <a:path w="13861035" h="3497199" extrusionOk="0">
                <a:moveTo>
                  <a:pt x="0" y="0"/>
                </a:moveTo>
                <a:lnTo>
                  <a:pt x="13861035" y="0"/>
                </a:lnTo>
                <a:lnTo>
                  <a:pt x="13861035" y="3497199"/>
                </a:lnTo>
                <a:lnTo>
                  <a:pt x="0" y="349719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9"/>
          <p:cNvSpPr txBox="1"/>
          <p:nvPr/>
        </p:nvSpPr>
        <p:spPr>
          <a:xfrm rot="13731">
            <a:off x="7515750" y="2558911"/>
            <a:ext cx="2671319" cy="775178"/>
          </a:xfrm>
          <a:prstGeom prst="rect">
            <a:avLst/>
          </a:prstGeom>
          <a:noFill/>
          <a:ln>
            <a:noFill/>
          </a:ln>
        </p:spPr>
        <p:txBody>
          <a:bodyPr spcFirstLastPara="1" wrap="square" lIns="0" tIns="0" rIns="0" bIns="0" anchor="t" anchorCtr="0">
            <a:spAutoFit/>
          </a:bodyPr>
          <a:lstStyle/>
          <a:p>
            <a:pPr marL="0" marR="0" lvl="0" indent="0" algn="l" rtl="0">
              <a:lnSpc>
                <a:spcPct val="90017"/>
              </a:lnSpc>
              <a:spcBef>
                <a:spcPts val="0"/>
              </a:spcBef>
              <a:spcAft>
                <a:spcPts val="0"/>
              </a:spcAft>
              <a:buNone/>
            </a:pPr>
            <a:r>
              <a:rPr lang="en-US" sz="8094" b="1">
                <a:solidFill>
                  <a:srgbClr val="8E464D"/>
                </a:solidFill>
                <a:latin typeface="Roboto Condensed"/>
                <a:ea typeface="Roboto Condensed"/>
                <a:cs typeface="Roboto Condensed"/>
                <a:sym typeface="Roboto Condensed"/>
              </a:rPr>
              <a:t>LÍ LẼ</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3080</Words>
  <Application>Microsoft Office PowerPoint</Application>
  <PresentationFormat>Custom</PresentationFormat>
  <Paragraphs>267</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Arimo</vt:lpstr>
      <vt:lpstr>Roboto Condensed</vt:lpstr>
      <vt:lpstr>Arial</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cp:revision>
  <dcterms:created xsi:type="dcterms:W3CDTF">2006-08-16T00:00:00Z</dcterms:created>
  <dcterms:modified xsi:type="dcterms:W3CDTF">2024-03-26T14:26:34Z</dcterms:modified>
</cp:coreProperties>
</file>