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8288000" cy="10287000"/>
  <p:notesSz cx="6858000" cy="9144000"/>
  <p:embeddedFontLst>
    <p:embeddedFont>
      <p:font typeface="Calibri" panose="020F0502020204030204" pitchFamily="34" charset="0"/>
      <p:regular r:id="rId36"/>
      <p:bold r:id="rId37"/>
      <p:italic r:id="rId38"/>
      <p:boldItalic r:id="rId39"/>
    </p:embeddedFont>
    <p:embeddedFont>
      <p:font typeface="#9Slide07 Crocante" panose="020B0604020202020204" charset="0"/>
      <p:regular r:id="rId40"/>
    </p:embeddedFont>
    <p:embeddedFont>
      <p:font typeface="Fraunces Bold" panose="020B0604020202020204" charset="0"/>
      <p:regular r:id="rId41"/>
    </p:embeddedFont>
    <p:embeddedFont>
      <p:font typeface="#9Slide07 SVNRevolution" panose="02040603050506020204" charset="0"/>
      <p:regular r:id="rId42"/>
    </p:embeddedFont>
    <p:embeddedFont>
      <p:font typeface="Roboto Condensed Bold Italics" panose="020B0604020202020204" charset="0"/>
      <p:regular r:id="rId43"/>
    </p:embeddedFont>
    <p:embeddedFont>
      <p:font typeface="Roboto Condensed Bold" panose="020B0604020202020204" charset="0"/>
      <p:regular r:id="rId44"/>
    </p:embeddedFont>
    <p:embeddedFont>
      <p:font typeface="Roboto Condensed Italics" panose="020B0604020202020204" charset="0"/>
      <p:regular r:id="rId45"/>
    </p:embeddedFont>
    <p:embeddedFont>
      <p:font typeface="Cambria" panose="02040503050406030204" pitchFamily="18" charset="0"/>
      <p:regular r:id="rId46"/>
      <p:bold r:id="rId47"/>
      <p:italic r:id="rId48"/>
      <p:boldItalic r:id="rId49"/>
    </p:embeddedFont>
    <p:embeddedFont>
      <p:font typeface="Roboto Condensed" panose="020B0604020202020204" charset="0"/>
      <p:regular r:id="rId50"/>
    </p:embeddedFont>
    <p:embeddedFont>
      <p:font typeface="Fraunces" panose="020B0604020202020204" charset="0"/>
      <p:regular r:id="rId51"/>
    </p:embeddedFont>
  </p:embeddedFontLst>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3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26.sv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5.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8.sv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20.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sv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20.sv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20.sv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34.svg"/><Relationship Id="rId4" Type="http://schemas.openxmlformats.org/officeDocument/2006/relationships/image" Target="../media/image3.pn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27.png"/><Relationship Id="rId12" Type="http://schemas.openxmlformats.org/officeDocument/2006/relationships/image" Target="../media/image4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1.svg"/><Relationship Id="rId4" Type="http://schemas.openxmlformats.org/officeDocument/2006/relationships/image" Target="../media/image20.svg"/><Relationship Id="rId9" Type="http://schemas.openxmlformats.org/officeDocument/2006/relationships/image" Target="../media/image28.png"/><Relationship Id="rId1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31.png"/><Relationship Id="rId12" Type="http://schemas.openxmlformats.org/officeDocument/2006/relationships/image" Target="../media/image5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49.svg"/><Relationship Id="rId4" Type="http://schemas.openxmlformats.org/officeDocument/2006/relationships/image" Target="../media/image20.svg"/><Relationship Id="rId9" Type="http://schemas.openxmlformats.org/officeDocument/2006/relationships/image" Target="../media/image32.png"/><Relationship Id="rId1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27.png"/><Relationship Id="rId12" Type="http://schemas.openxmlformats.org/officeDocument/2006/relationships/image" Target="../media/image4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1.svg"/><Relationship Id="rId4" Type="http://schemas.openxmlformats.org/officeDocument/2006/relationships/image" Target="../media/image20.svg"/><Relationship Id="rId9" Type="http://schemas.openxmlformats.org/officeDocument/2006/relationships/image" Target="../media/image28.png"/><Relationship Id="rId14"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sv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dirty="0"/>
            </a:p>
          </p:txBody>
        </p:sp>
      </p:grpSp>
      <p:grpSp>
        <p:nvGrpSpPr>
          <p:cNvPr id="4" name="Group 4"/>
          <p:cNvGrpSpPr/>
          <p:nvPr/>
        </p:nvGrpSpPr>
        <p:grpSpPr>
          <a:xfrm rot="5871076">
            <a:off x="-250277" y="8177639"/>
            <a:ext cx="985742" cy="1033543"/>
            <a:chOff x="0" y="0"/>
            <a:chExt cx="1314323"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dirty="0"/>
            </a:p>
          </p:txBody>
        </p:sp>
      </p:grpSp>
      <p:grpSp>
        <p:nvGrpSpPr>
          <p:cNvPr id="6" name="Group 6"/>
          <p:cNvGrpSpPr/>
          <p:nvPr/>
        </p:nvGrpSpPr>
        <p:grpSpPr>
          <a:xfrm rot="-9991959">
            <a:off x="953233" y="9055351"/>
            <a:ext cx="985742" cy="1033543"/>
            <a:chOff x="0" y="0"/>
            <a:chExt cx="1314323"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dirty="0"/>
            </a:p>
          </p:txBody>
        </p:sp>
      </p:grpSp>
      <p:grpSp>
        <p:nvGrpSpPr>
          <p:cNvPr id="8" name="Group 8"/>
          <p:cNvGrpSpPr/>
          <p:nvPr/>
        </p:nvGrpSpPr>
        <p:grpSpPr>
          <a:xfrm rot="2245436">
            <a:off x="18558" y="9417593"/>
            <a:ext cx="985742" cy="1033543"/>
            <a:chOff x="0" y="0"/>
            <a:chExt cx="1314323"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dirty="0"/>
            </a:p>
          </p:txBody>
        </p:sp>
      </p:grpSp>
      <p:grpSp>
        <p:nvGrpSpPr>
          <p:cNvPr id="10" name="Group 10"/>
          <p:cNvGrpSpPr/>
          <p:nvPr/>
        </p:nvGrpSpPr>
        <p:grpSpPr>
          <a:xfrm rot="-5400000">
            <a:off x="3903130" y="-359829"/>
            <a:ext cx="6214544" cy="12954001"/>
            <a:chOff x="0" y="0"/>
            <a:chExt cx="7420915" cy="14258873"/>
          </a:xfrm>
        </p:grpSpPr>
        <p:sp>
          <p:nvSpPr>
            <p:cNvPr id="11" name="Freeform 11"/>
            <p:cNvSpPr/>
            <p:nvPr/>
          </p:nvSpPr>
          <p:spPr>
            <a:xfrm>
              <a:off x="0" y="0"/>
              <a:ext cx="7420864" cy="14258826"/>
            </a:xfrm>
            <a:custGeom>
              <a:avLst/>
              <a:gdLst/>
              <a:ahLst/>
              <a:cxnLst/>
              <a:rect l="l" t="t" r="r" b="b"/>
              <a:pathLst>
                <a:path w="7420864" h="14258826">
                  <a:moveTo>
                    <a:pt x="0" y="0"/>
                  </a:moveTo>
                  <a:lnTo>
                    <a:pt x="7420864" y="0"/>
                  </a:lnTo>
                  <a:lnTo>
                    <a:pt x="7420864" y="14258826"/>
                  </a:lnTo>
                  <a:lnTo>
                    <a:pt x="0" y="14258826"/>
                  </a:lnTo>
                  <a:lnTo>
                    <a:pt x="0" y="0"/>
                  </a:lnTo>
                  <a:close/>
                </a:path>
              </a:pathLst>
            </a:custGeom>
            <a:blipFill>
              <a:blip r:embed="rId6"/>
              <a:stretch>
                <a:fillRect l="-17640" r="-17641"/>
              </a:stretch>
            </a:blipFill>
          </p:spPr>
          <p:txBody>
            <a:bodyPr/>
            <a:lstStyle/>
            <a:p>
              <a:endParaRPr lang="en-GB" dirty="0"/>
            </a:p>
          </p:txBody>
        </p:sp>
      </p:grpSp>
      <p:sp>
        <p:nvSpPr>
          <p:cNvPr id="12" name="TextBox 12"/>
          <p:cNvSpPr txBox="1"/>
          <p:nvPr/>
        </p:nvSpPr>
        <p:spPr>
          <a:xfrm>
            <a:off x="2438400" y="3390900"/>
            <a:ext cx="9838898" cy="4847481"/>
          </a:xfrm>
          <a:prstGeom prst="rect">
            <a:avLst/>
          </a:prstGeom>
        </p:spPr>
        <p:txBody>
          <a:bodyPr lIns="0" tIns="0" rIns="0" bIns="0" rtlCol="0" anchor="t">
            <a:spAutoFit/>
          </a:bodyPr>
          <a:lstStyle/>
          <a:p>
            <a:pPr algn="just">
              <a:lnSpc>
                <a:spcPts val="6399"/>
              </a:lnSpc>
            </a:pPr>
            <a:r>
              <a:rPr lang="en-US" sz="3999" dirty="0">
                <a:solidFill>
                  <a:srgbClr val="000000"/>
                </a:solidFill>
                <a:latin typeface="Roboto Condensed Bold"/>
              </a:rPr>
              <a:t>HS </a:t>
            </a:r>
            <a:r>
              <a:rPr lang="en-US" sz="3999" dirty="0" err="1">
                <a:solidFill>
                  <a:srgbClr val="000000"/>
                </a:solidFill>
                <a:latin typeface="Roboto Condensed Bold"/>
              </a:rPr>
              <a:t>xác</a:t>
            </a:r>
            <a:r>
              <a:rPr lang="en-US" sz="3999">
                <a:solidFill>
                  <a:srgbClr val="000000"/>
                </a:solidFill>
                <a:latin typeface="Roboto Condensed Bold"/>
              </a:rPr>
              <a:t> định thành phần chính, thành phần phụ trong câu văn sau:</a:t>
            </a:r>
          </a:p>
          <a:p>
            <a:pPr>
              <a:lnSpc>
                <a:spcPts val="6399"/>
              </a:lnSpc>
            </a:pPr>
            <a:r>
              <a:rPr lang="en-US" sz="3999">
                <a:solidFill>
                  <a:srgbClr val="000000"/>
                </a:solidFill>
                <a:latin typeface="Roboto Condensed Italics"/>
              </a:rPr>
              <a:t>Như chúng ta đã thấy, Nam Cao chỉ để cho lão</a:t>
            </a:r>
          </a:p>
          <a:p>
            <a:pPr>
              <a:lnSpc>
                <a:spcPts val="6399"/>
              </a:lnSpc>
            </a:pPr>
            <a:endParaRPr lang="en-US" sz="3999">
              <a:solidFill>
                <a:srgbClr val="000000"/>
              </a:solidFill>
              <a:latin typeface="Roboto Condensed Italics"/>
            </a:endParaRPr>
          </a:p>
          <a:p>
            <a:pPr>
              <a:lnSpc>
                <a:spcPts val="6399"/>
              </a:lnSpc>
            </a:pPr>
            <a:r>
              <a:rPr lang="en-US" sz="3999">
                <a:solidFill>
                  <a:srgbClr val="000000"/>
                </a:solidFill>
                <a:latin typeface="Roboto Condensed Italics"/>
              </a:rPr>
              <a:t> Hạc tiếp xúc với ông giáo cả thảy hai lần…</a:t>
            </a:r>
          </a:p>
          <a:p>
            <a:pPr algn="r">
              <a:lnSpc>
                <a:spcPts val="6399"/>
              </a:lnSpc>
            </a:pPr>
            <a:r>
              <a:rPr lang="en-US" sz="3999">
                <a:solidFill>
                  <a:srgbClr val="000000"/>
                </a:solidFill>
                <a:latin typeface="Roboto Condensed"/>
              </a:rPr>
              <a:t>(Văn Giá)</a:t>
            </a:r>
          </a:p>
        </p:txBody>
      </p:sp>
      <p:sp>
        <p:nvSpPr>
          <p:cNvPr id="13" name="Freeform 13"/>
          <p:cNvSpPr/>
          <p:nvPr/>
        </p:nvSpPr>
        <p:spPr>
          <a:xfrm>
            <a:off x="642546" y="632238"/>
            <a:ext cx="17035072" cy="1981312"/>
          </a:xfrm>
          <a:custGeom>
            <a:avLst/>
            <a:gdLst/>
            <a:ahLst/>
            <a:cxnLst/>
            <a:rect l="l" t="t" r="r" b="b"/>
            <a:pathLst>
              <a:path w="17035072" h="1981312">
                <a:moveTo>
                  <a:pt x="0" y="0"/>
                </a:moveTo>
                <a:lnTo>
                  <a:pt x="17035072" y="0"/>
                </a:lnTo>
                <a:lnTo>
                  <a:pt x="17035072" y="1981312"/>
                </a:lnTo>
                <a:lnTo>
                  <a:pt x="0" y="19813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4" name="TextBox 14"/>
          <p:cNvSpPr txBox="1"/>
          <p:nvPr/>
        </p:nvSpPr>
        <p:spPr>
          <a:xfrm>
            <a:off x="1925394" y="968862"/>
            <a:ext cx="15037306" cy="1078198"/>
          </a:xfrm>
          <a:prstGeom prst="rect">
            <a:avLst/>
          </a:prstGeom>
        </p:spPr>
        <p:txBody>
          <a:bodyPr lIns="0" tIns="0" rIns="0" bIns="0" rtlCol="0" anchor="t">
            <a:spAutoFit/>
          </a:bodyPr>
          <a:lstStyle/>
          <a:p>
            <a:pPr algn="ctr">
              <a:lnSpc>
                <a:spcPts val="8820"/>
              </a:lnSpc>
            </a:pPr>
            <a:r>
              <a:rPr lang="en-US" sz="6300">
                <a:solidFill>
                  <a:srgbClr val="FFFFFF"/>
                </a:solidFill>
                <a:latin typeface="Fraunces"/>
              </a:rPr>
              <a:t>THỬ THÁCH 1:  THÀNH PHẦN BÍ MẬT</a:t>
            </a:r>
          </a:p>
        </p:txBody>
      </p:sp>
      <p:grpSp>
        <p:nvGrpSpPr>
          <p:cNvPr id="15" name="Group 15"/>
          <p:cNvGrpSpPr/>
          <p:nvPr/>
        </p:nvGrpSpPr>
        <p:grpSpPr>
          <a:xfrm>
            <a:off x="13373091" y="3147916"/>
            <a:ext cx="4304527" cy="4369470"/>
            <a:chOff x="0" y="0"/>
            <a:chExt cx="5739369" cy="5825960"/>
          </a:xfrm>
        </p:grpSpPr>
        <p:sp>
          <p:nvSpPr>
            <p:cNvPr id="16" name="Freeform 16"/>
            <p:cNvSpPr/>
            <p:nvPr/>
          </p:nvSpPr>
          <p:spPr>
            <a:xfrm>
              <a:off x="0" y="0"/>
              <a:ext cx="5739384" cy="5825998"/>
            </a:xfrm>
            <a:custGeom>
              <a:avLst/>
              <a:gdLst/>
              <a:ahLst/>
              <a:cxnLst/>
              <a:rect l="l" t="t" r="r" b="b"/>
              <a:pathLst>
                <a:path w="5739384" h="5825998">
                  <a:moveTo>
                    <a:pt x="0" y="0"/>
                  </a:moveTo>
                  <a:lnTo>
                    <a:pt x="5739384" y="0"/>
                  </a:lnTo>
                  <a:lnTo>
                    <a:pt x="5739384" y="5825998"/>
                  </a:lnTo>
                  <a:lnTo>
                    <a:pt x="0" y="5825998"/>
                  </a:lnTo>
                  <a:lnTo>
                    <a:pt x="0" y="0"/>
                  </a:lnTo>
                  <a:close/>
                </a:path>
              </a:pathLst>
            </a:custGeom>
            <a:blipFill>
              <a:blip r:embed="rId9"/>
              <a:stretch>
                <a:fillRect t="-19" b="-19"/>
              </a:stretch>
            </a:blipFill>
          </p:spPr>
          <p:txBody>
            <a:bodyPr/>
            <a:lstStyle/>
            <a:p>
              <a:endParaRPr lang="en-GB"/>
            </a:p>
          </p:txBody>
        </p:sp>
      </p:grpSp>
      <p:grpSp>
        <p:nvGrpSpPr>
          <p:cNvPr id="17" name="Group 17"/>
          <p:cNvGrpSpPr/>
          <p:nvPr/>
        </p:nvGrpSpPr>
        <p:grpSpPr>
          <a:xfrm>
            <a:off x="12970855" y="3147916"/>
            <a:ext cx="4304527" cy="4369470"/>
            <a:chOff x="0" y="0"/>
            <a:chExt cx="5739369" cy="5825960"/>
          </a:xfrm>
        </p:grpSpPr>
        <p:sp>
          <p:nvSpPr>
            <p:cNvPr id="18" name="Freeform 18"/>
            <p:cNvSpPr/>
            <p:nvPr/>
          </p:nvSpPr>
          <p:spPr>
            <a:xfrm>
              <a:off x="0" y="0"/>
              <a:ext cx="5739384" cy="5825998"/>
            </a:xfrm>
            <a:custGeom>
              <a:avLst/>
              <a:gdLst/>
              <a:ahLst/>
              <a:cxnLst/>
              <a:rect l="l" t="t" r="r" b="b"/>
              <a:pathLst>
                <a:path w="5739384" h="5825998">
                  <a:moveTo>
                    <a:pt x="0" y="0"/>
                  </a:moveTo>
                  <a:lnTo>
                    <a:pt x="5739384" y="0"/>
                  </a:lnTo>
                  <a:lnTo>
                    <a:pt x="5739384" y="5825998"/>
                  </a:lnTo>
                  <a:lnTo>
                    <a:pt x="0" y="5825998"/>
                  </a:lnTo>
                  <a:lnTo>
                    <a:pt x="0" y="0"/>
                  </a:lnTo>
                  <a:close/>
                </a:path>
              </a:pathLst>
            </a:custGeom>
            <a:blipFill>
              <a:blip r:embed="rId10"/>
              <a:stretch>
                <a:fillRect t="-19" b="-19"/>
              </a:stretch>
            </a:blipFill>
          </p:spPr>
          <p:txBody>
            <a:bodyPr/>
            <a:lstStyle/>
            <a:p>
              <a:endParaRPr lang="en-GB"/>
            </a:p>
          </p:txBody>
        </p:sp>
      </p:grpSp>
      <p:grpSp>
        <p:nvGrpSpPr>
          <p:cNvPr id="19" name="Group 19"/>
          <p:cNvGrpSpPr/>
          <p:nvPr/>
        </p:nvGrpSpPr>
        <p:grpSpPr>
          <a:xfrm rot="-10800000">
            <a:off x="14655410" y="7149579"/>
            <a:ext cx="3946039" cy="4016325"/>
            <a:chOff x="0" y="0"/>
            <a:chExt cx="5261385" cy="5355100"/>
          </a:xfrm>
        </p:grpSpPr>
        <p:sp>
          <p:nvSpPr>
            <p:cNvPr id="20" name="Freeform 20"/>
            <p:cNvSpPr/>
            <p:nvPr/>
          </p:nvSpPr>
          <p:spPr>
            <a:xfrm>
              <a:off x="0" y="0"/>
              <a:ext cx="5261356" cy="5355082"/>
            </a:xfrm>
            <a:custGeom>
              <a:avLst/>
              <a:gdLst/>
              <a:ahLst/>
              <a:cxnLst/>
              <a:rect l="l" t="t" r="r" b="b"/>
              <a:pathLst>
                <a:path w="5261356" h="5355082">
                  <a:moveTo>
                    <a:pt x="0" y="0"/>
                  </a:moveTo>
                  <a:lnTo>
                    <a:pt x="5261356" y="0"/>
                  </a:lnTo>
                  <a:lnTo>
                    <a:pt x="5261356" y="5355082"/>
                  </a:lnTo>
                  <a:lnTo>
                    <a:pt x="0" y="5355082"/>
                  </a:lnTo>
                  <a:lnTo>
                    <a:pt x="0" y="0"/>
                  </a:lnTo>
                  <a:close/>
                </a:path>
              </a:pathLst>
            </a:custGeom>
            <a:blipFill>
              <a:blip r:embed="rId11"/>
              <a:stretch>
                <a:fillRect l="-46" r="-46"/>
              </a:stretch>
            </a:blipFill>
          </p:spPr>
          <p:txBody>
            <a:bodyPr/>
            <a:lstStyle/>
            <a:p>
              <a:endParaRPr lang="en-GB"/>
            </a:p>
          </p:txBody>
        </p:sp>
      </p:grpSp>
      <p:cxnSp>
        <p:nvCxnSpPr>
          <p:cNvPr id="22" name="Straight Connector 21">
            <a:extLst>
              <a:ext uri="{FF2B5EF4-FFF2-40B4-BE49-F238E27FC236}">
                <a16:creationId xmlns:a16="http://schemas.microsoft.com/office/drawing/2014/main" id="{32924F3C-E32D-59D4-5F9C-A0B6293FF0ED}"/>
              </a:ext>
            </a:extLst>
          </p:cNvPr>
          <p:cNvCxnSpPr/>
          <p:nvPr/>
        </p:nvCxnSpPr>
        <p:spPr>
          <a:xfrm>
            <a:off x="6858000" y="5753100"/>
            <a:ext cx="1752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8DBC29-5BCB-5BA2-98C4-2C08BEF51EF1}"/>
              </a:ext>
            </a:extLst>
          </p:cNvPr>
          <p:cNvCxnSpPr>
            <a:cxnSpLocks/>
          </p:cNvCxnSpPr>
          <p:nvPr/>
        </p:nvCxnSpPr>
        <p:spPr>
          <a:xfrm>
            <a:off x="8915400" y="5753100"/>
            <a:ext cx="25908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4B7135-FF53-E4DD-7B23-7893F9944684}"/>
              </a:ext>
            </a:extLst>
          </p:cNvPr>
          <p:cNvCxnSpPr>
            <a:cxnSpLocks/>
          </p:cNvCxnSpPr>
          <p:nvPr/>
        </p:nvCxnSpPr>
        <p:spPr>
          <a:xfrm>
            <a:off x="2514600" y="7429500"/>
            <a:ext cx="79248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920456A-9F22-EB65-A675-F0165C32A4AD}"/>
              </a:ext>
            </a:extLst>
          </p:cNvPr>
          <p:cNvSpPr txBox="1"/>
          <p:nvPr/>
        </p:nvSpPr>
        <p:spPr>
          <a:xfrm>
            <a:off x="7010400" y="5905500"/>
            <a:ext cx="1524000" cy="707886"/>
          </a:xfrm>
          <a:prstGeom prst="rect">
            <a:avLst/>
          </a:prstGeom>
          <a:noFill/>
        </p:spPr>
        <p:txBody>
          <a:bodyPr wrap="square" rtlCol="0">
            <a:spAutoFit/>
          </a:bodyPr>
          <a:lstStyle/>
          <a:p>
            <a:pPr algn="ctr"/>
            <a:r>
              <a:rPr lang="en-GB" sz="4000" b="1">
                <a:latin typeface="Cambria" panose="02040503050406030204" pitchFamily="18" charset="0"/>
                <a:ea typeface="Cambria" panose="02040503050406030204" pitchFamily="18" charset="0"/>
              </a:rPr>
              <a:t>CN</a:t>
            </a:r>
          </a:p>
        </p:txBody>
      </p:sp>
      <p:sp>
        <p:nvSpPr>
          <p:cNvPr id="28" name="TextBox 27">
            <a:extLst>
              <a:ext uri="{FF2B5EF4-FFF2-40B4-BE49-F238E27FC236}">
                <a16:creationId xmlns:a16="http://schemas.microsoft.com/office/drawing/2014/main" id="{22B8848B-9FB9-BB30-B0A7-6F3182CB43C9}"/>
              </a:ext>
            </a:extLst>
          </p:cNvPr>
          <p:cNvSpPr txBox="1"/>
          <p:nvPr/>
        </p:nvSpPr>
        <p:spPr>
          <a:xfrm>
            <a:off x="9525000" y="5905500"/>
            <a:ext cx="1524000" cy="707886"/>
          </a:xfrm>
          <a:prstGeom prst="rect">
            <a:avLst/>
          </a:prstGeom>
          <a:noFill/>
        </p:spPr>
        <p:txBody>
          <a:bodyPr wrap="square" rtlCol="0">
            <a:spAutoFit/>
          </a:bodyPr>
          <a:lstStyle/>
          <a:p>
            <a:pPr algn="ctr"/>
            <a:r>
              <a:rPr lang="en-GB" sz="4000" b="1">
                <a:latin typeface="Cambria" panose="02040503050406030204" pitchFamily="18" charset="0"/>
                <a:ea typeface="Cambria" panose="02040503050406030204" pitchFamily="18" charset="0"/>
              </a:rPr>
              <a:t>VN</a:t>
            </a:r>
          </a:p>
        </p:txBody>
      </p:sp>
      <p:cxnSp>
        <p:nvCxnSpPr>
          <p:cNvPr id="29" name="Straight Connector 28">
            <a:extLst>
              <a:ext uri="{FF2B5EF4-FFF2-40B4-BE49-F238E27FC236}">
                <a16:creationId xmlns:a16="http://schemas.microsoft.com/office/drawing/2014/main" id="{1F3F0EC3-3D60-701F-8051-5C4CC0AF13C7}"/>
              </a:ext>
            </a:extLst>
          </p:cNvPr>
          <p:cNvCxnSpPr>
            <a:cxnSpLocks/>
          </p:cNvCxnSpPr>
          <p:nvPr/>
        </p:nvCxnSpPr>
        <p:spPr>
          <a:xfrm flipH="1">
            <a:off x="8610600" y="5067300"/>
            <a:ext cx="152400" cy="1143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3" name="Graphic 32" descr="Questions with solid fill">
            <a:extLst>
              <a:ext uri="{FF2B5EF4-FFF2-40B4-BE49-F238E27FC236}">
                <a16:creationId xmlns:a16="http://schemas.microsoft.com/office/drawing/2014/main" id="{E7234B0F-1B8D-5509-E007-B2403504630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962400" y="5753100"/>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par>
                                <p:cTn id="20" presetID="16" presetClass="entr" presetSubtype="2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366350" y="2473522"/>
            <a:ext cx="12819498" cy="7420182"/>
          </a:xfrm>
          <a:custGeom>
            <a:avLst/>
            <a:gdLst/>
            <a:ahLst/>
            <a:cxnLst/>
            <a:rect l="l" t="t" r="r" b="b"/>
            <a:pathLst>
              <a:path w="12819498" h="7420182">
                <a:moveTo>
                  <a:pt x="0" y="0"/>
                </a:moveTo>
                <a:lnTo>
                  <a:pt x="12819497" y="0"/>
                </a:lnTo>
                <a:lnTo>
                  <a:pt x="12819497" y="7420182"/>
                </a:lnTo>
                <a:lnTo>
                  <a:pt x="0" y="7420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rot="8248605">
            <a:off x="14911302" y="7654946"/>
            <a:ext cx="2431267" cy="3206707"/>
            <a:chOff x="0" y="0"/>
            <a:chExt cx="3241689" cy="4275609"/>
          </a:xfrm>
        </p:grpSpPr>
        <p:sp>
          <p:nvSpPr>
            <p:cNvPr id="7" name="Freeform 7"/>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7"/>
              <a:stretch>
                <a:fillRect t="-199" b="-200"/>
              </a:stretch>
            </a:blipFill>
          </p:spPr>
          <p:txBody>
            <a:bodyPr/>
            <a:lstStyle/>
            <a:p>
              <a:endParaRPr lang="en-GB"/>
            </a:p>
          </p:txBody>
        </p:sp>
      </p:grpSp>
      <p:grpSp>
        <p:nvGrpSpPr>
          <p:cNvPr id="8" name="Group 8"/>
          <p:cNvGrpSpPr/>
          <p:nvPr/>
        </p:nvGrpSpPr>
        <p:grpSpPr>
          <a:xfrm>
            <a:off x="642546" y="3082955"/>
            <a:ext cx="4905573" cy="5218695"/>
            <a:chOff x="0" y="0"/>
            <a:chExt cx="6540764" cy="6958260"/>
          </a:xfrm>
        </p:grpSpPr>
        <p:sp>
          <p:nvSpPr>
            <p:cNvPr id="9" name="Freeform 9"/>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8"/>
              <a:stretch>
                <a:fillRect l="-182" r="-182"/>
              </a:stretch>
            </a:blipFill>
          </p:spPr>
          <p:txBody>
            <a:bodyPr/>
            <a:lstStyle/>
            <a:p>
              <a:endParaRPr lang="en-GB"/>
            </a:p>
          </p:txBody>
        </p:sp>
      </p:grpSp>
      <p:sp>
        <p:nvSpPr>
          <p:cNvPr id="10" name="TextBox 10"/>
          <p:cNvSpPr txBox="1"/>
          <p:nvPr/>
        </p:nvSpPr>
        <p:spPr>
          <a:xfrm>
            <a:off x="6545368" y="3945552"/>
            <a:ext cx="11100085" cy="1550670"/>
          </a:xfrm>
          <a:prstGeom prst="rect">
            <a:avLst/>
          </a:prstGeom>
        </p:spPr>
        <p:txBody>
          <a:bodyPr lIns="0" tIns="0" rIns="0" bIns="0" rtlCol="0" anchor="t">
            <a:spAutoFit/>
          </a:bodyPr>
          <a:lstStyle/>
          <a:p>
            <a:pPr algn="just">
              <a:lnSpc>
                <a:spcPts val="5880"/>
              </a:lnSpc>
            </a:pPr>
            <a:r>
              <a:rPr lang="en-US" sz="4200">
                <a:solidFill>
                  <a:srgbClr val="000000"/>
                </a:solidFill>
                <a:latin typeface="Roboto Condensed Italics"/>
              </a:rPr>
              <a:t>Dòng suối trong trẻo của thầy – </a:t>
            </a:r>
            <a:r>
              <a:rPr lang="en-US" sz="4200">
                <a:solidFill>
                  <a:srgbClr val="000000"/>
                </a:solidFill>
                <a:latin typeface="Roboto Condensed Bold Italics"/>
              </a:rPr>
              <a:t>thầy âu yếm nhìn tôi </a:t>
            </a:r>
            <a:r>
              <a:rPr lang="en-US" sz="4200">
                <a:solidFill>
                  <a:srgbClr val="000000"/>
                </a:solidFill>
                <a:latin typeface="Roboto Condensed Italics"/>
              </a:rPr>
              <a:t>– em thông minh lắm!</a:t>
            </a:r>
          </a:p>
        </p:txBody>
      </p:sp>
      <p:sp>
        <p:nvSpPr>
          <p:cNvPr id="11" name="TextBox 11"/>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2" name="Group 12"/>
          <p:cNvGrpSpPr/>
          <p:nvPr/>
        </p:nvGrpSpPr>
        <p:grpSpPr>
          <a:xfrm>
            <a:off x="6226226" y="6179480"/>
            <a:ext cx="906427" cy="804248"/>
            <a:chOff x="0" y="0"/>
            <a:chExt cx="1208569" cy="1072331"/>
          </a:xfrm>
        </p:grpSpPr>
        <p:sp>
          <p:nvSpPr>
            <p:cNvPr id="13" name="Freeform 13"/>
            <p:cNvSpPr/>
            <p:nvPr/>
          </p:nvSpPr>
          <p:spPr>
            <a:xfrm>
              <a:off x="0" y="0"/>
              <a:ext cx="1208532" cy="1072388"/>
            </a:xfrm>
            <a:custGeom>
              <a:avLst/>
              <a:gdLst/>
              <a:ahLst/>
              <a:cxnLst/>
              <a:rect l="l" t="t" r="r" b="b"/>
              <a:pathLst>
                <a:path w="1208532" h="1072388">
                  <a:moveTo>
                    <a:pt x="0" y="0"/>
                  </a:moveTo>
                  <a:lnTo>
                    <a:pt x="1208532" y="0"/>
                  </a:lnTo>
                  <a:lnTo>
                    <a:pt x="1208532" y="1072388"/>
                  </a:lnTo>
                  <a:lnTo>
                    <a:pt x="0" y="1072388"/>
                  </a:lnTo>
                  <a:lnTo>
                    <a:pt x="0" y="0"/>
                  </a:lnTo>
                  <a:close/>
                </a:path>
              </a:pathLst>
            </a:custGeom>
            <a:blipFill>
              <a:blip r:embed="rId9"/>
              <a:stretch>
                <a:fillRect l="-104" r="-107" b="5"/>
              </a:stretch>
            </a:blipFill>
          </p:spPr>
          <p:txBody>
            <a:bodyPr/>
            <a:lstStyle/>
            <a:p>
              <a:endParaRPr lang="en-GB"/>
            </a:p>
          </p:txBody>
        </p:sp>
      </p:grpSp>
      <p:sp>
        <p:nvSpPr>
          <p:cNvPr id="14" name="TextBox 14"/>
          <p:cNvSpPr txBox="1"/>
          <p:nvPr/>
        </p:nvSpPr>
        <p:spPr>
          <a:xfrm>
            <a:off x="6998582" y="6008030"/>
            <a:ext cx="10260718" cy="1464945"/>
          </a:xfrm>
          <a:prstGeom prst="rect">
            <a:avLst/>
          </a:prstGeom>
        </p:spPr>
        <p:txBody>
          <a:bodyPr lIns="0" tIns="0" rIns="0" bIns="0" rtlCol="0" anchor="t">
            <a:spAutoFit/>
          </a:bodyPr>
          <a:lstStyle/>
          <a:p>
            <a:pPr marL="960120" lvl="2" indent="-320040" algn="just">
              <a:lnSpc>
                <a:spcPts val="5880"/>
              </a:lnSpc>
              <a:buFont typeface="Arial"/>
              <a:buChar char="⚬"/>
            </a:pPr>
            <a:r>
              <a:rPr lang="en-US" sz="4200">
                <a:solidFill>
                  <a:srgbClr val="000000"/>
                </a:solidFill>
                <a:latin typeface="Roboto Condensed Bold"/>
              </a:rPr>
              <a:t>Làm rõ thái độ, tình cảm của nhân vật</a:t>
            </a:r>
          </a:p>
          <a:p>
            <a:pPr marL="960121" lvl="2" indent="-320040" algn="just">
              <a:lnSpc>
                <a:spcPts val="5880"/>
              </a:lnSpc>
              <a:buFont typeface="Arial"/>
              <a:buChar char="⚬"/>
            </a:pPr>
            <a:r>
              <a:rPr lang="en-US" sz="4200">
                <a:solidFill>
                  <a:srgbClr val="000000"/>
                </a:solidFill>
                <a:latin typeface="Roboto Condensed Bold"/>
              </a:rPr>
              <a:t>Thành phần chêm xen</a:t>
            </a:r>
          </a:p>
        </p:txBody>
      </p:sp>
      <p:sp>
        <p:nvSpPr>
          <p:cNvPr id="15" name="TextBox 15"/>
          <p:cNvSpPr txBox="1"/>
          <p:nvPr/>
        </p:nvSpPr>
        <p:spPr>
          <a:xfrm>
            <a:off x="1370175" y="4474863"/>
            <a:ext cx="3450316" cy="2157153"/>
          </a:xfrm>
          <a:prstGeom prst="rect">
            <a:avLst/>
          </a:prstGeom>
        </p:spPr>
        <p:txBody>
          <a:bodyPr lIns="0" tIns="0" rIns="0" bIns="0" rtlCol="0" anchor="t">
            <a:spAutoFit/>
          </a:bodyPr>
          <a:lstStyle/>
          <a:p>
            <a:pPr algn="just">
              <a:lnSpc>
                <a:spcPts val="5525"/>
              </a:lnSpc>
            </a:pPr>
            <a:r>
              <a:rPr lang="en-US" sz="3947">
                <a:solidFill>
                  <a:srgbClr val="000000"/>
                </a:solidFill>
                <a:latin typeface="Roboto Condensed Bold"/>
              </a:rPr>
              <a:t>Từ in đậm bổ sung ý nghĩa gì cho câu văn?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366350" y="2473522"/>
            <a:ext cx="12819498" cy="7420182"/>
          </a:xfrm>
          <a:custGeom>
            <a:avLst/>
            <a:gdLst/>
            <a:ahLst/>
            <a:cxnLst/>
            <a:rect l="l" t="t" r="r" b="b"/>
            <a:pathLst>
              <a:path w="12819498" h="7420182">
                <a:moveTo>
                  <a:pt x="0" y="0"/>
                </a:moveTo>
                <a:lnTo>
                  <a:pt x="12819497" y="0"/>
                </a:lnTo>
                <a:lnTo>
                  <a:pt x="12819497" y="7420182"/>
                </a:lnTo>
                <a:lnTo>
                  <a:pt x="0" y="7420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rot="8248605">
            <a:off x="14911302" y="7654946"/>
            <a:ext cx="2431267" cy="3206707"/>
            <a:chOff x="0" y="0"/>
            <a:chExt cx="3241689" cy="4275609"/>
          </a:xfrm>
        </p:grpSpPr>
        <p:sp>
          <p:nvSpPr>
            <p:cNvPr id="7" name="Freeform 7"/>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7"/>
              <a:stretch>
                <a:fillRect t="-199" b="-200"/>
              </a:stretch>
            </a:blipFill>
          </p:spPr>
          <p:txBody>
            <a:bodyPr/>
            <a:lstStyle/>
            <a:p>
              <a:endParaRPr lang="en-GB"/>
            </a:p>
          </p:txBody>
        </p:sp>
      </p:grpSp>
      <p:grpSp>
        <p:nvGrpSpPr>
          <p:cNvPr id="8" name="Group 8"/>
          <p:cNvGrpSpPr/>
          <p:nvPr/>
        </p:nvGrpSpPr>
        <p:grpSpPr>
          <a:xfrm>
            <a:off x="642546" y="3082955"/>
            <a:ext cx="4905573" cy="5218695"/>
            <a:chOff x="0" y="0"/>
            <a:chExt cx="6540764" cy="6958260"/>
          </a:xfrm>
        </p:grpSpPr>
        <p:sp>
          <p:nvSpPr>
            <p:cNvPr id="9" name="Freeform 9"/>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8"/>
              <a:stretch>
                <a:fillRect l="-182" r="-182"/>
              </a:stretch>
            </a:blipFill>
          </p:spPr>
          <p:txBody>
            <a:bodyPr/>
            <a:lstStyle/>
            <a:p>
              <a:endParaRPr lang="en-GB"/>
            </a:p>
          </p:txBody>
        </p:sp>
      </p:grpSp>
      <p:sp>
        <p:nvSpPr>
          <p:cNvPr id="10" name="TextBox 10"/>
          <p:cNvSpPr txBox="1"/>
          <p:nvPr/>
        </p:nvSpPr>
        <p:spPr>
          <a:xfrm>
            <a:off x="6226226" y="3232768"/>
            <a:ext cx="11100085" cy="2950845"/>
          </a:xfrm>
          <a:prstGeom prst="rect">
            <a:avLst/>
          </a:prstGeom>
        </p:spPr>
        <p:txBody>
          <a:bodyPr lIns="0" tIns="0" rIns="0" bIns="0" rtlCol="0" anchor="t">
            <a:spAutoFit/>
          </a:bodyPr>
          <a:lstStyle/>
          <a:p>
            <a:pPr algn="just">
              <a:lnSpc>
                <a:spcPts val="5880"/>
              </a:lnSpc>
            </a:pPr>
            <a:r>
              <a:rPr lang="en-US" sz="4200">
                <a:solidFill>
                  <a:srgbClr val="000000"/>
                </a:solidFill>
                <a:latin typeface="Roboto Condensed Bold Italics"/>
              </a:rPr>
              <a:t>Chắc chắn</a:t>
            </a:r>
            <a:r>
              <a:rPr lang="en-US" sz="4200">
                <a:solidFill>
                  <a:srgbClr val="000000"/>
                </a:solidFill>
                <a:latin typeface="Roboto Condensed Italics"/>
              </a:rPr>
              <a:t> tất cả đám học sinh chúng tôi đứa nào cũng yêu mến thầy vì tấm lòng nhân từ, vì những ý nghĩ tốt lành, vì những ước mơ của thầy về tương lai của chúng tôi</a:t>
            </a:r>
          </a:p>
        </p:txBody>
      </p:sp>
      <p:sp>
        <p:nvSpPr>
          <p:cNvPr id="11" name="TextBox 11"/>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2" name="Group 12"/>
          <p:cNvGrpSpPr/>
          <p:nvPr/>
        </p:nvGrpSpPr>
        <p:grpSpPr>
          <a:xfrm>
            <a:off x="6226226" y="6179480"/>
            <a:ext cx="906427" cy="804248"/>
            <a:chOff x="0" y="0"/>
            <a:chExt cx="1208569" cy="1072331"/>
          </a:xfrm>
        </p:grpSpPr>
        <p:sp>
          <p:nvSpPr>
            <p:cNvPr id="13" name="Freeform 13"/>
            <p:cNvSpPr/>
            <p:nvPr/>
          </p:nvSpPr>
          <p:spPr>
            <a:xfrm>
              <a:off x="0" y="0"/>
              <a:ext cx="1208532" cy="1072388"/>
            </a:xfrm>
            <a:custGeom>
              <a:avLst/>
              <a:gdLst/>
              <a:ahLst/>
              <a:cxnLst/>
              <a:rect l="l" t="t" r="r" b="b"/>
              <a:pathLst>
                <a:path w="1208532" h="1072388">
                  <a:moveTo>
                    <a:pt x="0" y="0"/>
                  </a:moveTo>
                  <a:lnTo>
                    <a:pt x="1208532" y="0"/>
                  </a:lnTo>
                  <a:lnTo>
                    <a:pt x="1208532" y="1072388"/>
                  </a:lnTo>
                  <a:lnTo>
                    <a:pt x="0" y="1072388"/>
                  </a:lnTo>
                  <a:lnTo>
                    <a:pt x="0" y="0"/>
                  </a:lnTo>
                  <a:close/>
                </a:path>
              </a:pathLst>
            </a:custGeom>
            <a:blipFill>
              <a:blip r:embed="rId9"/>
              <a:stretch>
                <a:fillRect l="-104" r="-107" b="5"/>
              </a:stretch>
            </a:blipFill>
          </p:spPr>
          <p:txBody>
            <a:bodyPr/>
            <a:lstStyle/>
            <a:p>
              <a:endParaRPr lang="en-GB"/>
            </a:p>
          </p:txBody>
        </p:sp>
      </p:grpSp>
      <p:sp>
        <p:nvSpPr>
          <p:cNvPr id="14" name="TextBox 14"/>
          <p:cNvSpPr txBox="1"/>
          <p:nvPr/>
        </p:nvSpPr>
        <p:spPr>
          <a:xfrm>
            <a:off x="5840073" y="7154840"/>
            <a:ext cx="11419227" cy="2207895"/>
          </a:xfrm>
          <a:prstGeom prst="rect">
            <a:avLst/>
          </a:prstGeom>
        </p:spPr>
        <p:txBody>
          <a:bodyPr lIns="0" tIns="0" rIns="0" bIns="0" rtlCol="0" anchor="t">
            <a:spAutoFit/>
          </a:bodyPr>
          <a:lstStyle/>
          <a:p>
            <a:pPr marL="960120" lvl="2" indent="-320040" algn="just">
              <a:lnSpc>
                <a:spcPts val="5880"/>
              </a:lnSpc>
              <a:buFont typeface="Arial"/>
              <a:buChar char="⚬"/>
            </a:pPr>
            <a:r>
              <a:rPr lang="en-US" sz="4200">
                <a:solidFill>
                  <a:srgbClr val="000000"/>
                </a:solidFill>
                <a:latin typeface="Roboto Condensed Bold"/>
              </a:rPr>
              <a:t>Thể hiện sự đánh giá về tính chính xác của thông tin được nói tới trong câu (ở mức độ cao)</a:t>
            </a:r>
          </a:p>
          <a:p>
            <a:pPr marL="960121" lvl="2" indent="-320040" algn="just">
              <a:lnSpc>
                <a:spcPts val="5880"/>
              </a:lnSpc>
              <a:buFont typeface="Arial"/>
              <a:buChar char="⚬"/>
            </a:pPr>
            <a:r>
              <a:rPr lang="en-US" sz="4200">
                <a:solidFill>
                  <a:srgbClr val="000000"/>
                </a:solidFill>
                <a:latin typeface="Roboto Condensed Bold"/>
              </a:rPr>
              <a:t>Thành phần tình thái</a:t>
            </a:r>
          </a:p>
        </p:txBody>
      </p:sp>
      <p:sp>
        <p:nvSpPr>
          <p:cNvPr id="15" name="TextBox 15"/>
          <p:cNvSpPr txBox="1"/>
          <p:nvPr/>
        </p:nvSpPr>
        <p:spPr>
          <a:xfrm>
            <a:off x="1370175" y="4474863"/>
            <a:ext cx="3450316" cy="2157153"/>
          </a:xfrm>
          <a:prstGeom prst="rect">
            <a:avLst/>
          </a:prstGeom>
        </p:spPr>
        <p:txBody>
          <a:bodyPr lIns="0" tIns="0" rIns="0" bIns="0" rtlCol="0" anchor="t">
            <a:spAutoFit/>
          </a:bodyPr>
          <a:lstStyle/>
          <a:p>
            <a:pPr algn="just">
              <a:lnSpc>
                <a:spcPts val="5525"/>
              </a:lnSpc>
            </a:pPr>
            <a:r>
              <a:rPr lang="en-US" sz="3947">
                <a:solidFill>
                  <a:srgbClr val="000000"/>
                </a:solidFill>
                <a:latin typeface="Roboto Condensed Bold"/>
              </a:rPr>
              <a:t>Từ in đậm bổ sung ý nghĩa gì cho câu văn?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09"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dirty="0"/>
            </a:p>
          </p:txBody>
        </p:sp>
      </p:grpSp>
      <p:grpSp>
        <p:nvGrpSpPr>
          <p:cNvPr id="4" name="Group 4"/>
          <p:cNvGrpSpPr/>
          <p:nvPr/>
        </p:nvGrpSpPr>
        <p:grpSpPr>
          <a:xfrm rot="1085182">
            <a:off x="13668985" y="4187410"/>
            <a:ext cx="5118959" cy="4523299"/>
            <a:chOff x="0" y="0"/>
            <a:chExt cx="6825279" cy="6031065"/>
          </a:xfrm>
        </p:grpSpPr>
        <p:sp>
          <p:nvSpPr>
            <p:cNvPr id="5" name="Freeform 5"/>
            <p:cNvSpPr/>
            <p:nvPr/>
          </p:nvSpPr>
          <p:spPr>
            <a:xfrm flipH="1">
              <a:off x="0" y="0"/>
              <a:ext cx="6825234" cy="6031103"/>
            </a:xfrm>
            <a:custGeom>
              <a:avLst/>
              <a:gdLst/>
              <a:ahLst/>
              <a:cxnLst/>
              <a:rect l="l" t="t" r="r" b="b"/>
              <a:pathLst>
                <a:path w="6825234" h="6031103">
                  <a:moveTo>
                    <a:pt x="6825234" y="0"/>
                  </a:moveTo>
                  <a:lnTo>
                    <a:pt x="0" y="0"/>
                  </a:lnTo>
                  <a:lnTo>
                    <a:pt x="0" y="6031103"/>
                  </a:lnTo>
                  <a:lnTo>
                    <a:pt x="6825234" y="6031103"/>
                  </a:lnTo>
                  <a:lnTo>
                    <a:pt x="6825234" y="0"/>
                  </a:lnTo>
                  <a:close/>
                </a:path>
              </a:pathLst>
            </a:custGeom>
            <a:blipFill>
              <a:blip r:embed="rId3"/>
              <a:stretch>
                <a:fillRect t="-63" b="-62"/>
              </a:stretch>
            </a:blipFill>
          </p:spPr>
          <p:txBody>
            <a:bodyPr/>
            <a:lstStyle/>
            <a:p>
              <a:endParaRPr lang="en-GB" dirty="0"/>
            </a:p>
          </p:txBody>
        </p:sp>
      </p:grpSp>
      <p:sp>
        <p:nvSpPr>
          <p:cNvPr id="6" name="Freeform 6"/>
          <p:cNvSpPr/>
          <p:nvPr/>
        </p:nvSpPr>
        <p:spPr>
          <a:xfrm>
            <a:off x="3338189" y="3225596"/>
            <a:ext cx="11088249" cy="6418101"/>
          </a:xfrm>
          <a:custGeom>
            <a:avLst/>
            <a:gdLst/>
            <a:ahLst/>
            <a:cxnLst/>
            <a:rect l="l" t="t" r="r" b="b"/>
            <a:pathLst>
              <a:path w="11088249" h="6418101">
                <a:moveTo>
                  <a:pt x="0" y="0"/>
                </a:moveTo>
                <a:lnTo>
                  <a:pt x="11088249" y="0"/>
                </a:lnTo>
                <a:lnTo>
                  <a:pt x="11088249" y="6418101"/>
                </a:lnTo>
                <a:lnTo>
                  <a:pt x="0" y="64181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dirty="0"/>
          </a:p>
        </p:txBody>
      </p:sp>
      <p:grpSp>
        <p:nvGrpSpPr>
          <p:cNvPr id="7" name="Group 7"/>
          <p:cNvGrpSpPr/>
          <p:nvPr/>
        </p:nvGrpSpPr>
        <p:grpSpPr>
          <a:xfrm>
            <a:off x="356814" y="5537097"/>
            <a:ext cx="4658070" cy="4741038"/>
            <a:chOff x="0" y="0"/>
            <a:chExt cx="6210760" cy="6321384"/>
          </a:xfrm>
        </p:grpSpPr>
        <p:sp>
          <p:nvSpPr>
            <p:cNvPr id="8" name="Freeform 8"/>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dirty="0"/>
            </a:p>
          </p:txBody>
        </p:sp>
      </p:grpSp>
      <p:sp>
        <p:nvSpPr>
          <p:cNvPr id="9" name="TextBox 9"/>
          <p:cNvSpPr txBox="1"/>
          <p:nvPr/>
        </p:nvSpPr>
        <p:spPr>
          <a:xfrm>
            <a:off x="3861518" y="4933950"/>
            <a:ext cx="10041885" cy="2012950"/>
          </a:xfrm>
          <a:prstGeom prst="rect">
            <a:avLst/>
          </a:prstGeom>
        </p:spPr>
        <p:txBody>
          <a:bodyPr lIns="0" tIns="0" rIns="0" bIns="0" rtlCol="0" anchor="t">
            <a:spAutoFit/>
          </a:bodyPr>
          <a:lstStyle/>
          <a:p>
            <a:pPr algn="ctr">
              <a:lnSpc>
                <a:spcPts val="7698"/>
              </a:lnSpc>
            </a:pPr>
            <a:r>
              <a:rPr lang="en-US" sz="5498" dirty="0">
                <a:solidFill>
                  <a:srgbClr val="110E18"/>
                </a:solidFill>
                <a:latin typeface="Roboto Condensed"/>
              </a:rPr>
              <a:t>Qua </a:t>
            </a:r>
            <a:r>
              <a:rPr lang="en-US" sz="5498" dirty="0" err="1">
                <a:solidFill>
                  <a:srgbClr val="110E18"/>
                </a:solidFill>
                <a:latin typeface="Roboto Condensed"/>
              </a:rPr>
              <a:t>việc</a:t>
            </a:r>
            <a:r>
              <a:rPr lang="en-US" sz="5498">
                <a:solidFill>
                  <a:srgbClr val="110E18"/>
                </a:solidFill>
                <a:latin typeface="Roboto Condensed"/>
              </a:rPr>
              <a:t> phân tích ví dụ, </a:t>
            </a:r>
          </a:p>
          <a:p>
            <a:pPr algn="ctr">
              <a:lnSpc>
                <a:spcPts val="7698"/>
              </a:lnSpc>
            </a:pPr>
            <a:r>
              <a:rPr lang="en-US" sz="5498">
                <a:solidFill>
                  <a:srgbClr val="110E18"/>
                </a:solidFill>
                <a:latin typeface="Roboto Condensed"/>
              </a:rPr>
              <a:t>cho biết thành phần biệt lập là gì?</a:t>
            </a:r>
          </a:p>
        </p:txBody>
      </p:sp>
      <p:grpSp>
        <p:nvGrpSpPr>
          <p:cNvPr id="10" name="Group 10"/>
          <p:cNvGrpSpPr/>
          <p:nvPr/>
        </p:nvGrpSpPr>
        <p:grpSpPr>
          <a:xfrm rot="9017716">
            <a:off x="16627533" y="7582972"/>
            <a:ext cx="985742" cy="1033543"/>
            <a:chOff x="0" y="0"/>
            <a:chExt cx="1314322" cy="1378057"/>
          </a:xfrm>
        </p:grpSpPr>
        <p:sp>
          <p:nvSpPr>
            <p:cNvPr id="11" name="Freeform 11"/>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7"/>
              <a:stretch>
                <a:fillRect l="-19" r="-19" b="1"/>
              </a:stretch>
            </a:blipFill>
          </p:spPr>
          <p:txBody>
            <a:bodyPr/>
            <a:lstStyle/>
            <a:p>
              <a:endParaRPr lang="en-GB"/>
            </a:p>
          </p:txBody>
        </p:sp>
      </p:grpSp>
      <p:grpSp>
        <p:nvGrpSpPr>
          <p:cNvPr id="12" name="Group 12"/>
          <p:cNvGrpSpPr/>
          <p:nvPr/>
        </p:nvGrpSpPr>
        <p:grpSpPr>
          <a:xfrm rot="-6845318">
            <a:off x="16665302" y="9072062"/>
            <a:ext cx="985741" cy="1033543"/>
            <a:chOff x="0" y="0"/>
            <a:chExt cx="1314322" cy="1378057"/>
          </a:xfrm>
        </p:grpSpPr>
        <p:sp>
          <p:nvSpPr>
            <p:cNvPr id="13" name="Freeform 13"/>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8"/>
              <a:stretch>
                <a:fillRect l="-19" r="-19" b="1"/>
              </a:stretch>
            </a:blipFill>
          </p:spPr>
          <p:txBody>
            <a:bodyPr/>
            <a:lstStyle/>
            <a:p>
              <a:endParaRPr lang="en-GB"/>
            </a:p>
          </p:txBody>
        </p:sp>
      </p:grpSp>
      <p:grpSp>
        <p:nvGrpSpPr>
          <p:cNvPr id="14" name="Group 14"/>
          <p:cNvGrpSpPr/>
          <p:nvPr/>
        </p:nvGrpSpPr>
        <p:grpSpPr>
          <a:xfrm rot="5392076">
            <a:off x="15808414" y="8551890"/>
            <a:ext cx="985742" cy="1033543"/>
            <a:chOff x="0" y="0"/>
            <a:chExt cx="1314322" cy="1378057"/>
          </a:xfrm>
        </p:grpSpPr>
        <p:sp>
          <p:nvSpPr>
            <p:cNvPr id="15" name="Freeform 1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9"/>
              <a:stretch>
                <a:fillRect l="-19" r="-19" b="1"/>
              </a:stretch>
            </a:blipFill>
          </p:spPr>
          <p:txBody>
            <a:bodyPr/>
            <a:lstStyle/>
            <a:p>
              <a:endParaRPr lang="en-GB"/>
            </a:p>
          </p:txBody>
        </p:sp>
      </p:grpSp>
      <p:sp>
        <p:nvSpPr>
          <p:cNvPr id="16" name="Freeform 16"/>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7" name="TextBox 17"/>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1085182">
            <a:off x="13668985" y="4187410"/>
            <a:ext cx="5118959" cy="4523299"/>
            <a:chOff x="0" y="0"/>
            <a:chExt cx="6825279" cy="6031065"/>
          </a:xfrm>
        </p:grpSpPr>
        <p:sp>
          <p:nvSpPr>
            <p:cNvPr id="5" name="Freeform 5"/>
            <p:cNvSpPr/>
            <p:nvPr/>
          </p:nvSpPr>
          <p:spPr>
            <a:xfrm flipH="1">
              <a:off x="0" y="0"/>
              <a:ext cx="6825234" cy="6031103"/>
            </a:xfrm>
            <a:custGeom>
              <a:avLst/>
              <a:gdLst/>
              <a:ahLst/>
              <a:cxnLst/>
              <a:rect l="l" t="t" r="r" b="b"/>
              <a:pathLst>
                <a:path w="6825234" h="6031103">
                  <a:moveTo>
                    <a:pt x="6825234" y="0"/>
                  </a:moveTo>
                  <a:lnTo>
                    <a:pt x="0" y="0"/>
                  </a:lnTo>
                  <a:lnTo>
                    <a:pt x="0" y="6031103"/>
                  </a:lnTo>
                  <a:lnTo>
                    <a:pt x="6825234" y="6031103"/>
                  </a:lnTo>
                  <a:lnTo>
                    <a:pt x="6825234" y="0"/>
                  </a:lnTo>
                  <a:close/>
                </a:path>
              </a:pathLst>
            </a:custGeom>
            <a:blipFill>
              <a:blip r:embed="rId3"/>
              <a:stretch>
                <a:fillRect t="-63" b="-62"/>
              </a:stretch>
            </a:blipFill>
          </p:spPr>
          <p:txBody>
            <a:bodyPr/>
            <a:lstStyle/>
            <a:p>
              <a:endParaRPr lang="en-GB"/>
            </a:p>
          </p:txBody>
        </p:sp>
      </p:grpSp>
      <p:sp>
        <p:nvSpPr>
          <p:cNvPr id="6" name="Freeform 6"/>
          <p:cNvSpPr/>
          <p:nvPr/>
        </p:nvSpPr>
        <p:spPr>
          <a:xfrm>
            <a:off x="2011282" y="2308040"/>
            <a:ext cx="13710479" cy="7935902"/>
          </a:xfrm>
          <a:custGeom>
            <a:avLst/>
            <a:gdLst/>
            <a:ahLst/>
            <a:cxnLst/>
            <a:rect l="l" t="t" r="r" b="b"/>
            <a:pathLst>
              <a:path w="13710479" h="7935902">
                <a:moveTo>
                  <a:pt x="0" y="0"/>
                </a:moveTo>
                <a:lnTo>
                  <a:pt x="13710479" y="0"/>
                </a:lnTo>
                <a:lnTo>
                  <a:pt x="13710479" y="7935902"/>
                </a:lnTo>
                <a:lnTo>
                  <a:pt x="0" y="79359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7" name="TextBox 7"/>
          <p:cNvSpPr txBox="1"/>
          <p:nvPr/>
        </p:nvSpPr>
        <p:spPr>
          <a:xfrm>
            <a:off x="2373749" y="3076372"/>
            <a:ext cx="12985910" cy="1235076"/>
          </a:xfrm>
          <a:prstGeom prst="rect">
            <a:avLst/>
          </a:prstGeom>
        </p:spPr>
        <p:txBody>
          <a:bodyPr lIns="0" tIns="0" rIns="0" bIns="0" rtlCol="0" anchor="t">
            <a:spAutoFit/>
          </a:bodyPr>
          <a:lstStyle/>
          <a:p>
            <a:pPr algn="ctr">
              <a:lnSpc>
                <a:spcPts val="9099"/>
              </a:lnSpc>
            </a:pPr>
            <a:r>
              <a:rPr lang="en-US" sz="6498">
                <a:solidFill>
                  <a:srgbClr val="110E18"/>
                </a:solidFill>
                <a:latin typeface="Fraunces Bold"/>
              </a:rPr>
              <a:t>1. Khái niệm</a:t>
            </a:r>
          </a:p>
        </p:txBody>
      </p:sp>
      <p:grpSp>
        <p:nvGrpSpPr>
          <p:cNvPr id="8" name="Group 8"/>
          <p:cNvGrpSpPr/>
          <p:nvPr/>
        </p:nvGrpSpPr>
        <p:grpSpPr>
          <a:xfrm>
            <a:off x="356814" y="5537097"/>
            <a:ext cx="4658070" cy="4741038"/>
            <a:chOff x="0" y="0"/>
            <a:chExt cx="6210760" cy="6321384"/>
          </a:xfrm>
        </p:grpSpPr>
        <p:sp>
          <p:nvSpPr>
            <p:cNvPr id="9" name="Freeform 9"/>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a:p>
          </p:txBody>
        </p:sp>
      </p:grpSp>
      <p:sp>
        <p:nvSpPr>
          <p:cNvPr id="10" name="TextBox 10"/>
          <p:cNvSpPr txBox="1"/>
          <p:nvPr/>
        </p:nvSpPr>
        <p:spPr>
          <a:xfrm>
            <a:off x="3454909" y="4458981"/>
            <a:ext cx="10823590" cy="4171014"/>
          </a:xfrm>
          <a:prstGeom prst="rect">
            <a:avLst/>
          </a:prstGeom>
        </p:spPr>
        <p:txBody>
          <a:bodyPr lIns="0" tIns="0" rIns="0" bIns="0" rtlCol="0" anchor="t">
            <a:spAutoFit/>
          </a:bodyPr>
          <a:lstStyle/>
          <a:p>
            <a:pPr algn="just">
              <a:lnSpc>
                <a:spcPts val="6580"/>
              </a:lnSpc>
            </a:pPr>
            <a:r>
              <a:rPr lang="en-US" sz="4700">
                <a:solidFill>
                  <a:srgbClr val="110E18"/>
                </a:solidFill>
                <a:latin typeface="Roboto Condensed"/>
              </a:rPr>
              <a:t>Thành phần biệt lập là thành phần </a:t>
            </a:r>
            <a:r>
              <a:rPr lang="en-US" sz="4700" b="1">
                <a:solidFill>
                  <a:srgbClr val="110E18"/>
                </a:solidFill>
                <a:latin typeface="Roboto Condensed"/>
              </a:rPr>
              <a:t>không nằm trong cấu trúc cú pháp của câu </a:t>
            </a:r>
            <a:r>
              <a:rPr lang="en-US" sz="4700">
                <a:solidFill>
                  <a:srgbClr val="110E18"/>
                </a:solidFill>
                <a:latin typeface="Roboto Condensed"/>
              </a:rPr>
              <a:t>(chủ ngữ, vị ngữ, trạng ngữ, định ngữ, bổ ngữ) và </a:t>
            </a:r>
            <a:r>
              <a:rPr lang="en-US" sz="4700" b="1">
                <a:solidFill>
                  <a:srgbClr val="110E18"/>
                </a:solidFill>
                <a:latin typeface="Roboto Condensed"/>
              </a:rPr>
              <a:t>cũng không tham gia vào việc diễn đạt nghĩa sự việc của câu.</a:t>
            </a:r>
          </a:p>
        </p:txBody>
      </p:sp>
      <p:grpSp>
        <p:nvGrpSpPr>
          <p:cNvPr id="11" name="Group 11"/>
          <p:cNvGrpSpPr/>
          <p:nvPr/>
        </p:nvGrpSpPr>
        <p:grpSpPr>
          <a:xfrm rot="9017716">
            <a:off x="16627533" y="7582972"/>
            <a:ext cx="985742" cy="1033543"/>
            <a:chOff x="0" y="0"/>
            <a:chExt cx="1314322" cy="1378057"/>
          </a:xfrm>
        </p:grpSpPr>
        <p:sp>
          <p:nvSpPr>
            <p:cNvPr id="12" name="Freeform 12"/>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7"/>
              <a:stretch>
                <a:fillRect l="-19" r="-19" b="1"/>
              </a:stretch>
            </a:blipFill>
          </p:spPr>
          <p:txBody>
            <a:bodyPr/>
            <a:lstStyle/>
            <a:p>
              <a:endParaRPr lang="en-GB"/>
            </a:p>
          </p:txBody>
        </p:sp>
      </p:grpSp>
      <p:grpSp>
        <p:nvGrpSpPr>
          <p:cNvPr id="13" name="Group 13"/>
          <p:cNvGrpSpPr/>
          <p:nvPr/>
        </p:nvGrpSpPr>
        <p:grpSpPr>
          <a:xfrm rot="-6845318">
            <a:off x="16665302" y="9072062"/>
            <a:ext cx="985741" cy="1033543"/>
            <a:chOff x="0" y="0"/>
            <a:chExt cx="1314322" cy="1378057"/>
          </a:xfrm>
        </p:grpSpPr>
        <p:sp>
          <p:nvSpPr>
            <p:cNvPr id="14" name="Freeform 14"/>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8"/>
              <a:stretch>
                <a:fillRect l="-19" r="-19" b="1"/>
              </a:stretch>
            </a:blipFill>
          </p:spPr>
          <p:txBody>
            <a:bodyPr/>
            <a:lstStyle/>
            <a:p>
              <a:endParaRPr lang="en-GB"/>
            </a:p>
          </p:txBody>
        </p:sp>
      </p:grpSp>
      <p:grpSp>
        <p:nvGrpSpPr>
          <p:cNvPr id="15" name="Group 15"/>
          <p:cNvGrpSpPr/>
          <p:nvPr/>
        </p:nvGrpSpPr>
        <p:grpSpPr>
          <a:xfrm rot="5392076">
            <a:off x="15808414" y="8551890"/>
            <a:ext cx="985742" cy="1033543"/>
            <a:chOff x="0" y="0"/>
            <a:chExt cx="1314322" cy="1378057"/>
          </a:xfrm>
        </p:grpSpPr>
        <p:sp>
          <p:nvSpPr>
            <p:cNvPr id="16" name="Freeform 16"/>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9"/>
              <a:stretch>
                <a:fillRect l="-19" r="-19" b="1"/>
              </a:stretch>
            </a:blipFill>
          </p:spPr>
          <p:txBody>
            <a:bodyPr/>
            <a:lstStyle/>
            <a:p>
              <a:endParaRPr lang="en-GB"/>
            </a:p>
          </p:txBody>
        </p:sp>
      </p:grpSp>
      <p:sp>
        <p:nvSpPr>
          <p:cNvPr id="17" name="Freeform 17"/>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8" name="TextBox 18"/>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a:off x="642546" y="3767607"/>
            <a:ext cx="3653557" cy="5624409"/>
            <a:chOff x="0" y="0"/>
            <a:chExt cx="4871409" cy="7499212"/>
          </a:xfrm>
        </p:grpSpPr>
        <p:sp>
          <p:nvSpPr>
            <p:cNvPr id="5" name="Freeform 5"/>
            <p:cNvSpPr/>
            <p:nvPr/>
          </p:nvSpPr>
          <p:spPr>
            <a:xfrm>
              <a:off x="0" y="0"/>
              <a:ext cx="4871466" cy="7499223"/>
            </a:xfrm>
            <a:custGeom>
              <a:avLst/>
              <a:gdLst/>
              <a:ahLst/>
              <a:cxnLst/>
              <a:rect l="l" t="t" r="r" b="b"/>
              <a:pathLst>
                <a:path w="4871466" h="7499223">
                  <a:moveTo>
                    <a:pt x="0" y="0"/>
                  </a:moveTo>
                  <a:lnTo>
                    <a:pt x="4871466" y="0"/>
                  </a:lnTo>
                  <a:lnTo>
                    <a:pt x="4871466" y="7499223"/>
                  </a:lnTo>
                  <a:lnTo>
                    <a:pt x="0" y="7499223"/>
                  </a:lnTo>
                  <a:lnTo>
                    <a:pt x="0" y="0"/>
                  </a:lnTo>
                  <a:close/>
                </a:path>
              </a:pathLst>
            </a:custGeom>
            <a:blipFill>
              <a:blip r:embed="rId3"/>
              <a:stretch>
                <a:fillRect l="-22543" r="-22542"/>
              </a:stretch>
            </a:blipFill>
          </p:spPr>
          <p:txBody>
            <a:bodyPr/>
            <a:lstStyle/>
            <a:p>
              <a:endParaRPr lang="en-GB"/>
            </a:p>
          </p:txBody>
        </p:sp>
      </p:grpSp>
      <p:sp>
        <p:nvSpPr>
          <p:cNvPr id="6" name="TextBox 6"/>
          <p:cNvSpPr txBox="1"/>
          <p:nvPr/>
        </p:nvSpPr>
        <p:spPr>
          <a:xfrm>
            <a:off x="993650" y="4764378"/>
            <a:ext cx="2951349" cy="3755722"/>
          </a:xfrm>
          <a:prstGeom prst="rect">
            <a:avLst/>
          </a:prstGeom>
        </p:spPr>
        <p:txBody>
          <a:bodyPr lIns="0" tIns="0" rIns="0" bIns="0" rtlCol="0" anchor="t">
            <a:spAutoFit/>
          </a:bodyPr>
          <a:lstStyle/>
          <a:p>
            <a:pPr algn="ctr">
              <a:lnSpc>
                <a:spcPts val="4231"/>
              </a:lnSpc>
            </a:pPr>
            <a:r>
              <a:rPr lang="en-US" sz="3022">
                <a:solidFill>
                  <a:srgbClr val="000000"/>
                </a:solidFill>
                <a:latin typeface="Roboto Condensed Bold"/>
              </a:rPr>
              <a:t>TP tình thái</a:t>
            </a:r>
            <a:r>
              <a:rPr lang="en-US" sz="3022">
                <a:solidFill>
                  <a:srgbClr val="000000"/>
                </a:solidFill>
                <a:latin typeface="Roboto Condensed"/>
              </a:rPr>
              <a:t>: thành phần thể hiện thái độ, cách đánh giá của người nói (người viết) đối với sự việc được nói tới trong câu. </a:t>
            </a:r>
          </a:p>
        </p:txBody>
      </p:sp>
      <p:sp>
        <p:nvSpPr>
          <p:cNvPr id="7" name="Freeform 7"/>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TextBox 8"/>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sp>
        <p:nvSpPr>
          <p:cNvPr id="9" name="TextBox 9"/>
          <p:cNvSpPr txBox="1"/>
          <p:nvPr/>
        </p:nvSpPr>
        <p:spPr>
          <a:xfrm>
            <a:off x="1702497" y="2404117"/>
            <a:ext cx="14883006" cy="965835"/>
          </a:xfrm>
          <a:prstGeom prst="rect">
            <a:avLst/>
          </a:prstGeom>
        </p:spPr>
        <p:txBody>
          <a:bodyPr lIns="0" tIns="0" rIns="0" bIns="0" rtlCol="0" anchor="t">
            <a:spAutoFit/>
          </a:bodyPr>
          <a:lstStyle/>
          <a:p>
            <a:pPr algn="ctr">
              <a:lnSpc>
                <a:spcPts val="7138"/>
              </a:lnSpc>
            </a:pPr>
            <a:r>
              <a:rPr lang="en-US" sz="5098">
                <a:solidFill>
                  <a:srgbClr val="110E18"/>
                </a:solidFill>
                <a:latin typeface="Fraunces Bold"/>
              </a:rPr>
              <a:t>2. Các thành phần biệt lập</a:t>
            </a:r>
          </a:p>
        </p:txBody>
      </p:sp>
      <p:grpSp>
        <p:nvGrpSpPr>
          <p:cNvPr id="10" name="Group 10"/>
          <p:cNvGrpSpPr/>
          <p:nvPr/>
        </p:nvGrpSpPr>
        <p:grpSpPr>
          <a:xfrm>
            <a:off x="4930614" y="3767607"/>
            <a:ext cx="3616736" cy="6093207"/>
            <a:chOff x="0" y="0"/>
            <a:chExt cx="4822315" cy="8124276"/>
          </a:xfrm>
        </p:grpSpPr>
        <p:sp>
          <p:nvSpPr>
            <p:cNvPr id="11" name="Freeform 11"/>
            <p:cNvSpPr/>
            <p:nvPr/>
          </p:nvSpPr>
          <p:spPr>
            <a:xfrm>
              <a:off x="0" y="0"/>
              <a:ext cx="4822317" cy="8124317"/>
            </a:xfrm>
            <a:custGeom>
              <a:avLst/>
              <a:gdLst/>
              <a:ahLst/>
              <a:cxnLst/>
              <a:rect l="l" t="t" r="r" b="b"/>
              <a:pathLst>
                <a:path w="4822317" h="8124317">
                  <a:moveTo>
                    <a:pt x="0" y="0"/>
                  </a:moveTo>
                  <a:lnTo>
                    <a:pt x="4822317" y="0"/>
                  </a:lnTo>
                  <a:lnTo>
                    <a:pt x="4822317" y="8124317"/>
                  </a:lnTo>
                  <a:lnTo>
                    <a:pt x="0" y="8124317"/>
                  </a:lnTo>
                  <a:lnTo>
                    <a:pt x="0" y="0"/>
                  </a:lnTo>
                  <a:close/>
                </a:path>
              </a:pathLst>
            </a:custGeom>
            <a:blipFill>
              <a:blip r:embed="rId3"/>
              <a:stretch>
                <a:fillRect l="-29497" r="-29497"/>
              </a:stretch>
            </a:blipFill>
          </p:spPr>
          <p:txBody>
            <a:bodyPr/>
            <a:lstStyle/>
            <a:p>
              <a:endParaRPr lang="en-GB"/>
            </a:p>
          </p:txBody>
        </p:sp>
      </p:grpSp>
      <p:sp>
        <p:nvSpPr>
          <p:cNvPr id="12" name="TextBox 12"/>
          <p:cNvSpPr txBox="1"/>
          <p:nvPr/>
        </p:nvSpPr>
        <p:spPr>
          <a:xfrm>
            <a:off x="5278180" y="4753157"/>
            <a:ext cx="2921605" cy="4244529"/>
          </a:xfrm>
          <a:prstGeom prst="rect">
            <a:avLst/>
          </a:prstGeom>
        </p:spPr>
        <p:txBody>
          <a:bodyPr lIns="0" tIns="0" rIns="0" bIns="0" rtlCol="0" anchor="t">
            <a:spAutoFit/>
          </a:bodyPr>
          <a:lstStyle/>
          <a:p>
            <a:pPr algn="ctr">
              <a:lnSpc>
                <a:spcPts val="4188"/>
              </a:lnSpc>
            </a:pPr>
            <a:r>
              <a:rPr lang="en-US" sz="2992">
                <a:solidFill>
                  <a:srgbClr val="000000"/>
                </a:solidFill>
                <a:latin typeface="Roboto Condensed Bold"/>
              </a:rPr>
              <a:t>TP cảm thán:</a:t>
            </a:r>
            <a:r>
              <a:rPr lang="en-US" sz="2992">
                <a:solidFill>
                  <a:srgbClr val="000000"/>
                </a:solidFill>
                <a:latin typeface="Roboto Condensed"/>
              </a:rPr>
              <a:t> thành phần được dùng để bộc lộ trực tiếp tình cảm, cảm xúc của người nói, người viết (vui, buồn, ngạc nhiên, tức giận,...). </a:t>
            </a:r>
          </a:p>
        </p:txBody>
      </p:sp>
      <p:grpSp>
        <p:nvGrpSpPr>
          <p:cNvPr id="13" name="Group 13"/>
          <p:cNvGrpSpPr/>
          <p:nvPr/>
        </p:nvGrpSpPr>
        <p:grpSpPr>
          <a:xfrm>
            <a:off x="9217626" y="3655537"/>
            <a:ext cx="3677976" cy="6188548"/>
            <a:chOff x="0" y="0"/>
            <a:chExt cx="4903968" cy="8251397"/>
          </a:xfrm>
        </p:grpSpPr>
        <p:sp>
          <p:nvSpPr>
            <p:cNvPr id="14" name="Freeform 14"/>
            <p:cNvSpPr/>
            <p:nvPr/>
          </p:nvSpPr>
          <p:spPr>
            <a:xfrm>
              <a:off x="0" y="0"/>
              <a:ext cx="4903978" cy="8251444"/>
            </a:xfrm>
            <a:custGeom>
              <a:avLst/>
              <a:gdLst/>
              <a:ahLst/>
              <a:cxnLst/>
              <a:rect l="l" t="t" r="r" b="b"/>
              <a:pathLst>
                <a:path w="4903978" h="8251444">
                  <a:moveTo>
                    <a:pt x="0" y="0"/>
                  </a:moveTo>
                  <a:lnTo>
                    <a:pt x="4903978" y="0"/>
                  </a:lnTo>
                  <a:lnTo>
                    <a:pt x="4903978" y="8251444"/>
                  </a:lnTo>
                  <a:lnTo>
                    <a:pt x="0" y="8251444"/>
                  </a:lnTo>
                  <a:lnTo>
                    <a:pt x="0" y="0"/>
                  </a:lnTo>
                  <a:close/>
                </a:path>
              </a:pathLst>
            </a:custGeom>
            <a:blipFill>
              <a:blip r:embed="rId3"/>
              <a:stretch>
                <a:fillRect l="-29340" r="-29340"/>
              </a:stretch>
            </a:blipFill>
          </p:spPr>
          <p:txBody>
            <a:bodyPr/>
            <a:lstStyle/>
            <a:p>
              <a:endParaRPr lang="en-GB"/>
            </a:p>
          </p:txBody>
        </p:sp>
      </p:grpSp>
      <p:sp>
        <p:nvSpPr>
          <p:cNvPr id="15" name="TextBox 15"/>
          <p:cNvSpPr txBox="1"/>
          <p:nvPr/>
        </p:nvSpPr>
        <p:spPr>
          <a:xfrm>
            <a:off x="9571076" y="4659750"/>
            <a:ext cx="2971075" cy="4306592"/>
          </a:xfrm>
          <a:prstGeom prst="rect">
            <a:avLst/>
          </a:prstGeom>
        </p:spPr>
        <p:txBody>
          <a:bodyPr lIns="0" tIns="0" rIns="0" bIns="0" rtlCol="0" anchor="t">
            <a:spAutoFit/>
          </a:bodyPr>
          <a:lstStyle/>
          <a:p>
            <a:pPr algn="ctr">
              <a:lnSpc>
                <a:spcPts val="4260"/>
              </a:lnSpc>
            </a:pPr>
            <a:r>
              <a:rPr lang="en-US" sz="3042">
                <a:solidFill>
                  <a:srgbClr val="000000"/>
                </a:solidFill>
                <a:latin typeface="Roboto Condensed Bold"/>
              </a:rPr>
              <a:t>TP gọi - đáp: </a:t>
            </a:r>
            <a:r>
              <a:rPr lang="en-US" sz="3042">
                <a:solidFill>
                  <a:srgbClr val="000000"/>
                </a:solidFill>
                <a:latin typeface="Roboto Condensed"/>
              </a:rPr>
              <a:t>thành phần được dùng để tạo lập hoặc duy trì quan hệ giao tiếp, được đánh dấu bằng những từ ngữ gọi - đáp như: ơi, thưa, dạ, vâng,..</a:t>
            </a:r>
          </a:p>
        </p:txBody>
      </p:sp>
      <p:grpSp>
        <p:nvGrpSpPr>
          <p:cNvPr id="16" name="Group 16"/>
          <p:cNvGrpSpPr/>
          <p:nvPr/>
        </p:nvGrpSpPr>
        <p:grpSpPr>
          <a:xfrm>
            <a:off x="13581324" y="3484253"/>
            <a:ext cx="3677976" cy="5655148"/>
            <a:chOff x="0" y="0"/>
            <a:chExt cx="4903968" cy="7540197"/>
          </a:xfrm>
        </p:grpSpPr>
        <p:sp>
          <p:nvSpPr>
            <p:cNvPr id="17" name="Freeform 17"/>
            <p:cNvSpPr/>
            <p:nvPr/>
          </p:nvSpPr>
          <p:spPr>
            <a:xfrm>
              <a:off x="0" y="0"/>
              <a:ext cx="4903978" cy="7540244"/>
            </a:xfrm>
            <a:custGeom>
              <a:avLst/>
              <a:gdLst/>
              <a:ahLst/>
              <a:cxnLst/>
              <a:rect l="l" t="t" r="r" b="b"/>
              <a:pathLst>
                <a:path w="4903978" h="7540244">
                  <a:moveTo>
                    <a:pt x="0" y="0"/>
                  </a:moveTo>
                  <a:lnTo>
                    <a:pt x="4903978" y="0"/>
                  </a:lnTo>
                  <a:lnTo>
                    <a:pt x="4903978" y="7540244"/>
                  </a:lnTo>
                  <a:lnTo>
                    <a:pt x="0" y="7540244"/>
                  </a:lnTo>
                  <a:lnTo>
                    <a:pt x="0" y="0"/>
                  </a:lnTo>
                  <a:close/>
                </a:path>
              </a:pathLst>
            </a:custGeom>
            <a:blipFill>
              <a:blip r:embed="rId3"/>
              <a:stretch>
                <a:fillRect l="-22478" r="-22477"/>
              </a:stretch>
            </a:blipFill>
          </p:spPr>
          <p:txBody>
            <a:bodyPr/>
            <a:lstStyle/>
            <a:p>
              <a:endParaRPr lang="en-GB"/>
            </a:p>
          </p:txBody>
        </p:sp>
      </p:grpSp>
      <p:sp>
        <p:nvSpPr>
          <p:cNvPr id="18" name="TextBox 18"/>
          <p:cNvSpPr txBox="1"/>
          <p:nvPr/>
        </p:nvSpPr>
        <p:spPr>
          <a:xfrm>
            <a:off x="13934774" y="4488466"/>
            <a:ext cx="2971075" cy="3773192"/>
          </a:xfrm>
          <a:prstGeom prst="rect">
            <a:avLst/>
          </a:prstGeom>
        </p:spPr>
        <p:txBody>
          <a:bodyPr lIns="0" tIns="0" rIns="0" bIns="0" rtlCol="0" anchor="t">
            <a:spAutoFit/>
          </a:bodyPr>
          <a:lstStyle/>
          <a:p>
            <a:pPr algn="ctr">
              <a:lnSpc>
                <a:spcPts val="4260"/>
              </a:lnSpc>
            </a:pPr>
            <a:r>
              <a:rPr lang="en-US" sz="3042">
                <a:solidFill>
                  <a:srgbClr val="000000"/>
                </a:solidFill>
                <a:latin typeface="Roboto Condensed Bold"/>
              </a:rPr>
              <a:t>TP chêm xen (phụ chú):</a:t>
            </a:r>
            <a:r>
              <a:rPr lang="en-US" sz="3042">
                <a:solidFill>
                  <a:srgbClr val="000000"/>
                </a:solidFill>
                <a:latin typeface="Roboto Condensed"/>
              </a:rPr>
              <a:t> thành phần được dùng để bổ sung, làm rõ thêm một đối tượng nào dó trong câu.</a:t>
            </a:r>
          </a:p>
          <a:p>
            <a:pPr algn="ctr">
              <a:lnSpc>
                <a:spcPts val="4260"/>
              </a:lnSpc>
            </a:pPr>
            <a:endParaRPr lang="en-US" sz="3042">
              <a:solidFill>
                <a:srgbClr val="000000"/>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250277" y="8177639"/>
            <a:ext cx="985742" cy="1033543"/>
            <a:chOff x="0" y="0"/>
            <a:chExt cx="1314323"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953233" y="9055351"/>
            <a:ext cx="985742" cy="1033543"/>
            <a:chOff x="0" y="0"/>
            <a:chExt cx="1314323"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8558" y="9417593"/>
            <a:ext cx="985742" cy="1033543"/>
            <a:chOff x="0" y="0"/>
            <a:chExt cx="1314323"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400000">
            <a:off x="1366698" y="1857984"/>
            <a:ext cx="3952830" cy="5663368"/>
            <a:chOff x="0" y="0"/>
            <a:chExt cx="5270440" cy="7551157"/>
          </a:xfrm>
        </p:grpSpPr>
        <p:sp>
          <p:nvSpPr>
            <p:cNvPr id="11" name="Freeform 11"/>
            <p:cNvSpPr/>
            <p:nvPr/>
          </p:nvSpPr>
          <p:spPr>
            <a:xfrm>
              <a:off x="0" y="0"/>
              <a:ext cx="5270500" cy="7551166"/>
            </a:xfrm>
            <a:custGeom>
              <a:avLst/>
              <a:gdLst/>
              <a:ahLst/>
              <a:cxnLst/>
              <a:rect l="l" t="t" r="r" b="b"/>
              <a:pathLst>
                <a:path w="5270500" h="7551166">
                  <a:moveTo>
                    <a:pt x="0" y="0"/>
                  </a:moveTo>
                  <a:lnTo>
                    <a:pt x="5270500" y="0"/>
                  </a:lnTo>
                  <a:lnTo>
                    <a:pt x="5270500" y="7551166"/>
                  </a:lnTo>
                  <a:lnTo>
                    <a:pt x="0" y="7551166"/>
                  </a:lnTo>
                  <a:lnTo>
                    <a:pt x="0" y="0"/>
                  </a:lnTo>
                  <a:close/>
                </a:path>
              </a:pathLst>
            </a:custGeom>
            <a:blipFill>
              <a:blip r:embed="rId6"/>
              <a:stretch>
                <a:fillRect l="-446" r="-445"/>
              </a:stretch>
            </a:blipFill>
          </p:spPr>
          <p:txBody>
            <a:bodyPr/>
            <a:lstStyle/>
            <a:p>
              <a:endParaRPr lang="en-GB"/>
            </a:p>
          </p:txBody>
        </p:sp>
      </p:grpSp>
      <p:sp>
        <p:nvSpPr>
          <p:cNvPr id="12" name="TextBox 12"/>
          <p:cNvSpPr txBox="1"/>
          <p:nvPr/>
        </p:nvSpPr>
        <p:spPr>
          <a:xfrm>
            <a:off x="1459356" y="3052955"/>
            <a:ext cx="3767515" cy="2948436"/>
          </a:xfrm>
          <a:prstGeom prst="rect">
            <a:avLst/>
          </a:prstGeom>
        </p:spPr>
        <p:txBody>
          <a:bodyPr lIns="0" tIns="0" rIns="0" bIns="0" rtlCol="0" anchor="t">
            <a:spAutoFit/>
          </a:bodyPr>
          <a:lstStyle/>
          <a:p>
            <a:pPr algn="ctr">
              <a:lnSpc>
                <a:spcPts val="7967"/>
              </a:lnSpc>
            </a:pPr>
            <a:r>
              <a:rPr lang="en-US" sz="4800">
                <a:solidFill>
                  <a:schemeClr val="tx2"/>
                </a:solidFill>
                <a:latin typeface="#9Slide07 Crocante" panose="02000000000000000000" pitchFamily="2" charset="0"/>
              </a:rPr>
              <a:t>Chinh phục thành phần biệt lập</a:t>
            </a:r>
          </a:p>
        </p:txBody>
      </p:sp>
      <p:sp>
        <p:nvSpPr>
          <p:cNvPr id="13" name="Freeform 13"/>
          <p:cNvSpPr/>
          <p:nvPr/>
        </p:nvSpPr>
        <p:spPr>
          <a:xfrm>
            <a:off x="642546" y="632238"/>
            <a:ext cx="17035072" cy="1981312"/>
          </a:xfrm>
          <a:custGeom>
            <a:avLst/>
            <a:gdLst/>
            <a:ahLst/>
            <a:cxnLst/>
            <a:rect l="l" t="t" r="r" b="b"/>
            <a:pathLst>
              <a:path w="17035072" h="1981312">
                <a:moveTo>
                  <a:pt x="0" y="0"/>
                </a:moveTo>
                <a:lnTo>
                  <a:pt x="17035072" y="0"/>
                </a:lnTo>
                <a:lnTo>
                  <a:pt x="17035072" y="1981312"/>
                </a:lnTo>
                <a:lnTo>
                  <a:pt x="0" y="19813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4" name="TextBox 14"/>
          <p:cNvSpPr txBox="1"/>
          <p:nvPr/>
        </p:nvSpPr>
        <p:spPr>
          <a:xfrm>
            <a:off x="1028700" y="573479"/>
            <a:ext cx="16230600" cy="1898656"/>
          </a:xfrm>
          <a:prstGeom prst="rect">
            <a:avLst/>
          </a:prstGeom>
        </p:spPr>
        <p:txBody>
          <a:bodyPr lIns="0" tIns="0" rIns="0" bIns="0" rtlCol="0" anchor="t">
            <a:spAutoFit/>
          </a:bodyPr>
          <a:lstStyle/>
          <a:p>
            <a:pPr algn="ctr">
              <a:lnSpc>
                <a:spcPts val="13998"/>
              </a:lnSpc>
            </a:pPr>
            <a:r>
              <a:rPr lang="en-US" sz="9999">
                <a:solidFill>
                  <a:srgbClr val="FFFFFF"/>
                </a:solidFill>
                <a:latin typeface="Fraunces"/>
              </a:rPr>
              <a:t>II. THỰC HÀNH</a:t>
            </a:r>
          </a:p>
        </p:txBody>
      </p:sp>
      <p:grpSp>
        <p:nvGrpSpPr>
          <p:cNvPr id="15" name="Group 15"/>
          <p:cNvGrpSpPr/>
          <p:nvPr/>
        </p:nvGrpSpPr>
        <p:grpSpPr>
          <a:xfrm rot="-10800000">
            <a:off x="14655410" y="7149579"/>
            <a:ext cx="3946039" cy="4016325"/>
            <a:chOff x="0" y="0"/>
            <a:chExt cx="5261385" cy="5355100"/>
          </a:xfrm>
        </p:grpSpPr>
        <p:sp>
          <p:nvSpPr>
            <p:cNvPr id="16" name="Freeform 16"/>
            <p:cNvSpPr/>
            <p:nvPr/>
          </p:nvSpPr>
          <p:spPr>
            <a:xfrm>
              <a:off x="0" y="0"/>
              <a:ext cx="5261356" cy="5355082"/>
            </a:xfrm>
            <a:custGeom>
              <a:avLst/>
              <a:gdLst/>
              <a:ahLst/>
              <a:cxnLst/>
              <a:rect l="l" t="t" r="r" b="b"/>
              <a:pathLst>
                <a:path w="5261356" h="5355082">
                  <a:moveTo>
                    <a:pt x="0" y="0"/>
                  </a:moveTo>
                  <a:lnTo>
                    <a:pt x="5261356" y="0"/>
                  </a:lnTo>
                  <a:lnTo>
                    <a:pt x="5261356" y="5355082"/>
                  </a:lnTo>
                  <a:lnTo>
                    <a:pt x="0" y="5355082"/>
                  </a:lnTo>
                  <a:lnTo>
                    <a:pt x="0" y="0"/>
                  </a:lnTo>
                  <a:close/>
                </a:path>
              </a:pathLst>
            </a:custGeom>
            <a:blipFill>
              <a:blip r:embed="rId9"/>
              <a:stretch>
                <a:fillRect l="-46" r="-46"/>
              </a:stretch>
            </a:blipFill>
          </p:spPr>
          <p:txBody>
            <a:bodyPr/>
            <a:lstStyle/>
            <a:p>
              <a:endParaRPr lang="en-GB"/>
            </a:p>
          </p:txBody>
        </p:sp>
      </p:grpSp>
      <p:grpSp>
        <p:nvGrpSpPr>
          <p:cNvPr id="17" name="Group 17"/>
          <p:cNvGrpSpPr/>
          <p:nvPr/>
        </p:nvGrpSpPr>
        <p:grpSpPr>
          <a:xfrm>
            <a:off x="5226870" y="6904208"/>
            <a:ext cx="1311761" cy="1163890"/>
            <a:chOff x="0" y="0"/>
            <a:chExt cx="1749015" cy="1551853"/>
          </a:xfrm>
        </p:grpSpPr>
        <p:sp>
          <p:nvSpPr>
            <p:cNvPr id="18" name="Freeform 18"/>
            <p:cNvSpPr/>
            <p:nvPr/>
          </p:nvSpPr>
          <p:spPr>
            <a:xfrm>
              <a:off x="0" y="0"/>
              <a:ext cx="1749044" cy="1551813"/>
            </a:xfrm>
            <a:custGeom>
              <a:avLst/>
              <a:gdLst/>
              <a:ahLst/>
              <a:cxnLst/>
              <a:rect l="l" t="t" r="r" b="b"/>
              <a:pathLst>
                <a:path w="1749044" h="1551813">
                  <a:moveTo>
                    <a:pt x="0" y="0"/>
                  </a:moveTo>
                  <a:lnTo>
                    <a:pt x="1749044" y="0"/>
                  </a:lnTo>
                  <a:lnTo>
                    <a:pt x="1749044" y="1551813"/>
                  </a:lnTo>
                  <a:lnTo>
                    <a:pt x="0" y="1551813"/>
                  </a:lnTo>
                  <a:lnTo>
                    <a:pt x="0" y="0"/>
                  </a:lnTo>
                  <a:close/>
                </a:path>
              </a:pathLst>
            </a:custGeom>
            <a:blipFill>
              <a:blip r:embed="rId10"/>
              <a:stretch>
                <a:fillRect t="-227" r="1" b="-229"/>
              </a:stretch>
            </a:blipFill>
          </p:spPr>
          <p:txBody>
            <a:bodyPr/>
            <a:lstStyle/>
            <a:p>
              <a:endParaRPr lang="en-GB"/>
            </a:p>
          </p:txBody>
        </p:sp>
      </p:grpSp>
      <p:grpSp>
        <p:nvGrpSpPr>
          <p:cNvPr id="19" name="Group 19"/>
          <p:cNvGrpSpPr/>
          <p:nvPr/>
        </p:nvGrpSpPr>
        <p:grpSpPr>
          <a:xfrm>
            <a:off x="6812972" y="3877142"/>
            <a:ext cx="10864646" cy="5815334"/>
            <a:chOff x="0" y="0"/>
            <a:chExt cx="14486195" cy="7753779"/>
          </a:xfrm>
        </p:grpSpPr>
        <p:sp>
          <p:nvSpPr>
            <p:cNvPr id="20" name="Freeform 20"/>
            <p:cNvSpPr/>
            <p:nvPr/>
          </p:nvSpPr>
          <p:spPr>
            <a:xfrm>
              <a:off x="0" y="0"/>
              <a:ext cx="14486255" cy="7753731"/>
            </a:xfrm>
            <a:custGeom>
              <a:avLst/>
              <a:gdLst/>
              <a:ahLst/>
              <a:cxnLst/>
              <a:rect l="l" t="t" r="r" b="b"/>
              <a:pathLst>
                <a:path w="14486255" h="7753731">
                  <a:moveTo>
                    <a:pt x="0" y="0"/>
                  </a:moveTo>
                  <a:lnTo>
                    <a:pt x="14486255" y="0"/>
                  </a:lnTo>
                  <a:lnTo>
                    <a:pt x="14486255" y="7753731"/>
                  </a:lnTo>
                  <a:lnTo>
                    <a:pt x="0" y="7753731"/>
                  </a:lnTo>
                  <a:lnTo>
                    <a:pt x="0" y="0"/>
                  </a:lnTo>
                  <a:close/>
                </a:path>
              </a:pathLst>
            </a:custGeom>
            <a:blipFill>
              <a:blip r:embed="rId11"/>
              <a:stretch>
                <a:fillRect t="-49144" b="-49145"/>
              </a:stretch>
            </a:blipFill>
          </p:spPr>
          <p:txBody>
            <a:bodyPr/>
            <a:lstStyle/>
            <a:p>
              <a:endParaRPr lang="en-GB"/>
            </a:p>
          </p:txBody>
        </p:sp>
      </p:grpSp>
      <p:sp>
        <p:nvSpPr>
          <p:cNvPr id="21" name="TextBox 21"/>
          <p:cNvSpPr txBox="1"/>
          <p:nvPr/>
        </p:nvSpPr>
        <p:spPr>
          <a:xfrm>
            <a:off x="6812972" y="4087373"/>
            <a:ext cx="10446328" cy="5547944"/>
          </a:xfrm>
          <a:prstGeom prst="rect">
            <a:avLst/>
          </a:prstGeom>
        </p:spPr>
        <p:txBody>
          <a:bodyPr lIns="0" tIns="0" rIns="0" bIns="0" rtlCol="0" anchor="t">
            <a:spAutoFit/>
          </a:bodyPr>
          <a:lstStyle/>
          <a:p>
            <a:pPr marL="902601" lvl="2" indent="-300867" algn="just">
              <a:lnSpc>
                <a:spcPts val="5527"/>
              </a:lnSpc>
              <a:buFont typeface="Arial"/>
              <a:buChar char="⚬"/>
            </a:pPr>
            <a:r>
              <a:rPr lang="en-US" sz="3948">
                <a:solidFill>
                  <a:srgbClr val="000000"/>
                </a:solidFill>
                <a:latin typeface="Roboto Condensed"/>
              </a:rPr>
              <a:t>HS làm việc nhóm 5-6 bạn/nhóm, các nhóm thực hiện lần lượt các thử thách. </a:t>
            </a:r>
          </a:p>
          <a:p>
            <a:pPr marL="902513" lvl="2" indent="-300838" algn="just">
              <a:lnSpc>
                <a:spcPts val="5527"/>
              </a:lnSpc>
              <a:buFont typeface="Arial"/>
              <a:buChar char="⚬"/>
            </a:pPr>
            <a:r>
              <a:rPr lang="en-US" sz="3948">
                <a:solidFill>
                  <a:srgbClr val="000000"/>
                </a:solidFill>
                <a:latin typeface="Roboto Condensed"/>
              </a:rPr>
              <a:t>Nhóm nào nhanh nhất và chính xác thử thách được đóng dấu “Thông tuyến” để sang chặng tiếp theo. Khi chưa nhận được dấu của GV thì chưa được làm chặng thử thách mới. Nhóm đến đích đầu tiên sẽ nhận được món quà từ GV.</a:t>
            </a:r>
          </a:p>
          <a:p>
            <a:pPr algn="just">
              <a:lnSpc>
                <a:spcPts val="5527"/>
              </a:lnSpc>
            </a:pPr>
            <a:endParaRPr lang="en-US" sz="3948">
              <a:solidFill>
                <a:srgbClr val="000000"/>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250277" y="8177639"/>
            <a:ext cx="985742" cy="1033543"/>
            <a:chOff x="0" y="0"/>
            <a:chExt cx="1314323"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953233" y="9055351"/>
            <a:ext cx="985742" cy="1033543"/>
            <a:chOff x="0" y="0"/>
            <a:chExt cx="1314323"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8558" y="9417593"/>
            <a:ext cx="985742" cy="1033543"/>
            <a:chOff x="0" y="0"/>
            <a:chExt cx="1314323"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400000">
            <a:off x="1366698" y="1857984"/>
            <a:ext cx="3952830" cy="5663368"/>
            <a:chOff x="0" y="0"/>
            <a:chExt cx="5270440" cy="7551157"/>
          </a:xfrm>
        </p:grpSpPr>
        <p:sp>
          <p:nvSpPr>
            <p:cNvPr id="11" name="Freeform 11"/>
            <p:cNvSpPr/>
            <p:nvPr/>
          </p:nvSpPr>
          <p:spPr>
            <a:xfrm>
              <a:off x="0" y="0"/>
              <a:ext cx="5270500" cy="7551166"/>
            </a:xfrm>
            <a:custGeom>
              <a:avLst/>
              <a:gdLst/>
              <a:ahLst/>
              <a:cxnLst/>
              <a:rect l="l" t="t" r="r" b="b"/>
              <a:pathLst>
                <a:path w="5270500" h="7551166">
                  <a:moveTo>
                    <a:pt x="0" y="0"/>
                  </a:moveTo>
                  <a:lnTo>
                    <a:pt x="5270500" y="0"/>
                  </a:lnTo>
                  <a:lnTo>
                    <a:pt x="5270500" y="7551166"/>
                  </a:lnTo>
                  <a:lnTo>
                    <a:pt x="0" y="7551166"/>
                  </a:lnTo>
                  <a:lnTo>
                    <a:pt x="0" y="0"/>
                  </a:lnTo>
                  <a:close/>
                </a:path>
              </a:pathLst>
            </a:custGeom>
            <a:blipFill>
              <a:blip r:embed="rId6"/>
              <a:stretch>
                <a:fillRect l="-446" r="-445"/>
              </a:stretch>
            </a:blipFill>
          </p:spPr>
          <p:txBody>
            <a:bodyPr/>
            <a:lstStyle/>
            <a:p>
              <a:endParaRPr lang="en-GB"/>
            </a:p>
          </p:txBody>
        </p:sp>
      </p:grpSp>
      <p:sp>
        <p:nvSpPr>
          <p:cNvPr id="12" name="TextBox 12"/>
          <p:cNvSpPr txBox="1"/>
          <p:nvPr/>
        </p:nvSpPr>
        <p:spPr>
          <a:xfrm>
            <a:off x="1459356" y="3052955"/>
            <a:ext cx="3767515" cy="2948436"/>
          </a:xfrm>
          <a:prstGeom prst="rect">
            <a:avLst/>
          </a:prstGeom>
        </p:spPr>
        <p:txBody>
          <a:bodyPr lIns="0" tIns="0" rIns="0" bIns="0" rtlCol="0" anchor="t">
            <a:spAutoFit/>
          </a:bodyPr>
          <a:lstStyle/>
          <a:p>
            <a:pPr algn="ctr">
              <a:lnSpc>
                <a:spcPts val="7967"/>
              </a:lnSpc>
            </a:pPr>
            <a:r>
              <a:rPr lang="en-US" sz="4800">
                <a:solidFill>
                  <a:schemeClr val="tx2"/>
                </a:solidFill>
                <a:latin typeface="#9Slide07 Crocante" panose="02000000000000000000" pitchFamily="2" charset="0"/>
              </a:rPr>
              <a:t>Chinh phục thành phần biệt lập</a:t>
            </a:r>
          </a:p>
        </p:txBody>
      </p:sp>
      <p:sp>
        <p:nvSpPr>
          <p:cNvPr id="13" name="Freeform 13"/>
          <p:cNvSpPr/>
          <p:nvPr/>
        </p:nvSpPr>
        <p:spPr>
          <a:xfrm>
            <a:off x="642546" y="632238"/>
            <a:ext cx="17035072" cy="1981312"/>
          </a:xfrm>
          <a:custGeom>
            <a:avLst/>
            <a:gdLst/>
            <a:ahLst/>
            <a:cxnLst/>
            <a:rect l="l" t="t" r="r" b="b"/>
            <a:pathLst>
              <a:path w="17035072" h="1981312">
                <a:moveTo>
                  <a:pt x="0" y="0"/>
                </a:moveTo>
                <a:lnTo>
                  <a:pt x="17035072" y="0"/>
                </a:lnTo>
                <a:lnTo>
                  <a:pt x="17035072" y="1981312"/>
                </a:lnTo>
                <a:lnTo>
                  <a:pt x="0" y="19813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4" name="TextBox 14"/>
          <p:cNvSpPr txBox="1"/>
          <p:nvPr/>
        </p:nvSpPr>
        <p:spPr>
          <a:xfrm>
            <a:off x="1028700" y="573479"/>
            <a:ext cx="16230600" cy="1898656"/>
          </a:xfrm>
          <a:prstGeom prst="rect">
            <a:avLst/>
          </a:prstGeom>
        </p:spPr>
        <p:txBody>
          <a:bodyPr lIns="0" tIns="0" rIns="0" bIns="0" rtlCol="0" anchor="t">
            <a:spAutoFit/>
          </a:bodyPr>
          <a:lstStyle/>
          <a:p>
            <a:pPr algn="ctr">
              <a:lnSpc>
                <a:spcPts val="13998"/>
              </a:lnSpc>
            </a:pPr>
            <a:r>
              <a:rPr lang="en-US" sz="9999">
                <a:solidFill>
                  <a:srgbClr val="FFFFFF"/>
                </a:solidFill>
                <a:latin typeface="Fraunces"/>
              </a:rPr>
              <a:t>II. THỰC HÀNH</a:t>
            </a:r>
          </a:p>
        </p:txBody>
      </p:sp>
      <p:grpSp>
        <p:nvGrpSpPr>
          <p:cNvPr id="15" name="Group 15"/>
          <p:cNvGrpSpPr/>
          <p:nvPr/>
        </p:nvGrpSpPr>
        <p:grpSpPr>
          <a:xfrm rot="-10800000">
            <a:off x="14655410" y="7149579"/>
            <a:ext cx="3946039" cy="4016325"/>
            <a:chOff x="0" y="0"/>
            <a:chExt cx="5261385" cy="5355100"/>
          </a:xfrm>
        </p:grpSpPr>
        <p:sp>
          <p:nvSpPr>
            <p:cNvPr id="16" name="Freeform 16"/>
            <p:cNvSpPr/>
            <p:nvPr/>
          </p:nvSpPr>
          <p:spPr>
            <a:xfrm>
              <a:off x="0" y="0"/>
              <a:ext cx="5261356" cy="5355082"/>
            </a:xfrm>
            <a:custGeom>
              <a:avLst/>
              <a:gdLst/>
              <a:ahLst/>
              <a:cxnLst/>
              <a:rect l="l" t="t" r="r" b="b"/>
              <a:pathLst>
                <a:path w="5261356" h="5355082">
                  <a:moveTo>
                    <a:pt x="0" y="0"/>
                  </a:moveTo>
                  <a:lnTo>
                    <a:pt x="5261356" y="0"/>
                  </a:lnTo>
                  <a:lnTo>
                    <a:pt x="5261356" y="5355082"/>
                  </a:lnTo>
                  <a:lnTo>
                    <a:pt x="0" y="5355082"/>
                  </a:lnTo>
                  <a:lnTo>
                    <a:pt x="0" y="0"/>
                  </a:lnTo>
                  <a:close/>
                </a:path>
              </a:pathLst>
            </a:custGeom>
            <a:blipFill>
              <a:blip r:embed="rId9"/>
              <a:stretch>
                <a:fillRect l="-46" r="-46"/>
              </a:stretch>
            </a:blipFill>
          </p:spPr>
          <p:txBody>
            <a:bodyPr/>
            <a:lstStyle/>
            <a:p>
              <a:endParaRPr lang="en-GB"/>
            </a:p>
          </p:txBody>
        </p:sp>
      </p:grpSp>
      <p:grpSp>
        <p:nvGrpSpPr>
          <p:cNvPr id="17" name="Group 17"/>
          <p:cNvGrpSpPr/>
          <p:nvPr/>
        </p:nvGrpSpPr>
        <p:grpSpPr>
          <a:xfrm>
            <a:off x="5226870" y="6904208"/>
            <a:ext cx="1311761" cy="1163890"/>
            <a:chOff x="0" y="0"/>
            <a:chExt cx="1749015" cy="1551853"/>
          </a:xfrm>
        </p:grpSpPr>
        <p:sp>
          <p:nvSpPr>
            <p:cNvPr id="18" name="Freeform 18"/>
            <p:cNvSpPr/>
            <p:nvPr/>
          </p:nvSpPr>
          <p:spPr>
            <a:xfrm>
              <a:off x="0" y="0"/>
              <a:ext cx="1749044" cy="1551813"/>
            </a:xfrm>
            <a:custGeom>
              <a:avLst/>
              <a:gdLst/>
              <a:ahLst/>
              <a:cxnLst/>
              <a:rect l="l" t="t" r="r" b="b"/>
              <a:pathLst>
                <a:path w="1749044" h="1551813">
                  <a:moveTo>
                    <a:pt x="0" y="0"/>
                  </a:moveTo>
                  <a:lnTo>
                    <a:pt x="1749044" y="0"/>
                  </a:lnTo>
                  <a:lnTo>
                    <a:pt x="1749044" y="1551813"/>
                  </a:lnTo>
                  <a:lnTo>
                    <a:pt x="0" y="1551813"/>
                  </a:lnTo>
                  <a:lnTo>
                    <a:pt x="0" y="0"/>
                  </a:lnTo>
                  <a:close/>
                </a:path>
              </a:pathLst>
            </a:custGeom>
            <a:blipFill>
              <a:blip r:embed="rId10"/>
              <a:stretch>
                <a:fillRect t="-227" r="1" b="-229"/>
              </a:stretch>
            </a:blipFill>
          </p:spPr>
          <p:txBody>
            <a:bodyPr/>
            <a:lstStyle/>
            <a:p>
              <a:endParaRPr lang="en-GB"/>
            </a:p>
          </p:txBody>
        </p:sp>
      </p:grpSp>
      <p:grpSp>
        <p:nvGrpSpPr>
          <p:cNvPr id="19" name="Group 19"/>
          <p:cNvGrpSpPr/>
          <p:nvPr/>
        </p:nvGrpSpPr>
        <p:grpSpPr>
          <a:xfrm>
            <a:off x="6812972" y="3877142"/>
            <a:ext cx="10864646" cy="5120009"/>
            <a:chOff x="0" y="0"/>
            <a:chExt cx="14486195" cy="6826679"/>
          </a:xfrm>
        </p:grpSpPr>
        <p:sp>
          <p:nvSpPr>
            <p:cNvPr id="20" name="Freeform 20"/>
            <p:cNvSpPr/>
            <p:nvPr/>
          </p:nvSpPr>
          <p:spPr>
            <a:xfrm>
              <a:off x="0" y="0"/>
              <a:ext cx="14486255" cy="6826631"/>
            </a:xfrm>
            <a:custGeom>
              <a:avLst/>
              <a:gdLst/>
              <a:ahLst/>
              <a:cxnLst/>
              <a:rect l="l" t="t" r="r" b="b"/>
              <a:pathLst>
                <a:path w="14486255" h="6826631">
                  <a:moveTo>
                    <a:pt x="0" y="0"/>
                  </a:moveTo>
                  <a:lnTo>
                    <a:pt x="14486255" y="0"/>
                  </a:lnTo>
                  <a:lnTo>
                    <a:pt x="14486255" y="6826631"/>
                  </a:lnTo>
                  <a:lnTo>
                    <a:pt x="0" y="6826631"/>
                  </a:lnTo>
                  <a:lnTo>
                    <a:pt x="0" y="0"/>
                  </a:lnTo>
                  <a:close/>
                </a:path>
              </a:pathLst>
            </a:custGeom>
            <a:blipFill>
              <a:blip r:embed="rId11"/>
              <a:stretch>
                <a:fillRect t="-62609" b="-62610"/>
              </a:stretch>
            </a:blipFill>
          </p:spPr>
          <p:txBody>
            <a:bodyPr/>
            <a:lstStyle/>
            <a:p>
              <a:endParaRPr lang="en-GB"/>
            </a:p>
          </p:txBody>
        </p:sp>
      </p:grpSp>
      <p:sp>
        <p:nvSpPr>
          <p:cNvPr id="21" name="TextBox 21"/>
          <p:cNvSpPr txBox="1"/>
          <p:nvPr/>
        </p:nvSpPr>
        <p:spPr>
          <a:xfrm>
            <a:off x="7857056" y="4705032"/>
            <a:ext cx="8776478" cy="3461969"/>
          </a:xfrm>
          <a:prstGeom prst="rect">
            <a:avLst/>
          </a:prstGeom>
        </p:spPr>
        <p:txBody>
          <a:bodyPr lIns="0" tIns="0" rIns="0" bIns="0" rtlCol="0" anchor="t">
            <a:spAutoFit/>
          </a:bodyPr>
          <a:lstStyle/>
          <a:p>
            <a:pPr marL="902601" lvl="2" indent="-300867" algn="just">
              <a:lnSpc>
                <a:spcPts val="5527"/>
              </a:lnSpc>
              <a:buFont typeface="Arial"/>
              <a:buChar char="⚬"/>
            </a:pPr>
            <a:r>
              <a:rPr lang="en-US" sz="3948">
                <a:solidFill>
                  <a:srgbClr val="000000"/>
                </a:solidFill>
                <a:latin typeface="Roboto Condensed"/>
              </a:rPr>
              <a:t>GV tuyển đội ngũ chuyên gia đến từ các nhóm, mỗi nhóm cử 1 chuyên gia (thường là HS khá, giỏi của lớp) để chấm bài THỬ THÁCH 2, RIÊNG THỬ THÁCH 3 THÌ GV TRỰC TIẾP CHẤM.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373979" y="8148829"/>
            <a:ext cx="985742" cy="1033543"/>
            <a:chOff x="0" y="0"/>
            <a:chExt cx="1314323"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2245436">
            <a:off x="18558" y="9417593"/>
            <a:ext cx="985742" cy="1033543"/>
            <a:chOff x="0" y="0"/>
            <a:chExt cx="1314323"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a:off x="1446104" y="240951"/>
            <a:ext cx="15831464" cy="9703409"/>
            <a:chOff x="0" y="0"/>
            <a:chExt cx="21108619" cy="12937879"/>
          </a:xfrm>
        </p:grpSpPr>
        <p:sp>
          <p:nvSpPr>
            <p:cNvPr id="9" name="Freeform 9"/>
            <p:cNvSpPr/>
            <p:nvPr/>
          </p:nvSpPr>
          <p:spPr>
            <a:xfrm>
              <a:off x="0" y="0"/>
              <a:ext cx="21108670" cy="12937871"/>
            </a:xfrm>
            <a:custGeom>
              <a:avLst/>
              <a:gdLst/>
              <a:ahLst/>
              <a:cxnLst/>
              <a:rect l="l" t="t" r="r" b="b"/>
              <a:pathLst>
                <a:path w="21108670" h="12937871">
                  <a:moveTo>
                    <a:pt x="0" y="0"/>
                  </a:moveTo>
                  <a:lnTo>
                    <a:pt x="21108670" y="0"/>
                  </a:lnTo>
                  <a:lnTo>
                    <a:pt x="21108670" y="12937871"/>
                  </a:lnTo>
                  <a:lnTo>
                    <a:pt x="0" y="12937871"/>
                  </a:lnTo>
                  <a:lnTo>
                    <a:pt x="0" y="0"/>
                  </a:lnTo>
                  <a:close/>
                </a:path>
              </a:pathLst>
            </a:custGeom>
            <a:blipFill>
              <a:blip r:embed="rId5"/>
              <a:stretch>
                <a:fillRect t="-36531" b="-36531"/>
              </a:stretch>
            </a:blipFill>
          </p:spPr>
          <p:txBody>
            <a:bodyPr/>
            <a:lstStyle/>
            <a:p>
              <a:endParaRPr lang="en-GB"/>
            </a:p>
          </p:txBody>
        </p:sp>
      </p:grpSp>
      <p:sp>
        <p:nvSpPr>
          <p:cNvPr id="10" name="TextBox 10"/>
          <p:cNvSpPr txBox="1"/>
          <p:nvPr/>
        </p:nvSpPr>
        <p:spPr>
          <a:xfrm>
            <a:off x="2967495" y="1092653"/>
            <a:ext cx="12788682" cy="8035900"/>
          </a:xfrm>
          <a:prstGeom prst="rect">
            <a:avLst/>
          </a:prstGeom>
        </p:spPr>
        <p:txBody>
          <a:bodyPr lIns="0" tIns="0" rIns="0" bIns="0" rtlCol="0" anchor="t">
            <a:spAutoFit/>
          </a:bodyPr>
          <a:lstStyle/>
          <a:p>
            <a:pPr marL="799979" lvl="2" indent="-266660" algn="just">
              <a:lnSpc>
                <a:spcPts val="4898"/>
              </a:lnSpc>
              <a:buFont typeface="Arial"/>
              <a:buChar char="⚬"/>
            </a:pPr>
            <a:r>
              <a:rPr lang="en-US" sz="3499">
                <a:solidFill>
                  <a:srgbClr val="000000"/>
                </a:solidFill>
                <a:latin typeface="Roboto Condensed"/>
              </a:rPr>
              <a:t>Nhóm nào hoàn thành xong, mang đến cho chuyên gia chấm theo hình thức vòng tròn (VD nhóm 1 chuyển cho Chuyên gia nhóm 2 chấm, nhóm 2 chuyển cho Chuyên gia nhóm 3 chấm...). Chuyên gia chấm xong thì nhóm được GV đóng dấu “Thông tuyến” để sang thử thách tiếp theo. Khi chưa nhận được dấu của GV thì chưa được làm thử thách mới. Lưu ý thời gian cho từng thử thách hoàn toàn phụ thuộc vào tốc độ của từng nhóm, nhóm cần tính toán để trong 45 phút hoàn thành tất cả 3 thử thách. Mỗi thử thách có tổng điểm là 10, trường hợp nhóm cần hỗ trợ, gợi ý từ chuyên gia thì mỗi lần hỗ trợ từ chuyên gia, nhóm sẽ bị mất 1 điểm (Chuyên gia sẽ là người ghi số lần hỗ trợ nhóm).</a:t>
            </a:r>
          </a:p>
          <a:p>
            <a:pPr marL="799979" lvl="2" indent="-266660" algn="just">
              <a:lnSpc>
                <a:spcPts val="4898"/>
              </a:lnSpc>
              <a:buFont typeface="Arial"/>
              <a:buChar char="⚬"/>
            </a:pPr>
            <a:r>
              <a:rPr lang="en-US" sz="3499">
                <a:solidFill>
                  <a:srgbClr val="000000"/>
                </a:solidFill>
                <a:latin typeface="Roboto Condensed"/>
              </a:rPr>
              <a:t>Nhóm chiến thắng (số điểm tổng cao nhất) thì tất cả HS trong nhóm giành được 10 điểm HS 1/ 1 phần quà từ GV.</a:t>
            </a:r>
          </a:p>
        </p:txBody>
      </p:sp>
      <p:grpSp>
        <p:nvGrpSpPr>
          <p:cNvPr id="11" name="Group 11"/>
          <p:cNvGrpSpPr/>
          <p:nvPr/>
        </p:nvGrpSpPr>
        <p:grpSpPr>
          <a:xfrm rot="-10800000">
            <a:off x="14780483" y="7563961"/>
            <a:ext cx="3946039" cy="4016325"/>
            <a:chOff x="0" y="0"/>
            <a:chExt cx="5261385" cy="5355100"/>
          </a:xfrm>
        </p:grpSpPr>
        <p:sp>
          <p:nvSpPr>
            <p:cNvPr id="12" name="Freeform 12"/>
            <p:cNvSpPr/>
            <p:nvPr/>
          </p:nvSpPr>
          <p:spPr>
            <a:xfrm>
              <a:off x="0" y="0"/>
              <a:ext cx="5261356" cy="5355082"/>
            </a:xfrm>
            <a:custGeom>
              <a:avLst/>
              <a:gdLst/>
              <a:ahLst/>
              <a:cxnLst/>
              <a:rect l="l" t="t" r="r" b="b"/>
              <a:pathLst>
                <a:path w="5261356" h="5355082">
                  <a:moveTo>
                    <a:pt x="0" y="0"/>
                  </a:moveTo>
                  <a:lnTo>
                    <a:pt x="5261356" y="0"/>
                  </a:lnTo>
                  <a:lnTo>
                    <a:pt x="5261356" y="5355082"/>
                  </a:lnTo>
                  <a:lnTo>
                    <a:pt x="0" y="5355082"/>
                  </a:lnTo>
                  <a:lnTo>
                    <a:pt x="0" y="0"/>
                  </a:lnTo>
                  <a:close/>
                </a:path>
              </a:pathLst>
            </a:custGeom>
            <a:blipFill>
              <a:blip r:embed="rId6"/>
              <a:stretch>
                <a:fillRect l="-46" r="-46"/>
              </a:stretch>
            </a:blipFill>
          </p:spPr>
          <p:txBody>
            <a:bodyPr/>
            <a:lstStyle/>
            <a:p>
              <a:endParaRPr lang="en-GB"/>
            </a:p>
          </p:txBody>
        </p:sp>
      </p:grpSp>
      <p:grpSp>
        <p:nvGrpSpPr>
          <p:cNvPr id="13" name="Group 13"/>
          <p:cNvGrpSpPr/>
          <p:nvPr/>
        </p:nvGrpSpPr>
        <p:grpSpPr>
          <a:xfrm rot="-9991959">
            <a:off x="761175" y="-373492"/>
            <a:ext cx="2305127" cy="2416909"/>
            <a:chOff x="0" y="0"/>
            <a:chExt cx="3073503" cy="3222545"/>
          </a:xfrm>
        </p:grpSpPr>
        <p:sp>
          <p:nvSpPr>
            <p:cNvPr id="14" name="Freeform 14"/>
            <p:cNvSpPr/>
            <p:nvPr/>
          </p:nvSpPr>
          <p:spPr>
            <a:xfrm>
              <a:off x="0" y="0"/>
              <a:ext cx="3073527" cy="3222498"/>
            </a:xfrm>
            <a:custGeom>
              <a:avLst/>
              <a:gdLst/>
              <a:ahLst/>
              <a:cxnLst/>
              <a:rect l="l" t="t" r="r" b="b"/>
              <a:pathLst>
                <a:path w="3073527" h="3222498">
                  <a:moveTo>
                    <a:pt x="0" y="0"/>
                  </a:moveTo>
                  <a:lnTo>
                    <a:pt x="3073527" y="0"/>
                  </a:lnTo>
                  <a:lnTo>
                    <a:pt x="3073527" y="3222498"/>
                  </a:lnTo>
                  <a:lnTo>
                    <a:pt x="0" y="3222498"/>
                  </a:lnTo>
                  <a:lnTo>
                    <a:pt x="0" y="0"/>
                  </a:lnTo>
                  <a:close/>
                </a:path>
              </a:pathLst>
            </a:custGeom>
            <a:blipFill>
              <a:blip r:embed="rId7"/>
              <a:stretch>
                <a:fillRect t="-42" b="-43"/>
              </a:stretch>
            </a:blipFill>
          </p:spPr>
          <p:txBody>
            <a:bodyPr/>
            <a:lstStyle/>
            <a:p>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9418" y="61506"/>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09600" y="419100"/>
            <a:ext cx="17002907" cy="1859422"/>
          </a:xfrm>
          <a:custGeom>
            <a:avLst/>
            <a:gdLst/>
            <a:ahLst/>
            <a:cxnLst/>
            <a:rect l="l" t="t" r="r" b="b"/>
            <a:pathLst>
              <a:path w="17002907" h="1859422">
                <a:moveTo>
                  <a:pt x="0" y="0"/>
                </a:moveTo>
                <a:lnTo>
                  <a:pt x="17002907" y="0"/>
                </a:lnTo>
                <a:lnTo>
                  <a:pt x="17002907" y="1859422"/>
                </a:lnTo>
                <a:lnTo>
                  <a:pt x="0" y="185942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TextBox 5"/>
          <p:cNvSpPr txBox="1"/>
          <p:nvPr/>
        </p:nvSpPr>
        <p:spPr>
          <a:xfrm>
            <a:off x="1028700" y="752475"/>
            <a:ext cx="16230600" cy="995655"/>
          </a:xfrm>
          <a:prstGeom prst="rect">
            <a:avLst/>
          </a:prstGeom>
        </p:spPr>
        <p:txBody>
          <a:bodyPr lIns="0" tIns="0" rIns="0" bIns="0" rtlCol="0" anchor="t">
            <a:spAutoFit/>
          </a:bodyPr>
          <a:lstStyle/>
          <a:p>
            <a:pPr algn="ctr">
              <a:lnSpc>
                <a:spcPts val="8118"/>
              </a:lnSpc>
            </a:pPr>
            <a:r>
              <a:rPr lang="en-US" sz="5798">
                <a:solidFill>
                  <a:srgbClr val="FFFFFF"/>
                </a:solidFill>
                <a:latin typeface="Fraunces"/>
              </a:rPr>
              <a:t>THỬ THÁCH 2: SUY NGHĨ TƯỜNG TẬN</a:t>
            </a:r>
          </a:p>
        </p:txBody>
      </p:sp>
      <p:grpSp>
        <p:nvGrpSpPr>
          <p:cNvPr id="6" name="Group 6"/>
          <p:cNvGrpSpPr/>
          <p:nvPr/>
        </p:nvGrpSpPr>
        <p:grpSpPr>
          <a:xfrm rot="-5400000">
            <a:off x="6361157" y="2105416"/>
            <a:ext cx="5565686" cy="7974166"/>
            <a:chOff x="0" y="0"/>
            <a:chExt cx="7420915" cy="10632221"/>
          </a:xfrm>
        </p:grpSpPr>
        <p:sp>
          <p:nvSpPr>
            <p:cNvPr id="7" name="Freeform 7"/>
            <p:cNvSpPr/>
            <p:nvPr/>
          </p:nvSpPr>
          <p:spPr>
            <a:xfrm>
              <a:off x="0" y="0"/>
              <a:ext cx="7420864" cy="10632186"/>
            </a:xfrm>
            <a:custGeom>
              <a:avLst/>
              <a:gdLst/>
              <a:ahLst/>
              <a:cxnLst/>
              <a:rect l="l" t="t" r="r" b="b"/>
              <a:pathLst>
                <a:path w="7420864" h="10632186">
                  <a:moveTo>
                    <a:pt x="0" y="0"/>
                  </a:moveTo>
                  <a:lnTo>
                    <a:pt x="7420864" y="0"/>
                  </a:lnTo>
                  <a:lnTo>
                    <a:pt x="7420864" y="10632186"/>
                  </a:lnTo>
                  <a:lnTo>
                    <a:pt x="0" y="10632186"/>
                  </a:lnTo>
                  <a:lnTo>
                    <a:pt x="0" y="0"/>
                  </a:lnTo>
                  <a:close/>
                </a:path>
              </a:pathLst>
            </a:custGeom>
            <a:blipFill>
              <a:blip r:embed="rId5"/>
              <a:stretch>
                <a:fillRect l="-436" r="-437"/>
              </a:stretch>
            </a:blipFill>
          </p:spPr>
          <p:txBody>
            <a:bodyPr/>
            <a:lstStyle/>
            <a:p>
              <a:endParaRPr lang="en-GB"/>
            </a:p>
          </p:txBody>
        </p:sp>
      </p:grpSp>
      <p:sp>
        <p:nvSpPr>
          <p:cNvPr id="8" name="TextBox 8"/>
          <p:cNvSpPr txBox="1"/>
          <p:nvPr/>
        </p:nvSpPr>
        <p:spPr>
          <a:xfrm>
            <a:off x="6037255" y="3750936"/>
            <a:ext cx="6213489" cy="4397350"/>
          </a:xfrm>
          <a:prstGeom prst="rect">
            <a:avLst/>
          </a:prstGeom>
        </p:spPr>
        <p:txBody>
          <a:bodyPr lIns="0" tIns="0" rIns="0" bIns="0" rtlCol="0" anchor="t">
            <a:spAutoFit/>
          </a:bodyPr>
          <a:lstStyle/>
          <a:p>
            <a:pPr algn="ctr">
              <a:lnSpc>
                <a:spcPts val="6998"/>
              </a:lnSpc>
            </a:pPr>
            <a:r>
              <a:rPr lang="en-US" sz="4999">
                <a:solidFill>
                  <a:srgbClr val="000000"/>
                </a:solidFill>
                <a:latin typeface="Roboto Condensed"/>
              </a:rPr>
              <a:t>HS xác định TPBL và cho biết chức năng, ý nghĩa của thành phần ấy trong từng trường hợp. (BT 1,2,3,4 - SGK - tr 91)</a:t>
            </a:r>
          </a:p>
        </p:txBody>
      </p:sp>
      <p:grpSp>
        <p:nvGrpSpPr>
          <p:cNvPr id="9" name="Group 9"/>
          <p:cNvGrpSpPr/>
          <p:nvPr/>
        </p:nvGrpSpPr>
        <p:grpSpPr>
          <a:xfrm rot="5790298">
            <a:off x="15316419" y="6887781"/>
            <a:ext cx="4658070" cy="4741038"/>
            <a:chOff x="0" y="0"/>
            <a:chExt cx="6210760" cy="6321384"/>
          </a:xfrm>
        </p:grpSpPr>
        <p:sp>
          <p:nvSpPr>
            <p:cNvPr id="10" name="Freeform 10"/>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a:p>
          </p:txBody>
        </p:sp>
      </p:grpSp>
      <p:grpSp>
        <p:nvGrpSpPr>
          <p:cNvPr id="11" name="Group 11"/>
          <p:cNvGrpSpPr/>
          <p:nvPr/>
        </p:nvGrpSpPr>
        <p:grpSpPr>
          <a:xfrm rot="5871076">
            <a:off x="-462288" y="8591780"/>
            <a:ext cx="985742" cy="1033543"/>
            <a:chOff x="0" y="0"/>
            <a:chExt cx="1314322" cy="1378057"/>
          </a:xfrm>
        </p:grpSpPr>
        <p:sp>
          <p:nvSpPr>
            <p:cNvPr id="12" name="Freeform 12"/>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7"/>
              <a:stretch>
                <a:fillRect l="-19" r="-19" b="1"/>
              </a:stretch>
            </a:blipFill>
          </p:spPr>
          <p:txBody>
            <a:bodyPr/>
            <a:lstStyle/>
            <a:p>
              <a:endParaRPr lang="en-GB"/>
            </a:p>
          </p:txBody>
        </p:sp>
      </p:grpSp>
      <p:grpSp>
        <p:nvGrpSpPr>
          <p:cNvPr id="13" name="Group 13"/>
          <p:cNvGrpSpPr/>
          <p:nvPr/>
        </p:nvGrpSpPr>
        <p:grpSpPr>
          <a:xfrm rot="-9991959">
            <a:off x="741222" y="9469493"/>
            <a:ext cx="985741" cy="1033543"/>
            <a:chOff x="0" y="0"/>
            <a:chExt cx="1314322" cy="1378057"/>
          </a:xfrm>
        </p:grpSpPr>
        <p:sp>
          <p:nvSpPr>
            <p:cNvPr id="14" name="Freeform 14"/>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8"/>
              <a:stretch>
                <a:fillRect l="-19" r="-19" b="1"/>
              </a:stretch>
            </a:blipFill>
          </p:spPr>
          <p:txBody>
            <a:bodyPr/>
            <a:lstStyle/>
            <a:p>
              <a:endParaRPr lang="en-GB"/>
            </a:p>
          </p:txBody>
        </p:sp>
      </p:grpSp>
      <p:grpSp>
        <p:nvGrpSpPr>
          <p:cNvPr id="15" name="Group 15"/>
          <p:cNvGrpSpPr/>
          <p:nvPr/>
        </p:nvGrpSpPr>
        <p:grpSpPr>
          <a:xfrm rot="2245436">
            <a:off x="-193452" y="9831734"/>
            <a:ext cx="985742" cy="1033543"/>
            <a:chOff x="0" y="0"/>
            <a:chExt cx="1314322" cy="1378057"/>
          </a:xfrm>
        </p:grpSpPr>
        <p:sp>
          <p:nvSpPr>
            <p:cNvPr id="16" name="Freeform 16"/>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9"/>
              <a:stretch>
                <a:fillRect l="-19" r="-19" b="1"/>
              </a:stretch>
            </a:blipFill>
          </p:spPr>
          <p:txBody>
            <a:bodyPr/>
            <a:lstStyle/>
            <a:p>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TextBox 5"/>
          <p:cNvSpPr txBox="1"/>
          <p:nvPr/>
        </p:nvSpPr>
        <p:spPr>
          <a:xfrm>
            <a:off x="1028700" y="847725"/>
            <a:ext cx="16230600" cy="969620"/>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THỬ THÁCH 2: SUY NGHĨ TƯỜNG TẬN </a:t>
            </a:r>
          </a:p>
        </p:txBody>
      </p:sp>
      <p:grpSp>
        <p:nvGrpSpPr>
          <p:cNvPr id="6" name="Group 6"/>
          <p:cNvGrpSpPr/>
          <p:nvPr/>
        </p:nvGrpSpPr>
        <p:grpSpPr>
          <a:xfrm>
            <a:off x="5781779" y="3081909"/>
            <a:ext cx="6190356" cy="6585485"/>
            <a:chOff x="0" y="0"/>
            <a:chExt cx="8253808" cy="8780647"/>
          </a:xfrm>
        </p:grpSpPr>
        <p:sp>
          <p:nvSpPr>
            <p:cNvPr id="7" name="Freeform 7"/>
            <p:cNvSpPr/>
            <p:nvPr/>
          </p:nvSpPr>
          <p:spPr>
            <a:xfrm>
              <a:off x="0" y="0"/>
              <a:ext cx="8253857" cy="8780653"/>
            </a:xfrm>
            <a:custGeom>
              <a:avLst/>
              <a:gdLst/>
              <a:ahLst/>
              <a:cxnLst/>
              <a:rect l="l" t="t" r="r" b="b"/>
              <a:pathLst>
                <a:path w="8253857" h="8780653">
                  <a:moveTo>
                    <a:pt x="0" y="0"/>
                  </a:moveTo>
                  <a:lnTo>
                    <a:pt x="8253857" y="0"/>
                  </a:lnTo>
                  <a:lnTo>
                    <a:pt x="8253857" y="8780653"/>
                  </a:lnTo>
                  <a:lnTo>
                    <a:pt x="0" y="8780653"/>
                  </a:lnTo>
                  <a:lnTo>
                    <a:pt x="0" y="0"/>
                  </a:lnTo>
                  <a:close/>
                </a:path>
              </a:pathLst>
            </a:custGeom>
            <a:blipFill>
              <a:blip r:embed="rId5"/>
              <a:stretch>
                <a:fillRect l="-116" r="-116"/>
              </a:stretch>
            </a:blipFill>
          </p:spPr>
          <p:txBody>
            <a:bodyPr/>
            <a:lstStyle/>
            <a:p>
              <a:endParaRPr lang="en-GB"/>
            </a:p>
          </p:txBody>
        </p:sp>
      </p:grpSp>
      <p:sp>
        <p:nvSpPr>
          <p:cNvPr id="8" name="TextBox 8"/>
          <p:cNvSpPr txBox="1"/>
          <p:nvPr/>
        </p:nvSpPr>
        <p:spPr>
          <a:xfrm>
            <a:off x="6400800" y="4914900"/>
            <a:ext cx="4844679" cy="4257576"/>
          </a:xfrm>
          <a:prstGeom prst="rect">
            <a:avLst/>
          </a:prstGeom>
        </p:spPr>
        <p:txBody>
          <a:bodyPr lIns="0" tIns="0" rIns="0" bIns="0" rtlCol="0" anchor="t">
            <a:spAutoFit/>
          </a:bodyPr>
          <a:lstStyle/>
          <a:p>
            <a:pPr algn="just">
              <a:lnSpc>
                <a:spcPts val="5594"/>
              </a:lnSpc>
            </a:pPr>
            <a:r>
              <a:rPr lang="en-US" sz="3996">
                <a:solidFill>
                  <a:srgbClr val="000000"/>
                </a:solidFill>
                <a:latin typeface="Roboto Condensed Bold"/>
              </a:rPr>
              <a:t>Chặng 1: </a:t>
            </a:r>
            <a:r>
              <a:rPr lang="vi-VN" sz="4000" b="1" i="0" u="none" strike="noStrike">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Tìm thành phần gọi – đáp, thành phần cảm thán trong các câu dưới đây. Chỉ ra ý nghĩa của mỗi thành phần đó. </a:t>
            </a:r>
            <a:endParaRPr lang="en-US" sz="4000" b="1">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nvGrpSpPr>
          <p:cNvPr id="9" name="Group 9"/>
          <p:cNvGrpSpPr/>
          <p:nvPr/>
        </p:nvGrpSpPr>
        <p:grpSpPr>
          <a:xfrm rot="5871076">
            <a:off x="-462288" y="8591780"/>
            <a:ext cx="985742" cy="1033543"/>
            <a:chOff x="0" y="0"/>
            <a:chExt cx="1314322" cy="1378057"/>
          </a:xfrm>
        </p:grpSpPr>
        <p:sp>
          <p:nvSpPr>
            <p:cNvPr id="10" name="Freeform 10"/>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6"/>
              <a:stretch>
                <a:fillRect l="-19" r="-19" b="1"/>
              </a:stretch>
            </a:blipFill>
          </p:spPr>
          <p:txBody>
            <a:bodyPr/>
            <a:lstStyle/>
            <a:p>
              <a:endParaRPr lang="en-GB"/>
            </a:p>
          </p:txBody>
        </p:sp>
      </p:grpSp>
      <p:grpSp>
        <p:nvGrpSpPr>
          <p:cNvPr id="11" name="Group 11"/>
          <p:cNvGrpSpPr/>
          <p:nvPr/>
        </p:nvGrpSpPr>
        <p:grpSpPr>
          <a:xfrm rot="-9991959">
            <a:off x="741222" y="9469493"/>
            <a:ext cx="985741" cy="1033543"/>
            <a:chOff x="0" y="0"/>
            <a:chExt cx="1314322" cy="1378057"/>
          </a:xfrm>
        </p:grpSpPr>
        <p:sp>
          <p:nvSpPr>
            <p:cNvPr id="12" name="Freeform 12"/>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7"/>
              <a:stretch>
                <a:fillRect l="-19" r="-19" b="1"/>
              </a:stretch>
            </a:blipFill>
          </p:spPr>
          <p:txBody>
            <a:bodyPr/>
            <a:lstStyle/>
            <a:p>
              <a:endParaRPr lang="en-GB"/>
            </a:p>
          </p:txBody>
        </p:sp>
      </p:grpSp>
      <p:grpSp>
        <p:nvGrpSpPr>
          <p:cNvPr id="13" name="Group 13"/>
          <p:cNvGrpSpPr/>
          <p:nvPr/>
        </p:nvGrpSpPr>
        <p:grpSpPr>
          <a:xfrm rot="2245436">
            <a:off x="-193452" y="9831734"/>
            <a:ext cx="985742" cy="1033543"/>
            <a:chOff x="0" y="0"/>
            <a:chExt cx="1314322" cy="1378057"/>
          </a:xfrm>
        </p:grpSpPr>
        <p:sp>
          <p:nvSpPr>
            <p:cNvPr id="14" name="Freeform 14"/>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8"/>
              <a:stretch>
                <a:fillRect l="-19" r="-19" b="1"/>
              </a:stretch>
            </a:blipFill>
          </p:spPr>
          <p:txBody>
            <a:bodyPr/>
            <a:lstStyle/>
            <a:p>
              <a:endParaRPr lang="en-GB"/>
            </a:p>
          </p:txBody>
        </p:sp>
      </p:grpSp>
      <p:grpSp>
        <p:nvGrpSpPr>
          <p:cNvPr id="15" name="Group 15"/>
          <p:cNvGrpSpPr/>
          <p:nvPr/>
        </p:nvGrpSpPr>
        <p:grpSpPr>
          <a:xfrm rot="5790298">
            <a:off x="15316419" y="6887781"/>
            <a:ext cx="4658070" cy="4741038"/>
            <a:chOff x="0" y="0"/>
            <a:chExt cx="6210760" cy="6321384"/>
          </a:xfrm>
        </p:grpSpPr>
        <p:sp>
          <p:nvSpPr>
            <p:cNvPr id="16" name="Freeform 16"/>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9"/>
              <a:stretch>
                <a:fillRect l="-73" r="-72"/>
              </a:stretch>
            </a:blipFill>
          </p:spPr>
          <p:txBody>
            <a:bodyPr/>
            <a:lstStyle/>
            <a:p>
              <a:endParaRPr lang="en-GB"/>
            </a:p>
          </p:txBody>
        </p:sp>
      </p:grpSp>
    </p:spTree>
    <p:extLst>
      <p:ext uri="{BB962C8B-B14F-4D97-AF65-F5344CB8AC3E}">
        <p14:creationId xmlns:p14="http://schemas.microsoft.com/office/powerpoint/2010/main" val="844524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2104014">
            <a:off x="1119125" y="1172488"/>
            <a:ext cx="4862142" cy="4296366"/>
            <a:chOff x="0" y="0"/>
            <a:chExt cx="6482856" cy="5728488"/>
          </a:xfrm>
        </p:grpSpPr>
        <p:sp>
          <p:nvSpPr>
            <p:cNvPr id="5" name="Freeform 5"/>
            <p:cNvSpPr/>
            <p:nvPr/>
          </p:nvSpPr>
          <p:spPr>
            <a:xfrm>
              <a:off x="0" y="0"/>
              <a:ext cx="6482842" cy="5728462"/>
            </a:xfrm>
            <a:custGeom>
              <a:avLst/>
              <a:gdLst/>
              <a:ahLst/>
              <a:cxnLst/>
              <a:rect l="l" t="t" r="r" b="b"/>
              <a:pathLst>
                <a:path w="6482842" h="5728462">
                  <a:moveTo>
                    <a:pt x="0" y="0"/>
                  </a:moveTo>
                  <a:lnTo>
                    <a:pt x="6482842" y="0"/>
                  </a:lnTo>
                  <a:lnTo>
                    <a:pt x="6482842" y="5728462"/>
                  </a:lnTo>
                  <a:lnTo>
                    <a:pt x="0" y="5728462"/>
                  </a:lnTo>
                  <a:lnTo>
                    <a:pt x="0" y="0"/>
                  </a:lnTo>
                  <a:close/>
                </a:path>
              </a:pathLst>
            </a:custGeom>
            <a:blipFill>
              <a:blip r:embed="rId3"/>
              <a:stretch>
                <a:fillRect t="-51" b="-51"/>
              </a:stretch>
            </a:blipFill>
          </p:spPr>
          <p:txBody>
            <a:bodyPr/>
            <a:lstStyle/>
            <a:p>
              <a:endParaRPr lang="en-GB"/>
            </a:p>
          </p:txBody>
        </p:sp>
      </p:grpSp>
      <p:sp>
        <p:nvSpPr>
          <p:cNvPr id="6" name="Freeform 6"/>
          <p:cNvSpPr/>
          <p:nvPr/>
        </p:nvSpPr>
        <p:spPr>
          <a:xfrm>
            <a:off x="2288577" y="1157729"/>
            <a:ext cx="13710479" cy="7935902"/>
          </a:xfrm>
          <a:custGeom>
            <a:avLst/>
            <a:gdLst/>
            <a:ahLst/>
            <a:cxnLst/>
            <a:rect l="l" t="t" r="r" b="b"/>
            <a:pathLst>
              <a:path w="13710479" h="7935902">
                <a:moveTo>
                  <a:pt x="0" y="0"/>
                </a:moveTo>
                <a:lnTo>
                  <a:pt x="13710479" y="0"/>
                </a:lnTo>
                <a:lnTo>
                  <a:pt x="13710479" y="7935902"/>
                </a:lnTo>
                <a:lnTo>
                  <a:pt x="0" y="79359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grpSp>
        <p:nvGrpSpPr>
          <p:cNvPr id="7" name="Group 7"/>
          <p:cNvGrpSpPr/>
          <p:nvPr/>
        </p:nvGrpSpPr>
        <p:grpSpPr>
          <a:xfrm rot="9259338">
            <a:off x="13682113" y="6245619"/>
            <a:ext cx="3477159" cy="4586181"/>
            <a:chOff x="0" y="0"/>
            <a:chExt cx="4636212" cy="6114908"/>
          </a:xfrm>
        </p:grpSpPr>
        <p:sp>
          <p:nvSpPr>
            <p:cNvPr id="8" name="Freeform 8"/>
            <p:cNvSpPr/>
            <p:nvPr/>
          </p:nvSpPr>
          <p:spPr>
            <a:xfrm flipH="1">
              <a:off x="0" y="0"/>
              <a:ext cx="4636262" cy="6114923"/>
            </a:xfrm>
            <a:custGeom>
              <a:avLst/>
              <a:gdLst/>
              <a:ahLst/>
              <a:cxnLst/>
              <a:rect l="l" t="t" r="r" b="b"/>
              <a:pathLst>
                <a:path w="4636262" h="6114923">
                  <a:moveTo>
                    <a:pt x="4636262" y="0"/>
                  </a:moveTo>
                  <a:lnTo>
                    <a:pt x="0" y="0"/>
                  </a:lnTo>
                  <a:lnTo>
                    <a:pt x="0" y="6114923"/>
                  </a:lnTo>
                  <a:lnTo>
                    <a:pt x="4636262" y="6114923"/>
                  </a:lnTo>
                  <a:lnTo>
                    <a:pt x="4636262" y="0"/>
                  </a:lnTo>
                  <a:close/>
                </a:path>
              </a:pathLst>
            </a:custGeom>
            <a:blipFill>
              <a:blip r:embed="rId6"/>
              <a:stretch>
                <a:fillRect t="-131" r="1" b="-130"/>
              </a:stretch>
            </a:blipFill>
          </p:spPr>
          <p:txBody>
            <a:bodyPr/>
            <a:lstStyle/>
            <a:p>
              <a:endParaRPr lang="en-GB"/>
            </a:p>
          </p:txBody>
        </p:sp>
      </p:grpSp>
      <p:grpSp>
        <p:nvGrpSpPr>
          <p:cNvPr id="9" name="Group 9"/>
          <p:cNvGrpSpPr/>
          <p:nvPr/>
        </p:nvGrpSpPr>
        <p:grpSpPr>
          <a:xfrm rot="5002884">
            <a:off x="15280374" y="-255157"/>
            <a:ext cx="1417994" cy="1486757"/>
            <a:chOff x="0" y="0"/>
            <a:chExt cx="1890659" cy="1982343"/>
          </a:xfrm>
        </p:grpSpPr>
        <p:sp>
          <p:nvSpPr>
            <p:cNvPr id="10" name="Freeform 10"/>
            <p:cNvSpPr/>
            <p:nvPr/>
          </p:nvSpPr>
          <p:spPr>
            <a:xfrm>
              <a:off x="0" y="0"/>
              <a:ext cx="1890649" cy="1982343"/>
            </a:xfrm>
            <a:custGeom>
              <a:avLst/>
              <a:gdLst/>
              <a:ahLst/>
              <a:cxnLst/>
              <a:rect l="l" t="t" r="r" b="b"/>
              <a:pathLst>
                <a:path w="1890649" h="1982343">
                  <a:moveTo>
                    <a:pt x="0" y="0"/>
                  </a:moveTo>
                  <a:lnTo>
                    <a:pt x="1890649" y="0"/>
                  </a:lnTo>
                  <a:lnTo>
                    <a:pt x="1890649" y="1982343"/>
                  </a:lnTo>
                  <a:lnTo>
                    <a:pt x="0" y="1982343"/>
                  </a:lnTo>
                  <a:lnTo>
                    <a:pt x="0" y="0"/>
                  </a:lnTo>
                  <a:close/>
                </a:path>
              </a:pathLst>
            </a:custGeom>
            <a:blipFill>
              <a:blip r:embed="rId7"/>
              <a:stretch>
                <a:fillRect t="-247" b="-247"/>
              </a:stretch>
            </a:blipFill>
          </p:spPr>
          <p:txBody>
            <a:bodyPr/>
            <a:lstStyle/>
            <a:p>
              <a:endParaRPr lang="en-GB"/>
            </a:p>
          </p:txBody>
        </p:sp>
      </p:grpSp>
      <p:grpSp>
        <p:nvGrpSpPr>
          <p:cNvPr id="11" name="Group 11"/>
          <p:cNvGrpSpPr/>
          <p:nvPr/>
        </p:nvGrpSpPr>
        <p:grpSpPr>
          <a:xfrm rot="10739848">
            <a:off x="17272197" y="534797"/>
            <a:ext cx="1417994" cy="1486757"/>
            <a:chOff x="0" y="0"/>
            <a:chExt cx="1890659" cy="1982343"/>
          </a:xfrm>
        </p:grpSpPr>
        <p:sp>
          <p:nvSpPr>
            <p:cNvPr id="12" name="Freeform 12"/>
            <p:cNvSpPr/>
            <p:nvPr/>
          </p:nvSpPr>
          <p:spPr>
            <a:xfrm>
              <a:off x="0" y="0"/>
              <a:ext cx="1890649" cy="1982343"/>
            </a:xfrm>
            <a:custGeom>
              <a:avLst/>
              <a:gdLst/>
              <a:ahLst/>
              <a:cxnLst/>
              <a:rect l="l" t="t" r="r" b="b"/>
              <a:pathLst>
                <a:path w="1890649" h="1982343">
                  <a:moveTo>
                    <a:pt x="0" y="0"/>
                  </a:moveTo>
                  <a:lnTo>
                    <a:pt x="1890649" y="0"/>
                  </a:lnTo>
                  <a:lnTo>
                    <a:pt x="1890649" y="1982343"/>
                  </a:lnTo>
                  <a:lnTo>
                    <a:pt x="0" y="1982343"/>
                  </a:lnTo>
                  <a:lnTo>
                    <a:pt x="0" y="0"/>
                  </a:lnTo>
                  <a:close/>
                </a:path>
              </a:pathLst>
            </a:custGeom>
            <a:blipFill>
              <a:blip r:embed="rId8"/>
              <a:stretch>
                <a:fillRect t="-247" b="-247"/>
              </a:stretch>
            </a:blipFill>
          </p:spPr>
          <p:txBody>
            <a:bodyPr/>
            <a:lstStyle/>
            <a:p>
              <a:endParaRPr lang="en-GB"/>
            </a:p>
          </p:txBody>
        </p:sp>
      </p:grpSp>
      <p:grpSp>
        <p:nvGrpSpPr>
          <p:cNvPr id="13" name="Group 13"/>
          <p:cNvGrpSpPr/>
          <p:nvPr/>
        </p:nvGrpSpPr>
        <p:grpSpPr>
          <a:xfrm rot="1377244">
            <a:off x="16100516" y="1375313"/>
            <a:ext cx="1417994" cy="1486757"/>
            <a:chOff x="0" y="0"/>
            <a:chExt cx="1890659" cy="1982343"/>
          </a:xfrm>
        </p:grpSpPr>
        <p:sp>
          <p:nvSpPr>
            <p:cNvPr id="14" name="Freeform 14"/>
            <p:cNvSpPr/>
            <p:nvPr/>
          </p:nvSpPr>
          <p:spPr>
            <a:xfrm>
              <a:off x="0" y="0"/>
              <a:ext cx="1890649" cy="1982343"/>
            </a:xfrm>
            <a:custGeom>
              <a:avLst/>
              <a:gdLst/>
              <a:ahLst/>
              <a:cxnLst/>
              <a:rect l="l" t="t" r="r" b="b"/>
              <a:pathLst>
                <a:path w="1890649" h="1982343">
                  <a:moveTo>
                    <a:pt x="0" y="0"/>
                  </a:moveTo>
                  <a:lnTo>
                    <a:pt x="1890649" y="0"/>
                  </a:lnTo>
                  <a:lnTo>
                    <a:pt x="1890649" y="1982343"/>
                  </a:lnTo>
                  <a:lnTo>
                    <a:pt x="0" y="1982343"/>
                  </a:lnTo>
                  <a:lnTo>
                    <a:pt x="0" y="0"/>
                  </a:lnTo>
                  <a:close/>
                </a:path>
              </a:pathLst>
            </a:custGeom>
            <a:blipFill>
              <a:blip r:embed="rId9"/>
              <a:stretch>
                <a:fillRect t="-247" b="-247"/>
              </a:stretch>
            </a:blipFill>
          </p:spPr>
          <p:txBody>
            <a:bodyPr/>
            <a:lstStyle/>
            <a:p>
              <a:endParaRPr lang="en-GB"/>
            </a:p>
          </p:txBody>
        </p:sp>
      </p:grpSp>
      <p:grpSp>
        <p:nvGrpSpPr>
          <p:cNvPr id="15" name="Group 15"/>
          <p:cNvGrpSpPr/>
          <p:nvPr/>
        </p:nvGrpSpPr>
        <p:grpSpPr>
          <a:xfrm rot="-5130068">
            <a:off x="-1522480" y="6898471"/>
            <a:ext cx="4504411" cy="4584642"/>
            <a:chOff x="0" y="0"/>
            <a:chExt cx="6005881" cy="6112856"/>
          </a:xfrm>
        </p:grpSpPr>
        <p:sp>
          <p:nvSpPr>
            <p:cNvPr id="16" name="Freeform 16"/>
            <p:cNvSpPr/>
            <p:nvPr/>
          </p:nvSpPr>
          <p:spPr>
            <a:xfrm>
              <a:off x="0" y="0"/>
              <a:ext cx="6005830" cy="6112891"/>
            </a:xfrm>
            <a:custGeom>
              <a:avLst/>
              <a:gdLst/>
              <a:ahLst/>
              <a:cxnLst/>
              <a:rect l="l" t="t" r="r" b="b"/>
              <a:pathLst>
                <a:path w="6005830" h="6112891">
                  <a:moveTo>
                    <a:pt x="0" y="0"/>
                  </a:moveTo>
                  <a:lnTo>
                    <a:pt x="6005830" y="0"/>
                  </a:lnTo>
                  <a:lnTo>
                    <a:pt x="6005830" y="6112891"/>
                  </a:lnTo>
                  <a:lnTo>
                    <a:pt x="0" y="6112891"/>
                  </a:lnTo>
                  <a:lnTo>
                    <a:pt x="0" y="0"/>
                  </a:lnTo>
                  <a:close/>
                </a:path>
              </a:pathLst>
            </a:custGeom>
            <a:blipFill>
              <a:blip r:embed="rId10"/>
              <a:stretch>
                <a:fillRect t="-59" b="-59"/>
              </a:stretch>
            </a:blipFill>
          </p:spPr>
          <p:txBody>
            <a:bodyPr/>
            <a:lstStyle/>
            <a:p>
              <a:endParaRPr lang="en-GB"/>
            </a:p>
          </p:txBody>
        </p:sp>
      </p:grpSp>
      <p:sp>
        <p:nvSpPr>
          <p:cNvPr id="17" name="TextBox 17"/>
          <p:cNvSpPr txBox="1"/>
          <p:nvPr/>
        </p:nvSpPr>
        <p:spPr>
          <a:xfrm>
            <a:off x="3264518" y="2328825"/>
            <a:ext cx="11904711" cy="1045210"/>
          </a:xfrm>
          <a:prstGeom prst="rect">
            <a:avLst/>
          </a:prstGeom>
        </p:spPr>
        <p:txBody>
          <a:bodyPr lIns="0" tIns="0" rIns="0" bIns="0" rtlCol="0" anchor="t">
            <a:spAutoFit/>
          </a:bodyPr>
          <a:lstStyle/>
          <a:p>
            <a:pPr algn="ctr">
              <a:lnSpc>
                <a:spcPts val="8540"/>
              </a:lnSpc>
            </a:pPr>
            <a:r>
              <a:rPr lang="en-US" sz="6100">
                <a:solidFill>
                  <a:srgbClr val="FF8C8C"/>
                </a:solidFill>
                <a:latin typeface="Fraunces Bold"/>
              </a:rPr>
              <a:t>BÀI 9: NGHỊ LUẬN VĂN HỌC</a:t>
            </a:r>
          </a:p>
        </p:txBody>
      </p:sp>
      <p:sp>
        <p:nvSpPr>
          <p:cNvPr id="18" name="TextBox 18"/>
          <p:cNvSpPr txBox="1"/>
          <p:nvPr/>
        </p:nvSpPr>
        <p:spPr>
          <a:xfrm>
            <a:off x="3264518" y="3962400"/>
            <a:ext cx="11904711" cy="1047750"/>
          </a:xfrm>
          <a:prstGeom prst="rect">
            <a:avLst/>
          </a:prstGeom>
        </p:spPr>
        <p:txBody>
          <a:bodyPr lIns="0" tIns="0" rIns="0" bIns="0" rtlCol="0" anchor="t">
            <a:spAutoFit/>
          </a:bodyPr>
          <a:lstStyle/>
          <a:p>
            <a:pPr algn="ctr">
              <a:lnSpc>
                <a:spcPts val="8400"/>
              </a:lnSpc>
            </a:pPr>
            <a:r>
              <a:rPr lang="en-US" sz="6000">
                <a:solidFill>
                  <a:srgbClr val="69C275"/>
                </a:solidFill>
                <a:latin typeface="Roboto Condensed"/>
              </a:rPr>
              <a:t>THỰC HÀNH TIẾNG VIỆT</a:t>
            </a:r>
          </a:p>
        </p:txBody>
      </p:sp>
      <p:sp>
        <p:nvSpPr>
          <p:cNvPr id="19" name="TextBox 19"/>
          <p:cNvSpPr txBox="1"/>
          <p:nvPr/>
        </p:nvSpPr>
        <p:spPr>
          <a:xfrm>
            <a:off x="3191645" y="5495925"/>
            <a:ext cx="11904711" cy="2494280"/>
          </a:xfrm>
          <a:prstGeom prst="rect">
            <a:avLst/>
          </a:prstGeom>
        </p:spPr>
        <p:txBody>
          <a:bodyPr lIns="0" tIns="0" rIns="0" bIns="0" rtlCol="0" anchor="t">
            <a:spAutoFit/>
          </a:bodyPr>
          <a:lstStyle/>
          <a:p>
            <a:pPr algn="ctr">
              <a:lnSpc>
                <a:spcPts val="9519"/>
              </a:lnSpc>
            </a:pPr>
            <a:r>
              <a:rPr lang="en-US" sz="6798">
                <a:solidFill>
                  <a:srgbClr val="3D4984"/>
                </a:solidFill>
                <a:latin typeface="Fraunces Bold"/>
              </a:rPr>
              <a:t>CÁC THÀNH PHẦN </a:t>
            </a:r>
          </a:p>
          <a:p>
            <a:pPr algn="ctr">
              <a:lnSpc>
                <a:spcPts val="9519"/>
              </a:lnSpc>
            </a:pPr>
            <a:r>
              <a:rPr lang="en-US" sz="6798">
                <a:solidFill>
                  <a:srgbClr val="3D4984"/>
                </a:solidFill>
                <a:latin typeface="Fraunces Bold"/>
              </a:rPr>
              <a:t>BIỆT LẬP</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790298">
            <a:off x="15316419" y="6887781"/>
            <a:ext cx="4658070" cy="4741038"/>
            <a:chOff x="0" y="0"/>
            <a:chExt cx="6210760" cy="6321384"/>
          </a:xfrm>
        </p:grpSpPr>
        <p:sp>
          <p:nvSpPr>
            <p:cNvPr id="5" name="Freeform 5"/>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3"/>
              <a:stretch>
                <a:fillRect l="-73" r="-72"/>
              </a:stretch>
            </a:blipFill>
          </p:spPr>
          <p:txBody>
            <a:bodyPr/>
            <a:lstStyle/>
            <a:p>
              <a:endParaRPr lang="en-GB"/>
            </a:p>
          </p:txBody>
        </p:sp>
      </p:grpSp>
      <p:grpSp>
        <p:nvGrpSpPr>
          <p:cNvPr id="6" name="Group 6"/>
          <p:cNvGrpSpPr/>
          <p:nvPr/>
        </p:nvGrpSpPr>
        <p:grpSpPr>
          <a:xfrm rot="5871076">
            <a:off x="-462288" y="8591780"/>
            <a:ext cx="985742" cy="1033543"/>
            <a:chOff x="0" y="0"/>
            <a:chExt cx="1314322"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9991959">
            <a:off x="741222" y="9469493"/>
            <a:ext cx="985741" cy="1033543"/>
            <a:chOff x="0" y="0"/>
            <a:chExt cx="1314322"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2245436">
            <a:off x="-193452" y="9831734"/>
            <a:ext cx="985742" cy="1033543"/>
            <a:chOff x="0" y="0"/>
            <a:chExt cx="1314322" cy="1378057"/>
          </a:xfrm>
        </p:grpSpPr>
        <p:sp>
          <p:nvSpPr>
            <p:cNvPr id="11" name="Freeform 11"/>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6"/>
              <a:stretch>
                <a:fillRect l="-19" r="-19" b="1"/>
              </a:stretch>
            </a:blipFill>
          </p:spPr>
          <p:txBody>
            <a:bodyPr/>
            <a:lstStyle/>
            <a:p>
              <a:endParaRPr lang="en-GB"/>
            </a:p>
          </p:txBody>
        </p:sp>
      </p:grpSp>
      <p:graphicFrame>
        <p:nvGraphicFramePr>
          <p:cNvPr id="12" name="Table 12"/>
          <p:cNvGraphicFramePr>
            <a:graphicFrameLocks noGrp="1"/>
          </p:cNvGraphicFramePr>
          <p:nvPr>
            <p:extLst>
              <p:ext uri="{D42A27DB-BD31-4B8C-83A1-F6EECF244321}">
                <p14:modId xmlns:p14="http://schemas.microsoft.com/office/powerpoint/2010/main" val="1825796186"/>
              </p:ext>
            </p:extLst>
          </p:nvPr>
        </p:nvGraphicFramePr>
        <p:xfrm>
          <a:off x="483904" y="2674641"/>
          <a:ext cx="17297401" cy="5976748"/>
        </p:xfrm>
        <a:graphic>
          <a:graphicData uri="http://schemas.openxmlformats.org/drawingml/2006/table">
            <a:tbl>
              <a:tblPr/>
              <a:tblGrid>
                <a:gridCol w="12105071">
                  <a:extLst>
                    <a:ext uri="{9D8B030D-6E8A-4147-A177-3AD203B41FA5}">
                      <a16:colId xmlns:a16="http://schemas.microsoft.com/office/drawing/2014/main" val="20000"/>
                    </a:ext>
                  </a:extLst>
                </a:gridCol>
                <a:gridCol w="2506936">
                  <a:extLst>
                    <a:ext uri="{9D8B030D-6E8A-4147-A177-3AD203B41FA5}">
                      <a16:colId xmlns:a16="http://schemas.microsoft.com/office/drawing/2014/main" val="20001"/>
                    </a:ext>
                  </a:extLst>
                </a:gridCol>
                <a:gridCol w="2685394">
                  <a:extLst>
                    <a:ext uri="{9D8B030D-6E8A-4147-A177-3AD203B41FA5}">
                      <a16:colId xmlns:a16="http://schemas.microsoft.com/office/drawing/2014/main" val="20002"/>
                    </a:ext>
                  </a:extLst>
                </a:gridCol>
              </a:tblGrid>
              <a:tr h="1153493">
                <a:tc>
                  <a:txBody>
                    <a:bodyPr/>
                    <a:lstStyle/>
                    <a:p>
                      <a:pPr algn="ctr">
                        <a:lnSpc>
                          <a:spcPts val="5040"/>
                        </a:lnSpc>
                        <a:defRPr/>
                      </a:pPr>
                      <a:r>
                        <a:rPr lang="en-US" sz="3600">
                          <a:solidFill>
                            <a:srgbClr val="F8F8F8"/>
                          </a:solidFill>
                          <a:latin typeface="Roboto Condensed Bold"/>
                        </a:rPr>
                        <a:t>Câu văn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5040"/>
                        </a:lnSpc>
                        <a:defRPr/>
                      </a:pPr>
                      <a:r>
                        <a:rPr lang="en-US" sz="3600">
                          <a:solidFill>
                            <a:srgbClr val="F8F8F8"/>
                          </a:solidFill>
                          <a:latin typeface="Roboto Condensed Bold"/>
                        </a:rPr>
                        <a:t>TPBL</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5040"/>
                        </a:lnSpc>
                        <a:defRPr/>
                      </a:pPr>
                      <a:r>
                        <a:rPr lang="en-US" sz="3600">
                          <a:solidFill>
                            <a:srgbClr val="F8F8F8"/>
                          </a:solidFill>
                          <a:latin typeface="Roboto Condensed Bold"/>
                        </a:rPr>
                        <a:t>Loại TPBL</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extLst>
                  <a:ext uri="{0D108BD9-81ED-4DB2-BD59-A6C34878D82A}">
                    <a16:rowId xmlns:a16="http://schemas.microsoft.com/office/drawing/2014/main" val="10000"/>
                  </a:ext>
                </a:extLst>
              </a:tr>
              <a:tr h="1831423">
                <a:tc>
                  <a:txBody>
                    <a:bodyPr/>
                    <a:lstStyle/>
                    <a:p>
                      <a:pPr algn="just">
                        <a:lnSpc>
                          <a:spcPts val="5040"/>
                        </a:lnSpc>
                        <a:defRPr/>
                      </a:pPr>
                      <a:r>
                        <a:rPr lang="en-US" sz="3600">
                          <a:solidFill>
                            <a:srgbClr val="000000"/>
                          </a:solidFill>
                          <a:latin typeface="Roboto Condensed Italics"/>
                        </a:rPr>
                        <a:t>a. Ơ, bác vẽ cháu thật ư? </a:t>
                      </a:r>
                      <a:r>
                        <a:rPr lang="en-US" sz="3600">
                          <a:solidFill>
                            <a:srgbClr val="000000"/>
                          </a:solidFill>
                          <a:latin typeface="Roboto Condensed"/>
                        </a:rPr>
                        <a:t>(Nguyễn Thành Long)</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5040"/>
                        </a:lnSpc>
                        <a:defRPr/>
                      </a:pPr>
                      <a:r>
                        <a:rPr lang="en-US" sz="3600" i="1">
                          <a:solidFill>
                            <a:srgbClr val="000000"/>
                          </a:solidFill>
                          <a:latin typeface="Roboto Condensed"/>
                        </a:rPr>
                        <a:t>Ơ</a:t>
                      </a:r>
                      <a:endParaRPr lang="en-US" sz="1100" i="1"/>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5040"/>
                        </a:lnSpc>
                        <a:defRPr/>
                      </a:pPr>
                      <a:r>
                        <a:rPr lang="en-US" sz="3600">
                          <a:solidFill>
                            <a:srgbClr val="000000"/>
                          </a:solidFill>
                          <a:latin typeface="Roboto Condensed"/>
                        </a:rPr>
                        <a:t>Thành phần cảm thán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2991832">
                <a:tc>
                  <a:txBody>
                    <a:bodyPr/>
                    <a:lstStyle/>
                    <a:p>
                      <a:pPr algn="just">
                        <a:lnSpc>
                          <a:spcPts val="5040"/>
                        </a:lnSpc>
                        <a:defRPr/>
                      </a:pPr>
                      <a:r>
                        <a:rPr lang="en-US" sz="3600">
                          <a:solidFill>
                            <a:srgbClr val="000000"/>
                          </a:solidFill>
                          <a:latin typeface="Roboto Condensed Italics"/>
                        </a:rPr>
                        <a:t>b. Này, bảo bác ấy có trốn đi đâu thì trốn.</a:t>
                      </a:r>
                      <a:r>
                        <a:rPr lang="en-US" sz="3600">
                          <a:solidFill>
                            <a:srgbClr val="000000"/>
                          </a:solidFill>
                          <a:latin typeface="Roboto Condensed"/>
                        </a:rPr>
                        <a:t> (Ngô Tất Tố)</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5040"/>
                        </a:lnSpc>
                        <a:defRPr/>
                      </a:pPr>
                      <a:r>
                        <a:rPr lang="en-US" sz="3600">
                          <a:solidFill>
                            <a:srgbClr val="000000"/>
                          </a:solidFill>
                          <a:latin typeface="Roboto Condensed"/>
                        </a:rPr>
                        <a:t>Này</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5040"/>
                        </a:lnSpc>
                        <a:defRPr/>
                      </a:pPr>
                      <a:r>
                        <a:rPr lang="en-US" sz="3600">
                          <a:solidFill>
                            <a:srgbClr val="000000"/>
                          </a:solidFill>
                          <a:latin typeface="Roboto Condensed"/>
                        </a:rPr>
                        <a:t>Thành phần gọi đáp</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bl>
          </a:graphicData>
        </a:graphic>
      </p:graphicFrame>
      <p:grpSp>
        <p:nvGrpSpPr>
          <p:cNvPr id="13" name="Group 13"/>
          <p:cNvGrpSpPr/>
          <p:nvPr/>
        </p:nvGrpSpPr>
        <p:grpSpPr>
          <a:xfrm>
            <a:off x="12954000" y="4000500"/>
            <a:ext cx="1701800" cy="1701800"/>
            <a:chOff x="0" y="0"/>
            <a:chExt cx="2269067" cy="2269067"/>
          </a:xfrm>
        </p:grpSpPr>
        <p:sp>
          <p:nvSpPr>
            <p:cNvPr id="14" name="Freeform 14"/>
            <p:cNvSpPr/>
            <p:nvPr/>
          </p:nvSpPr>
          <p:spPr>
            <a:xfrm>
              <a:off x="16891" y="17018"/>
              <a:ext cx="2235200" cy="2235073"/>
            </a:xfrm>
            <a:custGeom>
              <a:avLst/>
              <a:gdLst/>
              <a:ahLst/>
              <a:cxnLst/>
              <a:rect l="l" t="t" r="r" b="b"/>
              <a:pathLst>
                <a:path w="2235200" h="2235073">
                  <a:moveTo>
                    <a:pt x="0" y="372491"/>
                  </a:moveTo>
                  <a:cubicBezTo>
                    <a:pt x="0" y="166751"/>
                    <a:pt x="166751" y="0"/>
                    <a:pt x="372491" y="0"/>
                  </a:cubicBezTo>
                  <a:lnTo>
                    <a:pt x="1862709" y="0"/>
                  </a:lnTo>
                  <a:cubicBezTo>
                    <a:pt x="2068449" y="0"/>
                    <a:pt x="2235200" y="166751"/>
                    <a:pt x="2235200" y="372491"/>
                  </a:cubicBezTo>
                  <a:lnTo>
                    <a:pt x="2235200" y="1862582"/>
                  </a:lnTo>
                  <a:cubicBezTo>
                    <a:pt x="2235200" y="2068322"/>
                    <a:pt x="2068449" y="2235073"/>
                    <a:pt x="1862709" y="2235073"/>
                  </a:cubicBezTo>
                  <a:lnTo>
                    <a:pt x="372618" y="2235073"/>
                  </a:lnTo>
                  <a:cubicBezTo>
                    <a:pt x="166878" y="2235073"/>
                    <a:pt x="127" y="2068322"/>
                    <a:pt x="127" y="1862582"/>
                  </a:cubicBezTo>
                  <a:close/>
                </a:path>
              </a:pathLst>
            </a:custGeom>
            <a:solidFill>
              <a:srgbClr val="3D4984"/>
            </a:solidFill>
          </p:spPr>
          <p:txBody>
            <a:bodyPr/>
            <a:lstStyle/>
            <a:p>
              <a:endParaRPr lang="en-GB"/>
            </a:p>
          </p:txBody>
        </p:sp>
        <p:sp>
          <p:nvSpPr>
            <p:cNvPr id="15" name="Freeform 15"/>
            <p:cNvSpPr/>
            <p:nvPr/>
          </p:nvSpPr>
          <p:spPr>
            <a:xfrm>
              <a:off x="0" y="0"/>
              <a:ext cx="2269109" cy="2269109"/>
            </a:xfrm>
            <a:custGeom>
              <a:avLst/>
              <a:gdLst/>
              <a:ahLst/>
              <a:cxnLst/>
              <a:rect l="l" t="t" r="r" b="b"/>
              <a:pathLst>
                <a:path w="2269109" h="2269109">
                  <a:moveTo>
                    <a:pt x="0" y="389509"/>
                  </a:moveTo>
                  <a:cubicBezTo>
                    <a:pt x="0" y="174371"/>
                    <a:pt x="174371" y="0"/>
                    <a:pt x="389509" y="0"/>
                  </a:cubicBezTo>
                  <a:lnTo>
                    <a:pt x="1879600" y="0"/>
                  </a:lnTo>
                  <a:lnTo>
                    <a:pt x="1879600" y="16891"/>
                  </a:lnTo>
                  <a:lnTo>
                    <a:pt x="1879600" y="0"/>
                  </a:lnTo>
                  <a:lnTo>
                    <a:pt x="1879600" y="16891"/>
                  </a:lnTo>
                  <a:lnTo>
                    <a:pt x="1879600" y="0"/>
                  </a:lnTo>
                  <a:cubicBezTo>
                    <a:pt x="2094738" y="0"/>
                    <a:pt x="2269109" y="174371"/>
                    <a:pt x="2269109" y="389509"/>
                  </a:cubicBezTo>
                  <a:lnTo>
                    <a:pt x="2252218" y="389509"/>
                  </a:lnTo>
                  <a:lnTo>
                    <a:pt x="2269109" y="389509"/>
                  </a:lnTo>
                  <a:lnTo>
                    <a:pt x="2269109" y="1879600"/>
                  </a:lnTo>
                  <a:lnTo>
                    <a:pt x="2252218" y="1879600"/>
                  </a:lnTo>
                  <a:lnTo>
                    <a:pt x="2269109" y="1879600"/>
                  </a:lnTo>
                  <a:cubicBezTo>
                    <a:pt x="2269109" y="2094738"/>
                    <a:pt x="2094738" y="2269109"/>
                    <a:pt x="1879600" y="2269109"/>
                  </a:cubicBezTo>
                  <a:lnTo>
                    <a:pt x="1879600" y="2252218"/>
                  </a:lnTo>
                  <a:lnTo>
                    <a:pt x="1879600" y="2269109"/>
                  </a:lnTo>
                  <a:lnTo>
                    <a:pt x="389509" y="2269109"/>
                  </a:lnTo>
                  <a:lnTo>
                    <a:pt x="389509" y="2252218"/>
                  </a:lnTo>
                  <a:lnTo>
                    <a:pt x="389509" y="2269109"/>
                  </a:lnTo>
                  <a:cubicBezTo>
                    <a:pt x="174371"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167" y="2235200"/>
                    <a:pt x="389509" y="2235200"/>
                  </a:cubicBezTo>
                  <a:lnTo>
                    <a:pt x="1879600" y="2235200"/>
                  </a:lnTo>
                  <a:cubicBezTo>
                    <a:pt x="2075942" y="2235200"/>
                    <a:pt x="2235200" y="2075942"/>
                    <a:pt x="2235200" y="1879600"/>
                  </a:cubicBezTo>
                  <a:lnTo>
                    <a:pt x="2235200" y="389509"/>
                  </a:lnTo>
                  <a:cubicBezTo>
                    <a:pt x="2235200" y="193167"/>
                    <a:pt x="2075942" y="33909"/>
                    <a:pt x="1879600" y="33909"/>
                  </a:cubicBezTo>
                  <a:lnTo>
                    <a:pt x="389509" y="33909"/>
                  </a:lnTo>
                  <a:lnTo>
                    <a:pt x="389509" y="16891"/>
                  </a:lnTo>
                  <a:lnTo>
                    <a:pt x="389509" y="33909"/>
                  </a:lnTo>
                  <a:cubicBezTo>
                    <a:pt x="193167" y="33909"/>
                    <a:pt x="33909" y="193167"/>
                    <a:pt x="33909" y="389509"/>
                  </a:cubicBezTo>
                  <a:close/>
                </a:path>
              </a:pathLst>
            </a:custGeom>
            <a:solidFill>
              <a:srgbClr val="1C334E"/>
            </a:solidFill>
          </p:spPr>
          <p:txBody>
            <a:bodyPr/>
            <a:lstStyle/>
            <a:p>
              <a:endParaRPr lang="en-GB"/>
            </a:p>
          </p:txBody>
        </p:sp>
      </p:grpSp>
      <p:grpSp>
        <p:nvGrpSpPr>
          <p:cNvPr id="16" name="Group 16"/>
          <p:cNvGrpSpPr/>
          <p:nvPr/>
        </p:nvGrpSpPr>
        <p:grpSpPr>
          <a:xfrm>
            <a:off x="13198900" y="6184650"/>
            <a:ext cx="1827442" cy="2082300"/>
            <a:chOff x="0" y="0"/>
            <a:chExt cx="3203388" cy="3650139"/>
          </a:xfrm>
        </p:grpSpPr>
        <p:sp>
          <p:nvSpPr>
            <p:cNvPr id="17" name="Freeform 17"/>
            <p:cNvSpPr/>
            <p:nvPr/>
          </p:nvSpPr>
          <p:spPr>
            <a:xfrm>
              <a:off x="16891" y="16891"/>
              <a:ext cx="3169666" cy="3616325"/>
            </a:xfrm>
            <a:custGeom>
              <a:avLst/>
              <a:gdLst/>
              <a:ahLst/>
              <a:cxnLst/>
              <a:rect l="l" t="t" r="r" b="b"/>
              <a:pathLst>
                <a:path w="3169666" h="3616325">
                  <a:moveTo>
                    <a:pt x="0" y="528955"/>
                  </a:moveTo>
                  <a:cubicBezTo>
                    <a:pt x="0" y="236855"/>
                    <a:pt x="236474" y="0"/>
                    <a:pt x="528320" y="0"/>
                  </a:cubicBezTo>
                  <a:lnTo>
                    <a:pt x="2641346" y="0"/>
                  </a:lnTo>
                  <a:cubicBezTo>
                    <a:pt x="2933065" y="0"/>
                    <a:pt x="3169666" y="236855"/>
                    <a:pt x="3169666" y="528955"/>
                  </a:cubicBezTo>
                  <a:lnTo>
                    <a:pt x="3169666" y="3087370"/>
                  </a:lnTo>
                  <a:cubicBezTo>
                    <a:pt x="3169666" y="3379470"/>
                    <a:pt x="2933192" y="3616325"/>
                    <a:pt x="2641346" y="3616325"/>
                  </a:cubicBezTo>
                  <a:lnTo>
                    <a:pt x="528320" y="3616325"/>
                  </a:lnTo>
                  <a:cubicBezTo>
                    <a:pt x="236601" y="3616325"/>
                    <a:pt x="0" y="3379470"/>
                    <a:pt x="0" y="3087370"/>
                  </a:cubicBezTo>
                  <a:close/>
                </a:path>
              </a:pathLst>
            </a:custGeom>
            <a:solidFill>
              <a:srgbClr val="3D4984"/>
            </a:solidFill>
          </p:spPr>
          <p:txBody>
            <a:bodyPr/>
            <a:lstStyle/>
            <a:p>
              <a:endParaRPr lang="en-GB"/>
            </a:p>
          </p:txBody>
        </p:sp>
        <p:sp>
          <p:nvSpPr>
            <p:cNvPr id="18" name="Freeform 18"/>
            <p:cNvSpPr/>
            <p:nvPr/>
          </p:nvSpPr>
          <p:spPr>
            <a:xfrm>
              <a:off x="0" y="0"/>
              <a:ext cx="3203448" cy="3650107"/>
            </a:xfrm>
            <a:custGeom>
              <a:avLst/>
              <a:gdLst/>
              <a:ahLst/>
              <a:cxnLst/>
              <a:rect l="l" t="t" r="r" b="b"/>
              <a:pathLst>
                <a:path w="3203448" h="3650107">
                  <a:moveTo>
                    <a:pt x="0" y="545846"/>
                  </a:moveTo>
                  <a:cubicBezTo>
                    <a:pt x="0" y="244475"/>
                    <a:pt x="244094" y="0"/>
                    <a:pt x="545211" y="0"/>
                  </a:cubicBezTo>
                  <a:lnTo>
                    <a:pt x="2658237" y="0"/>
                  </a:lnTo>
                  <a:lnTo>
                    <a:pt x="2658237" y="16891"/>
                  </a:lnTo>
                  <a:lnTo>
                    <a:pt x="2658237" y="0"/>
                  </a:lnTo>
                  <a:cubicBezTo>
                    <a:pt x="2959354" y="0"/>
                    <a:pt x="3203448" y="244475"/>
                    <a:pt x="3203448" y="545846"/>
                  </a:cubicBezTo>
                  <a:lnTo>
                    <a:pt x="3186430" y="545846"/>
                  </a:lnTo>
                  <a:lnTo>
                    <a:pt x="3203321" y="545846"/>
                  </a:lnTo>
                  <a:lnTo>
                    <a:pt x="3203321" y="3104261"/>
                  </a:lnTo>
                  <a:lnTo>
                    <a:pt x="3186430" y="3104261"/>
                  </a:lnTo>
                  <a:lnTo>
                    <a:pt x="3203321" y="3104261"/>
                  </a:lnTo>
                  <a:cubicBezTo>
                    <a:pt x="3203321" y="3405759"/>
                    <a:pt x="2959227" y="3650107"/>
                    <a:pt x="2658110" y="3650107"/>
                  </a:cubicBezTo>
                  <a:lnTo>
                    <a:pt x="2658110" y="3633216"/>
                  </a:lnTo>
                  <a:lnTo>
                    <a:pt x="2658110" y="3650107"/>
                  </a:lnTo>
                  <a:lnTo>
                    <a:pt x="545211" y="3650107"/>
                  </a:lnTo>
                  <a:lnTo>
                    <a:pt x="545211" y="3633216"/>
                  </a:lnTo>
                  <a:lnTo>
                    <a:pt x="545211" y="3650107"/>
                  </a:lnTo>
                  <a:cubicBezTo>
                    <a:pt x="244094" y="3650107"/>
                    <a:pt x="0" y="3405759"/>
                    <a:pt x="0" y="3104261"/>
                  </a:cubicBezTo>
                  <a:lnTo>
                    <a:pt x="0" y="545846"/>
                  </a:lnTo>
                  <a:lnTo>
                    <a:pt x="16891" y="545846"/>
                  </a:lnTo>
                  <a:lnTo>
                    <a:pt x="0" y="545846"/>
                  </a:lnTo>
                  <a:moveTo>
                    <a:pt x="33909" y="545846"/>
                  </a:moveTo>
                  <a:lnTo>
                    <a:pt x="33909" y="3104261"/>
                  </a:lnTo>
                  <a:lnTo>
                    <a:pt x="16891" y="3104261"/>
                  </a:lnTo>
                  <a:lnTo>
                    <a:pt x="33909" y="3104261"/>
                  </a:lnTo>
                  <a:cubicBezTo>
                    <a:pt x="33909" y="3387090"/>
                    <a:pt x="262890" y="3616325"/>
                    <a:pt x="545211" y="3616325"/>
                  </a:cubicBezTo>
                  <a:lnTo>
                    <a:pt x="2658237" y="3616325"/>
                  </a:lnTo>
                  <a:cubicBezTo>
                    <a:pt x="2940558" y="3616325"/>
                    <a:pt x="3169539" y="3387090"/>
                    <a:pt x="3169539" y="3104261"/>
                  </a:cubicBezTo>
                  <a:lnTo>
                    <a:pt x="3169539" y="545846"/>
                  </a:lnTo>
                  <a:cubicBezTo>
                    <a:pt x="3169539" y="263017"/>
                    <a:pt x="2940558" y="33782"/>
                    <a:pt x="2658237" y="33782"/>
                  </a:cubicBezTo>
                  <a:lnTo>
                    <a:pt x="545211" y="33782"/>
                  </a:lnTo>
                  <a:lnTo>
                    <a:pt x="545211" y="16891"/>
                  </a:lnTo>
                  <a:lnTo>
                    <a:pt x="545211" y="33909"/>
                  </a:lnTo>
                  <a:cubicBezTo>
                    <a:pt x="262763" y="33909"/>
                    <a:pt x="33909" y="263144"/>
                    <a:pt x="33909" y="545846"/>
                  </a:cubicBezTo>
                  <a:close/>
                </a:path>
              </a:pathLst>
            </a:custGeom>
            <a:solidFill>
              <a:srgbClr val="1C334E"/>
            </a:solidFill>
          </p:spPr>
          <p:txBody>
            <a:bodyPr/>
            <a:lstStyle/>
            <a:p>
              <a:endParaRPr lang="en-GB"/>
            </a:p>
          </p:txBody>
        </p:sp>
      </p:grpSp>
      <p:grpSp>
        <p:nvGrpSpPr>
          <p:cNvPr id="19" name="Group 19"/>
          <p:cNvGrpSpPr/>
          <p:nvPr/>
        </p:nvGrpSpPr>
        <p:grpSpPr>
          <a:xfrm>
            <a:off x="15268410" y="6374900"/>
            <a:ext cx="2512894" cy="1701800"/>
            <a:chOff x="0" y="0"/>
            <a:chExt cx="3350525" cy="2269067"/>
          </a:xfrm>
        </p:grpSpPr>
        <p:sp>
          <p:nvSpPr>
            <p:cNvPr id="20" name="Freeform 20"/>
            <p:cNvSpPr/>
            <p:nvPr/>
          </p:nvSpPr>
          <p:spPr>
            <a:xfrm>
              <a:off x="16891" y="17018"/>
              <a:ext cx="3316732" cy="2235073"/>
            </a:xfrm>
            <a:custGeom>
              <a:avLst/>
              <a:gdLst/>
              <a:ahLst/>
              <a:cxnLst/>
              <a:rect l="l" t="t" r="r" b="b"/>
              <a:pathLst>
                <a:path w="3316732" h="2235073">
                  <a:moveTo>
                    <a:pt x="0" y="372491"/>
                  </a:moveTo>
                  <a:cubicBezTo>
                    <a:pt x="0" y="166751"/>
                    <a:pt x="167640" y="0"/>
                    <a:pt x="374396" y="0"/>
                  </a:cubicBezTo>
                  <a:lnTo>
                    <a:pt x="2942336" y="0"/>
                  </a:lnTo>
                  <a:cubicBezTo>
                    <a:pt x="3149092" y="0"/>
                    <a:pt x="3316732" y="166751"/>
                    <a:pt x="3316732" y="372491"/>
                  </a:cubicBezTo>
                  <a:lnTo>
                    <a:pt x="3316732" y="1862582"/>
                  </a:lnTo>
                  <a:cubicBezTo>
                    <a:pt x="3316732" y="2068322"/>
                    <a:pt x="3149092" y="2235073"/>
                    <a:pt x="2942336" y="2235073"/>
                  </a:cubicBezTo>
                  <a:lnTo>
                    <a:pt x="374396" y="2235073"/>
                  </a:lnTo>
                  <a:cubicBezTo>
                    <a:pt x="167640" y="2235073"/>
                    <a:pt x="0" y="2068322"/>
                    <a:pt x="0" y="1862582"/>
                  </a:cubicBezTo>
                  <a:close/>
                </a:path>
              </a:pathLst>
            </a:custGeom>
            <a:solidFill>
              <a:srgbClr val="3D4984"/>
            </a:solidFill>
          </p:spPr>
          <p:txBody>
            <a:bodyPr/>
            <a:lstStyle/>
            <a:p>
              <a:endParaRPr lang="en-GB"/>
            </a:p>
          </p:txBody>
        </p:sp>
        <p:sp>
          <p:nvSpPr>
            <p:cNvPr id="21" name="Freeform 21"/>
            <p:cNvSpPr/>
            <p:nvPr/>
          </p:nvSpPr>
          <p:spPr>
            <a:xfrm>
              <a:off x="0" y="0"/>
              <a:ext cx="3350514" cy="2269109"/>
            </a:xfrm>
            <a:custGeom>
              <a:avLst/>
              <a:gdLst/>
              <a:ahLst/>
              <a:cxnLst/>
              <a:rect l="l" t="t" r="r" b="b"/>
              <a:pathLst>
                <a:path w="3350514" h="2269109">
                  <a:moveTo>
                    <a:pt x="0" y="389509"/>
                  </a:moveTo>
                  <a:cubicBezTo>
                    <a:pt x="0" y="174244"/>
                    <a:pt x="175260" y="0"/>
                    <a:pt x="391287" y="0"/>
                  </a:cubicBezTo>
                  <a:lnTo>
                    <a:pt x="2959227" y="0"/>
                  </a:lnTo>
                  <a:lnTo>
                    <a:pt x="2959227" y="16891"/>
                  </a:lnTo>
                  <a:lnTo>
                    <a:pt x="2959227" y="0"/>
                  </a:lnTo>
                  <a:cubicBezTo>
                    <a:pt x="3175254" y="0"/>
                    <a:pt x="3350514" y="174244"/>
                    <a:pt x="3350514" y="389509"/>
                  </a:cubicBezTo>
                  <a:lnTo>
                    <a:pt x="3333623" y="389509"/>
                  </a:lnTo>
                  <a:lnTo>
                    <a:pt x="3350514" y="389509"/>
                  </a:lnTo>
                  <a:lnTo>
                    <a:pt x="3350514" y="1879600"/>
                  </a:lnTo>
                  <a:lnTo>
                    <a:pt x="3333623" y="1879600"/>
                  </a:lnTo>
                  <a:lnTo>
                    <a:pt x="3350514" y="1879600"/>
                  </a:lnTo>
                  <a:cubicBezTo>
                    <a:pt x="3350514" y="2094738"/>
                    <a:pt x="3175254" y="2269109"/>
                    <a:pt x="2959227" y="2269109"/>
                  </a:cubicBezTo>
                  <a:lnTo>
                    <a:pt x="2959227" y="2252218"/>
                  </a:lnTo>
                  <a:lnTo>
                    <a:pt x="2959227" y="2269109"/>
                  </a:lnTo>
                  <a:lnTo>
                    <a:pt x="391287" y="2269109"/>
                  </a:lnTo>
                  <a:lnTo>
                    <a:pt x="391287" y="2252218"/>
                  </a:lnTo>
                  <a:lnTo>
                    <a:pt x="391287" y="2269109"/>
                  </a:lnTo>
                  <a:cubicBezTo>
                    <a:pt x="175260"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802" y="2235200"/>
                    <a:pt x="391287" y="2235200"/>
                  </a:cubicBezTo>
                  <a:lnTo>
                    <a:pt x="2959227" y="2235200"/>
                  </a:lnTo>
                  <a:cubicBezTo>
                    <a:pt x="3156712" y="2235200"/>
                    <a:pt x="3316605" y="2075942"/>
                    <a:pt x="3316605" y="1879600"/>
                  </a:cubicBezTo>
                  <a:lnTo>
                    <a:pt x="3316605" y="389509"/>
                  </a:lnTo>
                  <a:cubicBezTo>
                    <a:pt x="3316605" y="193167"/>
                    <a:pt x="3156712" y="33909"/>
                    <a:pt x="2959227" y="33909"/>
                  </a:cubicBezTo>
                  <a:lnTo>
                    <a:pt x="391287" y="33909"/>
                  </a:lnTo>
                  <a:lnTo>
                    <a:pt x="391287" y="16891"/>
                  </a:lnTo>
                  <a:lnTo>
                    <a:pt x="391287" y="33909"/>
                  </a:lnTo>
                  <a:cubicBezTo>
                    <a:pt x="193802" y="33909"/>
                    <a:pt x="33909" y="193167"/>
                    <a:pt x="33909" y="389509"/>
                  </a:cubicBezTo>
                  <a:close/>
                </a:path>
              </a:pathLst>
            </a:custGeom>
            <a:solidFill>
              <a:srgbClr val="1C334E"/>
            </a:solidFill>
          </p:spPr>
          <p:txBody>
            <a:bodyPr/>
            <a:lstStyle/>
            <a:p>
              <a:endParaRPr lang="en-GB"/>
            </a:p>
          </p:txBody>
        </p:sp>
      </p:grpSp>
      <p:grpSp>
        <p:nvGrpSpPr>
          <p:cNvPr id="22" name="Group 22"/>
          <p:cNvGrpSpPr/>
          <p:nvPr/>
        </p:nvGrpSpPr>
        <p:grpSpPr>
          <a:xfrm>
            <a:off x="642546" y="135497"/>
            <a:ext cx="17002907" cy="2111139"/>
            <a:chOff x="0" y="0"/>
            <a:chExt cx="22670543" cy="2814852"/>
          </a:xfrm>
        </p:grpSpPr>
        <p:sp>
          <p:nvSpPr>
            <p:cNvPr id="23" name="Freeform 23"/>
            <p:cNvSpPr/>
            <p:nvPr/>
          </p:nvSpPr>
          <p:spPr>
            <a:xfrm>
              <a:off x="0" y="0"/>
              <a:ext cx="22670543" cy="2047045"/>
            </a:xfrm>
            <a:custGeom>
              <a:avLst/>
              <a:gdLst/>
              <a:ahLst/>
              <a:cxnLst/>
              <a:rect l="l" t="t" r="r" b="b"/>
              <a:pathLst>
                <a:path w="22670543" h="2047045">
                  <a:moveTo>
                    <a:pt x="0" y="0"/>
                  </a:moveTo>
                  <a:lnTo>
                    <a:pt x="22670543" y="0"/>
                  </a:lnTo>
                  <a:lnTo>
                    <a:pt x="22670543" y="2047045"/>
                  </a:lnTo>
                  <a:lnTo>
                    <a:pt x="0" y="204704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4" name="TextBox 24"/>
            <p:cNvSpPr txBox="1"/>
            <p:nvPr/>
          </p:nvSpPr>
          <p:spPr>
            <a:xfrm>
              <a:off x="514872" y="489040"/>
              <a:ext cx="6215145" cy="1116542"/>
            </a:xfrm>
            <a:prstGeom prst="rect">
              <a:avLst/>
            </a:prstGeom>
          </p:spPr>
          <p:txBody>
            <a:bodyPr lIns="0" tIns="0" rIns="0" bIns="0" rtlCol="0" anchor="t">
              <a:spAutoFit/>
            </a:bodyPr>
            <a:lstStyle/>
            <a:p>
              <a:pPr algn="ctr">
                <a:lnSpc>
                  <a:spcPts val="7000"/>
                </a:lnSpc>
              </a:pPr>
              <a:r>
                <a:rPr lang="en-US" sz="4999">
                  <a:solidFill>
                    <a:srgbClr val="FFFFFF"/>
                  </a:solidFill>
                  <a:latin typeface="Fraunces"/>
                </a:rPr>
                <a:t>CHẶNG 1: </a:t>
              </a:r>
            </a:p>
          </p:txBody>
        </p:sp>
        <p:sp>
          <p:nvSpPr>
            <p:cNvPr id="25" name="TextBox 25"/>
            <p:cNvSpPr txBox="1"/>
            <p:nvPr/>
          </p:nvSpPr>
          <p:spPr>
            <a:xfrm>
              <a:off x="6034101" y="371220"/>
              <a:ext cx="15102803" cy="2443632"/>
            </a:xfrm>
            <a:prstGeom prst="rect">
              <a:avLst/>
            </a:prstGeom>
          </p:spPr>
          <p:txBody>
            <a:bodyPr lIns="0" tIns="0" rIns="0" bIns="0" rtlCol="0" anchor="t">
              <a:spAutoFit/>
            </a:bodyPr>
            <a:lstStyle/>
            <a:p>
              <a:pPr algn="just">
                <a:lnSpc>
                  <a:spcPts val="4900"/>
                </a:lnSpc>
              </a:pPr>
              <a:r>
                <a:rPr lang="en-US" sz="3500">
                  <a:solidFill>
                    <a:srgbClr val="FFFFFF"/>
                  </a:solidFill>
                  <a:latin typeface="Roboto Condensed"/>
                </a:rPr>
                <a:t> Tìm thành phần gọi – đáp, thành phần cảm thán trong các câu dưới đây. Chỉ ra ý nghĩa của mỗi thành phần đó. </a:t>
              </a:r>
            </a:p>
            <a:p>
              <a:pPr algn="just">
                <a:lnSpc>
                  <a:spcPts val="4900"/>
                </a:lnSpc>
              </a:pPr>
              <a:endParaRPr lang="en-US" sz="3500">
                <a:solidFill>
                  <a:srgbClr val="FFFFFF"/>
                </a:solidFill>
                <a:latin typeface="Roboto Condensed"/>
              </a:endParaRPr>
            </a:p>
          </p:txBody>
        </p:sp>
      </p:grpSp>
      <p:grpSp>
        <p:nvGrpSpPr>
          <p:cNvPr id="26" name="Group 26"/>
          <p:cNvGrpSpPr/>
          <p:nvPr/>
        </p:nvGrpSpPr>
        <p:grpSpPr>
          <a:xfrm>
            <a:off x="15163800" y="4000500"/>
            <a:ext cx="2512894" cy="1701800"/>
            <a:chOff x="0" y="0"/>
            <a:chExt cx="3350525" cy="2269067"/>
          </a:xfrm>
        </p:grpSpPr>
        <p:sp>
          <p:nvSpPr>
            <p:cNvPr id="27" name="Freeform 27"/>
            <p:cNvSpPr/>
            <p:nvPr/>
          </p:nvSpPr>
          <p:spPr>
            <a:xfrm>
              <a:off x="16891" y="17018"/>
              <a:ext cx="3316732" cy="2235073"/>
            </a:xfrm>
            <a:custGeom>
              <a:avLst/>
              <a:gdLst/>
              <a:ahLst/>
              <a:cxnLst/>
              <a:rect l="l" t="t" r="r" b="b"/>
              <a:pathLst>
                <a:path w="3316732" h="2235073">
                  <a:moveTo>
                    <a:pt x="0" y="372491"/>
                  </a:moveTo>
                  <a:cubicBezTo>
                    <a:pt x="0" y="166751"/>
                    <a:pt x="167640" y="0"/>
                    <a:pt x="374396" y="0"/>
                  </a:cubicBezTo>
                  <a:lnTo>
                    <a:pt x="2942336" y="0"/>
                  </a:lnTo>
                  <a:cubicBezTo>
                    <a:pt x="3149092" y="0"/>
                    <a:pt x="3316732" y="166751"/>
                    <a:pt x="3316732" y="372491"/>
                  </a:cubicBezTo>
                  <a:lnTo>
                    <a:pt x="3316732" y="1862582"/>
                  </a:lnTo>
                  <a:cubicBezTo>
                    <a:pt x="3316732" y="2068322"/>
                    <a:pt x="3149092" y="2235073"/>
                    <a:pt x="2942336" y="2235073"/>
                  </a:cubicBezTo>
                  <a:lnTo>
                    <a:pt x="374396" y="2235073"/>
                  </a:lnTo>
                  <a:cubicBezTo>
                    <a:pt x="167640" y="2235073"/>
                    <a:pt x="0" y="2068322"/>
                    <a:pt x="0" y="1862582"/>
                  </a:cubicBezTo>
                  <a:close/>
                </a:path>
              </a:pathLst>
            </a:custGeom>
            <a:solidFill>
              <a:srgbClr val="3D4984"/>
            </a:solidFill>
          </p:spPr>
          <p:txBody>
            <a:bodyPr/>
            <a:lstStyle/>
            <a:p>
              <a:endParaRPr lang="en-GB"/>
            </a:p>
          </p:txBody>
        </p:sp>
        <p:sp>
          <p:nvSpPr>
            <p:cNvPr id="28" name="Freeform 28"/>
            <p:cNvSpPr/>
            <p:nvPr/>
          </p:nvSpPr>
          <p:spPr>
            <a:xfrm>
              <a:off x="0" y="0"/>
              <a:ext cx="3350514" cy="2269109"/>
            </a:xfrm>
            <a:custGeom>
              <a:avLst/>
              <a:gdLst/>
              <a:ahLst/>
              <a:cxnLst/>
              <a:rect l="l" t="t" r="r" b="b"/>
              <a:pathLst>
                <a:path w="3350514" h="2269109">
                  <a:moveTo>
                    <a:pt x="0" y="389509"/>
                  </a:moveTo>
                  <a:cubicBezTo>
                    <a:pt x="0" y="174244"/>
                    <a:pt x="175260" y="0"/>
                    <a:pt x="391287" y="0"/>
                  </a:cubicBezTo>
                  <a:lnTo>
                    <a:pt x="2959227" y="0"/>
                  </a:lnTo>
                  <a:lnTo>
                    <a:pt x="2959227" y="16891"/>
                  </a:lnTo>
                  <a:lnTo>
                    <a:pt x="2959227" y="0"/>
                  </a:lnTo>
                  <a:cubicBezTo>
                    <a:pt x="3175254" y="0"/>
                    <a:pt x="3350514" y="174244"/>
                    <a:pt x="3350514" y="389509"/>
                  </a:cubicBezTo>
                  <a:lnTo>
                    <a:pt x="3333623" y="389509"/>
                  </a:lnTo>
                  <a:lnTo>
                    <a:pt x="3350514" y="389509"/>
                  </a:lnTo>
                  <a:lnTo>
                    <a:pt x="3350514" y="1879600"/>
                  </a:lnTo>
                  <a:lnTo>
                    <a:pt x="3333623" y="1879600"/>
                  </a:lnTo>
                  <a:lnTo>
                    <a:pt x="3350514" y="1879600"/>
                  </a:lnTo>
                  <a:cubicBezTo>
                    <a:pt x="3350514" y="2094738"/>
                    <a:pt x="3175254" y="2269109"/>
                    <a:pt x="2959227" y="2269109"/>
                  </a:cubicBezTo>
                  <a:lnTo>
                    <a:pt x="2959227" y="2252218"/>
                  </a:lnTo>
                  <a:lnTo>
                    <a:pt x="2959227" y="2269109"/>
                  </a:lnTo>
                  <a:lnTo>
                    <a:pt x="391287" y="2269109"/>
                  </a:lnTo>
                  <a:lnTo>
                    <a:pt x="391287" y="2252218"/>
                  </a:lnTo>
                  <a:lnTo>
                    <a:pt x="391287" y="2269109"/>
                  </a:lnTo>
                  <a:cubicBezTo>
                    <a:pt x="175260"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802" y="2235200"/>
                    <a:pt x="391287" y="2235200"/>
                  </a:cubicBezTo>
                  <a:lnTo>
                    <a:pt x="2959227" y="2235200"/>
                  </a:lnTo>
                  <a:cubicBezTo>
                    <a:pt x="3156712" y="2235200"/>
                    <a:pt x="3316605" y="2075942"/>
                    <a:pt x="3316605" y="1879600"/>
                  </a:cubicBezTo>
                  <a:lnTo>
                    <a:pt x="3316605" y="389509"/>
                  </a:lnTo>
                  <a:cubicBezTo>
                    <a:pt x="3316605" y="193167"/>
                    <a:pt x="3156712" y="33909"/>
                    <a:pt x="2959227" y="33909"/>
                  </a:cubicBezTo>
                  <a:lnTo>
                    <a:pt x="391287" y="33909"/>
                  </a:lnTo>
                  <a:lnTo>
                    <a:pt x="391287" y="16891"/>
                  </a:lnTo>
                  <a:lnTo>
                    <a:pt x="391287" y="33909"/>
                  </a:lnTo>
                  <a:cubicBezTo>
                    <a:pt x="193802" y="33909"/>
                    <a:pt x="33909" y="193167"/>
                    <a:pt x="33909" y="389509"/>
                  </a:cubicBezTo>
                  <a:close/>
                </a:path>
              </a:pathLst>
            </a:custGeom>
            <a:solidFill>
              <a:srgbClr val="1C334E"/>
            </a:solidFill>
          </p:spPr>
          <p:txBody>
            <a:bodyPr/>
            <a:lstStyle/>
            <a:p>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3"/>
                                        </p:tgtEl>
                                        <p:attrNameLst>
                                          <p:attrName>ppt_x</p:attrName>
                                        </p:attrNameLst>
                                      </p:cBhvr>
                                      <p:tavLst>
                                        <p:tav tm="0">
                                          <p:val>
                                            <p:strVal val="ppt_x"/>
                                          </p:val>
                                        </p:tav>
                                        <p:tav tm="100000">
                                          <p:val>
                                            <p:strVal val="ppt_x"/>
                                          </p:val>
                                        </p:tav>
                                      </p:tavLst>
                                    </p:anim>
                                    <p:anim calcmode="lin" valueType="num">
                                      <p:cBhvr additive="base">
                                        <p:cTn id="11" dur="500"/>
                                        <p:tgtEl>
                                          <p:spTgt spid="13"/>
                                        </p:tgtEl>
                                        <p:attrNameLst>
                                          <p:attrName>ppt_y</p:attrName>
                                        </p:attrNameLst>
                                      </p:cBhvr>
                                      <p:tavLst>
                                        <p:tav tm="0">
                                          <p:val>
                                            <p:strVal val="ppt_y"/>
                                          </p:val>
                                        </p:tav>
                                        <p:tav tm="100000">
                                          <p:val>
                                            <p:strVal val="1+ppt_h/2"/>
                                          </p:val>
                                        </p:tav>
                                      </p:tavLst>
                                    </p:anim>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childTnLst>
                                    <p:anim calcmode="lin" valueType="num">
                                      <p:cBhvr>
                                        <p:cTn id="16" dur="1000"/>
                                        <p:tgtEl>
                                          <p:spTgt spid="16"/>
                                        </p:tgtEl>
                                        <p:attrNameLst>
                                          <p:attrName>ppt_w</p:attrName>
                                        </p:attrNameLst>
                                      </p:cBhvr>
                                      <p:tavLst>
                                        <p:tav tm="0">
                                          <p:val>
                                            <p:strVal val="ppt_w"/>
                                          </p:val>
                                        </p:tav>
                                        <p:tav tm="100000">
                                          <p:val>
                                            <p:fltVal val="0"/>
                                          </p:val>
                                        </p:tav>
                                      </p:tavLst>
                                    </p:anim>
                                    <p:anim calcmode="lin" valueType="num">
                                      <p:cBhvr>
                                        <p:cTn id="17" dur="1000"/>
                                        <p:tgtEl>
                                          <p:spTgt spid="16"/>
                                        </p:tgtEl>
                                        <p:attrNameLst>
                                          <p:attrName>ppt_h</p:attrName>
                                        </p:attrNameLst>
                                      </p:cBhvr>
                                      <p:tavLst>
                                        <p:tav tm="0">
                                          <p:val>
                                            <p:strVal val="ppt_h"/>
                                          </p:val>
                                        </p:tav>
                                        <p:tav tm="100000">
                                          <p:val>
                                            <p:fltVal val="0"/>
                                          </p:val>
                                        </p:tav>
                                      </p:tavLst>
                                    </p:anim>
                                    <p:anim calcmode="lin" valueType="num">
                                      <p:cBhvr>
                                        <p:cTn id="18" dur="1000"/>
                                        <p:tgtEl>
                                          <p:spTgt spid="16"/>
                                        </p:tgtEl>
                                        <p:attrNameLst>
                                          <p:attrName>style.rotation</p:attrName>
                                        </p:attrNameLst>
                                      </p:cBhvr>
                                      <p:tavLst>
                                        <p:tav tm="0">
                                          <p:val>
                                            <p:fltVal val="0"/>
                                          </p:val>
                                        </p:tav>
                                        <p:tav tm="100000">
                                          <p:val>
                                            <p:fltVal val="90"/>
                                          </p:val>
                                        </p:tav>
                                      </p:tavLst>
                                    </p:anim>
                                    <p:animEffect transition="out" filter="fade">
                                      <p:cBhvr>
                                        <p:cTn id="19" dur="1000"/>
                                        <p:tgtEl>
                                          <p:spTgt spid="16"/>
                                        </p:tgtEl>
                                      </p:cBhvr>
                                    </p:animEffect>
                                    <p:set>
                                      <p:cBhvr>
                                        <p:cTn id="20" dur="1" fill="hold">
                                          <p:stCondLst>
                                            <p:cond delay="999"/>
                                          </p:stCondLst>
                                        </p:cTn>
                                        <p:tgtEl>
                                          <p:spTgt spid="16"/>
                                        </p:tgtEl>
                                        <p:attrNameLst>
                                          <p:attrName>style.visibility</p:attrName>
                                        </p:attrNameLst>
                                      </p:cBhvr>
                                      <p:to>
                                        <p:strVal val="hidden"/>
                                      </p:to>
                                    </p:set>
                                  </p:childTnLst>
                                </p:cTn>
                              </p:par>
                              <p:par>
                                <p:cTn id="21" presetID="31" presetClass="exit" presetSubtype="0" fill="hold" nodeType="withEffect">
                                  <p:stCondLst>
                                    <p:cond delay="0"/>
                                  </p:stCondLst>
                                  <p:childTnLst>
                                    <p:anim calcmode="lin" valueType="num">
                                      <p:cBhvr>
                                        <p:cTn id="22" dur="1000"/>
                                        <p:tgtEl>
                                          <p:spTgt spid="19"/>
                                        </p:tgtEl>
                                        <p:attrNameLst>
                                          <p:attrName>ppt_w</p:attrName>
                                        </p:attrNameLst>
                                      </p:cBhvr>
                                      <p:tavLst>
                                        <p:tav tm="0">
                                          <p:val>
                                            <p:strVal val="ppt_w"/>
                                          </p:val>
                                        </p:tav>
                                        <p:tav tm="100000">
                                          <p:val>
                                            <p:fltVal val="0"/>
                                          </p:val>
                                        </p:tav>
                                      </p:tavLst>
                                    </p:anim>
                                    <p:anim calcmode="lin" valueType="num">
                                      <p:cBhvr>
                                        <p:cTn id="23" dur="1000"/>
                                        <p:tgtEl>
                                          <p:spTgt spid="19"/>
                                        </p:tgtEl>
                                        <p:attrNameLst>
                                          <p:attrName>ppt_h</p:attrName>
                                        </p:attrNameLst>
                                      </p:cBhvr>
                                      <p:tavLst>
                                        <p:tav tm="0">
                                          <p:val>
                                            <p:strVal val="ppt_h"/>
                                          </p:val>
                                        </p:tav>
                                        <p:tav tm="100000">
                                          <p:val>
                                            <p:fltVal val="0"/>
                                          </p:val>
                                        </p:tav>
                                      </p:tavLst>
                                    </p:anim>
                                    <p:anim calcmode="lin" valueType="num">
                                      <p:cBhvr>
                                        <p:cTn id="24" dur="1000"/>
                                        <p:tgtEl>
                                          <p:spTgt spid="19"/>
                                        </p:tgtEl>
                                        <p:attrNameLst>
                                          <p:attrName>style.rotation</p:attrName>
                                        </p:attrNameLst>
                                      </p:cBhvr>
                                      <p:tavLst>
                                        <p:tav tm="0">
                                          <p:val>
                                            <p:fltVal val="0"/>
                                          </p:val>
                                        </p:tav>
                                        <p:tav tm="100000">
                                          <p:val>
                                            <p:fltVal val="90"/>
                                          </p:val>
                                        </p:tav>
                                      </p:tavLst>
                                    </p:anim>
                                    <p:animEffect transition="out" filter="fade">
                                      <p:cBhvr>
                                        <p:cTn id="25" dur="1000"/>
                                        <p:tgtEl>
                                          <p:spTgt spid="19"/>
                                        </p:tgtEl>
                                      </p:cBhvr>
                                    </p:animEffect>
                                    <p:set>
                                      <p:cBhvr>
                                        <p:cTn id="26"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790298">
            <a:off x="15316419" y="6887781"/>
            <a:ext cx="4658070" cy="4741038"/>
            <a:chOff x="0" y="0"/>
            <a:chExt cx="6210760" cy="6321384"/>
          </a:xfrm>
        </p:grpSpPr>
        <p:sp>
          <p:nvSpPr>
            <p:cNvPr id="5" name="Freeform 5"/>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3"/>
              <a:stretch>
                <a:fillRect l="-73" r="-72"/>
              </a:stretch>
            </a:blipFill>
          </p:spPr>
          <p:txBody>
            <a:bodyPr/>
            <a:lstStyle/>
            <a:p>
              <a:endParaRPr lang="en-GB"/>
            </a:p>
          </p:txBody>
        </p:sp>
      </p:grpSp>
      <p:grpSp>
        <p:nvGrpSpPr>
          <p:cNvPr id="6" name="Group 6"/>
          <p:cNvGrpSpPr/>
          <p:nvPr/>
        </p:nvGrpSpPr>
        <p:grpSpPr>
          <a:xfrm rot="5871076">
            <a:off x="-462288" y="8591780"/>
            <a:ext cx="985742" cy="1033543"/>
            <a:chOff x="0" y="0"/>
            <a:chExt cx="1314322"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9991959">
            <a:off x="741222" y="9469493"/>
            <a:ext cx="985741" cy="1033543"/>
            <a:chOff x="0" y="0"/>
            <a:chExt cx="1314322"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2245436">
            <a:off x="-193452" y="9831734"/>
            <a:ext cx="985742" cy="1033543"/>
            <a:chOff x="0" y="0"/>
            <a:chExt cx="1314322" cy="1378057"/>
          </a:xfrm>
        </p:grpSpPr>
        <p:sp>
          <p:nvSpPr>
            <p:cNvPr id="11" name="Freeform 11"/>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6"/>
              <a:stretch>
                <a:fillRect l="-19" r="-19" b="1"/>
              </a:stretch>
            </a:blipFill>
          </p:spPr>
          <p:txBody>
            <a:bodyPr/>
            <a:lstStyle/>
            <a:p>
              <a:endParaRPr lang="en-GB"/>
            </a:p>
          </p:txBody>
        </p:sp>
      </p:grpSp>
      <p:graphicFrame>
        <p:nvGraphicFramePr>
          <p:cNvPr id="12" name="Table 12"/>
          <p:cNvGraphicFramePr>
            <a:graphicFrameLocks noGrp="1"/>
          </p:cNvGraphicFramePr>
          <p:nvPr/>
        </p:nvGraphicFramePr>
        <p:xfrm>
          <a:off x="483904" y="2929020"/>
          <a:ext cx="17297401" cy="5029200"/>
        </p:xfrm>
        <a:graphic>
          <a:graphicData uri="http://schemas.openxmlformats.org/drawingml/2006/table">
            <a:tbl>
              <a:tblPr/>
              <a:tblGrid>
                <a:gridCol w="12105071">
                  <a:extLst>
                    <a:ext uri="{9D8B030D-6E8A-4147-A177-3AD203B41FA5}">
                      <a16:colId xmlns:a16="http://schemas.microsoft.com/office/drawing/2014/main" val="20000"/>
                    </a:ext>
                  </a:extLst>
                </a:gridCol>
                <a:gridCol w="2506936">
                  <a:extLst>
                    <a:ext uri="{9D8B030D-6E8A-4147-A177-3AD203B41FA5}">
                      <a16:colId xmlns:a16="http://schemas.microsoft.com/office/drawing/2014/main" val="20001"/>
                    </a:ext>
                  </a:extLst>
                </a:gridCol>
                <a:gridCol w="2685394">
                  <a:extLst>
                    <a:ext uri="{9D8B030D-6E8A-4147-A177-3AD203B41FA5}">
                      <a16:colId xmlns:a16="http://schemas.microsoft.com/office/drawing/2014/main" val="20002"/>
                    </a:ext>
                  </a:extLst>
                </a:gridCol>
              </a:tblGrid>
              <a:tr h="1198404">
                <a:tc>
                  <a:txBody>
                    <a:bodyPr/>
                    <a:lstStyle/>
                    <a:p>
                      <a:pPr algn="ctr">
                        <a:lnSpc>
                          <a:spcPts val="5319"/>
                        </a:lnSpc>
                        <a:defRPr/>
                      </a:pPr>
                      <a:r>
                        <a:rPr lang="en-US" sz="3799">
                          <a:solidFill>
                            <a:srgbClr val="F8F8F8"/>
                          </a:solidFill>
                          <a:latin typeface="Roboto Condensed Bold"/>
                        </a:rPr>
                        <a:t>Câu văn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5319"/>
                        </a:lnSpc>
                        <a:defRPr/>
                      </a:pPr>
                      <a:r>
                        <a:rPr lang="en-US" sz="3799">
                          <a:solidFill>
                            <a:srgbClr val="F8F8F8"/>
                          </a:solidFill>
                          <a:latin typeface="Roboto Condensed Bold"/>
                        </a:rPr>
                        <a:t>TPBL</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5319"/>
                        </a:lnSpc>
                        <a:defRPr/>
                      </a:pPr>
                      <a:r>
                        <a:rPr lang="en-US" sz="3799">
                          <a:solidFill>
                            <a:srgbClr val="F8F8F8"/>
                          </a:solidFill>
                          <a:latin typeface="Roboto Condensed Bold"/>
                        </a:rPr>
                        <a:t>Loại TPBL</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extLst>
                  <a:ext uri="{0D108BD9-81ED-4DB2-BD59-A6C34878D82A}">
                    <a16:rowId xmlns:a16="http://schemas.microsoft.com/office/drawing/2014/main" val="10000"/>
                  </a:ext>
                </a:extLst>
              </a:tr>
              <a:tr h="1915398">
                <a:tc>
                  <a:txBody>
                    <a:bodyPr/>
                    <a:lstStyle/>
                    <a:p>
                      <a:pPr algn="just">
                        <a:lnSpc>
                          <a:spcPts val="5319"/>
                        </a:lnSpc>
                        <a:defRPr/>
                      </a:pPr>
                      <a:r>
                        <a:rPr lang="en-US" sz="3799">
                          <a:solidFill>
                            <a:srgbClr val="000000"/>
                          </a:solidFill>
                          <a:latin typeface="Roboto Condensed Italics"/>
                        </a:rPr>
                        <a:t>c. Thưa ông, chúng cháu ở Gia Lâm lên đấy ạ.</a:t>
                      </a:r>
                      <a:r>
                        <a:rPr lang="en-US" sz="3799">
                          <a:solidFill>
                            <a:srgbClr val="000000"/>
                          </a:solidFill>
                          <a:latin typeface="Roboto Condensed"/>
                        </a:rPr>
                        <a:t> (Kim Lân)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5319"/>
                        </a:lnSpc>
                        <a:defRPr/>
                      </a:pPr>
                      <a:r>
                        <a:rPr lang="en-US" sz="3799">
                          <a:solidFill>
                            <a:srgbClr val="000000"/>
                          </a:solidFill>
                          <a:latin typeface="Roboto Condensed Italics"/>
                        </a:rPr>
                        <a:t>Thưa ông</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5319"/>
                        </a:lnSpc>
                        <a:defRPr/>
                      </a:pPr>
                      <a:r>
                        <a:rPr lang="en-US" sz="3799">
                          <a:solidFill>
                            <a:srgbClr val="000000"/>
                          </a:solidFill>
                          <a:latin typeface="Roboto Condensed"/>
                        </a:rPr>
                        <a:t>Thành phần gọi- đáp</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1915398">
                <a:tc>
                  <a:txBody>
                    <a:bodyPr/>
                    <a:lstStyle/>
                    <a:p>
                      <a:pPr algn="just">
                        <a:lnSpc>
                          <a:spcPts val="5319"/>
                        </a:lnSpc>
                        <a:defRPr/>
                      </a:pPr>
                      <a:r>
                        <a:rPr lang="en-US" sz="3799">
                          <a:solidFill>
                            <a:srgbClr val="000000"/>
                          </a:solidFill>
                          <a:latin typeface="Roboto Condensed Italics"/>
                        </a:rPr>
                        <a:t>d. Trời ơi, chỉ còn năm phút. </a:t>
                      </a:r>
                      <a:r>
                        <a:rPr lang="en-US" sz="3799">
                          <a:solidFill>
                            <a:srgbClr val="000000"/>
                          </a:solidFill>
                          <a:latin typeface="Roboto Condensed"/>
                        </a:rPr>
                        <a:t>(Nguyễn Thành Long)</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5319"/>
                        </a:lnSpc>
                        <a:defRPr/>
                      </a:pPr>
                      <a:r>
                        <a:rPr lang="en-US" sz="3799">
                          <a:solidFill>
                            <a:srgbClr val="000000"/>
                          </a:solidFill>
                          <a:latin typeface="Roboto Condensed Italics"/>
                        </a:rPr>
                        <a:t>Trời ơi</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5319"/>
                        </a:lnSpc>
                        <a:defRPr/>
                      </a:pPr>
                      <a:r>
                        <a:rPr lang="en-US" sz="3799">
                          <a:solidFill>
                            <a:srgbClr val="000000"/>
                          </a:solidFill>
                          <a:latin typeface="Roboto Condensed"/>
                        </a:rPr>
                        <a:t>Thành phần cảm thán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bl>
          </a:graphicData>
        </a:graphic>
      </p:graphicFrame>
      <p:grpSp>
        <p:nvGrpSpPr>
          <p:cNvPr id="13" name="Group 13"/>
          <p:cNvGrpSpPr/>
          <p:nvPr/>
        </p:nvGrpSpPr>
        <p:grpSpPr>
          <a:xfrm>
            <a:off x="12513447" y="4292600"/>
            <a:ext cx="2512894" cy="1701800"/>
            <a:chOff x="0" y="0"/>
            <a:chExt cx="3350525" cy="2269067"/>
          </a:xfrm>
        </p:grpSpPr>
        <p:sp>
          <p:nvSpPr>
            <p:cNvPr id="14" name="Freeform 14"/>
            <p:cNvSpPr/>
            <p:nvPr/>
          </p:nvSpPr>
          <p:spPr>
            <a:xfrm>
              <a:off x="16891" y="17018"/>
              <a:ext cx="3316732" cy="2235073"/>
            </a:xfrm>
            <a:custGeom>
              <a:avLst/>
              <a:gdLst/>
              <a:ahLst/>
              <a:cxnLst/>
              <a:rect l="l" t="t" r="r" b="b"/>
              <a:pathLst>
                <a:path w="3316732" h="2235073">
                  <a:moveTo>
                    <a:pt x="0" y="372491"/>
                  </a:moveTo>
                  <a:cubicBezTo>
                    <a:pt x="0" y="166751"/>
                    <a:pt x="167640" y="0"/>
                    <a:pt x="374396" y="0"/>
                  </a:cubicBezTo>
                  <a:lnTo>
                    <a:pt x="2942336" y="0"/>
                  </a:lnTo>
                  <a:cubicBezTo>
                    <a:pt x="3149092" y="0"/>
                    <a:pt x="3316732" y="166751"/>
                    <a:pt x="3316732" y="372491"/>
                  </a:cubicBezTo>
                  <a:lnTo>
                    <a:pt x="3316732" y="1862582"/>
                  </a:lnTo>
                  <a:cubicBezTo>
                    <a:pt x="3316732" y="2068322"/>
                    <a:pt x="3149092" y="2235073"/>
                    <a:pt x="2942336" y="2235073"/>
                  </a:cubicBezTo>
                  <a:lnTo>
                    <a:pt x="374396" y="2235073"/>
                  </a:lnTo>
                  <a:cubicBezTo>
                    <a:pt x="167640" y="2235073"/>
                    <a:pt x="0" y="2068322"/>
                    <a:pt x="0" y="1862582"/>
                  </a:cubicBezTo>
                  <a:close/>
                </a:path>
              </a:pathLst>
            </a:custGeom>
            <a:solidFill>
              <a:srgbClr val="3D4984"/>
            </a:solidFill>
          </p:spPr>
          <p:txBody>
            <a:bodyPr/>
            <a:lstStyle/>
            <a:p>
              <a:endParaRPr lang="en-GB"/>
            </a:p>
          </p:txBody>
        </p:sp>
        <p:sp>
          <p:nvSpPr>
            <p:cNvPr id="15" name="Freeform 15"/>
            <p:cNvSpPr/>
            <p:nvPr/>
          </p:nvSpPr>
          <p:spPr>
            <a:xfrm>
              <a:off x="0" y="0"/>
              <a:ext cx="3350514" cy="2269109"/>
            </a:xfrm>
            <a:custGeom>
              <a:avLst/>
              <a:gdLst/>
              <a:ahLst/>
              <a:cxnLst/>
              <a:rect l="l" t="t" r="r" b="b"/>
              <a:pathLst>
                <a:path w="3350514" h="2269109">
                  <a:moveTo>
                    <a:pt x="0" y="389509"/>
                  </a:moveTo>
                  <a:cubicBezTo>
                    <a:pt x="0" y="174244"/>
                    <a:pt x="175260" y="0"/>
                    <a:pt x="391287" y="0"/>
                  </a:cubicBezTo>
                  <a:lnTo>
                    <a:pt x="2959227" y="0"/>
                  </a:lnTo>
                  <a:lnTo>
                    <a:pt x="2959227" y="16891"/>
                  </a:lnTo>
                  <a:lnTo>
                    <a:pt x="2959227" y="0"/>
                  </a:lnTo>
                  <a:cubicBezTo>
                    <a:pt x="3175254" y="0"/>
                    <a:pt x="3350514" y="174244"/>
                    <a:pt x="3350514" y="389509"/>
                  </a:cubicBezTo>
                  <a:lnTo>
                    <a:pt x="3333623" y="389509"/>
                  </a:lnTo>
                  <a:lnTo>
                    <a:pt x="3350514" y="389509"/>
                  </a:lnTo>
                  <a:lnTo>
                    <a:pt x="3350514" y="1879600"/>
                  </a:lnTo>
                  <a:lnTo>
                    <a:pt x="3333623" y="1879600"/>
                  </a:lnTo>
                  <a:lnTo>
                    <a:pt x="3350514" y="1879600"/>
                  </a:lnTo>
                  <a:cubicBezTo>
                    <a:pt x="3350514" y="2094738"/>
                    <a:pt x="3175254" y="2269109"/>
                    <a:pt x="2959227" y="2269109"/>
                  </a:cubicBezTo>
                  <a:lnTo>
                    <a:pt x="2959227" y="2252218"/>
                  </a:lnTo>
                  <a:lnTo>
                    <a:pt x="2959227" y="2269109"/>
                  </a:lnTo>
                  <a:lnTo>
                    <a:pt x="391287" y="2269109"/>
                  </a:lnTo>
                  <a:lnTo>
                    <a:pt x="391287" y="2252218"/>
                  </a:lnTo>
                  <a:lnTo>
                    <a:pt x="391287" y="2269109"/>
                  </a:lnTo>
                  <a:cubicBezTo>
                    <a:pt x="175260"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802" y="2235200"/>
                    <a:pt x="391287" y="2235200"/>
                  </a:cubicBezTo>
                  <a:lnTo>
                    <a:pt x="2959227" y="2235200"/>
                  </a:lnTo>
                  <a:cubicBezTo>
                    <a:pt x="3156712" y="2235200"/>
                    <a:pt x="3316605" y="2075942"/>
                    <a:pt x="3316605" y="1879600"/>
                  </a:cubicBezTo>
                  <a:lnTo>
                    <a:pt x="3316605" y="389509"/>
                  </a:lnTo>
                  <a:cubicBezTo>
                    <a:pt x="3316605" y="193167"/>
                    <a:pt x="3156712" y="33909"/>
                    <a:pt x="2959227" y="33909"/>
                  </a:cubicBezTo>
                  <a:lnTo>
                    <a:pt x="391287" y="33909"/>
                  </a:lnTo>
                  <a:lnTo>
                    <a:pt x="391287" y="16891"/>
                  </a:lnTo>
                  <a:lnTo>
                    <a:pt x="391287" y="33909"/>
                  </a:lnTo>
                  <a:cubicBezTo>
                    <a:pt x="193802" y="33909"/>
                    <a:pt x="33909" y="193167"/>
                    <a:pt x="33909" y="389509"/>
                  </a:cubicBezTo>
                  <a:close/>
                </a:path>
              </a:pathLst>
            </a:custGeom>
            <a:solidFill>
              <a:srgbClr val="1C334E"/>
            </a:solidFill>
          </p:spPr>
          <p:txBody>
            <a:bodyPr/>
            <a:lstStyle/>
            <a:p>
              <a:endParaRPr lang="en-GB"/>
            </a:p>
          </p:txBody>
        </p:sp>
      </p:grpSp>
      <p:grpSp>
        <p:nvGrpSpPr>
          <p:cNvPr id="16" name="Group 16"/>
          <p:cNvGrpSpPr/>
          <p:nvPr/>
        </p:nvGrpSpPr>
        <p:grpSpPr>
          <a:xfrm>
            <a:off x="15268410" y="6256420"/>
            <a:ext cx="2512894" cy="1701800"/>
            <a:chOff x="0" y="0"/>
            <a:chExt cx="3350525" cy="2269067"/>
          </a:xfrm>
        </p:grpSpPr>
        <p:sp>
          <p:nvSpPr>
            <p:cNvPr id="17" name="Freeform 17"/>
            <p:cNvSpPr/>
            <p:nvPr/>
          </p:nvSpPr>
          <p:spPr>
            <a:xfrm>
              <a:off x="16891" y="17018"/>
              <a:ext cx="3316732" cy="2235073"/>
            </a:xfrm>
            <a:custGeom>
              <a:avLst/>
              <a:gdLst/>
              <a:ahLst/>
              <a:cxnLst/>
              <a:rect l="l" t="t" r="r" b="b"/>
              <a:pathLst>
                <a:path w="3316732" h="2235073">
                  <a:moveTo>
                    <a:pt x="0" y="372491"/>
                  </a:moveTo>
                  <a:cubicBezTo>
                    <a:pt x="0" y="166751"/>
                    <a:pt x="167640" y="0"/>
                    <a:pt x="374396" y="0"/>
                  </a:cubicBezTo>
                  <a:lnTo>
                    <a:pt x="2942336" y="0"/>
                  </a:lnTo>
                  <a:cubicBezTo>
                    <a:pt x="3149092" y="0"/>
                    <a:pt x="3316732" y="166751"/>
                    <a:pt x="3316732" y="372491"/>
                  </a:cubicBezTo>
                  <a:lnTo>
                    <a:pt x="3316732" y="1862582"/>
                  </a:lnTo>
                  <a:cubicBezTo>
                    <a:pt x="3316732" y="2068322"/>
                    <a:pt x="3149092" y="2235073"/>
                    <a:pt x="2942336" y="2235073"/>
                  </a:cubicBezTo>
                  <a:lnTo>
                    <a:pt x="374396" y="2235073"/>
                  </a:lnTo>
                  <a:cubicBezTo>
                    <a:pt x="167640" y="2235073"/>
                    <a:pt x="0" y="2068322"/>
                    <a:pt x="0" y="1862582"/>
                  </a:cubicBezTo>
                  <a:close/>
                </a:path>
              </a:pathLst>
            </a:custGeom>
            <a:solidFill>
              <a:srgbClr val="3D4984"/>
            </a:solidFill>
          </p:spPr>
          <p:txBody>
            <a:bodyPr/>
            <a:lstStyle/>
            <a:p>
              <a:endParaRPr lang="en-GB"/>
            </a:p>
          </p:txBody>
        </p:sp>
        <p:sp>
          <p:nvSpPr>
            <p:cNvPr id="18" name="Freeform 18"/>
            <p:cNvSpPr/>
            <p:nvPr/>
          </p:nvSpPr>
          <p:spPr>
            <a:xfrm>
              <a:off x="0" y="0"/>
              <a:ext cx="3350514" cy="2269109"/>
            </a:xfrm>
            <a:custGeom>
              <a:avLst/>
              <a:gdLst/>
              <a:ahLst/>
              <a:cxnLst/>
              <a:rect l="l" t="t" r="r" b="b"/>
              <a:pathLst>
                <a:path w="3350514" h="2269109">
                  <a:moveTo>
                    <a:pt x="0" y="389509"/>
                  </a:moveTo>
                  <a:cubicBezTo>
                    <a:pt x="0" y="174244"/>
                    <a:pt x="175260" y="0"/>
                    <a:pt x="391287" y="0"/>
                  </a:cubicBezTo>
                  <a:lnTo>
                    <a:pt x="2959227" y="0"/>
                  </a:lnTo>
                  <a:lnTo>
                    <a:pt x="2959227" y="16891"/>
                  </a:lnTo>
                  <a:lnTo>
                    <a:pt x="2959227" y="0"/>
                  </a:lnTo>
                  <a:cubicBezTo>
                    <a:pt x="3175254" y="0"/>
                    <a:pt x="3350514" y="174244"/>
                    <a:pt x="3350514" y="389509"/>
                  </a:cubicBezTo>
                  <a:lnTo>
                    <a:pt x="3333623" y="389509"/>
                  </a:lnTo>
                  <a:lnTo>
                    <a:pt x="3350514" y="389509"/>
                  </a:lnTo>
                  <a:lnTo>
                    <a:pt x="3350514" y="1879600"/>
                  </a:lnTo>
                  <a:lnTo>
                    <a:pt x="3333623" y="1879600"/>
                  </a:lnTo>
                  <a:lnTo>
                    <a:pt x="3350514" y="1879600"/>
                  </a:lnTo>
                  <a:cubicBezTo>
                    <a:pt x="3350514" y="2094738"/>
                    <a:pt x="3175254" y="2269109"/>
                    <a:pt x="2959227" y="2269109"/>
                  </a:cubicBezTo>
                  <a:lnTo>
                    <a:pt x="2959227" y="2252218"/>
                  </a:lnTo>
                  <a:lnTo>
                    <a:pt x="2959227" y="2269109"/>
                  </a:lnTo>
                  <a:lnTo>
                    <a:pt x="391287" y="2269109"/>
                  </a:lnTo>
                  <a:lnTo>
                    <a:pt x="391287" y="2252218"/>
                  </a:lnTo>
                  <a:lnTo>
                    <a:pt x="391287" y="2269109"/>
                  </a:lnTo>
                  <a:cubicBezTo>
                    <a:pt x="175260"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802" y="2235200"/>
                    <a:pt x="391287" y="2235200"/>
                  </a:cubicBezTo>
                  <a:lnTo>
                    <a:pt x="2959227" y="2235200"/>
                  </a:lnTo>
                  <a:cubicBezTo>
                    <a:pt x="3156712" y="2235200"/>
                    <a:pt x="3316605" y="2075942"/>
                    <a:pt x="3316605" y="1879600"/>
                  </a:cubicBezTo>
                  <a:lnTo>
                    <a:pt x="3316605" y="389509"/>
                  </a:lnTo>
                  <a:cubicBezTo>
                    <a:pt x="3316605" y="193167"/>
                    <a:pt x="3156712" y="33909"/>
                    <a:pt x="2959227" y="33909"/>
                  </a:cubicBezTo>
                  <a:lnTo>
                    <a:pt x="391287" y="33909"/>
                  </a:lnTo>
                  <a:lnTo>
                    <a:pt x="391287" y="16891"/>
                  </a:lnTo>
                  <a:lnTo>
                    <a:pt x="391287" y="33909"/>
                  </a:lnTo>
                  <a:cubicBezTo>
                    <a:pt x="193802" y="33909"/>
                    <a:pt x="33909" y="193167"/>
                    <a:pt x="33909" y="389509"/>
                  </a:cubicBezTo>
                  <a:close/>
                </a:path>
              </a:pathLst>
            </a:custGeom>
            <a:solidFill>
              <a:srgbClr val="1C334E"/>
            </a:solidFill>
          </p:spPr>
          <p:txBody>
            <a:bodyPr/>
            <a:lstStyle/>
            <a:p>
              <a:endParaRPr lang="en-GB"/>
            </a:p>
          </p:txBody>
        </p:sp>
      </p:grpSp>
      <p:grpSp>
        <p:nvGrpSpPr>
          <p:cNvPr id="19" name="Group 19"/>
          <p:cNvGrpSpPr/>
          <p:nvPr/>
        </p:nvGrpSpPr>
        <p:grpSpPr>
          <a:xfrm>
            <a:off x="12513447" y="6256420"/>
            <a:ext cx="2512894" cy="1701800"/>
            <a:chOff x="0" y="0"/>
            <a:chExt cx="3350525" cy="2269067"/>
          </a:xfrm>
        </p:grpSpPr>
        <p:sp>
          <p:nvSpPr>
            <p:cNvPr id="20" name="Freeform 20"/>
            <p:cNvSpPr/>
            <p:nvPr/>
          </p:nvSpPr>
          <p:spPr>
            <a:xfrm>
              <a:off x="16891" y="17018"/>
              <a:ext cx="3316732" cy="2235073"/>
            </a:xfrm>
            <a:custGeom>
              <a:avLst/>
              <a:gdLst/>
              <a:ahLst/>
              <a:cxnLst/>
              <a:rect l="l" t="t" r="r" b="b"/>
              <a:pathLst>
                <a:path w="3316732" h="2235073">
                  <a:moveTo>
                    <a:pt x="0" y="372491"/>
                  </a:moveTo>
                  <a:cubicBezTo>
                    <a:pt x="0" y="166751"/>
                    <a:pt x="167640" y="0"/>
                    <a:pt x="374396" y="0"/>
                  </a:cubicBezTo>
                  <a:lnTo>
                    <a:pt x="2942336" y="0"/>
                  </a:lnTo>
                  <a:cubicBezTo>
                    <a:pt x="3149092" y="0"/>
                    <a:pt x="3316732" y="166751"/>
                    <a:pt x="3316732" y="372491"/>
                  </a:cubicBezTo>
                  <a:lnTo>
                    <a:pt x="3316732" y="1862582"/>
                  </a:lnTo>
                  <a:cubicBezTo>
                    <a:pt x="3316732" y="2068322"/>
                    <a:pt x="3149092" y="2235073"/>
                    <a:pt x="2942336" y="2235073"/>
                  </a:cubicBezTo>
                  <a:lnTo>
                    <a:pt x="374396" y="2235073"/>
                  </a:lnTo>
                  <a:cubicBezTo>
                    <a:pt x="167640" y="2235073"/>
                    <a:pt x="0" y="2068322"/>
                    <a:pt x="0" y="1862582"/>
                  </a:cubicBezTo>
                  <a:close/>
                </a:path>
              </a:pathLst>
            </a:custGeom>
            <a:solidFill>
              <a:srgbClr val="3D4984"/>
            </a:solidFill>
          </p:spPr>
          <p:txBody>
            <a:bodyPr/>
            <a:lstStyle/>
            <a:p>
              <a:endParaRPr lang="en-GB"/>
            </a:p>
          </p:txBody>
        </p:sp>
        <p:sp>
          <p:nvSpPr>
            <p:cNvPr id="21" name="Freeform 21"/>
            <p:cNvSpPr/>
            <p:nvPr/>
          </p:nvSpPr>
          <p:spPr>
            <a:xfrm>
              <a:off x="0" y="0"/>
              <a:ext cx="3350514" cy="2269109"/>
            </a:xfrm>
            <a:custGeom>
              <a:avLst/>
              <a:gdLst/>
              <a:ahLst/>
              <a:cxnLst/>
              <a:rect l="l" t="t" r="r" b="b"/>
              <a:pathLst>
                <a:path w="3350514" h="2269109">
                  <a:moveTo>
                    <a:pt x="0" y="389509"/>
                  </a:moveTo>
                  <a:cubicBezTo>
                    <a:pt x="0" y="174244"/>
                    <a:pt x="175260" y="0"/>
                    <a:pt x="391287" y="0"/>
                  </a:cubicBezTo>
                  <a:lnTo>
                    <a:pt x="2959227" y="0"/>
                  </a:lnTo>
                  <a:lnTo>
                    <a:pt x="2959227" y="16891"/>
                  </a:lnTo>
                  <a:lnTo>
                    <a:pt x="2959227" y="0"/>
                  </a:lnTo>
                  <a:cubicBezTo>
                    <a:pt x="3175254" y="0"/>
                    <a:pt x="3350514" y="174244"/>
                    <a:pt x="3350514" y="389509"/>
                  </a:cubicBezTo>
                  <a:lnTo>
                    <a:pt x="3333623" y="389509"/>
                  </a:lnTo>
                  <a:lnTo>
                    <a:pt x="3350514" y="389509"/>
                  </a:lnTo>
                  <a:lnTo>
                    <a:pt x="3350514" y="1879600"/>
                  </a:lnTo>
                  <a:lnTo>
                    <a:pt x="3333623" y="1879600"/>
                  </a:lnTo>
                  <a:lnTo>
                    <a:pt x="3350514" y="1879600"/>
                  </a:lnTo>
                  <a:cubicBezTo>
                    <a:pt x="3350514" y="2094738"/>
                    <a:pt x="3175254" y="2269109"/>
                    <a:pt x="2959227" y="2269109"/>
                  </a:cubicBezTo>
                  <a:lnTo>
                    <a:pt x="2959227" y="2252218"/>
                  </a:lnTo>
                  <a:lnTo>
                    <a:pt x="2959227" y="2269109"/>
                  </a:lnTo>
                  <a:lnTo>
                    <a:pt x="391287" y="2269109"/>
                  </a:lnTo>
                  <a:lnTo>
                    <a:pt x="391287" y="2252218"/>
                  </a:lnTo>
                  <a:lnTo>
                    <a:pt x="391287" y="2269109"/>
                  </a:lnTo>
                  <a:cubicBezTo>
                    <a:pt x="175260"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802" y="2235200"/>
                    <a:pt x="391287" y="2235200"/>
                  </a:cubicBezTo>
                  <a:lnTo>
                    <a:pt x="2959227" y="2235200"/>
                  </a:lnTo>
                  <a:cubicBezTo>
                    <a:pt x="3156712" y="2235200"/>
                    <a:pt x="3316605" y="2075942"/>
                    <a:pt x="3316605" y="1879600"/>
                  </a:cubicBezTo>
                  <a:lnTo>
                    <a:pt x="3316605" y="389509"/>
                  </a:lnTo>
                  <a:cubicBezTo>
                    <a:pt x="3316605" y="193167"/>
                    <a:pt x="3156712" y="33909"/>
                    <a:pt x="2959227" y="33909"/>
                  </a:cubicBezTo>
                  <a:lnTo>
                    <a:pt x="391287" y="33909"/>
                  </a:lnTo>
                  <a:lnTo>
                    <a:pt x="391287" y="16891"/>
                  </a:lnTo>
                  <a:lnTo>
                    <a:pt x="391287" y="33909"/>
                  </a:lnTo>
                  <a:cubicBezTo>
                    <a:pt x="193802" y="33909"/>
                    <a:pt x="33909" y="193167"/>
                    <a:pt x="33909" y="389509"/>
                  </a:cubicBezTo>
                  <a:close/>
                </a:path>
              </a:pathLst>
            </a:custGeom>
            <a:solidFill>
              <a:srgbClr val="1C334E"/>
            </a:solidFill>
          </p:spPr>
          <p:txBody>
            <a:bodyPr/>
            <a:lstStyle/>
            <a:p>
              <a:endParaRPr lang="en-GB"/>
            </a:p>
          </p:txBody>
        </p:sp>
      </p:grpSp>
      <p:grpSp>
        <p:nvGrpSpPr>
          <p:cNvPr id="22" name="Group 22"/>
          <p:cNvGrpSpPr/>
          <p:nvPr/>
        </p:nvGrpSpPr>
        <p:grpSpPr>
          <a:xfrm>
            <a:off x="15268410" y="4292600"/>
            <a:ext cx="2512894" cy="1701800"/>
            <a:chOff x="0" y="0"/>
            <a:chExt cx="3350525" cy="2269067"/>
          </a:xfrm>
        </p:grpSpPr>
        <p:sp>
          <p:nvSpPr>
            <p:cNvPr id="23" name="Freeform 23"/>
            <p:cNvSpPr/>
            <p:nvPr/>
          </p:nvSpPr>
          <p:spPr>
            <a:xfrm>
              <a:off x="16891" y="17018"/>
              <a:ext cx="3316732" cy="2235073"/>
            </a:xfrm>
            <a:custGeom>
              <a:avLst/>
              <a:gdLst/>
              <a:ahLst/>
              <a:cxnLst/>
              <a:rect l="l" t="t" r="r" b="b"/>
              <a:pathLst>
                <a:path w="3316732" h="2235073">
                  <a:moveTo>
                    <a:pt x="0" y="372491"/>
                  </a:moveTo>
                  <a:cubicBezTo>
                    <a:pt x="0" y="166751"/>
                    <a:pt x="167640" y="0"/>
                    <a:pt x="374396" y="0"/>
                  </a:cubicBezTo>
                  <a:lnTo>
                    <a:pt x="2942336" y="0"/>
                  </a:lnTo>
                  <a:cubicBezTo>
                    <a:pt x="3149092" y="0"/>
                    <a:pt x="3316732" y="166751"/>
                    <a:pt x="3316732" y="372491"/>
                  </a:cubicBezTo>
                  <a:lnTo>
                    <a:pt x="3316732" y="1862582"/>
                  </a:lnTo>
                  <a:cubicBezTo>
                    <a:pt x="3316732" y="2068322"/>
                    <a:pt x="3149092" y="2235073"/>
                    <a:pt x="2942336" y="2235073"/>
                  </a:cubicBezTo>
                  <a:lnTo>
                    <a:pt x="374396" y="2235073"/>
                  </a:lnTo>
                  <a:cubicBezTo>
                    <a:pt x="167640" y="2235073"/>
                    <a:pt x="0" y="2068322"/>
                    <a:pt x="0" y="1862582"/>
                  </a:cubicBezTo>
                  <a:close/>
                </a:path>
              </a:pathLst>
            </a:custGeom>
            <a:solidFill>
              <a:srgbClr val="3D4984"/>
            </a:solidFill>
          </p:spPr>
          <p:txBody>
            <a:bodyPr/>
            <a:lstStyle/>
            <a:p>
              <a:endParaRPr lang="en-GB"/>
            </a:p>
          </p:txBody>
        </p:sp>
        <p:sp>
          <p:nvSpPr>
            <p:cNvPr id="24" name="Freeform 24"/>
            <p:cNvSpPr/>
            <p:nvPr/>
          </p:nvSpPr>
          <p:spPr>
            <a:xfrm>
              <a:off x="0" y="0"/>
              <a:ext cx="3350514" cy="2269109"/>
            </a:xfrm>
            <a:custGeom>
              <a:avLst/>
              <a:gdLst/>
              <a:ahLst/>
              <a:cxnLst/>
              <a:rect l="l" t="t" r="r" b="b"/>
              <a:pathLst>
                <a:path w="3350514" h="2269109">
                  <a:moveTo>
                    <a:pt x="0" y="389509"/>
                  </a:moveTo>
                  <a:cubicBezTo>
                    <a:pt x="0" y="174244"/>
                    <a:pt x="175260" y="0"/>
                    <a:pt x="391287" y="0"/>
                  </a:cubicBezTo>
                  <a:lnTo>
                    <a:pt x="2959227" y="0"/>
                  </a:lnTo>
                  <a:lnTo>
                    <a:pt x="2959227" y="16891"/>
                  </a:lnTo>
                  <a:lnTo>
                    <a:pt x="2959227" y="0"/>
                  </a:lnTo>
                  <a:cubicBezTo>
                    <a:pt x="3175254" y="0"/>
                    <a:pt x="3350514" y="174244"/>
                    <a:pt x="3350514" y="389509"/>
                  </a:cubicBezTo>
                  <a:lnTo>
                    <a:pt x="3333623" y="389509"/>
                  </a:lnTo>
                  <a:lnTo>
                    <a:pt x="3350514" y="389509"/>
                  </a:lnTo>
                  <a:lnTo>
                    <a:pt x="3350514" y="1879600"/>
                  </a:lnTo>
                  <a:lnTo>
                    <a:pt x="3333623" y="1879600"/>
                  </a:lnTo>
                  <a:lnTo>
                    <a:pt x="3350514" y="1879600"/>
                  </a:lnTo>
                  <a:cubicBezTo>
                    <a:pt x="3350514" y="2094738"/>
                    <a:pt x="3175254" y="2269109"/>
                    <a:pt x="2959227" y="2269109"/>
                  </a:cubicBezTo>
                  <a:lnTo>
                    <a:pt x="2959227" y="2252218"/>
                  </a:lnTo>
                  <a:lnTo>
                    <a:pt x="2959227" y="2269109"/>
                  </a:lnTo>
                  <a:lnTo>
                    <a:pt x="391287" y="2269109"/>
                  </a:lnTo>
                  <a:lnTo>
                    <a:pt x="391287" y="2252218"/>
                  </a:lnTo>
                  <a:lnTo>
                    <a:pt x="391287" y="2269109"/>
                  </a:lnTo>
                  <a:cubicBezTo>
                    <a:pt x="175260"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802" y="2235200"/>
                    <a:pt x="391287" y="2235200"/>
                  </a:cubicBezTo>
                  <a:lnTo>
                    <a:pt x="2959227" y="2235200"/>
                  </a:lnTo>
                  <a:cubicBezTo>
                    <a:pt x="3156712" y="2235200"/>
                    <a:pt x="3316605" y="2075942"/>
                    <a:pt x="3316605" y="1879600"/>
                  </a:cubicBezTo>
                  <a:lnTo>
                    <a:pt x="3316605" y="389509"/>
                  </a:lnTo>
                  <a:cubicBezTo>
                    <a:pt x="3316605" y="193167"/>
                    <a:pt x="3156712" y="33909"/>
                    <a:pt x="2959227" y="33909"/>
                  </a:cubicBezTo>
                  <a:lnTo>
                    <a:pt x="391287" y="33909"/>
                  </a:lnTo>
                  <a:lnTo>
                    <a:pt x="391287" y="16891"/>
                  </a:lnTo>
                  <a:lnTo>
                    <a:pt x="391287" y="33909"/>
                  </a:lnTo>
                  <a:cubicBezTo>
                    <a:pt x="193802" y="33909"/>
                    <a:pt x="33909" y="193167"/>
                    <a:pt x="33909" y="389509"/>
                  </a:cubicBezTo>
                  <a:close/>
                </a:path>
              </a:pathLst>
            </a:custGeom>
            <a:solidFill>
              <a:srgbClr val="1C334E"/>
            </a:solidFill>
          </p:spPr>
          <p:txBody>
            <a:bodyPr/>
            <a:lstStyle/>
            <a:p>
              <a:endParaRPr lang="en-GB"/>
            </a:p>
          </p:txBody>
        </p:sp>
      </p:grpSp>
      <p:grpSp>
        <p:nvGrpSpPr>
          <p:cNvPr id="25" name="Group 25"/>
          <p:cNvGrpSpPr/>
          <p:nvPr/>
        </p:nvGrpSpPr>
        <p:grpSpPr>
          <a:xfrm>
            <a:off x="642546" y="135497"/>
            <a:ext cx="17002907" cy="2111139"/>
            <a:chOff x="0" y="0"/>
            <a:chExt cx="22670543" cy="2814852"/>
          </a:xfrm>
        </p:grpSpPr>
        <p:sp>
          <p:nvSpPr>
            <p:cNvPr id="26" name="Freeform 26"/>
            <p:cNvSpPr/>
            <p:nvPr/>
          </p:nvSpPr>
          <p:spPr>
            <a:xfrm>
              <a:off x="0" y="0"/>
              <a:ext cx="22670543" cy="2047045"/>
            </a:xfrm>
            <a:custGeom>
              <a:avLst/>
              <a:gdLst/>
              <a:ahLst/>
              <a:cxnLst/>
              <a:rect l="l" t="t" r="r" b="b"/>
              <a:pathLst>
                <a:path w="22670543" h="2047045">
                  <a:moveTo>
                    <a:pt x="0" y="0"/>
                  </a:moveTo>
                  <a:lnTo>
                    <a:pt x="22670543" y="0"/>
                  </a:lnTo>
                  <a:lnTo>
                    <a:pt x="22670543" y="2047045"/>
                  </a:lnTo>
                  <a:lnTo>
                    <a:pt x="0" y="204704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7" name="TextBox 27"/>
            <p:cNvSpPr txBox="1"/>
            <p:nvPr/>
          </p:nvSpPr>
          <p:spPr>
            <a:xfrm>
              <a:off x="514872" y="489040"/>
              <a:ext cx="6215145" cy="1116542"/>
            </a:xfrm>
            <a:prstGeom prst="rect">
              <a:avLst/>
            </a:prstGeom>
          </p:spPr>
          <p:txBody>
            <a:bodyPr lIns="0" tIns="0" rIns="0" bIns="0" rtlCol="0" anchor="t">
              <a:spAutoFit/>
            </a:bodyPr>
            <a:lstStyle/>
            <a:p>
              <a:pPr algn="ctr">
                <a:lnSpc>
                  <a:spcPts val="7000"/>
                </a:lnSpc>
              </a:pPr>
              <a:r>
                <a:rPr lang="en-US" sz="4999">
                  <a:solidFill>
                    <a:srgbClr val="FFFFFF"/>
                  </a:solidFill>
                  <a:latin typeface="Fraunces"/>
                </a:rPr>
                <a:t>CHẶNG 1: </a:t>
              </a:r>
            </a:p>
          </p:txBody>
        </p:sp>
        <p:sp>
          <p:nvSpPr>
            <p:cNvPr id="28" name="TextBox 28"/>
            <p:cNvSpPr txBox="1"/>
            <p:nvPr/>
          </p:nvSpPr>
          <p:spPr>
            <a:xfrm>
              <a:off x="6034101" y="371220"/>
              <a:ext cx="15102803" cy="2443632"/>
            </a:xfrm>
            <a:prstGeom prst="rect">
              <a:avLst/>
            </a:prstGeom>
          </p:spPr>
          <p:txBody>
            <a:bodyPr lIns="0" tIns="0" rIns="0" bIns="0" rtlCol="0" anchor="t">
              <a:spAutoFit/>
            </a:bodyPr>
            <a:lstStyle/>
            <a:p>
              <a:pPr algn="just">
                <a:lnSpc>
                  <a:spcPts val="4900"/>
                </a:lnSpc>
              </a:pPr>
              <a:r>
                <a:rPr lang="en-US" sz="3500">
                  <a:solidFill>
                    <a:srgbClr val="FFFFFF"/>
                  </a:solidFill>
                  <a:latin typeface="Roboto Condensed"/>
                </a:rPr>
                <a:t> Tìm thành phần gọi – đáp, thành phần cảm thán trong các câu dưới đây. Chỉ ra ý nghĩa của mỗi thành phần đó. </a:t>
              </a:r>
            </a:p>
            <a:p>
              <a:pPr algn="just">
                <a:lnSpc>
                  <a:spcPts val="4900"/>
                </a:lnSpc>
              </a:pPr>
              <a:endParaRPr lang="en-US" sz="3500">
                <a:solidFill>
                  <a:srgbClr val="FFFFFF"/>
                </a:solidFill>
                <a:latin typeface="Roboto Condensed"/>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22"/>
                                        </p:tgtEl>
                                        <p:attrNameLst>
                                          <p:attrName>ppt_w</p:attrName>
                                        </p:attrNameLst>
                                      </p:cBhvr>
                                      <p:tavLst>
                                        <p:tav tm="0">
                                          <p:val>
                                            <p:strVal val="ppt_w"/>
                                          </p:val>
                                        </p:tav>
                                        <p:tav tm="100000">
                                          <p:val>
                                            <p:fltVal val="0"/>
                                          </p:val>
                                        </p:tav>
                                      </p:tavLst>
                                    </p:anim>
                                    <p:anim calcmode="lin" valueType="num">
                                      <p:cBhvr>
                                        <p:cTn id="13" dur="1000"/>
                                        <p:tgtEl>
                                          <p:spTgt spid="22"/>
                                        </p:tgtEl>
                                        <p:attrNameLst>
                                          <p:attrName>ppt_h</p:attrName>
                                        </p:attrNameLst>
                                      </p:cBhvr>
                                      <p:tavLst>
                                        <p:tav tm="0">
                                          <p:val>
                                            <p:strVal val="ppt_h"/>
                                          </p:val>
                                        </p:tav>
                                        <p:tav tm="100000">
                                          <p:val>
                                            <p:fltVal val="0"/>
                                          </p:val>
                                        </p:tav>
                                      </p:tavLst>
                                    </p:anim>
                                    <p:anim calcmode="lin" valueType="num">
                                      <p:cBhvr>
                                        <p:cTn id="14" dur="1000"/>
                                        <p:tgtEl>
                                          <p:spTgt spid="22"/>
                                        </p:tgtEl>
                                        <p:attrNameLst>
                                          <p:attrName>style.rotation</p:attrName>
                                        </p:attrNameLst>
                                      </p:cBhvr>
                                      <p:tavLst>
                                        <p:tav tm="0">
                                          <p:val>
                                            <p:fltVal val="0"/>
                                          </p:val>
                                        </p:tav>
                                        <p:tav tm="100000">
                                          <p:val>
                                            <p:fltVal val="90"/>
                                          </p:val>
                                        </p:tav>
                                      </p:tavLst>
                                    </p:anim>
                                    <p:animEffect transition="out" filter="fade">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19"/>
                                        </p:tgtEl>
                                        <p:attrNameLst>
                                          <p:attrName>ppt_w</p:attrName>
                                        </p:attrNameLst>
                                      </p:cBhvr>
                                      <p:tavLst>
                                        <p:tav tm="0">
                                          <p:val>
                                            <p:strVal val="ppt_w"/>
                                          </p:val>
                                        </p:tav>
                                        <p:tav tm="100000">
                                          <p:val>
                                            <p:fltVal val="0"/>
                                          </p:val>
                                        </p:tav>
                                      </p:tavLst>
                                    </p:anim>
                                    <p:anim calcmode="lin" valueType="num">
                                      <p:cBhvr>
                                        <p:cTn id="21" dur="1000"/>
                                        <p:tgtEl>
                                          <p:spTgt spid="19"/>
                                        </p:tgtEl>
                                        <p:attrNameLst>
                                          <p:attrName>ppt_h</p:attrName>
                                        </p:attrNameLst>
                                      </p:cBhvr>
                                      <p:tavLst>
                                        <p:tav tm="0">
                                          <p:val>
                                            <p:strVal val="ppt_h"/>
                                          </p:val>
                                        </p:tav>
                                        <p:tav tm="100000">
                                          <p:val>
                                            <p:fltVal val="0"/>
                                          </p:val>
                                        </p:tav>
                                      </p:tavLst>
                                    </p:anim>
                                    <p:anim calcmode="lin" valueType="num">
                                      <p:cBhvr>
                                        <p:cTn id="22" dur="1000"/>
                                        <p:tgtEl>
                                          <p:spTgt spid="19"/>
                                        </p:tgtEl>
                                        <p:attrNameLst>
                                          <p:attrName>style.rotation</p:attrName>
                                        </p:attrNameLst>
                                      </p:cBhvr>
                                      <p:tavLst>
                                        <p:tav tm="0">
                                          <p:val>
                                            <p:fltVal val="0"/>
                                          </p:val>
                                        </p:tav>
                                        <p:tav tm="100000">
                                          <p:val>
                                            <p:fltVal val="90"/>
                                          </p:val>
                                        </p:tav>
                                      </p:tavLst>
                                    </p:anim>
                                    <p:animEffect transition="out" filter="fade">
                                      <p:cBhvr>
                                        <p:cTn id="23" dur="1000"/>
                                        <p:tgtEl>
                                          <p:spTgt spid="19"/>
                                        </p:tgtEl>
                                      </p:cBhvr>
                                    </p:animEffect>
                                    <p:set>
                                      <p:cBhvr>
                                        <p:cTn id="24" dur="1" fill="hold">
                                          <p:stCondLst>
                                            <p:cond delay="999"/>
                                          </p:stCondLst>
                                        </p:cTn>
                                        <p:tgtEl>
                                          <p:spTgt spid="19"/>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16"/>
                                        </p:tgtEl>
                                        <p:attrNameLst>
                                          <p:attrName>ppt_w</p:attrName>
                                        </p:attrNameLst>
                                      </p:cBhvr>
                                      <p:tavLst>
                                        <p:tav tm="0">
                                          <p:val>
                                            <p:strVal val="ppt_w"/>
                                          </p:val>
                                        </p:tav>
                                        <p:tav tm="100000">
                                          <p:val>
                                            <p:fltVal val="0"/>
                                          </p:val>
                                        </p:tav>
                                      </p:tavLst>
                                    </p:anim>
                                    <p:anim calcmode="lin" valueType="num">
                                      <p:cBhvr>
                                        <p:cTn id="27" dur="1000"/>
                                        <p:tgtEl>
                                          <p:spTgt spid="16"/>
                                        </p:tgtEl>
                                        <p:attrNameLst>
                                          <p:attrName>ppt_h</p:attrName>
                                        </p:attrNameLst>
                                      </p:cBhvr>
                                      <p:tavLst>
                                        <p:tav tm="0">
                                          <p:val>
                                            <p:strVal val="ppt_h"/>
                                          </p:val>
                                        </p:tav>
                                        <p:tav tm="100000">
                                          <p:val>
                                            <p:fltVal val="0"/>
                                          </p:val>
                                        </p:tav>
                                      </p:tavLst>
                                    </p:anim>
                                    <p:anim calcmode="lin" valueType="num">
                                      <p:cBhvr>
                                        <p:cTn id="28" dur="1000"/>
                                        <p:tgtEl>
                                          <p:spTgt spid="16"/>
                                        </p:tgtEl>
                                        <p:attrNameLst>
                                          <p:attrName>style.rotation</p:attrName>
                                        </p:attrNameLst>
                                      </p:cBhvr>
                                      <p:tavLst>
                                        <p:tav tm="0">
                                          <p:val>
                                            <p:fltVal val="0"/>
                                          </p:val>
                                        </p:tav>
                                        <p:tav tm="100000">
                                          <p:val>
                                            <p:fltVal val="90"/>
                                          </p:val>
                                        </p:tav>
                                      </p:tavLst>
                                    </p:anim>
                                    <p:animEffect transition="out" filter="fade">
                                      <p:cBhvr>
                                        <p:cTn id="29" dur="1000"/>
                                        <p:tgtEl>
                                          <p:spTgt spid="16"/>
                                        </p:tgtEl>
                                      </p:cBhvr>
                                    </p:animEffect>
                                    <p:set>
                                      <p:cBhvr>
                                        <p:cTn id="30"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TextBox 5"/>
          <p:cNvSpPr txBox="1"/>
          <p:nvPr/>
        </p:nvSpPr>
        <p:spPr>
          <a:xfrm>
            <a:off x="1028700" y="847725"/>
            <a:ext cx="16230600" cy="969620"/>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THỬ THÁCH 2: SUY NGHĨ TƯỜNG TẬN </a:t>
            </a:r>
          </a:p>
        </p:txBody>
      </p:sp>
      <p:grpSp>
        <p:nvGrpSpPr>
          <p:cNvPr id="6" name="Group 6"/>
          <p:cNvGrpSpPr/>
          <p:nvPr/>
        </p:nvGrpSpPr>
        <p:grpSpPr>
          <a:xfrm>
            <a:off x="5781779" y="3081909"/>
            <a:ext cx="6190356" cy="6585485"/>
            <a:chOff x="0" y="0"/>
            <a:chExt cx="8253808" cy="8780647"/>
          </a:xfrm>
        </p:grpSpPr>
        <p:sp>
          <p:nvSpPr>
            <p:cNvPr id="7" name="Freeform 7"/>
            <p:cNvSpPr/>
            <p:nvPr/>
          </p:nvSpPr>
          <p:spPr>
            <a:xfrm>
              <a:off x="0" y="0"/>
              <a:ext cx="8253857" cy="8780653"/>
            </a:xfrm>
            <a:custGeom>
              <a:avLst/>
              <a:gdLst/>
              <a:ahLst/>
              <a:cxnLst/>
              <a:rect l="l" t="t" r="r" b="b"/>
              <a:pathLst>
                <a:path w="8253857" h="8780653">
                  <a:moveTo>
                    <a:pt x="0" y="0"/>
                  </a:moveTo>
                  <a:lnTo>
                    <a:pt x="8253857" y="0"/>
                  </a:lnTo>
                  <a:lnTo>
                    <a:pt x="8253857" y="8780653"/>
                  </a:lnTo>
                  <a:lnTo>
                    <a:pt x="0" y="8780653"/>
                  </a:lnTo>
                  <a:lnTo>
                    <a:pt x="0" y="0"/>
                  </a:lnTo>
                  <a:close/>
                </a:path>
              </a:pathLst>
            </a:custGeom>
            <a:blipFill>
              <a:blip r:embed="rId5"/>
              <a:stretch>
                <a:fillRect l="-116" r="-116"/>
              </a:stretch>
            </a:blipFill>
          </p:spPr>
          <p:txBody>
            <a:bodyPr/>
            <a:lstStyle/>
            <a:p>
              <a:endParaRPr lang="en-GB"/>
            </a:p>
          </p:txBody>
        </p:sp>
      </p:grpSp>
      <p:sp>
        <p:nvSpPr>
          <p:cNvPr id="8" name="TextBox 8"/>
          <p:cNvSpPr txBox="1"/>
          <p:nvPr/>
        </p:nvSpPr>
        <p:spPr>
          <a:xfrm>
            <a:off x="6400800" y="4914900"/>
            <a:ext cx="4844679" cy="3498914"/>
          </a:xfrm>
          <a:prstGeom prst="rect">
            <a:avLst/>
          </a:prstGeom>
        </p:spPr>
        <p:txBody>
          <a:bodyPr lIns="0" tIns="0" rIns="0" bIns="0" rtlCol="0" anchor="t">
            <a:spAutoFit/>
          </a:bodyPr>
          <a:lstStyle/>
          <a:p>
            <a:pPr algn="just">
              <a:lnSpc>
                <a:spcPts val="5594"/>
              </a:lnSpc>
            </a:pPr>
            <a:r>
              <a:rPr lang="en-US" sz="3996">
                <a:solidFill>
                  <a:srgbClr val="000000"/>
                </a:solidFill>
                <a:latin typeface="Roboto Condensed Bold"/>
              </a:rPr>
              <a:t>Chặng 2: Xác định thành phần phụ chú, dấu hiệu hình thức, chỉ ra tác dụng của chúng.</a:t>
            </a:r>
          </a:p>
          <a:p>
            <a:pPr algn="just">
              <a:lnSpc>
                <a:spcPts val="5595"/>
              </a:lnSpc>
            </a:pPr>
            <a:endParaRPr lang="en-US" sz="3996">
              <a:solidFill>
                <a:srgbClr val="000000"/>
              </a:solidFill>
              <a:latin typeface="Roboto Condensed Bold"/>
            </a:endParaRPr>
          </a:p>
        </p:txBody>
      </p:sp>
      <p:grpSp>
        <p:nvGrpSpPr>
          <p:cNvPr id="9" name="Group 9"/>
          <p:cNvGrpSpPr/>
          <p:nvPr/>
        </p:nvGrpSpPr>
        <p:grpSpPr>
          <a:xfrm rot="5871076">
            <a:off x="-462288" y="8591780"/>
            <a:ext cx="985742" cy="1033543"/>
            <a:chOff x="0" y="0"/>
            <a:chExt cx="1314322" cy="1378057"/>
          </a:xfrm>
        </p:grpSpPr>
        <p:sp>
          <p:nvSpPr>
            <p:cNvPr id="10" name="Freeform 10"/>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6"/>
              <a:stretch>
                <a:fillRect l="-19" r="-19" b="1"/>
              </a:stretch>
            </a:blipFill>
          </p:spPr>
          <p:txBody>
            <a:bodyPr/>
            <a:lstStyle/>
            <a:p>
              <a:endParaRPr lang="en-GB"/>
            </a:p>
          </p:txBody>
        </p:sp>
      </p:grpSp>
      <p:grpSp>
        <p:nvGrpSpPr>
          <p:cNvPr id="11" name="Group 11"/>
          <p:cNvGrpSpPr/>
          <p:nvPr/>
        </p:nvGrpSpPr>
        <p:grpSpPr>
          <a:xfrm rot="-9991959">
            <a:off x="741222" y="9469493"/>
            <a:ext cx="985741" cy="1033543"/>
            <a:chOff x="0" y="0"/>
            <a:chExt cx="1314322" cy="1378057"/>
          </a:xfrm>
        </p:grpSpPr>
        <p:sp>
          <p:nvSpPr>
            <p:cNvPr id="12" name="Freeform 12"/>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7"/>
              <a:stretch>
                <a:fillRect l="-19" r="-19" b="1"/>
              </a:stretch>
            </a:blipFill>
          </p:spPr>
          <p:txBody>
            <a:bodyPr/>
            <a:lstStyle/>
            <a:p>
              <a:endParaRPr lang="en-GB"/>
            </a:p>
          </p:txBody>
        </p:sp>
      </p:grpSp>
      <p:grpSp>
        <p:nvGrpSpPr>
          <p:cNvPr id="13" name="Group 13"/>
          <p:cNvGrpSpPr/>
          <p:nvPr/>
        </p:nvGrpSpPr>
        <p:grpSpPr>
          <a:xfrm rot="2245436">
            <a:off x="-193452" y="9831734"/>
            <a:ext cx="985742" cy="1033543"/>
            <a:chOff x="0" y="0"/>
            <a:chExt cx="1314322" cy="1378057"/>
          </a:xfrm>
        </p:grpSpPr>
        <p:sp>
          <p:nvSpPr>
            <p:cNvPr id="14" name="Freeform 14"/>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8"/>
              <a:stretch>
                <a:fillRect l="-19" r="-19" b="1"/>
              </a:stretch>
            </a:blipFill>
          </p:spPr>
          <p:txBody>
            <a:bodyPr/>
            <a:lstStyle/>
            <a:p>
              <a:endParaRPr lang="en-GB"/>
            </a:p>
          </p:txBody>
        </p:sp>
      </p:grpSp>
      <p:grpSp>
        <p:nvGrpSpPr>
          <p:cNvPr id="15" name="Group 15"/>
          <p:cNvGrpSpPr/>
          <p:nvPr/>
        </p:nvGrpSpPr>
        <p:grpSpPr>
          <a:xfrm rot="5790298">
            <a:off x="15316419" y="6887781"/>
            <a:ext cx="4658070" cy="4741038"/>
            <a:chOff x="0" y="0"/>
            <a:chExt cx="6210760" cy="6321384"/>
          </a:xfrm>
        </p:grpSpPr>
        <p:sp>
          <p:nvSpPr>
            <p:cNvPr id="16" name="Freeform 16"/>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9"/>
              <a:stretch>
                <a:fillRect l="-73" r="-72"/>
              </a:stretch>
            </a:blipFill>
          </p:spPr>
          <p:txBody>
            <a:bodyPr/>
            <a:lstStyle/>
            <a:p>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462288" y="8591780"/>
            <a:ext cx="985742" cy="1033543"/>
            <a:chOff x="0" y="0"/>
            <a:chExt cx="1314322"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741222" y="9469493"/>
            <a:ext cx="985741" cy="1033543"/>
            <a:chOff x="0" y="0"/>
            <a:chExt cx="1314322"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93452" y="9831734"/>
            <a:ext cx="985742" cy="1033543"/>
            <a:chOff x="0" y="0"/>
            <a:chExt cx="1314322"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790298">
            <a:off x="15316419" y="6887781"/>
            <a:ext cx="4658070" cy="4741038"/>
            <a:chOff x="0" y="0"/>
            <a:chExt cx="6210760" cy="6321384"/>
          </a:xfrm>
        </p:grpSpPr>
        <p:sp>
          <p:nvSpPr>
            <p:cNvPr id="11" name="Freeform 11"/>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a:p>
          </p:txBody>
        </p:sp>
      </p:grpSp>
      <p:graphicFrame>
        <p:nvGraphicFramePr>
          <p:cNvPr id="12" name="Table 12"/>
          <p:cNvGraphicFramePr>
            <a:graphicFrameLocks noGrp="1"/>
          </p:cNvGraphicFramePr>
          <p:nvPr/>
        </p:nvGraphicFramePr>
        <p:xfrm>
          <a:off x="483904" y="2145968"/>
          <a:ext cx="17399821" cy="7404929"/>
        </p:xfrm>
        <a:graphic>
          <a:graphicData uri="http://schemas.openxmlformats.org/drawingml/2006/table">
            <a:tbl>
              <a:tblPr/>
              <a:tblGrid>
                <a:gridCol w="8660096">
                  <a:extLst>
                    <a:ext uri="{9D8B030D-6E8A-4147-A177-3AD203B41FA5}">
                      <a16:colId xmlns:a16="http://schemas.microsoft.com/office/drawing/2014/main" val="20000"/>
                    </a:ext>
                  </a:extLst>
                </a:gridCol>
                <a:gridCol w="2742946">
                  <a:extLst>
                    <a:ext uri="{9D8B030D-6E8A-4147-A177-3AD203B41FA5}">
                      <a16:colId xmlns:a16="http://schemas.microsoft.com/office/drawing/2014/main" val="20001"/>
                    </a:ext>
                  </a:extLst>
                </a:gridCol>
                <a:gridCol w="5996779">
                  <a:extLst>
                    <a:ext uri="{9D8B030D-6E8A-4147-A177-3AD203B41FA5}">
                      <a16:colId xmlns:a16="http://schemas.microsoft.com/office/drawing/2014/main" val="20002"/>
                    </a:ext>
                  </a:extLst>
                </a:gridCol>
              </a:tblGrid>
              <a:tr h="1990833">
                <a:tc>
                  <a:txBody>
                    <a:bodyPr/>
                    <a:lstStyle/>
                    <a:p>
                      <a:pPr algn="ctr">
                        <a:lnSpc>
                          <a:spcPts val="4480"/>
                        </a:lnSpc>
                        <a:defRPr/>
                      </a:pPr>
                      <a:r>
                        <a:rPr lang="en-US" sz="3200">
                          <a:solidFill>
                            <a:srgbClr val="F8F8F8"/>
                          </a:solidFill>
                          <a:latin typeface="Roboto Condensed Bold"/>
                        </a:rPr>
                        <a:t>Câu văn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4480"/>
                        </a:lnSpc>
                        <a:defRPr/>
                      </a:pPr>
                      <a:r>
                        <a:rPr lang="en-US" sz="3200">
                          <a:solidFill>
                            <a:srgbClr val="F8F8F8"/>
                          </a:solidFill>
                          <a:latin typeface="Roboto Condensed Bold"/>
                        </a:rPr>
                        <a:t>TPBL phụ chú</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4480"/>
                        </a:lnSpc>
                        <a:defRPr/>
                      </a:pPr>
                      <a:r>
                        <a:rPr lang="en-US" sz="3200">
                          <a:solidFill>
                            <a:srgbClr val="F8F8F8"/>
                          </a:solidFill>
                          <a:latin typeface="Roboto Condensed Bold"/>
                        </a:rPr>
                        <a:t>Dấu hiệu - Ý nghĩa</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extLst>
                  <a:ext uri="{0D108BD9-81ED-4DB2-BD59-A6C34878D82A}">
                    <a16:rowId xmlns:a16="http://schemas.microsoft.com/office/drawing/2014/main" val="10000"/>
                  </a:ext>
                </a:extLst>
              </a:tr>
              <a:tr h="2707048">
                <a:tc>
                  <a:txBody>
                    <a:bodyPr/>
                    <a:lstStyle/>
                    <a:p>
                      <a:pPr algn="just">
                        <a:lnSpc>
                          <a:spcPts val="4480"/>
                        </a:lnSpc>
                        <a:defRPr/>
                      </a:pPr>
                      <a:r>
                        <a:rPr lang="en-US" sz="3200">
                          <a:solidFill>
                            <a:srgbClr val="000000"/>
                          </a:solidFill>
                          <a:latin typeface="Roboto Condensed Italics"/>
                        </a:rPr>
                        <a:t>a. Trên nền im lặng bao la ấy nổi bật lên một âm thanh văng vẳng mơ hồ những êm dịu như một tiếng hát xa – tiếng suối… </a:t>
                      </a:r>
                      <a:r>
                        <a:rPr lang="en-US" sz="3200">
                          <a:solidFill>
                            <a:srgbClr val="000000"/>
                          </a:solidFill>
                          <a:latin typeface="Roboto Condensed"/>
                        </a:rPr>
                        <a:t>(Lê Trí Viễn)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480"/>
                        </a:lnSpc>
                        <a:defRPr/>
                      </a:pPr>
                      <a:r>
                        <a:rPr lang="en-US" sz="3200">
                          <a:solidFill>
                            <a:srgbClr val="000000"/>
                          </a:solidFill>
                          <a:latin typeface="Roboto Condensed"/>
                        </a:rPr>
                        <a:t>tiếng suối </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l">
                        <a:lnSpc>
                          <a:spcPts val="4480"/>
                        </a:lnSpc>
                        <a:defRPr/>
                      </a:pPr>
                      <a:r>
                        <a:rPr lang="en-US" sz="3200">
                          <a:solidFill>
                            <a:srgbClr val="000000"/>
                          </a:solidFill>
                          <a:latin typeface="Roboto Condensed"/>
                        </a:rPr>
                        <a:t>Dùng để giải thích làm rõ nghĩa cụm danh từ tiếng hát xa đứng trước. </a:t>
                      </a:r>
                      <a:endParaRPr lang="en-US" sz="1100"/>
                    </a:p>
                    <a:p>
                      <a:pPr>
                        <a:lnSpc>
                          <a:spcPts val="4480"/>
                        </a:lnSpc>
                      </a:pPr>
                      <a:r>
                        <a:rPr lang="en-US" sz="3200">
                          <a:solidFill>
                            <a:srgbClr val="000000"/>
                          </a:solidFill>
                          <a:latin typeface="Roboto Condensed"/>
                        </a:rPr>
                        <a:t> Dấu gạch ngang ở trước</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2707048">
                <a:tc>
                  <a:txBody>
                    <a:bodyPr/>
                    <a:lstStyle/>
                    <a:p>
                      <a:pPr algn="just">
                        <a:lnSpc>
                          <a:spcPts val="4480"/>
                        </a:lnSpc>
                        <a:defRPr/>
                      </a:pPr>
                      <a:r>
                        <a:rPr lang="en-US" sz="3200">
                          <a:solidFill>
                            <a:srgbClr val="000000"/>
                          </a:solidFill>
                          <a:latin typeface="Roboto Condensed Italics"/>
                        </a:rPr>
                        <a:t>b. Câu thơ vang lên những hai thứ tiếng: tiếng suối và tiếng hát. </a:t>
                      </a:r>
                      <a:r>
                        <a:rPr lang="en-US" sz="3200">
                          <a:solidFill>
                            <a:srgbClr val="000000"/>
                          </a:solidFill>
                          <a:latin typeface="Roboto Condensed"/>
                        </a:rPr>
                        <a:t>(Lê Trí Viễn)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480"/>
                        </a:lnSpc>
                        <a:defRPr/>
                      </a:pPr>
                      <a:r>
                        <a:rPr lang="en-US" sz="3200">
                          <a:solidFill>
                            <a:srgbClr val="000000"/>
                          </a:solidFill>
                          <a:latin typeface="Roboto Condensed"/>
                        </a:rPr>
                        <a:t>tiếng suối và tiếng hát </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4480"/>
                        </a:lnSpc>
                        <a:defRPr/>
                      </a:pPr>
                      <a:r>
                        <a:rPr lang="en-US" sz="3200">
                          <a:solidFill>
                            <a:srgbClr val="000000"/>
                          </a:solidFill>
                          <a:latin typeface="Roboto Condensed"/>
                        </a:rPr>
                        <a:t>Giải thích làm rõ nghĩa cho cụm danh từ hai thứ tiếng đứng trước.</a:t>
                      </a:r>
                      <a:endParaRPr lang="en-US" sz="1100"/>
                    </a:p>
                    <a:p>
                      <a:pPr algn="ctr">
                        <a:lnSpc>
                          <a:spcPts val="4480"/>
                        </a:lnSpc>
                      </a:pPr>
                      <a:r>
                        <a:rPr lang="en-US" sz="3200">
                          <a:solidFill>
                            <a:srgbClr val="000000"/>
                          </a:solidFill>
                          <a:latin typeface="Roboto Condensed"/>
                        </a:rPr>
                        <a:t>Dáu hai chấm phía trước.</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bl>
          </a:graphicData>
        </a:graphic>
      </p:graphicFrame>
      <p:grpSp>
        <p:nvGrpSpPr>
          <p:cNvPr id="13" name="Group 13"/>
          <p:cNvGrpSpPr/>
          <p:nvPr/>
        </p:nvGrpSpPr>
        <p:grpSpPr>
          <a:xfrm>
            <a:off x="9220200" y="4610100"/>
            <a:ext cx="2512894" cy="1701800"/>
            <a:chOff x="0" y="0"/>
            <a:chExt cx="3350525" cy="2269067"/>
          </a:xfrm>
        </p:grpSpPr>
        <p:sp>
          <p:nvSpPr>
            <p:cNvPr id="14" name="Freeform 14"/>
            <p:cNvSpPr/>
            <p:nvPr/>
          </p:nvSpPr>
          <p:spPr>
            <a:xfrm>
              <a:off x="16891" y="17018"/>
              <a:ext cx="3316732" cy="2235073"/>
            </a:xfrm>
            <a:custGeom>
              <a:avLst/>
              <a:gdLst/>
              <a:ahLst/>
              <a:cxnLst/>
              <a:rect l="l" t="t" r="r" b="b"/>
              <a:pathLst>
                <a:path w="3316732" h="2235073">
                  <a:moveTo>
                    <a:pt x="0" y="372491"/>
                  </a:moveTo>
                  <a:cubicBezTo>
                    <a:pt x="0" y="166751"/>
                    <a:pt x="167640" y="0"/>
                    <a:pt x="374396" y="0"/>
                  </a:cubicBezTo>
                  <a:lnTo>
                    <a:pt x="2942336" y="0"/>
                  </a:lnTo>
                  <a:cubicBezTo>
                    <a:pt x="3149092" y="0"/>
                    <a:pt x="3316732" y="166751"/>
                    <a:pt x="3316732" y="372491"/>
                  </a:cubicBezTo>
                  <a:lnTo>
                    <a:pt x="3316732" y="1862582"/>
                  </a:lnTo>
                  <a:cubicBezTo>
                    <a:pt x="3316732" y="2068322"/>
                    <a:pt x="3149092" y="2235073"/>
                    <a:pt x="2942336" y="2235073"/>
                  </a:cubicBezTo>
                  <a:lnTo>
                    <a:pt x="374396" y="2235073"/>
                  </a:lnTo>
                  <a:cubicBezTo>
                    <a:pt x="167640" y="2235073"/>
                    <a:pt x="0" y="2068322"/>
                    <a:pt x="0" y="1862582"/>
                  </a:cubicBezTo>
                  <a:close/>
                </a:path>
              </a:pathLst>
            </a:custGeom>
            <a:solidFill>
              <a:srgbClr val="3D4984"/>
            </a:solidFill>
          </p:spPr>
          <p:txBody>
            <a:bodyPr/>
            <a:lstStyle/>
            <a:p>
              <a:endParaRPr lang="en-GB"/>
            </a:p>
          </p:txBody>
        </p:sp>
        <p:sp>
          <p:nvSpPr>
            <p:cNvPr id="15" name="Freeform 15"/>
            <p:cNvSpPr/>
            <p:nvPr/>
          </p:nvSpPr>
          <p:spPr>
            <a:xfrm>
              <a:off x="0" y="0"/>
              <a:ext cx="3350514" cy="2269109"/>
            </a:xfrm>
            <a:custGeom>
              <a:avLst/>
              <a:gdLst/>
              <a:ahLst/>
              <a:cxnLst/>
              <a:rect l="l" t="t" r="r" b="b"/>
              <a:pathLst>
                <a:path w="3350514" h="2269109">
                  <a:moveTo>
                    <a:pt x="0" y="389509"/>
                  </a:moveTo>
                  <a:cubicBezTo>
                    <a:pt x="0" y="174244"/>
                    <a:pt x="175260" y="0"/>
                    <a:pt x="391287" y="0"/>
                  </a:cubicBezTo>
                  <a:lnTo>
                    <a:pt x="2959227" y="0"/>
                  </a:lnTo>
                  <a:lnTo>
                    <a:pt x="2959227" y="16891"/>
                  </a:lnTo>
                  <a:lnTo>
                    <a:pt x="2959227" y="0"/>
                  </a:lnTo>
                  <a:cubicBezTo>
                    <a:pt x="3175254" y="0"/>
                    <a:pt x="3350514" y="174244"/>
                    <a:pt x="3350514" y="389509"/>
                  </a:cubicBezTo>
                  <a:lnTo>
                    <a:pt x="3333623" y="389509"/>
                  </a:lnTo>
                  <a:lnTo>
                    <a:pt x="3350514" y="389509"/>
                  </a:lnTo>
                  <a:lnTo>
                    <a:pt x="3350514" y="1879600"/>
                  </a:lnTo>
                  <a:lnTo>
                    <a:pt x="3333623" y="1879600"/>
                  </a:lnTo>
                  <a:lnTo>
                    <a:pt x="3350514" y="1879600"/>
                  </a:lnTo>
                  <a:cubicBezTo>
                    <a:pt x="3350514" y="2094738"/>
                    <a:pt x="3175254" y="2269109"/>
                    <a:pt x="2959227" y="2269109"/>
                  </a:cubicBezTo>
                  <a:lnTo>
                    <a:pt x="2959227" y="2252218"/>
                  </a:lnTo>
                  <a:lnTo>
                    <a:pt x="2959227" y="2269109"/>
                  </a:lnTo>
                  <a:lnTo>
                    <a:pt x="391287" y="2269109"/>
                  </a:lnTo>
                  <a:lnTo>
                    <a:pt x="391287" y="2252218"/>
                  </a:lnTo>
                  <a:lnTo>
                    <a:pt x="391287" y="2269109"/>
                  </a:lnTo>
                  <a:cubicBezTo>
                    <a:pt x="175260"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802" y="2235200"/>
                    <a:pt x="391287" y="2235200"/>
                  </a:cubicBezTo>
                  <a:lnTo>
                    <a:pt x="2959227" y="2235200"/>
                  </a:lnTo>
                  <a:cubicBezTo>
                    <a:pt x="3156712" y="2235200"/>
                    <a:pt x="3316605" y="2075942"/>
                    <a:pt x="3316605" y="1879600"/>
                  </a:cubicBezTo>
                  <a:lnTo>
                    <a:pt x="3316605" y="389509"/>
                  </a:lnTo>
                  <a:cubicBezTo>
                    <a:pt x="3316605" y="193167"/>
                    <a:pt x="3156712" y="33909"/>
                    <a:pt x="2959227" y="33909"/>
                  </a:cubicBezTo>
                  <a:lnTo>
                    <a:pt x="391287" y="33909"/>
                  </a:lnTo>
                  <a:lnTo>
                    <a:pt x="391287" y="16891"/>
                  </a:lnTo>
                  <a:lnTo>
                    <a:pt x="391287" y="33909"/>
                  </a:lnTo>
                  <a:cubicBezTo>
                    <a:pt x="193802" y="33909"/>
                    <a:pt x="33909" y="193167"/>
                    <a:pt x="33909" y="389509"/>
                  </a:cubicBezTo>
                  <a:close/>
                </a:path>
              </a:pathLst>
            </a:custGeom>
            <a:solidFill>
              <a:srgbClr val="1C334E"/>
            </a:solidFill>
          </p:spPr>
          <p:txBody>
            <a:bodyPr/>
            <a:lstStyle/>
            <a:p>
              <a:endParaRPr lang="en-GB"/>
            </a:p>
          </p:txBody>
        </p:sp>
      </p:grpSp>
      <p:grpSp>
        <p:nvGrpSpPr>
          <p:cNvPr id="16" name="Group 16"/>
          <p:cNvGrpSpPr/>
          <p:nvPr/>
        </p:nvGrpSpPr>
        <p:grpSpPr>
          <a:xfrm>
            <a:off x="9186442" y="7406752"/>
            <a:ext cx="2512894" cy="1701800"/>
            <a:chOff x="0" y="0"/>
            <a:chExt cx="3350525" cy="2269067"/>
          </a:xfrm>
        </p:grpSpPr>
        <p:sp>
          <p:nvSpPr>
            <p:cNvPr id="17" name="Freeform 17"/>
            <p:cNvSpPr/>
            <p:nvPr/>
          </p:nvSpPr>
          <p:spPr>
            <a:xfrm>
              <a:off x="16891" y="17018"/>
              <a:ext cx="3316732" cy="2235073"/>
            </a:xfrm>
            <a:custGeom>
              <a:avLst/>
              <a:gdLst/>
              <a:ahLst/>
              <a:cxnLst/>
              <a:rect l="l" t="t" r="r" b="b"/>
              <a:pathLst>
                <a:path w="3316732" h="2235073">
                  <a:moveTo>
                    <a:pt x="0" y="372491"/>
                  </a:moveTo>
                  <a:cubicBezTo>
                    <a:pt x="0" y="166751"/>
                    <a:pt x="167640" y="0"/>
                    <a:pt x="374396" y="0"/>
                  </a:cubicBezTo>
                  <a:lnTo>
                    <a:pt x="2942336" y="0"/>
                  </a:lnTo>
                  <a:cubicBezTo>
                    <a:pt x="3149092" y="0"/>
                    <a:pt x="3316732" y="166751"/>
                    <a:pt x="3316732" y="372491"/>
                  </a:cubicBezTo>
                  <a:lnTo>
                    <a:pt x="3316732" y="1862582"/>
                  </a:lnTo>
                  <a:cubicBezTo>
                    <a:pt x="3316732" y="2068322"/>
                    <a:pt x="3149092" y="2235073"/>
                    <a:pt x="2942336" y="2235073"/>
                  </a:cubicBezTo>
                  <a:lnTo>
                    <a:pt x="374396" y="2235073"/>
                  </a:lnTo>
                  <a:cubicBezTo>
                    <a:pt x="167640" y="2235073"/>
                    <a:pt x="0" y="2068322"/>
                    <a:pt x="0" y="1862582"/>
                  </a:cubicBezTo>
                  <a:close/>
                </a:path>
              </a:pathLst>
            </a:custGeom>
            <a:solidFill>
              <a:srgbClr val="3D4984"/>
            </a:solidFill>
          </p:spPr>
          <p:txBody>
            <a:bodyPr/>
            <a:lstStyle/>
            <a:p>
              <a:endParaRPr lang="en-GB"/>
            </a:p>
          </p:txBody>
        </p:sp>
        <p:sp>
          <p:nvSpPr>
            <p:cNvPr id="18" name="Freeform 18"/>
            <p:cNvSpPr/>
            <p:nvPr/>
          </p:nvSpPr>
          <p:spPr>
            <a:xfrm>
              <a:off x="0" y="0"/>
              <a:ext cx="3350514" cy="2269109"/>
            </a:xfrm>
            <a:custGeom>
              <a:avLst/>
              <a:gdLst/>
              <a:ahLst/>
              <a:cxnLst/>
              <a:rect l="l" t="t" r="r" b="b"/>
              <a:pathLst>
                <a:path w="3350514" h="2269109">
                  <a:moveTo>
                    <a:pt x="0" y="389509"/>
                  </a:moveTo>
                  <a:cubicBezTo>
                    <a:pt x="0" y="174244"/>
                    <a:pt x="175260" y="0"/>
                    <a:pt x="391287" y="0"/>
                  </a:cubicBezTo>
                  <a:lnTo>
                    <a:pt x="2959227" y="0"/>
                  </a:lnTo>
                  <a:lnTo>
                    <a:pt x="2959227" y="16891"/>
                  </a:lnTo>
                  <a:lnTo>
                    <a:pt x="2959227" y="0"/>
                  </a:lnTo>
                  <a:cubicBezTo>
                    <a:pt x="3175254" y="0"/>
                    <a:pt x="3350514" y="174244"/>
                    <a:pt x="3350514" y="389509"/>
                  </a:cubicBezTo>
                  <a:lnTo>
                    <a:pt x="3333623" y="389509"/>
                  </a:lnTo>
                  <a:lnTo>
                    <a:pt x="3350514" y="389509"/>
                  </a:lnTo>
                  <a:lnTo>
                    <a:pt x="3350514" y="1879600"/>
                  </a:lnTo>
                  <a:lnTo>
                    <a:pt x="3333623" y="1879600"/>
                  </a:lnTo>
                  <a:lnTo>
                    <a:pt x="3350514" y="1879600"/>
                  </a:lnTo>
                  <a:cubicBezTo>
                    <a:pt x="3350514" y="2094738"/>
                    <a:pt x="3175254" y="2269109"/>
                    <a:pt x="2959227" y="2269109"/>
                  </a:cubicBezTo>
                  <a:lnTo>
                    <a:pt x="2959227" y="2252218"/>
                  </a:lnTo>
                  <a:lnTo>
                    <a:pt x="2959227" y="2269109"/>
                  </a:lnTo>
                  <a:lnTo>
                    <a:pt x="391287" y="2269109"/>
                  </a:lnTo>
                  <a:lnTo>
                    <a:pt x="391287" y="2252218"/>
                  </a:lnTo>
                  <a:lnTo>
                    <a:pt x="391287" y="2269109"/>
                  </a:lnTo>
                  <a:cubicBezTo>
                    <a:pt x="175260"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802" y="2235200"/>
                    <a:pt x="391287" y="2235200"/>
                  </a:cubicBezTo>
                  <a:lnTo>
                    <a:pt x="2959227" y="2235200"/>
                  </a:lnTo>
                  <a:cubicBezTo>
                    <a:pt x="3156712" y="2235200"/>
                    <a:pt x="3316605" y="2075942"/>
                    <a:pt x="3316605" y="1879600"/>
                  </a:cubicBezTo>
                  <a:lnTo>
                    <a:pt x="3316605" y="389509"/>
                  </a:lnTo>
                  <a:cubicBezTo>
                    <a:pt x="3316605" y="193167"/>
                    <a:pt x="3156712" y="33909"/>
                    <a:pt x="2959227" y="33909"/>
                  </a:cubicBezTo>
                  <a:lnTo>
                    <a:pt x="391287" y="33909"/>
                  </a:lnTo>
                  <a:lnTo>
                    <a:pt x="391287" y="16891"/>
                  </a:lnTo>
                  <a:lnTo>
                    <a:pt x="391287" y="33909"/>
                  </a:lnTo>
                  <a:cubicBezTo>
                    <a:pt x="193802" y="33909"/>
                    <a:pt x="33909" y="193167"/>
                    <a:pt x="33909" y="389509"/>
                  </a:cubicBezTo>
                  <a:close/>
                </a:path>
              </a:pathLst>
            </a:custGeom>
            <a:solidFill>
              <a:srgbClr val="1C334E"/>
            </a:solidFill>
          </p:spPr>
          <p:txBody>
            <a:bodyPr/>
            <a:lstStyle/>
            <a:p>
              <a:endParaRPr lang="en-GB"/>
            </a:p>
          </p:txBody>
        </p:sp>
      </p:grpSp>
      <p:grpSp>
        <p:nvGrpSpPr>
          <p:cNvPr id="19" name="Group 19"/>
          <p:cNvGrpSpPr/>
          <p:nvPr/>
        </p:nvGrpSpPr>
        <p:grpSpPr>
          <a:xfrm>
            <a:off x="11897793" y="4369308"/>
            <a:ext cx="5985932" cy="2306397"/>
            <a:chOff x="0" y="0"/>
            <a:chExt cx="7981242" cy="3075196"/>
          </a:xfrm>
        </p:grpSpPr>
        <p:sp>
          <p:nvSpPr>
            <p:cNvPr id="20" name="Freeform 20"/>
            <p:cNvSpPr/>
            <p:nvPr/>
          </p:nvSpPr>
          <p:spPr>
            <a:xfrm>
              <a:off x="18823" y="23064"/>
              <a:ext cx="7943623" cy="3029125"/>
            </a:xfrm>
            <a:custGeom>
              <a:avLst/>
              <a:gdLst/>
              <a:ahLst/>
              <a:cxnLst/>
              <a:rect l="l" t="t" r="r" b="b"/>
              <a:pathLst>
                <a:path w="7943623" h="3029125">
                  <a:moveTo>
                    <a:pt x="0" y="504826"/>
                  </a:moveTo>
                  <a:cubicBezTo>
                    <a:pt x="0" y="225992"/>
                    <a:pt x="187810" y="0"/>
                    <a:pt x="419494" y="0"/>
                  </a:cubicBezTo>
                  <a:lnTo>
                    <a:pt x="7524130" y="0"/>
                  </a:lnTo>
                  <a:cubicBezTo>
                    <a:pt x="7755813" y="0"/>
                    <a:pt x="7943624" y="225992"/>
                    <a:pt x="7943624" y="504826"/>
                  </a:cubicBezTo>
                  <a:lnTo>
                    <a:pt x="7943624" y="2524300"/>
                  </a:lnTo>
                  <a:cubicBezTo>
                    <a:pt x="7943624" y="2803133"/>
                    <a:pt x="7755813" y="3029125"/>
                    <a:pt x="7524130" y="3029125"/>
                  </a:cubicBezTo>
                  <a:lnTo>
                    <a:pt x="419494" y="3029125"/>
                  </a:lnTo>
                  <a:cubicBezTo>
                    <a:pt x="187810" y="3029125"/>
                    <a:pt x="0" y="2803133"/>
                    <a:pt x="0" y="2524300"/>
                  </a:cubicBezTo>
                  <a:close/>
                </a:path>
              </a:pathLst>
            </a:custGeom>
            <a:solidFill>
              <a:srgbClr val="3D4984"/>
            </a:solidFill>
          </p:spPr>
          <p:txBody>
            <a:bodyPr/>
            <a:lstStyle/>
            <a:p>
              <a:endParaRPr lang="en-GB"/>
            </a:p>
          </p:txBody>
        </p:sp>
        <p:sp>
          <p:nvSpPr>
            <p:cNvPr id="21" name="Freeform 21"/>
            <p:cNvSpPr/>
            <p:nvPr/>
          </p:nvSpPr>
          <p:spPr>
            <a:xfrm>
              <a:off x="0" y="0"/>
              <a:ext cx="7981266" cy="3075238"/>
            </a:xfrm>
            <a:custGeom>
              <a:avLst/>
              <a:gdLst/>
              <a:ahLst/>
              <a:cxnLst/>
              <a:rect l="l" t="t" r="r" b="b"/>
              <a:pathLst>
                <a:path w="7981266" h="3075238">
                  <a:moveTo>
                    <a:pt x="0" y="527890"/>
                  </a:moveTo>
                  <a:cubicBezTo>
                    <a:pt x="0" y="236148"/>
                    <a:pt x="196443" y="0"/>
                    <a:pt x="438317" y="0"/>
                  </a:cubicBezTo>
                  <a:lnTo>
                    <a:pt x="7542953" y="0"/>
                  </a:lnTo>
                  <a:lnTo>
                    <a:pt x="7542953" y="22892"/>
                  </a:lnTo>
                  <a:lnTo>
                    <a:pt x="7542953" y="0"/>
                  </a:lnTo>
                  <a:cubicBezTo>
                    <a:pt x="7784827" y="0"/>
                    <a:pt x="7981266" y="236148"/>
                    <a:pt x="7981266" y="527890"/>
                  </a:cubicBezTo>
                  <a:lnTo>
                    <a:pt x="7962447" y="527890"/>
                  </a:lnTo>
                  <a:lnTo>
                    <a:pt x="7981266" y="527890"/>
                  </a:lnTo>
                  <a:lnTo>
                    <a:pt x="7981266" y="2547364"/>
                  </a:lnTo>
                  <a:lnTo>
                    <a:pt x="7962447" y="2547364"/>
                  </a:lnTo>
                  <a:lnTo>
                    <a:pt x="7981266" y="2547364"/>
                  </a:lnTo>
                  <a:cubicBezTo>
                    <a:pt x="7981266" y="2839106"/>
                    <a:pt x="7784827" y="3075238"/>
                    <a:pt x="7542953" y="3075238"/>
                  </a:cubicBezTo>
                  <a:lnTo>
                    <a:pt x="7542953" y="3052362"/>
                  </a:lnTo>
                  <a:lnTo>
                    <a:pt x="7542953" y="3075238"/>
                  </a:lnTo>
                  <a:lnTo>
                    <a:pt x="438317" y="3075238"/>
                  </a:lnTo>
                  <a:lnTo>
                    <a:pt x="438317" y="3052362"/>
                  </a:lnTo>
                  <a:lnTo>
                    <a:pt x="438317" y="3075238"/>
                  </a:lnTo>
                  <a:cubicBezTo>
                    <a:pt x="196443" y="3075238"/>
                    <a:pt x="0" y="2839106"/>
                    <a:pt x="0" y="2547364"/>
                  </a:cubicBezTo>
                  <a:lnTo>
                    <a:pt x="0" y="527890"/>
                  </a:lnTo>
                  <a:lnTo>
                    <a:pt x="18823" y="527890"/>
                  </a:lnTo>
                  <a:lnTo>
                    <a:pt x="0" y="527890"/>
                  </a:lnTo>
                  <a:moveTo>
                    <a:pt x="37788" y="527890"/>
                  </a:moveTo>
                  <a:lnTo>
                    <a:pt x="37788" y="2547364"/>
                  </a:lnTo>
                  <a:lnTo>
                    <a:pt x="18823" y="2547364"/>
                  </a:lnTo>
                  <a:lnTo>
                    <a:pt x="37788" y="2547364"/>
                  </a:lnTo>
                  <a:cubicBezTo>
                    <a:pt x="37788" y="2813288"/>
                    <a:pt x="216965" y="3029298"/>
                    <a:pt x="438317" y="3029298"/>
                  </a:cubicBezTo>
                  <a:lnTo>
                    <a:pt x="7542953" y="3029298"/>
                  </a:lnTo>
                  <a:cubicBezTo>
                    <a:pt x="7764305" y="3029298"/>
                    <a:pt x="7943481" y="2813288"/>
                    <a:pt x="7943481" y="2547364"/>
                  </a:cubicBezTo>
                  <a:lnTo>
                    <a:pt x="7943481" y="527890"/>
                  </a:lnTo>
                  <a:cubicBezTo>
                    <a:pt x="7943481" y="261965"/>
                    <a:pt x="7764305" y="45956"/>
                    <a:pt x="7542953" y="45956"/>
                  </a:cubicBezTo>
                  <a:lnTo>
                    <a:pt x="438317" y="45956"/>
                  </a:lnTo>
                  <a:lnTo>
                    <a:pt x="438317" y="22892"/>
                  </a:lnTo>
                  <a:lnTo>
                    <a:pt x="438317" y="45956"/>
                  </a:lnTo>
                  <a:cubicBezTo>
                    <a:pt x="216965" y="45956"/>
                    <a:pt x="37788" y="261965"/>
                    <a:pt x="37788" y="527890"/>
                  </a:cubicBezTo>
                  <a:close/>
                </a:path>
              </a:pathLst>
            </a:custGeom>
            <a:solidFill>
              <a:srgbClr val="1C334E"/>
            </a:solidFill>
          </p:spPr>
          <p:txBody>
            <a:bodyPr/>
            <a:lstStyle/>
            <a:p>
              <a:endParaRPr lang="en-GB"/>
            </a:p>
          </p:txBody>
        </p:sp>
      </p:grpSp>
      <p:grpSp>
        <p:nvGrpSpPr>
          <p:cNvPr id="22" name="Group 22"/>
          <p:cNvGrpSpPr/>
          <p:nvPr/>
        </p:nvGrpSpPr>
        <p:grpSpPr>
          <a:xfrm>
            <a:off x="11897793" y="7261536"/>
            <a:ext cx="5946118" cy="1992231"/>
            <a:chOff x="0" y="0"/>
            <a:chExt cx="7928157" cy="2656308"/>
          </a:xfrm>
        </p:grpSpPr>
        <p:sp>
          <p:nvSpPr>
            <p:cNvPr id="23" name="Freeform 23"/>
            <p:cNvSpPr/>
            <p:nvPr/>
          </p:nvSpPr>
          <p:spPr>
            <a:xfrm>
              <a:off x="18698" y="19922"/>
              <a:ext cx="7890788" cy="2616513"/>
            </a:xfrm>
            <a:custGeom>
              <a:avLst/>
              <a:gdLst/>
              <a:ahLst/>
              <a:cxnLst/>
              <a:rect l="l" t="t" r="r" b="b"/>
              <a:pathLst>
                <a:path w="7890788" h="2616513">
                  <a:moveTo>
                    <a:pt x="0" y="436061"/>
                  </a:moveTo>
                  <a:cubicBezTo>
                    <a:pt x="0" y="195209"/>
                    <a:pt x="186561" y="0"/>
                    <a:pt x="416703" y="0"/>
                  </a:cubicBezTo>
                  <a:lnTo>
                    <a:pt x="7474085" y="0"/>
                  </a:lnTo>
                  <a:cubicBezTo>
                    <a:pt x="7704228" y="0"/>
                    <a:pt x="7890788" y="195209"/>
                    <a:pt x="7890788" y="436061"/>
                  </a:cubicBezTo>
                  <a:lnTo>
                    <a:pt x="7890788" y="2180453"/>
                  </a:lnTo>
                  <a:cubicBezTo>
                    <a:pt x="7890788" y="2421305"/>
                    <a:pt x="7704228" y="2616514"/>
                    <a:pt x="7474085" y="2616514"/>
                  </a:cubicBezTo>
                  <a:lnTo>
                    <a:pt x="416703" y="2616514"/>
                  </a:lnTo>
                  <a:cubicBezTo>
                    <a:pt x="186561" y="2616514"/>
                    <a:pt x="0" y="2421305"/>
                    <a:pt x="0" y="2180453"/>
                  </a:cubicBezTo>
                  <a:close/>
                </a:path>
              </a:pathLst>
            </a:custGeom>
            <a:solidFill>
              <a:srgbClr val="3D4984"/>
            </a:solidFill>
          </p:spPr>
          <p:txBody>
            <a:bodyPr/>
            <a:lstStyle/>
            <a:p>
              <a:endParaRPr lang="en-GB"/>
            </a:p>
          </p:txBody>
        </p:sp>
        <p:sp>
          <p:nvSpPr>
            <p:cNvPr id="24" name="Freeform 24"/>
            <p:cNvSpPr/>
            <p:nvPr/>
          </p:nvSpPr>
          <p:spPr>
            <a:xfrm>
              <a:off x="0" y="0"/>
              <a:ext cx="7928181" cy="2656351"/>
            </a:xfrm>
            <a:custGeom>
              <a:avLst/>
              <a:gdLst/>
              <a:ahLst/>
              <a:cxnLst/>
              <a:rect l="l" t="t" r="r" b="b"/>
              <a:pathLst>
                <a:path w="7928181" h="2656351">
                  <a:moveTo>
                    <a:pt x="0" y="455983"/>
                  </a:moveTo>
                  <a:cubicBezTo>
                    <a:pt x="0" y="203981"/>
                    <a:pt x="195136" y="0"/>
                    <a:pt x="435401" y="0"/>
                  </a:cubicBezTo>
                  <a:lnTo>
                    <a:pt x="7492783" y="0"/>
                  </a:lnTo>
                  <a:lnTo>
                    <a:pt x="7492783" y="19774"/>
                  </a:lnTo>
                  <a:lnTo>
                    <a:pt x="7492783" y="0"/>
                  </a:lnTo>
                  <a:cubicBezTo>
                    <a:pt x="7733048" y="0"/>
                    <a:pt x="7928181" y="203981"/>
                    <a:pt x="7928181" y="455983"/>
                  </a:cubicBezTo>
                  <a:lnTo>
                    <a:pt x="7909486" y="455983"/>
                  </a:lnTo>
                  <a:lnTo>
                    <a:pt x="7928181" y="455983"/>
                  </a:lnTo>
                  <a:lnTo>
                    <a:pt x="7928181" y="2200375"/>
                  </a:lnTo>
                  <a:lnTo>
                    <a:pt x="7909486" y="2200375"/>
                  </a:lnTo>
                  <a:lnTo>
                    <a:pt x="7928181" y="2200375"/>
                  </a:lnTo>
                  <a:cubicBezTo>
                    <a:pt x="7928181" y="2452377"/>
                    <a:pt x="7733048" y="2656351"/>
                    <a:pt x="7492783" y="2656351"/>
                  </a:cubicBezTo>
                  <a:lnTo>
                    <a:pt x="7492783" y="2636584"/>
                  </a:lnTo>
                  <a:lnTo>
                    <a:pt x="7492783" y="2656351"/>
                  </a:lnTo>
                  <a:lnTo>
                    <a:pt x="435401" y="2656351"/>
                  </a:lnTo>
                  <a:lnTo>
                    <a:pt x="435401" y="2636584"/>
                  </a:lnTo>
                  <a:lnTo>
                    <a:pt x="435401" y="2656351"/>
                  </a:lnTo>
                  <a:cubicBezTo>
                    <a:pt x="195136" y="2656351"/>
                    <a:pt x="0" y="2452377"/>
                    <a:pt x="0" y="2200375"/>
                  </a:cubicBezTo>
                  <a:lnTo>
                    <a:pt x="0" y="455983"/>
                  </a:lnTo>
                  <a:lnTo>
                    <a:pt x="18698" y="455983"/>
                  </a:lnTo>
                  <a:lnTo>
                    <a:pt x="0" y="455983"/>
                  </a:lnTo>
                  <a:moveTo>
                    <a:pt x="37537" y="455983"/>
                  </a:moveTo>
                  <a:lnTo>
                    <a:pt x="37537" y="2200375"/>
                  </a:lnTo>
                  <a:lnTo>
                    <a:pt x="18698" y="2200375"/>
                  </a:lnTo>
                  <a:lnTo>
                    <a:pt x="37537" y="2200375"/>
                  </a:lnTo>
                  <a:cubicBezTo>
                    <a:pt x="37537" y="2430076"/>
                    <a:pt x="215522" y="2616662"/>
                    <a:pt x="435401" y="2616662"/>
                  </a:cubicBezTo>
                  <a:lnTo>
                    <a:pt x="7492783" y="2616662"/>
                  </a:lnTo>
                  <a:cubicBezTo>
                    <a:pt x="7712663" y="2616662"/>
                    <a:pt x="7890647" y="2430076"/>
                    <a:pt x="7890647" y="2200375"/>
                  </a:cubicBezTo>
                  <a:lnTo>
                    <a:pt x="7890647" y="455983"/>
                  </a:lnTo>
                  <a:cubicBezTo>
                    <a:pt x="7890647" y="226282"/>
                    <a:pt x="7712663" y="39696"/>
                    <a:pt x="7492783" y="39696"/>
                  </a:cubicBezTo>
                  <a:lnTo>
                    <a:pt x="435401" y="39696"/>
                  </a:lnTo>
                  <a:lnTo>
                    <a:pt x="435401" y="19774"/>
                  </a:lnTo>
                  <a:lnTo>
                    <a:pt x="435401" y="39696"/>
                  </a:lnTo>
                  <a:cubicBezTo>
                    <a:pt x="215522" y="39696"/>
                    <a:pt x="37537" y="226282"/>
                    <a:pt x="37537" y="455983"/>
                  </a:cubicBezTo>
                  <a:close/>
                </a:path>
              </a:pathLst>
            </a:custGeom>
            <a:solidFill>
              <a:srgbClr val="1C334E"/>
            </a:solidFill>
          </p:spPr>
          <p:txBody>
            <a:bodyPr/>
            <a:lstStyle/>
            <a:p>
              <a:endParaRPr lang="en-GB"/>
            </a:p>
          </p:txBody>
        </p:sp>
      </p:grpSp>
      <p:grpSp>
        <p:nvGrpSpPr>
          <p:cNvPr id="25" name="Group 25"/>
          <p:cNvGrpSpPr/>
          <p:nvPr/>
        </p:nvGrpSpPr>
        <p:grpSpPr>
          <a:xfrm>
            <a:off x="457200" y="344894"/>
            <a:ext cx="17228068" cy="2017802"/>
            <a:chOff x="-300215" y="0"/>
            <a:chExt cx="22970758" cy="2690402"/>
          </a:xfrm>
        </p:grpSpPr>
        <p:sp>
          <p:nvSpPr>
            <p:cNvPr id="26" name="Freeform 26"/>
            <p:cNvSpPr/>
            <p:nvPr/>
          </p:nvSpPr>
          <p:spPr>
            <a:xfrm>
              <a:off x="0" y="0"/>
              <a:ext cx="22670543" cy="1856447"/>
            </a:xfrm>
            <a:custGeom>
              <a:avLst/>
              <a:gdLst/>
              <a:ahLst/>
              <a:cxnLst/>
              <a:rect l="l" t="t" r="r" b="b"/>
              <a:pathLst>
                <a:path w="22670543" h="1856447">
                  <a:moveTo>
                    <a:pt x="0" y="0"/>
                  </a:moveTo>
                  <a:lnTo>
                    <a:pt x="22670543" y="0"/>
                  </a:lnTo>
                  <a:lnTo>
                    <a:pt x="22670543" y="1856447"/>
                  </a:lnTo>
                  <a:lnTo>
                    <a:pt x="0" y="185644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7" name="TextBox 27"/>
            <p:cNvSpPr txBox="1"/>
            <p:nvPr/>
          </p:nvSpPr>
          <p:spPr>
            <a:xfrm>
              <a:off x="-300215" y="403741"/>
              <a:ext cx="7215728" cy="1257901"/>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CHẶNG 2:</a:t>
              </a:r>
            </a:p>
          </p:txBody>
        </p:sp>
        <p:sp>
          <p:nvSpPr>
            <p:cNvPr id="28" name="TextBox 28"/>
            <p:cNvSpPr txBox="1"/>
            <p:nvPr/>
          </p:nvSpPr>
          <p:spPr>
            <a:xfrm>
              <a:off x="6075792" y="246770"/>
              <a:ext cx="15102803" cy="2443632"/>
            </a:xfrm>
            <a:prstGeom prst="rect">
              <a:avLst/>
            </a:prstGeom>
          </p:spPr>
          <p:txBody>
            <a:bodyPr lIns="0" tIns="0" rIns="0" bIns="0" rtlCol="0" anchor="t">
              <a:spAutoFit/>
            </a:bodyPr>
            <a:lstStyle/>
            <a:p>
              <a:pPr algn="just">
                <a:lnSpc>
                  <a:spcPts val="4900"/>
                </a:lnSpc>
              </a:pPr>
              <a:r>
                <a:rPr lang="en-US" sz="3500">
                  <a:solidFill>
                    <a:srgbClr val="FFFFFF"/>
                  </a:solidFill>
                  <a:latin typeface="Roboto Condensed"/>
                </a:rPr>
                <a:t>Xác định thành phần phụ chú, dấu hiệu hình thức, chỉ ra tác dụng của chúng.</a:t>
              </a:r>
            </a:p>
            <a:p>
              <a:pPr algn="just">
                <a:lnSpc>
                  <a:spcPts val="4900"/>
                </a:lnSpc>
              </a:pPr>
              <a:endParaRPr lang="en-US" sz="3500">
                <a:solidFill>
                  <a:srgbClr val="FFFFFF"/>
                </a:solidFill>
                <a:latin typeface="Roboto Condensed"/>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9"/>
                                        </p:tgtEl>
                                        <p:attrNameLst>
                                          <p:attrName>ppt_w</p:attrName>
                                        </p:attrNameLst>
                                      </p:cBhvr>
                                      <p:tavLst>
                                        <p:tav tm="0">
                                          <p:val>
                                            <p:strVal val="ppt_w"/>
                                          </p:val>
                                        </p:tav>
                                        <p:tav tm="100000">
                                          <p:val>
                                            <p:fltVal val="0"/>
                                          </p:val>
                                        </p:tav>
                                      </p:tavLst>
                                    </p:anim>
                                    <p:anim calcmode="lin" valueType="num">
                                      <p:cBhvr>
                                        <p:cTn id="13" dur="1000"/>
                                        <p:tgtEl>
                                          <p:spTgt spid="19"/>
                                        </p:tgtEl>
                                        <p:attrNameLst>
                                          <p:attrName>ppt_h</p:attrName>
                                        </p:attrNameLst>
                                      </p:cBhvr>
                                      <p:tavLst>
                                        <p:tav tm="0">
                                          <p:val>
                                            <p:strVal val="ppt_h"/>
                                          </p:val>
                                        </p:tav>
                                        <p:tav tm="100000">
                                          <p:val>
                                            <p:fltVal val="0"/>
                                          </p:val>
                                        </p:tav>
                                      </p:tavLst>
                                    </p:anim>
                                    <p:anim calcmode="lin" valueType="num">
                                      <p:cBhvr>
                                        <p:cTn id="14" dur="1000"/>
                                        <p:tgtEl>
                                          <p:spTgt spid="19"/>
                                        </p:tgtEl>
                                        <p:attrNameLst>
                                          <p:attrName>style.rotation</p:attrName>
                                        </p:attrNameLst>
                                      </p:cBhvr>
                                      <p:tavLst>
                                        <p:tav tm="0">
                                          <p:val>
                                            <p:fltVal val="0"/>
                                          </p:val>
                                        </p:tav>
                                        <p:tav tm="100000">
                                          <p:val>
                                            <p:fltVal val="90"/>
                                          </p:val>
                                        </p:tav>
                                      </p:tavLst>
                                    </p:anim>
                                    <p:animEffect transition="out" filter="fade">
                                      <p:cBhvr>
                                        <p:cTn id="15" dur="1000"/>
                                        <p:tgtEl>
                                          <p:spTgt spid="19"/>
                                        </p:tgtEl>
                                      </p:cBhvr>
                                    </p:animEffect>
                                    <p:set>
                                      <p:cBhvr>
                                        <p:cTn id="16" dur="1" fill="hold">
                                          <p:stCondLst>
                                            <p:cond delay="999"/>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16"/>
                                        </p:tgtEl>
                                        <p:attrNameLst>
                                          <p:attrName>ppt_w</p:attrName>
                                        </p:attrNameLst>
                                      </p:cBhvr>
                                      <p:tavLst>
                                        <p:tav tm="0">
                                          <p:val>
                                            <p:strVal val="ppt_w"/>
                                          </p:val>
                                        </p:tav>
                                        <p:tav tm="100000">
                                          <p:val>
                                            <p:fltVal val="0"/>
                                          </p:val>
                                        </p:tav>
                                      </p:tavLst>
                                    </p:anim>
                                    <p:anim calcmode="lin" valueType="num">
                                      <p:cBhvr>
                                        <p:cTn id="21" dur="1000"/>
                                        <p:tgtEl>
                                          <p:spTgt spid="16"/>
                                        </p:tgtEl>
                                        <p:attrNameLst>
                                          <p:attrName>ppt_h</p:attrName>
                                        </p:attrNameLst>
                                      </p:cBhvr>
                                      <p:tavLst>
                                        <p:tav tm="0">
                                          <p:val>
                                            <p:strVal val="ppt_h"/>
                                          </p:val>
                                        </p:tav>
                                        <p:tav tm="100000">
                                          <p:val>
                                            <p:fltVal val="0"/>
                                          </p:val>
                                        </p:tav>
                                      </p:tavLst>
                                    </p:anim>
                                    <p:anim calcmode="lin" valueType="num">
                                      <p:cBhvr>
                                        <p:cTn id="22" dur="1000"/>
                                        <p:tgtEl>
                                          <p:spTgt spid="16"/>
                                        </p:tgtEl>
                                        <p:attrNameLst>
                                          <p:attrName>style.rotation</p:attrName>
                                        </p:attrNameLst>
                                      </p:cBhvr>
                                      <p:tavLst>
                                        <p:tav tm="0">
                                          <p:val>
                                            <p:fltVal val="0"/>
                                          </p:val>
                                        </p:tav>
                                        <p:tav tm="100000">
                                          <p:val>
                                            <p:fltVal val="90"/>
                                          </p:val>
                                        </p:tav>
                                      </p:tavLst>
                                    </p:anim>
                                    <p:animEffect transition="out" filter="fade">
                                      <p:cBhvr>
                                        <p:cTn id="23" dur="1000"/>
                                        <p:tgtEl>
                                          <p:spTgt spid="16"/>
                                        </p:tgtEl>
                                      </p:cBhvr>
                                    </p:animEffect>
                                    <p:set>
                                      <p:cBhvr>
                                        <p:cTn id="24" dur="1" fill="hold">
                                          <p:stCondLst>
                                            <p:cond delay="999"/>
                                          </p:stCondLst>
                                        </p:cTn>
                                        <p:tgtEl>
                                          <p:spTgt spid="16"/>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22"/>
                                        </p:tgtEl>
                                        <p:attrNameLst>
                                          <p:attrName>ppt_w</p:attrName>
                                        </p:attrNameLst>
                                      </p:cBhvr>
                                      <p:tavLst>
                                        <p:tav tm="0">
                                          <p:val>
                                            <p:strVal val="ppt_w"/>
                                          </p:val>
                                        </p:tav>
                                        <p:tav tm="100000">
                                          <p:val>
                                            <p:fltVal val="0"/>
                                          </p:val>
                                        </p:tav>
                                      </p:tavLst>
                                    </p:anim>
                                    <p:anim calcmode="lin" valueType="num">
                                      <p:cBhvr>
                                        <p:cTn id="27" dur="1000"/>
                                        <p:tgtEl>
                                          <p:spTgt spid="22"/>
                                        </p:tgtEl>
                                        <p:attrNameLst>
                                          <p:attrName>ppt_h</p:attrName>
                                        </p:attrNameLst>
                                      </p:cBhvr>
                                      <p:tavLst>
                                        <p:tav tm="0">
                                          <p:val>
                                            <p:strVal val="ppt_h"/>
                                          </p:val>
                                        </p:tav>
                                        <p:tav tm="100000">
                                          <p:val>
                                            <p:fltVal val="0"/>
                                          </p:val>
                                        </p:tav>
                                      </p:tavLst>
                                    </p:anim>
                                    <p:anim calcmode="lin" valueType="num">
                                      <p:cBhvr>
                                        <p:cTn id="28" dur="1000"/>
                                        <p:tgtEl>
                                          <p:spTgt spid="22"/>
                                        </p:tgtEl>
                                        <p:attrNameLst>
                                          <p:attrName>style.rotation</p:attrName>
                                        </p:attrNameLst>
                                      </p:cBhvr>
                                      <p:tavLst>
                                        <p:tav tm="0">
                                          <p:val>
                                            <p:fltVal val="0"/>
                                          </p:val>
                                        </p:tav>
                                        <p:tav tm="100000">
                                          <p:val>
                                            <p:fltVal val="90"/>
                                          </p:val>
                                        </p:tav>
                                      </p:tavLst>
                                    </p:anim>
                                    <p:animEffect transition="out" filter="fade">
                                      <p:cBhvr>
                                        <p:cTn id="29" dur="1000"/>
                                        <p:tgtEl>
                                          <p:spTgt spid="22"/>
                                        </p:tgtEl>
                                      </p:cBhvr>
                                    </p:animEffect>
                                    <p:set>
                                      <p:cBhvr>
                                        <p:cTn id="30"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462288" y="8591780"/>
            <a:ext cx="985742" cy="1033543"/>
            <a:chOff x="0" y="0"/>
            <a:chExt cx="1314322"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741222" y="9469493"/>
            <a:ext cx="985741" cy="1033543"/>
            <a:chOff x="0" y="0"/>
            <a:chExt cx="1314322"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93452" y="9831734"/>
            <a:ext cx="985742" cy="1033543"/>
            <a:chOff x="0" y="0"/>
            <a:chExt cx="1314322"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790298">
            <a:off x="15316419" y="6887781"/>
            <a:ext cx="4658070" cy="4741038"/>
            <a:chOff x="0" y="0"/>
            <a:chExt cx="6210760" cy="6321384"/>
          </a:xfrm>
        </p:grpSpPr>
        <p:sp>
          <p:nvSpPr>
            <p:cNvPr id="11" name="Freeform 11"/>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a:p>
          </p:txBody>
        </p:sp>
      </p:grpSp>
      <p:graphicFrame>
        <p:nvGraphicFramePr>
          <p:cNvPr id="12" name="Table 12"/>
          <p:cNvGraphicFramePr>
            <a:graphicFrameLocks noGrp="1"/>
          </p:cNvGraphicFramePr>
          <p:nvPr/>
        </p:nvGraphicFramePr>
        <p:xfrm>
          <a:off x="483904" y="2343505"/>
          <a:ext cx="17399821" cy="6765047"/>
        </p:xfrm>
        <a:graphic>
          <a:graphicData uri="http://schemas.openxmlformats.org/drawingml/2006/table">
            <a:tbl>
              <a:tblPr/>
              <a:tblGrid>
                <a:gridCol w="8660096">
                  <a:extLst>
                    <a:ext uri="{9D8B030D-6E8A-4147-A177-3AD203B41FA5}">
                      <a16:colId xmlns:a16="http://schemas.microsoft.com/office/drawing/2014/main" val="20000"/>
                    </a:ext>
                  </a:extLst>
                </a:gridCol>
                <a:gridCol w="2742946">
                  <a:extLst>
                    <a:ext uri="{9D8B030D-6E8A-4147-A177-3AD203B41FA5}">
                      <a16:colId xmlns:a16="http://schemas.microsoft.com/office/drawing/2014/main" val="20001"/>
                    </a:ext>
                  </a:extLst>
                </a:gridCol>
                <a:gridCol w="5996779">
                  <a:extLst>
                    <a:ext uri="{9D8B030D-6E8A-4147-A177-3AD203B41FA5}">
                      <a16:colId xmlns:a16="http://schemas.microsoft.com/office/drawing/2014/main" val="20002"/>
                    </a:ext>
                  </a:extLst>
                </a:gridCol>
              </a:tblGrid>
              <a:tr h="2189550">
                <a:tc>
                  <a:txBody>
                    <a:bodyPr/>
                    <a:lstStyle/>
                    <a:p>
                      <a:pPr algn="ctr">
                        <a:lnSpc>
                          <a:spcPts val="4480"/>
                        </a:lnSpc>
                        <a:defRPr/>
                      </a:pPr>
                      <a:r>
                        <a:rPr lang="en-US" sz="3200">
                          <a:solidFill>
                            <a:srgbClr val="F8F8F8"/>
                          </a:solidFill>
                          <a:latin typeface="Roboto Condensed Bold"/>
                        </a:rPr>
                        <a:t>Câu văn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4480"/>
                        </a:lnSpc>
                        <a:defRPr/>
                      </a:pPr>
                      <a:r>
                        <a:rPr lang="en-US" sz="3200">
                          <a:solidFill>
                            <a:srgbClr val="F8F8F8"/>
                          </a:solidFill>
                          <a:latin typeface="Roboto Condensed Bold"/>
                        </a:rPr>
                        <a:t>TPBL phụ chú</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4480"/>
                        </a:lnSpc>
                        <a:defRPr/>
                      </a:pPr>
                      <a:r>
                        <a:rPr lang="en-US" sz="3200">
                          <a:solidFill>
                            <a:srgbClr val="F8F8F8"/>
                          </a:solidFill>
                          <a:latin typeface="Roboto Condensed Bold"/>
                        </a:rPr>
                        <a:t>Dấu hiệu - Ý nghĩa</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extLst>
                  <a:ext uri="{0D108BD9-81ED-4DB2-BD59-A6C34878D82A}">
                    <a16:rowId xmlns:a16="http://schemas.microsoft.com/office/drawing/2014/main" val="10000"/>
                  </a:ext>
                </a:extLst>
              </a:tr>
              <a:tr h="4575497">
                <a:tc>
                  <a:txBody>
                    <a:bodyPr/>
                    <a:lstStyle/>
                    <a:p>
                      <a:pPr algn="just">
                        <a:lnSpc>
                          <a:spcPts val="4480"/>
                        </a:lnSpc>
                        <a:defRPr/>
                      </a:pPr>
                      <a:r>
                        <a:rPr lang="en-US" sz="3200">
                          <a:solidFill>
                            <a:srgbClr val="000000"/>
                          </a:solidFill>
                          <a:latin typeface="Roboto Condensed Italics"/>
                        </a:rPr>
                        <a:t>c. Vậy là không cần hành động, không cần có biến cố (hai yếu tố này bị giảm thiểu đến mức tối đa), tác giả đã để cho tính cách nhân vật thể qua hai cuộc trò chuyện, nhờ vào đó để triển khai tâm tưởng trong bề sâu của nhân vật.</a:t>
                      </a:r>
                      <a:r>
                        <a:rPr lang="en-US" sz="3200">
                          <a:solidFill>
                            <a:srgbClr val="000000"/>
                          </a:solidFill>
                          <a:latin typeface="Roboto Condensed"/>
                        </a:rPr>
                        <a:t> (Văn Giá)</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480"/>
                        </a:lnSpc>
                        <a:defRPr/>
                      </a:pPr>
                      <a:r>
                        <a:rPr lang="en-US" sz="3200">
                          <a:solidFill>
                            <a:srgbClr val="000000"/>
                          </a:solidFill>
                          <a:latin typeface="Roboto Condensed Italics"/>
                        </a:rPr>
                        <a:t>Hai yếu tố này đã bị giảm thiểu đến mức tối đa</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marL="690881" lvl="1" indent="-345440" algn="l">
                        <a:lnSpc>
                          <a:spcPts val="4480"/>
                        </a:lnSpc>
                        <a:buFont typeface="Arial"/>
                        <a:buChar char="•"/>
                        <a:defRPr/>
                      </a:pPr>
                      <a:r>
                        <a:rPr lang="en-US" sz="3200">
                          <a:solidFill>
                            <a:srgbClr val="000000"/>
                          </a:solidFill>
                          <a:latin typeface="Roboto Condensed"/>
                        </a:rPr>
                        <a:t>Nói rõ thêm về </a:t>
                      </a:r>
                      <a:r>
                        <a:rPr lang="en-US" sz="3200">
                          <a:solidFill>
                            <a:srgbClr val="000000"/>
                          </a:solidFill>
                          <a:latin typeface="Roboto Condensed Italics"/>
                        </a:rPr>
                        <a:t>hành động, biến cố</a:t>
                      </a:r>
                      <a:r>
                        <a:rPr lang="en-US" sz="3200">
                          <a:solidFill>
                            <a:srgbClr val="000000"/>
                          </a:solidFill>
                          <a:latin typeface="Roboto Condensed"/>
                        </a:rPr>
                        <a:t> nêu trước đó</a:t>
                      </a:r>
                      <a:endParaRPr lang="en-US" sz="1100"/>
                    </a:p>
                    <a:p>
                      <a:pPr marL="690880" lvl="1" indent="-345440">
                        <a:lnSpc>
                          <a:spcPts val="4480"/>
                        </a:lnSpc>
                        <a:buFont typeface="Arial"/>
                        <a:buChar char="•"/>
                      </a:pPr>
                      <a:r>
                        <a:rPr lang="en-US" sz="3200">
                          <a:solidFill>
                            <a:srgbClr val="000000"/>
                          </a:solidFill>
                          <a:latin typeface="Roboto Condensed"/>
                        </a:rPr>
                        <a:t>Đặt trong dấu ngoặc đơn</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bl>
          </a:graphicData>
        </a:graphic>
      </p:graphicFrame>
      <p:grpSp>
        <p:nvGrpSpPr>
          <p:cNvPr id="13" name="Group 13"/>
          <p:cNvGrpSpPr/>
          <p:nvPr/>
        </p:nvGrpSpPr>
        <p:grpSpPr>
          <a:xfrm>
            <a:off x="9183815" y="5465449"/>
            <a:ext cx="2771927" cy="2548207"/>
            <a:chOff x="0" y="0"/>
            <a:chExt cx="3218696" cy="2958917"/>
          </a:xfrm>
        </p:grpSpPr>
        <p:sp>
          <p:nvSpPr>
            <p:cNvPr id="14" name="Freeform 14"/>
            <p:cNvSpPr/>
            <p:nvPr/>
          </p:nvSpPr>
          <p:spPr>
            <a:xfrm>
              <a:off x="16226" y="22192"/>
              <a:ext cx="3186232" cy="2914588"/>
            </a:xfrm>
            <a:custGeom>
              <a:avLst/>
              <a:gdLst/>
              <a:ahLst/>
              <a:cxnLst/>
              <a:rect l="l" t="t" r="r" b="b"/>
              <a:pathLst>
                <a:path w="3186232" h="2914588">
                  <a:moveTo>
                    <a:pt x="0" y="485737"/>
                  </a:moveTo>
                  <a:cubicBezTo>
                    <a:pt x="0" y="217447"/>
                    <a:pt x="161044" y="0"/>
                    <a:pt x="359665" y="0"/>
                  </a:cubicBezTo>
                  <a:lnTo>
                    <a:pt x="2826568" y="0"/>
                  </a:lnTo>
                  <a:cubicBezTo>
                    <a:pt x="3025189" y="0"/>
                    <a:pt x="3186233" y="217447"/>
                    <a:pt x="3186233" y="485737"/>
                  </a:cubicBezTo>
                  <a:lnTo>
                    <a:pt x="3186233" y="2428851"/>
                  </a:lnTo>
                  <a:cubicBezTo>
                    <a:pt x="3186233" y="2697141"/>
                    <a:pt x="3025189" y="2914588"/>
                    <a:pt x="2826568" y="2914588"/>
                  </a:cubicBezTo>
                  <a:lnTo>
                    <a:pt x="359665" y="2914588"/>
                  </a:lnTo>
                  <a:cubicBezTo>
                    <a:pt x="161044" y="2914588"/>
                    <a:pt x="0" y="2697141"/>
                    <a:pt x="0" y="2428851"/>
                  </a:cubicBezTo>
                  <a:close/>
                </a:path>
              </a:pathLst>
            </a:custGeom>
            <a:solidFill>
              <a:srgbClr val="3D4984"/>
            </a:solidFill>
          </p:spPr>
          <p:txBody>
            <a:bodyPr/>
            <a:lstStyle/>
            <a:p>
              <a:endParaRPr lang="en-GB"/>
            </a:p>
          </p:txBody>
        </p:sp>
        <p:sp>
          <p:nvSpPr>
            <p:cNvPr id="15" name="Freeform 15"/>
            <p:cNvSpPr/>
            <p:nvPr/>
          </p:nvSpPr>
          <p:spPr>
            <a:xfrm>
              <a:off x="0" y="0"/>
              <a:ext cx="3218685" cy="2958959"/>
            </a:xfrm>
            <a:custGeom>
              <a:avLst/>
              <a:gdLst/>
              <a:ahLst/>
              <a:cxnLst/>
              <a:rect l="l" t="t" r="r" b="b"/>
              <a:pathLst>
                <a:path w="3218685" h="2958959">
                  <a:moveTo>
                    <a:pt x="0" y="507929"/>
                  </a:moveTo>
                  <a:cubicBezTo>
                    <a:pt x="0" y="227218"/>
                    <a:pt x="168364" y="0"/>
                    <a:pt x="375891" y="0"/>
                  </a:cubicBezTo>
                  <a:lnTo>
                    <a:pt x="2842794" y="0"/>
                  </a:lnTo>
                  <a:lnTo>
                    <a:pt x="2842794" y="22026"/>
                  </a:lnTo>
                  <a:lnTo>
                    <a:pt x="2842794" y="0"/>
                  </a:lnTo>
                  <a:cubicBezTo>
                    <a:pt x="3050321" y="0"/>
                    <a:pt x="3218685" y="227218"/>
                    <a:pt x="3218685" y="507929"/>
                  </a:cubicBezTo>
                  <a:lnTo>
                    <a:pt x="3202459" y="507929"/>
                  </a:lnTo>
                  <a:lnTo>
                    <a:pt x="3218685" y="507929"/>
                  </a:lnTo>
                  <a:lnTo>
                    <a:pt x="3218685" y="2451043"/>
                  </a:lnTo>
                  <a:lnTo>
                    <a:pt x="3202459" y="2451043"/>
                  </a:lnTo>
                  <a:lnTo>
                    <a:pt x="3218685" y="2451043"/>
                  </a:lnTo>
                  <a:cubicBezTo>
                    <a:pt x="3218685" y="2731588"/>
                    <a:pt x="3050321" y="2958959"/>
                    <a:pt x="2842794" y="2958959"/>
                  </a:cubicBezTo>
                  <a:lnTo>
                    <a:pt x="2842794" y="2936946"/>
                  </a:lnTo>
                  <a:lnTo>
                    <a:pt x="2842794" y="2958959"/>
                  </a:lnTo>
                  <a:lnTo>
                    <a:pt x="375891" y="2958959"/>
                  </a:lnTo>
                  <a:lnTo>
                    <a:pt x="375891" y="2936946"/>
                  </a:lnTo>
                  <a:lnTo>
                    <a:pt x="375891" y="2958959"/>
                  </a:lnTo>
                  <a:cubicBezTo>
                    <a:pt x="168364" y="2958959"/>
                    <a:pt x="0" y="2731588"/>
                    <a:pt x="0" y="2451043"/>
                  </a:cubicBezTo>
                  <a:lnTo>
                    <a:pt x="0" y="507929"/>
                  </a:lnTo>
                  <a:lnTo>
                    <a:pt x="16226" y="507929"/>
                  </a:lnTo>
                  <a:lnTo>
                    <a:pt x="0" y="507929"/>
                  </a:lnTo>
                  <a:moveTo>
                    <a:pt x="32575" y="507929"/>
                  </a:moveTo>
                  <a:lnTo>
                    <a:pt x="32575" y="2451043"/>
                  </a:lnTo>
                  <a:lnTo>
                    <a:pt x="16226" y="2451043"/>
                  </a:lnTo>
                  <a:lnTo>
                    <a:pt x="32575" y="2451043"/>
                  </a:lnTo>
                  <a:cubicBezTo>
                    <a:pt x="32575" y="2707078"/>
                    <a:pt x="186177" y="2914754"/>
                    <a:pt x="375891" y="2914754"/>
                  </a:cubicBezTo>
                  <a:lnTo>
                    <a:pt x="2842794" y="2914754"/>
                  </a:lnTo>
                  <a:cubicBezTo>
                    <a:pt x="3032508" y="2914754"/>
                    <a:pt x="3186110" y="2707078"/>
                    <a:pt x="3186110" y="2451043"/>
                  </a:cubicBezTo>
                  <a:lnTo>
                    <a:pt x="3186110" y="507929"/>
                  </a:lnTo>
                  <a:cubicBezTo>
                    <a:pt x="3186110" y="251894"/>
                    <a:pt x="3032508" y="44218"/>
                    <a:pt x="2842794" y="44218"/>
                  </a:cubicBezTo>
                  <a:lnTo>
                    <a:pt x="375891" y="44218"/>
                  </a:lnTo>
                  <a:lnTo>
                    <a:pt x="375891" y="22026"/>
                  </a:lnTo>
                  <a:lnTo>
                    <a:pt x="375891" y="44218"/>
                  </a:lnTo>
                  <a:cubicBezTo>
                    <a:pt x="186177" y="44218"/>
                    <a:pt x="32575" y="251894"/>
                    <a:pt x="32575" y="507929"/>
                  </a:cubicBezTo>
                  <a:close/>
                </a:path>
              </a:pathLst>
            </a:custGeom>
            <a:solidFill>
              <a:srgbClr val="1C334E"/>
            </a:solidFill>
          </p:spPr>
          <p:txBody>
            <a:bodyPr/>
            <a:lstStyle/>
            <a:p>
              <a:endParaRPr lang="en-GB"/>
            </a:p>
          </p:txBody>
        </p:sp>
      </p:grpSp>
      <p:grpSp>
        <p:nvGrpSpPr>
          <p:cNvPr id="16" name="Group 16"/>
          <p:cNvGrpSpPr/>
          <p:nvPr/>
        </p:nvGrpSpPr>
        <p:grpSpPr>
          <a:xfrm>
            <a:off x="12329110" y="5465449"/>
            <a:ext cx="5394463" cy="2548207"/>
            <a:chOff x="0" y="0"/>
            <a:chExt cx="7192618" cy="3397609"/>
          </a:xfrm>
        </p:grpSpPr>
        <p:sp>
          <p:nvSpPr>
            <p:cNvPr id="17" name="Freeform 17"/>
            <p:cNvSpPr/>
            <p:nvPr/>
          </p:nvSpPr>
          <p:spPr>
            <a:xfrm>
              <a:off x="16963" y="25482"/>
              <a:ext cx="7158716" cy="3346709"/>
            </a:xfrm>
            <a:custGeom>
              <a:avLst/>
              <a:gdLst/>
              <a:ahLst/>
              <a:cxnLst/>
              <a:rect l="l" t="t" r="r" b="b"/>
              <a:pathLst>
                <a:path w="7158716" h="3346709">
                  <a:moveTo>
                    <a:pt x="0" y="557753"/>
                  </a:moveTo>
                  <a:cubicBezTo>
                    <a:pt x="0" y="249686"/>
                    <a:pt x="169253" y="0"/>
                    <a:pt x="378044" y="0"/>
                  </a:cubicBezTo>
                  <a:lnTo>
                    <a:pt x="6780672" y="0"/>
                  </a:lnTo>
                  <a:cubicBezTo>
                    <a:pt x="6989464" y="0"/>
                    <a:pt x="7158716" y="249686"/>
                    <a:pt x="7158716" y="557753"/>
                  </a:cubicBezTo>
                  <a:lnTo>
                    <a:pt x="7158716" y="2788956"/>
                  </a:lnTo>
                  <a:cubicBezTo>
                    <a:pt x="7158716" y="3097022"/>
                    <a:pt x="6989464" y="3346709"/>
                    <a:pt x="6780672" y="3346709"/>
                  </a:cubicBezTo>
                  <a:lnTo>
                    <a:pt x="378044" y="3346709"/>
                  </a:lnTo>
                  <a:cubicBezTo>
                    <a:pt x="169253" y="3346709"/>
                    <a:pt x="0" y="3097022"/>
                    <a:pt x="0" y="2788956"/>
                  </a:cubicBezTo>
                  <a:close/>
                </a:path>
              </a:pathLst>
            </a:custGeom>
            <a:solidFill>
              <a:srgbClr val="3D4984"/>
            </a:solidFill>
          </p:spPr>
          <p:txBody>
            <a:bodyPr/>
            <a:lstStyle/>
            <a:p>
              <a:endParaRPr lang="en-GB"/>
            </a:p>
          </p:txBody>
        </p:sp>
        <p:sp>
          <p:nvSpPr>
            <p:cNvPr id="18" name="Freeform 18"/>
            <p:cNvSpPr/>
            <p:nvPr/>
          </p:nvSpPr>
          <p:spPr>
            <a:xfrm>
              <a:off x="0" y="0"/>
              <a:ext cx="7192642" cy="3397652"/>
            </a:xfrm>
            <a:custGeom>
              <a:avLst/>
              <a:gdLst/>
              <a:ahLst/>
              <a:cxnLst/>
              <a:rect l="l" t="t" r="r" b="b"/>
              <a:pathLst>
                <a:path w="7192642" h="3397652">
                  <a:moveTo>
                    <a:pt x="0" y="583235"/>
                  </a:moveTo>
                  <a:cubicBezTo>
                    <a:pt x="0" y="260906"/>
                    <a:pt x="177032" y="0"/>
                    <a:pt x="395007" y="0"/>
                  </a:cubicBezTo>
                  <a:lnTo>
                    <a:pt x="6797635" y="0"/>
                  </a:lnTo>
                  <a:lnTo>
                    <a:pt x="6797635" y="25292"/>
                  </a:lnTo>
                  <a:lnTo>
                    <a:pt x="6797635" y="0"/>
                  </a:lnTo>
                  <a:cubicBezTo>
                    <a:pt x="7015611" y="0"/>
                    <a:pt x="7192642" y="260906"/>
                    <a:pt x="7192642" y="583235"/>
                  </a:cubicBezTo>
                  <a:lnTo>
                    <a:pt x="7175679" y="583235"/>
                  </a:lnTo>
                  <a:lnTo>
                    <a:pt x="7192642" y="583235"/>
                  </a:lnTo>
                  <a:lnTo>
                    <a:pt x="7192642" y="2814438"/>
                  </a:lnTo>
                  <a:lnTo>
                    <a:pt x="7175679" y="2814438"/>
                  </a:lnTo>
                  <a:lnTo>
                    <a:pt x="7192642" y="2814438"/>
                  </a:lnTo>
                  <a:cubicBezTo>
                    <a:pt x="7192642" y="3136766"/>
                    <a:pt x="7015611" y="3397652"/>
                    <a:pt x="6797635" y="3397652"/>
                  </a:cubicBezTo>
                  <a:lnTo>
                    <a:pt x="6797635" y="3372381"/>
                  </a:lnTo>
                  <a:lnTo>
                    <a:pt x="6797635" y="3397652"/>
                  </a:lnTo>
                  <a:lnTo>
                    <a:pt x="395007" y="3397652"/>
                  </a:lnTo>
                  <a:lnTo>
                    <a:pt x="395007" y="3372381"/>
                  </a:lnTo>
                  <a:lnTo>
                    <a:pt x="395007" y="3397652"/>
                  </a:lnTo>
                  <a:cubicBezTo>
                    <a:pt x="177032" y="3397652"/>
                    <a:pt x="0" y="3136766"/>
                    <a:pt x="0" y="2814438"/>
                  </a:cubicBezTo>
                  <a:lnTo>
                    <a:pt x="0" y="583235"/>
                  </a:lnTo>
                  <a:lnTo>
                    <a:pt x="16963" y="583235"/>
                  </a:lnTo>
                  <a:lnTo>
                    <a:pt x="0" y="583235"/>
                  </a:lnTo>
                  <a:moveTo>
                    <a:pt x="34055" y="583235"/>
                  </a:moveTo>
                  <a:lnTo>
                    <a:pt x="34055" y="2814438"/>
                  </a:lnTo>
                  <a:lnTo>
                    <a:pt x="16963" y="2814438"/>
                  </a:lnTo>
                  <a:lnTo>
                    <a:pt x="34055" y="2814438"/>
                  </a:lnTo>
                  <a:cubicBezTo>
                    <a:pt x="34055" y="3108242"/>
                    <a:pt x="195526" y="3346898"/>
                    <a:pt x="395007" y="3346898"/>
                  </a:cubicBezTo>
                  <a:lnTo>
                    <a:pt x="6797635" y="3346898"/>
                  </a:lnTo>
                  <a:cubicBezTo>
                    <a:pt x="6997116" y="3346898"/>
                    <a:pt x="7158588" y="3108242"/>
                    <a:pt x="7158588" y="2814438"/>
                  </a:cubicBezTo>
                  <a:lnTo>
                    <a:pt x="7158588" y="583235"/>
                  </a:lnTo>
                  <a:cubicBezTo>
                    <a:pt x="7158588" y="289431"/>
                    <a:pt x="6997116" y="50774"/>
                    <a:pt x="6797635" y="50774"/>
                  </a:cubicBezTo>
                  <a:lnTo>
                    <a:pt x="395007" y="50774"/>
                  </a:lnTo>
                  <a:lnTo>
                    <a:pt x="395007" y="25292"/>
                  </a:lnTo>
                  <a:lnTo>
                    <a:pt x="395007" y="50774"/>
                  </a:lnTo>
                  <a:cubicBezTo>
                    <a:pt x="195526" y="50774"/>
                    <a:pt x="34055" y="289431"/>
                    <a:pt x="34055" y="583235"/>
                  </a:cubicBezTo>
                  <a:close/>
                </a:path>
              </a:pathLst>
            </a:custGeom>
            <a:solidFill>
              <a:srgbClr val="1C334E"/>
            </a:solidFill>
          </p:spPr>
          <p:txBody>
            <a:bodyPr/>
            <a:lstStyle/>
            <a:p>
              <a:endParaRPr lang="en-GB"/>
            </a:p>
          </p:txBody>
        </p:sp>
      </p:grpSp>
      <p:grpSp>
        <p:nvGrpSpPr>
          <p:cNvPr id="19" name="Group 19"/>
          <p:cNvGrpSpPr/>
          <p:nvPr/>
        </p:nvGrpSpPr>
        <p:grpSpPr>
          <a:xfrm>
            <a:off x="381000" y="344894"/>
            <a:ext cx="17304268" cy="2017802"/>
            <a:chOff x="-401815" y="0"/>
            <a:chExt cx="23072358" cy="2690402"/>
          </a:xfrm>
        </p:grpSpPr>
        <p:sp>
          <p:nvSpPr>
            <p:cNvPr id="20" name="Freeform 20"/>
            <p:cNvSpPr/>
            <p:nvPr/>
          </p:nvSpPr>
          <p:spPr>
            <a:xfrm>
              <a:off x="0" y="0"/>
              <a:ext cx="22670543" cy="1856447"/>
            </a:xfrm>
            <a:custGeom>
              <a:avLst/>
              <a:gdLst/>
              <a:ahLst/>
              <a:cxnLst/>
              <a:rect l="l" t="t" r="r" b="b"/>
              <a:pathLst>
                <a:path w="22670543" h="1856447">
                  <a:moveTo>
                    <a:pt x="0" y="0"/>
                  </a:moveTo>
                  <a:lnTo>
                    <a:pt x="22670543" y="0"/>
                  </a:lnTo>
                  <a:lnTo>
                    <a:pt x="22670543" y="1856447"/>
                  </a:lnTo>
                  <a:lnTo>
                    <a:pt x="0" y="185644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1" name="TextBox 21"/>
            <p:cNvSpPr txBox="1"/>
            <p:nvPr/>
          </p:nvSpPr>
          <p:spPr>
            <a:xfrm>
              <a:off x="-401815" y="302141"/>
              <a:ext cx="7215728" cy="1257901"/>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CHẶNG 2:</a:t>
              </a:r>
            </a:p>
          </p:txBody>
        </p:sp>
        <p:sp>
          <p:nvSpPr>
            <p:cNvPr id="22" name="TextBox 22"/>
            <p:cNvSpPr txBox="1"/>
            <p:nvPr/>
          </p:nvSpPr>
          <p:spPr>
            <a:xfrm>
              <a:off x="6075792" y="246770"/>
              <a:ext cx="15102803" cy="2443632"/>
            </a:xfrm>
            <a:prstGeom prst="rect">
              <a:avLst/>
            </a:prstGeom>
          </p:spPr>
          <p:txBody>
            <a:bodyPr lIns="0" tIns="0" rIns="0" bIns="0" rtlCol="0" anchor="t">
              <a:spAutoFit/>
            </a:bodyPr>
            <a:lstStyle/>
            <a:p>
              <a:pPr algn="just">
                <a:lnSpc>
                  <a:spcPts val="4900"/>
                </a:lnSpc>
              </a:pPr>
              <a:r>
                <a:rPr lang="en-US" sz="3500">
                  <a:solidFill>
                    <a:srgbClr val="FFFFFF"/>
                  </a:solidFill>
                  <a:latin typeface="Roboto Condensed"/>
                </a:rPr>
                <a:t>Xác định thành phần phụ chú, dấu hiệu hình thức, chỉ ra tác dụng của chúng.</a:t>
              </a:r>
            </a:p>
            <a:p>
              <a:pPr algn="just">
                <a:lnSpc>
                  <a:spcPts val="4900"/>
                </a:lnSpc>
              </a:pPr>
              <a:endParaRPr lang="en-US" sz="3500">
                <a:solidFill>
                  <a:srgbClr val="FFFFFF"/>
                </a:solidFill>
                <a:latin typeface="Roboto Condensed"/>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6"/>
                                        </p:tgtEl>
                                        <p:attrNameLst>
                                          <p:attrName>ppt_w</p:attrName>
                                        </p:attrNameLst>
                                      </p:cBhvr>
                                      <p:tavLst>
                                        <p:tav tm="0">
                                          <p:val>
                                            <p:strVal val="ppt_w"/>
                                          </p:val>
                                        </p:tav>
                                        <p:tav tm="100000">
                                          <p:val>
                                            <p:fltVal val="0"/>
                                          </p:val>
                                        </p:tav>
                                      </p:tavLst>
                                    </p:anim>
                                    <p:anim calcmode="lin" valueType="num">
                                      <p:cBhvr>
                                        <p:cTn id="13" dur="1000"/>
                                        <p:tgtEl>
                                          <p:spTgt spid="16"/>
                                        </p:tgtEl>
                                        <p:attrNameLst>
                                          <p:attrName>ppt_h</p:attrName>
                                        </p:attrNameLst>
                                      </p:cBhvr>
                                      <p:tavLst>
                                        <p:tav tm="0">
                                          <p:val>
                                            <p:strVal val="ppt_h"/>
                                          </p:val>
                                        </p:tav>
                                        <p:tav tm="100000">
                                          <p:val>
                                            <p:fltVal val="0"/>
                                          </p:val>
                                        </p:tav>
                                      </p:tavLst>
                                    </p:anim>
                                    <p:anim calcmode="lin" valueType="num">
                                      <p:cBhvr>
                                        <p:cTn id="14" dur="1000"/>
                                        <p:tgtEl>
                                          <p:spTgt spid="16"/>
                                        </p:tgtEl>
                                        <p:attrNameLst>
                                          <p:attrName>style.rotation</p:attrName>
                                        </p:attrNameLst>
                                      </p:cBhvr>
                                      <p:tavLst>
                                        <p:tav tm="0">
                                          <p:val>
                                            <p:fltVal val="0"/>
                                          </p:val>
                                        </p:tav>
                                        <p:tav tm="100000">
                                          <p:val>
                                            <p:fltVal val="90"/>
                                          </p:val>
                                        </p:tav>
                                      </p:tavLst>
                                    </p:anim>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TextBox 5"/>
          <p:cNvSpPr txBox="1"/>
          <p:nvPr/>
        </p:nvSpPr>
        <p:spPr>
          <a:xfrm>
            <a:off x="1028700" y="819150"/>
            <a:ext cx="16230600" cy="969620"/>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THỬ THÁCH 2: SUY NGHĨ TƯỜNG TẬN </a:t>
            </a:r>
          </a:p>
        </p:txBody>
      </p:sp>
      <p:grpSp>
        <p:nvGrpSpPr>
          <p:cNvPr id="6" name="Group 6"/>
          <p:cNvGrpSpPr/>
          <p:nvPr/>
        </p:nvGrpSpPr>
        <p:grpSpPr>
          <a:xfrm>
            <a:off x="3581400" y="2933700"/>
            <a:ext cx="11067156" cy="4569867"/>
            <a:chOff x="0" y="0"/>
            <a:chExt cx="16706163" cy="8780647"/>
          </a:xfrm>
        </p:grpSpPr>
        <p:sp>
          <p:nvSpPr>
            <p:cNvPr id="7" name="Freeform 7"/>
            <p:cNvSpPr/>
            <p:nvPr/>
          </p:nvSpPr>
          <p:spPr>
            <a:xfrm>
              <a:off x="0" y="0"/>
              <a:ext cx="16706211" cy="8780653"/>
            </a:xfrm>
            <a:custGeom>
              <a:avLst/>
              <a:gdLst/>
              <a:ahLst/>
              <a:cxnLst/>
              <a:rect l="l" t="t" r="r" b="b"/>
              <a:pathLst>
                <a:path w="16706211" h="8780653">
                  <a:moveTo>
                    <a:pt x="0" y="0"/>
                  </a:moveTo>
                  <a:lnTo>
                    <a:pt x="16706211" y="0"/>
                  </a:lnTo>
                  <a:lnTo>
                    <a:pt x="16706211" y="8780653"/>
                  </a:lnTo>
                  <a:lnTo>
                    <a:pt x="0" y="8780653"/>
                  </a:lnTo>
                  <a:lnTo>
                    <a:pt x="0" y="0"/>
                  </a:lnTo>
                  <a:close/>
                </a:path>
              </a:pathLst>
            </a:custGeom>
            <a:blipFill>
              <a:blip r:embed="rId5"/>
              <a:stretch>
                <a:fillRect t="-50967" b="-50967"/>
              </a:stretch>
            </a:blipFill>
          </p:spPr>
          <p:txBody>
            <a:bodyPr/>
            <a:lstStyle/>
            <a:p>
              <a:endParaRPr lang="en-GB"/>
            </a:p>
          </p:txBody>
        </p:sp>
      </p:grpSp>
      <p:sp>
        <p:nvSpPr>
          <p:cNvPr id="8" name="TextBox 8"/>
          <p:cNvSpPr txBox="1"/>
          <p:nvPr/>
        </p:nvSpPr>
        <p:spPr>
          <a:xfrm>
            <a:off x="4716779" y="4413237"/>
            <a:ext cx="9003352" cy="1384325"/>
          </a:xfrm>
          <a:prstGeom prst="rect">
            <a:avLst/>
          </a:prstGeom>
        </p:spPr>
        <p:txBody>
          <a:bodyPr lIns="0" tIns="0" rIns="0" bIns="0" rtlCol="0" anchor="t">
            <a:spAutoFit/>
          </a:bodyPr>
          <a:lstStyle/>
          <a:p>
            <a:pPr algn="just">
              <a:lnSpc>
                <a:spcPts val="5595"/>
              </a:lnSpc>
            </a:pPr>
            <a:r>
              <a:rPr lang="en-US" sz="3996">
                <a:solidFill>
                  <a:srgbClr val="000000"/>
                </a:solidFill>
                <a:latin typeface="Roboto Condensed Bold"/>
              </a:rPr>
              <a:t>Chặng 3: Tìm và nêu ý nghĩa, tác dụng của thành phần chuyển tiếp, thành phần tình thái</a:t>
            </a:r>
          </a:p>
        </p:txBody>
      </p:sp>
      <p:grpSp>
        <p:nvGrpSpPr>
          <p:cNvPr id="9" name="Group 9"/>
          <p:cNvGrpSpPr/>
          <p:nvPr/>
        </p:nvGrpSpPr>
        <p:grpSpPr>
          <a:xfrm rot="5871076">
            <a:off x="-462288" y="8591780"/>
            <a:ext cx="985742" cy="1033543"/>
            <a:chOff x="0" y="0"/>
            <a:chExt cx="1314322" cy="1378057"/>
          </a:xfrm>
        </p:grpSpPr>
        <p:sp>
          <p:nvSpPr>
            <p:cNvPr id="10" name="Freeform 10"/>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6"/>
              <a:stretch>
                <a:fillRect l="-19" r="-19" b="1"/>
              </a:stretch>
            </a:blipFill>
          </p:spPr>
          <p:txBody>
            <a:bodyPr/>
            <a:lstStyle/>
            <a:p>
              <a:endParaRPr lang="en-GB"/>
            </a:p>
          </p:txBody>
        </p:sp>
      </p:grpSp>
      <p:grpSp>
        <p:nvGrpSpPr>
          <p:cNvPr id="11" name="Group 11"/>
          <p:cNvGrpSpPr/>
          <p:nvPr/>
        </p:nvGrpSpPr>
        <p:grpSpPr>
          <a:xfrm rot="-9991959">
            <a:off x="741222" y="9469493"/>
            <a:ext cx="985741" cy="1033543"/>
            <a:chOff x="0" y="0"/>
            <a:chExt cx="1314322" cy="1378057"/>
          </a:xfrm>
        </p:grpSpPr>
        <p:sp>
          <p:nvSpPr>
            <p:cNvPr id="12" name="Freeform 12"/>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7"/>
              <a:stretch>
                <a:fillRect l="-19" r="-19" b="1"/>
              </a:stretch>
            </a:blipFill>
          </p:spPr>
          <p:txBody>
            <a:bodyPr/>
            <a:lstStyle/>
            <a:p>
              <a:endParaRPr lang="en-GB"/>
            </a:p>
          </p:txBody>
        </p:sp>
      </p:grpSp>
      <p:grpSp>
        <p:nvGrpSpPr>
          <p:cNvPr id="13" name="Group 13"/>
          <p:cNvGrpSpPr/>
          <p:nvPr/>
        </p:nvGrpSpPr>
        <p:grpSpPr>
          <a:xfrm rot="2245436">
            <a:off x="-193452" y="9831734"/>
            <a:ext cx="985742" cy="1033543"/>
            <a:chOff x="0" y="0"/>
            <a:chExt cx="1314322" cy="1378057"/>
          </a:xfrm>
        </p:grpSpPr>
        <p:sp>
          <p:nvSpPr>
            <p:cNvPr id="14" name="Freeform 14"/>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8"/>
              <a:stretch>
                <a:fillRect l="-19" r="-19" b="1"/>
              </a:stretch>
            </a:blipFill>
          </p:spPr>
          <p:txBody>
            <a:bodyPr/>
            <a:lstStyle/>
            <a:p>
              <a:endParaRPr lang="en-GB"/>
            </a:p>
          </p:txBody>
        </p:sp>
      </p:grpSp>
      <p:grpSp>
        <p:nvGrpSpPr>
          <p:cNvPr id="15" name="Group 15"/>
          <p:cNvGrpSpPr/>
          <p:nvPr/>
        </p:nvGrpSpPr>
        <p:grpSpPr>
          <a:xfrm rot="5790298">
            <a:off x="15316419" y="6887781"/>
            <a:ext cx="4658070" cy="4741038"/>
            <a:chOff x="0" y="0"/>
            <a:chExt cx="6210760" cy="6321384"/>
          </a:xfrm>
        </p:grpSpPr>
        <p:sp>
          <p:nvSpPr>
            <p:cNvPr id="16" name="Freeform 16"/>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9"/>
              <a:stretch>
                <a:fillRect l="-73" r="-72"/>
              </a:stretch>
            </a:blipFill>
          </p:spPr>
          <p:txBody>
            <a:bodyPr/>
            <a:lstStyle/>
            <a:p>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462288" y="8591780"/>
            <a:ext cx="985742" cy="1033543"/>
            <a:chOff x="0" y="0"/>
            <a:chExt cx="1314322"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741222" y="9469493"/>
            <a:ext cx="985741" cy="1033543"/>
            <a:chOff x="0" y="0"/>
            <a:chExt cx="1314322"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93452" y="9831734"/>
            <a:ext cx="985742" cy="1033543"/>
            <a:chOff x="0" y="0"/>
            <a:chExt cx="1314322"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790298">
            <a:off x="15316419" y="6887781"/>
            <a:ext cx="4658070" cy="4741038"/>
            <a:chOff x="0" y="0"/>
            <a:chExt cx="6210760" cy="6321384"/>
          </a:xfrm>
        </p:grpSpPr>
        <p:sp>
          <p:nvSpPr>
            <p:cNvPr id="11" name="Freeform 11"/>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a:p>
          </p:txBody>
        </p:sp>
      </p:grpSp>
      <p:graphicFrame>
        <p:nvGraphicFramePr>
          <p:cNvPr id="12" name="Table 12"/>
          <p:cNvGraphicFramePr>
            <a:graphicFrameLocks noGrp="1"/>
          </p:cNvGraphicFramePr>
          <p:nvPr/>
        </p:nvGraphicFramePr>
        <p:xfrm>
          <a:off x="430707" y="2166214"/>
          <a:ext cx="17663784" cy="7212228"/>
        </p:xfrm>
        <a:graphic>
          <a:graphicData uri="http://schemas.openxmlformats.org/drawingml/2006/table">
            <a:tbl>
              <a:tblPr/>
              <a:tblGrid>
                <a:gridCol w="6658674">
                  <a:extLst>
                    <a:ext uri="{9D8B030D-6E8A-4147-A177-3AD203B41FA5}">
                      <a16:colId xmlns:a16="http://schemas.microsoft.com/office/drawing/2014/main" val="20000"/>
                    </a:ext>
                  </a:extLst>
                </a:gridCol>
                <a:gridCol w="5151529">
                  <a:extLst>
                    <a:ext uri="{9D8B030D-6E8A-4147-A177-3AD203B41FA5}">
                      <a16:colId xmlns:a16="http://schemas.microsoft.com/office/drawing/2014/main" val="20001"/>
                    </a:ext>
                  </a:extLst>
                </a:gridCol>
                <a:gridCol w="5853581">
                  <a:extLst>
                    <a:ext uri="{9D8B030D-6E8A-4147-A177-3AD203B41FA5}">
                      <a16:colId xmlns:a16="http://schemas.microsoft.com/office/drawing/2014/main" val="20002"/>
                    </a:ext>
                  </a:extLst>
                </a:gridCol>
              </a:tblGrid>
              <a:tr h="2246716">
                <a:tc>
                  <a:txBody>
                    <a:bodyPr/>
                    <a:lstStyle/>
                    <a:p>
                      <a:pPr algn="ctr">
                        <a:lnSpc>
                          <a:spcPts val="4759"/>
                        </a:lnSpc>
                        <a:defRPr/>
                      </a:pPr>
                      <a:r>
                        <a:rPr lang="en-US" sz="3400">
                          <a:solidFill>
                            <a:srgbClr val="F8F8F8"/>
                          </a:solidFill>
                          <a:latin typeface="Roboto Condensed Bold"/>
                        </a:rPr>
                        <a:t>Câu</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tc>
                  <a:txBody>
                    <a:bodyPr/>
                    <a:lstStyle/>
                    <a:p>
                      <a:pPr algn="ctr">
                        <a:lnSpc>
                          <a:spcPts val="4759"/>
                        </a:lnSpc>
                        <a:defRPr/>
                      </a:pPr>
                      <a:r>
                        <a:rPr lang="en-US" sz="3400">
                          <a:solidFill>
                            <a:srgbClr val="F8F8F8"/>
                          </a:solidFill>
                          <a:latin typeface="Roboto Condensed Bold"/>
                        </a:rPr>
                        <a:t>TPBL </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tc>
                  <a:txBody>
                    <a:bodyPr/>
                    <a:lstStyle/>
                    <a:p>
                      <a:pPr algn="ctr">
                        <a:lnSpc>
                          <a:spcPts val="4759"/>
                        </a:lnSpc>
                        <a:defRPr/>
                      </a:pPr>
                      <a:r>
                        <a:rPr lang="en-US" sz="3400">
                          <a:solidFill>
                            <a:srgbClr val="F8F8F8"/>
                          </a:solidFill>
                          <a:latin typeface="Roboto Condensed Bold"/>
                        </a:rPr>
                        <a:t>Ý nghĩa</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extLst>
                  <a:ext uri="{0D108BD9-81ED-4DB2-BD59-A6C34878D82A}">
                    <a16:rowId xmlns:a16="http://schemas.microsoft.com/office/drawing/2014/main" val="10000"/>
                  </a:ext>
                </a:extLst>
              </a:tr>
              <a:tr h="2482756">
                <a:tc rowSpan="2">
                  <a:txBody>
                    <a:bodyPr/>
                    <a:lstStyle/>
                    <a:p>
                      <a:pPr algn="r">
                        <a:lnSpc>
                          <a:spcPts val="4759"/>
                        </a:lnSpc>
                        <a:defRPr/>
                      </a:pPr>
                      <a:r>
                        <a:rPr lang="en-US" sz="3399">
                          <a:solidFill>
                            <a:srgbClr val="000000"/>
                          </a:solidFill>
                          <a:latin typeface="Roboto Condensed Italics"/>
                        </a:rPr>
                        <a:t>a. May ra có lẽ mợ không mắng đâu. </a:t>
                      </a:r>
                      <a:r>
                        <a:rPr lang="en-US" sz="3399">
                          <a:solidFill>
                            <a:srgbClr val="000000"/>
                          </a:solidFill>
                          <a:latin typeface="Roboto Condensed"/>
                        </a:rPr>
                        <a:t>(Thạch Lam)</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EBCD"/>
                    </a:solidFill>
                  </a:tcPr>
                </a:tc>
                <a:tc>
                  <a:txBody>
                    <a:bodyPr/>
                    <a:lstStyle/>
                    <a:p>
                      <a:pPr algn="ctr">
                        <a:lnSpc>
                          <a:spcPts val="4759"/>
                        </a:lnSpc>
                        <a:defRPr/>
                      </a:pPr>
                      <a:r>
                        <a:rPr lang="en-US" sz="3399">
                          <a:solidFill>
                            <a:srgbClr val="000000"/>
                          </a:solidFill>
                          <a:latin typeface="Roboto Condensed Italics"/>
                        </a:rPr>
                        <a:t>may ra</a:t>
                      </a:r>
                      <a:endParaRPr lang="en-US" sz="1100"/>
                    </a:p>
                    <a:p>
                      <a:pPr algn="ctr">
                        <a:lnSpc>
                          <a:spcPts val="4759"/>
                        </a:lnSpc>
                      </a:pPr>
                      <a:r>
                        <a:rPr lang="en-US" sz="3400">
                          <a:solidFill>
                            <a:srgbClr val="000000"/>
                          </a:solidFill>
                          <a:latin typeface="Roboto Condensed Italics"/>
                        </a:rPr>
                        <a:t>(TP tình thái)</a:t>
                      </a:r>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tc>
                  <a:txBody>
                    <a:bodyPr/>
                    <a:lstStyle/>
                    <a:p>
                      <a:pPr algn="ctr">
                        <a:lnSpc>
                          <a:spcPts val="4759"/>
                        </a:lnSpc>
                        <a:defRPr/>
                      </a:pPr>
                      <a:r>
                        <a:rPr lang="en-US" sz="3400">
                          <a:solidFill>
                            <a:srgbClr val="000000"/>
                          </a:solidFill>
                          <a:latin typeface="Roboto Condensed"/>
                        </a:rPr>
                        <a:t>biểu thị ý hi vọng về một kết quả tốt đẹp nêu sau đó</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2482756">
                <a:tc vMerge="1">
                  <a:txBody>
                    <a:bodyPr/>
                    <a:lstStyle/>
                    <a:p>
                      <a:pPr algn="r">
                        <a:lnSpc>
                          <a:spcPts val="4759"/>
                        </a:lnSpc>
                        <a:defRPr/>
                      </a:pPr>
                      <a:r>
                        <a:rPr lang="en-US" sz="3399">
                          <a:solidFill>
                            <a:srgbClr val="000000"/>
                          </a:solidFill>
                          <a:latin typeface="Roboto Condensed Italics"/>
                        </a:rPr>
                        <a:t>a. May ra có lẽ mợ không mắng đâu. </a:t>
                      </a:r>
                      <a:r>
                        <a:rPr lang="en-US" sz="3399">
                          <a:solidFill>
                            <a:srgbClr val="000000"/>
                          </a:solidFill>
                          <a:latin typeface="Roboto Condensed"/>
                        </a:rPr>
                        <a:t>(Thạch Lam)</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EBCD"/>
                    </a:solidFill>
                  </a:tcPr>
                </a:tc>
                <a:tc>
                  <a:txBody>
                    <a:bodyPr/>
                    <a:lstStyle/>
                    <a:p>
                      <a:pPr algn="ctr">
                        <a:lnSpc>
                          <a:spcPts val="4759"/>
                        </a:lnSpc>
                        <a:defRPr/>
                      </a:pPr>
                      <a:r>
                        <a:rPr lang="en-US" sz="3399">
                          <a:solidFill>
                            <a:srgbClr val="000000"/>
                          </a:solidFill>
                          <a:latin typeface="Roboto Condensed Italics"/>
                        </a:rPr>
                        <a:t>có lẽ</a:t>
                      </a:r>
                      <a:endParaRPr lang="en-US" sz="1100"/>
                    </a:p>
                    <a:p>
                      <a:pPr algn="ctr">
                        <a:lnSpc>
                          <a:spcPts val="4759"/>
                        </a:lnSpc>
                      </a:pPr>
                      <a:r>
                        <a:rPr lang="en-US" sz="3399">
                          <a:solidFill>
                            <a:srgbClr val="000000"/>
                          </a:solidFill>
                          <a:latin typeface="Roboto Condensed Italics"/>
                        </a:rPr>
                        <a:t>(TP tình thái)</a:t>
                      </a:r>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tc>
                  <a:txBody>
                    <a:bodyPr/>
                    <a:lstStyle/>
                    <a:p>
                      <a:pPr algn="ctr">
                        <a:lnSpc>
                          <a:spcPts val="4759"/>
                        </a:lnSpc>
                        <a:defRPr/>
                      </a:pPr>
                      <a:r>
                        <a:rPr lang="en-US" sz="3399">
                          <a:solidFill>
                            <a:srgbClr val="000000"/>
                          </a:solidFill>
                          <a:latin typeface="Roboto Condensed"/>
                        </a:rPr>
                        <a:t>biểu thị ý không khẳng định chắc chắn điều nói sau đó.</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bl>
          </a:graphicData>
        </a:graphic>
      </p:graphicFrame>
      <p:grpSp>
        <p:nvGrpSpPr>
          <p:cNvPr id="13" name="Group 13"/>
          <p:cNvGrpSpPr/>
          <p:nvPr/>
        </p:nvGrpSpPr>
        <p:grpSpPr>
          <a:xfrm>
            <a:off x="7924800" y="4914900"/>
            <a:ext cx="3276600" cy="1701800"/>
            <a:chOff x="0" y="0"/>
            <a:chExt cx="2910892" cy="2269067"/>
          </a:xfrm>
        </p:grpSpPr>
        <p:sp>
          <p:nvSpPr>
            <p:cNvPr id="14" name="Freeform 14"/>
            <p:cNvSpPr/>
            <p:nvPr/>
          </p:nvSpPr>
          <p:spPr>
            <a:xfrm>
              <a:off x="16891" y="17018"/>
              <a:ext cx="2877058" cy="2235073"/>
            </a:xfrm>
            <a:custGeom>
              <a:avLst/>
              <a:gdLst/>
              <a:ahLst/>
              <a:cxnLst/>
              <a:rect l="l" t="t" r="r" b="b"/>
              <a:pathLst>
                <a:path w="2877058" h="2235073">
                  <a:moveTo>
                    <a:pt x="0" y="372491"/>
                  </a:moveTo>
                  <a:cubicBezTo>
                    <a:pt x="0" y="166751"/>
                    <a:pt x="167386" y="0"/>
                    <a:pt x="373761" y="0"/>
                  </a:cubicBezTo>
                  <a:lnTo>
                    <a:pt x="2503297" y="0"/>
                  </a:lnTo>
                  <a:cubicBezTo>
                    <a:pt x="2709672" y="0"/>
                    <a:pt x="2877058" y="166751"/>
                    <a:pt x="2877058" y="372491"/>
                  </a:cubicBezTo>
                  <a:lnTo>
                    <a:pt x="2877058" y="1862582"/>
                  </a:lnTo>
                  <a:cubicBezTo>
                    <a:pt x="2877058" y="2068322"/>
                    <a:pt x="2709672" y="2235073"/>
                    <a:pt x="2503297" y="2235073"/>
                  </a:cubicBezTo>
                  <a:lnTo>
                    <a:pt x="373888" y="2235073"/>
                  </a:lnTo>
                  <a:cubicBezTo>
                    <a:pt x="167386" y="2235073"/>
                    <a:pt x="0" y="2068322"/>
                    <a:pt x="0" y="1862582"/>
                  </a:cubicBezTo>
                  <a:close/>
                </a:path>
              </a:pathLst>
            </a:custGeom>
            <a:solidFill>
              <a:srgbClr val="3D4984"/>
            </a:solidFill>
          </p:spPr>
          <p:txBody>
            <a:bodyPr/>
            <a:lstStyle/>
            <a:p>
              <a:endParaRPr lang="en-GB"/>
            </a:p>
          </p:txBody>
        </p:sp>
        <p:sp>
          <p:nvSpPr>
            <p:cNvPr id="15" name="Freeform 15"/>
            <p:cNvSpPr/>
            <p:nvPr/>
          </p:nvSpPr>
          <p:spPr>
            <a:xfrm>
              <a:off x="0" y="0"/>
              <a:ext cx="2910967" cy="2269109"/>
            </a:xfrm>
            <a:custGeom>
              <a:avLst/>
              <a:gdLst/>
              <a:ahLst/>
              <a:cxnLst/>
              <a:rect l="l" t="t" r="r" b="b"/>
              <a:pathLst>
                <a:path w="2910967" h="2269109">
                  <a:moveTo>
                    <a:pt x="0" y="389509"/>
                  </a:moveTo>
                  <a:cubicBezTo>
                    <a:pt x="0" y="174371"/>
                    <a:pt x="175006" y="0"/>
                    <a:pt x="390779" y="0"/>
                  </a:cubicBezTo>
                  <a:lnTo>
                    <a:pt x="2520188" y="0"/>
                  </a:lnTo>
                  <a:lnTo>
                    <a:pt x="2520188" y="16891"/>
                  </a:lnTo>
                  <a:lnTo>
                    <a:pt x="2520188" y="0"/>
                  </a:lnTo>
                  <a:cubicBezTo>
                    <a:pt x="2735961" y="0"/>
                    <a:pt x="2910967" y="174371"/>
                    <a:pt x="2910967" y="389509"/>
                  </a:cubicBezTo>
                  <a:lnTo>
                    <a:pt x="2894076" y="389509"/>
                  </a:lnTo>
                  <a:lnTo>
                    <a:pt x="2910967" y="389509"/>
                  </a:lnTo>
                  <a:lnTo>
                    <a:pt x="2910967" y="1879600"/>
                  </a:lnTo>
                  <a:lnTo>
                    <a:pt x="2894076" y="1879600"/>
                  </a:lnTo>
                  <a:lnTo>
                    <a:pt x="2910967" y="1879600"/>
                  </a:lnTo>
                  <a:cubicBezTo>
                    <a:pt x="2910967" y="2094738"/>
                    <a:pt x="2735961" y="2269109"/>
                    <a:pt x="2520188" y="2269109"/>
                  </a:cubicBezTo>
                  <a:lnTo>
                    <a:pt x="2520188" y="2252218"/>
                  </a:lnTo>
                  <a:lnTo>
                    <a:pt x="2520188" y="2269109"/>
                  </a:lnTo>
                  <a:lnTo>
                    <a:pt x="390779" y="2269109"/>
                  </a:lnTo>
                  <a:lnTo>
                    <a:pt x="390779" y="2252218"/>
                  </a:lnTo>
                  <a:lnTo>
                    <a:pt x="390779" y="2269109"/>
                  </a:lnTo>
                  <a:cubicBezTo>
                    <a:pt x="175006"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675" y="2235200"/>
                    <a:pt x="390779" y="2235200"/>
                  </a:cubicBezTo>
                  <a:lnTo>
                    <a:pt x="2520188" y="2235200"/>
                  </a:lnTo>
                  <a:cubicBezTo>
                    <a:pt x="2717292" y="2235200"/>
                    <a:pt x="2877058" y="2075942"/>
                    <a:pt x="2877058" y="1879600"/>
                  </a:cubicBezTo>
                  <a:lnTo>
                    <a:pt x="2877058" y="389509"/>
                  </a:lnTo>
                  <a:cubicBezTo>
                    <a:pt x="2877058" y="193167"/>
                    <a:pt x="2717292" y="33909"/>
                    <a:pt x="2520188" y="33909"/>
                  </a:cubicBezTo>
                  <a:lnTo>
                    <a:pt x="390779" y="33909"/>
                  </a:lnTo>
                  <a:lnTo>
                    <a:pt x="390779" y="16891"/>
                  </a:lnTo>
                  <a:lnTo>
                    <a:pt x="390779" y="33909"/>
                  </a:lnTo>
                  <a:cubicBezTo>
                    <a:pt x="193675" y="33909"/>
                    <a:pt x="33909" y="193167"/>
                    <a:pt x="33909" y="389509"/>
                  </a:cubicBezTo>
                  <a:close/>
                </a:path>
              </a:pathLst>
            </a:custGeom>
            <a:solidFill>
              <a:srgbClr val="1C334E"/>
            </a:solidFill>
          </p:spPr>
          <p:txBody>
            <a:bodyPr/>
            <a:lstStyle/>
            <a:p>
              <a:endParaRPr lang="en-GB"/>
            </a:p>
          </p:txBody>
        </p:sp>
      </p:grpSp>
      <p:grpSp>
        <p:nvGrpSpPr>
          <p:cNvPr id="16" name="Group 16"/>
          <p:cNvGrpSpPr/>
          <p:nvPr/>
        </p:nvGrpSpPr>
        <p:grpSpPr>
          <a:xfrm>
            <a:off x="12344400" y="4533900"/>
            <a:ext cx="5715000" cy="2082700"/>
            <a:chOff x="0" y="0"/>
            <a:chExt cx="7161887" cy="2776933"/>
          </a:xfrm>
        </p:grpSpPr>
        <p:sp>
          <p:nvSpPr>
            <p:cNvPr id="17" name="Freeform 17"/>
            <p:cNvSpPr/>
            <p:nvPr/>
          </p:nvSpPr>
          <p:spPr>
            <a:xfrm>
              <a:off x="16891" y="16891"/>
              <a:ext cx="7128002" cy="2743073"/>
            </a:xfrm>
            <a:custGeom>
              <a:avLst/>
              <a:gdLst/>
              <a:ahLst/>
              <a:cxnLst/>
              <a:rect l="l" t="t" r="r" b="b"/>
              <a:pathLst>
                <a:path w="7128002" h="2743073">
                  <a:moveTo>
                    <a:pt x="0" y="457200"/>
                  </a:moveTo>
                  <a:cubicBezTo>
                    <a:pt x="0" y="204724"/>
                    <a:pt x="206248" y="0"/>
                    <a:pt x="460629" y="0"/>
                  </a:cubicBezTo>
                  <a:lnTo>
                    <a:pt x="6667373" y="0"/>
                  </a:lnTo>
                  <a:cubicBezTo>
                    <a:pt x="6921754" y="0"/>
                    <a:pt x="7128002" y="204724"/>
                    <a:pt x="7128002" y="457200"/>
                  </a:cubicBezTo>
                  <a:lnTo>
                    <a:pt x="7128002" y="2285873"/>
                  </a:lnTo>
                  <a:cubicBezTo>
                    <a:pt x="7128002" y="2538349"/>
                    <a:pt x="6921754" y="2743073"/>
                    <a:pt x="6667373" y="2743073"/>
                  </a:cubicBezTo>
                  <a:lnTo>
                    <a:pt x="460629" y="2743073"/>
                  </a:lnTo>
                  <a:cubicBezTo>
                    <a:pt x="206248" y="2743073"/>
                    <a:pt x="0" y="2538349"/>
                    <a:pt x="0" y="2285873"/>
                  </a:cubicBezTo>
                  <a:close/>
                </a:path>
              </a:pathLst>
            </a:custGeom>
            <a:solidFill>
              <a:srgbClr val="3D4984"/>
            </a:solidFill>
          </p:spPr>
          <p:txBody>
            <a:bodyPr/>
            <a:lstStyle/>
            <a:p>
              <a:endParaRPr lang="en-GB"/>
            </a:p>
          </p:txBody>
        </p:sp>
        <p:sp>
          <p:nvSpPr>
            <p:cNvPr id="18" name="Freeform 18"/>
            <p:cNvSpPr/>
            <p:nvPr/>
          </p:nvSpPr>
          <p:spPr>
            <a:xfrm>
              <a:off x="0" y="0"/>
              <a:ext cx="7161784" cy="2776855"/>
            </a:xfrm>
            <a:custGeom>
              <a:avLst/>
              <a:gdLst/>
              <a:ahLst/>
              <a:cxnLst/>
              <a:rect l="l" t="t" r="r" b="b"/>
              <a:pathLst>
                <a:path w="7161784" h="2776855">
                  <a:moveTo>
                    <a:pt x="0" y="474091"/>
                  </a:moveTo>
                  <a:cubicBezTo>
                    <a:pt x="0" y="212090"/>
                    <a:pt x="213995" y="0"/>
                    <a:pt x="477520" y="0"/>
                  </a:cubicBezTo>
                  <a:lnTo>
                    <a:pt x="6684264" y="0"/>
                  </a:lnTo>
                  <a:lnTo>
                    <a:pt x="6684264" y="16891"/>
                  </a:lnTo>
                  <a:lnTo>
                    <a:pt x="6684264" y="0"/>
                  </a:lnTo>
                  <a:cubicBezTo>
                    <a:pt x="6947916" y="0"/>
                    <a:pt x="7161784" y="212090"/>
                    <a:pt x="7161784" y="474091"/>
                  </a:cubicBezTo>
                  <a:lnTo>
                    <a:pt x="7144893" y="474091"/>
                  </a:lnTo>
                  <a:lnTo>
                    <a:pt x="7161784" y="474091"/>
                  </a:lnTo>
                  <a:lnTo>
                    <a:pt x="7161784" y="2302764"/>
                  </a:lnTo>
                  <a:lnTo>
                    <a:pt x="7144893" y="2302764"/>
                  </a:lnTo>
                  <a:lnTo>
                    <a:pt x="7161784" y="2302764"/>
                  </a:lnTo>
                  <a:cubicBezTo>
                    <a:pt x="7161784" y="2564765"/>
                    <a:pt x="6947789" y="2776855"/>
                    <a:pt x="6684264" y="2776855"/>
                  </a:cubicBezTo>
                  <a:lnTo>
                    <a:pt x="6684264" y="2759964"/>
                  </a:lnTo>
                  <a:lnTo>
                    <a:pt x="6684264" y="2776855"/>
                  </a:lnTo>
                  <a:lnTo>
                    <a:pt x="477520" y="2776855"/>
                  </a:lnTo>
                  <a:lnTo>
                    <a:pt x="477520" y="2759964"/>
                  </a:lnTo>
                  <a:lnTo>
                    <a:pt x="477520" y="2776855"/>
                  </a:lnTo>
                  <a:cubicBezTo>
                    <a:pt x="213868" y="2776855"/>
                    <a:pt x="0" y="2564765"/>
                    <a:pt x="0" y="2302764"/>
                  </a:cubicBezTo>
                  <a:lnTo>
                    <a:pt x="0" y="474091"/>
                  </a:lnTo>
                  <a:lnTo>
                    <a:pt x="16891" y="474091"/>
                  </a:lnTo>
                  <a:lnTo>
                    <a:pt x="0" y="474091"/>
                  </a:lnTo>
                  <a:moveTo>
                    <a:pt x="33909" y="474091"/>
                  </a:moveTo>
                  <a:lnTo>
                    <a:pt x="33909" y="2302764"/>
                  </a:lnTo>
                  <a:lnTo>
                    <a:pt x="16891" y="2302764"/>
                  </a:lnTo>
                  <a:lnTo>
                    <a:pt x="33909" y="2302764"/>
                  </a:lnTo>
                  <a:cubicBezTo>
                    <a:pt x="33909" y="2545842"/>
                    <a:pt x="232410" y="2743073"/>
                    <a:pt x="477647" y="2743073"/>
                  </a:cubicBezTo>
                  <a:lnTo>
                    <a:pt x="6684264" y="2743073"/>
                  </a:lnTo>
                  <a:cubicBezTo>
                    <a:pt x="6929501" y="2743073"/>
                    <a:pt x="7128002" y="2545842"/>
                    <a:pt x="7128002" y="2302764"/>
                  </a:cubicBezTo>
                  <a:lnTo>
                    <a:pt x="7128002" y="474091"/>
                  </a:lnTo>
                  <a:cubicBezTo>
                    <a:pt x="7128002" y="231013"/>
                    <a:pt x="6929501" y="33782"/>
                    <a:pt x="6684264" y="33782"/>
                  </a:cubicBezTo>
                  <a:lnTo>
                    <a:pt x="477520" y="33782"/>
                  </a:lnTo>
                  <a:lnTo>
                    <a:pt x="477520" y="16891"/>
                  </a:lnTo>
                  <a:lnTo>
                    <a:pt x="477520" y="33909"/>
                  </a:lnTo>
                  <a:cubicBezTo>
                    <a:pt x="232410" y="33909"/>
                    <a:pt x="33909" y="231140"/>
                    <a:pt x="33909" y="474091"/>
                  </a:cubicBezTo>
                  <a:close/>
                </a:path>
              </a:pathLst>
            </a:custGeom>
            <a:solidFill>
              <a:srgbClr val="1C334E"/>
            </a:solidFill>
          </p:spPr>
          <p:txBody>
            <a:bodyPr/>
            <a:lstStyle/>
            <a:p>
              <a:endParaRPr lang="en-GB"/>
            </a:p>
          </p:txBody>
        </p:sp>
      </p:grpSp>
      <p:sp>
        <p:nvSpPr>
          <p:cNvPr id="19" name="Freeform 19"/>
          <p:cNvSpPr/>
          <p:nvPr/>
        </p:nvSpPr>
        <p:spPr>
          <a:xfrm>
            <a:off x="914400" y="342900"/>
            <a:ext cx="17002907" cy="1392335"/>
          </a:xfrm>
          <a:custGeom>
            <a:avLst/>
            <a:gdLst/>
            <a:ahLst/>
            <a:cxnLst/>
            <a:rect l="l" t="t" r="r" b="b"/>
            <a:pathLst>
              <a:path w="17002907" h="1392335">
                <a:moveTo>
                  <a:pt x="0" y="0"/>
                </a:moveTo>
                <a:lnTo>
                  <a:pt x="17002907" y="0"/>
                </a:lnTo>
                <a:lnTo>
                  <a:pt x="17002907" y="1392335"/>
                </a:lnTo>
                <a:lnTo>
                  <a:pt x="0" y="13923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0" name="TextBox 20"/>
          <p:cNvSpPr txBox="1"/>
          <p:nvPr/>
        </p:nvSpPr>
        <p:spPr>
          <a:xfrm>
            <a:off x="533400" y="571500"/>
            <a:ext cx="5411796" cy="969620"/>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CHẶNG 3:</a:t>
            </a:r>
          </a:p>
        </p:txBody>
      </p:sp>
      <p:sp>
        <p:nvSpPr>
          <p:cNvPr id="21" name="TextBox 21"/>
          <p:cNvSpPr txBox="1"/>
          <p:nvPr/>
        </p:nvSpPr>
        <p:spPr>
          <a:xfrm>
            <a:off x="5239205" y="508540"/>
            <a:ext cx="11327102" cy="1234985"/>
          </a:xfrm>
          <a:prstGeom prst="rect">
            <a:avLst/>
          </a:prstGeom>
        </p:spPr>
        <p:txBody>
          <a:bodyPr lIns="0" tIns="0" rIns="0" bIns="0" rtlCol="0" anchor="t">
            <a:spAutoFit/>
          </a:bodyPr>
          <a:lstStyle/>
          <a:p>
            <a:pPr algn="just">
              <a:lnSpc>
                <a:spcPts val="4900"/>
              </a:lnSpc>
            </a:pPr>
            <a:r>
              <a:rPr lang="en-US" sz="3500">
                <a:solidFill>
                  <a:srgbClr val="FFFFFF"/>
                </a:solidFill>
                <a:latin typeface="Roboto Condensed"/>
              </a:rPr>
              <a:t>Tìm và nêu ý nghĩa, tác dụng của thành phần chuyển tiếp, thành phần tình thái</a:t>
            </a:r>
          </a:p>
        </p:txBody>
      </p:sp>
      <p:grpSp>
        <p:nvGrpSpPr>
          <p:cNvPr id="22" name="Group 13">
            <a:extLst>
              <a:ext uri="{FF2B5EF4-FFF2-40B4-BE49-F238E27FC236}">
                <a16:creationId xmlns:a16="http://schemas.microsoft.com/office/drawing/2014/main" id="{A1C823B4-0A3A-C5B5-DC6E-D8FE7CFD6423}"/>
              </a:ext>
            </a:extLst>
          </p:cNvPr>
          <p:cNvGrpSpPr/>
          <p:nvPr/>
        </p:nvGrpSpPr>
        <p:grpSpPr>
          <a:xfrm>
            <a:off x="7924800" y="7429500"/>
            <a:ext cx="3276600" cy="1701800"/>
            <a:chOff x="0" y="0"/>
            <a:chExt cx="2910892" cy="2269067"/>
          </a:xfrm>
        </p:grpSpPr>
        <p:sp>
          <p:nvSpPr>
            <p:cNvPr id="23" name="Freeform 14">
              <a:extLst>
                <a:ext uri="{FF2B5EF4-FFF2-40B4-BE49-F238E27FC236}">
                  <a16:creationId xmlns:a16="http://schemas.microsoft.com/office/drawing/2014/main" id="{DEC2914B-D0E6-0DAC-3F48-B52BF098EBF5}"/>
                </a:ext>
              </a:extLst>
            </p:cNvPr>
            <p:cNvSpPr/>
            <p:nvPr/>
          </p:nvSpPr>
          <p:spPr>
            <a:xfrm>
              <a:off x="16891" y="17018"/>
              <a:ext cx="2877058" cy="2235073"/>
            </a:xfrm>
            <a:custGeom>
              <a:avLst/>
              <a:gdLst/>
              <a:ahLst/>
              <a:cxnLst/>
              <a:rect l="l" t="t" r="r" b="b"/>
              <a:pathLst>
                <a:path w="2877058" h="2235073">
                  <a:moveTo>
                    <a:pt x="0" y="372491"/>
                  </a:moveTo>
                  <a:cubicBezTo>
                    <a:pt x="0" y="166751"/>
                    <a:pt x="167386" y="0"/>
                    <a:pt x="373761" y="0"/>
                  </a:cubicBezTo>
                  <a:lnTo>
                    <a:pt x="2503297" y="0"/>
                  </a:lnTo>
                  <a:cubicBezTo>
                    <a:pt x="2709672" y="0"/>
                    <a:pt x="2877058" y="166751"/>
                    <a:pt x="2877058" y="372491"/>
                  </a:cubicBezTo>
                  <a:lnTo>
                    <a:pt x="2877058" y="1862582"/>
                  </a:lnTo>
                  <a:cubicBezTo>
                    <a:pt x="2877058" y="2068322"/>
                    <a:pt x="2709672" y="2235073"/>
                    <a:pt x="2503297" y="2235073"/>
                  </a:cubicBezTo>
                  <a:lnTo>
                    <a:pt x="373888" y="2235073"/>
                  </a:lnTo>
                  <a:cubicBezTo>
                    <a:pt x="167386" y="2235073"/>
                    <a:pt x="0" y="2068322"/>
                    <a:pt x="0" y="1862582"/>
                  </a:cubicBezTo>
                  <a:close/>
                </a:path>
              </a:pathLst>
            </a:custGeom>
            <a:solidFill>
              <a:srgbClr val="3D4984"/>
            </a:solidFill>
          </p:spPr>
          <p:txBody>
            <a:bodyPr/>
            <a:lstStyle/>
            <a:p>
              <a:endParaRPr lang="en-GB"/>
            </a:p>
          </p:txBody>
        </p:sp>
        <p:sp>
          <p:nvSpPr>
            <p:cNvPr id="24" name="Freeform 15">
              <a:extLst>
                <a:ext uri="{FF2B5EF4-FFF2-40B4-BE49-F238E27FC236}">
                  <a16:creationId xmlns:a16="http://schemas.microsoft.com/office/drawing/2014/main" id="{A21CBCB2-6776-A42A-2B41-673CC734E77C}"/>
                </a:ext>
              </a:extLst>
            </p:cNvPr>
            <p:cNvSpPr/>
            <p:nvPr/>
          </p:nvSpPr>
          <p:spPr>
            <a:xfrm>
              <a:off x="0" y="0"/>
              <a:ext cx="2910967" cy="2269109"/>
            </a:xfrm>
            <a:custGeom>
              <a:avLst/>
              <a:gdLst/>
              <a:ahLst/>
              <a:cxnLst/>
              <a:rect l="l" t="t" r="r" b="b"/>
              <a:pathLst>
                <a:path w="2910967" h="2269109">
                  <a:moveTo>
                    <a:pt x="0" y="389509"/>
                  </a:moveTo>
                  <a:cubicBezTo>
                    <a:pt x="0" y="174371"/>
                    <a:pt x="175006" y="0"/>
                    <a:pt x="390779" y="0"/>
                  </a:cubicBezTo>
                  <a:lnTo>
                    <a:pt x="2520188" y="0"/>
                  </a:lnTo>
                  <a:lnTo>
                    <a:pt x="2520188" y="16891"/>
                  </a:lnTo>
                  <a:lnTo>
                    <a:pt x="2520188" y="0"/>
                  </a:lnTo>
                  <a:cubicBezTo>
                    <a:pt x="2735961" y="0"/>
                    <a:pt x="2910967" y="174371"/>
                    <a:pt x="2910967" y="389509"/>
                  </a:cubicBezTo>
                  <a:lnTo>
                    <a:pt x="2894076" y="389509"/>
                  </a:lnTo>
                  <a:lnTo>
                    <a:pt x="2910967" y="389509"/>
                  </a:lnTo>
                  <a:lnTo>
                    <a:pt x="2910967" y="1879600"/>
                  </a:lnTo>
                  <a:lnTo>
                    <a:pt x="2894076" y="1879600"/>
                  </a:lnTo>
                  <a:lnTo>
                    <a:pt x="2910967" y="1879600"/>
                  </a:lnTo>
                  <a:cubicBezTo>
                    <a:pt x="2910967" y="2094738"/>
                    <a:pt x="2735961" y="2269109"/>
                    <a:pt x="2520188" y="2269109"/>
                  </a:cubicBezTo>
                  <a:lnTo>
                    <a:pt x="2520188" y="2252218"/>
                  </a:lnTo>
                  <a:lnTo>
                    <a:pt x="2520188" y="2269109"/>
                  </a:lnTo>
                  <a:lnTo>
                    <a:pt x="390779" y="2269109"/>
                  </a:lnTo>
                  <a:lnTo>
                    <a:pt x="390779" y="2252218"/>
                  </a:lnTo>
                  <a:lnTo>
                    <a:pt x="390779" y="2269109"/>
                  </a:lnTo>
                  <a:cubicBezTo>
                    <a:pt x="175006"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675" y="2235200"/>
                    <a:pt x="390779" y="2235200"/>
                  </a:cubicBezTo>
                  <a:lnTo>
                    <a:pt x="2520188" y="2235200"/>
                  </a:lnTo>
                  <a:cubicBezTo>
                    <a:pt x="2717292" y="2235200"/>
                    <a:pt x="2877058" y="2075942"/>
                    <a:pt x="2877058" y="1879600"/>
                  </a:cubicBezTo>
                  <a:lnTo>
                    <a:pt x="2877058" y="389509"/>
                  </a:lnTo>
                  <a:cubicBezTo>
                    <a:pt x="2877058" y="193167"/>
                    <a:pt x="2717292" y="33909"/>
                    <a:pt x="2520188" y="33909"/>
                  </a:cubicBezTo>
                  <a:lnTo>
                    <a:pt x="390779" y="33909"/>
                  </a:lnTo>
                  <a:lnTo>
                    <a:pt x="390779" y="16891"/>
                  </a:lnTo>
                  <a:lnTo>
                    <a:pt x="390779" y="33909"/>
                  </a:lnTo>
                  <a:cubicBezTo>
                    <a:pt x="193675" y="33909"/>
                    <a:pt x="33909" y="193167"/>
                    <a:pt x="33909" y="389509"/>
                  </a:cubicBezTo>
                  <a:close/>
                </a:path>
              </a:pathLst>
            </a:custGeom>
            <a:solidFill>
              <a:srgbClr val="1C334E"/>
            </a:solidFill>
          </p:spPr>
          <p:txBody>
            <a:bodyPr/>
            <a:lstStyle/>
            <a:p>
              <a:endParaRPr lang="en-GB"/>
            </a:p>
          </p:txBody>
        </p:sp>
      </p:grpSp>
      <p:grpSp>
        <p:nvGrpSpPr>
          <p:cNvPr id="25" name="Group 16">
            <a:extLst>
              <a:ext uri="{FF2B5EF4-FFF2-40B4-BE49-F238E27FC236}">
                <a16:creationId xmlns:a16="http://schemas.microsoft.com/office/drawing/2014/main" id="{DBA652E2-FAFF-1074-A974-F94CC0D35446}"/>
              </a:ext>
            </a:extLst>
          </p:cNvPr>
          <p:cNvGrpSpPr/>
          <p:nvPr/>
        </p:nvGrpSpPr>
        <p:grpSpPr>
          <a:xfrm>
            <a:off x="12344400" y="7048500"/>
            <a:ext cx="5715000" cy="2082700"/>
            <a:chOff x="0" y="0"/>
            <a:chExt cx="7161887" cy="2776933"/>
          </a:xfrm>
        </p:grpSpPr>
        <p:sp>
          <p:nvSpPr>
            <p:cNvPr id="26" name="Freeform 17">
              <a:extLst>
                <a:ext uri="{FF2B5EF4-FFF2-40B4-BE49-F238E27FC236}">
                  <a16:creationId xmlns:a16="http://schemas.microsoft.com/office/drawing/2014/main" id="{3C7E1753-997A-6FA6-8EC3-0F0403EEC94B}"/>
                </a:ext>
              </a:extLst>
            </p:cNvPr>
            <p:cNvSpPr/>
            <p:nvPr/>
          </p:nvSpPr>
          <p:spPr>
            <a:xfrm>
              <a:off x="16891" y="16891"/>
              <a:ext cx="7128002" cy="2743073"/>
            </a:xfrm>
            <a:custGeom>
              <a:avLst/>
              <a:gdLst/>
              <a:ahLst/>
              <a:cxnLst/>
              <a:rect l="l" t="t" r="r" b="b"/>
              <a:pathLst>
                <a:path w="7128002" h="2743073">
                  <a:moveTo>
                    <a:pt x="0" y="457200"/>
                  </a:moveTo>
                  <a:cubicBezTo>
                    <a:pt x="0" y="204724"/>
                    <a:pt x="206248" y="0"/>
                    <a:pt x="460629" y="0"/>
                  </a:cubicBezTo>
                  <a:lnTo>
                    <a:pt x="6667373" y="0"/>
                  </a:lnTo>
                  <a:cubicBezTo>
                    <a:pt x="6921754" y="0"/>
                    <a:pt x="7128002" y="204724"/>
                    <a:pt x="7128002" y="457200"/>
                  </a:cubicBezTo>
                  <a:lnTo>
                    <a:pt x="7128002" y="2285873"/>
                  </a:lnTo>
                  <a:cubicBezTo>
                    <a:pt x="7128002" y="2538349"/>
                    <a:pt x="6921754" y="2743073"/>
                    <a:pt x="6667373" y="2743073"/>
                  </a:cubicBezTo>
                  <a:lnTo>
                    <a:pt x="460629" y="2743073"/>
                  </a:lnTo>
                  <a:cubicBezTo>
                    <a:pt x="206248" y="2743073"/>
                    <a:pt x="0" y="2538349"/>
                    <a:pt x="0" y="2285873"/>
                  </a:cubicBezTo>
                  <a:close/>
                </a:path>
              </a:pathLst>
            </a:custGeom>
            <a:solidFill>
              <a:srgbClr val="3D4984"/>
            </a:solidFill>
          </p:spPr>
          <p:txBody>
            <a:bodyPr/>
            <a:lstStyle/>
            <a:p>
              <a:endParaRPr lang="en-GB"/>
            </a:p>
          </p:txBody>
        </p:sp>
        <p:sp>
          <p:nvSpPr>
            <p:cNvPr id="27" name="Freeform 18">
              <a:extLst>
                <a:ext uri="{FF2B5EF4-FFF2-40B4-BE49-F238E27FC236}">
                  <a16:creationId xmlns:a16="http://schemas.microsoft.com/office/drawing/2014/main" id="{0F165C28-0D36-1704-9A11-285C0CF2824C}"/>
                </a:ext>
              </a:extLst>
            </p:cNvPr>
            <p:cNvSpPr/>
            <p:nvPr/>
          </p:nvSpPr>
          <p:spPr>
            <a:xfrm>
              <a:off x="0" y="0"/>
              <a:ext cx="7161784" cy="2776855"/>
            </a:xfrm>
            <a:custGeom>
              <a:avLst/>
              <a:gdLst/>
              <a:ahLst/>
              <a:cxnLst/>
              <a:rect l="l" t="t" r="r" b="b"/>
              <a:pathLst>
                <a:path w="7161784" h="2776855">
                  <a:moveTo>
                    <a:pt x="0" y="474091"/>
                  </a:moveTo>
                  <a:cubicBezTo>
                    <a:pt x="0" y="212090"/>
                    <a:pt x="213995" y="0"/>
                    <a:pt x="477520" y="0"/>
                  </a:cubicBezTo>
                  <a:lnTo>
                    <a:pt x="6684264" y="0"/>
                  </a:lnTo>
                  <a:lnTo>
                    <a:pt x="6684264" y="16891"/>
                  </a:lnTo>
                  <a:lnTo>
                    <a:pt x="6684264" y="0"/>
                  </a:lnTo>
                  <a:cubicBezTo>
                    <a:pt x="6947916" y="0"/>
                    <a:pt x="7161784" y="212090"/>
                    <a:pt x="7161784" y="474091"/>
                  </a:cubicBezTo>
                  <a:lnTo>
                    <a:pt x="7144893" y="474091"/>
                  </a:lnTo>
                  <a:lnTo>
                    <a:pt x="7161784" y="474091"/>
                  </a:lnTo>
                  <a:lnTo>
                    <a:pt x="7161784" y="2302764"/>
                  </a:lnTo>
                  <a:lnTo>
                    <a:pt x="7144893" y="2302764"/>
                  </a:lnTo>
                  <a:lnTo>
                    <a:pt x="7161784" y="2302764"/>
                  </a:lnTo>
                  <a:cubicBezTo>
                    <a:pt x="7161784" y="2564765"/>
                    <a:pt x="6947789" y="2776855"/>
                    <a:pt x="6684264" y="2776855"/>
                  </a:cubicBezTo>
                  <a:lnTo>
                    <a:pt x="6684264" y="2759964"/>
                  </a:lnTo>
                  <a:lnTo>
                    <a:pt x="6684264" y="2776855"/>
                  </a:lnTo>
                  <a:lnTo>
                    <a:pt x="477520" y="2776855"/>
                  </a:lnTo>
                  <a:lnTo>
                    <a:pt x="477520" y="2759964"/>
                  </a:lnTo>
                  <a:lnTo>
                    <a:pt x="477520" y="2776855"/>
                  </a:lnTo>
                  <a:cubicBezTo>
                    <a:pt x="213868" y="2776855"/>
                    <a:pt x="0" y="2564765"/>
                    <a:pt x="0" y="2302764"/>
                  </a:cubicBezTo>
                  <a:lnTo>
                    <a:pt x="0" y="474091"/>
                  </a:lnTo>
                  <a:lnTo>
                    <a:pt x="16891" y="474091"/>
                  </a:lnTo>
                  <a:lnTo>
                    <a:pt x="0" y="474091"/>
                  </a:lnTo>
                  <a:moveTo>
                    <a:pt x="33909" y="474091"/>
                  </a:moveTo>
                  <a:lnTo>
                    <a:pt x="33909" y="2302764"/>
                  </a:lnTo>
                  <a:lnTo>
                    <a:pt x="16891" y="2302764"/>
                  </a:lnTo>
                  <a:lnTo>
                    <a:pt x="33909" y="2302764"/>
                  </a:lnTo>
                  <a:cubicBezTo>
                    <a:pt x="33909" y="2545842"/>
                    <a:pt x="232410" y="2743073"/>
                    <a:pt x="477647" y="2743073"/>
                  </a:cubicBezTo>
                  <a:lnTo>
                    <a:pt x="6684264" y="2743073"/>
                  </a:lnTo>
                  <a:cubicBezTo>
                    <a:pt x="6929501" y="2743073"/>
                    <a:pt x="7128002" y="2545842"/>
                    <a:pt x="7128002" y="2302764"/>
                  </a:cubicBezTo>
                  <a:lnTo>
                    <a:pt x="7128002" y="474091"/>
                  </a:lnTo>
                  <a:cubicBezTo>
                    <a:pt x="7128002" y="231013"/>
                    <a:pt x="6929501" y="33782"/>
                    <a:pt x="6684264" y="33782"/>
                  </a:cubicBezTo>
                  <a:lnTo>
                    <a:pt x="477520" y="33782"/>
                  </a:lnTo>
                  <a:lnTo>
                    <a:pt x="477520" y="16891"/>
                  </a:lnTo>
                  <a:lnTo>
                    <a:pt x="477520" y="33909"/>
                  </a:lnTo>
                  <a:cubicBezTo>
                    <a:pt x="232410" y="33909"/>
                    <a:pt x="33909" y="231140"/>
                    <a:pt x="33909" y="474091"/>
                  </a:cubicBezTo>
                  <a:close/>
                </a:path>
              </a:pathLst>
            </a:custGeom>
            <a:solidFill>
              <a:srgbClr val="1C334E"/>
            </a:solidFill>
          </p:spPr>
          <p:txBody>
            <a:bodyPr/>
            <a:lstStyle/>
            <a:p>
              <a:endParaRPr lang="en-GB"/>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6"/>
                                        </p:tgtEl>
                                        <p:attrNameLst>
                                          <p:attrName>ppt_w</p:attrName>
                                        </p:attrNameLst>
                                      </p:cBhvr>
                                      <p:tavLst>
                                        <p:tav tm="0">
                                          <p:val>
                                            <p:strVal val="ppt_w"/>
                                          </p:val>
                                        </p:tav>
                                        <p:tav tm="100000">
                                          <p:val>
                                            <p:fltVal val="0"/>
                                          </p:val>
                                        </p:tav>
                                      </p:tavLst>
                                    </p:anim>
                                    <p:anim calcmode="lin" valueType="num">
                                      <p:cBhvr>
                                        <p:cTn id="13" dur="1000"/>
                                        <p:tgtEl>
                                          <p:spTgt spid="16"/>
                                        </p:tgtEl>
                                        <p:attrNameLst>
                                          <p:attrName>ppt_h</p:attrName>
                                        </p:attrNameLst>
                                      </p:cBhvr>
                                      <p:tavLst>
                                        <p:tav tm="0">
                                          <p:val>
                                            <p:strVal val="ppt_h"/>
                                          </p:val>
                                        </p:tav>
                                        <p:tav tm="100000">
                                          <p:val>
                                            <p:fltVal val="0"/>
                                          </p:val>
                                        </p:tav>
                                      </p:tavLst>
                                    </p:anim>
                                    <p:anim calcmode="lin" valueType="num">
                                      <p:cBhvr>
                                        <p:cTn id="14" dur="1000"/>
                                        <p:tgtEl>
                                          <p:spTgt spid="16"/>
                                        </p:tgtEl>
                                        <p:attrNameLst>
                                          <p:attrName>style.rotation</p:attrName>
                                        </p:attrNameLst>
                                      </p:cBhvr>
                                      <p:tavLst>
                                        <p:tav tm="0">
                                          <p:val>
                                            <p:fltVal val="0"/>
                                          </p:val>
                                        </p:tav>
                                        <p:tav tm="100000">
                                          <p:val>
                                            <p:fltVal val="90"/>
                                          </p:val>
                                        </p:tav>
                                      </p:tavLst>
                                    </p:anim>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22"/>
                                        </p:tgtEl>
                                        <p:attrNameLst>
                                          <p:attrName>ppt_w</p:attrName>
                                        </p:attrNameLst>
                                      </p:cBhvr>
                                      <p:tavLst>
                                        <p:tav tm="0">
                                          <p:val>
                                            <p:strVal val="ppt_w"/>
                                          </p:val>
                                        </p:tav>
                                        <p:tav tm="100000">
                                          <p:val>
                                            <p:fltVal val="0"/>
                                          </p:val>
                                        </p:tav>
                                      </p:tavLst>
                                    </p:anim>
                                    <p:anim calcmode="lin" valueType="num">
                                      <p:cBhvr>
                                        <p:cTn id="21" dur="1000"/>
                                        <p:tgtEl>
                                          <p:spTgt spid="22"/>
                                        </p:tgtEl>
                                        <p:attrNameLst>
                                          <p:attrName>ppt_h</p:attrName>
                                        </p:attrNameLst>
                                      </p:cBhvr>
                                      <p:tavLst>
                                        <p:tav tm="0">
                                          <p:val>
                                            <p:strVal val="ppt_h"/>
                                          </p:val>
                                        </p:tav>
                                        <p:tav tm="100000">
                                          <p:val>
                                            <p:fltVal val="0"/>
                                          </p:val>
                                        </p:tav>
                                      </p:tavLst>
                                    </p:anim>
                                    <p:anim calcmode="lin" valueType="num">
                                      <p:cBhvr>
                                        <p:cTn id="22" dur="1000"/>
                                        <p:tgtEl>
                                          <p:spTgt spid="22"/>
                                        </p:tgtEl>
                                        <p:attrNameLst>
                                          <p:attrName>style.rotation</p:attrName>
                                        </p:attrNameLst>
                                      </p:cBhvr>
                                      <p:tavLst>
                                        <p:tav tm="0">
                                          <p:val>
                                            <p:fltVal val="0"/>
                                          </p:val>
                                        </p:tav>
                                        <p:tav tm="100000">
                                          <p:val>
                                            <p:fltVal val="90"/>
                                          </p:val>
                                        </p:tav>
                                      </p:tavLst>
                                    </p:anim>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25"/>
                                        </p:tgtEl>
                                        <p:attrNameLst>
                                          <p:attrName>ppt_w</p:attrName>
                                        </p:attrNameLst>
                                      </p:cBhvr>
                                      <p:tavLst>
                                        <p:tav tm="0">
                                          <p:val>
                                            <p:strVal val="ppt_w"/>
                                          </p:val>
                                        </p:tav>
                                        <p:tav tm="100000">
                                          <p:val>
                                            <p:fltVal val="0"/>
                                          </p:val>
                                        </p:tav>
                                      </p:tavLst>
                                    </p:anim>
                                    <p:anim calcmode="lin" valueType="num">
                                      <p:cBhvr>
                                        <p:cTn id="27" dur="1000"/>
                                        <p:tgtEl>
                                          <p:spTgt spid="25"/>
                                        </p:tgtEl>
                                        <p:attrNameLst>
                                          <p:attrName>ppt_h</p:attrName>
                                        </p:attrNameLst>
                                      </p:cBhvr>
                                      <p:tavLst>
                                        <p:tav tm="0">
                                          <p:val>
                                            <p:strVal val="ppt_h"/>
                                          </p:val>
                                        </p:tav>
                                        <p:tav tm="100000">
                                          <p:val>
                                            <p:fltVal val="0"/>
                                          </p:val>
                                        </p:tav>
                                      </p:tavLst>
                                    </p:anim>
                                    <p:anim calcmode="lin" valueType="num">
                                      <p:cBhvr>
                                        <p:cTn id="28" dur="1000"/>
                                        <p:tgtEl>
                                          <p:spTgt spid="25"/>
                                        </p:tgtEl>
                                        <p:attrNameLst>
                                          <p:attrName>style.rotation</p:attrName>
                                        </p:attrNameLst>
                                      </p:cBhvr>
                                      <p:tavLst>
                                        <p:tav tm="0">
                                          <p:val>
                                            <p:fltVal val="0"/>
                                          </p:val>
                                        </p:tav>
                                        <p:tav tm="100000">
                                          <p:val>
                                            <p:fltVal val="90"/>
                                          </p:val>
                                        </p:tav>
                                      </p:tavLst>
                                    </p:anim>
                                    <p:animEffect transition="out" filter="fade">
                                      <p:cBhvr>
                                        <p:cTn id="29" dur="1000"/>
                                        <p:tgtEl>
                                          <p:spTgt spid="25"/>
                                        </p:tgtEl>
                                      </p:cBhvr>
                                    </p:animEffect>
                                    <p:set>
                                      <p:cBhvr>
                                        <p:cTn id="30"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751816" y="8766971"/>
            <a:ext cx="985742" cy="1033543"/>
            <a:chOff x="0" y="0"/>
            <a:chExt cx="1314322"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741222" y="9469493"/>
            <a:ext cx="985741" cy="1033543"/>
            <a:chOff x="0" y="0"/>
            <a:chExt cx="1314322"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93452" y="9831734"/>
            <a:ext cx="985742" cy="1033543"/>
            <a:chOff x="0" y="0"/>
            <a:chExt cx="1314322"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790298">
            <a:off x="16496381" y="8209932"/>
            <a:ext cx="3431894" cy="3460130"/>
            <a:chOff x="0" y="0"/>
            <a:chExt cx="6210760" cy="6321384"/>
          </a:xfrm>
        </p:grpSpPr>
        <p:sp>
          <p:nvSpPr>
            <p:cNvPr id="11" name="Freeform 11"/>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a:p>
          </p:txBody>
        </p:sp>
      </p:grpSp>
      <p:graphicFrame>
        <p:nvGraphicFramePr>
          <p:cNvPr id="12" name="Table 12"/>
          <p:cNvGraphicFramePr>
            <a:graphicFrameLocks noGrp="1"/>
          </p:cNvGraphicFramePr>
          <p:nvPr>
            <p:extLst>
              <p:ext uri="{D42A27DB-BD31-4B8C-83A1-F6EECF244321}">
                <p14:modId xmlns:p14="http://schemas.microsoft.com/office/powerpoint/2010/main" val="3209538794"/>
              </p:ext>
            </p:extLst>
          </p:nvPr>
        </p:nvGraphicFramePr>
        <p:xfrm>
          <a:off x="430707" y="2166214"/>
          <a:ext cx="17254561" cy="5105400"/>
        </p:xfrm>
        <a:graphic>
          <a:graphicData uri="http://schemas.openxmlformats.org/drawingml/2006/table">
            <a:tbl>
              <a:tblPr/>
              <a:tblGrid>
                <a:gridCol w="8289975">
                  <a:extLst>
                    <a:ext uri="{9D8B030D-6E8A-4147-A177-3AD203B41FA5}">
                      <a16:colId xmlns:a16="http://schemas.microsoft.com/office/drawing/2014/main" val="20000"/>
                    </a:ext>
                  </a:extLst>
                </a:gridCol>
                <a:gridCol w="3656205">
                  <a:extLst>
                    <a:ext uri="{9D8B030D-6E8A-4147-A177-3AD203B41FA5}">
                      <a16:colId xmlns:a16="http://schemas.microsoft.com/office/drawing/2014/main" val="20001"/>
                    </a:ext>
                  </a:extLst>
                </a:gridCol>
                <a:gridCol w="5308381">
                  <a:extLst>
                    <a:ext uri="{9D8B030D-6E8A-4147-A177-3AD203B41FA5}">
                      <a16:colId xmlns:a16="http://schemas.microsoft.com/office/drawing/2014/main" val="20002"/>
                    </a:ext>
                  </a:extLst>
                </a:gridCol>
              </a:tblGrid>
              <a:tr h="1049708">
                <a:tc>
                  <a:txBody>
                    <a:bodyPr/>
                    <a:lstStyle/>
                    <a:p>
                      <a:pPr algn="ctr">
                        <a:lnSpc>
                          <a:spcPts val="4759"/>
                        </a:lnSpc>
                        <a:defRPr/>
                      </a:pPr>
                      <a:r>
                        <a:rPr lang="en-US" sz="3400">
                          <a:solidFill>
                            <a:srgbClr val="F8F8F8"/>
                          </a:solidFill>
                          <a:latin typeface="Roboto Condensed Bold"/>
                        </a:rPr>
                        <a:t>Câu</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tc>
                  <a:txBody>
                    <a:bodyPr/>
                    <a:lstStyle/>
                    <a:p>
                      <a:pPr algn="ctr">
                        <a:lnSpc>
                          <a:spcPts val="4759"/>
                        </a:lnSpc>
                        <a:defRPr/>
                      </a:pPr>
                      <a:r>
                        <a:rPr lang="en-US" sz="3400">
                          <a:solidFill>
                            <a:srgbClr val="F8F8F8"/>
                          </a:solidFill>
                          <a:latin typeface="Roboto Condensed Bold"/>
                        </a:rPr>
                        <a:t>TPBL </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tc>
                  <a:txBody>
                    <a:bodyPr/>
                    <a:lstStyle/>
                    <a:p>
                      <a:pPr algn="ctr">
                        <a:lnSpc>
                          <a:spcPts val="4759"/>
                        </a:lnSpc>
                        <a:defRPr/>
                      </a:pPr>
                      <a:r>
                        <a:rPr lang="en-US" sz="3400">
                          <a:solidFill>
                            <a:srgbClr val="F8F8F8"/>
                          </a:solidFill>
                          <a:latin typeface="Roboto Condensed Bold"/>
                        </a:rPr>
                        <a:t>Ý nghĩa</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extLst>
                  <a:ext uri="{0D108BD9-81ED-4DB2-BD59-A6C34878D82A}">
                    <a16:rowId xmlns:a16="http://schemas.microsoft.com/office/drawing/2014/main" val="10000"/>
                  </a:ext>
                </a:extLst>
              </a:tr>
              <a:tr h="2026654">
                <a:tc rowSpan="2">
                  <a:txBody>
                    <a:bodyPr/>
                    <a:lstStyle/>
                    <a:p>
                      <a:pPr algn="just">
                        <a:lnSpc>
                          <a:spcPts val="4759"/>
                        </a:lnSpc>
                        <a:defRPr/>
                      </a:pPr>
                      <a:r>
                        <a:rPr lang="en-US" sz="3399">
                          <a:solidFill>
                            <a:srgbClr val="000000"/>
                          </a:solidFill>
                          <a:latin typeface="Roboto Condensed Italics"/>
                        </a:rPr>
                        <a:t>b. Vậy biến đổi khí hậu liên quan thế nào đến nước biển dâng? Trước hết, do nhiệt độ tăng cao, các khối băng tuyết từ Bắc Cực, Nam Cực và các đỉnh núi cao tan ra, chảy ra biển. […] Thứ đến, nước dâng do hiện tượng dãn nở nhiệt của nước biển. </a:t>
                      </a:r>
                      <a:r>
                        <a:rPr lang="en-US" sz="3399">
                          <a:solidFill>
                            <a:srgbClr val="000000"/>
                          </a:solidFill>
                          <a:latin typeface="Roboto Condensed"/>
                        </a:rPr>
                        <a:t>(Lưu Quang Hưng)</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EBCD"/>
                    </a:solidFill>
                  </a:tcPr>
                </a:tc>
                <a:tc>
                  <a:txBody>
                    <a:bodyPr/>
                    <a:lstStyle/>
                    <a:p>
                      <a:pPr algn="ctr">
                        <a:lnSpc>
                          <a:spcPts val="4759"/>
                        </a:lnSpc>
                        <a:defRPr/>
                      </a:pPr>
                      <a:r>
                        <a:rPr lang="en-US" sz="3400">
                          <a:solidFill>
                            <a:srgbClr val="000000"/>
                          </a:solidFill>
                          <a:latin typeface="Roboto Condensed Italics"/>
                        </a:rPr>
                        <a:t>trước hết</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tc>
                  <a:txBody>
                    <a:bodyPr/>
                    <a:lstStyle/>
                    <a:p>
                      <a:pPr algn="ctr">
                        <a:lnSpc>
                          <a:spcPts val="4759"/>
                        </a:lnSpc>
                        <a:defRPr/>
                      </a:pPr>
                      <a:r>
                        <a:rPr lang="en-US" sz="3400">
                          <a:solidFill>
                            <a:srgbClr val="000000"/>
                          </a:solidFill>
                          <a:latin typeface="Roboto Condensed"/>
                        </a:rPr>
                        <a:t>trước tất cả những cái khác</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2029038">
                <a:tc vMerge="1">
                  <a:txBody>
                    <a:bodyPr/>
                    <a:lstStyle/>
                    <a:p>
                      <a:pPr algn="just">
                        <a:lnSpc>
                          <a:spcPts val="4759"/>
                        </a:lnSpc>
                        <a:defRPr/>
                      </a:pPr>
                      <a:r>
                        <a:rPr lang="en-US" sz="3399">
                          <a:solidFill>
                            <a:srgbClr val="000000"/>
                          </a:solidFill>
                          <a:latin typeface="Roboto Condensed Italics"/>
                        </a:rPr>
                        <a:t>b. Vậy biến đổi khí hậu liên quan thế nào đến nước biển dâng? Trước hết, do nhiệt độ tăng cao, các khối băng tuyết từ Bắc Cực, Nam Cực và các đỉnh núi cao tan ra, chảy ra biển. […] Thứ đến, nước dâng do hiện tượng dãn nở nhiệt của nước biển. </a:t>
                      </a:r>
                      <a:r>
                        <a:rPr lang="en-US" sz="3399">
                          <a:solidFill>
                            <a:srgbClr val="000000"/>
                          </a:solidFill>
                          <a:latin typeface="Roboto Condensed"/>
                        </a:rPr>
                        <a:t>(Lưu Quang Hưng)</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EBCD"/>
                    </a:solidFill>
                  </a:tcPr>
                </a:tc>
                <a:tc>
                  <a:txBody>
                    <a:bodyPr/>
                    <a:lstStyle/>
                    <a:p>
                      <a:pPr algn="ctr">
                        <a:lnSpc>
                          <a:spcPts val="4759"/>
                        </a:lnSpc>
                        <a:defRPr/>
                      </a:pPr>
                      <a:r>
                        <a:rPr lang="en-US" sz="3399">
                          <a:solidFill>
                            <a:srgbClr val="000000"/>
                          </a:solidFill>
                          <a:latin typeface="Roboto Condensed Italics"/>
                        </a:rPr>
                        <a:t>thứ đến</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tc>
                  <a:txBody>
                    <a:bodyPr/>
                    <a:lstStyle/>
                    <a:p>
                      <a:pPr algn="ctr">
                        <a:lnSpc>
                          <a:spcPts val="4759"/>
                        </a:lnSpc>
                        <a:defRPr/>
                      </a:pPr>
                      <a:r>
                        <a:rPr lang="en-US" sz="3399">
                          <a:solidFill>
                            <a:srgbClr val="000000"/>
                          </a:solidFill>
                          <a:latin typeface="Roboto Condensed"/>
                        </a:rPr>
                        <a:t> thứ hai (điều tiếp đến)</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bl>
          </a:graphicData>
        </a:graphic>
      </p:graphicFrame>
      <p:grpSp>
        <p:nvGrpSpPr>
          <p:cNvPr id="13" name="Group 13"/>
          <p:cNvGrpSpPr/>
          <p:nvPr/>
        </p:nvGrpSpPr>
        <p:grpSpPr>
          <a:xfrm>
            <a:off x="9067800" y="3695700"/>
            <a:ext cx="2895600" cy="1320800"/>
            <a:chOff x="0" y="0"/>
            <a:chExt cx="2910892" cy="2269067"/>
          </a:xfrm>
        </p:grpSpPr>
        <p:sp>
          <p:nvSpPr>
            <p:cNvPr id="14" name="Freeform 14"/>
            <p:cNvSpPr/>
            <p:nvPr/>
          </p:nvSpPr>
          <p:spPr>
            <a:xfrm>
              <a:off x="16891" y="17018"/>
              <a:ext cx="2877058" cy="2235073"/>
            </a:xfrm>
            <a:custGeom>
              <a:avLst/>
              <a:gdLst/>
              <a:ahLst/>
              <a:cxnLst/>
              <a:rect l="l" t="t" r="r" b="b"/>
              <a:pathLst>
                <a:path w="2877058" h="2235073">
                  <a:moveTo>
                    <a:pt x="0" y="372491"/>
                  </a:moveTo>
                  <a:cubicBezTo>
                    <a:pt x="0" y="166751"/>
                    <a:pt x="167386" y="0"/>
                    <a:pt x="373761" y="0"/>
                  </a:cubicBezTo>
                  <a:lnTo>
                    <a:pt x="2503297" y="0"/>
                  </a:lnTo>
                  <a:cubicBezTo>
                    <a:pt x="2709672" y="0"/>
                    <a:pt x="2877058" y="166751"/>
                    <a:pt x="2877058" y="372491"/>
                  </a:cubicBezTo>
                  <a:lnTo>
                    <a:pt x="2877058" y="1862582"/>
                  </a:lnTo>
                  <a:cubicBezTo>
                    <a:pt x="2877058" y="2068322"/>
                    <a:pt x="2709672" y="2235073"/>
                    <a:pt x="2503297" y="2235073"/>
                  </a:cubicBezTo>
                  <a:lnTo>
                    <a:pt x="373888" y="2235073"/>
                  </a:lnTo>
                  <a:cubicBezTo>
                    <a:pt x="167386" y="2235073"/>
                    <a:pt x="0" y="2068322"/>
                    <a:pt x="0" y="1862582"/>
                  </a:cubicBezTo>
                  <a:close/>
                </a:path>
              </a:pathLst>
            </a:custGeom>
            <a:solidFill>
              <a:srgbClr val="3D4984"/>
            </a:solidFill>
          </p:spPr>
          <p:txBody>
            <a:bodyPr/>
            <a:lstStyle/>
            <a:p>
              <a:endParaRPr lang="en-GB"/>
            </a:p>
          </p:txBody>
        </p:sp>
        <p:sp>
          <p:nvSpPr>
            <p:cNvPr id="15" name="Freeform 15"/>
            <p:cNvSpPr/>
            <p:nvPr/>
          </p:nvSpPr>
          <p:spPr>
            <a:xfrm>
              <a:off x="0" y="0"/>
              <a:ext cx="2910967" cy="2269109"/>
            </a:xfrm>
            <a:custGeom>
              <a:avLst/>
              <a:gdLst/>
              <a:ahLst/>
              <a:cxnLst/>
              <a:rect l="l" t="t" r="r" b="b"/>
              <a:pathLst>
                <a:path w="2910967" h="2269109">
                  <a:moveTo>
                    <a:pt x="0" y="389509"/>
                  </a:moveTo>
                  <a:cubicBezTo>
                    <a:pt x="0" y="174371"/>
                    <a:pt x="175006" y="0"/>
                    <a:pt x="390779" y="0"/>
                  </a:cubicBezTo>
                  <a:lnTo>
                    <a:pt x="2520188" y="0"/>
                  </a:lnTo>
                  <a:lnTo>
                    <a:pt x="2520188" y="16891"/>
                  </a:lnTo>
                  <a:lnTo>
                    <a:pt x="2520188" y="0"/>
                  </a:lnTo>
                  <a:cubicBezTo>
                    <a:pt x="2735961" y="0"/>
                    <a:pt x="2910967" y="174371"/>
                    <a:pt x="2910967" y="389509"/>
                  </a:cubicBezTo>
                  <a:lnTo>
                    <a:pt x="2894076" y="389509"/>
                  </a:lnTo>
                  <a:lnTo>
                    <a:pt x="2910967" y="389509"/>
                  </a:lnTo>
                  <a:lnTo>
                    <a:pt x="2910967" y="1879600"/>
                  </a:lnTo>
                  <a:lnTo>
                    <a:pt x="2894076" y="1879600"/>
                  </a:lnTo>
                  <a:lnTo>
                    <a:pt x="2910967" y="1879600"/>
                  </a:lnTo>
                  <a:cubicBezTo>
                    <a:pt x="2910967" y="2094738"/>
                    <a:pt x="2735961" y="2269109"/>
                    <a:pt x="2520188" y="2269109"/>
                  </a:cubicBezTo>
                  <a:lnTo>
                    <a:pt x="2520188" y="2252218"/>
                  </a:lnTo>
                  <a:lnTo>
                    <a:pt x="2520188" y="2269109"/>
                  </a:lnTo>
                  <a:lnTo>
                    <a:pt x="390779" y="2269109"/>
                  </a:lnTo>
                  <a:lnTo>
                    <a:pt x="390779" y="2252218"/>
                  </a:lnTo>
                  <a:lnTo>
                    <a:pt x="390779" y="2269109"/>
                  </a:lnTo>
                  <a:cubicBezTo>
                    <a:pt x="175006"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675" y="2235200"/>
                    <a:pt x="390779" y="2235200"/>
                  </a:cubicBezTo>
                  <a:lnTo>
                    <a:pt x="2520188" y="2235200"/>
                  </a:lnTo>
                  <a:cubicBezTo>
                    <a:pt x="2717292" y="2235200"/>
                    <a:pt x="2877058" y="2075942"/>
                    <a:pt x="2877058" y="1879600"/>
                  </a:cubicBezTo>
                  <a:lnTo>
                    <a:pt x="2877058" y="389509"/>
                  </a:lnTo>
                  <a:cubicBezTo>
                    <a:pt x="2877058" y="193167"/>
                    <a:pt x="2717292" y="33909"/>
                    <a:pt x="2520188" y="33909"/>
                  </a:cubicBezTo>
                  <a:lnTo>
                    <a:pt x="390779" y="33909"/>
                  </a:lnTo>
                  <a:lnTo>
                    <a:pt x="390779" y="16891"/>
                  </a:lnTo>
                  <a:lnTo>
                    <a:pt x="390779" y="33909"/>
                  </a:lnTo>
                  <a:cubicBezTo>
                    <a:pt x="193675" y="33909"/>
                    <a:pt x="33909" y="193167"/>
                    <a:pt x="33909" y="389509"/>
                  </a:cubicBezTo>
                  <a:close/>
                </a:path>
              </a:pathLst>
            </a:custGeom>
            <a:solidFill>
              <a:srgbClr val="1C334E"/>
            </a:solidFill>
          </p:spPr>
          <p:txBody>
            <a:bodyPr/>
            <a:lstStyle/>
            <a:p>
              <a:endParaRPr lang="en-GB"/>
            </a:p>
          </p:txBody>
        </p:sp>
      </p:grpSp>
      <p:grpSp>
        <p:nvGrpSpPr>
          <p:cNvPr id="16" name="Group 16"/>
          <p:cNvGrpSpPr/>
          <p:nvPr/>
        </p:nvGrpSpPr>
        <p:grpSpPr>
          <a:xfrm>
            <a:off x="12649200" y="3543300"/>
            <a:ext cx="4800600" cy="1447800"/>
            <a:chOff x="0" y="0"/>
            <a:chExt cx="7161887" cy="2776933"/>
          </a:xfrm>
        </p:grpSpPr>
        <p:sp>
          <p:nvSpPr>
            <p:cNvPr id="17" name="Freeform 17"/>
            <p:cNvSpPr/>
            <p:nvPr/>
          </p:nvSpPr>
          <p:spPr>
            <a:xfrm>
              <a:off x="16891" y="16891"/>
              <a:ext cx="7128002" cy="2743073"/>
            </a:xfrm>
            <a:custGeom>
              <a:avLst/>
              <a:gdLst/>
              <a:ahLst/>
              <a:cxnLst/>
              <a:rect l="l" t="t" r="r" b="b"/>
              <a:pathLst>
                <a:path w="7128002" h="2743073">
                  <a:moveTo>
                    <a:pt x="0" y="457200"/>
                  </a:moveTo>
                  <a:cubicBezTo>
                    <a:pt x="0" y="204724"/>
                    <a:pt x="206248" y="0"/>
                    <a:pt x="460629" y="0"/>
                  </a:cubicBezTo>
                  <a:lnTo>
                    <a:pt x="6667373" y="0"/>
                  </a:lnTo>
                  <a:cubicBezTo>
                    <a:pt x="6921754" y="0"/>
                    <a:pt x="7128002" y="204724"/>
                    <a:pt x="7128002" y="457200"/>
                  </a:cubicBezTo>
                  <a:lnTo>
                    <a:pt x="7128002" y="2285873"/>
                  </a:lnTo>
                  <a:cubicBezTo>
                    <a:pt x="7128002" y="2538349"/>
                    <a:pt x="6921754" y="2743073"/>
                    <a:pt x="6667373" y="2743073"/>
                  </a:cubicBezTo>
                  <a:lnTo>
                    <a:pt x="460629" y="2743073"/>
                  </a:lnTo>
                  <a:cubicBezTo>
                    <a:pt x="206248" y="2743073"/>
                    <a:pt x="0" y="2538349"/>
                    <a:pt x="0" y="2285873"/>
                  </a:cubicBezTo>
                  <a:close/>
                </a:path>
              </a:pathLst>
            </a:custGeom>
            <a:solidFill>
              <a:srgbClr val="3D4984"/>
            </a:solidFill>
          </p:spPr>
          <p:txBody>
            <a:bodyPr/>
            <a:lstStyle/>
            <a:p>
              <a:endParaRPr lang="en-GB"/>
            </a:p>
          </p:txBody>
        </p:sp>
        <p:sp>
          <p:nvSpPr>
            <p:cNvPr id="18" name="Freeform 18"/>
            <p:cNvSpPr/>
            <p:nvPr/>
          </p:nvSpPr>
          <p:spPr>
            <a:xfrm>
              <a:off x="0" y="0"/>
              <a:ext cx="7161784" cy="2776855"/>
            </a:xfrm>
            <a:custGeom>
              <a:avLst/>
              <a:gdLst/>
              <a:ahLst/>
              <a:cxnLst/>
              <a:rect l="l" t="t" r="r" b="b"/>
              <a:pathLst>
                <a:path w="7161784" h="2776855">
                  <a:moveTo>
                    <a:pt x="0" y="474091"/>
                  </a:moveTo>
                  <a:cubicBezTo>
                    <a:pt x="0" y="212090"/>
                    <a:pt x="213995" y="0"/>
                    <a:pt x="477520" y="0"/>
                  </a:cubicBezTo>
                  <a:lnTo>
                    <a:pt x="6684264" y="0"/>
                  </a:lnTo>
                  <a:lnTo>
                    <a:pt x="6684264" y="16891"/>
                  </a:lnTo>
                  <a:lnTo>
                    <a:pt x="6684264" y="0"/>
                  </a:lnTo>
                  <a:cubicBezTo>
                    <a:pt x="6947916" y="0"/>
                    <a:pt x="7161784" y="212090"/>
                    <a:pt x="7161784" y="474091"/>
                  </a:cubicBezTo>
                  <a:lnTo>
                    <a:pt x="7144893" y="474091"/>
                  </a:lnTo>
                  <a:lnTo>
                    <a:pt x="7161784" y="474091"/>
                  </a:lnTo>
                  <a:lnTo>
                    <a:pt x="7161784" y="2302764"/>
                  </a:lnTo>
                  <a:lnTo>
                    <a:pt x="7144893" y="2302764"/>
                  </a:lnTo>
                  <a:lnTo>
                    <a:pt x="7161784" y="2302764"/>
                  </a:lnTo>
                  <a:cubicBezTo>
                    <a:pt x="7161784" y="2564765"/>
                    <a:pt x="6947789" y="2776855"/>
                    <a:pt x="6684264" y="2776855"/>
                  </a:cubicBezTo>
                  <a:lnTo>
                    <a:pt x="6684264" y="2759964"/>
                  </a:lnTo>
                  <a:lnTo>
                    <a:pt x="6684264" y="2776855"/>
                  </a:lnTo>
                  <a:lnTo>
                    <a:pt x="477520" y="2776855"/>
                  </a:lnTo>
                  <a:lnTo>
                    <a:pt x="477520" y="2759964"/>
                  </a:lnTo>
                  <a:lnTo>
                    <a:pt x="477520" y="2776855"/>
                  </a:lnTo>
                  <a:cubicBezTo>
                    <a:pt x="213868" y="2776855"/>
                    <a:pt x="0" y="2564765"/>
                    <a:pt x="0" y="2302764"/>
                  </a:cubicBezTo>
                  <a:lnTo>
                    <a:pt x="0" y="474091"/>
                  </a:lnTo>
                  <a:lnTo>
                    <a:pt x="16891" y="474091"/>
                  </a:lnTo>
                  <a:lnTo>
                    <a:pt x="0" y="474091"/>
                  </a:lnTo>
                  <a:moveTo>
                    <a:pt x="33909" y="474091"/>
                  </a:moveTo>
                  <a:lnTo>
                    <a:pt x="33909" y="2302764"/>
                  </a:lnTo>
                  <a:lnTo>
                    <a:pt x="16891" y="2302764"/>
                  </a:lnTo>
                  <a:lnTo>
                    <a:pt x="33909" y="2302764"/>
                  </a:lnTo>
                  <a:cubicBezTo>
                    <a:pt x="33909" y="2545842"/>
                    <a:pt x="232410" y="2743073"/>
                    <a:pt x="477647" y="2743073"/>
                  </a:cubicBezTo>
                  <a:lnTo>
                    <a:pt x="6684264" y="2743073"/>
                  </a:lnTo>
                  <a:cubicBezTo>
                    <a:pt x="6929501" y="2743073"/>
                    <a:pt x="7128002" y="2545842"/>
                    <a:pt x="7128002" y="2302764"/>
                  </a:cubicBezTo>
                  <a:lnTo>
                    <a:pt x="7128002" y="474091"/>
                  </a:lnTo>
                  <a:cubicBezTo>
                    <a:pt x="7128002" y="231013"/>
                    <a:pt x="6929501" y="33782"/>
                    <a:pt x="6684264" y="33782"/>
                  </a:cubicBezTo>
                  <a:lnTo>
                    <a:pt x="477520" y="33782"/>
                  </a:lnTo>
                  <a:lnTo>
                    <a:pt x="477520" y="16891"/>
                  </a:lnTo>
                  <a:lnTo>
                    <a:pt x="477520" y="33909"/>
                  </a:lnTo>
                  <a:cubicBezTo>
                    <a:pt x="232410" y="33909"/>
                    <a:pt x="33909" y="231140"/>
                    <a:pt x="33909" y="474091"/>
                  </a:cubicBezTo>
                  <a:close/>
                </a:path>
              </a:pathLst>
            </a:custGeom>
            <a:solidFill>
              <a:srgbClr val="1C334E"/>
            </a:solidFill>
          </p:spPr>
          <p:txBody>
            <a:bodyPr/>
            <a:lstStyle/>
            <a:p>
              <a:endParaRPr lang="en-GB"/>
            </a:p>
          </p:txBody>
        </p:sp>
      </p:grpSp>
      <p:grpSp>
        <p:nvGrpSpPr>
          <p:cNvPr id="19" name="Group 19"/>
          <p:cNvGrpSpPr/>
          <p:nvPr/>
        </p:nvGrpSpPr>
        <p:grpSpPr>
          <a:xfrm>
            <a:off x="9525000" y="5448300"/>
            <a:ext cx="2183169" cy="1701800"/>
            <a:chOff x="0" y="0"/>
            <a:chExt cx="2910892" cy="2269067"/>
          </a:xfrm>
        </p:grpSpPr>
        <p:sp>
          <p:nvSpPr>
            <p:cNvPr id="20" name="Freeform 20"/>
            <p:cNvSpPr/>
            <p:nvPr/>
          </p:nvSpPr>
          <p:spPr>
            <a:xfrm>
              <a:off x="16891" y="17018"/>
              <a:ext cx="2877058" cy="2235073"/>
            </a:xfrm>
            <a:custGeom>
              <a:avLst/>
              <a:gdLst/>
              <a:ahLst/>
              <a:cxnLst/>
              <a:rect l="l" t="t" r="r" b="b"/>
              <a:pathLst>
                <a:path w="2877058" h="2235073">
                  <a:moveTo>
                    <a:pt x="0" y="372491"/>
                  </a:moveTo>
                  <a:cubicBezTo>
                    <a:pt x="0" y="166751"/>
                    <a:pt x="167386" y="0"/>
                    <a:pt x="373761" y="0"/>
                  </a:cubicBezTo>
                  <a:lnTo>
                    <a:pt x="2503297" y="0"/>
                  </a:lnTo>
                  <a:cubicBezTo>
                    <a:pt x="2709672" y="0"/>
                    <a:pt x="2877058" y="166751"/>
                    <a:pt x="2877058" y="372491"/>
                  </a:cubicBezTo>
                  <a:lnTo>
                    <a:pt x="2877058" y="1862582"/>
                  </a:lnTo>
                  <a:cubicBezTo>
                    <a:pt x="2877058" y="2068322"/>
                    <a:pt x="2709672" y="2235073"/>
                    <a:pt x="2503297" y="2235073"/>
                  </a:cubicBezTo>
                  <a:lnTo>
                    <a:pt x="373888" y="2235073"/>
                  </a:lnTo>
                  <a:cubicBezTo>
                    <a:pt x="167386" y="2235073"/>
                    <a:pt x="0" y="2068322"/>
                    <a:pt x="0" y="1862582"/>
                  </a:cubicBezTo>
                  <a:close/>
                </a:path>
              </a:pathLst>
            </a:custGeom>
            <a:solidFill>
              <a:srgbClr val="3D4984"/>
            </a:solidFill>
          </p:spPr>
          <p:txBody>
            <a:bodyPr/>
            <a:lstStyle/>
            <a:p>
              <a:endParaRPr lang="en-GB"/>
            </a:p>
          </p:txBody>
        </p:sp>
        <p:sp>
          <p:nvSpPr>
            <p:cNvPr id="21" name="Freeform 21"/>
            <p:cNvSpPr/>
            <p:nvPr/>
          </p:nvSpPr>
          <p:spPr>
            <a:xfrm>
              <a:off x="0" y="0"/>
              <a:ext cx="2910967" cy="2269109"/>
            </a:xfrm>
            <a:custGeom>
              <a:avLst/>
              <a:gdLst/>
              <a:ahLst/>
              <a:cxnLst/>
              <a:rect l="l" t="t" r="r" b="b"/>
              <a:pathLst>
                <a:path w="2910967" h="2269109">
                  <a:moveTo>
                    <a:pt x="0" y="389509"/>
                  </a:moveTo>
                  <a:cubicBezTo>
                    <a:pt x="0" y="174371"/>
                    <a:pt x="175006" y="0"/>
                    <a:pt x="390779" y="0"/>
                  </a:cubicBezTo>
                  <a:lnTo>
                    <a:pt x="2520188" y="0"/>
                  </a:lnTo>
                  <a:lnTo>
                    <a:pt x="2520188" y="16891"/>
                  </a:lnTo>
                  <a:lnTo>
                    <a:pt x="2520188" y="0"/>
                  </a:lnTo>
                  <a:cubicBezTo>
                    <a:pt x="2735961" y="0"/>
                    <a:pt x="2910967" y="174371"/>
                    <a:pt x="2910967" y="389509"/>
                  </a:cubicBezTo>
                  <a:lnTo>
                    <a:pt x="2894076" y="389509"/>
                  </a:lnTo>
                  <a:lnTo>
                    <a:pt x="2910967" y="389509"/>
                  </a:lnTo>
                  <a:lnTo>
                    <a:pt x="2910967" y="1879600"/>
                  </a:lnTo>
                  <a:lnTo>
                    <a:pt x="2894076" y="1879600"/>
                  </a:lnTo>
                  <a:lnTo>
                    <a:pt x="2910967" y="1879600"/>
                  </a:lnTo>
                  <a:cubicBezTo>
                    <a:pt x="2910967" y="2094738"/>
                    <a:pt x="2735961" y="2269109"/>
                    <a:pt x="2520188" y="2269109"/>
                  </a:cubicBezTo>
                  <a:lnTo>
                    <a:pt x="2520188" y="2252218"/>
                  </a:lnTo>
                  <a:lnTo>
                    <a:pt x="2520188" y="2269109"/>
                  </a:lnTo>
                  <a:lnTo>
                    <a:pt x="390779" y="2269109"/>
                  </a:lnTo>
                  <a:lnTo>
                    <a:pt x="390779" y="2252218"/>
                  </a:lnTo>
                  <a:lnTo>
                    <a:pt x="390779" y="2269109"/>
                  </a:lnTo>
                  <a:cubicBezTo>
                    <a:pt x="175006"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675" y="2235200"/>
                    <a:pt x="390779" y="2235200"/>
                  </a:cubicBezTo>
                  <a:lnTo>
                    <a:pt x="2520188" y="2235200"/>
                  </a:lnTo>
                  <a:cubicBezTo>
                    <a:pt x="2717292" y="2235200"/>
                    <a:pt x="2877058" y="2075942"/>
                    <a:pt x="2877058" y="1879600"/>
                  </a:cubicBezTo>
                  <a:lnTo>
                    <a:pt x="2877058" y="389509"/>
                  </a:lnTo>
                  <a:cubicBezTo>
                    <a:pt x="2877058" y="193167"/>
                    <a:pt x="2717292" y="33909"/>
                    <a:pt x="2520188" y="33909"/>
                  </a:cubicBezTo>
                  <a:lnTo>
                    <a:pt x="390779" y="33909"/>
                  </a:lnTo>
                  <a:lnTo>
                    <a:pt x="390779" y="16891"/>
                  </a:lnTo>
                  <a:lnTo>
                    <a:pt x="390779" y="33909"/>
                  </a:lnTo>
                  <a:cubicBezTo>
                    <a:pt x="193675" y="33909"/>
                    <a:pt x="33909" y="193167"/>
                    <a:pt x="33909" y="389509"/>
                  </a:cubicBezTo>
                  <a:close/>
                </a:path>
              </a:pathLst>
            </a:custGeom>
            <a:solidFill>
              <a:srgbClr val="1C334E"/>
            </a:solidFill>
          </p:spPr>
          <p:txBody>
            <a:bodyPr/>
            <a:lstStyle/>
            <a:p>
              <a:endParaRPr lang="en-GB"/>
            </a:p>
          </p:txBody>
        </p:sp>
      </p:grpSp>
      <p:grpSp>
        <p:nvGrpSpPr>
          <p:cNvPr id="22" name="Group 22"/>
          <p:cNvGrpSpPr/>
          <p:nvPr/>
        </p:nvGrpSpPr>
        <p:grpSpPr>
          <a:xfrm>
            <a:off x="12877800" y="5372100"/>
            <a:ext cx="4648200" cy="1828800"/>
            <a:chOff x="0" y="0"/>
            <a:chExt cx="7161887" cy="2776933"/>
          </a:xfrm>
        </p:grpSpPr>
        <p:sp>
          <p:nvSpPr>
            <p:cNvPr id="23" name="Freeform 23"/>
            <p:cNvSpPr/>
            <p:nvPr/>
          </p:nvSpPr>
          <p:spPr>
            <a:xfrm>
              <a:off x="16891" y="16891"/>
              <a:ext cx="7128002" cy="2743073"/>
            </a:xfrm>
            <a:custGeom>
              <a:avLst/>
              <a:gdLst/>
              <a:ahLst/>
              <a:cxnLst/>
              <a:rect l="l" t="t" r="r" b="b"/>
              <a:pathLst>
                <a:path w="7128002" h="2743073">
                  <a:moveTo>
                    <a:pt x="0" y="457200"/>
                  </a:moveTo>
                  <a:cubicBezTo>
                    <a:pt x="0" y="204724"/>
                    <a:pt x="206248" y="0"/>
                    <a:pt x="460629" y="0"/>
                  </a:cubicBezTo>
                  <a:lnTo>
                    <a:pt x="6667373" y="0"/>
                  </a:lnTo>
                  <a:cubicBezTo>
                    <a:pt x="6921754" y="0"/>
                    <a:pt x="7128002" y="204724"/>
                    <a:pt x="7128002" y="457200"/>
                  </a:cubicBezTo>
                  <a:lnTo>
                    <a:pt x="7128002" y="2285873"/>
                  </a:lnTo>
                  <a:cubicBezTo>
                    <a:pt x="7128002" y="2538349"/>
                    <a:pt x="6921754" y="2743073"/>
                    <a:pt x="6667373" y="2743073"/>
                  </a:cubicBezTo>
                  <a:lnTo>
                    <a:pt x="460629" y="2743073"/>
                  </a:lnTo>
                  <a:cubicBezTo>
                    <a:pt x="206248" y="2743073"/>
                    <a:pt x="0" y="2538349"/>
                    <a:pt x="0" y="2285873"/>
                  </a:cubicBezTo>
                  <a:close/>
                </a:path>
              </a:pathLst>
            </a:custGeom>
            <a:solidFill>
              <a:srgbClr val="3D4984"/>
            </a:solidFill>
          </p:spPr>
          <p:txBody>
            <a:bodyPr/>
            <a:lstStyle/>
            <a:p>
              <a:endParaRPr lang="en-GB"/>
            </a:p>
          </p:txBody>
        </p:sp>
        <p:sp>
          <p:nvSpPr>
            <p:cNvPr id="24" name="Freeform 24"/>
            <p:cNvSpPr/>
            <p:nvPr/>
          </p:nvSpPr>
          <p:spPr>
            <a:xfrm>
              <a:off x="0" y="0"/>
              <a:ext cx="7161784" cy="2776855"/>
            </a:xfrm>
            <a:custGeom>
              <a:avLst/>
              <a:gdLst/>
              <a:ahLst/>
              <a:cxnLst/>
              <a:rect l="l" t="t" r="r" b="b"/>
              <a:pathLst>
                <a:path w="7161784" h="2776855">
                  <a:moveTo>
                    <a:pt x="0" y="474091"/>
                  </a:moveTo>
                  <a:cubicBezTo>
                    <a:pt x="0" y="212090"/>
                    <a:pt x="213995" y="0"/>
                    <a:pt x="477520" y="0"/>
                  </a:cubicBezTo>
                  <a:lnTo>
                    <a:pt x="6684264" y="0"/>
                  </a:lnTo>
                  <a:lnTo>
                    <a:pt x="6684264" y="16891"/>
                  </a:lnTo>
                  <a:lnTo>
                    <a:pt x="6684264" y="0"/>
                  </a:lnTo>
                  <a:cubicBezTo>
                    <a:pt x="6947916" y="0"/>
                    <a:pt x="7161784" y="212090"/>
                    <a:pt x="7161784" y="474091"/>
                  </a:cubicBezTo>
                  <a:lnTo>
                    <a:pt x="7144893" y="474091"/>
                  </a:lnTo>
                  <a:lnTo>
                    <a:pt x="7161784" y="474091"/>
                  </a:lnTo>
                  <a:lnTo>
                    <a:pt x="7161784" y="2302764"/>
                  </a:lnTo>
                  <a:lnTo>
                    <a:pt x="7144893" y="2302764"/>
                  </a:lnTo>
                  <a:lnTo>
                    <a:pt x="7161784" y="2302764"/>
                  </a:lnTo>
                  <a:cubicBezTo>
                    <a:pt x="7161784" y="2564765"/>
                    <a:pt x="6947789" y="2776855"/>
                    <a:pt x="6684264" y="2776855"/>
                  </a:cubicBezTo>
                  <a:lnTo>
                    <a:pt x="6684264" y="2759964"/>
                  </a:lnTo>
                  <a:lnTo>
                    <a:pt x="6684264" y="2776855"/>
                  </a:lnTo>
                  <a:lnTo>
                    <a:pt x="477520" y="2776855"/>
                  </a:lnTo>
                  <a:lnTo>
                    <a:pt x="477520" y="2759964"/>
                  </a:lnTo>
                  <a:lnTo>
                    <a:pt x="477520" y="2776855"/>
                  </a:lnTo>
                  <a:cubicBezTo>
                    <a:pt x="213868" y="2776855"/>
                    <a:pt x="0" y="2564765"/>
                    <a:pt x="0" y="2302764"/>
                  </a:cubicBezTo>
                  <a:lnTo>
                    <a:pt x="0" y="474091"/>
                  </a:lnTo>
                  <a:lnTo>
                    <a:pt x="16891" y="474091"/>
                  </a:lnTo>
                  <a:lnTo>
                    <a:pt x="0" y="474091"/>
                  </a:lnTo>
                  <a:moveTo>
                    <a:pt x="33909" y="474091"/>
                  </a:moveTo>
                  <a:lnTo>
                    <a:pt x="33909" y="2302764"/>
                  </a:lnTo>
                  <a:lnTo>
                    <a:pt x="16891" y="2302764"/>
                  </a:lnTo>
                  <a:lnTo>
                    <a:pt x="33909" y="2302764"/>
                  </a:lnTo>
                  <a:cubicBezTo>
                    <a:pt x="33909" y="2545842"/>
                    <a:pt x="232410" y="2743073"/>
                    <a:pt x="477647" y="2743073"/>
                  </a:cubicBezTo>
                  <a:lnTo>
                    <a:pt x="6684264" y="2743073"/>
                  </a:lnTo>
                  <a:cubicBezTo>
                    <a:pt x="6929501" y="2743073"/>
                    <a:pt x="7128002" y="2545842"/>
                    <a:pt x="7128002" y="2302764"/>
                  </a:cubicBezTo>
                  <a:lnTo>
                    <a:pt x="7128002" y="474091"/>
                  </a:lnTo>
                  <a:cubicBezTo>
                    <a:pt x="7128002" y="231013"/>
                    <a:pt x="6929501" y="33782"/>
                    <a:pt x="6684264" y="33782"/>
                  </a:cubicBezTo>
                  <a:lnTo>
                    <a:pt x="477520" y="33782"/>
                  </a:lnTo>
                  <a:lnTo>
                    <a:pt x="477520" y="16891"/>
                  </a:lnTo>
                  <a:lnTo>
                    <a:pt x="477520" y="33909"/>
                  </a:lnTo>
                  <a:cubicBezTo>
                    <a:pt x="232410" y="33909"/>
                    <a:pt x="33909" y="231140"/>
                    <a:pt x="33909" y="474091"/>
                  </a:cubicBezTo>
                  <a:close/>
                </a:path>
              </a:pathLst>
            </a:custGeom>
            <a:solidFill>
              <a:srgbClr val="1C334E"/>
            </a:solidFill>
          </p:spPr>
          <p:txBody>
            <a:bodyPr/>
            <a:lstStyle/>
            <a:p>
              <a:endParaRPr lang="en-GB"/>
            </a:p>
          </p:txBody>
        </p:sp>
      </p:grpSp>
      <p:sp>
        <p:nvSpPr>
          <p:cNvPr id="25" name="Freeform 25"/>
          <p:cNvSpPr/>
          <p:nvPr/>
        </p:nvSpPr>
        <p:spPr>
          <a:xfrm>
            <a:off x="682361" y="344894"/>
            <a:ext cx="17002907" cy="1392335"/>
          </a:xfrm>
          <a:custGeom>
            <a:avLst/>
            <a:gdLst/>
            <a:ahLst/>
            <a:cxnLst/>
            <a:rect l="l" t="t" r="r" b="b"/>
            <a:pathLst>
              <a:path w="17002907" h="1392335">
                <a:moveTo>
                  <a:pt x="0" y="0"/>
                </a:moveTo>
                <a:lnTo>
                  <a:pt x="17002907" y="0"/>
                </a:lnTo>
                <a:lnTo>
                  <a:pt x="17002907" y="1392335"/>
                </a:lnTo>
                <a:lnTo>
                  <a:pt x="0" y="13923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6" name="Freeform 26"/>
          <p:cNvSpPr/>
          <p:nvPr/>
        </p:nvSpPr>
        <p:spPr>
          <a:xfrm>
            <a:off x="430707" y="8357905"/>
            <a:ext cx="1245693" cy="824196"/>
          </a:xfrm>
          <a:custGeom>
            <a:avLst/>
            <a:gdLst/>
            <a:ahLst/>
            <a:cxnLst/>
            <a:rect l="l" t="t" r="r" b="b"/>
            <a:pathLst>
              <a:path w="1797447" h="1280681">
                <a:moveTo>
                  <a:pt x="0" y="0"/>
                </a:moveTo>
                <a:lnTo>
                  <a:pt x="1797447" y="0"/>
                </a:lnTo>
                <a:lnTo>
                  <a:pt x="1797447" y="1280681"/>
                </a:lnTo>
                <a:lnTo>
                  <a:pt x="0" y="128068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27" name="TextBox 27"/>
          <p:cNvSpPr txBox="1"/>
          <p:nvPr/>
        </p:nvSpPr>
        <p:spPr>
          <a:xfrm>
            <a:off x="381000" y="571500"/>
            <a:ext cx="5411796" cy="969620"/>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CHẶNG 3:</a:t>
            </a:r>
          </a:p>
        </p:txBody>
      </p:sp>
      <p:sp>
        <p:nvSpPr>
          <p:cNvPr id="28" name="TextBox 28"/>
          <p:cNvSpPr txBox="1"/>
          <p:nvPr/>
        </p:nvSpPr>
        <p:spPr>
          <a:xfrm>
            <a:off x="5239205" y="508540"/>
            <a:ext cx="11327102" cy="1234985"/>
          </a:xfrm>
          <a:prstGeom prst="rect">
            <a:avLst/>
          </a:prstGeom>
        </p:spPr>
        <p:txBody>
          <a:bodyPr lIns="0" tIns="0" rIns="0" bIns="0" rtlCol="0" anchor="t">
            <a:spAutoFit/>
          </a:bodyPr>
          <a:lstStyle/>
          <a:p>
            <a:pPr algn="just">
              <a:lnSpc>
                <a:spcPts val="4900"/>
              </a:lnSpc>
            </a:pPr>
            <a:r>
              <a:rPr lang="en-US" sz="3500">
                <a:solidFill>
                  <a:srgbClr val="FFFFFF"/>
                </a:solidFill>
                <a:latin typeface="Roboto Condensed"/>
              </a:rPr>
              <a:t>Tìm và nêu ý nghĩa, tác dụng của thành phần chuyển tiếp, thành phần tình thái</a:t>
            </a:r>
          </a:p>
        </p:txBody>
      </p:sp>
      <p:sp>
        <p:nvSpPr>
          <p:cNvPr id="29" name="TextBox 29"/>
          <p:cNvSpPr txBox="1"/>
          <p:nvPr/>
        </p:nvSpPr>
        <p:spPr>
          <a:xfrm>
            <a:off x="1676400" y="7886700"/>
            <a:ext cx="15104762" cy="1853779"/>
          </a:xfrm>
          <a:prstGeom prst="rect">
            <a:avLst/>
          </a:prstGeom>
        </p:spPr>
        <p:txBody>
          <a:bodyPr lIns="0" tIns="0" rIns="0" bIns="0" rtlCol="0" anchor="t">
            <a:spAutoFit/>
          </a:bodyPr>
          <a:lstStyle/>
          <a:p>
            <a:pPr algn="just">
              <a:lnSpc>
                <a:spcPts val="4900"/>
              </a:lnSpc>
            </a:pPr>
            <a:r>
              <a:rPr lang="en-US" sz="3500">
                <a:solidFill>
                  <a:srgbClr val="3D4984"/>
                </a:solidFill>
                <a:latin typeface="Roboto Condensed"/>
              </a:rPr>
              <a:t>Dùng để nêu ý chuyển tiếp giữa những câu kế tiếp nhau (được sắp xếp theo trình tự lô gích nhất định) cùng đề cập đến một nội dung (quan hệ giữa biến đổi khí hậu và hiện tượng nước biển dâng).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6"/>
                                        </p:tgtEl>
                                        <p:attrNameLst>
                                          <p:attrName>ppt_w</p:attrName>
                                        </p:attrNameLst>
                                      </p:cBhvr>
                                      <p:tavLst>
                                        <p:tav tm="0">
                                          <p:val>
                                            <p:strVal val="ppt_w"/>
                                          </p:val>
                                        </p:tav>
                                        <p:tav tm="100000">
                                          <p:val>
                                            <p:fltVal val="0"/>
                                          </p:val>
                                        </p:tav>
                                      </p:tavLst>
                                    </p:anim>
                                    <p:anim calcmode="lin" valueType="num">
                                      <p:cBhvr>
                                        <p:cTn id="13" dur="1000"/>
                                        <p:tgtEl>
                                          <p:spTgt spid="16"/>
                                        </p:tgtEl>
                                        <p:attrNameLst>
                                          <p:attrName>ppt_h</p:attrName>
                                        </p:attrNameLst>
                                      </p:cBhvr>
                                      <p:tavLst>
                                        <p:tav tm="0">
                                          <p:val>
                                            <p:strVal val="ppt_h"/>
                                          </p:val>
                                        </p:tav>
                                        <p:tav tm="100000">
                                          <p:val>
                                            <p:fltVal val="0"/>
                                          </p:val>
                                        </p:tav>
                                      </p:tavLst>
                                    </p:anim>
                                    <p:anim calcmode="lin" valueType="num">
                                      <p:cBhvr>
                                        <p:cTn id="14" dur="1000"/>
                                        <p:tgtEl>
                                          <p:spTgt spid="16"/>
                                        </p:tgtEl>
                                        <p:attrNameLst>
                                          <p:attrName>style.rotation</p:attrName>
                                        </p:attrNameLst>
                                      </p:cBhvr>
                                      <p:tavLst>
                                        <p:tav tm="0">
                                          <p:val>
                                            <p:fltVal val="0"/>
                                          </p:val>
                                        </p:tav>
                                        <p:tav tm="100000">
                                          <p:val>
                                            <p:fltVal val="90"/>
                                          </p:val>
                                        </p:tav>
                                      </p:tavLst>
                                    </p:anim>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19"/>
                                        </p:tgtEl>
                                        <p:attrNameLst>
                                          <p:attrName>ppt_w</p:attrName>
                                        </p:attrNameLst>
                                      </p:cBhvr>
                                      <p:tavLst>
                                        <p:tav tm="0">
                                          <p:val>
                                            <p:strVal val="ppt_w"/>
                                          </p:val>
                                        </p:tav>
                                        <p:tav tm="100000">
                                          <p:val>
                                            <p:fltVal val="0"/>
                                          </p:val>
                                        </p:tav>
                                      </p:tavLst>
                                    </p:anim>
                                    <p:anim calcmode="lin" valueType="num">
                                      <p:cBhvr>
                                        <p:cTn id="21" dur="1000"/>
                                        <p:tgtEl>
                                          <p:spTgt spid="19"/>
                                        </p:tgtEl>
                                        <p:attrNameLst>
                                          <p:attrName>ppt_h</p:attrName>
                                        </p:attrNameLst>
                                      </p:cBhvr>
                                      <p:tavLst>
                                        <p:tav tm="0">
                                          <p:val>
                                            <p:strVal val="ppt_h"/>
                                          </p:val>
                                        </p:tav>
                                        <p:tav tm="100000">
                                          <p:val>
                                            <p:fltVal val="0"/>
                                          </p:val>
                                        </p:tav>
                                      </p:tavLst>
                                    </p:anim>
                                    <p:anim calcmode="lin" valueType="num">
                                      <p:cBhvr>
                                        <p:cTn id="22" dur="1000"/>
                                        <p:tgtEl>
                                          <p:spTgt spid="19"/>
                                        </p:tgtEl>
                                        <p:attrNameLst>
                                          <p:attrName>style.rotation</p:attrName>
                                        </p:attrNameLst>
                                      </p:cBhvr>
                                      <p:tavLst>
                                        <p:tav tm="0">
                                          <p:val>
                                            <p:fltVal val="0"/>
                                          </p:val>
                                        </p:tav>
                                        <p:tav tm="100000">
                                          <p:val>
                                            <p:fltVal val="90"/>
                                          </p:val>
                                        </p:tav>
                                      </p:tavLst>
                                    </p:anim>
                                    <p:animEffect transition="out" filter="fade">
                                      <p:cBhvr>
                                        <p:cTn id="23" dur="1000"/>
                                        <p:tgtEl>
                                          <p:spTgt spid="19"/>
                                        </p:tgtEl>
                                      </p:cBhvr>
                                    </p:animEffect>
                                    <p:set>
                                      <p:cBhvr>
                                        <p:cTn id="24" dur="1" fill="hold">
                                          <p:stCondLst>
                                            <p:cond delay="999"/>
                                          </p:stCondLst>
                                        </p:cTn>
                                        <p:tgtEl>
                                          <p:spTgt spid="19"/>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22"/>
                                        </p:tgtEl>
                                        <p:attrNameLst>
                                          <p:attrName>ppt_w</p:attrName>
                                        </p:attrNameLst>
                                      </p:cBhvr>
                                      <p:tavLst>
                                        <p:tav tm="0">
                                          <p:val>
                                            <p:strVal val="ppt_w"/>
                                          </p:val>
                                        </p:tav>
                                        <p:tav tm="100000">
                                          <p:val>
                                            <p:fltVal val="0"/>
                                          </p:val>
                                        </p:tav>
                                      </p:tavLst>
                                    </p:anim>
                                    <p:anim calcmode="lin" valueType="num">
                                      <p:cBhvr>
                                        <p:cTn id="27" dur="1000"/>
                                        <p:tgtEl>
                                          <p:spTgt spid="22"/>
                                        </p:tgtEl>
                                        <p:attrNameLst>
                                          <p:attrName>ppt_h</p:attrName>
                                        </p:attrNameLst>
                                      </p:cBhvr>
                                      <p:tavLst>
                                        <p:tav tm="0">
                                          <p:val>
                                            <p:strVal val="ppt_h"/>
                                          </p:val>
                                        </p:tav>
                                        <p:tav tm="100000">
                                          <p:val>
                                            <p:fltVal val="0"/>
                                          </p:val>
                                        </p:tav>
                                      </p:tavLst>
                                    </p:anim>
                                    <p:anim calcmode="lin" valueType="num">
                                      <p:cBhvr>
                                        <p:cTn id="28" dur="1000"/>
                                        <p:tgtEl>
                                          <p:spTgt spid="22"/>
                                        </p:tgtEl>
                                        <p:attrNameLst>
                                          <p:attrName>style.rotation</p:attrName>
                                        </p:attrNameLst>
                                      </p:cBhvr>
                                      <p:tavLst>
                                        <p:tav tm="0">
                                          <p:val>
                                            <p:fltVal val="0"/>
                                          </p:val>
                                        </p:tav>
                                        <p:tav tm="100000">
                                          <p:val>
                                            <p:fltVal val="90"/>
                                          </p:val>
                                        </p:tav>
                                      </p:tavLst>
                                    </p:anim>
                                    <p:animEffect transition="out" filter="fade">
                                      <p:cBhvr>
                                        <p:cTn id="29" dur="1000"/>
                                        <p:tgtEl>
                                          <p:spTgt spid="22"/>
                                        </p:tgtEl>
                                      </p:cBhvr>
                                    </p:animEffect>
                                    <p:set>
                                      <p:cBhvr>
                                        <p:cTn id="30" dur="1" fill="hold">
                                          <p:stCondLst>
                                            <p:cond delay="9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462288" y="8591780"/>
            <a:ext cx="985742" cy="1033543"/>
            <a:chOff x="0" y="0"/>
            <a:chExt cx="1314322"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741222" y="9469493"/>
            <a:ext cx="985741" cy="1033543"/>
            <a:chOff x="0" y="0"/>
            <a:chExt cx="1314322"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93452" y="9831734"/>
            <a:ext cx="985742" cy="1033543"/>
            <a:chOff x="0" y="0"/>
            <a:chExt cx="1314322"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790298">
            <a:off x="15316419" y="6887781"/>
            <a:ext cx="4658070" cy="4741038"/>
            <a:chOff x="0" y="0"/>
            <a:chExt cx="6210760" cy="6321384"/>
          </a:xfrm>
        </p:grpSpPr>
        <p:sp>
          <p:nvSpPr>
            <p:cNvPr id="11" name="Freeform 11"/>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a:p>
          </p:txBody>
        </p:sp>
      </p:grpSp>
      <p:graphicFrame>
        <p:nvGraphicFramePr>
          <p:cNvPr id="12" name="Table 12"/>
          <p:cNvGraphicFramePr>
            <a:graphicFrameLocks noGrp="1"/>
          </p:cNvGraphicFramePr>
          <p:nvPr/>
        </p:nvGraphicFramePr>
        <p:xfrm>
          <a:off x="634423" y="2230936"/>
          <a:ext cx="17205325" cy="7581900"/>
        </p:xfrm>
        <a:graphic>
          <a:graphicData uri="http://schemas.openxmlformats.org/drawingml/2006/table">
            <a:tbl>
              <a:tblPr/>
              <a:tblGrid>
                <a:gridCol w="9170292">
                  <a:extLst>
                    <a:ext uri="{9D8B030D-6E8A-4147-A177-3AD203B41FA5}">
                      <a16:colId xmlns:a16="http://schemas.microsoft.com/office/drawing/2014/main" val="20000"/>
                    </a:ext>
                  </a:extLst>
                </a:gridCol>
                <a:gridCol w="2114047">
                  <a:extLst>
                    <a:ext uri="{9D8B030D-6E8A-4147-A177-3AD203B41FA5}">
                      <a16:colId xmlns:a16="http://schemas.microsoft.com/office/drawing/2014/main" val="20001"/>
                    </a:ext>
                  </a:extLst>
                </a:gridCol>
                <a:gridCol w="5920986">
                  <a:extLst>
                    <a:ext uri="{9D8B030D-6E8A-4147-A177-3AD203B41FA5}">
                      <a16:colId xmlns:a16="http://schemas.microsoft.com/office/drawing/2014/main" val="20002"/>
                    </a:ext>
                  </a:extLst>
                </a:gridCol>
              </a:tblGrid>
              <a:tr h="1731104">
                <a:tc>
                  <a:txBody>
                    <a:bodyPr/>
                    <a:lstStyle/>
                    <a:p>
                      <a:pPr algn="ctr">
                        <a:lnSpc>
                          <a:spcPts val="4759"/>
                        </a:lnSpc>
                        <a:defRPr/>
                      </a:pPr>
                      <a:r>
                        <a:rPr lang="en-US" sz="3400">
                          <a:solidFill>
                            <a:srgbClr val="F8F8F8"/>
                          </a:solidFill>
                          <a:latin typeface="Roboto Condensed Bold"/>
                        </a:rPr>
                        <a:t>Câu</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tc>
                  <a:txBody>
                    <a:bodyPr/>
                    <a:lstStyle/>
                    <a:p>
                      <a:pPr algn="ctr">
                        <a:lnSpc>
                          <a:spcPts val="4759"/>
                        </a:lnSpc>
                        <a:defRPr/>
                      </a:pPr>
                      <a:r>
                        <a:rPr lang="en-US" sz="3400">
                          <a:solidFill>
                            <a:srgbClr val="F8F8F8"/>
                          </a:solidFill>
                          <a:latin typeface="Roboto Condensed Bold"/>
                        </a:rPr>
                        <a:t>TPBL</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tc>
                  <a:txBody>
                    <a:bodyPr/>
                    <a:lstStyle/>
                    <a:p>
                      <a:pPr algn="ctr">
                        <a:lnSpc>
                          <a:spcPts val="4759"/>
                        </a:lnSpc>
                        <a:defRPr/>
                      </a:pPr>
                      <a:r>
                        <a:rPr lang="en-US" sz="3400">
                          <a:solidFill>
                            <a:srgbClr val="F8F8F8"/>
                          </a:solidFill>
                          <a:latin typeface="Roboto Condensed Bold"/>
                        </a:rPr>
                        <a:t>Ý nghĩa</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3D4984"/>
                    </a:solidFill>
                  </a:tcPr>
                </a:tc>
                <a:extLst>
                  <a:ext uri="{0D108BD9-81ED-4DB2-BD59-A6C34878D82A}">
                    <a16:rowId xmlns:a16="http://schemas.microsoft.com/office/drawing/2014/main" val="10000"/>
                  </a:ext>
                </a:extLst>
              </a:tr>
              <a:tr h="2851557">
                <a:tc>
                  <a:txBody>
                    <a:bodyPr/>
                    <a:lstStyle/>
                    <a:p>
                      <a:pPr algn="just">
                        <a:lnSpc>
                          <a:spcPts val="4759"/>
                        </a:lnSpc>
                        <a:defRPr/>
                      </a:pPr>
                      <a:r>
                        <a:rPr lang="en-US" sz="3400">
                          <a:solidFill>
                            <a:srgbClr val="000000"/>
                          </a:solidFill>
                          <a:latin typeface="Roboto Condensed Italics"/>
                        </a:rPr>
                        <a:t>c. Người nhà lí trưởng hình như không dám hành hạ một người ốm nặng, sợ hoặc xảy ra sự gì, hắn cứ lóng ngóng, ngơ ngác, muốn nói mà không dám nói. </a:t>
                      </a:r>
                      <a:r>
                        <a:rPr lang="en-US" sz="3400">
                          <a:solidFill>
                            <a:srgbClr val="000000"/>
                          </a:solidFill>
                          <a:latin typeface="Roboto Condensed"/>
                        </a:rPr>
                        <a:t>(Ngô Tất Tố)</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EBCD"/>
                    </a:solidFill>
                  </a:tcPr>
                </a:tc>
                <a:tc>
                  <a:txBody>
                    <a:bodyPr/>
                    <a:lstStyle/>
                    <a:p>
                      <a:pPr algn="ctr">
                        <a:lnSpc>
                          <a:spcPts val="4759"/>
                        </a:lnSpc>
                        <a:defRPr/>
                      </a:pPr>
                      <a:r>
                        <a:rPr lang="en-US" sz="3400">
                          <a:solidFill>
                            <a:srgbClr val="000000"/>
                          </a:solidFill>
                          <a:latin typeface="Roboto Condensed Italics"/>
                        </a:rPr>
                        <a:t>Hình như (Tình thái)</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tc>
                  <a:txBody>
                    <a:bodyPr/>
                    <a:lstStyle/>
                    <a:p>
                      <a:pPr algn="ctr">
                        <a:lnSpc>
                          <a:spcPts val="4759"/>
                        </a:lnSpc>
                        <a:defRPr/>
                      </a:pPr>
                      <a:r>
                        <a:rPr lang="en-US" sz="3400">
                          <a:solidFill>
                            <a:srgbClr val="000000"/>
                          </a:solidFill>
                          <a:latin typeface="Roboto Condensed"/>
                        </a:rPr>
                        <a:t>biểu thị ý phỏng đoán dè dặt về điều nêu sau đó.</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2999239">
                <a:tc>
                  <a:txBody>
                    <a:bodyPr/>
                    <a:lstStyle/>
                    <a:p>
                      <a:pPr algn="just">
                        <a:lnSpc>
                          <a:spcPts val="4759"/>
                        </a:lnSpc>
                        <a:defRPr/>
                      </a:pPr>
                      <a:r>
                        <a:rPr lang="en-US" sz="3400">
                          <a:solidFill>
                            <a:srgbClr val="000000"/>
                          </a:solidFill>
                          <a:latin typeface="Roboto Condensed Italics"/>
                        </a:rPr>
                        <a:t>d. Sơn biết lũ trẻ con các gia đình ấy chắc bây giờ đương đợi mình ở cuối chợ để đánh khăng đánh đáo.</a:t>
                      </a:r>
                      <a:r>
                        <a:rPr lang="en-US" sz="3400">
                          <a:solidFill>
                            <a:srgbClr val="000000"/>
                          </a:solidFill>
                          <a:latin typeface="Roboto Condensed"/>
                        </a:rPr>
                        <a:t> (Thạch Lam)</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EBCD"/>
                    </a:solidFill>
                  </a:tcPr>
                </a:tc>
                <a:tc>
                  <a:txBody>
                    <a:bodyPr/>
                    <a:lstStyle/>
                    <a:p>
                      <a:pPr algn="ctr">
                        <a:lnSpc>
                          <a:spcPts val="4759"/>
                        </a:lnSpc>
                        <a:defRPr/>
                      </a:pPr>
                      <a:r>
                        <a:rPr lang="en-US" sz="3399">
                          <a:solidFill>
                            <a:srgbClr val="000000"/>
                          </a:solidFill>
                          <a:latin typeface="Roboto Condensed Italics"/>
                        </a:rPr>
                        <a:t>chắc</a:t>
                      </a:r>
                      <a:endParaRPr lang="en-US" sz="1100"/>
                    </a:p>
                    <a:p>
                      <a:pPr algn="ctr">
                        <a:lnSpc>
                          <a:spcPts val="4759"/>
                        </a:lnSpc>
                      </a:pPr>
                      <a:r>
                        <a:rPr lang="en-US" sz="3400">
                          <a:solidFill>
                            <a:srgbClr val="000000"/>
                          </a:solidFill>
                          <a:latin typeface="Roboto Condensed Italics"/>
                        </a:rPr>
                        <a:t>(tình thái)</a:t>
                      </a:r>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tc>
                  <a:txBody>
                    <a:bodyPr/>
                    <a:lstStyle/>
                    <a:p>
                      <a:pPr algn="ctr">
                        <a:lnSpc>
                          <a:spcPts val="4759"/>
                        </a:lnSpc>
                        <a:defRPr/>
                      </a:pPr>
                      <a:r>
                        <a:rPr lang="en-US" sz="3400">
                          <a:solidFill>
                            <a:srgbClr val="000000"/>
                          </a:solidFill>
                          <a:latin typeface="Roboto Condensed"/>
                        </a:rPr>
                        <a:t>biểu thị ý phỏng đoán về điều mà người nói (nhân vật Sơn) tin là như vậy.</a:t>
                      </a:r>
                      <a:endParaRPr lang="en-US" sz="1100"/>
                    </a:p>
                  </a:txBody>
                  <a:tcPr marL="190500" marR="190500" marT="190500" marB="190500" anchor="ctr">
                    <a:lnL w="9525" cap="flat" cmpd="sng" algn="ctr">
                      <a:solidFill>
                        <a:srgbClr val="3D4984"/>
                      </a:solidFill>
                      <a:prstDash val="solid"/>
                      <a:round/>
                      <a:headEnd type="none" w="med" len="med"/>
                      <a:tailEnd type="none" w="med" len="med"/>
                    </a:lnL>
                    <a:lnR w="9525" cap="flat" cmpd="sng" algn="ctr">
                      <a:solidFill>
                        <a:srgbClr val="3D4984"/>
                      </a:solidFill>
                      <a:prstDash val="solid"/>
                      <a:round/>
                      <a:headEnd type="none" w="med" len="med"/>
                      <a:tailEnd type="none" w="med" len="med"/>
                    </a:lnR>
                    <a:lnT w="9525" cap="flat" cmpd="sng" algn="ctr">
                      <a:solidFill>
                        <a:srgbClr val="3D4984"/>
                      </a:solidFill>
                      <a:prstDash val="solid"/>
                      <a:round/>
                      <a:headEnd type="none" w="med" len="med"/>
                      <a:tailEnd type="none" w="med" len="med"/>
                    </a:lnT>
                    <a:lnB w="9525" cap="flat" cmpd="sng" algn="ctr">
                      <a:solidFill>
                        <a:srgbClr val="3D4984"/>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bl>
          </a:graphicData>
        </a:graphic>
      </p:graphicFrame>
      <p:grpSp>
        <p:nvGrpSpPr>
          <p:cNvPr id="13" name="Group 13"/>
          <p:cNvGrpSpPr/>
          <p:nvPr/>
        </p:nvGrpSpPr>
        <p:grpSpPr>
          <a:xfrm>
            <a:off x="9829801" y="4610100"/>
            <a:ext cx="2057400" cy="1701800"/>
            <a:chOff x="0" y="0"/>
            <a:chExt cx="2910892" cy="2269067"/>
          </a:xfrm>
        </p:grpSpPr>
        <p:sp>
          <p:nvSpPr>
            <p:cNvPr id="14" name="Freeform 14"/>
            <p:cNvSpPr/>
            <p:nvPr/>
          </p:nvSpPr>
          <p:spPr>
            <a:xfrm>
              <a:off x="16891" y="17018"/>
              <a:ext cx="2877058" cy="2235073"/>
            </a:xfrm>
            <a:custGeom>
              <a:avLst/>
              <a:gdLst/>
              <a:ahLst/>
              <a:cxnLst/>
              <a:rect l="l" t="t" r="r" b="b"/>
              <a:pathLst>
                <a:path w="2877058" h="2235073">
                  <a:moveTo>
                    <a:pt x="0" y="372491"/>
                  </a:moveTo>
                  <a:cubicBezTo>
                    <a:pt x="0" y="166751"/>
                    <a:pt x="167386" y="0"/>
                    <a:pt x="373761" y="0"/>
                  </a:cubicBezTo>
                  <a:lnTo>
                    <a:pt x="2503297" y="0"/>
                  </a:lnTo>
                  <a:cubicBezTo>
                    <a:pt x="2709672" y="0"/>
                    <a:pt x="2877058" y="166751"/>
                    <a:pt x="2877058" y="372491"/>
                  </a:cubicBezTo>
                  <a:lnTo>
                    <a:pt x="2877058" y="1862582"/>
                  </a:lnTo>
                  <a:cubicBezTo>
                    <a:pt x="2877058" y="2068322"/>
                    <a:pt x="2709672" y="2235073"/>
                    <a:pt x="2503297" y="2235073"/>
                  </a:cubicBezTo>
                  <a:lnTo>
                    <a:pt x="373888" y="2235073"/>
                  </a:lnTo>
                  <a:cubicBezTo>
                    <a:pt x="167386" y="2235073"/>
                    <a:pt x="0" y="2068322"/>
                    <a:pt x="0" y="1862582"/>
                  </a:cubicBezTo>
                  <a:close/>
                </a:path>
              </a:pathLst>
            </a:custGeom>
            <a:solidFill>
              <a:srgbClr val="3D4984"/>
            </a:solidFill>
          </p:spPr>
          <p:txBody>
            <a:bodyPr/>
            <a:lstStyle/>
            <a:p>
              <a:endParaRPr lang="en-GB"/>
            </a:p>
          </p:txBody>
        </p:sp>
        <p:sp>
          <p:nvSpPr>
            <p:cNvPr id="15" name="Freeform 15"/>
            <p:cNvSpPr/>
            <p:nvPr/>
          </p:nvSpPr>
          <p:spPr>
            <a:xfrm>
              <a:off x="0" y="0"/>
              <a:ext cx="2910967" cy="2269109"/>
            </a:xfrm>
            <a:custGeom>
              <a:avLst/>
              <a:gdLst/>
              <a:ahLst/>
              <a:cxnLst/>
              <a:rect l="l" t="t" r="r" b="b"/>
              <a:pathLst>
                <a:path w="2910967" h="2269109">
                  <a:moveTo>
                    <a:pt x="0" y="389509"/>
                  </a:moveTo>
                  <a:cubicBezTo>
                    <a:pt x="0" y="174371"/>
                    <a:pt x="175006" y="0"/>
                    <a:pt x="390779" y="0"/>
                  </a:cubicBezTo>
                  <a:lnTo>
                    <a:pt x="2520188" y="0"/>
                  </a:lnTo>
                  <a:lnTo>
                    <a:pt x="2520188" y="16891"/>
                  </a:lnTo>
                  <a:lnTo>
                    <a:pt x="2520188" y="0"/>
                  </a:lnTo>
                  <a:cubicBezTo>
                    <a:pt x="2735961" y="0"/>
                    <a:pt x="2910967" y="174371"/>
                    <a:pt x="2910967" y="389509"/>
                  </a:cubicBezTo>
                  <a:lnTo>
                    <a:pt x="2894076" y="389509"/>
                  </a:lnTo>
                  <a:lnTo>
                    <a:pt x="2910967" y="389509"/>
                  </a:lnTo>
                  <a:lnTo>
                    <a:pt x="2910967" y="1879600"/>
                  </a:lnTo>
                  <a:lnTo>
                    <a:pt x="2894076" y="1879600"/>
                  </a:lnTo>
                  <a:lnTo>
                    <a:pt x="2910967" y="1879600"/>
                  </a:lnTo>
                  <a:cubicBezTo>
                    <a:pt x="2910967" y="2094738"/>
                    <a:pt x="2735961" y="2269109"/>
                    <a:pt x="2520188" y="2269109"/>
                  </a:cubicBezTo>
                  <a:lnTo>
                    <a:pt x="2520188" y="2252218"/>
                  </a:lnTo>
                  <a:lnTo>
                    <a:pt x="2520188" y="2269109"/>
                  </a:lnTo>
                  <a:lnTo>
                    <a:pt x="390779" y="2269109"/>
                  </a:lnTo>
                  <a:lnTo>
                    <a:pt x="390779" y="2252218"/>
                  </a:lnTo>
                  <a:lnTo>
                    <a:pt x="390779" y="2269109"/>
                  </a:lnTo>
                  <a:cubicBezTo>
                    <a:pt x="175006"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675" y="2235200"/>
                    <a:pt x="390779" y="2235200"/>
                  </a:cubicBezTo>
                  <a:lnTo>
                    <a:pt x="2520188" y="2235200"/>
                  </a:lnTo>
                  <a:cubicBezTo>
                    <a:pt x="2717292" y="2235200"/>
                    <a:pt x="2877058" y="2075942"/>
                    <a:pt x="2877058" y="1879600"/>
                  </a:cubicBezTo>
                  <a:lnTo>
                    <a:pt x="2877058" y="389509"/>
                  </a:lnTo>
                  <a:cubicBezTo>
                    <a:pt x="2877058" y="193167"/>
                    <a:pt x="2717292" y="33909"/>
                    <a:pt x="2520188" y="33909"/>
                  </a:cubicBezTo>
                  <a:lnTo>
                    <a:pt x="390779" y="33909"/>
                  </a:lnTo>
                  <a:lnTo>
                    <a:pt x="390779" y="16891"/>
                  </a:lnTo>
                  <a:lnTo>
                    <a:pt x="390779" y="33909"/>
                  </a:lnTo>
                  <a:cubicBezTo>
                    <a:pt x="193675" y="33909"/>
                    <a:pt x="33909" y="193167"/>
                    <a:pt x="33909" y="389509"/>
                  </a:cubicBezTo>
                  <a:close/>
                </a:path>
              </a:pathLst>
            </a:custGeom>
            <a:solidFill>
              <a:srgbClr val="1C334E"/>
            </a:solidFill>
          </p:spPr>
          <p:txBody>
            <a:bodyPr/>
            <a:lstStyle/>
            <a:p>
              <a:endParaRPr lang="en-GB"/>
            </a:p>
          </p:txBody>
        </p:sp>
      </p:grpSp>
      <p:grpSp>
        <p:nvGrpSpPr>
          <p:cNvPr id="16" name="Group 16"/>
          <p:cNvGrpSpPr/>
          <p:nvPr/>
        </p:nvGrpSpPr>
        <p:grpSpPr>
          <a:xfrm>
            <a:off x="12039600" y="4381500"/>
            <a:ext cx="5715000" cy="2082700"/>
            <a:chOff x="0" y="0"/>
            <a:chExt cx="7161887" cy="2776933"/>
          </a:xfrm>
        </p:grpSpPr>
        <p:sp>
          <p:nvSpPr>
            <p:cNvPr id="17" name="Freeform 17"/>
            <p:cNvSpPr/>
            <p:nvPr/>
          </p:nvSpPr>
          <p:spPr>
            <a:xfrm>
              <a:off x="16891" y="16891"/>
              <a:ext cx="7128002" cy="2743073"/>
            </a:xfrm>
            <a:custGeom>
              <a:avLst/>
              <a:gdLst/>
              <a:ahLst/>
              <a:cxnLst/>
              <a:rect l="l" t="t" r="r" b="b"/>
              <a:pathLst>
                <a:path w="7128002" h="2743073">
                  <a:moveTo>
                    <a:pt x="0" y="457200"/>
                  </a:moveTo>
                  <a:cubicBezTo>
                    <a:pt x="0" y="204724"/>
                    <a:pt x="206248" y="0"/>
                    <a:pt x="460629" y="0"/>
                  </a:cubicBezTo>
                  <a:lnTo>
                    <a:pt x="6667373" y="0"/>
                  </a:lnTo>
                  <a:cubicBezTo>
                    <a:pt x="6921754" y="0"/>
                    <a:pt x="7128002" y="204724"/>
                    <a:pt x="7128002" y="457200"/>
                  </a:cubicBezTo>
                  <a:lnTo>
                    <a:pt x="7128002" y="2285873"/>
                  </a:lnTo>
                  <a:cubicBezTo>
                    <a:pt x="7128002" y="2538349"/>
                    <a:pt x="6921754" y="2743073"/>
                    <a:pt x="6667373" y="2743073"/>
                  </a:cubicBezTo>
                  <a:lnTo>
                    <a:pt x="460629" y="2743073"/>
                  </a:lnTo>
                  <a:cubicBezTo>
                    <a:pt x="206248" y="2743073"/>
                    <a:pt x="0" y="2538349"/>
                    <a:pt x="0" y="2285873"/>
                  </a:cubicBezTo>
                  <a:close/>
                </a:path>
              </a:pathLst>
            </a:custGeom>
            <a:solidFill>
              <a:srgbClr val="3D4984"/>
            </a:solidFill>
          </p:spPr>
          <p:txBody>
            <a:bodyPr/>
            <a:lstStyle/>
            <a:p>
              <a:endParaRPr lang="en-GB"/>
            </a:p>
          </p:txBody>
        </p:sp>
        <p:sp>
          <p:nvSpPr>
            <p:cNvPr id="18" name="Freeform 18"/>
            <p:cNvSpPr/>
            <p:nvPr/>
          </p:nvSpPr>
          <p:spPr>
            <a:xfrm>
              <a:off x="0" y="0"/>
              <a:ext cx="7161784" cy="2776855"/>
            </a:xfrm>
            <a:custGeom>
              <a:avLst/>
              <a:gdLst/>
              <a:ahLst/>
              <a:cxnLst/>
              <a:rect l="l" t="t" r="r" b="b"/>
              <a:pathLst>
                <a:path w="7161784" h="2776855">
                  <a:moveTo>
                    <a:pt x="0" y="474091"/>
                  </a:moveTo>
                  <a:cubicBezTo>
                    <a:pt x="0" y="212090"/>
                    <a:pt x="213995" y="0"/>
                    <a:pt x="477520" y="0"/>
                  </a:cubicBezTo>
                  <a:lnTo>
                    <a:pt x="6684264" y="0"/>
                  </a:lnTo>
                  <a:lnTo>
                    <a:pt x="6684264" y="16891"/>
                  </a:lnTo>
                  <a:lnTo>
                    <a:pt x="6684264" y="0"/>
                  </a:lnTo>
                  <a:cubicBezTo>
                    <a:pt x="6947916" y="0"/>
                    <a:pt x="7161784" y="212090"/>
                    <a:pt x="7161784" y="474091"/>
                  </a:cubicBezTo>
                  <a:lnTo>
                    <a:pt x="7144893" y="474091"/>
                  </a:lnTo>
                  <a:lnTo>
                    <a:pt x="7161784" y="474091"/>
                  </a:lnTo>
                  <a:lnTo>
                    <a:pt x="7161784" y="2302764"/>
                  </a:lnTo>
                  <a:lnTo>
                    <a:pt x="7144893" y="2302764"/>
                  </a:lnTo>
                  <a:lnTo>
                    <a:pt x="7161784" y="2302764"/>
                  </a:lnTo>
                  <a:cubicBezTo>
                    <a:pt x="7161784" y="2564765"/>
                    <a:pt x="6947789" y="2776855"/>
                    <a:pt x="6684264" y="2776855"/>
                  </a:cubicBezTo>
                  <a:lnTo>
                    <a:pt x="6684264" y="2759964"/>
                  </a:lnTo>
                  <a:lnTo>
                    <a:pt x="6684264" y="2776855"/>
                  </a:lnTo>
                  <a:lnTo>
                    <a:pt x="477520" y="2776855"/>
                  </a:lnTo>
                  <a:lnTo>
                    <a:pt x="477520" y="2759964"/>
                  </a:lnTo>
                  <a:lnTo>
                    <a:pt x="477520" y="2776855"/>
                  </a:lnTo>
                  <a:cubicBezTo>
                    <a:pt x="213868" y="2776855"/>
                    <a:pt x="0" y="2564765"/>
                    <a:pt x="0" y="2302764"/>
                  </a:cubicBezTo>
                  <a:lnTo>
                    <a:pt x="0" y="474091"/>
                  </a:lnTo>
                  <a:lnTo>
                    <a:pt x="16891" y="474091"/>
                  </a:lnTo>
                  <a:lnTo>
                    <a:pt x="0" y="474091"/>
                  </a:lnTo>
                  <a:moveTo>
                    <a:pt x="33909" y="474091"/>
                  </a:moveTo>
                  <a:lnTo>
                    <a:pt x="33909" y="2302764"/>
                  </a:lnTo>
                  <a:lnTo>
                    <a:pt x="16891" y="2302764"/>
                  </a:lnTo>
                  <a:lnTo>
                    <a:pt x="33909" y="2302764"/>
                  </a:lnTo>
                  <a:cubicBezTo>
                    <a:pt x="33909" y="2545842"/>
                    <a:pt x="232410" y="2743073"/>
                    <a:pt x="477647" y="2743073"/>
                  </a:cubicBezTo>
                  <a:lnTo>
                    <a:pt x="6684264" y="2743073"/>
                  </a:lnTo>
                  <a:cubicBezTo>
                    <a:pt x="6929501" y="2743073"/>
                    <a:pt x="7128002" y="2545842"/>
                    <a:pt x="7128002" y="2302764"/>
                  </a:cubicBezTo>
                  <a:lnTo>
                    <a:pt x="7128002" y="474091"/>
                  </a:lnTo>
                  <a:cubicBezTo>
                    <a:pt x="7128002" y="231013"/>
                    <a:pt x="6929501" y="33782"/>
                    <a:pt x="6684264" y="33782"/>
                  </a:cubicBezTo>
                  <a:lnTo>
                    <a:pt x="477520" y="33782"/>
                  </a:lnTo>
                  <a:lnTo>
                    <a:pt x="477520" y="16891"/>
                  </a:lnTo>
                  <a:lnTo>
                    <a:pt x="477520" y="33909"/>
                  </a:lnTo>
                  <a:cubicBezTo>
                    <a:pt x="232410" y="33909"/>
                    <a:pt x="33909" y="231140"/>
                    <a:pt x="33909" y="474091"/>
                  </a:cubicBezTo>
                  <a:close/>
                </a:path>
              </a:pathLst>
            </a:custGeom>
            <a:solidFill>
              <a:srgbClr val="1C334E"/>
            </a:solidFill>
          </p:spPr>
          <p:txBody>
            <a:bodyPr/>
            <a:lstStyle/>
            <a:p>
              <a:endParaRPr lang="en-GB"/>
            </a:p>
          </p:txBody>
        </p:sp>
      </p:grpSp>
      <p:grpSp>
        <p:nvGrpSpPr>
          <p:cNvPr id="19" name="Group 19"/>
          <p:cNvGrpSpPr/>
          <p:nvPr/>
        </p:nvGrpSpPr>
        <p:grpSpPr>
          <a:xfrm>
            <a:off x="9829801" y="7581900"/>
            <a:ext cx="2057400" cy="1701800"/>
            <a:chOff x="0" y="0"/>
            <a:chExt cx="2910892" cy="2269067"/>
          </a:xfrm>
        </p:grpSpPr>
        <p:sp>
          <p:nvSpPr>
            <p:cNvPr id="20" name="Freeform 20"/>
            <p:cNvSpPr/>
            <p:nvPr/>
          </p:nvSpPr>
          <p:spPr>
            <a:xfrm>
              <a:off x="16891" y="17018"/>
              <a:ext cx="2877058" cy="2235073"/>
            </a:xfrm>
            <a:custGeom>
              <a:avLst/>
              <a:gdLst/>
              <a:ahLst/>
              <a:cxnLst/>
              <a:rect l="l" t="t" r="r" b="b"/>
              <a:pathLst>
                <a:path w="2877058" h="2235073">
                  <a:moveTo>
                    <a:pt x="0" y="372491"/>
                  </a:moveTo>
                  <a:cubicBezTo>
                    <a:pt x="0" y="166751"/>
                    <a:pt x="167386" y="0"/>
                    <a:pt x="373761" y="0"/>
                  </a:cubicBezTo>
                  <a:lnTo>
                    <a:pt x="2503297" y="0"/>
                  </a:lnTo>
                  <a:cubicBezTo>
                    <a:pt x="2709672" y="0"/>
                    <a:pt x="2877058" y="166751"/>
                    <a:pt x="2877058" y="372491"/>
                  </a:cubicBezTo>
                  <a:lnTo>
                    <a:pt x="2877058" y="1862582"/>
                  </a:lnTo>
                  <a:cubicBezTo>
                    <a:pt x="2877058" y="2068322"/>
                    <a:pt x="2709672" y="2235073"/>
                    <a:pt x="2503297" y="2235073"/>
                  </a:cubicBezTo>
                  <a:lnTo>
                    <a:pt x="373888" y="2235073"/>
                  </a:lnTo>
                  <a:cubicBezTo>
                    <a:pt x="167386" y="2235073"/>
                    <a:pt x="0" y="2068322"/>
                    <a:pt x="0" y="1862582"/>
                  </a:cubicBezTo>
                  <a:close/>
                </a:path>
              </a:pathLst>
            </a:custGeom>
            <a:solidFill>
              <a:srgbClr val="3D4984"/>
            </a:solidFill>
          </p:spPr>
          <p:txBody>
            <a:bodyPr/>
            <a:lstStyle/>
            <a:p>
              <a:endParaRPr lang="en-GB"/>
            </a:p>
          </p:txBody>
        </p:sp>
        <p:sp>
          <p:nvSpPr>
            <p:cNvPr id="21" name="Freeform 21"/>
            <p:cNvSpPr/>
            <p:nvPr/>
          </p:nvSpPr>
          <p:spPr>
            <a:xfrm>
              <a:off x="0" y="0"/>
              <a:ext cx="2910967" cy="2269109"/>
            </a:xfrm>
            <a:custGeom>
              <a:avLst/>
              <a:gdLst/>
              <a:ahLst/>
              <a:cxnLst/>
              <a:rect l="l" t="t" r="r" b="b"/>
              <a:pathLst>
                <a:path w="2910967" h="2269109">
                  <a:moveTo>
                    <a:pt x="0" y="389509"/>
                  </a:moveTo>
                  <a:cubicBezTo>
                    <a:pt x="0" y="174371"/>
                    <a:pt x="175006" y="0"/>
                    <a:pt x="390779" y="0"/>
                  </a:cubicBezTo>
                  <a:lnTo>
                    <a:pt x="2520188" y="0"/>
                  </a:lnTo>
                  <a:lnTo>
                    <a:pt x="2520188" y="16891"/>
                  </a:lnTo>
                  <a:lnTo>
                    <a:pt x="2520188" y="0"/>
                  </a:lnTo>
                  <a:cubicBezTo>
                    <a:pt x="2735961" y="0"/>
                    <a:pt x="2910967" y="174371"/>
                    <a:pt x="2910967" y="389509"/>
                  </a:cubicBezTo>
                  <a:lnTo>
                    <a:pt x="2894076" y="389509"/>
                  </a:lnTo>
                  <a:lnTo>
                    <a:pt x="2910967" y="389509"/>
                  </a:lnTo>
                  <a:lnTo>
                    <a:pt x="2910967" y="1879600"/>
                  </a:lnTo>
                  <a:lnTo>
                    <a:pt x="2894076" y="1879600"/>
                  </a:lnTo>
                  <a:lnTo>
                    <a:pt x="2910967" y="1879600"/>
                  </a:lnTo>
                  <a:cubicBezTo>
                    <a:pt x="2910967" y="2094738"/>
                    <a:pt x="2735961" y="2269109"/>
                    <a:pt x="2520188" y="2269109"/>
                  </a:cubicBezTo>
                  <a:lnTo>
                    <a:pt x="2520188" y="2252218"/>
                  </a:lnTo>
                  <a:lnTo>
                    <a:pt x="2520188" y="2269109"/>
                  </a:lnTo>
                  <a:lnTo>
                    <a:pt x="390779" y="2269109"/>
                  </a:lnTo>
                  <a:lnTo>
                    <a:pt x="390779" y="2252218"/>
                  </a:lnTo>
                  <a:lnTo>
                    <a:pt x="390779" y="2269109"/>
                  </a:lnTo>
                  <a:cubicBezTo>
                    <a:pt x="175006"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675" y="2235200"/>
                    <a:pt x="390779" y="2235200"/>
                  </a:cubicBezTo>
                  <a:lnTo>
                    <a:pt x="2520188" y="2235200"/>
                  </a:lnTo>
                  <a:cubicBezTo>
                    <a:pt x="2717292" y="2235200"/>
                    <a:pt x="2877058" y="2075942"/>
                    <a:pt x="2877058" y="1879600"/>
                  </a:cubicBezTo>
                  <a:lnTo>
                    <a:pt x="2877058" y="389509"/>
                  </a:lnTo>
                  <a:cubicBezTo>
                    <a:pt x="2877058" y="193167"/>
                    <a:pt x="2717292" y="33909"/>
                    <a:pt x="2520188" y="33909"/>
                  </a:cubicBezTo>
                  <a:lnTo>
                    <a:pt x="390779" y="33909"/>
                  </a:lnTo>
                  <a:lnTo>
                    <a:pt x="390779" y="16891"/>
                  </a:lnTo>
                  <a:lnTo>
                    <a:pt x="390779" y="33909"/>
                  </a:lnTo>
                  <a:cubicBezTo>
                    <a:pt x="193675" y="33909"/>
                    <a:pt x="33909" y="193167"/>
                    <a:pt x="33909" y="389509"/>
                  </a:cubicBezTo>
                  <a:close/>
                </a:path>
              </a:pathLst>
            </a:custGeom>
            <a:solidFill>
              <a:srgbClr val="1C334E"/>
            </a:solidFill>
          </p:spPr>
          <p:txBody>
            <a:bodyPr/>
            <a:lstStyle/>
            <a:p>
              <a:endParaRPr lang="en-GB"/>
            </a:p>
          </p:txBody>
        </p:sp>
      </p:grpSp>
      <p:grpSp>
        <p:nvGrpSpPr>
          <p:cNvPr id="22" name="Group 22"/>
          <p:cNvGrpSpPr/>
          <p:nvPr/>
        </p:nvGrpSpPr>
        <p:grpSpPr>
          <a:xfrm>
            <a:off x="12115800" y="7353300"/>
            <a:ext cx="5638800" cy="2082700"/>
            <a:chOff x="0" y="0"/>
            <a:chExt cx="7161887" cy="2776933"/>
          </a:xfrm>
        </p:grpSpPr>
        <p:sp>
          <p:nvSpPr>
            <p:cNvPr id="23" name="Freeform 23"/>
            <p:cNvSpPr/>
            <p:nvPr/>
          </p:nvSpPr>
          <p:spPr>
            <a:xfrm>
              <a:off x="16891" y="16891"/>
              <a:ext cx="7128002" cy="2743073"/>
            </a:xfrm>
            <a:custGeom>
              <a:avLst/>
              <a:gdLst/>
              <a:ahLst/>
              <a:cxnLst/>
              <a:rect l="l" t="t" r="r" b="b"/>
              <a:pathLst>
                <a:path w="7128002" h="2743073">
                  <a:moveTo>
                    <a:pt x="0" y="457200"/>
                  </a:moveTo>
                  <a:cubicBezTo>
                    <a:pt x="0" y="204724"/>
                    <a:pt x="206248" y="0"/>
                    <a:pt x="460629" y="0"/>
                  </a:cubicBezTo>
                  <a:lnTo>
                    <a:pt x="6667373" y="0"/>
                  </a:lnTo>
                  <a:cubicBezTo>
                    <a:pt x="6921754" y="0"/>
                    <a:pt x="7128002" y="204724"/>
                    <a:pt x="7128002" y="457200"/>
                  </a:cubicBezTo>
                  <a:lnTo>
                    <a:pt x="7128002" y="2285873"/>
                  </a:lnTo>
                  <a:cubicBezTo>
                    <a:pt x="7128002" y="2538349"/>
                    <a:pt x="6921754" y="2743073"/>
                    <a:pt x="6667373" y="2743073"/>
                  </a:cubicBezTo>
                  <a:lnTo>
                    <a:pt x="460629" y="2743073"/>
                  </a:lnTo>
                  <a:cubicBezTo>
                    <a:pt x="206248" y="2743073"/>
                    <a:pt x="0" y="2538349"/>
                    <a:pt x="0" y="2285873"/>
                  </a:cubicBezTo>
                  <a:close/>
                </a:path>
              </a:pathLst>
            </a:custGeom>
            <a:solidFill>
              <a:srgbClr val="3D4984"/>
            </a:solidFill>
          </p:spPr>
          <p:txBody>
            <a:bodyPr/>
            <a:lstStyle/>
            <a:p>
              <a:endParaRPr lang="en-GB"/>
            </a:p>
          </p:txBody>
        </p:sp>
        <p:sp>
          <p:nvSpPr>
            <p:cNvPr id="24" name="Freeform 24"/>
            <p:cNvSpPr/>
            <p:nvPr/>
          </p:nvSpPr>
          <p:spPr>
            <a:xfrm>
              <a:off x="0" y="0"/>
              <a:ext cx="7161784" cy="2776855"/>
            </a:xfrm>
            <a:custGeom>
              <a:avLst/>
              <a:gdLst/>
              <a:ahLst/>
              <a:cxnLst/>
              <a:rect l="l" t="t" r="r" b="b"/>
              <a:pathLst>
                <a:path w="7161784" h="2776855">
                  <a:moveTo>
                    <a:pt x="0" y="474091"/>
                  </a:moveTo>
                  <a:cubicBezTo>
                    <a:pt x="0" y="212090"/>
                    <a:pt x="213995" y="0"/>
                    <a:pt x="477520" y="0"/>
                  </a:cubicBezTo>
                  <a:lnTo>
                    <a:pt x="6684264" y="0"/>
                  </a:lnTo>
                  <a:lnTo>
                    <a:pt x="6684264" y="16891"/>
                  </a:lnTo>
                  <a:lnTo>
                    <a:pt x="6684264" y="0"/>
                  </a:lnTo>
                  <a:cubicBezTo>
                    <a:pt x="6947916" y="0"/>
                    <a:pt x="7161784" y="212090"/>
                    <a:pt x="7161784" y="474091"/>
                  </a:cubicBezTo>
                  <a:lnTo>
                    <a:pt x="7144893" y="474091"/>
                  </a:lnTo>
                  <a:lnTo>
                    <a:pt x="7161784" y="474091"/>
                  </a:lnTo>
                  <a:lnTo>
                    <a:pt x="7161784" y="2302764"/>
                  </a:lnTo>
                  <a:lnTo>
                    <a:pt x="7144893" y="2302764"/>
                  </a:lnTo>
                  <a:lnTo>
                    <a:pt x="7161784" y="2302764"/>
                  </a:lnTo>
                  <a:cubicBezTo>
                    <a:pt x="7161784" y="2564765"/>
                    <a:pt x="6947789" y="2776855"/>
                    <a:pt x="6684264" y="2776855"/>
                  </a:cubicBezTo>
                  <a:lnTo>
                    <a:pt x="6684264" y="2759964"/>
                  </a:lnTo>
                  <a:lnTo>
                    <a:pt x="6684264" y="2776855"/>
                  </a:lnTo>
                  <a:lnTo>
                    <a:pt x="477520" y="2776855"/>
                  </a:lnTo>
                  <a:lnTo>
                    <a:pt x="477520" y="2759964"/>
                  </a:lnTo>
                  <a:lnTo>
                    <a:pt x="477520" y="2776855"/>
                  </a:lnTo>
                  <a:cubicBezTo>
                    <a:pt x="213868" y="2776855"/>
                    <a:pt x="0" y="2564765"/>
                    <a:pt x="0" y="2302764"/>
                  </a:cubicBezTo>
                  <a:lnTo>
                    <a:pt x="0" y="474091"/>
                  </a:lnTo>
                  <a:lnTo>
                    <a:pt x="16891" y="474091"/>
                  </a:lnTo>
                  <a:lnTo>
                    <a:pt x="0" y="474091"/>
                  </a:lnTo>
                  <a:moveTo>
                    <a:pt x="33909" y="474091"/>
                  </a:moveTo>
                  <a:lnTo>
                    <a:pt x="33909" y="2302764"/>
                  </a:lnTo>
                  <a:lnTo>
                    <a:pt x="16891" y="2302764"/>
                  </a:lnTo>
                  <a:lnTo>
                    <a:pt x="33909" y="2302764"/>
                  </a:lnTo>
                  <a:cubicBezTo>
                    <a:pt x="33909" y="2545842"/>
                    <a:pt x="232410" y="2743073"/>
                    <a:pt x="477647" y="2743073"/>
                  </a:cubicBezTo>
                  <a:lnTo>
                    <a:pt x="6684264" y="2743073"/>
                  </a:lnTo>
                  <a:cubicBezTo>
                    <a:pt x="6929501" y="2743073"/>
                    <a:pt x="7128002" y="2545842"/>
                    <a:pt x="7128002" y="2302764"/>
                  </a:cubicBezTo>
                  <a:lnTo>
                    <a:pt x="7128002" y="474091"/>
                  </a:lnTo>
                  <a:cubicBezTo>
                    <a:pt x="7128002" y="231013"/>
                    <a:pt x="6929501" y="33782"/>
                    <a:pt x="6684264" y="33782"/>
                  </a:cubicBezTo>
                  <a:lnTo>
                    <a:pt x="477520" y="33782"/>
                  </a:lnTo>
                  <a:lnTo>
                    <a:pt x="477520" y="16891"/>
                  </a:lnTo>
                  <a:lnTo>
                    <a:pt x="477520" y="33909"/>
                  </a:lnTo>
                  <a:cubicBezTo>
                    <a:pt x="232410" y="33909"/>
                    <a:pt x="33909" y="231140"/>
                    <a:pt x="33909" y="474091"/>
                  </a:cubicBezTo>
                  <a:close/>
                </a:path>
              </a:pathLst>
            </a:custGeom>
            <a:solidFill>
              <a:srgbClr val="1C334E"/>
            </a:solidFill>
          </p:spPr>
          <p:txBody>
            <a:bodyPr/>
            <a:lstStyle/>
            <a:p>
              <a:endParaRPr lang="en-GB"/>
            </a:p>
          </p:txBody>
        </p:sp>
      </p:grpSp>
      <p:sp>
        <p:nvSpPr>
          <p:cNvPr id="25" name="Freeform 25"/>
          <p:cNvSpPr/>
          <p:nvPr/>
        </p:nvSpPr>
        <p:spPr>
          <a:xfrm>
            <a:off x="682361" y="344894"/>
            <a:ext cx="17002907" cy="1392335"/>
          </a:xfrm>
          <a:custGeom>
            <a:avLst/>
            <a:gdLst/>
            <a:ahLst/>
            <a:cxnLst/>
            <a:rect l="l" t="t" r="r" b="b"/>
            <a:pathLst>
              <a:path w="17002907" h="1392335">
                <a:moveTo>
                  <a:pt x="0" y="0"/>
                </a:moveTo>
                <a:lnTo>
                  <a:pt x="17002907" y="0"/>
                </a:lnTo>
                <a:lnTo>
                  <a:pt x="17002907" y="1392335"/>
                </a:lnTo>
                <a:lnTo>
                  <a:pt x="0" y="13923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6" name="TextBox 26"/>
          <p:cNvSpPr txBox="1"/>
          <p:nvPr/>
        </p:nvSpPr>
        <p:spPr>
          <a:xfrm>
            <a:off x="381000" y="647700"/>
            <a:ext cx="5411796" cy="969620"/>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CHẶNG 3:</a:t>
            </a:r>
          </a:p>
        </p:txBody>
      </p:sp>
      <p:sp>
        <p:nvSpPr>
          <p:cNvPr id="27" name="TextBox 27"/>
          <p:cNvSpPr txBox="1"/>
          <p:nvPr/>
        </p:nvSpPr>
        <p:spPr>
          <a:xfrm>
            <a:off x="5239205" y="508540"/>
            <a:ext cx="11327102" cy="1234985"/>
          </a:xfrm>
          <a:prstGeom prst="rect">
            <a:avLst/>
          </a:prstGeom>
        </p:spPr>
        <p:txBody>
          <a:bodyPr lIns="0" tIns="0" rIns="0" bIns="0" rtlCol="0" anchor="t">
            <a:spAutoFit/>
          </a:bodyPr>
          <a:lstStyle/>
          <a:p>
            <a:pPr algn="just">
              <a:lnSpc>
                <a:spcPts val="4900"/>
              </a:lnSpc>
            </a:pPr>
            <a:r>
              <a:rPr lang="en-US" sz="3500">
                <a:solidFill>
                  <a:srgbClr val="FFFFFF"/>
                </a:solidFill>
                <a:latin typeface="Roboto Condensed"/>
              </a:rPr>
              <a:t>Tìm và nêu ý nghĩa, tác dụng của thành phần chuyển tiếp, thành phần tình thái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6"/>
                                        </p:tgtEl>
                                        <p:attrNameLst>
                                          <p:attrName>ppt_w</p:attrName>
                                        </p:attrNameLst>
                                      </p:cBhvr>
                                      <p:tavLst>
                                        <p:tav tm="0">
                                          <p:val>
                                            <p:strVal val="ppt_w"/>
                                          </p:val>
                                        </p:tav>
                                        <p:tav tm="100000">
                                          <p:val>
                                            <p:fltVal val="0"/>
                                          </p:val>
                                        </p:tav>
                                      </p:tavLst>
                                    </p:anim>
                                    <p:anim calcmode="lin" valueType="num">
                                      <p:cBhvr>
                                        <p:cTn id="13" dur="1000"/>
                                        <p:tgtEl>
                                          <p:spTgt spid="16"/>
                                        </p:tgtEl>
                                        <p:attrNameLst>
                                          <p:attrName>ppt_h</p:attrName>
                                        </p:attrNameLst>
                                      </p:cBhvr>
                                      <p:tavLst>
                                        <p:tav tm="0">
                                          <p:val>
                                            <p:strVal val="ppt_h"/>
                                          </p:val>
                                        </p:tav>
                                        <p:tav tm="100000">
                                          <p:val>
                                            <p:fltVal val="0"/>
                                          </p:val>
                                        </p:tav>
                                      </p:tavLst>
                                    </p:anim>
                                    <p:anim calcmode="lin" valueType="num">
                                      <p:cBhvr>
                                        <p:cTn id="14" dur="1000"/>
                                        <p:tgtEl>
                                          <p:spTgt spid="16"/>
                                        </p:tgtEl>
                                        <p:attrNameLst>
                                          <p:attrName>style.rotation</p:attrName>
                                        </p:attrNameLst>
                                      </p:cBhvr>
                                      <p:tavLst>
                                        <p:tav tm="0">
                                          <p:val>
                                            <p:fltVal val="0"/>
                                          </p:val>
                                        </p:tav>
                                        <p:tav tm="100000">
                                          <p:val>
                                            <p:fltVal val="90"/>
                                          </p:val>
                                        </p:tav>
                                      </p:tavLst>
                                    </p:anim>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462288" y="8591780"/>
            <a:ext cx="985742" cy="1033543"/>
            <a:chOff x="0" y="0"/>
            <a:chExt cx="1314322"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741222" y="9469493"/>
            <a:ext cx="985741" cy="1033543"/>
            <a:chOff x="0" y="0"/>
            <a:chExt cx="1314322"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93452" y="9831734"/>
            <a:ext cx="985742" cy="1033543"/>
            <a:chOff x="0" y="0"/>
            <a:chExt cx="1314322"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790298">
            <a:off x="15316419" y="6887781"/>
            <a:ext cx="4658070" cy="4741038"/>
            <a:chOff x="0" y="0"/>
            <a:chExt cx="6210760" cy="6321384"/>
          </a:xfrm>
        </p:grpSpPr>
        <p:sp>
          <p:nvSpPr>
            <p:cNvPr id="11" name="Freeform 11"/>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6"/>
              <a:stretch>
                <a:fillRect l="-73" r="-72"/>
              </a:stretch>
            </a:blipFill>
          </p:spPr>
          <p:txBody>
            <a:bodyPr/>
            <a:lstStyle/>
            <a:p>
              <a:endParaRPr lang="en-GB"/>
            </a:p>
          </p:txBody>
        </p:sp>
      </p:grpSp>
      <p:graphicFrame>
        <p:nvGraphicFramePr>
          <p:cNvPr id="12" name="Table 12"/>
          <p:cNvGraphicFramePr>
            <a:graphicFrameLocks noGrp="1"/>
          </p:cNvGraphicFramePr>
          <p:nvPr/>
        </p:nvGraphicFramePr>
        <p:xfrm>
          <a:off x="594323" y="2577311"/>
          <a:ext cx="17099354" cy="6984951"/>
        </p:xfrm>
        <a:graphic>
          <a:graphicData uri="http://schemas.openxmlformats.org/drawingml/2006/table">
            <a:tbl>
              <a:tblPr/>
              <a:tblGrid>
                <a:gridCol w="9033433">
                  <a:extLst>
                    <a:ext uri="{9D8B030D-6E8A-4147-A177-3AD203B41FA5}">
                      <a16:colId xmlns:a16="http://schemas.microsoft.com/office/drawing/2014/main" val="20000"/>
                    </a:ext>
                  </a:extLst>
                </a:gridCol>
                <a:gridCol w="2244615">
                  <a:extLst>
                    <a:ext uri="{9D8B030D-6E8A-4147-A177-3AD203B41FA5}">
                      <a16:colId xmlns:a16="http://schemas.microsoft.com/office/drawing/2014/main" val="20001"/>
                    </a:ext>
                  </a:extLst>
                </a:gridCol>
                <a:gridCol w="5821306">
                  <a:extLst>
                    <a:ext uri="{9D8B030D-6E8A-4147-A177-3AD203B41FA5}">
                      <a16:colId xmlns:a16="http://schemas.microsoft.com/office/drawing/2014/main" val="20002"/>
                    </a:ext>
                  </a:extLst>
                </a:gridCol>
              </a:tblGrid>
              <a:tr h="1728929">
                <a:tc>
                  <a:txBody>
                    <a:bodyPr/>
                    <a:lstStyle/>
                    <a:p>
                      <a:pPr algn="ctr">
                        <a:lnSpc>
                          <a:spcPts val="4759"/>
                        </a:lnSpc>
                        <a:defRPr/>
                      </a:pPr>
                      <a:r>
                        <a:rPr lang="en-US" sz="3400">
                          <a:solidFill>
                            <a:srgbClr val="F8F8F8"/>
                          </a:solidFill>
                          <a:latin typeface="Roboto Condensed Bold"/>
                        </a:rPr>
                        <a:t>Câu</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4759"/>
                        </a:lnSpc>
                        <a:defRPr/>
                      </a:pPr>
                      <a:r>
                        <a:rPr lang="en-US" sz="3399">
                          <a:solidFill>
                            <a:srgbClr val="F8F8F8"/>
                          </a:solidFill>
                          <a:latin typeface="Roboto Condensed Bold"/>
                        </a:rPr>
                        <a:t>TPBL </a:t>
                      </a:r>
                      <a:endParaRPr lang="en-US" sz="1100"/>
                    </a:p>
                    <a:p>
                      <a:pPr algn="ctr">
                        <a:lnSpc>
                          <a:spcPts val="4759"/>
                        </a:lnSpc>
                      </a:pP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tc>
                  <a:txBody>
                    <a:bodyPr/>
                    <a:lstStyle/>
                    <a:p>
                      <a:pPr algn="ctr">
                        <a:lnSpc>
                          <a:spcPts val="4759"/>
                        </a:lnSpc>
                        <a:defRPr/>
                      </a:pPr>
                      <a:r>
                        <a:rPr lang="en-US" sz="3400">
                          <a:solidFill>
                            <a:srgbClr val="F8F8F8"/>
                          </a:solidFill>
                          <a:latin typeface="Roboto Condensed Bold"/>
                        </a:rPr>
                        <a:t>Ý nghĩa</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3D4984"/>
                    </a:solidFill>
                  </a:tcPr>
                </a:tc>
                <a:extLst>
                  <a:ext uri="{0D108BD9-81ED-4DB2-BD59-A6C34878D82A}">
                    <a16:rowId xmlns:a16="http://schemas.microsoft.com/office/drawing/2014/main" val="10000"/>
                  </a:ext>
                </a:extLst>
              </a:tr>
              <a:tr h="5256022">
                <a:tc>
                  <a:txBody>
                    <a:bodyPr/>
                    <a:lstStyle/>
                    <a:p>
                      <a:pPr algn="just">
                        <a:lnSpc>
                          <a:spcPts val="4759"/>
                        </a:lnSpc>
                        <a:defRPr/>
                      </a:pPr>
                      <a:r>
                        <a:rPr lang="en-US" sz="3400">
                          <a:solidFill>
                            <a:srgbClr val="000000"/>
                          </a:solidFill>
                          <a:latin typeface="Roboto Condensed Italics"/>
                        </a:rPr>
                        <a:t>e. Trong tầm quan sát của Trần tế Xương, tất cả mọi vấn đề liên quan đến thì đều bị “biến dạng” trong mối quan hệ giữa danh và thực, tài và lực, giữa cái cũ lạc hậu nhưng chưa tiêu tan và cái mới vẫn chưa thắng thế. Nói cách khác, thơ Trần tế Xương đã hoán cải ngay cả những bi kịch thi cử và thất vọng cá nhân thành một chuỗi cười dài.</a:t>
                      </a:r>
                      <a:r>
                        <a:rPr lang="en-US" sz="3400">
                          <a:solidFill>
                            <a:srgbClr val="000000"/>
                          </a:solidFill>
                          <a:latin typeface="Roboto Condensed"/>
                        </a:rPr>
                        <a:t> (Nguyễn Hữu Sơn)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algn="ctr">
                        <a:lnSpc>
                          <a:spcPts val="4759"/>
                        </a:lnSpc>
                        <a:defRPr/>
                      </a:pPr>
                      <a:r>
                        <a:rPr lang="en-US" sz="3399">
                          <a:solidFill>
                            <a:srgbClr val="000000"/>
                          </a:solidFill>
                          <a:latin typeface="Roboto Condensed Italics"/>
                        </a:rPr>
                        <a:t>Nói cách khác</a:t>
                      </a:r>
                      <a:endParaRPr lang="en-US" sz="1100"/>
                    </a:p>
                    <a:p>
                      <a:pPr algn="ctr">
                        <a:lnSpc>
                          <a:spcPts val="4759"/>
                        </a:lnSpc>
                      </a:pPr>
                      <a:r>
                        <a:rPr lang="en-US" sz="3400">
                          <a:solidFill>
                            <a:srgbClr val="000000"/>
                          </a:solidFill>
                          <a:latin typeface="Roboto Condensed Italics"/>
                        </a:rPr>
                        <a:t>(chuyển tiếp)</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algn="ctr">
                        <a:lnSpc>
                          <a:spcPts val="4759"/>
                        </a:lnSpc>
                        <a:defRPr/>
                      </a:pPr>
                      <a:r>
                        <a:rPr lang="en-US" sz="3399">
                          <a:solidFill>
                            <a:srgbClr val="000000"/>
                          </a:solidFill>
                          <a:latin typeface="Roboto Condensed"/>
                        </a:rPr>
                        <a:t>chỉ cách diễn đạt khác nội dung đã nói ở câu trước </a:t>
                      </a:r>
                      <a:endParaRPr lang="en-US" sz="1100"/>
                    </a:p>
                    <a:p>
                      <a:pPr algn="ctr">
                        <a:lnSpc>
                          <a:spcPts val="4759"/>
                        </a:lnSpc>
                      </a:pPr>
                      <a:r>
                        <a:rPr lang="en-US" sz="3399">
                          <a:solidFill>
                            <a:srgbClr val="000000"/>
                          </a:solidFill>
                          <a:latin typeface="Roboto Condensed"/>
                        </a:rPr>
                        <a:t>Dùng để nêu ý chuyển tiếp giữa câu chứa nó với câu đứng trước (có cùng nội dung cơ bản nhưng khác cách diễn đạt).</a:t>
                      </a:r>
                    </a:p>
                    <a:p>
                      <a:pPr algn="ctr">
                        <a:lnSpc>
                          <a:spcPts val="4759"/>
                        </a:lnSpc>
                      </a:pPr>
                      <a:endParaRPr lang="en-US" sz="3399">
                        <a:solidFill>
                          <a:srgbClr val="000000"/>
                        </a:solidFill>
                        <a:latin typeface="Roboto Condensed"/>
                      </a:endParaRP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bl>
          </a:graphicData>
        </a:graphic>
      </p:graphicFrame>
      <p:grpSp>
        <p:nvGrpSpPr>
          <p:cNvPr id="13" name="Group 13"/>
          <p:cNvGrpSpPr/>
          <p:nvPr/>
        </p:nvGrpSpPr>
        <p:grpSpPr>
          <a:xfrm>
            <a:off x="6719650" y="4071878"/>
            <a:ext cx="2183169" cy="1701800"/>
            <a:chOff x="0" y="0"/>
            <a:chExt cx="2910892" cy="2269067"/>
          </a:xfrm>
        </p:grpSpPr>
        <p:sp>
          <p:nvSpPr>
            <p:cNvPr id="14" name="Freeform 14"/>
            <p:cNvSpPr/>
            <p:nvPr/>
          </p:nvSpPr>
          <p:spPr>
            <a:xfrm>
              <a:off x="16891" y="17018"/>
              <a:ext cx="2877058" cy="2235073"/>
            </a:xfrm>
            <a:custGeom>
              <a:avLst/>
              <a:gdLst/>
              <a:ahLst/>
              <a:cxnLst/>
              <a:rect l="l" t="t" r="r" b="b"/>
              <a:pathLst>
                <a:path w="2877058" h="2235073">
                  <a:moveTo>
                    <a:pt x="0" y="372491"/>
                  </a:moveTo>
                  <a:cubicBezTo>
                    <a:pt x="0" y="166751"/>
                    <a:pt x="167386" y="0"/>
                    <a:pt x="373761" y="0"/>
                  </a:cubicBezTo>
                  <a:lnTo>
                    <a:pt x="2503297" y="0"/>
                  </a:lnTo>
                  <a:cubicBezTo>
                    <a:pt x="2709672" y="0"/>
                    <a:pt x="2877058" y="166751"/>
                    <a:pt x="2877058" y="372491"/>
                  </a:cubicBezTo>
                  <a:lnTo>
                    <a:pt x="2877058" y="1862582"/>
                  </a:lnTo>
                  <a:cubicBezTo>
                    <a:pt x="2877058" y="2068322"/>
                    <a:pt x="2709672" y="2235073"/>
                    <a:pt x="2503297" y="2235073"/>
                  </a:cubicBezTo>
                  <a:lnTo>
                    <a:pt x="373888" y="2235073"/>
                  </a:lnTo>
                  <a:cubicBezTo>
                    <a:pt x="167386" y="2235073"/>
                    <a:pt x="0" y="2068322"/>
                    <a:pt x="0" y="1862582"/>
                  </a:cubicBezTo>
                  <a:close/>
                </a:path>
              </a:pathLst>
            </a:custGeom>
            <a:solidFill>
              <a:srgbClr val="3D4984"/>
            </a:solidFill>
          </p:spPr>
          <p:txBody>
            <a:bodyPr/>
            <a:lstStyle/>
            <a:p>
              <a:endParaRPr lang="en-GB"/>
            </a:p>
          </p:txBody>
        </p:sp>
        <p:sp>
          <p:nvSpPr>
            <p:cNvPr id="15" name="Freeform 15"/>
            <p:cNvSpPr/>
            <p:nvPr/>
          </p:nvSpPr>
          <p:spPr>
            <a:xfrm>
              <a:off x="0" y="0"/>
              <a:ext cx="2910967" cy="2269109"/>
            </a:xfrm>
            <a:custGeom>
              <a:avLst/>
              <a:gdLst/>
              <a:ahLst/>
              <a:cxnLst/>
              <a:rect l="l" t="t" r="r" b="b"/>
              <a:pathLst>
                <a:path w="2910967" h="2269109">
                  <a:moveTo>
                    <a:pt x="0" y="389509"/>
                  </a:moveTo>
                  <a:cubicBezTo>
                    <a:pt x="0" y="174371"/>
                    <a:pt x="175006" y="0"/>
                    <a:pt x="390779" y="0"/>
                  </a:cubicBezTo>
                  <a:lnTo>
                    <a:pt x="2520188" y="0"/>
                  </a:lnTo>
                  <a:lnTo>
                    <a:pt x="2520188" y="16891"/>
                  </a:lnTo>
                  <a:lnTo>
                    <a:pt x="2520188" y="0"/>
                  </a:lnTo>
                  <a:cubicBezTo>
                    <a:pt x="2735961" y="0"/>
                    <a:pt x="2910967" y="174371"/>
                    <a:pt x="2910967" y="389509"/>
                  </a:cubicBezTo>
                  <a:lnTo>
                    <a:pt x="2894076" y="389509"/>
                  </a:lnTo>
                  <a:lnTo>
                    <a:pt x="2910967" y="389509"/>
                  </a:lnTo>
                  <a:lnTo>
                    <a:pt x="2910967" y="1879600"/>
                  </a:lnTo>
                  <a:lnTo>
                    <a:pt x="2894076" y="1879600"/>
                  </a:lnTo>
                  <a:lnTo>
                    <a:pt x="2910967" y="1879600"/>
                  </a:lnTo>
                  <a:cubicBezTo>
                    <a:pt x="2910967" y="2094738"/>
                    <a:pt x="2735961" y="2269109"/>
                    <a:pt x="2520188" y="2269109"/>
                  </a:cubicBezTo>
                  <a:lnTo>
                    <a:pt x="2520188" y="2252218"/>
                  </a:lnTo>
                  <a:lnTo>
                    <a:pt x="2520188" y="2269109"/>
                  </a:lnTo>
                  <a:lnTo>
                    <a:pt x="390779" y="2269109"/>
                  </a:lnTo>
                  <a:lnTo>
                    <a:pt x="390779" y="2252218"/>
                  </a:lnTo>
                  <a:lnTo>
                    <a:pt x="390779" y="2269109"/>
                  </a:lnTo>
                  <a:cubicBezTo>
                    <a:pt x="175006" y="2269109"/>
                    <a:pt x="0" y="2094738"/>
                    <a:pt x="0" y="1879600"/>
                  </a:cubicBezTo>
                  <a:lnTo>
                    <a:pt x="0" y="389509"/>
                  </a:lnTo>
                  <a:lnTo>
                    <a:pt x="16891" y="389509"/>
                  </a:lnTo>
                  <a:lnTo>
                    <a:pt x="0" y="389509"/>
                  </a:lnTo>
                  <a:moveTo>
                    <a:pt x="33909" y="389509"/>
                  </a:moveTo>
                  <a:lnTo>
                    <a:pt x="33909" y="1879600"/>
                  </a:lnTo>
                  <a:lnTo>
                    <a:pt x="16891" y="1879600"/>
                  </a:lnTo>
                  <a:lnTo>
                    <a:pt x="33909" y="1879600"/>
                  </a:lnTo>
                  <a:cubicBezTo>
                    <a:pt x="33909" y="2075942"/>
                    <a:pt x="193675" y="2235200"/>
                    <a:pt x="390779" y="2235200"/>
                  </a:cubicBezTo>
                  <a:lnTo>
                    <a:pt x="2520188" y="2235200"/>
                  </a:lnTo>
                  <a:cubicBezTo>
                    <a:pt x="2717292" y="2235200"/>
                    <a:pt x="2877058" y="2075942"/>
                    <a:pt x="2877058" y="1879600"/>
                  </a:cubicBezTo>
                  <a:lnTo>
                    <a:pt x="2877058" y="389509"/>
                  </a:lnTo>
                  <a:cubicBezTo>
                    <a:pt x="2877058" y="193167"/>
                    <a:pt x="2717292" y="33909"/>
                    <a:pt x="2520188" y="33909"/>
                  </a:cubicBezTo>
                  <a:lnTo>
                    <a:pt x="390779" y="33909"/>
                  </a:lnTo>
                  <a:lnTo>
                    <a:pt x="390779" y="16891"/>
                  </a:lnTo>
                  <a:lnTo>
                    <a:pt x="390779" y="33909"/>
                  </a:lnTo>
                  <a:cubicBezTo>
                    <a:pt x="193675" y="33909"/>
                    <a:pt x="33909" y="193167"/>
                    <a:pt x="33909" y="389509"/>
                  </a:cubicBezTo>
                  <a:close/>
                </a:path>
              </a:pathLst>
            </a:custGeom>
            <a:solidFill>
              <a:srgbClr val="1C334E"/>
            </a:solidFill>
          </p:spPr>
          <p:txBody>
            <a:bodyPr/>
            <a:lstStyle/>
            <a:p>
              <a:endParaRPr lang="en-GB"/>
            </a:p>
          </p:txBody>
        </p:sp>
      </p:grpSp>
      <p:grpSp>
        <p:nvGrpSpPr>
          <p:cNvPr id="16" name="Group 16"/>
          <p:cNvGrpSpPr/>
          <p:nvPr/>
        </p:nvGrpSpPr>
        <p:grpSpPr>
          <a:xfrm>
            <a:off x="11887885" y="8520912"/>
            <a:ext cx="5371415" cy="2082700"/>
            <a:chOff x="0" y="0"/>
            <a:chExt cx="7161887" cy="2776933"/>
          </a:xfrm>
        </p:grpSpPr>
        <p:sp>
          <p:nvSpPr>
            <p:cNvPr id="17" name="Freeform 17"/>
            <p:cNvSpPr/>
            <p:nvPr/>
          </p:nvSpPr>
          <p:spPr>
            <a:xfrm>
              <a:off x="16891" y="16891"/>
              <a:ext cx="7128002" cy="2743073"/>
            </a:xfrm>
            <a:custGeom>
              <a:avLst/>
              <a:gdLst/>
              <a:ahLst/>
              <a:cxnLst/>
              <a:rect l="l" t="t" r="r" b="b"/>
              <a:pathLst>
                <a:path w="7128002" h="2743073">
                  <a:moveTo>
                    <a:pt x="0" y="457200"/>
                  </a:moveTo>
                  <a:cubicBezTo>
                    <a:pt x="0" y="204724"/>
                    <a:pt x="206248" y="0"/>
                    <a:pt x="460629" y="0"/>
                  </a:cubicBezTo>
                  <a:lnTo>
                    <a:pt x="6667373" y="0"/>
                  </a:lnTo>
                  <a:cubicBezTo>
                    <a:pt x="6921754" y="0"/>
                    <a:pt x="7128002" y="204724"/>
                    <a:pt x="7128002" y="457200"/>
                  </a:cubicBezTo>
                  <a:lnTo>
                    <a:pt x="7128002" y="2285873"/>
                  </a:lnTo>
                  <a:cubicBezTo>
                    <a:pt x="7128002" y="2538349"/>
                    <a:pt x="6921754" y="2743073"/>
                    <a:pt x="6667373" y="2743073"/>
                  </a:cubicBezTo>
                  <a:lnTo>
                    <a:pt x="460629" y="2743073"/>
                  </a:lnTo>
                  <a:cubicBezTo>
                    <a:pt x="206248" y="2743073"/>
                    <a:pt x="0" y="2538349"/>
                    <a:pt x="0" y="2285873"/>
                  </a:cubicBezTo>
                  <a:close/>
                </a:path>
              </a:pathLst>
            </a:custGeom>
            <a:solidFill>
              <a:srgbClr val="3D4984"/>
            </a:solidFill>
          </p:spPr>
          <p:txBody>
            <a:bodyPr/>
            <a:lstStyle/>
            <a:p>
              <a:endParaRPr lang="en-GB"/>
            </a:p>
          </p:txBody>
        </p:sp>
        <p:sp>
          <p:nvSpPr>
            <p:cNvPr id="18" name="Freeform 18"/>
            <p:cNvSpPr/>
            <p:nvPr/>
          </p:nvSpPr>
          <p:spPr>
            <a:xfrm>
              <a:off x="0" y="0"/>
              <a:ext cx="7161784" cy="2776855"/>
            </a:xfrm>
            <a:custGeom>
              <a:avLst/>
              <a:gdLst/>
              <a:ahLst/>
              <a:cxnLst/>
              <a:rect l="l" t="t" r="r" b="b"/>
              <a:pathLst>
                <a:path w="7161784" h="2776855">
                  <a:moveTo>
                    <a:pt x="0" y="474091"/>
                  </a:moveTo>
                  <a:cubicBezTo>
                    <a:pt x="0" y="212090"/>
                    <a:pt x="213995" y="0"/>
                    <a:pt x="477520" y="0"/>
                  </a:cubicBezTo>
                  <a:lnTo>
                    <a:pt x="6684264" y="0"/>
                  </a:lnTo>
                  <a:lnTo>
                    <a:pt x="6684264" y="16891"/>
                  </a:lnTo>
                  <a:lnTo>
                    <a:pt x="6684264" y="0"/>
                  </a:lnTo>
                  <a:cubicBezTo>
                    <a:pt x="6947916" y="0"/>
                    <a:pt x="7161784" y="212090"/>
                    <a:pt x="7161784" y="474091"/>
                  </a:cubicBezTo>
                  <a:lnTo>
                    <a:pt x="7144893" y="474091"/>
                  </a:lnTo>
                  <a:lnTo>
                    <a:pt x="7161784" y="474091"/>
                  </a:lnTo>
                  <a:lnTo>
                    <a:pt x="7161784" y="2302764"/>
                  </a:lnTo>
                  <a:lnTo>
                    <a:pt x="7144893" y="2302764"/>
                  </a:lnTo>
                  <a:lnTo>
                    <a:pt x="7161784" y="2302764"/>
                  </a:lnTo>
                  <a:cubicBezTo>
                    <a:pt x="7161784" y="2564765"/>
                    <a:pt x="6947789" y="2776855"/>
                    <a:pt x="6684264" y="2776855"/>
                  </a:cubicBezTo>
                  <a:lnTo>
                    <a:pt x="6684264" y="2759964"/>
                  </a:lnTo>
                  <a:lnTo>
                    <a:pt x="6684264" y="2776855"/>
                  </a:lnTo>
                  <a:lnTo>
                    <a:pt x="477520" y="2776855"/>
                  </a:lnTo>
                  <a:lnTo>
                    <a:pt x="477520" y="2759964"/>
                  </a:lnTo>
                  <a:lnTo>
                    <a:pt x="477520" y="2776855"/>
                  </a:lnTo>
                  <a:cubicBezTo>
                    <a:pt x="213868" y="2776855"/>
                    <a:pt x="0" y="2564765"/>
                    <a:pt x="0" y="2302764"/>
                  </a:cubicBezTo>
                  <a:lnTo>
                    <a:pt x="0" y="474091"/>
                  </a:lnTo>
                  <a:lnTo>
                    <a:pt x="16891" y="474091"/>
                  </a:lnTo>
                  <a:lnTo>
                    <a:pt x="0" y="474091"/>
                  </a:lnTo>
                  <a:moveTo>
                    <a:pt x="33909" y="474091"/>
                  </a:moveTo>
                  <a:lnTo>
                    <a:pt x="33909" y="2302764"/>
                  </a:lnTo>
                  <a:lnTo>
                    <a:pt x="16891" y="2302764"/>
                  </a:lnTo>
                  <a:lnTo>
                    <a:pt x="33909" y="2302764"/>
                  </a:lnTo>
                  <a:cubicBezTo>
                    <a:pt x="33909" y="2545842"/>
                    <a:pt x="232410" y="2743073"/>
                    <a:pt x="477647" y="2743073"/>
                  </a:cubicBezTo>
                  <a:lnTo>
                    <a:pt x="6684264" y="2743073"/>
                  </a:lnTo>
                  <a:cubicBezTo>
                    <a:pt x="6929501" y="2743073"/>
                    <a:pt x="7128002" y="2545842"/>
                    <a:pt x="7128002" y="2302764"/>
                  </a:cubicBezTo>
                  <a:lnTo>
                    <a:pt x="7128002" y="474091"/>
                  </a:lnTo>
                  <a:cubicBezTo>
                    <a:pt x="7128002" y="231013"/>
                    <a:pt x="6929501" y="33782"/>
                    <a:pt x="6684264" y="33782"/>
                  </a:cubicBezTo>
                  <a:lnTo>
                    <a:pt x="477520" y="33782"/>
                  </a:lnTo>
                  <a:lnTo>
                    <a:pt x="477520" y="16891"/>
                  </a:lnTo>
                  <a:lnTo>
                    <a:pt x="477520" y="33909"/>
                  </a:lnTo>
                  <a:cubicBezTo>
                    <a:pt x="232410" y="33909"/>
                    <a:pt x="33909" y="231140"/>
                    <a:pt x="33909" y="474091"/>
                  </a:cubicBezTo>
                  <a:close/>
                </a:path>
              </a:pathLst>
            </a:custGeom>
            <a:solidFill>
              <a:srgbClr val="1C334E"/>
            </a:solidFill>
          </p:spPr>
          <p:txBody>
            <a:bodyPr/>
            <a:lstStyle/>
            <a:p>
              <a:endParaRPr lang="en-GB"/>
            </a:p>
          </p:txBody>
        </p:sp>
      </p:grpSp>
      <p:sp>
        <p:nvSpPr>
          <p:cNvPr id="19" name="Freeform 19"/>
          <p:cNvSpPr/>
          <p:nvPr/>
        </p:nvSpPr>
        <p:spPr>
          <a:xfrm>
            <a:off x="706284" y="1028700"/>
            <a:ext cx="17002907" cy="1392335"/>
          </a:xfrm>
          <a:custGeom>
            <a:avLst/>
            <a:gdLst/>
            <a:ahLst/>
            <a:cxnLst/>
            <a:rect l="l" t="t" r="r" b="b"/>
            <a:pathLst>
              <a:path w="17002907" h="1392335">
                <a:moveTo>
                  <a:pt x="0" y="0"/>
                </a:moveTo>
                <a:lnTo>
                  <a:pt x="17002907" y="0"/>
                </a:lnTo>
                <a:lnTo>
                  <a:pt x="17002907" y="1392335"/>
                </a:lnTo>
                <a:lnTo>
                  <a:pt x="0" y="13923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20" name="TextBox 20"/>
          <p:cNvSpPr txBox="1"/>
          <p:nvPr/>
        </p:nvSpPr>
        <p:spPr>
          <a:xfrm>
            <a:off x="533400" y="1257300"/>
            <a:ext cx="5411796" cy="969620"/>
          </a:xfrm>
          <a:prstGeom prst="rect">
            <a:avLst/>
          </a:prstGeom>
        </p:spPr>
        <p:txBody>
          <a:bodyPr lIns="0" tIns="0" rIns="0" bIns="0" rtlCol="0" anchor="t">
            <a:spAutoFit/>
          </a:bodyPr>
          <a:lstStyle/>
          <a:p>
            <a:pPr algn="ctr">
              <a:lnSpc>
                <a:spcPts val="7978"/>
              </a:lnSpc>
            </a:pPr>
            <a:r>
              <a:rPr lang="en-US" sz="5698">
                <a:solidFill>
                  <a:srgbClr val="FFFFFF"/>
                </a:solidFill>
                <a:latin typeface="Fraunces"/>
              </a:rPr>
              <a:t>CHẶNG 3:</a:t>
            </a:r>
          </a:p>
        </p:txBody>
      </p:sp>
      <p:sp>
        <p:nvSpPr>
          <p:cNvPr id="21" name="TextBox 21"/>
          <p:cNvSpPr txBox="1"/>
          <p:nvPr/>
        </p:nvSpPr>
        <p:spPr>
          <a:xfrm>
            <a:off x="5263128" y="1259021"/>
            <a:ext cx="11327102" cy="1085850"/>
          </a:xfrm>
          <a:prstGeom prst="rect">
            <a:avLst/>
          </a:prstGeom>
        </p:spPr>
        <p:txBody>
          <a:bodyPr lIns="0" tIns="0" rIns="0" bIns="0" rtlCol="0" anchor="t">
            <a:spAutoFit/>
          </a:bodyPr>
          <a:lstStyle/>
          <a:p>
            <a:pPr algn="just">
              <a:lnSpc>
                <a:spcPts val="4200"/>
              </a:lnSpc>
            </a:pPr>
            <a:r>
              <a:rPr lang="en-US" sz="3500">
                <a:solidFill>
                  <a:srgbClr val="FFFFFF"/>
                </a:solidFill>
                <a:latin typeface="Roboto Condensed"/>
              </a:rPr>
              <a:t>Tìm và nêu ý nghĩa, tác dụng của thành phần chuyển tiếp, thành phần tình thái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5871076">
            <a:off x="-250277" y="8177639"/>
            <a:ext cx="985742" cy="1033543"/>
            <a:chOff x="0" y="0"/>
            <a:chExt cx="1314323" cy="1378057"/>
          </a:xfrm>
        </p:grpSpPr>
        <p:sp>
          <p:nvSpPr>
            <p:cNvPr id="5" name="Freeform 5"/>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3"/>
              <a:stretch>
                <a:fillRect l="-19" r="-19" b="1"/>
              </a:stretch>
            </a:blipFill>
          </p:spPr>
          <p:txBody>
            <a:bodyPr/>
            <a:lstStyle/>
            <a:p>
              <a:endParaRPr lang="en-GB"/>
            </a:p>
          </p:txBody>
        </p:sp>
      </p:grpSp>
      <p:grpSp>
        <p:nvGrpSpPr>
          <p:cNvPr id="6" name="Group 6"/>
          <p:cNvGrpSpPr/>
          <p:nvPr/>
        </p:nvGrpSpPr>
        <p:grpSpPr>
          <a:xfrm rot="-9991959">
            <a:off x="953233" y="9055351"/>
            <a:ext cx="985742" cy="1033543"/>
            <a:chOff x="0" y="0"/>
            <a:chExt cx="1314323" cy="1378057"/>
          </a:xfrm>
        </p:grpSpPr>
        <p:sp>
          <p:nvSpPr>
            <p:cNvPr id="7" name="Freeform 7"/>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4"/>
              <a:stretch>
                <a:fillRect l="-19" r="-19" b="1"/>
              </a:stretch>
            </a:blipFill>
          </p:spPr>
          <p:txBody>
            <a:bodyPr/>
            <a:lstStyle/>
            <a:p>
              <a:endParaRPr lang="en-GB"/>
            </a:p>
          </p:txBody>
        </p:sp>
      </p:grpSp>
      <p:grpSp>
        <p:nvGrpSpPr>
          <p:cNvPr id="8" name="Group 8"/>
          <p:cNvGrpSpPr/>
          <p:nvPr/>
        </p:nvGrpSpPr>
        <p:grpSpPr>
          <a:xfrm rot="2245436">
            <a:off x="18558" y="9417593"/>
            <a:ext cx="985742" cy="1033543"/>
            <a:chOff x="0" y="0"/>
            <a:chExt cx="1314323" cy="1378057"/>
          </a:xfrm>
        </p:grpSpPr>
        <p:sp>
          <p:nvSpPr>
            <p:cNvPr id="9" name="Freeform 9"/>
            <p:cNvSpPr/>
            <p:nvPr/>
          </p:nvSpPr>
          <p:spPr>
            <a:xfrm>
              <a:off x="0" y="0"/>
              <a:ext cx="1314323" cy="1378077"/>
            </a:xfrm>
            <a:custGeom>
              <a:avLst/>
              <a:gdLst/>
              <a:ahLst/>
              <a:cxnLst/>
              <a:rect l="l" t="t" r="r" b="b"/>
              <a:pathLst>
                <a:path w="1314323" h="1378077">
                  <a:moveTo>
                    <a:pt x="0" y="0"/>
                  </a:moveTo>
                  <a:lnTo>
                    <a:pt x="1314323" y="0"/>
                  </a:lnTo>
                  <a:lnTo>
                    <a:pt x="1314323" y="1378077"/>
                  </a:lnTo>
                  <a:lnTo>
                    <a:pt x="0" y="1378077"/>
                  </a:lnTo>
                  <a:lnTo>
                    <a:pt x="0" y="0"/>
                  </a:lnTo>
                  <a:close/>
                </a:path>
              </a:pathLst>
            </a:custGeom>
            <a:blipFill>
              <a:blip r:embed="rId5"/>
              <a:stretch>
                <a:fillRect l="-19" r="-19" b="1"/>
              </a:stretch>
            </a:blipFill>
          </p:spPr>
          <p:txBody>
            <a:bodyPr/>
            <a:lstStyle/>
            <a:p>
              <a:endParaRPr lang="en-GB"/>
            </a:p>
          </p:txBody>
        </p:sp>
      </p:grpSp>
      <p:grpSp>
        <p:nvGrpSpPr>
          <p:cNvPr id="10" name="Group 10"/>
          <p:cNvGrpSpPr/>
          <p:nvPr/>
        </p:nvGrpSpPr>
        <p:grpSpPr>
          <a:xfrm rot="-5400000">
            <a:off x="2050675" y="2184850"/>
            <a:ext cx="5565686" cy="7974166"/>
            <a:chOff x="0" y="0"/>
            <a:chExt cx="7420915" cy="10632221"/>
          </a:xfrm>
        </p:grpSpPr>
        <p:sp>
          <p:nvSpPr>
            <p:cNvPr id="11" name="Freeform 11"/>
            <p:cNvSpPr/>
            <p:nvPr/>
          </p:nvSpPr>
          <p:spPr>
            <a:xfrm>
              <a:off x="0" y="0"/>
              <a:ext cx="7420864" cy="10632186"/>
            </a:xfrm>
            <a:custGeom>
              <a:avLst/>
              <a:gdLst/>
              <a:ahLst/>
              <a:cxnLst/>
              <a:rect l="l" t="t" r="r" b="b"/>
              <a:pathLst>
                <a:path w="7420864" h="10632186">
                  <a:moveTo>
                    <a:pt x="0" y="0"/>
                  </a:moveTo>
                  <a:lnTo>
                    <a:pt x="7420864" y="0"/>
                  </a:lnTo>
                  <a:lnTo>
                    <a:pt x="7420864" y="10632186"/>
                  </a:lnTo>
                  <a:lnTo>
                    <a:pt x="0" y="10632186"/>
                  </a:lnTo>
                  <a:lnTo>
                    <a:pt x="0" y="0"/>
                  </a:lnTo>
                  <a:close/>
                </a:path>
              </a:pathLst>
            </a:custGeom>
            <a:blipFill>
              <a:blip r:embed="rId6"/>
              <a:stretch>
                <a:fillRect l="-436" r="-437"/>
              </a:stretch>
            </a:blipFill>
          </p:spPr>
          <p:txBody>
            <a:bodyPr/>
            <a:lstStyle/>
            <a:p>
              <a:endParaRPr lang="en-GB"/>
            </a:p>
          </p:txBody>
        </p:sp>
      </p:grpSp>
      <p:sp>
        <p:nvSpPr>
          <p:cNvPr id="12" name="TextBox 12"/>
          <p:cNvSpPr txBox="1"/>
          <p:nvPr/>
        </p:nvSpPr>
        <p:spPr>
          <a:xfrm>
            <a:off x="1295400" y="4229100"/>
            <a:ext cx="7464401" cy="3405378"/>
          </a:xfrm>
          <a:prstGeom prst="rect">
            <a:avLst/>
          </a:prstGeom>
        </p:spPr>
        <p:txBody>
          <a:bodyPr lIns="0" tIns="0" rIns="0" bIns="0" rtlCol="0" anchor="t">
            <a:spAutoFit/>
          </a:bodyPr>
          <a:lstStyle/>
          <a:p>
            <a:pPr algn="ctr">
              <a:lnSpc>
                <a:spcPts val="14015"/>
              </a:lnSpc>
            </a:pPr>
            <a:r>
              <a:rPr lang="en-US" sz="6399">
                <a:solidFill>
                  <a:srgbClr val="000000"/>
                </a:solidFill>
                <a:latin typeface="#9Slide07 SVNRevolution"/>
              </a:rPr>
              <a:t>Khởi động </a:t>
            </a:r>
          </a:p>
          <a:p>
            <a:pPr algn="ctr">
              <a:lnSpc>
                <a:spcPts val="14016"/>
              </a:lnSpc>
            </a:pPr>
            <a:r>
              <a:rPr lang="en-US" sz="6400">
                <a:solidFill>
                  <a:srgbClr val="000000"/>
                </a:solidFill>
                <a:latin typeface="#9Slide07 SVNRevolution"/>
              </a:rPr>
              <a:t>tư duy</a:t>
            </a:r>
          </a:p>
        </p:txBody>
      </p:sp>
      <p:sp>
        <p:nvSpPr>
          <p:cNvPr id="13" name="Freeform 13"/>
          <p:cNvSpPr/>
          <p:nvPr/>
        </p:nvSpPr>
        <p:spPr>
          <a:xfrm>
            <a:off x="642546" y="632238"/>
            <a:ext cx="17035072" cy="1981312"/>
          </a:xfrm>
          <a:custGeom>
            <a:avLst/>
            <a:gdLst/>
            <a:ahLst/>
            <a:cxnLst/>
            <a:rect l="l" t="t" r="r" b="b"/>
            <a:pathLst>
              <a:path w="17035072" h="1981312">
                <a:moveTo>
                  <a:pt x="0" y="0"/>
                </a:moveTo>
                <a:lnTo>
                  <a:pt x="17035072" y="0"/>
                </a:lnTo>
                <a:lnTo>
                  <a:pt x="17035072" y="1981312"/>
                </a:lnTo>
                <a:lnTo>
                  <a:pt x="0" y="19813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14" name="TextBox 14"/>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5" name="Group 15"/>
          <p:cNvGrpSpPr/>
          <p:nvPr/>
        </p:nvGrpSpPr>
        <p:grpSpPr>
          <a:xfrm rot="-10800000">
            <a:off x="14655410" y="7149579"/>
            <a:ext cx="3946039" cy="4016325"/>
            <a:chOff x="0" y="0"/>
            <a:chExt cx="5261385" cy="5355100"/>
          </a:xfrm>
        </p:grpSpPr>
        <p:sp>
          <p:nvSpPr>
            <p:cNvPr id="16" name="Freeform 16"/>
            <p:cNvSpPr/>
            <p:nvPr/>
          </p:nvSpPr>
          <p:spPr>
            <a:xfrm>
              <a:off x="0" y="0"/>
              <a:ext cx="5261356" cy="5355082"/>
            </a:xfrm>
            <a:custGeom>
              <a:avLst/>
              <a:gdLst/>
              <a:ahLst/>
              <a:cxnLst/>
              <a:rect l="l" t="t" r="r" b="b"/>
              <a:pathLst>
                <a:path w="5261356" h="5355082">
                  <a:moveTo>
                    <a:pt x="0" y="0"/>
                  </a:moveTo>
                  <a:lnTo>
                    <a:pt x="5261356" y="0"/>
                  </a:lnTo>
                  <a:lnTo>
                    <a:pt x="5261356" y="5355082"/>
                  </a:lnTo>
                  <a:lnTo>
                    <a:pt x="0" y="5355082"/>
                  </a:lnTo>
                  <a:lnTo>
                    <a:pt x="0" y="0"/>
                  </a:lnTo>
                  <a:close/>
                </a:path>
              </a:pathLst>
            </a:custGeom>
            <a:blipFill>
              <a:blip r:embed="rId9"/>
              <a:stretch>
                <a:fillRect l="-46" r="-46"/>
              </a:stretch>
            </a:blipFill>
          </p:spPr>
          <p:txBody>
            <a:bodyPr/>
            <a:lstStyle/>
            <a:p>
              <a:endParaRPr lang="en-GB"/>
            </a:p>
          </p:txBody>
        </p:sp>
      </p:grpSp>
      <p:grpSp>
        <p:nvGrpSpPr>
          <p:cNvPr id="17" name="Group 17"/>
          <p:cNvGrpSpPr/>
          <p:nvPr/>
        </p:nvGrpSpPr>
        <p:grpSpPr>
          <a:xfrm>
            <a:off x="14996887" y="496114"/>
            <a:ext cx="3799643" cy="4488387"/>
            <a:chOff x="0" y="0"/>
            <a:chExt cx="5066191" cy="5984516"/>
          </a:xfrm>
        </p:grpSpPr>
        <p:sp>
          <p:nvSpPr>
            <p:cNvPr id="18" name="Freeform 18"/>
            <p:cNvSpPr/>
            <p:nvPr/>
          </p:nvSpPr>
          <p:spPr>
            <a:xfrm>
              <a:off x="0" y="0"/>
              <a:ext cx="5066157" cy="5984494"/>
            </a:xfrm>
            <a:custGeom>
              <a:avLst/>
              <a:gdLst/>
              <a:ahLst/>
              <a:cxnLst/>
              <a:rect l="l" t="t" r="r" b="b"/>
              <a:pathLst>
                <a:path w="5066157" h="5984494">
                  <a:moveTo>
                    <a:pt x="0" y="0"/>
                  </a:moveTo>
                  <a:lnTo>
                    <a:pt x="5066157" y="0"/>
                  </a:lnTo>
                  <a:lnTo>
                    <a:pt x="5066157" y="5984494"/>
                  </a:lnTo>
                  <a:lnTo>
                    <a:pt x="0" y="5984494"/>
                  </a:lnTo>
                  <a:lnTo>
                    <a:pt x="0" y="0"/>
                  </a:lnTo>
                  <a:close/>
                </a:path>
              </a:pathLst>
            </a:custGeom>
            <a:blipFill>
              <a:blip r:embed="rId10"/>
              <a:stretch>
                <a:fillRect t="-71" b="-71"/>
              </a:stretch>
            </a:blipFill>
          </p:spPr>
          <p:txBody>
            <a:bodyPr/>
            <a:lstStyle/>
            <a:p>
              <a:endParaRPr lang="en-GB"/>
            </a:p>
          </p:txBody>
        </p:sp>
      </p:grpSp>
      <p:grpSp>
        <p:nvGrpSpPr>
          <p:cNvPr id="19" name="Group 19"/>
          <p:cNvGrpSpPr/>
          <p:nvPr/>
        </p:nvGrpSpPr>
        <p:grpSpPr>
          <a:xfrm>
            <a:off x="15118181" y="655113"/>
            <a:ext cx="3799643" cy="4488387"/>
            <a:chOff x="0" y="0"/>
            <a:chExt cx="5066191" cy="5984516"/>
          </a:xfrm>
        </p:grpSpPr>
        <p:sp>
          <p:nvSpPr>
            <p:cNvPr id="20" name="Freeform 20"/>
            <p:cNvSpPr/>
            <p:nvPr/>
          </p:nvSpPr>
          <p:spPr>
            <a:xfrm>
              <a:off x="0" y="0"/>
              <a:ext cx="5066157" cy="5984494"/>
            </a:xfrm>
            <a:custGeom>
              <a:avLst/>
              <a:gdLst/>
              <a:ahLst/>
              <a:cxnLst/>
              <a:rect l="l" t="t" r="r" b="b"/>
              <a:pathLst>
                <a:path w="5066157" h="5984494">
                  <a:moveTo>
                    <a:pt x="0" y="0"/>
                  </a:moveTo>
                  <a:lnTo>
                    <a:pt x="5066157" y="0"/>
                  </a:lnTo>
                  <a:lnTo>
                    <a:pt x="5066157" y="5984494"/>
                  </a:lnTo>
                  <a:lnTo>
                    <a:pt x="0" y="5984494"/>
                  </a:lnTo>
                  <a:lnTo>
                    <a:pt x="0" y="0"/>
                  </a:lnTo>
                  <a:close/>
                </a:path>
              </a:pathLst>
            </a:custGeom>
            <a:blipFill>
              <a:blip r:embed="rId11"/>
              <a:stretch>
                <a:fillRect t="-71" b="-71"/>
              </a:stretch>
            </a:blipFill>
          </p:spPr>
          <p:txBody>
            <a:bodyPr/>
            <a:lstStyle/>
            <a:p>
              <a:endParaRPr lang="en-GB"/>
            </a:p>
          </p:txBody>
        </p:sp>
      </p:grpSp>
      <p:sp>
        <p:nvSpPr>
          <p:cNvPr id="21" name="TextBox 21"/>
          <p:cNvSpPr txBox="1"/>
          <p:nvPr/>
        </p:nvSpPr>
        <p:spPr>
          <a:xfrm>
            <a:off x="9485477" y="4356048"/>
            <a:ext cx="5511410" cy="3693795"/>
          </a:xfrm>
          <a:prstGeom prst="rect">
            <a:avLst/>
          </a:prstGeom>
        </p:spPr>
        <p:txBody>
          <a:bodyPr lIns="0" tIns="0" rIns="0" bIns="0" rtlCol="0" anchor="t">
            <a:spAutoFit/>
          </a:bodyPr>
          <a:lstStyle/>
          <a:p>
            <a:pPr algn="just">
              <a:lnSpc>
                <a:spcPts val="5880"/>
              </a:lnSpc>
            </a:pPr>
            <a:r>
              <a:rPr lang="en-US" sz="4200">
                <a:solidFill>
                  <a:srgbClr val="000000"/>
                </a:solidFill>
                <a:latin typeface="Roboto Condensed Bold Italics"/>
              </a:rPr>
              <a:t>HS thực hiện PHT số 1 trong 5  phút và rút ra khái niệm thành phần biệt lập cũng như đặc điểm của các TPBL quen thuộc.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9" name="TextBox 9"/>
          <p:cNvSpPr txBox="1"/>
          <p:nvPr/>
        </p:nvSpPr>
        <p:spPr>
          <a:xfrm>
            <a:off x="1028700" y="647700"/>
            <a:ext cx="16230600" cy="1898653"/>
          </a:xfrm>
          <a:prstGeom prst="rect">
            <a:avLst/>
          </a:prstGeom>
        </p:spPr>
        <p:txBody>
          <a:bodyPr lIns="0" tIns="0" rIns="0" bIns="0" rtlCol="0" anchor="t">
            <a:spAutoFit/>
          </a:bodyPr>
          <a:lstStyle/>
          <a:p>
            <a:pPr algn="ctr">
              <a:lnSpc>
                <a:spcPts val="13998"/>
              </a:lnSpc>
            </a:pPr>
            <a:r>
              <a:rPr lang="en-US" sz="9999">
                <a:solidFill>
                  <a:srgbClr val="FFFFFF"/>
                </a:solidFill>
                <a:latin typeface="Fraunces"/>
              </a:rPr>
              <a:t>III. VIẾT NGẮN</a:t>
            </a:r>
          </a:p>
        </p:txBody>
      </p:sp>
      <p:grpSp>
        <p:nvGrpSpPr>
          <p:cNvPr id="10" name="Group 10"/>
          <p:cNvGrpSpPr/>
          <p:nvPr/>
        </p:nvGrpSpPr>
        <p:grpSpPr>
          <a:xfrm rot="-5400000">
            <a:off x="4668221" y="915929"/>
            <a:ext cx="6304951" cy="11790606"/>
            <a:chOff x="0" y="0"/>
            <a:chExt cx="8406601" cy="12044452"/>
          </a:xfrm>
        </p:grpSpPr>
        <p:sp>
          <p:nvSpPr>
            <p:cNvPr id="11" name="Freeform 11"/>
            <p:cNvSpPr/>
            <p:nvPr/>
          </p:nvSpPr>
          <p:spPr>
            <a:xfrm>
              <a:off x="0" y="0"/>
              <a:ext cx="8406638" cy="12044426"/>
            </a:xfrm>
            <a:custGeom>
              <a:avLst/>
              <a:gdLst/>
              <a:ahLst/>
              <a:cxnLst/>
              <a:rect l="l" t="t" r="r" b="b"/>
              <a:pathLst>
                <a:path w="8406638" h="12044426">
                  <a:moveTo>
                    <a:pt x="0" y="0"/>
                  </a:moveTo>
                  <a:lnTo>
                    <a:pt x="8406638" y="0"/>
                  </a:lnTo>
                  <a:lnTo>
                    <a:pt x="8406638" y="12044426"/>
                  </a:lnTo>
                  <a:lnTo>
                    <a:pt x="0" y="12044426"/>
                  </a:lnTo>
                  <a:lnTo>
                    <a:pt x="0" y="0"/>
                  </a:lnTo>
                  <a:close/>
                </a:path>
              </a:pathLst>
            </a:custGeom>
            <a:blipFill>
              <a:blip r:embed="rId5"/>
              <a:stretch>
                <a:fillRect l="-425" r="-424"/>
              </a:stretch>
            </a:blipFill>
          </p:spPr>
          <p:txBody>
            <a:bodyPr/>
            <a:lstStyle/>
            <a:p>
              <a:endParaRPr lang="en-GB"/>
            </a:p>
          </p:txBody>
        </p:sp>
      </p:grpSp>
      <p:sp>
        <p:nvSpPr>
          <p:cNvPr id="12" name="TextBox 12"/>
          <p:cNvSpPr txBox="1"/>
          <p:nvPr/>
        </p:nvSpPr>
        <p:spPr>
          <a:xfrm>
            <a:off x="3253241" y="4175125"/>
            <a:ext cx="6377644" cy="968375"/>
          </a:xfrm>
          <a:prstGeom prst="rect">
            <a:avLst/>
          </a:prstGeom>
        </p:spPr>
        <p:txBody>
          <a:bodyPr lIns="0" tIns="0" rIns="0" bIns="0" rtlCol="0" anchor="t">
            <a:spAutoFit/>
          </a:bodyPr>
          <a:lstStyle/>
          <a:p>
            <a:pPr algn="ctr">
              <a:lnSpc>
                <a:spcPts val="7000"/>
              </a:lnSpc>
            </a:pPr>
            <a:r>
              <a:rPr lang="en-US" sz="4999">
                <a:solidFill>
                  <a:srgbClr val="000000"/>
                </a:solidFill>
                <a:latin typeface="Roboto Condensed Bold"/>
              </a:rPr>
              <a:t>LUYỆN TÀI THI VIẾT</a:t>
            </a:r>
          </a:p>
        </p:txBody>
      </p:sp>
      <p:grpSp>
        <p:nvGrpSpPr>
          <p:cNvPr id="13" name="Group 13"/>
          <p:cNvGrpSpPr/>
          <p:nvPr/>
        </p:nvGrpSpPr>
        <p:grpSpPr>
          <a:xfrm>
            <a:off x="14052400" y="2982583"/>
            <a:ext cx="2981423" cy="2537934"/>
            <a:chOff x="0" y="0"/>
            <a:chExt cx="3975231" cy="3383912"/>
          </a:xfrm>
        </p:grpSpPr>
        <p:sp>
          <p:nvSpPr>
            <p:cNvPr id="14" name="Freeform 14"/>
            <p:cNvSpPr/>
            <p:nvPr/>
          </p:nvSpPr>
          <p:spPr>
            <a:xfrm>
              <a:off x="0" y="0"/>
              <a:ext cx="3975227" cy="3383915"/>
            </a:xfrm>
            <a:custGeom>
              <a:avLst/>
              <a:gdLst/>
              <a:ahLst/>
              <a:cxnLst/>
              <a:rect l="l" t="t" r="r" b="b"/>
              <a:pathLst>
                <a:path w="3975227" h="3383915">
                  <a:moveTo>
                    <a:pt x="0" y="0"/>
                  </a:moveTo>
                  <a:lnTo>
                    <a:pt x="3975227" y="0"/>
                  </a:lnTo>
                  <a:lnTo>
                    <a:pt x="3975227" y="3383915"/>
                  </a:lnTo>
                  <a:lnTo>
                    <a:pt x="0" y="3383915"/>
                  </a:lnTo>
                  <a:lnTo>
                    <a:pt x="0" y="0"/>
                  </a:lnTo>
                  <a:close/>
                </a:path>
              </a:pathLst>
            </a:custGeom>
            <a:blipFill>
              <a:blip r:embed="rId6"/>
              <a:stretch>
                <a:fillRect t="-1441" b="-1441"/>
              </a:stretch>
            </a:blipFill>
          </p:spPr>
          <p:txBody>
            <a:bodyPr/>
            <a:lstStyle/>
            <a:p>
              <a:endParaRPr lang="en-GB"/>
            </a:p>
          </p:txBody>
        </p:sp>
      </p:grpSp>
      <p:sp>
        <p:nvSpPr>
          <p:cNvPr id="15" name="TextBox 15"/>
          <p:cNvSpPr txBox="1"/>
          <p:nvPr/>
        </p:nvSpPr>
        <p:spPr>
          <a:xfrm>
            <a:off x="14052400" y="3200113"/>
            <a:ext cx="2981423" cy="1477457"/>
          </a:xfrm>
          <a:prstGeom prst="rect">
            <a:avLst/>
          </a:prstGeom>
        </p:spPr>
        <p:txBody>
          <a:bodyPr lIns="0" tIns="0" rIns="0" bIns="0" rtlCol="0" anchor="t">
            <a:spAutoFit/>
          </a:bodyPr>
          <a:lstStyle/>
          <a:p>
            <a:pPr algn="ctr">
              <a:lnSpc>
                <a:spcPts val="5775"/>
              </a:lnSpc>
            </a:pPr>
            <a:r>
              <a:rPr lang="en-US" sz="4773">
                <a:solidFill>
                  <a:srgbClr val="000000"/>
                </a:solidFill>
                <a:latin typeface="Roboto Condensed Bold"/>
              </a:rPr>
              <a:t>THỬ THÁCH 3</a:t>
            </a:r>
          </a:p>
        </p:txBody>
      </p:sp>
      <p:grpSp>
        <p:nvGrpSpPr>
          <p:cNvPr id="16" name="Group 16"/>
          <p:cNvGrpSpPr/>
          <p:nvPr/>
        </p:nvGrpSpPr>
        <p:grpSpPr>
          <a:xfrm rot="5790298">
            <a:off x="15316419" y="6887781"/>
            <a:ext cx="4658070" cy="4741038"/>
            <a:chOff x="0" y="0"/>
            <a:chExt cx="6210760" cy="6321384"/>
          </a:xfrm>
        </p:grpSpPr>
        <p:sp>
          <p:nvSpPr>
            <p:cNvPr id="17" name="Freeform 17"/>
            <p:cNvSpPr/>
            <p:nvPr/>
          </p:nvSpPr>
          <p:spPr>
            <a:xfrm flipH="1">
              <a:off x="0" y="0"/>
              <a:ext cx="6210808" cy="6321425"/>
            </a:xfrm>
            <a:custGeom>
              <a:avLst/>
              <a:gdLst/>
              <a:ahLst/>
              <a:cxnLst/>
              <a:rect l="l" t="t" r="r" b="b"/>
              <a:pathLst>
                <a:path w="6210808" h="6321425">
                  <a:moveTo>
                    <a:pt x="6210808" y="0"/>
                  </a:moveTo>
                  <a:lnTo>
                    <a:pt x="0" y="0"/>
                  </a:lnTo>
                  <a:lnTo>
                    <a:pt x="0" y="6321425"/>
                  </a:lnTo>
                  <a:lnTo>
                    <a:pt x="6210808" y="6321425"/>
                  </a:lnTo>
                  <a:lnTo>
                    <a:pt x="6210808" y="0"/>
                  </a:lnTo>
                  <a:close/>
                </a:path>
              </a:pathLst>
            </a:custGeom>
            <a:blipFill>
              <a:blip r:embed="rId7"/>
              <a:stretch>
                <a:fillRect l="-73" r="-72"/>
              </a:stretch>
            </a:blipFill>
          </p:spPr>
          <p:txBody>
            <a:bodyPr/>
            <a:lstStyle/>
            <a:p>
              <a:endParaRPr lang="en-GB"/>
            </a:p>
          </p:txBody>
        </p:sp>
      </p:grpSp>
      <p:sp>
        <p:nvSpPr>
          <p:cNvPr id="18" name="TextBox 18"/>
          <p:cNvSpPr txBox="1"/>
          <p:nvPr/>
        </p:nvSpPr>
        <p:spPr>
          <a:xfrm>
            <a:off x="3505200" y="5372100"/>
            <a:ext cx="9448800" cy="3802259"/>
          </a:xfrm>
          <a:prstGeom prst="rect">
            <a:avLst/>
          </a:prstGeom>
        </p:spPr>
        <p:txBody>
          <a:bodyPr wrap="square" lIns="0" tIns="0" rIns="0" bIns="0" rtlCol="0" anchor="t">
            <a:spAutoFit/>
          </a:bodyPr>
          <a:lstStyle/>
          <a:p>
            <a:pPr algn="just">
              <a:lnSpc>
                <a:spcPts val="5038"/>
              </a:lnSpc>
            </a:pPr>
            <a:r>
              <a:rPr lang="en-US" sz="3599">
                <a:solidFill>
                  <a:srgbClr val="000000"/>
                </a:solidFill>
                <a:latin typeface="Roboto Condensed"/>
              </a:rPr>
              <a:t>Viết một đoạn văn (khoảng 7-9 câu) trình bày suy nghĩ của em về một tác phẩm văn học đã học hoặc đã đọc, trong đó có sử dụng ít nhất một thành phần tình thái và một thành phần phụ chú. </a:t>
            </a:r>
          </a:p>
          <a:p>
            <a:pPr algn="just">
              <a:lnSpc>
                <a:spcPts val="5038"/>
              </a:lnSpc>
            </a:pPr>
            <a:r>
              <a:rPr lang="en-US" sz="3598">
                <a:solidFill>
                  <a:srgbClr val="000000"/>
                </a:solidFill>
                <a:latin typeface="Roboto Condensed"/>
              </a:rPr>
              <a:t>Chỉ ra thành phần tình thái và thành phần phụ chú trong đoạn văn đã viết.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6280809" y="2872712"/>
            <a:ext cx="11373342" cy="6541717"/>
          </a:xfrm>
          <a:custGeom>
            <a:avLst/>
            <a:gdLst/>
            <a:ahLst/>
            <a:cxnLst/>
            <a:rect l="l" t="t" r="r" b="b"/>
            <a:pathLst>
              <a:path w="11373342" h="6541717">
                <a:moveTo>
                  <a:pt x="0" y="0"/>
                </a:moveTo>
                <a:lnTo>
                  <a:pt x="11373342" y="0"/>
                </a:lnTo>
                <a:lnTo>
                  <a:pt x="11373342" y="6541717"/>
                </a:lnTo>
                <a:lnTo>
                  <a:pt x="0" y="654171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6" name="Freeform 6"/>
          <p:cNvSpPr/>
          <p:nvPr/>
        </p:nvSpPr>
        <p:spPr>
          <a:xfrm>
            <a:off x="6435562" y="3040340"/>
            <a:ext cx="11348254" cy="6490544"/>
          </a:xfrm>
          <a:custGeom>
            <a:avLst/>
            <a:gdLst/>
            <a:ahLst/>
            <a:cxnLst/>
            <a:rect l="l" t="t" r="r" b="b"/>
            <a:pathLst>
              <a:path w="11348254" h="6490544">
                <a:moveTo>
                  <a:pt x="0" y="0"/>
                </a:moveTo>
                <a:lnTo>
                  <a:pt x="11348253" y="0"/>
                </a:lnTo>
                <a:lnTo>
                  <a:pt x="11348253" y="6490544"/>
                </a:lnTo>
                <a:lnTo>
                  <a:pt x="0" y="649054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7" name="Freeform 7"/>
          <p:cNvSpPr/>
          <p:nvPr/>
        </p:nvSpPr>
        <p:spPr>
          <a:xfrm>
            <a:off x="6534371" y="3234396"/>
            <a:ext cx="11150635" cy="6099933"/>
          </a:xfrm>
          <a:custGeom>
            <a:avLst/>
            <a:gdLst/>
            <a:ahLst/>
            <a:cxnLst/>
            <a:rect l="l" t="t" r="r" b="b"/>
            <a:pathLst>
              <a:path w="11150635" h="6099933">
                <a:moveTo>
                  <a:pt x="0" y="0"/>
                </a:moveTo>
                <a:lnTo>
                  <a:pt x="11150635" y="0"/>
                </a:lnTo>
                <a:lnTo>
                  <a:pt x="11150635" y="6099933"/>
                </a:lnTo>
                <a:lnTo>
                  <a:pt x="0" y="60999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8" name="Freeform 8"/>
          <p:cNvSpPr/>
          <p:nvPr/>
        </p:nvSpPr>
        <p:spPr>
          <a:xfrm>
            <a:off x="6590220" y="3339806"/>
            <a:ext cx="11038937" cy="5887795"/>
          </a:xfrm>
          <a:custGeom>
            <a:avLst/>
            <a:gdLst/>
            <a:ahLst/>
            <a:cxnLst/>
            <a:rect l="l" t="t" r="r" b="b"/>
            <a:pathLst>
              <a:path w="11038937" h="5887795">
                <a:moveTo>
                  <a:pt x="0" y="0"/>
                </a:moveTo>
                <a:lnTo>
                  <a:pt x="11038937" y="0"/>
                </a:lnTo>
                <a:lnTo>
                  <a:pt x="11038937" y="5887795"/>
                </a:lnTo>
                <a:lnTo>
                  <a:pt x="0" y="588779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grpSp>
        <p:nvGrpSpPr>
          <p:cNvPr id="9" name="Group 9"/>
          <p:cNvGrpSpPr/>
          <p:nvPr/>
        </p:nvGrpSpPr>
        <p:grpSpPr>
          <a:xfrm rot="8248605">
            <a:off x="14978512" y="7473302"/>
            <a:ext cx="2431267" cy="3206707"/>
            <a:chOff x="0" y="0"/>
            <a:chExt cx="3241690" cy="4275610"/>
          </a:xfrm>
        </p:grpSpPr>
        <p:sp>
          <p:nvSpPr>
            <p:cNvPr id="10" name="Freeform 10"/>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13"/>
              <a:stretch>
                <a:fillRect t="-199" b="-200"/>
              </a:stretch>
            </a:blipFill>
          </p:spPr>
          <p:txBody>
            <a:bodyPr/>
            <a:lstStyle/>
            <a:p>
              <a:endParaRPr lang="en-GB"/>
            </a:p>
          </p:txBody>
        </p:sp>
      </p:grpSp>
      <p:sp>
        <p:nvSpPr>
          <p:cNvPr id="11" name="TextBox 11"/>
          <p:cNvSpPr txBox="1"/>
          <p:nvPr/>
        </p:nvSpPr>
        <p:spPr>
          <a:xfrm>
            <a:off x="6714461" y="5048250"/>
            <a:ext cx="10506038" cy="1562405"/>
          </a:xfrm>
          <a:prstGeom prst="rect">
            <a:avLst/>
          </a:prstGeom>
        </p:spPr>
        <p:txBody>
          <a:bodyPr lIns="0" tIns="0" rIns="0" bIns="0" rtlCol="0" anchor="t">
            <a:spAutoFit/>
          </a:bodyPr>
          <a:lstStyle/>
          <a:p>
            <a:pPr algn="ctr">
              <a:lnSpc>
                <a:spcPts val="6295"/>
              </a:lnSpc>
            </a:pPr>
            <a:r>
              <a:rPr lang="en-US" sz="4500">
                <a:solidFill>
                  <a:srgbClr val="000000"/>
                </a:solidFill>
                <a:latin typeface="Roboto Condensed"/>
              </a:rPr>
              <a:t>Giới thiệu về văn bản đã học / đã đọc</a:t>
            </a:r>
          </a:p>
          <a:p>
            <a:pPr algn="ctr">
              <a:lnSpc>
                <a:spcPts val="6298"/>
              </a:lnSpc>
            </a:pPr>
            <a:r>
              <a:rPr lang="en-US" sz="4500">
                <a:solidFill>
                  <a:srgbClr val="000000"/>
                </a:solidFill>
                <a:latin typeface="Roboto Condensed"/>
              </a:rPr>
              <a:t>và nêu cảm nhận chung của em về văn bản</a:t>
            </a:r>
          </a:p>
        </p:txBody>
      </p:sp>
      <p:grpSp>
        <p:nvGrpSpPr>
          <p:cNvPr id="12" name="Group 12"/>
          <p:cNvGrpSpPr/>
          <p:nvPr/>
        </p:nvGrpSpPr>
        <p:grpSpPr>
          <a:xfrm>
            <a:off x="1028700" y="2814057"/>
            <a:ext cx="4905573" cy="5218695"/>
            <a:chOff x="0" y="0"/>
            <a:chExt cx="6540764" cy="6958260"/>
          </a:xfrm>
        </p:grpSpPr>
        <p:sp>
          <p:nvSpPr>
            <p:cNvPr id="13" name="Freeform 13"/>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14"/>
              <a:stretch>
                <a:fillRect l="-182" r="-182"/>
              </a:stretch>
            </a:blipFill>
          </p:spPr>
          <p:txBody>
            <a:bodyPr/>
            <a:lstStyle/>
            <a:p>
              <a:endParaRPr lang="en-GB"/>
            </a:p>
          </p:txBody>
        </p:sp>
      </p:grpSp>
      <p:sp>
        <p:nvSpPr>
          <p:cNvPr id="14" name="TextBox 14"/>
          <p:cNvSpPr txBox="1"/>
          <p:nvPr/>
        </p:nvSpPr>
        <p:spPr>
          <a:xfrm>
            <a:off x="1451722" y="4953000"/>
            <a:ext cx="4059529" cy="1728471"/>
          </a:xfrm>
          <a:prstGeom prst="rect">
            <a:avLst/>
          </a:prstGeom>
        </p:spPr>
        <p:txBody>
          <a:bodyPr lIns="0" tIns="0" rIns="0" bIns="0" rtlCol="0" anchor="t">
            <a:spAutoFit/>
          </a:bodyPr>
          <a:lstStyle/>
          <a:p>
            <a:pPr algn="ctr">
              <a:lnSpc>
                <a:spcPts val="6578"/>
              </a:lnSpc>
            </a:pPr>
            <a:r>
              <a:rPr lang="en-US" sz="4699">
                <a:solidFill>
                  <a:srgbClr val="000000"/>
                </a:solidFill>
                <a:latin typeface="Roboto Condensed Bold"/>
              </a:rPr>
              <a:t>Mở đoạn</a:t>
            </a:r>
          </a:p>
          <a:p>
            <a:pPr algn="ctr">
              <a:lnSpc>
                <a:spcPts val="6578"/>
              </a:lnSpc>
            </a:pPr>
            <a:r>
              <a:rPr lang="en-US" sz="4699">
                <a:solidFill>
                  <a:srgbClr val="000000"/>
                </a:solidFill>
                <a:latin typeface="Roboto Condensed Bold"/>
              </a:rPr>
              <a:t>(1 câu)</a:t>
            </a:r>
          </a:p>
        </p:txBody>
      </p:sp>
      <p:sp>
        <p:nvSpPr>
          <p:cNvPr id="15" name="TextBox 15"/>
          <p:cNvSpPr txBox="1"/>
          <p:nvPr/>
        </p:nvSpPr>
        <p:spPr>
          <a:xfrm>
            <a:off x="1028700" y="647700"/>
            <a:ext cx="16230600" cy="1898653"/>
          </a:xfrm>
          <a:prstGeom prst="rect">
            <a:avLst/>
          </a:prstGeom>
        </p:spPr>
        <p:txBody>
          <a:bodyPr lIns="0" tIns="0" rIns="0" bIns="0" rtlCol="0" anchor="t">
            <a:spAutoFit/>
          </a:bodyPr>
          <a:lstStyle/>
          <a:p>
            <a:pPr algn="ctr">
              <a:lnSpc>
                <a:spcPts val="13998"/>
              </a:lnSpc>
            </a:pPr>
            <a:r>
              <a:rPr lang="en-US" sz="9999">
                <a:solidFill>
                  <a:srgbClr val="FFFFFF"/>
                </a:solidFill>
                <a:latin typeface="Fraunces"/>
              </a:rPr>
              <a:t>III. VIẾT NGẮN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6445544" y="2717954"/>
            <a:ext cx="10816072" cy="6221186"/>
          </a:xfrm>
          <a:custGeom>
            <a:avLst/>
            <a:gdLst/>
            <a:ahLst/>
            <a:cxnLst/>
            <a:rect l="l" t="t" r="r" b="b"/>
            <a:pathLst>
              <a:path w="10816072" h="6221186">
                <a:moveTo>
                  <a:pt x="0" y="0"/>
                </a:moveTo>
                <a:lnTo>
                  <a:pt x="10816072" y="0"/>
                </a:lnTo>
                <a:lnTo>
                  <a:pt x="10816072" y="6221186"/>
                </a:lnTo>
                <a:lnTo>
                  <a:pt x="0" y="622118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6" name="Freeform 6"/>
          <p:cNvSpPr/>
          <p:nvPr/>
        </p:nvSpPr>
        <p:spPr>
          <a:xfrm>
            <a:off x="6592714" y="2877369"/>
            <a:ext cx="10792213" cy="6172521"/>
          </a:xfrm>
          <a:custGeom>
            <a:avLst/>
            <a:gdLst/>
            <a:ahLst/>
            <a:cxnLst/>
            <a:rect l="l" t="t" r="r" b="b"/>
            <a:pathLst>
              <a:path w="10792213" h="6172521">
                <a:moveTo>
                  <a:pt x="0" y="0"/>
                </a:moveTo>
                <a:lnTo>
                  <a:pt x="10792212" y="0"/>
                </a:lnTo>
                <a:lnTo>
                  <a:pt x="10792212" y="6172521"/>
                </a:lnTo>
                <a:lnTo>
                  <a:pt x="0" y="617252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7" name="Freeform 7"/>
          <p:cNvSpPr/>
          <p:nvPr/>
        </p:nvSpPr>
        <p:spPr>
          <a:xfrm>
            <a:off x="6686681" y="3061917"/>
            <a:ext cx="10604277" cy="5801049"/>
          </a:xfrm>
          <a:custGeom>
            <a:avLst/>
            <a:gdLst/>
            <a:ahLst/>
            <a:cxnLst/>
            <a:rect l="l" t="t" r="r" b="b"/>
            <a:pathLst>
              <a:path w="10604277" h="5801049">
                <a:moveTo>
                  <a:pt x="0" y="0"/>
                </a:moveTo>
                <a:lnTo>
                  <a:pt x="10604278" y="0"/>
                </a:lnTo>
                <a:lnTo>
                  <a:pt x="10604278" y="5801048"/>
                </a:lnTo>
                <a:lnTo>
                  <a:pt x="0" y="580104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8" name="Freeform 8"/>
          <p:cNvSpPr/>
          <p:nvPr/>
        </p:nvSpPr>
        <p:spPr>
          <a:xfrm>
            <a:off x="6739794" y="3162161"/>
            <a:ext cx="10498052" cy="5599305"/>
          </a:xfrm>
          <a:custGeom>
            <a:avLst/>
            <a:gdLst/>
            <a:ahLst/>
            <a:cxnLst/>
            <a:rect l="l" t="t" r="r" b="b"/>
            <a:pathLst>
              <a:path w="10498052" h="5599305">
                <a:moveTo>
                  <a:pt x="0" y="0"/>
                </a:moveTo>
                <a:lnTo>
                  <a:pt x="10498052" y="0"/>
                </a:lnTo>
                <a:lnTo>
                  <a:pt x="10498052" y="5599306"/>
                </a:lnTo>
                <a:lnTo>
                  <a:pt x="0" y="559930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grpSp>
        <p:nvGrpSpPr>
          <p:cNvPr id="9" name="Group 9"/>
          <p:cNvGrpSpPr/>
          <p:nvPr/>
        </p:nvGrpSpPr>
        <p:grpSpPr>
          <a:xfrm rot="8248605">
            <a:off x="14717077" y="7093125"/>
            <a:ext cx="2312141" cy="3049585"/>
            <a:chOff x="0" y="0"/>
            <a:chExt cx="3082854" cy="4066114"/>
          </a:xfrm>
        </p:grpSpPr>
        <p:sp>
          <p:nvSpPr>
            <p:cNvPr id="10" name="Freeform 10"/>
            <p:cNvSpPr/>
            <p:nvPr/>
          </p:nvSpPr>
          <p:spPr>
            <a:xfrm flipH="1">
              <a:off x="0" y="0"/>
              <a:ext cx="3082798" cy="4066159"/>
            </a:xfrm>
            <a:custGeom>
              <a:avLst/>
              <a:gdLst/>
              <a:ahLst/>
              <a:cxnLst/>
              <a:rect l="l" t="t" r="r" b="b"/>
              <a:pathLst>
                <a:path w="3082798" h="4066159">
                  <a:moveTo>
                    <a:pt x="3082798" y="0"/>
                  </a:moveTo>
                  <a:lnTo>
                    <a:pt x="0" y="0"/>
                  </a:lnTo>
                  <a:lnTo>
                    <a:pt x="0" y="4066159"/>
                  </a:lnTo>
                  <a:lnTo>
                    <a:pt x="3082798" y="4066159"/>
                  </a:lnTo>
                  <a:lnTo>
                    <a:pt x="3082798" y="0"/>
                  </a:lnTo>
                  <a:close/>
                </a:path>
              </a:pathLst>
            </a:custGeom>
            <a:blipFill>
              <a:blip r:embed="rId13"/>
              <a:stretch>
                <a:fillRect t="-233" r="-1" b="-232"/>
              </a:stretch>
            </a:blipFill>
          </p:spPr>
          <p:txBody>
            <a:bodyPr/>
            <a:lstStyle/>
            <a:p>
              <a:endParaRPr lang="en-GB"/>
            </a:p>
          </p:txBody>
        </p:sp>
      </p:grpSp>
      <p:sp>
        <p:nvSpPr>
          <p:cNvPr id="11" name="TextBox 11"/>
          <p:cNvSpPr txBox="1"/>
          <p:nvPr/>
        </p:nvSpPr>
        <p:spPr>
          <a:xfrm>
            <a:off x="7099704" y="3917056"/>
            <a:ext cx="9631354" cy="3980409"/>
          </a:xfrm>
          <a:prstGeom prst="rect">
            <a:avLst/>
          </a:prstGeom>
        </p:spPr>
        <p:txBody>
          <a:bodyPr lIns="0" tIns="0" rIns="0" bIns="0" rtlCol="0" anchor="t">
            <a:spAutoFit/>
          </a:bodyPr>
          <a:lstStyle/>
          <a:p>
            <a:pPr marL="867331" lvl="2" indent="-289110" algn="just">
              <a:lnSpc>
                <a:spcPts val="5310"/>
              </a:lnSpc>
              <a:buFont typeface="Arial"/>
              <a:buChar char="⚬"/>
            </a:pPr>
            <a:r>
              <a:rPr lang="en-US" sz="3794">
                <a:solidFill>
                  <a:srgbClr val="000000"/>
                </a:solidFill>
                <a:latin typeface="Roboto Condensed"/>
              </a:rPr>
              <a:t>Tóm tắt ngắn gọn nội dung chính của văn bản: Vấn đề được đề cập tới là gì? (Viết tóm lược).</a:t>
            </a:r>
          </a:p>
          <a:p>
            <a:pPr marL="867331" lvl="2" indent="-289110" algn="just">
              <a:lnSpc>
                <a:spcPts val="5310"/>
              </a:lnSpc>
              <a:buFont typeface="Arial"/>
              <a:buChar char="⚬"/>
            </a:pPr>
            <a:r>
              <a:rPr lang="en-US" sz="3794">
                <a:solidFill>
                  <a:srgbClr val="000000"/>
                </a:solidFill>
                <a:latin typeface="Roboto Condensed"/>
              </a:rPr>
              <a:t>Nêu bài học suy ngẫm, rút ra từ văn bản: Bản thân em học được điều gì từ văn bản? Em sẽ làm gì để thực hành điều đó vào trong cuộc sống khi tiếp nhận các tác phẩm văn chương?</a:t>
            </a:r>
          </a:p>
        </p:txBody>
      </p:sp>
      <p:grpSp>
        <p:nvGrpSpPr>
          <p:cNvPr id="12" name="Group 12"/>
          <p:cNvGrpSpPr/>
          <p:nvPr/>
        </p:nvGrpSpPr>
        <p:grpSpPr>
          <a:xfrm>
            <a:off x="1028700" y="2814057"/>
            <a:ext cx="4905573" cy="5218695"/>
            <a:chOff x="0" y="0"/>
            <a:chExt cx="6540764" cy="6958260"/>
          </a:xfrm>
        </p:grpSpPr>
        <p:sp>
          <p:nvSpPr>
            <p:cNvPr id="13" name="Freeform 13"/>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14"/>
              <a:stretch>
                <a:fillRect l="-182" r="-182"/>
              </a:stretch>
            </a:blipFill>
          </p:spPr>
          <p:txBody>
            <a:bodyPr/>
            <a:lstStyle/>
            <a:p>
              <a:endParaRPr lang="en-GB"/>
            </a:p>
          </p:txBody>
        </p:sp>
      </p:grpSp>
      <p:sp>
        <p:nvSpPr>
          <p:cNvPr id="14" name="TextBox 14"/>
          <p:cNvSpPr txBox="1"/>
          <p:nvPr/>
        </p:nvSpPr>
        <p:spPr>
          <a:xfrm>
            <a:off x="1451722" y="4658229"/>
            <a:ext cx="4059529" cy="1692910"/>
          </a:xfrm>
          <a:prstGeom prst="rect">
            <a:avLst/>
          </a:prstGeom>
        </p:spPr>
        <p:txBody>
          <a:bodyPr lIns="0" tIns="0" rIns="0" bIns="0" rtlCol="0" anchor="t">
            <a:spAutoFit/>
          </a:bodyPr>
          <a:lstStyle/>
          <a:p>
            <a:pPr algn="ctr">
              <a:lnSpc>
                <a:spcPts val="6439"/>
              </a:lnSpc>
            </a:pPr>
            <a:r>
              <a:rPr lang="en-US" sz="4599">
                <a:solidFill>
                  <a:srgbClr val="000000"/>
                </a:solidFill>
                <a:latin typeface="Roboto Condensed Bold"/>
              </a:rPr>
              <a:t>Thân đoạn</a:t>
            </a:r>
          </a:p>
          <a:p>
            <a:pPr algn="ctr">
              <a:lnSpc>
                <a:spcPts val="6439"/>
              </a:lnSpc>
            </a:pPr>
            <a:r>
              <a:rPr lang="en-US" sz="4599">
                <a:solidFill>
                  <a:srgbClr val="000000"/>
                </a:solidFill>
                <a:latin typeface="Roboto Condensed Bold"/>
              </a:rPr>
              <a:t>(5-7 câu)</a:t>
            </a:r>
          </a:p>
        </p:txBody>
      </p:sp>
      <p:sp>
        <p:nvSpPr>
          <p:cNvPr id="15" name="TextBox 15"/>
          <p:cNvSpPr txBox="1"/>
          <p:nvPr/>
        </p:nvSpPr>
        <p:spPr>
          <a:xfrm>
            <a:off x="1028700" y="647700"/>
            <a:ext cx="16230600" cy="1898653"/>
          </a:xfrm>
          <a:prstGeom prst="rect">
            <a:avLst/>
          </a:prstGeom>
        </p:spPr>
        <p:txBody>
          <a:bodyPr lIns="0" tIns="0" rIns="0" bIns="0" rtlCol="0" anchor="t">
            <a:spAutoFit/>
          </a:bodyPr>
          <a:lstStyle/>
          <a:p>
            <a:pPr algn="ctr">
              <a:lnSpc>
                <a:spcPts val="13998"/>
              </a:lnSpc>
            </a:pPr>
            <a:r>
              <a:rPr lang="en-US" sz="9999">
                <a:solidFill>
                  <a:srgbClr val="FFFFFF"/>
                </a:solidFill>
                <a:latin typeface="Fraunces"/>
              </a:rPr>
              <a:t>III. VIẾT NGẮN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6395048" y="2959040"/>
            <a:ext cx="11373342" cy="6541717"/>
          </a:xfrm>
          <a:custGeom>
            <a:avLst/>
            <a:gdLst/>
            <a:ahLst/>
            <a:cxnLst/>
            <a:rect l="l" t="t" r="r" b="b"/>
            <a:pathLst>
              <a:path w="11373342" h="6541717">
                <a:moveTo>
                  <a:pt x="0" y="0"/>
                </a:moveTo>
                <a:lnTo>
                  <a:pt x="11373342" y="0"/>
                </a:lnTo>
                <a:lnTo>
                  <a:pt x="11373342" y="6541717"/>
                </a:lnTo>
                <a:lnTo>
                  <a:pt x="0" y="654171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sp>
        <p:nvSpPr>
          <p:cNvPr id="6" name="Freeform 6"/>
          <p:cNvSpPr/>
          <p:nvPr/>
        </p:nvSpPr>
        <p:spPr>
          <a:xfrm>
            <a:off x="6549801" y="3126668"/>
            <a:ext cx="11348254" cy="6490544"/>
          </a:xfrm>
          <a:custGeom>
            <a:avLst/>
            <a:gdLst/>
            <a:ahLst/>
            <a:cxnLst/>
            <a:rect l="l" t="t" r="r" b="b"/>
            <a:pathLst>
              <a:path w="11348254" h="6490544">
                <a:moveTo>
                  <a:pt x="0" y="0"/>
                </a:moveTo>
                <a:lnTo>
                  <a:pt x="11348253" y="0"/>
                </a:lnTo>
                <a:lnTo>
                  <a:pt x="11348253" y="6490544"/>
                </a:lnTo>
                <a:lnTo>
                  <a:pt x="0" y="649054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GB"/>
          </a:p>
        </p:txBody>
      </p:sp>
      <p:sp>
        <p:nvSpPr>
          <p:cNvPr id="7" name="Freeform 7"/>
          <p:cNvSpPr/>
          <p:nvPr/>
        </p:nvSpPr>
        <p:spPr>
          <a:xfrm>
            <a:off x="6648610" y="3320724"/>
            <a:ext cx="11150635" cy="6099933"/>
          </a:xfrm>
          <a:custGeom>
            <a:avLst/>
            <a:gdLst/>
            <a:ahLst/>
            <a:cxnLst/>
            <a:rect l="l" t="t" r="r" b="b"/>
            <a:pathLst>
              <a:path w="11150635" h="6099933">
                <a:moveTo>
                  <a:pt x="0" y="0"/>
                </a:moveTo>
                <a:lnTo>
                  <a:pt x="11150635" y="0"/>
                </a:lnTo>
                <a:lnTo>
                  <a:pt x="11150635" y="6099933"/>
                </a:lnTo>
                <a:lnTo>
                  <a:pt x="0" y="609993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8" name="Freeform 8"/>
          <p:cNvSpPr/>
          <p:nvPr/>
        </p:nvSpPr>
        <p:spPr>
          <a:xfrm>
            <a:off x="6704459" y="3426134"/>
            <a:ext cx="11038937" cy="5887795"/>
          </a:xfrm>
          <a:custGeom>
            <a:avLst/>
            <a:gdLst/>
            <a:ahLst/>
            <a:cxnLst/>
            <a:rect l="l" t="t" r="r" b="b"/>
            <a:pathLst>
              <a:path w="11038937" h="5887795">
                <a:moveTo>
                  <a:pt x="0" y="0"/>
                </a:moveTo>
                <a:lnTo>
                  <a:pt x="11038937" y="0"/>
                </a:lnTo>
                <a:lnTo>
                  <a:pt x="11038937" y="5887795"/>
                </a:lnTo>
                <a:lnTo>
                  <a:pt x="0" y="5887795"/>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grpSp>
        <p:nvGrpSpPr>
          <p:cNvPr id="9" name="Group 9"/>
          <p:cNvGrpSpPr/>
          <p:nvPr/>
        </p:nvGrpSpPr>
        <p:grpSpPr>
          <a:xfrm rot="8248605">
            <a:off x="15092751" y="7559630"/>
            <a:ext cx="2431267" cy="3206707"/>
            <a:chOff x="0" y="0"/>
            <a:chExt cx="3241690" cy="4275610"/>
          </a:xfrm>
        </p:grpSpPr>
        <p:sp>
          <p:nvSpPr>
            <p:cNvPr id="10" name="Freeform 10"/>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13"/>
              <a:stretch>
                <a:fillRect t="-199" b="-200"/>
              </a:stretch>
            </a:blipFill>
          </p:spPr>
          <p:txBody>
            <a:bodyPr/>
            <a:lstStyle/>
            <a:p>
              <a:endParaRPr lang="en-GB"/>
            </a:p>
          </p:txBody>
        </p:sp>
      </p:grpSp>
      <p:sp>
        <p:nvSpPr>
          <p:cNvPr id="11" name="TextBox 11"/>
          <p:cNvSpPr txBox="1"/>
          <p:nvPr/>
        </p:nvSpPr>
        <p:spPr>
          <a:xfrm>
            <a:off x="7160135" y="5048250"/>
            <a:ext cx="10127585" cy="2272005"/>
          </a:xfrm>
          <a:prstGeom prst="rect">
            <a:avLst/>
          </a:prstGeom>
        </p:spPr>
        <p:txBody>
          <a:bodyPr lIns="0" tIns="0" rIns="0" bIns="0" rtlCol="0" anchor="t">
            <a:spAutoFit/>
          </a:bodyPr>
          <a:lstStyle/>
          <a:p>
            <a:pPr algn="just">
              <a:lnSpc>
                <a:spcPts val="6019"/>
              </a:lnSpc>
            </a:pPr>
            <a:r>
              <a:rPr lang="en-US" sz="4299">
                <a:solidFill>
                  <a:srgbClr val="000000"/>
                </a:solidFill>
                <a:latin typeface="Roboto Condensed"/>
              </a:rPr>
              <a:t>Khái quát lại vấn đề: Thông điệp gửi gắm trong văn bản có ý nghĩa như thế nào với đời sống hiện nay?</a:t>
            </a:r>
          </a:p>
        </p:txBody>
      </p:sp>
      <p:grpSp>
        <p:nvGrpSpPr>
          <p:cNvPr id="12" name="Group 12"/>
          <p:cNvGrpSpPr/>
          <p:nvPr/>
        </p:nvGrpSpPr>
        <p:grpSpPr>
          <a:xfrm>
            <a:off x="1028700" y="2814057"/>
            <a:ext cx="4905573" cy="5218695"/>
            <a:chOff x="0" y="0"/>
            <a:chExt cx="6540764" cy="6958260"/>
          </a:xfrm>
        </p:grpSpPr>
        <p:sp>
          <p:nvSpPr>
            <p:cNvPr id="13" name="Freeform 13"/>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14"/>
              <a:stretch>
                <a:fillRect l="-182" r="-182"/>
              </a:stretch>
            </a:blipFill>
          </p:spPr>
          <p:txBody>
            <a:bodyPr/>
            <a:lstStyle/>
            <a:p>
              <a:endParaRPr lang="en-GB"/>
            </a:p>
          </p:txBody>
        </p:sp>
      </p:grpSp>
      <p:sp>
        <p:nvSpPr>
          <p:cNvPr id="14" name="TextBox 14"/>
          <p:cNvSpPr txBox="1"/>
          <p:nvPr/>
        </p:nvSpPr>
        <p:spPr>
          <a:xfrm>
            <a:off x="1451722" y="4696329"/>
            <a:ext cx="4059529" cy="1460500"/>
          </a:xfrm>
          <a:prstGeom prst="rect">
            <a:avLst/>
          </a:prstGeom>
        </p:spPr>
        <p:txBody>
          <a:bodyPr lIns="0" tIns="0" rIns="0" bIns="0" rtlCol="0" anchor="t">
            <a:spAutoFit/>
          </a:bodyPr>
          <a:lstStyle/>
          <a:p>
            <a:pPr algn="ctr">
              <a:lnSpc>
                <a:spcPts val="5598"/>
              </a:lnSpc>
            </a:pPr>
            <a:r>
              <a:rPr lang="en-US" sz="3999">
                <a:solidFill>
                  <a:srgbClr val="000000"/>
                </a:solidFill>
                <a:latin typeface="Roboto Condensed Bold"/>
              </a:rPr>
              <a:t>Kết đoạn</a:t>
            </a:r>
          </a:p>
          <a:p>
            <a:pPr algn="ctr">
              <a:lnSpc>
                <a:spcPts val="5598"/>
              </a:lnSpc>
            </a:pPr>
            <a:r>
              <a:rPr lang="en-US" sz="3999">
                <a:solidFill>
                  <a:srgbClr val="000000"/>
                </a:solidFill>
                <a:latin typeface="Roboto Condensed Bold"/>
              </a:rPr>
              <a:t>(1 câu)</a:t>
            </a:r>
          </a:p>
        </p:txBody>
      </p:sp>
      <p:sp>
        <p:nvSpPr>
          <p:cNvPr id="15" name="TextBox 15"/>
          <p:cNvSpPr txBox="1"/>
          <p:nvPr/>
        </p:nvSpPr>
        <p:spPr>
          <a:xfrm>
            <a:off x="1028700" y="647700"/>
            <a:ext cx="16230600" cy="1898653"/>
          </a:xfrm>
          <a:prstGeom prst="rect">
            <a:avLst/>
          </a:prstGeom>
        </p:spPr>
        <p:txBody>
          <a:bodyPr lIns="0" tIns="0" rIns="0" bIns="0" rtlCol="0" anchor="t">
            <a:spAutoFit/>
          </a:bodyPr>
          <a:lstStyle/>
          <a:p>
            <a:pPr algn="ctr">
              <a:lnSpc>
                <a:spcPts val="13998"/>
              </a:lnSpc>
            </a:pPr>
            <a:r>
              <a:rPr lang="en-US" sz="9999">
                <a:solidFill>
                  <a:srgbClr val="FFFFFF"/>
                </a:solidFill>
                <a:latin typeface="Fraunces"/>
              </a:rPr>
              <a:t>III. VIẾT NGẮN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grpSp>
        <p:nvGrpSpPr>
          <p:cNvPr id="4" name="Group 4"/>
          <p:cNvGrpSpPr/>
          <p:nvPr/>
        </p:nvGrpSpPr>
        <p:grpSpPr>
          <a:xfrm rot="-2104014">
            <a:off x="1119125" y="1172488"/>
            <a:ext cx="4862142" cy="4296366"/>
            <a:chOff x="0" y="0"/>
            <a:chExt cx="6482856" cy="5728488"/>
          </a:xfrm>
        </p:grpSpPr>
        <p:sp>
          <p:nvSpPr>
            <p:cNvPr id="5" name="Freeform 5"/>
            <p:cNvSpPr/>
            <p:nvPr/>
          </p:nvSpPr>
          <p:spPr>
            <a:xfrm>
              <a:off x="0" y="0"/>
              <a:ext cx="6482842" cy="5728462"/>
            </a:xfrm>
            <a:custGeom>
              <a:avLst/>
              <a:gdLst/>
              <a:ahLst/>
              <a:cxnLst/>
              <a:rect l="l" t="t" r="r" b="b"/>
              <a:pathLst>
                <a:path w="6482842" h="5728462">
                  <a:moveTo>
                    <a:pt x="0" y="0"/>
                  </a:moveTo>
                  <a:lnTo>
                    <a:pt x="6482842" y="0"/>
                  </a:lnTo>
                  <a:lnTo>
                    <a:pt x="6482842" y="5728462"/>
                  </a:lnTo>
                  <a:lnTo>
                    <a:pt x="0" y="5728462"/>
                  </a:lnTo>
                  <a:lnTo>
                    <a:pt x="0" y="0"/>
                  </a:lnTo>
                  <a:close/>
                </a:path>
              </a:pathLst>
            </a:custGeom>
            <a:blipFill>
              <a:blip r:embed="rId3"/>
              <a:stretch>
                <a:fillRect t="-51" b="-51"/>
              </a:stretch>
            </a:blipFill>
          </p:spPr>
          <p:txBody>
            <a:bodyPr/>
            <a:lstStyle/>
            <a:p>
              <a:endParaRPr lang="en-GB"/>
            </a:p>
          </p:txBody>
        </p:sp>
      </p:grpSp>
      <p:sp>
        <p:nvSpPr>
          <p:cNvPr id="6" name="Freeform 6"/>
          <p:cNvSpPr/>
          <p:nvPr/>
        </p:nvSpPr>
        <p:spPr>
          <a:xfrm>
            <a:off x="2288577" y="1157729"/>
            <a:ext cx="13710479" cy="7935902"/>
          </a:xfrm>
          <a:custGeom>
            <a:avLst/>
            <a:gdLst/>
            <a:ahLst/>
            <a:cxnLst/>
            <a:rect l="l" t="t" r="r" b="b"/>
            <a:pathLst>
              <a:path w="13710479" h="7935902">
                <a:moveTo>
                  <a:pt x="0" y="0"/>
                </a:moveTo>
                <a:lnTo>
                  <a:pt x="13710479" y="0"/>
                </a:lnTo>
                <a:lnTo>
                  <a:pt x="13710479" y="7935902"/>
                </a:lnTo>
                <a:lnTo>
                  <a:pt x="0" y="79359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grpSp>
        <p:nvGrpSpPr>
          <p:cNvPr id="7" name="Group 7"/>
          <p:cNvGrpSpPr/>
          <p:nvPr/>
        </p:nvGrpSpPr>
        <p:grpSpPr>
          <a:xfrm rot="9259338">
            <a:off x="13682113" y="6245619"/>
            <a:ext cx="3477159" cy="4586181"/>
            <a:chOff x="0" y="0"/>
            <a:chExt cx="4636212" cy="6114908"/>
          </a:xfrm>
        </p:grpSpPr>
        <p:sp>
          <p:nvSpPr>
            <p:cNvPr id="8" name="Freeform 8"/>
            <p:cNvSpPr/>
            <p:nvPr/>
          </p:nvSpPr>
          <p:spPr>
            <a:xfrm flipH="1">
              <a:off x="0" y="0"/>
              <a:ext cx="4636262" cy="6114923"/>
            </a:xfrm>
            <a:custGeom>
              <a:avLst/>
              <a:gdLst/>
              <a:ahLst/>
              <a:cxnLst/>
              <a:rect l="l" t="t" r="r" b="b"/>
              <a:pathLst>
                <a:path w="4636262" h="6114923">
                  <a:moveTo>
                    <a:pt x="4636262" y="0"/>
                  </a:moveTo>
                  <a:lnTo>
                    <a:pt x="0" y="0"/>
                  </a:lnTo>
                  <a:lnTo>
                    <a:pt x="0" y="6114923"/>
                  </a:lnTo>
                  <a:lnTo>
                    <a:pt x="4636262" y="6114923"/>
                  </a:lnTo>
                  <a:lnTo>
                    <a:pt x="4636262" y="0"/>
                  </a:lnTo>
                  <a:close/>
                </a:path>
              </a:pathLst>
            </a:custGeom>
            <a:blipFill>
              <a:blip r:embed="rId6"/>
              <a:stretch>
                <a:fillRect t="-131" r="1" b="-130"/>
              </a:stretch>
            </a:blipFill>
          </p:spPr>
          <p:txBody>
            <a:bodyPr/>
            <a:lstStyle/>
            <a:p>
              <a:endParaRPr lang="en-GB"/>
            </a:p>
          </p:txBody>
        </p:sp>
      </p:grpSp>
      <p:grpSp>
        <p:nvGrpSpPr>
          <p:cNvPr id="9" name="Group 9"/>
          <p:cNvGrpSpPr/>
          <p:nvPr/>
        </p:nvGrpSpPr>
        <p:grpSpPr>
          <a:xfrm rot="5002884">
            <a:off x="15280374" y="-255157"/>
            <a:ext cx="1417994" cy="1486757"/>
            <a:chOff x="0" y="0"/>
            <a:chExt cx="1890659" cy="1982343"/>
          </a:xfrm>
        </p:grpSpPr>
        <p:sp>
          <p:nvSpPr>
            <p:cNvPr id="10" name="Freeform 10"/>
            <p:cNvSpPr/>
            <p:nvPr/>
          </p:nvSpPr>
          <p:spPr>
            <a:xfrm>
              <a:off x="0" y="0"/>
              <a:ext cx="1890649" cy="1982343"/>
            </a:xfrm>
            <a:custGeom>
              <a:avLst/>
              <a:gdLst/>
              <a:ahLst/>
              <a:cxnLst/>
              <a:rect l="l" t="t" r="r" b="b"/>
              <a:pathLst>
                <a:path w="1890649" h="1982343">
                  <a:moveTo>
                    <a:pt x="0" y="0"/>
                  </a:moveTo>
                  <a:lnTo>
                    <a:pt x="1890649" y="0"/>
                  </a:lnTo>
                  <a:lnTo>
                    <a:pt x="1890649" y="1982343"/>
                  </a:lnTo>
                  <a:lnTo>
                    <a:pt x="0" y="1982343"/>
                  </a:lnTo>
                  <a:lnTo>
                    <a:pt x="0" y="0"/>
                  </a:lnTo>
                  <a:close/>
                </a:path>
              </a:pathLst>
            </a:custGeom>
            <a:blipFill>
              <a:blip r:embed="rId7"/>
              <a:stretch>
                <a:fillRect t="-247" b="-247"/>
              </a:stretch>
            </a:blipFill>
          </p:spPr>
          <p:txBody>
            <a:bodyPr/>
            <a:lstStyle/>
            <a:p>
              <a:endParaRPr lang="en-GB"/>
            </a:p>
          </p:txBody>
        </p:sp>
      </p:grpSp>
      <p:grpSp>
        <p:nvGrpSpPr>
          <p:cNvPr id="11" name="Group 11"/>
          <p:cNvGrpSpPr/>
          <p:nvPr/>
        </p:nvGrpSpPr>
        <p:grpSpPr>
          <a:xfrm rot="10739848">
            <a:off x="17272197" y="534797"/>
            <a:ext cx="1417994" cy="1486757"/>
            <a:chOff x="0" y="0"/>
            <a:chExt cx="1890659" cy="1982343"/>
          </a:xfrm>
        </p:grpSpPr>
        <p:sp>
          <p:nvSpPr>
            <p:cNvPr id="12" name="Freeform 12"/>
            <p:cNvSpPr/>
            <p:nvPr/>
          </p:nvSpPr>
          <p:spPr>
            <a:xfrm>
              <a:off x="0" y="0"/>
              <a:ext cx="1890649" cy="1982343"/>
            </a:xfrm>
            <a:custGeom>
              <a:avLst/>
              <a:gdLst/>
              <a:ahLst/>
              <a:cxnLst/>
              <a:rect l="l" t="t" r="r" b="b"/>
              <a:pathLst>
                <a:path w="1890649" h="1982343">
                  <a:moveTo>
                    <a:pt x="0" y="0"/>
                  </a:moveTo>
                  <a:lnTo>
                    <a:pt x="1890649" y="0"/>
                  </a:lnTo>
                  <a:lnTo>
                    <a:pt x="1890649" y="1982343"/>
                  </a:lnTo>
                  <a:lnTo>
                    <a:pt x="0" y="1982343"/>
                  </a:lnTo>
                  <a:lnTo>
                    <a:pt x="0" y="0"/>
                  </a:lnTo>
                  <a:close/>
                </a:path>
              </a:pathLst>
            </a:custGeom>
            <a:blipFill>
              <a:blip r:embed="rId8"/>
              <a:stretch>
                <a:fillRect t="-247" b="-247"/>
              </a:stretch>
            </a:blipFill>
          </p:spPr>
          <p:txBody>
            <a:bodyPr/>
            <a:lstStyle/>
            <a:p>
              <a:endParaRPr lang="en-GB"/>
            </a:p>
          </p:txBody>
        </p:sp>
      </p:grpSp>
      <p:grpSp>
        <p:nvGrpSpPr>
          <p:cNvPr id="13" name="Group 13"/>
          <p:cNvGrpSpPr/>
          <p:nvPr/>
        </p:nvGrpSpPr>
        <p:grpSpPr>
          <a:xfrm rot="1377244">
            <a:off x="16100516" y="1375313"/>
            <a:ext cx="1417994" cy="1486757"/>
            <a:chOff x="0" y="0"/>
            <a:chExt cx="1890659" cy="1982343"/>
          </a:xfrm>
        </p:grpSpPr>
        <p:sp>
          <p:nvSpPr>
            <p:cNvPr id="14" name="Freeform 14"/>
            <p:cNvSpPr/>
            <p:nvPr/>
          </p:nvSpPr>
          <p:spPr>
            <a:xfrm>
              <a:off x="0" y="0"/>
              <a:ext cx="1890649" cy="1982343"/>
            </a:xfrm>
            <a:custGeom>
              <a:avLst/>
              <a:gdLst/>
              <a:ahLst/>
              <a:cxnLst/>
              <a:rect l="l" t="t" r="r" b="b"/>
              <a:pathLst>
                <a:path w="1890649" h="1982343">
                  <a:moveTo>
                    <a:pt x="0" y="0"/>
                  </a:moveTo>
                  <a:lnTo>
                    <a:pt x="1890649" y="0"/>
                  </a:lnTo>
                  <a:lnTo>
                    <a:pt x="1890649" y="1982343"/>
                  </a:lnTo>
                  <a:lnTo>
                    <a:pt x="0" y="1982343"/>
                  </a:lnTo>
                  <a:lnTo>
                    <a:pt x="0" y="0"/>
                  </a:lnTo>
                  <a:close/>
                </a:path>
              </a:pathLst>
            </a:custGeom>
            <a:blipFill>
              <a:blip r:embed="rId9"/>
              <a:stretch>
                <a:fillRect t="-247" b="-247"/>
              </a:stretch>
            </a:blipFill>
          </p:spPr>
          <p:txBody>
            <a:bodyPr/>
            <a:lstStyle/>
            <a:p>
              <a:endParaRPr lang="en-GB"/>
            </a:p>
          </p:txBody>
        </p:sp>
      </p:grpSp>
      <p:grpSp>
        <p:nvGrpSpPr>
          <p:cNvPr id="15" name="Group 15"/>
          <p:cNvGrpSpPr/>
          <p:nvPr/>
        </p:nvGrpSpPr>
        <p:grpSpPr>
          <a:xfrm rot="-5130068">
            <a:off x="-1522480" y="6898471"/>
            <a:ext cx="4504411" cy="4584642"/>
            <a:chOff x="0" y="0"/>
            <a:chExt cx="6005881" cy="6112856"/>
          </a:xfrm>
        </p:grpSpPr>
        <p:sp>
          <p:nvSpPr>
            <p:cNvPr id="16" name="Freeform 16"/>
            <p:cNvSpPr/>
            <p:nvPr/>
          </p:nvSpPr>
          <p:spPr>
            <a:xfrm>
              <a:off x="0" y="0"/>
              <a:ext cx="6005830" cy="6112891"/>
            </a:xfrm>
            <a:custGeom>
              <a:avLst/>
              <a:gdLst/>
              <a:ahLst/>
              <a:cxnLst/>
              <a:rect l="l" t="t" r="r" b="b"/>
              <a:pathLst>
                <a:path w="6005830" h="6112891">
                  <a:moveTo>
                    <a:pt x="0" y="0"/>
                  </a:moveTo>
                  <a:lnTo>
                    <a:pt x="6005830" y="0"/>
                  </a:lnTo>
                  <a:lnTo>
                    <a:pt x="6005830" y="6112891"/>
                  </a:lnTo>
                  <a:lnTo>
                    <a:pt x="0" y="6112891"/>
                  </a:lnTo>
                  <a:lnTo>
                    <a:pt x="0" y="0"/>
                  </a:lnTo>
                  <a:close/>
                </a:path>
              </a:pathLst>
            </a:custGeom>
            <a:blipFill>
              <a:blip r:embed="rId10"/>
              <a:stretch>
                <a:fillRect t="-59" b="-59"/>
              </a:stretch>
            </a:blipFill>
          </p:spPr>
          <p:txBody>
            <a:bodyPr/>
            <a:lstStyle/>
            <a:p>
              <a:endParaRPr lang="en-GB"/>
            </a:p>
          </p:txBody>
        </p:sp>
      </p:grpSp>
      <p:sp>
        <p:nvSpPr>
          <p:cNvPr id="19" name="TextBox 19"/>
          <p:cNvSpPr txBox="1"/>
          <p:nvPr/>
        </p:nvSpPr>
        <p:spPr>
          <a:xfrm>
            <a:off x="3550196" y="2746338"/>
            <a:ext cx="11904711" cy="3978885"/>
          </a:xfrm>
          <a:prstGeom prst="rect">
            <a:avLst/>
          </a:prstGeom>
        </p:spPr>
        <p:txBody>
          <a:bodyPr lIns="0" tIns="0" rIns="0" bIns="0" rtlCol="0" anchor="t">
            <a:spAutoFit/>
          </a:bodyPr>
          <a:lstStyle/>
          <a:p>
            <a:pPr algn="ctr">
              <a:lnSpc>
                <a:spcPts val="10638"/>
              </a:lnSpc>
            </a:pPr>
            <a:r>
              <a:rPr lang="en-US" sz="7598">
                <a:solidFill>
                  <a:srgbClr val="000000"/>
                </a:solidFill>
                <a:latin typeface="Fraunces"/>
              </a:rPr>
              <a:t>XIN CHÀO </a:t>
            </a:r>
          </a:p>
          <a:p>
            <a:pPr algn="ctr">
              <a:lnSpc>
                <a:spcPts val="10638"/>
              </a:lnSpc>
            </a:pPr>
            <a:r>
              <a:rPr lang="en-US" sz="7598">
                <a:solidFill>
                  <a:srgbClr val="000000"/>
                </a:solidFill>
                <a:latin typeface="Fraunces"/>
              </a:rPr>
              <a:t>VÀ </a:t>
            </a:r>
          </a:p>
          <a:p>
            <a:pPr algn="ctr">
              <a:lnSpc>
                <a:spcPts val="10638"/>
              </a:lnSpc>
            </a:pPr>
            <a:r>
              <a:rPr lang="en-US" sz="7598">
                <a:solidFill>
                  <a:srgbClr val="000000"/>
                </a:solidFill>
                <a:latin typeface="Fraunces"/>
              </a:rPr>
              <a:t>HẸN GẶP LẠI!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366350" y="2473522"/>
            <a:ext cx="12819498" cy="7420182"/>
          </a:xfrm>
          <a:custGeom>
            <a:avLst/>
            <a:gdLst/>
            <a:ahLst/>
            <a:cxnLst/>
            <a:rect l="l" t="t" r="r" b="b"/>
            <a:pathLst>
              <a:path w="12819498" h="7420182">
                <a:moveTo>
                  <a:pt x="0" y="0"/>
                </a:moveTo>
                <a:lnTo>
                  <a:pt x="12819497" y="0"/>
                </a:lnTo>
                <a:lnTo>
                  <a:pt x="12819497" y="7420182"/>
                </a:lnTo>
                <a:lnTo>
                  <a:pt x="0" y="7420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rot="8248605">
            <a:off x="14911302" y="7654946"/>
            <a:ext cx="2431267" cy="3206707"/>
            <a:chOff x="0" y="0"/>
            <a:chExt cx="3241689" cy="4275609"/>
          </a:xfrm>
        </p:grpSpPr>
        <p:sp>
          <p:nvSpPr>
            <p:cNvPr id="7" name="Freeform 7"/>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7"/>
              <a:stretch>
                <a:fillRect t="-199" b="-200"/>
              </a:stretch>
            </a:blipFill>
          </p:spPr>
          <p:txBody>
            <a:bodyPr/>
            <a:lstStyle/>
            <a:p>
              <a:endParaRPr lang="en-GB"/>
            </a:p>
          </p:txBody>
        </p:sp>
      </p:grpSp>
      <p:grpSp>
        <p:nvGrpSpPr>
          <p:cNvPr id="8" name="Group 8"/>
          <p:cNvGrpSpPr/>
          <p:nvPr/>
        </p:nvGrpSpPr>
        <p:grpSpPr>
          <a:xfrm>
            <a:off x="642546" y="3082955"/>
            <a:ext cx="4905573" cy="5218695"/>
            <a:chOff x="0" y="0"/>
            <a:chExt cx="6540764" cy="6958260"/>
          </a:xfrm>
        </p:grpSpPr>
        <p:sp>
          <p:nvSpPr>
            <p:cNvPr id="9" name="Freeform 9"/>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8"/>
              <a:stretch>
                <a:fillRect l="-182" r="-182"/>
              </a:stretch>
            </a:blipFill>
          </p:spPr>
          <p:txBody>
            <a:bodyPr/>
            <a:lstStyle/>
            <a:p>
              <a:endParaRPr lang="en-GB"/>
            </a:p>
          </p:txBody>
        </p:sp>
      </p:grpSp>
      <p:sp>
        <p:nvSpPr>
          <p:cNvPr id="10" name="TextBox 10"/>
          <p:cNvSpPr txBox="1"/>
          <p:nvPr/>
        </p:nvSpPr>
        <p:spPr>
          <a:xfrm>
            <a:off x="1370175" y="4474863"/>
            <a:ext cx="3450316" cy="2157153"/>
          </a:xfrm>
          <a:prstGeom prst="rect">
            <a:avLst/>
          </a:prstGeom>
        </p:spPr>
        <p:txBody>
          <a:bodyPr lIns="0" tIns="0" rIns="0" bIns="0" rtlCol="0" anchor="t">
            <a:spAutoFit/>
          </a:bodyPr>
          <a:lstStyle/>
          <a:p>
            <a:pPr algn="just">
              <a:lnSpc>
                <a:spcPts val="5525"/>
              </a:lnSpc>
            </a:pPr>
            <a:r>
              <a:rPr lang="en-US" sz="3947">
                <a:solidFill>
                  <a:srgbClr val="000000"/>
                </a:solidFill>
                <a:latin typeface="Roboto Condensed Bold"/>
              </a:rPr>
              <a:t>Từ in đậm bổ sung ý nghĩa gì cho câu văn?</a:t>
            </a:r>
          </a:p>
        </p:txBody>
      </p:sp>
      <p:sp>
        <p:nvSpPr>
          <p:cNvPr id="11" name="TextBox 11"/>
          <p:cNvSpPr txBox="1"/>
          <p:nvPr/>
        </p:nvSpPr>
        <p:spPr>
          <a:xfrm>
            <a:off x="6537484" y="4156728"/>
            <a:ext cx="11100085" cy="721995"/>
          </a:xfrm>
          <a:prstGeom prst="rect">
            <a:avLst/>
          </a:prstGeom>
        </p:spPr>
        <p:txBody>
          <a:bodyPr lIns="0" tIns="0" rIns="0" bIns="0" rtlCol="0" anchor="t">
            <a:spAutoFit/>
          </a:bodyPr>
          <a:lstStyle/>
          <a:p>
            <a:pPr algn="ctr">
              <a:lnSpc>
                <a:spcPts val="5880"/>
              </a:lnSpc>
            </a:pPr>
            <a:r>
              <a:rPr lang="en-US" sz="4200">
                <a:solidFill>
                  <a:srgbClr val="000000"/>
                </a:solidFill>
                <a:latin typeface="Roboto Condensed Bold Italics"/>
              </a:rPr>
              <a:t>Này, </a:t>
            </a:r>
            <a:r>
              <a:rPr lang="en-US" sz="4200">
                <a:solidFill>
                  <a:srgbClr val="000000"/>
                </a:solidFill>
                <a:latin typeface="Roboto Condensed Italics"/>
              </a:rPr>
              <a:t>thầy nó ạ. (Kim Lân)</a:t>
            </a:r>
          </a:p>
        </p:txBody>
      </p:sp>
      <p:sp>
        <p:nvSpPr>
          <p:cNvPr id="12" name="TextBox 12"/>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3" name="Group 13"/>
          <p:cNvGrpSpPr/>
          <p:nvPr/>
        </p:nvGrpSpPr>
        <p:grpSpPr>
          <a:xfrm>
            <a:off x="5921558" y="6632016"/>
            <a:ext cx="906427" cy="804248"/>
            <a:chOff x="0" y="0"/>
            <a:chExt cx="1208569" cy="1072331"/>
          </a:xfrm>
        </p:grpSpPr>
        <p:sp>
          <p:nvSpPr>
            <p:cNvPr id="14" name="Freeform 14"/>
            <p:cNvSpPr/>
            <p:nvPr/>
          </p:nvSpPr>
          <p:spPr>
            <a:xfrm>
              <a:off x="0" y="0"/>
              <a:ext cx="1208532" cy="1072388"/>
            </a:xfrm>
            <a:custGeom>
              <a:avLst/>
              <a:gdLst/>
              <a:ahLst/>
              <a:cxnLst/>
              <a:rect l="l" t="t" r="r" b="b"/>
              <a:pathLst>
                <a:path w="1208532" h="1072388">
                  <a:moveTo>
                    <a:pt x="0" y="0"/>
                  </a:moveTo>
                  <a:lnTo>
                    <a:pt x="1208532" y="0"/>
                  </a:lnTo>
                  <a:lnTo>
                    <a:pt x="1208532" y="1072388"/>
                  </a:lnTo>
                  <a:lnTo>
                    <a:pt x="0" y="1072388"/>
                  </a:lnTo>
                  <a:lnTo>
                    <a:pt x="0" y="0"/>
                  </a:lnTo>
                  <a:close/>
                </a:path>
              </a:pathLst>
            </a:custGeom>
            <a:blipFill>
              <a:blip r:embed="rId9"/>
              <a:stretch>
                <a:fillRect l="-104" r="-107" b="5"/>
              </a:stretch>
            </a:blipFill>
          </p:spPr>
          <p:txBody>
            <a:bodyPr/>
            <a:lstStyle/>
            <a:p>
              <a:endParaRPr lang="en-GB"/>
            </a:p>
          </p:txBody>
        </p:sp>
      </p:grpSp>
      <p:sp>
        <p:nvSpPr>
          <p:cNvPr id="15" name="TextBox 15"/>
          <p:cNvSpPr txBox="1"/>
          <p:nvPr/>
        </p:nvSpPr>
        <p:spPr>
          <a:xfrm>
            <a:off x="6705600" y="6286500"/>
            <a:ext cx="11107969" cy="1464945"/>
          </a:xfrm>
          <a:prstGeom prst="rect">
            <a:avLst/>
          </a:prstGeom>
        </p:spPr>
        <p:txBody>
          <a:bodyPr lIns="0" tIns="0" rIns="0" bIns="0" rtlCol="0" anchor="t">
            <a:spAutoFit/>
          </a:bodyPr>
          <a:lstStyle/>
          <a:p>
            <a:pPr marL="960120" lvl="2" indent="-320040" algn="just">
              <a:lnSpc>
                <a:spcPts val="5880"/>
              </a:lnSpc>
              <a:buFont typeface="Arial"/>
              <a:buChar char="⚬"/>
            </a:pPr>
            <a:r>
              <a:rPr lang="en-US" sz="4200">
                <a:solidFill>
                  <a:srgbClr val="000000"/>
                </a:solidFill>
                <a:latin typeface="Roboto Condensed Bold"/>
              </a:rPr>
              <a:t>Thể hiện lời gọi của bà Hai với ông Hai.</a:t>
            </a:r>
          </a:p>
          <a:p>
            <a:pPr marL="960121" lvl="2" indent="-320040" algn="just">
              <a:lnSpc>
                <a:spcPts val="5880"/>
              </a:lnSpc>
              <a:buFont typeface="Arial"/>
              <a:buChar char="⚬"/>
            </a:pPr>
            <a:r>
              <a:rPr lang="en-US" sz="4200">
                <a:solidFill>
                  <a:srgbClr val="000000"/>
                </a:solidFill>
                <a:latin typeface="Roboto Condensed Bold"/>
              </a:rPr>
              <a:t>Thành phần biệt lập Gọi-đáp</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366350" y="2473522"/>
            <a:ext cx="12819498" cy="7420182"/>
          </a:xfrm>
          <a:custGeom>
            <a:avLst/>
            <a:gdLst/>
            <a:ahLst/>
            <a:cxnLst/>
            <a:rect l="l" t="t" r="r" b="b"/>
            <a:pathLst>
              <a:path w="12819498" h="7420182">
                <a:moveTo>
                  <a:pt x="0" y="0"/>
                </a:moveTo>
                <a:lnTo>
                  <a:pt x="12819497" y="0"/>
                </a:lnTo>
                <a:lnTo>
                  <a:pt x="12819497" y="7420182"/>
                </a:lnTo>
                <a:lnTo>
                  <a:pt x="0" y="7420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rot="8248605">
            <a:off x="14911302" y="7654946"/>
            <a:ext cx="2431267" cy="3206707"/>
            <a:chOff x="0" y="0"/>
            <a:chExt cx="3241689" cy="4275609"/>
          </a:xfrm>
        </p:grpSpPr>
        <p:sp>
          <p:nvSpPr>
            <p:cNvPr id="7" name="Freeform 7"/>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7"/>
              <a:stretch>
                <a:fillRect t="-199" b="-200"/>
              </a:stretch>
            </a:blipFill>
          </p:spPr>
          <p:txBody>
            <a:bodyPr/>
            <a:lstStyle/>
            <a:p>
              <a:endParaRPr lang="en-GB"/>
            </a:p>
          </p:txBody>
        </p:sp>
      </p:grpSp>
      <p:grpSp>
        <p:nvGrpSpPr>
          <p:cNvPr id="8" name="Group 8"/>
          <p:cNvGrpSpPr/>
          <p:nvPr/>
        </p:nvGrpSpPr>
        <p:grpSpPr>
          <a:xfrm>
            <a:off x="642546" y="3082955"/>
            <a:ext cx="4905573" cy="5218695"/>
            <a:chOff x="0" y="0"/>
            <a:chExt cx="6540764" cy="6958260"/>
          </a:xfrm>
        </p:grpSpPr>
        <p:sp>
          <p:nvSpPr>
            <p:cNvPr id="9" name="Freeform 9"/>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8"/>
              <a:stretch>
                <a:fillRect l="-182" r="-182"/>
              </a:stretch>
            </a:blipFill>
          </p:spPr>
          <p:txBody>
            <a:bodyPr/>
            <a:lstStyle/>
            <a:p>
              <a:endParaRPr lang="en-GB"/>
            </a:p>
          </p:txBody>
        </p:sp>
      </p:grpSp>
      <p:sp>
        <p:nvSpPr>
          <p:cNvPr id="10" name="TextBox 10"/>
          <p:cNvSpPr txBox="1"/>
          <p:nvPr/>
        </p:nvSpPr>
        <p:spPr>
          <a:xfrm>
            <a:off x="6226226" y="3398683"/>
            <a:ext cx="11100085" cy="2207895"/>
          </a:xfrm>
          <a:prstGeom prst="rect">
            <a:avLst/>
          </a:prstGeom>
        </p:spPr>
        <p:txBody>
          <a:bodyPr lIns="0" tIns="0" rIns="0" bIns="0" rtlCol="0" anchor="t">
            <a:spAutoFit/>
          </a:bodyPr>
          <a:lstStyle/>
          <a:p>
            <a:pPr algn="just">
              <a:lnSpc>
                <a:spcPts val="5880"/>
              </a:lnSpc>
            </a:pPr>
            <a:r>
              <a:rPr lang="en-US" sz="4200">
                <a:solidFill>
                  <a:srgbClr val="000000"/>
                </a:solidFill>
                <a:latin typeface="Roboto Condensed Bold Italics"/>
              </a:rPr>
              <a:t>Hình như</a:t>
            </a:r>
            <a:r>
              <a:rPr lang="en-US" sz="4200">
                <a:solidFill>
                  <a:srgbClr val="000000"/>
                </a:solidFill>
                <a:latin typeface="Roboto Condensed Italics"/>
              </a:rPr>
              <a:t> tức quá không thể chịu được, chị Dậu liều mạng cự lại… </a:t>
            </a:r>
            <a:r>
              <a:rPr lang="en-US" sz="4200">
                <a:solidFill>
                  <a:srgbClr val="000000"/>
                </a:solidFill>
                <a:latin typeface="Roboto Condensed"/>
              </a:rPr>
              <a:t>(Ngô Tất Tố)</a:t>
            </a:r>
          </a:p>
          <a:p>
            <a:pPr algn="just">
              <a:lnSpc>
                <a:spcPts val="5880"/>
              </a:lnSpc>
            </a:pPr>
            <a:endParaRPr lang="en-US" sz="4200">
              <a:solidFill>
                <a:srgbClr val="000000"/>
              </a:solidFill>
              <a:latin typeface="Roboto Condensed"/>
            </a:endParaRPr>
          </a:p>
        </p:txBody>
      </p:sp>
      <p:sp>
        <p:nvSpPr>
          <p:cNvPr id="11" name="TextBox 11"/>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2" name="Group 12"/>
          <p:cNvGrpSpPr/>
          <p:nvPr/>
        </p:nvGrpSpPr>
        <p:grpSpPr>
          <a:xfrm>
            <a:off x="6092155" y="6994542"/>
            <a:ext cx="906427" cy="804248"/>
            <a:chOff x="0" y="0"/>
            <a:chExt cx="1208569" cy="1072331"/>
          </a:xfrm>
        </p:grpSpPr>
        <p:sp>
          <p:nvSpPr>
            <p:cNvPr id="13" name="Freeform 13"/>
            <p:cNvSpPr/>
            <p:nvPr/>
          </p:nvSpPr>
          <p:spPr>
            <a:xfrm>
              <a:off x="0" y="0"/>
              <a:ext cx="1208532" cy="1072388"/>
            </a:xfrm>
            <a:custGeom>
              <a:avLst/>
              <a:gdLst/>
              <a:ahLst/>
              <a:cxnLst/>
              <a:rect l="l" t="t" r="r" b="b"/>
              <a:pathLst>
                <a:path w="1208532" h="1072388">
                  <a:moveTo>
                    <a:pt x="0" y="0"/>
                  </a:moveTo>
                  <a:lnTo>
                    <a:pt x="1208532" y="0"/>
                  </a:lnTo>
                  <a:lnTo>
                    <a:pt x="1208532" y="1072388"/>
                  </a:lnTo>
                  <a:lnTo>
                    <a:pt x="0" y="1072388"/>
                  </a:lnTo>
                  <a:lnTo>
                    <a:pt x="0" y="0"/>
                  </a:lnTo>
                  <a:close/>
                </a:path>
              </a:pathLst>
            </a:custGeom>
            <a:blipFill>
              <a:blip r:embed="rId9"/>
              <a:stretch>
                <a:fillRect l="-104" r="-107" b="5"/>
              </a:stretch>
            </a:blipFill>
          </p:spPr>
          <p:txBody>
            <a:bodyPr/>
            <a:lstStyle/>
            <a:p>
              <a:endParaRPr lang="en-GB"/>
            </a:p>
          </p:txBody>
        </p:sp>
      </p:grpSp>
      <p:sp>
        <p:nvSpPr>
          <p:cNvPr id="14" name="TextBox 14"/>
          <p:cNvSpPr txBox="1"/>
          <p:nvPr/>
        </p:nvSpPr>
        <p:spPr>
          <a:xfrm>
            <a:off x="6998582" y="6606703"/>
            <a:ext cx="10260718" cy="2207895"/>
          </a:xfrm>
          <a:prstGeom prst="rect">
            <a:avLst/>
          </a:prstGeom>
        </p:spPr>
        <p:txBody>
          <a:bodyPr lIns="0" tIns="0" rIns="0" bIns="0" rtlCol="0" anchor="t">
            <a:spAutoFit/>
          </a:bodyPr>
          <a:lstStyle/>
          <a:p>
            <a:pPr marL="960120" lvl="2" indent="-320040" algn="just">
              <a:lnSpc>
                <a:spcPts val="5880"/>
              </a:lnSpc>
              <a:buFont typeface="Arial"/>
              <a:buChar char="⚬"/>
            </a:pPr>
            <a:r>
              <a:rPr lang="en-US" sz="4200">
                <a:solidFill>
                  <a:srgbClr val="000000"/>
                </a:solidFill>
                <a:latin typeface="Roboto Condensed Bold"/>
              </a:rPr>
              <a:t>Thể hiện sự không chắc chắn về hành động của chị Dậu.</a:t>
            </a:r>
          </a:p>
          <a:p>
            <a:pPr marL="960121" lvl="2" indent="-320040" algn="just">
              <a:lnSpc>
                <a:spcPts val="5880"/>
              </a:lnSpc>
              <a:buFont typeface="Arial"/>
              <a:buChar char="⚬"/>
            </a:pPr>
            <a:r>
              <a:rPr lang="en-US" sz="4200">
                <a:solidFill>
                  <a:srgbClr val="000000"/>
                </a:solidFill>
                <a:latin typeface="Roboto Condensed Bold"/>
              </a:rPr>
              <a:t>Thành phần biệt lập tình thái</a:t>
            </a:r>
          </a:p>
        </p:txBody>
      </p:sp>
      <p:sp>
        <p:nvSpPr>
          <p:cNvPr id="15" name="TextBox 15"/>
          <p:cNvSpPr txBox="1"/>
          <p:nvPr/>
        </p:nvSpPr>
        <p:spPr>
          <a:xfrm>
            <a:off x="1370175" y="4474863"/>
            <a:ext cx="3450316" cy="2157153"/>
          </a:xfrm>
          <a:prstGeom prst="rect">
            <a:avLst/>
          </a:prstGeom>
        </p:spPr>
        <p:txBody>
          <a:bodyPr lIns="0" tIns="0" rIns="0" bIns="0" rtlCol="0" anchor="t">
            <a:spAutoFit/>
          </a:bodyPr>
          <a:lstStyle/>
          <a:p>
            <a:pPr algn="just">
              <a:lnSpc>
                <a:spcPts val="5525"/>
              </a:lnSpc>
            </a:pPr>
            <a:r>
              <a:rPr lang="en-US" sz="3947">
                <a:solidFill>
                  <a:srgbClr val="000000"/>
                </a:solidFill>
                <a:latin typeface="Roboto Condensed Bold"/>
              </a:rPr>
              <a:t>Từ in đậm bổ sung ý nghĩa gì cho câu văn?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366350" y="2473522"/>
            <a:ext cx="12819498" cy="7420182"/>
          </a:xfrm>
          <a:custGeom>
            <a:avLst/>
            <a:gdLst/>
            <a:ahLst/>
            <a:cxnLst/>
            <a:rect l="l" t="t" r="r" b="b"/>
            <a:pathLst>
              <a:path w="12819498" h="7420182">
                <a:moveTo>
                  <a:pt x="0" y="0"/>
                </a:moveTo>
                <a:lnTo>
                  <a:pt x="12819497" y="0"/>
                </a:lnTo>
                <a:lnTo>
                  <a:pt x="12819497" y="7420182"/>
                </a:lnTo>
                <a:lnTo>
                  <a:pt x="0" y="7420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rot="8248605">
            <a:off x="14911302" y="7654946"/>
            <a:ext cx="2431267" cy="3206707"/>
            <a:chOff x="0" y="0"/>
            <a:chExt cx="3241689" cy="4275609"/>
          </a:xfrm>
        </p:grpSpPr>
        <p:sp>
          <p:nvSpPr>
            <p:cNvPr id="7" name="Freeform 7"/>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7"/>
              <a:stretch>
                <a:fillRect t="-199" b="-200"/>
              </a:stretch>
            </a:blipFill>
          </p:spPr>
          <p:txBody>
            <a:bodyPr/>
            <a:lstStyle/>
            <a:p>
              <a:endParaRPr lang="en-GB"/>
            </a:p>
          </p:txBody>
        </p:sp>
      </p:grpSp>
      <p:grpSp>
        <p:nvGrpSpPr>
          <p:cNvPr id="8" name="Group 8"/>
          <p:cNvGrpSpPr/>
          <p:nvPr/>
        </p:nvGrpSpPr>
        <p:grpSpPr>
          <a:xfrm>
            <a:off x="642546" y="3082955"/>
            <a:ext cx="4905573" cy="5218695"/>
            <a:chOff x="0" y="0"/>
            <a:chExt cx="6540764" cy="6958260"/>
          </a:xfrm>
        </p:grpSpPr>
        <p:sp>
          <p:nvSpPr>
            <p:cNvPr id="9" name="Freeform 9"/>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8"/>
              <a:stretch>
                <a:fillRect l="-182" r="-182"/>
              </a:stretch>
            </a:blipFill>
          </p:spPr>
          <p:txBody>
            <a:bodyPr/>
            <a:lstStyle/>
            <a:p>
              <a:endParaRPr lang="en-GB"/>
            </a:p>
          </p:txBody>
        </p:sp>
      </p:grpSp>
      <p:sp>
        <p:nvSpPr>
          <p:cNvPr id="10" name="TextBox 10"/>
          <p:cNvSpPr txBox="1"/>
          <p:nvPr/>
        </p:nvSpPr>
        <p:spPr>
          <a:xfrm>
            <a:off x="6545368" y="3664276"/>
            <a:ext cx="11100085" cy="1464945"/>
          </a:xfrm>
          <a:prstGeom prst="rect">
            <a:avLst/>
          </a:prstGeom>
        </p:spPr>
        <p:txBody>
          <a:bodyPr lIns="0" tIns="0" rIns="0" bIns="0" rtlCol="0" anchor="t">
            <a:spAutoFit/>
          </a:bodyPr>
          <a:lstStyle/>
          <a:p>
            <a:pPr algn="just">
              <a:lnSpc>
                <a:spcPts val="5880"/>
              </a:lnSpc>
            </a:pPr>
            <a:r>
              <a:rPr lang="en-US" sz="4200">
                <a:solidFill>
                  <a:srgbClr val="000000"/>
                </a:solidFill>
                <a:latin typeface="Roboto Condensed Bold Italics"/>
              </a:rPr>
              <a:t>Như đã giải thích bên trên, </a:t>
            </a:r>
            <a:r>
              <a:rPr lang="en-US" sz="4200">
                <a:solidFill>
                  <a:srgbClr val="000000"/>
                </a:solidFill>
                <a:latin typeface="Roboto Condensed Italics"/>
              </a:rPr>
              <a:t>mưa sao băng là do những ngôi sao chổi gây ra. </a:t>
            </a:r>
            <a:r>
              <a:rPr lang="en-US" sz="4200">
                <a:solidFill>
                  <a:srgbClr val="000000"/>
                </a:solidFill>
                <a:latin typeface="Roboto Condensed"/>
              </a:rPr>
              <a:t>(Theo Hồng Nhung) </a:t>
            </a:r>
          </a:p>
        </p:txBody>
      </p:sp>
      <p:sp>
        <p:nvSpPr>
          <p:cNvPr id="11" name="TextBox 11"/>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2" name="Group 12"/>
          <p:cNvGrpSpPr/>
          <p:nvPr/>
        </p:nvGrpSpPr>
        <p:grpSpPr>
          <a:xfrm>
            <a:off x="6092155" y="6994542"/>
            <a:ext cx="906427" cy="804248"/>
            <a:chOff x="0" y="0"/>
            <a:chExt cx="1208569" cy="1072331"/>
          </a:xfrm>
        </p:grpSpPr>
        <p:sp>
          <p:nvSpPr>
            <p:cNvPr id="13" name="Freeform 13"/>
            <p:cNvSpPr/>
            <p:nvPr/>
          </p:nvSpPr>
          <p:spPr>
            <a:xfrm>
              <a:off x="0" y="0"/>
              <a:ext cx="1208532" cy="1072388"/>
            </a:xfrm>
            <a:custGeom>
              <a:avLst/>
              <a:gdLst/>
              <a:ahLst/>
              <a:cxnLst/>
              <a:rect l="l" t="t" r="r" b="b"/>
              <a:pathLst>
                <a:path w="1208532" h="1072388">
                  <a:moveTo>
                    <a:pt x="0" y="0"/>
                  </a:moveTo>
                  <a:lnTo>
                    <a:pt x="1208532" y="0"/>
                  </a:lnTo>
                  <a:lnTo>
                    <a:pt x="1208532" y="1072388"/>
                  </a:lnTo>
                  <a:lnTo>
                    <a:pt x="0" y="1072388"/>
                  </a:lnTo>
                  <a:lnTo>
                    <a:pt x="0" y="0"/>
                  </a:lnTo>
                  <a:close/>
                </a:path>
              </a:pathLst>
            </a:custGeom>
            <a:blipFill>
              <a:blip r:embed="rId9"/>
              <a:stretch>
                <a:fillRect l="-104" r="-107" b="5"/>
              </a:stretch>
            </a:blipFill>
          </p:spPr>
          <p:txBody>
            <a:bodyPr/>
            <a:lstStyle/>
            <a:p>
              <a:endParaRPr lang="en-GB"/>
            </a:p>
          </p:txBody>
        </p:sp>
      </p:grpSp>
      <p:sp>
        <p:nvSpPr>
          <p:cNvPr id="14" name="TextBox 14"/>
          <p:cNvSpPr txBox="1"/>
          <p:nvPr/>
        </p:nvSpPr>
        <p:spPr>
          <a:xfrm>
            <a:off x="6934200" y="6907081"/>
            <a:ext cx="10711254" cy="1458733"/>
          </a:xfrm>
          <a:prstGeom prst="rect">
            <a:avLst/>
          </a:prstGeom>
        </p:spPr>
        <p:txBody>
          <a:bodyPr wrap="square" lIns="0" tIns="0" rIns="0" bIns="0" rtlCol="0" anchor="t">
            <a:spAutoFit/>
          </a:bodyPr>
          <a:lstStyle/>
          <a:p>
            <a:pPr marL="960120" lvl="2" indent="-320040" algn="just">
              <a:lnSpc>
                <a:spcPts val="5880"/>
              </a:lnSpc>
              <a:buFont typeface="Arial"/>
              <a:buChar char="⚬"/>
            </a:pPr>
            <a:r>
              <a:rPr lang="en-US" sz="4200">
                <a:solidFill>
                  <a:srgbClr val="000000"/>
                </a:solidFill>
                <a:latin typeface="Roboto Condensed Bold"/>
              </a:rPr>
              <a:t>Nêu lên ý chuyển tiếp với câu/ đoạn trước nó.</a:t>
            </a:r>
          </a:p>
          <a:p>
            <a:pPr marL="960121" lvl="2" indent="-320040" algn="just">
              <a:lnSpc>
                <a:spcPts val="5880"/>
              </a:lnSpc>
              <a:buFont typeface="Arial"/>
              <a:buChar char="⚬"/>
            </a:pPr>
            <a:r>
              <a:rPr lang="en-US" sz="4200">
                <a:solidFill>
                  <a:srgbClr val="000000"/>
                </a:solidFill>
                <a:latin typeface="Roboto Condensed Bold"/>
              </a:rPr>
              <a:t>Thành phần chuyển tiếp</a:t>
            </a:r>
          </a:p>
        </p:txBody>
      </p:sp>
      <p:sp>
        <p:nvSpPr>
          <p:cNvPr id="15" name="TextBox 15"/>
          <p:cNvSpPr txBox="1"/>
          <p:nvPr/>
        </p:nvSpPr>
        <p:spPr>
          <a:xfrm>
            <a:off x="1370175" y="4474863"/>
            <a:ext cx="3450316" cy="2157153"/>
          </a:xfrm>
          <a:prstGeom prst="rect">
            <a:avLst/>
          </a:prstGeom>
        </p:spPr>
        <p:txBody>
          <a:bodyPr lIns="0" tIns="0" rIns="0" bIns="0" rtlCol="0" anchor="t">
            <a:spAutoFit/>
          </a:bodyPr>
          <a:lstStyle/>
          <a:p>
            <a:pPr algn="just">
              <a:lnSpc>
                <a:spcPts val="5525"/>
              </a:lnSpc>
            </a:pPr>
            <a:r>
              <a:rPr lang="en-US" sz="3947">
                <a:solidFill>
                  <a:srgbClr val="000000"/>
                </a:solidFill>
                <a:latin typeface="Roboto Condensed Bold"/>
              </a:rPr>
              <a:t>Từ in đậm bổ sung ý nghĩa gì cho câu văn?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366350" y="2473522"/>
            <a:ext cx="12819498" cy="7420182"/>
          </a:xfrm>
          <a:custGeom>
            <a:avLst/>
            <a:gdLst/>
            <a:ahLst/>
            <a:cxnLst/>
            <a:rect l="l" t="t" r="r" b="b"/>
            <a:pathLst>
              <a:path w="12819498" h="7420182">
                <a:moveTo>
                  <a:pt x="0" y="0"/>
                </a:moveTo>
                <a:lnTo>
                  <a:pt x="12819497" y="0"/>
                </a:lnTo>
                <a:lnTo>
                  <a:pt x="12819497" y="7420182"/>
                </a:lnTo>
                <a:lnTo>
                  <a:pt x="0" y="7420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rot="8248605">
            <a:off x="14911302" y="7654946"/>
            <a:ext cx="2431267" cy="3206707"/>
            <a:chOff x="0" y="0"/>
            <a:chExt cx="3241689" cy="4275609"/>
          </a:xfrm>
        </p:grpSpPr>
        <p:sp>
          <p:nvSpPr>
            <p:cNvPr id="7" name="Freeform 7"/>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7"/>
              <a:stretch>
                <a:fillRect t="-199" b="-200"/>
              </a:stretch>
            </a:blipFill>
          </p:spPr>
          <p:txBody>
            <a:bodyPr/>
            <a:lstStyle/>
            <a:p>
              <a:endParaRPr lang="en-GB"/>
            </a:p>
          </p:txBody>
        </p:sp>
      </p:grpSp>
      <p:grpSp>
        <p:nvGrpSpPr>
          <p:cNvPr id="8" name="Group 8"/>
          <p:cNvGrpSpPr/>
          <p:nvPr/>
        </p:nvGrpSpPr>
        <p:grpSpPr>
          <a:xfrm>
            <a:off x="642546" y="3082955"/>
            <a:ext cx="4905573" cy="5218695"/>
            <a:chOff x="0" y="0"/>
            <a:chExt cx="6540764" cy="6958260"/>
          </a:xfrm>
        </p:grpSpPr>
        <p:sp>
          <p:nvSpPr>
            <p:cNvPr id="9" name="Freeform 9"/>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8"/>
              <a:stretch>
                <a:fillRect l="-182" r="-182"/>
              </a:stretch>
            </a:blipFill>
          </p:spPr>
          <p:txBody>
            <a:bodyPr/>
            <a:lstStyle/>
            <a:p>
              <a:endParaRPr lang="en-GB"/>
            </a:p>
          </p:txBody>
        </p:sp>
      </p:grpSp>
      <p:sp>
        <p:nvSpPr>
          <p:cNvPr id="10" name="TextBox 10"/>
          <p:cNvSpPr txBox="1"/>
          <p:nvPr/>
        </p:nvSpPr>
        <p:spPr>
          <a:xfrm>
            <a:off x="6545368" y="3339501"/>
            <a:ext cx="11100085" cy="2352802"/>
          </a:xfrm>
          <a:prstGeom prst="rect">
            <a:avLst/>
          </a:prstGeom>
        </p:spPr>
        <p:txBody>
          <a:bodyPr lIns="0" tIns="0" rIns="0" bIns="0" rtlCol="0" anchor="t">
            <a:spAutoFit/>
          </a:bodyPr>
          <a:lstStyle/>
          <a:p>
            <a:pPr algn="just">
              <a:lnSpc>
                <a:spcPts val="6298"/>
              </a:lnSpc>
            </a:pPr>
            <a:r>
              <a:rPr lang="en-US" sz="4500">
                <a:solidFill>
                  <a:srgbClr val="000000"/>
                </a:solidFill>
                <a:latin typeface="Roboto Condensed Italics"/>
              </a:rPr>
              <a:t>Buổi sáng hôm ấy, </a:t>
            </a:r>
            <a:r>
              <a:rPr lang="en-US" sz="4500">
                <a:solidFill>
                  <a:srgbClr val="000000"/>
                </a:solidFill>
                <a:latin typeface="Roboto Condensed Bold Italics"/>
              </a:rPr>
              <a:t>một buổi mai đầy sương thu và gió lạnh, </a:t>
            </a:r>
            <a:r>
              <a:rPr lang="en-US" sz="4500">
                <a:solidFill>
                  <a:srgbClr val="000000"/>
                </a:solidFill>
                <a:latin typeface="Roboto Condensed Italics"/>
              </a:rPr>
              <a:t>mẹ tôi ấu yếm dắt tay tôi dẫn đi trên con đường làng dài và hẹp. </a:t>
            </a:r>
            <a:r>
              <a:rPr lang="en-US" sz="4500">
                <a:solidFill>
                  <a:srgbClr val="000000"/>
                </a:solidFill>
                <a:latin typeface="Roboto Condensed"/>
              </a:rPr>
              <a:t>(Thanh Tịnh)</a:t>
            </a:r>
          </a:p>
        </p:txBody>
      </p:sp>
      <p:sp>
        <p:nvSpPr>
          <p:cNvPr id="11" name="TextBox 11"/>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2" name="Group 12"/>
          <p:cNvGrpSpPr/>
          <p:nvPr/>
        </p:nvGrpSpPr>
        <p:grpSpPr>
          <a:xfrm>
            <a:off x="6545368" y="5957896"/>
            <a:ext cx="906427" cy="804248"/>
            <a:chOff x="0" y="0"/>
            <a:chExt cx="1208569" cy="1072331"/>
          </a:xfrm>
        </p:grpSpPr>
        <p:sp>
          <p:nvSpPr>
            <p:cNvPr id="13" name="Freeform 13"/>
            <p:cNvSpPr/>
            <p:nvPr/>
          </p:nvSpPr>
          <p:spPr>
            <a:xfrm>
              <a:off x="0" y="0"/>
              <a:ext cx="1208532" cy="1072388"/>
            </a:xfrm>
            <a:custGeom>
              <a:avLst/>
              <a:gdLst/>
              <a:ahLst/>
              <a:cxnLst/>
              <a:rect l="l" t="t" r="r" b="b"/>
              <a:pathLst>
                <a:path w="1208532" h="1072388">
                  <a:moveTo>
                    <a:pt x="0" y="0"/>
                  </a:moveTo>
                  <a:lnTo>
                    <a:pt x="1208532" y="0"/>
                  </a:lnTo>
                  <a:lnTo>
                    <a:pt x="1208532" y="1072388"/>
                  </a:lnTo>
                  <a:lnTo>
                    <a:pt x="0" y="1072388"/>
                  </a:lnTo>
                  <a:lnTo>
                    <a:pt x="0" y="0"/>
                  </a:lnTo>
                  <a:close/>
                </a:path>
              </a:pathLst>
            </a:custGeom>
            <a:blipFill>
              <a:blip r:embed="rId9"/>
              <a:stretch>
                <a:fillRect l="-104" r="-107" b="5"/>
              </a:stretch>
            </a:blipFill>
          </p:spPr>
          <p:txBody>
            <a:bodyPr/>
            <a:lstStyle/>
            <a:p>
              <a:endParaRPr lang="en-GB"/>
            </a:p>
          </p:txBody>
        </p:sp>
      </p:grpSp>
      <p:sp>
        <p:nvSpPr>
          <p:cNvPr id="14" name="TextBox 14"/>
          <p:cNvSpPr txBox="1"/>
          <p:nvPr/>
        </p:nvSpPr>
        <p:spPr>
          <a:xfrm>
            <a:off x="6301266" y="6676419"/>
            <a:ext cx="10260718" cy="2207895"/>
          </a:xfrm>
          <a:prstGeom prst="rect">
            <a:avLst/>
          </a:prstGeom>
        </p:spPr>
        <p:txBody>
          <a:bodyPr lIns="0" tIns="0" rIns="0" bIns="0" rtlCol="0" anchor="t">
            <a:spAutoFit/>
          </a:bodyPr>
          <a:lstStyle/>
          <a:p>
            <a:pPr marL="960120" lvl="2" indent="-320040" algn="just">
              <a:lnSpc>
                <a:spcPts val="5880"/>
              </a:lnSpc>
              <a:buFont typeface="Arial"/>
              <a:buChar char="⚬"/>
            </a:pPr>
            <a:r>
              <a:rPr lang="en-US" sz="4200">
                <a:solidFill>
                  <a:srgbClr val="000000"/>
                </a:solidFill>
                <a:latin typeface="Roboto Condensed Bold"/>
              </a:rPr>
              <a:t>Làm rõ cảm nhận của nhân vật về buổi mai hôm ấy</a:t>
            </a:r>
          </a:p>
          <a:p>
            <a:pPr marL="960121" lvl="2" indent="-320040" algn="just">
              <a:lnSpc>
                <a:spcPts val="5880"/>
              </a:lnSpc>
              <a:buFont typeface="Arial"/>
              <a:buChar char="⚬"/>
            </a:pPr>
            <a:r>
              <a:rPr lang="en-US" sz="4200">
                <a:solidFill>
                  <a:srgbClr val="000000"/>
                </a:solidFill>
                <a:latin typeface="Roboto Condensed Bold"/>
              </a:rPr>
              <a:t>Thành phần biệt lập phụ chú</a:t>
            </a:r>
          </a:p>
        </p:txBody>
      </p:sp>
      <p:sp>
        <p:nvSpPr>
          <p:cNvPr id="15" name="TextBox 15"/>
          <p:cNvSpPr txBox="1"/>
          <p:nvPr/>
        </p:nvSpPr>
        <p:spPr>
          <a:xfrm>
            <a:off x="1370175" y="4474863"/>
            <a:ext cx="3450316" cy="2157153"/>
          </a:xfrm>
          <a:prstGeom prst="rect">
            <a:avLst/>
          </a:prstGeom>
        </p:spPr>
        <p:txBody>
          <a:bodyPr lIns="0" tIns="0" rIns="0" bIns="0" rtlCol="0" anchor="t">
            <a:spAutoFit/>
          </a:bodyPr>
          <a:lstStyle/>
          <a:p>
            <a:pPr algn="just">
              <a:lnSpc>
                <a:spcPts val="5525"/>
              </a:lnSpc>
            </a:pPr>
            <a:r>
              <a:rPr lang="en-US" sz="3947">
                <a:solidFill>
                  <a:srgbClr val="000000"/>
                </a:solidFill>
                <a:latin typeface="Roboto Condensed Bold"/>
              </a:rPr>
              <a:t>Từ in đậm bổ sung ý nghĩa gì cho câu văn?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366350" y="2473522"/>
            <a:ext cx="12819498" cy="7420182"/>
          </a:xfrm>
          <a:custGeom>
            <a:avLst/>
            <a:gdLst/>
            <a:ahLst/>
            <a:cxnLst/>
            <a:rect l="l" t="t" r="r" b="b"/>
            <a:pathLst>
              <a:path w="12819498" h="7420182">
                <a:moveTo>
                  <a:pt x="0" y="0"/>
                </a:moveTo>
                <a:lnTo>
                  <a:pt x="12819497" y="0"/>
                </a:lnTo>
                <a:lnTo>
                  <a:pt x="12819497" y="7420182"/>
                </a:lnTo>
                <a:lnTo>
                  <a:pt x="0" y="7420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rot="8248605">
            <a:off x="14911302" y="7654946"/>
            <a:ext cx="2431267" cy="3206707"/>
            <a:chOff x="0" y="0"/>
            <a:chExt cx="3241689" cy="4275609"/>
          </a:xfrm>
        </p:grpSpPr>
        <p:sp>
          <p:nvSpPr>
            <p:cNvPr id="7" name="Freeform 7"/>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7"/>
              <a:stretch>
                <a:fillRect t="-199" b="-200"/>
              </a:stretch>
            </a:blipFill>
          </p:spPr>
          <p:txBody>
            <a:bodyPr/>
            <a:lstStyle/>
            <a:p>
              <a:endParaRPr lang="en-GB"/>
            </a:p>
          </p:txBody>
        </p:sp>
      </p:grpSp>
      <p:grpSp>
        <p:nvGrpSpPr>
          <p:cNvPr id="8" name="Group 8"/>
          <p:cNvGrpSpPr/>
          <p:nvPr/>
        </p:nvGrpSpPr>
        <p:grpSpPr>
          <a:xfrm>
            <a:off x="642546" y="3082955"/>
            <a:ext cx="4905573" cy="5218695"/>
            <a:chOff x="0" y="0"/>
            <a:chExt cx="6540764" cy="6958260"/>
          </a:xfrm>
        </p:grpSpPr>
        <p:sp>
          <p:nvSpPr>
            <p:cNvPr id="9" name="Freeform 9"/>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8"/>
              <a:stretch>
                <a:fillRect l="-182" r="-182"/>
              </a:stretch>
            </a:blipFill>
          </p:spPr>
          <p:txBody>
            <a:bodyPr/>
            <a:lstStyle/>
            <a:p>
              <a:endParaRPr lang="en-GB"/>
            </a:p>
          </p:txBody>
        </p:sp>
      </p:grpSp>
      <p:sp>
        <p:nvSpPr>
          <p:cNvPr id="10" name="TextBox 10"/>
          <p:cNvSpPr txBox="1"/>
          <p:nvPr/>
        </p:nvSpPr>
        <p:spPr>
          <a:xfrm>
            <a:off x="6159215" y="3545865"/>
            <a:ext cx="11100085" cy="1597660"/>
          </a:xfrm>
          <a:prstGeom prst="rect">
            <a:avLst/>
          </a:prstGeom>
        </p:spPr>
        <p:txBody>
          <a:bodyPr lIns="0" tIns="0" rIns="0" bIns="0" rtlCol="0" anchor="t">
            <a:spAutoFit/>
          </a:bodyPr>
          <a:lstStyle/>
          <a:p>
            <a:pPr algn="ctr">
              <a:lnSpc>
                <a:spcPts val="6438"/>
              </a:lnSpc>
            </a:pPr>
            <a:r>
              <a:rPr lang="en-US" sz="4599">
                <a:solidFill>
                  <a:srgbClr val="000000"/>
                </a:solidFill>
                <a:latin typeface="Roboto Condensed Bold Italics"/>
              </a:rPr>
              <a:t>Ôi chào,</a:t>
            </a:r>
            <a:r>
              <a:rPr lang="en-US" sz="4599">
                <a:solidFill>
                  <a:srgbClr val="000000"/>
                </a:solidFill>
                <a:latin typeface="Roboto Condensed Italics"/>
              </a:rPr>
              <a:t> sớm với muộn thì có ăn thua gì. </a:t>
            </a:r>
          </a:p>
          <a:p>
            <a:pPr algn="r">
              <a:lnSpc>
                <a:spcPts val="6439"/>
              </a:lnSpc>
            </a:pPr>
            <a:r>
              <a:rPr lang="en-US" sz="4599">
                <a:solidFill>
                  <a:srgbClr val="000000"/>
                </a:solidFill>
                <a:latin typeface="Roboto Condensed Italics"/>
              </a:rPr>
              <a:t>(</a:t>
            </a:r>
            <a:r>
              <a:rPr lang="en-US" sz="4599">
                <a:solidFill>
                  <a:srgbClr val="000000"/>
                </a:solidFill>
                <a:latin typeface="Roboto Condensed"/>
              </a:rPr>
              <a:t>Thạch Lam)</a:t>
            </a:r>
          </a:p>
        </p:txBody>
      </p:sp>
      <p:sp>
        <p:nvSpPr>
          <p:cNvPr id="11" name="TextBox 11"/>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2" name="Group 12"/>
          <p:cNvGrpSpPr/>
          <p:nvPr/>
        </p:nvGrpSpPr>
        <p:grpSpPr>
          <a:xfrm>
            <a:off x="6281487" y="5957896"/>
            <a:ext cx="906427" cy="804248"/>
            <a:chOff x="0" y="0"/>
            <a:chExt cx="1208569" cy="1072331"/>
          </a:xfrm>
        </p:grpSpPr>
        <p:sp>
          <p:nvSpPr>
            <p:cNvPr id="13" name="Freeform 13"/>
            <p:cNvSpPr/>
            <p:nvPr/>
          </p:nvSpPr>
          <p:spPr>
            <a:xfrm>
              <a:off x="0" y="0"/>
              <a:ext cx="1208532" cy="1072388"/>
            </a:xfrm>
            <a:custGeom>
              <a:avLst/>
              <a:gdLst/>
              <a:ahLst/>
              <a:cxnLst/>
              <a:rect l="l" t="t" r="r" b="b"/>
              <a:pathLst>
                <a:path w="1208532" h="1072388">
                  <a:moveTo>
                    <a:pt x="0" y="0"/>
                  </a:moveTo>
                  <a:lnTo>
                    <a:pt x="1208532" y="0"/>
                  </a:lnTo>
                  <a:lnTo>
                    <a:pt x="1208532" y="1072388"/>
                  </a:lnTo>
                  <a:lnTo>
                    <a:pt x="0" y="1072388"/>
                  </a:lnTo>
                  <a:lnTo>
                    <a:pt x="0" y="0"/>
                  </a:lnTo>
                  <a:close/>
                </a:path>
              </a:pathLst>
            </a:custGeom>
            <a:blipFill>
              <a:blip r:embed="rId9"/>
              <a:stretch>
                <a:fillRect l="-104" r="-107" b="5"/>
              </a:stretch>
            </a:blipFill>
          </p:spPr>
          <p:txBody>
            <a:bodyPr/>
            <a:lstStyle/>
            <a:p>
              <a:endParaRPr lang="en-GB"/>
            </a:p>
          </p:txBody>
        </p:sp>
      </p:grpSp>
      <p:sp>
        <p:nvSpPr>
          <p:cNvPr id="14" name="TextBox 14"/>
          <p:cNvSpPr txBox="1"/>
          <p:nvPr/>
        </p:nvSpPr>
        <p:spPr>
          <a:xfrm>
            <a:off x="6998582" y="5704320"/>
            <a:ext cx="10260718" cy="1464945"/>
          </a:xfrm>
          <a:prstGeom prst="rect">
            <a:avLst/>
          </a:prstGeom>
        </p:spPr>
        <p:txBody>
          <a:bodyPr lIns="0" tIns="0" rIns="0" bIns="0" rtlCol="0" anchor="t">
            <a:spAutoFit/>
          </a:bodyPr>
          <a:lstStyle/>
          <a:p>
            <a:pPr marL="960120" lvl="2" indent="-320040" algn="just">
              <a:lnSpc>
                <a:spcPts val="5880"/>
              </a:lnSpc>
              <a:buFont typeface="Arial"/>
              <a:buChar char="⚬"/>
            </a:pPr>
            <a:r>
              <a:rPr lang="en-US" sz="4200">
                <a:solidFill>
                  <a:srgbClr val="000000"/>
                </a:solidFill>
                <a:latin typeface="Roboto Condensed Bold"/>
              </a:rPr>
              <a:t>Bộc lộ sự chán nản.</a:t>
            </a:r>
          </a:p>
          <a:p>
            <a:pPr marL="960121" lvl="2" indent="-320040" algn="just">
              <a:lnSpc>
                <a:spcPts val="5880"/>
              </a:lnSpc>
              <a:buFont typeface="Arial"/>
              <a:buChar char="⚬"/>
            </a:pPr>
            <a:r>
              <a:rPr lang="en-US" sz="4200">
                <a:solidFill>
                  <a:srgbClr val="000000"/>
                </a:solidFill>
                <a:latin typeface="Roboto Condensed Bold"/>
              </a:rPr>
              <a:t>Thành phần cảm thán</a:t>
            </a:r>
          </a:p>
        </p:txBody>
      </p:sp>
      <p:sp>
        <p:nvSpPr>
          <p:cNvPr id="15" name="TextBox 15"/>
          <p:cNvSpPr txBox="1"/>
          <p:nvPr/>
        </p:nvSpPr>
        <p:spPr>
          <a:xfrm>
            <a:off x="1370175" y="4474863"/>
            <a:ext cx="3450316" cy="2157153"/>
          </a:xfrm>
          <a:prstGeom prst="rect">
            <a:avLst/>
          </a:prstGeom>
        </p:spPr>
        <p:txBody>
          <a:bodyPr lIns="0" tIns="0" rIns="0" bIns="0" rtlCol="0" anchor="t">
            <a:spAutoFit/>
          </a:bodyPr>
          <a:lstStyle/>
          <a:p>
            <a:pPr algn="just">
              <a:lnSpc>
                <a:spcPts val="5525"/>
              </a:lnSpc>
            </a:pPr>
            <a:r>
              <a:rPr lang="en-US" sz="3947">
                <a:solidFill>
                  <a:srgbClr val="000000"/>
                </a:solidFill>
                <a:latin typeface="Roboto Condensed Bold"/>
              </a:rPr>
              <a:t>Từ in đậm bổ sung ý nghĩa gì cho câu văn?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9271" b="-9271"/>
              </a:stretch>
            </a:blipFill>
          </p:spPr>
          <p:txBody>
            <a:bodyPr/>
            <a:lstStyle/>
            <a:p>
              <a:endParaRPr lang="en-GB"/>
            </a:p>
          </p:txBody>
        </p:sp>
      </p:grpSp>
      <p:sp>
        <p:nvSpPr>
          <p:cNvPr id="4" name="Freeform 4"/>
          <p:cNvSpPr/>
          <p:nvPr/>
        </p:nvSpPr>
        <p:spPr>
          <a:xfrm>
            <a:off x="642546" y="501235"/>
            <a:ext cx="17002907" cy="1981312"/>
          </a:xfrm>
          <a:custGeom>
            <a:avLst/>
            <a:gdLst/>
            <a:ahLst/>
            <a:cxnLst/>
            <a:rect l="l" t="t" r="r" b="b"/>
            <a:pathLst>
              <a:path w="17002907" h="1981312">
                <a:moveTo>
                  <a:pt x="0" y="0"/>
                </a:moveTo>
                <a:lnTo>
                  <a:pt x="17002907" y="0"/>
                </a:lnTo>
                <a:lnTo>
                  <a:pt x="17002907" y="1981312"/>
                </a:lnTo>
                <a:lnTo>
                  <a:pt x="0" y="19813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GB"/>
          </a:p>
        </p:txBody>
      </p:sp>
      <p:sp>
        <p:nvSpPr>
          <p:cNvPr id="5" name="Freeform 5"/>
          <p:cNvSpPr/>
          <p:nvPr/>
        </p:nvSpPr>
        <p:spPr>
          <a:xfrm>
            <a:off x="5366350" y="2473522"/>
            <a:ext cx="12819498" cy="7420182"/>
          </a:xfrm>
          <a:custGeom>
            <a:avLst/>
            <a:gdLst/>
            <a:ahLst/>
            <a:cxnLst/>
            <a:rect l="l" t="t" r="r" b="b"/>
            <a:pathLst>
              <a:path w="12819498" h="7420182">
                <a:moveTo>
                  <a:pt x="0" y="0"/>
                </a:moveTo>
                <a:lnTo>
                  <a:pt x="12819497" y="0"/>
                </a:lnTo>
                <a:lnTo>
                  <a:pt x="12819497" y="7420182"/>
                </a:lnTo>
                <a:lnTo>
                  <a:pt x="0" y="74201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GB"/>
          </a:p>
        </p:txBody>
      </p:sp>
      <p:grpSp>
        <p:nvGrpSpPr>
          <p:cNvPr id="6" name="Group 6"/>
          <p:cNvGrpSpPr/>
          <p:nvPr/>
        </p:nvGrpSpPr>
        <p:grpSpPr>
          <a:xfrm rot="8248605">
            <a:off x="14911302" y="7654946"/>
            <a:ext cx="2431267" cy="3206707"/>
            <a:chOff x="0" y="0"/>
            <a:chExt cx="3241689" cy="4275609"/>
          </a:xfrm>
        </p:grpSpPr>
        <p:sp>
          <p:nvSpPr>
            <p:cNvPr id="7" name="Freeform 7"/>
            <p:cNvSpPr/>
            <p:nvPr/>
          </p:nvSpPr>
          <p:spPr>
            <a:xfrm flipH="1">
              <a:off x="0" y="0"/>
              <a:ext cx="3241675" cy="4275582"/>
            </a:xfrm>
            <a:custGeom>
              <a:avLst/>
              <a:gdLst/>
              <a:ahLst/>
              <a:cxnLst/>
              <a:rect l="l" t="t" r="r" b="b"/>
              <a:pathLst>
                <a:path w="3241675" h="4275582">
                  <a:moveTo>
                    <a:pt x="3241675" y="0"/>
                  </a:moveTo>
                  <a:lnTo>
                    <a:pt x="0" y="0"/>
                  </a:lnTo>
                  <a:lnTo>
                    <a:pt x="0" y="4275582"/>
                  </a:lnTo>
                  <a:lnTo>
                    <a:pt x="3241675" y="4275582"/>
                  </a:lnTo>
                  <a:lnTo>
                    <a:pt x="3241675" y="0"/>
                  </a:lnTo>
                  <a:close/>
                </a:path>
              </a:pathLst>
            </a:custGeom>
            <a:blipFill>
              <a:blip r:embed="rId7"/>
              <a:stretch>
                <a:fillRect t="-199" b="-200"/>
              </a:stretch>
            </a:blipFill>
          </p:spPr>
          <p:txBody>
            <a:bodyPr/>
            <a:lstStyle/>
            <a:p>
              <a:endParaRPr lang="en-GB"/>
            </a:p>
          </p:txBody>
        </p:sp>
      </p:grpSp>
      <p:grpSp>
        <p:nvGrpSpPr>
          <p:cNvPr id="8" name="Group 8"/>
          <p:cNvGrpSpPr/>
          <p:nvPr/>
        </p:nvGrpSpPr>
        <p:grpSpPr>
          <a:xfrm>
            <a:off x="642546" y="3082955"/>
            <a:ext cx="4905573" cy="5218695"/>
            <a:chOff x="0" y="0"/>
            <a:chExt cx="6540764" cy="6958260"/>
          </a:xfrm>
        </p:grpSpPr>
        <p:sp>
          <p:nvSpPr>
            <p:cNvPr id="9" name="Freeform 9"/>
            <p:cNvSpPr/>
            <p:nvPr/>
          </p:nvSpPr>
          <p:spPr>
            <a:xfrm>
              <a:off x="0" y="0"/>
              <a:ext cx="6540754" cy="6958203"/>
            </a:xfrm>
            <a:custGeom>
              <a:avLst/>
              <a:gdLst/>
              <a:ahLst/>
              <a:cxnLst/>
              <a:rect l="l" t="t" r="r" b="b"/>
              <a:pathLst>
                <a:path w="6540754" h="6958203">
                  <a:moveTo>
                    <a:pt x="0" y="0"/>
                  </a:moveTo>
                  <a:lnTo>
                    <a:pt x="6540754" y="0"/>
                  </a:lnTo>
                  <a:lnTo>
                    <a:pt x="6540754" y="6958203"/>
                  </a:lnTo>
                  <a:lnTo>
                    <a:pt x="0" y="6958203"/>
                  </a:lnTo>
                  <a:lnTo>
                    <a:pt x="0" y="0"/>
                  </a:lnTo>
                  <a:close/>
                </a:path>
              </a:pathLst>
            </a:custGeom>
            <a:blipFill>
              <a:blip r:embed="rId8"/>
              <a:stretch>
                <a:fillRect l="-182" r="-182"/>
              </a:stretch>
            </a:blipFill>
          </p:spPr>
          <p:txBody>
            <a:bodyPr/>
            <a:lstStyle/>
            <a:p>
              <a:endParaRPr lang="en-GB"/>
            </a:p>
          </p:txBody>
        </p:sp>
      </p:grpSp>
      <p:sp>
        <p:nvSpPr>
          <p:cNvPr id="10" name="TextBox 10"/>
          <p:cNvSpPr txBox="1"/>
          <p:nvPr/>
        </p:nvSpPr>
        <p:spPr>
          <a:xfrm>
            <a:off x="6545368" y="3877485"/>
            <a:ext cx="11100085" cy="1464945"/>
          </a:xfrm>
          <a:prstGeom prst="rect">
            <a:avLst/>
          </a:prstGeom>
        </p:spPr>
        <p:txBody>
          <a:bodyPr lIns="0" tIns="0" rIns="0" bIns="0" rtlCol="0" anchor="t">
            <a:spAutoFit/>
          </a:bodyPr>
          <a:lstStyle/>
          <a:p>
            <a:pPr algn="just">
              <a:lnSpc>
                <a:spcPts val="5880"/>
              </a:lnSpc>
            </a:pPr>
            <a:r>
              <a:rPr lang="en-US" sz="4200">
                <a:solidFill>
                  <a:srgbClr val="000000"/>
                </a:solidFill>
                <a:latin typeface="Roboto Condensed Bold Italics"/>
              </a:rPr>
              <a:t>Vâng,</a:t>
            </a:r>
            <a:r>
              <a:rPr lang="en-US" sz="4200">
                <a:solidFill>
                  <a:srgbClr val="000000"/>
                </a:solidFill>
                <a:latin typeface="Roboto Condensed Italics"/>
              </a:rPr>
              <a:t> phải bảo chứ. Vì tất cả những người quý phái đều mặc như thế này cả.</a:t>
            </a:r>
          </a:p>
        </p:txBody>
      </p:sp>
      <p:sp>
        <p:nvSpPr>
          <p:cNvPr id="11" name="TextBox 11"/>
          <p:cNvSpPr txBox="1"/>
          <p:nvPr/>
        </p:nvSpPr>
        <p:spPr>
          <a:xfrm>
            <a:off x="1028700" y="723900"/>
            <a:ext cx="16230600" cy="1520824"/>
          </a:xfrm>
          <a:prstGeom prst="rect">
            <a:avLst/>
          </a:prstGeom>
        </p:spPr>
        <p:txBody>
          <a:bodyPr lIns="0" tIns="0" rIns="0" bIns="0" rtlCol="0" anchor="t">
            <a:spAutoFit/>
          </a:bodyPr>
          <a:lstStyle/>
          <a:p>
            <a:pPr algn="ctr">
              <a:lnSpc>
                <a:spcPts val="11200"/>
              </a:lnSpc>
            </a:pPr>
            <a:r>
              <a:rPr lang="en-US" sz="8000">
                <a:solidFill>
                  <a:srgbClr val="FFFFFF"/>
                </a:solidFill>
                <a:latin typeface="Fraunces"/>
              </a:rPr>
              <a:t>I. TRI THỨC TIẾNG VIỆT</a:t>
            </a:r>
          </a:p>
        </p:txBody>
      </p:sp>
      <p:grpSp>
        <p:nvGrpSpPr>
          <p:cNvPr id="12" name="Group 12"/>
          <p:cNvGrpSpPr/>
          <p:nvPr/>
        </p:nvGrpSpPr>
        <p:grpSpPr>
          <a:xfrm>
            <a:off x="6092155" y="6179480"/>
            <a:ext cx="906427" cy="804248"/>
            <a:chOff x="0" y="0"/>
            <a:chExt cx="1208569" cy="1072331"/>
          </a:xfrm>
        </p:grpSpPr>
        <p:sp>
          <p:nvSpPr>
            <p:cNvPr id="13" name="Freeform 13"/>
            <p:cNvSpPr/>
            <p:nvPr/>
          </p:nvSpPr>
          <p:spPr>
            <a:xfrm>
              <a:off x="0" y="0"/>
              <a:ext cx="1208532" cy="1072388"/>
            </a:xfrm>
            <a:custGeom>
              <a:avLst/>
              <a:gdLst/>
              <a:ahLst/>
              <a:cxnLst/>
              <a:rect l="l" t="t" r="r" b="b"/>
              <a:pathLst>
                <a:path w="1208532" h="1072388">
                  <a:moveTo>
                    <a:pt x="0" y="0"/>
                  </a:moveTo>
                  <a:lnTo>
                    <a:pt x="1208532" y="0"/>
                  </a:lnTo>
                  <a:lnTo>
                    <a:pt x="1208532" y="1072388"/>
                  </a:lnTo>
                  <a:lnTo>
                    <a:pt x="0" y="1072388"/>
                  </a:lnTo>
                  <a:lnTo>
                    <a:pt x="0" y="0"/>
                  </a:lnTo>
                  <a:close/>
                </a:path>
              </a:pathLst>
            </a:custGeom>
            <a:blipFill>
              <a:blip r:embed="rId9"/>
              <a:stretch>
                <a:fillRect l="-104" r="-107" b="5"/>
              </a:stretch>
            </a:blipFill>
          </p:spPr>
          <p:txBody>
            <a:bodyPr/>
            <a:lstStyle/>
            <a:p>
              <a:endParaRPr lang="en-GB"/>
            </a:p>
          </p:txBody>
        </p:sp>
      </p:grpSp>
      <p:sp>
        <p:nvSpPr>
          <p:cNvPr id="14" name="TextBox 14"/>
          <p:cNvSpPr txBox="1"/>
          <p:nvPr/>
        </p:nvSpPr>
        <p:spPr>
          <a:xfrm>
            <a:off x="6998582" y="6008030"/>
            <a:ext cx="10260718" cy="2207895"/>
          </a:xfrm>
          <a:prstGeom prst="rect">
            <a:avLst/>
          </a:prstGeom>
        </p:spPr>
        <p:txBody>
          <a:bodyPr lIns="0" tIns="0" rIns="0" bIns="0" rtlCol="0" anchor="t">
            <a:spAutoFit/>
          </a:bodyPr>
          <a:lstStyle/>
          <a:p>
            <a:pPr marL="960120" lvl="2" indent="-320040" algn="just">
              <a:lnSpc>
                <a:spcPts val="5880"/>
              </a:lnSpc>
              <a:buFont typeface="Arial"/>
              <a:buChar char="⚬"/>
            </a:pPr>
            <a:r>
              <a:rPr lang="en-US" sz="4200">
                <a:solidFill>
                  <a:srgbClr val="000000"/>
                </a:solidFill>
                <a:latin typeface="Roboto Condensed Bold"/>
              </a:rPr>
              <a:t>Thể hiện lời đáp mà phó may dùng để đáp lại lời ông Giuốc-đanh</a:t>
            </a:r>
          </a:p>
          <a:p>
            <a:pPr marL="960121" lvl="2" indent="-320040" algn="just">
              <a:lnSpc>
                <a:spcPts val="5880"/>
              </a:lnSpc>
              <a:buFont typeface="Arial"/>
              <a:buChar char="⚬"/>
            </a:pPr>
            <a:r>
              <a:rPr lang="en-US" sz="4200">
                <a:solidFill>
                  <a:srgbClr val="000000"/>
                </a:solidFill>
                <a:latin typeface="Roboto Condensed Bold"/>
              </a:rPr>
              <a:t>Thành phần gọi đáp</a:t>
            </a:r>
          </a:p>
        </p:txBody>
      </p:sp>
      <p:sp>
        <p:nvSpPr>
          <p:cNvPr id="15" name="TextBox 15"/>
          <p:cNvSpPr txBox="1"/>
          <p:nvPr/>
        </p:nvSpPr>
        <p:spPr>
          <a:xfrm>
            <a:off x="1370175" y="4474863"/>
            <a:ext cx="3450316" cy="2157153"/>
          </a:xfrm>
          <a:prstGeom prst="rect">
            <a:avLst/>
          </a:prstGeom>
        </p:spPr>
        <p:txBody>
          <a:bodyPr lIns="0" tIns="0" rIns="0" bIns="0" rtlCol="0" anchor="t">
            <a:spAutoFit/>
          </a:bodyPr>
          <a:lstStyle/>
          <a:p>
            <a:pPr algn="just">
              <a:lnSpc>
                <a:spcPts val="5525"/>
              </a:lnSpc>
            </a:pPr>
            <a:r>
              <a:rPr lang="en-US" sz="3947">
                <a:solidFill>
                  <a:srgbClr val="000000"/>
                </a:solidFill>
                <a:latin typeface="Roboto Condensed Bold"/>
              </a:rPr>
              <a:t>Từ in đậm bổ sung ý nghĩa gì cho câu văn?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670789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2445</Words>
  <Application>Microsoft Office PowerPoint</Application>
  <PresentationFormat>Custom</PresentationFormat>
  <Paragraphs>197</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Calibri</vt:lpstr>
      <vt:lpstr>#9Slide07 Crocante</vt:lpstr>
      <vt:lpstr>Fraunces Bold</vt:lpstr>
      <vt:lpstr>#9Slide07 SVNRevolution</vt:lpstr>
      <vt:lpstr>Roboto Condensed Bold Italics</vt:lpstr>
      <vt:lpstr>Roboto Condensed Bold</vt:lpstr>
      <vt:lpstr>Arial</vt:lpstr>
      <vt:lpstr>Roboto Condensed Italics</vt:lpstr>
      <vt:lpstr>Cambria</vt:lpstr>
      <vt:lpstr>Roboto Condensed</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8CD - B9 - Thực hành TV.pptx</dc:title>
  <dc:creator>Administrator</dc:creator>
  <cp:lastModifiedBy>Admin</cp:lastModifiedBy>
  <cp:revision>5</cp:revision>
  <dcterms:created xsi:type="dcterms:W3CDTF">2006-08-16T00:00:00Z</dcterms:created>
  <dcterms:modified xsi:type="dcterms:W3CDTF">2024-03-26T14:20:36Z</dcterms:modified>
  <dc:identifier>DAF7aqIxBIQ</dc:identifier>
</cp:coreProperties>
</file>