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6" r:id="rId20"/>
    <p:sldId id="277" r:id="rId21"/>
    <p:sldId id="278" r:id="rId22"/>
    <p:sldId id="274" r:id="rId23"/>
    <p:sldId id="275" r:id="rId24"/>
  </p:sldIdLst>
  <p:sldSz cx="18288000" cy="10287000"/>
  <p:notesSz cx="6858000" cy="9144000"/>
  <p:embeddedFontLst>
    <p:embeddedFont>
      <p:font typeface="Fraunces Bold" panose="020B0604020202020204" charset="0"/>
      <p:regular r:id="rId26"/>
    </p:embeddedFont>
    <p:embeddedFont>
      <p:font typeface="Roboto Condensed Bold Italics" panose="020B0604020202020204" charset="0"/>
      <p:regular r:id="rId27"/>
    </p:embeddedFont>
    <p:embeddedFont>
      <p:font typeface="#9Slide07 SVNRevolution" panose="02040603050506020204" charset="0"/>
      <p:regular r:id="rId28"/>
    </p:embeddedFont>
    <p:embeddedFont>
      <p:font typeface="#9Slide05 VL Fadilla" panose="020B0604020202020204" charset="0"/>
      <p:regular r:id="rId29"/>
    </p:embeddedFont>
    <p:embeddedFont>
      <p:font typeface="Roboto Condensed Bold" panose="020B0604020202020204" charset="0"/>
      <p:regular r:id="rId30"/>
    </p:embeddedFont>
    <p:embeddedFont>
      <p:font typeface="Calibri" panose="020F0502020204030204" pitchFamily="34" charset="0"/>
      <p:regular r:id="rId31"/>
      <p:bold r:id="rId32"/>
      <p:italic r:id="rId33"/>
      <p:boldItalic r:id="rId34"/>
    </p:embeddedFont>
    <p:embeddedFont>
      <p:font typeface="Fraunces" panose="020B0604020202020204" charset="0"/>
      <p:regular r:id="rId35"/>
    </p:embeddedFont>
    <p:embeddedFont>
      <p:font typeface="Roboto Condense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2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F5F10-C6AC-43F1-87C5-18F4192A08A6}" type="datetimeFigureOut">
              <a:rPr lang="en-GB" smtClean="0"/>
              <a:t>26/03/2024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4A368-56CC-4534-8C86-087329239067}" type="slidenum">
              <a:rPr lang="en-GB" smtClean="0"/>
              <a:t>‹#›</a:t>
            </a:fld>
            <a:endParaRPr lang="en-GB"/>
          </a:p>
        </p:txBody>
      </p:sp>
    </p:spTree>
    <p:extLst>
      <p:ext uri="{BB962C8B-B14F-4D97-AF65-F5344CB8AC3E}">
        <p14:creationId xmlns:p14="http://schemas.microsoft.com/office/powerpoint/2010/main" val="1324488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D4A368-56CC-4534-8C86-087329239067}" type="slidenum">
              <a:rPr lang="en-GB" smtClean="0"/>
              <a:t>16</a:t>
            </a:fld>
            <a:endParaRPr lang="en-GB"/>
          </a:p>
        </p:txBody>
      </p:sp>
    </p:spTree>
    <p:extLst>
      <p:ext uri="{BB962C8B-B14F-4D97-AF65-F5344CB8AC3E}">
        <p14:creationId xmlns:p14="http://schemas.microsoft.com/office/powerpoint/2010/main" val="322055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8.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4.svg"/><Relationship Id="rId4" Type="http://schemas.openxmlformats.org/officeDocument/2006/relationships/image" Target="../media/image2.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7.png"/><Relationship Id="rId5" Type="http://schemas.openxmlformats.org/officeDocument/2006/relationships/image" Target="../media/image18.png"/><Relationship Id="rId10" Type="http://schemas.openxmlformats.org/officeDocument/2006/relationships/image" Target="../media/image46.png"/><Relationship Id="rId4" Type="http://schemas.openxmlformats.org/officeDocument/2006/relationships/image" Target="../media/image16.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ideo" Target="https://www.youtube.com/watch?v=qHwpfkR1zT8"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084" b="-9084"/>
              </a:stretch>
            </a:blipFill>
          </p:spPr>
          <p:txBody>
            <a:bodyPr/>
            <a:lstStyle/>
            <a:p>
              <a:endParaRPr lang="en-GB"/>
            </a:p>
          </p:txBody>
        </p:sp>
      </p:grpSp>
      <p:grpSp>
        <p:nvGrpSpPr>
          <p:cNvPr id="4" name="Group 4"/>
          <p:cNvGrpSpPr/>
          <p:nvPr/>
        </p:nvGrpSpPr>
        <p:grpSpPr>
          <a:xfrm rot="985372">
            <a:off x="-148335" y="8884159"/>
            <a:ext cx="8375107" cy="3205996"/>
            <a:chOff x="0" y="0"/>
            <a:chExt cx="11166809" cy="4274661"/>
          </a:xfrm>
        </p:grpSpPr>
        <p:sp>
          <p:nvSpPr>
            <p:cNvPr id="5" name="Freeform 5"/>
            <p:cNvSpPr/>
            <p:nvPr/>
          </p:nvSpPr>
          <p:spPr>
            <a:xfrm>
              <a:off x="0" y="0"/>
              <a:ext cx="11166856" cy="4274693"/>
            </a:xfrm>
            <a:custGeom>
              <a:avLst/>
              <a:gdLst/>
              <a:ahLst/>
              <a:cxnLst/>
              <a:rect l="l" t="t" r="r" b="b"/>
              <a:pathLst>
                <a:path w="11166856" h="4274693">
                  <a:moveTo>
                    <a:pt x="0" y="0"/>
                  </a:moveTo>
                  <a:lnTo>
                    <a:pt x="11166856" y="0"/>
                  </a:lnTo>
                  <a:lnTo>
                    <a:pt x="11166856" y="4274693"/>
                  </a:lnTo>
                  <a:lnTo>
                    <a:pt x="0" y="4274693"/>
                  </a:lnTo>
                  <a:lnTo>
                    <a:pt x="0" y="0"/>
                  </a:lnTo>
                  <a:close/>
                </a:path>
              </a:pathLst>
            </a:custGeom>
            <a:blipFill>
              <a:blip r:embed="rId3"/>
              <a:stretch>
                <a:fillRect/>
              </a:stretch>
            </a:blipFill>
          </p:spPr>
          <p:txBody>
            <a:bodyPr/>
            <a:lstStyle/>
            <a:p>
              <a:endParaRPr lang="en-GB"/>
            </a:p>
          </p:txBody>
        </p:sp>
      </p:grpSp>
      <p:grpSp>
        <p:nvGrpSpPr>
          <p:cNvPr id="6" name="Group 6"/>
          <p:cNvGrpSpPr/>
          <p:nvPr/>
        </p:nvGrpSpPr>
        <p:grpSpPr>
          <a:xfrm rot="-5400000">
            <a:off x="2424957" y="-530776"/>
            <a:ext cx="8867113" cy="12230501"/>
            <a:chOff x="0" y="0"/>
            <a:chExt cx="11105565" cy="15318021"/>
          </a:xfrm>
        </p:grpSpPr>
        <p:sp>
          <p:nvSpPr>
            <p:cNvPr id="7" name="Freeform 7"/>
            <p:cNvSpPr/>
            <p:nvPr/>
          </p:nvSpPr>
          <p:spPr>
            <a:xfrm>
              <a:off x="0" y="0"/>
              <a:ext cx="11105515" cy="15317978"/>
            </a:xfrm>
            <a:custGeom>
              <a:avLst/>
              <a:gdLst/>
              <a:ahLst/>
              <a:cxnLst/>
              <a:rect l="l" t="t" r="r" b="b"/>
              <a:pathLst>
                <a:path w="11105515" h="15317978">
                  <a:moveTo>
                    <a:pt x="0" y="0"/>
                  </a:moveTo>
                  <a:lnTo>
                    <a:pt x="11105515" y="0"/>
                  </a:lnTo>
                  <a:lnTo>
                    <a:pt x="11105515" y="15317978"/>
                  </a:lnTo>
                  <a:lnTo>
                    <a:pt x="0" y="15317978"/>
                  </a:lnTo>
                  <a:lnTo>
                    <a:pt x="0" y="0"/>
                  </a:lnTo>
                  <a:close/>
                </a:path>
              </a:pathLst>
            </a:custGeom>
            <a:blipFill>
              <a:blip r:embed="rId4"/>
              <a:stretch>
                <a:fillRect l="-29" r="-29"/>
              </a:stretch>
            </a:blipFill>
          </p:spPr>
          <p:txBody>
            <a:bodyPr/>
            <a:lstStyle/>
            <a:p>
              <a:endParaRPr lang="en-GB"/>
            </a:p>
          </p:txBody>
        </p:sp>
      </p:grpSp>
      <p:grpSp>
        <p:nvGrpSpPr>
          <p:cNvPr id="8" name="Group 8"/>
          <p:cNvGrpSpPr/>
          <p:nvPr/>
        </p:nvGrpSpPr>
        <p:grpSpPr>
          <a:xfrm rot="985372">
            <a:off x="-341133" y="-2630433"/>
            <a:ext cx="10704168" cy="4097562"/>
            <a:chOff x="0" y="0"/>
            <a:chExt cx="14272224" cy="5463416"/>
          </a:xfrm>
        </p:grpSpPr>
        <p:sp>
          <p:nvSpPr>
            <p:cNvPr id="9" name="Freeform 9"/>
            <p:cNvSpPr/>
            <p:nvPr/>
          </p:nvSpPr>
          <p:spPr>
            <a:xfrm>
              <a:off x="0" y="0"/>
              <a:ext cx="14272261" cy="5463413"/>
            </a:xfrm>
            <a:custGeom>
              <a:avLst/>
              <a:gdLst/>
              <a:ahLst/>
              <a:cxnLst/>
              <a:rect l="l" t="t" r="r" b="b"/>
              <a:pathLst>
                <a:path w="14272261" h="5463413">
                  <a:moveTo>
                    <a:pt x="0" y="0"/>
                  </a:moveTo>
                  <a:lnTo>
                    <a:pt x="14272261" y="0"/>
                  </a:lnTo>
                  <a:lnTo>
                    <a:pt x="14272261" y="5463413"/>
                  </a:lnTo>
                  <a:lnTo>
                    <a:pt x="0" y="5463413"/>
                  </a:lnTo>
                  <a:lnTo>
                    <a:pt x="0" y="0"/>
                  </a:lnTo>
                  <a:close/>
                </a:path>
              </a:pathLst>
            </a:custGeom>
            <a:blipFill>
              <a:blip r:embed="rId3"/>
              <a:stretch>
                <a:fillRect/>
              </a:stretch>
            </a:blipFill>
          </p:spPr>
          <p:txBody>
            <a:bodyPr/>
            <a:lstStyle/>
            <a:p>
              <a:endParaRPr lang="en-GB"/>
            </a:p>
          </p:txBody>
        </p:sp>
      </p:grpSp>
      <p:grpSp>
        <p:nvGrpSpPr>
          <p:cNvPr id="10" name="Group 10"/>
          <p:cNvGrpSpPr/>
          <p:nvPr/>
        </p:nvGrpSpPr>
        <p:grpSpPr>
          <a:xfrm rot="964269">
            <a:off x="12774076" y="2673928"/>
            <a:ext cx="4984263" cy="5312052"/>
            <a:chOff x="0" y="0"/>
            <a:chExt cx="6645683" cy="7082736"/>
          </a:xfrm>
        </p:grpSpPr>
        <p:grpSp>
          <p:nvGrpSpPr>
            <p:cNvPr id="11" name="Group 11"/>
            <p:cNvGrpSpPr/>
            <p:nvPr/>
          </p:nvGrpSpPr>
          <p:grpSpPr>
            <a:xfrm>
              <a:off x="1" y="0"/>
              <a:ext cx="6645683" cy="6992363"/>
              <a:chOff x="0" y="0"/>
              <a:chExt cx="6645683" cy="6992363"/>
            </a:xfrm>
          </p:grpSpPr>
          <p:sp>
            <p:nvSpPr>
              <p:cNvPr id="12" name="Freeform 12"/>
              <p:cNvSpPr/>
              <p:nvPr/>
            </p:nvSpPr>
            <p:spPr>
              <a:xfrm>
                <a:off x="0" y="0"/>
                <a:ext cx="6645656" cy="6992366"/>
              </a:xfrm>
              <a:custGeom>
                <a:avLst/>
                <a:gdLst/>
                <a:ahLst/>
                <a:cxnLst/>
                <a:rect l="l" t="t" r="r" b="b"/>
                <a:pathLst>
                  <a:path w="6645656" h="6992366">
                    <a:moveTo>
                      <a:pt x="6645656" y="6992366"/>
                    </a:moveTo>
                    <a:lnTo>
                      <a:pt x="0" y="6992366"/>
                    </a:lnTo>
                    <a:lnTo>
                      <a:pt x="0" y="0"/>
                    </a:lnTo>
                    <a:lnTo>
                      <a:pt x="6645656" y="0"/>
                    </a:lnTo>
                    <a:lnTo>
                      <a:pt x="6645656" y="6992366"/>
                    </a:lnTo>
                    <a:close/>
                  </a:path>
                </a:pathLst>
              </a:custGeom>
              <a:blipFill>
                <a:blip r:embed="rId5"/>
                <a:stretch>
                  <a:fillRect l="-9069" r="-9069"/>
                </a:stretch>
              </a:blipFill>
            </p:spPr>
            <p:txBody>
              <a:bodyPr/>
              <a:lstStyle/>
              <a:p>
                <a:endParaRPr lang="en-GB"/>
              </a:p>
            </p:txBody>
          </p:sp>
        </p:grpSp>
        <p:grpSp>
          <p:nvGrpSpPr>
            <p:cNvPr id="13" name="Group 13"/>
            <p:cNvGrpSpPr/>
            <p:nvPr/>
          </p:nvGrpSpPr>
          <p:grpSpPr>
            <a:xfrm>
              <a:off x="0" y="90374"/>
              <a:ext cx="6645683" cy="6992363"/>
              <a:chOff x="0" y="0"/>
              <a:chExt cx="6645683" cy="6992363"/>
            </a:xfrm>
          </p:grpSpPr>
          <p:sp>
            <p:nvSpPr>
              <p:cNvPr id="14" name="Freeform 14"/>
              <p:cNvSpPr/>
              <p:nvPr/>
            </p:nvSpPr>
            <p:spPr>
              <a:xfrm>
                <a:off x="0" y="0"/>
                <a:ext cx="6645656" cy="6992366"/>
              </a:xfrm>
              <a:custGeom>
                <a:avLst/>
                <a:gdLst/>
                <a:ahLst/>
                <a:cxnLst/>
                <a:rect l="l" t="t" r="r" b="b"/>
                <a:pathLst>
                  <a:path w="6645656" h="6992366">
                    <a:moveTo>
                      <a:pt x="6645656" y="6992366"/>
                    </a:moveTo>
                    <a:lnTo>
                      <a:pt x="0" y="6992366"/>
                    </a:lnTo>
                    <a:lnTo>
                      <a:pt x="0" y="0"/>
                    </a:lnTo>
                    <a:lnTo>
                      <a:pt x="6645656" y="0"/>
                    </a:lnTo>
                    <a:lnTo>
                      <a:pt x="6645656" y="6992366"/>
                    </a:lnTo>
                    <a:close/>
                  </a:path>
                </a:pathLst>
              </a:custGeom>
              <a:blipFill>
                <a:blip r:embed="rId6"/>
                <a:stretch>
                  <a:fillRect t="-283" b="-283"/>
                </a:stretch>
              </a:blipFill>
            </p:spPr>
            <p:txBody>
              <a:bodyPr/>
              <a:lstStyle/>
              <a:p>
                <a:endParaRPr lang="en-GB"/>
              </a:p>
            </p:txBody>
          </p:sp>
        </p:grpSp>
      </p:grpSp>
      <p:grpSp>
        <p:nvGrpSpPr>
          <p:cNvPr id="15" name="Group 15"/>
          <p:cNvGrpSpPr/>
          <p:nvPr/>
        </p:nvGrpSpPr>
        <p:grpSpPr>
          <a:xfrm rot="1142225">
            <a:off x="14836670" y="2290864"/>
            <a:ext cx="2770869" cy="750685"/>
            <a:chOff x="0" y="0"/>
            <a:chExt cx="3694492" cy="1000913"/>
          </a:xfrm>
        </p:grpSpPr>
        <p:sp>
          <p:nvSpPr>
            <p:cNvPr id="16" name="Freeform 16"/>
            <p:cNvSpPr/>
            <p:nvPr/>
          </p:nvSpPr>
          <p:spPr>
            <a:xfrm>
              <a:off x="0" y="0"/>
              <a:ext cx="3694430" cy="1000887"/>
            </a:xfrm>
            <a:custGeom>
              <a:avLst/>
              <a:gdLst/>
              <a:ahLst/>
              <a:cxnLst/>
              <a:rect l="l" t="t" r="r" b="b"/>
              <a:pathLst>
                <a:path w="3694430" h="1000887">
                  <a:moveTo>
                    <a:pt x="0" y="0"/>
                  </a:moveTo>
                  <a:lnTo>
                    <a:pt x="3694430" y="0"/>
                  </a:lnTo>
                  <a:lnTo>
                    <a:pt x="3694430" y="1000887"/>
                  </a:lnTo>
                  <a:lnTo>
                    <a:pt x="0" y="1000887"/>
                  </a:lnTo>
                  <a:lnTo>
                    <a:pt x="0" y="0"/>
                  </a:lnTo>
                  <a:close/>
                </a:path>
              </a:pathLst>
            </a:custGeom>
            <a:blipFill>
              <a:blip r:embed="rId7"/>
              <a:stretch>
                <a:fillRect t="-193" r="-1" b="-195"/>
              </a:stretch>
            </a:blipFill>
          </p:spPr>
          <p:txBody>
            <a:bodyPr/>
            <a:lstStyle/>
            <a:p>
              <a:endParaRPr lang="en-GB"/>
            </a:p>
          </p:txBody>
        </p:sp>
      </p:grpSp>
      <p:grpSp>
        <p:nvGrpSpPr>
          <p:cNvPr id="17" name="Group 17"/>
          <p:cNvGrpSpPr/>
          <p:nvPr/>
        </p:nvGrpSpPr>
        <p:grpSpPr>
          <a:xfrm rot="309704">
            <a:off x="4767953" y="967583"/>
            <a:ext cx="2252297" cy="1254724"/>
            <a:chOff x="0" y="0"/>
            <a:chExt cx="3003063" cy="1672965"/>
          </a:xfrm>
        </p:grpSpPr>
        <p:sp>
          <p:nvSpPr>
            <p:cNvPr id="18" name="Freeform 18"/>
            <p:cNvSpPr/>
            <p:nvPr/>
          </p:nvSpPr>
          <p:spPr>
            <a:xfrm>
              <a:off x="0" y="0"/>
              <a:ext cx="3003042" cy="1672971"/>
            </a:xfrm>
            <a:custGeom>
              <a:avLst/>
              <a:gdLst/>
              <a:ahLst/>
              <a:cxnLst/>
              <a:rect l="l" t="t" r="r" b="b"/>
              <a:pathLst>
                <a:path w="3003042" h="1672971">
                  <a:moveTo>
                    <a:pt x="0" y="0"/>
                  </a:moveTo>
                  <a:lnTo>
                    <a:pt x="3003042" y="0"/>
                  </a:lnTo>
                  <a:lnTo>
                    <a:pt x="3003042" y="1672971"/>
                  </a:lnTo>
                  <a:lnTo>
                    <a:pt x="0" y="1672971"/>
                  </a:lnTo>
                  <a:lnTo>
                    <a:pt x="0" y="0"/>
                  </a:lnTo>
                  <a:close/>
                </a:path>
              </a:pathLst>
            </a:custGeom>
            <a:blipFill>
              <a:blip r:embed="rId8"/>
              <a:stretch>
                <a:fillRect t="-26" b="-25"/>
              </a:stretch>
            </a:blipFill>
          </p:spPr>
          <p:txBody>
            <a:bodyPr/>
            <a:lstStyle/>
            <a:p>
              <a:endParaRPr lang="en-GB"/>
            </a:p>
          </p:txBody>
        </p:sp>
      </p:grpSp>
      <p:grpSp>
        <p:nvGrpSpPr>
          <p:cNvPr id="19" name="Group 19"/>
          <p:cNvGrpSpPr/>
          <p:nvPr/>
        </p:nvGrpSpPr>
        <p:grpSpPr>
          <a:xfrm rot="252948">
            <a:off x="10328123" y="-741789"/>
            <a:ext cx="8923781" cy="1483579"/>
            <a:chOff x="0" y="0"/>
            <a:chExt cx="11898375" cy="1978105"/>
          </a:xfrm>
        </p:grpSpPr>
        <p:sp>
          <p:nvSpPr>
            <p:cNvPr id="20" name="Freeform 20"/>
            <p:cNvSpPr/>
            <p:nvPr/>
          </p:nvSpPr>
          <p:spPr>
            <a:xfrm>
              <a:off x="0" y="0"/>
              <a:ext cx="11898376" cy="1978152"/>
            </a:xfrm>
            <a:custGeom>
              <a:avLst/>
              <a:gdLst/>
              <a:ahLst/>
              <a:cxnLst/>
              <a:rect l="l" t="t" r="r" b="b"/>
              <a:pathLst>
                <a:path w="11898376" h="1978152">
                  <a:moveTo>
                    <a:pt x="0" y="0"/>
                  </a:moveTo>
                  <a:lnTo>
                    <a:pt x="11898376" y="0"/>
                  </a:lnTo>
                  <a:lnTo>
                    <a:pt x="11898376" y="1978152"/>
                  </a:lnTo>
                  <a:lnTo>
                    <a:pt x="0" y="1978152"/>
                  </a:lnTo>
                  <a:lnTo>
                    <a:pt x="0" y="0"/>
                  </a:lnTo>
                  <a:close/>
                </a:path>
              </a:pathLst>
            </a:custGeom>
            <a:blipFill>
              <a:blip r:embed="rId9"/>
              <a:stretch>
                <a:fillRect t="-125" b="-122"/>
              </a:stretch>
            </a:blipFill>
          </p:spPr>
          <p:txBody>
            <a:bodyPr/>
            <a:lstStyle/>
            <a:p>
              <a:endParaRPr lang="en-GB"/>
            </a:p>
          </p:txBody>
        </p:sp>
      </p:grpSp>
      <p:grpSp>
        <p:nvGrpSpPr>
          <p:cNvPr id="21" name="Group 21"/>
          <p:cNvGrpSpPr/>
          <p:nvPr/>
        </p:nvGrpSpPr>
        <p:grpSpPr>
          <a:xfrm rot="-81661">
            <a:off x="11253621" y="9449878"/>
            <a:ext cx="8025172" cy="1406306"/>
            <a:chOff x="0" y="0"/>
            <a:chExt cx="10700229" cy="1875075"/>
          </a:xfrm>
        </p:grpSpPr>
        <p:sp>
          <p:nvSpPr>
            <p:cNvPr id="22" name="Freeform 22"/>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10"/>
              <a:stretch>
                <a:fillRect t="-173" b="-176"/>
              </a:stretch>
            </a:blipFill>
          </p:spPr>
          <p:txBody>
            <a:bodyPr/>
            <a:lstStyle/>
            <a:p>
              <a:endParaRPr lang="en-GB"/>
            </a:p>
          </p:txBody>
        </p:sp>
      </p:grpSp>
      <p:grpSp>
        <p:nvGrpSpPr>
          <p:cNvPr id="23" name="Group 23"/>
          <p:cNvGrpSpPr/>
          <p:nvPr/>
        </p:nvGrpSpPr>
        <p:grpSpPr>
          <a:xfrm>
            <a:off x="5894101" y="9749061"/>
            <a:ext cx="7079663" cy="1075878"/>
            <a:chOff x="0" y="0"/>
            <a:chExt cx="9439551" cy="1434504"/>
          </a:xfrm>
        </p:grpSpPr>
        <p:sp>
          <p:nvSpPr>
            <p:cNvPr id="24" name="Freeform 24"/>
            <p:cNvSpPr/>
            <p:nvPr/>
          </p:nvSpPr>
          <p:spPr>
            <a:xfrm>
              <a:off x="0" y="0"/>
              <a:ext cx="9439529" cy="1434465"/>
            </a:xfrm>
            <a:custGeom>
              <a:avLst/>
              <a:gdLst/>
              <a:ahLst/>
              <a:cxnLst/>
              <a:rect l="l" t="t" r="r" b="b"/>
              <a:pathLst>
                <a:path w="9439529" h="1434465">
                  <a:moveTo>
                    <a:pt x="0" y="0"/>
                  </a:moveTo>
                  <a:lnTo>
                    <a:pt x="9439529" y="0"/>
                  </a:lnTo>
                  <a:lnTo>
                    <a:pt x="9439529" y="1434465"/>
                  </a:lnTo>
                  <a:lnTo>
                    <a:pt x="0" y="1434465"/>
                  </a:lnTo>
                  <a:lnTo>
                    <a:pt x="0" y="0"/>
                  </a:lnTo>
                  <a:close/>
                </a:path>
              </a:pathLst>
            </a:custGeom>
            <a:blipFill>
              <a:blip r:embed="rId11"/>
              <a:stretch>
                <a:fillRect t="-54" b="-56"/>
              </a:stretch>
            </a:blipFill>
          </p:spPr>
          <p:txBody>
            <a:bodyPr/>
            <a:lstStyle/>
            <a:p>
              <a:endParaRPr lang="en-GB"/>
            </a:p>
          </p:txBody>
        </p:sp>
      </p:grpSp>
      <p:grpSp>
        <p:nvGrpSpPr>
          <p:cNvPr id="25" name="Group 25"/>
          <p:cNvGrpSpPr/>
          <p:nvPr/>
        </p:nvGrpSpPr>
        <p:grpSpPr>
          <a:xfrm rot="-1100276">
            <a:off x="15262307" y="6737703"/>
            <a:ext cx="2354581" cy="2055865"/>
            <a:chOff x="0" y="0"/>
            <a:chExt cx="3139441" cy="2741153"/>
          </a:xfrm>
        </p:grpSpPr>
        <p:sp>
          <p:nvSpPr>
            <p:cNvPr id="26" name="Freeform 26"/>
            <p:cNvSpPr/>
            <p:nvPr/>
          </p:nvSpPr>
          <p:spPr>
            <a:xfrm>
              <a:off x="0" y="0"/>
              <a:ext cx="3139440" cy="2741168"/>
            </a:xfrm>
            <a:custGeom>
              <a:avLst/>
              <a:gdLst/>
              <a:ahLst/>
              <a:cxnLst/>
              <a:rect l="l" t="t" r="r" b="b"/>
              <a:pathLst>
                <a:path w="3139440" h="2741168">
                  <a:moveTo>
                    <a:pt x="0" y="0"/>
                  </a:moveTo>
                  <a:lnTo>
                    <a:pt x="3139440" y="0"/>
                  </a:lnTo>
                  <a:lnTo>
                    <a:pt x="3139440" y="2741168"/>
                  </a:lnTo>
                  <a:lnTo>
                    <a:pt x="0" y="2741168"/>
                  </a:lnTo>
                  <a:lnTo>
                    <a:pt x="0" y="0"/>
                  </a:lnTo>
                  <a:close/>
                </a:path>
              </a:pathLst>
            </a:custGeom>
            <a:blipFill>
              <a:blip r:embed="rId12"/>
              <a:stretch>
                <a:fillRect l="-26" r="-26"/>
              </a:stretch>
            </a:blipFill>
          </p:spPr>
          <p:txBody>
            <a:bodyPr/>
            <a:lstStyle/>
            <a:p>
              <a:endParaRPr lang="en-GB"/>
            </a:p>
          </p:txBody>
        </p:sp>
      </p:grpSp>
      <p:sp>
        <p:nvSpPr>
          <p:cNvPr id="27" name="TextBox 27"/>
          <p:cNvSpPr txBox="1"/>
          <p:nvPr/>
        </p:nvSpPr>
        <p:spPr>
          <a:xfrm>
            <a:off x="1828800" y="4686300"/>
            <a:ext cx="9088731" cy="3725379"/>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764A49"/>
                </a:solidFill>
                <a:latin typeface="Roboto Condensed"/>
              </a:rPr>
              <a:t>GV cho bảng ma trận các từ khóa liên quan đến kiểu bài (Viết bài văn phân tích 1 tác phẩm) đã học ở BÀI 6, BÀI 7 và tác phẩm hài kịch.</a:t>
            </a:r>
          </a:p>
          <a:p>
            <a:pPr marL="755651" lvl="1" indent="-377825" algn="just">
              <a:lnSpc>
                <a:spcPts val="4900"/>
              </a:lnSpc>
              <a:buFont typeface="Arial"/>
              <a:buChar char="•"/>
            </a:pPr>
            <a:r>
              <a:rPr lang="en-US" sz="3500">
                <a:solidFill>
                  <a:srgbClr val="764A49"/>
                </a:solidFill>
                <a:latin typeface="Roboto Condensed"/>
              </a:rPr>
              <a:t> Với mỗi từ khóa ĐÚNG, HS được nhận 1 sao tích cực. </a:t>
            </a:r>
          </a:p>
          <a:p>
            <a:pPr marL="755651" lvl="1" indent="-377825" algn="just">
              <a:lnSpc>
                <a:spcPts val="4900"/>
              </a:lnSpc>
              <a:buFont typeface="Arial"/>
              <a:buChar char="•"/>
            </a:pPr>
            <a:r>
              <a:rPr lang="en-US" sz="3500">
                <a:solidFill>
                  <a:srgbClr val="764A49"/>
                </a:solidFill>
                <a:latin typeface="Roboto Condensed"/>
              </a:rPr>
              <a:t>Thực hiện cá nhân, 1 phút</a:t>
            </a:r>
          </a:p>
        </p:txBody>
      </p:sp>
      <p:sp>
        <p:nvSpPr>
          <p:cNvPr id="28" name="TextBox 28"/>
          <p:cNvSpPr txBox="1"/>
          <p:nvPr/>
        </p:nvSpPr>
        <p:spPr>
          <a:xfrm>
            <a:off x="2149320" y="2097355"/>
            <a:ext cx="8136344" cy="2261084"/>
          </a:xfrm>
          <a:prstGeom prst="rect">
            <a:avLst/>
          </a:prstGeom>
        </p:spPr>
        <p:txBody>
          <a:bodyPr lIns="0" tIns="0" rIns="0" bIns="0" rtlCol="0" anchor="t">
            <a:spAutoFit/>
          </a:bodyPr>
          <a:lstStyle/>
          <a:p>
            <a:pPr>
              <a:lnSpc>
                <a:spcPts val="8578"/>
              </a:lnSpc>
            </a:pPr>
            <a:r>
              <a:rPr lang="en-US" sz="7799">
                <a:solidFill>
                  <a:srgbClr val="764A49"/>
                </a:solidFill>
                <a:latin typeface="#9Slide07 SVNRevolution"/>
              </a:rPr>
              <a:t>ĐI TÌM </a:t>
            </a:r>
          </a:p>
          <a:p>
            <a:pPr algn="r">
              <a:lnSpc>
                <a:spcPts val="8578"/>
              </a:lnSpc>
            </a:pPr>
            <a:r>
              <a:rPr lang="en-US" sz="7798">
                <a:solidFill>
                  <a:srgbClr val="764A49"/>
                </a:solidFill>
                <a:latin typeface="#9Slide07 SVNRevolution"/>
              </a:rPr>
              <a:t>MẬT MÃ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arn(inVertical)">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barn(inVertical)">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141215">
            <a:off x="6685720" y="-571734"/>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86866" y="456027"/>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7250307" y="2289017"/>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grpSp>
        <p:nvGrpSpPr>
          <p:cNvPr id="12" name="Group 12"/>
          <p:cNvGrpSpPr/>
          <p:nvPr/>
        </p:nvGrpSpPr>
        <p:grpSpPr>
          <a:xfrm>
            <a:off x="443688" y="3748571"/>
            <a:ext cx="2992799" cy="3165460"/>
            <a:chOff x="0" y="0"/>
            <a:chExt cx="3990399" cy="4220613"/>
          </a:xfrm>
        </p:grpSpPr>
        <p:sp>
          <p:nvSpPr>
            <p:cNvPr id="13" name="Freeform 13"/>
            <p:cNvSpPr/>
            <p:nvPr/>
          </p:nvSpPr>
          <p:spPr>
            <a:xfrm>
              <a:off x="0" y="0"/>
              <a:ext cx="3990340" cy="4220591"/>
            </a:xfrm>
            <a:custGeom>
              <a:avLst/>
              <a:gdLst/>
              <a:ahLst/>
              <a:cxnLst/>
              <a:rect l="l" t="t" r="r" b="b"/>
              <a:pathLst>
                <a:path w="3990340" h="4220591">
                  <a:moveTo>
                    <a:pt x="0" y="0"/>
                  </a:moveTo>
                  <a:lnTo>
                    <a:pt x="3990340" y="0"/>
                  </a:lnTo>
                  <a:lnTo>
                    <a:pt x="3990340" y="4220591"/>
                  </a:lnTo>
                  <a:lnTo>
                    <a:pt x="0" y="4220591"/>
                  </a:lnTo>
                  <a:lnTo>
                    <a:pt x="0" y="0"/>
                  </a:lnTo>
                  <a:close/>
                </a:path>
              </a:pathLst>
            </a:custGeom>
            <a:blipFill>
              <a:blip r:embed="rId7"/>
              <a:stretch>
                <a:fillRect l="-184" r="-186"/>
              </a:stretch>
            </a:blipFill>
          </p:spPr>
          <p:txBody>
            <a:bodyPr/>
            <a:lstStyle/>
            <a:p>
              <a:endParaRPr lang="en-GB"/>
            </a:p>
          </p:txBody>
        </p:sp>
      </p:grpSp>
      <p:grpSp>
        <p:nvGrpSpPr>
          <p:cNvPr id="14" name="Group 14"/>
          <p:cNvGrpSpPr/>
          <p:nvPr/>
        </p:nvGrpSpPr>
        <p:grpSpPr>
          <a:xfrm>
            <a:off x="2660879" y="6656856"/>
            <a:ext cx="2201324" cy="758607"/>
            <a:chOff x="0" y="0"/>
            <a:chExt cx="2935099" cy="1011476"/>
          </a:xfrm>
        </p:grpSpPr>
        <p:sp>
          <p:nvSpPr>
            <p:cNvPr id="15" name="Freeform 15"/>
            <p:cNvSpPr/>
            <p:nvPr/>
          </p:nvSpPr>
          <p:spPr>
            <a:xfrm>
              <a:off x="0" y="0"/>
              <a:ext cx="2935097" cy="1011428"/>
            </a:xfrm>
            <a:custGeom>
              <a:avLst/>
              <a:gdLst/>
              <a:ahLst/>
              <a:cxnLst/>
              <a:rect l="l" t="t" r="r" b="b"/>
              <a:pathLst>
                <a:path w="2935097" h="1011428">
                  <a:moveTo>
                    <a:pt x="0" y="0"/>
                  </a:moveTo>
                  <a:lnTo>
                    <a:pt x="2935097" y="0"/>
                  </a:lnTo>
                  <a:lnTo>
                    <a:pt x="2935097" y="1011428"/>
                  </a:lnTo>
                  <a:lnTo>
                    <a:pt x="0" y="1011428"/>
                  </a:lnTo>
                  <a:lnTo>
                    <a:pt x="0" y="0"/>
                  </a:lnTo>
                  <a:close/>
                </a:path>
              </a:pathLst>
            </a:custGeom>
            <a:blipFill>
              <a:blip r:embed="rId8"/>
              <a:stretch>
                <a:fillRect t="-30" b="-35"/>
              </a:stretch>
            </a:blipFill>
          </p:spPr>
          <p:txBody>
            <a:bodyPr/>
            <a:lstStyle/>
            <a:p>
              <a:endParaRPr lang="en-GB"/>
            </a:p>
          </p:txBody>
        </p:sp>
      </p:grpSp>
      <p:sp>
        <p:nvSpPr>
          <p:cNvPr id="16" name="TextBox 16"/>
          <p:cNvSpPr txBox="1"/>
          <p:nvPr/>
        </p:nvSpPr>
        <p:spPr>
          <a:xfrm>
            <a:off x="867065" y="4215523"/>
            <a:ext cx="2214307" cy="1863267"/>
          </a:xfrm>
          <a:prstGeom prst="rect">
            <a:avLst/>
          </a:prstGeom>
        </p:spPr>
        <p:txBody>
          <a:bodyPr lIns="0" tIns="0" rIns="0" bIns="0" rtlCol="0" anchor="t">
            <a:spAutoFit/>
          </a:bodyPr>
          <a:lstStyle/>
          <a:p>
            <a:pPr algn="ctr">
              <a:lnSpc>
                <a:spcPts val="7558"/>
              </a:lnSpc>
            </a:pPr>
            <a:r>
              <a:rPr lang="en-US" sz="5400">
                <a:solidFill>
                  <a:srgbClr val="764A49"/>
                </a:solidFill>
                <a:latin typeface="Roboto Condensed" panose="02000000000000000000" pitchFamily="2" charset="0"/>
                <a:ea typeface="Roboto Condensed" panose="02000000000000000000" pitchFamily="2" charset="0"/>
                <a:cs typeface="Roboto Condensed" panose="02000000000000000000" pitchFamily="2" charset="0"/>
              </a:rPr>
              <a:t>Trước khi viết</a:t>
            </a:r>
          </a:p>
        </p:txBody>
      </p:sp>
      <p:sp>
        <p:nvSpPr>
          <p:cNvPr id="17" name="TextBox 17"/>
          <p:cNvSpPr txBox="1"/>
          <p:nvPr/>
        </p:nvSpPr>
        <p:spPr>
          <a:xfrm>
            <a:off x="5410200" y="4914900"/>
            <a:ext cx="12311448" cy="1464901"/>
          </a:xfrm>
          <a:prstGeom prst="rect">
            <a:avLst/>
          </a:prstGeom>
        </p:spPr>
        <p:txBody>
          <a:bodyPr lIns="0" tIns="0" rIns="0" bIns="0" rtlCol="0" anchor="t">
            <a:spAutoFit/>
          </a:bodyPr>
          <a:lstStyle/>
          <a:p>
            <a:pPr algn="just">
              <a:lnSpc>
                <a:spcPts val="5878"/>
              </a:lnSpc>
            </a:pPr>
            <a:r>
              <a:rPr lang="en-US" sz="4199">
                <a:solidFill>
                  <a:srgbClr val="545352"/>
                </a:solidFill>
                <a:latin typeface="Roboto Condensed Bold"/>
              </a:rPr>
              <a:t>a. Chuẩn bị:</a:t>
            </a:r>
          </a:p>
          <a:p>
            <a:pPr algn="just">
              <a:lnSpc>
                <a:spcPts val="5878"/>
              </a:lnSpc>
            </a:pPr>
            <a:r>
              <a:rPr lang="en-US" sz="4198">
                <a:solidFill>
                  <a:srgbClr val="545352"/>
                </a:solidFill>
                <a:latin typeface="Roboto Condensed"/>
              </a:rPr>
              <a:t>Xác định tác phẩm hài kịch cần phân tích</a:t>
            </a:r>
          </a:p>
        </p:txBody>
      </p:sp>
      <p:sp>
        <p:nvSpPr>
          <p:cNvPr id="18" name="TextBox 18"/>
          <p:cNvSpPr txBox="1"/>
          <p:nvPr/>
        </p:nvSpPr>
        <p:spPr>
          <a:xfrm>
            <a:off x="-1828800" y="1943100"/>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141215">
            <a:off x="6685720" y="-571734"/>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86866" y="456027"/>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7250307" y="2289017"/>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grpSp>
        <p:nvGrpSpPr>
          <p:cNvPr id="12" name="Group 12"/>
          <p:cNvGrpSpPr/>
          <p:nvPr/>
        </p:nvGrpSpPr>
        <p:grpSpPr>
          <a:xfrm>
            <a:off x="1530836" y="3866997"/>
            <a:ext cx="2880832" cy="3047034"/>
            <a:chOff x="0" y="0"/>
            <a:chExt cx="3841109" cy="4062712"/>
          </a:xfrm>
        </p:grpSpPr>
        <p:sp>
          <p:nvSpPr>
            <p:cNvPr id="13" name="Freeform 13"/>
            <p:cNvSpPr/>
            <p:nvPr/>
          </p:nvSpPr>
          <p:spPr>
            <a:xfrm>
              <a:off x="0" y="0"/>
              <a:ext cx="3841115" cy="4062730"/>
            </a:xfrm>
            <a:custGeom>
              <a:avLst/>
              <a:gdLst/>
              <a:ahLst/>
              <a:cxnLst/>
              <a:rect l="l" t="t" r="r" b="b"/>
              <a:pathLst>
                <a:path w="3841115" h="4062730">
                  <a:moveTo>
                    <a:pt x="0" y="0"/>
                  </a:moveTo>
                  <a:lnTo>
                    <a:pt x="3841115" y="0"/>
                  </a:lnTo>
                  <a:lnTo>
                    <a:pt x="3841115" y="4062730"/>
                  </a:lnTo>
                  <a:lnTo>
                    <a:pt x="0" y="4062730"/>
                  </a:lnTo>
                  <a:lnTo>
                    <a:pt x="0" y="0"/>
                  </a:lnTo>
                  <a:close/>
                </a:path>
              </a:pathLst>
            </a:custGeom>
            <a:blipFill>
              <a:blip r:embed="rId7"/>
              <a:stretch>
                <a:fillRect l="-240" r="-240"/>
              </a:stretch>
            </a:blipFill>
          </p:spPr>
          <p:txBody>
            <a:bodyPr/>
            <a:lstStyle/>
            <a:p>
              <a:endParaRPr lang="en-GB"/>
            </a:p>
          </p:txBody>
        </p:sp>
      </p:grpSp>
      <p:grpSp>
        <p:nvGrpSpPr>
          <p:cNvPr id="14" name="Group 14"/>
          <p:cNvGrpSpPr/>
          <p:nvPr/>
        </p:nvGrpSpPr>
        <p:grpSpPr>
          <a:xfrm>
            <a:off x="2849678" y="6914031"/>
            <a:ext cx="2201324" cy="758607"/>
            <a:chOff x="0" y="0"/>
            <a:chExt cx="2935099" cy="1011476"/>
          </a:xfrm>
        </p:grpSpPr>
        <p:sp>
          <p:nvSpPr>
            <p:cNvPr id="15" name="Freeform 15"/>
            <p:cNvSpPr/>
            <p:nvPr/>
          </p:nvSpPr>
          <p:spPr>
            <a:xfrm>
              <a:off x="0" y="0"/>
              <a:ext cx="2935097" cy="1011428"/>
            </a:xfrm>
            <a:custGeom>
              <a:avLst/>
              <a:gdLst/>
              <a:ahLst/>
              <a:cxnLst/>
              <a:rect l="l" t="t" r="r" b="b"/>
              <a:pathLst>
                <a:path w="2935097" h="1011428">
                  <a:moveTo>
                    <a:pt x="0" y="0"/>
                  </a:moveTo>
                  <a:lnTo>
                    <a:pt x="2935097" y="0"/>
                  </a:lnTo>
                  <a:lnTo>
                    <a:pt x="2935097" y="1011428"/>
                  </a:lnTo>
                  <a:lnTo>
                    <a:pt x="0" y="1011428"/>
                  </a:lnTo>
                  <a:lnTo>
                    <a:pt x="0" y="0"/>
                  </a:lnTo>
                  <a:close/>
                </a:path>
              </a:pathLst>
            </a:custGeom>
            <a:blipFill>
              <a:blip r:embed="rId8"/>
              <a:stretch>
                <a:fillRect t="-30" b="-35"/>
              </a:stretch>
            </a:blipFill>
          </p:spPr>
          <p:txBody>
            <a:bodyPr/>
            <a:lstStyle/>
            <a:p>
              <a:endParaRPr lang="en-GB"/>
            </a:p>
          </p:txBody>
        </p:sp>
      </p:grpSp>
      <p:sp>
        <p:nvSpPr>
          <p:cNvPr id="16" name="TextBox 16"/>
          <p:cNvSpPr txBox="1"/>
          <p:nvPr/>
        </p:nvSpPr>
        <p:spPr>
          <a:xfrm>
            <a:off x="1954214" y="4333949"/>
            <a:ext cx="2214307" cy="1897955"/>
          </a:xfrm>
          <a:prstGeom prst="rect">
            <a:avLst/>
          </a:prstGeom>
        </p:spPr>
        <p:txBody>
          <a:bodyPr lIns="0" tIns="0" rIns="0" bIns="0" rtlCol="0" anchor="t">
            <a:spAutoFit/>
          </a:bodyPr>
          <a:lstStyle/>
          <a:p>
            <a:pPr algn="ctr">
              <a:lnSpc>
                <a:spcPts val="7558"/>
              </a:lnSpc>
            </a:pPr>
            <a:r>
              <a:rPr lang="en-US" sz="6000">
                <a:solidFill>
                  <a:srgbClr val="764A49"/>
                </a:solidFill>
                <a:latin typeface="Roboto Condensed" panose="02000000000000000000" pitchFamily="2" charset="0"/>
                <a:ea typeface="Roboto Condensed" panose="02000000000000000000" pitchFamily="2" charset="0"/>
                <a:cs typeface="Roboto Condensed" panose="02000000000000000000" pitchFamily="2" charset="0"/>
              </a:rPr>
              <a:t>Trước khi viết</a:t>
            </a:r>
          </a:p>
        </p:txBody>
      </p:sp>
      <p:sp>
        <p:nvSpPr>
          <p:cNvPr id="17" name="TextBox 17"/>
          <p:cNvSpPr txBox="1"/>
          <p:nvPr/>
        </p:nvSpPr>
        <p:spPr>
          <a:xfrm>
            <a:off x="4862203" y="1583612"/>
            <a:ext cx="13010470" cy="7519970"/>
          </a:xfrm>
          <a:prstGeom prst="rect">
            <a:avLst/>
          </a:prstGeom>
        </p:spPr>
        <p:txBody>
          <a:bodyPr lIns="0" tIns="0" rIns="0" bIns="0" rtlCol="0" anchor="t">
            <a:spAutoFit/>
          </a:bodyPr>
          <a:lstStyle/>
          <a:p>
            <a:pPr algn="just">
              <a:lnSpc>
                <a:spcPts val="5459"/>
              </a:lnSpc>
            </a:pPr>
            <a:r>
              <a:rPr lang="en-US" sz="3900">
                <a:solidFill>
                  <a:srgbClr val="545352"/>
                </a:solidFill>
                <a:latin typeface="Roboto Condensed Bold"/>
              </a:rPr>
              <a:t>2. Tìm ý, lập dàn ý</a:t>
            </a:r>
          </a:p>
          <a:p>
            <a:pPr marL="891540" lvl="2" indent="-297180" algn="just">
              <a:lnSpc>
                <a:spcPts val="5459"/>
              </a:lnSpc>
              <a:buFont typeface="Arial"/>
              <a:buChar char="⚬"/>
            </a:pPr>
            <a:r>
              <a:rPr lang="en-US" sz="3900">
                <a:solidFill>
                  <a:srgbClr val="545352"/>
                </a:solidFill>
                <a:latin typeface="Roboto Condensed"/>
              </a:rPr>
              <a:t>Đọc tác phẩm, em có cảm xúc như thế nào? Em ấn tượng nhất với tác phẩm ở điều gì? (nhân vật, xung đột, hành động, lời thoại, thủ pháp trào phúng …)</a:t>
            </a:r>
          </a:p>
          <a:p>
            <a:pPr marL="891540" lvl="2" indent="-297180" algn="just">
              <a:lnSpc>
                <a:spcPts val="5459"/>
              </a:lnSpc>
              <a:buFont typeface="Arial"/>
              <a:buChar char="⚬"/>
            </a:pPr>
            <a:r>
              <a:rPr lang="en-US" sz="3900">
                <a:solidFill>
                  <a:srgbClr val="545352"/>
                </a:solidFill>
                <a:latin typeface="Roboto Condensed"/>
              </a:rPr>
              <a:t>Nội dung chính của tác phẩm là gì?</a:t>
            </a:r>
          </a:p>
          <a:p>
            <a:pPr marL="891540" lvl="2" indent="-297180" algn="just">
              <a:lnSpc>
                <a:spcPts val="5459"/>
              </a:lnSpc>
              <a:buFont typeface="Arial"/>
              <a:buChar char="⚬"/>
            </a:pPr>
            <a:r>
              <a:rPr lang="en-US" sz="3900">
                <a:solidFill>
                  <a:srgbClr val="545352"/>
                </a:solidFill>
                <a:latin typeface="Roboto Condensed"/>
              </a:rPr>
              <a:t>Chủ đề của tác phẩm là gì?</a:t>
            </a:r>
          </a:p>
          <a:p>
            <a:pPr marL="891540" lvl="2" indent="-297180" algn="just">
              <a:lnSpc>
                <a:spcPts val="5459"/>
              </a:lnSpc>
              <a:buFont typeface="Arial"/>
              <a:buChar char="⚬"/>
            </a:pPr>
            <a:r>
              <a:rPr lang="en-US" sz="3900">
                <a:solidFill>
                  <a:srgbClr val="545352"/>
                </a:solidFill>
                <a:latin typeface="Roboto Condensed"/>
              </a:rPr>
              <a:t>Tác phẩm có những nét đặc sắc gì về hình thức nghệ thuật (xung đột, nhân vật, lời thoại, hành động, thủ pháp trào phúng….). Những nét đặc sắc về hình thức nghệ thuật ấy có tác dụng như thế nào trong việc thể hiện nội dung?</a:t>
            </a:r>
          </a:p>
          <a:p>
            <a:pPr marL="891541" lvl="2" indent="-297180" algn="just">
              <a:lnSpc>
                <a:spcPts val="5459"/>
              </a:lnSpc>
              <a:buFont typeface="Arial"/>
              <a:buChar char="⚬"/>
            </a:pPr>
            <a:r>
              <a:rPr lang="en-US" sz="3900">
                <a:solidFill>
                  <a:srgbClr val="545352"/>
                </a:solidFill>
                <a:latin typeface="Roboto Condensed"/>
              </a:rPr>
              <a:t>Tác phẩm kịch có ý nghĩa, giá trị gì?</a:t>
            </a:r>
          </a:p>
        </p:txBody>
      </p:sp>
      <p:sp>
        <p:nvSpPr>
          <p:cNvPr id="18" name="TextBox 18"/>
          <p:cNvSpPr txBox="1"/>
          <p:nvPr/>
        </p:nvSpPr>
        <p:spPr>
          <a:xfrm>
            <a:off x="-2067081" y="419710"/>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barn(inVertical)">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barn(inVertical)">
                                      <p:cBhvr>
                                        <p:cTn id="12" dur="500"/>
                                        <p:tgtEl>
                                          <p:spTgt spid="17">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barn(inVertical)">
                                      <p:cBhvr>
                                        <p:cTn id="15" dur="500"/>
                                        <p:tgtEl>
                                          <p:spTgt spid="1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xEl>
                                              <p:pRg st="4" end="4"/>
                                            </p:txEl>
                                          </p:spTgt>
                                        </p:tgtEl>
                                        <p:attrNameLst>
                                          <p:attrName>style.visibility</p:attrName>
                                        </p:attrNameLst>
                                      </p:cBhvr>
                                      <p:to>
                                        <p:strVal val="visible"/>
                                      </p:to>
                                    </p:set>
                                    <p:animEffect transition="in" filter="barn(inVertical)">
                                      <p:cBhvr>
                                        <p:cTn id="20" dur="500"/>
                                        <p:tgtEl>
                                          <p:spTgt spid="1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xEl>
                                              <p:pRg st="5" end="5"/>
                                            </p:txEl>
                                          </p:spTgt>
                                        </p:tgtEl>
                                        <p:attrNameLst>
                                          <p:attrName>style.visibility</p:attrName>
                                        </p:attrNameLst>
                                      </p:cBhvr>
                                      <p:to>
                                        <p:strVal val="visible"/>
                                      </p:to>
                                    </p:set>
                                    <p:animEffect transition="in" filter="barn(inVertical)">
                                      <p:cBhvr>
                                        <p:cTn id="2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141215">
            <a:off x="6685720" y="-571734"/>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86866" y="456027"/>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7250307" y="2289017"/>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grpSp>
        <p:nvGrpSpPr>
          <p:cNvPr id="12" name="Group 12"/>
          <p:cNvGrpSpPr/>
          <p:nvPr/>
        </p:nvGrpSpPr>
        <p:grpSpPr>
          <a:xfrm>
            <a:off x="696755" y="3619983"/>
            <a:ext cx="2880832" cy="3047034"/>
            <a:chOff x="0" y="0"/>
            <a:chExt cx="3841109" cy="4062712"/>
          </a:xfrm>
        </p:grpSpPr>
        <p:sp>
          <p:nvSpPr>
            <p:cNvPr id="13" name="Freeform 13"/>
            <p:cNvSpPr/>
            <p:nvPr/>
          </p:nvSpPr>
          <p:spPr>
            <a:xfrm>
              <a:off x="0" y="0"/>
              <a:ext cx="3841115" cy="4062730"/>
            </a:xfrm>
            <a:custGeom>
              <a:avLst/>
              <a:gdLst/>
              <a:ahLst/>
              <a:cxnLst/>
              <a:rect l="l" t="t" r="r" b="b"/>
              <a:pathLst>
                <a:path w="3841115" h="4062730">
                  <a:moveTo>
                    <a:pt x="0" y="0"/>
                  </a:moveTo>
                  <a:lnTo>
                    <a:pt x="3841115" y="0"/>
                  </a:lnTo>
                  <a:lnTo>
                    <a:pt x="3841115" y="4062730"/>
                  </a:lnTo>
                  <a:lnTo>
                    <a:pt x="0" y="4062730"/>
                  </a:lnTo>
                  <a:lnTo>
                    <a:pt x="0" y="0"/>
                  </a:lnTo>
                  <a:close/>
                </a:path>
              </a:pathLst>
            </a:custGeom>
            <a:blipFill>
              <a:blip r:embed="rId7"/>
              <a:stretch>
                <a:fillRect l="-240" r="-240"/>
              </a:stretch>
            </a:blipFill>
          </p:spPr>
          <p:txBody>
            <a:bodyPr/>
            <a:lstStyle/>
            <a:p>
              <a:endParaRPr lang="en-GB"/>
            </a:p>
          </p:txBody>
        </p:sp>
      </p:grpSp>
      <p:grpSp>
        <p:nvGrpSpPr>
          <p:cNvPr id="14" name="Group 14"/>
          <p:cNvGrpSpPr/>
          <p:nvPr/>
        </p:nvGrpSpPr>
        <p:grpSpPr>
          <a:xfrm>
            <a:off x="2374975" y="6914031"/>
            <a:ext cx="2201324" cy="758607"/>
            <a:chOff x="0" y="0"/>
            <a:chExt cx="2935099" cy="1011476"/>
          </a:xfrm>
        </p:grpSpPr>
        <p:sp>
          <p:nvSpPr>
            <p:cNvPr id="15" name="Freeform 15"/>
            <p:cNvSpPr/>
            <p:nvPr/>
          </p:nvSpPr>
          <p:spPr>
            <a:xfrm>
              <a:off x="0" y="0"/>
              <a:ext cx="2935097" cy="1011428"/>
            </a:xfrm>
            <a:custGeom>
              <a:avLst/>
              <a:gdLst/>
              <a:ahLst/>
              <a:cxnLst/>
              <a:rect l="l" t="t" r="r" b="b"/>
              <a:pathLst>
                <a:path w="2935097" h="1011428">
                  <a:moveTo>
                    <a:pt x="0" y="0"/>
                  </a:moveTo>
                  <a:lnTo>
                    <a:pt x="2935097" y="0"/>
                  </a:lnTo>
                  <a:lnTo>
                    <a:pt x="2935097" y="1011428"/>
                  </a:lnTo>
                  <a:lnTo>
                    <a:pt x="0" y="1011428"/>
                  </a:lnTo>
                  <a:lnTo>
                    <a:pt x="0" y="0"/>
                  </a:lnTo>
                  <a:close/>
                </a:path>
              </a:pathLst>
            </a:custGeom>
            <a:blipFill>
              <a:blip r:embed="rId8"/>
              <a:stretch>
                <a:fillRect t="-30" b="-35"/>
              </a:stretch>
            </a:blipFill>
          </p:spPr>
          <p:txBody>
            <a:bodyPr/>
            <a:lstStyle/>
            <a:p>
              <a:endParaRPr lang="en-GB"/>
            </a:p>
          </p:txBody>
        </p:sp>
      </p:grpSp>
      <p:sp>
        <p:nvSpPr>
          <p:cNvPr id="16" name="TextBox 16"/>
          <p:cNvSpPr txBox="1"/>
          <p:nvPr/>
        </p:nvSpPr>
        <p:spPr>
          <a:xfrm>
            <a:off x="1120133" y="4086936"/>
            <a:ext cx="2214307" cy="1897955"/>
          </a:xfrm>
          <a:prstGeom prst="rect">
            <a:avLst/>
          </a:prstGeom>
        </p:spPr>
        <p:txBody>
          <a:bodyPr lIns="0" tIns="0" rIns="0" bIns="0" rtlCol="0" anchor="t">
            <a:spAutoFit/>
          </a:bodyPr>
          <a:lstStyle/>
          <a:p>
            <a:pPr algn="ctr">
              <a:lnSpc>
                <a:spcPts val="7558"/>
              </a:lnSpc>
            </a:pPr>
            <a:r>
              <a:rPr lang="en-US" sz="6000">
                <a:solidFill>
                  <a:srgbClr val="764A49"/>
                </a:solidFill>
                <a:latin typeface="Roboto Condensed" panose="02000000000000000000" pitchFamily="2" charset="0"/>
                <a:ea typeface="Roboto Condensed" panose="02000000000000000000" pitchFamily="2" charset="0"/>
                <a:cs typeface="Roboto Condensed" panose="02000000000000000000" pitchFamily="2" charset="0"/>
              </a:rPr>
              <a:t>Trước khi viết</a:t>
            </a:r>
          </a:p>
        </p:txBody>
      </p:sp>
      <p:sp>
        <p:nvSpPr>
          <p:cNvPr id="17" name="TextBox 17"/>
          <p:cNvSpPr txBox="1"/>
          <p:nvPr/>
        </p:nvSpPr>
        <p:spPr>
          <a:xfrm>
            <a:off x="4495800" y="1564562"/>
            <a:ext cx="13376873" cy="8268289"/>
          </a:xfrm>
          <a:prstGeom prst="rect">
            <a:avLst/>
          </a:prstGeom>
        </p:spPr>
        <p:txBody>
          <a:bodyPr wrap="square" lIns="0" tIns="0" rIns="0" bIns="0" rtlCol="0" anchor="t">
            <a:spAutoFit/>
          </a:bodyPr>
          <a:lstStyle/>
          <a:p>
            <a:pPr algn="just">
              <a:lnSpc>
                <a:spcPts val="5880"/>
              </a:lnSpc>
            </a:pPr>
            <a:r>
              <a:rPr lang="en-US" sz="4200">
                <a:solidFill>
                  <a:srgbClr val="545352"/>
                </a:solidFill>
                <a:latin typeface="Roboto Condensed Bold"/>
              </a:rPr>
              <a:t>2. Tìm ý, lập dàn ý</a:t>
            </a:r>
          </a:p>
          <a:p>
            <a:pPr marL="960120" lvl="2" indent="-320040" algn="just">
              <a:lnSpc>
                <a:spcPts val="5880"/>
              </a:lnSpc>
              <a:buFont typeface="Arial"/>
              <a:buChar char="⚬"/>
            </a:pPr>
            <a:r>
              <a:rPr lang="en-US" sz="4200">
                <a:solidFill>
                  <a:srgbClr val="545352"/>
                </a:solidFill>
                <a:latin typeface="Roboto Condensed Bold"/>
              </a:rPr>
              <a:t>MB:</a:t>
            </a:r>
            <a:r>
              <a:rPr lang="en-US" sz="4200">
                <a:solidFill>
                  <a:srgbClr val="545352"/>
                </a:solidFill>
                <a:latin typeface="Roboto Condensed"/>
              </a:rPr>
              <a:t> Giới thiệu tác phẩm kịch (nhan đề, tác giả) và nêu ý kiến khái quát về tác phẩm</a:t>
            </a:r>
            <a:r>
              <a:rPr lang="en-US" sz="4200">
                <a:solidFill>
                  <a:srgbClr val="545352"/>
                </a:solidFill>
                <a:latin typeface="Roboto Condensed Bold"/>
              </a:rPr>
              <a:t> </a:t>
            </a:r>
          </a:p>
          <a:p>
            <a:pPr marL="960120" lvl="2" indent="-320040" algn="just">
              <a:lnSpc>
                <a:spcPts val="5880"/>
              </a:lnSpc>
              <a:buFont typeface="Arial"/>
              <a:buChar char="⚬"/>
            </a:pPr>
            <a:r>
              <a:rPr lang="en-US" sz="4200">
                <a:solidFill>
                  <a:srgbClr val="545352"/>
                </a:solidFill>
                <a:latin typeface="Roboto Condensed Bold"/>
              </a:rPr>
              <a:t>TB:</a:t>
            </a:r>
          </a:p>
          <a:p>
            <a:pPr marL="960120" lvl="2" indent="-320040" algn="just">
              <a:lnSpc>
                <a:spcPts val="5880"/>
              </a:lnSpc>
            </a:pPr>
            <a:r>
              <a:rPr lang="en-US" sz="4200">
                <a:solidFill>
                  <a:srgbClr val="545352"/>
                </a:solidFill>
                <a:latin typeface="Roboto Condensed"/>
              </a:rPr>
              <a:t>-Nêu ngắn gọn nội dung chính của tác phẩm </a:t>
            </a:r>
          </a:p>
          <a:p>
            <a:pPr marL="960120" lvl="2" indent="-320040" algn="just">
              <a:lnSpc>
                <a:spcPts val="5880"/>
              </a:lnSpc>
            </a:pPr>
            <a:r>
              <a:rPr lang="en-US" sz="4200">
                <a:solidFill>
                  <a:srgbClr val="545352"/>
                </a:solidFill>
                <a:latin typeface="Roboto Condensed"/>
              </a:rPr>
              <a:t>-Nêu chủ đề của tác phẩm </a:t>
            </a:r>
          </a:p>
          <a:p>
            <a:pPr marL="960120" lvl="2" indent="-320040" algn="just">
              <a:lnSpc>
                <a:spcPts val="5880"/>
              </a:lnSpc>
            </a:pPr>
            <a:r>
              <a:rPr lang="en-US" sz="4200">
                <a:solidFill>
                  <a:srgbClr val="545352"/>
                </a:solidFill>
                <a:latin typeface="Roboto Condensed"/>
              </a:rPr>
              <a:t>-Chỉ ra và phân tích tác dụng của một số nét đặc sắc về hình thức nghệ thuật của tác phẩm (Sử dụng các bằng chứng từ tác phẩm để làm sáng tỏ ý kiến nêu trong bài viết)</a:t>
            </a:r>
          </a:p>
          <a:p>
            <a:pPr marL="960120" lvl="2" indent="-320040" algn="just">
              <a:lnSpc>
                <a:spcPts val="5880"/>
              </a:lnSpc>
              <a:buFont typeface="Arial"/>
              <a:buChar char="⚬"/>
            </a:pPr>
            <a:r>
              <a:rPr lang="en-US" sz="4200">
                <a:solidFill>
                  <a:srgbClr val="545352"/>
                </a:solidFill>
                <a:latin typeface="Roboto Condensed Bold"/>
              </a:rPr>
              <a:t> KB: </a:t>
            </a:r>
            <a:r>
              <a:rPr lang="en-US" sz="4200">
                <a:solidFill>
                  <a:srgbClr val="545352"/>
                </a:solidFill>
                <a:latin typeface="Roboto Condensed"/>
              </a:rPr>
              <a:t>Khẳng định ý nghĩa, giá trị của tác phẩm</a:t>
            </a:r>
          </a:p>
          <a:p>
            <a:pPr marL="960120" lvl="2" indent="-320040" algn="just">
              <a:lnSpc>
                <a:spcPts val="5880"/>
              </a:lnSpc>
            </a:pPr>
            <a:endParaRPr lang="en-US" sz="4200">
              <a:solidFill>
                <a:srgbClr val="545352"/>
              </a:solidFill>
              <a:latin typeface="Roboto Condensed"/>
            </a:endParaRPr>
          </a:p>
        </p:txBody>
      </p:sp>
      <p:sp>
        <p:nvSpPr>
          <p:cNvPr id="18" name="TextBox 18"/>
          <p:cNvSpPr txBox="1"/>
          <p:nvPr/>
        </p:nvSpPr>
        <p:spPr>
          <a:xfrm>
            <a:off x="-2067081" y="419710"/>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HƯỚNG DẪN QUY TRÌNH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barn(inVertical)">
                                      <p:cBhvr>
                                        <p:cTn id="7" dur="500"/>
                                        <p:tgtEl>
                                          <p:spTgt spid="17">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barn(inVertical)">
                                      <p:cBhvr>
                                        <p:cTn id="10" dur="500"/>
                                        <p:tgtEl>
                                          <p:spTgt spid="17">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barn(inVertical)">
                                      <p:cBhvr>
                                        <p:cTn id="13" dur="500"/>
                                        <p:tgtEl>
                                          <p:spTgt spid="17">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barn(inVertical)">
                                      <p:cBhvr>
                                        <p:cTn id="16" dur="500"/>
                                        <p:tgtEl>
                                          <p:spTgt spid="17">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barn(inVertical)">
                                      <p:cBhvr>
                                        <p:cTn id="19" dur="500"/>
                                        <p:tgtEl>
                                          <p:spTgt spid="17">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xEl>
                                              <p:pRg st="6" end="6"/>
                                            </p:txEl>
                                          </p:spTgt>
                                        </p:tgtEl>
                                        <p:attrNameLst>
                                          <p:attrName>style.visibility</p:attrName>
                                        </p:attrNameLst>
                                      </p:cBhvr>
                                      <p:to>
                                        <p:strVal val="visible"/>
                                      </p:to>
                                    </p:set>
                                    <p:animEffect transition="in" filter="barn(inVertical)">
                                      <p:cBhvr>
                                        <p:cTn id="24"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427802">
            <a:off x="-3237640" y="-494997"/>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9024226"/>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54854" y="310134"/>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7033535" y="1998281"/>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grpSp>
        <p:nvGrpSpPr>
          <p:cNvPr id="12" name="Group 12"/>
          <p:cNvGrpSpPr/>
          <p:nvPr/>
        </p:nvGrpSpPr>
        <p:grpSpPr>
          <a:xfrm>
            <a:off x="15408469" y="4271069"/>
            <a:ext cx="2637685" cy="2789859"/>
            <a:chOff x="0" y="0"/>
            <a:chExt cx="3516913" cy="3719812"/>
          </a:xfrm>
        </p:grpSpPr>
        <p:sp>
          <p:nvSpPr>
            <p:cNvPr id="13" name="Freeform 13"/>
            <p:cNvSpPr/>
            <p:nvPr/>
          </p:nvSpPr>
          <p:spPr>
            <a:xfrm>
              <a:off x="0" y="0"/>
              <a:ext cx="3516884" cy="3719830"/>
            </a:xfrm>
            <a:custGeom>
              <a:avLst/>
              <a:gdLst/>
              <a:ahLst/>
              <a:cxnLst/>
              <a:rect l="l" t="t" r="r" b="b"/>
              <a:pathLst>
                <a:path w="3516884" h="3719830">
                  <a:moveTo>
                    <a:pt x="0" y="0"/>
                  </a:moveTo>
                  <a:lnTo>
                    <a:pt x="3516884" y="0"/>
                  </a:lnTo>
                  <a:lnTo>
                    <a:pt x="3516884" y="3719830"/>
                  </a:lnTo>
                  <a:lnTo>
                    <a:pt x="0" y="3719830"/>
                  </a:lnTo>
                  <a:lnTo>
                    <a:pt x="0" y="0"/>
                  </a:lnTo>
                  <a:close/>
                </a:path>
              </a:pathLst>
            </a:custGeom>
            <a:blipFill>
              <a:blip r:embed="rId7"/>
              <a:stretch>
                <a:fillRect l="-177" r="-178"/>
              </a:stretch>
            </a:blipFill>
          </p:spPr>
          <p:txBody>
            <a:bodyPr/>
            <a:lstStyle/>
            <a:p>
              <a:endParaRPr lang="en-GB"/>
            </a:p>
          </p:txBody>
        </p:sp>
      </p:grpSp>
      <p:sp>
        <p:nvSpPr>
          <p:cNvPr id="14" name="TextBox 14"/>
          <p:cNvSpPr txBox="1"/>
          <p:nvPr/>
        </p:nvSpPr>
        <p:spPr>
          <a:xfrm>
            <a:off x="443688" y="2322753"/>
            <a:ext cx="13507909" cy="6950621"/>
          </a:xfrm>
          <a:prstGeom prst="rect">
            <a:avLst/>
          </a:prstGeom>
        </p:spPr>
        <p:txBody>
          <a:bodyPr lIns="0" tIns="0" rIns="0" bIns="0" rtlCol="0" anchor="t">
            <a:spAutoFit/>
          </a:bodyPr>
          <a:lstStyle/>
          <a:p>
            <a:pPr algn="just">
              <a:lnSpc>
                <a:spcPts val="5492"/>
              </a:lnSpc>
            </a:pPr>
            <a:r>
              <a:rPr lang="en-US" sz="4099">
                <a:solidFill>
                  <a:srgbClr val="000000"/>
                </a:solidFill>
                <a:latin typeface="Roboto Condensed Bold"/>
              </a:rPr>
              <a:t>Khi viết bài em cần chú ý:</a:t>
            </a:r>
          </a:p>
          <a:p>
            <a:pPr marL="937137" lvl="2" indent="-312379" algn="just">
              <a:lnSpc>
                <a:spcPts val="5492"/>
              </a:lnSpc>
              <a:buFont typeface="Arial"/>
              <a:buChar char="⚬"/>
            </a:pPr>
            <a:r>
              <a:rPr lang="en-US" sz="4099">
                <a:solidFill>
                  <a:srgbClr val="000000"/>
                </a:solidFill>
                <a:latin typeface="Roboto Condensed"/>
              </a:rPr>
              <a:t>Bài viết cần đủ ba phần, trong đó phần Thân bài tập trung làm sáng tỏ chủ đề và phân tích tác dụng của một vài nét đặc sắc về hình thức nghệ thuật của tác phẩm truyện</a:t>
            </a:r>
          </a:p>
          <a:p>
            <a:pPr marL="937137" lvl="2" indent="-312379" algn="just">
              <a:lnSpc>
                <a:spcPts val="5492"/>
              </a:lnSpc>
              <a:buFont typeface="Arial"/>
              <a:buChar char="⚬"/>
            </a:pPr>
            <a:r>
              <a:rPr lang="en-US" sz="4099">
                <a:solidFill>
                  <a:srgbClr val="000000"/>
                </a:solidFill>
                <a:latin typeface="Roboto Condensed"/>
              </a:rPr>
              <a:t>Bài viết cần có các luận điểm chính được sắp xếp theo trật tự lô-gic; tránh rơi vào việc chỉ kể chuyện trong tác phẩm </a:t>
            </a:r>
          </a:p>
          <a:p>
            <a:pPr marL="937137" lvl="2" indent="-312379" algn="just">
              <a:lnSpc>
                <a:spcPts val="5492"/>
              </a:lnSpc>
              <a:buFont typeface="Arial"/>
              <a:buChar char="⚬"/>
            </a:pPr>
            <a:r>
              <a:rPr lang="en-US" sz="4099">
                <a:solidFill>
                  <a:srgbClr val="000000"/>
                </a:solidFill>
                <a:latin typeface="Roboto Condensed"/>
              </a:rPr>
              <a:t>Cần lựa chọn, trích dẫn và phân tích các bằng chứng tiêu biểu từ tác phẩm để làm sáng tỏ ý kiến của người viết; tránh phân tích tác phẩm một cách chung chung.</a:t>
            </a:r>
          </a:p>
          <a:p>
            <a:pPr marL="937137" lvl="2" indent="-312379" algn="just">
              <a:lnSpc>
                <a:spcPts val="4689"/>
              </a:lnSpc>
            </a:pPr>
            <a:endParaRPr lang="en-US" sz="4099">
              <a:solidFill>
                <a:srgbClr val="000000"/>
              </a:solidFill>
              <a:latin typeface="Roboto Condensed"/>
            </a:endParaRPr>
          </a:p>
        </p:txBody>
      </p:sp>
      <p:grpSp>
        <p:nvGrpSpPr>
          <p:cNvPr id="15" name="Group 15"/>
          <p:cNvGrpSpPr/>
          <p:nvPr/>
        </p:nvGrpSpPr>
        <p:grpSpPr>
          <a:xfrm rot="4924827">
            <a:off x="14775829" y="3119892"/>
            <a:ext cx="1435296" cy="1062119"/>
            <a:chOff x="0" y="0"/>
            <a:chExt cx="1913728" cy="1416159"/>
          </a:xfrm>
        </p:grpSpPr>
        <p:sp>
          <p:nvSpPr>
            <p:cNvPr id="16" name="Freeform 16"/>
            <p:cNvSpPr/>
            <p:nvPr/>
          </p:nvSpPr>
          <p:spPr>
            <a:xfrm>
              <a:off x="0" y="0"/>
              <a:ext cx="1913763" cy="1416177"/>
            </a:xfrm>
            <a:custGeom>
              <a:avLst/>
              <a:gdLst/>
              <a:ahLst/>
              <a:cxnLst/>
              <a:rect l="l" t="t" r="r" b="b"/>
              <a:pathLst>
                <a:path w="1913763" h="1416177">
                  <a:moveTo>
                    <a:pt x="0" y="0"/>
                  </a:moveTo>
                  <a:lnTo>
                    <a:pt x="1913763" y="0"/>
                  </a:lnTo>
                  <a:lnTo>
                    <a:pt x="1913763" y="1416177"/>
                  </a:lnTo>
                  <a:lnTo>
                    <a:pt x="0" y="1416177"/>
                  </a:lnTo>
                  <a:lnTo>
                    <a:pt x="0" y="0"/>
                  </a:lnTo>
                  <a:close/>
                </a:path>
              </a:pathLst>
            </a:custGeom>
            <a:blipFill>
              <a:blip r:embed="rId8"/>
              <a:stretch>
                <a:fillRect t="-563" r="1" b="-562"/>
              </a:stretch>
            </a:blipFill>
          </p:spPr>
          <p:txBody>
            <a:bodyPr/>
            <a:lstStyle/>
            <a:p>
              <a:endParaRPr lang="en-GB"/>
            </a:p>
          </p:txBody>
        </p:sp>
      </p:grpSp>
      <p:sp>
        <p:nvSpPr>
          <p:cNvPr id="17" name="TextBox 17"/>
          <p:cNvSpPr txBox="1"/>
          <p:nvPr/>
        </p:nvSpPr>
        <p:spPr>
          <a:xfrm>
            <a:off x="15620158" y="5118377"/>
            <a:ext cx="2214307" cy="958468"/>
          </a:xfrm>
          <a:prstGeom prst="rect">
            <a:avLst/>
          </a:prstGeom>
        </p:spPr>
        <p:txBody>
          <a:bodyPr lIns="0" tIns="0" rIns="0" bIns="0" rtlCol="0" anchor="t">
            <a:spAutoFit/>
          </a:bodyPr>
          <a:lstStyle/>
          <a:p>
            <a:pPr algn="ctr">
              <a:lnSpc>
                <a:spcPts val="7799"/>
              </a:lnSpc>
            </a:pPr>
            <a:r>
              <a:rPr lang="en-US" sz="6498">
                <a:solidFill>
                  <a:srgbClr val="764A49"/>
                </a:solidFill>
                <a:latin typeface="Roboto Condensed" panose="02000000000000000000" pitchFamily="2" charset="0"/>
                <a:ea typeface="Roboto Condensed" panose="02000000000000000000" pitchFamily="2" charset="0"/>
                <a:cs typeface="Roboto Condensed" panose="02000000000000000000" pitchFamily="2" charset="0"/>
              </a:rPr>
              <a:t>Viết</a:t>
            </a:r>
          </a:p>
        </p:txBody>
      </p:sp>
      <p:sp>
        <p:nvSpPr>
          <p:cNvPr id="18" name="TextBox 18"/>
          <p:cNvSpPr txBox="1"/>
          <p:nvPr/>
        </p:nvSpPr>
        <p:spPr>
          <a:xfrm>
            <a:off x="-2067081" y="419710"/>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HƯỚNG DẪN QUY TRÌNH VIẾT</a:t>
            </a:r>
          </a:p>
        </p:txBody>
      </p:sp>
      <p:sp>
        <p:nvSpPr>
          <p:cNvPr id="19" name="TextBox 19"/>
          <p:cNvSpPr txBox="1"/>
          <p:nvPr/>
        </p:nvSpPr>
        <p:spPr>
          <a:xfrm>
            <a:off x="1518358" y="1380481"/>
            <a:ext cx="3815642" cy="787903"/>
          </a:xfrm>
          <a:prstGeom prst="rect">
            <a:avLst/>
          </a:prstGeom>
        </p:spPr>
        <p:txBody>
          <a:bodyPr wrap="square" lIns="0" tIns="0" rIns="0" bIns="0" rtlCol="0" anchor="t">
            <a:spAutoFit/>
          </a:bodyPr>
          <a:lstStyle/>
          <a:p>
            <a:pPr algn="ctr">
              <a:lnSpc>
                <a:spcPts val="6438"/>
              </a:lnSpc>
              <a:spcBef>
                <a:spcPct val="0"/>
              </a:spcBef>
            </a:pPr>
            <a:r>
              <a:rPr lang="en-US" sz="4599">
                <a:solidFill>
                  <a:srgbClr val="545352"/>
                </a:solidFill>
                <a:latin typeface="Roboto Condensed Bold"/>
              </a:rPr>
              <a:t>3. Viết bài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664403">
            <a:off x="-3462741" y="-400510"/>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48508" y="2212784"/>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6966613" y="4012815"/>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sp>
        <p:nvSpPr>
          <p:cNvPr id="12" name="Freeform 12"/>
          <p:cNvSpPr/>
          <p:nvPr/>
        </p:nvSpPr>
        <p:spPr>
          <a:xfrm>
            <a:off x="922760" y="5561283"/>
            <a:ext cx="16250891" cy="4725717"/>
          </a:xfrm>
          <a:custGeom>
            <a:avLst/>
            <a:gdLst/>
            <a:ahLst/>
            <a:cxnLst/>
            <a:rect l="l" t="t" r="r" b="b"/>
            <a:pathLst>
              <a:path w="16250891" h="4725717">
                <a:moveTo>
                  <a:pt x="0" y="0"/>
                </a:moveTo>
                <a:lnTo>
                  <a:pt x="16250891" y="0"/>
                </a:lnTo>
                <a:lnTo>
                  <a:pt x="16250891" y="4725717"/>
                </a:lnTo>
                <a:lnTo>
                  <a:pt x="0" y="472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3" name="Group 13"/>
          <p:cNvGrpSpPr/>
          <p:nvPr/>
        </p:nvGrpSpPr>
        <p:grpSpPr>
          <a:xfrm>
            <a:off x="1714102" y="7070091"/>
            <a:ext cx="2922743" cy="3091363"/>
            <a:chOff x="0" y="0"/>
            <a:chExt cx="3896991" cy="4121817"/>
          </a:xfrm>
        </p:grpSpPr>
        <p:sp>
          <p:nvSpPr>
            <p:cNvPr id="14" name="Freeform 14"/>
            <p:cNvSpPr/>
            <p:nvPr/>
          </p:nvSpPr>
          <p:spPr>
            <a:xfrm>
              <a:off x="0" y="0"/>
              <a:ext cx="3896995" cy="4121785"/>
            </a:xfrm>
            <a:custGeom>
              <a:avLst/>
              <a:gdLst/>
              <a:ahLst/>
              <a:cxnLst/>
              <a:rect l="l" t="t" r="r" b="b"/>
              <a:pathLst>
                <a:path w="3896995" h="4121785">
                  <a:moveTo>
                    <a:pt x="0" y="0"/>
                  </a:moveTo>
                  <a:lnTo>
                    <a:pt x="3896995" y="0"/>
                  </a:lnTo>
                  <a:lnTo>
                    <a:pt x="3896995" y="4121785"/>
                  </a:lnTo>
                  <a:lnTo>
                    <a:pt x="0" y="4121785"/>
                  </a:lnTo>
                  <a:lnTo>
                    <a:pt x="0" y="0"/>
                  </a:lnTo>
                  <a:close/>
                </a:path>
              </a:pathLst>
            </a:custGeom>
            <a:blipFill>
              <a:blip r:embed="rId9"/>
              <a:stretch>
                <a:fillRect l="-118" r="-118"/>
              </a:stretch>
            </a:blipFill>
          </p:spPr>
          <p:txBody>
            <a:bodyPr/>
            <a:lstStyle/>
            <a:p>
              <a:endParaRPr lang="en-GB"/>
            </a:p>
          </p:txBody>
        </p:sp>
      </p:grpSp>
      <p:grpSp>
        <p:nvGrpSpPr>
          <p:cNvPr id="15" name="Group 15"/>
          <p:cNvGrpSpPr/>
          <p:nvPr/>
        </p:nvGrpSpPr>
        <p:grpSpPr>
          <a:xfrm>
            <a:off x="7517674" y="6387759"/>
            <a:ext cx="2637685" cy="2789859"/>
            <a:chOff x="0" y="0"/>
            <a:chExt cx="3516913" cy="3719812"/>
          </a:xfrm>
        </p:grpSpPr>
        <p:sp>
          <p:nvSpPr>
            <p:cNvPr id="16" name="Freeform 16"/>
            <p:cNvSpPr/>
            <p:nvPr/>
          </p:nvSpPr>
          <p:spPr>
            <a:xfrm>
              <a:off x="0" y="0"/>
              <a:ext cx="3516884" cy="3719830"/>
            </a:xfrm>
            <a:custGeom>
              <a:avLst/>
              <a:gdLst/>
              <a:ahLst/>
              <a:cxnLst/>
              <a:rect l="l" t="t" r="r" b="b"/>
              <a:pathLst>
                <a:path w="3516884" h="3719830">
                  <a:moveTo>
                    <a:pt x="0" y="0"/>
                  </a:moveTo>
                  <a:lnTo>
                    <a:pt x="3516884" y="0"/>
                  </a:lnTo>
                  <a:lnTo>
                    <a:pt x="3516884" y="3719830"/>
                  </a:lnTo>
                  <a:lnTo>
                    <a:pt x="0" y="3719830"/>
                  </a:lnTo>
                  <a:lnTo>
                    <a:pt x="0" y="0"/>
                  </a:lnTo>
                  <a:close/>
                </a:path>
              </a:pathLst>
            </a:custGeom>
            <a:blipFill>
              <a:blip r:embed="rId10"/>
              <a:stretch>
                <a:fillRect l="-177" r="-178"/>
              </a:stretch>
            </a:blipFill>
          </p:spPr>
          <p:txBody>
            <a:bodyPr/>
            <a:lstStyle/>
            <a:p>
              <a:endParaRPr lang="en-GB"/>
            </a:p>
          </p:txBody>
        </p:sp>
      </p:grpSp>
      <p:grpSp>
        <p:nvGrpSpPr>
          <p:cNvPr id="17" name="Group 17"/>
          <p:cNvGrpSpPr/>
          <p:nvPr/>
        </p:nvGrpSpPr>
        <p:grpSpPr>
          <a:xfrm>
            <a:off x="12291212" y="4359526"/>
            <a:ext cx="3049225" cy="3225142"/>
            <a:chOff x="0" y="0"/>
            <a:chExt cx="4065633" cy="4300189"/>
          </a:xfrm>
        </p:grpSpPr>
        <p:sp>
          <p:nvSpPr>
            <p:cNvPr id="18" name="Freeform 18"/>
            <p:cNvSpPr/>
            <p:nvPr/>
          </p:nvSpPr>
          <p:spPr>
            <a:xfrm>
              <a:off x="0" y="0"/>
              <a:ext cx="4065651" cy="4300220"/>
            </a:xfrm>
            <a:custGeom>
              <a:avLst/>
              <a:gdLst/>
              <a:ahLst/>
              <a:cxnLst/>
              <a:rect l="l" t="t" r="r" b="b"/>
              <a:pathLst>
                <a:path w="4065651" h="4300220">
                  <a:moveTo>
                    <a:pt x="0" y="0"/>
                  </a:moveTo>
                  <a:lnTo>
                    <a:pt x="4065651" y="0"/>
                  </a:lnTo>
                  <a:lnTo>
                    <a:pt x="4065651" y="4300220"/>
                  </a:lnTo>
                  <a:lnTo>
                    <a:pt x="0" y="4300220"/>
                  </a:lnTo>
                  <a:lnTo>
                    <a:pt x="0" y="0"/>
                  </a:lnTo>
                  <a:close/>
                </a:path>
              </a:pathLst>
            </a:custGeom>
            <a:blipFill>
              <a:blip r:embed="rId11"/>
              <a:stretch>
                <a:fillRect l="-76" r="-76"/>
              </a:stretch>
            </a:blipFill>
          </p:spPr>
          <p:txBody>
            <a:bodyPr/>
            <a:lstStyle/>
            <a:p>
              <a:endParaRPr lang="en-GB"/>
            </a:p>
          </p:txBody>
        </p:sp>
      </p:grpSp>
      <p:grpSp>
        <p:nvGrpSpPr>
          <p:cNvPr id="19" name="Group 19"/>
          <p:cNvGrpSpPr/>
          <p:nvPr/>
        </p:nvGrpSpPr>
        <p:grpSpPr>
          <a:xfrm rot="4924827">
            <a:off x="13087026" y="2970287"/>
            <a:ext cx="1435296" cy="1062119"/>
            <a:chOff x="0" y="0"/>
            <a:chExt cx="1913728" cy="1416159"/>
          </a:xfrm>
        </p:grpSpPr>
        <p:sp>
          <p:nvSpPr>
            <p:cNvPr id="20" name="Freeform 20"/>
            <p:cNvSpPr/>
            <p:nvPr/>
          </p:nvSpPr>
          <p:spPr>
            <a:xfrm>
              <a:off x="0" y="0"/>
              <a:ext cx="1913763" cy="1416177"/>
            </a:xfrm>
            <a:custGeom>
              <a:avLst/>
              <a:gdLst/>
              <a:ahLst/>
              <a:cxnLst/>
              <a:rect l="l" t="t" r="r" b="b"/>
              <a:pathLst>
                <a:path w="1913763" h="1416177">
                  <a:moveTo>
                    <a:pt x="0" y="0"/>
                  </a:moveTo>
                  <a:lnTo>
                    <a:pt x="1913763" y="0"/>
                  </a:lnTo>
                  <a:lnTo>
                    <a:pt x="1913763" y="1416177"/>
                  </a:lnTo>
                  <a:lnTo>
                    <a:pt x="0" y="1416177"/>
                  </a:lnTo>
                  <a:lnTo>
                    <a:pt x="0" y="0"/>
                  </a:lnTo>
                  <a:close/>
                </a:path>
              </a:pathLst>
            </a:custGeom>
            <a:blipFill>
              <a:blip r:embed="rId12"/>
              <a:stretch>
                <a:fillRect t="-563" r="1" b="-562"/>
              </a:stretch>
            </a:blipFill>
          </p:spPr>
          <p:txBody>
            <a:bodyPr/>
            <a:lstStyle/>
            <a:p>
              <a:endParaRPr lang="en-GB"/>
            </a:p>
          </p:txBody>
        </p:sp>
      </p:grpSp>
      <p:sp>
        <p:nvSpPr>
          <p:cNvPr id="21" name="TextBox 21"/>
          <p:cNvSpPr txBox="1"/>
          <p:nvPr/>
        </p:nvSpPr>
        <p:spPr>
          <a:xfrm>
            <a:off x="2137480" y="7537043"/>
            <a:ext cx="2094889" cy="1833835"/>
          </a:xfrm>
          <a:prstGeom prst="rect">
            <a:avLst/>
          </a:prstGeom>
        </p:spPr>
        <p:txBody>
          <a:bodyPr lIns="0" tIns="0" rIns="0" bIns="0" rtlCol="0" anchor="t">
            <a:spAutoFit/>
          </a:bodyPr>
          <a:lstStyle/>
          <a:p>
            <a:pPr algn="ctr">
              <a:lnSpc>
                <a:spcPts val="7439"/>
              </a:lnSpc>
            </a:pPr>
            <a:r>
              <a:rPr lang="en-US" sz="5400">
                <a:solidFill>
                  <a:srgbClr val="764A49"/>
                </a:solidFill>
                <a:latin typeface="Roboto Condensed" panose="02000000000000000000" pitchFamily="2" charset="0"/>
                <a:ea typeface="Roboto Condensed" panose="02000000000000000000" pitchFamily="2" charset="0"/>
                <a:cs typeface="Roboto Condensed" panose="02000000000000000000" pitchFamily="2" charset="0"/>
              </a:rPr>
              <a:t>Trước khi viết</a:t>
            </a:r>
          </a:p>
        </p:txBody>
      </p:sp>
      <p:sp>
        <p:nvSpPr>
          <p:cNvPr id="22" name="TextBox 22"/>
          <p:cNvSpPr txBox="1"/>
          <p:nvPr/>
        </p:nvSpPr>
        <p:spPr>
          <a:xfrm>
            <a:off x="7729363" y="7344576"/>
            <a:ext cx="2214307" cy="904094"/>
          </a:xfrm>
          <a:prstGeom prst="rect">
            <a:avLst/>
          </a:prstGeom>
        </p:spPr>
        <p:txBody>
          <a:bodyPr lIns="0" tIns="0" rIns="0" bIns="0" rtlCol="0" anchor="t">
            <a:spAutoFit/>
          </a:bodyPr>
          <a:lstStyle/>
          <a:p>
            <a:pPr algn="ctr">
              <a:lnSpc>
                <a:spcPts val="7440"/>
              </a:lnSpc>
            </a:pPr>
            <a:r>
              <a:rPr lang="en-US" sz="5400">
                <a:solidFill>
                  <a:srgbClr val="764A49"/>
                </a:solidFill>
                <a:latin typeface="Roboto Condensed" panose="02000000000000000000" pitchFamily="2" charset="0"/>
                <a:ea typeface="Roboto Condensed" panose="02000000000000000000" pitchFamily="2" charset="0"/>
                <a:cs typeface="Roboto Condensed" panose="02000000000000000000" pitchFamily="2" charset="0"/>
              </a:rPr>
              <a:t>Viết</a:t>
            </a:r>
          </a:p>
        </p:txBody>
      </p:sp>
      <p:sp>
        <p:nvSpPr>
          <p:cNvPr id="23" name="TextBox 23"/>
          <p:cNvSpPr txBox="1"/>
          <p:nvPr/>
        </p:nvSpPr>
        <p:spPr>
          <a:xfrm>
            <a:off x="12502901" y="4935380"/>
            <a:ext cx="2603545" cy="2846933"/>
          </a:xfrm>
          <a:prstGeom prst="rect">
            <a:avLst/>
          </a:prstGeom>
        </p:spPr>
        <p:txBody>
          <a:bodyPr lIns="0" tIns="0" rIns="0" bIns="0" rtlCol="0" anchor="t">
            <a:spAutoFit/>
          </a:bodyPr>
          <a:lstStyle/>
          <a:p>
            <a:pPr algn="ctr">
              <a:lnSpc>
                <a:spcPts val="7440"/>
              </a:lnSpc>
            </a:pPr>
            <a:r>
              <a:rPr lang="en-US" sz="5400">
                <a:solidFill>
                  <a:srgbClr val="FEFFFE"/>
                </a:solidFill>
                <a:latin typeface="Roboto Condensed" panose="02000000000000000000" pitchFamily="2" charset="0"/>
                <a:ea typeface="Roboto Condensed" panose="02000000000000000000" pitchFamily="2" charset="0"/>
                <a:cs typeface="Roboto Condensed" panose="02000000000000000000" pitchFamily="2" charset="0"/>
              </a:rPr>
              <a:t>Chỉnh sửa bài viết</a:t>
            </a:r>
          </a:p>
        </p:txBody>
      </p:sp>
      <p:sp>
        <p:nvSpPr>
          <p:cNvPr id="24" name="TextBox 24"/>
          <p:cNvSpPr txBox="1"/>
          <p:nvPr/>
        </p:nvSpPr>
        <p:spPr>
          <a:xfrm>
            <a:off x="2362200" y="2857500"/>
            <a:ext cx="13507909" cy="797936"/>
          </a:xfrm>
          <a:prstGeom prst="rect">
            <a:avLst/>
          </a:prstGeom>
        </p:spPr>
        <p:txBody>
          <a:bodyPr lIns="0" tIns="0" rIns="0" bIns="0" rtlCol="0" anchor="t">
            <a:spAutoFit/>
          </a:bodyPr>
          <a:lstStyle/>
          <a:p>
            <a:pPr algn="just">
              <a:lnSpc>
                <a:spcPts val="5895"/>
              </a:lnSpc>
            </a:pPr>
            <a:r>
              <a:rPr lang="en-US" sz="4399">
                <a:solidFill>
                  <a:srgbClr val="000000"/>
                </a:solidFill>
                <a:latin typeface="Roboto Condensed"/>
              </a:rPr>
              <a:t>Đánh giá bài viết và chỉnh sửa theo bảng kiểm</a:t>
            </a:r>
          </a:p>
        </p:txBody>
      </p:sp>
      <p:sp>
        <p:nvSpPr>
          <p:cNvPr id="25" name="TextBox 25"/>
          <p:cNvSpPr txBox="1"/>
          <p:nvPr/>
        </p:nvSpPr>
        <p:spPr>
          <a:xfrm>
            <a:off x="-2067081" y="419710"/>
            <a:ext cx="17461545" cy="832087"/>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HƯỚNG DẪN QUY TRÌNH VIẾT</a:t>
            </a:r>
          </a:p>
        </p:txBody>
      </p:sp>
      <p:sp>
        <p:nvSpPr>
          <p:cNvPr id="26" name="TextBox 26"/>
          <p:cNvSpPr txBox="1"/>
          <p:nvPr/>
        </p:nvSpPr>
        <p:spPr>
          <a:xfrm>
            <a:off x="0" y="1380481"/>
            <a:ext cx="7860956" cy="787903"/>
          </a:xfrm>
          <a:prstGeom prst="rect">
            <a:avLst/>
          </a:prstGeom>
        </p:spPr>
        <p:txBody>
          <a:bodyPr lIns="0" tIns="0" rIns="0" bIns="0" rtlCol="0" anchor="t">
            <a:spAutoFit/>
          </a:bodyPr>
          <a:lstStyle/>
          <a:p>
            <a:pPr algn="ctr">
              <a:lnSpc>
                <a:spcPts val="6438"/>
              </a:lnSpc>
              <a:spcBef>
                <a:spcPct val="0"/>
              </a:spcBef>
            </a:pPr>
            <a:r>
              <a:rPr lang="en-US" sz="4599">
                <a:solidFill>
                  <a:srgbClr val="545352"/>
                </a:solidFill>
                <a:latin typeface="Roboto Condensed Bold"/>
              </a:rPr>
              <a:t>4. Kiểm tra và chỉnh sửa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521604">
            <a:off x="-849900" y="-728190"/>
            <a:ext cx="7901741" cy="2156508"/>
            <a:chOff x="0" y="0"/>
            <a:chExt cx="10535655" cy="2875345"/>
          </a:xfrm>
        </p:grpSpPr>
        <p:sp>
          <p:nvSpPr>
            <p:cNvPr id="3" name="Freeform 3"/>
            <p:cNvSpPr/>
            <p:nvPr/>
          </p:nvSpPr>
          <p:spPr>
            <a:xfrm>
              <a:off x="0" y="0"/>
              <a:ext cx="10535666" cy="2875407"/>
            </a:xfrm>
            <a:custGeom>
              <a:avLst/>
              <a:gdLst/>
              <a:ahLst/>
              <a:cxnLst/>
              <a:rect l="l" t="t" r="r" b="b"/>
              <a:pathLst>
                <a:path w="10535666" h="2875407">
                  <a:moveTo>
                    <a:pt x="10535666" y="1874647"/>
                  </a:moveTo>
                  <a:cubicBezTo>
                    <a:pt x="10475723" y="1943608"/>
                    <a:pt x="10096247" y="1918716"/>
                    <a:pt x="9936226" y="2139188"/>
                  </a:cubicBezTo>
                  <a:cubicBezTo>
                    <a:pt x="9688323" y="2100580"/>
                    <a:pt x="9472930" y="2109597"/>
                    <a:pt x="9195308" y="2069084"/>
                  </a:cubicBezTo>
                  <a:cubicBezTo>
                    <a:pt x="9041511" y="2191131"/>
                    <a:pt x="9023477" y="1999615"/>
                    <a:pt x="8462645" y="2272157"/>
                  </a:cubicBezTo>
                  <a:cubicBezTo>
                    <a:pt x="8428228" y="2204466"/>
                    <a:pt x="8000747" y="2357120"/>
                    <a:pt x="7598918" y="2490343"/>
                  </a:cubicBezTo>
                  <a:cubicBezTo>
                    <a:pt x="6847840" y="2275586"/>
                    <a:pt x="6371463" y="2409190"/>
                    <a:pt x="5786247" y="2289429"/>
                  </a:cubicBezTo>
                  <a:cubicBezTo>
                    <a:pt x="5100701" y="2398903"/>
                    <a:pt x="5603367" y="2450719"/>
                    <a:pt x="4291711" y="2399157"/>
                  </a:cubicBezTo>
                  <a:cubicBezTo>
                    <a:pt x="4131437" y="2288413"/>
                    <a:pt x="4112006" y="2621661"/>
                    <a:pt x="3581019" y="2457069"/>
                  </a:cubicBezTo>
                  <a:cubicBezTo>
                    <a:pt x="3394329" y="2513965"/>
                    <a:pt x="3142615" y="2600706"/>
                    <a:pt x="3027426" y="2497709"/>
                  </a:cubicBezTo>
                  <a:cubicBezTo>
                    <a:pt x="2877439" y="2390902"/>
                    <a:pt x="2910840" y="2564892"/>
                    <a:pt x="2719324" y="2559812"/>
                  </a:cubicBezTo>
                  <a:cubicBezTo>
                    <a:pt x="2600198" y="2568829"/>
                    <a:pt x="2457069" y="2350008"/>
                    <a:pt x="2371090" y="2474595"/>
                  </a:cubicBezTo>
                  <a:cubicBezTo>
                    <a:pt x="2098802" y="2644267"/>
                    <a:pt x="2146046" y="2500376"/>
                    <a:pt x="1751838" y="2558288"/>
                  </a:cubicBezTo>
                  <a:cubicBezTo>
                    <a:pt x="1131824" y="2631440"/>
                    <a:pt x="857250" y="2268220"/>
                    <a:pt x="193167" y="2388743"/>
                  </a:cubicBezTo>
                  <a:cubicBezTo>
                    <a:pt x="14859" y="2255901"/>
                    <a:pt x="61849" y="2875407"/>
                    <a:pt x="62865" y="743966"/>
                  </a:cubicBezTo>
                  <a:cubicBezTo>
                    <a:pt x="0" y="0"/>
                    <a:pt x="170307" y="560197"/>
                    <a:pt x="1478407" y="386969"/>
                  </a:cubicBezTo>
                  <a:cubicBezTo>
                    <a:pt x="2259076" y="412369"/>
                    <a:pt x="2153031" y="809371"/>
                    <a:pt x="4436237" y="682244"/>
                  </a:cubicBezTo>
                  <a:cubicBezTo>
                    <a:pt x="4733671" y="660273"/>
                    <a:pt x="4619371" y="853440"/>
                    <a:pt x="5731637" y="868299"/>
                  </a:cubicBezTo>
                  <a:cubicBezTo>
                    <a:pt x="6035421" y="885952"/>
                    <a:pt x="6337808" y="1059815"/>
                    <a:pt x="6757924" y="1079754"/>
                  </a:cubicBezTo>
                  <a:cubicBezTo>
                    <a:pt x="7123049" y="1309243"/>
                    <a:pt x="7181469" y="1242060"/>
                    <a:pt x="7668895" y="1356614"/>
                  </a:cubicBezTo>
                  <a:cubicBezTo>
                    <a:pt x="8634603" y="1540510"/>
                    <a:pt x="9237853" y="1276477"/>
                    <a:pt x="10535666" y="1874520"/>
                  </a:cubicBezTo>
                  <a:close/>
                </a:path>
              </a:pathLst>
            </a:custGeom>
            <a:blipFill>
              <a:blip r:embed="rId2"/>
              <a:stretch>
                <a:fillRect l="-493" t="-109098" b="-107368"/>
              </a:stretch>
            </a:blipFill>
          </p:spPr>
          <p:txBody>
            <a:bodyPr/>
            <a:lstStyle/>
            <a:p>
              <a:endParaRPr lang="en-GB"/>
            </a:p>
          </p:txBody>
        </p:sp>
      </p:grpSp>
      <p:grpSp>
        <p:nvGrpSpPr>
          <p:cNvPr id="4" name="Group 4"/>
          <p:cNvGrpSpPr/>
          <p:nvPr/>
        </p:nvGrpSpPr>
        <p:grpSpPr>
          <a:xfrm rot="-81661">
            <a:off x="2092063" y="-472714"/>
            <a:ext cx="8025172" cy="1406306"/>
            <a:chOff x="0" y="0"/>
            <a:chExt cx="10700229" cy="1875075"/>
          </a:xfrm>
        </p:grpSpPr>
        <p:sp>
          <p:nvSpPr>
            <p:cNvPr id="5" name="Freeform 5"/>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3"/>
              <a:stretch>
                <a:fillRect t="-173" b="-176"/>
              </a:stretch>
            </a:blipFill>
          </p:spPr>
          <p:txBody>
            <a:bodyPr/>
            <a:lstStyle/>
            <a:p>
              <a:endParaRPr lang="en-GB"/>
            </a:p>
          </p:txBody>
        </p:sp>
      </p:grpSp>
      <p:grpSp>
        <p:nvGrpSpPr>
          <p:cNvPr id="6" name="Group 6"/>
          <p:cNvGrpSpPr/>
          <p:nvPr/>
        </p:nvGrpSpPr>
        <p:grpSpPr>
          <a:xfrm rot="513506">
            <a:off x="-2681978" y="9312347"/>
            <a:ext cx="10107511" cy="1949306"/>
            <a:chOff x="0" y="0"/>
            <a:chExt cx="13476681" cy="2599075"/>
          </a:xfrm>
        </p:grpSpPr>
        <p:sp>
          <p:nvSpPr>
            <p:cNvPr id="7" name="Freeform 7"/>
            <p:cNvSpPr/>
            <p:nvPr/>
          </p:nvSpPr>
          <p:spPr>
            <a:xfrm>
              <a:off x="0" y="0"/>
              <a:ext cx="13476732" cy="2599055"/>
            </a:xfrm>
            <a:custGeom>
              <a:avLst/>
              <a:gdLst/>
              <a:ahLst/>
              <a:cxnLst/>
              <a:rect l="l" t="t" r="r" b="b"/>
              <a:pathLst>
                <a:path w="13476732" h="2599055">
                  <a:moveTo>
                    <a:pt x="0" y="0"/>
                  </a:moveTo>
                  <a:lnTo>
                    <a:pt x="13476732" y="0"/>
                  </a:lnTo>
                  <a:lnTo>
                    <a:pt x="13476732" y="2599055"/>
                  </a:lnTo>
                  <a:lnTo>
                    <a:pt x="0" y="2599055"/>
                  </a:lnTo>
                  <a:lnTo>
                    <a:pt x="0" y="0"/>
                  </a:lnTo>
                  <a:close/>
                </a:path>
              </a:pathLst>
            </a:custGeom>
            <a:blipFill>
              <a:blip r:embed="rId4"/>
              <a:stretch>
                <a:fillRect/>
              </a:stretch>
            </a:blipFill>
          </p:spPr>
          <p:txBody>
            <a:bodyPr/>
            <a:lstStyle/>
            <a:p>
              <a:endParaRPr lang="en-GB"/>
            </a:p>
          </p:txBody>
        </p:sp>
      </p:grpSp>
      <p:grpSp>
        <p:nvGrpSpPr>
          <p:cNvPr id="8" name="Group 8"/>
          <p:cNvGrpSpPr/>
          <p:nvPr/>
        </p:nvGrpSpPr>
        <p:grpSpPr>
          <a:xfrm>
            <a:off x="265993" y="8613705"/>
            <a:ext cx="2105784" cy="1300956"/>
            <a:chOff x="0" y="0"/>
            <a:chExt cx="2807712" cy="1734608"/>
          </a:xfrm>
        </p:grpSpPr>
        <p:sp>
          <p:nvSpPr>
            <p:cNvPr id="9" name="Freeform 9"/>
            <p:cNvSpPr/>
            <p:nvPr/>
          </p:nvSpPr>
          <p:spPr>
            <a:xfrm>
              <a:off x="0" y="0"/>
              <a:ext cx="2807716" cy="1734566"/>
            </a:xfrm>
            <a:custGeom>
              <a:avLst/>
              <a:gdLst/>
              <a:ahLst/>
              <a:cxnLst/>
              <a:rect l="l" t="t" r="r" b="b"/>
              <a:pathLst>
                <a:path w="2807716" h="1734566">
                  <a:moveTo>
                    <a:pt x="0" y="0"/>
                  </a:moveTo>
                  <a:lnTo>
                    <a:pt x="2807716" y="0"/>
                  </a:lnTo>
                  <a:lnTo>
                    <a:pt x="2807716" y="1734566"/>
                  </a:lnTo>
                  <a:lnTo>
                    <a:pt x="0" y="1734566"/>
                  </a:lnTo>
                  <a:lnTo>
                    <a:pt x="0" y="0"/>
                  </a:lnTo>
                  <a:close/>
                </a:path>
              </a:pathLst>
            </a:custGeom>
            <a:blipFill>
              <a:blip r:embed="rId5"/>
              <a:stretch>
                <a:fillRect t="-129" b="-132"/>
              </a:stretch>
            </a:blipFill>
          </p:spPr>
          <p:txBody>
            <a:bodyPr/>
            <a:lstStyle/>
            <a:p>
              <a:endParaRPr lang="en-GB"/>
            </a:p>
          </p:txBody>
        </p:sp>
      </p:grpSp>
      <p:sp>
        <p:nvSpPr>
          <p:cNvPr id="10" name="TextBox 10"/>
          <p:cNvSpPr txBox="1"/>
          <p:nvPr/>
        </p:nvSpPr>
        <p:spPr>
          <a:xfrm>
            <a:off x="990600" y="3086100"/>
            <a:ext cx="16592867" cy="4488408"/>
          </a:xfrm>
          <a:prstGeom prst="rect">
            <a:avLst/>
          </a:prstGeom>
        </p:spPr>
        <p:txBody>
          <a:bodyPr wrap="square" lIns="0" tIns="0" rIns="0" bIns="0" rtlCol="0" anchor="t">
            <a:spAutoFit/>
          </a:bodyPr>
          <a:lstStyle/>
          <a:p>
            <a:pPr algn="just">
              <a:lnSpc>
                <a:spcPts val="5891"/>
              </a:lnSpc>
            </a:pPr>
            <a:r>
              <a:rPr lang="en-US" sz="4300">
                <a:solidFill>
                  <a:srgbClr val="000000"/>
                </a:solidFill>
                <a:latin typeface="Roboto Condensed"/>
              </a:rPr>
              <a:t>- Lớp chia 4 nhóm</a:t>
            </a:r>
          </a:p>
          <a:p>
            <a:pPr algn="just">
              <a:lnSpc>
                <a:spcPts val="5891"/>
              </a:lnSpc>
            </a:pPr>
            <a:r>
              <a:rPr lang="en-US" sz="4300">
                <a:solidFill>
                  <a:srgbClr val="000000"/>
                </a:solidFill>
                <a:latin typeface="Roboto Condensed"/>
              </a:rPr>
              <a:t>- Mỗi nhóm đọc phần định hướng tìm ý trong SGk để lập dàn ý cho đề bài:</a:t>
            </a:r>
            <a:r>
              <a:rPr lang="en-US" sz="4300">
                <a:solidFill>
                  <a:srgbClr val="000000"/>
                </a:solidFill>
                <a:latin typeface="Roboto Condensed Bold"/>
              </a:rPr>
              <a:t> Phân tích đoạn trích “Đổi tên cho xã” (trích “Bệnh sĩ” của Lưu Quang Vũ).</a:t>
            </a:r>
          </a:p>
          <a:p>
            <a:pPr algn="just">
              <a:lnSpc>
                <a:spcPts val="5891"/>
              </a:lnSpc>
            </a:pPr>
            <a:r>
              <a:rPr lang="en-US" sz="4300">
                <a:solidFill>
                  <a:srgbClr val="000000"/>
                </a:solidFill>
                <a:latin typeface="Roboto Condensed"/>
              </a:rPr>
              <a:t>- Thời gian lập dàn ý: 15 phút</a:t>
            </a:r>
          </a:p>
          <a:p>
            <a:pPr algn="just">
              <a:lnSpc>
                <a:spcPts val="5891"/>
              </a:lnSpc>
            </a:pPr>
            <a:r>
              <a:rPr lang="en-US" sz="4300">
                <a:solidFill>
                  <a:srgbClr val="000000"/>
                </a:solidFill>
                <a:latin typeface="Roboto Condensed"/>
              </a:rPr>
              <a:t>- Thời gian trình bày: 2 phút/nhóm</a:t>
            </a:r>
          </a:p>
          <a:p>
            <a:pPr algn="just">
              <a:lnSpc>
                <a:spcPts val="5891"/>
              </a:lnSpc>
            </a:pPr>
            <a:endParaRPr lang="en-US" sz="4300">
              <a:solidFill>
                <a:srgbClr val="000000"/>
              </a:solidFill>
              <a:latin typeface="Roboto Condensed"/>
            </a:endParaRPr>
          </a:p>
        </p:txBody>
      </p:sp>
      <p:grpSp>
        <p:nvGrpSpPr>
          <p:cNvPr id="11" name="Group 11"/>
          <p:cNvGrpSpPr/>
          <p:nvPr/>
        </p:nvGrpSpPr>
        <p:grpSpPr>
          <a:xfrm>
            <a:off x="12486997" y="5753180"/>
            <a:ext cx="6125914" cy="4885416"/>
            <a:chOff x="0" y="0"/>
            <a:chExt cx="8167885" cy="6513888"/>
          </a:xfrm>
        </p:grpSpPr>
        <p:sp>
          <p:nvSpPr>
            <p:cNvPr id="12" name="Freeform 12"/>
            <p:cNvSpPr/>
            <p:nvPr/>
          </p:nvSpPr>
          <p:spPr>
            <a:xfrm>
              <a:off x="0" y="0"/>
              <a:ext cx="8167878" cy="6513830"/>
            </a:xfrm>
            <a:custGeom>
              <a:avLst/>
              <a:gdLst/>
              <a:ahLst/>
              <a:cxnLst/>
              <a:rect l="l" t="t" r="r" b="b"/>
              <a:pathLst>
                <a:path w="8167878" h="6513830">
                  <a:moveTo>
                    <a:pt x="0" y="0"/>
                  </a:moveTo>
                  <a:lnTo>
                    <a:pt x="8167878" y="0"/>
                  </a:lnTo>
                  <a:lnTo>
                    <a:pt x="8167878" y="6513830"/>
                  </a:lnTo>
                  <a:lnTo>
                    <a:pt x="0" y="6513830"/>
                  </a:lnTo>
                  <a:lnTo>
                    <a:pt x="0" y="0"/>
                  </a:lnTo>
                  <a:close/>
                </a:path>
              </a:pathLst>
            </a:custGeom>
            <a:blipFill>
              <a:blip r:embed="rId6"/>
              <a:stretch>
                <a:fillRect l="-57" r="-57"/>
              </a:stretch>
            </a:blipFill>
          </p:spPr>
          <p:txBody>
            <a:bodyPr/>
            <a:lstStyle/>
            <a:p>
              <a:endParaRPr lang="en-GB"/>
            </a:p>
          </p:txBody>
        </p:sp>
      </p:grpSp>
      <p:grpSp>
        <p:nvGrpSpPr>
          <p:cNvPr id="13" name="Group 13"/>
          <p:cNvGrpSpPr/>
          <p:nvPr/>
        </p:nvGrpSpPr>
        <p:grpSpPr>
          <a:xfrm>
            <a:off x="11509401" y="824993"/>
            <a:ext cx="6558129" cy="6426966"/>
            <a:chOff x="0" y="0"/>
            <a:chExt cx="8744172" cy="8569288"/>
          </a:xfrm>
        </p:grpSpPr>
        <p:sp>
          <p:nvSpPr>
            <p:cNvPr id="14" name="Freeform 14"/>
            <p:cNvSpPr/>
            <p:nvPr/>
          </p:nvSpPr>
          <p:spPr>
            <a:xfrm>
              <a:off x="0" y="0"/>
              <a:ext cx="8744204" cy="8569325"/>
            </a:xfrm>
            <a:custGeom>
              <a:avLst/>
              <a:gdLst/>
              <a:ahLst/>
              <a:cxnLst/>
              <a:rect l="l" t="t" r="r" b="b"/>
              <a:pathLst>
                <a:path w="8744204" h="8569325">
                  <a:moveTo>
                    <a:pt x="0" y="0"/>
                  </a:moveTo>
                  <a:lnTo>
                    <a:pt x="8744204" y="0"/>
                  </a:lnTo>
                  <a:lnTo>
                    <a:pt x="8744204" y="8569325"/>
                  </a:lnTo>
                  <a:lnTo>
                    <a:pt x="0" y="8569325"/>
                  </a:lnTo>
                  <a:lnTo>
                    <a:pt x="0" y="0"/>
                  </a:lnTo>
                  <a:close/>
                </a:path>
              </a:pathLst>
            </a:custGeom>
            <a:solidFill>
              <a:srgbClr val="000000">
                <a:alpha val="0"/>
              </a:srgbClr>
            </a:solidFill>
          </p:spPr>
          <p:txBody>
            <a:bodyPr/>
            <a:lstStyle/>
            <a:p>
              <a:endParaRPr lang="en-GB"/>
            </a:p>
          </p:txBody>
        </p:sp>
      </p:grpSp>
      <p:sp>
        <p:nvSpPr>
          <p:cNvPr id="15" name="TextBox 15"/>
          <p:cNvSpPr txBox="1"/>
          <p:nvPr/>
        </p:nvSpPr>
        <p:spPr>
          <a:xfrm>
            <a:off x="0" y="729743"/>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LUYỆN TẬP</a:t>
            </a:r>
          </a:p>
        </p:txBody>
      </p:sp>
      <p:sp>
        <p:nvSpPr>
          <p:cNvPr id="16" name="TextBox 16"/>
          <p:cNvSpPr txBox="1"/>
          <p:nvPr/>
        </p:nvSpPr>
        <p:spPr>
          <a:xfrm>
            <a:off x="6934200" y="2095500"/>
            <a:ext cx="3591719" cy="750548"/>
          </a:xfrm>
          <a:prstGeom prst="rect">
            <a:avLst/>
          </a:prstGeom>
        </p:spPr>
        <p:txBody>
          <a:bodyPr lIns="0" tIns="0" rIns="0" bIns="0" rtlCol="0" anchor="t">
            <a:spAutoFit/>
          </a:bodyPr>
          <a:lstStyle/>
          <a:p>
            <a:pPr algn="ctr">
              <a:lnSpc>
                <a:spcPts val="5880"/>
              </a:lnSpc>
            </a:pPr>
            <a:r>
              <a:rPr lang="en-US" sz="4200">
                <a:solidFill>
                  <a:srgbClr val="000000"/>
                </a:solidFill>
                <a:latin typeface="#9Slide07 SVNRevolution"/>
              </a:rPr>
              <a:t>NHIỆM VỤ 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521604">
            <a:off x="-849900" y="-728190"/>
            <a:ext cx="7901741" cy="2156508"/>
            <a:chOff x="0" y="0"/>
            <a:chExt cx="10535655" cy="2875345"/>
          </a:xfrm>
        </p:grpSpPr>
        <p:sp>
          <p:nvSpPr>
            <p:cNvPr id="3" name="Freeform 3"/>
            <p:cNvSpPr/>
            <p:nvPr/>
          </p:nvSpPr>
          <p:spPr>
            <a:xfrm>
              <a:off x="0" y="0"/>
              <a:ext cx="10535666" cy="2875407"/>
            </a:xfrm>
            <a:custGeom>
              <a:avLst/>
              <a:gdLst/>
              <a:ahLst/>
              <a:cxnLst/>
              <a:rect l="l" t="t" r="r" b="b"/>
              <a:pathLst>
                <a:path w="10535666" h="2875407">
                  <a:moveTo>
                    <a:pt x="10535666" y="1874647"/>
                  </a:moveTo>
                  <a:cubicBezTo>
                    <a:pt x="10475723" y="1943608"/>
                    <a:pt x="10096247" y="1918716"/>
                    <a:pt x="9936226" y="2139188"/>
                  </a:cubicBezTo>
                  <a:cubicBezTo>
                    <a:pt x="9688323" y="2100580"/>
                    <a:pt x="9472930" y="2109597"/>
                    <a:pt x="9195308" y="2069084"/>
                  </a:cubicBezTo>
                  <a:cubicBezTo>
                    <a:pt x="9041511" y="2191131"/>
                    <a:pt x="9023477" y="1999615"/>
                    <a:pt x="8462645" y="2272157"/>
                  </a:cubicBezTo>
                  <a:cubicBezTo>
                    <a:pt x="8428228" y="2204466"/>
                    <a:pt x="8000747" y="2357120"/>
                    <a:pt x="7598918" y="2490343"/>
                  </a:cubicBezTo>
                  <a:cubicBezTo>
                    <a:pt x="6847840" y="2275586"/>
                    <a:pt x="6371463" y="2409190"/>
                    <a:pt x="5786247" y="2289429"/>
                  </a:cubicBezTo>
                  <a:cubicBezTo>
                    <a:pt x="5100701" y="2398903"/>
                    <a:pt x="5603367" y="2450719"/>
                    <a:pt x="4291711" y="2399157"/>
                  </a:cubicBezTo>
                  <a:cubicBezTo>
                    <a:pt x="4131437" y="2288413"/>
                    <a:pt x="4112006" y="2621661"/>
                    <a:pt x="3581019" y="2457069"/>
                  </a:cubicBezTo>
                  <a:cubicBezTo>
                    <a:pt x="3394329" y="2513965"/>
                    <a:pt x="3142615" y="2600706"/>
                    <a:pt x="3027426" y="2497709"/>
                  </a:cubicBezTo>
                  <a:cubicBezTo>
                    <a:pt x="2877439" y="2390902"/>
                    <a:pt x="2910840" y="2564892"/>
                    <a:pt x="2719324" y="2559812"/>
                  </a:cubicBezTo>
                  <a:cubicBezTo>
                    <a:pt x="2600198" y="2568829"/>
                    <a:pt x="2457069" y="2350008"/>
                    <a:pt x="2371090" y="2474595"/>
                  </a:cubicBezTo>
                  <a:cubicBezTo>
                    <a:pt x="2098802" y="2644267"/>
                    <a:pt x="2146046" y="2500376"/>
                    <a:pt x="1751838" y="2558288"/>
                  </a:cubicBezTo>
                  <a:cubicBezTo>
                    <a:pt x="1131824" y="2631440"/>
                    <a:pt x="857250" y="2268220"/>
                    <a:pt x="193167" y="2388743"/>
                  </a:cubicBezTo>
                  <a:cubicBezTo>
                    <a:pt x="14859" y="2255901"/>
                    <a:pt x="61849" y="2875407"/>
                    <a:pt x="62865" y="743966"/>
                  </a:cubicBezTo>
                  <a:cubicBezTo>
                    <a:pt x="0" y="0"/>
                    <a:pt x="170307" y="560197"/>
                    <a:pt x="1478407" y="386969"/>
                  </a:cubicBezTo>
                  <a:cubicBezTo>
                    <a:pt x="2259076" y="412369"/>
                    <a:pt x="2153031" y="809371"/>
                    <a:pt x="4436237" y="682244"/>
                  </a:cubicBezTo>
                  <a:cubicBezTo>
                    <a:pt x="4733671" y="660273"/>
                    <a:pt x="4619371" y="853440"/>
                    <a:pt x="5731637" y="868299"/>
                  </a:cubicBezTo>
                  <a:cubicBezTo>
                    <a:pt x="6035421" y="885952"/>
                    <a:pt x="6337808" y="1059815"/>
                    <a:pt x="6757924" y="1079754"/>
                  </a:cubicBezTo>
                  <a:cubicBezTo>
                    <a:pt x="7123049" y="1309243"/>
                    <a:pt x="7181469" y="1242060"/>
                    <a:pt x="7668895" y="1356614"/>
                  </a:cubicBezTo>
                  <a:cubicBezTo>
                    <a:pt x="8634603" y="1540510"/>
                    <a:pt x="9237853" y="1276477"/>
                    <a:pt x="10535666" y="1874520"/>
                  </a:cubicBezTo>
                  <a:close/>
                </a:path>
              </a:pathLst>
            </a:custGeom>
            <a:blipFill>
              <a:blip r:embed="rId3"/>
              <a:stretch>
                <a:fillRect l="-493" t="-109098" b="-107368"/>
              </a:stretch>
            </a:blipFill>
          </p:spPr>
          <p:txBody>
            <a:bodyPr/>
            <a:lstStyle/>
            <a:p>
              <a:endParaRPr lang="en-GB"/>
            </a:p>
          </p:txBody>
        </p:sp>
      </p:grpSp>
      <p:grpSp>
        <p:nvGrpSpPr>
          <p:cNvPr id="4" name="Group 4"/>
          <p:cNvGrpSpPr/>
          <p:nvPr/>
        </p:nvGrpSpPr>
        <p:grpSpPr>
          <a:xfrm rot="-81661">
            <a:off x="2092063" y="-472714"/>
            <a:ext cx="8025172" cy="1406306"/>
            <a:chOff x="0" y="0"/>
            <a:chExt cx="10700229" cy="1875075"/>
          </a:xfrm>
        </p:grpSpPr>
        <p:sp>
          <p:nvSpPr>
            <p:cNvPr id="5" name="Freeform 5"/>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4"/>
              <a:stretch>
                <a:fillRect t="-173" b="-176"/>
              </a:stretch>
            </a:blipFill>
          </p:spPr>
          <p:txBody>
            <a:bodyPr/>
            <a:lstStyle/>
            <a:p>
              <a:endParaRPr lang="en-GB"/>
            </a:p>
          </p:txBody>
        </p:sp>
      </p:grpSp>
      <p:grpSp>
        <p:nvGrpSpPr>
          <p:cNvPr id="6" name="Group 6"/>
          <p:cNvGrpSpPr/>
          <p:nvPr/>
        </p:nvGrpSpPr>
        <p:grpSpPr>
          <a:xfrm rot="513506">
            <a:off x="-2681978" y="9312347"/>
            <a:ext cx="10107511" cy="1949306"/>
            <a:chOff x="0" y="0"/>
            <a:chExt cx="13476681" cy="2599075"/>
          </a:xfrm>
        </p:grpSpPr>
        <p:sp>
          <p:nvSpPr>
            <p:cNvPr id="7" name="Freeform 7"/>
            <p:cNvSpPr/>
            <p:nvPr/>
          </p:nvSpPr>
          <p:spPr>
            <a:xfrm>
              <a:off x="0" y="0"/>
              <a:ext cx="13476732" cy="2599055"/>
            </a:xfrm>
            <a:custGeom>
              <a:avLst/>
              <a:gdLst/>
              <a:ahLst/>
              <a:cxnLst/>
              <a:rect l="l" t="t" r="r" b="b"/>
              <a:pathLst>
                <a:path w="13476732" h="2599055">
                  <a:moveTo>
                    <a:pt x="0" y="0"/>
                  </a:moveTo>
                  <a:lnTo>
                    <a:pt x="13476732" y="0"/>
                  </a:lnTo>
                  <a:lnTo>
                    <a:pt x="13476732" y="2599055"/>
                  </a:lnTo>
                  <a:lnTo>
                    <a:pt x="0" y="2599055"/>
                  </a:lnTo>
                  <a:lnTo>
                    <a:pt x="0" y="0"/>
                  </a:lnTo>
                  <a:close/>
                </a:path>
              </a:pathLst>
            </a:custGeom>
            <a:blipFill>
              <a:blip r:embed="rId5"/>
              <a:stretch>
                <a:fillRect/>
              </a:stretch>
            </a:blipFill>
          </p:spPr>
          <p:txBody>
            <a:bodyPr/>
            <a:lstStyle/>
            <a:p>
              <a:endParaRPr lang="en-GB"/>
            </a:p>
          </p:txBody>
        </p:sp>
      </p:grpSp>
      <p:grpSp>
        <p:nvGrpSpPr>
          <p:cNvPr id="8" name="Group 8"/>
          <p:cNvGrpSpPr/>
          <p:nvPr/>
        </p:nvGrpSpPr>
        <p:grpSpPr>
          <a:xfrm>
            <a:off x="265993" y="8613705"/>
            <a:ext cx="2105784" cy="1300956"/>
            <a:chOff x="0" y="0"/>
            <a:chExt cx="2807712" cy="1734608"/>
          </a:xfrm>
        </p:grpSpPr>
        <p:sp>
          <p:nvSpPr>
            <p:cNvPr id="9" name="Freeform 9"/>
            <p:cNvSpPr/>
            <p:nvPr/>
          </p:nvSpPr>
          <p:spPr>
            <a:xfrm>
              <a:off x="0" y="0"/>
              <a:ext cx="2807716" cy="1734566"/>
            </a:xfrm>
            <a:custGeom>
              <a:avLst/>
              <a:gdLst/>
              <a:ahLst/>
              <a:cxnLst/>
              <a:rect l="l" t="t" r="r" b="b"/>
              <a:pathLst>
                <a:path w="2807716" h="1734566">
                  <a:moveTo>
                    <a:pt x="0" y="0"/>
                  </a:moveTo>
                  <a:lnTo>
                    <a:pt x="2807716" y="0"/>
                  </a:lnTo>
                  <a:lnTo>
                    <a:pt x="2807716" y="1734566"/>
                  </a:lnTo>
                  <a:lnTo>
                    <a:pt x="0" y="1734566"/>
                  </a:lnTo>
                  <a:lnTo>
                    <a:pt x="0" y="0"/>
                  </a:lnTo>
                  <a:close/>
                </a:path>
              </a:pathLst>
            </a:custGeom>
            <a:blipFill>
              <a:blip r:embed="rId6"/>
              <a:stretch>
                <a:fillRect t="-129" b="-132"/>
              </a:stretch>
            </a:blipFill>
          </p:spPr>
          <p:txBody>
            <a:bodyPr/>
            <a:lstStyle/>
            <a:p>
              <a:endParaRPr lang="en-GB"/>
            </a:p>
          </p:txBody>
        </p:sp>
      </p:grpSp>
      <p:sp>
        <p:nvSpPr>
          <p:cNvPr id="10" name="TextBox 10"/>
          <p:cNvSpPr txBox="1"/>
          <p:nvPr/>
        </p:nvSpPr>
        <p:spPr>
          <a:xfrm>
            <a:off x="1066800" y="3162300"/>
            <a:ext cx="14859000" cy="4729500"/>
          </a:xfrm>
          <a:prstGeom prst="rect">
            <a:avLst/>
          </a:prstGeom>
        </p:spPr>
        <p:txBody>
          <a:bodyPr wrap="square" lIns="0" tIns="0" rIns="0" bIns="0" rtlCol="0" anchor="t">
            <a:spAutoFit/>
          </a:bodyPr>
          <a:lstStyle/>
          <a:p>
            <a:pPr marL="755654" lvl="1" indent="-377827" algn="just">
              <a:lnSpc>
                <a:spcPct val="130000"/>
              </a:lnSpc>
              <a:buFont typeface="Arial"/>
              <a:buChar char="•"/>
            </a:pPr>
            <a:r>
              <a:rPr lang="en-US" sz="4000">
                <a:solidFill>
                  <a:srgbClr val="000000"/>
                </a:solidFill>
                <a:latin typeface="Roboto Condensed"/>
              </a:rPr>
              <a:t>Tình huống của đoạn trích là gì? Có những nhân vật nào?</a:t>
            </a:r>
          </a:p>
          <a:p>
            <a:pPr marL="755654" lvl="1" indent="-377827" algn="just">
              <a:lnSpc>
                <a:spcPct val="130000"/>
              </a:lnSpc>
              <a:buFont typeface="Arial"/>
              <a:buChar char="•"/>
            </a:pPr>
            <a:r>
              <a:rPr lang="en-US" sz="4000">
                <a:solidFill>
                  <a:srgbClr val="000000"/>
                </a:solidFill>
                <a:latin typeface="Roboto Condensed"/>
              </a:rPr>
              <a:t>Các nhân vật có đặc điểm gì, đại diện cho kiểu người nào?</a:t>
            </a:r>
          </a:p>
          <a:p>
            <a:pPr marL="755654" lvl="1" indent="-377827" algn="just">
              <a:lnSpc>
                <a:spcPct val="130000"/>
              </a:lnSpc>
              <a:buFont typeface="Arial"/>
              <a:buChar char="•"/>
            </a:pPr>
            <a:r>
              <a:rPr lang="en-US" sz="4000">
                <a:solidFill>
                  <a:srgbClr val="000000"/>
                </a:solidFill>
                <a:latin typeface="Roboto Condensed"/>
              </a:rPr>
              <a:t>Hành động và lời thoại của các nhân vật được khắc họa ra sao?</a:t>
            </a:r>
          </a:p>
          <a:p>
            <a:pPr marL="755654" lvl="1" indent="-377827" algn="just">
              <a:lnSpc>
                <a:spcPct val="130000"/>
              </a:lnSpc>
              <a:buFont typeface="Arial"/>
              <a:buChar char="•"/>
            </a:pPr>
            <a:r>
              <a:rPr lang="en-US" sz="4000">
                <a:solidFill>
                  <a:srgbClr val="000000"/>
                </a:solidFill>
                <a:latin typeface="Roboto Condensed"/>
              </a:rPr>
              <a:t>Có những chi tiết vô lí, gây cười nào thể hiện tính kịch của đoạn trích?</a:t>
            </a:r>
          </a:p>
          <a:p>
            <a:pPr marL="755654" lvl="1" indent="-377827" algn="just">
              <a:lnSpc>
                <a:spcPct val="130000"/>
              </a:lnSpc>
              <a:buFont typeface="Arial"/>
              <a:buChar char="•"/>
            </a:pPr>
            <a:r>
              <a:rPr lang="en-US" sz="4000">
                <a:solidFill>
                  <a:srgbClr val="000000"/>
                </a:solidFill>
                <a:latin typeface="Roboto Condensed"/>
              </a:rPr>
              <a:t>Có những xung đột nào trong đoạn trích? Kết quả giải quyết là gì?</a:t>
            </a:r>
          </a:p>
          <a:p>
            <a:pPr marL="755654" lvl="1" indent="-377827" algn="just">
              <a:lnSpc>
                <a:spcPct val="130000"/>
              </a:lnSpc>
              <a:buFont typeface="Arial"/>
              <a:buChar char="•"/>
            </a:pPr>
            <a:r>
              <a:rPr lang="en-US" sz="4000">
                <a:solidFill>
                  <a:srgbClr val="000000"/>
                </a:solidFill>
                <a:latin typeface="Roboto Condensed"/>
              </a:rPr>
              <a:t>Em có nhận xét gì về giá trị nội dung, nghệ thuật của đoạn trích.</a:t>
            </a:r>
          </a:p>
        </p:txBody>
      </p:sp>
      <p:grpSp>
        <p:nvGrpSpPr>
          <p:cNvPr id="11" name="Group 11"/>
          <p:cNvGrpSpPr/>
          <p:nvPr/>
        </p:nvGrpSpPr>
        <p:grpSpPr>
          <a:xfrm>
            <a:off x="14196343" y="5777108"/>
            <a:ext cx="6125914" cy="4885416"/>
            <a:chOff x="0" y="0"/>
            <a:chExt cx="8167885" cy="6513888"/>
          </a:xfrm>
        </p:grpSpPr>
        <p:sp>
          <p:nvSpPr>
            <p:cNvPr id="12" name="Freeform 12"/>
            <p:cNvSpPr/>
            <p:nvPr/>
          </p:nvSpPr>
          <p:spPr>
            <a:xfrm>
              <a:off x="0" y="0"/>
              <a:ext cx="8167878" cy="6513830"/>
            </a:xfrm>
            <a:custGeom>
              <a:avLst/>
              <a:gdLst/>
              <a:ahLst/>
              <a:cxnLst/>
              <a:rect l="l" t="t" r="r" b="b"/>
              <a:pathLst>
                <a:path w="8167878" h="6513830">
                  <a:moveTo>
                    <a:pt x="0" y="0"/>
                  </a:moveTo>
                  <a:lnTo>
                    <a:pt x="8167878" y="0"/>
                  </a:lnTo>
                  <a:lnTo>
                    <a:pt x="8167878" y="6513830"/>
                  </a:lnTo>
                  <a:lnTo>
                    <a:pt x="0" y="6513830"/>
                  </a:lnTo>
                  <a:lnTo>
                    <a:pt x="0" y="0"/>
                  </a:lnTo>
                  <a:close/>
                </a:path>
              </a:pathLst>
            </a:custGeom>
            <a:blipFill>
              <a:blip r:embed="rId7"/>
              <a:stretch>
                <a:fillRect l="-57" r="-57"/>
              </a:stretch>
            </a:blipFill>
          </p:spPr>
          <p:txBody>
            <a:bodyPr/>
            <a:lstStyle/>
            <a:p>
              <a:endParaRPr lang="en-GB"/>
            </a:p>
          </p:txBody>
        </p:sp>
      </p:grpSp>
      <p:grpSp>
        <p:nvGrpSpPr>
          <p:cNvPr id="13" name="Group 13"/>
          <p:cNvGrpSpPr/>
          <p:nvPr/>
        </p:nvGrpSpPr>
        <p:grpSpPr>
          <a:xfrm>
            <a:off x="11509401" y="824993"/>
            <a:ext cx="6558129" cy="6426966"/>
            <a:chOff x="0" y="0"/>
            <a:chExt cx="8744172" cy="8569288"/>
          </a:xfrm>
        </p:grpSpPr>
        <p:sp>
          <p:nvSpPr>
            <p:cNvPr id="14" name="Freeform 14"/>
            <p:cNvSpPr/>
            <p:nvPr/>
          </p:nvSpPr>
          <p:spPr>
            <a:xfrm>
              <a:off x="0" y="0"/>
              <a:ext cx="8744204" cy="8569325"/>
            </a:xfrm>
            <a:custGeom>
              <a:avLst/>
              <a:gdLst/>
              <a:ahLst/>
              <a:cxnLst/>
              <a:rect l="l" t="t" r="r" b="b"/>
              <a:pathLst>
                <a:path w="8744204" h="8569325">
                  <a:moveTo>
                    <a:pt x="0" y="0"/>
                  </a:moveTo>
                  <a:lnTo>
                    <a:pt x="8744204" y="0"/>
                  </a:lnTo>
                  <a:lnTo>
                    <a:pt x="8744204" y="8569325"/>
                  </a:lnTo>
                  <a:lnTo>
                    <a:pt x="0" y="8569325"/>
                  </a:lnTo>
                  <a:lnTo>
                    <a:pt x="0" y="0"/>
                  </a:lnTo>
                  <a:close/>
                </a:path>
              </a:pathLst>
            </a:custGeom>
            <a:solidFill>
              <a:srgbClr val="000000">
                <a:alpha val="0"/>
              </a:srgbClr>
            </a:solidFill>
          </p:spPr>
          <p:txBody>
            <a:bodyPr/>
            <a:lstStyle/>
            <a:p>
              <a:endParaRPr lang="en-GB"/>
            </a:p>
          </p:txBody>
        </p:sp>
      </p:grpSp>
      <p:sp>
        <p:nvSpPr>
          <p:cNvPr id="15" name="TextBox 15"/>
          <p:cNvSpPr txBox="1"/>
          <p:nvPr/>
        </p:nvSpPr>
        <p:spPr>
          <a:xfrm>
            <a:off x="0" y="838200"/>
            <a:ext cx="17461545" cy="832087"/>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LUYỆN TẬP</a:t>
            </a:r>
          </a:p>
        </p:txBody>
      </p:sp>
      <p:sp>
        <p:nvSpPr>
          <p:cNvPr id="16" name="TextBox 16"/>
          <p:cNvSpPr txBox="1"/>
          <p:nvPr/>
        </p:nvSpPr>
        <p:spPr>
          <a:xfrm>
            <a:off x="3048000" y="1943100"/>
            <a:ext cx="11506200" cy="936795"/>
          </a:xfrm>
          <a:prstGeom prst="rect">
            <a:avLst/>
          </a:prstGeom>
        </p:spPr>
        <p:txBody>
          <a:bodyPr wrap="square" lIns="0" tIns="0" rIns="0" bIns="0" rtlCol="0" anchor="t">
            <a:spAutoFit/>
          </a:bodyPr>
          <a:lstStyle/>
          <a:p>
            <a:pPr algn="ctr">
              <a:lnSpc>
                <a:spcPts val="7084"/>
              </a:lnSpc>
            </a:pPr>
            <a:r>
              <a:rPr lang="en-US" sz="6600">
                <a:solidFill>
                  <a:srgbClr val="000000"/>
                </a:solidFill>
                <a:latin typeface="#9Slide05 VL Fadilla"/>
              </a:rPr>
              <a:t>Các câu hỏi định hướng tìm ý:</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521604">
            <a:off x="-849900" y="-728190"/>
            <a:ext cx="7901741" cy="2156508"/>
            <a:chOff x="0" y="0"/>
            <a:chExt cx="10535655" cy="2875345"/>
          </a:xfrm>
        </p:grpSpPr>
        <p:sp>
          <p:nvSpPr>
            <p:cNvPr id="3" name="Freeform 3"/>
            <p:cNvSpPr/>
            <p:nvPr/>
          </p:nvSpPr>
          <p:spPr>
            <a:xfrm>
              <a:off x="0" y="0"/>
              <a:ext cx="10535666" cy="2875407"/>
            </a:xfrm>
            <a:custGeom>
              <a:avLst/>
              <a:gdLst/>
              <a:ahLst/>
              <a:cxnLst/>
              <a:rect l="l" t="t" r="r" b="b"/>
              <a:pathLst>
                <a:path w="10535666" h="2875407">
                  <a:moveTo>
                    <a:pt x="10535666" y="1874647"/>
                  </a:moveTo>
                  <a:cubicBezTo>
                    <a:pt x="10475723" y="1943608"/>
                    <a:pt x="10096247" y="1918716"/>
                    <a:pt x="9936226" y="2139188"/>
                  </a:cubicBezTo>
                  <a:cubicBezTo>
                    <a:pt x="9688323" y="2100580"/>
                    <a:pt x="9472930" y="2109597"/>
                    <a:pt x="9195308" y="2069084"/>
                  </a:cubicBezTo>
                  <a:cubicBezTo>
                    <a:pt x="9041511" y="2191131"/>
                    <a:pt x="9023477" y="1999615"/>
                    <a:pt x="8462645" y="2272157"/>
                  </a:cubicBezTo>
                  <a:cubicBezTo>
                    <a:pt x="8428228" y="2204466"/>
                    <a:pt x="8000747" y="2357120"/>
                    <a:pt x="7598918" y="2490343"/>
                  </a:cubicBezTo>
                  <a:cubicBezTo>
                    <a:pt x="6847840" y="2275586"/>
                    <a:pt x="6371463" y="2409190"/>
                    <a:pt x="5786247" y="2289429"/>
                  </a:cubicBezTo>
                  <a:cubicBezTo>
                    <a:pt x="5100701" y="2398903"/>
                    <a:pt x="5603367" y="2450719"/>
                    <a:pt x="4291711" y="2399157"/>
                  </a:cubicBezTo>
                  <a:cubicBezTo>
                    <a:pt x="4131437" y="2288413"/>
                    <a:pt x="4112006" y="2621661"/>
                    <a:pt x="3581019" y="2457069"/>
                  </a:cubicBezTo>
                  <a:cubicBezTo>
                    <a:pt x="3394329" y="2513965"/>
                    <a:pt x="3142615" y="2600706"/>
                    <a:pt x="3027426" y="2497709"/>
                  </a:cubicBezTo>
                  <a:cubicBezTo>
                    <a:pt x="2877439" y="2390902"/>
                    <a:pt x="2910840" y="2564892"/>
                    <a:pt x="2719324" y="2559812"/>
                  </a:cubicBezTo>
                  <a:cubicBezTo>
                    <a:pt x="2600198" y="2568829"/>
                    <a:pt x="2457069" y="2350008"/>
                    <a:pt x="2371090" y="2474595"/>
                  </a:cubicBezTo>
                  <a:cubicBezTo>
                    <a:pt x="2098802" y="2644267"/>
                    <a:pt x="2146046" y="2500376"/>
                    <a:pt x="1751838" y="2558288"/>
                  </a:cubicBezTo>
                  <a:cubicBezTo>
                    <a:pt x="1131824" y="2631440"/>
                    <a:pt x="857250" y="2268220"/>
                    <a:pt x="193167" y="2388743"/>
                  </a:cubicBezTo>
                  <a:cubicBezTo>
                    <a:pt x="14859" y="2255901"/>
                    <a:pt x="61849" y="2875407"/>
                    <a:pt x="62865" y="743966"/>
                  </a:cubicBezTo>
                  <a:cubicBezTo>
                    <a:pt x="0" y="0"/>
                    <a:pt x="170307" y="560197"/>
                    <a:pt x="1478407" y="386969"/>
                  </a:cubicBezTo>
                  <a:cubicBezTo>
                    <a:pt x="2259076" y="412369"/>
                    <a:pt x="2153031" y="809371"/>
                    <a:pt x="4436237" y="682244"/>
                  </a:cubicBezTo>
                  <a:cubicBezTo>
                    <a:pt x="4733671" y="660273"/>
                    <a:pt x="4619371" y="853440"/>
                    <a:pt x="5731637" y="868299"/>
                  </a:cubicBezTo>
                  <a:cubicBezTo>
                    <a:pt x="6035421" y="885952"/>
                    <a:pt x="6337808" y="1059815"/>
                    <a:pt x="6757924" y="1079754"/>
                  </a:cubicBezTo>
                  <a:cubicBezTo>
                    <a:pt x="7123049" y="1309243"/>
                    <a:pt x="7181469" y="1242060"/>
                    <a:pt x="7668895" y="1356614"/>
                  </a:cubicBezTo>
                  <a:cubicBezTo>
                    <a:pt x="8634603" y="1540510"/>
                    <a:pt x="9237853" y="1276477"/>
                    <a:pt x="10535666" y="1874520"/>
                  </a:cubicBezTo>
                  <a:close/>
                </a:path>
              </a:pathLst>
            </a:custGeom>
            <a:blipFill>
              <a:blip r:embed="rId2"/>
              <a:stretch>
                <a:fillRect l="-493" t="-109098" b="-107368"/>
              </a:stretch>
            </a:blipFill>
          </p:spPr>
          <p:txBody>
            <a:bodyPr/>
            <a:lstStyle/>
            <a:p>
              <a:endParaRPr lang="en-GB"/>
            </a:p>
          </p:txBody>
        </p:sp>
      </p:grpSp>
      <p:grpSp>
        <p:nvGrpSpPr>
          <p:cNvPr id="4" name="Group 4"/>
          <p:cNvGrpSpPr/>
          <p:nvPr/>
        </p:nvGrpSpPr>
        <p:grpSpPr>
          <a:xfrm rot="-81661">
            <a:off x="2092063" y="-472714"/>
            <a:ext cx="8025172" cy="1406306"/>
            <a:chOff x="0" y="0"/>
            <a:chExt cx="10700229" cy="1875075"/>
          </a:xfrm>
        </p:grpSpPr>
        <p:sp>
          <p:nvSpPr>
            <p:cNvPr id="5" name="Freeform 5"/>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3"/>
              <a:stretch>
                <a:fillRect t="-173" b="-176"/>
              </a:stretch>
            </a:blipFill>
          </p:spPr>
          <p:txBody>
            <a:bodyPr/>
            <a:lstStyle/>
            <a:p>
              <a:endParaRPr lang="en-GB"/>
            </a:p>
          </p:txBody>
        </p:sp>
      </p:grpSp>
      <p:grpSp>
        <p:nvGrpSpPr>
          <p:cNvPr id="6" name="Group 6"/>
          <p:cNvGrpSpPr/>
          <p:nvPr/>
        </p:nvGrpSpPr>
        <p:grpSpPr>
          <a:xfrm rot="513506">
            <a:off x="-2681978" y="9312347"/>
            <a:ext cx="10107511" cy="1949306"/>
            <a:chOff x="0" y="0"/>
            <a:chExt cx="13476681" cy="2599075"/>
          </a:xfrm>
        </p:grpSpPr>
        <p:sp>
          <p:nvSpPr>
            <p:cNvPr id="7" name="Freeform 7"/>
            <p:cNvSpPr/>
            <p:nvPr/>
          </p:nvSpPr>
          <p:spPr>
            <a:xfrm>
              <a:off x="0" y="0"/>
              <a:ext cx="13476732" cy="2599055"/>
            </a:xfrm>
            <a:custGeom>
              <a:avLst/>
              <a:gdLst/>
              <a:ahLst/>
              <a:cxnLst/>
              <a:rect l="l" t="t" r="r" b="b"/>
              <a:pathLst>
                <a:path w="13476732" h="2599055">
                  <a:moveTo>
                    <a:pt x="0" y="0"/>
                  </a:moveTo>
                  <a:lnTo>
                    <a:pt x="13476732" y="0"/>
                  </a:lnTo>
                  <a:lnTo>
                    <a:pt x="13476732" y="2599055"/>
                  </a:lnTo>
                  <a:lnTo>
                    <a:pt x="0" y="2599055"/>
                  </a:lnTo>
                  <a:lnTo>
                    <a:pt x="0" y="0"/>
                  </a:lnTo>
                  <a:close/>
                </a:path>
              </a:pathLst>
            </a:custGeom>
            <a:blipFill>
              <a:blip r:embed="rId4"/>
              <a:stretch>
                <a:fillRect/>
              </a:stretch>
            </a:blipFill>
          </p:spPr>
          <p:txBody>
            <a:bodyPr/>
            <a:lstStyle/>
            <a:p>
              <a:endParaRPr lang="en-GB"/>
            </a:p>
          </p:txBody>
        </p:sp>
      </p:grpSp>
      <p:grpSp>
        <p:nvGrpSpPr>
          <p:cNvPr id="8" name="Group 8"/>
          <p:cNvGrpSpPr/>
          <p:nvPr/>
        </p:nvGrpSpPr>
        <p:grpSpPr>
          <a:xfrm>
            <a:off x="265993" y="8613705"/>
            <a:ext cx="2105784" cy="1300956"/>
            <a:chOff x="0" y="0"/>
            <a:chExt cx="2807712" cy="1734608"/>
          </a:xfrm>
        </p:grpSpPr>
        <p:sp>
          <p:nvSpPr>
            <p:cNvPr id="9" name="Freeform 9"/>
            <p:cNvSpPr/>
            <p:nvPr/>
          </p:nvSpPr>
          <p:spPr>
            <a:xfrm>
              <a:off x="0" y="0"/>
              <a:ext cx="2807716" cy="1734566"/>
            </a:xfrm>
            <a:custGeom>
              <a:avLst/>
              <a:gdLst/>
              <a:ahLst/>
              <a:cxnLst/>
              <a:rect l="l" t="t" r="r" b="b"/>
              <a:pathLst>
                <a:path w="2807716" h="1734566">
                  <a:moveTo>
                    <a:pt x="0" y="0"/>
                  </a:moveTo>
                  <a:lnTo>
                    <a:pt x="2807716" y="0"/>
                  </a:lnTo>
                  <a:lnTo>
                    <a:pt x="2807716" y="1734566"/>
                  </a:lnTo>
                  <a:lnTo>
                    <a:pt x="0" y="1734566"/>
                  </a:lnTo>
                  <a:lnTo>
                    <a:pt x="0" y="0"/>
                  </a:lnTo>
                  <a:close/>
                </a:path>
              </a:pathLst>
            </a:custGeom>
            <a:blipFill>
              <a:blip r:embed="rId5"/>
              <a:stretch>
                <a:fillRect t="-129" b="-132"/>
              </a:stretch>
            </a:blipFill>
          </p:spPr>
          <p:txBody>
            <a:bodyPr/>
            <a:lstStyle/>
            <a:p>
              <a:endParaRPr lang="en-GB"/>
            </a:p>
          </p:txBody>
        </p:sp>
      </p:grpSp>
      <p:grpSp>
        <p:nvGrpSpPr>
          <p:cNvPr id="10" name="Group 10"/>
          <p:cNvGrpSpPr/>
          <p:nvPr/>
        </p:nvGrpSpPr>
        <p:grpSpPr>
          <a:xfrm>
            <a:off x="1028700" y="2013094"/>
            <a:ext cx="16892536" cy="1638671"/>
            <a:chOff x="0" y="0"/>
            <a:chExt cx="4449063" cy="431584"/>
          </a:xfrm>
        </p:grpSpPr>
        <p:sp>
          <p:nvSpPr>
            <p:cNvPr id="11" name="Freeform 11"/>
            <p:cNvSpPr/>
            <p:nvPr/>
          </p:nvSpPr>
          <p:spPr>
            <a:xfrm>
              <a:off x="0" y="0"/>
              <a:ext cx="4449063" cy="431584"/>
            </a:xfrm>
            <a:custGeom>
              <a:avLst/>
              <a:gdLst/>
              <a:ahLst/>
              <a:cxnLst/>
              <a:rect l="l" t="t" r="r" b="b"/>
              <a:pathLst>
                <a:path w="4449063" h="431584">
                  <a:moveTo>
                    <a:pt x="23374" y="0"/>
                  </a:moveTo>
                  <a:lnTo>
                    <a:pt x="4425690" y="0"/>
                  </a:lnTo>
                  <a:cubicBezTo>
                    <a:pt x="4431888" y="0"/>
                    <a:pt x="4437834" y="2463"/>
                    <a:pt x="4442217" y="6846"/>
                  </a:cubicBezTo>
                  <a:cubicBezTo>
                    <a:pt x="4446600" y="11229"/>
                    <a:pt x="4449063" y="17174"/>
                    <a:pt x="4449063" y="23374"/>
                  </a:cubicBezTo>
                  <a:lnTo>
                    <a:pt x="4449063" y="408210"/>
                  </a:lnTo>
                  <a:cubicBezTo>
                    <a:pt x="4449063" y="414410"/>
                    <a:pt x="4446600" y="420355"/>
                    <a:pt x="4442217" y="424738"/>
                  </a:cubicBezTo>
                  <a:cubicBezTo>
                    <a:pt x="4437834" y="429121"/>
                    <a:pt x="4431888" y="431584"/>
                    <a:pt x="4425690" y="431584"/>
                  </a:cubicBezTo>
                  <a:lnTo>
                    <a:pt x="23374" y="431584"/>
                  </a:lnTo>
                  <a:cubicBezTo>
                    <a:pt x="17174" y="431584"/>
                    <a:pt x="11229" y="429121"/>
                    <a:pt x="6846" y="424738"/>
                  </a:cubicBezTo>
                  <a:cubicBezTo>
                    <a:pt x="2463" y="420355"/>
                    <a:pt x="0" y="414410"/>
                    <a:pt x="0" y="408210"/>
                  </a:cubicBezTo>
                  <a:lnTo>
                    <a:pt x="0" y="23374"/>
                  </a:lnTo>
                  <a:cubicBezTo>
                    <a:pt x="0" y="17174"/>
                    <a:pt x="2463" y="11229"/>
                    <a:pt x="6846" y="6846"/>
                  </a:cubicBezTo>
                  <a:cubicBezTo>
                    <a:pt x="11229" y="2463"/>
                    <a:pt x="17174" y="0"/>
                    <a:pt x="23374" y="0"/>
                  </a:cubicBezTo>
                  <a:close/>
                </a:path>
              </a:pathLst>
            </a:custGeom>
            <a:solidFill>
              <a:srgbClr val="FEFFFE"/>
            </a:solidFill>
          </p:spPr>
          <p:txBody>
            <a:bodyPr/>
            <a:lstStyle/>
            <a:p>
              <a:endParaRPr lang="en-GB"/>
            </a:p>
          </p:txBody>
        </p:sp>
        <p:sp>
          <p:nvSpPr>
            <p:cNvPr id="12" name="TextBox 12"/>
            <p:cNvSpPr txBox="1"/>
            <p:nvPr/>
          </p:nvSpPr>
          <p:spPr>
            <a:xfrm>
              <a:off x="0" y="-47625"/>
              <a:ext cx="4449063" cy="479209"/>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318885" y="2185681"/>
            <a:ext cx="16142660" cy="1191216"/>
          </a:xfrm>
          <a:prstGeom prst="rect">
            <a:avLst/>
          </a:prstGeom>
        </p:spPr>
        <p:txBody>
          <a:bodyPr lIns="0" tIns="0" rIns="0" bIns="0" rtlCol="0" anchor="t">
            <a:spAutoFit/>
          </a:bodyPr>
          <a:lstStyle/>
          <a:p>
            <a:pPr marL="755654" lvl="1" indent="-377827" algn="just">
              <a:lnSpc>
                <a:spcPts val="4795"/>
              </a:lnSpc>
              <a:buFont typeface="Arial"/>
              <a:buChar char="•"/>
            </a:pPr>
            <a:r>
              <a:rPr lang="en-US" sz="3500">
                <a:solidFill>
                  <a:srgbClr val="000000"/>
                </a:solidFill>
                <a:latin typeface="Roboto Condensed"/>
              </a:rPr>
              <a:t>MB: Giới thiệu đoạn trích</a:t>
            </a:r>
            <a:r>
              <a:rPr lang="en-US" sz="3500">
                <a:solidFill>
                  <a:srgbClr val="000000"/>
                </a:solidFill>
                <a:latin typeface="Roboto Condensed Bold Italics"/>
              </a:rPr>
              <a:t> Đổi tên cho xã</a:t>
            </a:r>
            <a:r>
              <a:rPr lang="en-US" sz="3500">
                <a:solidFill>
                  <a:srgbClr val="000000"/>
                </a:solidFill>
                <a:latin typeface="Roboto Condensed"/>
              </a:rPr>
              <a:t> (xuất xứ, vị trí, thể loại, tác giả); nêu ấn tượng, cảm nhận chung về đoạn trích.</a:t>
            </a:r>
          </a:p>
        </p:txBody>
      </p:sp>
      <p:grpSp>
        <p:nvGrpSpPr>
          <p:cNvPr id="14" name="Group 14"/>
          <p:cNvGrpSpPr/>
          <p:nvPr/>
        </p:nvGrpSpPr>
        <p:grpSpPr>
          <a:xfrm>
            <a:off x="14196343" y="5777108"/>
            <a:ext cx="6125914" cy="4885416"/>
            <a:chOff x="0" y="0"/>
            <a:chExt cx="8167885" cy="6513888"/>
          </a:xfrm>
        </p:grpSpPr>
        <p:sp>
          <p:nvSpPr>
            <p:cNvPr id="15" name="Freeform 15"/>
            <p:cNvSpPr/>
            <p:nvPr/>
          </p:nvSpPr>
          <p:spPr>
            <a:xfrm>
              <a:off x="0" y="0"/>
              <a:ext cx="8167878" cy="6513830"/>
            </a:xfrm>
            <a:custGeom>
              <a:avLst/>
              <a:gdLst/>
              <a:ahLst/>
              <a:cxnLst/>
              <a:rect l="l" t="t" r="r" b="b"/>
              <a:pathLst>
                <a:path w="8167878" h="6513830">
                  <a:moveTo>
                    <a:pt x="0" y="0"/>
                  </a:moveTo>
                  <a:lnTo>
                    <a:pt x="8167878" y="0"/>
                  </a:lnTo>
                  <a:lnTo>
                    <a:pt x="8167878" y="6513830"/>
                  </a:lnTo>
                  <a:lnTo>
                    <a:pt x="0" y="6513830"/>
                  </a:lnTo>
                  <a:lnTo>
                    <a:pt x="0" y="0"/>
                  </a:lnTo>
                  <a:close/>
                </a:path>
              </a:pathLst>
            </a:custGeom>
            <a:blipFill>
              <a:blip r:embed="rId6"/>
              <a:stretch>
                <a:fillRect l="-57" r="-57"/>
              </a:stretch>
            </a:blipFill>
          </p:spPr>
          <p:txBody>
            <a:bodyPr/>
            <a:lstStyle/>
            <a:p>
              <a:endParaRPr lang="en-GB"/>
            </a:p>
          </p:txBody>
        </p:sp>
      </p:grpSp>
      <p:grpSp>
        <p:nvGrpSpPr>
          <p:cNvPr id="16" name="Group 16"/>
          <p:cNvGrpSpPr/>
          <p:nvPr/>
        </p:nvGrpSpPr>
        <p:grpSpPr>
          <a:xfrm>
            <a:off x="11509401" y="824993"/>
            <a:ext cx="6558129" cy="6426966"/>
            <a:chOff x="0" y="0"/>
            <a:chExt cx="8744172" cy="8569288"/>
          </a:xfrm>
        </p:grpSpPr>
        <p:sp>
          <p:nvSpPr>
            <p:cNvPr id="17" name="Freeform 17"/>
            <p:cNvSpPr/>
            <p:nvPr/>
          </p:nvSpPr>
          <p:spPr>
            <a:xfrm>
              <a:off x="0" y="0"/>
              <a:ext cx="8744204" cy="8569325"/>
            </a:xfrm>
            <a:custGeom>
              <a:avLst/>
              <a:gdLst/>
              <a:ahLst/>
              <a:cxnLst/>
              <a:rect l="l" t="t" r="r" b="b"/>
              <a:pathLst>
                <a:path w="8744204" h="8569325">
                  <a:moveTo>
                    <a:pt x="0" y="0"/>
                  </a:moveTo>
                  <a:lnTo>
                    <a:pt x="8744204" y="0"/>
                  </a:lnTo>
                  <a:lnTo>
                    <a:pt x="8744204" y="8569325"/>
                  </a:lnTo>
                  <a:lnTo>
                    <a:pt x="0" y="8569325"/>
                  </a:lnTo>
                  <a:lnTo>
                    <a:pt x="0" y="0"/>
                  </a:lnTo>
                  <a:close/>
                </a:path>
              </a:pathLst>
            </a:custGeom>
            <a:solidFill>
              <a:srgbClr val="000000">
                <a:alpha val="0"/>
              </a:srgbClr>
            </a:solidFill>
          </p:spPr>
          <p:txBody>
            <a:bodyPr/>
            <a:lstStyle/>
            <a:p>
              <a:endParaRPr lang="en-GB"/>
            </a:p>
          </p:txBody>
        </p:sp>
      </p:grpSp>
      <p:sp>
        <p:nvSpPr>
          <p:cNvPr id="18" name="TextBox 18"/>
          <p:cNvSpPr txBox="1"/>
          <p:nvPr/>
        </p:nvSpPr>
        <p:spPr>
          <a:xfrm>
            <a:off x="0" y="350354"/>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LUYỆN TẬP</a:t>
            </a:r>
          </a:p>
        </p:txBody>
      </p:sp>
      <p:sp>
        <p:nvSpPr>
          <p:cNvPr id="19" name="TextBox 19"/>
          <p:cNvSpPr txBox="1"/>
          <p:nvPr/>
        </p:nvSpPr>
        <p:spPr>
          <a:xfrm>
            <a:off x="3463259" y="1156892"/>
            <a:ext cx="9805131" cy="885778"/>
          </a:xfrm>
          <a:prstGeom prst="rect">
            <a:avLst/>
          </a:prstGeom>
        </p:spPr>
        <p:txBody>
          <a:bodyPr lIns="0" tIns="0" rIns="0" bIns="0" rtlCol="0" anchor="t">
            <a:spAutoFit/>
          </a:bodyPr>
          <a:lstStyle/>
          <a:p>
            <a:pPr algn="ctr">
              <a:lnSpc>
                <a:spcPts val="7084"/>
              </a:lnSpc>
            </a:pPr>
            <a:r>
              <a:rPr lang="en-US" sz="5060">
                <a:solidFill>
                  <a:srgbClr val="000000"/>
                </a:solidFill>
                <a:latin typeface="#9Slide05 VL Fadilla"/>
              </a:rPr>
              <a:t>Dàn ý tham khảo</a:t>
            </a:r>
          </a:p>
        </p:txBody>
      </p:sp>
      <p:grpSp>
        <p:nvGrpSpPr>
          <p:cNvPr id="20" name="Group 20"/>
          <p:cNvGrpSpPr/>
          <p:nvPr/>
        </p:nvGrpSpPr>
        <p:grpSpPr>
          <a:xfrm>
            <a:off x="1174994" y="3899414"/>
            <a:ext cx="16746241" cy="3005909"/>
            <a:chOff x="0" y="0"/>
            <a:chExt cx="4410533" cy="791680"/>
          </a:xfrm>
        </p:grpSpPr>
        <p:sp>
          <p:nvSpPr>
            <p:cNvPr id="21" name="Freeform 21"/>
            <p:cNvSpPr/>
            <p:nvPr/>
          </p:nvSpPr>
          <p:spPr>
            <a:xfrm>
              <a:off x="0" y="0"/>
              <a:ext cx="4410533" cy="791680"/>
            </a:xfrm>
            <a:custGeom>
              <a:avLst/>
              <a:gdLst/>
              <a:ahLst/>
              <a:cxnLst/>
              <a:rect l="l" t="t" r="r" b="b"/>
              <a:pathLst>
                <a:path w="4410533" h="791680">
                  <a:moveTo>
                    <a:pt x="23578" y="0"/>
                  </a:moveTo>
                  <a:lnTo>
                    <a:pt x="4386955" y="0"/>
                  </a:lnTo>
                  <a:cubicBezTo>
                    <a:pt x="4399977" y="0"/>
                    <a:pt x="4410533" y="10556"/>
                    <a:pt x="4410533" y="23578"/>
                  </a:cubicBezTo>
                  <a:lnTo>
                    <a:pt x="4410533" y="768102"/>
                  </a:lnTo>
                  <a:cubicBezTo>
                    <a:pt x="4410533" y="774355"/>
                    <a:pt x="4408049" y="780352"/>
                    <a:pt x="4403627" y="784774"/>
                  </a:cubicBezTo>
                  <a:cubicBezTo>
                    <a:pt x="4399205" y="789196"/>
                    <a:pt x="4393208" y="791680"/>
                    <a:pt x="4386955" y="791680"/>
                  </a:cubicBezTo>
                  <a:lnTo>
                    <a:pt x="23578" y="791680"/>
                  </a:lnTo>
                  <a:cubicBezTo>
                    <a:pt x="10556" y="791680"/>
                    <a:pt x="0" y="781124"/>
                    <a:pt x="0" y="768102"/>
                  </a:cubicBezTo>
                  <a:lnTo>
                    <a:pt x="0" y="23578"/>
                  </a:lnTo>
                  <a:cubicBezTo>
                    <a:pt x="0" y="10556"/>
                    <a:pt x="10556" y="0"/>
                    <a:pt x="23578" y="0"/>
                  </a:cubicBezTo>
                  <a:close/>
                </a:path>
              </a:pathLst>
            </a:custGeom>
            <a:solidFill>
              <a:srgbClr val="FEFFFE"/>
            </a:solidFill>
          </p:spPr>
          <p:txBody>
            <a:bodyPr/>
            <a:lstStyle/>
            <a:p>
              <a:endParaRPr lang="en-GB"/>
            </a:p>
          </p:txBody>
        </p:sp>
        <p:sp>
          <p:nvSpPr>
            <p:cNvPr id="22" name="TextBox 22"/>
            <p:cNvSpPr txBox="1"/>
            <p:nvPr/>
          </p:nvSpPr>
          <p:spPr>
            <a:xfrm>
              <a:off x="0" y="-47625"/>
              <a:ext cx="4410533" cy="83930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318885" y="4187344"/>
            <a:ext cx="16602351" cy="2991374"/>
          </a:xfrm>
          <a:prstGeom prst="rect">
            <a:avLst/>
          </a:prstGeom>
        </p:spPr>
        <p:txBody>
          <a:bodyPr lIns="0" tIns="0" rIns="0" bIns="0" rtlCol="0" anchor="t">
            <a:spAutoFit/>
          </a:bodyPr>
          <a:lstStyle/>
          <a:p>
            <a:pPr marL="755654" lvl="1" indent="-377827" algn="just">
              <a:lnSpc>
                <a:spcPts val="4795"/>
              </a:lnSpc>
              <a:buFont typeface="Arial"/>
              <a:buChar char="•"/>
            </a:pPr>
            <a:r>
              <a:rPr lang="en-US" sz="3500">
                <a:solidFill>
                  <a:srgbClr val="000000"/>
                </a:solidFill>
                <a:latin typeface="Roboto Condensed"/>
              </a:rPr>
              <a:t>TB: </a:t>
            </a:r>
          </a:p>
          <a:p>
            <a:pPr algn="just">
              <a:lnSpc>
                <a:spcPts val="4795"/>
              </a:lnSpc>
            </a:pPr>
            <a:r>
              <a:rPr lang="en-US" sz="3500">
                <a:solidFill>
                  <a:srgbClr val="000000"/>
                </a:solidFill>
                <a:latin typeface="Roboto Condensed"/>
              </a:rPr>
              <a:t>+ Khái quát nội dung đoạn trích và nêu tình huống kịch.</a:t>
            </a:r>
          </a:p>
          <a:p>
            <a:pPr algn="just">
              <a:lnSpc>
                <a:spcPts val="4795"/>
              </a:lnSpc>
            </a:pPr>
            <a:r>
              <a:rPr lang="en-US" sz="3500">
                <a:solidFill>
                  <a:srgbClr val="000000"/>
                </a:solidFill>
                <a:latin typeface="Roboto Condensed"/>
              </a:rPr>
              <a:t>+ Lí giải về xung đột và việc giải quyết xung đột thể hiện trong đoạn trích.</a:t>
            </a:r>
          </a:p>
          <a:p>
            <a:pPr algn="just">
              <a:lnSpc>
                <a:spcPts val="4795"/>
              </a:lnSpc>
            </a:pPr>
            <a:r>
              <a:rPr lang="en-US" sz="3500">
                <a:solidFill>
                  <a:srgbClr val="000000"/>
                </a:solidFill>
                <a:latin typeface="Roboto Condensed"/>
              </a:rPr>
              <a:t>+ Phân tích đặc điểm tiêu biểu của một số nhân vật, qua đó, thấy được ý nghĩa của đoạn trích.</a:t>
            </a:r>
          </a:p>
          <a:p>
            <a:pPr algn="just">
              <a:lnSpc>
                <a:spcPts val="4795"/>
              </a:lnSpc>
            </a:pPr>
            <a:endParaRPr lang="en-US" sz="3500">
              <a:solidFill>
                <a:srgbClr val="000000"/>
              </a:solidFill>
              <a:latin typeface="Roboto Condensed"/>
            </a:endParaRPr>
          </a:p>
        </p:txBody>
      </p:sp>
      <p:grpSp>
        <p:nvGrpSpPr>
          <p:cNvPr id="24" name="Group 24"/>
          <p:cNvGrpSpPr/>
          <p:nvPr/>
        </p:nvGrpSpPr>
        <p:grpSpPr>
          <a:xfrm>
            <a:off x="11436254" y="1028700"/>
            <a:ext cx="6558129" cy="6426966"/>
            <a:chOff x="0" y="0"/>
            <a:chExt cx="8744172" cy="8569288"/>
          </a:xfrm>
        </p:grpSpPr>
        <p:sp>
          <p:nvSpPr>
            <p:cNvPr id="25" name="Freeform 25"/>
            <p:cNvSpPr/>
            <p:nvPr/>
          </p:nvSpPr>
          <p:spPr>
            <a:xfrm>
              <a:off x="0" y="0"/>
              <a:ext cx="8744204" cy="8569325"/>
            </a:xfrm>
            <a:custGeom>
              <a:avLst/>
              <a:gdLst/>
              <a:ahLst/>
              <a:cxnLst/>
              <a:rect l="l" t="t" r="r" b="b"/>
              <a:pathLst>
                <a:path w="8744204" h="8569325">
                  <a:moveTo>
                    <a:pt x="0" y="0"/>
                  </a:moveTo>
                  <a:lnTo>
                    <a:pt x="8744204" y="0"/>
                  </a:lnTo>
                  <a:lnTo>
                    <a:pt x="8744204" y="8569325"/>
                  </a:lnTo>
                  <a:lnTo>
                    <a:pt x="0" y="8569325"/>
                  </a:lnTo>
                  <a:lnTo>
                    <a:pt x="0" y="0"/>
                  </a:lnTo>
                  <a:close/>
                </a:path>
              </a:pathLst>
            </a:custGeom>
            <a:solidFill>
              <a:srgbClr val="000000">
                <a:alpha val="0"/>
              </a:srgbClr>
            </a:solidFill>
          </p:spPr>
          <p:txBody>
            <a:bodyPr/>
            <a:lstStyle/>
            <a:p>
              <a:endParaRPr lang="en-GB"/>
            </a:p>
          </p:txBody>
        </p:sp>
      </p:grpSp>
      <p:grpSp>
        <p:nvGrpSpPr>
          <p:cNvPr id="26" name="Group 26"/>
          <p:cNvGrpSpPr/>
          <p:nvPr/>
        </p:nvGrpSpPr>
        <p:grpSpPr>
          <a:xfrm>
            <a:off x="1101847" y="7114873"/>
            <a:ext cx="16892536" cy="1638671"/>
            <a:chOff x="0" y="0"/>
            <a:chExt cx="4449063" cy="431584"/>
          </a:xfrm>
        </p:grpSpPr>
        <p:sp>
          <p:nvSpPr>
            <p:cNvPr id="27" name="Freeform 27"/>
            <p:cNvSpPr/>
            <p:nvPr/>
          </p:nvSpPr>
          <p:spPr>
            <a:xfrm>
              <a:off x="0" y="0"/>
              <a:ext cx="4449063" cy="431584"/>
            </a:xfrm>
            <a:custGeom>
              <a:avLst/>
              <a:gdLst/>
              <a:ahLst/>
              <a:cxnLst/>
              <a:rect l="l" t="t" r="r" b="b"/>
              <a:pathLst>
                <a:path w="4449063" h="431584">
                  <a:moveTo>
                    <a:pt x="23374" y="0"/>
                  </a:moveTo>
                  <a:lnTo>
                    <a:pt x="4425690" y="0"/>
                  </a:lnTo>
                  <a:cubicBezTo>
                    <a:pt x="4431888" y="0"/>
                    <a:pt x="4437834" y="2463"/>
                    <a:pt x="4442217" y="6846"/>
                  </a:cubicBezTo>
                  <a:cubicBezTo>
                    <a:pt x="4446600" y="11229"/>
                    <a:pt x="4449063" y="17174"/>
                    <a:pt x="4449063" y="23374"/>
                  </a:cubicBezTo>
                  <a:lnTo>
                    <a:pt x="4449063" y="408210"/>
                  </a:lnTo>
                  <a:cubicBezTo>
                    <a:pt x="4449063" y="414410"/>
                    <a:pt x="4446600" y="420355"/>
                    <a:pt x="4442217" y="424738"/>
                  </a:cubicBezTo>
                  <a:cubicBezTo>
                    <a:pt x="4437834" y="429121"/>
                    <a:pt x="4431888" y="431584"/>
                    <a:pt x="4425690" y="431584"/>
                  </a:cubicBezTo>
                  <a:lnTo>
                    <a:pt x="23374" y="431584"/>
                  </a:lnTo>
                  <a:cubicBezTo>
                    <a:pt x="17174" y="431584"/>
                    <a:pt x="11229" y="429121"/>
                    <a:pt x="6846" y="424738"/>
                  </a:cubicBezTo>
                  <a:cubicBezTo>
                    <a:pt x="2463" y="420355"/>
                    <a:pt x="0" y="414410"/>
                    <a:pt x="0" y="408210"/>
                  </a:cubicBezTo>
                  <a:lnTo>
                    <a:pt x="0" y="23374"/>
                  </a:lnTo>
                  <a:cubicBezTo>
                    <a:pt x="0" y="17174"/>
                    <a:pt x="2463" y="11229"/>
                    <a:pt x="6846" y="6846"/>
                  </a:cubicBezTo>
                  <a:cubicBezTo>
                    <a:pt x="11229" y="2463"/>
                    <a:pt x="17174" y="0"/>
                    <a:pt x="23374" y="0"/>
                  </a:cubicBezTo>
                  <a:close/>
                </a:path>
              </a:pathLst>
            </a:custGeom>
            <a:solidFill>
              <a:srgbClr val="FEFFFE"/>
            </a:solidFill>
          </p:spPr>
          <p:txBody>
            <a:bodyPr/>
            <a:lstStyle/>
            <a:p>
              <a:endParaRPr lang="en-GB"/>
            </a:p>
          </p:txBody>
        </p:sp>
        <p:sp>
          <p:nvSpPr>
            <p:cNvPr id="28" name="TextBox 28"/>
            <p:cNvSpPr txBox="1"/>
            <p:nvPr/>
          </p:nvSpPr>
          <p:spPr>
            <a:xfrm>
              <a:off x="0" y="-47625"/>
              <a:ext cx="4449063" cy="479209"/>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1392032" y="7287460"/>
            <a:ext cx="16142660" cy="1191216"/>
          </a:xfrm>
          <a:prstGeom prst="rect">
            <a:avLst/>
          </a:prstGeom>
        </p:spPr>
        <p:txBody>
          <a:bodyPr lIns="0" tIns="0" rIns="0" bIns="0" rtlCol="0" anchor="t">
            <a:spAutoFit/>
          </a:bodyPr>
          <a:lstStyle/>
          <a:p>
            <a:pPr marL="755654" lvl="1" indent="-377827" algn="just">
              <a:lnSpc>
                <a:spcPts val="4795"/>
              </a:lnSpc>
              <a:buFont typeface="Arial"/>
              <a:buChar char="•"/>
            </a:pPr>
            <a:r>
              <a:rPr lang="en-US" sz="3500">
                <a:solidFill>
                  <a:srgbClr val="000000"/>
                </a:solidFill>
                <a:latin typeface="Roboto Condensed"/>
              </a:rPr>
              <a:t>KB: Nhận xét về giá trị nội dung và nghệ thuật của đoạn trích, rút ra bài học về nhận thức và hành động cho bản thân.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521604">
            <a:off x="-849900" y="-728190"/>
            <a:ext cx="7901741" cy="2156508"/>
            <a:chOff x="0" y="0"/>
            <a:chExt cx="10535655" cy="2875345"/>
          </a:xfrm>
        </p:grpSpPr>
        <p:sp>
          <p:nvSpPr>
            <p:cNvPr id="3" name="Freeform 3"/>
            <p:cNvSpPr/>
            <p:nvPr/>
          </p:nvSpPr>
          <p:spPr>
            <a:xfrm>
              <a:off x="0" y="0"/>
              <a:ext cx="10535666" cy="2875407"/>
            </a:xfrm>
            <a:custGeom>
              <a:avLst/>
              <a:gdLst/>
              <a:ahLst/>
              <a:cxnLst/>
              <a:rect l="l" t="t" r="r" b="b"/>
              <a:pathLst>
                <a:path w="10535666" h="2875407">
                  <a:moveTo>
                    <a:pt x="10535666" y="1874647"/>
                  </a:moveTo>
                  <a:cubicBezTo>
                    <a:pt x="10475723" y="1943608"/>
                    <a:pt x="10096247" y="1918716"/>
                    <a:pt x="9936226" y="2139188"/>
                  </a:cubicBezTo>
                  <a:cubicBezTo>
                    <a:pt x="9688323" y="2100580"/>
                    <a:pt x="9472930" y="2109597"/>
                    <a:pt x="9195308" y="2069084"/>
                  </a:cubicBezTo>
                  <a:cubicBezTo>
                    <a:pt x="9041511" y="2191131"/>
                    <a:pt x="9023477" y="1999615"/>
                    <a:pt x="8462645" y="2272157"/>
                  </a:cubicBezTo>
                  <a:cubicBezTo>
                    <a:pt x="8428228" y="2204466"/>
                    <a:pt x="8000747" y="2357120"/>
                    <a:pt x="7598918" y="2490343"/>
                  </a:cubicBezTo>
                  <a:cubicBezTo>
                    <a:pt x="6847840" y="2275586"/>
                    <a:pt x="6371463" y="2409190"/>
                    <a:pt x="5786247" y="2289429"/>
                  </a:cubicBezTo>
                  <a:cubicBezTo>
                    <a:pt x="5100701" y="2398903"/>
                    <a:pt x="5603367" y="2450719"/>
                    <a:pt x="4291711" y="2399157"/>
                  </a:cubicBezTo>
                  <a:cubicBezTo>
                    <a:pt x="4131437" y="2288413"/>
                    <a:pt x="4112006" y="2621661"/>
                    <a:pt x="3581019" y="2457069"/>
                  </a:cubicBezTo>
                  <a:cubicBezTo>
                    <a:pt x="3394329" y="2513965"/>
                    <a:pt x="3142615" y="2600706"/>
                    <a:pt x="3027426" y="2497709"/>
                  </a:cubicBezTo>
                  <a:cubicBezTo>
                    <a:pt x="2877439" y="2390902"/>
                    <a:pt x="2910840" y="2564892"/>
                    <a:pt x="2719324" y="2559812"/>
                  </a:cubicBezTo>
                  <a:cubicBezTo>
                    <a:pt x="2600198" y="2568829"/>
                    <a:pt x="2457069" y="2350008"/>
                    <a:pt x="2371090" y="2474595"/>
                  </a:cubicBezTo>
                  <a:cubicBezTo>
                    <a:pt x="2098802" y="2644267"/>
                    <a:pt x="2146046" y="2500376"/>
                    <a:pt x="1751838" y="2558288"/>
                  </a:cubicBezTo>
                  <a:cubicBezTo>
                    <a:pt x="1131824" y="2631440"/>
                    <a:pt x="857250" y="2268220"/>
                    <a:pt x="193167" y="2388743"/>
                  </a:cubicBezTo>
                  <a:cubicBezTo>
                    <a:pt x="14859" y="2255901"/>
                    <a:pt x="61849" y="2875407"/>
                    <a:pt x="62865" y="743966"/>
                  </a:cubicBezTo>
                  <a:cubicBezTo>
                    <a:pt x="0" y="0"/>
                    <a:pt x="170307" y="560197"/>
                    <a:pt x="1478407" y="386969"/>
                  </a:cubicBezTo>
                  <a:cubicBezTo>
                    <a:pt x="2259076" y="412369"/>
                    <a:pt x="2153031" y="809371"/>
                    <a:pt x="4436237" y="682244"/>
                  </a:cubicBezTo>
                  <a:cubicBezTo>
                    <a:pt x="4733671" y="660273"/>
                    <a:pt x="4619371" y="853440"/>
                    <a:pt x="5731637" y="868299"/>
                  </a:cubicBezTo>
                  <a:cubicBezTo>
                    <a:pt x="6035421" y="885952"/>
                    <a:pt x="6337808" y="1059815"/>
                    <a:pt x="6757924" y="1079754"/>
                  </a:cubicBezTo>
                  <a:cubicBezTo>
                    <a:pt x="7123049" y="1309243"/>
                    <a:pt x="7181469" y="1242060"/>
                    <a:pt x="7668895" y="1356614"/>
                  </a:cubicBezTo>
                  <a:cubicBezTo>
                    <a:pt x="8634603" y="1540510"/>
                    <a:pt x="9237853" y="1276477"/>
                    <a:pt x="10535666" y="1874520"/>
                  </a:cubicBezTo>
                  <a:close/>
                </a:path>
              </a:pathLst>
            </a:custGeom>
            <a:blipFill>
              <a:blip r:embed="rId2"/>
              <a:stretch>
                <a:fillRect l="-493" t="-109098" b="-107368"/>
              </a:stretch>
            </a:blipFill>
          </p:spPr>
          <p:txBody>
            <a:bodyPr/>
            <a:lstStyle/>
            <a:p>
              <a:endParaRPr lang="en-GB"/>
            </a:p>
          </p:txBody>
        </p:sp>
      </p:grpSp>
      <p:grpSp>
        <p:nvGrpSpPr>
          <p:cNvPr id="4" name="Group 4"/>
          <p:cNvGrpSpPr/>
          <p:nvPr/>
        </p:nvGrpSpPr>
        <p:grpSpPr>
          <a:xfrm rot="-81661">
            <a:off x="2092063" y="-472714"/>
            <a:ext cx="8025172" cy="1406306"/>
            <a:chOff x="0" y="0"/>
            <a:chExt cx="10700229" cy="1875075"/>
          </a:xfrm>
        </p:grpSpPr>
        <p:sp>
          <p:nvSpPr>
            <p:cNvPr id="5" name="Freeform 5"/>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3"/>
              <a:stretch>
                <a:fillRect t="-173" b="-176"/>
              </a:stretch>
            </a:blipFill>
          </p:spPr>
          <p:txBody>
            <a:bodyPr/>
            <a:lstStyle/>
            <a:p>
              <a:endParaRPr lang="en-GB"/>
            </a:p>
          </p:txBody>
        </p:sp>
      </p:grpSp>
      <p:grpSp>
        <p:nvGrpSpPr>
          <p:cNvPr id="6" name="Group 6"/>
          <p:cNvGrpSpPr/>
          <p:nvPr/>
        </p:nvGrpSpPr>
        <p:grpSpPr>
          <a:xfrm rot="513506">
            <a:off x="-2681978" y="9312347"/>
            <a:ext cx="10107511" cy="1949306"/>
            <a:chOff x="0" y="0"/>
            <a:chExt cx="13476681" cy="2599075"/>
          </a:xfrm>
        </p:grpSpPr>
        <p:sp>
          <p:nvSpPr>
            <p:cNvPr id="7" name="Freeform 7"/>
            <p:cNvSpPr/>
            <p:nvPr/>
          </p:nvSpPr>
          <p:spPr>
            <a:xfrm>
              <a:off x="0" y="0"/>
              <a:ext cx="13476732" cy="2599055"/>
            </a:xfrm>
            <a:custGeom>
              <a:avLst/>
              <a:gdLst/>
              <a:ahLst/>
              <a:cxnLst/>
              <a:rect l="l" t="t" r="r" b="b"/>
              <a:pathLst>
                <a:path w="13476732" h="2599055">
                  <a:moveTo>
                    <a:pt x="0" y="0"/>
                  </a:moveTo>
                  <a:lnTo>
                    <a:pt x="13476732" y="0"/>
                  </a:lnTo>
                  <a:lnTo>
                    <a:pt x="13476732" y="2599055"/>
                  </a:lnTo>
                  <a:lnTo>
                    <a:pt x="0" y="2599055"/>
                  </a:lnTo>
                  <a:lnTo>
                    <a:pt x="0" y="0"/>
                  </a:lnTo>
                  <a:close/>
                </a:path>
              </a:pathLst>
            </a:custGeom>
            <a:blipFill>
              <a:blip r:embed="rId4"/>
              <a:stretch>
                <a:fillRect/>
              </a:stretch>
            </a:blipFill>
          </p:spPr>
          <p:txBody>
            <a:bodyPr/>
            <a:lstStyle/>
            <a:p>
              <a:endParaRPr lang="en-GB"/>
            </a:p>
          </p:txBody>
        </p:sp>
      </p:grpSp>
      <p:grpSp>
        <p:nvGrpSpPr>
          <p:cNvPr id="12" name="Group 12"/>
          <p:cNvGrpSpPr/>
          <p:nvPr/>
        </p:nvGrpSpPr>
        <p:grpSpPr>
          <a:xfrm>
            <a:off x="11509401" y="824993"/>
            <a:ext cx="6558129" cy="6426966"/>
            <a:chOff x="0" y="0"/>
            <a:chExt cx="8744172" cy="8569288"/>
          </a:xfrm>
        </p:grpSpPr>
        <p:sp>
          <p:nvSpPr>
            <p:cNvPr id="13" name="Freeform 13"/>
            <p:cNvSpPr/>
            <p:nvPr/>
          </p:nvSpPr>
          <p:spPr>
            <a:xfrm>
              <a:off x="0" y="0"/>
              <a:ext cx="8744204" cy="8569325"/>
            </a:xfrm>
            <a:custGeom>
              <a:avLst/>
              <a:gdLst/>
              <a:ahLst/>
              <a:cxnLst/>
              <a:rect l="l" t="t" r="r" b="b"/>
              <a:pathLst>
                <a:path w="8744204" h="8569325">
                  <a:moveTo>
                    <a:pt x="0" y="0"/>
                  </a:moveTo>
                  <a:lnTo>
                    <a:pt x="8744204" y="0"/>
                  </a:lnTo>
                  <a:lnTo>
                    <a:pt x="8744204" y="8569325"/>
                  </a:lnTo>
                  <a:lnTo>
                    <a:pt x="0" y="8569325"/>
                  </a:lnTo>
                  <a:lnTo>
                    <a:pt x="0" y="0"/>
                  </a:lnTo>
                  <a:close/>
                </a:path>
              </a:pathLst>
            </a:custGeom>
            <a:solidFill>
              <a:srgbClr val="000000">
                <a:alpha val="0"/>
              </a:srgbClr>
            </a:solidFill>
          </p:spPr>
          <p:txBody>
            <a:bodyPr/>
            <a:lstStyle/>
            <a:p>
              <a:endParaRPr lang="en-GB"/>
            </a:p>
          </p:txBody>
        </p:sp>
      </p:grpSp>
      <p:grpSp>
        <p:nvGrpSpPr>
          <p:cNvPr id="14" name="Group 14"/>
          <p:cNvGrpSpPr/>
          <p:nvPr/>
        </p:nvGrpSpPr>
        <p:grpSpPr>
          <a:xfrm>
            <a:off x="1219200" y="419100"/>
            <a:ext cx="15743586" cy="14136084"/>
            <a:chOff x="0" y="0"/>
            <a:chExt cx="1408054" cy="812800"/>
          </a:xfrm>
        </p:grpSpPr>
        <p:sp>
          <p:nvSpPr>
            <p:cNvPr id="15" name="Freeform 15"/>
            <p:cNvSpPr/>
            <p:nvPr/>
          </p:nvSpPr>
          <p:spPr>
            <a:xfrm>
              <a:off x="0" y="0"/>
              <a:ext cx="1408054" cy="812800"/>
            </a:xfrm>
            <a:custGeom>
              <a:avLst/>
              <a:gdLst/>
              <a:ahLst/>
              <a:cxnLst/>
              <a:rect l="l" t="t" r="r" b="b"/>
              <a:pathLst>
                <a:path w="1408054" h="812800">
                  <a:moveTo>
                    <a:pt x="704027" y="0"/>
                  </a:moveTo>
                  <a:cubicBezTo>
                    <a:pt x="315204" y="0"/>
                    <a:pt x="0" y="181951"/>
                    <a:pt x="0" y="406400"/>
                  </a:cubicBezTo>
                  <a:cubicBezTo>
                    <a:pt x="0" y="630849"/>
                    <a:pt x="315204" y="812800"/>
                    <a:pt x="704027" y="812800"/>
                  </a:cubicBezTo>
                  <a:cubicBezTo>
                    <a:pt x="1092851" y="812800"/>
                    <a:pt x="1408054" y="630849"/>
                    <a:pt x="1408054" y="406400"/>
                  </a:cubicBezTo>
                  <a:cubicBezTo>
                    <a:pt x="1408054" y="181951"/>
                    <a:pt x="1092851" y="0"/>
                    <a:pt x="704027" y="0"/>
                  </a:cubicBezTo>
                  <a:close/>
                </a:path>
              </a:pathLst>
            </a:custGeom>
            <a:solidFill>
              <a:srgbClr val="FFF2DF"/>
            </a:solidFill>
          </p:spPr>
          <p:txBody>
            <a:bodyPr/>
            <a:lstStyle/>
            <a:p>
              <a:endParaRPr lang="en-GB"/>
            </a:p>
          </p:txBody>
        </p:sp>
        <p:sp>
          <p:nvSpPr>
            <p:cNvPr id="16" name="TextBox 16"/>
            <p:cNvSpPr txBox="1"/>
            <p:nvPr/>
          </p:nvSpPr>
          <p:spPr>
            <a:xfrm>
              <a:off x="132005" y="28575"/>
              <a:ext cx="1144044"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3245415" y="1504757"/>
            <a:ext cx="3086100" cy="30861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EBE8E0"/>
            </a:solidFill>
          </p:spPr>
          <p:txBody>
            <a:bodyPr/>
            <a:lstStyle/>
            <a:p>
              <a:endParaRPr lang="en-GB"/>
            </a:p>
          </p:txBody>
        </p:sp>
        <p:sp>
          <p:nvSpPr>
            <p:cNvPr id="19" name="TextBox 19"/>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4481569" y="2251212"/>
            <a:ext cx="732639" cy="732639"/>
          </a:xfrm>
          <a:custGeom>
            <a:avLst/>
            <a:gdLst/>
            <a:ahLst/>
            <a:cxnLst/>
            <a:rect l="l" t="t" r="r" b="b"/>
            <a:pathLst>
              <a:path w="732639" h="732639">
                <a:moveTo>
                  <a:pt x="0" y="0"/>
                </a:moveTo>
                <a:lnTo>
                  <a:pt x="732639" y="0"/>
                </a:lnTo>
                <a:lnTo>
                  <a:pt x="732639" y="732639"/>
                </a:lnTo>
                <a:lnTo>
                  <a:pt x="0" y="732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21" name="TextBox 21"/>
          <p:cNvSpPr txBox="1"/>
          <p:nvPr/>
        </p:nvSpPr>
        <p:spPr>
          <a:xfrm>
            <a:off x="0" y="1562100"/>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LUYỆN TẬP</a:t>
            </a:r>
          </a:p>
        </p:txBody>
      </p:sp>
      <p:sp>
        <p:nvSpPr>
          <p:cNvPr id="22" name="TextBox 22"/>
          <p:cNvSpPr txBox="1"/>
          <p:nvPr/>
        </p:nvSpPr>
        <p:spPr>
          <a:xfrm>
            <a:off x="5867400" y="2869551"/>
            <a:ext cx="4707023" cy="692882"/>
          </a:xfrm>
          <a:prstGeom prst="rect">
            <a:avLst/>
          </a:prstGeom>
        </p:spPr>
        <p:txBody>
          <a:bodyPr wrap="square" lIns="0" tIns="0" rIns="0" bIns="0" rtlCol="0" anchor="t">
            <a:spAutoFit/>
          </a:bodyPr>
          <a:lstStyle/>
          <a:p>
            <a:pPr algn="ctr">
              <a:lnSpc>
                <a:spcPts val="5880"/>
              </a:lnSpc>
            </a:pPr>
            <a:r>
              <a:rPr lang="en-US" sz="4200">
                <a:solidFill>
                  <a:srgbClr val="000000"/>
                </a:solidFill>
                <a:latin typeface="#9Slide07 SVNRevolution"/>
              </a:rPr>
              <a:t>NHIỆM VỤ 2</a:t>
            </a:r>
          </a:p>
        </p:txBody>
      </p:sp>
      <p:sp>
        <p:nvSpPr>
          <p:cNvPr id="23" name="TextBox 23"/>
          <p:cNvSpPr txBox="1"/>
          <p:nvPr/>
        </p:nvSpPr>
        <p:spPr>
          <a:xfrm>
            <a:off x="2667000" y="4229100"/>
            <a:ext cx="11740513" cy="4177875"/>
          </a:xfrm>
          <a:prstGeom prst="rect">
            <a:avLst/>
          </a:prstGeom>
        </p:spPr>
        <p:txBody>
          <a:bodyPr lIns="0" tIns="0" rIns="0" bIns="0" rtlCol="0" anchor="t">
            <a:spAutoFit/>
          </a:bodyPr>
          <a:lstStyle/>
          <a:p>
            <a:pPr marL="736975" lvl="1" indent="-368488" algn="just">
              <a:lnSpc>
                <a:spcPts val="4676"/>
              </a:lnSpc>
              <a:buFont typeface="Arial"/>
              <a:buChar char="•"/>
            </a:pPr>
            <a:r>
              <a:rPr lang="en-US" sz="3413">
                <a:solidFill>
                  <a:srgbClr val="000000"/>
                </a:solidFill>
                <a:latin typeface="Roboto Condensed"/>
              </a:rPr>
              <a:t>Thực hiện cá nhân</a:t>
            </a:r>
          </a:p>
          <a:p>
            <a:pPr marL="736975" lvl="1" indent="-368488" algn="just">
              <a:lnSpc>
                <a:spcPts val="4676"/>
              </a:lnSpc>
              <a:buFont typeface="Arial"/>
              <a:buChar char="•"/>
            </a:pPr>
            <a:r>
              <a:rPr lang="en-US" sz="3413">
                <a:solidFill>
                  <a:srgbClr val="000000"/>
                </a:solidFill>
                <a:latin typeface="Roboto Condensed"/>
              </a:rPr>
              <a:t>Rèn luyện kĩ năng nêu lí lẽ và bằng chứng trong phân tích tác phẩm văn học: PHT 3</a:t>
            </a:r>
          </a:p>
          <a:p>
            <a:pPr algn="just">
              <a:lnSpc>
                <a:spcPts val="4676"/>
              </a:lnSpc>
            </a:pPr>
            <a:r>
              <a:rPr lang="en-US" sz="3413">
                <a:solidFill>
                  <a:srgbClr val="000000"/>
                </a:solidFill>
                <a:latin typeface="Roboto Condensed"/>
              </a:rPr>
              <a:t>+ HS đọc kĩ mục a).</a:t>
            </a:r>
          </a:p>
          <a:p>
            <a:pPr algn="just">
              <a:lnSpc>
                <a:spcPts val="4676"/>
              </a:lnSpc>
            </a:pPr>
            <a:r>
              <a:rPr lang="en-US" sz="3413">
                <a:solidFill>
                  <a:srgbClr val="000000"/>
                </a:solidFill>
                <a:latin typeface="Roboto Condensed"/>
              </a:rPr>
              <a:t>+ HS đọc đoạn văn ở mục b) và xác định luận điểm, lí lẽ, bằng chứng, cách phân tích bằng chứng được sử dụng trong đoạn văn.</a:t>
            </a:r>
          </a:p>
          <a:p>
            <a:pPr algn="just">
              <a:lnSpc>
                <a:spcPts val="4676"/>
              </a:lnSpc>
            </a:pPr>
            <a:endParaRPr lang="en-US" sz="3413">
              <a:solidFill>
                <a:srgbClr val="000000"/>
              </a:solidFill>
              <a:latin typeface="Roboto Condensed"/>
            </a:endParaRPr>
          </a:p>
        </p:txBody>
      </p:sp>
      <p:sp>
        <p:nvSpPr>
          <p:cNvPr id="24" name="TextBox 24"/>
          <p:cNvSpPr txBox="1"/>
          <p:nvPr/>
        </p:nvSpPr>
        <p:spPr>
          <a:xfrm>
            <a:off x="14368824" y="3235300"/>
            <a:ext cx="1690768" cy="583439"/>
          </a:xfrm>
          <a:prstGeom prst="rect">
            <a:avLst/>
          </a:prstGeom>
        </p:spPr>
        <p:txBody>
          <a:bodyPr lIns="0" tIns="0" rIns="0" bIns="0" rtlCol="0" anchor="t">
            <a:spAutoFit/>
          </a:bodyPr>
          <a:lstStyle/>
          <a:p>
            <a:pPr algn="just">
              <a:lnSpc>
                <a:spcPts val="4676"/>
              </a:lnSpc>
            </a:pPr>
            <a:r>
              <a:rPr lang="en-US" sz="3413">
                <a:solidFill>
                  <a:srgbClr val="000000"/>
                </a:solidFill>
                <a:latin typeface="Roboto Condensed Bold"/>
              </a:rPr>
              <a:t>5 phút</a:t>
            </a:r>
          </a:p>
        </p:txBody>
      </p:sp>
      <p:grpSp>
        <p:nvGrpSpPr>
          <p:cNvPr id="10" name="Group 10"/>
          <p:cNvGrpSpPr/>
          <p:nvPr/>
        </p:nvGrpSpPr>
        <p:grpSpPr>
          <a:xfrm>
            <a:off x="12649200" y="6210300"/>
            <a:ext cx="6125914" cy="4885416"/>
            <a:chOff x="0" y="0"/>
            <a:chExt cx="8167885" cy="6513888"/>
          </a:xfrm>
        </p:grpSpPr>
        <p:sp>
          <p:nvSpPr>
            <p:cNvPr id="11" name="Freeform 11"/>
            <p:cNvSpPr/>
            <p:nvPr/>
          </p:nvSpPr>
          <p:spPr>
            <a:xfrm>
              <a:off x="0" y="0"/>
              <a:ext cx="8167878" cy="6513830"/>
            </a:xfrm>
            <a:custGeom>
              <a:avLst/>
              <a:gdLst/>
              <a:ahLst/>
              <a:cxnLst/>
              <a:rect l="l" t="t" r="r" b="b"/>
              <a:pathLst>
                <a:path w="8167878" h="6513830">
                  <a:moveTo>
                    <a:pt x="0" y="0"/>
                  </a:moveTo>
                  <a:lnTo>
                    <a:pt x="8167878" y="0"/>
                  </a:lnTo>
                  <a:lnTo>
                    <a:pt x="8167878" y="6513830"/>
                  </a:lnTo>
                  <a:lnTo>
                    <a:pt x="0" y="6513830"/>
                  </a:lnTo>
                  <a:lnTo>
                    <a:pt x="0" y="0"/>
                  </a:lnTo>
                  <a:close/>
                </a:path>
              </a:pathLst>
            </a:custGeom>
            <a:blipFill>
              <a:blip r:embed="rId7"/>
              <a:stretch>
                <a:fillRect l="-57" r="-57"/>
              </a:stretch>
            </a:blipFill>
          </p:spPr>
          <p:txBody>
            <a:bodyPr/>
            <a:lstStyle/>
            <a:p>
              <a:endParaRPr lang="en-GB"/>
            </a:p>
          </p:txBody>
        </p:sp>
      </p:grpSp>
      <p:grpSp>
        <p:nvGrpSpPr>
          <p:cNvPr id="8" name="Group 8"/>
          <p:cNvGrpSpPr/>
          <p:nvPr/>
        </p:nvGrpSpPr>
        <p:grpSpPr>
          <a:xfrm>
            <a:off x="265993" y="8613705"/>
            <a:ext cx="2105784" cy="1300956"/>
            <a:chOff x="0" y="0"/>
            <a:chExt cx="2807712" cy="1734608"/>
          </a:xfrm>
        </p:grpSpPr>
        <p:sp>
          <p:nvSpPr>
            <p:cNvPr id="9" name="Freeform 9"/>
            <p:cNvSpPr/>
            <p:nvPr/>
          </p:nvSpPr>
          <p:spPr>
            <a:xfrm>
              <a:off x="0" y="0"/>
              <a:ext cx="2807716" cy="1734566"/>
            </a:xfrm>
            <a:custGeom>
              <a:avLst/>
              <a:gdLst/>
              <a:ahLst/>
              <a:cxnLst/>
              <a:rect l="l" t="t" r="r" b="b"/>
              <a:pathLst>
                <a:path w="2807716" h="1734566">
                  <a:moveTo>
                    <a:pt x="0" y="0"/>
                  </a:moveTo>
                  <a:lnTo>
                    <a:pt x="2807716" y="0"/>
                  </a:lnTo>
                  <a:lnTo>
                    <a:pt x="2807716" y="1734566"/>
                  </a:lnTo>
                  <a:lnTo>
                    <a:pt x="0" y="1734566"/>
                  </a:lnTo>
                  <a:lnTo>
                    <a:pt x="0" y="0"/>
                  </a:lnTo>
                  <a:close/>
                </a:path>
              </a:pathLst>
            </a:custGeom>
            <a:blipFill>
              <a:blip r:embed="rId8"/>
              <a:stretch>
                <a:fillRect t="-129" b="-132"/>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521604">
            <a:off x="-849900" y="-728190"/>
            <a:ext cx="7901741" cy="2156508"/>
            <a:chOff x="0" y="0"/>
            <a:chExt cx="10535655" cy="2875345"/>
          </a:xfrm>
        </p:grpSpPr>
        <p:sp>
          <p:nvSpPr>
            <p:cNvPr id="3" name="Freeform 3"/>
            <p:cNvSpPr/>
            <p:nvPr/>
          </p:nvSpPr>
          <p:spPr>
            <a:xfrm>
              <a:off x="0" y="0"/>
              <a:ext cx="10535666" cy="2875407"/>
            </a:xfrm>
            <a:custGeom>
              <a:avLst/>
              <a:gdLst/>
              <a:ahLst/>
              <a:cxnLst/>
              <a:rect l="l" t="t" r="r" b="b"/>
              <a:pathLst>
                <a:path w="10535666" h="2875407">
                  <a:moveTo>
                    <a:pt x="10535666" y="1874647"/>
                  </a:moveTo>
                  <a:cubicBezTo>
                    <a:pt x="10475723" y="1943608"/>
                    <a:pt x="10096247" y="1918716"/>
                    <a:pt x="9936226" y="2139188"/>
                  </a:cubicBezTo>
                  <a:cubicBezTo>
                    <a:pt x="9688323" y="2100580"/>
                    <a:pt x="9472930" y="2109597"/>
                    <a:pt x="9195308" y="2069084"/>
                  </a:cubicBezTo>
                  <a:cubicBezTo>
                    <a:pt x="9041511" y="2191131"/>
                    <a:pt x="9023477" y="1999615"/>
                    <a:pt x="8462645" y="2272157"/>
                  </a:cubicBezTo>
                  <a:cubicBezTo>
                    <a:pt x="8428228" y="2204466"/>
                    <a:pt x="8000747" y="2357120"/>
                    <a:pt x="7598918" y="2490343"/>
                  </a:cubicBezTo>
                  <a:cubicBezTo>
                    <a:pt x="6847840" y="2275586"/>
                    <a:pt x="6371463" y="2409190"/>
                    <a:pt x="5786247" y="2289429"/>
                  </a:cubicBezTo>
                  <a:cubicBezTo>
                    <a:pt x="5100701" y="2398903"/>
                    <a:pt x="5603367" y="2450719"/>
                    <a:pt x="4291711" y="2399157"/>
                  </a:cubicBezTo>
                  <a:cubicBezTo>
                    <a:pt x="4131437" y="2288413"/>
                    <a:pt x="4112006" y="2621661"/>
                    <a:pt x="3581019" y="2457069"/>
                  </a:cubicBezTo>
                  <a:cubicBezTo>
                    <a:pt x="3394329" y="2513965"/>
                    <a:pt x="3142615" y="2600706"/>
                    <a:pt x="3027426" y="2497709"/>
                  </a:cubicBezTo>
                  <a:cubicBezTo>
                    <a:pt x="2877439" y="2390902"/>
                    <a:pt x="2910840" y="2564892"/>
                    <a:pt x="2719324" y="2559812"/>
                  </a:cubicBezTo>
                  <a:cubicBezTo>
                    <a:pt x="2600198" y="2568829"/>
                    <a:pt x="2457069" y="2350008"/>
                    <a:pt x="2371090" y="2474595"/>
                  </a:cubicBezTo>
                  <a:cubicBezTo>
                    <a:pt x="2098802" y="2644267"/>
                    <a:pt x="2146046" y="2500376"/>
                    <a:pt x="1751838" y="2558288"/>
                  </a:cubicBezTo>
                  <a:cubicBezTo>
                    <a:pt x="1131824" y="2631440"/>
                    <a:pt x="857250" y="2268220"/>
                    <a:pt x="193167" y="2388743"/>
                  </a:cubicBezTo>
                  <a:cubicBezTo>
                    <a:pt x="14859" y="2255901"/>
                    <a:pt x="61849" y="2875407"/>
                    <a:pt x="62865" y="743966"/>
                  </a:cubicBezTo>
                  <a:cubicBezTo>
                    <a:pt x="0" y="0"/>
                    <a:pt x="170307" y="560197"/>
                    <a:pt x="1478407" y="386969"/>
                  </a:cubicBezTo>
                  <a:cubicBezTo>
                    <a:pt x="2259076" y="412369"/>
                    <a:pt x="2153031" y="809371"/>
                    <a:pt x="4436237" y="682244"/>
                  </a:cubicBezTo>
                  <a:cubicBezTo>
                    <a:pt x="4733671" y="660273"/>
                    <a:pt x="4619371" y="853440"/>
                    <a:pt x="5731637" y="868299"/>
                  </a:cubicBezTo>
                  <a:cubicBezTo>
                    <a:pt x="6035421" y="885952"/>
                    <a:pt x="6337808" y="1059815"/>
                    <a:pt x="6757924" y="1079754"/>
                  </a:cubicBezTo>
                  <a:cubicBezTo>
                    <a:pt x="7123049" y="1309243"/>
                    <a:pt x="7181469" y="1242060"/>
                    <a:pt x="7668895" y="1356614"/>
                  </a:cubicBezTo>
                  <a:cubicBezTo>
                    <a:pt x="8634603" y="1540510"/>
                    <a:pt x="9237853" y="1276477"/>
                    <a:pt x="10535666" y="1874520"/>
                  </a:cubicBezTo>
                  <a:close/>
                </a:path>
              </a:pathLst>
            </a:custGeom>
            <a:blipFill>
              <a:blip r:embed="rId2"/>
              <a:stretch>
                <a:fillRect l="-493" t="-109098" b="-107368"/>
              </a:stretch>
            </a:blipFill>
          </p:spPr>
          <p:txBody>
            <a:bodyPr/>
            <a:lstStyle/>
            <a:p>
              <a:endParaRPr lang="en-GB"/>
            </a:p>
          </p:txBody>
        </p:sp>
      </p:grpSp>
      <p:grpSp>
        <p:nvGrpSpPr>
          <p:cNvPr id="4" name="Group 4"/>
          <p:cNvGrpSpPr/>
          <p:nvPr/>
        </p:nvGrpSpPr>
        <p:grpSpPr>
          <a:xfrm rot="-81661">
            <a:off x="2092063" y="-472714"/>
            <a:ext cx="8025172" cy="1406306"/>
            <a:chOff x="0" y="0"/>
            <a:chExt cx="10700229" cy="1875075"/>
          </a:xfrm>
        </p:grpSpPr>
        <p:sp>
          <p:nvSpPr>
            <p:cNvPr id="5" name="Freeform 5"/>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3"/>
              <a:stretch>
                <a:fillRect t="-173" b="-176"/>
              </a:stretch>
            </a:blipFill>
          </p:spPr>
          <p:txBody>
            <a:bodyPr/>
            <a:lstStyle/>
            <a:p>
              <a:endParaRPr lang="en-GB"/>
            </a:p>
          </p:txBody>
        </p:sp>
      </p:grpSp>
      <p:grpSp>
        <p:nvGrpSpPr>
          <p:cNvPr id="12" name="Group 12"/>
          <p:cNvGrpSpPr/>
          <p:nvPr/>
        </p:nvGrpSpPr>
        <p:grpSpPr>
          <a:xfrm>
            <a:off x="11509401" y="824993"/>
            <a:ext cx="6558129" cy="6426966"/>
            <a:chOff x="0" y="0"/>
            <a:chExt cx="8744172" cy="8569288"/>
          </a:xfrm>
        </p:grpSpPr>
        <p:sp>
          <p:nvSpPr>
            <p:cNvPr id="13" name="Freeform 13"/>
            <p:cNvSpPr/>
            <p:nvPr/>
          </p:nvSpPr>
          <p:spPr>
            <a:xfrm>
              <a:off x="0" y="0"/>
              <a:ext cx="8744204" cy="8569325"/>
            </a:xfrm>
            <a:custGeom>
              <a:avLst/>
              <a:gdLst/>
              <a:ahLst/>
              <a:cxnLst/>
              <a:rect l="l" t="t" r="r" b="b"/>
              <a:pathLst>
                <a:path w="8744204" h="8569325">
                  <a:moveTo>
                    <a:pt x="0" y="0"/>
                  </a:moveTo>
                  <a:lnTo>
                    <a:pt x="8744204" y="0"/>
                  </a:lnTo>
                  <a:lnTo>
                    <a:pt x="8744204" y="8569325"/>
                  </a:lnTo>
                  <a:lnTo>
                    <a:pt x="0" y="8569325"/>
                  </a:lnTo>
                  <a:lnTo>
                    <a:pt x="0" y="0"/>
                  </a:lnTo>
                  <a:close/>
                </a:path>
              </a:pathLst>
            </a:custGeom>
            <a:solidFill>
              <a:srgbClr val="000000">
                <a:alpha val="0"/>
              </a:srgbClr>
            </a:solidFill>
          </p:spPr>
          <p:txBody>
            <a:bodyPr/>
            <a:lstStyle/>
            <a:p>
              <a:endParaRPr lang="en-GB"/>
            </a:p>
          </p:txBody>
        </p:sp>
      </p:grpSp>
      <p:grpSp>
        <p:nvGrpSpPr>
          <p:cNvPr id="14" name="Group 14"/>
          <p:cNvGrpSpPr/>
          <p:nvPr/>
        </p:nvGrpSpPr>
        <p:grpSpPr>
          <a:xfrm>
            <a:off x="-1295402" y="-1207907"/>
            <a:ext cx="20832414" cy="20332319"/>
            <a:chOff x="2015" y="28575"/>
            <a:chExt cx="1408054" cy="883498"/>
          </a:xfrm>
        </p:grpSpPr>
        <p:sp>
          <p:nvSpPr>
            <p:cNvPr id="15" name="Freeform 15"/>
            <p:cNvSpPr/>
            <p:nvPr/>
          </p:nvSpPr>
          <p:spPr>
            <a:xfrm>
              <a:off x="2015" y="99273"/>
              <a:ext cx="1408054" cy="812800"/>
            </a:xfrm>
            <a:custGeom>
              <a:avLst/>
              <a:gdLst/>
              <a:ahLst/>
              <a:cxnLst/>
              <a:rect l="l" t="t" r="r" b="b"/>
              <a:pathLst>
                <a:path w="1408054" h="812800">
                  <a:moveTo>
                    <a:pt x="704027" y="0"/>
                  </a:moveTo>
                  <a:cubicBezTo>
                    <a:pt x="315204" y="0"/>
                    <a:pt x="0" y="181951"/>
                    <a:pt x="0" y="406400"/>
                  </a:cubicBezTo>
                  <a:cubicBezTo>
                    <a:pt x="0" y="630849"/>
                    <a:pt x="315204" y="812800"/>
                    <a:pt x="704027" y="812800"/>
                  </a:cubicBezTo>
                  <a:cubicBezTo>
                    <a:pt x="1092851" y="812800"/>
                    <a:pt x="1408054" y="630849"/>
                    <a:pt x="1408054" y="406400"/>
                  </a:cubicBezTo>
                  <a:cubicBezTo>
                    <a:pt x="1408054" y="181951"/>
                    <a:pt x="1092851" y="0"/>
                    <a:pt x="704027" y="0"/>
                  </a:cubicBezTo>
                  <a:close/>
                </a:path>
              </a:pathLst>
            </a:custGeom>
            <a:solidFill>
              <a:srgbClr val="FFF2DF"/>
            </a:solidFill>
          </p:spPr>
          <p:txBody>
            <a:bodyPr/>
            <a:lstStyle/>
            <a:p>
              <a:endParaRPr lang="en-GB"/>
            </a:p>
          </p:txBody>
        </p:sp>
        <p:sp>
          <p:nvSpPr>
            <p:cNvPr id="16" name="TextBox 16"/>
            <p:cNvSpPr txBox="1"/>
            <p:nvPr/>
          </p:nvSpPr>
          <p:spPr>
            <a:xfrm>
              <a:off x="132005" y="28575"/>
              <a:ext cx="1144044" cy="7080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28600" y="723900"/>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LUYỆN TẬP</a:t>
            </a:r>
          </a:p>
        </p:txBody>
      </p:sp>
      <p:sp>
        <p:nvSpPr>
          <p:cNvPr id="23" name="TextBox 23"/>
          <p:cNvSpPr txBox="1"/>
          <p:nvPr/>
        </p:nvSpPr>
        <p:spPr>
          <a:xfrm>
            <a:off x="3733800" y="2095500"/>
            <a:ext cx="11049000" cy="1166986"/>
          </a:xfrm>
          <a:prstGeom prst="rect">
            <a:avLst/>
          </a:prstGeom>
        </p:spPr>
        <p:txBody>
          <a:bodyPr wrap="square" lIns="0" tIns="0" rIns="0" bIns="0" rtlCol="0" anchor="t">
            <a:spAutoFit/>
          </a:bodyPr>
          <a:lstStyle/>
          <a:p>
            <a:pPr algn="just">
              <a:lnSpc>
                <a:spcPts val="4676"/>
              </a:lnSpc>
            </a:pPr>
            <a:r>
              <a:rPr lang="vi-VN" sz="3500" b="0" i="0" u="none" strike="noStrike">
                <a:solidFill>
                  <a:srgbClr val="BF4F14"/>
                </a:solidFill>
                <a:effectLst/>
                <a:latin typeface="Roboto Condensed" panose="02000000000000000000" pitchFamily="2" charset="0"/>
                <a:ea typeface="Roboto Condensed" panose="02000000000000000000" pitchFamily="2" charset="0"/>
                <a:cs typeface="Roboto Condensed" panose="02000000000000000000" pitchFamily="2" charset="0"/>
              </a:rPr>
              <a:t>HS đọc đoạn văn sau và xác định luận điểm, lí lẽ, bằng chứng, cách phân tích bằng chứng được sử dụng trong đoạn văn.</a:t>
            </a:r>
            <a:endParaRPr lang="en-US" sz="35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8" name="Group 8"/>
          <p:cNvGrpSpPr/>
          <p:nvPr/>
        </p:nvGrpSpPr>
        <p:grpSpPr>
          <a:xfrm>
            <a:off x="16182216" y="571500"/>
            <a:ext cx="2105784" cy="1300956"/>
            <a:chOff x="0" y="0"/>
            <a:chExt cx="2807712" cy="1734608"/>
          </a:xfrm>
        </p:grpSpPr>
        <p:sp>
          <p:nvSpPr>
            <p:cNvPr id="9" name="Freeform 9"/>
            <p:cNvSpPr/>
            <p:nvPr/>
          </p:nvSpPr>
          <p:spPr>
            <a:xfrm>
              <a:off x="0" y="0"/>
              <a:ext cx="2807716" cy="1734566"/>
            </a:xfrm>
            <a:custGeom>
              <a:avLst/>
              <a:gdLst/>
              <a:ahLst/>
              <a:cxnLst/>
              <a:rect l="l" t="t" r="r" b="b"/>
              <a:pathLst>
                <a:path w="2807716" h="1734566">
                  <a:moveTo>
                    <a:pt x="0" y="0"/>
                  </a:moveTo>
                  <a:lnTo>
                    <a:pt x="2807716" y="0"/>
                  </a:lnTo>
                  <a:lnTo>
                    <a:pt x="2807716" y="1734566"/>
                  </a:lnTo>
                  <a:lnTo>
                    <a:pt x="0" y="1734566"/>
                  </a:lnTo>
                  <a:lnTo>
                    <a:pt x="0" y="0"/>
                  </a:lnTo>
                  <a:close/>
                </a:path>
              </a:pathLst>
            </a:custGeom>
            <a:blipFill>
              <a:blip r:embed="rId4"/>
              <a:stretch>
                <a:fillRect t="-129" b="-132"/>
              </a:stretch>
            </a:blipFill>
          </p:spPr>
          <p:txBody>
            <a:bodyPr/>
            <a:lstStyle/>
            <a:p>
              <a:endParaRPr lang="en-GB"/>
            </a:p>
          </p:txBody>
        </p:sp>
      </p:grpSp>
      <p:sp>
        <p:nvSpPr>
          <p:cNvPr id="25" name="TextBox 23">
            <a:extLst>
              <a:ext uri="{FF2B5EF4-FFF2-40B4-BE49-F238E27FC236}">
                <a16:creationId xmlns:a16="http://schemas.microsoft.com/office/drawing/2014/main" id="{7A01C0D4-CE91-0D0B-BBB0-506803857E4C}"/>
              </a:ext>
            </a:extLst>
          </p:cNvPr>
          <p:cNvSpPr txBox="1"/>
          <p:nvPr/>
        </p:nvSpPr>
        <p:spPr>
          <a:xfrm>
            <a:off x="1066800" y="3771900"/>
            <a:ext cx="16383000" cy="5971571"/>
          </a:xfrm>
          <a:prstGeom prst="rect">
            <a:avLst/>
          </a:prstGeom>
        </p:spPr>
        <p:txBody>
          <a:bodyPr wrap="square" lIns="0" tIns="0" rIns="0" bIns="0" rtlCol="0" anchor="t">
            <a:spAutoFit/>
          </a:bodyPr>
          <a:lstStyle/>
          <a:p>
            <a:pPr algn="just">
              <a:lnSpc>
                <a:spcPts val="4676"/>
              </a:lnSpc>
            </a:pPr>
            <a:r>
              <a:rPr lang="vi-VN" sz="3000" b="0" i="1" u="none" strike="noStrike">
                <a:solidFill>
                  <a:srgbClr val="BF4F14"/>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GB" sz="3000" b="0" i="1" u="none" strike="noStrike">
                <a:solidFill>
                  <a:srgbClr val="BF4F14"/>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vi-VN" sz="3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Nhân vật để lại ấn tượng nổi bật trong đoạn trích kịch Đổi tên cho xã là ông Nha - Chủ tịch xã, một điển hình tiêu biểu cho kiểu người háo danh, sĩ diện. Là con người, ai cũng có những mong muốn, những kì vọng nhưng nếu những mong muốn không xuất pháp từ thực tế sẽ chỉ là ảo tưởng, có theo đuổi bằng được ảo tưởng đó và tìm cách huyễn hoặc mình thì chẳng khác nào lừa mình, lừa người. Chỉ vì thay đổi cái tên của xã (theo ý chủ quan, cá nhân) mà ông Chủ tịch xã tuyên bố rằng “lịch sử xã ta mở sang một trang mới”, “chấm dứt cái tên nôm na… của một quá khứ tối tăm, nghèo khổ” để “bước vào thời kì mới, thời kì Hùng Tâm giàu mạnh, hạnh phúc, thay trời đổi đất, sắp đặt giang sơn”. C</a:t>
            </a:r>
            <a:r>
              <a:rPr lang="en-GB" sz="3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h</a:t>
            </a:r>
            <a:r>
              <a:rPr lang="vi-VN" sz="3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ính những lời nói đại ngôn, sáo rỗng đã cho thấy ông Chủ tịch xã là người nóng vội, thiếu hiểu biết, kiểu “ếch ngồi đáy giếng”. Ông khao khát thay đổi hoàn cảnh nhưng lại không có phương pháp đúng. Làm gì có chuyện chỉ cần đặt lại cho cái xã cái tên mới thật kêu là mọi việc sẽ thay đổi theo chiều hướng tốt đẹp như một giấc mơ.</a:t>
            </a:r>
            <a:endParaRPr lang="en-US" sz="3000" i="1">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113653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8E0"/>
        </a:solidFill>
        <a:effectLst/>
      </p:bgPr>
    </p:bg>
    <p:spTree>
      <p:nvGrpSpPr>
        <p:cNvPr id="1" name=""/>
        <p:cNvGrpSpPr/>
        <p:nvPr/>
      </p:nvGrpSpPr>
      <p:grpSpPr>
        <a:xfrm>
          <a:off x="0" y="0"/>
          <a:ext cx="0" cy="0"/>
          <a:chOff x="0" y="0"/>
          <a:chExt cx="0" cy="0"/>
        </a:xfrm>
      </p:grpSpPr>
      <p:grpSp>
        <p:nvGrpSpPr>
          <p:cNvPr id="2" name="Group 2"/>
          <p:cNvGrpSpPr/>
          <p:nvPr/>
        </p:nvGrpSpPr>
        <p:grpSpPr>
          <a:xfrm rot="985372">
            <a:off x="-148335" y="8884159"/>
            <a:ext cx="8375107" cy="3205996"/>
            <a:chOff x="0" y="0"/>
            <a:chExt cx="11166809" cy="4274661"/>
          </a:xfrm>
        </p:grpSpPr>
        <p:sp>
          <p:nvSpPr>
            <p:cNvPr id="3" name="Freeform 3"/>
            <p:cNvSpPr/>
            <p:nvPr/>
          </p:nvSpPr>
          <p:spPr>
            <a:xfrm>
              <a:off x="0" y="0"/>
              <a:ext cx="11166856" cy="4274693"/>
            </a:xfrm>
            <a:custGeom>
              <a:avLst/>
              <a:gdLst/>
              <a:ahLst/>
              <a:cxnLst/>
              <a:rect l="l" t="t" r="r" b="b"/>
              <a:pathLst>
                <a:path w="11166856" h="4274693">
                  <a:moveTo>
                    <a:pt x="0" y="0"/>
                  </a:moveTo>
                  <a:lnTo>
                    <a:pt x="11166856" y="0"/>
                  </a:lnTo>
                  <a:lnTo>
                    <a:pt x="11166856" y="4274693"/>
                  </a:lnTo>
                  <a:lnTo>
                    <a:pt x="0" y="4274693"/>
                  </a:lnTo>
                  <a:lnTo>
                    <a:pt x="0" y="0"/>
                  </a:lnTo>
                  <a:close/>
                </a:path>
              </a:pathLst>
            </a:custGeom>
            <a:blipFill>
              <a:blip r:embed="rId4"/>
              <a:stretch>
                <a:fillRect/>
              </a:stretch>
            </a:blipFill>
          </p:spPr>
          <p:txBody>
            <a:bodyPr/>
            <a:lstStyle/>
            <a:p>
              <a:endParaRPr lang="en-GB"/>
            </a:p>
          </p:txBody>
        </p:sp>
      </p:grpSp>
      <p:grpSp>
        <p:nvGrpSpPr>
          <p:cNvPr id="4" name="Group 4"/>
          <p:cNvGrpSpPr/>
          <p:nvPr/>
        </p:nvGrpSpPr>
        <p:grpSpPr>
          <a:xfrm rot="985372">
            <a:off x="-341133" y="-2630433"/>
            <a:ext cx="10704168" cy="4097562"/>
            <a:chOff x="0" y="0"/>
            <a:chExt cx="14272224" cy="5463416"/>
          </a:xfrm>
        </p:grpSpPr>
        <p:sp>
          <p:nvSpPr>
            <p:cNvPr id="5" name="Freeform 5"/>
            <p:cNvSpPr/>
            <p:nvPr/>
          </p:nvSpPr>
          <p:spPr>
            <a:xfrm>
              <a:off x="0" y="0"/>
              <a:ext cx="14272261" cy="5463413"/>
            </a:xfrm>
            <a:custGeom>
              <a:avLst/>
              <a:gdLst/>
              <a:ahLst/>
              <a:cxnLst/>
              <a:rect l="l" t="t" r="r" b="b"/>
              <a:pathLst>
                <a:path w="14272261" h="5463413">
                  <a:moveTo>
                    <a:pt x="0" y="0"/>
                  </a:moveTo>
                  <a:lnTo>
                    <a:pt x="14272261" y="0"/>
                  </a:lnTo>
                  <a:lnTo>
                    <a:pt x="14272261" y="5463413"/>
                  </a:lnTo>
                  <a:lnTo>
                    <a:pt x="0" y="5463413"/>
                  </a:lnTo>
                  <a:lnTo>
                    <a:pt x="0" y="0"/>
                  </a:lnTo>
                  <a:close/>
                </a:path>
              </a:pathLst>
            </a:custGeom>
            <a:blipFill>
              <a:blip r:embed="rId4"/>
              <a:stretch>
                <a:fillRect/>
              </a:stretch>
            </a:blipFill>
          </p:spPr>
          <p:txBody>
            <a:bodyPr/>
            <a:lstStyle/>
            <a:p>
              <a:endParaRPr lang="en-GB"/>
            </a:p>
          </p:txBody>
        </p:sp>
      </p:grpSp>
      <p:grpSp>
        <p:nvGrpSpPr>
          <p:cNvPr id="6" name="Group 6"/>
          <p:cNvGrpSpPr/>
          <p:nvPr/>
        </p:nvGrpSpPr>
        <p:grpSpPr>
          <a:xfrm rot="252948">
            <a:off x="10328123" y="-741789"/>
            <a:ext cx="8923781" cy="1483579"/>
            <a:chOff x="0" y="0"/>
            <a:chExt cx="11898375" cy="1978105"/>
          </a:xfrm>
        </p:grpSpPr>
        <p:sp>
          <p:nvSpPr>
            <p:cNvPr id="7" name="Freeform 7"/>
            <p:cNvSpPr/>
            <p:nvPr/>
          </p:nvSpPr>
          <p:spPr>
            <a:xfrm>
              <a:off x="0" y="0"/>
              <a:ext cx="11898376" cy="1978152"/>
            </a:xfrm>
            <a:custGeom>
              <a:avLst/>
              <a:gdLst/>
              <a:ahLst/>
              <a:cxnLst/>
              <a:rect l="l" t="t" r="r" b="b"/>
              <a:pathLst>
                <a:path w="11898376" h="1978152">
                  <a:moveTo>
                    <a:pt x="0" y="0"/>
                  </a:moveTo>
                  <a:lnTo>
                    <a:pt x="11898376" y="0"/>
                  </a:lnTo>
                  <a:lnTo>
                    <a:pt x="11898376" y="1978152"/>
                  </a:lnTo>
                  <a:lnTo>
                    <a:pt x="0" y="1978152"/>
                  </a:lnTo>
                  <a:lnTo>
                    <a:pt x="0" y="0"/>
                  </a:lnTo>
                  <a:close/>
                </a:path>
              </a:pathLst>
            </a:custGeom>
            <a:blipFill>
              <a:blip r:embed="rId5"/>
              <a:stretch>
                <a:fillRect t="-125" b="-122"/>
              </a:stretch>
            </a:blipFill>
          </p:spPr>
          <p:txBody>
            <a:bodyPr/>
            <a:lstStyle/>
            <a:p>
              <a:endParaRPr lang="en-GB"/>
            </a:p>
          </p:txBody>
        </p:sp>
      </p:grpSp>
      <p:grpSp>
        <p:nvGrpSpPr>
          <p:cNvPr id="8" name="Group 8"/>
          <p:cNvGrpSpPr/>
          <p:nvPr/>
        </p:nvGrpSpPr>
        <p:grpSpPr>
          <a:xfrm rot="-81661">
            <a:off x="11253621" y="9323525"/>
            <a:ext cx="8025172" cy="1406306"/>
            <a:chOff x="0" y="0"/>
            <a:chExt cx="10700229" cy="1875075"/>
          </a:xfrm>
        </p:grpSpPr>
        <p:sp>
          <p:nvSpPr>
            <p:cNvPr id="9" name="Freeform 9"/>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6"/>
              <a:stretch>
                <a:fillRect t="-173" b="-176"/>
              </a:stretch>
            </a:blipFill>
          </p:spPr>
          <p:txBody>
            <a:bodyPr/>
            <a:lstStyle/>
            <a:p>
              <a:endParaRPr lang="en-GB"/>
            </a:p>
          </p:txBody>
        </p:sp>
      </p:grpSp>
      <p:grpSp>
        <p:nvGrpSpPr>
          <p:cNvPr id="10" name="Group 10"/>
          <p:cNvGrpSpPr/>
          <p:nvPr/>
        </p:nvGrpSpPr>
        <p:grpSpPr>
          <a:xfrm>
            <a:off x="5894101" y="9749061"/>
            <a:ext cx="7079663" cy="1075878"/>
            <a:chOff x="0" y="0"/>
            <a:chExt cx="9439551" cy="1434504"/>
          </a:xfrm>
        </p:grpSpPr>
        <p:sp>
          <p:nvSpPr>
            <p:cNvPr id="11" name="Freeform 11"/>
            <p:cNvSpPr/>
            <p:nvPr/>
          </p:nvSpPr>
          <p:spPr>
            <a:xfrm>
              <a:off x="0" y="0"/>
              <a:ext cx="9439529" cy="1434465"/>
            </a:xfrm>
            <a:custGeom>
              <a:avLst/>
              <a:gdLst/>
              <a:ahLst/>
              <a:cxnLst/>
              <a:rect l="l" t="t" r="r" b="b"/>
              <a:pathLst>
                <a:path w="9439529" h="1434465">
                  <a:moveTo>
                    <a:pt x="0" y="0"/>
                  </a:moveTo>
                  <a:lnTo>
                    <a:pt x="9439529" y="0"/>
                  </a:lnTo>
                  <a:lnTo>
                    <a:pt x="9439529" y="1434465"/>
                  </a:lnTo>
                  <a:lnTo>
                    <a:pt x="0" y="1434465"/>
                  </a:lnTo>
                  <a:lnTo>
                    <a:pt x="0" y="0"/>
                  </a:lnTo>
                  <a:close/>
                </a:path>
              </a:pathLst>
            </a:custGeom>
            <a:blipFill>
              <a:blip r:embed="rId7"/>
              <a:stretch>
                <a:fillRect t="-54" b="-56"/>
              </a:stretch>
            </a:blipFill>
          </p:spPr>
          <p:txBody>
            <a:bodyPr/>
            <a:lstStyle/>
            <a:p>
              <a:endParaRPr lang="en-GB"/>
            </a:p>
          </p:txBody>
        </p:sp>
      </p:grpSp>
      <p:sp>
        <p:nvSpPr>
          <p:cNvPr id="12" name="Freeform 12"/>
          <p:cNvSpPr/>
          <p:nvPr/>
        </p:nvSpPr>
        <p:spPr>
          <a:xfrm>
            <a:off x="7282285" y="790174"/>
            <a:ext cx="9103385" cy="8958887"/>
          </a:xfrm>
          <a:custGeom>
            <a:avLst/>
            <a:gdLst/>
            <a:ahLst/>
            <a:cxnLst/>
            <a:rect l="l" t="t" r="r" b="b"/>
            <a:pathLst>
              <a:path w="9103385" h="8958887">
                <a:moveTo>
                  <a:pt x="0" y="0"/>
                </a:moveTo>
                <a:lnTo>
                  <a:pt x="9103385" y="0"/>
                </a:lnTo>
                <a:lnTo>
                  <a:pt x="9103385" y="8958887"/>
                </a:lnTo>
                <a:lnTo>
                  <a:pt x="0" y="8958887"/>
                </a:lnTo>
                <a:lnTo>
                  <a:pt x="0" y="0"/>
                </a:lnTo>
                <a:close/>
              </a:path>
            </a:pathLst>
          </a:custGeom>
          <a:blipFill>
            <a:blip r:embed="rId8"/>
            <a:stretch>
              <a:fillRect/>
            </a:stretch>
          </a:blipFill>
        </p:spPr>
        <p:txBody>
          <a:bodyPr/>
          <a:lstStyle/>
          <a:p>
            <a:endParaRPr lang="en-GB"/>
          </a:p>
        </p:txBody>
      </p:sp>
      <p:sp>
        <p:nvSpPr>
          <p:cNvPr id="13" name="Freeform 13"/>
          <p:cNvSpPr/>
          <p:nvPr/>
        </p:nvSpPr>
        <p:spPr>
          <a:xfrm>
            <a:off x="250470" y="4813374"/>
            <a:ext cx="5643631" cy="5213304"/>
          </a:xfrm>
          <a:custGeom>
            <a:avLst/>
            <a:gdLst/>
            <a:ahLst/>
            <a:cxnLst/>
            <a:rect l="l" t="t" r="r" b="b"/>
            <a:pathLst>
              <a:path w="5643631" h="5213304">
                <a:moveTo>
                  <a:pt x="0" y="0"/>
                </a:moveTo>
                <a:lnTo>
                  <a:pt x="5643631" y="0"/>
                </a:lnTo>
                <a:lnTo>
                  <a:pt x="5643631" y="5213304"/>
                </a:lnTo>
                <a:lnTo>
                  <a:pt x="0" y="52133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4" name="TextBox 14"/>
          <p:cNvSpPr txBox="1"/>
          <p:nvPr/>
        </p:nvSpPr>
        <p:spPr>
          <a:xfrm>
            <a:off x="609600" y="1257300"/>
            <a:ext cx="6098925" cy="2205732"/>
          </a:xfrm>
          <a:prstGeom prst="rect">
            <a:avLst/>
          </a:prstGeom>
        </p:spPr>
        <p:txBody>
          <a:bodyPr wrap="square" lIns="0" tIns="0" rIns="0" bIns="0" rtlCol="0" anchor="t">
            <a:spAutoFit/>
          </a:bodyPr>
          <a:lstStyle/>
          <a:p>
            <a:pPr>
              <a:lnSpc>
                <a:spcPts val="8578"/>
              </a:lnSpc>
            </a:pPr>
            <a:r>
              <a:rPr lang="en-US" sz="7799">
                <a:solidFill>
                  <a:srgbClr val="764A49"/>
                </a:solidFill>
                <a:latin typeface="#9Slide07 SVNRevolution"/>
              </a:rPr>
              <a:t>ĐI TÌM </a:t>
            </a:r>
          </a:p>
          <a:p>
            <a:pPr algn="r">
              <a:lnSpc>
                <a:spcPts val="8578"/>
              </a:lnSpc>
            </a:pPr>
            <a:r>
              <a:rPr lang="en-US" sz="7798">
                <a:solidFill>
                  <a:srgbClr val="764A49"/>
                </a:solidFill>
                <a:latin typeface="#9Slide07 SVNRevolution"/>
              </a:rPr>
              <a:t>MẬT MÃ</a:t>
            </a:r>
          </a:p>
        </p:txBody>
      </p:sp>
      <p:pic>
        <p:nvPicPr>
          <p:cNvPr id="15" name="COUNTDOWN TIMER ( v 679 ) 30 sec with sound music effects 4K">
            <a:hlinkClick r:id="" action="ppaction://media"/>
            <a:extLst>
              <a:ext uri="{FF2B5EF4-FFF2-40B4-BE49-F238E27FC236}">
                <a16:creationId xmlns:a16="http://schemas.microsoft.com/office/drawing/2014/main" id="{E7E4A529-FCB1-2446-4BF0-2FC0D31D192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flipV="1">
            <a:off x="4191000" y="3695700"/>
            <a:ext cx="2209800" cy="1243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521604">
            <a:off x="-849900" y="-728190"/>
            <a:ext cx="7901741" cy="2156508"/>
            <a:chOff x="0" y="0"/>
            <a:chExt cx="10535655" cy="2875345"/>
          </a:xfrm>
        </p:grpSpPr>
        <p:sp>
          <p:nvSpPr>
            <p:cNvPr id="3" name="Freeform 3"/>
            <p:cNvSpPr/>
            <p:nvPr/>
          </p:nvSpPr>
          <p:spPr>
            <a:xfrm>
              <a:off x="0" y="0"/>
              <a:ext cx="10535666" cy="2875407"/>
            </a:xfrm>
            <a:custGeom>
              <a:avLst/>
              <a:gdLst/>
              <a:ahLst/>
              <a:cxnLst/>
              <a:rect l="l" t="t" r="r" b="b"/>
              <a:pathLst>
                <a:path w="10535666" h="2875407">
                  <a:moveTo>
                    <a:pt x="10535666" y="1874647"/>
                  </a:moveTo>
                  <a:cubicBezTo>
                    <a:pt x="10475723" y="1943608"/>
                    <a:pt x="10096247" y="1918716"/>
                    <a:pt x="9936226" y="2139188"/>
                  </a:cubicBezTo>
                  <a:cubicBezTo>
                    <a:pt x="9688323" y="2100580"/>
                    <a:pt x="9472930" y="2109597"/>
                    <a:pt x="9195308" y="2069084"/>
                  </a:cubicBezTo>
                  <a:cubicBezTo>
                    <a:pt x="9041511" y="2191131"/>
                    <a:pt x="9023477" y="1999615"/>
                    <a:pt x="8462645" y="2272157"/>
                  </a:cubicBezTo>
                  <a:cubicBezTo>
                    <a:pt x="8428228" y="2204466"/>
                    <a:pt x="8000747" y="2357120"/>
                    <a:pt x="7598918" y="2490343"/>
                  </a:cubicBezTo>
                  <a:cubicBezTo>
                    <a:pt x="6847840" y="2275586"/>
                    <a:pt x="6371463" y="2409190"/>
                    <a:pt x="5786247" y="2289429"/>
                  </a:cubicBezTo>
                  <a:cubicBezTo>
                    <a:pt x="5100701" y="2398903"/>
                    <a:pt x="5603367" y="2450719"/>
                    <a:pt x="4291711" y="2399157"/>
                  </a:cubicBezTo>
                  <a:cubicBezTo>
                    <a:pt x="4131437" y="2288413"/>
                    <a:pt x="4112006" y="2621661"/>
                    <a:pt x="3581019" y="2457069"/>
                  </a:cubicBezTo>
                  <a:cubicBezTo>
                    <a:pt x="3394329" y="2513965"/>
                    <a:pt x="3142615" y="2600706"/>
                    <a:pt x="3027426" y="2497709"/>
                  </a:cubicBezTo>
                  <a:cubicBezTo>
                    <a:pt x="2877439" y="2390902"/>
                    <a:pt x="2910840" y="2564892"/>
                    <a:pt x="2719324" y="2559812"/>
                  </a:cubicBezTo>
                  <a:cubicBezTo>
                    <a:pt x="2600198" y="2568829"/>
                    <a:pt x="2457069" y="2350008"/>
                    <a:pt x="2371090" y="2474595"/>
                  </a:cubicBezTo>
                  <a:cubicBezTo>
                    <a:pt x="2098802" y="2644267"/>
                    <a:pt x="2146046" y="2500376"/>
                    <a:pt x="1751838" y="2558288"/>
                  </a:cubicBezTo>
                  <a:cubicBezTo>
                    <a:pt x="1131824" y="2631440"/>
                    <a:pt x="857250" y="2268220"/>
                    <a:pt x="193167" y="2388743"/>
                  </a:cubicBezTo>
                  <a:cubicBezTo>
                    <a:pt x="14859" y="2255901"/>
                    <a:pt x="61849" y="2875407"/>
                    <a:pt x="62865" y="743966"/>
                  </a:cubicBezTo>
                  <a:cubicBezTo>
                    <a:pt x="0" y="0"/>
                    <a:pt x="170307" y="560197"/>
                    <a:pt x="1478407" y="386969"/>
                  </a:cubicBezTo>
                  <a:cubicBezTo>
                    <a:pt x="2259076" y="412369"/>
                    <a:pt x="2153031" y="809371"/>
                    <a:pt x="4436237" y="682244"/>
                  </a:cubicBezTo>
                  <a:cubicBezTo>
                    <a:pt x="4733671" y="660273"/>
                    <a:pt x="4619371" y="853440"/>
                    <a:pt x="5731637" y="868299"/>
                  </a:cubicBezTo>
                  <a:cubicBezTo>
                    <a:pt x="6035421" y="885952"/>
                    <a:pt x="6337808" y="1059815"/>
                    <a:pt x="6757924" y="1079754"/>
                  </a:cubicBezTo>
                  <a:cubicBezTo>
                    <a:pt x="7123049" y="1309243"/>
                    <a:pt x="7181469" y="1242060"/>
                    <a:pt x="7668895" y="1356614"/>
                  </a:cubicBezTo>
                  <a:cubicBezTo>
                    <a:pt x="8634603" y="1540510"/>
                    <a:pt x="9237853" y="1276477"/>
                    <a:pt x="10535666" y="1874520"/>
                  </a:cubicBezTo>
                  <a:close/>
                </a:path>
              </a:pathLst>
            </a:custGeom>
            <a:blipFill>
              <a:blip r:embed="rId2"/>
              <a:stretch>
                <a:fillRect l="-493" t="-109098" b="-107368"/>
              </a:stretch>
            </a:blipFill>
          </p:spPr>
          <p:txBody>
            <a:bodyPr/>
            <a:lstStyle/>
            <a:p>
              <a:endParaRPr lang="en-GB"/>
            </a:p>
          </p:txBody>
        </p:sp>
      </p:grpSp>
      <p:grpSp>
        <p:nvGrpSpPr>
          <p:cNvPr id="4" name="Group 4"/>
          <p:cNvGrpSpPr/>
          <p:nvPr/>
        </p:nvGrpSpPr>
        <p:grpSpPr>
          <a:xfrm rot="-81661">
            <a:off x="2092063" y="-472714"/>
            <a:ext cx="8025172" cy="1406306"/>
            <a:chOff x="0" y="0"/>
            <a:chExt cx="10700229" cy="1875075"/>
          </a:xfrm>
        </p:grpSpPr>
        <p:sp>
          <p:nvSpPr>
            <p:cNvPr id="5" name="Freeform 5"/>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3"/>
              <a:stretch>
                <a:fillRect t="-173" b="-176"/>
              </a:stretch>
            </a:blipFill>
          </p:spPr>
          <p:txBody>
            <a:bodyPr/>
            <a:lstStyle/>
            <a:p>
              <a:endParaRPr lang="en-GB"/>
            </a:p>
          </p:txBody>
        </p:sp>
      </p:grpSp>
      <p:grpSp>
        <p:nvGrpSpPr>
          <p:cNvPr id="12" name="Group 12"/>
          <p:cNvGrpSpPr/>
          <p:nvPr/>
        </p:nvGrpSpPr>
        <p:grpSpPr>
          <a:xfrm>
            <a:off x="11509401" y="824993"/>
            <a:ext cx="6558129" cy="6426966"/>
            <a:chOff x="0" y="0"/>
            <a:chExt cx="8744172" cy="8569288"/>
          </a:xfrm>
        </p:grpSpPr>
        <p:sp>
          <p:nvSpPr>
            <p:cNvPr id="13" name="Freeform 13"/>
            <p:cNvSpPr/>
            <p:nvPr/>
          </p:nvSpPr>
          <p:spPr>
            <a:xfrm>
              <a:off x="0" y="0"/>
              <a:ext cx="8744204" cy="8569325"/>
            </a:xfrm>
            <a:custGeom>
              <a:avLst/>
              <a:gdLst/>
              <a:ahLst/>
              <a:cxnLst/>
              <a:rect l="l" t="t" r="r" b="b"/>
              <a:pathLst>
                <a:path w="8744204" h="8569325">
                  <a:moveTo>
                    <a:pt x="0" y="0"/>
                  </a:moveTo>
                  <a:lnTo>
                    <a:pt x="8744204" y="0"/>
                  </a:lnTo>
                  <a:lnTo>
                    <a:pt x="8744204" y="8569325"/>
                  </a:lnTo>
                  <a:lnTo>
                    <a:pt x="0" y="8569325"/>
                  </a:lnTo>
                  <a:lnTo>
                    <a:pt x="0" y="0"/>
                  </a:lnTo>
                  <a:close/>
                </a:path>
              </a:pathLst>
            </a:custGeom>
            <a:solidFill>
              <a:srgbClr val="000000">
                <a:alpha val="0"/>
              </a:srgbClr>
            </a:solidFill>
          </p:spPr>
          <p:txBody>
            <a:bodyPr/>
            <a:lstStyle/>
            <a:p>
              <a:endParaRPr lang="en-GB"/>
            </a:p>
          </p:txBody>
        </p:sp>
      </p:grpSp>
      <p:grpSp>
        <p:nvGrpSpPr>
          <p:cNvPr id="14" name="Group 14"/>
          <p:cNvGrpSpPr/>
          <p:nvPr/>
        </p:nvGrpSpPr>
        <p:grpSpPr>
          <a:xfrm>
            <a:off x="685800" y="-2628900"/>
            <a:ext cx="20832414" cy="20332319"/>
            <a:chOff x="2015" y="28575"/>
            <a:chExt cx="1408054" cy="883498"/>
          </a:xfrm>
        </p:grpSpPr>
        <p:sp>
          <p:nvSpPr>
            <p:cNvPr id="15" name="Freeform 15"/>
            <p:cNvSpPr/>
            <p:nvPr/>
          </p:nvSpPr>
          <p:spPr>
            <a:xfrm>
              <a:off x="2015" y="99273"/>
              <a:ext cx="1408054" cy="812800"/>
            </a:xfrm>
            <a:custGeom>
              <a:avLst/>
              <a:gdLst/>
              <a:ahLst/>
              <a:cxnLst/>
              <a:rect l="l" t="t" r="r" b="b"/>
              <a:pathLst>
                <a:path w="1408054" h="812800">
                  <a:moveTo>
                    <a:pt x="704027" y="0"/>
                  </a:moveTo>
                  <a:cubicBezTo>
                    <a:pt x="315204" y="0"/>
                    <a:pt x="0" y="181951"/>
                    <a:pt x="0" y="406400"/>
                  </a:cubicBezTo>
                  <a:cubicBezTo>
                    <a:pt x="0" y="630849"/>
                    <a:pt x="315204" y="812800"/>
                    <a:pt x="704027" y="812800"/>
                  </a:cubicBezTo>
                  <a:cubicBezTo>
                    <a:pt x="1092851" y="812800"/>
                    <a:pt x="1408054" y="630849"/>
                    <a:pt x="1408054" y="406400"/>
                  </a:cubicBezTo>
                  <a:cubicBezTo>
                    <a:pt x="1408054" y="181951"/>
                    <a:pt x="1092851" y="0"/>
                    <a:pt x="704027" y="0"/>
                  </a:cubicBezTo>
                  <a:close/>
                </a:path>
              </a:pathLst>
            </a:custGeom>
            <a:solidFill>
              <a:srgbClr val="FFF2DF"/>
            </a:solidFill>
          </p:spPr>
          <p:txBody>
            <a:bodyPr/>
            <a:lstStyle/>
            <a:p>
              <a:endParaRPr lang="en-GB"/>
            </a:p>
          </p:txBody>
        </p:sp>
        <p:sp>
          <p:nvSpPr>
            <p:cNvPr id="16" name="TextBox 16"/>
            <p:cNvSpPr txBox="1"/>
            <p:nvPr/>
          </p:nvSpPr>
          <p:spPr>
            <a:xfrm>
              <a:off x="132005" y="28575"/>
              <a:ext cx="1144044" cy="7080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28600" y="723900"/>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LUYỆN TẬP</a:t>
            </a:r>
          </a:p>
        </p:txBody>
      </p:sp>
      <p:grpSp>
        <p:nvGrpSpPr>
          <p:cNvPr id="8" name="Group 8"/>
          <p:cNvGrpSpPr/>
          <p:nvPr/>
        </p:nvGrpSpPr>
        <p:grpSpPr>
          <a:xfrm>
            <a:off x="16182216" y="571500"/>
            <a:ext cx="2105784" cy="1300956"/>
            <a:chOff x="0" y="0"/>
            <a:chExt cx="2807712" cy="1734608"/>
          </a:xfrm>
        </p:grpSpPr>
        <p:sp>
          <p:nvSpPr>
            <p:cNvPr id="9" name="Freeform 9"/>
            <p:cNvSpPr/>
            <p:nvPr/>
          </p:nvSpPr>
          <p:spPr>
            <a:xfrm>
              <a:off x="0" y="0"/>
              <a:ext cx="2807716" cy="1734566"/>
            </a:xfrm>
            <a:custGeom>
              <a:avLst/>
              <a:gdLst/>
              <a:ahLst/>
              <a:cxnLst/>
              <a:rect l="l" t="t" r="r" b="b"/>
              <a:pathLst>
                <a:path w="2807716" h="1734566">
                  <a:moveTo>
                    <a:pt x="0" y="0"/>
                  </a:moveTo>
                  <a:lnTo>
                    <a:pt x="2807716" y="0"/>
                  </a:lnTo>
                  <a:lnTo>
                    <a:pt x="2807716" y="1734566"/>
                  </a:lnTo>
                  <a:lnTo>
                    <a:pt x="0" y="1734566"/>
                  </a:lnTo>
                  <a:lnTo>
                    <a:pt x="0" y="0"/>
                  </a:lnTo>
                  <a:close/>
                </a:path>
              </a:pathLst>
            </a:custGeom>
            <a:blipFill>
              <a:blip r:embed="rId4"/>
              <a:stretch>
                <a:fillRect t="-129" b="-132"/>
              </a:stretch>
            </a:blipFill>
          </p:spPr>
          <p:txBody>
            <a:bodyPr/>
            <a:lstStyle/>
            <a:p>
              <a:endParaRPr lang="en-GB"/>
            </a:p>
          </p:txBody>
        </p:sp>
      </p:grpSp>
      <p:sp>
        <p:nvSpPr>
          <p:cNvPr id="25" name="TextBox 23">
            <a:extLst>
              <a:ext uri="{FF2B5EF4-FFF2-40B4-BE49-F238E27FC236}">
                <a16:creationId xmlns:a16="http://schemas.microsoft.com/office/drawing/2014/main" id="{7A01C0D4-CE91-0D0B-BBB0-506803857E4C}"/>
              </a:ext>
            </a:extLst>
          </p:cNvPr>
          <p:cNvSpPr txBox="1"/>
          <p:nvPr/>
        </p:nvSpPr>
        <p:spPr>
          <a:xfrm>
            <a:off x="4038600" y="2324100"/>
            <a:ext cx="13563600" cy="7178247"/>
          </a:xfrm>
          <a:prstGeom prst="rect">
            <a:avLst/>
          </a:prstGeom>
        </p:spPr>
        <p:txBody>
          <a:bodyPr wrap="square" lIns="0" tIns="0" rIns="0" bIns="0" rtlCol="0" anchor="t">
            <a:spAutoFit/>
          </a:bodyPr>
          <a:lstStyle/>
          <a:p>
            <a:pPr algn="just">
              <a:lnSpc>
                <a:spcPts val="4676"/>
              </a:lnSpc>
            </a:pPr>
            <a:r>
              <a:rPr lang="vi-VN" sz="3000" b="0" i="1" u="none" strike="noStrike">
                <a:solidFill>
                  <a:srgbClr val="BF4F14"/>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GB" sz="3000" b="0" i="1" u="none" strike="noStrike">
                <a:solidFill>
                  <a:srgbClr val="BF4F14"/>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vi-VN" sz="3000" b="1" i="1" u="none" strike="noStrike">
                <a:solidFill>
                  <a:schemeClr val="accent2"/>
                </a:solidFill>
                <a:effectLst/>
                <a:latin typeface="Roboto Condensed" panose="02000000000000000000" pitchFamily="2" charset="0"/>
                <a:ea typeface="Roboto Condensed" panose="02000000000000000000" pitchFamily="2" charset="0"/>
                <a:cs typeface="Roboto Condensed" panose="02000000000000000000" pitchFamily="2" charset="0"/>
              </a:rPr>
              <a:t>Nhân vật để lại ấn tượng nổi bật trong đoạn trích kịch Đổi tên cho xã là ông Nha - Chủ tịch xã, một điển hình tiêu biểu cho kiểu người háo danh, sĩ diện. </a:t>
            </a:r>
            <a:r>
              <a:rPr lang="vi-VN" sz="3000" b="0" i="1" u="none" strike="noStrike">
                <a:solidFill>
                  <a:schemeClr val="accent3"/>
                </a:solidFill>
                <a:effectLst/>
                <a:latin typeface="Roboto Condensed" panose="02000000000000000000" pitchFamily="2" charset="0"/>
                <a:ea typeface="Roboto Condensed" panose="02000000000000000000" pitchFamily="2" charset="0"/>
                <a:cs typeface="Roboto Condensed" panose="02000000000000000000" pitchFamily="2" charset="0"/>
              </a:rPr>
              <a:t>Là con người, ai cũng có những mong muốn, những kì vọng nhưng nếu những mong muốn không xuất pháp từ thực tế sẽ chỉ là ảo tưởng, có theo đuổi bằng được ảo tưởng đó và tìm cách huyễn hoặc mình thì chẳng khác nào lừa mình, lừa người. </a:t>
            </a:r>
            <a:r>
              <a:rPr lang="vi-VN" sz="3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Chỉ vì thay đổi cái tên của xã (theo ý chủ quan, cá nhân) mà ông Chủ tịch xã tuyên bố rằng “lịch sử xã ta mở sang một trang mới”, “chấm dứt cái tên nôm na… của một quá khứ tối tăm, nghèo khổ” để “bước vào thời kì mới, thời kì Hùng Tâm giàu mạnh, hạnh phúc, thay trời đổi đất, sắp đặt giang sơn”. C</a:t>
            </a:r>
            <a:r>
              <a:rPr lang="en-GB" sz="3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h</a:t>
            </a:r>
            <a:r>
              <a:rPr lang="vi-VN" sz="3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ính những lời nói đại ngôn, sáo rỗng đã cho thấy ông Chủ tịch xã là người nóng vội, thiếu hiểu biết, kiểu “ếch ngồi đáy giếng”. Ông khao khát thay đổi hoàn cảnh nhưng lại không có phương pháp đúng. Làm gì có chuyện chỉ cần đặt lại cho cái xã cái tên mới thật kêu là mọi việc sẽ thay đổi theo chiều hướng tốt đẹp như một giấc mơ.</a:t>
            </a:r>
            <a:endParaRPr lang="en-US" sz="3000"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TextBox 5">
            <a:extLst>
              <a:ext uri="{FF2B5EF4-FFF2-40B4-BE49-F238E27FC236}">
                <a16:creationId xmlns:a16="http://schemas.microsoft.com/office/drawing/2014/main" id="{F1A6F407-1708-C07A-94B5-34969CA4E823}"/>
              </a:ext>
            </a:extLst>
          </p:cNvPr>
          <p:cNvSpPr txBox="1"/>
          <p:nvPr/>
        </p:nvSpPr>
        <p:spPr>
          <a:xfrm>
            <a:off x="2133600" y="2324100"/>
            <a:ext cx="1828800" cy="1323439"/>
          </a:xfrm>
          <a:prstGeom prst="rect">
            <a:avLst/>
          </a:prstGeom>
          <a:noFill/>
        </p:spPr>
        <p:txBody>
          <a:bodyPr wrap="square" rtlCol="0">
            <a:spAutoFit/>
          </a:bodyPr>
          <a:lstStyle/>
          <a:p>
            <a:pPr algn="ctr"/>
            <a:r>
              <a:rPr lang="en-GB" sz="4000" b="1">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LUẬN ĐIỂM</a:t>
            </a:r>
          </a:p>
        </p:txBody>
      </p:sp>
      <p:sp>
        <p:nvSpPr>
          <p:cNvPr id="7" name="TextBox 6">
            <a:extLst>
              <a:ext uri="{FF2B5EF4-FFF2-40B4-BE49-F238E27FC236}">
                <a16:creationId xmlns:a16="http://schemas.microsoft.com/office/drawing/2014/main" id="{24C8FA48-2ABD-77B2-2A7C-F0B713F6BEA8}"/>
              </a:ext>
            </a:extLst>
          </p:cNvPr>
          <p:cNvSpPr txBox="1"/>
          <p:nvPr/>
        </p:nvSpPr>
        <p:spPr>
          <a:xfrm>
            <a:off x="2133600" y="4207014"/>
            <a:ext cx="1828800" cy="707886"/>
          </a:xfrm>
          <a:prstGeom prst="rect">
            <a:avLst/>
          </a:prstGeom>
          <a:noFill/>
        </p:spPr>
        <p:txBody>
          <a:bodyPr wrap="square" rtlCol="0">
            <a:spAutoFit/>
          </a:bodyPr>
          <a:lstStyle/>
          <a:p>
            <a:pPr algn="ctr"/>
            <a:r>
              <a:rPr lang="en-GB" sz="4000" b="1">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Lí lẽ</a:t>
            </a:r>
          </a:p>
        </p:txBody>
      </p:sp>
      <p:sp>
        <p:nvSpPr>
          <p:cNvPr id="10" name="TextBox 9">
            <a:extLst>
              <a:ext uri="{FF2B5EF4-FFF2-40B4-BE49-F238E27FC236}">
                <a16:creationId xmlns:a16="http://schemas.microsoft.com/office/drawing/2014/main" id="{E69B2C66-02EC-D1E0-48F4-42297969EB35}"/>
              </a:ext>
            </a:extLst>
          </p:cNvPr>
          <p:cNvSpPr txBox="1"/>
          <p:nvPr/>
        </p:nvSpPr>
        <p:spPr>
          <a:xfrm>
            <a:off x="1905000" y="7277100"/>
            <a:ext cx="1828800" cy="1323439"/>
          </a:xfrm>
          <a:prstGeom prst="rect">
            <a:avLst/>
          </a:prstGeom>
          <a:noFill/>
        </p:spPr>
        <p:txBody>
          <a:bodyPr wrap="square" rtlCol="0">
            <a:spAutoFit/>
          </a:bodyPr>
          <a:lstStyle/>
          <a:p>
            <a:pPr algn="ctr"/>
            <a:r>
              <a:rPr lang="en-GB" sz="4000" b="1">
                <a:latin typeface="Roboto Condensed" panose="02000000000000000000" pitchFamily="2" charset="0"/>
                <a:ea typeface="Roboto Condensed" panose="02000000000000000000" pitchFamily="2" charset="0"/>
                <a:cs typeface="Roboto Condensed" panose="02000000000000000000" pitchFamily="2" charset="0"/>
              </a:rPr>
              <a:t>Bằng chứng</a:t>
            </a:r>
          </a:p>
        </p:txBody>
      </p:sp>
    </p:spTree>
    <p:extLst>
      <p:ext uri="{BB962C8B-B14F-4D97-AF65-F5344CB8AC3E}">
        <p14:creationId xmlns:p14="http://schemas.microsoft.com/office/powerpoint/2010/main" val="495973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521604">
            <a:off x="-849900" y="-728190"/>
            <a:ext cx="7901741" cy="2156508"/>
            <a:chOff x="0" y="0"/>
            <a:chExt cx="10535655" cy="2875345"/>
          </a:xfrm>
        </p:grpSpPr>
        <p:sp>
          <p:nvSpPr>
            <p:cNvPr id="3" name="Freeform 3"/>
            <p:cNvSpPr/>
            <p:nvPr/>
          </p:nvSpPr>
          <p:spPr>
            <a:xfrm>
              <a:off x="0" y="0"/>
              <a:ext cx="10535666" cy="2875407"/>
            </a:xfrm>
            <a:custGeom>
              <a:avLst/>
              <a:gdLst/>
              <a:ahLst/>
              <a:cxnLst/>
              <a:rect l="l" t="t" r="r" b="b"/>
              <a:pathLst>
                <a:path w="10535666" h="2875407">
                  <a:moveTo>
                    <a:pt x="10535666" y="1874647"/>
                  </a:moveTo>
                  <a:cubicBezTo>
                    <a:pt x="10475723" y="1943608"/>
                    <a:pt x="10096247" y="1918716"/>
                    <a:pt x="9936226" y="2139188"/>
                  </a:cubicBezTo>
                  <a:cubicBezTo>
                    <a:pt x="9688323" y="2100580"/>
                    <a:pt x="9472930" y="2109597"/>
                    <a:pt x="9195308" y="2069084"/>
                  </a:cubicBezTo>
                  <a:cubicBezTo>
                    <a:pt x="9041511" y="2191131"/>
                    <a:pt x="9023477" y="1999615"/>
                    <a:pt x="8462645" y="2272157"/>
                  </a:cubicBezTo>
                  <a:cubicBezTo>
                    <a:pt x="8428228" y="2204466"/>
                    <a:pt x="8000747" y="2357120"/>
                    <a:pt x="7598918" y="2490343"/>
                  </a:cubicBezTo>
                  <a:cubicBezTo>
                    <a:pt x="6847840" y="2275586"/>
                    <a:pt x="6371463" y="2409190"/>
                    <a:pt x="5786247" y="2289429"/>
                  </a:cubicBezTo>
                  <a:cubicBezTo>
                    <a:pt x="5100701" y="2398903"/>
                    <a:pt x="5603367" y="2450719"/>
                    <a:pt x="4291711" y="2399157"/>
                  </a:cubicBezTo>
                  <a:cubicBezTo>
                    <a:pt x="4131437" y="2288413"/>
                    <a:pt x="4112006" y="2621661"/>
                    <a:pt x="3581019" y="2457069"/>
                  </a:cubicBezTo>
                  <a:cubicBezTo>
                    <a:pt x="3394329" y="2513965"/>
                    <a:pt x="3142615" y="2600706"/>
                    <a:pt x="3027426" y="2497709"/>
                  </a:cubicBezTo>
                  <a:cubicBezTo>
                    <a:pt x="2877439" y="2390902"/>
                    <a:pt x="2910840" y="2564892"/>
                    <a:pt x="2719324" y="2559812"/>
                  </a:cubicBezTo>
                  <a:cubicBezTo>
                    <a:pt x="2600198" y="2568829"/>
                    <a:pt x="2457069" y="2350008"/>
                    <a:pt x="2371090" y="2474595"/>
                  </a:cubicBezTo>
                  <a:cubicBezTo>
                    <a:pt x="2098802" y="2644267"/>
                    <a:pt x="2146046" y="2500376"/>
                    <a:pt x="1751838" y="2558288"/>
                  </a:cubicBezTo>
                  <a:cubicBezTo>
                    <a:pt x="1131824" y="2631440"/>
                    <a:pt x="857250" y="2268220"/>
                    <a:pt x="193167" y="2388743"/>
                  </a:cubicBezTo>
                  <a:cubicBezTo>
                    <a:pt x="14859" y="2255901"/>
                    <a:pt x="61849" y="2875407"/>
                    <a:pt x="62865" y="743966"/>
                  </a:cubicBezTo>
                  <a:cubicBezTo>
                    <a:pt x="0" y="0"/>
                    <a:pt x="170307" y="560197"/>
                    <a:pt x="1478407" y="386969"/>
                  </a:cubicBezTo>
                  <a:cubicBezTo>
                    <a:pt x="2259076" y="412369"/>
                    <a:pt x="2153031" y="809371"/>
                    <a:pt x="4436237" y="682244"/>
                  </a:cubicBezTo>
                  <a:cubicBezTo>
                    <a:pt x="4733671" y="660273"/>
                    <a:pt x="4619371" y="853440"/>
                    <a:pt x="5731637" y="868299"/>
                  </a:cubicBezTo>
                  <a:cubicBezTo>
                    <a:pt x="6035421" y="885952"/>
                    <a:pt x="6337808" y="1059815"/>
                    <a:pt x="6757924" y="1079754"/>
                  </a:cubicBezTo>
                  <a:cubicBezTo>
                    <a:pt x="7123049" y="1309243"/>
                    <a:pt x="7181469" y="1242060"/>
                    <a:pt x="7668895" y="1356614"/>
                  </a:cubicBezTo>
                  <a:cubicBezTo>
                    <a:pt x="8634603" y="1540510"/>
                    <a:pt x="9237853" y="1276477"/>
                    <a:pt x="10535666" y="1874520"/>
                  </a:cubicBezTo>
                  <a:close/>
                </a:path>
              </a:pathLst>
            </a:custGeom>
            <a:blipFill>
              <a:blip r:embed="rId2"/>
              <a:stretch>
                <a:fillRect l="-493" t="-109098" b="-107368"/>
              </a:stretch>
            </a:blipFill>
          </p:spPr>
          <p:txBody>
            <a:bodyPr/>
            <a:lstStyle/>
            <a:p>
              <a:endParaRPr lang="en-GB"/>
            </a:p>
          </p:txBody>
        </p:sp>
      </p:grpSp>
      <p:grpSp>
        <p:nvGrpSpPr>
          <p:cNvPr id="4" name="Group 4"/>
          <p:cNvGrpSpPr/>
          <p:nvPr/>
        </p:nvGrpSpPr>
        <p:grpSpPr>
          <a:xfrm rot="-81661">
            <a:off x="2092063" y="-472714"/>
            <a:ext cx="8025172" cy="1406306"/>
            <a:chOff x="0" y="0"/>
            <a:chExt cx="10700229" cy="1875075"/>
          </a:xfrm>
        </p:grpSpPr>
        <p:sp>
          <p:nvSpPr>
            <p:cNvPr id="5" name="Freeform 5"/>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3"/>
              <a:stretch>
                <a:fillRect t="-173" b="-176"/>
              </a:stretch>
            </a:blipFill>
          </p:spPr>
          <p:txBody>
            <a:bodyPr/>
            <a:lstStyle/>
            <a:p>
              <a:endParaRPr lang="en-GB"/>
            </a:p>
          </p:txBody>
        </p:sp>
      </p:grpSp>
      <p:grpSp>
        <p:nvGrpSpPr>
          <p:cNvPr id="12" name="Group 12"/>
          <p:cNvGrpSpPr/>
          <p:nvPr/>
        </p:nvGrpSpPr>
        <p:grpSpPr>
          <a:xfrm>
            <a:off x="11509401" y="824993"/>
            <a:ext cx="6558129" cy="6426966"/>
            <a:chOff x="0" y="0"/>
            <a:chExt cx="8744172" cy="8569288"/>
          </a:xfrm>
        </p:grpSpPr>
        <p:sp>
          <p:nvSpPr>
            <p:cNvPr id="13" name="Freeform 13"/>
            <p:cNvSpPr/>
            <p:nvPr/>
          </p:nvSpPr>
          <p:spPr>
            <a:xfrm>
              <a:off x="0" y="0"/>
              <a:ext cx="8744204" cy="8569325"/>
            </a:xfrm>
            <a:custGeom>
              <a:avLst/>
              <a:gdLst/>
              <a:ahLst/>
              <a:cxnLst/>
              <a:rect l="l" t="t" r="r" b="b"/>
              <a:pathLst>
                <a:path w="8744204" h="8569325">
                  <a:moveTo>
                    <a:pt x="0" y="0"/>
                  </a:moveTo>
                  <a:lnTo>
                    <a:pt x="8744204" y="0"/>
                  </a:lnTo>
                  <a:lnTo>
                    <a:pt x="8744204" y="8569325"/>
                  </a:lnTo>
                  <a:lnTo>
                    <a:pt x="0" y="8569325"/>
                  </a:lnTo>
                  <a:lnTo>
                    <a:pt x="0" y="0"/>
                  </a:lnTo>
                  <a:close/>
                </a:path>
              </a:pathLst>
            </a:custGeom>
            <a:solidFill>
              <a:srgbClr val="000000">
                <a:alpha val="0"/>
              </a:srgbClr>
            </a:solidFill>
          </p:spPr>
          <p:txBody>
            <a:bodyPr/>
            <a:lstStyle/>
            <a:p>
              <a:endParaRPr lang="en-GB"/>
            </a:p>
          </p:txBody>
        </p:sp>
      </p:grpSp>
      <p:grpSp>
        <p:nvGrpSpPr>
          <p:cNvPr id="14" name="Group 14"/>
          <p:cNvGrpSpPr/>
          <p:nvPr/>
        </p:nvGrpSpPr>
        <p:grpSpPr>
          <a:xfrm>
            <a:off x="-304800" y="-2933700"/>
            <a:ext cx="20832414" cy="20332319"/>
            <a:chOff x="2015" y="28575"/>
            <a:chExt cx="1408054" cy="883498"/>
          </a:xfrm>
        </p:grpSpPr>
        <p:sp>
          <p:nvSpPr>
            <p:cNvPr id="15" name="Freeform 15"/>
            <p:cNvSpPr/>
            <p:nvPr/>
          </p:nvSpPr>
          <p:spPr>
            <a:xfrm>
              <a:off x="2015" y="99273"/>
              <a:ext cx="1408054" cy="812800"/>
            </a:xfrm>
            <a:custGeom>
              <a:avLst/>
              <a:gdLst/>
              <a:ahLst/>
              <a:cxnLst/>
              <a:rect l="l" t="t" r="r" b="b"/>
              <a:pathLst>
                <a:path w="1408054" h="812800">
                  <a:moveTo>
                    <a:pt x="704027" y="0"/>
                  </a:moveTo>
                  <a:cubicBezTo>
                    <a:pt x="315204" y="0"/>
                    <a:pt x="0" y="181951"/>
                    <a:pt x="0" y="406400"/>
                  </a:cubicBezTo>
                  <a:cubicBezTo>
                    <a:pt x="0" y="630849"/>
                    <a:pt x="315204" y="812800"/>
                    <a:pt x="704027" y="812800"/>
                  </a:cubicBezTo>
                  <a:cubicBezTo>
                    <a:pt x="1092851" y="812800"/>
                    <a:pt x="1408054" y="630849"/>
                    <a:pt x="1408054" y="406400"/>
                  </a:cubicBezTo>
                  <a:cubicBezTo>
                    <a:pt x="1408054" y="181951"/>
                    <a:pt x="1092851" y="0"/>
                    <a:pt x="704027" y="0"/>
                  </a:cubicBezTo>
                  <a:close/>
                </a:path>
              </a:pathLst>
            </a:custGeom>
            <a:solidFill>
              <a:srgbClr val="FFF2DF"/>
            </a:solidFill>
          </p:spPr>
          <p:txBody>
            <a:bodyPr/>
            <a:lstStyle/>
            <a:p>
              <a:endParaRPr lang="en-GB"/>
            </a:p>
          </p:txBody>
        </p:sp>
        <p:sp>
          <p:nvSpPr>
            <p:cNvPr id="16" name="TextBox 16"/>
            <p:cNvSpPr txBox="1"/>
            <p:nvPr/>
          </p:nvSpPr>
          <p:spPr>
            <a:xfrm>
              <a:off x="132005" y="28575"/>
              <a:ext cx="1144044" cy="7080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28600" y="723900"/>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LUYỆN TẬP</a:t>
            </a:r>
          </a:p>
        </p:txBody>
      </p:sp>
      <p:grpSp>
        <p:nvGrpSpPr>
          <p:cNvPr id="8" name="Group 8"/>
          <p:cNvGrpSpPr/>
          <p:nvPr/>
        </p:nvGrpSpPr>
        <p:grpSpPr>
          <a:xfrm>
            <a:off x="2209800" y="7886700"/>
            <a:ext cx="2105784" cy="1300956"/>
            <a:chOff x="0" y="0"/>
            <a:chExt cx="2807712" cy="1734608"/>
          </a:xfrm>
        </p:grpSpPr>
        <p:sp>
          <p:nvSpPr>
            <p:cNvPr id="9" name="Freeform 9"/>
            <p:cNvSpPr/>
            <p:nvPr/>
          </p:nvSpPr>
          <p:spPr>
            <a:xfrm>
              <a:off x="0" y="0"/>
              <a:ext cx="2807716" cy="1734566"/>
            </a:xfrm>
            <a:custGeom>
              <a:avLst/>
              <a:gdLst/>
              <a:ahLst/>
              <a:cxnLst/>
              <a:rect l="l" t="t" r="r" b="b"/>
              <a:pathLst>
                <a:path w="2807716" h="1734566">
                  <a:moveTo>
                    <a:pt x="0" y="0"/>
                  </a:moveTo>
                  <a:lnTo>
                    <a:pt x="2807716" y="0"/>
                  </a:lnTo>
                  <a:lnTo>
                    <a:pt x="2807716" y="1734566"/>
                  </a:lnTo>
                  <a:lnTo>
                    <a:pt x="0" y="1734566"/>
                  </a:lnTo>
                  <a:lnTo>
                    <a:pt x="0" y="0"/>
                  </a:lnTo>
                  <a:close/>
                </a:path>
              </a:pathLst>
            </a:custGeom>
            <a:blipFill>
              <a:blip r:embed="rId4"/>
              <a:stretch>
                <a:fillRect t="-129" b="-132"/>
              </a:stretch>
            </a:blipFill>
          </p:spPr>
          <p:txBody>
            <a:bodyPr/>
            <a:lstStyle/>
            <a:p>
              <a:endParaRPr lang="en-GB"/>
            </a:p>
          </p:txBody>
        </p:sp>
      </p:grpSp>
      <p:sp>
        <p:nvSpPr>
          <p:cNvPr id="25" name="TextBox 23">
            <a:extLst>
              <a:ext uri="{FF2B5EF4-FFF2-40B4-BE49-F238E27FC236}">
                <a16:creationId xmlns:a16="http://schemas.microsoft.com/office/drawing/2014/main" id="{7A01C0D4-CE91-0D0B-BBB0-506803857E4C}"/>
              </a:ext>
            </a:extLst>
          </p:cNvPr>
          <p:cNvSpPr txBox="1"/>
          <p:nvPr/>
        </p:nvSpPr>
        <p:spPr>
          <a:xfrm>
            <a:off x="3962400" y="1943100"/>
            <a:ext cx="13563600" cy="4767331"/>
          </a:xfrm>
          <a:prstGeom prst="rect">
            <a:avLst/>
          </a:prstGeom>
        </p:spPr>
        <p:txBody>
          <a:bodyPr wrap="square" lIns="0" tIns="0" rIns="0" bIns="0" rtlCol="0" anchor="t">
            <a:spAutoFit/>
          </a:bodyPr>
          <a:lstStyle/>
          <a:p>
            <a:pPr algn="just">
              <a:lnSpc>
                <a:spcPts val="4676"/>
              </a:lnSpc>
            </a:pPr>
            <a:r>
              <a:rPr lang="vi-VN" sz="3000" b="0" i="1" u="none" strike="noStrike">
                <a:solidFill>
                  <a:srgbClr val="BF4F14"/>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GB" sz="3000" b="0" i="1" u="none" strike="noStrike">
                <a:solidFill>
                  <a:srgbClr val="BF4F14"/>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vi-VN" sz="3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Chỉ vì thay đổi cái tên của xã (theo ý chủ quan, cá nhân) mà ông Chủ tịch xã tuyên bố rằng “lịch sử xã ta mở sang một trang mới”, “chấm dứt cái tên nôm na… của một quá khứ tối tăm, nghèo khổ” để “bước vào thời kì mới, thời kì Hùng Tâm giàu mạnh, hạnh phúc, thay trời đổi đất, sắp đặt giang sơn”. C</a:t>
            </a:r>
            <a:r>
              <a:rPr lang="en-GB" sz="3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h</a:t>
            </a:r>
            <a:r>
              <a:rPr lang="vi-VN" sz="3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ính những lời nói đại ngôn, sáo rỗng đã cho thấy ông Chủ tịch xã là người nóng vội, thiếu hiểu biết, kiểu “ếch ngồi đáy giếng”. Ông khao khát thay đổi hoàn cảnh nhưng lại không có phương pháp đúng. Làm gì có chuyện chỉ cần đặt lại cho cái xã cái tên mới thật kêu là mọi việc sẽ thay đổi theo chiều hướng tốt đẹp như một giấc mơ.</a:t>
            </a:r>
            <a:endParaRPr lang="en-US" sz="3000"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0" name="TextBox 9">
            <a:extLst>
              <a:ext uri="{FF2B5EF4-FFF2-40B4-BE49-F238E27FC236}">
                <a16:creationId xmlns:a16="http://schemas.microsoft.com/office/drawing/2014/main" id="{E69B2C66-02EC-D1E0-48F4-42297969EB35}"/>
              </a:ext>
            </a:extLst>
          </p:cNvPr>
          <p:cNvSpPr txBox="1"/>
          <p:nvPr/>
        </p:nvSpPr>
        <p:spPr>
          <a:xfrm>
            <a:off x="457200" y="7734300"/>
            <a:ext cx="1828800" cy="1323439"/>
          </a:xfrm>
          <a:prstGeom prst="rect">
            <a:avLst/>
          </a:prstGeom>
          <a:noFill/>
        </p:spPr>
        <p:txBody>
          <a:bodyPr wrap="square" rtlCol="0">
            <a:spAutoFit/>
          </a:bodyPr>
          <a:lstStyle/>
          <a:p>
            <a:pPr algn="ctr"/>
            <a:r>
              <a:rPr lang="en-GB" sz="4000" b="1">
                <a:latin typeface="Roboto Condensed" panose="02000000000000000000" pitchFamily="2" charset="0"/>
                <a:ea typeface="Roboto Condensed" panose="02000000000000000000" pitchFamily="2" charset="0"/>
                <a:cs typeface="Roboto Condensed" panose="02000000000000000000" pitchFamily="2" charset="0"/>
              </a:rPr>
              <a:t>Bằng chứng</a:t>
            </a:r>
          </a:p>
        </p:txBody>
      </p:sp>
      <p:sp>
        <p:nvSpPr>
          <p:cNvPr id="11" name="TextBox 23">
            <a:extLst>
              <a:ext uri="{FF2B5EF4-FFF2-40B4-BE49-F238E27FC236}">
                <a16:creationId xmlns:a16="http://schemas.microsoft.com/office/drawing/2014/main" id="{83EE9778-64CF-629B-0905-CF7B7F6398F0}"/>
              </a:ext>
            </a:extLst>
          </p:cNvPr>
          <p:cNvSpPr txBox="1"/>
          <p:nvPr/>
        </p:nvSpPr>
        <p:spPr>
          <a:xfrm>
            <a:off x="4114800" y="7048500"/>
            <a:ext cx="13563600" cy="2693045"/>
          </a:xfrm>
          <a:prstGeom prst="rect">
            <a:avLst/>
          </a:prstGeom>
          <a:solidFill>
            <a:schemeClr val="accent2">
              <a:lumMod val="20000"/>
              <a:lumOff val="80000"/>
            </a:schemeClr>
          </a:solidFill>
        </p:spPr>
        <p:txBody>
          <a:bodyPr wrap="square" lIns="0" tIns="0" rIns="0" bIns="0" rtlCol="0" anchor="t">
            <a:spAutoFit/>
          </a:bodyPr>
          <a:lstStyle/>
          <a:p>
            <a:pPr marL="285750" indent="-285750" algn="just" rtl="0">
              <a:spcBef>
                <a:spcPts val="0"/>
              </a:spcBef>
              <a:spcAft>
                <a:spcPts val="0"/>
              </a:spcAft>
              <a:buFont typeface="Arial" panose="020B0604020202020204" pitchFamily="34" charset="0"/>
              <a:buChar char="•"/>
            </a:pPr>
            <a:r>
              <a:rPr lang="vi-VN"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Ba câu cuối đưa ra nhận xét, bình luận, khẳng định luận điểm và suy nghĩ của người viết về vấn đề.</a:t>
            </a:r>
            <a:endParaRPr lang="vi-VN" sz="35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285750" indent="-285750" algn="just" rtl="0">
              <a:spcBef>
                <a:spcPts val="0"/>
              </a:spcBef>
              <a:spcAft>
                <a:spcPts val="0"/>
              </a:spcAft>
              <a:buFont typeface="Arial" panose="020B0604020202020204" pitchFamily="34" charset="0"/>
              <a:buChar char="•"/>
            </a:pPr>
            <a:r>
              <a:rPr lang="vi-VN"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Bằng chứng được lựa chọn ít nhưng “tinh”, trích nguyên vẹn những ý cần thiết, gắn liền với mạch văn phân tích tạo nên sự kết nối nhuần nhuyễn giữa việc trích dẫn và phân tích.</a:t>
            </a:r>
            <a:endParaRPr lang="vi-VN" sz="3500" b="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063512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8E0"/>
        </a:solidFill>
        <a:effectLst/>
      </p:bgPr>
    </p:bg>
    <p:spTree>
      <p:nvGrpSpPr>
        <p:cNvPr id="1" name=""/>
        <p:cNvGrpSpPr/>
        <p:nvPr/>
      </p:nvGrpSpPr>
      <p:grpSpPr>
        <a:xfrm>
          <a:off x="0" y="0"/>
          <a:ext cx="0" cy="0"/>
          <a:chOff x="0" y="0"/>
          <a:chExt cx="0" cy="0"/>
        </a:xfrm>
      </p:grpSpPr>
      <p:grpSp>
        <p:nvGrpSpPr>
          <p:cNvPr id="2" name="Group 2"/>
          <p:cNvGrpSpPr/>
          <p:nvPr/>
        </p:nvGrpSpPr>
        <p:grpSpPr>
          <a:xfrm>
            <a:off x="12954000" y="2019300"/>
            <a:ext cx="4931175" cy="4339434"/>
            <a:chOff x="0" y="0"/>
            <a:chExt cx="10352887" cy="9110540"/>
          </a:xfrm>
        </p:grpSpPr>
        <p:sp>
          <p:nvSpPr>
            <p:cNvPr id="3" name="Freeform 3"/>
            <p:cNvSpPr/>
            <p:nvPr/>
          </p:nvSpPr>
          <p:spPr>
            <a:xfrm>
              <a:off x="0" y="0"/>
              <a:ext cx="10352913" cy="9110599"/>
            </a:xfrm>
            <a:custGeom>
              <a:avLst/>
              <a:gdLst/>
              <a:ahLst/>
              <a:cxnLst/>
              <a:rect l="l" t="t" r="r" b="b"/>
              <a:pathLst>
                <a:path w="10352913" h="9110599">
                  <a:moveTo>
                    <a:pt x="0" y="0"/>
                  </a:moveTo>
                  <a:lnTo>
                    <a:pt x="10352913" y="0"/>
                  </a:lnTo>
                  <a:lnTo>
                    <a:pt x="10352913" y="9110599"/>
                  </a:lnTo>
                  <a:lnTo>
                    <a:pt x="0" y="9110599"/>
                  </a:lnTo>
                  <a:lnTo>
                    <a:pt x="0" y="0"/>
                  </a:lnTo>
                  <a:close/>
                </a:path>
              </a:pathLst>
            </a:custGeom>
            <a:blipFill>
              <a:blip r:embed="rId2"/>
              <a:stretch>
                <a:fillRect l="-5" r="-5"/>
              </a:stretch>
            </a:blipFill>
          </p:spPr>
          <p:txBody>
            <a:bodyPr/>
            <a:lstStyle/>
            <a:p>
              <a:endParaRPr lang="en-GB"/>
            </a:p>
          </p:txBody>
        </p:sp>
      </p:grpSp>
      <p:grpSp>
        <p:nvGrpSpPr>
          <p:cNvPr id="4" name="Group 4"/>
          <p:cNvGrpSpPr/>
          <p:nvPr/>
        </p:nvGrpSpPr>
        <p:grpSpPr>
          <a:xfrm rot="-4427468">
            <a:off x="13995511" y="6472140"/>
            <a:ext cx="2869796" cy="6925601"/>
            <a:chOff x="0" y="0"/>
            <a:chExt cx="3826395" cy="9234135"/>
          </a:xfrm>
        </p:grpSpPr>
        <p:sp>
          <p:nvSpPr>
            <p:cNvPr id="5" name="Freeform 5"/>
            <p:cNvSpPr/>
            <p:nvPr/>
          </p:nvSpPr>
          <p:spPr>
            <a:xfrm>
              <a:off x="0" y="0"/>
              <a:ext cx="3826383" cy="9234170"/>
            </a:xfrm>
            <a:custGeom>
              <a:avLst/>
              <a:gdLst/>
              <a:ahLst/>
              <a:cxnLst/>
              <a:rect l="l" t="t" r="r" b="b"/>
              <a:pathLst>
                <a:path w="3826383" h="9234170">
                  <a:moveTo>
                    <a:pt x="0" y="0"/>
                  </a:moveTo>
                  <a:lnTo>
                    <a:pt x="3826383" y="0"/>
                  </a:lnTo>
                  <a:lnTo>
                    <a:pt x="3826383" y="9234170"/>
                  </a:lnTo>
                  <a:lnTo>
                    <a:pt x="0" y="9234170"/>
                  </a:lnTo>
                  <a:lnTo>
                    <a:pt x="0" y="0"/>
                  </a:lnTo>
                  <a:close/>
                </a:path>
              </a:pathLst>
            </a:custGeom>
            <a:blipFill>
              <a:blip r:embed="rId3"/>
              <a:stretch>
                <a:fillRect t="-3" b="-3"/>
              </a:stretch>
            </a:blipFill>
          </p:spPr>
          <p:txBody>
            <a:bodyPr/>
            <a:lstStyle/>
            <a:p>
              <a:endParaRPr lang="en-GB"/>
            </a:p>
          </p:txBody>
        </p:sp>
      </p:grpSp>
      <p:grpSp>
        <p:nvGrpSpPr>
          <p:cNvPr id="6" name="Group 6"/>
          <p:cNvGrpSpPr/>
          <p:nvPr/>
        </p:nvGrpSpPr>
        <p:grpSpPr>
          <a:xfrm rot="936364">
            <a:off x="4533688" y="8170110"/>
            <a:ext cx="9220623" cy="3529660"/>
            <a:chOff x="0" y="0"/>
            <a:chExt cx="12294164" cy="4706213"/>
          </a:xfrm>
        </p:grpSpPr>
        <p:sp>
          <p:nvSpPr>
            <p:cNvPr id="7" name="Freeform 7"/>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4"/>
              <a:stretch>
                <a:fillRect t="-16" b="-15"/>
              </a:stretch>
            </a:blipFill>
          </p:spPr>
          <p:txBody>
            <a:bodyPr/>
            <a:lstStyle/>
            <a:p>
              <a:endParaRPr lang="en-GB"/>
            </a:p>
          </p:txBody>
        </p:sp>
      </p:grpSp>
      <p:grpSp>
        <p:nvGrpSpPr>
          <p:cNvPr id="8" name="Group 8"/>
          <p:cNvGrpSpPr/>
          <p:nvPr/>
        </p:nvGrpSpPr>
        <p:grpSpPr>
          <a:xfrm>
            <a:off x="-3230367" y="8960288"/>
            <a:ext cx="10107511" cy="1949306"/>
            <a:chOff x="0" y="0"/>
            <a:chExt cx="13476681" cy="2599075"/>
          </a:xfrm>
        </p:grpSpPr>
        <p:sp>
          <p:nvSpPr>
            <p:cNvPr id="9" name="Freeform 9"/>
            <p:cNvSpPr/>
            <p:nvPr/>
          </p:nvSpPr>
          <p:spPr>
            <a:xfrm>
              <a:off x="0" y="0"/>
              <a:ext cx="13476732" cy="2599055"/>
            </a:xfrm>
            <a:custGeom>
              <a:avLst/>
              <a:gdLst/>
              <a:ahLst/>
              <a:cxnLst/>
              <a:rect l="l" t="t" r="r" b="b"/>
              <a:pathLst>
                <a:path w="13476732" h="2599055">
                  <a:moveTo>
                    <a:pt x="0" y="0"/>
                  </a:moveTo>
                  <a:lnTo>
                    <a:pt x="13476732" y="0"/>
                  </a:lnTo>
                  <a:lnTo>
                    <a:pt x="13476732" y="2599055"/>
                  </a:lnTo>
                  <a:lnTo>
                    <a:pt x="0" y="2599055"/>
                  </a:lnTo>
                  <a:lnTo>
                    <a:pt x="0" y="0"/>
                  </a:lnTo>
                  <a:close/>
                </a:path>
              </a:pathLst>
            </a:custGeom>
            <a:blipFill>
              <a:blip r:embed="rId5"/>
              <a:stretch>
                <a:fillRect/>
              </a:stretch>
            </a:blipFill>
          </p:spPr>
          <p:txBody>
            <a:bodyPr/>
            <a:lstStyle/>
            <a:p>
              <a:endParaRPr lang="en-GB"/>
            </a:p>
          </p:txBody>
        </p:sp>
      </p:grpSp>
      <p:grpSp>
        <p:nvGrpSpPr>
          <p:cNvPr id="10" name="Group 10"/>
          <p:cNvGrpSpPr/>
          <p:nvPr/>
        </p:nvGrpSpPr>
        <p:grpSpPr>
          <a:xfrm rot="272058">
            <a:off x="6045209" y="8903239"/>
            <a:ext cx="5631313" cy="936206"/>
            <a:chOff x="0" y="0"/>
            <a:chExt cx="7508417" cy="1248275"/>
          </a:xfrm>
        </p:grpSpPr>
        <p:sp>
          <p:nvSpPr>
            <p:cNvPr id="11" name="Freeform 11"/>
            <p:cNvSpPr/>
            <p:nvPr/>
          </p:nvSpPr>
          <p:spPr>
            <a:xfrm>
              <a:off x="0" y="0"/>
              <a:ext cx="7508367" cy="1248283"/>
            </a:xfrm>
            <a:custGeom>
              <a:avLst/>
              <a:gdLst/>
              <a:ahLst/>
              <a:cxnLst/>
              <a:rect l="l" t="t" r="r" b="b"/>
              <a:pathLst>
                <a:path w="7508367" h="1248283">
                  <a:moveTo>
                    <a:pt x="0" y="0"/>
                  </a:moveTo>
                  <a:lnTo>
                    <a:pt x="7508367" y="0"/>
                  </a:lnTo>
                  <a:lnTo>
                    <a:pt x="7508367" y="1248283"/>
                  </a:lnTo>
                  <a:lnTo>
                    <a:pt x="0" y="1248283"/>
                  </a:lnTo>
                  <a:lnTo>
                    <a:pt x="0" y="0"/>
                  </a:lnTo>
                  <a:close/>
                </a:path>
              </a:pathLst>
            </a:custGeom>
            <a:blipFill>
              <a:blip r:embed="rId6"/>
              <a:stretch>
                <a:fillRect t="-125" b="-124"/>
              </a:stretch>
            </a:blipFill>
          </p:spPr>
          <p:txBody>
            <a:bodyPr/>
            <a:lstStyle/>
            <a:p>
              <a:endParaRPr lang="en-GB"/>
            </a:p>
          </p:txBody>
        </p:sp>
      </p:grpSp>
      <p:grpSp>
        <p:nvGrpSpPr>
          <p:cNvPr id="12" name="Group 12"/>
          <p:cNvGrpSpPr/>
          <p:nvPr/>
        </p:nvGrpSpPr>
        <p:grpSpPr>
          <a:xfrm rot="1593320">
            <a:off x="15242648" y="6894821"/>
            <a:ext cx="2004049" cy="2248582"/>
            <a:chOff x="0" y="0"/>
            <a:chExt cx="2672065" cy="2998109"/>
          </a:xfrm>
        </p:grpSpPr>
        <p:sp>
          <p:nvSpPr>
            <p:cNvPr id="13" name="Freeform 13"/>
            <p:cNvSpPr/>
            <p:nvPr/>
          </p:nvSpPr>
          <p:spPr>
            <a:xfrm flipH="1">
              <a:off x="0" y="0"/>
              <a:ext cx="2672080" cy="2998089"/>
            </a:xfrm>
            <a:custGeom>
              <a:avLst/>
              <a:gdLst/>
              <a:ahLst/>
              <a:cxnLst/>
              <a:rect l="l" t="t" r="r" b="b"/>
              <a:pathLst>
                <a:path w="2672080" h="2998089">
                  <a:moveTo>
                    <a:pt x="2672080" y="0"/>
                  </a:moveTo>
                  <a:lnTo>
                    <a:pt x="0" y="0"/>
                  </a:lnTo>
                  <a:lnTo>
                    <a:pt x="0" y="2998089"/>
                  </a:lnTo>
                  <a:lnTo>
                    <a:pt x="2672080" y="2998089"/>
                  </a:lnTo>
                  <a:lnTo>
                    <a:pt x="2672080" y="0"/>
                  </a:lnTo>
                  <a:close/>
                </a:path>
              </a:pathLst>
            </a:custGeom>
            <a:blipFill>
              <a:blip r:embed="rId7"/>
              <a:stretch>
                <a:fillRect b="-1"/>
              </a:stretch>
            </a:blipFill>
          </p:spPr>
          <p:txBody>
            <a:bodyPr/>
            <a:lstStyle/>
            <a:p>
              <a:endParaRPr lang="en-GB"/>
            </a:p>
          </p:txBody>
        </p:sp>
      </p:grpSp>
      <p:grpSp>
        <p:nvGrpSpPr>
          <p:cNvPr id="14" name="Group 14"/>
          <p:cNvGrpSpPr/>
          <p:nvPr/>
        </p:nvGrpSpPr>
        <p:grpSpPr>
          <a:xfrm rot="1499889">
            <a:off x="15622307" y="8249638"/>
            <a:ext cx="1244730" cy="693423"/>
            <a:chOff x="0" y="0"/>
            <a:chExt cx="1659640" cy="924564"/>
          </a:xfrm>
        </p:grpSpPr>
        <p:sp>
          <p:nvSpPr>
            <p:cNvPr id="15" name="Freeform 15"/>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8"/>
              <a:stretch>
                <a:fillRect t="-26" b="-26"/>
              </a:stretch>
            </a:blipFill>
          </p:spPr>
          <p:txBody>
            <a:bodyPr/>
            <a:lstStyle/>
            <a:p>
              <a:endParaRPr lang="en-GB"/>
            </a:p>
          </p:txBody>
        </p:sp>
      </p:grpSp>
      <p:grpSp>
        <p:nvGrpSpPr>
          <p:cNvPr id="16" name="Group 16"/>
          <p:cNvGrpSpPr/>
          <p:nvPr/>
        </p:nvGrpSpPr>
        <p:grpSpPr>
          <a:xfrm>
            <a:off x="861867" y="8282356"/>
            <a:ext cx="3587026" cy="1467420"/>
            <a:chOff x="0" y="0"/>
            <a:chExt cx="4782701" cy="1956560"/>
          </a:xfrm>
        </p:grpSpPr>
        <p:sp>
          <p:nvSpPr>
            <p:cNvPr id="17" name="Freeform 17"/>
            <p:cNvSpPr/>
            <p:nvPr/>
          </p:nvSpPr>
          <p:spPr>
            <a:xfrm>
              <a:off x="0" y="0"/>
              <a:ext cx="4782693" cy="1956562"/>
            </a:xfrm>
            <a:custGeom>
              <a:avLst/>
              <a:gdLst/>
              <a:ahLst/>
              <a:cxnLst/>
              <a:rect l="l" t="t" r="r" b="b"/>
              <a:pathLst>
                <a:path w="4782693" h="1956562">
                  <a:moveTo>
                    <a:pt x="0" y="0"/>
                  </a:moveTo>
                  <a:lnTo>
                    <a:pt x="4782693" y="0"/>
                  </a:lnTo>
                  <a:lnTo>
                    <a:pt x="4782693" y="1956562"/>
                  </a:lnTo>
                  <a:lnTo>
                    <a:pt x="0" y="1956562"/>
                  </a:lnTo>
                  <a:lnTo>
                    <a:pt x="0" y="0"/>
                  </a:lnTo>
                  <a:close/>
                </a:path>
              </a:pathLst>
            </a:custGeom>
            <a:blipFill>
              <a:blip r:embed="rId9"/>
              <a:stretch>
                <a:fillRect t="-178" b="-178"/>
              </a:stretch>
            </a:blipFill>
          </p:spPr>
          <p:txBody>
            <a:bodyPr/>
            <a:lstStyle/>
            <a:p>
              <a:endParaRPr lang="en-GB"/>
            </a:p>
          </p:txBody>
        </p:sp>
      </p:grpSp>
      <p:grpSp>
        <p:nvGrpSpPr>
          <p:cNvPr id="18" name="Group 18"/>
          <p:cNvGrpSpPr/>
          <p:nvPr/>
        </p:nvGrpSpPr>
        <p:grpSpPr>
          <a:xfrm rot="-4427468">
            <a:off x="315999" y="-2845778"/>
            <a:ext cx="2358439" cy="5691556"/>
            <a:chOff x="0" y="0"/>
            <a:chExt cx="3144585" cy="7588741"/>
          </a:xfrm>
        </p:grpSpPr>
        <p:sp>
          <p:nvSpPr>
            <p:cNvPr id="19" name="Freeform 19"/>
            <p:cNvSpPr/>
            <p:nvPr/>
          </p:nvSpPr>
          <p:spPr>
            <a:xfrm>
              <a:off x="0" y="0"/>
              <a:ext cx="3144647" cy="7588758"/>
            </a:xfrm>
            <a:custGeom>
              <a:avLst/>
              <a:gdLst/>
              <a:ahLst/>
              <a:cxnLst/>
              <a:rect l="l" t="t" r="r" b="b"/>
              <a:pathLst>
                <a:path w="3144647" h="7588758">
                  <a:moveTo>
                    <a:pt x="0" y="0"/>
                  </a:moveTo>
                  <a:lnTo>
                    <a:pt x="3144647" y="0"/>
                  </a:lnTo>
                  <a:lnTo>
                    <a:pt x="3144647" y="7588758"/>
                  </a:lnTo>
                  <a:lnTo>
                    <a:pt x="0" y="7588758"/>
                  </a:lnTo>
                  <a:lnTo>
                    <a:pt x="0" y="0"/>
                  </a:lnTo>
                  <a:close/>
                </a:path>
              </a:pathLst>
            </a:custGeom>
            <a:blipFill>
              <a:blip r:embed="rId3"/>
              <a:stretch>
                <a:fillRect t="-3" r="1" b="-3"/>
              </a:stretch>
            </a:blipFill>
          </p:spPr>
          <p:txBody>
            <a:bodyPr/>
            <a:lstStyle/>
            <a:p>
              <a:endParaRPr lang="en-GB"/>
            </a:p>
          </p:txBody>
        </p:sp>
      </p:grpSp>
      <p:grpSp>
        <p:nvGrpSpPr>
          <p:cNvPr id="20" name="Group 20"/>
          <p:cNvGrpSpPr/>
          <p:nvPr/>
        </p:nvGrpSpPr>
        <p:grpSpPr>
          <a:xfrm rot="936364">
            <a:off x="11634360" y="-1764830"/>
            <a:ext cx="9220623" cy="3529660"/>
            <a:chOff x="0" y="0"/>
            <a:chExt cx="12294164" cy="4706213"/>
          </a:xfrm>
        </p:grpSpPr>
        <p:sp>
          <p:nvSpPr>
            <p:cNvPr id="21" name="Freeform 21"/>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4"/>
              <a:stretch>
                <a:fillRect t="-16" b="-15"/>
              </a:stretch>
            </a:blipFill>
          </p:spPr>
          <p:txBody>
            <a:bodyPr/>
            <a:lstStyle/>
            <a:p>
              <a:endParaRPr lang="en-GB"/>
            </a:p>
          </p:txBody>
        </p:sp>
      </p:grpSp>
      <p:grpSp>
        <p:nvGrpSpPr>
          <p:cNvPr id="22" name="Group 22"/>
          <p:cNvGrpSpPr/>
          <p:nvPr/>
        </p:nvGrpSpPr>
        <p:grpSpPr>
          <a:xfrm>
            <a:off x="3971247" y="-702197"/>
            <a:ext cx="8306494" cy="1601967"/>
            <a:chOff x="0" y="0"/>
            <a:chExt cx="11075325" cy="2135956"/>
          </a:xfrm>
        </p:grpSpPr>
        <p:sp>
          <p:nvSpPr>
            <p:cNvPr id="23" name="Freeform 23"/>
            <p:cNvSpPr/>
            <p:nvPr/>
          </p:nvSpPr>
          <p:spPr>
            <a:xfrm>
              <a:off x="0" y="0"/>
              <a:ext cx="11075289" cy="2136013"/>
            </a:xfrm>
            <a:custGeom>
              <a:avLst/>
              <a:gdLst/>
              <a:ahLst/>
              <a:cxnLst/>
              <a:rect l="l" t="t" r="r" b="b"/>
              <a:pathLst>
                <a:path w="11075289" h="2136013">
                  <a:moveTo>
                    <a:pt x="0" y="0"/>
                  </a:moveTo>
                  <a:lnTo>
                    <a:pt x="11075289" y="0"/>
                  </a:lnTo>
                  <a:lnTo>
                    <a:pt x="11075289" y="2136013"/>
                  </a:lnTo>
                  <a:lnTo>
                    <a:pt x="0" y="2136013"/>
                  </a:lnTo>
                  <a:lnTo>
                    <a:pt x="0" y="0"/>
                  </a:lnTo>
                  <a:close/>
                </a:path>
              </a:pathLst>
            </a:custGeom>
            <a:blipFill>
              <a:blip r:embed="rId5"/>
              <a:stretch>
                <a:fillRect b="2"/>
              </a:stretch>
            </a:blipFill>
          </p:spPr>
          <p:txBody>
            <a:bodyPr/>
            <a:lstStyle/>
            <a:p>
              <a:endParaRPr lang="en-GB"/>
            </a:p>
          </p:txBody>
        </p:sp>
      </p:grpSp>
      <p:grpSp>
        <p:nvGrpSpPr>
          <p:cNvPr id="24" name="Group 24"/>
          <p:cNvGrpSpPr/>
          <p:nvPr/>
        </p:nvGrpSpPr>
        <p:grpSpPr>
          <a:xfrm>
            <a:off x="674712" y="2041571"/>
            <a:ext cx="12736488" cy="6832905"/>
            <a:chOff x="0" y="0"/>
            <a:chExt cx="15185597" cy="9110540"/>
          </a:xfrm>
        </p:grpSpPr>
        <p:sp>
          <p:nvSpPr>
            <p:cNvPr id="25" name="Freeform 25"/>
            <p:cNvSpPr/>
            <p:nvPr/>
          </p:nvSpPr>
          <p:spPr>
            <a:xfrm>
              <a:off x="0" y="0"/>
              <a:ext cx="15185623" cy="9110599"/>
            </a:xfrm>
            <a:custGeom>
              <a:avLst/>
              <a:gdLst/>
              <a:ahLst/>
              <a:cxnLst/>
              <a:rect l="l" t="t" r="r" b="b"/>
              <a:pathLst>
                <a:path w="15185623" h="9110599">
                  <a:moveTo>
                    <a:pt x="0" y="0"/>
                  </a:moveTo>
                  <a:lnTo>
                    <a:pt x="15185623" y="0"/>
                  </a:lnTo>
                  <a:lnTo>
                    <a:pt x="15185623" y="9110599"/>
                  </a:lnTo>
                  <a:lnTo>
                    <a:pt x="0" y="9110599"/>
                  </a:lnTo>
                  <a:lnTo>
                    <a:pt x="0" y="0"/>
                  </a:lnTo>
                  <a:close/>
                </a:path>
              </a:pathLst>
            </a:custGeom>
            <a:blipFill>
              <a:blip r:embed="rId10"/>
              <a:stretch>
                <a:fillRect t="-23332" b="-23331"/>
              </a:stretch>
            </a:blipFill>
          </p:spPr>
          <p:txBody>
            <a:bodyPr/>
            <a:lstStyle/>
            <a:p>
              <a:endParaRPr lang="en-GB"/>
            </a:p>
          </p:txBody>
        </p:sp>
      </p:grpSp>
      <p:sp>
        <p:nvSpPr>
          <p:cNvPr id="26" name="TextBox 26"/>
          <p:cNvSpPr txBox="1"/>
          <p:nvPr/>
        </p:nvSpPr>
        <p:spPr>
          <a:xfrm>
            <a:off x="749415" y="906142"/>
            <a:ext cx="16403844" cy="1009581"/>
          </a:xfrm>
          <a:prstGeom prst="rect">
            <a:avLst/>
          </a:prstGeom>
        </p:spPr>
        <p:txBody>
          <a:bodyPr lIns="0" tIns="0" rIns="0" bIns="0" rtlCol="0" anchor="t">
            <a:spAutoFit/>
          </a:bodyPr>
          <a:lstStyle/>
          <a:p>
            <a:pPr algn="ctr">
              <a:lnSpc>
                <a:spcPts val="8398"/>
              </a:lnSpc>
            </a:pPr>
            <a:r>
              <a:rPr lang="en-US" sz="5998">
                <a:solidFill>
                  <a:srgbClr val="70422C"/>
                </a:solidFill>
                <a:latin typeface="Fraunces Bold"/>
              </a:rPr>
              <a:t>IV. VẬN DỤNG</a:t>
            </a:r>
          </a:p>
        </p:txBody>
      </p:sp>
      <p:sp>
        <p:nvSpPr>
          <p:cNvPr id="27" name="TextBox 27"/>
          <p:cNvSpPr txBox="1"/>
          <p:nvPr/>
        </p:nvSpPr>
        <p:spPr>
          <a:xfrm>
            <a:off x="1905000" y="3009900"/>
            <a:ext cx="9901490" cy="5626540"/>
          </a:xfrm>
          <a:prstGeom prst="rect">
            <a:avLst/>
          </a:prstGeom>
        </p:spPr>
        <p:txBody>
          <a:bodyPr wrap="square" lIns="0" tIns="0" rIns="0" bIns="0" rtlCol="0" anchor="t">
            <a:spAutoFit/>
          </a:bodyPr>
          <a:lstStyle/>
          <a:p>
            <a:pPr marL="884974" lvl="1" indent="-442487" algn="just">
              <a:lnSpc>
                <a:spcPts val="4918"/>
              </a:lnSpc>
              <a:buFont typeface="Arial"/>
              <a:buChar char="•"/>
            </a:pPr>
            <a:r>
              <a:rPr lang="en-US" sz="3200">
                <a:solidFill>
                  <a:srgbClr val="545352"/>
                </a:solidFill>
                <a:latin typeface="Roboto Condensed Bold"/>
              </a:rPr>
              <a:t>Viết đoạn văn triển khai 1 ý đã xây dựng trong dàn ý Phân tích đoạn trích “Đổi tên cho xã” (Từ vở kịch “Bệnh sĩ” của Lưu Quang Vũ).</a:t>
            </a:r>
          </a:p>
          <a:p>
            <a:pPr marL="884974" lvl="1" indent="-442487" algn="just">
              <a:lnSpc>
                <a:spcPts val="4918"/>
              </a:lnSpc>
              <a:buFont typeface="Arial"/>
              <a:buChar char="•"/>
            </a:pPr>
            <a:r>
              <a:rPr lang="en-US" sz="3200">
                <a:solidFill>
                  <a:srgbClr val="545352"/>
                </a:solidFill>
                <a:latin typeface="Roboto Condensed"/>
              </a:rPr>
              <a:t> HS thực hiện nhiệm vụ theo dãy bàn, mỗi dãy thực hiện triển khai 1 ý.</a:t>
            </a:r>
          </a:p>
          <a:p>
            <a:pPr marL="884974" lvl="1" indent="-442487" algn="just">
              <a:lnSpc>
                <a:spcPts val="4918"/>
              </a:lnSpc>
              <a:buFont typeface="Arial"/>
              <a:buChar char="•"/>
            </a:pPr>
            <a:r>
              <a:rPr lang="en-US" sz="3200">
                <a:solidFill>
                  <a:srgbClr val="545352"/>
                </a:solidFill>
                <a:latin typeface="Roboto Condensed"/>
              </a:rPr>
              <a:t>VD: </a:t>
            </a:r>
          </a:p>
          <a:p>
            <a:pPr algn="just">
              <a:lnSpc>
                <a:spcPts val="4918"/>
              </a:lnSpc>
            </a:pPr>
            <a:r>
              <a:rPr lang="en-US" sz="3200">
                <a:solidFill>
                  <a:srgbClr val="545352"/>
                </a:solidFill>
                <a:latin typeface="Roboto Condensed"/>
              </a:rPr>
              <a:t>+ Dãy 1: HS viết mở bài và kết bài</a:t>
            </a:r>
          </a:p>
          <a:p>
            <a:pPr algn="just">
              <a:lnSpc>
                <a:spcPts val="4918"/>
              </a:lnSpc>
            </a:pPr>
            <a:r>
              <a:rPr lang="en-US" sz="3200">
                <a:solidFill>
                  <a:srgbClr val="545352"/>
                </a:solidFill>
                <a:latin typeface="Roboto Condensed"/>
              </a:rPr>
              <a:t>+ Dãy 2: HS viết phân tích 1 ý nội dung</a:t>
            </a:r>
          </a:p>
          <a:p>
            <a:pPr algn="just">
              <a:lnSpc>
                <a:spcPts val="4918"/>
              </a:lnSpc>
            </a:pPr>
            <a:r>
              <a:rPr lang="en-US" sz="3200">
                <a:solidFill>
                  <a:srgbClr val="545352"/>
                </a:solidFill>
                <a:latin typeface="Roboto Condensed"/>
              </a:rPr>
              <a:t>+ Dãy 3: HS viết phân tích 1 ý nghệ thuật</a:t>
            </a:r>
          </a:p>
        </p:txBody>
      </p:sp>
      <p:sp>
        <p:nvSpPr>
          <p:cNvPr id="28" name="TextBox 28"/>
          <p:cNvSpPr txBox="1"/>
          <p:nvPr/>
        </p:nvSpPr>
        <p:spPr>
          <a:xfrm>
            <a:off x="12115800" y="3695700"/>
            <a:ext cx="6755755" cy="1199885"/>
          </a:xfrm>
          <a:prstGeom prst="rect">
            <a:avLst/>
          </a:prstGeom>
        </p:spPr>
        <p:txBody>
          <a:bodyPr lIns="0" tIns="0" rIns="0" bIns="0" rtlCol="0" anchor="t">
            <a:spAutoFit/>
          </a:bodyPr>
          <a:lstStyle/>
          <a:p>
            <a:pPr algn="ctr">
              <a:lnSpc>
                <a:spcPts val="4799"/>
              </a:lnSpc>
            </a:pPr>
            <a:r>
              <a:rPr lang="en-US" sz="3999">
                <a:solidFill>
                  <a:srgbClr val="70422C"/>
                </a:solidFill>
                <a:latin typeface="Roboto Condensed Bold"/>
              </a:rPr>
              <a:t>HS thực hiện cá nhân </a:t>
            </a:r>
          </a:p>
          <a:p>
            <a:pPr algn="ctr">
              <a:lnSpc>
                <a:spcPts val="4799"/>
              </a:lnSpc>
            </a:pPr>
            <a:r>
              <a:rPr lang="en-US" sz="3999">
                <a:solidFill>
                  <a:srgbClr val="70422C"/>
                </a:solidFill>
                <a:latin typeface="Roboto Condensed Bold"/>
              </a:rPr>
              <a:t>Thời gian: 10 phút </a:t>
            </a:r>
          </a:p>
        </p:txBody>
      </p:sp>
      <p:grpSp>
        <p:nvGrpSpPr>
          <p:cNvPr id="29" name="Group 29"/>
          <p:cNvGrpSpPr/>
          <p:nvPr/>
        </p:nvGrpSpPr>
        <p:grpSpPr>
          <a:xfrm rot="1376042">
            <a:off x="-520288" y="-322248"/>
            <a:ext cx="2539407" cy="3780755"/>
            <a:chOff x="0" y="0"/>
            <a:chExt cx="3385876" cy="5041007"/>
          </a:xfrm>
        </p:grpSpPr>
        <p:sp>
          <p:nvSpPr>
            <p:cNvPr id="30" name="Freeform 30"/>
            <p:cNvSpPr/>
            <p:nvPr/>
          </p:nvSpPr>
          <p:spPr>
            <a:xfrm>
              <a:off x="0" y="0"/>
              <a:ext cx="3385820" cy="5041011"/>
            </a:xfrm>
            <a:custGeom>
              <a:avLst/>
              <a:gdLst/>
              <a:ahLst/>
              <a:cxnLst/>
              <a:rect l="l" t="t" r="r" b="b"/>
              <a:pathLst>
                <a:path w="3385820" h="5041011">
                  <a:moveTo>
                    <a:pt x="0" y="0"/>
                  </a:moveTo>
                  <a:lnTo>
                    <a:pt x="3385820" y="0"/>
                  </a:lnTo>
                  <a:lnTo>
                    <a:pt x="3385820" y="5041011"/>
                  </a:lnTo>
                  <a:lnTo>
                    <a:pt x="0" y="5041011"/>
                  </a:lnTo>
                  <a:lnTo>
                    <a:pt x="0" y="0"/>
                  </a:lnTo>
                  <a:close/>
                </a:path>
              </a:pathLst>
            </a:custGeom>
            <a:blipFill>
              <a:blip r:embed="rId11"/>
              <a:stretch>
                <a:fillRect l="-22" r="-24"/>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6334715">
            <a:off x="12743187" y="-4104107"/>
            <a:ext cx="5333561" cy="9357124"/>
            <a:chOff x="0" y="0"/>
            <a:chExt cx="7111415" cy="12476165"/>
          </a:xfrm>
        </p:grpSpPr>
        <p:sp>
          <p:nvSpPr>
            <p:cNvPr id="3" name="Freeform 3"/>
            <p:cNvSpPr/>
            <p:nvPr/>
          </p:nvSpPr>
          <p:spPr>
            <a:xfrm>
              <a:off x="0" y="0"/>
              <a:ext cx="7111365" cy="12476226"/>
            </a:xfrm>
            <a:custGeom>
              <a:avLst/>
              <a:gdLst/>
              <a:ahLst/>
              <a:cxnLst/>
              <a:rect l="l" t="t" r="r" b="b"/>
              <a:pathLst>
                <a:path w="7111365" h="12476226">
                  <a:moveTo>
                    <a:pt x="0" y="0"/>
                  </a:moveTo>
                  <a:lnTo>
                    <a:pt x="7111365" y="0"/>
                  </a:lnTo>
                  <a:lnTo>
                    <a:pt x="7111365" y="12476226"/>
                  </a:lnTo>
                  <a:lnTo>
                    <a:pt x="0" y="12476226"/>
                  </a:lnTo>
                  <a:lnTo>
                    <a:pt x="0" y="0"/>
                  </a:lnTo>
                  <a:close/>
                </a:path>
              </a:pathLst>
            </a:custGeom>
            <a:blipFill>
              <a:blip r:embed="rId2"/>
              <a:stretch>
                <a:fillRect l="-1" r="-2"/>
              </a:stretch>
            </a:blipFill>
          </p:spPr>
          <p:txBody>
            <a:bodyPr/>
            <a:lstStyle/>
            <a:p>
              <a:endParaRPr lang="en-GB"/>
            </a:p>
          </p:txBody>
        </p:sp>
      </p:grpSp>
      <p:grpSp>
        <p:nvGrpSpPr>
          <p:cNvPr id="4" name="Group 4"/>
          <p:cNvGrpSpPr/>
          <p:nvPr/>
        </p:nvGrpSpPr>
        <p:grpSpPr>
          <a:xfrm rot="-516261">
            <a:off x="10719011" y="8029497"/>
            <a:ext cx="9381912" cy="4679229"/>
            <a:chOff x="0" y="0"/>
            <a:chExt cx="12509216" cy="6238972"/>
          </a:xfrm>
        </p:grpSpPr>
        <p:sp>
          <p:nvSpPr>
            <p:cNvPr id="5" name="Freeform 5"/>
            <p:cNvSpPr/>
            <p:nvPr/>
          </p:nvSpPr>
          <p:spPr>
            <a:xfrm>
              <a:off x="0" y="0"/>
              <a:ext cx="12509246" cy="6239002"/>
            </a:xfrm>
            <a:custGeom>
              <a:avLst/>
              <a:gdLst/>
              <a:ahLst/>
              <a:cxnLst/>
              <a:rect l="l" t="t" r="r" b="b"/>
              <a:pathLst>
                <a:path w="12509246" h="6239002">
                  <a:moveTo>
                    <a:pt x="0" y="0"/>
                  </a:moveTo>
                  <a:lnTo>
                    <a:pt x="12509246" y="0"/>
                  </a:lnTo>
                  <a:lnTo>
                    <a:pt x="12509246" y="6239002"/>
                  </a:lnTo>
                  <a:lnTo>
                    <a:pt x="0" y="6239002"/>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rot="-2932527">
            <a:off x="-2665468" y="6431372"/>
            <a:ext cx="5952082" cy="9373358"/>
            <a:chOff x="0" y="0"/>
            <a:chExt cx="7936109" cy="12497811"/>
          </a:xfrm>
        </p:grpSpPr>
        <p:sp>
          <p:nvSpPr>
            <p:cNvPr id="7" name="Freeform 7"/>
            <p:cNvSpPr/>
            <p:nvPr/>
          </p:nvSpPr>
          <p:spPr>
            <a:xfrm>
              <a:off x="0" y="0"/>
              <a:ext cx="7936103" cy="12497816"/>
            </a:xfrm>
            <a:custGeom>
              <a:avLst/>
              <a:gdLst/>
              <a:ahLst/>
              <a:cxnLst/>
              <a:rect l="l" t="t" r="r" b="b"/>
              <a:pathLst>
                <a:path w="7936103" h="12497816">
                  <a:moveTo>
                    <a:pt x="0" y="0"/>
                  </a:moveTo>
                  <a:lnTo>
                    <a:pt x="7936103" y="0"/>
                  </a:lnTo>
                  <a:lnTo>
                    <a:pt x="7936103" y="12497816"/>
                  </a:lnTo>
                  <a:lnTo>
                    <a:pt x="0" y="12497816"/>
                  </a:lnTo>
                  <a:lnTo>
                    <a:pt x="0" y="0"/>
                  </a:lnTo>
                  <a:close/>
                </a:path>
              </a:pathLst>
            </a:custGeom>
            <a:blipFill>
              <a:blip r:embed="rId4"/>
              <a:stretch>
                <a:fillRect l="-207" r="-207"/>
              </a:stretch>
            </a:blipFill>
          </p:spPr>
          <p:txBody>
            <a:bodyPr/>
            <a:lstStyle/>
            <a:p>
              <a:endParaRPr lang="en-GB"/>
            </a:p>
          </p:txBody>
        </p:sp>
      </p:grpSp>
      <p:grpSp>
        <p:nvGrpSpPr>
          <p:cNvPr id="8" name="Group 8"/>
          <p:cNvGrpSpPr/>
          <p:nvPr/>
        </p:nvGrpSpPr>
        <p:grpSpPr>
          <a:xfrm rot="1593320">
            <a:off x="809868" y="449567"/>
            <a:ext cx="2004049" cy="2248582"/>
            <a:chOff x="0" y="0"/>
            <a:chExt cx="2672065" cy="2998109"/>
          </a:xfrm>
        </p:grpSpPr>
        <p:sp>
          <p:nvSpPr>
            <p:cNvPr id="9" name="Freeform 9"/>
            <p:cNvSpPr/>
            <p:nvPr/>
          </p:nvSpPr>
          <p:spPr>
            <a:xfrm flipH="1">
              <a:off x="0" y="0"/>
              <a:ext cx="2672080" cy="2998089"/>
            </a:xfrm>
            <a:custGeom>
              <a:avLst/>
              <a:gdLst/>
              <a:ahLst/>
              <a:cxnLst/>
              <a:rect l="l" t="t" r="r" b="b"/>
              <a:pathLst>
                <a:path w="2672080" h="2998089">
                  <a:moveTo>
                    <a:pt x="2672080" y="0"/>
                  </a:moveTo>
                  <a:lnTo>
                    <a:pt x="0" y="0"/>
                  </a:lnTo>
                  <a:lnTo>
                    <a:pt x="0" y="2998089"/>
                  </a:lnTo>
                  <a:lnTo>
                    <a:pt x="2672080" y="2998089"/>
                  </a:lnTo>
                  <a:lnTo>
                    <a:pt x="2672080" y="0"/>
                  </a:lnTo>
                  <a:close/>
                </a:path>
              </a:pathLst>
            </a:custGeom>
            <a:blipFill>
              <a:blip r:embed="rId5"/>
              <a:stretch>
                <a:fillRect b="-1"/>
              </a:stretch>
            </a:blipFill>
          </p:spPr>
          <p:txBody>
            <a:bodyPr/>
            <a:lstStyle/>
            <a:p>
              <a:endParaRPr lang="en-GB"/>
            </a:p>
          </p:txBody>
        </p:sp>
      </p:grpSp>
      <p:grpSp>
        <p:nvGrpSpPr>
          <p:cNvPr id="10" name="Group 10"/>
          <p:cNvGrpSpPr/>
          <p:nvPr/>
        </p:nvGrpSpPr>
        <p:grpSpPr>
          <a:xfrm rot="831243">
            <a:off x="1304283" y="1861599"/>
            <a:ext cx="1015219" cy="565565"/>
            <a:chOff x="0" y="0"/>
            <a:chExt cx="1353625" cy="754087"/>
          </a:xfrm>
        </p:grpSpPr>
        <p:sp>
          <p:nvSpPr>
            <p:cNvPr id="11" name="Freeform 11"/>
            <p:cNvSpPr/>
            <p:nvPr/>
          </p:nvSpPr>
          <p:spPr>
            <a:xfrm>
              <a:off x="0" y="0"/>
              <a:ext cx="1353566" cy="754126"/>
            </a:xfrm>
            <a:custGeom>
              <a:avLst/>
              <a:gdLst/>
              <a:ahLst/>
              <a:cxnLst/>
              <a:rect l="l" t="t" r="r" b="b"/>
              <a:pathLst>
                <a:path w="1353566" h="754126">
                  <a:moveTo>
                    <a:pt x="0" y="0"/>
                  </a:moveTo>
                  <a:lnTo>
                    <a:pt x="1353566" y="0"/>
                  </a:lnTo>
                  <a:lnTo>
                    <a:pt x="1353566" y="754126"/>
                  </a:lnTo>
                  <a:lnTo>
                    <a:pt x="0" y="754126"/>
                  </a:lnTo>
                  <a:lnTo>
                    <a:pt x="0" y="0"/>
                  </a:lnTo>
                  <a:close/>
                </a:path>
              </a:pathLst>
            </a:custGeom>
            <a:blipFill>
              <a:blip r:embed="rId6"/>
              <a:stretch>
                <a:fillRect t="-26" r="-4" b="-20"/>
              </a:stretch>
            </a:blipFill>
          </p:spPr>
          <p:txBody>
            <a:bodyPr/>
            <a:lstStyle/>
            <a:p>
              <a:endParaRPr lang="en-GB"/>
            </a:p>
          </p:txBody>
        </p:sp>
      </p:grpSp>
      <p:sp>
        <p:nvSpPr>
          <p:cNvPr id="12" name="TextBox 12"/>
          <p:cNvSpPr txBox="1"/>
          <p:nvPr/>
        </p:nvSpPr>
        <p:spPr>
          <a:xfrm>
            <a:off x="1269747" y="3578073"/>
            <a:ext cx="15674274" cy="1330278"/>
          </a:xfrm>
          <a:prstGeom prst="rect">
            <a:avLst/>
          </a:prstGeom>
        </p:spPr>
        <p:txBody>
          <a:bodyPr lIns="0" tIns="0" rIns="0" bIns="0" rtlCol="0" anchor="t">
            <a:spAutoFit/>
          </a:bodyPr>
          <a:lstStyle/>
          <a:p>
            <a:pPr algn="ctr">
              <a:lnSpc>
                <a:spcPts val="9999"/>
              </a:lnSpc>
            </a:pPr>
            <a:r>
              <a:rPr lang="en-US" sz="9999">
                <a:solidFill>
                  <a:srgbClr val="A37F61"/>
                </a:solidFill>
                <a:latin typeface="Fraunces"/>
              </a:rPr>
              <a:t>Xin chào và hẹn gặp lại!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8E0"/>
        </a:solidFill>
        <a:effectLst/>
      </p:bgPr>
    </p:bg>
    <p:spTree>
      <p:nvGrpSpPr>
        <p:cNvPr id="1" name=""/>
        <p:cNvGrpSpPr/>
        <p:nvPr/>
      </p:nvGrpSpPr>
      <p:grpSpPr>
        <a:xfrm>
          <a:off x="0" y="0"/>
          <a:ext cx="0" cy="0"/>
          <a:chOff x="0" y="0"/>
          <a:chExt cx="0" cy="0"/>
        </a:xfrm>
      </p:grpSpPr>
      <p:grpSp>
        <p:nvGrpSpPr>
          <p:cNvPr id="2" name="Group 2"/>
          <p:cNvGrpSpPr/>
          <p:nvPr/>
        </p:nvGrpSpPr>
        <p:grpSpPr>
          <a:xfrm rot="985372">
            <a:off x="-148335" y="8884159"/>
            <a:ext cx="8375107" cy="3205996"/>
            <a:chOff x="0" y="0"/>
            <a:chExt cx="11166809" cy="4274661"/>
          </a:xfrm>
        </p:grpSpPr>
        <p:sp>
          <p:nvSpPr>
            <p:cNvPr id="3" name="Freeform 3"/>
            <p:cNvSpPr/>
            <p:nvPr/>
          </p:nvSpPr>
          <p:spPr>
            <a:xfrm>
              <a:off x="0" y="0"/>
              <a:ext cx="11166856" cy="4274693"/>
            </a:xfrm>
            <a:custGeom>
              <a:avLst/>
              <a:gdLst/>
              <a:ahLst/>
              <a:cxnLst/>
              <a:rect l="l" t="t" r="r" b="b"/>
              <a:pathLst>
                <a:path w="11166856" h="4274693">
                  <a:moveTo>
                    <a:pt x="0" y="0"/>
                  </a:moveTo>
                  <a:lnTo>
                    <a:pt x="11166856" y="0"/>
                  </a:lnTo>
                  <a:lnTo>
                    <a:pt x="11166856" y="4274693"/>
                  </a:lnTo>
                  <a:lnTo>
                    <a:pt x="0" y="4274693"/>
                  </a:lnTo>
                  <a:lnTo>
                    <a:pt x="0" y="0"/>
                  </a:lnTo>
                  <a:close/>
                </a:path>
              </a:pathLst>
            </a:custGeom>
            <a:blipFill>
              <a:blip r:embed="rId2"/>
              <a:stretch>
                <a:fillRect/>
              </a:stretch>
            </a:blipFill>
          </p:spPr>
          <p:txBody>
            <a:bodyPr/>
            <a:lstStyle/>
            <a:p>
              <a:endParaRPr lang="en-GB"/>
            </a:p>
          </p:txBody>
        </p:sp>
      </p:grpSp>
      <p:grpSp>
        <p:nvGrpSpPr>
          <p:cNvPr id="4" name="Group 4"/>
          <p:cNvGrpSpPr/>
          <p:nvPr/>
        </p:nvGrpSpPr>
        <p:grpSpPr>
          <a:xfrm rot="985372">
            <a:off x="-341133" y="-2630433"/>
            <a:ext cx="10704168" cy="4097562"/>
            <a:chOff x="0" y="0"/>
            <a:chExt cx="14272224" cy="5463416"/>
          </a:xfrm>
        </p:grpSpPr>
        <p:sp>
          <p:nvSpPr>
            <p:cNvPr id="5" name="Freeform 5"/>
            <p:cNvSpPr/>
            <p:nvPr/>
          </p:nvSpPr>
          <p:spPr>
            <a:xfrm>
              <a:off x="0" y="0"/>
              <a:ext cx="14272261" cy="5463413"/>
            </a:xfrm>
            <a:custGeom>
              <a:avLst/>
              <a:gdLst/>
              <a:ahLst/>
              <a:cxnLst/>
              <a:rect l="l" t="t" r="r" b="b"/>
              <a:pathLst>
                <a:path w="14272261" h="5463413">
                  <a:moveTo>
                    <a:pt x="0" y="0"/>
                  </a:moveTo>
                  <a:lnTo>
                    <a:pt x="14272261" y="0"/>
                  </a:lnTo>
                  <a:lnTo>
                    <a:pt x="14272261" y="5463413"/>
                  </a:lnTo>
                  <a:lnTo>
                    <a:pt x="0" y="5463413"/>
                  </a:lnTo>
                  <a:lnTo>
                    <a:pt x="0" y="0"/>
                  </a:lnTo>
                  <a:close/>
                </a:path>
              </a:pathLst>
            </a:custGeom>
            <a:blipFill>
              <a:blip r:embed="rId2"/>
              <a:stretch>
                <a:fillRect/>
              </a:stretch>
            </a:blipFill>
          </p:spPr>
          <p:txBody>
            <a:bodyPr/>
            <a:lstStyle/>
            <a:p>
              <a:endParaRPr lang="en-GB"/>
            </a:p>
          </p:txBody>
        </p:sp>
      </p:grpSp>
      <p:grpSp>
        <p:nvGrpSpPr>
          <p:cNvPr id="6" name="Group 6"/>
          <p:cNvGrpSpPr/>
          <p:nvPr/>
        </p:nvGrpSpPr>
        <p:grpSpPr>
          <a:xfrm rot="252948">
            <a:off x="10328123" y="-741789"/>
            <a:ext cx="8923781" cy="1483579"/>
            <a:chOff x="0" y="0"/>
            <a:chExt cx="11898375" cy="1978105"/>
          </a:xfrm>
        </p:grpSpPr>
        <p:sp>
          <p:nvSpPr>
            <p:cNvPr id="7" name="Freeform 7"/>
            <p:cNvSpPr/>
            <p:nvPr/>
          </p:nvSpPr>
          <p:spPr>
            <a:xfrm>
              <a:off x="0" y="0"/>
              <a:ext cx="11898376" cy="1978152"/>
            </a:xfrm>
            <a:custGeom>
              <a:avLst/>
              <a:gdLst/>
              <a:ahLst/>
              <a:cxnLst/>
              <a:rect l="l" t="t" r="r" b="b"/>
              <a:pathLst>
                <a:path w="11898376" h="1978152">
                  <a:moveTo>
                    <a:pt x="0" y="0"/>
                  </a:moveTo>
                  <a:lnTo>
                    <a:pt x="11898376" y="0"/>
                  </a:lnTo>
                  <a:lnTo>
                    <a:pt x="11898376" y="1978152"/>
                  </a:lnTo>
                  <a:lnTo>
                    <a:pt x="0" y="1978152"/>
                  </a:lnTo>
                  <a:lnTo>
                    <a:pt x="0" y="0"/>
                  </a:lnTo>
                  <a:close/>
                </a:path>
              </a:pathLst>
            </a:custGeom>
            <a:blipFill>
              <a:blip r:embed="rId3"/>
              <a:stretch>
                <a:fillRect t="-125" b="-122"/>
              </a:stretch>
            </a:blipFill>
          </p:spPr>
          <p:txBody>
            <a:bodyPr/>
            <a:lstStyle/>
            <a:p>
              <a:endParaRPr lang="en-GB"/>
            </a:p>
          </p:txBody>
        </p:sp>
      </p:grpSp>
      <p:grpSp>
        <p:nvGrpSpPr>
          <p:cNvPr id="8" name="Group 8"/>
          <p:cNvGrpSpPr/>
          <p:nvPr/>
        </p:nvGrpSpPr>
        <p:grpSpPr>
          <a:xfrm rot="-81661">
            <a:off x="11253621" y="9323525"/>
            <a:ext cx="8025172" cy="1406306"/>
            <a:chOff x="0" y="0"/>
            <a:chExt cx="10700229" cy="1875075"/>
          </a:xfrm>
        </p:grpSpPr>
        <p:sp>
          <p:nvSpPr>
            <p:cNvPr id="9" name="Freeform 9"/>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4"/>
              <a:stretch>
                <a:fillRect t="-173" b="-176"/>
              </a:stretch>
            </a:blipFill>
          </p:spPr>
          <p:txBody>
            <a:bodyPr/>
            <a:lstStyle/>
            <a:p>
              <a:endParaRPr lang="en-GB"/>
            </a:p>
          </p:txBody>
        </p:sp>
      </p:grpSp>
      <p:grpSp>
        <p:nvGrpSpPr>
          <p:cNvPr id="10" name="Group 10"/>
          <p:cNvGrpSpPr/>
          <p:nvPr/>
        </p:nvGrpSpPr>
        <p:grpSpPr>
          <a:xfrm>
            <a:off x="5894101" y="9749061"/>
            <a:ext cx="7079663" cy="1075878"/>
            <a:chOff x="0" y="0"/>
            <a:chExt cx="9439551" cy="1434504"/>
          </a:xfrm>
        </p:grpSpPr>
        <p:sp>
          <p:nvSpPr>
            <p:cNvPr id="11" name="Freeform 11"/>
            <p:cNvSpPr/>
            <p:nvPr/>
          </p:nvSpPr>
          <p:spPr>
            <a:xfrm>
              <a:off x="0" y="0"/>
              <a:ext cx="9439529" cy="1434465"/>
            </a:xfrm>
            <a:custGeom>
              <a:avLst/>
              <a:gdLst/>
              <a:ahLst/>
              <a:cxnLst/>
              <a:rect l="l" t="t" r="r" b="b"/>
              <a:pathLst>
                <a:path w="9439529" h="1434465">
                  <a:moveTo>
                    <a:pt x="0" y="0"/>
                  </a:moveTo>
                  <a:lnTo>
                    <a:pt x="9439529" y="0"/>
                  </a:lnTo>
                  <a:lnTo>
                    <a:pt x="9439529" y="1434465"/>
                  </a:lnTo>
                  <a:lnTo>
                    <a:pt x="0" y="1434465"/>
                  </a:lnTo>
                  <a:lnTo>
                    <a:pt x="0" y="0"/>
                  </a:lnTo>
                  <a:close/>
                </a:path>
              </a:pathLst>
            </a:custGeom>
            <a:blipFill>
              <a:blip r:embed="rId5"/>
              <a:stretch>
                <a:fillRect t="-54" b="-56"/>
              </a:stretch>
            </a:blipFill>
          </p:spPr>
          <p:txBody>
            <a:bodyPr/>
            <a:lstStyle/>
            <a:p>
              <a:endParaRPr lang="en-GB"/>
            </a:p>
          </p:txBody>
        </p:sp>
      </p:grpSp>
      <p:sp>
        <p:nvSpPr>
          <p:cNvPr id="12" name="Freeform 12"/>
          <p:cNvSpPr/>
          <p:nvPr/>
        </p:nvSpPr>
        <p:spPr>
          <a:xfrm>
            <a:off x="250470" y="4813374"/>
            <a:ext cx="5643631" cy="5213304"/>
          </a:xfrm>
          <a:custGeom>
            <a:avLst/>
            <a:gdLst/>
            <a:ahLst/>
            <a:cxnLst/>
            <a:rect l="l" t="t" r="r" b="b"/>
            <a:pathLst>
              <a:path w="5643631" h="5213304">
                <a:moveTo>
                  <a:pt x="0" y="0"/>
                </a:moveTo>
                <a:lnTo>
                  <a:pt x="5643631" y="0"/>
                </a:lnTo>
                <a:lnTo>
                  <a:pt x="5643631" y="5213304"/>
                </a:lnTo>
                <a:lnTo>
                  <a:pt x="0" y="52133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3" name="Freeform 13"/>
          <p:cNvSpPr/>
          <p:nvPr/>
        </p:nvSpPr>
        <p:spPr>
          <a:xfrm>
            <a:off x="7002206" y="664056"/>
            <a:ext cx="9518307" cy="8958887"/>
          </a:xfrm>
          <a:custGeom>
            <a:avLst/>
            <a:gdLst/>
            <a:ahLst/>
            <a:cxnLst/>
            <a:rect l="l" t="t" r="r" b="b"/>
            <a:pathLst>
              <a:path w="9518307" h="8958887">
                <a:moveTo>
                  <a:pt x="0" y="0"/>
                </a:moveTo>
                <a:lnTo>
                  <a:pt x="9518307" y="0"/>
                </a:lnTo>
                <a:lnTo>
                  <a:pt x="9518307" y="8958888"/>
                </a:lnTo>
                <a:lnTo>
                  <a:pt x="0" y="8958888"/>
                </a:lnTo>
                <a:lnTo>
                  <a:pt x="0" y="0"/>
                </a:lnTo>
                <a:close/>
              </a:path>
            </a:pathLst>
          </a:custGeom>
          <a:blipFill>
            <a:blip r:embed="rId8"/>
            <a:stretch>
              <a:fillRect l="-4621"/>
            </a:stretch>
          </a:blipFill>
        </p:spPr>
        <p:txBody>
          <a:bodyPr/>
          <a:lstStyle/>
          <a:p>
            <a:endParaRPr lang="en-GB"/>
          </a:p>
        </p:txBody>
      </p:sp>
      <p:sp>
        <p:nvSpPr>
          <p:cNvPr id="14" name="TextBox 14"/>
          <p:cNvSpPr txBox="1"/>
          <p:nvPr/>
        </p:nvSpPr>
        <p:spPr>
          <a:xfrm>
            <a:off x="533400" y="1485898"/>
            <a:ext cx="5943600" cy="2286001"/>
          </a:xfrm>
          <a:prstGeom prst="rect">
            <a:avLst/>
          </a:prstGeom>
        </p:spPr>
        <p:txBody>
          <a:bodyPr wrap="square" lIns="0" tIns="0" rIns="0" bIns="0" rtlCol="0" anchor="t">
            <a:spAutoFit/>
          </a:bodyPr>
          <a:lstStyle/>
          <a:p>
            <a:pPr>
              <a:lnSpc>
                <a:spcPts val="8578"/>
              </a:lnSpc>
            </a:pPr>
            <a:r>
              <a:rPr lang="en-US" sz="7799">
                <a:solidFill>
                  <a:srgbClr val="764A49"/>
                </a:solidFill>
                <a:latin typeface="#9Slide07 SVNRevolution"/>
              </a:rPr>
              <a:t>ĐI TÌM </a:t>
            </a:r>
          </a:p>
          <a:p>
            <a:pPr algn="r">
              <a:lnSpc>
                <a:spcPts val="8578"/>
              </a:lnSpc>
            </a:pPr>
            <a:r>
              <a:rPr lang="en-US" sz="7798">
                <a:solidFill>
                  <a:srgbClr val="764A49"/>
                </a:solidFill>
                <a:latin typeface="#9Slide07 SVNRevolution"/>
              </a:rPr>
              <a:t>MẬT MÃ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8E0"/>
        </a:solidFill>
        <a:effectLst/>
      </p:bgPr>
    </p:bg>
    <p:spTree>
      <p:nvGrpSpPr>
        <p:cNvPr id="1" name=""/>
        <p:cNvGrpSpPr/>
        <p:nvPr/>
      </p:nvGrpSpPr>
      <p:grpSpPr>
        <a:xfrm>
          <a:off x="0" y="0"/>
          <a:ext cx="0" cy="0"/>
          <a:chOff x="0" y="0"/>
          <a:chExt cx="0" cy="0"/>
        </a:xfrm>
      </p:grpSpPr>
      <p:grpSp>
        <p:nvGrpSpPr>
          <p:cNvPr id="2" name="Group 2"/>
          <p:cNvGrpSpPr/>
          <p:nvPr/>
        </p:nvGrpSpPr>
        <p:grpSpPr>
          <a:xfrm rot="657377">
            <a:off x="13165295" y="7835128"/>
            <a:ext cx="9220623" cy="3529660"/>
            <a:chOff x="0" y="0"/>
            <a:chExt cx="12294164" cy="4706213"/>
          </a:xfrm>
        </p:grpSpPr>
        <p:sp>
          <p:nvSpPr>
            <p:cNvPr id="3" name="Freeform 3"/>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2"/>
              <a:stretch>
                <a:fillRect t="-16" b="-15"/>
              </a:stretch>
            </a:blipFill>
          </p:spPr>
          <p:txBody>
            <a:bodyPr/>
            <a:lstStyle/>
            <a:p>
              <a:endParaRPr lang="en-GB"/>
            </a:p>
          </p:txBody>
        </p:sp>
      </p:grpSp>
      <p:grpSp>
        <p:nvGrpSpPr>
          <p:cNvPr id="4" name="Group 4"/>
          <p:cNvGrpSpPr/>
          <p:nvPr/>
        </p:nvGrpSpPr>
        <p:grpSpPr>
          <a:xfrm rot="-4295308">
            <a:off x="1188338" y="6154480"/>
            <a:ext cx="2935958" cy="7085268"/>
            <a:chOff x="0" y="0"/>
            <a:chExt cx="3914611" cy="9447024"/>
          </a:xfrm>
        </p:grpSpPr>
        <p:sp>
          <p:nvSpPr>
            <p:cNvPr id="5" name="Freeform 5"/>
            <p:cNvSpPr/>
            <p:nvPr/>
          </p:nvSpPr>
          <p:spPr>
            <a:xfrm>
              <a:off x="0" y="0"/>
              <a:ext cx="3914648" cy="9447022"/>
            </a:xfrm>
            <a:custGeom>
              <a:avLst/>
              <a:gdLst/>
              <a:ahLst/>
              <a:cxnLst/>
              <a:rect l="l" t="t" r="r" b="b"/>
              <a:pathLst>
                <a:path w="3914648" h="9447022">
                  <a:moveTo>
                    <a:pt x="0" y="0"/>
                  </a:moveTo>
                  <a:lnTo>
                    <a:pt x="3914648" y="0"/>
                  </a:lnTo>
                  <a:lnTo>
                    <a:pt x="3914648" y="9447022"/>
                  </a:lnTo>
                  <a:lnTo>
                    <a:pt x="0" y="9447022"/>
                  </a:lnTo>
                  <a:lnTo>
                    <a:pt x="0" y="0"/>
                  </a:lnTo>
                  <a:close/>
                </a:path>
              </a:pathLst>
            </a:custGeom>
            <a:blipFill>
              <a:blip r:embed="rId3"/>
              <a:stretch>
                <a:fillRect t="-3" b="-3"/>
              </a:stretch>
            </a:blipFill>
          </p:spPr>
          <p:txBody>
            <a:bodyPr/>
            <a:lstStyle/>
            <a:p>
              <a:endParaRPr lang="en-GB"/>
            </a:p>
          </p:txBody>
        </p:sp>
      </p:grpSp>
      <p:grpSp>
        <p:nvGrpSpPr>
          <p:cNvPr id="6" name="Group 6"/>
          <p:cNvGrpSpPr/>
          <p:nvPr/>
        </p:nvGrpSpPr>
        <p:grpSpPr>
          <a:xfrm>
            <a:off x="4162881" y="9111298"/>
            <a:ext cx="10107511" cy="1949306"/>
            <a:chOff x="0" y="0"/>
            <a:chExt cx="13476681" cy="2599075"/>
          </a:xfrm>
        </p:grpSpPr>
        <p:sp>
          <p:nvSpPr>
            <p:cNvPr id="7" name="Freeform 7"/>
            <p:cNvSpPr/>
            <p:nvPr/>
          </p:nvSpPr>
          <p:spPr>
            <a:xfrm>
              <a:off x="0" y="0"/>
              <a:ext cx="13476732" cy="2599055"/>
            </a:xfrm>
            <a:custGeom>
              <a:avLst/>
              <a:gdLst/>
              <a:ahLst/>
              <a:cxnLst/>
              <a:rect l="l" t="t" r="r" b="b"/>
              <a:pathLst>
                <a:path w="13476732" h="2599055">
                  <a:moveTo>
                    <a:pt x="0" y="0"/>
                  </a:moveTo>
                  <a:lnTo>
                    <a:pt x="13476732" y="0"/>
                  </a:lnTo>
                  <a:lnTo>
                    <a:pt x="13476732" y="2599055"/>
                  </a:lnTo>
                  <a:lnTo>
                    <a:pt x="0" y="2599055"/>
                  </a:lnTo>
                  <a:lnTo>
                    <a:pt x="0" y="0"/>
                  </a:lnTo>
                  <a:close/>
                </a:path>
              </a:pathLst>
            </a:custGeom>
            <a:blipFill>
              <a:blip r:embed="rId4"/>
              <a:stretch>
                <a:fillRect/>
              </a:stretch>
            </a:blipFill>
          </p:spPr>
          <p:txBody>
            <a:bodyPr/>
            <a:lstStyle/>
            <a:p>
              <a:endParaRPr lang="en-GB"/>
            </a:p>
          </p:txBody>
        </p:sp>
      </p:grpSp>
      <p:grpSp>
        <p:nvGrpSpPr>
          <p:cNvPr id="8" name="Group 8"/>
          <p:cNvGrpSpPr/>
          <p:nvPr/>
        </p:nvGrpSpPr>
        <p:grpSpPr>
          <a:xfrm rot="-81661">
            <a:off x="-2207201" y="9227423"/>
            <a:ext cx="9798491" cy="1717056"/>
            <a:chOff x="0" y="0"/>
            <a:chExt cx="13064655" cy="2289408"/>
          </a:xfrm>
        </p:grpSpPr>
        <p:sp>
          <p:nvSpPr>
            <p:cNvPr id="9" name="Freeform 9"/>
            <p:cNvSpPr/>
            <p:nvPr/>
          </p:nvSpPr>
          <p:spPr>
            <a:xfrm>
              <a:off x="0" y="0"/>
              <a:ext cx="13064617" cy="2289429"/>
            </a:xfrm>
            <a:custGeom>
              <a:avLst/>
              <a:gdLst/>
              <a:ahLst/>
              <a:cxnLst/>
              <a:rect l="l" t="t" r="r" b="b"/>
              <a:pathLst>
                <a:path w="13064617" h="2289429">
                  <a:moveTo>
                    <a:pt x="0" y="0"/>
                  </a:moveTo>
                  <a:lnTo>
                    <a:pt x="13064617" y="0"/>
                  </a:lnTo>
                  <a:lnTo>
                    <a:pt x="13064617" y="2289429"/>
                  </a:lnTo>
                  <a:lnTo>
                    <a:pt x="0" y="2289429"/>
                  </a:lnTo>
                  <a:lnTo>
                    <a:pt x="0" y="0"/>
                  </a:lnTo>
                  <a:close/>
                </a:path>
              </a:pathLst>
            </a:custGeom>
            <a:blipFill>
              <a:blip r:embed="rId5"/>
              <a:stretch>
                <a:fillRect t="-167" b="-166"/>
              </a:stretch>
            </a:blipFill>
          </p:spPr>
          <p:txBody>
            <a:bodyPr/>
            <a:lstStyle/>
            <a:p>
              <a:endParaRPr lang="en-GB"/>
            </a:p>
          </p:txBody>
        </p:sp>
      </p:grpSp>
      <p:grpSp>
        <p:nvGrpSpPr>
          <p:cNvPr id="10" name="Group 10"/>
          <p:cNvGrpSpPr/>
          <p:nvPr/>
        </p:nvGrpSpPr>
        <p:grpSpPr>
          <a:xfrm rot="-1100276">
            <a:off x="14911135" y="8157794"/>
            <a:ext cx="2111731" cy="1843825"/>
            <a:chOff x="0" y="0"/>
            <a:chExt cx="2815641" cy="2458433"/>
          </a:xfrm>
        </p:grpSpPr>
        <p:sp>
          <p:nvSpPr>
            <p:cNvPr id="11" name="Freeform 11"/>
            <p:cNvSpPr/>
            <p:nvPr/>
          </p:nvSpPr>
          <p:spPr>
            <a:xfrm>
              <a:off x="0" y="0"/>
              <a:ext cx="2815590" cy="2458466"/>
            </a:xfrm>
            <a:custGeom>
              <a:avLst/>
              <a:gdLst/>
              <a:ahLst/>
              <a:cxnLst/>
              <a:rect l="l" t="t" r="r" b="b"/>
              <a:pathLst>
                <a:path w="2815590" h="2458466">
                  <a:moveTo>
                    <a:pt x="0" y="0"/>
                  </a:moveTo>
                  <a:lnTo>
                    <a:pt x="2815590" y="0"/>
                  </a:lnTo>
                  <a:lnTo>
                    <a:pt x="2815590" y="2458466"/>
                  </a:lnTo>
                  <a:lnTo>
                    <a:pt x="0" y="2458466"/>
                  </a:lnTo>
                  <a:lnTo>
                    <a:pt x="0" y="0"/>
                  </a:lnTo>
                  <a:close/>
                </a:path>
              </a:pathLst>
            </a:custGeom>
            <a:blipFill>
              <a:blip r:embed="rId6"/>
              <a:stretch>
                <a:fillRect l="-26" r="-28" b="1"/>
              </a:stretch>
            </a:blipFill>
          </p:spPr>
          <p:txBody>
            <a:bodyPr/>
            <a:lstStyle/>
            <a:p>
              <a:endParaRPr lang="en-GB"/>
            </a:p>
          </p:txBody>
        </p:sp>
      </p:grpSp>
      <p:grpSp>
        <p:nvGrpSpPr>
          <p:cNvPr id="12" name="Group 12"/>
          <p:cNvGrpSpPr/>
          <p:nvPr/>
        </p:nvGrpSpPr>
        <p:grpSpPr>
          <a:xfrm rot="657377">
            <a:off x="-2683181" y="-1558209"/>
            <a:ext cx="9220623" cy="3529660"/>
            <a:chOff x="0" y="0"/>
            <a:chExt cx="12294164" cy="4706213"/>
          </a:xfrm>
        </p:grpSpPr>
        <p:sp>
          <p:nvSpPr>
            <p:cNvPr id="13" name="Freeform 13"/>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2"/>
              <a:stretch>
                <a:fillRect t="-16" b="-15"/>
              </a:stretch>
            </a:blipFill>
          </p:spPr>
          <p:txBody>
            <a:bodyPr/>
            <a:lstStyle/>
            <a:p>
              <a:endParaRPr lang="en-GB"/>
            </a:p>
          </p:txBody>
        </p:sp>
      </p:grpSp>
      <p:grpSp>
        <p:nvGrpSpPr>
          <p:cNvPr id="14" name="Group 14"/>
          <p:cNvGrpSpPr/>
          <p:nvPr/>
        </p:nvGrpSpPr>
        <p:grpSpPr>
          <a:xfrm rot="642401">
            <a:off x="13049902" y="-786669"/>
            <a:ext cx="5576369" cy="1986582"/>
            <a:chOff x="0" y="0"/>
            <a:chExt cx="7435159" cy="2648776"/>
          </a:xfrm>
        </p:grpSpPr>
        <p:sp>
          <p:nvSpPr>
            <p:cNvPr id="15" name="Freeform 15"/>
            <p:cNvSpPr/>
            <p:nvPr/>
          </p:nvSpPr>
          <p:spPr>
            <a:xfrm flipH="1">
              <a:off x="0" y="0"/>
              <a:ext cx="7435215" cy="2648712"/>
            </a:xfrm>
            <a:custGeom>
              <a:avLst/>
              <a:gdLst/>
              <a:ahLst/>
              <a:cxnLst/>
              <a:rect l="l" t="t" r="r" b="b"/>
              <a:pathLst>
                <a:path w="7435215" h="2648712">
                  <a:moveTo>
                    <a:pt x="7435215" y="0"/>
                  </a:moveTo>
                  <a:lnTo>
                    <a:pt x="0" y="0"/>
                  </a:lnTo>
                  <a:lnTo>
                    <a:pt x="0" y="2648712"/>
                  </a:lnTo>
                  <a:lnTo>
                    <a:pt x="7435215" y="2648712"/>
                  </a:lnTo>
                  <a:lnTo>
                    <a:pt x="7435215" y="0"/>
                  </a:lnTo>
                  <a:close/>
                </a:path>
              </a:pathLst>
            </a:custGeom>
            <a:blipFill>
              <a:blip r:embed="rId7"/>
              <a:stretch>
                <a:fillRect t="-162" b="-164"/>
              </a:stretch>
            </a:blipFill>
          </p:spPr>
          <p:txBody>
            <a:bodyPr/>
            <a:lstStyle/>
            <a:p>
              <a:endParaRPr lang="en-GB"/>
            </a:p>
          </p:txBody>
        </p:sp>
      </p:grpSp>
      <p:grpSp>
        <p:nvGrpSpPr>
          <p:cNvPr id="16" name="Group 16"/>
          <p:cNvGrpSpPr/>
          <p:nvPr/>
        </p:nvGrpSpPr>
        <p:grpSpPr>
          <a:xfrm rot="204886">
            <a:off x="5708462" y="-741789"/>
            <a:ext cx="8923781" cy="1483579"/>
            <a:chOff x="0" y="0"/>
            <a:chExt cx="11898375" cy="1978105"/>
          </a:xfrm>
        </p:grpSpPr>
        <p:sp>
          <p:nvSpPr>
            <p:cNvPr id="17" name="Freeform 17"/>
            <p:cNvSpPr/>
            <p:nvPr/>
          </p:nvSpPr>
          <p:spPr>
            <a:xfrm>
              <a:off x="0" y="0"/>
              <a:ext cx="11898376" cy="1978152"/>
            </a:xfrm>
            <a:custGeom>
              <a:avLst/>
              <a:gdLst/>
              <a:ahLst/>
              <a:cxnLst/>
              <a:rect l="l" t="t" r="r" b="b"/>
              <a:pathLst>
                <a:path w="11898376" h="1978152">
                  <a:moveTo>
                    <a:pt x="0" y="0"/>
                  </a:moveTo>
                  <a:lnTo>
                    <a:pt x="11898376" y="0"/>
                  </a:lnTo>
                  <a:lnTo>
                    <a:pt x="11898376" y="1978152"/>
                  </a:lnTo>
                  <a:lnTo>
                    <a:pt x="0" y="1978152"/>
                  </a:lnTo>
                  <a:lnTo>
                    <a:pt x="0" y="0"/>
                  </a:lnTo>
                  <a:close/>
                </a:path>
              </a:pathLst>
            </a:custGeom>
            <a:blipFill>
              <a:blip r:embed="rId8"/>
              <a:stretch>
                <a:fillRect t="-125" b="-122"/>
              </a:stretch>
            </a:blipFill>
          </p:spPr>
          <p:txBody>
            <a:bodyPr/>
            <a:lstStyle/>
            <a:p>
              <a:endParaRPr lang="en-GB"/>
            </a:p>
          </p:txBody>
        </p:sp>
      </p:grpSp>
      <p:grpSp>
        <p:nvGrpSpPr>
          <p:cNvPr id="18" name="Group 18"/>
          <p:cNvGrpSpPr/>
          <p:nvPr/>
        </p:nvGrpSpPr>
        <p:grpSpPr>
          <a:xfrm rot="-1741484">
            <a:off x="11938214" y="-519764"/>
            <a:ext cx="2633803" cy="2428037"/>
            <a:chOff x="0" y="0"/>
            <a:chExt cx="3511737" cy="3237383"/>
          </a:xfrm>
        </p:grpSpPr>
        <p:sp>
          <p:nvSpPr>
            <p:cNvPr id="19" name="Freeform 19"/>
            <p:cNvSpPr/>
            <p:nvPr/>
          </p:nvSpPr>
          <p:spPr>
            <a:xfrm>
              <a:off x="0" y="0"/>
              <a:ext cx="3511677" cy="3237357"/>
            </a:xfrm>
            <a:custGeom>
              <a:avLst/>
              <a:gdLst/>
              <a:ahLst/>
              <a:cxnLst/>
              <a:rect l="l" t="t" r="r" b="b"/>
              <a:pathLst>
                <a:path w="3511677" h="3237357">
                  <a:moveTo>
                    <a:pt x="0" y="0"/>
                  </a:moveTo>
                  <a:lnTo>
                    <a:pt x="3511677" y="0"/>
                  </a:lnTo>
                  <a:lnTo>
                    <a:pt x="3511677" y="3237357"/>
                  </a:lnTo>
                  <a:lnTo>
                    <a:pt x="0" y="3237357"/>
                  </a:lnTo>
                  <a:lnTo>
                    <a:pt x="0" y="0"/>
                  </a:lnTo>
                  <a:close/>
                </a:path>
              </a:pathLst>
            </a:custGeom>
            <a:blipFill>
              <a:blip r:embed="rId9"/>
              <a:stretch>
                <a:fillRect l="-18" r="-19"/>
              </a:stretch>
            </a:blipFill>
          </p:spPr>
          <p:txBody>
            <a:bodyPr/>
            <a:lstStyle/>
            <a:p>
              <a:endParaRPr lang="en-GB"/>
            </a:p>
          </p:txBody>
        </p:sp>
      </p:grpSp>
      <p:grpSp>
        <p:nvGrpSpPr>
          <p:cNvPr id="20" name="Group 20"/>
          <p:cNvGrpSpPr/>
          <p:nvPr/>
        </p:nvGrpSpPr>
        <p:grpSpPr>
          <a:xfrm rot="-1079441">
            <a:off x="12990563" y="1183360"/>
            <a:ext cx="1244730" cy="693423"/>
            <a:chOff x="0" y="0"/>
            <a:chExt cx="1659640" cy="924564"/>
          </a:xfrm>
        </p:grpSpPr>
        <p:sp>
          <p:nvSpPr>
            <p:cNvPr id="21" name="Freeform 2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10"/>
              <a:stretch>
                <a:fillRect t="-26" b="-26"/>
              </a:stretch>
            </a:blipFill>
          </p:spPr>
          <p:txBody>
            <a:bodyPr/>
            <a:lstStyle/>
            <a:p>
              <a:endParaRPr lang="en-GB"/>
            </a:p>
          </p:txBody>
        </p:sp>
      </p:grpSp>
      <p:grpSp>
        <p:nvGrpSpPr>
          <p:cNvPr id="22" name="Group 22"/>
          <p:cNvGrpSpPr/>
          <p:nvPr/>
        </p:nvGrpSpPr>
        <p:grpSpPr>
          <a:xfrm rot="315807">
            <a:off x="731720" y="811055"/>
            <a:ext cx="2841183" cy="1098591"/>
            <a:chOff x="0" y="0"/>
            <a:chExt cx="3788244" cy="1464788"/>
          </a:xfrm>
        </p:grpSpPr>
        <p:sp>
          <p:nvSpPr>
            <p:cNvPr id="23" name="Freeform 23"/>
            <p:cNvSpPr/>
            <p:nvPr/>
          </p:nvSpPr>
          <p:spPr>
            <a:xfrm>
              <a:off x="0" y="0"/>
              <a:ext cx="3788283" cy="1464818"/>
            </a:xfrm>
            <a:custGeom>
              <a:avLst/>
              <a:gdLst/>
              <a:ahLst/>
              <a:cxnLst/>
              <a:rect l="l" t="t" r="r" b="b"/>
              <a:pathLst>
                <a:path w="3788283" h="1464818">
                  <a:moveTo>
                    <a:pt x="0" y="0"/>
                  </a:moveTo>
                  <a:lnTo>
                    <a:pt x="3788283" y="0"/>
                  </a:lnTo>
                  <a:lnTo>
                    <a:pt x="3788283" y="1464818"/>
                  </a:lnTo>
                  <a:lnTo>
                    <a:pt x="0" y="1464818"/>
                  </a:lnTo>
                  <a:lnTo>
                    <a:pt x="0" y="0"/>
                  </a:lnTo>
                  <a:close/>
                </a:path>
              </a:pathLst>
            </a:custGeom>
            <a:blipFill>
              <a:blip r:embed="rId11"/>
              <a:stretch>
                <a:fillRect l="-12" r="-11" b="2"/>
              </a:stretch>
            </a:blipFill>
          </p:spPr>
          <p:txBody>
            <a:bodyPr/>
            <a:lstStyle/>
            <a:p>
              <a:endParaRPr lang="en-GB"/>
            </a:p>
          </p:txBody>
        </p:sp>
      </p:grpSp>
      <p:sp>
        <p:nvSpPr>
          <p:cNvPr id="24" name="TextBox 24"/>
          <p:cNvSpPr txBox="1"/>
          <p:nvPr/>
        </p:nvSpPr>
        <p:spPr>
          <a:xfrm>
            <a:off x="2969643" y="1809048"/>
            <a:ext cx="13237538" cy="1017791"/>
          </a:xfrm>
          <a:prstGeom prst="rect">
            <a:avLst/>
          </a:prstGeom>
        </p:spPr>
        <p:txBody>
          <a:bodyPr lIns="0" tIns="0" rIns="0" bIns="0" rtlCol="0" anchor="t">
            <a:spAutoFit/>
          </a:bodyPr>
          <a:lstStyle/>
          <a:p>
            <a:pPr algn="ctr">
              <a:lnSpc>
                <a:spcPts val="8469"/>
              </a:lnSpc>
            </a:pPr>
            <a:r>
              <a:rPr lang="en-US" sz="6049">
                <a:solidFill>
                  <a:srgbClr val="764A49"/>
                </a:solidFill>
                <a:latin typeface="Fraunces Bold"/>
              </a:rPr>
              <a:t>BÀI 9: NGHỊ LUẬN VĂN HỌC</a:t>
            </a:r>
          </a:p>
        </p:txBody>
      </p:sp>
      <p:sp>
        <p:nvSpPr>
          <p:cNvPr id="25" name="TextBox 25"/>
          <p:cNvSpPr txBox="1"/>
          <p:nvPr/>
        </p:nvSpPr>
        <p:spPr>
          <a:xfrm>
            <a:off x="2096698" y="4202355"/>
            <a:ext cx="15678908" cy="2564398"/>
          </a:xfrm>
          <a:prstGeom prst="rect">
            <a:avLst/>
          </a:prstGeom>
        </p:spPr>
        <p:txBody>
          <a:bodyPr lIns="0" tIns="0" rIns="0" bIns="0" rtlCol="0" anchor="t">
            <a:spAutoFit/>
          </a:bodyPr>
          <a:lstStyle/>
          <a:p>
            <a:pPr algn="ctr">
              <a:lnSpc>
                <a:spcPts val="9909"/>
              </a:lnSpc>
            </a:pPr>
            <a:r>
              <a:rPr lang="en-US" sz="8257">
                <a:solidFill>
                  <a:srgbClr val="764A49"/>
                </a:solidFill>
                <a:latin typeface="#9Slide05 VL Fadilla"/>
              </a:rPr>
              <a:t>Viết bài văn phân tích một tác phẩm văn học (kịch)</a:t>
            </a:r>
          </a:p>
        </p:txBody>
      </p:sp>
      <p:sp>
        <p:nvSpPr>
          <p:cNvPr id="26" name="TextBox 26"/>
          <p:cNvSpPr txBox="1"/>
          <p:nvPr/>
        </p:nvSpPr>
        <p:spPr>
          <a:xfrm>
            <a:off x="2597867" y="3112980"/>
            <a:ext cx="13237538" cy="984886"/>
          </a:xfrm>
          <a:prstGeom prst="rect">
            <a:avLst/>
          </a:prstGeom>
        </p:spPr>
        <p:txBody>
          <a:bodyPr lIns="0" tIns="0" rIns="0" bIns="0" rtlCol="0" anchor="t">
            <a:spAutoFit/>
          </a:bodyPr>
          <a:lstStyle/>
          <a:p>
            <a:pPr algn="ctr">
              <a:lnSpc>
                <a:spcPts val="7138"/>
              </a:lnSpc>
            </a:pPr>
            <a:r>
              <a:rPr lang="en-US" sz="5098">
                <a:solidFill>
                  <a:srgbClr val="FF914D"/>
                </a:solidFill>
                <a:latin typeface="Roboto Condensed"/>
              </a:rPr>
              <a:t>KĨ NĂNG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rot="657377">
            <a:off x="-2683181" y="-1558209"/>
            <a:ext cx="9220623" cy="3529660"/>
            <a:chOff x="0" y="0"/>
            <a:chExt cx="12294164" cy="4706213"/>
          </a:xfrm>
        </p:grpSpPr>
        <p:sp>
          <p:nvSpPr>
            <p:cNvPr id="3" name="Freeform 3"/>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2"/>
              <a:stretch>
                <a:fillRect t="-16" b="-15"/>
              </a:stretch>
            </a:blipFill>
          </p:spPr>
          <p:txBody>
            <a:bodyPr/>
            <a:lstStyle/>
            <a:p>
              <a:endParaRPr lang="en-GB"/>
            </a:p>
          </p:txBody>
        </p:sp>
      </p:grpSp>
      <p:grpSp>
        <p:nvGrpSpPr>
          <p:cNvPr id="4" name="Group 4"/>
          <p:cNvGrpSpPr/>
          <p:nvPr/>
        </p:nvGrpSpPr>
        <p:grpSpPr>
          <a:xfrm>
            <a:off x="15607602" y="-689689"/>
            <a:ext cx="3303395" cy="2178455"/>
            <a:chOff x="0" y="0"/>
            <a:chExt cx="4404527" cy="2904607"/>
          </a:xfrm>
        </p:grpSpPr>
        <p:sp>
          <p:nvSpPr>
            <p:cNvPr id="5" name="Freeform 5"/>
            <p:cNvSpPr/>
            <p:nvPr/>
          </p:nvSpPr>
          <p:spPr>
            <a:xfrm>
              <a:off x="0" y="0"/>
              <a:ext cx="4404487" cy="2904617"/>
            </a:xfrm>
            <a:custGeom>
              <a:avLst/>
              <a:gdLst/>
              <a:ahLst/>
              <a:cxnLst/>
              <a:rect l="l" t="t" r="r" b="b"/>
              <a:pathLst>
                <a:path w="4404487" h="2904617">
                  <a:moveTo>
                    <a:pt x="0" y="0"/>
                  </a:moveTo>
                  <a:lnTo>
                    <a:pt x="4404487" y="0"/>
                  </a:lnTo>
                  <a:lnTo>
                    <a:pt x="4404487" y="2904617"/>
                  </a:lnTo>
                  <a:lnTo>
                    <a:pt x="0" y="2904617"/>
                  </a:lnTo>
                  <a:lnTo>
                    <a:pt x="0" y="0"/>
                  </a:lnTo>
                  <a:close/>
                </a:path>
              </a:pathLst>
            </a:custGeom>
            <a:blipFill>
              <a:blip r:embed="rId3"/>
              <a:stretch>
                <a:fillRect/>
              </a:stretch>
            </a:blipFill>
          </p:spPr>
          <p:txBody>
            <a:bodyPr/>
            <a:lstStyle/>
            <a:p>
              <a:endParaRPr lang="en-GB"/>
            </a:p>
          </p:txBody>
        </p:sp>
      </p:grpSp>
      <p:grpSp>
        <p:nvGrpSpPr>
          <p:cNvPr id="6" name="Group 6"/>
          <p:cNvGrpSpPr/>
          <p:nvPr/>
        </p:nvGrpSpPr>
        <p:grpSpPr>
          <a:xfrm>
            <a:off x="2855010" y="3292703"/>
            <a:ext cx="11601264" cy="5568607"/>
            <a:chOff x="0" y="0"/>
            <a:chExt cx="15468352" cy="7424809"/>
          </a:xfrm>
        </p:grpSpPr>
        <p:sp>
          <p:nvSpPr>
            <p:cNvPr id="7" name="Freeform 7"/>
            <p:cNvSpPr/>
            <p:nvPr/>
          </p:nvSpPr>
          <p:spPr>
            <a:xfrm>
              <a:off x="0" y="0"/>
              <a:ext cx="15468346" cy="7424801"/>
            </a:xfrm>
            <a:custGeom>
              <a:avLst/>
              <a:gdLst/>
              <a:ahLst/>
              <a:cxnLst/>
              <a:rect l="l" t="t" r="r" b="b"/>
              <a:pathLst>
                <a:path w="15468346" h="7424801">
                  <a:moveTo>
                    <a:pt x="0" y="0"/>
                  </a:moveTo>
                  <a:lnTo>
                    <a:pt x="15468346" y="0"/>
                  </a:lnTo>
                  <a:lnTo>
                    <a:pt x="15468346" y="7424801"/>
                  </a:lnTo>
                  <a:lnTo>
                    <a:pt x="0" y="7424801"/>
                  </a:lnTo>
                  <a:lnTo>
                    <a:pt x="0" y="0"/>
                  </a:lnTo>
                  <a:close/>
                </a:path>
              </a:pathLst>
            </a:custGeom>
            <a:blipFill>
              <a:blip r:embed="rId4"/>
              <a:stretch>
                <a:fillRect t="-116" b="-116"/>
              </a:stretch>
            </a:blipFill>
          </p:spPr>
          <p:txBody>
            <a:bodyPr/>
            <a:lstStyle/>
            <a:p>
              <a:endParaRPr lang="en-GB"/>
            </a:p>
          </p:txBody>
        </p:sp>
      </p:grpSp>
      <p:grpSp>
        <p:nvGrpSpPr>
          <p:cNvPr id="8" name="Group 8"/>
          <p:cNvGrpSpPr/>
          <p:nvPr/>
        </p:nvGrpSpPr>
        <p:grpSpPr>
          <a:xfrm>
            <a:off x="0" y="3467100"/>
            <a:ext cx="12147607" cy="6665999"/>
            <a:chOff x="0" y="0"/>
            <a:chExt cx="16196809" cy="8887999"/>
          </a:xfrm>
        </p:grpSpPr>
        <p:sp>
          <p:nvSpPr>
            <p:cNvPr id="9" name="Freeform 9"/>
            <p:cNvSpPr/>
            <p:nvPr/>
          </p:nvSpPr>
          <p:spPr>
            <a:xfrm>
              <a:off x="0" y="0"/>
              <a:ext cx="16196818" cy="8887968"/>
            </a:xfrm>
            <a:custGeom>
              <a:avLst/>
              <a:gdLst/>
              <a:ahLst/>
              <a:cxnLst/>
              <a:rect l="l" t="t" r="r" b="b"/>
              <a:pathLst>
                <a:path w="16196818" h="8887968">
                  <a:moveTo>
                    <a:pt x="0" y="0"/>
                  </a:moveTo>
                  <a:lnTo>
                    <a:pt x="16196818" y="0"/>
                  </a:lnTo>
                  <a:lnTo>
                    <a:pt x="16196818" y="8887968"/>
                  </a:lnTo>
                  <a:lnTo>
                    <a:pt x="0" y="8887968"/>
                  </a:lnTo>
                  <a:lnTo>
                    <a:pt x="0" y="0"/>
                  </a:lnTo>
                  <a:close/>
                </a:path>
              </a:pathLst>
            </a:custGeom>
            <a:blipFill>
              <a:blip r:embed="rId5"/>
              <a:stretch>
                <a:fillRect t="-56" b="-57"/>
              </a:stretch>
            </a:blipFill>
          </p:spPr>
          <p:txBody>
            <a:bodyPr/>
            <a:lstStyle/>
            <a:p>
              <a:endParaRPr lang="en-GB"/>
            </a:p>
          </p:txBody>
        </p:sp>
      </p:grpSp>
      <p:grpSp>
        <p:nvGrpSpPr>
          <p:cNvPr id="10" name="Group 10"/>
          <p:cNvGrpSpPr/>
          <p:nvPr/>
        </p:nvGrpSpPr>
        <p:grpSpPr>
          <a:xfrm>
            <a:off x="12594900" y="1721485"/>
            <a:ext cx="5784583" cy="5336278"/>
            <a:chOff x="0" y="0"/>
            <a:chExt cx="7712777" cy="7115037"/>
          </a:xfrm>
        </p:grpSpPr>
        <p:sp>
          <p:nvSpPr>
            <p:cNvPr id="11" name="Freeform 11"/>
            <p:cNvSpPr/>
            <p:nvPr/>
          </p:nvSpPr>
          <p:spPr>
            <a:xfrm>
              <a:off x="0" y="0"/>
              <a:ext cx="7712837" cy="7115048"/>
            </a:xfrm>
            <a:custGeom>
              <a:avLst/>
              <a:gdLst/>
              <a:ahLst/>
              <a:cxnLst/>
              <a:rect l="l" t="t" r="r" b="b"/>
              <a:pathLst>
                <a:path w="7712837" h="7115048">
                  <a:moveTo>
                    <a:pt x="0" y="0"/>
                  </a:moveTo>
                  <a:lnTo>
                    <a:pt x="7712837" y="0"/>
                  </a:lnTo>
                  <a:lnTo>
                    <a:pt x="7712837" y="7115048"/>
                  </a:lnTo>
                  <a:lnTo>
                    <a:pt x="0" y="7115048"/>
                  </a:lnTo>
                  <a:lnTo>
                    <a:pt x="0" y="0"/>
                  </a:lnTo>
                  <a:close/>
                </a:path>
              </a:pathLst>
            </a:custGeom>
            <a:blipFill>
              <a:blip r:embed="rId6"/>
              <a:stretch>
                <a:fillRect t="-10" b="-10"/>
              </a:stretch>
            </a:blipFill>
          </p:spPr>
          <p:txBody>
            <a:bodyPr/>
            <a:lstStyle/>
            <a:p>
              <a:endParaRPr lang="en-GB"/>
            </a:p>
          </p:txBody>
        </p:sp>
      </p:grpSp>
      <p:grpSp>
        <p:nvGrpSpPr>
          <p:cNvPr id="12" name="Group 12"/>
          <p:cNvGrpSpPr/>
          <p:nvPr/>
        </p:nvGrpSpPr>
        <p:grpSpPr>
          <a:xfrm>
            <a:off x="13043864" y="5710368"/>
            <a:ext cx="5127477" cy="4114800"/>
            <a:chOff x="0" y="0"/>
            <a:chExt cx="6836636" cy="5486400"/>
          </a:xfrm>
        </p:grpSpPr>
        <p:sp>
          <p:nvSpPr>
            <p:cNvPr id="13" name="Freeform 13"/>
            <p:cNvSpPr/>
            <p:nvPr/>
          </p:nvSpPr>
          <p:spPr>
            <a:xfrm>
              <a:off x="0" y="0"/>
              <a:ext cx="6836664" cy="5486400"/>
            </a:xfrm>
            <a:custGeom>
              <a:avLst/>
              <a:gdLst/>
              <a:ahLst/>
              <a:cxnLst/>
              <a:rect l="l" t="t" r="r" b="b"/>
              <a:pathLst>
                <a:path w="6836664" h="5486400">
                  <a:moveTo>
                    <a:pt x="0" y="0"/>
                  </a:moveTo>
                  <a:lnTo>
                    <a:pt x="6836664" y="0"/>
                  </a:lnTo>
                  <a:lnTo>
                    <a:pt x="6836664" y="5486400"/>
                  </a:lnTo>
                  <a:lnTo>
                    <a:pt x="0" y="5486400"/>
                  </a:lnTo>
                  <a:lnTo>
                    <a:pt x="0" y="0"/>
                  </a:lnTo>
                  <a:close/>
                </a:path>
              </a:pathLst>
            </a:custGeom>
            <a:blipFill>
              <a:blip r:embed="rId7"/>
              <a:stretch>
                <a:fillRect l="-63" r="-62"/>
              </a:stretch>
            </a:blipFill>
          </p:spPr>
          <p:txBody>
            <a:bodyPr/>
            <a:lstStyle/>
            <a:p>
              <a:endParaRPr lang="en-GB"/>
            </a:p>
          </p:txBody>
        </p:sp>
      </p:grpSp>
      <p:sp>
        <p:nvSpPr>
          <p:cNvPr id="14" name="TextBox 14"/>
          <p:cNvSpPr txBox="1"/>
          <p:nvPr/>
        </p:nvSpPr>
        <p:spPr>
          <a:xfrm>
            <a:off x="328734" y="76200"/>
            <a:ext cx="16403844" cy="787899"/>
          </a:xfrm>
          <a:prstGeom prst="rect">
            <a:avLst/>
          </a:prstGeom>
        </p:spPr>
        <p:txBody>
          <a:bodyPr lIns="0" tIns="0" rIns="0" bIns="0" rtlCol="0" anchor="t">
            <a:spAutoFit/>
          </a:bodyPr>
          <a:lstStyle/>
          <a:p>
            <a:pPr algn="l">
              <a:lnSpc>
                <a:spcPts val="6439"/>
              </a:lnSpc>
            </a:pPr>
            <a:r>
              <a:rPr lang="en-US" sz="4599">
                <a:solidFill>
                  <a:srgbClr val="70422C"/>
                </a:solidFill>
                <a:latin typeface="Fraunces Bold"/>
              </a:rPr>
              <a:t>I. ĐỊNH HƯỚNG</a:t>
            </a:r>
          </a:p>
        </p:txBody>
      </p:sp>
      <p:sp>
        <p:nvSpPr>
          <p:cNvPr id="15" name="TextBox 15"/>
          <p:cNvSpPr txBox="1"/>
          <p:nvPr/>
        </p:nvSpPr>
        <p:spPr>
          <a:xfrm>
            <a:off x="0" y="1136342"/>
            <a:ext cx="12632408" cy="676165"/>
          </a:xfrm>
          <a:prstGeom prst="rect">
            <a:avLst/>
          </a:prstGeom>
        </p:spPr>
        <p:txBody>
          <a:bodyPr lIns="0" tIns="0" rIns="0" bIns="0" rtlCol="0" anchor="t">
            <a:spAutoFit/>
          </a:bodyPr>
          <a:lstStyle/>
          <a:p>
            <a:pPr algn="l">
              <a:lnSpc>
                <a:spcPts val="5280"/>
              </a:lnSpc>
            </a:pPr>
            <a:r>
              <a:rPr lang="en-US" sz="4400">
                <a:solidFill>
                  <a:srgbClr val="764A49"/>
                </a:solidFill>
                <a:latin typeface="Roboto Condensed Bold"/>
              </a:rPr>
              <a:t>1. Yêu cầu của kiểu văn bản</a:t>
            </a:r>
          </a:p>
        </p:txBody>
      </p:sp>
      <p:sp>
        <p:nvSpPr>
          <p:cNvPr id="16" name="TextBox 16"/>
          <p:cNvSpPr txBox="1"/>
          <p:nvPr/>
        </p:nvSpPr>
        <p:spPr>
          <a:xfrm>
            <a:off x="1927130" y="4357928"/>
            <a:ext cx="8893270" cy="5354030"/>
          </a:xfrm>
          <a:prstGeom prst="rect">
            <a:avLst/>
          </a:prstGeom>
        </p:spPr>
        <p:txBody>
          <a:bodyPr wrap="square" lIns="0" tIns="0" rIns="0" bIns="0" rtlCol="0" anchor="t">
            <a:spAutoFit/>
          </a:bodyPr>
          <a:lstStyle/>
          <a:p>
            <a:pPr marL="755651" lvl="1" indent="-377825" algn="just">
              <a:lnSpc>
                <a:spcPts val="4200"/>
              </a:lnSpc>
              <a:buFont typeface="Arial"/>
              <a:buChar char="•"/>
            </a:pPr>
            <a:r>
              <a:rPr lang="en-US" sz="3200">
                <a:solidFill>
                  <a:srgbClr val="764A49"/>
                </a:solidFill>
                <a:latin typeface="Roboto Condensed"/>
              </a:rPr>
              <a:t>bằng những từ khóa trong phần khởi động, đọc phần định hướng (sgk.tr96) hãy nhắc lại yêu cầu của kiểu văn bản phân tích một tác phẩm văn học và những lưu ý khi viết bài nghị luận phân tích một tác phẩm hài kịch.</a:t>
            </a:r>
          </a:p>
          <a:p>
            <a:pPr marL="755651" lvl="1" indent="-377825" algn="just">
              <a:lnSpc>
                <a:spcPts val="4200"/>
              </a:lnSpc>
              <a:buFont typeface="Arial"/>
              <a:buChar char="•"/>
            </a:pPr>
            <a:r>
              <a:rPr lang="en-US" sz="3200">
                <a:solidFill>
                  <a:srgbClr val="764A49"/>
                </a:solidFill>
                <a:latin typeface="Roboto Condensed"/>
              </a:rPr>
              <a:t>Bóng sẽ được chuyền ngẫu nhiên theo tín hiệu của 1 bản nhạc, nhạc dừng ở đâu bóng đang ở vị trí của bạn nào là bạn đó cần đưa ra </a:t>
            </a:r>
            <a:r>
              <a:rPr lang="en-US" sz="3200">
                <a:solidFill>
                  <a:srgbClr val="764A49"/>
                </a:solidFill>
                <a:latin typeface="Roboto Condensed Bold"/>
              </a:rPr>
              <a:t>1 thông tin về yêu cầu kiểu bài</a:t>
            </a:r>
            <a:r>
              <a:rPr lang="en-US" sz="3200">
                <a:solidFill>
                  <a:srgbClr val="764A49"/>
                </a:solidFill>
                <a:latin typeface="Roboto Condensed"/>
              </a:rPr>
              <a:t> trong vòng 5s. Cứ thể tiếp tục cho tới khi tìm được hết </a:t>
            </a:r>
            <a:r>
              <a:rPr lang="en-US" sz="3200">
                <a:solidFill>
                  <a:srgbClr val="764A49"/>
                </a:solidFill>
                <a:latin typeface="Roboto Condensed Bold"/>
              </a:rPr>
              <a:t>yêu cầu kiểu bài.</a:t>
            </a:r>
          </a:p>
        </p:txBody>
      </p:sp>
      <p:sp>
        <p:nvSpPr>
          <p:cNvPr id="17" name="TextBox 17"/>
          <p:cNvSpPr txBox="1"/>
          <p:nvPr/>
        </p:nvSpPr>
        <p:spPr>
          <a:xfrm>
            <a:off x="13017706" y="2796469"/>
            <a:ext cx="4453847" cy="2571750"/>
          </a:xfrm>
          <a:prstGeom prst="rect">
            <a:avLst/>
          </a:prstGeom>
        </p:spPr>
        <p:txBody>
          <a:bodyPr lIns="0" tIns="0" rIns="0" bIns="0" rtlCol="0" anchor="t">
            <a:spAutoFit/>
          </a:bodyPr>
          <a:lstStyle/>
          <a:p>
            <a:pPr algn="just">
              <a:lnSpc>
                <a:spcPts val="5040"/>
              </a:lnSpc>
            </a:pPr>
            <a:r>
              <a:rPr lang="en-US" sz="4200">
                <a:solidFill>
                  <a:srgbClr val="764A49"/>
                </a:solidFill>
                <a:latin typeface="Roboto Condensed Bold"/>
              </a:rPr>
              <a:t> Ai nêu được thì có điểm thưởng, không nêu được sẽ phải thực hiện thử thách.</a:t>
            </a:r>
          </a:p>
        </p:txBody>
      </p:sp>
      <p:sp>
        <p:nvSpPr>
          <p:cNvPr id="18" name="TextBox 18"/>
          <p:cNvSpPr txBox="1"/>
          <p:nvPr/>
        </p:nvSpPr>
        <p:spPr>
          <a:xfrm>
            <a:off x="587790" y="1854068"/>
            <a:ext cx="11756610" cy="1720215"/>
          </a:xfrm>
          <a:prstGeom prst="rect">
            <a:avLst/>
          </a:prstGeom>
        </p:spPr>
        <p:txBody>
          <a:bodyPr wrap="square" lIns="0" tIns="0" rIns="0" bIns="0" rtlCol="0" anchor="t">
            <a:spAutoFit/>
          </a:bodyPr>
          <a:lstStyle/>
          <a:p>
            <a:pPr algn="ctr">
              <a:lnSpc>
                <a:spcPts val="7000"/>
              </a:lnSpc>
            </a:pPr>
            <a:r>
              <a:rPr lang="en-US" sz="5000">
                <a:solidFill>
                  <a:srgbClr val="764A49"/>
                </a:solidFill>
                <a:latin typeface="#9Slide07 SVNRevolution"/>
              </a:rPr>
              <a:t>THỬ THÁCH:</a:t>
            </a:r>
          </a:p>
          <a:p>
            <a:pPr algn="ctr">
              <a:lnSpc>
                <a:spcPts val="7000"/>
              </a:lnSpc>
            </a:pPr>
            <a:r>
              <a:rPr lang="en-US" sz="4999">
                <a:solidFill>
                  <a:srgbClr val="764A49"/>
                </a:solidFill>
                <a:latin typeface="#9Slide07 SVNRevolution"/>
              </a:rPr>
              <a:t>CHUYỀN BÓNG THEO NHẠC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rot="657377">
            <a:off x="-2683181" y="-1558209"/>
            <a:ext cx="9220623" cy="3529660"/>
            <a:chOff x="0" y="0"/>
            <a:chExt cx="12294164" cy="4706213"/>
          </a:xfrm>
        </p:grpSpPr>
        <p:sp>
          <p:nvSpPr>
            <p:cNvPr id="3" name="Freeform 3"/>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3"/>
              <a:stretch>
                <a:fillRect t="-16" b="-15"/>
              </a:stretch>
            </a:blipFill>
          </p:spPr>
          <p:txBody>
            <a:bodyPr/>
            <a:lstStyle/>
            <a:p>
              <a:endParaRPr lang="en-GB"/>
            </a:p>
          </p:txBody>
        </p:sp>
      </p:grpSp>
      <p:grpSp>
        <p:nvGrpSpPr>
          <p:cNvPr id="4" name="Group 4"/>
          <p:cNvGrpSpPr/>
          <p:nvPr/>
        </p:nvGrpSpPr>
        <p:grpSpPr>
          <a:xfrm>
            <a:off x="15607602" y="-689689"/>
            <a:ext cx="3303395" cy="2178455"/>
            <a:chOff x="0" y="0"/>
            <a:chExt cx="4404527" cy="2904607"/>
          </a:xfrm>
        </p:grpSpPr>
        <p:sp>
          <p:nvSpPr>
            <p:cNvPr id="5" name="Freeform 5"/>
            <p:cNvSpPr/>
            <p:nvPr/>
          </p:nvSpPr>
          <p:spPr>
            <a:xfrm>
              <a:off x="0" y="0"/>
              <a:ext cx="4404487" cy="2904617"/>
            </a:xfrm>
            <a:custGeom>
              <a:avLst/>
              <a:gdLst/>
              <a:ahLst/>
              <a:cxnLst/>
              <a:rect l="l" t="t" r="r" b="b"/>
              <a:pathLst>
                <a:path w="4404487" h="2904617">
                  <a:moveTo>
                    <a:pt x="0" y="0"/>
                  </a:moveTo>
                  <a:lnTo>
                    <a:pt x="4404487" y="0"/>
                  </a:lnTo>
                  <a:lnTo>
                    <a:pt x="4404487" y="2904617"/>
                  </a:lnTo>
                  <a:lnTo>
                    <a:pt x="0" y="2904617"/>
                  </a:lnTo>
                  <a:lnTo>
                    <a:pt x="0" y="0"/>
                  </a:lnTo>
                  <a:close/>
                </a:path>
              </a:pathLst>
            </a:custGeom>
            <a:blipFill>
              <a:blip r:embed="rId4"/>
              <a:stretch>
                <a:fillRect/>
              </a:stretch>
            </a:blipFill>
          </p:spPr>
          <p:txBody>
            <a:bodyPr/>
            <a:lstStyle/>
            <a:p>
              <a:endParaRPr lang="en-GB"/>
            </a:p>
          </p:txBody>
        </p:sp>
      </p:grpSp>
      <p:grpSp>
        <p:nvGrpSpPr>
          <p:cNvPr id="6" name="Group 6"/>
          <p:cNvGrpSpPr/>
          <p:nvPr/>
        </p:nvGrpSpPr>
        <p:grpSpPr>
          <a:xfrm>
            <a:off x="2855010" y="3292703"/>
            <a:ext cx="11601264" cy="5568607"/>
            <a:chOff x="0" y="0"/>
            <a:chExt cx="15468352" cy="7424809"/>
          </a:xfrm>
        </p:grpSpPr>
        <p:sp>
          <p:nvSpPr>
            <p:cNvPr id="7" name="Freeform 7"/>
            <p:cNvSpPr/>
            <p:nvPr/>
          </p:nvSpPr>
          <p:spPr>
            <a:xfrm>
              <a:off x="0" y="0"/>
              <a:ext cx="15468346" cy="7424801"/>
            </a:xfrm>
            <a:custGeom>
              <a:avLst/>
              <a:gdLst/>
              <a:ahLst/>
              <a:cxnLst/>
              <a:rect l="l" t="t" r="r" b="b"/>
              <a:pathLst>
                <a:path w="15468346" h="7424801">
                  <a:moveTo>
                    <a:pt x="0" y="0"/>
                  </a:moveTo>
                  <a:lnTo>
                    <a:pt x="15468346" y="0"/>
                  </a:lnTo>
                  <a:lnTo>
                    <a:pt x="15468346" y="7424801"/>
                  </a:lnTo>
                  <a:lnTo>
                    <a:pt x="0" y="7424801"/>
                  </a:lnTo>
                  <a:lnTo>
                    <a:pt x="0" y="0"/>
                  </a:lnTo>
                  <a:close/>
                </a:path>
              </a:pathLst>
            </a:custGeom>
            <a:blipFill>
              <a:blip r:embed="rId5"/>
              <a:stretch>
                <a:fillRect t="-116" b="-116"/>
              </a:stretch>
            </a:blipFill>
          </p:spPr>
          <p:txBody>
            <a:bodyPr/>
            <a:lstStyle/>
            <a:p>
              <a:endParaRPr lang="en-GB"/>
            </a:p>
          </p:txBody>
        </p:sp>
      </p:grpSp>
      <p:grpSp>
        <p:nvGrpSpPr>
          <p:cNvPr id="8" name="Group 8"/>
          <p:cNvGrpSpPr/>
          <p:nvPr/>
        </p:nvGrpSpPr>
        <p:grpSpPr>
          <a:xfrm>
            <a:off x="0" y="3936824"/>
            <a:ext cx="12147607" cy="6665999"/>
            <a:chOff x="0" y="0"/>
            <a:chExt cx="16196809" cy="8887999"/>
          </a:xfrm>
        </p:grpSpPr>
        <p:sp>
          <p:nvSpPr>
            <p:cNvPr id="9" name="Freeform 9"/>
            <p:cNvSpPr/>
            <p:nvPr/>
          </p:nvSpPr>
          <p:spPr>
            <a:xfrm>
              <a:off x="0" y="0"/>
              <a:ext cx="16196818" cy="8887968"/>
            </a:xfrm>
            <a:custGeom>
              <a:avLst/>
              <a:gdLst/>
              <a:ahLst/>
              <a:cxnLst/>
              <a:rect l="l" t="t" r="r" b="b"/>
              <a:pathLst>
                <a:path w="16196818" h="8887968">
                  <a:moveTo>
                    <a:pt x="0" y="0"/>
                  </a:moveTo>
                  <a:lnTo>
                    <a:pt x="16196818" y="0"/>
                  </a:lnTo>
                  <a:lnTo>
                    <a:pt x="16196818" y="8887968"/>
                  </a:lnTo>
                  <a:lnTo>
                    <a:pt x="0" y="8887968"/>
                  </a:lnTo>
                  <a:lnTo>
                    <a:pt x="0" y="0"/>
                  </a:lnTo>
                  <a:close/>
                </a:path>
              </a:pathLst>
            </a:custGeom>
            <a:blipFill>
              <a:blip r:embed="rId6"/>
              <a:stretch>
                <a:fillRect t="-56" b="-57"/>
              </a:stretch>
            </a:blipFill>
          </p:spPr>
          <p:txBody>
            <a:bodyPr/>
            <a:lstStyle/>
            <a:p>
              <a:endParaRPr lang="en-GB"/>
            </a:p>
          </p:txBody>
        </p:sp>
      </p:grpSp>
      <p:grpSp>
        <p:nvGrpSpPr>
          <p:cNvPr id="10" name="Group 10"/>
          <p:cNvGrpSpPr/>
          <p:nvPr/>
        </p:nvGrpSpPr>
        <p:grpSpPr>
          <a:xfrm>
            <a:off x="12594900" y="1721485"/>
            <a:ext cx="5784583" cy="5336278"/>
            <a:chOff x="0" y="0"/>
            <a:chExt cx="7712777" cy="7115037"/>
          </a:xfrm>
        </p:grpSpPr>
        <p:sp>
          <p:nvSpPr>
            <p:cNvPr id="11" name="Freeform 11"/>
            <p:cNvSpPr/>
            <p:nvPr/>
          </p:nvSpPr>
          <p:spPr>
            <a:xfrm>
              <a:off x="0" y="0"/>
              <a:ext cx="7712837" cy="7115048"/>
            </a:xfrm>
            <a:custGeom>
              <a:avLst/>
              <a:gdLst/>
              <a:ahLst/>
              <a:cxnLst/>
              <a:rect l="l" t="t" r="r" b="b"/>
              <a:pathLst>
                <a:path w="7712837" h="7115048">
                  <a:moveTo>
                    <a:pt x="0" y="0"/>
                  </a:moveTo>
                  <a:lnTo>
                    <a:pt x="7712837" y="0"/>
                  </a:lnTo>
                  <a:lnTo>
                    <a:pt x="7712837" y="7115048"/>
                  </a:lnTo>
                  <a:lnTo>
                    <a:pt x="0" y="7115048"/>
                  </a:lnTo>
                  <a:lnTo>
                    <a:pt x="0" y="0"/>
                  </a:lnTo>
                  <a:close/>
                </a:path>
              </a:pathLst>
            </a:custGeom>
            <a:blipFill>
              <a:blip r:embed="rId7"/>
              <a:stretch>
                <a:fillRect t="-10" b="-10"/>
              </a:stretch>
            </a:blipFill>
          </p:spPr>
          <p:txBody>
            <a:bodyPr/>
            <a:lstStyle/>
            <a:p>
              <a:endParaRPr lang="en-GB"/>
            </a:p>
          </p:txBody>
        </p:sp>
      </p:grpSp>
      <p:grpSp>
        <p:nvGrpSpPr>
          <p:cNvPr id="12" name="Group 12"/>
          <p:cNvGrpSpPr/>
          <p:nvPr/>
        </p:nvGrpSpPr>
        <p:grpSpPr>
          <a:xfrm>
            <a:off x="13043864" y="5710368"/>
            <a:ext cx="5127477" cy="4114800"/>
            <a:chOff x="0" y="0"/>
            <a:chExt cx="6836636" cy="5486400"/>
          </a:xfrm>
        </p:grpSpPr>
        <p:sp>
          <p:nvSpPr>
            <p:cNvPr id="13" name="Freeform 13"/>
            <p:cNvSpPr/>
            <p:nvPr/>
          </p:nvSpPr>
          <p:spPr>
            <a:xfrm>
              <a:off x="0" y="0"/>
              <a:ext cx="6836664" cy="5486400"/>
            </a:xfrm>
            <a:custGeom>
              <a:avLst/>
              <a:gdLst/>
              <a:ahLst/>
              <a:cxnLst/>
              <a:rect l="l" t="t" r="r" b="b"/>
              <a:pathLst>
                <a:path w="6836664" h="5486400">
                  <a:moveTo>
                    <a:pt x="0" y="0"/>
                  </a:moveTo>
                  <a:lnTo>
                    <a:pt x="6836664" y="0"/>
                  </a:lnTo>
                  <a:lnTo>
                    <a:pt x="6836664" y="5486400"/>
                  </a:lnTo>
                  <a:lnTo>
                    <a:pt x="0" y="5486400"/>
                  </a:lnTo>
                  <a:lnTo>
                    <a:pt x="0" y="0"/>
                  </a:lnTo>
                  <a:close/>
                </a:path>
              </a:pathLst>
            </a:custGeom>
            <a:blipFill>
              <a:blip r:embed="rId8"/>
              <a:stretch>
                <a:fillRect l="-63" r="-62"/>
              </a:stretch>
            </a:blipFill>
          </p:spPr>
          <p:txBody>
            <a:bodyPr/>
            <a:lstStyle/>
            <a:p>
              <a:endParaRPr lang="en-GB"/>
            </a:p>
          </p:txBody>
        </p:sp>
      </p:grpSp>
      <p:sp>
        <p:nvSpPr>
          <p:cNvPr id="14" name="TextBox 14"/>
          <p:cNvSpPr txBox="1"/>
          <p:nvPr/>
        </p:nvSpPr>
        <p:spPr>
          <a:xfrm>
            <a:off x="328734" y="76200"/>
            <a:ext cx="16403844" cy="787899"/>
          </a:xfrm>
          <a:prstGeom prst="rect">
            <a:avLst/>
          </a:prstGeom>
        </p:spPr>
        <p:txBody>
          <a:bodyPr lIns="0" tIns="0" rIns="0" bIns="0" rtlCol="0" anchor="t">
            <a:spAutoFit/>
          </a:bodyPr>
          <a:lstStyle/>
          <a:p>
            <a:pPr algn="l">
              <a:lnSpc>
                <a:spcPts val="6439"/>
              </a:lnSpc>
            </a:pPr>
            <a:r>
              <a:rPr lang="en-US" sz="4599">
                <a:solidFill>
                  <a:srgbClr val="70422C"/>
                </a:solidFill>
                <a:latin typeface="Fraunces Bold"/>
              </a:rPr>
              <a:t>I. ĐỊNH HƯỚNG</a:t>
            </a:r>
          </a:p>
        </p:txBody>
      </p:sp>
      <p:sp>
        <p:nvSpPr>
          <p:cNvPr id="15" name="TextBox 15"/>
          <p:cNvSpPr txBox="1"/>
          <p:nvPr/>
        </p:nvSpPr>
        <p:spPr>
          <a:xfrm>
            <a:off x="0" y="1136342"/>
            <a:ext cx="12632408" cy="676165"/>
          </a:xfrm>
          <a:prstGeom prst="rect">
            <a:avLst/>
          </a:prstGeom>
        </p:spPr>
        <p:txBody>
          <a:bodyPr lIns="0" tIns="0" rIns="0" bIns="0" rtlCol="0" anchor="t">
            <a:spAutoFit/>
          </a:bodyPr>
          <a:lstStyle/>
          <a:p>
            <a:pPr algn="l">
              <a:lnSpc>
                <a:spcPts val="5280"/>
              </a:lnSpc>
            </a:pPr>
            <a:r>
              <a:rPr lang="en-US" sz="4400">
                <a:solidFill>
                  <a:srgbClr val="764A49"/>
                </a:solidFill>
                <a:latin typeface="Roboto Condensed Bold"/>
              </a:rPr>
              <a:t>1. Yêu cầu của kiểu văn bản</a:t>
            </a:r>
          </a:p>
        </p:txBody>
      </p:sp>
      <p:sp>
        <p:nvSpPr>
          <p:cNvPr id="16" name="TextBox 16"/>
          <p:cNvSpPr txBox="1"/>
          <p:nvPr/>
        </p:nvSpPr>
        <p:spPr>
          <a:xfrm>
            <a:off x="2438400" y="5753100"/>
            <a:ext cx="7651349" cy="3219185"/>
          </a:xfrm>
          <a:prstGeom prst="rect">
            <a:avLst/>
          </a:prstGeom>
        </p:spPr>
        <p:txBody>
          <a:bodyPr lIns="0" tIns="0" rIns="0" bIns="0" rtlCol="0" anchor="t">
            <a:spAutoFit/>
          </a:bodyPr>
          <a:lstStyle/>
          <a:p>
            <a:pPr marL="755651" lvl="1" indent="-377825" algn="just">
              <a:lnSpc>
                <a:spcPts val="4200"/>
              </a:lnSpc>
              <a:buFont typeface="Arial"/>
              <a:buChar char="•"/>
            </a:pPr>
            <a:r>
              <a:rPr lang="en-US" sz="3500">
                <a:solidFill>
                  <a:srgbClr val="764A49"/>
                </a:solidFill>
                <a:latin typeface="Roboto Condensed"/>
              </a:rPr>
              <a:t>Bằng những từ khóa trong phần khởi động, đọc phần định hướng (sgk.tr96) hãy nhắc lại yêu cầu của kiểu văn bản phân tích một tác phẩm văn học và những lưu ý khi viết bài nghị luận phân tích một tác phẩm hài kịch.</a:t>
            </a:r>
          </a:p>
        </p:txBody>
      </p:sp>
      <p:sp>
        <p:nvSpPr>
          <p:cNvPr id="17" name="TextBox 17"/>
          <p:cNvSpPr txBox="1"/>
          <p:nvPr/>
        </p:nvSpPr>
        <p:spPr>
          <a:xfrm>
            <a:off x="719640" y="1840815"/>
            <a:ext cx="10708326" cy="1797006"/>
          </a:xfrm>
          <a:prstGeom prst="rect">
            <a:avLst/>
          </a:prstGeom>
        </p:spPr>
        <p:txBody>
          <a:bodyPr lIns="0" tIns="0" rIns="0" bIns="0" rtlCol="0" anchor="t">
            <a:spAutoFit/>
          </a:bodyPr>
          <a:lstStyle/>
          <a:p>
            <a:pPr algn="ctr">
              <a:lnSpc>
                <a:spcPts val="7000"/>
              </a:lnSpc>
            </a:pPr>
            <a:r>
              <a:rPr lang="en-US" sz="5000">
                <a:solidFill>
                  <a:srgbClr val="764A49"/>
                </a:solidFill>
                <a:latin typeface="#9Slide07 SVNRevolution"/>
              </a:rPr>
              <a:t>THỬ THÁCH:</a:t>
            </a:r>
          </a:p>
          <a:p>
            <a:pPr algn="ctr">
              <a:lnSpc>
                <a:spcPts val="7000"/>
              </a:lnSpc>
            </a:pPr>
            <a:r>
              <a:rPr lang="en-US" sz="4999">
                <a:solidFill>
                  <a:srgbClr val="764A49"/>
                </a:solidFill>
                <a:latin typeface="#9Slide07 SVNRevolution"/>
              </a:rPr>
              <a:t>CHUYỀN BÓNG THEO NHẠC</a:t>
            </a:r>
          </a:p>
        </p:txBody>
      </p:sp>
      <p:pic>
        <p:nvPicPr>
          <p:cNvPr id="18" name="Picture 18"/>
          <p:cNvPicPr>
            <a:picLocks noChangeAspect="1"/>
          </p:cNvPicPr>
          <p:nvPr>
            <a:videoFile r:link="rId1"/>
          </p:nvPr>
        </p:nvPicPr>
        <p:blipFill>
          <a:blip r:embed="rId9"/>
          <a:stretch>
            <a:fillRect/>
          </a:stretch>
        </p:blipFill>
        <p:spPr>
          <a:xfrm>
            <a:off x="12905746" y="3936824"/>
            <a:ext cx="3826832" cy="2152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rot="-516261">
            <a:off x="11103577" y="8221650"/>
            <a:ext cx="8282105" cy="4130700"/>
            <a:chOff x="0" y="0"/>
            <a:chExt cx="11042807" cy="5507600"/>
          </a:xfrm>
        </p:grpSpPr>
        <p:sp>
          <p:nvSpPr>
            <p:cNvPr id="3" name="Freeform 3"/>
            <p:cNvSpPr/>
            <p:nvPr/>
          </p:nvSpPr>
          <p:spPr>
            <a:xfrm>
              <a:off x="0" y="0"/>
              <a:ext cx="11042777" cy="5507609"/>
            </a:xfrm>
            <a:custGeom>
              <a:avLst/>
              <a:gdLst/>
              <a:ahLst/>
              <a:cxnLst/>
              <a:rect l="l" t="t" r="r" b="b"/>
              <a:pathLst>
                <a:path w="11042777" h="5507609">
                  <a:moveTo>
                    <a:pt x="0" y="0"/>
                  </a:moveTo>
                  <a:lnTo>
                    <a:pt x="11042777" y="0"/>
                  </a:lnTo>
                  <a:lnTo>
                    <a:pt x="11042777" y="5507609"/>
                  </a:lnTo>
                  <a:lnTo>
                    <a:pt x="0" y="5507609"/>
                  </a:lnTo>
                  <a:lnTo>
                    <a:pt x="0" y="0"/>
                  </a:lnTo>
                  <a:close/>
                </a:path>
              </a:pathLst>
            </a:custGeom>
            <a:blipFill>
              <a:blip r:embed="rId2"/>
              <a:stretch>
                <a:fillRect t="-125" b="-125"/>
              </a:stretch>
            </a:blipFill>
          </p:spPr>
          <p:txBody>
            <a:bodyPr/>
            <a:lstStyle/>
            <a:p>
              <a:endParaRPr lang="en-GB"/>
            </a:p>
          </p:txBody>
        </p:sp>
      </p:grpSp>
      <p:grpSp>
        <p:nvGrpSpPr>
          <p:cNvPr id="4" name="Group 4"/>
          <p:cNvGrpSpPr/>
          <p:nvPr/>
        </p:nvGrpSpPr>
        <p:grpSpPr>
          <a:xfrm rot="657377">
            <a:off x="-2683181" y="-1558209"/>
            <a:ext cx="9220623" cy="3529660"/>
            <a:chOff x="0" y="0"/>
            <a:chExt cx="12294164" cy="4706213"/>
          </a:xfrm>
        </p:grpSpPr>
        <p:sp>
          <p:nvSpPr>
            <p:cNvPr id="5" name="Freeform 5"/>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3"/>
              <a:stretch>
                <a:fillRect t="-16" b="-15"/>
              </a:stretch>
            </a:blipFill>
          </p:spPr>
          <p:txBody>
            <a:bodyPr/>
            <a:lstStyle/>
            <a:p>
              <a:endParaRPr lang="en-GB"/>
            </a:p>
          </p:txBody>
        </p:sp>
      </p:grpSp>
      <p:grpSp>
        <p:nvGrpSpPr>
          <p:cNvPr id="6" name="Group 6"/>
          <p:cNvGrpSpPr/>
          <p:nvPr/>
        </p:nvGrpSpPr>
        <p:grpSpPr>
          <a:xfrm rot="-1741484">
            <a:off x="12358341" y="7819572"/>
            <a:ext cx="3121307" cy="2877455"/>
            <a:chOff x="0" y="0"/>
            <a:chExt cx="4161743" cy="3836607"/>
          </a:xfrm>
        </p:grpSpPr>
        <p:sp>
          <p:nvSpPr>
            <p:cNvPr id="7" name="Freeform 7"/>
            <p:cNvSpPr/>
            <p:nvPr/>
          </p:nvSpPr>
          <p:spPr>
            <a:xfrm>
              <a:off x="0" y="0"/>
              <a:ext cx="4161790" cy="3836670"/>
            </a:xfrm>
            <a:custGeom>
              <a:avLst/>
              <a:gdLst/>
              <a:ahLst/>
              <a:cxnLst/>
              <a:rect l="l" t="t" r="r" b="b"/>
              <a:pathLst>
                <a:path w="4161790" h="3836670">
                  <a:moveTo>
                    <a:pt x="0" y="0"/>
                  </a:moveTo>
                  <a:lnTo>
                    <a:pt x="4161790" y="0"/>
                  </a:lnTo>
                  <a:lnTo>
                    <a:pt x="4161790" y="3836670"/>
                  </a:lnTo>
                  <a:lnTo>
                    <a:pt x="0" y="3836670"/>
                  </a:lnTo>
                  <a:lnTo>
                    <a:pt x="0" y="0"/>
                  </a:lnTo>
                  <a:close/>
                </a:path>
              </a:pathLst>
            </a:custGeom>
            <a:blipFill>
              <a:blip r:embed="rId4"/>
              <a:stretch>
                <a:fillRect l="-18" r="-17" b="1"/>
              </a:stretch>
            </a:blipFill>
          </p:spPr>
          <p:txBody>
            <a:bodyPr/>
            <a:lstStyle/>
            <a:p>
              <a:endParaRPr lang="en-GB"/>
            </a:p>
          </p:txBody>
        </p:sp>
      </p:grpSp>
      <p:grpSp>
        <p:nvGrpSpPr>
          <p:cNvPr id="8" name="Group 8"/>
          <p:cNvGrpSpPr/>
          <p:nvPr/>
        </p:nvGrpSpPr>
        <p:grpSpPr>
          <a:xfrm rot="-1079441">
            <a:off x="13161531" y="9074630"/>
            <a:ext cx="1514929" cy="843947"/>
            <a:chOff x="0" y="0"/>
            <a:chExt cx="2019905" cy="1125263"/>
          </a:xfrm>
        </p:grpSpPr>
        <p:sp>
          <p:nvSpPr>
            <p:cNvPr id="9" name="Freeform 9"/>
            <p:cNvSpPr/>
            <p:nvPr/>
          </p:nvSpPr>
          <p:spPr>
            <a:xfrm>
              <a:off x="0" y="0"/>
              <a:ext cx="2019935" cy="1125220"/>
            </a:xfrm>
            <a:custGeom>
              <a:avLst/>
              <a:gdLst/>
              <a:ahLst/>
              <a:cxnLst/>
              <a:rect l="l" t="t" r="r" b="b"/>
              <a:pathLst>
                <a:path w="2019935" h="1125220">
                  <a:moveTo>
                    <a:pt x="0" y="0"/>
                  </a:moveTo>
                  <a:lnTo>
                    <a:pt x="2019935" y="0"/>
                  </a:lnTo>
                  <a:lnTo>
                    <a:pt x="2019935" y="1125220"/>
                  </a:lnTo>
                  <a:lnTo>
                    <a:pt x="0" y="1125220"/>
                  </a:lnTo>
                  <a:lnTo>
                    <a:pt x="0" y="0"/>
                  </a:lnTo>
                  <a:close/>
                </a:path>
              </a:pathLst>
            </a:custGeom>
            <a:blipFill>
              <a:blip r:embed="rId5"/>
              <a:stretch>
                <a:fillRect t="-26" r="1" b="-29"/>
              </a:stretch>
            </a:blipFill>
          </p:spPr>
          <p:txBody>
            <a:bodyPr/>
            <a:lstStyle/>
            <a:p>
              <a:endParaRPr lang="en-GB"/>
            </a:p>
          </p:txBody>
        </p:sp>
      </p:grpSp>
      <p:grpSp>
        <p:nvGrpSpPr>
          <p:cNvPr id="10" name="Group 10"/>
          <p:cNvGrpSpPr/>
          <p:nvPr/>
        </p:nvGrpSpPr>
        <p:grpSpPr>
          <a:xfrm>
            <a:off x="15607602" y="-689689"/>
            <a:ext cx="3303395" cy="2178455"/>
            <a:chOff x="0" y="0"/>
            <a:chExt cx="4404527" cy="2904607"/>
          </a:xfrm>
        </p:grpSpPr>
        <p:sp>
          <p:nvSpPr>
            <p:cNvPr id="11" name="Freeform 11"/>
            <p:cNvSpPr/>
            <p:nvPr/>
          </p:nvSpPr>
          <p:spPr>
            <a:xfrm>
              <a:off x="0" y="0"/>
              <a:ext cx="4404487" cy="2904617"/>
            </a:xfrm>
            <a:custGeom>
              <a:avLst/>
              <a:gdLst/>
              <a:ahLst/>
              <a:cxnLst/>
              <a:rect l="l" t="t" r="r" b="b"/>
              <a:pathLst>
                <a:path w="4404487" h="2904617">
                  <a:moveTo>
                    <a:pt x="0" y="0"/>
                  </a:moveTo>
                  <a:lnTo>
                    <a:pt x="4404487" y="0"/>
                  </a:lnTo>
                  <a:lnTo>
                    <a:pt x="4404487" y="2904617"/>
                  </a:lnTo>
                  <a:lnTo>
                    <a:pt x="0" y="2904617"/>
                  </a:lnTo>
                  <a:lnTo>
                    <a:pt x="0" y="0"/>
                  </a:lnTo>
                  <a:close/>
                </a:path>
              </a:pathLst>
            </a:custGeom>
            <a:blipFill>
              <a:blip r:embed="rId6"/>
              <a:stretch>
                <a:fillRect/>
              </a:stretch>
            </a:blipFill>
          </p:spPr>
          <p:txBody>
            <a:bodyPr/>
            <a:lstStyle/>
            <a:p>
              <a:endParaRPr lang="en-GB"/>
            </a:p>
          </p:txBody>
        </p:sp>
      </p:grpSp>
      <p:grpSp>
        <p:nvGrpSpPr>
          <p:cNvPr id="12" name="Group 12"/>
          <p:cNvGrpSpPr/>
          <p:nvPr/>
        </p:nvGrpSpPr>
        <p:grpSpPr>
          <a:xfrm rot="-69927">
            <a:off x="3219851" y="-367891"/>
            <a:ext cx="6850174" cy="1138841"/>
            <a:chOff x="0" y="0"/>
            <a:chExt cx="9133565" cy="1518455"/>
          </a:xfrm>
        </p:grpSpPr>
        <p:sp>
          <p:nvSpPr>
            <p:cNvPr id="13" name="Freeform 13"/>
            <p:cNvSpPr/>
            <p:nvPr/>
          </p:nvSpPr>
          <p:spPr>
            <a:xfrm>
              <a:off x="0" y="0"/>
              <a:ext cx="9133586" cy="1518412"/>
            </a:xfrm>
            <a:custGeom>
              <a:avLst/>
              <a:gdLst/>
              <a:ahLst/>
              <a:cxnLst/>
              <a:rect l="l" t="t" r="r" b="b"/>
              <a:pathLst>
                <a:path w="9133586" h="1518412">
                  <a:moveTo>
                    <a:pt x="0" y="0"/>
                  </a:moveTo>
                  <a:lnTo>
                    <a:pt x="9133586" y="0"/>
                  </a:lnTo>
                  <a:lnTo>
                    <a:pt x="9133586" y="1518412"/>
                  </a:lnTo>
                  <a:lnTo>
                    <a:pt x="0" y="1518412"/>
                  </a:lnTo>
                  <a:lnTo>
                    <a:pt x="0" y="0"/>
                  </a:lnTo>
                  <a:close/>
                </a:path>
              </a:pathLst>
            </a:custGeom>
            <a:blipFill>
              <a:blip r:embed="rId7"/>
              <a:stretch>
                <a:fillRect t="-125" b="-128"/>
              </a:stretch>
            </a:blipFill>
          </p:spPr>
          <p:txBody>
            <a:bodyPr/>
            <a:lstStyle/>
            <a:p>
              <a:endParaRPr lang="en-GB"/>
            </a:p>
          </p:txBody>
        </p:sp>
      </p:grpSp>
      <p:sp>
        <p:nvSpPr>
          <p:cNvPr id="14" name="TextBox 14"/>
          <p:cNvSpPr txBox="1"/>
          <p:nvPr/>
        </p:nvSpPr>
        <p:spPr>
          <a:xfrm>
            <a:off x="472627" y="1570833"/>
            <a:ext cx="13446369" cy="676165"/>
          </a:xfrm>
          <a:prstGeom prst="rect">
            <a:avLst/>
          </a:prstGeom>
        </p:spPr>
        <p:txBody>
          <a:bodyPr lIns="0" tIns="0" rIns="0" bIns="0" rtlCol="0" anchor="t">
            <a:spAutoFit/>
          </a:bodyPr>
          <a:lstStyle/>
          <a:p>
            <a:pPr algn="l">
              <a:lnSpc>
                <a:spcPts val="5280"/>
              </a:lnSpc>
            </a:pPr>
            <a:r>
              <a:rPr lang="en-US" sz="4400">
                <a:solidFill>
                  <a:srgbClr val="764A49"/>
                </a:solidFill>
                <a:latin typeface="Roboto Condensed Bold"/>
              </a:rPr>
              <a:t>1. Yêu cầu của kiểu văn bản phân tích một tác phẩm kịch</a:t>
            </a:r>
          </a:p>
        </p:txBody>
      </p:sp>
      <p:sp>
        <p:nvSpPr>
          <p:cNvPr id="15" name="TextBox 15"/>
          <p:cNvSpPr txBox="1"/>
          <p:nvPr/>
        </p:nvSpPr>
        <p:spPr>
          <a:xfrm>
            <a:off x="554717" y="2634792"/>
            <a:ext cx="17178567" cy="6657508"/>
          </a:xfrm>
          <a:prstGeom prst="rect">
            <a:avLst/>
          </a:prstGeom>
        </p:spPr>
        <p:txBody>
          <a:bodyPr lIns="0" tIns="0" rIns="0" bIns="0" rtlCol="0" anchor="t">
            <a:spAutoFit/>
          </a:bodyPr>
          <a:lstStyle/>
          <a:p>
            <a:pPr marL="914399" lvl="2" indent="-304800" algn="just">
              <a:lnSpc>
                <a:spcPts val="5319"/>
              </a:lnSpc>
              <a:buFont typeface="Arial"/>
              <a:buChar char="⚬"/>
            </a:pPr>
            <a:r>
              <a:rPr lang="en-US" sz="3999">
                <a:solidFill>
                  <a:srgbClr val="764A49"/>
                </a:solidFill>
                <a:latin typeface="Roboto Condensed"/>
              </a:rPr>
              <a:t>Giới thiệu tác phẩm kịch (nhan đề, tác giả) và nêu ý kiến khái quát về tác phẩm  </a:t>
            </a:r>
          </a:p>
          <a:p>
            <a:pPr marL="914399" lvl="2" indent="-304800" algn="just">
              <a:lnSpc>
                <a:spcPts val="5319"/>
              </a:lnSpc>
              <a:buFont typeface="Arial"/>
              <a:buChar char="⚬"/>
            </a:pPr>
            <a:r>
              <a:rPr lang="en-US" sz="3999">
                <a:solidFill>
                  <a:srgbClr val="764A49"/>
                </a:solidFill>
                <a:latin typeface="Roboto Condensed"/>
              </a:rPr>
              <a:t>Nêu ngắn gọn nội dung chính của tác phẩm </a:t>
            </a:r>
          </a:p>
          <a:p>
            <a:pPr marL="914399" lvl="2" indent="-304800" algn="just">
              <a:lnSpc>
                <a:spcPts val="5319"/>
              </a:lnSpc>
              <a:buFont typeface="Arial"/>
              <a:buChar char="⚬"/>
            </a:pPr>
            <a:r>
              <a:rPr lang="en-US" sz="3999">
                <a:solidFill>
                  <a:srgbClr val="764A49"/>
                </a:solidFill>
                <a:latin typeface="Roboto Condensed"/>
              </a:rPr>
              <a:t>Nêu được chủ đề của tác phẩm </a:t>
            </a:r>
          </a:p>
          <a:p>
            <a:pPr marL="914399" lvl="2" indent="-304800" algn="just">
              <a:lnSpc>
                <a:spcPts val="5319"/>
              </a:lnSpc>
              <a:buFont typeface="Arial"/>
              <a:buChar char="⚬"/>
            </a:pPr>
            <a:r>
              <a:rPr lang="en-US" sz="3999">
                <a:solidFill>
                  <a:srgbClr val="764A49"/>
                </a:solidFill>
                <a:latin typeface="Roboto Condensed"/>
              </a:rPr>
              <a:t>Chỉ ra và phân tích được tác dụng của một số nét đặc sắc về hình thức nghệ thuật của tác phẩm (xung đột, nhân vật, hành động, lời thoại, thủ phá trào phúng…) trong việc biểu đạt nội dung (đề tài, chủ để, ý nghĩa; tình cảm, thái độ của tác giả…)</a:t>
            </a:r>
          </a:p>
          <a:p>
            <a:pPr marL="914399" lvl="2" indent="-304800" algn="just">
              <a:lnSpc>
                <a:spcPts val="5319"/>
              </a:lnSpc>
              <a:buFont typeface="Arial"/>
              <a:buChar char="⚬"/>
            </a:pPr>
            <a:r>
              <a:rPr lang="en-US" sz="3999">
                <a:solidFill>
                  <a:srgbClr val="764A49"/>
                </a:solidFill>
                <a:latin typeface="Roboto Condensed"/>
              </a:rPr>
              <a:t>Sử dụng các bằng chứng từ tác phẩm để làm sáng tỏ ý kiến nêu trong bài viết.</a:t>
            </a:r>
          </a:p>
          <a:p>
            <a:pPr marL="914399" lvl="2" indent="-304800" algn="just">
              <a:lnSpc>
                <a:spcPts val="5319"/>
              </a:lnSpc>
              <a:buFont typeface="Arial"/>
              <a:buChar char="⚬"/>
            </a:pPr>
            <a:r>
              <a:rPr lang="en-US" sz="3999">
                <a:solidFill>
                  <a:srgbClr val="764A49"/>
                </a:solidFill>
                <a:latin typeface="Roboto Condensed"/>
              </a:rPr>
              <a:t>Nêu được ý nghĩa, giá trị của tác phẩm truyện</a:t>
            </a:r>
          </a:p>
          <a:p>
            <a:pPr algn="just">
              <a:lnSpc>
                <a:spcPts val="5320"/>
              </a:lnSpc>
            </a:pPr>
            <a:endParaRPr lang="en-US" sz="3999">
              <a:solidFill>
                <a:srgbClr val="764A49"/>
              </a:solidFill>
              <a:latin typeface="Roboto Condensed"/>
            </a:endParaRPr>
          </a:p>
        </p:txBody>
      </p:sp>
      <p:sp>
        <p:nvSpPr>
          <p:cNvPr id="16" name="TextBox 16"/>
          <p:cNvSpPr txBox="1"/>
          <p:nvPr/>
        </p:nvSpPr>
        <p:spPr>
          <a:xfrm>
            <a:off x="1028700" y="587125"/>
            <a:ext cx="6191218" cy="787899"/>
          </a:xfrm>
          <a:prstGeom prst="rect">
            <a:avLst/>
          </a:prstGeom>
        </p:spPr>
        <p:txBody>
          <a:bodyPr lIns="0" tIns="0" rIns="0" bIns="0" rtlCol="0" anchor="t">
            <a:spAutoFit/>
          </a:bodyPr>
          <a:lstStyle/>
          <a:p>
            <a:pPr algn="l">
              <a:lnSpc>
                <a:spcPts val="6439"/>
              </a:lnSpc>
            </a:pPr>
            <a:r>
              <a:rPr lang="en-US" sz="4599">
                <a:solidFill>
                  <a:srgbClr val="70422C"/>
                </a:solidFill>
                <a:latin typeface="Fraunces Bold"/>
              </a:rPr>
              <a:t>I. ĐỊNH HƯỚNG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6772704" y="-306775"/>
            <a:ext cx="2403862" cy="1585250"/>
            <a:chOff x="0" y="0"/>
            <a:chExt cx="3205149" cy="2113667"/>
          </a:xfrm>
        </p:grpSpPr>
        <p:sp>
          <p:nvSpPr>
            <p:cNvPr id="3" name="Freeform 3"/>
            <p:cNvSpPr/>
            <p:nvPr/>
          </p:nvSpPr>
          <p:spPr>
            <a:xfrm>
              <a:off x="0" y="0"/>
              <a:ext cx="3205099" cy="2113661"/>
            </a:xfrm>
            <a:custGeom>
              <a:avLst/>
              <a:gdLst/>
              <a:ahLst/>
              <a:cxnLst/>
              <a:rect l="l" t="t" r="r" b="b"/>
              <a:pathLst>
                <a:path w="3205099" h="2113661">
                  <a:moveTo>
                    <a:pt x="0" y="0"/>
                  </a:moveTo>
                  <a:lnTo>
                    <a:pt x="3205099" y="0"/>
                  </a:lnTo>
                  <a:lnTo>
                    <a:pt x="3205099" y="2113661"/>
                  </a:lnTo>
                  <a:lnTo>
                    <a:pt x="0" y="2113661"/>
                  </a:lnTo>
                  <a:lnTo>
                    <a:pt x="0" y="0"/>
                  </a:lnTo>
                  <a:close/>
                </a:path>
              </a:pathLst>
            </a:custGeom>
            <a:blipFill>
              <a:blip r:embed="rId2"/>
              <a:stretch>
                <a:fillRect r="-1"/>
              </a:stretch>
            </a:blipFill>
          </p:spPr>
          <p:txBody>
            <a:bodyPr/>
            <a:lstStyle/>
            <a:p>
              <a:endParaRPr lang="en-GB"/>
            </a:p>
          </p:txBody>
        </p:sp>
      </p:grpSp>
      <p:graphicFrame>
        <p:nvGraphicFramePr>
          <p:cNvPr id="4" name="Table 4"/>
          <p:cNvGraphicFramePr>
            <a:graphicFrameLocks noGrp="1"/>
          </p:cNvGraphicFramePr>
          <p:nvPr/>
        </p:nvGraphicFramePr>
        <p:xfrm>
          <a:off x="349103" y="152772"/>
          <a:ext cx="17445126" cy="9905725"/>
        </p:xfrm>
        <a:graphic>
          <a:graphicData uri="http://schemas.openxmlformats.org/drawingml/2006/table">
            <a:tbl>
              <a:tblPr/>
              <a:tblGrid>
                <a:gridCol w="1563537">
                  <a:extLst>
                    <a:ext uri="{9D8B030D-6E8A-4147-A177-3AD203B41FA5}">
                      <a16:colId xmlns:a16="http://schemas.microsoft.com/office/drawing/2014/main" val="20000"/>
                    </a:ext>
                  </a:extLst>
                </a:gridCol>
                <a:gridCol w="13842121">
                  <a:extLst>
                    <a:ext uri="{9D8B030D-6E8A-4147-A177-3AD203B41FA5}">
                      <a16:colId xmlns:a16="http://schemas.microsoft.com/office/drawing/2014/main" val="20001"/>
                    </a:ext>
                  </a:extLst>
                </a:gridCol>
                <a:gridCol w="1000626">
                  <a:extLst>
                    <a:ext uri="{9D8B030D-6E8A-4147-A177-3AD203B41FA5}">
                      <a16:colId xmlns:a16="http://schemas.microsoft.com/office/drawing/2014/main" val="20002"/>
                    </a:ext>
                  </a:extLst>
                </a:gridCol>
                <a:gridCol w="1038842">
                  <a:extLst>
                    <a:ext uri="{9D8B030D-6E8A-4147-A177-3AD203B41FA5}">
                      <a16:colId xmlns:a16="http://schemas.microsoft.com/office/drawing/2014/main" val="20003"/>
                    </a:ext>
                  </a:extLst>
                </a:gridCol>
              </a:tblGrid>
              <a:tr h="858902">
                <a:tc gridSpan="2">
                  <a:txBody>
                    <a:bodyPr/>
                    <a:lstStyle/>
                    <a:p>
                      <a:pPr algn="ctr">
                        <a:lnSpc>
                          <a:spcPts val="3143"/>
                        </a:lnSpc>
                        <a:defRPr/>
                      </a:pPr>
                      <a:r>
                        <a:rPr lang="en-US" sz="2399">
                          <a:solidFill>
                            <a:srgbClr val="FEFFFE"/>
                          </a:solidFill>
                          <a:latin typeface="Roboto Condensed Bold"/>
                        </a:rPr>
                        <a:t>TIÊU CHÍ</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hMerge="1">
                  <a:txBody>
                    <a:bodyPr/>
                    <a:lstStyle/>
                    <a:p>
                      <a:pPr algn="ctr">
                        <a:lnSpc>
                          <a:spcPts val="3143"/>
                        </a:lnSpc>
                        <a:defRPr/>
                      </a:pPr>
                      <a:r>
                        <a:rPr lang="en-US" sz="2399">
                          <a:solidFill>
                            <a:srgbClr val="FEFFFE"/>
                          </a:solidFill>
                          <a:latin typeface="Roboto Condensed Bold"/>
                        </a:rPr>
                        <a:t>TIÊU CHÍ</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3143"/>
                        </a:lnSpc>
                        <a:defRPr/>
                      </a:pPr>
                      <a:r>
                        <a:rPr lang="en-US" sz="2399">
                          <a:solidFill>
                            <a:srgbClr val="FEFFFE"/>
                          </a:solidFill>
                          <a:latin typeface="Roboto Condensed Bold"/>
                        </a:rPr>
                        <a:t>ĐẠT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3143"/>
                        </a:lnSpc>
                        <a:defRPr/>
                      </a:pPr>
                      <a:r>
                        <a:rPr lang="en-US" sz="2399">
                          <a:solidFill>
                            <a:srgbClr val="FEFFFE"/>
                          </a:solidFill>
                          <a:latin typeface="Roboto Condensed Bold"/>
                        </a:rPr>
                        <a:t>KĐ</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extLst>
                  <a:ext uri="{0D108BD9-81ED-4DB2-BD59-A6C34878D82A}">
                    <a16:rowId xmlns:a16="http://schemas.microsoft.com/office/drawing/2014/main" val="10000"/>
                  </a:ext>
                </a:extLst>
              </a:tr>
              <a:tr h="858902">
                <a:tc rowSpan="2">
                  <a:txBody>
                    <a:bodyPr/>
                    <a:lstStyle/>
                    <a:p>
                      <a:pPr algn="ctr">
                        <a:lnSpc>
                          <a:spcPts val="3143"/>
                        </a:lnSpc>
                        <a:defRPr/>
                      </a:pPr>
                      <a:r>
                        <a:rPr lang="en-US" sz="2399">
                          <a:solidFill>
                            <a:srgbClr val="764A49"/>
                          </a:solidFill>
                          <a:latin typeface="Roboto Condensed Bold"/>
                        </a:rPr>
                        <a:t>Mở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Nêu tên tác phẩm, thể loại và tên tác giả (nếu có).</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1"/>
                  </a:ext>
                </a:extLst>
              </a:tr>
              <a:tr h="858902">
                <a:tc vMerge="1">
                  <a:txBody>
                    <a:bodyPr/>
                    <a:lstStyle/>
                    <a:p>
                      <a:pPr algn="ctr">
                        <a:lnSpc>
                          <a:spcPts val="3143"/>
                        </a:lnSpc>
                        <a:defRPr/>
                      </a:pPr>
                      <a:r>
                        <a:rPr lang="en-US" sz="2399">
                          <a:solidFill>
                            <a:srgbClr val="764A49"/>
                          </a:solidFill>
                          <a:latin typeface="Roboto Condensed Bold"/>
                        </a:rPr>
                        <a:t>Mở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Nêu khái quát nét đặc sắc của tác phẩm (chủ đề, hình thức nghệ thuật nổi bật,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2"/>
                  </a:ext>
                </a:extLst>
              </a:tr>
              <a:tr h="858902">
                <a:tc rowSpan="5">
                  <a:txBody>
                    <a:bodyPr/>
                    <a:lstStyle/>
                    <a:p>
                      <a:pPr algn="ctr">
                        <a:lnSpc>
                          <a:spcPts val="3143"/>
                        </a:lnSpc>
                        <a:defRPr/>
                      </a:pPr>
                      <a:r>
                        <a:rPr lang="en-US" sz="2399">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Nêu chủ đề của tác phẩm.</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3"/>
                  </a:ext>
                </a:extLst>
              </a:tr>
              <a:tr h="927235">
                <a:tc vMerge="1">
                  <a:txBody>
                    <a:bodyPr/>
                    <a:lstStyle/>
                    <a:p>
                      <a:pPr algn="ctr">
                        <a:lnSpc>
                          <a:spcPts val="3143"/>
                        </a:lnSpc>
                        <a:defRPr/>
                      </a:pPr>
                      <a:r>
                        <a:rPr lang="en-US" sz="2399">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Nêu một số nét đặc sắc về hình thức nghệ thuật của tác phẩm.</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4"/>
                  </a:ext>
                </a:extLst>
              </a:tr>
              <a:tr h="927235">
                <a:tc vMerge="1">
                  <a:txBody>
                    <a:bodyPr/>
                    <a:lstStyle/>
                    <a:p>
                      <a:pPr algn="ctr">
                        <a:lnSpc>
                          <a:spcPts val="3143"/>
                        </a:lnSpc>
                        <a:defRPr/>
                      </a:pPr>
                      <a:r>
                        <a:rPr lang="en-US" sz="2399">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Phân tích giá trị của một số nét đặc sắc về hình thức nghệ thuật.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5"/>
                  </a:ext>
                </a:extLst>
              </a:tr>
              <a:tr h="927235">
                <a:tc vMerge="1">
                  <a:txBody>
                    <a:bodyPr/>
                    <a:lstStyle/>
                    <a:p>
                      <a:pPr algn="ctr">
                        <a:lnSpc>
                          <a:spcPts val="3143"/>
                        </a:lnSpc>
                        <a:defRPr/>
                      </a:pPr>
                      <a:r>
                        <a:rPr lang="en-US" sz="2399">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Sử dụng các bằng chứng có trong tác phẩm.</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6"/>
                  </a:ext>
                </a:extLst>
              </a:tr>
              <a:tr h="927235">
                <a:tc vMerge="1">
                  <a:txBody>
                    <a:bodyPr/>
                    <a:lstStyle/>
                    <a:p>
                      <a:pPr algn="ctr">
                        <a:lnSpc>
                          <a:spcPts val="3143"/>
                        </a:lnSpc>
                        <a:defRPr/>
                      </a:pPr>
                      <a:r>
                        <a:rPr lang="en-US" sz="2399">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Sử dụng các phương tiện liên kết để liên kết các luận điểm, lí lẽ, bằng chứng.</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7"/>
                  </a:ext>
                </a:extLst>
              </a:tr>
              <a:tr h="927235">
                <a:tc rowSpan="2">
                  <a:txBody>
                    <a:bodyPr/>
                    <a:lstStyle/>
                    <a:p>
                      <a:pPr algn="ctr">
                        <a:lnSpc>
                          <a:spcPts val="3143"/>
                        </a:lnSpc>
                        <a:defRPr/>
                      </a:pPr>
                      <a:r>
                        <a:rPr lang="en-US" sz="2399">
                          <a:solidFill>
                            <a:srgbClr val="764A49"/>
                          </a:solidFill>
                          <a:latin typeface="Roboto Condensed Bold"/>
                        </a:rPr>
                        <a:t>Kết bài</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Khẳng định lại thành công nổi bật của tác phẩm (chủ đề, hình thức nghệ thuật,…)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8"/>
                  </a:ext>
                </a:extLst>
              </a:tr>
              <a:tr h="927235">
                <a:tc vMerge="1">
                  <a:txBody>
                    <a:bodyPr/>
                    <a:lstStyle/>
                    <a:p>
                      <a:pPr algn="ctr">
                        <a:lnSpc>
                          <a:spcPts val="3143"/>
                        </a:lnSpc>
                        <a:defRPr/>
                      </a:pPr>
                      <a:r>
                        <a:rPr lang="en-US" sz="2399">
                          <a:solidFill>
                            <a:srgbClr val="764A49"/>
                          </a:solidFill>
                          <a:latin typeface="Roboto Condensed Bold"/>
                        </a:rPr>
                        <a:t>Kết bài</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Nêu suy nghĩ, cảm xúc hoặc bài học rút ra từ tác phẩm.</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9"/>
                  </a:ext>
                </a:extLst>
              </a:tr>
              <a:tr h="906707">
                <a:tc>
                  <a:txBody>
                    <a:bodyPr/>
                    <a:lstStyle/>
                    <a:p>
                      <a:pPr algn="ctr">
                        <a:lnSpc>
                          <a:spcPts val="3143"/>
                        </a:lnSpc>
                        <a:defRPr/>
                      </a:pPr>
                      <a:r>
                        <a:rPr lang="en-US" sz="2399">
                          <a:solidFill>
                            <a:srgbClr val="764A49"/>
                          </a:solidFill>
                          <a:latin typeface="Roboto Condensed Bold"/>
                        </a:rPr>
                        <a:t>Diễn đạt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143"/>
                        </a:lnSpc>
                        <a:defRPr/>
                      </a:pPr>
                      <a:r>
                        <a:rPr lang="en-US" sz="2399">
                          <a:solidFill>
                            <a:srgbClr val="000000"/>
                          </a:solidFill>
                          <a:latin typeface="Roboto Condensed"/>
                        </a:rPr>
                        <a:t>Đảm bảo đúng chính tả, ngữ pháp, không mắc lỗi diễn đạt (dùng từ và đặt câu)</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pSp>
        <p:nvGrpSpPr>
          <p:cNvPr id="5" name="Group 5"/>
          <p:cNvGrpSpPr/>
          <p:nvPr/>
        </p:nvGrpSpPr>
        <p:grpSpPr>
          <a:xfrm rot="-516261">
            <a:off x="12007741" y="8401955"/>
            <a:ext cx="8282105" cy="4130700"/>
            <a:chOff x="0" y="0"/>
            <a:chExt cx="11042807" cy="5507600"/>
          </a:xfrm>
        </p:grpSpPr>
        <p:sp>
          <p:nvSpPr>
            <p:cNvPr id="6" name="Freeform 6"/>
            <p:cNvSpPr/>
            <p:nvPr/>
          </p:nvSpPr>
          <p:spPr>
            <a:xfrm>
              <a:off x="0" y="0"/>
              <a:ext cx="11042777" cy="5507609"/>
            </a:xfrm>
            <a:custGeom>
              <a:avLst/>
              <a:gdLst/>
              <a:ahLst/>
              <a:cxnLst/>
              <a:rect l="l" t="t" r="r" b="b"/>
              <a:pathLst>
                <a:path w="11042777" h="5507609">
                  <a:moveTo>
                    <a:pt x="0" y="0"/>
                  </a:moveTo>
                  <a:lnTo>
                    <a:pt x="11042777" y="0"/>
                  </a:lnTo>
                  <a:lnTo>
                    <a:pt x="11042777" y="5507609"/>
                  </a:lnTo>
                  <a:lnTo>
                    <a:pt x="0" y="5507609"/>
                  </a:lnTo>
                  <a:lnTo>
                    <a:pt x="0" y="0"/>
                  </a:lnTo>
                  <a:close/>
                </a:path>
              </a:pathLst>
            </a:custGeom>
            <a:blipFill>
              <a:blip r:embed="rId3"/>
              <a:stretch>
                <a:fillRect t="-125" b="-125"/>
              </a:stretch>
            </a:blipFill>
          </p:spPr>
          <p:txBody>
            <a:bodyPr/>
            <a:lstStyle/>
            <a:p>
              <a:endParaRPr lang="en-GB"/>
            </a:p>
          </p:txBody>
        </p:sp>
      </p:grpSp>
      <p:grpSp>
        <p:nvGrpSpPr>
          <p:cNvPr id="7" name="Group 7"/>
          <p:cNvGrpSpPr/>
          <p:nvPr/>
        </p:nvGrpSpPr>
        <p:grpSpPr>
          <a:xfrm rot="-1741484">
            <a:off x="15212051" y="7013330"/>
            <a:ext cx="3121307" cy="2877455"/>
            <a:chOff x="0" y="0"/>
            <a:chExt cx="4161743" cy="3836607"/>
          </a:xfrm>
        </p:grpSpPr>
        <p:sp>
          <p:nvSpPr>
            <p:cNvPr id="8" name="Freeform 8"/>
            <p:cNvSpPr/>
            <p:nvPr/>
          </p:nvSpPr>
          <p:spPr>
            <a:xfrm>
              <a:off x="0" y="0"/>
              <a:ext cx="4161790" cy="3836670"/>
            </a:xfrm>
            <a:custGeom>
              <a:avLst/>
              <a:gdLst/>
              <a:ahLst/>
              <a:cxnLst/>
              <a:rect l="l" t="t" r="r" b="b"/>
              <a:pathLst>
                <a:path w="4161790" h="3836670">
                  <a:moveTo>
                    <a:pt x="0" y="0"/>
                  </a:moveTo>
                  <a:lnTo>
                    <a:pt x="4161790" y="0"/>
                  </a:lnTo>
                  <a:lnTo>
                    <a:pt x="4161790" y="3836670"/>
                  </a:lnTo>
                  <a:lnTo>
                    <a:pt x="0" y="3836670"/>
                  </a:lnTo>
                  <a:lnTo>
                    <a:pt x="0" y="0"/>
                  </a:lnTo>
                  <a:close/>
                </a:path>
              </a:pathLst>
            </a:custGeom>
            <a:blipFill>
              <a:blip r:embed="rId4"/>
              <a:stretch>
                <a:fillRect l="-18" r="-17" b="1"/>
              </a:stretch>
            </a:blipFill>
          </p:spPr>
          <p:txBody>
            <a:bodyPr/>
            <a:lstStyle/>
            <a:p>
              <a:endParaRPr lang="en-GB"/>
            </a:p>
          </p:txBody>
        </p:sp>
      </p:grpSp>
      <p:grpSp>
        <p:nvGrpSpPr>
          <p:cNvPr id="9" name="Group 9"/>
          <p:cNvGrpSpPr/>
          <p:nvPr/>
        </p:nvGrpSpPr>
        <p:grpSpPr>
          <a:xfrm rot="-1079441">
            <a:off x="16679774" y="9229733"/>
            <a:ext cx="1514929" cy="843947"/>
            <a:chOff x="0" y="0"/>
            <a:chExt cx="2019905" cy="1125263"/>
          </a:xfrm>
        </p:grpSpPr>
        <p:sp>
          <p:nvSpPr>
            <p:cNvPr id="10" name="Freeform 10"/>
            <p:cNvSpPr/>
            <p:nvPr/>
          </p:nvSpPr>
          <p:spPr>
            <a:xfrm>
              <a:off x="0" y="0"/>
              <a:ext cx="2019935" cy="1125220"/>
            </a:xfrm>
            <a:custGeom>
              <a:avLst/>
              <a:gdLst/>
              <a:ahLst/>
              <a:cxnLst/>
              <a:rect l="l" t="t" r="r" b="b"/>
              <a:pathLst>
                <a:path w="2019935" h="1125220">
                  <a:moveTo>
                    <a:pt x="0" y="0"/>
                  </a:moveTo>
                  <a:lnTo>
                    <a:pt x="2019935" y="0"/>
                  </a:lnTo>
                  <a:lnTo>
                    <a:pt x="2019935" y="1125220"/>
                  </a:lnTo>
                  <a:lnTo>
                    <a:pt x="0" y="1125220"/>
                  </a:lnTo>
                  <a:lnTo>
                    <a:pt x="0" y="0"/>
                  </a:lnTo>
                  <a:close/>
                </a:path>
              </a:pathLst>
            </a:custGeom>
            <a:blipFill>
              <a:blip r:embed="rId5"/>
              <a:stretch>
                <a:fillRect t="-26" r="1" b="-29"/>
              </a:stretch>
            </a:blipFill>
          </p:spPr>
          <p:txBody>
            <a:bodyPr/>
            <a:lstStyle/>
            <a:p>
              <a:endParaRPr lang="en-GB"/>
            </a:p>
          </p:txBody>
        </p:sp>
      </p:grpSp>
      <p:sp>
        <p:nvSpPr>
          <p:cNvPr id="11" name="TextBox 11"/>
          <p:cNvSpPr txBox="1"/>
          <p:nvPr/>
        </p:nvSpPr>
        <p:spPr>
          <a:xfrm>
            <a:off x="496167" y="214437"/>
            <a:ext cx="5142633" cy="504781"/>
          </a:xfrm>
          <a:prstGeom prst="rect">
            <a:avLst/>
          </a:prstGeom>
        </p:spPr>
        <p:txBody>
          <a:bodyPr lIns="0" tIns="0" rIns="0" bIns="0" rtlCol="0" anchor="t">
            <a:spAutoFit/>
          </a:bodyPr>
          <a:lstStyle/>
          <a:p>
            <a:pPr algn="ctr">
              <a:lnSpc>
                <a:spcPts val="3840"/>
              </a:lnSpc>
            </a:pPr>
            <a:r>
              <a:rPr lang="en-US" sz="3200">
                <a:solidFill>
                  <a:srgbClr val="FFFFFF"/>
                </a:solidFill>
                <a:latin typeface="Roboto Condensed Bold"/>
              </a:rPr>
              <a:t>2. Bảng kiểm tham khảo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633175">
            <a:off x="-2672919" y="-455715"/>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6003925" y="1541403"/>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6773839" y="3520286"/>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sp>
        <p:nvSpPr>
          <p:cNvPr id="12" name="Freeform 12"/>
          <p:cNvSpPr/>
          <p:nvPr/>
        </p:nvSpPr>
        <p:spPr>
          <a:xfrm>
            <a:off x="1008409" y="3866997"/>
            <a:ext cx="16250891" cy="4725717"/>
          </a:xfrm>
          <a:custGeom>
            <a:avLst/>
            <a:gdLst/>
            <a:ahLst/>
            <a:cxnLst/>
            <a:rect l="l" t="t" r="r" b="b"/>
            <a:pathLst>
              <a:path w="16250891" h="4725717">
                <a:moveTo>
                  <a:pt x="0" y="0"/>
                </a:moveTo>
                <a:lnTo>
                  <a:pt x="16250891" y="0"/>
                </a:lnTo>
                <a:lnTo>
                  <a:pt x="16250891" y="4725717"/>
                </a:lnTo>
                <a:lnTo>
                  <a:pt x="0" y="47257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3" name="Group 13"/>
          <p:cNvGrpSpPr/>
          <p:nvPr/>
        </p:nvGrpSpPr>
        <p:grpSpPr>
          <a:xfrm>
            <a:off x="1530836" y="3866997"/>
            <a:ext cx="3064484" cy="3241281"/>
            <a:chOff x="0" y="0"/>
            <a:chExt cx="4085979" cy="4321708"/>
          </a:xfrm>
        </p:grpSpPr>
        <p:sp>
          <p:nvSpPr>
            <p:cNvPr id="14" name="Freeform 14"/>
            <p:cNvSpPr/>
            <p:nvPr/>
          </p:nvSpPr>
          <p:spPr>
            <a:xfrm>
              <a:off x="0" y="0"/>
              <a:ext cx="4085971" cy="4321683"/>
            </a:xfrm>
            <a:custGeom>
              <a:avLst/>
              <a:gdLst/>
              <a:ahLst/>
              <a:cxnLst/>
              <a:rect l="l" t="t" r="r" b="b"/>
              <a:pathLst>
                <a:path w="4085971" h="4321683">
                  <a:moveTo>
                    <a:pt x="0" y="0"/>
                  </a:moveTo>
                  <a:lnTo>
                    <a:pt x="4085971" y="0"/>
                  </a:lnTo>
                  <a:lnTo>
                    <a:pt x="4085971" y="4321683"/>
                  </a:lnTo>
                  <a:lnTo>
                    <a:pt x="0" y="4321683"/>
                  </a:lnTo>
                  <a:lnTo>
                    <a:pt x="0" y="0"/>
                  </a:lnTo>
                  <a:close/>
                </a:path>
              </a:pathLst>
            </a:custGeom>
            <a:blipFill>
              <a:blip r:embed="rId9"/>
              <a:stretch>
                <a:fillRect l="-93" r="-93"/>
              </a:stretch>
            </a:blipFill>
          </p:spPr>
          <p:txBody>
            <a:bodyPr/>
            <a:lstStyle/>
            <a:p>
              <a:endParaRPr lang="en-GB"/>
            </a:p>
          </p:txBody>
        </p:sp>
      </p:grpSp>
      <p:sp>
        <p:nvSpPr>
          <p:cNvPr id="15" name="TextBox 15"/>
          <p:cNvSpPr txBox="1"/>
          <p:nvPr/>
        </p:nvSpPr>
        <p:spPr>
          <a:xfrm>
            <a:off x="529122" y="165244"/>
            <a:ext cx="17461545" cy="854028"/>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HƯỚNG DẪN QUY TRÌNH VIẾT</a:t>
            </a:r>
          </a:p>
        </p:txBody>
      </p:sp>
      <p:sp>
        <p:nvSpPr>
          <p:cNvPr id="16" name="TextBox 16"/>
          <p:cNvSpPr txBox="1"/>
          <p:nvPr/>
        </p:nvSpPr>
        <p:spPr>
          <a:xfrm>
            <a:off x="1008409" y="2076594"/>
            <a:ext cx="15020207" cy="2154436"/>
          </a:xfrm>
          <a:prstGeom prst="rect">
            <a:avLst/>
          </a:prstGeom>
        </p:spPr>
        <p:txBody>
          <a:bodyPr lIns="0" tIns="0" rIns="0" bIns="0" rtlCol="0" anchor="t">
            <a:spAutoFit/>
          </a:bodyPr>
          <a:lstStyle/>
          <a:p>
            <a:pPr algn="just">
              <a:lnSpc>
                <a:spcPts val="4200"/>
              </a:lnSpc>
            </a:pPr>
            <a:r>
              <a:rPr lang="en-US" sz="3500">
                <a:solidFill>
                  <a:srgbClr val="764A49"/>
                </a:solidFill>
                <a:latin typeface="Roboto Condensed Bold"/>
              </a:rPr>
              <a:t>Yêu cầu:</a:t>
            </a:r>
            <a:r>
              <a:rPr lang="en-US" sz="3500">
                <a:solidFill>
                  <a:srgbClr val="764A49"/>
                </a:solidFill>
                <a:latin typeface="Roboto Condensed"/>
              </a:rPr>
              <a:t> Dựa vào phần phân tích mẫu cũng như kinh nghiệm của bản thân và tri thức đã học ở bài 6, bài 7 hãy nêu quy trình viết bài văn nghị luận phân tích một tác phẩm văn học - kịch. (PHT1)</a:t>
            </a:r>
          </a:p>
          <a:p>
            <a:pPr algn="just">
              <a:lnSpc>
                <a:spcPts val="4200"/>
              </a:lnSpc>
            </a:pPr>
            <a:endParaRPr lang="en-US" sz="3500">
              <a:solidFill>
                <a:srgbClr val="764A49"/>
              </a:solidFill>
              <a:latin typeface="Roboto Condensed"/>
            </a:endParaRPr>
          </a:p>
        </p:txBody>
      </p:sp>
      <p:grpSp>
        <p:nvGrpSpPr>
          <p:cNvPr id="17" name="Group 17"/>
          <p:cNvGrpSpPr/>
          <p:nvPr/>
        </p:nvGrpSpPr>
        <p:grpSpPr>
          <a:xfrm>
            <a:off x="7246807" y="4819592"/>
            <a:ext cx="2952661" cy="3123006"/>
            <a:chOff x="0" y="0"/>
            <a:chExt cx="3936881" cy="4164008"/>
          </a:xfrm>
        </p:grpSpPr>
        <p:sp>
          <p:nvSpPr>
            <p:cNvPr id="18" name="Freeform 18"/>
            <p:cNvSpPr/>
            <p:nvPr/>
          </p:nvSpPr>
          <p:spPr>
            <a:xfrm>
              <a:off x="0" y="0"/>
              <a:ext cx="3936873" cy="4163949"/>
            </a:xfrm>
            <a:custGeom>
              <a:avLst/>
              <a:gdLst/>
              <a:ahLst/>
              <a:cxnLst/>
              <a:rect l="l" t="t" r="r" b="b"/>
              <a:pathLst>
                <a:path w="3936873" h="4163949">
                  <a:moveTo>
                    <a:pt x="0" y="0"/>
                  </a:moveTo>
                  <a:lnTo>
                    <a:pt x="3936873" y="0"/>
                  </a:lnTo>
                  <a:lnTo>
                    <a:pt x="3936873" y="4163949"/>
                  </a:lnTo>
                  <a:lnTo>
                    <a:pt x="0" y="4163949"/>
                  </a:lnTo>
                  <a:lnTo>
                    <a:pt x="0" y="0"/>
                  </a:lnTo>
                  <a:close/>
                </a:path>
              </a:pathLst>
            </a:custGeom>
            <a:blipFill>
              <a:blip r:embed="rId10"/>
              <a:stretch>
                <a:fillRect l="-143" r="-143" b="-1"/>
              </a:stretch>
            </a:blipFill>
          </p:spPr>
          <p:txBody>
            <a:bodyPr/>
            <a:lstStyle/>
            <a:p>
              <a:endParaRPr lang="en-GB"/>
            </a:p>
          </p:txBody>
        </p:sp>
      </p:grpSp>
      <p:grpSp>
        <p:nvGrpSpPr>
          <p:cNvPr id="19" name="Group 19"/>
          <p:cNvGrpSpPr/>
          <p:nvPr/>
        </p:nvGrpSpPr>
        <p:grpSpPr>
          <a:xfrm>
            <a:off x="12850955" y="5143500"/>
            <a:ext cx="3010954" cy="3184663"/>
            <a:chOff x="0" y="0"/>
            <a:chExt cx="4014605" cy="4246217"/>
          </a:xfrm>
        </p:grpSpPr>
        <p:sp>
          <p:nvSpPr>
            <p:cNvPr id="20" name="Freeform 20"/>
            <p:cNvSpPr/>
            <p:nvPr/>
          </p:nvSpPr>
          <p:spPr>
            <a:xfrm>
              <a:off x="0" y="0"/>
              <a:ext cx="4014597" cy="4246245"/>
            </a:xfrm>
            <a:custGeom>
              <a:avLst/>
              <a:gdLst/>
              <a:ahLst/>
              <a:cxnLst/>
              <a:rect l="l" t="t" r="r" b="b"/>
              <a:pathLst>
                <a:path w="4014597" h="4246245">
                  <a:moveTo>
                    <a:pt x="0" y="0"/>
                  </a:moveTo>
                  <a:lnTo>
                    <a:pt x="4014597" y="0"/>
                  </a:lnTo>
                  <a:lnTo>
                    <a:pt x="4014597" y="4246245"/>
                  </a:lnTo>
                  <a:lnTo>
                    <a:pt x="0" y="4246245"/>
                  </a:lnTo>
                  <a:lnTo>
                    <a:pt x="0" y="0"/>
                  </a:lnTo>
                  <a:close/>
                </a:path>
              </a:pathLst>
            </a:custGeom>
            <a:blipFill>
              <a:blip r:embed="rId11"/>
              <a:stretch>
                <a:fillRect l="-43" r="-43"/>
              </a:stretch>
            </a:blipFill>
          </p:spPr>
          <p:txBody>
            <a:bodyPr/>
            <a:lstStyle/>
            <a:p>
              <a:endParaRPr lang="en-GB"/>
            </a:p>
          </p:txBody>
        </p:sp>
      </p:grpSp>
      <p:sp>
        <p:nvSpPr>
          <p:cNvPr id="21" name="TextBox 21"/>
          <p:cNvSpPr txBox="1"/>
          <p:nvPr/>
        </p:nvSpPr>
        <p:spPr>
          <a:xfrm>
            <a:off x="1954214" y="4314899"/>
            <a:ext cx="2422031" cy="2127513"/>
          </a:xfrm>
          <a:prstGeom prst="rect">
            <a:avLst/>
          </a:prstGeom>
        </p:spPr>
        <p:txBody>
          <a:bodyPr lIns="0" tIns="0" rIns="0" bIns="0" rtlCol="0" anchor="t">
            <a:spAutoFit/>
          </a:bodyPr>
          <a:lstStyle/>
          <a:p>
            <a:pPr algn="ctr">
              <a:lnSpc>
                <a:spcPts val="8114"/>
              </a:lnSpc>
            </a:pPr>
            <a:r>
              <a:rPr lang="en-US" sz="6761">
                <a:solidFill>
                  <a:srgbClr val="764A49"/>
                </a:solidFill>
                <a:latin typeface="Roboto Condensed" panose="02000000000000000000" pitchFamily="2" charset="0"/>
                <a:ea typeface="Roboto Condensed" panose="02000000000000000000" pitchFamily="2" charset="0"/>
                <a:cs typeface="Roboto Condensed" panose="02000000000000000000" pitchFamily="2" charset="0"/>
              </a:rPr>
              <a:t>Trước khi viết</a:t>
            </a:r>
          </a:p>
        </p:txBody>
      </p:sp>
      <p:sp>
        <p:nvSpPr>
          <p:cNvPr id="22" name="TextBox 22"/>
          <p:cNvSpPr txBox="1"/>
          <p:nvPr/>
        </p:nvSpPr>
        <p:spPr>
          <a:xfrm>
            <a:off x="7712134" y="5662014"/>
            <a:ext cx="2214307" cy="1038746"/>
          </a:xfrm>
          <a:prstGeom prst="rect">
            <a:avLst/>
          </a:prstGeom>
        </p:spPr>
        <p:txBody>
          <a:bodyPr lIns="0" tIns="0" rIns="0" bIns="0" rtlCol="0" anchor="t">
            <a:spAutoFit/>
          </a:bodyPr>
          <a:lstStyle/>
          <a:p>
            <a:pPr algn="ctr">
              <a:lnSpc>
                <a:spcPts val="8110"/>
              </a:lnSpc>
            </a:pPr>
            <a:r>
              <a:rPr lang="en-US" sz="6759">
                <a:solidFill>
                  <a:srgbClr val="764A49"/>
                </a:solidFill>
                <a:latin typeface="Roboto Condensed" panose="02000000000000000000" pitchFamily="2" charset="0"/>
                <a:ea typeface="Roboto Condensed" panose="02000000000000000000" pitchFamily="2" charset="0"/>
                <a:cs typeface="Roboto Condensed" panose="02000000000000000000" pitchFamily="2" charset="0"/>
              </a:rPr>
              <a:t>Viết</a:t>
            </a:r>
          </a:p>
        </p:txBody>
      </p:sp>
      <p:sp>
        <p:nvSpPr>
          <p:cNvPr id="23" name="TextBox 23"/>
          <p:cNvSpPr txBox="1"/>
          <p:nvPr/>
        </p:nvSpPr>
        <p:spPr>
          <a:xfrm>
            <a:off x="12869127" y="5818788"/>
            <a:ext cx="2980473" cy="1990930"/>
          </a:xfrm>
          <a:prstGeom prst="rect">
            <a:avLst/>
          </a:prstGeom>
        </p:spPr>
        <p:txBody>
          <a:bodyPr wrap="square" lIns="0" tIns="0" rIns="0" bIns="0" rtlCol="0" anchor="t">
            <a:spAutoFit/>
          </a:bodyPr>
          <a:lstStyle/>
          <a:p>
            <a:pPr algn="ctr">
              <a:lnSpc>
                <a:spcPts val="8110"/>
              </a:lnSpc>
            </a:pPr>
            <a:r>
              <a:rPr lang="en-US" sz="4800">
                <a:solidFill>
                  <a:srgbClr val="FFF2DF"/>
                </a:solidFill>
                <a:latin typeface="Roboto Condensed" panose="02000000000000000000" pitchFamily="2" charset="0"/>
                <a:ea typeface="Roboto Condensed" panose="02000000000000000000" pitchFamily="2" charset="0"/>
                <a:cs typeface="Roboto Condensed" panose="02000000000000000000" pitchFamily="2" charset="0"/>
              </a:rPr>
              <a:t>Chỉnh sửa bài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TotalTime>
  <Words>1739</Words>
  <Application>Microsoft Office PowerPoint</Application>
  <PresentationFormat>Custom</PresentationFormat>
  <Paragraphs>142</Paragraphs>
  <Slides>23</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Fraunces Bold</vt:lpstr>
      <vt:lpstr>Arial</vt:lpstr>
      <vt:lpstr>Roboto Condensed Bold Italics</vt:lpstr>
      <vt:lpstr>#9Slide07 SVNRevolution</vt:lpstr>
      <vt:lpstr>#9Slide05 VL Fadilla</vt:lpstr>
      <vt:lpstr>Roboto Condensed Bold</vt:lpstr>
      <vt:lpstr>Aptos</vt:lpstr>
      <vt:lpstr>Calibri</vt:lpstr>
      <vt:lpstr>Fraunces</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 - B9 - Viết.pptx</dc:title>
  <dc:creator>Administrator</dc:creator>
  <cp:lastModifiedBy>Admin</cp:lastModifiedBy>
  <cp:revision>7</cp:revision>
  <dcterms:created xsi:type="dcterms:W3CDTF">2006-08-16T00:00:00Z</dcterms:created>
  <dcterms:modified xsi:type="dcterms:W3CDTF">2024-03-26T14:22:44Z</dcterms:modified>
  <dc:identifier>DAF79vyqFjA</dc:identifier>
</cp:coreProperties>
</file>