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18288000" cy="10287000"/>
  <p:notesSz cx="6858000" cy="9144000"/>
  <p:embeddedFontLst>
    <p:embeddedFont>
      <p:font typeface="Boulder" panose="020B0604020202020204" charset="0"/>
      <p:regular r:id="rId47"/>
    </p:embeddedFont>
    <p:embeddedFont>
      <p:font typeface="Montserrat Bold" panose="020B0604020202020204" charset="0"/>
      <p:regular r:id="rId48"/>
    </p:embeddedFont>
    <p:embeddedFont>
      <p:font typeface="Faustina Bold" panose="020B0604020202020204" charset="0"/>
      <p:regular r:id="rId49"/>
    </p:embeddedFont>
    <p:embeddedFont>
      <p:font typeface="Calibri" panose="020F0502020204030204" pitchFamily="34" charset="0"/>
      <p:regular r:id="rId50"/>
      <p:bold r:id="rId51"/>
      <p:italic r:id="rId52"/>
      <p:boldItalic r:id="rId53"/>
    </p:embeddedFont>
    <p:embeddedFont>
      <p:font typeface="Roboto Condensed Bold" panose="020B0604020202020204" charset="0"/>
      <p:regular r:id="rId54"/>
    </p:embeddedFont>
    <p:embeddedFont>
      <p:font typeface="Fraunces Bold Italics" panose="020B0604020202020204" charset="0"/>
      <p:regular r:id="rId55"/>
    </p:embeddedFont>
    <p:embeddedFont>
      <p:font typeface="#9Slide05 SVNBeloved" panose="020B0604020202020204" charset="0"/>
      <p:regular r:id="rId56"/>
    </p:embeddedFont>
    <p:embeddedFont>
      <p:font typeface="Montserrat" panose="020B0604020202020204" charset="0"/>
      <p:regular r:id="rId57"/>
      <p:bold r:id="rId58"/>
    </p:embeddedFont>
    <p:embeddedFont>
      <p:font typeface="Charm" panose="020B0604020202020204" charset="-34"/>
      <p:regular r:id="rId59"/>
    </p:embeddedFont>
    <p:embeddedFont>
      <p:font typeface="Roboto Condensed Italics" panose="020B0604020202020204" charset="0"/>
      <p:regular r:id="rId60"/>
    </p:embeddedFont>
    <p:embeddedFont>
      <p:font typeface="Roboto Condensed" panose="020B0604020202020204" charset="0"/>
      <p:regular r:id="rId61"/>
    </p:embeddedFont>
    <p:embeddedFont>
      <p:font typeface="Roboto Condensed Bold Italics" panose="020B0604020202020204" charset="0"/>
      <p:regular r:id="rId62"/>
    </p:embeddedFont>
    <p:embeddedFont>
      <p:font typeface="#9Slide05 SVNClementine" panose="020B0604020202020204" charset="0"/>
      <p:regular r:id="rId63"/>
    </p:embeddedFont>
    <p:embeddedFont>
      <p:font typeface="Fraunces" panose="020B0604020202020204" charset="0"/>
      <p:regular r:id="rId64"/>
    </p:embeddedFont>
    <p:embeddedFont>
      <p:font typeface="Fraunces Bold" panose="020B0604020202020204" charset="0"/>
      <p:regular r:id="rId65"/>
    </p:embeddedFont>
    <p:embeddedFont>
      <p:font typeface="#9Slide03 Arima Madurai Black" panose="020B0604020202020204" charset="0"/>
      <p:regular r:id="rId66"/>
    </p:embeddedFont>
    <p:embeddedFont>
      <p:font typeface="DejaVu Serif Bold" panose="020B0604020202020204"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1.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hyperlink" Target="https://www.youtube.com/watch?v=Z434diYLb4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40.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3.svg"/><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7.svg"/></Relationships>
</file>

<file path=ppt/slides/_rels/slide4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3.svg"/><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3.png"/><Relationship Id="rId4" Type="http://schemas.openxmlformats.org/officeDocument/2006/relationships/image" Target="../media/image50.sv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3.png"/><Relationship Id="rId4" Type="http://schemas.openxmlformats.org/officeDocument/2006/relationships/image" Target="../media/image50.sv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5.svg"/><Relationship Id="rId4" Type="http://schemas.openxmlformats.org/officeDocument/2006/relationships/image" Target="../media/image35.png"/><Relationship Id="rId9" Type="http://schemas.openxmlformats.org/officeDocument/2006/relationships/image" Target="../media/image52.sv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2409110" y="-2897792"/>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2044085" y="4512643"/>
            <a:ext cx="1015804" cy="1015804"/>
            <a:chOff x="0" y="0"/>
            <a:chExt cx="1354406" cy="1354406"/>
          </a:xfrm>
        </p:grpSpPr>
        <p:grpSp>
          <p:nvGrpSpPr>
            <p:cNvPr id="10" name="Group 10"/>
            <p:cNvGrpSpPr/>
            <p:nvPr/>
          </p:nvGrpSpPr>
          <p:grpSpPr>
            <a:xfrm>
              <a:off x="0" y="0"/>
              <a:ext cx="1354406" cy="135440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13" name="TextBox 13"/>
            <p:cNvSpPr txBox="1"/>
            <p:nvPr/>
          </p:nvSpPr>
          <p:spPr>
            <a:xfrm>
              <a:off x="429033" y="66675"/>
              <a:ext cx="496339" cy="1184891"/>
            </a:xfrm>
            <a:prstGeom prst="rect">
              <a:avLst/>
            </a:prstGeom>
          </p:spPr>
          <p:txBody>
            <a:bodyPr lIns="0" tIns="0" rIns="0" bIns="0" rtlCol="0" anchor="t">
              <a:spAutoFit/>
            </a:bodyPr>
            <a:lstStyle/>
            <a:p>
              <a:pPr algn="ctr">
                <a:lnSpc>
                  <a:spcPts val="6617"/>
                </a:lnSpc>
              </a:pPr>
              <a:r>
                <a:rPr lang="en-US" sz="6185">
                  <a:solidFill>
                    <a:srgbClr val="F4C366"/>
                  </a:solidFill>
                  <a:latin typeface="Boulder"/>
                </a:rPr>
                <a:t>1</a:t>
              </a:r>
            </a:p>
          </p:txBody>
        </p:sp>
      </p:grpSp>
      <p:grpSp>
        <p:nvGrpSpPr>
          <p:cNvPr id="14" name="Group 14"/>
          <p:cNvGrpSpPr/>
          <p:nvPr/>
        </p:nvGrpSpPr>
        <p:grpSpPr>
          <a:xfrm>
            <a:off x="2044085" y="5897939"/>
            <a:ext cx="1015804" cy="1015804"/>
            <a:chOff x="0" y="0"/>
            <a:chExt cx="1354406" cy="1354406"/>
          </a:xfrm>
        </p:grpSpPr>
        <p:grpSp>
          <p:nvGrpSpPr>
            <p:cNvPr id="15" name="Group 15"/>
            <p:cNvGrpSpPr/>
            <p:nvPr/>
          </p:nvGrpSpPr>
          <p:grpSpPr>
            <a:xfrm>
              <a:off x="0" y="0"/>
              <a:ext cx="1354406" cy="135440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18" name="TextBox 18"/>
            <p:cNvSpPr txBox="1"/>
            <p:nvPr/>
          </p:nvSpPr>
          <p:spPr>
            <a:xfrm>
              <a:off x="344408" y="66675"/>
              <a:ext cx="665590" cy="1184891"/>
            </a:xfrm>
            <a:prstGeom prst="rect">
              <a:avLst/>
            </a:prstGeom>
          </p:spPr>
          <p:txBody>
            <a:bodyPr lIns="0" tIns="0" rIns="0" bIns="0" rtlCol="0" anchor="t">
              <a:spAutoFit/>
            </a:bodyPr>
            <a:lstStyle/>
            <a:p>
              <a:pPr algn="ctr">
                <a:lnSpc>
                  <a:spcPts val="6617"/>
                </a:lnSpc>
              </a:pPr>
              <a:r>
                <a:rPr lang="en-US" sz="6185">
                  <a:solidFill>
                    <a:srgbClr val="F4C366"/>
                  </a:solidFill>
                  <a:latin typeface="Boulder"/>
                </a:rPr>
                <a:t>2</a:t>
              </a:r>
            </a:p>
          </p:txBody>
        </p:sp>
      </p:grpSp>
      <p:sp>
        <p:nvSpPr>
          <p:cNvPr id="19" name="Freeform 19"/>
          <p:cNvSpPr/>
          <p:nvPr/>
        </p:nvSpPr>
        <p:spPr>
          <a:xfrm rot="8755218">
            <a:off x="14415206" y="-595744"/>
            <a:ext cx="4689852" cy="4338113"/>
          </a:xfrm>
          <a:custGeom>
            <a:avLst/>
            <a:gdLst/>
            <a:ahLst/>
            <a:cxnLst/>
            <a:rect l="l" t="t" r="r" b="b"/>
            <a:pathLst>
              <a:path w="4689852" h="4338113">
                <a:moveTo>
                  <a:pt x="0" y="0"/>
                </a:moveTo>
                <a:lnTo>
                  <a:pt x="4689852" y="0"/>
                </a:lnTo>
                <a:lnTo>
                  <a:pt x="4689852" y="4338113"/>
                </a:lnTo>
                <a:lnTo>
                  <a:pt x="0" y="43381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TextBox 20"/>
          <p:cNvSpPr txBox="1"/>
          <p:nvPr/>
        </p:nvSpPr>
        <p:spPr>
          <a:xfrm>
            <a:off x="3497641" y="4731446"/>
            <a:ext cx="12050404" cy="1393825"/>
          </a:xfrm>
          <a:prstGeom prst="rect">
            <a:avLst/>
          </a:prstGeom>
        </p:spPr>
        <p:txBody>
          <a:bodyPr lIns="0" tIns="0" rIns="0" bIns="0" rtlCol="0" anchor="t">
            <a:spAutoFit/>
          </a:bodyPr>
          <a:lstStyle/>
          <a:p>
            <a:pPr algn="just">
              <a:lnSpc>
                <a:spcPts val="5450"/>
              </a:lnSpc>
            </a:pPr>
            <a:r>
              <a:rPr lang="en-US" sz="5000">
                <a:solidFill>
                  <a:srgbClr val="FDF6F6"/>
                </a:solidFill>
                <a:latin typeface="Roboto Condensed"/>
              </a:rPr>
              <a:t>Cảm xúc của em sau khi xem video trên là gì?</a:t>
            </a:r>
          </a:p>
          <a:p>
            <a:pPr algn="just">
              <a:lnSpc>
                <a:spcPts val="5450"/>
              </a:lnSpc>
            </a:pPr>
            <a:endParaRPr lang="en-US" sz="5000">
              <a:solidFill>
                <a:srgbClr val="FDF6F6"/>
              </a:solidFill>
              <a:latin typeface="Roboto Condensed"/>
            </a:endParaRPr>
          </a:p>
        </p:txBody>
      </p:sp>
      <p:sp>
        <p:nvSpPr>
          <p:cNvPr id="21" name="Freeform 21"/>
          <p:cNvSpPr/>
          <p:nvPr/>
        </p:nvSpPr>
        <p:spPr>
          <a:xfrm rot="1173216">
            <a:off x="-943636" y="8056593"/>
            <a:ext cx="7315200" cy="2819677"/>
          </a:xfrm>
          <a:custGeom>
            <a:avLst/>
            <a:gdLst/>
            <a:ahLst/>
            <a:cxnLst/>
            <a:rect l="l" t="t" r="r" b="b"/>
            <a:pathLst>
              <a:path w="7315200" h="2819677">
                <a:moveTo>
                  <a:pt x="0" y="0"/>
                </a:moveTo>
                <a:lnTo>
                  <a:pt x="7315200" y="0"/>
                </a:lnTo>
                <a:lnTo>
                  <a:pt x="7315200" y="2819677"/>
                </a:lnTo>
                <a:lnTo>
                  <a:pt x="0" y="281967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TextBox 22"/>
          <p:cNvSpPr txBox="1"/>
          <p:nvPr/>
        </p:nvSpPr>
        <p:spPr>
          <a:xfrm>
            <a:off x="3497641" y="5797012"/>
            <a:ext cx="11875553" cy="2635250"/>
          </a:xfrm>
          <a:prstGeom prst="rect">
            <a:avLst/>
          </a:prstGeom>
        </p:spPr>
        <p:txBody>
          <a:bodyPr lIns="0" tIns="0" rIns="0" bIns="0" rtlCol="0" anchor="t">
            <a:spAutoFit/>
          </a:bodyPr>
          <a:lstStyle/>
          <a:p>
            <a:pPr algn="just">
              <a:lnSpc>
                <a:spcPts val="7000"/>
              </a:lnSpc>
            </a:pPr>
            <a:r>
              <a:rPr lang="en-US" sz="5000">
                <a:solidFill>
                  <a:srgbClr val="FDF6F6"/>
                </a:solidFill>
                <a:latin typeface="Roboto Condensed"/>
              </a:rPr>
              <a:t>Mục đích của video trên là gì? Nội dung video đã đạt được mục đích đó hay chưa?</a:t>
            </a:r>
          </a:p>
          <a:p>
            <a:pPr algn="just">
              <a:lnSpc>
                <a:spcPts val="7000"/>
              </a:lnSpc>
            </a:pPr>
            <a:endParaRPr lang="en-US" sz="5000">
              <a:solidFill>
                <a:srgbClr val="FDF6F6"/>
              </a:solidFill>
              <a:latin typeface="Roboto Condensed"/>
            </a:endParaRPr>
          </a:p>
        </p:txBody>
      </p:sp>
      <p:sp>
        <p:nvSpPr>
          <p:cNvPr id="23" name="TextBox 23"/>
          <p:cNvSpPr txBox="1"/>
          <p:nvPr/>
        </p:nvSpPr>
        <p:spPr>
          <a:xfrm>
            <a:off x="2871901" y="2005259"/>
            <a:ext cx="11563242" cy="1602996"/>
          </a:xfrm>
          <a:prstGeom prst="rect">
            <a:avLst/>
          </a:prstGeom>
        </p:spPr>
        <p:txBody>
          <a:bodyPr lIns="0" tIns="0" rIns="0" bIns="0" rtlCol="0" anchor="t">
            <a:spAutoFit/>
          </a:bodyPr>
          <a:lstStyle/>
          <a:p>
            <a:pPr algn="ctr">
              <a:lnSpc>
                <a:spcPts val="13147"/>
              </a:lnSpc>
            </a:pPr>
            <a:r>
              <a:rPr lang="en-US" sz="7599">
                <a:solidFill>
                  <a:srgbClr val="F4C366"/>
                </a:solidFill>
                <a:latin typeface="#9Slide05 SVNClementine"/>
              </a:rPr>
              <a:t>XEM VIDEO VÀ TRẢ LỜI CÂU HỎI</a:t>
            </a:r>
          </a:p>
        </p:txBody>
      </p:sp>
      <p:sp>
        <p:nvSpPr>
          <p:cNvPr id="24" name="TextBox 24"/>
          <p:cNvSpPr txBox="1"/>
          <p:nvPr/>
        </p:nvSpPr>
        <p:spPr>
          <a:xfrm>
            <a:off x="5464222" y="864766"/>
            <a:ext cx="13710526" cy="1046353"/>
          </a:xfrm>
          <a:prstGeom prst="rect">
            <a:avLst/>
          </a:prstGeom>
        </p:spPr>
        <p:txBody>
          <a:bodyPr lIns="0" tIns="0" rIns="0" bIns="0" rtlCol="0" anchor="t">
            <a:spAutoFit/>
          </a:bodyPr>
          <a:lstStyle/>
          <a:p>
            <a:pPr>
              <a:lnSpc>
                <a:spcPts val="8065"/>
              </a:lnSpc>
            </a:pPr>
            <a:r>
              <a:rPr lang="en-US" sz="7399">
                <a:solidFill>
                  <a:srgbClr val="FDF6F6"/>
                </a:solidFill>
                <a:latin typeface="Fraunces Bold"/>
              </a:rPr>
              <a:t>KHỞI ĐỘNG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348740"/>
            <a:ext cx="12461393" cy="9246267"/>
          </a:xfrm>
          <a:custGeom>
            <a:avLst/>
            <a:gdLst/>
            <a:ahLst/>
            <a:cxnLst/>
            <a:rect l="l" t="t" r="r" b="b"/>
            <a:pathLst>
              <a:path w="12461393" h="9246267">
                <a:moveTo>
                  <a:pt x="0" y="0"/>
                </a:moveTo>
                <a:lnTo>
                  <a:pt x="12461393" y="0"/>
                </a:lnTo>
                <a:lnTo>
                  <a:pt x="12461393" y="9246267"/>
                </a:lnTo>
                <a:lnTo>
                  <a:pt x="0" y="9246267"/>
                </a:lnTo>
                <a:lnTo>
                  <a:pt x="0" y="0"/>
                </a:lnTo>
                <a:close/>
              </a:path>
            </a:pathLst>
          </a:custGeom>
          <a:blipFill>
            <a:blip r:embed="rId2"/>
            <a:stretch>
              <a:fillRect l="-280" r="-10879"/>
            </a:stretch>
          </a:blipFill>
        </p:spPr>
      </p:sp>
      <p:sp>
        <p:nvSpPr>
          <p:cNvPr id="3" name="Freeform 3"/>
          <p:cNvSpPr/>
          <p:nvPr/>
        </p:nvSpPr>
        <p:spPr>
          <a:xfrm>
            <a:off x="1028700" y="890588"/>
            <a:ext cx="831566" cy="642385"/>
          </a:xfrm>
          <a:custGeom>
            <a:avLst/>
            <a:gdLst/>
            <a:ahLst/>
            <a:cxnLst/>
            <a:rect l="l" t="t" r="r" b="b"/>
            <a:pathLst>
              <a:path w="831566" h="642385">
                <a:moveTo>
                  <a:pt x="0" y="0"/>
                </a:moveTo>
                <a:lnTo>
                  <a:pt x="831566" y="0"/>
                </a:lnTo>
                <a:lnTo>
                  <a:pt x="831566" y="642385"/>
                </a:lnTo>
                <a:lnTo>
                  <a:pt x="0" y="6423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5819783" y="2242772"/>
            <a:ext cx="10287000" cy="5801456"/>
          </a:xfrm>
          <a:custGeom>
            <a:avLst/>
            <a:gdLst/>
            <a:ahLst/>
            <a:cxnLst/>
            <a:rect l="l" t="t" r="r" b="b"/>
            <a:pathLst>
              <a:path w="10287000" h="5801456">
                <a:moveTo>
                  <a:pt x="0" y="0"/>
                </a:moveTo>
                <a:lnTo>
                  <a:pt x="10287000" y="0"/>
                </a:lnTo>
                <a:lnTo>
                  <a:pt x="10287000" y="5801456"/>
                </a:lnTo>
                <a:lnTo>
                  <a:pt x="0" y="58014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13879150" y="7816666"/>
            <a:ext cx="1963446" cy="356235"/>
          </a:xfrm>
          <a:prstGeom prst="rect">
            <a:avLst/>
          </a:prstGeom>
        </p:spPr>
        <p:txBody>
          <a:bodyPr lIns="0" tIns="0" rIns="0" bIns="0" rtlCol="0" anchor="t">
            <a:spAutoFit/>
          </a:bodyPr>
          <a:lstStyle/>
          <a:p>
            <a:pPr algn="ctr">
              <a:lnSpc>
                <a:spcPts val="2940"/>
              </a:lnSpc>
            </a:pPr>
            <a:r>
              <a:rPr lang="en-US" sz="2100">
                <a:solidFill>
                  <a:srgbClr val="000000"/>
                </a:solidFill>
                <a:latin typeface="Montserrat Bold"/>
              </a:rPr>
              <a:t>Start Page</a:t>
            </a:r>
          </a:p>
        </p:txBody>
      </p:sp>
      <p:sp>
        <p:nvSpPr>
          <p:cNvPr id="6" name="TextBox 6"/>
          <p:cNvSpPr txBox="1"/>
          <p:nvPr/>
        </p:nvSpPr>
        <p:spPr>
          <a:xfrm>
            <a:off x="5428804" y="3031657"/>
            <a:ext cx="9353996" cy="795020"/>
          </a:xfrm>
          <a:prstGeom prst="rect">
            <a:avLst/>
          </a:prstGeom>
        </p:spPr>
        <p:txBody>
          <a:bodyPr wrap="square" lIns="0" tIns="0" rIns="0" bIns="0" rtlCol="0" anchor="t">
            <a:spAutoFit/>
          </a:bodyPr>
          <a:lstStyle/>
          <a:p>
            <a:pPr algn="r">
              <a:lnSpc>
                <a:spcPts val="6160"/>
              </a:lnSpc>
            </a:pPr>
            <a:r>
              <a:rPr lang="en-US" sz="5600" spc="-168" dirty="0">
                <a:solidFill>
                  <a:srgbClr val="FFFFFF"/>
                </a:solidFill>
                <a:latin typeface="Fraunces"/>
              </a:rPr>
              <a:t>BÀI </a:t>
            </a:r>
            <a:r>
              <a:rPr lang="en-US" sz="5600" spc="-168" dirty="0" smtClean="0">
                <a:solidFill>
                  <a:srgbClr val="FFFFFF"/>
                </a:solidFill>
                <a:latin typeface="Fraunces"/>
              </a:rPr>
              <a:t>10:</a:t>
            </a:r>
            <a:endParaRPr lang="en-US" sz="5600" spc="-168" dirty="0">
              <a:solidFill>
                <a:srgbClr val="FFFFFF"/>
              </a:solidFill>
              <a:latin typeface="Fraunces"/>
            </a:endParaRPr>
          </a:p>
        </p:txBody>
      </p:sp>
      <p:sp>
        <p:nvSpPr>
          <p:cNvPr id="7" name="TextBox 7"/>
          <p:cNvSpPr txBox="1"/>
          <p:nvPr/>
        </p:nvSpPr>
        <p:spPr>
          <a:xfrm>
            <a:off x="8062555" y="4286250"/>
            <a:ext cx="9725385" cy="857250"/>
          </a:xfrm>
          <a:prstGeom prst="rect">
            <a:avLst/>
          </a:prstGeom>
        </p:spPr>
        <p:txBody>
          <a:bodyPr lIns="0" tIns="0" rIns="0" bIns="0" rtlCol="0" anchor="t">
            <a:spAutoFit/>
          </a:bodyPr>
          <a:lstStyle/>
          <a:p>
            <a:pPr algn="r">
              <a:lnSpc>
                <a:spcPts val="6600"/>
              </a:lnSpc>
            </a:pPr>
            <a:r>
              <a:rPr lang="en-US" sz="6000" spc="-179">
                <a:solidFill>
                  <a:srgbClr val="5CE1E6"/>
                </a:solidFill>
                <a:latin typeface="Fraunces Bold"/>
              </a:rPr>
              <a:t>VĂN BẢN THÔNG TIN</a:t>
            </a:r>
          </a:p>
        </p:txBody>
      </p:sp>
      <p:sp>
        <p:nvSpPr>
          <p:cNvPr id="8" name="TextBox 8"/>
          <p:cNvSpPr txBox="1"/>
          <p:nvPr/>
        </p:nvSpPr>
        <p:spPr>
          <a:xfrm>
            <a:off x="15234485" y="971550"/>
            <a:ext cx="2015869" cy="377190"/>
          </a:xfrm>
          <a:prstGeom prst="rect">
            <a:avLst/>
          </a:prstGeom>
        </p:spPr>
        <p:txBody>
          <a:bodyPr lIns="0" tIns="0" rIns="0" bIns="0" rtlCol="0" anchor="t">
            <a:spAutoFit/>
          </a:bodyPr>
          <a:lstStyle/>
          <a:p>
            <a:pPr algn="ctr">
              <a:lnSpc>
                <a:spcPts val="3150"/>
              </a:lnSpc>
            </a:pPr>
            <a:r>
              <a:rPr lang="en-US" sz="2100">
                <a:solidFill>
                  <a:srgbClr val="FFFFFF">
                    <a:alpha val="48627"/>
                  </a:srgbClr>
                </a:solidFill>
                <a:latin typeface="Montserrat"/>
              </a:rPr>
              <a:t>NHẠC</a:t>
            </a:r>
          </a:p>
        </p:txBody>
      </p:sp>
      <p:sp>
        <p:nvSpPr>
          <p:cNvPr id="9" name="TextBox 9"/>
          <p:cNvSpPr txBox="1"/>
          <p:nvPr/>
        </p:nvSpPr>
        <p:spPr>
          <a:xfrm>
            <a:off x="13381908" y="971550"/>
            <a:ext cx="1686541" cy="377190"/>
          </a:xfrm>
          <a:prstGeom prst="rect">
            <a:avLst/>
          </a:prstGeom>
        </p:spPr>
        <p:txBody>
          <a:bodyPr lIns="0" tIns="0" rIns="0" bIns="0" rtlCol="0" anchor="t">
            <a:spAutoFit/>
          </a:bodyPr>
          <a:lstStyle/>
          <a:p>
            <a:pPr algn="ctr">
              <a:lnSpc>
                <a:spcPts val="3150"/>
              </a:lnSpc>
            </a:pPr>
            <a:r>
              <a:rPr lang="en-US" sz="2100">
                <a:solidFill>
                  <a:srgbClr val="FFFFFF">
                    <a:alpha val="48627"/>
                  </a:srgbClr>
                </a:solidFill>
                <a:latin typeface="Montserrat"/>
              </a:rPr>
              <a:t>PHIM</a:t>
            </a:r>
          </a:p>
        </p:txBody>
      </p:sp>
      <p:sp>
        <p:nvSpPr>
          <p:cNvPr id="10" name="TextBox 10"/>
          <p:cNvSpPr txBox="1"/>
          <p:nvPr/>
        </p:nvSpPr>
        <p:spPr>
          <a:xfrm>
            <a:off x="11438306" y="971550"/>
            <a:ext cx="1686541" cy="377190"/>
          </a:xfrm>
          <a:prstGeom prst="rect">
            <a:avLst/>
          </a:prstGeom>
        </p:spPr>
        <p:txBody>
          <a:bodyPr lIns="0" tIns="0" rIns="0" bIns="0" rtlCol="0" anchor="t">
            <a:spAutoFit/>
          </a:bodyPr>
          <a:lstStyle/>
          <a:p>
            <a:pPr algn="ctr">
              <a:lnSpc>
                <a:spcPts val="3150"/>
              </a:lnSpc>
            </a:pPr>
            <a:r>
              <a:rPr lang="en-US" sz="2100">
                <a:solidFill>
                  <a:srgbClr val="FFFFFF"/>
                </a:solidFill>
                <a:latin typeface="Montserrat"/>
              </a:rPr>
              <a:t>SÁCH</a:t>
            </a:r>
          </a:p>
        </p:txBody>
      </p:sp>
      <p:sp>
        <p:nvSpPr>
          <p:cNvPr id="11" name="TextBox 11"/>
          <p:cNvSpPr txBox="1"/>
          <p:nvPr/>
        </p:nvSpPr>
        <p:spPr>
          <a:xfrm>
            <a:off x="1944275" y="1090431"/>
            <a:ext cx="2936197" cy="280797"/>
          </a:xfrm>
          <a:prstGeom prst="rect">
            <a:avLst/>
          </a:prstGeom>
        </p:spPr>
        <p:txBody>
          <a:bodyPr lIns="0" tIns="0" rIns="0" bIns="0" rtlCol="0" anchor="t">
            <a:spAutoFit/>
          </a:bodyPr>
          <a:lstStyle/>
          <a:p>
            <a:pPr>
              <a:lnSpc>
                <a:spcPts val="2184"/>
              </a:lnSpc>
            </a:pPr>
            <a:r>
              <a:rPr lang="en-US" sz="2100">
                <a:solidFill>
                  <a:srgbClr val="FFFFFF"/>
                </a:solidFill>
                <a:latin typeface="Montserrat"/>
              </a:rPr>
              <a:t>Cánh diều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12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2239602" y="2289840"/>
            <a:ext cx="5931902" cy="6968460"/>
          </a:xfrm>
          <a:custGeom>
            <a:avLst/>
            <a:gdLst/>
            <a:ahLst/>
            <a:cxnLst/>
            <a:rect l="l" t="t" r="r" b="b"/>
            <a:pathLst>
              <a:path w="5931902" h="6968460">
                <a:moveTo>
                  <a:pt x="0" y="0"/>
                </a:moveTo>
                <a:lnTo>
                  <a:pt x="5931902" y="0"/>
                </a:lnTo>
                <a:lnTo>
                  <a:pt x="5931902" y="6968460"/>
                </a:lnTo>
                <a:lnTo>
                  <a:pt x="0" y="69684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5221643" y="791948"/>
            <a:ext cx="9269835"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1. CHUẨN BỊ ĐỌC</a:t>
            </a:r>
          </a:p>
        </p:txBody>
      </p:sp>
      <p:sp>
        <p:nvSpPr>
          <p:cNvPr id="7" name="TextBox 7"/>
          <p:cNvSpPr txBox="1"/>
          <p:nvPr/>
        </p:nvSpPr>
        <p:spPr>
          <a:xfrm>
            <a:off x="533400" y="4686300"/>
            <a:ext cx="11369803" cy="2802255"/>
          </a:xfrm>
          <a:prstGeom prst="rect">
            <a:avLst/>
          </a:prstGeom>
        </p:spPr>
        <p:txBody>
          <a:bodyPr lIns="0" tIns="0" rIns="0" bIns="0" rtlCol="0" anchor="t">
            <a:spAutoFit/>
          </a:bodyPr>
          <a:lstStyle/>
          <a:p>
            <a:pPr marL="971550" lvl="1" indent="-485775" algn="just">
              <a:lnSpc>
                <a:spcPts val="7559"/>
              </a:lnSpc>
              <a:buFont typeface="Arial"/>
              <a:buChar char="•"/>
            </a:pPr>
            <a:r>
              <a:rPr lang="en-US" sz="4500" dirty="0">
                <a:solidFill>
                  <a:srgbClr val="545454"/>
                </a:solidFill>
                <a:latin typeface="Roboto Condensed"/>
              </a:rPr>
              <a:t>Video </a:t>
            </a:r>
            <a:r>
              <a:rPr lang="en-US" sz="4500" dirty="0" err="1">
                <a:solidFill>
                  <a:srgbClr val="545454"/>
                </a:solidFill>
                <a:latin typeface="Roboto Condensed"/>
              </a:rPr>
              <a:t>trên</a:t>
            </a:r>
            <a:r>
              <a:rPr lang="en-US" sz="4500" dirty="0">
                <a:solidFill>
                  <a:srgbClr val="545454"/>
                </a:solidFill>
                <a:latin typeface="Roboto Condensed"/>
              </a:rPr>
              <a:t> </a:t>
            </a:r>
            <a:r>
              <a:rPr lang="en-US" sz="4500" dirty="0" err="1">
                <a:solidFill>
                  <a:srgbClr val="545454"/>
                </a:solidFill>
                <a:latin typeface="Roboto Condensed"/>
              </a:rPr>
              <a:t>nói</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phẩm</a:t>
            </a:r>
            <a:r>
              <a:rPr lang="en-US" sz="4500" dirty="0">
                <a:solidFill>
                  <a:srgbClr val="545454"/>
                </a:solidFill>
                <a:latin typeface="Roboto Condensed"/>
              </a:rPr>
              <a:t> </a:t>
            </a:r>
            <a:r>
              <a:rPr lang="en-US" sz="4500" dirty="0" err="1">
                <a:solidFill>
                  <a:srgbClr val="545454"/>
                </a:solidFill>
                <a:latin typeface="Roboto Condensed"/>
              </a:rPr>
              <a:t>nào</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gia</a:t>
            </a:r>
            <a:r>
              <a:rPr lang="en-US" sz="4500" dirty="0">
                <a:solidFill>
                  <a:srgbClr val="545454"/>
                </a:solidFill>
                <a:latin typeface="Roboto Condensed"/>
              </a:rPr>
              <a:t>̉ là </a:t>
            </a:r>
            <a:r>
              <a:rPr lang="en-US" sz="4500" dirty="0" err="1">
                <a:solidFill>
                  <a:srgbClr val="545454"/>
                </a:solidFill>
                <a:latin typeface="Roboto Condensed"/>
              </a:rPr>
              <a:t>ai</a:t>
            </a:r>
            <a:r>
              <a:rPr lang="en-US" sz="4500" dirty="0">
                <a:solidFill>
                  <a:srgbClr val="545454"/>
                </a:solidFill>
                <a:latin typeface="Roboto Condensed"/>
              </a:rPr>
              <a:t>?</a:t>
            </a:r>
          </a:p>
          <a:p>
            <a:pPr marL="971550" lvl="1" indent="-485775" algn="just">
              <a:lnSpc>
                <a:spcPts val="7559"/>
              </a:lnSpc>
              <a:buFont typeface="Arial"/>
              <a:buChar char="•"/>
            </a:pPr>
            <a:r>
              <a:rPr lang="en-US" sz="4500" dirty="0">
                <a:solidFill>
                  <a:srgbClr val="545454"/>
                </a:solidFill>
                <a:latin typeface="Roboto Condensed"/>
              </a:rPr>
              <a:t>Chia sẻ 3 </a:t>
            </a:r>
            <a:r>
              <a:rPr lang="en-US" sz="4500" dirty="0" err="1">
                <a:solidFill>
                  <a:srgbClr val="545454"/>
                </a:solidFill>
                <a:latin typeface="Roboto Condensed"/>
              </a:rPr>
              <a:t>điều</a:t>
            </a:r>
            <a:r>
              <a:rPr lang="en-US" sz="4500" dirty="0">
                <a:solidFill>
                  <a:srgbClr val="545454"/>
                </a:solidFill>
                <a:latin typeface="Roboto Condensed"/>
              </a:rPr>
              <a:t> </a:t>
            </a:r>
            <a:r>
              <a:rPr lang="en-US" sz="4500" dirty="0" err="1">
                <a:solidFill>
                  <a:srgbClr val="545454"/>
                </a:solidFill>
                <a:latin typeface="Roboto Condensed"/>
              </a:rPr>
              <a:t>em</a:t>
            </a:r>
            <a:r>
              <a:rPr lang="en-US" sz="4500" dirty="0">
                <a:solidFill>
                  <a:srgbClr val="545454"/>
                </a:solidFill>
                <a:latin typeface="Roboto Condensed"/>
              </a:rPr>
              <a:t> </a:t>
            </a:r>
            <a:r>
              <a:rPr lang="en-US" sz="4500" dirty="0" err="1">
                <a:solidFill>
                  <a:srgbClr val="545454"/>
                </a:solidFill>
                <a:latin typeface="Roboto Condensed"/>
              </a:rPr>
              <a:t>ấn</a:t>
            </a:r>
            <a:r>
              <a:rPr lang="en-US" sz="4500" dirty="0">
                <a:solidFill>
                  <a:srgbClr val="545454"/>
                </a:solidFill>
                <a:latin typeface="Roboto Condensed"/>
              </a:rPr>
              <a:t> </a:t>
            </a:r>
            <a:r>
              <a:rPr lang="en-US" sz="4500" dirty="0" err="1">
                <a:solidFill>
                  <a:srgbClr val="545454"/>
                </a:solidFill>
                <a:latin typeface="Roboto Condensed"/>
              </a:rPr>
              <a:t>tượng</a:t>
            </a:r>
            <a:r>
              <a:rPr lang="en-US" sz="4500" dirty="0">
                <a:solidFill>
                  <a:srgbClr val="545454"/>
                </a:solidFill>
                <a:latin typeface="Roboto Condensed"/>
              </a:rPr>
              <a:t> </a:t>
            </a:r>
            <a:r>
              <a:rPr lang="en-US" sz="4500" dirty="0" err="1">
                <a:solidFill>
                  <a:srgbClr val="545454"/>
                </a:solidFill>
                <a:latin typeface="Roboto Condensed"/>
              </a:rPr>
              <a:t>nhất</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gia</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phẩm</a:t>
            </a:r>
            <a:r>
              <a:rPr lang="en-US" sz="4500" dirty="0">
                <a:solidFill>
                  <a:srgbClr val="545454"/>
                </a:solidFill>
                <a:latin typeface="Roboto Condensed"/>
              </a:rPr>
              <a:t> </a:t>
            </a:r>
            <a:r>
              <a:rPr lang="en-US" sz="4500" dirty="0" err="1">
                <a:solidFill>
                  <a:srgbClr val="545454"/>
                </a:solidFill>
                <a:latin typeface="Roboto Condensed"/>
              </a:rPr>
              <a:t>được</a:t>
            </a:r>
            <a:r>
              <a:rPr lang="en-US" sz="4500" dirty="0">
                <a:solidFill>
                  <a:srgbClr val="545454"/>
                </a:solidFill>
                <a:latin typeface="Roboto Condensed"/>
              </a:rPr>
              <a:t> </a:t>
            </a:r>
            <a:r>
              <a:rPr lang="en-US" sz="4500" dirty="0" err="1">
                <a:solidFill>
                  <a:srgbClr val="545454"/>
                </a:solidFill>
                <a:latin typeface="Roboto Condensed"/>
              </a:rPr>
              <a:t>nói</a:t>
            </a:r>
            <a:r>
              <a:rPr lang="en-US" sz="4500" dirty="0">
                <a:solidFill>
                  <a:srgbClr val="545454"/>
                </a:solidFill>
                <a:latin typeface="Roboto Condensed"/>
              </a:rPr>
              <a:t> </a:t>
            </a:r>
            <a:r>
              <a:rPr lang="en-US" sz="4500" dirty="0" err="1">
                <a:solidFill>
                  <a:srgbClr val="545454"/>
                </a:solidFill>
                <a:latin typeface="Roboto Condensed"/>
              </a:rPr>
              <a:t>đến</a:t>
            </a:r>
            <a:r>
              <a:rPr lang="en-US" sz="4500" dirty="0">
                <a:solidFill>
                  <a:srgbClr val="545454"/>
                </a:solidFill>
                <a:latin typeface="Roboto Condensed"/>
              </a:rPr>
              <a:t> </a:t>
            </a:r>
            <a:r>
              <a:rPr lang="en-US" sz="4500" dirty="0" err="1">
                <a:solidFill>
                  <a:srgbClr val="545454"/>
                </a:solidFill>
                <a:latin typeface="Roboto Condensed"/>
              </a:rPr>
              <a:t>trong</a:t>
            </a:r>
            <a:r>
              <a:rPr lang="en-US" sz="4500" dirty="0">
                <a:solidFill>
                  <a:srgbClr val="545454"/>
                </a:solidFill>
                <a:latin typeface="Roboto Condensed"/>
              </a:rPr>
              <a:t> video. </a:t>
            </a:r>
          </a:p>
        </p:txBody>
      </p:sp>
      <p:sp>
        <p:nvSpPr>
          <p:cNvPr id="8" name="TextBox 8"/>
          <p:cNvSpPr txBox="1"/>
          <p:nvPr/>
        </p:nvSpPr>
        <p:spPr>
          <a:xfrm>
            <a:off x="1290842" y="2390239"/>
            <a:ext cx="11288295" cy="2778389"/>
          </a:xfrm>
          <a:prstGeom prst="rect">
            <a:avLst/>
          </a:prstGeom>
        </p:spPr>
        <p:txBody>
          <a:bodyPr lIns="0" tIns="0" rIns="0" bIns="0" rtlCol="0" anchor="t">
            <a:spAutoFit/>
          </a:bodyPr>
          <a:lstStyle/>
          <a:p>
            <a:pPr>
              <a:lnSpc>
                <a:spcPts val="7433"/>
              </a:lnSpc>
              <a:spcBef>
                <a:spcPct val="0"/>
              </a:spcBef>
            </a:pPr>
            <a:r>
              <a:rPr lang="en-US" sz="5309" dirty="0" err="1">
                <a:solidFill>
                  <a:srgbClr val="662D91"/>
                </a:solidFill>
                <a:latin typeface="Fraunces Bold"/>
              </a:rPr>
              <a:t>Xem</a:t>
            </a:r>
            <a:r>
              <a:rPr lang="en-US" sz="5309" dirty="0">
                <a:solidFill>
                  <a:srgbClr val="662D91"/>
                </a:solidFill>
                <a:latin typeface="Fraunces Bold"/>
              </a:rPr>
              <a:t> video </a:t>
            </a:r>
            <a:r>
              <a:rPr lang="en-US" sz="5309" dirty="0" err="1">
                <a:solidFill>
                  <a:srgbClr val="662D91"/>
                </a:solidFill>
                <a:latin typeface="Fraunces Bold"/>
              </a:rPr>
              <a:t>va</a:t>
            </a:r>
            <a:r>
              <a:rPr lang="en-US" sz="5309" dirty="0">
                <a:solidFill>
                  <a:srgbClr val="662D91"/>
                </a:solidFill>
                <a:latin typeface="Fraunces Bold"/>
              </a:rPr>
              <a:t>̀ </a:t>
            </a:r>
            <a:r>
              <a:rPr lang="en-US" sz="5309" dirty="0" err="1">
                <a:solidFill>
                  <a:srgbClr val="662D91"/>
                </a:solidFill>
                <a:latin typeface="Fraunces Bold"/>
              </a:rPr>
              <a:t>tra</a:t>
            </a:r>
            <a:r>
              <a:rPr lang="en-US" sz="5309" dirty="0">
                <a:solidFill>
                  <a:srgbClr val="662D91"/>
                </a:solidFill>
                <a:latin typeface="Fraunces Bold"/>
              </a:rPr>
              <a:t>̉ </a:t>
            </a:r>
            <a:r>
              <a:rPr lang="en-US" sz="5309" dirty="0" err="1">
                <a:solidFill>
                  <a:srgbClr val="662D91"/>
                </a:solidFill>
                <a:latin typeface="Fraunces Bold"/>
              </a:rPr>
              <a:t>lời</a:t>
            </a:r>
            <a:r>
              <a:rPr lang="en-US" sz="5309" dirty="0">
                <a:solidFill>
                  <a:srgbClr val="662D91"/>
                </a:solidFill>
                <a:latin typeface="Fraunces Bold"/>
              </a:rPr>
              <a:t> </a:t>
            </a:r>
            <a:r>
              <a:rPr lang="en-US" sz="5309" dirty="0" err="1">
                <a:solidFill>
                  <a:srgbClr val="662D91"/>
                </a:solidFill>
                <a:latin typeface="Fraunces Bold"/>
              </a:rPr>
              <a:t>câu</a:t>
            </a:r>
            <a:r>
              <a:rPr lang="en-US" sz="5309" dirty="0">
                <a:solidFill>
                  <a:srgbClr val="662D91"/>
                </a:solidFill>
                <a:latin typeface="Fraunces Bold"/>
              </a:rPr>
              <a:t> </a:t>
            </a:r>
            <a:r>
              <a:rPr lang="en-US" sz="5309" dirty="0" err="1">
                <a:solidFill>
                  <a:srgbClr val="662D91"/>
                </a:solidFill>
                <a:latin typeface="Fraunces Bold"/>
              </a:rPr>
              <a:t>hỏi</a:t>
            </a:r>
            <a:r>
              <a:rPr lang="en-US" sz="5309" dirty="0" smtClean="0">
                <a:solidFill>
                  <a:srgbClr val="662D91"/>
                </a:solidFill>
                <a:latin typeface="Fraunces Bold"/>
              </a:rPr>
              <a:t>: </a:t>
            </a:r>
            <a:r>
              <a:rPr lang="en-US" sz="3000" i="1" u="sng" dirty="0">
                <a:latin typeface="Times New Roman" panose="02020603050405020304" pitchFamily="18" charset="0"/>
                <a:cs typeface="Times New Roman" panose="02020603050405020304" pitchFamily="18" charset="0"/>
                <a:hlinkClick r:id="rId9"/>
              </a:rPr>
              <a:t>https://www.youtube.com/watch?v=Z434diYLb44</a:t>
            </a:r>
            <a:endParaRPr lang="en-US" sz="3000" i="1" dirty="0">
              <a:latin typeface="Times New Roman" panose="02020603050405020304" pitchFamily="18" charset="0"/>
              <a:cs typeface="Times New Roman" panose="02020603050405020304" pitchFamily="18" charset="0"/>
            </a:endParaRPr>
          </a:p>
          <a:p>
            <a:pPr marL="0" lvl="0" indent="0" algn="l">
              <a:lnSpc>
                <a:spcPts val="7433"/>
              </a:lnSpc>
              <a:spcBef>
                <a:spcPct val="0"/>
              </a:spcBef>
            </a:pPr>
            <a:endParaRPr lang="en-US" sz="5309" dirty="0">
              <a:solidFill>
                <a:srgbClr val="662D91"/>
              </a:solidFill>
              <a:latin typeface="Fraunces Bo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1006763" y="9008716"/>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873154" y="1821086"/>
            <a:ext cx="7942819" cy="9472290"/>
          </a:xfrm>
          <a:custGeom>
            <a:avLst/>
            <a:gdLst/>
            <a:ahLst/>
            <a:cxnLst/>
            <a:rect l="l" t="t" r="r" b="b"/>
            <a:pathLst>
              <a:path w="7942819" h="9472290">
                <a:moveTo>
                  <a:pt x="0" y="0"/>
                </a:moveTo>
                <a:lnTo>
                  <a:pt x="7942819" y="0"/>
                </a:lnTo>
                <a:lnTo>
                  <a:pt x="7942819" y="9472290"/>
                </a:lnTo>
                <a:lnTo>
                  <a:pt x="0" y="9472290"/>
                </a:lnTo>
                <a:lnTo>
                  <a:pt x="0" y="0"/>
                </a:lnTo>
                <a:close/>
              </a:path>
            </a:pathLst>
          </a:custGeom>
          <a:blipFill>
            <a:blip r:embed="rId5"/>
            <a:stretch>
              <a:fillRect/>
            </a:stretch>
          </a:blipFill>
        </p:spPr>
      </p:sp>
      <p:sp>
        <p:nvSpPr>
          <p:cNvPr id="5" name="Freeform 5"/>
          <p:cNvSpPr/>
          <p:nvPr/>
        </p:nvSpPr>
        <p:spPr>
          <a:xfrm>
            <a:off x="14664363" y="106937"/>
            <a:ext cx="3623637" cy="1843525"/>
          </a:xfrm>
          <a:custGeom>
            <a:avLst/>
            <a:gdLst/>
            <a:ahLst/>
            <a:cxnLst/>
            <a:rect l="l" t="t" r="r" b="b"/>
            <a:pathLst>
              <a:path w="3623637" h="1843525">
                <a:moveTo>
                  <a:pt x="0" y="0"/>
                </a:moveTo>
                <a:lnTo>
                  <a:pt x="3623637" y="0"/>
                </a:lnTo>
                <a:lnTo>
                  <a:pt x="3623637" y="1843526"/>
                </a:lnTo>
                <a:lnTo>
                  <a:pt x="0" y="1843526"/>
                </a:lnTo>
                <a:lnTo>
                  <a:pt x="0" y="0"/>
                </a:lnTo>
                <a:close/>
              </a:path>
            </a:pathLst>
          </a:custGeom>
          <a:blipFill>
            <a:blip r:embed="rId6"/>
            <a:stretch>
              <a:fillRect/>
            </a:stretch>
          </a:blipFill>
        </p:spPr>
      </p:sp>
      <p:sp>
        <p:nvSpPr>
          <p:cNvPr id="6" name="TextBox 6"/>
          <p:cNvSpPr txBox="1"/>
          <p:nvPr/>
        </p:nvSpPr>
        <p:spPr>
          <a:xfrm>
            <a:off x="1023177" y="3621214"/>
            <a:ext cx="10373265" cy="4807456"/>
          </a:xfrm>
          <a:prstGeom prst="rect">
            <a:avLst/>
          </a:prstGeom>
        </p:spPr>
        <p:txBody>
          <a:bodyPr lIns="0" tIns="0" rIns="0" bIns="0" rtlCol="0" anchor="t">
            <a:spAutoFit/>
          </a:bodyPr>
          <a:lstStyle/>
          <a:p>
            <a:pPr algn="ctr">
              <a:lnSpc>
                <a:spcPts val="12747"/>
              </a:lnSpc>
            </a:pPr>
            <a:r>
              <a:rPr lang="en-US" sz="9105">
                <a:solidFill>
                  <a:srgbClr val="9D373B"/>
                </a:solidFill>
                <a:latin typeface="#9Slide05 SVNBeloved"/>
              </a:rPr>
              <a:t>"Lá cờ thêu sáu chữ vàng'' - tác phẩm không bao giờ cũ dành cho thiếu nhi </a:t>
            </a:r>
          </a:p>
        </p:txBody>
      </p:sp>
      <p:sp>
        <p:nvSpPr>
          <p:cNvPr id="7" name="Freeform 7"/>
          <p:cNvSpPr/>
          <p:nvPr/>
        </p:nvSpPr>
        <p:spPr>
          <a:xfrm>
            <a:off x="12192000" y="428314"/>
            <a:ext cx="1851632" cy="942018"/>
          </a:xfrm>
          <a:custGeom>
            <a:avLst/>
            <a:gdLst/>
            <a:ahLst/>
            <a:cxnLst/>
            <a:rect l="l" t="t" r="r" b="b"/>
            <a:pathLst>
              <a:path w="1851632" h="942018">
                <a:moveTo>
                  <a:pt x="0" y="0"/>
                </a:moveTo>
                <a:lnTo>
                  <a:pt x="1851632" y="0"/>
                </a:lnTo>
                <a:lnTo>
                  <a:pt x="1851632" y="942018"/>
                </a:lnTo>
                <a:lnTo>
                  <a:pt x="0" y="942018"/>
                </a:lnTo>
                <a:lnTo>
                  <a:pt x="0" y="0"/>
                </a:lnTo>
                <a:close/>
              </a:path>
            </a:pathLst>
          </a:custGeom>
          <a:blipFill>
            <a:blip r:embed="rId6"/>
            <a:stretch>
              <a:fillRect/>
            </a:stretch>
          </a:blipFill>
        </p:spPr>
      </p:sp>
      <p:sp>
        <p:nvSpPr>
          <p:cNvPr id="8" name="Freeform 8"/>
          <p:cNvSpPr/>
          <p:nvPr/>
        </p:nvSpPr>
        <p:spPr>
          <a:xfrm>
            <a:off x="0" y="8428670"/>
            <a:ext cx="2209070" cy="2401163"/>
          </a:xfrm>
          <a:custGeom>
            <a:avLst/>
            <a:gdLst/>
            <a:ahLst/>
            <a:cxnLst/>
            <a:rect l="l" t="t" r="r" b="b"/>
            <a:pathLst>
              <a:path w="2209070" h="2401163">
                <a:moveTo>
                  <a:pt x="0" y="0"/>
                </a:moveTo>
                <a:lnTo>
                  <a:pt x="2209070" y="0"/>
                </a:lnTo>
                <a:lnTo>
                  <a:pt x="2209070" y="2401164"/>
                </a:lnTo>
                <a:lnTo>
                  <a:pt x="0" y="24011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TextBox 9"/>
          <p:cNvSpPr txBox="1"/>
          <p:nvPr/>
        </p:nvSpPr>
        <p:spPr>
          <a:xfrm>
            <a:off x="3610050" y="2453312"/>
            <a:ext cx="5533950" cy="741510"/>
          </a:xfrm>
          <a:prstGeom prst="rect">
            <a:avLst/>
          </a:prstGeom>
        </p:spPr>
        <p:txBody>
          <a:bodyPr lIns="0" tIns="0" rIns="0" bIns="0" rtlCol="0" anchor="t">
            <a:spAutoFit/>
          </a:bodyPr>
          <a:lstStyle/>
          <a:p>
            <a:pPr>
              <a:lnSpc>
                <a:spcPts val="5695"/>
              </a:lnSpc>
              <a:spcBef>
                <a:spcPct val="0"/>
              </a:spcBef>
            </a:pPr>
            <a:r>
              <a:rPr lang="en-US" sz="5424">
                <a:solidFill>
                  <a:srgbClr val="000000"/>
                </a:solidFill>
                <a:latin typeface="Faustina Bold"/>
              </a:rPr>
              <a:t>ĐỌC VĂN BẢN 1</a:t>
            </a:r>
          </a:p>
        </p:txBody>
      </p:sp>
      <p:sp>
        <p:nvSpPr>
          <p:cNvPr id="10" name="TextBox 10"/>
          <p:cNvSpPr txBox="1"/>
          <p:nvPr/>
        </p:nvSpPr>
        <p:spPr>
          <a:xfrm>
            <a:off x="0" y="1142743"/>
            <a:ext cx="12419618" cy="807720"/>
          </a:xfrm>
          <a:prstGeom prst="rect">
            <a:avLst/>
          </a:prstGeom>
        </p:spPr>
        <p:txBody>
          <a:bodyPr lIns="0" tIns="0" rIns="0" bIns="0" rtlCol="0" anchor="t">
            <a:spAutoFit/>
          </a:bodyPr>
          <a:lstStyle/>
          <a:p>
            <a:pPr algn="ctr">
              <a:lnSpc>
                <a:spcPts val="6580"/>
              </a:lnSpc>
            </a:pPr>
            <a:r>
              <a:rPr lang="en-US" sz="4700">
                <a:solidFill>
                  <a:srgbClr val="01686D"/>
                </a:solidFill>
                <a:latin typeface="DejaVu Serif Bold"/>
              </a:rPr>
              <a:t>BÀI 10: VĂN BẢN THÔNG TIN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474371" y="8336210"/>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
        <p:nvSpPr>
          <p:cNvPr id="7" name="TextBox 7"/>
          <p:cNvSpPr txBox="1"/>
          <p:nvPr/>
        </p:nvSpPr>
        <p:spPr>
          <a:xfrm>
            <a:off x="1028700" y="1937766"/>
            <a:ext cx="16230600" cy="6211443"/>
          </a:xfrm>
          <a:prstGeom prst="rect">
            <a:avLst/>
          </a:prstGeom>
        </p:spPr>
        <p:txBody>
          <a:bodyPr lIns="0" tIns="0" rIns="0" bIns="0" rtlCol="0" anchor="t">
            <a:spAutoFit/>
          </a:bodyPr>
          <a:lstStyle/>
          <a:p>
            <a:pPr marL="906782" lvl="1" indent="-453391" algn="just">
              <a:lnSpc>
                <a:spcPts val="7056"/>
              </a:lnSpc>
              <a:buFont typeface="Arial"/>
              <a:buChar char="•"/>
            </a:pPr>
            <a:r>
              <a:rPr lang="en-US" sz="4200" dirty="0">
                <a:solidFill>
                  <a:srgbClr val="545454"/>
                </a:solidFill>
                <a:latin typeface="Roboto Condensed"/>
              </a:rPr>
              <a:t>1 HS </a:t>
            </a:r>
            <a:r>
              <a:rPr lang="en-US" sz="4200" dirty="0" err="1">
                <a:solidFill>
                  <a:srgbClr val="545454"/>
                </a:solidFill>
                <a:latin typeface="Roboto Condensed"/>
              </a:rPr>
              <a:t>đọc</a:t>
            </a:r>
            <a:r>
              <a:rPr lang="en-US" sz="4200" dirty="0">
                <a:solidFill>
                  <a:srgbClr val="545454"/>
                </a:solidFill>
                <a:latin typeface="Roboto Condensed"/>
              </a:rPr>
              <a:t> </a:t>
            </a:r>
            <a:r>
              <a:rPr lang="en-US" sz="4200" dirty="0" err="1">
                <a:solidFill>
                  <a:srgbClr val="545454"/>
                </a:solidFill>
                <a:latin typeface="Roboto Condensed"/>
              </a:rPr>
              <a:t>bài</a:t>
            </a:r>
            <a:r>
              <a:rPr lang="en-US" sz="4200" dirty="0">
                <a:solidFill>
                  <a:srgbClr val="545454"/>
                </a:solidFill>
                <a:latin typeface="Roboto Condensed"/>
              </a:rPr>
              <a:t>; </a:t>
            </a:r>
            <a:r>
              <a:rPr lang="en-US" sz="4200" dirty="0" err="1">
                <a:solidFill>
                  <a:srgbClr val="545454"/>
                </a:solidFill>
                <a:latin typeface="Roboto Condensed"/>
              </a:rPr>
              <a:t>thực</a:t>
            </a:r>
            <a:r>
              <a:rPr lang="en-US" sz="4200" dirty="0">
                <a:solidFill>
                  <a:srgbClr val="545454"/>
                </a:solidFill>
                <a:latin typeface="Roboto Condensed"/>
              </a:rPr>
              <a:t> </a:t>
            </a:r>
            <a:r>
              <a:rPr lang="en-US" sz="4200" dirty="0" err="1">
                <a:solidFill>
                  <a:srgbClr val="545454"/>
                </a:solidFill>
                <a:latin typeface="Roboto Condensed"/>
              </a:rPr>
              <a:t>hiện</a:t>
            </a:r>
            <a:r>
              <a:rPr lang="en-US" sz="4200" dirty="0">
                <a:solidFill>
                  <a:srgbClr val="545454"/>
                </a:solidFill>
                <a:latin typeface="Roboto Condensed"/>
              </a:rPr>
              <a:t> </a:t>
            </a:r>
            <a:r>
              <a:rPr lang="en-US" sz="4200" dirty="0" err="1">
                <a:solidFill>
                  <a:srgbClr val="545454"/>
                </a:solidFill>
                <a:latin typeface="Roboto Condensed"/>
              </a:rPr>
              <a:t>các</a:t>
            </a:r>
            <a:r>
              <a:rPr lang="en-US" sz="4200" dirty="0">
                <a:solidFill>
                  <a:srgbClr val="545454"/>
                </a:solidFill>
                <a:latin typeface="Roboto Condensed"/>
              </a:rPr>
              <a:t> </a:t>
            </a:r>
            <a:r>
              <a:rPr lang="en-US" sz="4200" dirty="0" err="1">
                <a:solidFill>
                  <a:srgbClr val="545454"/>
                </a:solidFill>
                <a:latin typeface="Roboto Condensed"/>
              </a:rPr>
              <a:t>nhiệm</a:t>
            </a:r>
            <a:r>
              <a:rPr lang="en-US" sz="4200" dirty="0">
                <a:solidFill>
                  <a:srgbClr val="545454"/>
                </a:solidFill>
                <a:latin typeface="Roboto Condensed"/>
              </a:rPr>
              <a:t> </a:t>
            </a:r>
            <a:r>
              <a:rPr lang="en-US" sz="4200" dirty="0" err="1">
                <a:solidFill>
                  <a:srgbClr val="545454"/>
                </a:solidFill>
                <a:latin typeface="Roboto Condensed"/>
              </a:rPr>
              <a:t>vụ</a:t>
            </a:r>
            <a:r>
              <a:rPr lang="en-US" sz="4200" dirty="0">
                <a:solidFill>
                  <a:srgbClr val="545454"/>
                </a:solidFill>
                <a:latin typeface="Roboto Condensed"/>
              </a:rPr>
              <a:t> </a:t>
            </a:r>
            <a:r>
              <a:rPr lang="en-US" sz="4200" dirty="0" err="1">
                <a:solidFill>
                  <a:srgbClr val="545454"/>
                </a:solidFill>
                <a:latin typeface="Roboto Condensed"/>
              </a:rPr>
              <a:t>trong</a:t>
            </a:r>
            <a:r>
              <a:rPr lang="en-US" sz="4200" dirty="0">
                <a:solidFill>
                  <a:srgbClr val="545454"/>
                </a:solidFill>
                <a:latin typeface="Roboto Condensed"/>
              </a:rPr>
              <a:t> </a:t>
            </a:r>
            <a:r>
              <a:rPr lang="en-US" sz="4200" dirty="0" err="1">
                <a:solidFill>
                  <a:srgbClr val="545454"/>
                </a:solidFill>
                <a:latin typeface="Roboto Condensed"/>
              </a:rPr>
              <a:t>khi</a:t>
            </a:r>
            <a:r>
              <a:rPr lang="en-US" sz="4200" dirty="0">
                <a:solidFill>
                  <a:srgbClr val="545454"/>
                </a:solidFill>
                <a:latin typeface="Roboto Condensed"/>
              </a:rPr>
              <a:t> </a:t>
            </a:r>
            <a:r>
              <a:rPr lang="en-US" sz="4200" dirty="0" err="1">
                <a:solidFill>
                  <a:srgbClr val="545454"/>
                </a:solidFill>
                <a:latin typeface="Roboto Condensed"/>
              </a:rPr>
              <a:t>đọc</a:t>
            </a:r>
            <a:r>
              <a:rPr lang="en-US" sz="4200" dirty="0">
                <a:solidFill>
                  <a:srgbClr val="545454"/>
                </a:solidFill>
                <a:latin typeface="Roboto Condensed"/>
              </a:rPr>
              <a:t> (</a:t>
            </a:r>
            <a:r>
              <a:rPr lang="en-US" sz="4200" dirty="0" err="1">
                <a:solidFill>
                  <a:srgbClr val="545454"/>
                </a:solidFill>
                <a:latin typeface="Roboto Condensed"/>
              </a:rPr>
              <a:t>theo</a:t>
            </a:r>
            <a:r>
              <a:rPr lang="en-US" sz="4200" dirty="0">
                <a:solidFill>
                  <a:srgbClr val="545454"/>
                </a:solidFill>
                <a:latin typeface="Roboto Condensed"/>
              </a:rPr>
              <a:t> </a:t>
            </a:r>
            <a:r>
              <a:rPr lang="en-US" sz="4200" dirty="0" err="1">
                <a:solidFill>
                  <a:srgbClr val="545454"/>
                </a:solidFill>
                <a:latin typeface="Roboto Condensed"/>
              </a:rPr>
              <a:t>dõi</a:t>
            </a:r>
            <a:r>
              <a:rPr lang="en-US" sz="4200" dirty="0">
                <a:solidFill>
                  <a:srgbClr val="545454"/>
                </a:solidFill>
                <a:latin typeface="Roboto Condensed"/>
              </a:rPr>
              <a:t>, </a:t>
            </a:r>
            <a:r>
              <a:rPr lang="en-US" sz="4200" dirty="0" err="1">
                <a:solidFill>
                  <a:srgbClr val="545454"/>
                </a:solidFill>
                <a:latin typeface="Roboto Condensed"/>
              </a:rPr>
              <a:t>dự</a:t>
            </a:r>
            <a:r>
              <a:rPr lang="en-US" sz="4200" dirty="0">
                <a:solidFill>
                  <a:srgbClr val="545454"/>
                </a:solidFill>
                <a:latin typeface="Roboto Condensed"/>
              </a:rPr>
              <a:t> </a:t>
            </a:r>
            <a:r>
              <a:rPr lang="en-US" sz="4200" dirty="0" err="1">
                <a:solidFill>
                  <a:srgbClr val="545454"/>
                </a:solidFill>
                <a:latin typeface="Roboto Condensed"/>
              </a:rPr>
              <a:t>đoán</a:t>
            </a:r>
            <a:r>
              <a:rPr lang="en-US" sz="4200" dirty="0">
                <a:solidFill>
                  <a:srgbClr val="545454"/>
                </a:solidFill>
                <a:latin typeface="Roboto Condensed"/>
              </a:rPr>
              <a:t>, </a:t>
            </a:r>
            <a:r>
              <a:rPr lang="en-US" sz="4200" dirty="0" err="1">
                <a:solidFill>
                  <a:srgbClr val="545454"/>
                </a:solidFill>
                <a:latin typeface="Roboto Condensed"/>
              </a:rPr>
              <a:t>chú</a:t>
            </a:r>
            <a:r>
              <a:rPr lang="en-US" sz="4200" dirty="0">
                <a:solidFill>
                  <a:srgbClr val="545454"/>
                </a:solidFill>
                <a:latin typeface="Roboto Condensed"/>
              </a:rPr>
              <a:t> </a:t>
            </a:r>
            <a:r>
              <a:rPr lang="en-US" sz="4200" dirty="0" err="1">
                <a:solidFill>
                  <a:srgbClr val="545454"/>
                </a:solidFill>
                <a:latin typeface="Roboto Condensed"/>
              </a:rPr>
              <a:t>thích</a:t>
            </a:r>
            <a:r>
              <a:rPr lang="en-US" sz="4200" dirty="0">
                <a:solidFill>
                  <a:srgbClr val="545454"/>
                </a:solidFill>
                <a:latin typeface="Roboto Condensed"/>
              </a:rPr>
              <a:t>, </a:t>
            </a:r>
            <a:r>
              <a:rPr lang="en-US" sz="4200" dirty="0" err="1">
                <a:solidFill>
                  <a:srgbClr val="545454"/>
                </a:solidFill>
                <a:latin typeface="Roboto Condensed"/>
              </a:rPr>
              <a:t>tưởng</a:t>
            </a:r>
            <a:r>
              <a:rPr lang="en-US" sz="4200" dirty="0">
                <a:solidFill>
                  <a:srgbClr val="545454"/>
                </a:solidFill>
                <a:latin typeface="Roboto Condensed"/>
              </a:rPr>
              <a:t> </a:t>
            </a:r>
            <a:r>
              <a:rPr lang="en-US" sz="4200" dirty="0" err="1">
                <a:solidFill>
                  <a:srgbClr val="545454"/>
                </a:solidFill>
                <a:latin typeface="Roboto Condensed"/>
              </a:rPr>
              <a:t>tượng</a:t>
            </a:r>
            <a:r>
              <a:rPr lang="en-US" sz="4200" dirty="0">
                <a:solidFill>
                  <a:srgbClr val="545454"/>
                </a:solidFill>
                <a:latin typeface="Roboto Condensed"/>
              </a:rPr>
              <a:t>).</a:t>
            </a:r>
          </a:p>
          <a:p>
            <a:pPr marL="906782" lvl="1" indent="-453391" algn="just">
              <a:lnSpc>
                <a:spcPts val="7056"/>
              </a:lnSpc>
              <a:buFont typeface="Arial"/>
              <a:buChar char="•"/>
            </a:pPr>
            <a:r>
              <a:rPr lang="en-US" sz="4200" dirty="0" err="1">
                <a:solidFill>
                  <a:srgbClr val="545454"/>
                </a:solidFill>
                <a:latin typeface="Roboto Condensed"/>
              </a:rPr>
              <a:t>Trong</a:t>
            </a:r>
            <a:r>
              <a:rPr lang="en-US" sz="4200" dirty="0">
                <a:solidFill>
                  <a:srgbClr val="545454"/>
                </a:solidFill>
                <a:latin typeface="Roboto Condensed"/>
              </a:rPr>
              <a:t> </a:t>
            </a:r>
            <a:r>
              <a:rPr lang="en-US" sz="4200" dirty="0" err="1">
                <a:solidFill>
                  <a:srgbClr val="545454"/>
                </a:solidFill>
                <a:latin typeface="Roboto Condensed"/>
              </a:rPr>
              <a:t>quá</a:t>
            </a:r>
            <a:r>
              <a:rPr lang="en-US" sz="4200" dirty="0">
                <a:solidFill>
                  <a:srgbClr val="545454"/>
                </a:solidFill>
                <a:latin typeface="Roboto Condensed"/>
              </a:rPr>
              <a:t> </a:t>
            </a:r>
            <a:r>
              <a:rPr lang="en-US" sz="4200" dirty="0" err="1">
                <a:solidFill>
                  <a:srgbClr val="545454"/>
                </a:solidFill>
                <a:latin typeface="Roboto Condensed"/>
              </a:rPr>
              <a:t>trình</a:t>
            </a:r>
            <a:r>
              <a:rPr lang="en-US" sz="4200" dirty="0">
                <a:solidFill>
                  <a:srgbClr val="545454"/>
                </a:solidFill>
                <a:latin typeface="Roboto Condensed"/>
              </a:rPr>
              <a:t> </a:t>
            </a:r>
            <a:r>
              <a:rPr lang="en-US" sz="4200" dirty="0" err="1">
                <a:solidFill>
                  <a:srgbClr val="545454"/>
                </a:solidFill>
                <a:latin typeface="Roboto Condensed"/>
              </a:rPr>
              <a:t>đọc</a:t>
            </a:r>
            <a:r>
              <a:rPr lang="en-US" sz="4200" dirty="0">
                <a:solidFill>
                  <a:srgbClr val="545454"/>
                </a:solidFill>
                <a:latin typeface="Roboto Condensed"/>
              </a:rPr>
              <a:t>, </a:t>
            </a:r>
            <a:r>
              <a:rPr lang="en-US" sz="4200" dirty="0" err="1">
                <a:solidFill>
                  <a:srgbClr val="545454"/>
                </a:solidFill>
                <a:latin typeface="Roboto Condensed"/>
              </a:rPr>
              <a:t>gặp</a:t>
            </a:r>
            <a:r>
              <a:rPr lang="en-US" sz="4200" dirty="0">
                <a:solidFill>
                  <a:srgbClr val="545454"/>
                </a:solidFill>
                <a:latin typeface="Roboto Condensed"/>
              </a:rPr>
              <a:t> </a:t>
            </a:r>
            <a:r>
              <a:rPr lang="en-US" sz="4200" dirty="0" err="1">
                <a:solidFill>
                  <a:srgbClr val="545454"/>
                </a:solidFill>
                <a:latin typeface="Roboto Condensed"/>
              </a:rPr>
              <a:t>các</a:t>
            </a:r>
            <a:r>
              <a:rPr lang="en-US" sz="4200" dirty="0">
                <a:solidFill>
                  <a:srgbClr val="545454"/>
                </a:solidFill>
                <a:latin typeface="Roboto Condensed"/>
              </a:rPr>
              <a:t> </a:t>
            </a:r>
            <a:r>
              <a:rPr lang="en-US" sz="4200" dirty="0" err="1">
                <a:solidFill>
                  <a:srgbClr val="545454"/>
                </a:solidFill>
                <a:latin typeface="Roboto Condensed"/>
              </a:rPr>
              <a:t>thẻ</a:t>
            </a:r>
            <a:r>
              <a:rPr lang="en-US" sz="4200" dirty="0">
                <a:solidFill>
                  <a:srgbClr val="545454"/>
                </a:solidFill>
                <a:latin typeface="Roboto Condensed"/>
              </a:rPr>
              <a:t> </a:t>
            </a:r>
            <a:r>
              <a:rPr lang="en-US" sz="4200" dirty="0" err="1">
                <a:solidFill>
                  <a:srgbClr val="545454"/>
                </a:solidFill>
                <a:latin typeface="Roboto Condensed"/>
              </a:rPr>
              <a:t>câu</a:t>
            </a:r>
            <a:r>
              <a:rPr lang="en-US" sz="4200" dirty="0">
                <a:solidFill>
                  <a:srgbClr val="545454"/>
                </a:solidFill>
                <a:latin typeface="Roboto Condensed"/>
              </a:rPr>
              <a:t> </a:t>
            </a:r>
            <a:r>
              <a:rPr lang="en-US" sz="4200" dirty="0" err="1">
                <a:solidFill>
                  <a:srgbClr val="545454"/>
                </a:solidFill>
                <a:latin typeface="Roboto Condensed"/>
              </a:rPr>
              <a:t>hỏi</a:t>
            </a:r>
            <a:r>
              <a:rPr lang="en-US" sz="4200" dirty="0">
                <a:solidFill>
                  <a:srgbClr val="545454"/>
                </a:solidFill>
                <a:latin typeface="Roboto Condensed"/>
              </a:rPr>
              <a:t> </a:t>
            </a:r>
            <a:r>
              <a:rPr lang="en-US" sz="4200" dirty="0" err="1">
                <a:solidFill>
                  <a:srgbClr val="545454"/>
                </a:solidFill>
                <a:latin typeface="Roboto Condensed"/>
              </a:rPr>
              <a:t>theo</a:t>
            </a:r>
            <a:r>
              <a:rPr lang="en-US" sz="4200" dirty="0">
                <a:solidFill>
                  <a:srgbClr val="545454"/>
                </a:solidFill>
                <a:latin typeface="Roboto Condensed"/>
              </a:rPr>
              <a:t> </a:t>
            </a:r>
            <a:r>
              <a:rPr lang="en-US" sz="4200" dirty="0" err="1">
                <a:solidFill>
                  <a:srgbClr val="545454"/>
                </a:solidFill>
                <a:latin typeface="Roboto Condensed"/>
              </a:rPr>
              <a:t>dõi</a:t>
            </a:r>
            <a:r>
              <a:rPr lang="en-US" sz="4200" dirty="0">
                <a:solidFill>
                  <a:srgbClr val="545454"/>
                </a:solidFill>
                <a:latin typeface="Roboto Condensed"/>
              </a:rPr>
              <a:t>, </a:t>
            </a:r>
            <a:r>
              <a:rPr lang="en-US" sz="4200" dirty="0" err="1">
                <a:solidFill>
                  <a:srgbClr val="545454"/>
                </a:solidFill>
                <a:latin typeface="Roboto Condensed"/>
              </a:rPr>
              <a:t>dự</a:t>
            </a:r>
            <a:r>
              <a:rPr lang="en-US" sz="4200" dirty="0">
                <a:solidFill>
                  <a:srgbClr val="545454"/>
                </a:solidFill>
                <a:latin typeface="Roboto Condensed"/>
              </a:rPr>
              <a:t> </a:t>
            </a:r>
            <a:r>
              <a:rPr lang="en-US" sz="4200" dirty="0" err="1">
                <a:solidFill>
                  <a:srgbClr val="545454"/>
                </a:solidFill>
                <a:latin typeface="Roboto Condensed"/>
              </a:rPr>
              <a:t>đoán</a:t>
            </a:r>
            <a:r>
              <a:rPr lang="en-US" sz="4200" dirty="0">
                <a:solidFill>
                  <a:srgbClr val="545454"/>
                </a:solidFill>
                <a:latin typeface="Roboto Condensed"/>
              </a:rPr>
              <a:t>, </a:t>
            </a:r>
            <a:r>
              <a:rPr lang="en-US" sz="4200" dirty="0" err="1">
                <a:solidFill>
                  <a:srgbClr val="545454"/>
                </a:solidFill>
                <a:latin typeface="Roboto Condensed"/>
              </a:rPr>
              <a:t>tưởng</a:t>
            </a:r>
            <a:r>
              <a:rPr lang="en-US" sz="4200" dirty="0">
                <a:solidFill>
                  <a:srgbClr val="545454"/>
                </a:solidFill>
                <a:latin typeface="Roboto Condensed"/>
              </a:rPr>
              <a:t> </a:t>
            </a:r>
            <a:r>
              <a:rPr lang="en-US" sz="4200" dirty="0" err="1">
                <a:solidFill>
                  <a:srgbClr val="545454"/>
                </a:solidFill>
                <a:latin typeface="Roboto Condensed"/>
              </a:rPr>
              <a:t>tượng</a:t>
            </a:r>
            <a:r>
              <a:rPr lang="en-US" sz="4200" dirty="0">
                <a:solidFill>
                  <a:srgbClr val="545454"/>
                </a:solidFill>
                <a:latin typeface="Roboto Condensed"/>
              </a:rPr>
              <a:t> </a:t>
            </a:r>
            <a:r>
              <a:rPr lang="en-US" sz="4200" dirty="0" err="1">
                <a:solidFill>
                  <a:srgbClr val="545454"/>
                </a:solidFill>
                <a:latin typeface="Roboto Condensed"/>
              </a:rPr>
              <a:t>dừng</a:t>
            </a:r>
            <a:r>
              <a:rPr lang="en-US" sz="4200" dirty="0">
                <a:solidFill>
                  <a:srgbClr val="545454"/>
                </a:solidFill>
                <a:latin typeface="Roboto Condensed"/>
              </a:rPr>
              <a:t> </a:t>
            </a:r>
            <a:r>
              <a:rPr lang="en-US" sz="4200" dirty="0" err="1">
                <a:solidFill>
                  <a:srgbClr val="545454"/>
                </a:solidFill>
                <a:latin typeface="Roboto Condensed"/>
              </a:rPr>
              <a:t>lại</a:t>
            </a:r>
            <a:r>
              <a:rPr lang="en-US" sz="4200" dirty="0">
                <a:solidFill>
                  <a:srgbClr val="545454"/>
                </a:solidFill>
                <a:latin typeface="Roboto Condensed"/>
              </a:rPr>
              <a:t> 1 </a:t>
            </a:r>
            <a:r>
              <a:rPr lang="en-US" sz="4200" dirty="0" err="1">
                <a:solidFill>
                  <a:srgbClr val="545454"/>
                </a:solidFill>
                <a:latin typeface="Roboto Condensed"/>
              </a:rPr>
              <a:t>phút</a:t>
            </a:r>
            <a:r>
              <a:rPr lang="en-US" sz="4200" dirty="0">
                <a:solidFill>
                  <a:srgbClr val="545454"/>
                </a:solidFill>
                <a:latin typeface="Roboto Condensed"/>
              </a:rPr>
              <a:t> </a:t>
            </a:r>
            <a:r>
              <a:rPr lang="en-US" sz="4200" dirty="0" err="1">
                <a:solidFill>
                  <a:srgbClr val="545454"/>
                </a:solidFill>
                <a:latin typeface="Roboto Condensed"/>
              </a:rPr>
              <a:t>để</a:t>
            </a:r>
            <a:r>
              <a:rPr lang="en-US" sz="4200" dirty="0">
                <a:solidFill>
                  <a:srgbClr val="545454"/>
                </a:solidFill>
                <a:latin typeface="Roboto Condensed"/>
              </a:rPr>
              <a:t> </a:t>
            </a:r>
            <a:r>
              <a:rPr lang="en-US" sz="4200" dirty="0" err="1">
                <a:solidFill>
                  <a:srgbClr val="545454"/>
                </a:solidFill>
                <a:latin typeface="Roboto Condensed"/>
              </a:rPr>
              <a:t>suy</a:t>
            </a:r>
            <a:r>
              <a:rPr lang="en-US" sz="4200" dirty="0">
                <a:solidFill>
                  <a:srgbClr val="545454"/>
                </a:solidFill>
                <a:latin typeface="Roboto Condensed"/>
              </a:rPr>
              <a:t> </a:t>
            </a:r>
            <a:r>
              <a:rPr lang="en-US" sz="4200" dirty="0" err="1">
                <a:solidFill>
                  <a:srgbClr val="545454"/>
                </a:solidFill>
                <a:latin typeface="Roboto Condensed"/>
              </a:rPr>
              <a:t>ngẫm</a:t>
            </a:r>
            <a:r>
              <a:rPr lang="en-US" sz="4200" dirty="0">
                <a:solidFill>
                  <a:srgbClr val="545454"/>
                </a:solidFill>
                <a:latin typeface="Roboto Condensed"/>
              </a:rPr>
              <a:t>.</a:t>
            </a:r>
          </a:p>
          <a:p>
            <a:pPr marL="906782" lvl="1" indent="-453391" algn="just">
              <a:lnSpc>
                <a:spcPts val="7056"/>
              </a:lnSpc>
              <a:buFont typeface="Arial"/>
              <a:buChar char="•"/>
            </a:pPr>
            <a:r>
              <a:rPr lang="en-US" sz="4200" dirty="0">
                <a:solidFill>
                  <a:srgbClr val="545454"/>
                </a:solidFill>
                <a:latin typeface="Roboto Condensed"/>
              </a:rPr>
              <a:t>1-2 HS chia </a:t>
            </a:r>
            <a:r>
              <a:rPr lang="en-US" sz="4200" dirty="0" err="1">
                <a:solidFill>
                  <a:srgbClr val="545454"/>
                </a:solidFill>
                <a:latin typeface="Roboto Condensed"/>
              </a:rPr>
              <a:t>sẻ</a:t>
            </a:r>
            <a:r>
              <a:rPr lang="en-US" sz="4200" dirty="0">
                <a:solidFill>
                  <a:srgbClr val="545454"/>
                </a:solidFill>
                <a:latin typeface="Roboto Condensed"/>
              </a:rPr>
              <a:t> </a:t>
            </a:r>
            <a:r>
              <a:rPr lang="en-US" sz="4200" dirty="0" err="1">
                <a:solidFill>
                  <a:srgbClr val="545454"/>
                </a:solidFill>
                <a:latin typeface="Roboto Condensed"/>
              </a:rPr>
              <a:t>về</a:t>
            </a:r>
            <a:r>
              <a:rPr lang="en-US" sz="4200" dirty="0">
                <a:solidFill>
                  <a:srgbClr val="545454"/>
                </a:solidFill>
                <a:latin typeface="Roboto Condensed"/>
              </a:rPr>
              <a:t> </a:t>
            </a:r>
            <a:r>
              <a:rPr lang="en-US" sz="4200" dirty="0" err="1">
                <a:solidFill>
                  <a:srgbClr val="545454"/>
                </a:solidFill>
                <a:latin typeface="Roboto Condensed"/>
              </a:rPr>
              <a:t>dự</a:t>
            </a:r>
            <a:r>
              <a:rPr lang="en-US" sz="4200" dirty="0">
                <a:solidFill>
                  <a:srgbClr val="545454"/>
                </a:solidFill>
                <a:latin typeface="Roboto Condensed"/>
              </a:rPr>
              <a:t> </a:t>
            </a:r>
            <a:r>
              <a:rPr lang="en-US" sz="4200" dirty="0" err="1">
                <a:solidFill>
                  <a:srgbClr val="545454"/>
                </a:solidFill>
                <a:latin typeface="Roboto Condensed"/>
              </a:rPr>
              <a:t>đoán</a:t>
            </a:r>
            <a:r>
              <a:rPr lang="en-US" sz="4200" dirty="0">
                <a:solidFill>
                  <a:srgbClr val="545454"/>
                </a:solidFill>
                <a:latin typeface="Roboto Condensed"/>
              </a:rPr>
              <a:t> </a:t>
            </a:r>
            <a:r>
              <a:rPr lang="en-US" sz="4200" dirty="0" err="1">
                <a:solidFill>
                  <a:srgbClr val="545454"/>
                </a:solidFill>
                <a:latin typeface="Roboto Condensed"/>
              </a:rPr>
              <a:t>của</a:t>
            </a:r>
            <a:r>
              <a:rPr lang="en-US" sz="4200" dirty="0">
                <a:solidFill>
                  <a:srgbClr val="545454"/>
                </a:solidFill>
                <a:latin typeface="Roboto Condensed"/>
              </a:rPr>
              <a:t> </a:t>
            </a:r>
            <a:r>
              <a:rPr lang="en-US" sz="4200" dirty="0" err="1">
                <a:solidFill>
                  <a:srgbClr val="545454"/>
                </a:solidFill>
                <a:latin typeface="Roboto Condensed"/>
              </a:rPr>
              <a:t>mình</a:t>
            </a:r>
            <a:r>
              <a:rPr lang="en-US" sz="4200" dirty="0">
                <a:solidFill>
                  <a:srgbClr val="545454"/>
                </a:solidFill>
                <a:latin typeface="Roboto Condensed"/>
              </a:rPr>
              <a:t>, </a:t>
            </a:r>
            <a:r>
              <a:rPr lang="en-US" sz="4200" dirty="0" err="1">
                <a:solidFill>
                  <a:srgbClr val="545454"/>
                </a:solidFill>
                <a:latin typeface="Roboto Condensed"/>
              </a:rPr>
              <a:t>những</a:t>
            </a:r>
            <a:r>
              <a:rPr lang="en-US" sz="4200" dirty="0">
                <a:solidFill>
                  <a:srgbClr val="545454"/>
                </a:solidFill>
                <a:latin typeface="Roboto Condensed"/>
              </a:rPr>
              <a:t> </a:t>
            </a:r>
            <a:r>
              <a:rPr lang="en-US" sz="4200" dirty="0" err="1">
                <a:solidFill>
                  <a:srgbClr val="545454"/>
                </a:solidFill>
                <a:latin typeface="Roboto Condensed"/>
              </a:rPr>
              <a:t>lời</a:t>
            </a:r>
            <a:r>
              <a:rPr lang="en-US" sz="4200" dirty="0">
                <a:solidFill>
                  <a:srgbClr val="545454"/>
                </a:solidFill>
                <a:latin typeface="Roboto Condensed"/>
              </a:rPr>
              <a:t> </a:t>
            </a:r>
            <a:r>
              <a:rPr lang="en-US" sz="4200" dirty="0" err="1">
                <a:solidFill>
                  <a:srgbClr val="545454"/>
                </a:solidFill>
                <a:latin typeface="Roboto Condensed"/>
              </a:rPr>
              <a:t>nhận</a:t>
            </a:r>
            <a:r>
              <a:rPr lang="en-US" sz="4200" dirty="0">
                <a:solidFill>
                  <a:srgbClr val="545454"/>
                </a:solidFill>
                <a:latin typeface="Roboto Condensed"/>
              </a:rPr>
              <a:t> </a:t>
            </a:r>
            <a:r>
              <a:rPr lang="en-US" sz="4200" dirty="0" err="1">
                <a:solidFill>
                  <a:srgbClr val="545454"/>
                </a:solidFill>
                <a:latin typeface="Roboto Condensed"/>
              </a:rPr>
              <a:t>xét</a:t>
            </a:r>
            <a:r>
              <a:rPr lang="en-US" sz="4200" dirty="0">
                <a:solidFill>
                  <a:srgbClr val="545454"/>
                </a:solidFill>
                <a:latin typeface="Roboto Condensed"/>
              </a:rPr>
              <a:t> </a:t>
            </a:r>
            <a:r>
              <a:rPr lang="en-US" sz="4200" dirty="0" err="1">
                <a:solidFill>
                  <a:srgbClr val="545454"/>
                </a:solidFill>
                <a:latin typeface="Roboto Condensed"/>
              </a:rPr>
              <a:t>của</a:t>
            </a:r>
            <a:r>
              <a:rPr lang="en-US" sz="4200" dirty="0">
                <a:solidFill>
                  <a:srgbClr val="545454"/>
                </a:solidFill>
                <a:latin typeface="Roboto Condensed"/>
              </a:rPr>
              <a:t> </a:t>
            </a:r>
            <a:r>
              <a:rPr lang="en-US" sz="4200" dirty="0" err="1">
                <a:solidFill>
                  <a:srgbClr val="545454"/>
                </a:solidFill>
                <a:latin typeface="Roboto Condensed"/>
              </a:rPr>
              <a:t>bản</a:t>
            </a:r>
            <a:r>
              <a:rPr lang="en-US" sz="4200" dirty="0">
                <a:solidFill>
                  <a:srgbClr val="545454"/>
                </a:solidFill>
                <a:latin typeface="Roboto Condensed"/>
              </a:rPr>
              <a:t> </a:t>
            </a:r>
            <a:r>
              <a:rPr lang="en-US" sz="4200" dirty="0" err="1">
                <a:solidFill>
                  <a:srgbClr val="545454"/>
                </a:solidFill>
                <a:latin typeface="Roboto Condensed"/>
              </a:rPr>
              <a:t>thân</a:t>
            </a:r>
            <a:r>
              <a:rPr lang="en-US" sz="4200" dirty="0">
                <a:solidFill>
                  <a:srgbClr val="545454"/>
                </a:solidFill>
                <a:latin typeface="Roboto Condensed"/>
              </a:rPr>
              <a:t> </a:t>
            </a:r>
            <a:r>
              <a:rPr lang="en-US" sz="4200" dirty="0" err="1">
                <a:solidFill>
                  <a:srgbClr val="545454"/>
                </a:solidFill>
                <a:latin typeface="Roboto Condensed"/>
              </a:rPr>
              <a:t>khi</a:t>
            </a:r>
            <a:r>
              <a:rPr lang="en-US" sz="4200" dirty="0">
                <a:solidFill>
                  <a:srgbClr val="545454"/>
                </a:solidFill>
                <a:latin typeface="Roboto Condensed"/>
              </a:rPr>
              <a:t> </a:t>
            </a:r>
            <a:r>
              <a:rPr lang="en-US" sz="4200" dirty="0" err="1">
                <a:solidFill>
                  <a:srgbClr val="545454"/>
                </a:solidFill>
                <a:latin typeface="Roboto Condensed"/>
              </a:rPr>
              <a:t>thực</a:t>
            </a:r>
            <a:r>
              <a:rPr lang="en-US" sz="4200" dirty="0">
                <a:solidFill>
                  <a:srgbClr val="545454"/>
                </a:solidFill>
                <a:latin typeface="Roboto Condensed"/>
              </a:rPr>
              <a:t> </a:t>
            </a:r>
            <a:r>
              <a:rPr lang="en-US" sz="4200" dirty="0" err="1">
                <a:solidFill>
                  <a:srgbClr val="545454"/>
                </a:solidFill>
                <a:latin typeface="Roboto Condensed"/>
              </a:rPr>
              <a:t>hiện</a:t>
            </a:r>
            <a:r>
              <a:rPr lang="en-US" sz="4200" dirty="0">
                <a:solidFill>
                  <a:srgbClr val="545454"/>
                </a:solidFill>
                <a:latin typeface="Roboto Condensed"/>
              </a:rPr>
              <a:t> </a:t>
            </a:r>
            <a:r>
              <a:rPr lang="en-US" sz="4200" dirty="0" err="1">
                <a:solidFill>
                  <a:srgbClr val="545454"/>
                </a:solidFill>
                <a:latin typeface="Roboto Condensed"/>
              </a:rPr>
              <a:t>các</a:t>
            </a:r>
            <a:r>
              <a:rPr lang="en-US" sz="4200" dirty="0">
                <a:solidFill>
                  <a:srgbClr val="545454"/>
                </a:solidFill>
                <a:latin typeface="Roboto Condensed"/>
              </a:rPr>
              <a:t> </a:t>
            </a:r>
            <a:r>
              <a:rPr lang="en-US" sz="4200" dirty="0" err="1">
                <a:solidFill>
                  <a:srgbClr val="545454"/>
                </a:solidFill>
                <a:latin typeface="Roboto Condensed"/>
              </a:rPr>
              <a:t>câu</a:t>
            </a:r>
            <a:r>
              <a:rPr lang="en-US" sz="4200" dirty="0">
                <a:solidFill>
                  <a:srgbClr val="545454"/>
                </a:solidFill>
                <a:latin typeface="Roboto Condensed"/>
              </a:rPr>
              <a:t> </a:t>
            </a:r>
            <a:r>
              <a:rPr lang="en-US" sz="4200" dirty="0" err="1">
                <a:solidFill>
                  <a:srgbClr val="545454"/>
                </a:solidFill>
                <a:latin typeface="Roboto Condensed"/>
              </a:rPr>
              <a:t>hỏi</a:t>
            </a:r>
            <a:r>
              <a:rPr lang="en-US" sz="4200" dirty="0">
                <a:solidFill>
                  <a:srgbClr val="545454"/>
                </a:solidFill>
                <a:latin typeface="Roboto Condensed"/>
              </a:rPr>
              <a:t> </a:t>
            </a:r>
            <a:r>
              <a:rPr lang="en-US" sz="4200" dirty="0" err="1">
                <a:solidFill>
                  <a:srgbClr val="545454"/>
                </a:solidFill>
                <a:latin typeface="Roboto Condensed"/>
              </a:rPr>
              <a:t>theo</a:t>
            </a:r>
            <a:r>
              <a:rPr lang="en-US" sz="4200" dirty="0">
                <a:solidFill>
                  <a:srgbClr val="545454"/>
                </a:solidFill>
                <a:latin typeface="Roboto Condensed"/>
              </a:rPr>
              <a:t> </a:t>
            </a:r>
            <a:r>
              <a:rPr lang="en-US" sz="4200" dirty="0" err="1">
                <a:solidFill>
                  <a:srgbClr val="545454"/>
                </a:solidFill>
                <a:latin typeface="Roboto Condensed"/>
              </a:rPr>
              <a:t>dõi</a:t>
            </a:r>
            <a:r>
              <a:rPr lang="en-US" sz="4200" dirty="0">
                <a:solidFill>
                  <a:srgbClr val="545454"/>
                </a:solidFill>
                <a:latin typeface="Roboto Condensed"/>
              </a:rPr>
              <a:t> </a:t>
            </a:r>
            <a:r>
              <a:rPr lang="en-US" sz="4200" dirty="0" err="1">
                <a:solidFill>
                  <a:srgbClr val="545454"/>
                </a:solidFill>
                <a:latin typeface="Roboto Condensed"/>
              </a:rPr>
              <a:t>trong</a:t>
            </a:r>
            <a:r>
              <a:rPr lang="en-US" sz="4200" dirty="0">
                <a:solidFill>
                  <a:srgbClr val="545454"/>
                </a:solidFill>
                <a:latin typeface="Roboto Condensed"/>
              </a:rPr>
              <a:t> </a:t>
            </a:r>
            <a:r>
              <a:rPr lang="en-US" sz="4200" dirty="0" err="1">
                <a:solidFill>
                  <a:srgbClr val="545454"/>
                </a:solidFill>
                <a:latin typeface="Roboto Condensed"/>
              </a:rPr>
              <a:t>văn</a:t>
            </a:r>
            <a:r>
              <a:rPr lang="en-US" sz="4200" dirty="0">
                <a:solidFill>
                  <a:srgbClr val="545454"/>
                </a:solidFill>
                <a:latin typeface="Roboto Condensed"/>
              </a:rPr>
              <a:t> </a:t>
            </a:r>
            <a:r>
              <a:rPr lang="en-US" sz="4200" dirty="0" err="1">
                <a:solidFill>
                  <a:srgbClr val="545454"/>
                </a:solidFill>
                <a:latin typeface="Roboto Condensed"/>
              </a:rPr>
              <a:t>bản</a:t>
            </a:r>
            <a:r>
              <a:rPr lang="en-US" sz="4200" dirty="0">
                <a:solidFill>
                  <a:srgbClr val="545454"/>
                </a:solidFill>
                <a:latin typeface="Roboto Condensed"/>
              </a:rPr>
              <a:t>.</a:t>
            </a:r>
          </a:p>
          <a:p>
            <a:pPr marL="906782" lvl="1" indent="-453391" algn="just">
              <a:lnSpc>
                <a:spcPts val="7056"/>
              </a:lnSpc>
              <a:buFont typeface="Arial"/>
              <a:buChar char="•"/>
            </a:pPr>
            <a:r>
              <a:rPr lang="en-US" sz="4200" dirty="0">
                <a:solidFill>
                  <a:srgbClr val="545454"/>
                </a:solidFill>
                <a:latin typeface="Roboto Condensed"/>
              </a:rPr>
              <a:t>HS </a:t>
            </a:r>
            <a:r>
              <a:rPr lang="en-US" sz="4200" dirty="0" err="1">
                <a:solidFill>
                  <a:srgbClr val="545454"/>
                </a:solidFill>
                <a:latin typeface="Roboto Condensed"/>
              </a:rPr>
              <a:t>khác</a:t>
            </a:r>
            <a:r>
              <a:rPr lang="en-US" sz="4200" dirty="0">
                <a:solidFill>
                  <a:srgbClr val="545454"/>
                </a:solidFill>
                <a:latin typeface="Roboto Condensed"/>
              </a:rPr>
              <a:t> </a:t>
            </a:r>
            <a:r>
              <a:rPr lang="en-US" sz="4200" dirty="0" err="1">
                <a:solidFill>
                  <a:srgbClr val="545454"/>
                </a:solidFill>
                <a:latin typeface="Roboto Condensed"/>
              </a:rPr>
              <a:t>nhận</a:t>
            </a:r>
            <a:r>
              <a:rPr lang="en-US" sz="4200" dirty="0">
                <a:solidFill>
                  <a:srgbClr val="545454"/>
                </a:solidFill>
                <a:latin typeface="Roboto Condensed"/>
              </a:rPr>
              <a:t> </a:t>
            </a:r>
            <a:r>
              <a:rPr lang="en-US" sz="4200" dirty="0" err="1">
                <a:solidFill>
                  <a:srgbClr val="545454"/>
                </a:solidFill>
                <a:latin typeface="Roboto Condensed"/>
              </a:rPr>
              <a:t>xét</a:t>
            </a:r>
            <a:r>
              <a:rPr lang="en-US" sz="4200" dirty="0">
                <a:solidFill>
                  <a:srgbClr val="545454"/>
                </a:solidFill>
                <a:latin typeface="Roboto Condensed"/>
              </a:rPr>
              <a:t> </a:t>
            </a:r>
            <a:r>
              <a:rPr lang="en-US" sz="4200" dirty="0" err="1">
                <a:solidFill>
                  <a:srgbClr val="545454"/>
                </a:solidFill>
                <a:latin typeface="Roboto Condensed"/>
              </a:rPr>
              <a:t>về</a:t>
            </a:r>
            <a:r>
              <a:rPr lang="en-US" sz="4200" dirty="0">
                <a:solidFill>
                  <a:srgbClr val="545454"/>
                </a:solidFill>
                <a:latin typeface="Roboto Condensed"/>
              </a:rPr>
              <a:t> </a:t>
            </a:r>
            <a:r>
              <a:rPr lang="en-US" sz="4200" dirty="0" err="1">
                <a:solidFill>
                  <a:srgbClr val="545454"/>
                </a:solidFill>
                <a:latin typeface="Roboto Condensed"/>
              </a:rPr>
              <a:t>kĩ</a:t>
            </a:r>
            <a:r>
              <a:rPr lang="en-US" sz="4200" dirty="0">
                <a:solidFill>
                  <a:srgbClr val="545454"/>
                </a:solidFill>
                <a:latin typeface="Roboto Condensed"/>
              </a:rPr>
              <a:t> </a:t>
            </a:r>
            <a:r>
              <a:rPr lang="en-US" sz="4200" dirty="0" err="1">
                <a:solidFill>
                  <a:srgbClr val="545454"/>
                </a:solidFill>
                <a:latin typeface="Roboto Condensed"/>
              </a:rPr>
              <a:t>năng</a:t>
            </a:r>
            <a:r>
              <a:rPr lang="en-US" sz="4200" dirty="0">
                <a:solidFill>
                  <a:srgbClr val="545454"/>
                </a:solidFill>
                <a:latin typeface="Roboto Condensed"/>
              </a:rPr>
              <a:t> </a:t>
            </a:r>
            <a:r>
              <a:rPr lang="en-US" sz="4200" dirty="0" err="1">
                <a:solidFill>
                  <a:srgbClr val="545454"/>
                </a:solidFill>
                <a:latin typeface="Roboto Condensed"/>
              </a:rPr>
              <a:t>đọc</a:t>
            </a:r>
            <a:r>
              <a:rPr lang="en-US" sz="4200" dirty="0">
                <a:solidFill>
                  <a:srgbClr val="545454"/>
                </a:solidFill>
                <a:latin typeface="Roboto Condensed"/>
              </a:rPr>
              <a:t> </a:t>
            </a:r>
            <a:r>
              <a:rPr lang="en-US" sz="4200" dirty="0" err="1">
                <a:solidFill>
                  <a:srgbClr val="545454"/>
                </a:solidFill>
                <a:latin typeface="Roboto Condensed"/>
              </a:rPr>
              <a:t>diễn</a:t>
            </a:r>
            <a:r>
              <a:rPr lang="en-US" sz="4200" dirty="0">
                <a:solidFill>
                  <a:srgbClr val="545454"/>
                </a:solidFill>
                <a:latin typeface="Roboto Condensed"/>
              </a:rPr>
              <a:t> </a:t>
            </a:r>
            <a:r>
              <a:rPr lang="en-US" sz="4200" dirty="0" err="1">
                <a:solidFill>
                  <a:srgbClr val="545454"/>
                </a:solidFill>
                <a:latin typeface="Roboto Condensed"/>
              </a:rPr>
              <a:t>cảm</a:t>
            </a:r>
            <a:r>
              <a:rPr lang="en-US" sz="4200" dirty="0">
                <a:solidFill>
                  <a:srgbClr val="545454"/>
                </a:solidFill>
                <a:latin typeface="Roboto Condensed"/>
              </a:rPr>
              <a:t> </a:t>
            </a:r>
            <a:r>
              <a:rPr lang="en-US" sz="4200" dirty="0" err="1">
                <a:solidFill>
                  <a:srgbClr val="545454"/>
                </a:solidFill>
                <a:latin typeface="Roboto Condensed"/>
              </a:rPr>
              <a:t>của</a:t>
            </a:r>
            <a:r>
              <a:rPr lang="en-US" sz="4200" dirty="0">
                <a:solidFill>
                  <a:srgbClr val="545454"/>
                </a:solidFill>
                <a:latin typeface="Roboto Condensed"/>
              </a:rPr>
              <a:t> </a:t>
            </a:r>
            <a:r>
              <a:rPr lang="en-US" sz="4200" dirty="0" err="1">
                <a:solidFill>
                  <a:srgbClr val="545454"/>
                </a:solidFill>
                <a:latin typeface="Roboto Condensed"/>
              </a:rPr>
              <a:t>bạn</a:t>
            </a:r>
            <a:r>
              <a:rPr lang="en-US" sz="4200" dirty="0">
                <a:solidFill>
                  <a:srgbClr val="545454"/>
                </a:solidFill>
                <a:latin typeface="Roboto Condensed"/>
              </a:rPr>
              <a:t> </a:t>
            </a:r>
            <a:r>
              <a:rPr lang="en-US" sz="4200" dirty="0" err="1">
                <a:solidFill>
                  <a:srgbClr val="545454"/>
                </a:solidFill>
                <a:latin typeface="Roboto Condensed"/>
              </a:rPr>
              <a:t>dựa</a:t>
            </a:r>
            <a:r>
              <a:rPr lang="en-US" sz="4200" dirty="0">
                <a:solidFill>
                  <a:srgbClr val="545454"/>
                </a:solidFill>
                <a:latin typeface="Roboto Condensed"/>
              </a:rPr>
              <a:t> </a:t>
            </a:r>
            <a:r>
              <a:rPr lang="en-US" sz="4200" dirty="0" err="1">
                <a:solidFill>
                  <a:srgbClr val="545454"/>
                </a:solidFill>
                <a:latin typeface="Roboto Condensed"/>
              </a:rPr>
              <a:t>trên</a:t>
            </a:r>
            <a:r>
              <a:rPr lang="en-US" sz="4200" dirty="0">
                <a:solidFill>
                  <a:srgbClr val="545454"/>
                </a:solidFill>
                <a:latin typeface="Roboto Condensed"/>
              </a:rPr>
              <a:t> </a:t>
            </a:r>
            <a:r>
              <a:rPr lang="en-US" sz="4200" dirty="0" err="1">
                <a:solidFill>
                  <a:srgbClr val="545454"/>
                </a:solidFill>
                <a:latin typeface="Roboto Condensed"/>
              </a:rPr>
              <a:t>bảng</a:t>
            </a:r>
            <a:r>
              <a:rPr lang="en-US" sz="4200" dirty="0">
                <a:solidFill>
                  <a:srgbClr val="545454"/>
                </a:solidFill>
                <a:latin typeface="Roboto Condensed"/>
              </a:rPr>
              <a:t> </a:t>
            </a:r>
            <a:r>
              <a:rPr lang="en-US" sz="4200" dirty="0" err="1">
                <a:solidFill>
                  <a:srgbClr val="545454"/>
                </a:solidFill>
                <a:latin typeface="Roboto Condensed"/>
              </a:rPr>
              <a:t>kiểm</a:t>
            </a:r>
            <a:r>
              <a:rPr lang="en-US" sz="4200" dirty="0">
                <a:solidFill>
                  <a:srgbClr val="54545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474371" y="8336210"/>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aphicFrame>
        <p:nvGraphicFramePr>
          <p:cNvPr id="6" name="Table 6"/>
          <p:cNvGraphicFramePr>
            <a:graphicFrameLocks noGrp="1"/>
          </p:cNvGraphicFramePr>
          <p:nvPr/>
        </p:nvGraphicFramePr>
        <p:xfrm>
          <a:off x="442643" y="2743586"/>
          <a:ext cx="17402713" cy="5160884"/>
        </p:xfrm>
        <a:graphic>
          <a:graphicData uri="http://schemas.openxmlformats.org/drawingml/2006/table">
            <a:tbl>
              <a:tblPr/>
              <a:tblGrid>
                <a:gridCol w="14142598">
                  <a:extLst>
                    <a:ext uri="{9D8B030D-6E8A-4147-A177-3AD203B41FA5}">
                      <a16:colId xmlns:a16="http://schemas.microsoft.com/office/drawing/2014/main" val="20000"/>
                    </a:ext>
                  </a:extLst>
                </a:gridCol>
                <a:gridCol w="1653335">
                  <a:extLst>
                    <a:ext uri="{9D8B030D-6E8A-4147-A177-3AD203B41FA5}">
                      <a16:colId xmlns:a16="http://schemas.microsoft.com/office/drawing/2014/main" val="20001"/>
                    </a:ext>
                  </a:extLst>
                </a:gridCol>
                <a:gridCol w="1606780">
                  <a:extLst>
                    <a:ext uri="{9D8B030D-6E8A-4147-A177-3AD203B41FA5}">
                      <a16:colId xmlns:a16="http://schemas.microsoft.com/office/drawing/2014/main" val="20002"/>
                    </a:ext>
                  </a:extLst>
                </a:gridCol>
              </a:tblGrid>
              <a:tr h="839752">
                <a:tc>
                  <a:txBody>
                    <a:bodyPr/>
                    <a:lstStyle/>
                    <a:p>
                      <a:pPr algn="ctr">
                        <a:lnSpc>
                          <a:spcPts val="5616"/>
                        </a:lnSpc>
                        <a:defRPr/>
                      </a:pPr>
                      <a:r>
                        <a:rPr lang="en-US" sz="3600">
                          <a:solidFill>
                            <a:srgbClr val="545454"/>
                          </a:solidFill>
                          <a:latin typeface="Roboto Condensed Bold"/>
                        </a:rPr>
                        <a:t>TIÊU CHÍ</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solidFill>
                      <a:srgbClr val="EFC19E"/>
                    </a:solidFill>
                  </a:tcPr>
                </a:tc>
                <a:tc>
                  <a:txBody>
                    <a:bodyPr/>
                    <a:lstStyle/>
                    <a:p>
                      <a:pPr algn="ctr">
                        <a:lnSpc>
                          <a:spcPts val="5616"/>
                        </a:lnSpc>
                        <a:defRPr/>
                      </a:pPr>
                      <a:r>
                        <a:rPr lang="en-US" sz="3600">
                          <a:solidFill>
                            <a:srgbClr val="545454"/>
                          </a:solidFill>
                          <a:latin typeface="Roboto Condensed Bold"/>
                        </a:rPr>
                        <a:t>CÓ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solidFill>
                      <a:srgbClr val="EFC19E"/>
                    </a:solidFill>
                  </a:tcPr>
                </a:tc>
                <a:tc>
                  <a:txBody>
                    <a:bodyPr/>
                    <a:lstStyle/>
                    <a:p>
                      <a:pPr algn="ctr">
                        <a:lnSpc>
                          <a:spcPts val="5616"/>
                        </a:lnSpc>
                        <a:defRPr/>
                      </a:pPr>
                      <a:r>
                        <a:rPr lang="en-US" sz="3600">
                          <a:solidFill>
                            <a:srgbClr val="545454"/>
                          </a:solidFill>
                          <a:latin typeface="Roboto Condensed Bold"/>
                        </a:rPr>
                        <a:t>KHÔNG</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solidFill>
                      <a:srgbClr val="EFC19E"/>
                    </a:solidFill>
                  </a:tcPr>
                </a:tc>
                <a:extLst>
                  <a:ext uri="{0D108BD9-81ED-4DB2-BD59-A6C34878D82A}">
                    <a16:rowId xmlns:a16="http://schemas.microsoft.com/office/drawing/2014/main" val="10000"/>
                  </a:ext>
                </a:extLst>
              </a:tr>
              <a:tr h="925636">
                <a:tc>
                  <a:txBody>
                    <a:bodyPr/>
                    <a:lstStyle/>
                    <a:p>
                      <a:pPr algn="just">
                        <a:lnSpc>
                          <a:spcPts val="6239"/>
                        </a:lnSpc>
                        <a:defRPr/>
                      </a:pPr>
                      <a:r>
                        <a:rPr lang="en-US" sz="3999">
                          <a:solidFill>
                            <a:srgbClr val="545454"/>
                          </a:solidFill>
                          <a:latin typeface="Roboto Condensed"/>
                        </a:rPr>
                        <a:t>Đọc trôi chảy, không bỏ từ, thêm từ.</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1"/>
                  </a:ext>
                </a:extLst>
              </a:tr>
              <a:tr h="1227923">
                <a:tc>
                  <a:txBody>
                    <a:bodyPr/>
                    <a:lstStyle/>
                    <a:p>
                      <a:pPr algn="just">
                        <a:lnSpc>
                          <a:spcPts val="6239"/>
                        </a:lnSpc>
                        <a:defRPr/>
                      </a:pPr>
                      <a:r>
                        <a:rPr lang="en-US" sz="3999">
                          <a:solidFill>
                            <a:srgbClr val="545454"/>
                          </a:solidFill>
                          <a:latin typeface="Roboto Condensed"/>
                        </a:rPr>
                        <a:t>Đọc to, rõ bảo đảm trong không gian lớp học, cả lớp cùng nghe được.</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2"/>
                  </a:ext>
                </a:extLst>
              </a:tr>
              <a:tr h="925636">
                <a:tc>
                  <a:txBody>
                    <a:bodyPr/>
                    <a:lstStyle/>
                    <a:p>
                      <a:pPr algn="just">
                        <a:lnSpc>
                          <a:spcPts val="6239"/>
                        </a:lnSpc>
                        <a:defRPr/>
                      </a:pPr>
                      <a:r>
                        <a:rPr lang="en-US" sz="3999">
                          <a:solidFill>
                            <a:srgbClr val="545454"/>
                          </a:solidFill>
                          <a:latin typeface="Roboto Condensed"/>
                        </a:rPr>
                        <a:t>Tốc độ đọc phù hợp.</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3"/>
                  </a:ext>
                </a:extLst>
              </a:tr>
              <a:tr h="1233329">
                <a:tc>
                  <a:txBody>
                    <a:bodyPr/>
                    <a:lstStyle/>
                    <a:p>
                      <a:pPr algn="just">
                        <a:lnSpc>
                          <a:spcPts val="6239"/>
                        </a:lnSpc>
                        <a:defRPr/>
                      </a:pPr>
                      <a:r>
                        <a:rPr lang="en-US" sz="3999">
                          <a:solidFill>
                            <a:srgbClr val="545454"/>
                          </a:solidFill>
                          <a:latin typeface="Roboto Condensed"/>
                        </a:rPr>
                        <a:t>Sử dụng giọng đọc diễn cảm, linh hoạt.</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545454"/>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7"/>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474371" y="8336210"/>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558478" y="3058202"/>
            <a:ext cx="12538968" cy="6044565"/>
          </a:xfrm>
          <a:prstGeom prst="rect">
            <a:avLst/>
          </a:prstGeom>
        </p:spPr>
        <p:txBody>
          <a:bodyPr lIns="0" tIns="0" rIns="0" bIns="0" rtlCol="0" anchor="t">
            <a:spAutoFit/>
          </a:bodyPr>
          <a:lstStyle/>
          <a:p>
            <a:pPr algn="just">
              <a:lnSpc>
                <a:spcPts val="8055"/>
              </a:lnSpc>
            </a:pPr>
            <a:r>
              <a:rPr lang="en-US" sz="4500">
                <a:solidFill>
                  <a:srgbClr val="545454"/>
                </a:solidFill>
                <a:latin typeface="Roboto Condensed Bold"/>
              </a:rPr>
              <a:t>Câu 1: Văn bản giới thiệu cuốn sách nào? Tác giả là ai?</a:t>
            </a:r>
          </a:p>
          <a:p>
            <a:pPr algn="just">
              <a:lnSpc>
                <a:spcPts val="8055"/>
              </a:lnSpc>
            </a:pPr>
            <a:r>
              <a:rPr lang="en-US" sz="4500">
                <a:solidFill>
                  <a:srgbClr val="545454"/>
                </a:solidFill>
                <a:latin typeface="Roboto Condensed"/>
              </a:rPr>
              <a:t>A. </a:t>
            </a:r>
            <a:r>
              <a:rPr lang="en-US" sz="4500">
                <a:solidFill>
                  <a:srgbClr val="545454"/>
                </a:solidFill>
                <a:latin typeface="Roboto Condensed Italics"/>
              </a:rPr>
              <a:t>Lá cờ thêu sáu chữ vàng</a:t>
            </a:r>
            <a:r>
              <a:rPr lang="en-US" sz="4500">
                <a:solidFill>
                  <a:srgbClr val="545454"/>
                </a:solidFill>
                <a:latin typeface="Roboto Condensed"/>
              </a:rPr>
              <a:t> – Nguyễn Huy Tưởng</a:t>
            </a:r>
          </a:p>
          <a:p>
            <a:pPr algn="just">
              <a:lnSpc>
                <a:spcPts val="8055"/>
              </a:lnSpc>
            </a:pPr>
            <a:r>
              <a:rPr lang="en-US" sz="4500">
                <a:solidFill>
                  <a:srgbClr val="545454"/>
                </a:solidFill>
                <a:latin typeface="Roboto Condensed"/>
              </a:rPr>
              <a:t>B. </a:t>
            </a:r>
            <a:r>
              <a:rPr lang="en-US" sz="4500">
                <a:solidFill>
                  <a:srgbClr val="545454"/>
                </a:solidFill>
                <a:latin typeface="Roboto Condensed Italics"/>
              </a:rPr>
              <a:t>Quang Trung đại phá quân Thanh</a:t>
            </a:r>
            <a:r>
              <a:rPr lang="en-US" sz="4500">
                <a:solidFill>
                  <a:srgbClr val="545454"/>
                </a:solidFill>
                <a:latin typeface="Roboto Condensed"/>
              </a:rPr>
              <a:t> – Ngô gia văn phái.</a:t>
            </a:r>
          </a:p>
          <a:p>
            <a:pPr algn="just">
              <a:lnSpc>
                <a:spcPts val="8055"/>
              </a:lnSpc>
            </a:pPr>
            <a:r>
              <a:rPr lang="en-US" sz="4500">
                <a:solidFill>
                  <a:srgbClr val="545454"/>
                </a:solidFill>
                <a:latin typeface="Roboto Condensed"/>
              </a:rPr>
              <a:t>C. </a:t>
            </a:r>
            <a:r>
              <a:rPr lang="en-US" sz="4500">
                <a:solidFill>
                  <a:srgbClr val="545454"/>
                </a:solidFill>
                <a:latin typeface="Roboto Condensed Italics"/>
              </a:rPr>
              <a:t>Lặng lẽ Sa Pa</a:t>
            </a:r>
            <a:r>
              <a:rPr lang="en-US" sz="4500">
                <a:solidFill>
                  <a:srgbClr val="545454"/>
                </a:solidFill>
                <a:latin typeface="Roboto Condensed"/>
              </a:rPr>
              <a:t> - Nguyễn Thành Long</a:t>
            </a:r>
          </a:p>
          <a:p>
            <a:pPr algn="just">
              <a:lnSpc>
                <a:spcPts val="8055"/>
              </a:lnSpc>
            </a:pPr>
            <a:r>
              <a:rPr lang="en-US" sz="4500">
                <a:solidFill>
                  <a:srgbClr val="545454"/>
                </a:solidFill>
                <a:latin typeface="Roboto Condensed"/>
              </a:rPr>
              <a:t>D. Cả A, B, C đều đúng</a:t>
            </a:r>
          </a:p>
          <a:p>
            <a:pPr algn="just">
              <a:lnSpc>
                <a:spcPts val="8055"/>
              </a:lnSpc>
            </a:pPr>
            <a:endParaRPr lang="en-US" sz="4500">
              <a:solidFill>
                <a:srgbClr val="545454"/>
              </a:solidFill>
              <a:latin typeface="Roboto Condensed"/>
            </a:endParaRPr>
          </a:p>
        </p:txBody>
      </p:sp>
      <p:grpSp>
        <p:nvGrpSpPr>
          <p:cNvPr id="7" name="Group 7"/>
          <p:cNvGrpSpPr/>
          <p:nvPr/>
        </p:nvGrpSpPr>
        <p:grpSpPr>
          <a:xfrm>
            <a:off x="1067327" y="4161197"/>
            <a:ext cx="982303" cy="98230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184278" y="1847960"/>
            <a:ext cx="9919445" cy="879969"/>
          </a:xfrm>
          <a:prstGeom prst="rect">
            <a:avLst/>
          </a:prstGeom>
        </p:spPr>
        <p:txBody>
          <a:bodyPr lIns="0" tIns="0" rIns="0" bIns="0" rtlCol="0" anchor="t">
            <a:spAutoFit/>
          </a:bodyPr>
          <a:lstStyle/>
          <a:p>
            <a:pPr algn="ctr">
              <a:lnSpc>
                <a:spcPts val="7147"/>
              </a:lnSpc>
            </a:pPr>
            <a:r>
              <a:rPr lang="en-US" sz="5105">
                <a:solidFill>
                  <a:srgbClr val="F7931E"/>
                </a:solidFill>
                <a:latin typeface="Roboto Condensed Bold"/>
              </a:rPr>
              <a:t>HS trả lời câu hỏi kiểm tra kĩ năng đọc</a:t>
            </a:r>
          </a:p>
        </p:txBody>
      </p:sp>
      <p:sp>
        <p:nvSpPr>
          <p:cNvPr id="11" name="TextBox 11"/>
          <p:cNvSpPr txBox="1"/>
          <p:nvPr/>
        </p:nvSpPr>
        <p:spPr>
          <a:xfrm>
            <a:off x="1406194" y="4210706"/>
            <a:ext cx="336600" cy="788035"/>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A</a:t>
            </a:r>
          </a:p>
        </p:txBody>
      </p:sp>
      <p:sp>
        <p:nvSpPr>
          <p:cNvPr id="12" name="TextBox 12"/>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474371" y="8336210"/>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558478" y="3058202"/>
            <a:ext cx="14915893" cy="6044565"/>
          </a:xfrm>
          <a:prstGeom prst="rect">
            <a:avLst/>
          </a:prstGeom>
        </p:spPr>
        <p:txBody>
          <a:bodyPr lIns="0" tIns="0" rIns="0" bIns="0" rtlCol="0" anchor="t">
            <a:spAutoFit/>
          </a:bodyPr>
          <a:lstStyle/>
          <a:p>
            <a:pPr algn="just">
              <a:lnSpc>
                <a:spcPts val="8055"/>
              </a:lnSpc>
            </a:pPr>
            <a:r>
              <a:rPr lang="en-US" sz="4500">
                <a:solidFill>
                  <a:srgbClr val="545454"/>
                </a:solidFill>
                <a:latin typeface="Roboto Condensed Bold"/>
              </a:rPr>
              <a:t>Câu 2: Tác giả đã giới thiệu nội dung gì ở phần 2 của văn bản?</a:t>
            </a:r>
          </a:p>
          <a:p>
            <a:pPr algn="just">
              <a:lnSpc>
                <a:spcPts val="8055"/>
              </a:lnSpc>
            </a:pPr>
            <a:r>
              <a:rPr lang="en-US" sz="4500">
                <a:solidFill>
                  <a:srgbClr val="545454"/>
                </a:solidFill>
                <a:latin typeface="Roboto Condensed"/>
              </a:rPr>
              <a:t>A. Giới thiệu tác giả Nguyễn Huy Tưởng</a:t>
            </a:r>
          </a:p>
          <a:p>
            <a:pPr algn="just">
              <a:lnSpc>
                <a:spcPts val="8055"/>
              </a:lnSpc>
            </a:pPr>
            <a:r>
              <a:rPr lang="en-US" sz="4500">
                <a:solidFill>
                  <a:srgbClr val="545454"/>
                </a:solidFill>
                <a:latin typeface="Roboto Condensed"/>
              </a:rPr>
              <a:t>B. Giới thiệu hoàn cảnh sáng tác của cuốn sách</a:t>
            </a:r>
          </a:p>
          <a:p>
            <a:pPr algn="just">
              <a:lnSpc>
                <a:spcPts val="8055"/>
              </a:lnSpc>
            </a:pPr>
            <a:r>
              <a:rPr lang="en-US" sz="4500">
                <a:solidFill>
                  <a:srgbClr val="545454"/>
                </a:solidFill>
                <a:latin typeface="Roboto Condensed"/>
              </a:rPr>
              <a:t>C. Tóm tắt nội dung cuốn sách</a:t>
            </a:r>
          </a:p>
          <a:p>
            <a:pPr algn="just">
              <a:lnSpc>
                <a:spcPts val="8055"/>
              </a:lnSpc>
            </a:pPr>
            <a:r>
              <a:rPr lang="en-US" sz="4500">
                <a:solidFill>
                  <a:srgbClr val="545454"/>
                </a:solidFill>
                <a:latin typeface="Roboto Condensed"/>
              </a:rPr>
              <a:t>D. Đánh giá về nghệ thuật cuốn sách</a:t>
            </a:r>
          </a:p>
          <a:p>
            <a:pPr algn="just">
              <a:lnSpc>
                <a:spcPts val="8055"/>
              </a:lnSpc>
            </a:pPr>
            <a:endParaRPr lang="en-US" sz="4500">
              <a:solidFill>
                <a:srgbClr val="545454"/>
              </a:solidFill>
              <a:latin typeface="Roboto Condensed"/>
            </a:endParaRPr>
          </a:p>
        </p:txBody>
      </p:sp>
      <p:grpSp>
        <p:nvGrpSpPr>
          <p:cNvPr id="7" name="Group 7"/>
          <p:cNvGrpSpPr/>
          <p:nvPr/>
        </p:nvGrpSpPr>
        <p:grpSpPr>
          <a:xfrm>
            <a:off x="1308006" y="6286214"/>
            <a:ext cx="837544" cy="8375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184278" y="1847960"/>
            <a:ext cx="9919445" cy="879969"/>
          </a:xfrm>
          <a:prstGeom prst="rect">
            <a:avLst/>
          </a:prstGeom>
        </p:spPr>
        <p:txBody>
          <a:bodyPr lIns="0" tIns="0" rIns="0" bIns="0" rtlCol="0" anchor="t">
            <a:spAutoFit/>
          </a:bodyPr>
          <a:lstStyle/>
          <a:p>
            <a:pPr algn="ctr">
              <a:lnSpc>
                <a:spcPts val="7147"/>
              </a:lnSpc>
            </a:pPr>
            <a:r>
              <a:rPr lang="en-US" sz="5105">
                <a:solidFill>
                  <a:srgbClr val="F7931E"/>
                </a:solidFill>
                <a:latin typeface="Roboto Condensed Bold"/>
              </a:rPr>
              <a:t>HS trả lời câu hỏi kiểm tra kĩ năng đọc</a:t>
            </a:r>
          </a:p>
        </p:txBody>
      </p:sp>
      <p:sp>
        <p:nvSpPr>
          <p:cNvPr id="11" name="TextBox 11"/>
          <p:cNvSpPr txBox="1"/>
          <p:nvPr/>
        </p:nvSpPr>
        <p:spPr>
          <a:xfrm>
            <a:off x="1561182" y="6263344"/>
            <a:ext cx="331192" cy="788035"/>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C</a:t>
            </a:r>
          </a:p>
        </p:txBody>
      </p:sp>
      <p:sp>
        <p:nvSpPr>
          <p:cNvPr id="12" name="TextBox 12"/>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718142" y="8537929"/>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802248" y="9258300"/>
            <a:ext cx="2322099" cy="2541285"/>
          </a:xfrm>
          <a:custGeom>
            <a:avLst/>
            <a:gdLst/>
            <a:ahLst/>
            <a:cxnLst/>
            <a:rect l="l" t="t" r="r" b="b"/>
            <a:pathLst>
              <a:path w="2322099" h="2541285">
                <a:moveTo>
                  <a:pt x="0" y="0"/>
                </a:moveTo>
                <a:lnTo>
                  <a:pt x="2322099" y="0"/>
                </a:lnTo>
                <a:lnTo>
                  <a:pt x="2322099" y="2541285"/>
                </a:lnTo>
                <a:lnTo>
                  <a:pt x="0" y="25412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652573" y="2734804"/>
            <a:ext cx="17094980" cy="7591425"/>
          </a:xfrm>
          <a:prstGeom prst="rect">
            <a:avLst/>
          </a:prstGeom>
        </p:spPr>
        <p:txBody>
          <a:bodyPr lIns="0" tIns="0" rIns="0" bIns="0" rtlCol="0" anchor="t">
            <a:spAutoFit/>
          </a:bodyPr>
          <a:lstStyle/>
          <a:p>
            <a:pPr algn="just">
              <a:lnSpc>
                <a:spcPts val="6000"/>
              </a:lnSpc>
            </a:pPr>
            <a:r>
              <a:rPr lang="en-US" sz="4000">
                <a:solidFill>
                  <a:srgbClr val="545454"/>
                </a:solidFill>
                <a:latin typeface="Roboto Condensed Bold"/>
              </a:rPr>
              <a:t>Câu 3: Dòng nào sau đây là lời thoại trong cuốn sách được tác giả trích dẫn vào văn bản?</a:t>
            </a:r>
          </a:p>
          <a:p>
            <a:pPr algn="just">
              <a:lnSpc>
                <a:spcPts val="6000"/>
              </a:lnSpc>
            </a:pPr>
            <a:r>
              <a:rPr lang="en-US" sz="4000">
                <a:solidFill>
                  <a:srgbClr val="545454"/>
                </a:solidFill>
                <a:latin typeface="Roboto Condensed"/>
              </a:rPr>
              <a:t>A. Quốc Toản được Chiêu Văn Vương cử làm tướng tiên phong, dụ quân địch vào bẫy.</a:t>
            </a:r>
          </a:p>
          <a:p>
            <a:pPr algn="just">
              <a:lnSpc>
                <a:spcPts val="6000"/>
              </a:lnSpc>
            </a:pPr>
            <a:r>
              <a:rPr lang="en-US" sz="4000">
                <a:solidFill>
                  <a:srgbClr val="545454"/>
                </a:solidFill>
                <a:latin typeface="Roboto Condensed"/>
              </a:rPr>
              <a:t>B. Hoài Văn choáng váng, hai chân loạng choạng, và cả cái thuyền suýt nữa lật nhào.</a:t>
            </a:r>
          </a:p>
          <a:p>
            <a:pPr algn="just">
              <a:lnSpc>
                <a:spcPts val="6000"/>
              </a:lnSpc>
            </a:pPr>
            <a:r>
              <a:rPr lang="en-US" sz="4000">
                <a:solidFill>
                  <a:srgbClr val="545454"/>
                </a:solidFill>
                <a:latin typeface="Roboto Condensed"/>
              </a:rPr>
              <a:t>C. Qua rừng, qua núi, qua đèo, qua sông, lá cờ thêu sáu chữ dẫn Hoài Văn và sáu trăm gã hào kiệt đi mãi, đi mãi tới những nơi nào còn bóng quân Nguyên… </a:t>
            </a:r>
          </a:p>
          <a:p>
            <a:pPr algn="just">
              <a:lnSpc>
                <a:spcPts val="6000"/>
              </a:lnSpc>
            </a:pPr>
            <a:r>
              <a:rPr lang="en-US" sz="4000">
                <a:solidFill>
                  <a:srgbClr val="545454"/>
                </a:solidFill>
                <a:latin typeface="Roboto Condensed"/>
              </a:rPr>
              <a:t>D. Rồi xem ai giết được giặc, ai báo được ơn vua, xem ai hơn, ai kém. Rồi triều đình sẽ biết tay ta.</a:t>
            </a:r>
          </a:p>
          <a:p>
            <a:pPr algn="just">
              <a:lnSpc>
                <a:spcPts val="6000"/>
              </a:lnSpc>
            </a:pPr>
            <a:endParaRPr lang="en-US" sz="4000">
              <a:solidFill>
                <a:srgbClr val="545454"/>
              </a:solidFill>
              <a:latin typeface="Roboto Condensed"/>
            </a:endParaRPr>
          </a:p>
          <a:p>
            <a:pPr algn="just">
              <a:lnSpc>
                <a:spcPts val="6000"/>
              </a:lnSpc>
            </a:pPr>
            <a:endParaRPr lang="en-US" sz="4000">
              <a:solidFill>
                <a:srgbClr val="545454"/>
              </a:solidFill>
              <a:latin typeface="Roboto Condensed"/>
            </a:endParaRPr>
          </a:p>
        </p:txBody>
      </p:sp>
      <p:sp>
        <p:nvSpPr>
          <p:cNvPr id="7" name="TextBox 7"/>
          <p:cNvSpPr txBox="1"/>
          <p:nvPr/>
        </p:nvSpPr>
        <p:spPr>
          <a:xfrm>
            <a:off x="4184278" y="1616710"/>
            <a:ext cx="9919445" cy="879969"/>
          </a:xfrm>
          <a:prstGeom prst="rect">
            <a:avLst/>
          </a:prstGeom>
        </p:spPr>
        <p:txBody>
          <a:bodyPr lIns="0" tIns="0" rIns="0" bIns="0" rtlCol="0" anchor="t">
            <a:spAutoFit/>
          </a:bodyPr>
          <a:lstStyle/>
          <a:p>
            <a:pPr algn="ctr">
              <a:lnSpc>
                <a:spcPts val="7147"/>
              </a:lnSpc>
            </a:pPr>
            <a:r>
              <a:rPr lang="en-US" sz="5105">
                <a:solidFill>
                  <a:srgbClr val="F7931E"/>
                </a:solidFill>
                <a:latin typeface="Roboto Condensed Bold"/>
              </a:rPr>
              <a:t>HS trả lời câu hỏi kiểm tra kĩ năng đọc</a:t>
            </a:r>
          </a:p>
        </p:txBody>
      </p:sp>
      <p:grpSp>
        <p:nvGrpSpPr>
          <p:cNvPr id="8" name="Group 8"/>
          <p:cNvGrpSpPr/>
          <p:nvPr/>
        </p:nvGrpSpPr>
        <p:grpSpPr>
          <a:xfrm>
            <a:off x="437371" y="7465967"/>
            <a:ext cx="720371" cy="720371"/>
            <a:chOff x="0" y="0"/>
            <a:chExt cx="960495" cy="960495"/>
          </a:xfrm>
        </p:grpSpPr>
        <p:grpSp>
          <p:nvGrpSpPr>
            <p:cNvPr id="9" name="Group 9"/>
            <p:cNvGrpSpPr/>
            <p:nvPr/>
          </p:nvGrpSpPr>
          <p:grpSpPr>
            <a:xfrm>
              <a:off x="0" y="0"/>
              <a:ext cx="960495" cy="9604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86936" y="-7644"/>
              <a:ext cx="386622" cy="890057"/>
            </a:xfrm>
            <a:prstGeom prst="rect">
              <a:avLst/>
            </a:prstGeom>
          </p:spPr>
          <p:txBody>
            <a:bodyPr lIns="0" tIns="0" rIns="0" bIns="0" rtlCol="0" anchor="t">
              <a:spAutoFit/>
            </a:bodyPr>
            <a:lstStyle/>
            <a:p>
              <a:pPr algn="ctr">
                <a:lnSpc>
                  <a:spcPts val="5600"/>
                </a:lnSpc>
              </a:pPr>
              <a:r>
                <a:rPr lang="en-US" sz="4000" dirty="0">
                  <a:solidFill>
                    <a:srgbClr val="FFF9F1"/>
                  </a:solidFill>
                  <a:latin typeface="Roboto Condensed"/>
                </a:rPr>
                <a:t>D</a:t>
              </a:r>
            </a:p>
          </p:txBody>
        </p:sp>
      </p:grpSp>
      <p:sp>
        <p:nvSpPr>
          <p:cNvPr id="13" name="TextBox 13"/>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474371" y="8336210"/>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558478" y="3058202"/>
            <a:ext cx="14915893" cy="7063740"/>
          </a:xfrm>
          <a:prstGeom prst="rect">
            <a:avLst/>
          </a:prstGeom>
        </p:spPr>
        <p:txBody>
          <a:bodyPr lIns="0" tIns="0" rIns="0" bIns="0" rtlCol="0" anchor="t">
            <a:spAutoFit/>
          </a:bodyPr>
          <a:lstStyle/>
          <a:p>
            <a:pPr algn="just">
              <a:lnSpc>
                <a:spcPts val="8055"/>
              </a:lnSpc>
            </a:pPr>
            <a:r>
              <a:rPr lang="en-US" sz="4500">
                <a:solidFill>
                  <a:srgbClr val="545454"/>
                </a:solidFill>
                <a:latin typeface="Roboto Condensed Bold"/>
              </a:rPr>
              <a:t>Câu 4: Trần Quốc Toản đã khắc chữ gì lên trên cánh tay?</a:t>
            </a:r>
          </a:p>
          <a:p>
            <a:pPr algn="just">
              <a:lnSpc>
                <a:spcPts val="8055"/>
              </a:lnSpc>
            </a:pPr>
            <a:r>
              <a:rPr lang="en-US" sz="4500">
                <a:solidFill>
                  <a:srgbClr val="545454"/>
                </a:solidFill>
                <a:latin typeface="Roboto Condensed"/>
              </a:rPr>
              <a:t>A. Quyết tâm</a:t>
            </a:r>
          </a:p>
          <a:p>
            <a:pPr algn="just">
              <a:lnSpc>
                <a:spcPts val="8055"/>
              </a:lnSpc>
            </a:pPr>
            <a:r>
              <a:rPr lang="en-US" sz="4500">
                <a:solidFill>
                  <a:srgbClr val="545454"/>
                </a:solidFill>
                <a:latin typeface="Roboto Condensed"/>
              </a:rPr>
              <a:t>B. Sát Thát</a:t>
            </a:r>
          </a:p>
          <a:p>
            <a:pPr algn="just">
              <a:lnSpc>
                <a:spcPts val="8055"/>
              </a:lnSpc>
            </a:pPr>
            <a:r>
              <a:rPr lang="en-US" sz="4500">
                <a:solidFill>
                  <a:srgbClr val="545454"/>
                </a:solidFill>
                <a:latin typeface="Roboto Condensed"/>
              </a:rPr>
              <a:t>C. Phá cường địch, báo hoàng ân</a:t>
            </a:r>
          </a:p>
          <a:p>
            <a:pPr algn="just">
              <a:lnSpc>
                <a:spcPts val="8055"/>
              </a:lnSpc>
            </a:pPr>
            <a:r>
              <a:rPr lang="en-US" sz="4500">
                <a:solidFill>
                  <a:srgbClr val="545454"/>
                </a:solidFill>
                <a:latin typeface="Roboto Condensed"/>
              </a:rPr>
              <a:t>D. Quang minh chính đại</a:t>
            </a:r>
          </a:p>
          <a:p>
            <a:pPr algn="just">
              <a:lnSpc>
                <a:spcPts val="8055"/>
              </a:lnSpc>
            </a:pPr>
            <a:endParaRPr lang="en-US" sz="4500">
              <a:solidFill>
                <a:srgbClr val="545454"/>
              </a:solidFill>
              <a:latin typeface="Roboto Condensed"/>
            </a:endParaRPr>
          </a:p>
          <a:p>
            <a:pPr algn="just">
              <a:lnSpc>
                <a:spcPts val="8055"/>
              </a:lnSpc>
            </a:pPr>
            <a:endParaRPr lang="en-US" sz="4500">
              <a:solidFill>
                <a:srgbClr val="545454"/>
              </a:solidFill>
              <a:latin typeface="Roboto Condensed"/>
            </a:endParaRPr>
          </a:p>
        </p:txBody>
      </p:sp>
      <p:grpSp>
        <p:nvGrpSpPr>
          <p:cNvPr id="7" name="Group 7"/>
          <p:cNvGrpSpPr/>
          <p:nvPr/>
        </p:nvGrpSpPr>
        <p:grpSpPr>
          <a:xfrm>
            <a:off x="1308006" y="5143500"/>
            <a:ext cx="837544" cy="8375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184278" y="1847960"/>
            <a:ext cx="9919445" cy="879969"/>
          </a:xfrm>
          <a:prstGeom prst="rect">
            <a:avLst/>
          </a:prstGeom>
        </p:spPr>
        <p:txBody>
          <a:bodyPr lIns="0" tIns="0" rIns="0" bIns="0" rtlCol="0" anchor="t">
            <a:spAutoFit/>
          </a:bodyPr>
          <a:lstStyle/>
          <a:p>
            <a:pPr algn="ctr">
              <a:lnSpc>
                <a:spcPts val="7147"/>
              </a:lnSpc>
            </a:pPr>
            <a:r>
              <a:rPr lang="en-US" sz="5105">
                <a:solidFill>
                  <a:srgbClr val="F7931E"/>
                </a:solidFill>
                <a:latin typeface="Roboto Condensed Bold"/>
              </a:rPr>
              <a:t>HS trả lời câu hỏi kiểm tra kĩ năng đọc</a:t>
            </a:r>
          </a:p>
        </p:txBody>
      </p:sp>
      <p:sp>
        <p:nvSpPr>
          <p:cNvPr id="11" name="TextBox 11"/>
          <p:cNvSpPr txBox="1"/>
          <p:nvPr/>
        </p:nvSpPr>
        <p:spPr>
          <a:xfrm>
            <a:off x="1559830" y="5120629"/>
            <a:ext cx="333896" cy="788035"/>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B</a:t>
            </a:r>
          </a:p>
        </p:txBody>
      </p:sp>
      <p:sp>
        <p:nvSpPr>
          <p:cNvPr id="12" name="TextBox 12"/>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474371" y="8336210"/>
            <a:ext cx="1569858" cy="1844180"/>
          </a:xfrm>
          <a:custGeom>
            <a:avLst/>
            <a:gdLst/>
            <a:ahLst/>
            <a:cxnLst/>
            <a:rect l="l" t="t" r="r" b="b"/>
            <a:pathLst>
              <a:path w="1569858" h="1844180">
                <a:moveTo>
                  <a:pt x="0" y="0"/>
                </a:moveTo>
                <a:lnTo>
                  <a:pt x="1569858" y="0"/>
                </a:lnTo>
                <a:lnTo>
                  <a:pt x="1569858" y="1844180"/>
                </a:lnTo>
                <a:lnTo>
                  <a:pt x="0" y="18441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09082">
            <a:off x="294191" y="539742"/>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558478" y="3058202"/>
            <a:ext cx="14915893" cy="5025390"/>
          </a:xfrm>
          <a:prstGeom prst="rect">
            <a:avLst/>
          </a:prstGeom>
        </p:spPr>
        <p:txBody>
          <a:bodyPr lIns="0" tIns="0" rIns="0" bIns="0" rtlCol="0" anchor="t">
            <a:spAutoFit/>
          </a:bodyPr>
          <a:lstStyle/>
          <a:p>
            <a:pPr algn="just">
              <a:lnSpc>
                <a:spcPts val="8055"/>
              </a:lnSpc>
            </a:pPr>
            <a:r>
              <a:rPr lang="en-US" sz="4500">
                <a:solidFill>
                  <a:srgbClr val="545454"/>
                </a:solidFill>
                <a:latin typeface="Roboto Condensed Bold"/>
              </a:rPr>
              <a:t>Câu 5: Tác giả có nhận xét như thế nào về số lượng nhân vật trong cuốn sách?</a:t>
            </a:r>
          </a:p>
          <a:p>
            <a:pPr algn="just">
              <a:lnSpc>
                <a:spcPts val="8055"/>
              </a:lnSpc>
            </a:pPr>
            <a:r>
              <a:rPr lang="en-US" sz="4500">
                <a:solidFill>
                  <a:srgbClr val="545454"/>
                </a:solidFill>
                <a:latin typeface="Roboto Condensed"/>
              </a:rPr>
              <a:t>A. Nhân vật đông đảo.</a:t>
            </a:r>
          </a:p>
          <a:p>
            <a:pPr algn="just">
              <a:lnSpc>
                <a:spcPts val="8055"/>
              </a:lnSpc>
            </a:pPr>
            <a:r>
              <a:rPr lang="en-US" sz="4500">
                <a:solidFill>
                  <a:srgbClr val="545454"/>
                </a:solidFill>
                <a:latin typeface="Roboto Condensed"/>
              </a:rPr>
              <a:t>B. Ít ỏi. </a:t>
            </a:r>
          </a:p>
          <a:p>
            <a:pPr algn="just">
              <a:lnSpc>
                <a:spcPts val="8055"/>
              </a:lnSpc>
            </a:pPr>
            <a:r>
              <a:rPr lang="en-US" sz="4500">
                <a:solidFill>
                  <a:srgbClr val="545454"/>
                </a:solidFill>
                <a:latin typeface="Roboto Condensed"/>
              </a:rPr>
              <a:t>C. Vừa phải. </a:t>
            </a:r>
          </a:p>
        </p:txBody>
      </p:sp>
      <p:grpSp>
        <p:nvGrpSpPr>
          <p:cNvPr id="7" name="Group 7"/>
          <p:cNvGrpSpPr/>
          <p:nvPr/>
        </p:nvGrpSpPr>
        <p:grpSpPr>
          <a:xfrm>
            <a:off x="1308006" y="5215879"/>
            <a:ext cx="837544" cy="8375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184278" y="1847960"/>
            <a:ext cx="9919445" cy="879969"/>
          </a:xfrm>
          <a:prstGeom prst="rect">
            <a:avLst/>
          </a:prstGeom>
        </p:spPr>
        <p:txBody>
          <a:bodyPr lIns="0" tIns="0" rIns="0" bIns="0" rtlCol="0" anchor="t">
            <a:spAutoFit/>
          </a:bodyPr>
          <a:lstStyle/>
          <a:p>
            <a:pPr algn="ctr">
              <a:lnSpc>
                <a:spcPts val="7147"/>
              </a:lnSpc>
            </a:pPr>
            <a:r>
              <a:rPr lang="en-US" sz="5105">
                <a:solidFill>
                  <a:srgbClr val="F7931E"/>
                </a:solidFill>
                <a:latin typeface="Roboto Condensed Bold"/>
              </a:rPr>
              <a:t>HS trả lời câu hỏi kiểm tra kĩ năng đọc</a:t>
            </a:r>
          </a:p>
        </p:txBody>
      </p:sp>
      <p:sp>
        <p:nvSpPr>
          <p:cNvPr id="11" name="TextBox 11"/>
          <p:cNvSpPr txBox="1"/>
          <p:nvPr/>
        </p:nvSpPr>
        <p:spPr>
          <a:xfrm>
            <a:off x="1558478" y="5193009"/>
            <a:ext cx="333896" cy="788035"/>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A</a:t>
            </a:r>
          </a:p>
        </p:txBody>
      </p:sp>
      <p:sp>
        <p:nvSpPr>
          <p:cNvPr id="12" name="TextBox 12"/>
          <p:cNvSpPr txBox="1"/>
          <p:nvPr/>
        </p:nvSpPr>
        <p:spPr>
          <a:xfrm>
            <a:off x="5620231" y="457324"/>
            <a:ext cx="7047538"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Fraunces Bold"/>
              </a:rPr>
              <a:t>2. ĐỌC VĂN 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4">
                <a:alphaModFix amt="25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4">
                <a:alphaModFix amt="25000"/>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4">
                <a:alphaModFix amt="25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4">
                <a:alphaModFix amt="25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4">
                <a:alphaModFix amt="25000"/>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4">
                <a:alphaModFix amt="25000"/>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rot="8755218">
            <a:off x="14415206" y="-595744"/>
            <a:ext cx="4689852" cy="4338113"/>
          </a:xfrm>
          <a:custGeom>
            <a:avLst/>
            <a:gdLst/>
            <a:ahLst/>
            <a:cxnLst/>
            <a:rect l="l" t="t" r="r" b="b"/>
            <a:pathLst>
              <a:path w="4689852" h="4338113">
                <a:moveTo>
                  <a:pt x="0" y="0"/>
                </a:moveTo>
                <a:lnTo>
                  <a:pt x="4689852" y="0"/>
                </a:lnTo>
                <a:lnTo>
                  <a:pt x="4689852" y="4338113"/>
                </a:lnTo>
                <a:lnTo>
                  <a:pt x="0" y="433811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173216">
            <a:off x="-943636" y="8056593"/>
            <a:ext cx="7315200" cy="2819677"/>
          </a:xfrm>
          <a:custGeom>
            <a:avLst/>
            <a:gdLst/>
            <a:ahLst/>
            <a:cxnLst/>
            <a:rect l="l" t="t" r="r" b="b"/>
            <a:pathLst>
              <a:path w="7315200" h="2819677">
                <a:moveTo>
                  <a:pt x="0" y="0"/>
                </a:moveTo>
                <a:lnTo>
                  <a:pt x="7315200" y="0"/>
                </a:lnTo>
                <a:lnTo>
                  <a:pt x="7315200" y="2819677"/>
                </a:lnTo>
                <a:lnTo>
                  <a:pt x="0" y="28196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1" name="Review phim ĐẤT RỪNG PHƯƠNG NA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33400" y="300036"/>
            <a:ext cx="17373600" cy="977265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TextBox 5"/>
          <p:cNvSpPr txBox="1"/>
          <p:nvPr/>
        </p:nvSpPr>
        <p:spPr>
          <a:xfrm>
            <a:off x="649285" y="3105150"/>
            <a:ext cx="16993042" cy="7181850"/>
          </a:xfrm>
          <a:prstGeom prst="rect">
            <a:avLst/>
          </a:prstGeom>
        </p:spPr>
        <p:txBody>
          <a:bodyPr lIns="0" tIns="0" rIns="0" bIns="0" rtlCol="0" anchor="t">
            <a:spAutoFit/>
          </a:bodyPr>
          <a:lstStyle/>
          <a:p>
            <a:pPr marL="971550" lvl="1" indent="-485775" algn="l">
              <a:lnSpc>
                <a:spcPts val="6299"/>
              </a:lnSpc>
              <a:buFont typeface="Arial"/>
              <a:buChar char="•"/>
            </a:pPr>
            <a:r>
              <a:rPr lang="en-US" sz="4500" dirty="0" err="1">
                <a:solidFill>
                  <a:srgbClr val="545454"/>
                </a:solidFill>
                <a:latin typeface="Roboto Condensed"/>
              </a:rPr>
              <a:t>Mục</a:t>
            </a:r>
            <a:r>
              <a:rPr lang="en-US" sz="4500" dirty="0">
                <a:solidFill>
                  <a:srgbClr val="545454"/>
                </a:solidFill>
                <a:latin typeface="Roboto Condensed"/>
              </a:rPr>
              <a:t> </a:t>
            </a:r>
            <a:r>
              <a:rPr lang="en-US" sz="4500" dirty="0" err="1">
                <a:solidFill>
                  <a:srgbClr val="545454"/>
                </a:solidFill>
                <a:latin typeface="Roboto Condensed"/>
              </a:rPr>
              <a:t>đích</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 là </a:t>
            </a:r>
            <a:r>
              <a:rPr lang="en-US" sz="4500" dirty="0" err="1">
                <a:solidFill>
                  <a:srgbClr val="545454"/>
                </a:solidFill>
                <a:latin typeface="Roboto Condensed"/>
              </a:rPr>
              <a:t>gi</a:t>
            </a:r>
            <a:r>
              <a:rPr lang="en-US" sz="4500" dirty="0">
                <a:solidFill>
                  <a:srgbClr val="545454"/>
                </a:solidFill>
                <a:latin typeface="Roboto Condensed"/>
              </a:rPr>
              <a:t>̀?</a:t>
            </a:r>
          </a:p>
          <a:p>
            <a:pPr marL="971550" lvl="1" indent="-485775" algn="just">
              <a:lnSpc>
                <a:spcPts val="6299"/>
              </a:lnSpc>
              <a:buFont typeface="Arial"/>
              <a:buChar char="•"/>
            </a:pPr>
            <a:r>
              <a:rPr lang="en-US" sz="4500" dirty="0" err="1">
                <a:solidFill>
                  <a:srgbClr val="545454"/>
                </a:solidFill>
                <a:latin typeface="Roboto Condensed"/>
              </a:rPr>
              <a:t>Tư</a:t>
            </a:r>
            <a:r>
              <a:rPr lang="en-US" sz="4500" dirty="0">
                <a:solidFill>
                  <a:srgbClr val="545454"/>
                </a:solidFill>
                <a:latin typeface="Roboto Condensed"/>
              </a:rPr>
              <a:t>̀ </a:t>
            </a:r>
            <a:r>
              <a:rPr lang="en-US" sz="4500" dirty="0" err="1">
                <a:solidFill>
                  <a:srgbClr val="545454"/>
                </a:solidFill>
                <a:latin typeface="Roboto Condensed"/>
              </a:rPr>
              <a:t>đo</a:t>
            </a:r>
            <a:r>
              <a:rPr lang="en-US" sz="4500" dirty="0">
                <a:solidFill>
                  <a:srgbClr val="545454"/>
                </a:solidFill>
                <a:latin typeface="Roboto Condensed"/>
              </a:rPr>
              <a:t>́ </a:t>
            </a:r>
            <a:r>
              <a:rPr lang="en-US" sz="4500" dirty="0" err="1">
                <a:solidFill>
                  <a:srgbClr val="545454"/>
                </a:solidFill>
                <a:latin typeface="Roboto Condensed"/>
              </a:rPr>
              <a:t>cho</a:t>
            </a:r>
            <a:r>
              <a:rPr lang="en-US" sz="4500" dirty="0">
                <a:solidFill>
                  <a:srgbClr val="545454"/>
                </a:solidFill>
                <a:latin typeface="Roboto Condensed"/>
              </a:rPr>
              <a:t> </a:t>
            </a:r>
            <a:r>
              <a:rPr lang="en-US" sz="4500" dirty="0" err="1">
                <a:solidFill>
                  <a:srgbClr val="545454"/>
                </a:solidFill>
                <a:latin typeface="Roboto Condensed"/>
              </a:rPr>
              <a:t>biết</a:t>
            </a:r>
            <a:r>
              <a:rPr lang="en-US" sz="4500" dirty="0">
                <a:solidFill>
                  <a:srgbClr val="545454"/>
                </a:solidFill>
                <a:latin typeface="Roboto Condensed"/>
              </a:rPr>
              <a:t> </a:t>
            </a:r>
            <a:r>
              <a:rPr lang="en-US" sz="4500" dirty="0" err="1">
                <a:solidFill>
                  <a:srgbClr val="545454"/>
                </a:solidFill>
                <a:latin typeface="Roboto Condensed"/>
              </a:rPr>
              <a:t>cách</a:t>
            </a:r>
            <a:r>
              <a:rPr lang="en-US" sz="4500" dirty="0">
                <a:solidFill>
                  <a:srgbClr val="545454"/>
                </a:solidFill>
                <a:latin typeface="Roboto Condensed"/>
              </a:rPr>
              <a:t> </a:t>
            </a:r>
            <a:r>
              <a:rPr lang="en-US" sz="4500" dirty="0" err="1">
                <a:solidFill>
                  <a:srgbClr val="545454"/>
                </a:solidFill>
                <a:latin typeface="Roboto Condensed"/>
              </a:rPr>
              <a:t>triển</a:t>
            </a:r>
            <a:r>
              <a:rPr lang="en-US" sz="4500" dirty="0">
                <a:solidFill>
                  <a:srgbClr val="545454"/>
                </a:solidFill>
                <a:latin typeface="Roboto Condensed"/>
              </a:rPr>
              <a:t> </a:t>
            </a:r>
            <a:r>
              <a:rPr lang="en-US" sz="4500" dirty="0" err="1">
                <a:solidFill>
                  <a:srgbClr val="545454"/>
                </a:solidFill>
                <a:latin typeface="Roboto Condensed"/>
              </a:rPr>
              <a:t>khai</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 </a:t>
            </a:r>
          </a:p>
          <a:p>
            <a:pPr marL="971550" lvl="1" indent="-485775" algn="just">
              <a:lnSpc>
                <a:spcPts val="6299"/>
              </a:lnSpc>
              <a:buFont typeface="Arial"/>
              <a:buChar char="•"/>
            </a:pPr>
            <a:r>
              <a:rPr lang="en-US" sz="4500" dirty="0">
                <a:solidFill>
                  <a:srgbClr val="545454"/>
                </a:solidFill>
                <a:latin typeface="Roboto Condensed"/>
              </a:rPr>
              <a:t>Theo </a:t>
            </a:r>
            <a:r>
              <a:rPr lang="en-US" sz="4500" dirty="0" err="1">
                <a:solidFill>
                  <a:srgbClr val="545454"/>
                </a:solidFill>
                <a:latin typeface="Roboto Condensed"/>
              </a:rPr>
              <a:t>em</a:t>
            </a:r>
            <a:r>
              <a:rPr lang="en-US" sz="4500" dirty="0">
                <a:solidFill>
                  <a:srgbClr val="545454"/>
                </a:solidFill>
                <a:latin typeface="Roboto Condensed"/>
              </a:rPr>
              <a:t>, có </a:t>
            </a:r>
            <a:r>
              <a:rPr lang="en-US" sz="4500" dirty="0" err="1">
                <a:solidFill>
                  <a:srgbClr val="545454"/>
                </a:solidFill>
                <a:latin typeface="Roboto Condensed"/>
              </a:rPr>
              <a:t>thê</a:t>
            </a:r>
            <a:r>
              <a:rPr lang="en-US" sz="4500" dirty="0">
                <a:solidFill>
                  <a:srgbClr val="545454"/>
                </a:solidFill>
                <a:latin typeface="Roboto Condensed"/>
              </a:rPr>
              <a:t>̉ </a:t>
            </a:r>
            <a:r>
              <a:rPr lang="en-US" sz="4500" dirty="0" err="1">
                <a:solidFill>
                  <a:srgbClr val="545454"/>
                </a:solidFill>
                <a:latin typeface="Roboto Condensed"/>
              </a:rPr>
              <a:t>đảo</a:t>
            </a:r>
            <a:r>
              <a:rPr lang="en-US" sz="4500" dirty="0">
                <a:solidFill>
                  <a:srgbClr val="545454"/>
                </a:solidFill>
                <a:latin typeface="Roboto Condensed"/>
              </a:rPr>
              <a:t> </a:t>
            </a:r>
            <a:r>
              <a:rPr lang="en-US" sz="4500" dirty="0" err="1">
                <a:solidFill>
                  <a:srgbClr val="545454"/>
                </a:solidFill>
                <a:latin typeface="Roboto Condensed"/>
              </a:rPr>
              <a:t>trật</a:t>
            </a:r>
            <a:r>
              <a:rPr lang="en-US" sz="4500" dirty="0">
                <a:solidFill>
                  <a:srgbClr val="545454"/>
                </a:solidFill>
                <a:latin typeface="Roboto Condensed"/>
              </a:rPr>
              <a:t> </a:t>
            </a:r>
            <a:r>
              <a:rPr lang="en-US" sz="4500" dirty="0" err="1">
                <a:solidFill>
                  <a:srgbClr val="545454"/>
                </a:solidFill>
                <a:latin typeface="Roboto Condensed"/>
              </a:rPr>
              <a:t>tư</a:t>
            </a:r>
            <a:r>
              <a:rPr lang="en-US" sz="4500" dirty="0">
                <a:solidFill>
                  <a:srgbClr val="545454"/>
                </a:solidFill>
                <a:latin typeface="Roboto Condensed"/>
              </a:rPr>
              <a:t>̣ </a:t>
            </a:r>
            <a:r>
              <a:rPr lang="en-US" sz="4500" dirty="0" err="1">
                <a:solidFill>
                  <a:srgbClr val="545454"/>
                </a:solidFill>
                <a:latin typeface="Roboto Condensed"/>
              </a:rPr>
              <a:t>trình</a:t>
            </a:r>
            <a:r>
              <a:rPr lang="en-US" sz="4500" dirty="0">
                <a:solidFill>
                  <a:srgbClr val="545454"/>
                </a:solidFill>
                <a:latin typeface="Roboto Condensed"/>
              </a:rPr>
              <a:t> </a:t>
            </a:r>
            <a:r>
              <a:rPr lang="en-US" sz="4500" dirty="0" err="1">
                <a:solidFill>
                  <a:srgbClr val="545454"/>
                </a:solidFill>
                <a:latin typeface="Roboto Condensed"/>
              </a:rPr>
              <a:t>bày</a:t>
            </a:r>
            <a:r>
              <a:rPr lang="en-US" sz="4500" dirty="0">
                <a:solidFill>
                  <a:srgbClr val="545454"/>
                </a:solidFill>
                <a:latin typeface="Roboto Condensed"/>
              </a:rPr>
              <a:t> </a:t>
            </a:r>
            <a:r>
              <a:rPr lang="en-US" sz="4500" dirty="0" err="1">
                <a:solidFill>
                  <a:srgbClr val="545454"/>
                </a:solidFill>
                <a:latin typeface="Roboto Condensed"/>
              </a:rPr>
              <a:t>nội</a:t>
            </a:r>
            <a:r>
              <a:rPr lang="en-US" sz="4500" dirty="0">
                <a:solidFill>
                  <a:srgbClr val="545454"/>
                </a:solidFill>
                <a:latin typeface="Roboto Condensed"/>
              </a:rPr>
              <a:t> dung </a:t>
            </a: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phần</a:t>
            </a:r>
            <a:r>
              <a:rPr lang="en-US" sz="4500" dirty="0">
                <a:solidFill>
                  <a:srgbClr val="545454"/>
                </a:solidFill>
                <a:latin typeface="Roboto Condensed"/>
              </a:rPr>
              <a:t>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 </a:t>
            </a:r>
            <a:r>
              <a:rPr lang="en-US" sz="4500" dirty="0" err="1">
                <a:solidFill>
                  <a:srgbClr val="545454"/>
                </a:solidFill>
                <a:latin typeface="Roboto Condensed"/>
              </a:rPr>
              <a:t>được</a:t>
            </a:r>
            <a:r>
              <a:rPr lang="en-US" sz="4500" dirty="0">
                <a:solidFill>
                  <a:srgbClr val="545454"/>
                </a:solidFill>
                <a:latin typeface="Roboto Condensed"/>
              </a:rPr>
              <a:t> </a:t>
            </a:r>
            <a:r>
              <a:rPr lang="en-US" sz="4500" dirty="0" err="1">
                <a:solidFill>
                  <a:srgbClr val="545454"/>
                </a:solidFill>
                <a:latin typeface="Roboto Condensed"/>
              </a:rPr>
              <a:t>không</a:t>
            </a:r>
            <a:r>
              <a:rPr lang="en-US" sz="4500" dirty="0">
                <a:solidFill>
                  <a:srgbClr val="545454"/>
                </a:solidFill>
                <a:latin typeface="Roboto Condensed"/>
              </a:rPr>
              <a:t>? Vì </a:t>
            </a:r>
            <a:r>
              <a:rPr lang="en-US" sz="4500" dirty="0" err="1">
                <a:solidFill>
                  <a:srgbClr val="545454"/>
                </a:solidFill>
                <a:latin typeface="Roboto Condensed"/>
              </a:rPr>
              <a:t>sao</a:t>
            </a:r>
            <a:r>
              <a:rPr lang="en-US" sz="4500" dirty="0">
                <a:solidFill>
                  <a:srgbClr val="545454"/>
                </a:solidFill>
                <a:latin typeface="Roboto Condensed"/>
              </a:rPr>
              <a:t>?</a:t>
            </a:r>
          </a:p>
          <a:p>
            <a:pPr marL="971550" lvl="1" indent="-485775" algn="just">
              <a:lnSpc>
                <a:spcPts val="6299"/>
              </a:lnSpc>
              <a:buFont typeface="Arial"/>
              <a:buChar char="•"/>
            </a:pPr>
            <a:r>
              <a:rPr lang="en-US" sz="4500" dirty="0">
                <a:solidFill>
                  <a:srgbClr val="545454"/>
                </a:solidFill>
                <a:latin typeface="Roboto Condensed"/>
              </a:rPr>
              <a:t>Chỉ </a:t>
            </a:r>
            <a:r>
              <a:rPr lang="en-US" sz="4500" dirty="0" err="1">
                <a:solidFill>
                  <a:srgbClr val="545454"/>
                </a:solidFill>
                <a:latin typeface="Roboto Condensed"/>
              </a:rPr>
              <a:t>ra</a:t>
            </a:r>
            <a:r>
              <a:rPr lang="en-US" sz="4500" dirty="0">
                <a:solidFill>
                  <a:srgbClr val="545454"/>
                </a:solidFill>
                <a:latin typeface="Roboto Condensed"/>
              </a:rPr>
              <a:t> </a:t>
            </a:r>
            <a:r>
              <a:rPr lang="en-US" sz="4500" dirty="0" err="1">
                <a:solidFill>
                  <a:srgbClr val="545454"/>
                </a:solidFill>
                <a:latin typeface="Roboto Condensed"/>
              </a:rPr>
              <a:t>va</a:t>
            </a:r>
            <a:r>
              <a:rPr lang="en-US" sz="4500" dirty="0">
                <a:solidFill>
                  <a:srgbClr val="545454"/>
                </a:solidFill>
                <a:latin typeface="Roboto Condensed"/>
              </a:rPr>
              <a:t>̀ </a:t>
            </a:r>
            <a:r>
              <a:rPr lang="en-US" sz="4500" dirty="0" err="1">
                <a:solidFill>
                  <a:srgbClr val="545454"/>
                </a:solidFill>
                <a:latin typeface="Roboto Condensed"/>
              </a:rPr>
              <a:t>nêu</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dụng</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phương</a:t>
            </a:r>
            <a:r>
              <a:rPr lang="en-US" sz="4500" dirty="0">
                <a:solidFill>
                  <a:srgbClr val="545454"/>
                </a:solidFill>
                <a:latin typeface="Roboto Condensed"/>
              </a:rPr>
              <a:t> </a:t>
            </a:r>
            <a:r>
              <a:rPr lang="en-US" sz="4500" dirty="0" err="1">
                <a:solidFill>
                  <a:srgbClr val="545454"/>
                </a:solidFill>
                <a:latin typeface="Roboto Condensed"/>
              </a:rPr>
              <a:t>tiện</a:t>
            </a:r>
            <a:r>
              <a:rPr lang="en-US" sz="4500" dirty="0">
                <a:solidFill>
                  <a:srgbClr val="545454"/>
                </a:solidFill>
                <a:latin typeface="Roboto Condensed"/>
              </a:rPr>
              <a:t> phi </a:t>
            </a:r>
            <a:r>
              <a:rPr lang="en-US" sz="4500" dirty="0" err="1">
                <a:solidFill>
                  <a:srgbClr val="545454"/>
                </a:solidFill>
                <a:latin typeface="Roboto Condensed"/>
              </a:rPr>
              <a:t>ngôn</a:t>
            </a:r>
            <a:r>
              <a:rPr lang="en-US" sz="4500" dirty="0">
                <a:solidFill>
                  <a:srgbClr val="545454"/>
                </a:solidFill>
                <a:latin typeface="Roboto Condensed"/>
              </a:rPr>
              <a:t> </a:t>
            </a:r>
            <a:r>
              <a:rPr lang="en-US" sz="4500" dirty="0" err="1">
                <a:solidFill>
                  <a:srgbClr val="545454"/>
                </a:solidFill>
                <a:latin typeface="Roboto Condensed"/>
              </a:rPr>
              <a:t>ngư</a:t>
            </a:r>
            <a:r>
              <a:rPr lang="en-US" sz="4500" dirty="0">
                <a:solidFill>
                  <a:srgbClr val="545454"/>
                </a:solidFill>
                <a:latin typeface="Roboto Condensed"/>
              </a:rPr>
              <a:t>̃ </a:t>
            </a:r>
            <a:r>
              <a:rPr lang="en-US" sz="4500" dirty="0" err="1">
                <a:solidFill>
                  <a:srgbClr val="545454"/>
                </a:solidFill>
                <a:latin typeface="Roboto Condensed"/>
              </a:rPr>
              <a:t>được</a:t>
            </a:r>
            <a:r>
              <a:rPr lang="en-US" sz="4500" dirty="0">
                <a:solidFill>
                  <a:srgbClr val="545454"/>
                </a:solidFill>
                <a:latin typeface="Roboto Condensed"/>
              </a:rPr>
              <a:t> </a:t>
            </a:r>
            <a:r>
              <a:rPr lang="en-US" sz="4500" dirty="0" err="1">
                <a:solidFill>
                  <a:srgbClr val="545454"/>
                </a:solidFill>
                <a:latin typeface="Roboto Condensed"/>
              </a:rPr>
              <a:t>sư</a:t>
            </a:r>
            <a:r>
              <a:rPr lang="en-US" sz="4500" dirty="0">
                <a:solidFill>
                  <a:srgbClr val="545454"/>
                </a:solidFill>
                <a:latin typeface="Roboto Condensed"/>
              </a:rPr>
              <a:t>̉ </a:t>
            </a:r>
            <a:r>
              <a:rPr lang="en-US" sz="4500" dirty="0" err="1">
                <a:solidFill>
                  <a:srgbClr val="545454"/>
                </a:solidFill>
                <a:latin typeface="Roboto Condensed"/>
              </a:rPr>
              <a:t>dụng</a:t>
            </a:r>
            <a:r>
              <a:rPr lang="en-US" sz="4500" dirty="0">
                <a:solidFill>
                  <a:srgbClr val="545454"/>
                </a:solidFill>
                <a:latin typeface="Roboto Condensed"/>
              </a:rPr>
              <a:t>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 Theo </a:t>
            </a:r>
            <a:r>
              <a:rPr lang="en-US" sz="4500" dirty="0" err="1">
                <a:solidFill>
                  <a:srgbClr val="545454"/>
                </a:solidFill>
                <a:latin typeface="Roboto Condensed"/>
              </a:rPr>
              <a:t>em</a:t>
            </a:r>
            <a:r>
              <a:rPr lang="en-US" sz="4500" dirty="0">
                <a:solidFill>
                  <a:srgbClr val="545454"/>
                </a:solidFill>
                <a:latin typeface="Roboto Condensed"/>
              </a:rPr>
              <a:t>, vì </a:t>
            </a:r>
            <a:r>
              <a:rPr lang="en-US" sz="4500" dirty="0" err="1">
                <a:solidFill>
                  <a:srgbClr val="545454"/>
                </a:solidFill>
                <a:latin typeface="Roboto Condensed"/>
              </a:rPr>
              <a:t>sao</a:t>
            </a:r>
            <a:r>
              <a:rPr lang="en-US" sz="4500" dirty="0">
                <a:solidFill>
                  <a:srgbClr val="545454"/>
                </a:solidFill>
                <a:latin typeface="Roboto Condensed"/>
              </a:rPr>
              <a:t> </a:t>
            </a:r>
            <a:r>
              <a:rPr lang="en-US" sz="4500" dirty="0" err="1">
                <a:solidFill>
                  <a:srgbClr val="545454"/>
                </a:solidFill>
                <a:latin typeface="Roboto Condensed"/>
              </a:rPr>
              <a:t>người</a:t>
            </a:r>
            <a:r>
              <a:rPr lang="en-US" sz="4500" dirty="0">
                <a:solidFill>
                  <a:srgbClr val="545454"/>
                </a:solidFill>
                <a:latin typeface="Roboto Condensed"/>
              </a:rPr>
              <a:t> </a:t>
            </a:r>
            <a:r>
              <a:rPr lang="en-US" sz="4500" dirty="0" err="1">
                <a:solidFill>
                  <a:srgbClr val="545454"/>
                </a:solidFill>
                <a:latin typeface="Roboto Condensed"/>
              </a:rPr>
              <a:t>viết</a:t>
            </a:r>
            <a:r>
              <a:rPr lang="en-US" sz="4500" dirty="0">
                <a:solidFill>
                  <a:srgbClr val="545454"/>
                </a:solidFill>
                <a:latin typeface="Roboto Condensed"/>
              </a:rPr>
              <a:t> </a:t>
            </a:r>
            <a:r>
              <a:rPr lang="en-US" sz="4500" dirty="0" err="1">
                <a:solidFill>
                  <a:srgbClr val="545454"/>
                </a:solidFill>
                <a:latin typeface="Roboto Condensed"/>
              </a:rPr>
              <a:t>lại</a:t>
            </a:r>
            <a:r>
              <a:rPr lang="en-US" sz="4500" dirty="0">
                <a:solidFill>
                  <a:srgbClr val="545454"/>
                </a:solidFill>
                <a:latin typeface="Roboto Condensed"/>
              </a:rPr>
              <a:t> </a:t>
            </a:r>
            <a:r>
              <a:rPr lang="en-US" sz="4500" dirty="0" err="1">
                <a:solidFill>
                  <a:srgbClr val="545454"/>
                </a:solidFill>
                <a:latin typeface="Roboto Condensed"/>
              </a:rPr>
              <a:t>chọn</a:t>
            </a:r>
            <a:r>
              <a:rPr lang="en-US" sz="4500" dirty="0">
                <a:solidFill>
                  <a:srgbClr val="545454"/>
                </a:solidFill>
                <a:latin typeface="Roboto Condensed"/>
              </a:rPr>
              <a:t> </a:t>
            </a:r>
            <a:r>
              <a:rPr lang="en-US" sz="4500" dirty="0" err="1">
                <a:solidFill>
                  <a:srgbClr val="545454"/>
                </a:solidFill>
                <a:latin typeface="Roboto Condensed"/>
              </a:rPr>
              <a:t>hình</a:t>
            </a:r>
            <a:r>
              <a:rPr lang="en-US" sz="4500" dirty="0">
                <a:solidFill>
                  <a:srgbClr val="545454"/>
                </a:solidFill>
                <a:latin typeface="Roboto Condensed"/>
              </a:rPr>
              <a:t> </a:t>
            </a:r>
            <a:r>
              <a:rPr lang="en-US" sz="4500" dirty="0" err="1">
                <a:solidFill>
                  <a:srgbClr val="545454"/>
                </a:solidFill>
                <a:latin typeface="Roboto Condensed"/>
              </a:rPr>
              <a:t>ảnh</a:t>
            </a:r>
            <a:r>
              <a:rPr lang="en-US" sz="4500" dirty="0">
                <a:solidFill>
                  <a:srgbClr val="545454"/>
                </a:solidFill>
                <a:latin typeface="Roboto Condensed"/>
              </a:rPr>
              <a:t> </a:t>
            </a:r>
            <a:r>
              <a:rPr lang="en-US" sz="4500" dirty="0" err="1">
                <a:solidFill>
                  <a:srgbClr val="545454"/>
                </a:solidFill>
                <a:latin typeface="Roboto Condensed"/>
              </a:rPr>
              <a:t>này</a:t>
            </a:r>
            <a:r>
              <a:rPr lang="en-US" sz="4500" dirty="0">
                <a:solidFill>
                  <a:srgbClr val="545454"/>
                </a:solidFill>
                <a:latin typeface="Roboto Condensed"/>
              </a:rPr>
              <a:t>?</a:t>
            </a:r>
          </a:p>
          <a:p>
            <a:pPr algn="just">
              <a:lnSpc>
                <a:spcPts val="6299"/>
              </a:lnSpc>
            </a:pPr>
            <a:r>
              <a:rPr lang="en-US" sz="4500" dirty="0">
                <a:solidFill>
                  <a:srgbClr val="9D373B"/>
                </a:solidFill>
                <a:latin typeface="Roboto Condensed"/>
              </a:rPr>
              <a:t>- </a:t>
            </a:r>
            <a:r>
              <a:rPr lang="en-US" sz="4500" dirty="0">
                <a:solidFill>
                  <a:srgbClr val="9D373B"/>
                </a:solidFill>
                <a:latin typeface="Roboto Condensed Bold"/>
              </a:rPr>
              <a:t>HS </a:t>
            </a:r>
            <a:r>
              <a:rPr lang="en-US" sz="4500" dirty="0" err="1">
                <a:solidFill>
                  <a:srgbClr val="9D373B"/>
                </a:solidFill>
                <a:latin typeface="Roboto Condensed Bold"/>
              </a:rPr>
              <a:t>thảo</a:t>
            </a:r>
            <a:r>
              <a:rPr lang="en-US" sz="4500" dirty="0">
                <a:solidFill>
                  <a:srgbClr val="9D373B"/>
                </a:solidFill>
                <a:latin typeface="Roboto Condensed Bold"/>
              </a:rPr>
              <a:t> </a:t>
            </a:r>
            <a:r>
              <a:rPr lang="en-US" sz="4500" dirty="0" err="1">
                <a:solidFill>
                  <a:srgbClr val="9D373B"/>
                </a:solidFill>
                <a:latin typeface="Roboto Condensed Bold"/>
              </a:rPr>
              <a:t>luận</a:t>
            </a:r>
            <a:r>
              <a:rPr lang="en-US" sz="4500" dirty="0">
                <a:solidFill>
                  <a:srgbClr val="9D373B"/>
                </a:solidFill>
                <a:latin typeface="Roboto Condensed Bold"/>
              </a:rPr>
              <a:t> </a:t>
            </a:r>
            <a:r>
              <a:rPr lang="en-US" sz="4500" dirty="0" err="1">
                <a:solidFill>
                  <a:srgbClr val="9D373B"/>
                </a:solidFill>
                <a:latin typeface="Roboto Condensed Bold"/>
              </a:rPr>
              <a:t>theo</a:t>
            </a:r>
            <a:r>
              <a:rPr lang="en-US" sz="4500" dirty="0">
                <a:solidFill>
                  <a:srgbClr val="9D373B"/>
                </a:solidFill>
                <a:latin typeface="Roboto Condensed Bold"/>
              </a:rPr>
              <a:t> </a:t>
            </a:r>
            <a:r>
              <a:rPr lang="en-US" sz="4500" dirty="0" err="1">
                <a:solidFill>
                  <a:srgbClr val="9D373B"/>
                </a:solidFill>
                <a:latin typeface="Roboto Condensed Bold"/>
              </a:rPr>
              <a:t>cặp</a:t>
            </a:r>
            <a:r>
              <a:rPr lang="en-US" sz="4500" dirty="0">
                <a:solidFill>
                  <a:srgbClr val="9D373B"/>
                </a:solidFill>
                <a:latin typeface="Roboto Condensed Bold"/>
              </a:rPr>
              <a:t>. </a:t>
            </a:r>
          </a:p>
          <a:p>
            <a:pPr algn="just">
              <a:lnSpc>
                <a:spcPts val="6299"/>
              </a:lnSpc>
            </a:pPr>
            <a:r>
              <a:rPr lang="en-US" sz="4500" dirty="0">
                <a:solidFill>
                  <a:srgbClr val="9D373B"/>
                </a:solidFill>
                <a:latin typeface="Roboto Condensed Bold"/>
              </a:rPr>
              <a:t>- </a:t>
            </a:r>
            <a:r>
              <a:rPr lang="en-US" sz="4500" dirty="0" err="1">
                <a:solidFill>
                  <a:srgbClr val="9D373B"/>
                </a:solidFill>
                <a:latin typeface="Roboto Condensed Bold"/>
              </a:rPr>
              <a:t>Thời</a:t>
            </a:r>
            <a:r>
              <a:rPr lang="en-US" sz="4500" dirty="0">
                <a:solidFill>
                  <a:srgbClr val="9D373B"/>
                </a:solidFill>
                <a:latin typeface="Roboto Condensed Bold"/>
              </a:rPr>
              <a:t> </a:t>
            </a:r>
            <a:r>
              <a:rPr lang="en-US" sz="4500" dirty="0" err="1">
                <a:solidFill>
                  <a:srgbClr val="9D373B"/>
                </a:solidFill>
                <a:latin typeface="Roboto Condensed Bold"/>
              </a:rPr>
              <a:t>gian</a:t>
            </a:r>
            <a:r>
              <a:rPr lang="en-US" sz="4500" dirty="0">
                <a:solidFill>
                  <a:srgbClr val="9D373B"/>
                </a:solidFill>
                <a:latin typeface="Roboto Condensed Bold"/>
              </a:rPr>
              <a:t>: 10 </a:t>
            </a:r>
            <a:r>
              <a:rPr lang="en-US" sz="4500" dirty="0" err="1">
                <a:solidFill>
                  <a:srgbClr val="9D373B"/>
                </a:solidFill>
                <a:latin typeface="Roboto Condensed Bold"/>
              </a:rPr>
              <a:t>phút</a:t>
            </a:r>
            <a:r>
              <a:rPr lang="en-US" sz="4500" dirty="0">
                <a:solidFill>
                  <a:srgbClr val="9D373B"/>
                </a:solidFill>
                <a:latin typeface="Roboto Condensed Bold"/>
              </a:rPr>
              <a:t>.</a:t>
            </a:r>
          </a:p>
          <a:p>
            <a:pPr algn="just">
              <a:lnSpc>
                <a:spcPts val="6299"/>
              </a:lnSpc>
            </a:pPr>
            <a:endParaRPr lang="en-US" sz="4500" dirty="0">
              <a:solidFill>
                <a:srgbClr val="9D373B"/>
              </a:solidFill>
              <a:latin typeface="Roboto Condensed Bold"/>
            </a:endParaRPr>
          </a:p>
        </p:txBody>
      </p:sp>
      <p:sp>
        <p:nvSpPr>
          <p:cNvPr id="6" name="Freeform 6"/>
          <p:cNvSpPr/>
          <p:nvPr/>
        </p:nvSpPr>
        <p:spPr>
          <a:xfrm>
            <a:off x="17119692" y="7692013"/>
            <a:ext cx="1041238" cy="2594987"/>
          </a:xfrm>
          <a:custGeom>
            <a:avLst/>
            <a:gdLst/>
            <a:ahLst/>
            <a:cxnLst/>
            <a:rect l="l" t="t" r="r" b="b"/>
            <a:pathLst>
              <a:path w="1041238" h="2594987">
                <a:moveTo>
                  <a:pt x="0" y="0"/>
                </a:moveTo>
                <a:lnTo>
                  <a:pt x="1041239" y="0"/>
                </a:lnTo>
                <a:lnTo>
                  <a:pt x="1041239" y="2594987"/>
                </a:lnTo>
                <a:lnTo>
                  <a:pt x="0" y="25949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5295000" y="133284"/>
            <a:ext cx="10859400" cy="1025922"/>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a:solidFill>
                  <a:srgbClr val="528BD8"/>
                </a:solidFill>
                <a:latin typeface="Fraunces Bold"/>
              </a:rPr>
              <a:t>3. </a:t>
            </a:r>
            <a:r>
              <a:rPr lang="en-US" sz="5709" spc="114" dirty="0" smtClean="0">
                <a:solidFill>
                  <a:srgbClr val="528BD8"/>
                </a:solidFill>
                <a:latin typeface="Fraunces Bold"/>
              </a:rPr>
              <a:t>KHÁM PHÁ VĂN BẢN</a:t>
            </a:r>
            <a:endParaRPr lang="en-US" sz="5709" spc="114" dirty="0">
              <a:solidFill>
                <a:srgbClr val="528BD8"/>
              </a:solidFill>
              <a:latin typeface="Fraunces Bold"/>
            </a:endParaRPr>
          </a:p>
        </p:txBody>
      </p:sp>
      <p:sp>
        <p:nvSpPr>
          <p:cNvPr id="8" name="TextBox 8"/>
          <p:cNvSpPr txBox="1"/>
          <p:nvPr/>
        </p:nvSpPr>
        <p:spPr>
          <a:xfrm>
            <a:off x="2202593" y="1263095"/>
            <a:ext cx="14581966" cy="1581150"/>
          </a:xfrm>
          <a:prstGeom prst="rect">
            <a:avLst/>
          </a:prstGeom>
        </p:spPr>
        <p:txBody>
          <a:bodyPr lIns="0" tIns="0" rIns="0" bIns="0" rtlCol="0" anchor="t">
            <a:spAutoFit/>
          </a:bodyPr>
          <a:lstStyle/>
          <a:p>
            <a:pPr algn="ctr">
              <a:lnSpc>
                <a:spcPts val="6299"/>
              </a:lnSpc>
            </a:pPr>
            <a:r>
              <a:rPr lang="en-US" sz="4500">
                <a:solidFill>
                  <a:srgbClr val="9D373B"/>
                </a:solidFill>
                <a:latin typeface="Roboto Condensed Bold"/>
              </a:rPr>
              <a:t>Nhiệm vụ 1: Tìm hiểu đặc điểm của thể loại VBTT giới thiệu một cuốn sách được thể hiện trong VB.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Freeform 5"/>
          <p:cNvSpPr/>
          <p:nvPr/>
        </p:nvSpPr>
        <p:spPr>
          <a:xfrm>
            <a:off x="-563268" y="3870347"/>
            <a:ext cx="6063229" cy="7230765"/>
          </a:xfrm>
          <a:custGeom>
            <a:avLst/>
            <a:gdLst/>
            <a:ahLst/>
            <a:cxnLst/>
            <a:rect l="l" t="t" r="r" b="b"/>
            <a:pathLst>
              <a:path w="6063229" h="7230765">
                <a:moveTo>
                  <a:pt x="0" y="0"/>
                </a:moveTo>
                <a:lnTo>
                  <a:pt x="6063229" y="0"/>
                </a:lnTo>
                <a:lnTo>
                  <a:pt x="6063229" y="7230765"/>
                </a:lnTo>
                <a:lnTo>
                  <a:pt x="0" y="7230765"/>
                </a:lnTo>
                <a:lnTo>
                  <a:pt x="0" y="0"/>
                </a:lnTo>
                <a:close/>
              </a:path>
            </a:pathLst>
          </a:custGeom>
          <a:blipFill>
            <a:blip r:embed="rId6"/>
            <a:stretch>
              <a:fillRect/>
            </a:stretch>
          </a:blipFill>
        </p:spPr>
      </p:sp>
      <p:sp>
        <p:nvSpPr>
          <p:cNvPr id="6" name="TextBox 6"/>
          <p:cNvSpPr txBox="1"/>
          <p:nvPr/>
        </p:nvSpPr>
        <p:spPr>
          <a:xfrm>
            <a:off x="5499961" y="4146572"/>
            <a:ext cx="8641913" cy="4892040"/>
          </a:xfrm>
          <a:prstGeom prst="rect">
            <a:avLst/>
          </a:prstGeom>
        </p:spPr>
        <p:txBody>
          <a:bodyPr lIns="0" tIns="0" rIns="0" bIns="0" rtlCol="0" anchor="t">
            <a:spAutoFit/>
          </a:bodyPr>
          <a:lstStyle/>
          <a:p>
            <a:pPr marL="971550" lvl="1" indent="-485775" algn="just">
              <a:lnSpc>
                <a:spcPts val="7830"/>
              </a:lnSpc>
              <a:buFont typeface="Arial"/>
              <a:buChar char="•"/>
            </a:pPr>
            <a:r>
              <a:rPr lang="en-US" sz="4500" dirty="0">
                <a:solidFill>
                  <a:srgbClr val="545454"/>
                </a:solidFill>
                <a:latin typeface="Roboto Condensed Bold"/>
              </a:rPr>
              <a:t> </a:t>
            </a:r>
            <a:r>
              <a:rPr lang="en-US" sz="4500" dirty="0" err="1">
                <a:solidFill>
                  <a:srgbClr val="545454"/>
                </a:solidFill>
                <a:latin typeface="Roboto Condensed Bold"/>
              </a:rPr>
              <a:t>Giới</a:t>
            </a:r>
            <a:r>
              <a:rPr lang="en-US" sz="4500" dirty="0">
                <a:solidFill>
                  <a:srgbClr val="545454"/>
                </a:solidFill>
                <a:latin typeface="Roboto Condensed Bold"/>
              </a:rPr>
              <a:t> </a:t>
            </a:r>
            <a:r>
              <a:rPr lang="en-US" sz="4500" dirty="0" err="1">
                <a:solidFill>
                  <a:srgbClr val="545454"/>
                </a:solidFill>
                <a:latin typeface="Roboto Condensed Bold"/>
              </a:rPr>
              <a:t>thiệu</a:t>
            </a:r>
            <a:r>
              <a:rPr lang="en-US" sz="4500" dirty="0">
                <a:solidFill>
                  <a:srgbClr val="545454"/>
                </a:solidFill>
                <a:latin typeface="Roboto Condensed Bold"/>
              </a:rPr>
              <a:t> </a:t>
            </a:r>
            <a:r>
              <a:rPr lang="en-US" sz="4500" dirty="0" err="1">
                <a:solidFill>
                  <a:srgbClr val="545454"/>
                </a:solidFill>
                <a:latin typeface="Roboto Condensed Bold"/>
              </a:rPr>
              <a:t>vê</a:t>
            </a:r>
            <a:r>
              <a:rPr lang="en-US" sz="4500" dirty="0">
                <a:solidFill>
                  <a:srgbClr val="545454"/>
                </a:solidFill>
                <a:latin typeface="Roboto Condensed Bold"/>
              </a:rPr>
              <a:t>̀ </a:t>
            </a:r>
            <a:r>
              <a:rPr lang="en-US" sz="4500" dirty="0" err="1">
                <a:solidFill>
                  <a:srgbClr val="545454"/>
                </a:solidFill>
                <a:latin typeface="Roboto Condensed Bold"/>
              </a:rPr>
              <a:t>cuốn</a:t>
            </a:r>
            <a:r>
              <a:rPr lang="en-US" sz="4500" dirty="0">
                <a:solidFill>
                  <a:srgbClr val="545454"/>
                </a:solidFill>
                <a:latin typeface="Roboto Condensed Bold"/>
              </a:rPr>
              <a:t> </a:t>
            </a:r>
            <a:r>
              <a:rPr lang="en-US" sz="4500" dirty="0" err="1">
                <a:solidFill>
                  <a:srgbClr val="545454"/>
                </a:solidFill>
                <a:latin typeface="Roboto Condensed Bold"/>
              </a:rPr>
              <a:t>sách</a:t>
            </a:r>
            <a:r>
              <a:rPr lang="en-US" sz="4500" dirty="0">
                <a:solidFill>
                  <a:srgbClr val="545454"/>
                </a:solidFill>
                <a:latin typeface="Roboto Condensed Bold"/>
              </a:rPr>
              <a:t> </a:t>
            </a:r>
            <a:r>
              <a:rPr lang="en-US" sz="4500" dirty="0">
                <a:solidFill>
                  <a:srgbClr val="545454"/>
                </a:solidFill>
                <a:latin typeface="Roboto Condensed Bold Italics"/>
              </a:rPr>
              <a:t>Lá </a:t>
            </a:r>
            <a:r>
              <a:rPr lang="en-US" sz="4500" dirty="0" err="1">
                <a:solidFill>
                  <a:srgbClr val="545454"/>
                </a:solidFill>
                <a:latin typeface="Roboto Condensed Bold Italics"/>
              </a:rPr>
              <a:t>cơ</a:t>
            </a:r>
            <a:r>
              <a:rPr lang="en-US" sz="4500" dirty="0">
                <a:solidFill>
                  <a:srgbClr val="545454"/>
                </a:solidFill>
                <a:latin typeface="Roboto Condensed Bold Italics"/>
              </a:rPr>
              <a:t>̀ </a:t>
            </a:r>
            <a:r>
              <a:rPr lang="en-US" sz="4500" dirty="0" err="1">
                <a:solidFill>
                  <a:srgbClr val="545454"/>
                </a:solidFill>
                <a:latin typeface="Roboto Condensed Bold Italics"/>
              </a:rPr>
              <a:t>thêu</a:t>
            </a:r>
            <a:r>
              <a:rPr lang="en-US" sz="4500" dirty="0">
                <a:solidFill>
                  <a:srgbClr val="545454"/>
                </a:solidFill>
                <a:latin typeface="Roboto Condensed Bold Italics"/>
              </a:rPr>
              <a:t> </a:t>
            </a:r>
            <a:r>
              <a:rPr lang="en-US" sz="4500" dirty="0" err="1">
                <a:solidFill>
                  <a:srgbClr val="545454"/>
                </a:solidFill>
                <a:latin typeface="Roboto Condensed Bold Italics"/>
              </a:rPr>
              <a:t>sáu</a:t>
            </a:r>
            <a:r>
              <a:rPr lang="en-US" sz="4500" dirty="0">
                <a:solidFill>
                  <a:srgbClr val="545454"/>
                </a:solidFill>
                <a:latin typeface="Roboto Condensed Bold Italics"/>
              </a:rPr>
              <a:t> </a:t>
            </a:r>
            <a:r>
              <a:rPr lang="en-US" sz="4500" dirty="0" err="1">
                <a:solidFill>
                  <a:srgbClr val="545454"/>
                </a:solidFill>
                <a:latin typeface="Roboto Condensed Bold Italics"/>
              </a:rPr>
              <a:t>chư</a:t>
            </a:r>
            <a:r>
              <a:rPr lang="en-US" sz="4500" dirty="0">
                <a:solidFill>
                  <a:srgbClr val="545454"/>
                </a:solidFill>
                <a:latin typeface="Roboto Condensed Bold Italics"/>
              </a:rPr>
              <a:t>̃ </a:t>
            </a:r>
            <a:r>
              <a:rPr lang="en-US" sz="4500" dirty="0" err="1">
                <a:solidFill>
                  <a:srgbClr val="545454"/>
                </a:solidFill>
                <a:latin typeface="Roboto Condensed Bold Italics"/>
              </a:rPr>
              <a:t>vàng</a:t>
            </a:r>
            <a:r>
              <a:rPr lang="en-US" sz="4500" dirty="0">
                <a:solidFill>
                  <a:srgbClr val="545454"/>
                </a:solidFill>
                <a:latin typeface="Roboto Condensed Bold"/>
              </a:rPr>
              <a:t> </a:t>
            </a:r>
            <a:r>
              <a:rPr lang="en-US" sz="4500" dirty="0" err="1">
                <a:solidFill>
                  <a:srgbClr val="545454"/>
                </a:solidFill>
                <a:latin typeface="Roboto Condensed Bold"/>
              </a:rPr>
              <a:t>của</a:t>
            </a:r>
            <a:r>
              <a:rPr lang="en-US" sz="4500" dirty="0">
                <a:solidFill>
                  <a:srgbClr val="545454"/>
                </a:solidFill>
                <a:latin typeface="Roboto Condensed Bold"/>
              </a:rPr>
              <a:t> </a:t>
            </a:r>
            <a:r>
              <a:rPr lang="en-US" sz="4500" dirty="0" err="1">
                <a:solidFill>
                  <a:srgbClr val="545454"/>
                </a:solidFill>
                <a:latin typeface="Roboto Condensed Bold"/>
              </a:rPr>
              <a:t>nha</a:t>
            </a:r>
            <a:r>
              <a:rPr lang="en-US" sz="4500" dirty="0">
                <a:solidFill>
                  <a:srgbClr val="545454"/>
                </a:solidFill>
                <a:latin typeface="Roboto Condensed Bold"/>
              </a:rPr>
              <a:t>̀ </a:t>
            </a:r>
            <a:r>
              <a:rPr lang="en-US" sz="4500" dirty="0" err="1">
                <a:solidFill>
                  <a:srgbClr val="545454"/>
                </a:solidFill>
                <a:latin typeface="Roboto Condensed Bold"/>
              </a:rPr>
              <a:t>văn</a:t>
            </a:r>
            <a:r>
              <a:rPr lang="en-US" sz="4500" dirty="0">
                <a:solidFill>
                  <a:srgbClr val="545454"/>
                </a:solidFill>
                <a:latin typeface="Roboto Condensed Bold"/>
              </a:rPr>
              <a:t> </a:t>
            </a:r>
            <a:r>
              <a:rPr lang="en-US" sz="4500" dirty="0" err="1">
                <a:solidFill>
                  <a:srgbClr val="545454"/>
                </a:solidFill>
                <a:latin typeface="Roboto Condensed Bold"/>
              </a:rPr>
              <a:t>Nguyễn</a:t>
            </a:r>
            <a:r>
              <a:rPr lang="en-US" sz="4500" dirty="0">
                <a:solidFill>
                  <a:srgbClr val="545454"/>
                </a:solidFill>
                <a:latin typeface="Roboto Condensed Bold"/>
              </a:rPr>
              <a:t> </a:t>
            </a:r>
            <a:r>
              <a:rPr lang="en-US" sz="4500" dirty="0" err="1">
                <a:solidFill>
                  <a:srgbClr val="545454"/>
                </a:solidFill>
                <a:latin typeface="Roboto Condensed Bold"/>
              </a:rPr>
              <a:t>Huy</a:t>
            </a:r>
            <a:r>
              <a:rPr lang="en-US" sz="4500" dirty="0">
                <a:solidFill>
                  <a:srgbClr val="545454"/>
                </a:solidFill>
                <a:latin typeface="Roboto Condensed Bold"/>
              </a:rPr>
              <a:t> </a:t>
            </a:r>
            <a:r>
              <a:rPr lang="en-US" sz="4500" dirty="0" err="1">
                <a:solidFill>
                  <a:srgbClr val="545454"/>
                </a:solidFill>
                <a:latin typeface="Roboto Condensed Bold"/>
              </a:rPr>
              <a:t>Tưởng</a:t>
            </a:r>
            <a:r>
              <a:rPr lang="en-US" sz="4500" dirty="0">
                <a:solidFill>
                  <a:srgbClr val="545454"/>
                </a:solidFill>
                <a:latin typeface="Roboto Condensed Bold"/>
              </a:rPr>
              <a:t>.</a:t>
            </a:r>
          </a:p>
          <a:p>
            <a:pPr marL="971550" lvl="1" indent="-485775" algn="just">
              <a:lnSpc>
                <a:spcPts val="7830"/>
              </a:lnSpc>
              <a:buFont typeface="Arial"/>
              <a:buChar char="•"/>
            </a:pPr>
            <a:r>
              <a:rPr lang="en-US" sz="4500" dirty="0">
                <a:solidFill>
                  <a:srgbClr val="545454"/>
                </a:solidFill>
                <a:latin typeface="Roboto Condensed Bold"/>
              </a:rPr>
              <a:t> </a:t>
            </a:r>
            <a:r>
              <a:rPr lang="en-US" sz="4500" dirty="0" err="1">
                <a:solidFill>
                  <a:srgbClr val="545454"/>
                </a:solidFill>
                <a:latin typeface="Roboto Condensed Bold"/>
              </a:rPr>
              <a:t>Khuyến</a:t>
            </a:r>
            <a:r>
              <a:rPr lang="en-US" sz="4500" dirty="0">
                <a:solidFill>
                  <a:srgbClr val="545454"/>
                </a:solidFill>
                <a:latin typeface="Roboto Condensed Bold"/>
              </a:rPr>
              <a:t> </a:t>
            </a:r>
            <a:r>
              <a:rPr lang="en-US" sz="4500" dirty="0" err="1">
                <a:solidFill>
                  <a:srgbClr val="545454"/>
                </a:solidFill>
                <a:latin typeface="Roboto Condensed Bold"/>
              </a:rPr>
              <a:t>khích</a:t>
            </a:r>
            <a:r>
              <a:rPr lang="en-US" sz="4500" dirty="0">
                <a:solidFill>
                  <a:srgbClr val="545454"/>
                </a:solidFill>
                <a:latin typeface="Roboto Condensed Bold"/>
              </a:rPr>
              <a:t> </a:t>
            </a:r>
            <a:r>
              <a:rPr lang="en-US" sz="4500" dirty="0" err="1">
                <a:solidFill>
                  <a:srgbClr val="545454"/>
                </a:solidFill>
                <a:latin typeface="Roboto Condensed Bold"/>
              </a:rPr>
              <a:t>mọi</a:t>
            </a:r>
            <a:r>
              <a:rPr lang="en-US" sz="4500" dirty="0">
                <a:solidFill>
                  <a:srgbClr val="545454"/>
                </a:solidFill>
                <a:latin typeface="Roboto Condensed Bold"/>
              </a:rPr>
              <a:t> </a:t>
            </a:r>
            <a:r>
              <a:rPr lang="en-US" sz="4500" dirty="0" err="1">
                <a:solidFill>
                  <a:srgbClr val="545454"/>
                </a:solidFill>
                <a:latin typeface="Roboto Condensed Bold"/>
              </a:rPr>
              <a:t>người</a:t>
            </a:r>
            <a:r>
              <a:rPr lang="en-US" sz="4500" dirty="0">
                <a:solidFill>
                  <a:srgbClr val="545454"/>
                </a:solidFill>
                <a:latin typeface="Roboto Condensed Bold"/>
              </a:rPr>
              <a:t> </a:t>
            </a:r>
            <a:r>
              <a:rPr lang="en-US" sz="4500" dirty="0" err="1">
                <a:solidFill>
                  <a:srgbClr val="545454"/>
                </a:solidFill>
                <a:latin typeface="Roboto Condensed Bold"/>
              </a:rPr>
              <a:t>đọc</a:t>
            </a:r>
            <a:r>
              <a:rPr lang="en-US" sz="4500" dirty="0">
                <a:solidFill>
                  <a:srgbClr val="545454"/>
                </a:solidFill>
                <a:latin typeface="Roboto Condensed Bold"/>
              </a:rPr>
              <a:t> </a:t>
            </a:r>
            <a:r>
              <a:rPr lang="en-US" sz="4500" dirty="0" err="1">
                <a:solidFill>
                  <a:srgbClr val="545454"/>
                </a:solidFill>
                <a:latin typeface="Roboto Condensed Bold"/>
              </a:rPr>
              <a:t>cuốn</a:t>
            </a:r>
            <a:r>
              <a:rPr lang="en-US" sz="4500" dirty="0">
                <a:solidFill>
                  <a:srgbClr val="545454"/>
                </a:solidFill>
                <a:latin typeface="Roboto Condensed Bold"/>
              </a:rPr>
              <a:t> </a:t>
            </a:r>
            <a:r>
              <a:rPr lang="en-US" sz="4500" dirty="0" err="1">
                <a:solidFill>
                  <a:srgbClr val="545454"/>
                </a:solidFill>
                <a:latin typeface="Roboto Condensed Bold"/>
              </a:rPr>
              <a:t>sách</a:t>
            </a:r>
            <a:r>
              <a:rPr lang="en-US" sz="4500" dirty="0">
                <a:solidFill>
                  <a:srgbClr val="545454"/>
                </a:solidFill>
                <a:latin typeface="Roboto Condensed Bold"/>
              </a:rPr>
              <a:t> </a:t>
            </a:r>
            <a:r>
              <a:rPr lang="en-US" sz="4500" dirty="0" err="1">
                <a:solidFill>
                  <a:srgbClr val="545454"/>
                </a:solidFill>
                <a:latin typeface="Roboto Condensed Bold"/>
              </a:rPr>
              <a:t>này</a:t>
            </a:r>
            <a:r>
              <a:rPr lang="en-US" sz="4500" dirty="0">
                <a:solidFill>
                  <a:srgbClr val="545454"/>
                </a:solidFill>
                <a:latin typeface="Roboto Condensed Bold"/>
              </a:rPr>
              <a:t>.</a:t>
            </a:r>
          </a:p>
        </p:txBody>
      </p:sp>
      <p:sp>
        <p:nvSpPr>
          <p:cNvPr id="7" name="TextBox 7"/>
          <p:cNvSpPr txBox="1"/>
          <p:nvPr/>
        </p:nvSpPr>
        <p:spPr>
          <a:xfrm>
            <a:off x="1467962" y="775605"/>
            <a:ext cx="15352075" cy="1794130"/>
          </a:xfrm>
          <a:prstGeom prst="rect">
            <a:avLst/>
          </a:prstGeom>
        </p:spPr>
        <p:txBody>
          <a:bodyPr lIns="0" tIns="0" rIns="0" bIns="0" rtlCol="0" anchor="t">
            <a:spAutoFit/>
          </a:bodyPr>
          <a:lstStyle/>
          <a:p>
            <a:pPr algn="ctr">
              <a:lnSpc>
                <a:spcPts val="7202"/>
              </a:lnSpc>
            </a:pPr>
            <a:r>
              <a:rPr lang="en-US" sz="4899">
                <a:solidFill>
                  <a:srgbClr val="528BD8"/>
                </a:solidFill>
                <a:latin typeface="#9Slide03 Arima Madurai Black"/>
              </a:rPr>
              <a:t>3.1. Đặc điểm của thể loại văn bản thông tin </a:t>
            </a:r>
          </a:p>
          <a:p>
            <a:pPr algn="ctr">
              <a:lnSpc>
                <a:spcPts val="7202"/>
              </a:lnSpc>
            </a:pPr>
            <a:r>
              <a:rPr lang="en-US" sz="4899">
                <a:solidFill>
                  <a:srgbClr val="528BD8"/>
                </a:solidFill>
                <a:latin typeface="#9Slide03 Arima Madurai Black"/>
              </a:rPr>
              <a:t>giới thiệu một cuốn sách được thể hiện trong văn bản</a:t>
            </a:r>
          </a:p>
        </p:txBody>
      </p:sp>
      <p:sp>
        <p:nvSpPr>
          <p:cNvPr id="8" name="TextBox 8"/>
          <p:cNvSpPr txBox="1"/>
          <p:nvPr/>
        </p:nvSpPr>
        <p:spPr>
          <a:xfrm>
            <a:off x="3218101" y="2990236"/>
            <a:ext cx="13601937" cy="880111"/>
          </a:xfrm>
          <a:prstGeom prst="rect">
            <a:avLst/>
          </a:prstGeom>
        </p:spPr>
        <p:txBody>
          <a:bodyPr lIns="0" tIns="0" rIns="0" bIns="0" rtlCol="0" anchor="t">
            <a:spAutoFit/>
          </a:bodyPr>
          <a:lstStyle/>
          <a:p>
            <a:pPr algn="ctr">
              <a:lnSpc>
                <a:spcPts val="7139"/>
              </a:lnSpc>
            </a:pPr>
            <a:r>
              <a:rPr lang="en-US" sz="5099" dirty="0">
                <a:solidFill>
                  <a:srgbClr val="C1272D"/>
                </a:solidFill>
                <a:latin typeface="#9Slide03 Arima Madurai Black"/>
              </a:rPr>
              <a:t> a. </a:t>
            </a:r>
            <a:r>
              <a:rPr lang="en-US" sz="5099" dirty="0" err="1">
                <a:solidFill>
                  <a:srgbClr val="C1272D"/>
                </a:solidFill>
                <a:latin typeface="#9Slide03 Arima Madurai Black"/>
              </a:rPr>
              <a:t>Mục</a:t>
            </a:r>
            <a:r>
              <a:rPr lang="en-US" sz="5099" dirty="0">
                <a:solidFill>
                  <a:srgbClr val="C1272D"/>
                </a:solidFill>
                <a:latin typeface="#9Slide03 Arima Madurai Black"/>
              </a:rPr>
              <a:t> </a:t>
            </a:r>
            <a:r>
              <a:rPr lang="en-US" sz="5099" dirty="0" err="1">
                <a:solidFill>
                  <a:srgbClr val="C1272D"/>
                </a:solidFill>
                <a:latin typeface="#9Slide03 Arima Madurai Black"/>
              </a:rPr>
              <a:t>đích</a:t>
            </a:r>
            <a:r>
              <a:rPr lang="en-US" sz="5099" dirty="0">
                <a:solidFill>
                  <a:srgbClr val="C1272D"/>
                </a:solidFill>
                <a:latin typeface="#9Slide03 Arima Madurai Black"/>
              </a:rPr>
              <a:t> </a:t>
            </a:r>
            <a:r>
              <a:rPr lang="en-US" sz="5099" dirty="0" err="1">
                <a:solidFill>
                  <a:srgbClr val="C1272D"/>
                </a:solidFill>
                <a:latin typeface="#9Slide03 Arima Madurai Black"/>
              </a:rPr>
              <a:t>viết</a:t>
            </a:r>
            <a:r>
              <a:rPr lang="en-US" sz="5099" dirty="0">
                <a:solidFill>
                  <a:srgbClr val="C1272D"/>
                </a:solidFill>
                <a:latin typeface="#9Slide03 Arima Madurai Black"/>
              </a:rPr>
              <a:t> </a:t>
            </a:r>
          </a:p>
        </p:txBody>
      </p:sp>
      <p:sp>
        <p:nvSpPr>
          <p:cNvPr id="9" name="Freeform 9"/>
          <p:cNvSpPr/>
          <p:nvPr/>
        </p:nvSpPr>
        <p:spPr>
          <a:xfrm>
            <a:off x="15578498" y="5046125"/>
            <a:ext cx="2063829" cy="5143500"/>
          </a:xfrm>
          <a:custGeom>
            <a:avLst/>
            <a:gdLst/>
            <a:ahLst/>
            <a:cxnLst/>
            <a:rect l="l" t="t" r="r" b="b"/>
            <a:pathLst>
              <a:path w="2063829" h="5143500">
                <a:moveTo>
                  <a:pt x="0" y="0"/>
                </a:moveTo>
                <a:lnTo>
                  <a:pt x="2063830" y="0"/>
                </a:lnTo>
                <a:lnTo>
                  <a:pt x="2063830" y="5143500"/>
                </a:lnTo>
                <a:lnTo>
                  <a:pt x="0" y="51435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TextBox 5"/>
          <p:cNvSpPr txBox="1"/>
          <p:nvPr/>
        </p:nvSpPr>
        <p:spPr>
          <a:xfrm>
            <a:off x="1893729" y="3760470"/>
            <a:ext cx="15365571" cy="5497830"/>
          </a:xfrm>
          <a:prstGeom prst="rect">
            <a:avLst/>
          </a:prstGeom>
        </p:spPr>
        <p:txBody>
          <a:bodyPr lIns="0" tIns="0" rIns="0" bIns="0" rtlCol="0" anchor="t">
            <a:spAutoFit/>
          </a:bodyPr>
          <a:lstStyle/>
          <a:p>
            <a:pPr marL="971550" lvl="1" indent="-485775" algn="just">
              <a:lnSpc>
                <a:spcPts val="7334"/>
              </a:lnSpc>
              <a:buFont typeface="Arial"/>
              <a:buChar char="•"/>
            </a:pPr>
            <a:r>
              <a:rPr lang="en-US" sz="4500" dirty="0" err="1">
                <a:solidFill>
                  <a:srgbClr val="545454"/>
                </a:solidFill>
                <a:latin typeface="Roboto Condensed"/>
              </a:rPr>
              <a:t>Phần</a:t>
            </a:r>
            <a:r>
              <a:rPr lang="en-US" sz="4500" dirty="0">
                <a:solidFill>
                  <a:srgbClr val="545454"/>
                </a:solidFill>
                <a:latin typeface="Roboto Condensed"/>
              </a:rPr>
              <a:t> 1: </a:t>
            </a:r>
            <a:r>
              <a:rPr lang="en-US" sz="4500" dirty="0" err="1">
                <a:solidFill>
                  <a:srgbClr val="545454"/>
                </a:solidFill>
                <a:latin typeface="Roboto Condensed Italics"/>
              </a:rPr>
              <a:t>Tư</a:t>
            </a:r>
            <a:r>
              <a:rPr lang="en-US" sz="4500" dirty="0">
                <a:solidFill>
                  <a:srgbClr val="545454"/>
                </a:solidFill>
                <a:latin typeface="Roboto Condensed Italics"/>
              </a:rPr>
              <a:t>̀ </a:t>
            </a:r>
            <a:r>
              <a:rPr lang="en-US" sz="4500" dirty="0" err="1">
                <a:solidFill>
                  <a:srgbClr val="545454"/>
                </a:solidFill>
                <a:latin typeface="Roboto Condensed Italics"/>
              </a:rPr>
              <a:t>đầu</a:t>
            </a:r>
            <a:r>
              <a:rPr lang="en-US" sz="4500" dirty="0">
                <a:solidFill>
                  <a:srgbClr val="545454"/>
                </a:solidFill>
                <a:latin typeface="Roboto Condensed Italics"/>
              </a:rPr>
              <a:t> -&gt; “</a:t>
            </a:r>
            <a:r>
              <a:rPr lang="en-US" sz="4500" dirty="0" err="1">
                <a:solidFill>
                  <a:srgbClr val="545454"/>
                </a:solidFill>
                <a:latin typeface="Roboto Condensed Italics"/>
              </a:rPr>
              <a:t>lòng</a:t>
            </a:r>
            <a:r>
              <a:rPr lang="en-US" sz="4500" dirty="0">
                <a:solidFill>
                  <a:srgbClr val="545454"/>
                </a:solidFill>
                <a:latin typeface="Roboto Condensed Italics"/>
              </a:rPr>
              <a:t> </a:t>
            </a:r>
            <a:r>
              <a:rPr lang="en-US" sz="4500" dirty="0" err="1">
                <a:solidFill>
                  <a:srgbClr val="545454"/>
                </a:solidFill>
                <a:latin typeface="Roboto Condensed Italics"/>
              </a:rPr>
              <a:t>yêu</a:t>
            </a:r>
            <a:r>
              <a:rPr lang="en-US" sz="4500" dirty="0">
                <a:solidFill>
                  <a:srgbClr val="545454"/>
                </a:solidFill>
                <a:latin typeface="Roboto Condensed Italics"/>
              </a:rPr>
              <a:t> </a:t>
            </a:r>
            <a:r>
              <a:rPr lang="en-US" sz="4500" dirty="0" err="1">
                <a:solidFill>
                  <a:srgbClr val="545454"/>
                </a:solidFill>
                <a:latin typeface="Roboto Condensed Italics"/>
              </a:rPr>
              <a:t>nước</a:t>
            </a:r>
            <a:r>
              <a:rPr lang="en-US" sz="4500" dirty="0">
                <a:solidFill>
                  <a:srgbClr val="545454"/>
                </a:solidFill>
                <a:latin typeface="Roboto Condensed Italics"/>
              </a:rPr>
              <a:t> </a:t>
            </a:r>
            <a:r>
              <a:rPr lang="en-US" sz="4500" dirty="0" err="1">
                <a:solidFill>
                  <a:srgbClr val="545454"/>
                </a:solidFill>
                <a:latin typeface="Roboto Condensed Italics"/>
              </a:rPr>
              <a:t>cho</a:t>
            </a:r>
            <a:r>
              <a:rPr lang="en-US" sz="4500" dirty="0">
                <a:solidFill>
                  <a:srgbClr val="545454"/>
                </a:solidFill>
                <a:latin typeface="Roboto Condensed Italics"/>
              </a:rPr>
              <a:t> </a:t>
            </a:r>
            <a:r>
              <a:rPr lang="en-US" sz="4500" dirty="0" err="1">
                <a:solidFill>
                  <a:srgbClr val="545454"/>
                </a:solidFill>
                <a:latin typeface="Roboto Condensed Italics"/>
              </a:rPr>
              <a:t>các</a:t>
            </a:r>
            <a:r>
              <a:rPr lang="en-US" sz="4500" dirty="0">
                <a:solidFill>
                  <a:srgbClr val="545454"/>
                </a:solidFill>
                <a:latin typeface="Roboto Condensed Italics"/>
              </a:rPr>
              <a:t> </a:t>
            </a:r>
            <a:r>
              <a:rPr lang="en-US" sz="4500" dirty="0" err="1">
                <a:solidFill>
                  <a:srgbClr val="545454"/>
                </a:solidFill>
                <a:latin typeface="Roboto Condensed Italics"/>
              </a:rPr>
              <a:t>em</a:t>
            </a:r>
            <a:r>
              <a:rPr lang="en-US" sz="4500" dirty="0">
                <a:solidFill>
                  <a:srgbClr val="545454"/>
                </a:solidFill>
                <a:latin typeface="Roboto Condensed Italics"/>
              </a:rPr>
              <a:t>”</a:t>
            </a:r>
            <a:r>
              <a:rPr lang="en-US" sz="4500" dirty="0">
                <a:solidFill>
                  <a:srgbClr val="545454"/>
                </a:solidFill>
                <a:latin typeface="Roboto Condensed"/>
              </a:rPr>
              <a:t>:</a:t>
            </a:r>
            <a:r>
              <a:rPr lang="en-US" sz="4500" dirty="0">
                <a:solidFill>
                  <a:srgbClr val="545454"/>
                </a:solidFill>
                <a:latin typeface="Roboto Condensed Bold"/>
              </a:rPr>
              <a:t> </a:t>
            </a:r>
            <a:r>
              <a:rPr lang="en-US" sz="4500" dirty="0" err="1">
                <a:solidFill>
                  <a:srgbClr val="545454"/>
                </a:solidFill>
                <a:latin typeface="Roboto Condensed Bold"/>
              </a:rPr>
              <a:t>Giới</a:t>
            </a:r>
            <a:r>
              <a:rPr lang="en-US" sz="4500" dirty="0">
                <a:solidFill>
                  <a:srgbClr val="545454"/>
                </a:solidFill>
                <a:latin typeface="Roboto Condensed Bold"/>
              </a:rPr>
              <a:t> </a:t>
            </a:r>
            <a:r>
              <a:rPr lang="en-US" sz="4500" dirty="0" err="1">
                <a:solidFill>
                  <a:srgbClr val="545454"/>
                </a:solidFill>
                <a:latin typeface="Roboto Condensed Bold"/>
              </a:rPr>
              <a:t>thiệu</a:t>
            </a:r>
            <a:r>
              <a:rPr lang="en-US" sz="4500" dirty="0">
                <a:solidFill>
                  <a:srgbClr val="545454"/>
                </a:solidFill>
                <a:latin typeface="Roboto Condensed Bold"/>
              </a:rPr>
              <a:t> </a:t>
            </a:r>
            <a:r>
              <a:rPr lang="en-US" sz="4500" dirty="0" err="1">
                <a:solidFill>
                  <a:srgbClr val="545454"/>
                </a:solidFill>
                <a:latin typeface="Roboto Condensed Bold"/>
              </a:rPr>
              <a:t>chung</a:t>
            </a:r>
            <a:r>
              <a:rPr lang="en-US" sz="4500" dirty="0">
                <a:solidFill>
                  <a:srgbClr val="545454"/>
                </a:solidFill>
                <a:latin typeface="Roboto Condensed Bold"/>
              </a:rPr>
              <a:t> </a:t>
            </a:r>
            <a:r>
              <a:rPr lang="en-US" sz="4500" dirty="0" err="1">
                <a:solidFill>
                  <a:srgbClr val="545454"/>
                </a:solidFill>
                <a:latin typeface="Roboto Condensed Bold"/>
              </a:rPr>
              <a:t>vê</a:t>
            </a:r>
            <a:r>
              <a:rPr lang="en-US" sz="4500" dirty="0">
                <a:solidFill>
                  <a:srgbClr val="545454"/>
                </a:solidFill>
                <a:latin typeface="Roboto Condensed Bold"/>
              </a:rPr>
              <a:t>̀ </a:t>
            </a:r>
            <a:r>
              <a:rPr lang="en-US" sz="4500" dirty="0" err="1">
                <a:solidFill>
                  <a:srgbClr val="545454"/>
                </a:solidFill>
                <a:latin typeface="Roboto Condensed Bold"/>
              </a:rPr>
              <a:t>cuốn</a:t>
            </a:r>
            <a:r>
              <a:rPr lang="en-US" sz="4500" dirty="0">
                <a:solidFill>
                  <a:srgbClr val="545454"/>
                </a:solidFill>
                <a:latin typeface="Roboto Condensed Bold"/>
              </a:rPr>
              <a:t> </a:t>
            </a:r>
            <a:r>
              <a:rPr lang="en-US" sz="4500" dirty="0" err="1">
                <a:solidFill>
                  <a:srgbClr val="545454"/>
                </a:solidFill>
                <a:latin typeface="Roboto Condensed Bold"/>
              </a:rPr>
              <a:t>sách</a:t>
            </a:r>
            <a:r>
              <a:rPr lang="en-US" sz="4500" dirty="0">
                <a:solidFill>
                  <a:srgbClr val="545454"/>
                </a:solidFill>
                <a:latin typeface="Roboto Condensed Bold"/>
              </a:rPr>
              <a:t>.</a:t>
            </a:r>
          </a:p>
          <a:p>
            <a:pPr marL="971550" lvl="1" indent="-485775" algn="just">
              <a:lnSpc>
                <a:spcPts val="7334"/>
              </a:lnSpc>
              <a:buFont typeface="Arial"/>
              <a:buChar char="•"/>
            </a:pPr>
            <a:r>
              <a:rPr lang="en-US" sz="4500" dirty="0" err="1">
                <a:solidFill>
                  <a:srgbClr val="545454"/>
                </a:solidFill>
                <a:latin typeface="Roboto Condensed"/>
              </a:rPr>
              <a:t>Phần</a:t>
            </a:r>
            <a:r>
              <a:rPr lang="en-US" sz="4500" dirty="0">
                <a:solidFill>
                  <a:srgbClr val="545454"/>
                </a:solidFill>
                <a:latin typeface="Roboto Condensed"/>
              </a:rPr>
              <a:t> 2: </a:t>
            </a:r>
            <a:r>
              <a:rPr lang="en-US" sz="4500" dirty="0" err="1">
                <a:solidFill>
                  <a:srgbClr val="545454"/>
                </a:solidFill>
                <a:latin typeface="Roboto Condensed Italics"/>
              </a:rPr>
              <a:t>Tư</a:t>
            </a:r>
            <a:r>
              <a:rPr lang="en-US" sz="4500" dirty="0">
                <a:solidFill>
                  <a:srgbClr val="545454"/>
                </a:solidFill>
                <a:latin typeface="Roboto Condensed Italics"/>
              </a:rPr>
              <a:t>̀ “</a:t>
            </a:r>
            <a:r>
              <a:rPr lang="en-US" sz="4500" dirty="0" err="1">
                <a:solidFill>
                  <a:srgbClr val="545454"/>
                </a:solidFill>
                <a:latin typeface="Roboto Condensed Italics"/>
              </a:rPr>
              <a:t>Câu</a:t>
            </a:r>
            <a:r>
              <a:rPr lang="en-US" sz="4500" dirty="0">
                <a:solidFill>
                  <a:srgbClr val="545454"/>
                </a:solidFill>
                <a:latin typeface="Roboto Condensed Italics"/>
              </a:rPr>
              <a:t> </a:t>
            </a:r>
            <a:r>
              <a:rPr lang="en-US" sz="4500" dirty="0" err="1">
                <a:solidFill>
                  <a:srgbClr val="545454"/>
                </a:solidFill>
                <a:latin typeface="Roboto Condensed Italics"/>
              </a:rPr>
              <a:t>chuyện</a:t>
            </a:r>
            <a:r>
              <a:rPr lang="en-US" sz="4500" dirty="0">
                <a:solidFill>
                  <a:srgbClr val="545454"/>
                </a:solidFill>
                <a:latin typeface="Roboto Condensed Italics"/>
              </a:rPr>
              <a:t> </a:t>
            </a:r>
            <a:r>
              <a:rPr lang="en-US" sz="4500" dirty="0" err="1">
                <a:solidFill>
                  <a:srgbClr val="545454"/>
                </a:solidFill>
                <a:latin typeface="Roboto Condensed Italics"/>
              </a:rPr>
              <a:t>mơ</a:t>
            </a:r>
            <a:r>
              <a:rPr lang="en-US" sz="4500" dirty="0">
                <a:solidFill>
                  <a:srgbClr val="545454"/>
                </a:solidFill>
                <a:latin typeface="Roboto Condensed Italics"/>
              </a:rPr>
              <a:t>̉ </a:t>
            </a:r>
            <a:r>
              <a:rPr lang="en-US" sz="4500" dirty="0" err="1">
                <a:solidFill>
                  <a:srgbClr val="545454"/>
                </a:solidFill>
                <a:latin typeface="Roboto Condensed Italics"/>
              </a:rPr>
              <a:t>đầu</a:t>
            </a:r>
            <a:r>
              <a:rPr lang="en-US" sz="4500" dirty="0">
                <a:solidFill>
                  <a:srgbClr val="545454"/>
                </a:solidFill>
                <a:latin typeface="Roboto Condensed Italics"/>
              </a:rPr>
              <a:t>” -&gt; “</a:t>
            </a:r>
            <a:r>
              <a:rPr lang="en-US" sz="4500" dirty="0" err="1">
                <a:solidFill>
                  <a:srgbClr val="545454"/>
                </a:solidFill>
                <a:latin typeface="Roboto Condensed Italics"/>
              </a:rPr>
              <a:t>còn</a:t>
            </a:r>
            <a:r>
              <a:rPr lang="en-US" sz="4500" dirty="0">
                <a:solidFill>
                  <a:srgbClr val="545454"/>
                </a:solidFill>
                <a:latin typeface="Roboto Condensed Italics"/>
              </a:rPr>
              <a:t> </a:t>
            </a:r>
            <a:r>
              <a:rPr lang="en-US" sz="4500" dirty="0" err="1">
                <a:solidFill>
                  <a:srgbClr val="545454"/>
                </a:solidFill>
                <a:latin typeface="Roboto Condensed Italics"/>
              </a:rPr>
              <a:t>bóng</a:t>
            </a:r>
            <a:r>
              <a:rPr lang="en-US" sz="4500" dirty="0">
                <a:solidFill>
                  <a:srgbClr val="545454"/>
                </a:solidFill>
                <a:latin typeface="Roboto Condensed Italics"/>
              </a:rPr>
              <a:t> </a:t>
            </a:r>
            <a:r>
              <a:rPr lang="en-US" sz="4500" dirty="0" err="1">
                <a:solidFill>
                  <a:srgbClr val="545454"/>
                </a:solidFill>
                <a:latin typeface="Roboto Condensed Italics"/>
              </a:rPr>
              <a:t>quân</a:t>
            </a:r>
            <a:r>
              <a:rPr lang="en-US" sz="4500" dirty="0">
                <a:solidFill>
                  <a:srgbClr val="545454"/>
                </a:solidFill>
                <a:latin typeface="Roboto Condensed Italics"/>
              </a:rPr>
              <a:t> </a:t>
            </a:r>
            <a:r>
              <a:rPr lang="en-US" sz="4500" dirty="0" err="1">
                <a:solidFill>
                  <a:srgbClr val="545454"/>
                </a:solidFill>
                <a:latin typeface="Roboto Condensed Italics"/>
              </a:rPr>
              <a:t>Nguyên</a:t>
            </a:r>
            <a:r>
              <a:rPr lang="en-US" sz="4500" dirty="0">
                <a:solidFill>
                  <a:srgbClr val="545454"/>
                </a:solidFill>
                <a:latin typeface="Roboto Condensed Italics"/>
              </a:rPr>
              <a:t>”</a:t>
            </a:r>
            <a:r>
              <a:rPr lang="en-US" sz="4500" dirty="0">
                <a:solidFill>
                  <a:srgbClr val="545454"/>
                </a:solidFill>
                <a:latin typeface="Roboto Condensed"/>
              </a:rPr>
              <a:t>:</a:t>
            </a:r>
            <a:r>
              <a:rPr lang="en-US" sz="4500" dirty="0">
                <a:solidFill>
                  <a:srgbClr val="545454"/>
                </a:solidFill>
                <a:latin typeface="Roboto Condensed Bold"/>
              </a:rPr>
              <a:t> </a:t>
            </a:r>
            <a:r>
              <a:rPr lang="en-US" sz="4500" dirty="0" err="1">
                <a:solidFill>
                  <a:srgbClr val="545454"/>
                </a:solidFill>
                <a:latin typeface="Roboto Condensed Bold"/>
              </a:rPr>
              <a:t>Tóm</a:t>
            </a:r>
            <a:r>
              <a:rPr lang="en-US" sz="4500" dirty="0">
                <a:solidFill>
                  <a:srgbClr val="545454"/>
                </a:solidFill>
                <a:latin typeface="Roboto Condensed Bold"/>
              </a:rPr>
              <a:t> </a:t>
            </a:r>
            <a:r>
              <a:rPr lang="en-US" sz="4500" dirty="0" err="1">
                <a:solidFill>
                  <a:srgbClr val="545454"/>
                </a:solidFill>
                <a:latin typeface="Roboto Condensed Bold"/>
              </a:rPr>
              <a:t>tắt</a:t>
            </a:r>
            <a:r>
              <a:rPr lang="en-US" sz="4500" dirty="0">
                <a:solidFill>
                  <a:srgbClr val="545454"/>
                </a:solidFill>
                <a:latin typeface="Roboto Condensed Bold"/>
              </a:rPr>
              <a:t> </a:t>
            </a:r>
            <a:r>
              <a:rPr lang="en-US" sz="4500" dirty="0" err="1">
                <a:solidFill>
                  <a:srgbClr val="545454"/>
                </a:solidFill>
                <a:latin typeface="Roboto Condensed Bold"/>
              </a:rPr>
              <a:t>nội</a:t>
            </a:r>
            <a:r>
              <a:rPr lang="en-US" sz="4500" dirty="0">
                <a:solidFill>
                  <a:srgbClr val="545454"/>
                </a:solidFill>
                <a:latin typeface="Roboto Condensed Bold"/>
              </a:rPr>
              <a:t> dung </a:t>
            </a:r>
            <a:r>
              <a:rPr lang="en-US" sz="4500" dirty="0" err="1">
                <a:solidFill>
                  <a:srgbClr val="545454"/>
                </a:solidFill>
                <a:latin typeface="Roboto Condensed Bold"/>
              </a:rPr>
              <a:t>cuốn</a:t>
            </a:r>
            <a:r>
              <a:rPr lang="en-US" sz="4500" dirty="0">
                <a:solidFill>
                  <a:srgbClr val="545454"/>
                </a:solidFill>
                <a:latin typeface="Roboto Condensed Bold"/>
              </a:rPr>
              <a:t> </a:t>
            </a:r>
            <a:r>
              <a:rPr lang="en-US" sz="4500" dirty="0" err="1">
                <a:solidFill>
                  <a:srgbClr val="545454"/>
                </a:solidFill>
                <a:latin typeface="Roboto Condensed Bold"/>
              </a:rPr>
              <a:t>sách</a:t>
            </a:r>
            <a:r>
              <a:rPr lang="en-US" sz="4500" dirty="0">
                <a:solidFill>
                  <a:srgbClr val="545454"/>
                </a:solidFill>
                <a:latin typeface="Roboto Condensed Bold"/>
              </a:rPr>
              <a:t>. </a:t>
            </a:r>
          </a:p>
          <a:p>
            <a:pPr marL="971550" lvl="1" indent="-485775" algn="just">
              <a:lnSpc>
                <a:spcPts val="7334"/>
              </a:lnSpc>
              <a:buFont typeface="Arial"/>
              <a:buChar char="•"/>
            </a:pPr>
            <a:r>
              <a:rPr lang="en-US" sz="4500" dirty="0" err="1">
                <a:solidFill>
                  <a:srgbClr val="545454"/>
                </a:solidFill>
                <a:latin typeface="Roboto Condensed"/>
              </a:rPr>
              <a:t>Phần</a:t>
            </a:r>
            <a:r>
              <a:rPr lang="en-US" sz="4500" dirty="0">
                <a:solidFill>
                  <a:srgbClr val="545454"/>
                </a:solidFill>
                <a:latin typeface="Roboto Condensed"/>
              </a:rPr>
              <a:t> 3: </a:t>
            </a:r>
            <a:r>
              <a:rPr lang="en-US" sz="4500" dirty="0" err="1">
                <a:solidFill>
                  <a:srgbClr val="545454"/>
                </a:solidFill>
                <a:latin typeface="Roboto Condensed Italics"/>
              </a:rPr>
              <a:t>Còn</a:t>
            </a:r>
            <a:r>
              <a:rPr lang="en-US" sz="4500" dirty="0">
                <a:solidFill>
                  <a:srgbClr val="545454"/>
                </a:solidFill>
                <a:latin typeface="Roboto Condensed Italics"/>
              </a:rPr>
              <a:t> </a:t>
            </a:r>
            <a:r>
              <a:rPr lang="en-US" sz="4500" dirty="0" err="1">
                <a:solidFill>
                  <a:srgbClr val="545454"/>
                </a:solidFill>
                <a:latin typeface="Roboto Condensed Italics"/>
              </a:rPr>
              <a:t>lại</a:t>
            </a:r>
            <a:r>
              <a:rPr lang="en-US" sz="4500" dirty="0">
                <a:solidFill>
                  <a:srgbClr val="545454"/>
                </a:solidFill>
                <a:latin typeface="Roboto Condensed"/>
              </a:rPr>
              <a:t>:</a:t>
            </a:r>
            <a:r>
              <a:rPr lang="en-US" sz="4500" dirty="0">
                <a:solidFill>
                  <a:srgbClr val="545454"/>
                </a:solidFill>
                <a:latin typeface="Roboto Condensed Bold"/>
              </a:rPr>
              <a:t> </a:t>
            </a:r>
            <a:r>
              <a:rPr lang="en-US" sz="4500" dirty="0" err="1">
                <a:solidFill>
                  <a:srgbClr val="545454"/>
                </a:solidFill>
                <a:latin typeface="Roboto Condensed Bold"/>
              </a:rPr>
              <a:t>Đánh</a:t>
            </a:r>
            <a:r>
              <a:rPr lang="en-US" sz="4500" dirty="0">
                <a:solidFill>
                  <a:srgbClr val="545454"/>
                </a:solidFill>
                <a:latin typeface="Roboto Condensed Bold"/>
              </a:rPr>
              <a:t> </a:t>
            </a:r>
            <a:r>
              <a:rPr lang="en-US" sz="4500" dirty="0" err="1">
                <a:solidFill>
                  <a:srgbClr val="545454"/>
                </a:solidFill>
                <a:latin typeface="Roboto Condensed Bold"/>
              </a:rPr>
              <a:t>gia</a:t>
            </a:r>
            <a:r>
              <a:rPr lang="en-US" sz="4500" dirty="0">
                <a:solidFill>
                  <a:srgbClr val="545454"/>
                </a:solidFill>
                <a:latin typeface="Roboto Condensed Bold"/>
              </a:rPr>
              <a:t>́ </a:t>
            </a:r>
            <a:r>
              <a:rPr lang="en-US" sz="4500" dirty="0" err="1">
                <a:solidFill>
                  <a:srgbClr val="545454"/>
                </a:solidFill>
                <a:latin typeface="Roboto Condensed Bold"/>
              </a:rPr>
              <a:t>nghê</a:t>
            </a:r>
            <a:r>
              <a:rPr lang="en-US" sz="4500" dirty="0">
                <a:solidFill>
                  <a:srgbClr val="545454"/>
                </a:solidFill>
                <a:latin typeface="Roboto Condensed Bold"/>
              </a:rPr>
              <a:t>̣ </a:t>
            </a:r>
            <a:r>
              <a:rPr lang="en-US" sz="4500" dirty="0" err="1">
                <a:solidFill>
                  <a:srgbClr val="545454"/>
                </a:solidFill>
                <a:latin typeface="Roboto Condensed Bold"/>
              </a:rPr>
              <a:t>thuật</a:t>
            </a:r>
            <a:r>
              <a:rPr lang="en-US" sz="4500" dirty="0">
                <a:solidFill>
                  <a:srgbClr val="545454"/>
                </a:solidFill>
                <a:latin typeface="Roboto Condensed Bold"/>
              </a:rPr>
              <a:t> </a:t>
            </a:r>
            <a:r>
              <a:rPr lang="en-US" sz="4500" dirty="0" err="1">
                <a:solidFill>
                  <a:srgbClr val="545454"/>
                </a:solidFill>
                <a:latin typeface="Roboto Condensed Bold"/>
              </a:rPr>
              <a:t>cuốn</a:t>
            </a:r>
            <a:r>
              <a:rPr lang="en-US" sz="4500" dirty="0">
                <a:solidFill>
                  <a:srgbClr val="545454"/>
                </a:solidFill>
                <a:latin typeface="Roboto Condensed Bold"/>
              </a:rPr>
              <a:t> </a:t>
            </a:r>
            <a:r>
              <a:rPr lang="en-US" sz="4500" dirty="0" err="1">
                <a:solidFill>
                  <a:srgbClr val="545454"/>
                </a:solidFill>
                <a:latin typeface="Roboto Condensed Bold"/>
              </a:rPr>
              <a:t>sách</a:t>
            </a:r>
            <a:r>
              <a:rPr lang="en-US" sz="4500" dirty="0">
                <a:solidFill>
                  <a:srgbClr val="545454"/>
                </a:solidFill>
                <a:latin typeface="Roboto Condensed Bold"/>
              </a:rPr>
              <a:t> </a:t>
            </a:r>
            <a:r>
              <a:rPr lang="en-US" sz="4500" dirty="0" err="1">
                <a:solidFill>
                  <a:srgbClr val="545454"/>
                </a:solidFill>
                <a:latin typeface="Roboto Condensed Bold"/>
              </a:rPr>
              <a:t>va</a:t>
            </a:r>
            <a:r>
              <a:rPr lang="en-US" sz="4500" dirty="0">
                <a:solidFill>
                  <a:srgbClr val="545454"/>
                </a:solidFill>
                <a:latin typeface="Roboto Condensed Bold"/>
              </a:rPr>
              <a:t>̀ </a:t>
            </a:r>
            <a:r>
              <a:rPr lang="en-US" sz="4500" dirty="0" err="1">
                <a:solidFill>
                  <a:srgbClr val="545454"/>
                </a:solidFill>
                <a:latin typeface="Roboto Condensed Bold"/>
              </a:rPr>
              <a:t>khẳng</a:t>
            </a:r>
            <a:r>
              <a:rPr lang="en-US" sz="4500" dirty="0">
                <a:solidFill>
                  <a:srgbClr val="545454"/>
                </a:solidFill>
                <a:latin typeface="Roboto Condensed Bold"/>
              </a:rPr>
              <a:t> </a:t>
            </a:r>
            <a:r>
              <a:rPr lang="en-US" sz="4500" dirty="0" err="1">
                <a:solidFill>
                  <a:srgbClr val="545454"/>
                </a:solidFill>
                <a:latin typeface="Roboto Condensed Bold"/>
              </a:rPr>
              <a:t>định</a:t>
            </a:r>
            <a:r>
              <a:rPr lang="en-US" sz="4500" dirty="0">
                <a:solidFill>
                  <a:srgbClr val="545454"/>
                </a:solidFill>
                <a:latin typeface="Roboto Condensed Bold"/>
              </a:rPr>
              <a:t> </a:t>
            </a:r>
            <a:r>
              <a:rPr lang="en-US" sz="4500" dirty="0" err="1">
                <a:solidFill>
                  <a:srgbClr val="545454"/>
                </a:solidFill>
                <a:latin typeface="Roboto Condensed Bold"/>
              </a:rPr>
              <a:t>gia</a:t>
            </a:r>
            <a:r>
              <a:rPr lang="en-US" sz="4500" dirty="0">
                <a:solidFill>
                  <a:srgbClr val="545454"/>
                </a:solidFill>
                <a:latin typeface="Roboto Condensed Bold"/>
              </a:rPr>
              <a:t>́ trị </a:t>
            </a:r>
            <a:r>
              <a:rPr lang="en-US" sz="4500" dirty="0" err="1">
                <a:solidFill>
                  <a:srgbClr val="545454"/>
                </a:solidFill>
                <a:latin typeface="Roboto Condensed Bold"/>
              </a:rPr>
              <a:t>của</a:t>
            </a:r>
            <a:r>
              <a:rPr lang="en-US" sz="4500" dirty="0">
                <a:solidFill>
                  <a:srgbClr val="545454"/>
                </a:solidFill>
                <a:latin typeface="Roboto Condensed Bold"/>
              </a:rPr>
              <a:t> </a:t>
            </a:r>
            <a:r>
              <a:rPr lang="en-US" sz="4500" dirty="0" err="1">
                <a:solidFill>
                  <a:srgbClr val="545454"/>
                </a:solidFill>
                <a:latin typeface="Roboto Condensed Bold"/>
              </a:rPr>
              <a:t>cuốn</a:t>
            </a:r>
            <a:r>
              <a:rPr lang="en-US" sz="4500" dirty="0">
                <a:solidFill>
                  <a:srgbClr val="545454"/>
                </a:solidFill>
                <a:latin typeface="Roboto Condensed Bold"/>
              </a:rPr>
              <a:t> </a:t>
            </a:r>
            <a:r>
              <a:rPr lang="en-US" sz="4500" dirty="0" err="1">
                <a:solidFill>
                  <a:srgbClr val="545454"/>
                </a:solidFill>
                <a:latin typeface="Roboto Condensed Bold"/>
              </a:rPr>
              <a:t>sách</a:t>
            </a:r>
            <a:r>
              <a:rPr lang="en-US" sz="4500" dirty="0">
                <a:solidFill>
                  <a:srgbClr val="545454"/>
                </a:solidFill>
                <a:latin typeface="Roboto Condensed Bold"/>
              </a:rPr>
              <a:t>.</a:t>
            </a:r>
          </a:p>
        </p:txBody>
      </p:sp>
      <p:sp>
        <p:nvSpPr>
          <p:cNvPr id="6" name="TextBox 6"/>
          <p:cNvSpPr txBox="1"/>
          <p:nvPr/>
        </p:nvSpPr>
        <p:spPr>
          <a:xfrm>
            <a:off x="1467962" y="500029"/>
            <a:ext cx="15352075" cy="1794130"/>
          </a:xfrm>
          <a:prstGeom prst="rect">
            <a:avLst/>
          </a:prstGeom>
        </p:spPr>
        <p:txBody>
          <a:bodyPr lIns="0" tIns="0" rIns="0" bIns="0" rtlCol="0" anchor="t">
            <a:spAutoFit/>
          </a:bodyPr>
          <a:lstStyle/>
          <a:p>
            <a:pPr algn="ctr">
              <a:lnSpc>
                <a:spcPts val="7202"/>
              </a:lnSpc>
            </a:pPr>
            <a:r>
              <a:rPr lang="en-US" sz="4899">
                <a:solidFill>
                  <a:srgbClr val="528BD8"/>
                </a:solidFill>
                <a:latin typeface="#9Slide03 Arima Madurai Black"/>
              </a:rPr>
              <a:t>3.1. Đặc điểm của thể loại văn bản thông tin </a:t>
            </a:r>
          </a:p>
          <a:p>
            <a:pPr algn="ctr">
              <a:lnSpc>
                <a:spcPts val="7202"/>
              </a:lnSpc>
            </a:pPr>
            <a:r>
              <a:rPr lang="en-US" sz="4899">
                <a:solidFill>
                  <a:srgbClr val="528BD8"/>
                </a:solidFill>
                <a:latin typeface="#9Slide03 Arima Madurai Black"/>
              </a:rPr>
              <a:t>giới thiệu một cuốn sách được thể hiện trong văn bản</a:t>
            </a:r>
          </a:p>
        </p:txBody>
      </p:sp>
      <p:sp>
        <p:nvSpPr>
          <p:cNvPr id="7" name="TextBox 7"/>
          <p:cNvSpPr txBox="1"/>
          <p:nvPr/>
        </p:nvSpPr>
        <p:spPr>
          <a:xfrm>
            <a:off x="2335372" y="2521313"/>
            <a:ext cx="12669399" cy="880111"/>
          </a:xfrm>
          <a:prstGeom prst="rect">
            <a:avLst/>
          </a:prstGeom>
        </p:spPr>
        <p:txBody>
          <a:bodyPr lIns="0" tIns="0" rIns="0" bIns="0" rtlCol="0" anchor="t">
            <a:spAutoFit/>
          </a:bodyPr>
          <a:lstStyle/>
          <a:p>
            <a:pPr algn="ctr">
              <a:lnSpc>
                <a:spcPts val="7139"/>
              </a:lnSpc>
            </a:pPr>
            <a:r>
              <a:rPr lang="en-US" sz="5099" dirty="0">
                <a:solidFill>
                  <a:srgbClr val="C1272D"/>
                </a:solidFill>
                <a:latin typeface="#9Slide03 Arima Madurai Black"/>
              </a:rPr>
              <a:t> b. </a:t>
            </a:r>
            <a:r>
              <a:rPr lang="en-US" sz="5099" dirty="0" err="1">
                <a:solidFill>
                  <a:srgbClr val="C1272D"/>
                </a:solidFill>
                <a:latin typeface="#9Slide03 Arima Madurai Black"/>
              </a:rPr>
              <a:t>Bô</a:t>
            </a:r>
            <a:r>
              <a:rPr lang="en-US" sz="5099" dirty="0">
                <a:solidFill>
                  <a:srgbClr val="C1272D"/>
                </a:solidFill>
                <a:latin typeface="#9Slide03 Arima Madurai Black"/>
              </a:rPr>
              <a:t>́ </a:t>
            </a:r>
            <a:r>
              <a:rPr lang="en-US" sz="5099" dirty="0" err="1">
                <a:solidFill>
                  <a:srgbClr val="C1272D"/>
                </a:solidFill>
                <a:latin typeface="#9Slide03 Arima Madurai Black"/>
              </a:rPr>
              <a:t>cục</a:t>
            </a:r>
            <a:r>
              <a:rPr lang="en-US" sz="5099" dirty="0">
                <a:solidFill>
                  <a:srgbClr val="C1272D"/>
                </a:solidFill>
                <a:latin typeface="#9Slide03 Arima Madurai Black"/>
              </a:rPr>
              <a:t> </a:t>
            </a:r>
            <a:r>
              <a:rPr lang="en-US" sz="5099" dirty="0" err="1">
                <a:solidFill>
                  <a:srgbClr val="C1272D"/>
                </a:solidFill>
                <a:latin typeface="#9Slide03 Arima Madurai Black"/>
              </a:rPr>
              <a:t>của</a:t>
            </a:r>
            <a:r>
              <a:rPr lang="en-US" sz="5099" dirty="0">
                <a:solidFill>
                  <a:srgbClr val="C1272D"/>
                </a:solidFill>
                <a:latin typeface="#9Slide03 Arima Madurai Black"/>
              </a:rPr>
              <a:t> </a:t>
            </a:r>
            <a:r>
              <a:rPr lang="en-US" sz="5099" dirty="0" err="1">
                <a:solidFill>
                  <a:srgbClr val="C1272D"/>
                </a:solidFill>
                <a:latin typeface="#9Slide03 Arima Madurai Black"/>
              </a:rPr>
              <a:t>văn</a:t>
            </a:r>
            <a:r>
              <a:rPr lang="en-US" sz="5099" dirty="0">
                <a:solidFill>
                  <a:srgbClr val="C1272D"/>
                </a:solidFill>
                <a:latin typeface="#9Slide03 Arima Madurai Black"/>
              </a:rPr>
              <a:t> </a:t>
            </a:r>
            <a:r>
              <a:rPr lang="en-US" sz="5099" dirty="0" err="1">
                <a:solidFill>
                  <a:srgbClr val="C1272D"/>
                </a:solidFill>
                <a:latin typeface="#9Slide03 Arima Madurai Black"/>
              </a:rPr>
              <a:t>bản</a:t>
            </a:r>
            <a:r>
              <a:rPr lang="en-US" sz="5099" dirty="0">
                <a:solidFill>
                  <a:srgbClr val="C1272D"/>
                </a:solidFill>
                <a:latin typeface="#9Slide03 Arima Madurai Black"/>
              </a:rPr>
              <a:t> </a:t>
            </a:r>
          </a:p>
        </p:txBody>
      </p:sp>
      <p:sp>
        <p:nvSpPr>
          <p:cNvPr id="8" name="Freeform 8"/>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Freeform 5"/>
          <p:cNvSpPr/>
          <p:nvPr/>
        </p:nvSpPr>
        <p:spPr>
          <a:xfrm>
            <a:off x="-411691" y="3734799"/>
            <a:ext cx="3425451" cy="3568179"/>
          </a:xfrm>
          <a:custGeom>
            <a:avLst/>
            <a:gdLst/>
            <a:ahLst/>
            <a:cxnLst/>
            <a:rect l="l" t="t" r="r" b="b"/>
            <a:pathLst>
              <a:path w="3425451" h="3568179">
                <a:moveTo>
                  <a:pt x="0" y="0"/>
                </a:moveTo>
                <a:lnTo>
                  <a:pt x="3425451" y="0"/>
                </a:lnTo>
                <a:lnTo>
                  <a:pt x="3425451" y="3568179"/>
                </a:lnTo>
                <a:lnTo>
                  <a:pt x="0" y="35681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2861770" y="4348649"/>
            <a:ext cx="11776655" cy="4680769"/>
          </a:xfrm>
          <a:prstGeom prst="rect">
            <a:avLst/>
          </a:prstGeom>
        </p:spPr>
        <p:txBody>
          <a:bodyPr wrap="square" lIns="0" tIns="0" rIns="0" bIns="0" rtlCol="0" anchor="t">
            <a:spAutoFit/>
          </a:bodyPr>
          <a:lstStyle/>
          <a:p>
            <a:pPr marL="971550" lvl="1" indent="-485775" algn="just">
              <a:lnSpc>
                <a:spcPts val="7334"/>
              </a:lnSpc>
              <a:buFont typeface="Arial"/>
              <a:buChar char="•"/>
            </a:pPr>
            <a:r>
              <a:rPr lang="en-US" sz="4500" dirty="0" err="1">
                <a:solidFill>
                  <a:srgbClr val="545454"/>
                </a:solidFill>
                <a:latin typeface="Roboto Condensed"/>
              </a:rPr>
              <a:t>Cách</a:t>
            </a:r>
            <a:r>
              <a:rPr lang="en-US" sz="4500" dirty="0">
                <a:solidFill>
                  <a:srgbClr val="545454"/>
                </a:solidFill>
                <a:latin typeface="Roboto Condensed"/>
              </a:rPr>
              <a:t> </a:t>
            </a:r>
            <a:r>
              <a:rPr lang="en-US" sz="4500" dirty="0" err="1">
                <a:solidFill>
                  <a:srgbClr val="545454"/>
                </a:solidFill>
                <a:latin typeface="Roboto Condensed"/>
              </a:rPr>
              <a:t>triển</a:t>
            </a:r>
            <a:r>
              <a:rPr lang="en-US" sz="4500" dirty="0">
                <a:solidFill>
                  <a:srgbClr val="545454"/>
                </a:solidFill>
                <a:latin typeface="Roboto Condensed"/>
              </a:rPr>
              <a:t> </a:t>
            </a:r>
            <a:r>
              <a:rPr lang="en-US" sz="4500" dirty="0" err="1">
                <a:solidFill>
                  <a:srgbClr val="545454"/>
                </a:solidFill>
                <a:latin typeface="Roboto Condensed"/>
              </a:rPr>
              <a:t>khai</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Tư</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khái</a:t>
            </a:r>
            <a:r>
              <a:rPr lang="en-US" sz="4500" dirty="0">
                <a:solidFill>
                  <a:srgbClr val="545454"/>
                </a:solidFill>
                <a:latin typeface="Roboto Condensed"/>
              </a:rPr>
              <a:t> </a:t>
            </a:r>
            <a:r>
              <a:rPr lang="en-US" sz="4500" dirty="0" err="1">
                <a:solidFill>
                  <a:srgbClr val="545454"/>
                </a:solidFill>
                <a:latin typeface="Roboto Condensed"/>
              </a:rPr>
              <a:t>quát</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gia</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phẩm</a:t>
            </a:r>
            <a:r>
              <a:rPr lang="en-US" sz="4500" dirty="0">
                <a:solidFill>
                  <a:srgbClr val="545454"/>
                </a:solidFill>
                <a:latin typeface="Roboto Condensed"/>
              </a:rPr>
              <a:t> </a:t>
            </a:r>
            <a:r>
              <a:rPr lang="en-US" sz="4500" dirty="0" err="1">
                <a:solidFill>
                  <a:srgbClr val="545454"/>
                </a:solidFill>
                <a:latin typeface="Roboto Condensed"/>
              </a:rPr>
              <a:t>đến</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cụ </a:t>
            </a:r>
            <a:r>
              <a:rPr lang="en-US" sz="4500" dirty="0" err="1">
                <a:solidFill>
                  <a:srgbClr val="545454"/>
                </a:solidFill>
                <a:latin typeface="Roboto Condensed"/>
              </a:rPr>
              <a:t>thê</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nội</a:t>
            </a:r>
            <a:r>
              <a:rPr lang="en-US" sz="4500" dirty="0">
                <a:solidFill>
                  <a:srgbClr val="545454"/>
                </a:solidFill>
                <a:latin typeface="Roboto Condensed"/>
              </a:rPr>
              <a:t> dung, </a:t>
            </a:r>
            <a:r>
              <a:rPr lang="en-US" sz="4500" dirty="0" err="1">
                <a:solidFill>
                  <a:srgbClr val="545454"/>
                </a:solidFill>
                <a:latin typeface="Roboto Condensed"/>
              </a:rPr>
              <a:t>hình</a:t>
            </a:r>
            <a:r>
              <a:rPr lang="en-US" sz="4500" dirty="0">
                <a:solidFill>
                  <a:srgbClr val="545454"/>
                </a:solidFill>
                <a:latin typeface="Roboto Condensed"/>
              </a:rPr>
              <a:t> </a:t>
            </a:r>
            <a:r>
              <a:rPr lang="en-US" sz="4500" dirty="0" err="1">
                <a:solidFill>
                  <a:srgbClr val="545454"/>
                </a:solidFill>
                <a:latin typeface="Roboto Condensed"/>
              </a:rPr>
              <a:t>thức</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cuốn</a:t>
            </a:r>
            <a:r>
              <a:rPr lang="en-US" sz="4500" dirty="0">
                <a:solidFill>
                  <a:srgbClr val="545454"/>
                </a:solidFill>
                <a:latin typeface="Roboto Condensed"/>
              </a:rPr>
              <a:t> </a:t>
            </a:r>
            <a:r>
              <a:rPr lang="en-US" sz="4500" dirty="0" err="1">
                <a:solidFill>
                  <a:srgbClr val="545454"/>
                </a:solidFill>
                <a:latin typeface="Roboto Condensed"/>
              </a:rPr>
              <a:t>sách</a:t>
            </a:r>
            <a:r>
              <a:rPr lang="en-US" sz="4500" dirty="0">
                <a:solidFill>
                  <a:srgbClr val="545454"/>
                </a:solidFill>
                <a:latin typeface="Roboto Condensed"/>
              </a:rPr>
              <a:t>.</a:t>
            </a:r>
          </a:p>
          <a:p>
            <a:pPr marL="971550" lvl="1" indent="-485775" algn="just">
              <a:lnSpc>
                <a:spcPts val="7334"/>
              </a:lnSpc>
              <a:buFont typeface="Arial"/>
              <a:buChar char="•"/>
            </a:pPr>
            <a:r>
              <a:rPr lang="en-US" sz="4500" dirty="0" err="1">
                <a:solidFill>
                  <a:srgbClr val="545454"/>
                </a:solidFill>
                <a:latin typeface="Roboto Condensed"/>
              </a:rPr>
              <a:t>Trình</a:t>
            </a:r>
            <a:r>
              <a:rPr lang="en-US" sz="4500" dirty="0">
                <a:solidFill>
                  <a:srgbClr val="545454"/>
                </a:solidFill>
                <a:latin typeface="Roboto Condensed"/>
              </a:rPr>
              <a:t> </a:t>
            </a:r>
            <a:r>
              <a:rPr lang="en-US" sz="4500" dirty="0" err="1">
                <a:solidFill>
                  <a:srgbClr val="545454"/>
                </a:solidFill>
                <a:latin typeface="Roboto Condensed"/>
              </a:rPr>
              <a:t>tư</a:t>
            </a:r>
            <a:r>
              <a:rPr lang="en-US" sz="4500" dirty="0">
                <a:solidFill>
                  <a:srgbClr val="545454"/>
                </a:solidFill>
                <a:latin typeface="Roboto Condensed"/>
              </a:rPr>
              <a:t>̣ </a:t>
            </a:r>
            <a:r>
              <a:rPr lang="en-US" sz="4500" dirty="0" err="1">
                <a:solidFill>
                  <a:srgbClr val="545454"/>
                </a:solidFill>
                <a:latin typeface="Roboto Condensed"/>
              </a:rPr>
              <a:t>hợp</a:t>
            </a:r>
            <a:r>
              <a:rPr lang="en-US" sz="4500" dirty="0">
                <a:solidFill>
                  <a:srgbClr val="545454"/>
                </a:solidFill>
                <a:latin typeface="Roboto Condensed"/>
              </a:rPr>
              <a:t> lí, </a:t>
            </a:r>
            <a:r>
              <a:rPr lang="en-US" sz="4500" dirty="0" err="1">
                <a:solidFill>
                  <a:srgbClr val="545454"/>
                </a:solidFill>
                <a:latin typeface="Roboto Condensed"/>
              </a:rPr>
              <a:t>thuyết</a:t>
            </a:r>
            <a:r>
              <a:rPr lang="en-US" sz="4500" dirty="0">
                <a:solidFill>
                  <a:srgbClr val="545454"/>
                </a:solidFill>
                <a:latin typeface="Roboto Condensed"/>
              </a:rPr>
              <a:t> </a:t>
            </a:r>
            <a:r>
              <a:rPr lang="en-US" sz="4500" dirty="0" err="1">
                <a:solidFill>
                  <a:srgbClr val="545454"/>
                </a:solidFill>
                <a:latin typeface="Roboto Condensed"/>
              </a:rPr>
              <a:t>phục</a:t>
            </a:r>
            <a:r>
              <a:rPr lang="en-US" sz="4500" dirty="0">
                <a:solidFill>
                  <a:srgbClr val="545454"/>
                </a:solidFill>
                <a:latin typeface="Roboto Condensed"/>
              </a:rPr>
              <a:t>, </a:t>
            </a:r>
            <a:r>
              <a:rPr lang="en-US" sz="4500" dirty="0" err="1">
                <a:solidFill>
                  <a:srgbClr val="545454"/>
                </a:solidFill>
                <a:latin typeface="Roboto Condensed"/>
              </a:rPr>
              <a:t>phu</a:t>
            </a:r>
            <a:r>
              <a:rPr lang="en-US" sz="4500" dirty="0">
                <a:solidFill>
                  <a:srgbClr val="545454"/>
                </a:solidFill>
                <a:latin typeface="Roboto Condensed"/>
              </a:rPr>
              <a:t>̀ </a:t>
            </a:r>
            <a:r>
              <a:rPr lang="en-US" sz="4500" dirty="0" err="1">
                <a:solidFill>
                  <a:srgbClr val="545454"/>
                </a:solidFill>
                <a:latin typeface="Roboto Condensed"/>
              </a:rPr>
              <a:t>hợp</a:t>
            </a:r>
            <a:r>
              <a:rPr lang="en-US" sz="4500" dirty="0">
                <a:solidFill>
                  <a:srgbClr val="545454"/>
                </a:solidFill>
                <a:latin typeface="Roboto Condensed"/>
              </a:rPr>
              <a:t> </a:t>
            </a:r>
            <a:r>
              <a:rPr lang="en-US" sz="4500" dirty="0" err="1">
                <a:solidFill>
                  <a:srgbClr val="545454"/>
                </a:solidFill>
                <a:latin typeface="Roboto Condensed"/>
              </a:rPr>
              <a:t>với</a:t>
            </a:r>
            <a:r>
              <a:rPr lang="en-US" sz="4500" dirty="0">
                <a:solidFill>
                  <a:srgbClr val="545454"/>
                </a:solidFill>
                <a:latin typeface="Roboto Condensed"/>
              </a:rPr>
              <a:t> </a:t>
            </a:r>
            <a:r>
              <a:rPr lang="en-US" sz="4500" dirty="0" err="1">
                <a:solidFill>
                  <a:srgbClr val="545454"/>
                </a:solidFill>
                <a:latin typeface="Roboto Condensed"/>
              </a:rPr>
              <a:t>sư</a:t>
            </a:r>
            <a:r>
              <a:rPr lang="en-US" sz="4500" dirty="0">
                <a:solidFill>
                  <a:srgbClr val="545454"/>
                </a:solidFill>
                <a:latin typeface="Roboto Condensed"/>
              </a:rPr>
              <a:t>̣ </a:t>
            </a:r>
            <a:r>
              <a:rPr lang="en-US" sz="4500" dirty="0" err="1">
                <a:solidFill>
                  <a:srgbClr val="545454"/>
                </a:solidFill>
                <a:latin typeface="Roboto Condensed"/>
              </a:rPr>
              <a:t>tiếp</a:t>
            </a:r>
            <a:r>
              <a:rPr lang="en-US" sz="4500" dirty="0">
                <a:solidFill>
                  <a:srgbClr val="545454"/>
                </a:solidFill>
                <a:latin typeface="Roboto Condensed"/>
              </a:rPr>
              <a:t> </a:t>
            </a:r>
            <a:r>
              <a:rPr lang="en-US" sz="4500" dirty="0" err="1">
                <a:solidFill>
                  <a:srgbClr val="545454"/>
                </a:solidFill>
                <a:latin typeface="Roboto Condensed"/>
              </a:rPr>
              <a:t>nhận</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người</a:t>
            </a:r>
            <a:r>
              <a:rPr lang="en-US" sz="4500" dirty="0">
                <a:solidFill>
                  <a:srgbClr val="545454"/>
                </a:solidFill>
                <a:latin typeface="Roboto Condensed"/>
              </a:rPr>
              <a:t> </a:t>
            </a:r>
            <a:r>
              <a:rPr lang="en-US" sz="4500" dirty="0" err="1">
                <a:solidFill>
                  <a:srgbClr val="545454"/>
                </a:solidFill>
                <a:latin typeface="Roboto Condensed"/>
              </a:rPr>
              <a:t>đọc</a:t>
            </a:r>
            <a:r>
              <a:rPr lang="en-US" sz="4500" dirty="0">
                <a:solidFill>
                  <a:srgbClr val="545454"/>
                </a:solidFill>
                <a:latin typeface="Roboto Condensed"/>
              </a:rPr>
              <a:t>.</a:t>
            </a:r>
          </a:p>
        </p:txBody>
      </p:sp>
      <p:sp>
        <p:nvSpPr>
          <p:cNvPr id="7" name="TextBox 7"/>
          <p:cNvSpPr txBox="1"/>
          <p:nvPr/>
        </p:nvSpPr>
        <p:spPr>
          <a:xfrm>
            <a:off x="1467962" y="500029"/>
            <a:ext cx="15352075" cy="1794130"/>
          </a:xfrm>
          <a:prstGeom prst="rect">
            <a:avLst/>
          </a:prstGeom>
        </p:spPr>
        <p:txBody>
          <a:bodyPr lIns="0" tIns="0" rIns="0" bIns="0" rtlCol="0" anchor="t">
            <a:spAutoFit/>
          </a:bodyPr>
          <a:lstStyle/>
          <a:p>
            <a:pPr algn="ctr">
              <a:lnSpc>
                <a:spcPts val="7202"/>
              </a:lnSpc>
            </a:pPr>
            <a:r>
              <a:rPr lang="en-US" sz="4899">
                <a:solidFill>
                  <a:srgbClr val="528BD8"/>
                </a:solidFill>
                <a:latin typeface="#9Slide03 Arima Madurai Black"/>
              </a:rPr>
              <a:t>3.1. Đặc điểm của thể loại văn bản thông tin </a:t>
            </a:r>
          </a:p>
          <a:p>
            <a:pPr algn="ctr">
              <a:lnSpc>
                <a:spcPts val="7202"/>
              </a:lnSpc>
            </a:pPr>
            <a:r>
              <a:rPr lang="en-US" sz="4899">
                <a:solidFill>
                  <a:srgbClr val="528BD8"/>
                </a:solidFill>
                <a:latin typeface="#9Slide03 Arima Madurai Black"/>
              </a:rPr>
              <a:t>giới thiệu một cuốn sách được thể hiện trong văn bản</a:t>
            </a:r>
          </a:p>
        </p:txBody>
      </p:sp>
      <p:sp>
        <p:nvSpPr>
          <p:cNvPr id="8" name="TextBox 8"/>
          <p:cNvSpPr txBox="1"/>
          <p:nvPr/>
        </p:nvSpPr>
        <p:spPr>
          <a:xfrm>
            <a:off x="1969026" y="2928974"/>
            <a:ext cx="12669399" cy="880111"/>
          </a:xfrm>
          <a:prstGeom prst="rect">
            <a:avLst/>
          </a:prstGeom>
        </p:spPr>
        <p:txBody>
          <a:bodyPr lIns="0" tIns="0" rIns="0" bIns="0" rtlCol="0" anchor="t">
            <a:spAutoFit/>
          </a:bodyPr>
          <a:lstStyle/>
          <a:p>
            <a:pPr algn="ctr">
              <a:lnSpc>
                <a:spcPts val="7139"/>
              </a:lnSpc>
            </a:pPr>
            <a:r>
              <a:rPr lang="en-US" sz="5099" dirty="0">
                <a:solidFill>
                  <a:srgbClr val="C1272D"/>
                </a:solidFill>
                <a:latin typeface="#9Slide03 Arima Madurai Black"/>
              </a:rPr>
              <a:t> b. </a:t>
            </a:r>
            <a:r>
              <a:rPr lang="en-US" sz="5099" dirty="0" err="1">
                <a:solidFill>
                  <a:srgbClr val="C1272D"/>
                </a:solidFill>
                <a:latin typeface="#9Slide03 Arima Madurai Black"/>
              </a:rPr>
              <a:t>Bô</a:t>
            </a:r>
            <a:r>
              <a:rPr lang="en-US" sz="5099" dirty="0">
                <a:solidFill>
                  <a:srgbClr val="C1272D"/>
                </a:solidFill>
                <a:latin typeface="#9Slide03 Arima Madurai Black"/>
              </a:rPr>
              <a:t>́ </a:t>
            </a:r>
            <a:r>
              <a:rPr lang="en-US" sz="5099" dirty="0" err="1">
                <a:solidFill>
                  <a:srgbClr val="C1272D"/>
                </a:solidFill>
                <a:latin typeface="#9Slide03 Arima Madurai Black"/>
              </a:rPr>
              <a:t>cục</a:t>
            </a:r>
            <a:r>
              <a:rPr lang="en-US" sz="5099" dirty="0">
                <a:solidFill>
                  <a:srgbClr val="C1272D"/>
                </a:solidFill>
                <a:latin typeface="#9Slide03 Arima Madurai Black"/>
              </a:rPr>
              <a:t> </a:t>
            </a:r>
            <a:r>
              <a:rPr lang="en-US" sz="5099" dirty="0" err="1">
                <a:solidFill>
                  <a:srgbClr val="C1272D"/>
                </a:solidFill>
                <a:latin typeface="#9Slide03 Arima Madurai Black"/>
              </a:rPr>
              <a:t>của</a:t>
            </a:r>
            <a:r>
              <a:rPr lang="en-US" sz="5099" dirty="0">
                <a:solidFill>
                  <a:srgbClr val="C1272D"/>
                </a:solidFill>
                <a:latin typeface="#9Slide03 Arima Madurai Black"/>
              </a:rPr>
              <a:t> </a:t>
            </a:r>
            <a:r>
              <a:rPr lang="en-US" sz="5099" dirty="0" err="1">
                <a:solidFill>
                  <a:srgbClr val="C1272D"/>
                </a:solidFill>
                <a:latin typeface="#9Slide03 Arima Madurai Black"/>
              </a:rPr>
              <a:t>văn</a:t>
            </a:r>
            <a:r>
              <a:rPr lang="en-US" sz="5099" dirty="0">
                <a:solidFill>
                  <a:srgbClr val="C1272D"/>
                </a:solidFill>
                <a:latin typeface="#9Slide03 Arima Madurai Black"/>
              </a:rPr>
              <a:t> </a:t>
            </a:r>
            <a:r>
              <a:rPr lang="en-US" sz="5099" dirty="0" err="1">
                <a:solidFill>
                  <a:srgbClr val="C1272D"/>
                </a:solidFill>
                <a:latin typeface="#9Slide03 Arima Madurai Black"/>
              </a:rPr>
              <a:t>bản</a:t>
            </a:r>
            <a:r>
              <a:rPr lang="en-US" sz="5099" dirty="0">
                <a:solidFill>
                  <a:srgbClr val="C1272D"/>
                </a:solidFill>
                <a:latin typeface="#9Slide03 Arima Madurai Black"/>
              </a:rPr>
              <a:t> </a:t>
            </a:r>
          </a:p>
        </p:txBody>
      </p:sp>
      <p:sp>
        <p:nvSpPr>
          <p:cNvPr id="9" name="Freeform 9"/>
          <p:cNvSpPr/>
          <p:nvPr/>
        </p:nvSpPr>
        <p:spPr>
          <a:xfrm>
            <a:off x="15821692" y="6735614"/>
            <a:ext cx="2875216" cy="4114800"/>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Freeform 5"/>
          <p:cNvSpPr/>
          <p:nvPr/>
        </p:nvSpPr>
        <p:spPr>
          <a:xfrm>
            <a:off x="1188998" y="4982419"/>
            <a:ext cx="578619" cy="334152"/>
          </a:xfrm>
          <a:custGeom>
            <a:avLst/>
            <a:gdLst/>
            <a:ahLst/>
            <a:cxnLst/>
            <a:rect l="l" t="t" r="r" b="b"/>
            <a:pathLst>
              <a:path w="578619" h="334152">
                <a:moveTo>
                  <a:pt x="0" y="0"/>
                </a:moveTo>
                <a:lnTo>
                  <a:pt x="578619" y="0"/>
                </a:lnTo>
                <a:lnTo>
                  <a:pt x="578619" y="334153"/>
                </a:lnTo>
                <a:lnTo>
                  <a:pt x="0" y="334153"/>
                </a:lnTo>
                <a:lnTo>
                  <a:pt x="0" y="0"/>
                </a:lnTo>
                <a:close/>
              </a:path>
            </a:pathLst>
          </a:custGeom>
          <a:blipFill>
            <a:blip r:embed="rId6"/>
            <a:stretch>
              <a:fillRect/>
            </a:stretch>
          </a:blipFill>
        </p:spPr>
      </p:sp>
      <p:sp>
        <p:nvSpPr>
          <p:cNvPr id="6" name="Freeform 6"/>
          <p:cNvSpPr/>
          <p:nvPr/>
        </p:nvSpPr>
        <p:spPr>
          <a:xfrm>
            <a:off x="1178653" y="6610806"/>
            <a:ext cx="578619" cy="334152"/>
          </a:xfrm>
          <a:custGeom>
            <a:avLst/>
            <a:gdLst/>
            <a:ahLst/>
            <a:cxnLst/>
            <a:rect l="l" t="t" r="r" b="b"/>
            <a:pathLst>
              <a:path w="578619" h="334152">
                <a:moveTo>
                  <a:pt x="0" y="0"/>
                </a:moveTo>
                <a:lnTo>
                  <a:pt x="578619" y="0"/>
                </a:lnTo>
                <a:lnTo>
                  <a:pt x="578619" y="334152"/>
                </a:lnTo>
                <a:lnTo>
                  <a:pt x="0" y="334152"/>
                </a:lnTo>
                <a:lnTo>
                  <a:pt x="0" y="0"/>
                </a:lnTo>
                <a:close/>
              </a:path>
            </a:pathLst>
          </a:custGeom>
          <a:blipFill>
            <a:blip r:embed="rId6"/>
            <a:stretch>
              <a:fillRect/>
            </a:stretch>
          </a:blipFill>
        </p:spPr>
      </p:sp>
      <p:sp>
        <p:nvSpPr>
          <p:cNvPr id="7" name="Freeform 7"/>
          <p:cNvSpPr/>
          <p:nvPr/>
        </p:nvSpPr>
        <p:spPr>
          <a:xfrm rot="915893">
            <a:off x="12877046" y="2952827"/>
            <a:ext cx="4538301" cy="6302550"/>
          </a:xfrm>
          <a:custGeom>
            <a:avLst/>
            <a:gdLst/>
            <a:ahLst/>
            <a:cxnLst/>
            <a:rect l="l" t="t" r="r" b="b"/>
            <a:pathLst>
              <a:path w="4538301" h="6302550">
                <a:moveTo>
                  <a:pt x="0" y="0"/>
                </a:moveTo>
                <a:lnTo>
                  <a:pt x="4538301" y="0"/>
                </a:lnTo>
                <a:lnTo>
                  <a:pt x="4538301" y="6302550"/>
                </a:lnTo>
                <a:lnTo>
                  <a:pt x="0" y="6302550"/>
                </a:lnTo>
                <a:lnTo>
                  <a:pt x="0" y="0"/>
                </a:lnTo>
                <a:close/>
              </a:path>
            </a:pathLst>
          </a:custGeom>
          <a:blipFill>
            <a:blip r:embed="rId7"/>
            <a:stretch>
              <a:fillRect l="-19437" r="-19437"/>
            </a:stretch>
          </a:blipFill>
        </p:spPr>
      </p:sp>
      <p:sp>
        <p:nvSpPr>
          <p:cNvPr id="8" name="TextBox 8"/>
          <p:cNvSpPr txBox="1"/>
          <p:nvPr/>
        </p:nvSpPr>
        <p:spPr>
          <a:xfrm>
            <a:off x="3809772" y="3388611"/>
            <a:ext cx="8530330" cy="897255"/>
          </a:xfrm>
          <a:prstGeom prst="rect">
            <a:avLst/>
          </a:prstGeom>
        </p:spPr>
        <p:txBody>
          <a:bodyPr lIns="0" tIns="0" rIns="0" bIns="0" rtlCol="0" anchor="t">
            <a:spAutoFit/>
          </a:bodyPr>
          <a:lstStyle/>
          <a:p>
            <a:pPr algn="just">
              <a:lnSpc>
                <a:spcPts val="7559"/>
              </a:lnSpc>
            </a:pPr>
            <a:r>
              <a:rPr lang="en-US" sz="4500" spc="225" dirty="0">
                <a:solidFill>
                  <a:srgbClr val="545454"/>
                </a:solidFill>
                <a:latin typeface="Roboto Condensed Bold"/>
              </a:rPr>
              <a:t> </a:t>
            </a:r>
            <a:r>
              <a:rPr lang="en-US" sz="4500" spc="225" dirty="0" err="1">
                <a:solidFill>
                  <a:srgbClr val="545454"/>
                </a:solidFill>
                <a:latin typeface="Roboto Condensed Bold"/>
              </a:rPr>
              <a:t>Hình</a:t>
            </a:r>
            <a:r>
              <a:rPr lang="en-US" sz="4500" spc="225" dirty="0">
                <a:solidFill>
                  <a:srgbClr val="545454"/>
                </a:solidFill>
                <a:latin typeface="Roboto Condensed Bold"/>
              </a:rPr>
              <a:t> </a:t>
            </a:r>
            <a:r>
              <a:rPr lang="en-US" sz="4500" spc="225" dirty="0" err="1">
                <a:solidFill>
                  <a:srgbClr val="545454"/>
                </a:solidFill>
                <a:latin typeface="Roboto Condensed Bold"/>
              </a:rPr>
              <a:t>ảnh</a:t>
            </a:r>
            <a:r>
              <a:rPr lang="en-US" sz="4500" spc="225" dirty="0">
                <a:solidFill>
                  <a:srgbClr val="545454"/>
                </a:solidFill>
                <a:latin typeface="Roboto Condensed Bold"/>
              </a:rPr>
              <a:t> </a:t>
            </a:r>
            <a:r>
              <a:rPr lang="en-US" sz="4500" spc="225" dirty="0" err="1">
                <a:solidFill>
                  <a:srgbClr val="545454"/>
                </a:solidFill>
                <a:latin typeface="Roboto Condensed Bold"/>
              </a:rPr>
              <a:t>trang</a:t>
            </a:r>
            <a:r>
              <a:rPr lang="en-US" sz="4500" spc="225" dirty="0">
                <a:solidFill>
                  <a:srgbClr val="545454"/>
                </a:solidFill>
                <a:latin typeface="Roboto Condensed Bold"/>
              </a:rPr>
              <a:t> </a:t>
            </a:r>
            <a:r>
              <a:rPr lang="en-US" sz="4500" spc="225" dirty="0" err="1">
                <a:solidFill>
                  <a:srgbClr val="545454"/>
                </a:solidFill>
                <a:latin typeface="Roboto Condensed Bold"/>
              </a:rPr>
              <a:t>bìa</a:t>
            </a:r>
            <a:r>
              <a:rPr lang="en-US" sz="4500" spc="225" dirty="0">
                <a:solidFill>
                  <a:srgbClr val="545454"/>
                </a:solidFill>
                <a:latin typeface="Roboto Condensed Bold"/>
              </a:rPr>
              <a:t> </a:t>
            </a:r>
            <a:r>
              <a:rPr lang="en-US" sz="4500" spc="225" dirty="0" err="1">
                <a:solidFill>
                  <a:srgbClr val="545454"/>
                </a:solidFill>
                <a:latin typeface="Roboto Condensed Bold"/>
              </a:rPr>
              <a:t>cuốn</a:t>
            </a:r>
            <a:r>
              <a:rPr lang="en-US" sz="4500" spc="225" dirty="0">
                <a:solidFill>
                  <a:srgbClr val="545454"/>
                </a:solidFill>
                <a:latin typeface="Roboto Condensed Bold"/>
              </a:rPr>
              <a:t> </a:t>
            </a:r>
            <a:r>
              <a:rPr lang="en-US" sz="4500" spc="225" dirty="0" err="1">
                <a:solidFill>
                  <a:srgbClr val="545454"/>
                </a:solidFill>
                <a:latin typeface="Roboto Condensed Bold"/>
              </a:rPr>
              <a:t>sách</a:t>
            </a:r>
            <a:endParaRPr lang="en-US" sz="4500" spc="225" dirty="0">
              <a:solidFill>
                <a:srgbClr val="545454"/>
              </a:solidFill>
              <a:latin typeface="Roboto Condensed Bold"/>
            </a:endParaRPr>
          </a:p>
        </p:txBody>
      </p:sp>
      <p:sp>
        <p:nvSpPr>
          <p:cNvPr id="9" name="TextBox 9"/>
          <p:cNvSpPr txBox="1"/>
          <p:nvPr/>
        </p:nvSpPr>
        <p:spPr>
          <a:xfrm>
            <a:off x="1478308" y="306682"/>
            <a:ext cx="15352075" cy="1794130"/>
          </a:xfrm>
          <a:prstGeom prst="rect">
            <a:avLst/>
          </a:prstGeom>
        </p:spPr>
        <p:txBody>
          <a:bodyPr lIns="0" tIns="0" rIns="0" bIns="0" rtlCol="0" anchor="t">
            <a:spAutoFit/>
          </a:bodyPr>
          <a:lstStyle/>
          <a:p>
            <a:pPr algn="ctr">
              <a:lnSpc>
                <a:spcPts val="7202"/>
              </a:lnSpc>
            </a:pPr>
            <a:r>
              <a:rPr lang="en-US" sz="4899">
                <a:solidFill>
                  <a:srgbClr val="528BD8"/>
                </a:solidFill>
                <a:latin typeface="#9Slide03 Arima Madurai Black"/>
              </a:rPr>
              <a:t>3.1. Đặc điểm của thể loại văn bản thông tin </a:t>
            </a:r>
          </a:p>
          <a:p>
            <a:pPr algn="ctr">
              <a:lnSpc>
                <a:spcPts val="7202"/>
              </a:lnSpc>
            </a:pPr>
            <a:r>
              <a:rPr lang="en-US" sz="4899">
                <a:solidFill>
                  <a:srgbClr val="528BD8"/>
                </a:solidFill>
                <a:latin typeface="#9Slide03 Arima Madurai Black"/>
              </a:rPr>
              <a:t>giới thiệu một cuốn sách được thể hiện trong văn bản.</a:t>
            </a:r>
          </a:p>
        </p:txBody>
      </p:sp>
      <p:sp>
        <p:nvSpPr>
          <p:cNvPr id="10" name="TextBox 10"/>
          <p:cNvSpPr txBox="1"/>
          <p:nvPr/>
        </p:nvSpPr>
        <p:spPr>
          <a:xfrm>
            <a:off x="1478308" y="2361806"/>
            <a:ext cx="12669399" cy="880111"/>
          </a:xfrm>
          <a:prstGeom prst="rect">
            <a:avLst/>
          </a:prstGeom>
        </p:spPr>
        <p:txBody>
          <a:bodyPr lIns="0" tIns="0" rIns="0" bIns="0" rtlCol="0" anchor="t">
            <a:spAutoFit/>
          </a:bodyPr>
          <a:lstStyle/>
          <a:p>
            <a:pPr algn="ctr">
              <a:lnSpc>
                <a:spcPts val="7139"/>
              </a:lnSpc>
            </a:pPr>
            <a:r>
              <a:rPr lang="en-US" sz="5099" dirty="0">
                <a:solidFill>
                  <a:srgbClr val="C1272D"/>
                </a:solidFill>
                <a:latin typeface="#9Slide03 Arima Madurai Black"/>
              </a:rPr>
              <a:t>c. </a:t>
            </a:r>
            <a:r>
              <a:rPr lang="en-US" sz="5099" dirty="0" err="1">
                <a:solidFill>
                  <a:srgbClr val="C1272D"/>
                </a:solidFill>
                <a:latin typeface="#9Slide03 Arima Madurai Black"/>
              </a:rPr>
              <a:t>Các</a:t>
            </a:r>
            <a:r>
              <a:rPr lang="en-US" sz="5099" dirty="0">
                <a:solidFill>
                  <a:srgbClr val="C1272D"/>
                </a:solidFill>
                <a:latin typeface="#9Slide03 Arima Madurai Black"/>
              </a:rPr>
              <a:t> </a:t>
            </a:r>
            <a:r>
              <a:rPr lang="en-US" sz="5099" dirty="0" err="1">
                <a:solidFill>
                  <a:srgbClr val="C1272D"/>
                </a:solidFill>
                <a:latin typeface="#9Slide03 Arima Madurai Black"/>
              </a:rPr>
              <a:t>phương</a:t>
            </a:r>
            <a:r>
              <a:rPr lang="en-US" sz="5099" dirty="0">
                <a:solidFill>
                  <a:srgbClr val="C1272D"/>
                </a:solidFill>
                <a:latin typeface="#9Slide03 Arima Madurai Black"/>
              </a:rPr>
              <a:t> </a:t>
            </a:r>
            <a:r>
              <a:rPr lang="en-US" sz="5099" dirty="0" err="1">
                <a:solidFill>
                  <a:srgbClr val="C1272D"/>
                </a:solidFill>
                <a:latin typeface="#9Slide03 Arima Madurai Black"/>
              </a:rPr>
              <a:t>tiện</a:t>
            </a:r>
            <a:r>
              <a:rPr lang="en-US" sz="5099" dirty="0">
                <a:solidFill>
                  <a:srgbClr val="C1272D"/>
                </a:solidFill>
                <a:latin typeface="#9Slide03 Arima Madurai Black"/>
              </a:rPr>
              <a:t> phi </a:t>
            </a:r>
            <a:r>
              <a:rPr lang="en-US" sz="5099" dirty="0" err="1">
                <a:solidFill>
                  <a:srgbClr val="C1272D"/>
                </a:solidFill>
                <a:latin typeface="#9Slide03 Arima Madurai Black"/>
              </a:rPr>
              <a:t>ngôn</a:t>
            </a:r>
            <a:r>
              <a:rPr lang="en-US" sz="5099" dirty="0">
                <a:solidFill>
                  <a:srgbClr val="C1272D"/>
                </a:solidFill>
                <a:latin typeface="#9Slide03 Arima Madurai Black"/>
              </a:rPr>
              <a:t> </a:t>
            </a:r>
            <a:r>
              <a:rPr lang="en-US" sz="5099" dirty="0" err="1">
                <a:solidFill>
                  <a:srgbClr val="C1272D"/>
                </a:solidFill>
                <a:latin typeface="#9Slide03 Arima Madurai Black"/>
              </a:rPr>
              <a:t>ngư</a:t>
            </a:r>
            <a:r>
              <a:rPr lang="en-US" sz="5099" dirty="0">
                <a:solidFill>
                  <a:srgbClr val="C1272D"/>
                </a:solidFill>
                <a:latin typeface="#9Slide03 Arima Madurai Black"/>
              </a:rPr>
              <a:t>̃ </a:t>
            </a:r>
          </a:p>
        </p:txBody>
      </p:sp>
      <p:sp>
        <p:nvSpPr>
          <p:cNvPr id="11" name="TextBox 11"/>
          <p:cNvSpPr txBox="1"/>
          <p:nvPr/>
        </p:nvSpPr>
        <p:spPr>
          <a:xfrm>
            <a:off x="2072764" y="4679972"/>
            <a:ext cx="10267338" cy="1545590"/>
          </a:xfrm>
          <a:prstGeom prst="rect">
            <a:avLst/>
          </a:prstGeom>
        </p:spPr>
        <p:txBody>
          <a:bodyPr lIns="0" tIns="0" rIns="0" bIns="0" rtlCol="0" anchor="t">
            <a:spAutoFit/>
          </a:bodyPr>
          <a:lstStyle/>
          <a:p>
            <a:pPr algn="just">
              <a:lnSpc>
                <a:spcPts val="6160"/>
              </a:lnSpc>
            </a:pPr>
            <a:r>
              <a:rPr lang="en-US" sz="4400" dirty="0">
                <a:solidFill>
                  <a:srgbClr val="545454"/>
                </a:solidFill>
                <a:latin typeface="Roboto Condensed"/>
              </a:rPr>
              <a:t>Minh </a:t>
            </a:r>
            <a:r>
              <a:rPr lang="en-US" sz="4400" dirty="0" err="1">
                <a:solidFill>
                  <a:srgbClr val="545454"/>
                </a:solidFill>
                <a:latin typeface="Roboto Condensed"/>
              </a:rPr>
              <a:t>họa</a:t>
            </a:r>
            <a:r>
              <a:rPr lang="en-US" sz="4400" dirty="0">
                <a:solidFill>
                  <a:srgbClr val="545454"/>
                </a:solidFill>
                <a:latin typeface="Roboto Condensed"/>
              </a:rPr>
              <a:t> </a:t>
            </a:r>
            <a:r>
              <a:rPr lang="en-US" sz="4400" dirty="0" err="1">
                <a:solidFill>
                  <a:srgbClr val="545454"/>
                </a:solidFill>
                <a:latin typeface="Roboto Condensed"/>
              </a:rPr>
              <a:t>cho</a:t>
            </a:r>
            <a:r>
              <a:rPr lang="en-US" sz="4400" dirty="0">
                <a:solidFill>
                  <a:srgbClr val="545454"/>
                </a:solidFill>
                <a:latin typeface="Roboto Condensed"/>
              </a:rPr>
              <a:t> </a:t>
            </a:r>
            <a:r>
              <a:rPr lang="en-US" sz="4400" dirty="0" err="1">
                <a:solidFill>
                  <a:srgbClr val="545454"/>
                </a:solidFill>
                <a:latin typeface="Roboto Condensed"/>
              </a:rPr>
              <a:t>văn</a:t>
            </a:r>
            <a:r>
              <a:rPr lang="en-US" sz="4400" dirty="0">
                <a:solidFill>
                  <a:srgbClr val="545454"/>
                </a:solidFill>
                <a:latin typeface="Roboto Condensed"/>
              </a:rPr>
              <a:t> </a:t>
            </a:r>
            <a:r>
              <a:rPr lang="en-US" sz="4400" dirty="0" err="1">
                <a:solidFill>
                  <a:srgbClr val="545454"/>
                </a:solidFill>
                <a:latin typeface="Roboto Condensed"/>
              </a:rPr>
              <a:t>bản</a:t>
            </a:r>
            <a:r>
              <a:rPr lang="en-US" sz="4400" dirty="0">
                <a:solidFill>
                  <a:srgbClr val="545454"/>
                </a:solidFill>
                <a:latin typeface="Roboto Condensed"/>
              </a:rPr>
              <a:t>, </a:t>
            </a:r>
            <a:r>
              <a:rPr lang="en-US" sz="4400" dirty="0" err="1">
                <a:solidFill>
                  <a:srgbClr val="545454"/>
                </a:solidFill>
                <a:latin typeface="Roboto Condensed"/>
              </a:rPr>
              <a:t>làm</a:t>
            </a:r>
            <a:r>
              <a:rPr lang="en-US" sz="4400" dirty="0">
                <a:solidFill>
                  <a:srgbClr val="545454"/>
                </a:solidFill>
                <a:latin typeface="Roboto Condensed"/>
              </a:rPr>
              <a:t> </a:t>
            </a:r>
            <a:r>
              <a:rPr lang="en-US" sz="4400" dirty="0" err="1">
                <a:solidFill>
                  <a:srgbClr val="545454"/>
                </a:solidFill>
                <a:latin typeface="Roboto Condensed"/>
              </a:rPr>
              <a:t>cho</a:t>
            </a:r>
            <a:r>
              <a:rPr lang="en-US" sz="4400" dirty="0">
                <a:solidFill>
                  <a:srgbClr val="545454"/>
                </a:solidFill>
                <a:latin typeface="Roboto Condensed"/>
              </a:rPr>
              <a:t> </a:t>
            </a:r>
            <a:r>
              <a:rPr lang="en-US" sz="4400" dirty="0" err="1">
                <a:solidFill>
                  <a:srgbClr val="545454"/>
                </a:solidFill>
                <a:latin typeface="Roboto Condensed"/>
              </a:rPr>
              <a:t>văn</a:t>
            </a:r>
            <a:r>
              <a:rPr lang="en-US" sz="4400" dirty="0">
                <a:solidFill>
                  <a:srgbClr val="545454"/>
                </a:solidFill>
                <a:latin typeface="Roboto Condensed"/>
              </a:rPr>
              <a:t> </a:t>
            </a:r>
            <a:r>
              <a:rPr lang="en-US" sz="4400" dirty="0" err="1">
                <a:solidFill>
                  <a:srgbClr val="545454"/>
                </a:solidFill>
                <a:latin typeface="Roboto Condensed"/>
              </a:rPr>
              <a:t>bản</a:t>
            </a:r>
            <a:r>
              <a:rPr lang="en-US" sz="4400" dirty="0">
                <a:solidFill>
                  <a:srgbClr val="545454"/>
                </a:solidFill>
                <a:latin typeface="Roboto Condensed"/>
              </a:rPr>
              <a:t> </a:t>
            </a:r>
            <a:r>
              <a:rPr lang="en-US" sz="4400" dirty="0" err="1">
                <a:solidFill>
                  <a:srgbClr val="545454"/>
                </a:solidFill>
                <a:latin typeface="Roboto Condensed"/>
              </a:rPr>
              <a:t>sinh</a:t>
            </a:r>
            <a:r>
              <a:rPr lang="en-US" sz="4400" dirty="0">
                <a:solidFill>
                  <a:srgbClr val="545454"/>
                </a:solidFill>
                <a:latin typeface="Roboto Condensed"/>
              </a:rPr>
              <a:t> </a:t>
            </a:r>
            <a:r>
              <a:rPr lang="en-US" sz="4400" dirty="0" err="1">
                <a:solidFill>
                  <a:srgbClr val="545454"/>
                </a:solidFill>
                <a:latin typeface="Roboto Condensed"/>
              </a:rPr>
              <a:t>động</a:t>
            </a:r>
            <a:r>
              <a:rPr lang="en-US" sz="4400" dirty="0">
                <a:solidFill>
                  <a:srgbClr val="545454"/>
                </a:solidFill>
                <a:latin typeface="Roboto Condensed"/>
              </a:rPr>
              <a:t> </a:t>
            </a:r>
            <a:r>
              <a:rPr lang="en-US" sz="4400" dirty="0" err="1">
                <a:solidFill>
                  <a:srgbClr val="545454"/>
                </a:solidFill>
                <a:latin typeface="Roboto Condensed"/>
              </a:rPr>
              <a:t>hơn</a:t>
            </a:r>
            <a:r>
              <a:rPr lang="en-US" sz="4400" dirty="0">
                <a:solidFill>
                  <a:srgbClr val="545454"/>
                </a:solidFill>
                <a:latin typeface="Roboto Condensed"/>
              </a:rPr>
              <a:t>.</a:t>
            </a:r>
          </a:p>
        </p:txBody>
      </p:sp>
      <p:sp>
        <p:nvSpPr>
          <p:cNvPr id="12" name="TextBox 12"/>
          <p:cNvSpPr txBox="1"/>
          <p:nvPr/>
        </p:nvSpPr>
        <p:spPr>
          <a:xfrm>
            <a:off x="2072764" y="6394091"/>
            <a:ext cx="9849176" cy="781050"/>
          </a:xfrm>
          <a:prstGeom prst="rect">
            <a:avLst/>
          </a:prstGeom>
        </p:spPr>
        <p:txBody>
          <a:bodyPr lIns="0" tIns="0" rIns="0" bIns="0" rtlCol="0" anchor="t">
            <a:spAutoFit/>
          </a:bodyPr>
          <a:lstStyle/>
          <a:p>
            <a:pPr algn="just">
              <a:lnSpc>
                <a:spcPts val="6299"/>
              </a:lnSpc>
            </a:pPr>
            <a:r>
              <a:rPr lang="en-US" sz="4500" dirty="0">
                <a:solidFill>
                  <a:srgbClr val="545454"/>
                </a:solidFill>
                <a:latin typeface="Roboto Condensed"/>
              </a:rPr>
              <a:t>Minh </a:t>
            </a:r>
            <a:r>
              <a:rPr lang="en-US" sz="4500" dirty="0" err="1">
                <a:solidFill>
                  <a:srgbClr val="545454"/>
                </a:solidFill>
                <a:latin typeface="Roboto Condensed"/>
              </a:rPr>
              <a:t>họa</a:t>
            </a:r>
            <a:r>
              <a:rPr lang="en-US" sz="4500" dirty="0">
                <a:solidFill>
                  <a:srgbClr val="545454"/>
                </a:solidFill>
                <a:latin typeface="Roboto Condensed"/>
              </a:rPr>
              <a:t> </a:t>
            </a:r>
            <a:r>
              <a:rPr lang="en-US" sz="4500" dirty="0" err="1">
                <a:solidFill>
                  <a:srgbClr val="545454"/>
                </a:solidFill>
                <a:latin typeface="Roboto Condensed"/>
              </a:rPr>
              <a:t>ro</a:t>
            </a:r>
            <a:r>
              <a:rPr lang="en-US" sz="4500" dirty="0">
                <a:solidFill>
                  <a:srgbClr val="545454"/>
                </a:solidFill>
                <a:latin typeface="Roboto Condensed"/>
              </a:rPr>
              <a:t>̃ </a:t>
            </a:r>
            <a:r>
              <a:rPr lang="en-US" sz="4500" dirty="0" err="1">
                <a:solidFill>
                  <a:srgbClr val="545454"/>
                </a:solidFill>
                <a:latin typeface="Roboto Condensed"/>
              </a:rPr>
              <a:t>cho</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a:t>
            </a:r>
          </a:p>
        </p:txBody>
      </p:sp>
      <p:sp>
        <p:nvSpPr>
          <p:cNvPr id="13" name="Freeform 13"/>
          <p:cNvSpPr/>
          <p:nvPr/>
        </p:nvSpPr>
        <p:spPr>
          <a:xfrm>
            <a:off x="1188998" y="7758501"/>
            <a:ext cx="578619" cy="334152"/>
          </a:xfrm>
          <a:custGeom>
            <a:avLst/>
            <a:gdLst/>
            <a:ahLst/>
            <a:cxnLst/>
            <a:rect l="l" t="t" r="r" b="b"/>
            <a:pathLst>
              <a:path w="578619" h="334152">
                <a:moveTo>
                  <a:pt x="0" y="0"/>
                </a:moveTo>
                <a:lnTo>
                  <a:pt x="578619" y="0"/>
                </a:lnTo>
                <a:lnTo>
                  <a:pt x="578619" y="334152"/>
                </a:lnTo>
                <a:lnTo>
                  <a:pt x="0" y="334152"/>
                </a:lnTo>
                <a:lnTo>
                  <a:pt x="0" y="0"/>
                </a:lnTo>
                <a:close/>
              </a:path>
            </a:pathLst>
          </a:custGeom>
          <a:blipFill>
            <a:blip r:embed="rId6"/>
            <a:stretch>
              <a:fillRect/>
            </a:stretch>
          </a:blipFill>
        </p:spPr>
      </p:sp>
      <p:sp>
        <p:nvSpPr>
          <p:cNvPr id="14" name="TextBox 14"/>
          <p:cNvSpPr txBox="1"/>
          <p:nvPr/>
        </p:nvSpPr>
        <p:spPr>
          <a:xfrm>
            <a:off x="2072764" y="7449394"/>
            <a:ext cx="9849176" cy="3181350"/>
          </a:xfrm>
          <a:prstGeom prst="rect">
            <a:avLst/>
          </a:prstGeom>
        </p:spPr>
        <p:txBody>
          <a:bodyPr lIns="0" tIns="0" rIns="0" bIns="0" rtlCol="0" anchor="t">
            <a:spAutoFit/>
          </a:bodyPr>
          <a:lstStyle/>
          <a:p>
            <a:pPr algn="just">
              <a:lnSpc>
                <a:spcPts val="6299"/>
              </a:lnSpc>
            </a:pPr>
            <a:r>
              <a:rPr lang="en-US" sz="4500" dirty="0" err="1">
                <a:solidFill>
                  <a:srgbClr val="545454"/>
                </a:solidFill>
                <a:latin typeface="Roboto Condensed"/>
              </a:rPr>
              <a:t>Hình</a:t>
            </a:r>
            <a:r>
              <a:rPr lang="en-US" sz="4500" dirty="0">
                <a:solidFill>
                  <a:srgbClr val="545454"/>
                </a:solidFill>
                <a:latin typeface="Roboto Condensed"/>
              </a:rPr>
              <a:t> </a:t>
            </a:r>
            <a:r>
              <a:rPr lang="en-US" sz="4500" dirty="0" err="1">
                <a:solidFill>
                  <a:srgbClr val="545454"/>
                </a:solidFill>
                <a:latin typeface="Roboto Condensed"/>
              </a:rPr>
              <a:t>ảnh</a:t>
            </a:r>
            <a:r>
              <a:rPr lang="en-US" sz="4500" dirty="0">
                <a:solidFill>
                  <a:srgbClr val="545454"/>
                </a:solidFill>
                <a:latin typeface="Roboto Condensed"/>
              </a:rPr>
              <a:t> ở </a:t>
            </a:r>
            <a:r>
              <a:rPr lang="en-US" sz="4500" dirty="0" err="1">
                <a:solidFill>
                  <a:srgbClr val="545454"/>
                </a:solidFill>
                <a:latin typeface="Roboto Condensed"/>
              </a:rPr>
              <a:t>trang</a:t>
            </a:r>
            <a:r>
              <a:rPr lang="en-US" sz="4500" dirty="0">
                <a:solidFill>
                  <a:srgbClr val="545454"/>
                </a:solidFill>
                <a:latin typeface="Roboto Condensed"/>
              </a:rPr>
              <a:t> </a:t>
            </a:r>
            <a:r>
              <a:rPr lang="en-US" sz="4500" dirty="0" err="1">
                <a:solidFill>
                  <a:srgbClr val="545454"/>
                </a:solidFill>
                <a:latin typeface="Roboto Condensed"/>
              </a:rPr>
              <a:t>bìa</a:t>
            </a:r>
            <a:r>
              <a:rPr lang="en-US" sz="4500" dirty="0">
                <a:solidFill>
                  <a:srgbClr val="545454"/>
                </a:solidFill>
                <a:latin typeface="Roboto Condensed"/>
              </a:rPr>
              <a:t> </a:t>
            </a:r>
            <a:r>
              <a:rPr lang="en-US" sz="4500" dirty="0" err="1">
                <a:solidFill>
                  <a:srgbClr val="545454"/>
                </a:solidFill>
                <a:latin typeface="Roboto Condensed"/>
              </a:rPr>
              <a:t>sách</a:t>
            </a:r>
            <a:r>
              <a:rPr lang="en-US" sz="4500" dirty="0">
                <a:solidFill>
                  <a:srgbClr val="545454"/>
                </a:solidFill>
                <a:latin typeface="Roboto Condensed"/>
              </a:rPr>
              <a:t> </a:t>
            </a:r>
            <a:r>
              <a:rPr lang="en-US" sz="4500" dirty="0" err="1">
                <a:solidFill>
                  <a:srgbClr val="545454"/>
                </a:solidFill>
                <a:latin typeface="Roboto Condensed"/>
              </a:rPr>
              <a:t>này</a:t>
            </a:r>
            <a:r>
              <a:rPr lang="en-US" sz="4500" dirty="0">
                <a:solidFill>
                  <a:srgbClr val="545454"/>
                </a:solidFill>
                <a:latin typeface="Roboto Condensed"/>
              </a:rPr>
              <a:t> </a:t>
            </a:r>
            <a:r>
              <a:rPr lang="en-US" sz="4500" dirty="0" err="1">
                <a:solidFill>
                  <a:srgbClr val="545454"/>
                </a:solidFill>
                <a:latin typeface="Roboto Condensed"/>
              </a:rPr>
              <a:t>cũng</a:t>
            </a:r>
            <a:r>
              <a:rPr lang="en-US" sz="4500" dirty="0">
                <a:solidFill>
                  <a:srgbClr val="545454"/>
                </a:solidFill>
                <a:latin typeface="Roboto Condensed"/>
              </a:rPr>
              <a:t> là chi </a:t>
            </a:r>
            <a:r>
              <a:rPr lang="en-US" sz="4500" dirty="0" err="1">
                <a:solidFill>
                  <a:srgbClr val="545454"/>
                </a:solidFill>
                <a:latin typeface="Roboto Condensed"/>
              </a:rPr>
              <a:t>tiết</a:t>
            </a:r>
            <a:r>
              <a:rPr lang="en-US" sz="4500" dirty="0">
                <a:solidFill>
                  <a:srgbClr val="545454"/>
                </a:solidFill>
                <a:latin typeface="Roboto Condensed"/>
              </a:rPr>
              <a:t> </a:t>
            </a:r>
            <a:r>
              <a:rPr lang="en-US" sz="4500" dirty="0" err="1">
                <a:solidFill>
                  <a:srgbClr val="545454"/>
                </a:solidFill>
                <a:latin typeface="Roboto Condensed"/>
              </a:rPr>
              <a:t>tiêu</a:t>
            </a:r>
            <a:r>
              <a:rPr lang="en-US" sz="4500" dirty="0">
                <a:solidFill>
                  <a:srgbClr val="545454"/>
                </a:solidFill>
                <a:latin typeface="Roboto Condensed"/>
              </a:rPr>
              <a:t> </a:t>
            </a:r>
            <a:r>
              <a:rPr lang="en-US" sz="4500" dirty="0" err="1">
                <a:solidFill>
                  <a:srgbClr val="545454"/>
                </a:solidFill>
                <a:latin typeface="Roboto Condensed"/>
              </a:rPr>
              <a:t>biểu</a:t>
            </a:r>
            <a:r>
              <a:rPr lang="en-US" sz="4500" dirty="0">
                <a:solidFill>
                  <a:srgbClr val="545454"/>
                </a:solidFill>
                <a:latin typeface="Roboto Condensed"/>
              </a:rPr>
              <a:t>, </a:t>
            </a:r>
            <a:r>
              <a:rPr lang="en-US" sz="4500" dirty="0" err="1">
                <a:solidFill>
                  <a:srgbClr val="545454"/>
                </a:solidFill>
                <a:latin typeface="Roboto Condensed"/>
              </a:rPr>
              <a:t>đặc</a:t>
            </a:r>
            <a:r>
              <a:rPr lang="en-US" sz="4500" dirty="0">
                <a:solidFill>
                  <a:srgbClr val="545454"/>
                </a:solidFill>
                <a:latin typeface="Roboto Condensed"/>
              </a:rPr>
              <a:t> </a:t>
            </a:r>
            <a:r>
              <a:rPr lang="en-US" sz="4500" dirty="0" err="1">
                <a:solidFill>
                  <a:srgbClr val="545454"/>
                </a:solidFill>
                <a:latin typeface="Roboto Condensed"/>
              </a:rPr>
              <a:t>sắc</a:t>
            </a:r>
            <a:r>
              <a:rPr lang="en-US" sz="4500" dirty="0">
                <a:solidFill>
                  <a:srgbClr val="545454"/>
                </a:solidFill>
                <a:latin typeface="Roboto Condensed"/>
              </a:rPr>
              <a:t>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 </a:t>
            </a:r>
            <a:r>
              <a:rPr lang="en-US" sz="4500" dirty="0" err="1">
                <a:solidFill>
                  <a:srgbClr val="545454"/>
                </a:solidFill>
                <a:latin typeface="Roboto Condensed"/>
              </a:rPr>
              <a:t>khơi</a:t>
            </a:r>
            <a:r>
              <a:rPr lang="en-US" sz="4500" dirty="0">
                <a:solidFill>
                  <a:srgbClr val="545454"/>
                </a:solidFill>
                <a:latin typeface="Roboto Condensed"/>
              </a:rPr>
              <a:t> </a:t>
            </a:r>
            <a:r>
              <a:rPr lang="en-US" sz="4500" dirty="0" err="1">
                <a:solidFill>
                  <a:srgbClr val="545454"/>
                </a:solidFill>
                <a:latin typeface="Roboto Condensed"/>
              </a:rPr>
              <a:t>gợi</a:t>
            </a:r>
            <a:r>
              <a:rPr lang="en-US" sz="4500" dirty="0">
                <a:solidFill>
                  <a:srgbClr val="545454"/>
                </a:solidFill>
                <a:latin typeface="Roboto Condensed"/>
              </a:rPr>
              <a:t> </a:t>
            </a:r>
            <a:r>
              <a:rPr lang="en-US" sz="4500" dirty="0" err="1">
                <a:solidFill>
                  <a:srgbClr val="545454"/>
                </a:solidFill>
                <a:latin typeface="Roboto Condensed"/>
              </a:rPr>
              <a:t>nhu</a:t>
            </a:r>
            <a:r>
              <a:rPr lang="en-US" sz="4500" dirty="0">
                <a:solidFill>
                  <a:srgbClr val="545454"/>
                </a:solidFill>
                <a:latin typeface="Roboto Condensed"/>
              </a:rPr>
              <a:t> </a:t>
            </a:r>
            <a:r>
              <a:rPr lang="en-US" sz="4500" dirty="0" err="1">
                <a:solidFill>
                  <a:srgbClr val="545454"/>
                </a:solidFill>
                <a:latin typeface="Roboto Condensed"/>
              </a:rPr>
              <a:t>cầu</a:t>
            </a:r>
            <a:r>
              <a:rPr lang="en-US" sz="4500" dirty="0">
                <a:solidFill>
                  <a:srgbClr val="545454"/>
                </a:solidFill>
                <a:latin typeface="Roboto Condensed"/>
              </a:rPr>
              <a:t> </a:t>
            </a:r>
            <a:r>
              <a:rPr lang="en-US" sz="4500" dirty="0" err="1">
                <a:solidFill>
                  <a:srgbClr val="545454"/>
                </a:solidFill>
                <a:latin typeface="Roboto Condensed"/>
              </a:rPr>
              <a:t>tìm</a:t>
            </a:r>
            <a:r>
              <a:rPr lang="en-US" sz="4500" dirty="0">
                <a:solidFill>
                  <a:srgbClr val="545454"/>
                </a:solidFill>
                <a:latin typeface="Roboto Condensed"/>
              </a:rPr>
              <a:t> </a:t>
            </a:r>
            <a:r>
              <a:rPr lang="en-US" sz="4500" dirty="0" err="1">
                <a:solidFill>
                  <a:srgbClr val="545454"/>
                </a:solidFill>
                <a:latin typeface="Roboto Condensed"/>
              </a:rPr>
              <a:t>đọc</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độc</a:t>
            </a:r>
            <a:r>
              <a:rPr lang="en-US" sz="4500" dirty="0">
                <a:solidFill>
                  <a:srgbClr val="545454"/>
                </a:solidFill>
                <a:latin typeface="Roboto Condensed"/>
              </a:rPr>
              <a:t> </a:t>
            </a:r>
            <a:r>
              <a:rPr lang="en-US" sz="4500" dirty="0" err="1">
                <a:solidFill>
                  <a:srgbClr val="545454"/>
                </a:solidFill>
                <a:latin typeface="Roboto Condensed"/>
              </a:rPr>
              <a:t>gia</a:t>
            </a:r>
            <a:r>
              <a:rPr lang="en-US" sz="4500" dirty="0">
                <a:solidFill>
                  <a:srgbClr val="545454"/>
                </a:solidFill>
                <a:latin typeface="Roboto Condensed"/>
              </a:rPr>
              <a:t>̉.</a:t>
            </a:r>
          </a:p>
          <a:p>
            <a:pPr algn="just">
              <a:lnSpc>
                <a:spcPts val="6299"/>
              </a:lnSpc>
            </a:pPr>
            <a:endParaRPr lang="en-US" sz="4500" dirty="0">
              <a:solidFill>
                <a:srgbClr val="545454"/>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4946027" y="2355135"/>
            <a:ext cx="4626546" cy="9071659"/>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3"/>
            <a:stretch>
              <a:fillRect/>
            </a:stretch>
          </a:blipFill>
        </p:spPr>
      </p:sp>
      <p:sp>
        <p:nvSpPr>
          <p:cNvPr id="4" name="Freeform 4"/>
          <p:cNvSpPr/>
          <p:nvPr/>
        </p:nvSpPr>
        <p:spPr>
          <a:xfrm>
            <a:off x="-209687" y="5144908"/>
            <a:ext cx="3360127" cy="7304624"/>
          </a:xfrm>
          <a:custGeom>
            <a:avLst/>
            <a:gdLst/>
            <a:ahLst/>
            <a:cxnLst/>
            <a:rect l="l" t="t" r="r" b="b"/>
            <a:pathLst>
              <a:path w="3360127" h="7304624">
                <a:moveTo>
                  <a:pt x="0" y="0"/>
                </a:moveTo>
                <a:lnTo>
                  <a:pt x="3360127" y="0"/>
                </a:lnTo>
                <a:lnTo>
                  <a:pt x="3360127" y="7304624"/>
                </a:lnTo>
                <a:lnTo>
                  <a:pt x="0" y="7304624"/>
                </a:lnTo>
                <a:lnTo>
                  <a:pt x="0" y="0"/>
                </a:lnTo>
                <a:close/>
              </a:path>
            </a:pathLst>
          </a:custGeom>
          <a:blipFill>
            <a:blip r:embed="rId4"/>
            <a:stretch>
              <a:fillRect/>
            </a:stretch>
          </a:blipFill>
        </p:spPr>
      </p:sp>
      <p:sp>
        <p:nvSpPr>
          <p:cNvPr id="5" name="Freeform 5"/>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7"/>
            <a:stretch>
              <a:fillRect/>
            </a:stretch>
          </a:blipFill>
        </p:spPr>
      </p:sp>
      <p:sp>
        <p:nvSpPr>
          <p:cNvPr id="7" name="TextBox 7"/>
          <p:cNvSpPr txBox="1"/>
          <p:nvPr/>
        </p:nvSpPr>
        <p:spPr>
          <a:xfrm>
            <a:off x="3150440" y="4356582"/>
            <a:ext cx="11504659" cy="1581150"/>
          </a:xfrm>
          <a:prstGeom prst="rect">
            <a:avLst/>
          </a:prstGeom>
        </p:spPr>
        <p:txBody>
          <a:bodyPr lIns="0" tIns="0" rIns="0" bIns="0" rtlCol="0" anchor="t">
            <a:spAutoFit/>
          </a:bodyPr>
          <a:lstStyle/>
          <a:p>
            <a:pPr algn="ctr">
              <a:lnSpc>
                <a:spcPts val="6299"/>
              </a:lnSpc>
            </a:pPr>
            <a:r>
              <a:rPr lang="en-US" sz="4500">
                <a:solidFill>
                  <a:srgbClr val="528BD8"/>
                </a:solidFill>
                <a:latin typeface="Roboto Condensed Bold"/>
              </a:rPr>
              <a:t>Nhiệm vụ 2: </a:t>
            </a:r>
          </a:p>
          <a:p>
            <a:pPr algn="ctr">
              <a:lnSpc>
                <a:spcPts val="6299"/>
              </a:lnSpc>
            </a:pPr>
            <a:r>
              <a:rPr lang="en-US" sz="4500">
                <a:solidFill>
                  <a:srgbClr val="528BD8"/>
                </a:solidFill>
                <a:latin typeface="Roboto Condensed Bold"/>
              </a:rPr>
              <a:t>Tìm hiểu nội dung từng phần của văn bản. </a:t>
            </a:r>
          </a:p>
        </p:txBody>
      </p:sp>
      <p:sp>
        <p:nvSpPr>
          <p:cNvPr id="8" name="TextBox 8"/>
          <p:cNvSpPr txBox="1"/>
          <p:nvPr/>
        </p:nvSpPr>
        <p:spPr>
          <a:xfrm>
            <a:off x="-232852" y="2145585"/>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
        <p:nvSpPr>
          <p:cNvPr id="9" name="TextBox 9"/>
          <p:cNvSpPr txBox="1"/>
          <p:nvPr/>
        </p:nvSpPr>
        <p:spPr>
          <a:xfrm>
            <a:off x="5795869" y="6457880"/>
            <a:ext cx="6696261" cy="39814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Tìm hiểu phần 1</a:t>
            </a:r>
          </a:p>
          <a:p>
            <a:pPr marL="971550" lvl="1" indent="-485775" algn="just">
              <a:lnSpc>
                <a:spcPts val="6299"/>
              </a:lnSpc>
              <a:buFont typeface="Arial"/>
              <a:buChar char="•"/>
            </a:pPr>
            <a:r>
              <a:rPr lang="en-US" sz="4500">
                <a:solidFill>
                  <a:srgbClr val="000000"/>
                </a:solidFill>
                <a:latin typeface="Roboto Condensed"/>
              </a:rPr>
              <a:t>Tìm hiểu phần 2</a:t>
            </a:r>
          </a:p>
          <a:p>
            <a:pPr marL="971550" lvl="1" indent="-485775" algn="just">
              <a:lnSpc>
                <a:spcPts val="6299"/>
              </a:lnSpc>
              <a:buFont typeface="Arial"/>
              <a:buChar char="•"/>
            </a:pPr>
            <a:r>
              <a:rPr lang="en-US" sz="4500">
                <a:solidFill>
                  <a:srgbClr val="000000"/>
                </a:solidFill>
                <a:latin typeface="Roboto Condensed"/>
              </a:rPr>
              <a:t>Tìm hiểu phần 3</a:t>
            </a:r>
          </a:p>
          <a:p>
            <a:pPr algn="ctr">
              <a:lnSpc>
                <a:spcPts val="6299"/>
              </a:lnSpc>
            </a:pPr>
            <a:endParaRPr lang="en-US" sz="4500">
              <a:solidFill>
                <a:srgbClr val="000000"/>
              </a:solidFill>
              <a:latin typeface="Roboto Condensed"/>
            </a:endParaRPr>
          </a:p>
          <a:p>
            <a:pPr algn="ctr">
              <a:lnSpc>
                <a:spcPts val="6299"/>
              </a:lnSpc>
            </a:pPr>
            <a:endParaRPr lang="en-US" sz="4500">
              <a:solidFill>
                <a:srgbClr val="000000"/>
              </a:solidFill>
              <a:latin typeface="Roboto Condensed"/>
            </a:endParaRPr>
          </a:p>
        </p:txBody>
      </p:sp>
      <p:sp>
        <p:nvSpPr>
          <p:cNvPr id="10" name="TextBox 10"/>
          <p:cNvSpPr txBox="1"/>
          <p:nvPr/>
        </p:nvSpPr>
        <p:spPr>
          <a:xfrm>
            <a:off x="3967150" y="883927"/>
            <a:ext cx="11653849" cy="1025922"/>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a:solidFill>
                  <a:srgbClr val="528BD8"/>
                </a:solidFill>
                <a:latin typeface="Fraunces Bold"/>
              </a:rPr>
              <a:t>3. </a:t>
            </a:r>
            <a:r>
              <a:rPr lang="en-US" sz="5709" spc="114" dirty="0" smtClean="0">
                <a:solidFill>
                  <a:srgbClr val="528BD8"/>
                </a:solidFill>
                <a:latin typeface="Fraunces Bold"/>
              </a:rPr>
              <a:t>KHÁM PHÁ VĂN BẢN</a:t>
            </a:r>
            <a:endParaRPr lang="en-US" sz="5709" spc="114" dirty="0">
              <a:solidFill>
                <a:srgbClr val="528BD8"/>
              </a:solidFill>
              <a:latin typeface="Fraunces Bo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grpSp>
        <p:nvGrpSpPr>
          <p:cNvPr id="5" name="Group 5"/>
          <p:cNvGrpSpPr/>
          <p:nvPr/>
        </p:nvGrpSpPr>
        <p:grpSpPr>
          <a:xfrm>
            <a:off x="9836537" y="4826634"/>
            <a:ext cx="8039100" cy="4756638"/>
            <a:chOff x="0" y="0"/>
            <a:chExt cx="2117294" cy="1252777"/>
          </a:xfrm>
        </p:grpSpPr>
        <p:sp>
          <p:nvSpPr>
            <p:cNvPr id="6" name="Freeform 6"/>
            <p:cNvSpPr/>
            <p:nvPr/>
          </p:nvSpPr>
          <p:spPr>
            <a:xfrm>
              <a:off x="0" y="0"/>
              <a:ext cx="2117294" cy="1252777"/>
            </a:xfrm>
            <a:custGeom>
              <a:avLst/>
              <a:gdLst/>
              <a:ahLst/>
              <a:cxnLst/>
              <a:rect l="l" t="t" r="r" b="b"/>
              <a:pathLst>
                <a:path w="2117294" h="1252777">
                  <a:moveTo>
                    <a:pt x="49115" y="0"/>
                  </a:moveTo>
                  <a:lnTo>
                    <a:pt x="2068179" y="0"/>
                  </a:lnTo>
                  <a:cubicBezTo>
                    <a:pt x="2095304" y="0"/>
                    <a:pt x="2117294" y="21989"/>
                    <a:pt x="2117294" y="49115"/>
                  </a:cubicBezTo>
                  <a:lnTo>
                    <a:pt x="2117294" y="1203662"/>
                  </a:lnTo>
                  <a:cubicBezTo>
                    <a:pt x="2117294" y="1230788"/>
                    <a:pt x="2095304" y="1252777"/>
                    <a:pt x="2068179" y="1252777"/>
                  </a:cubicBezTo>
                  <a:lnTo>
                    <a:pt x="49115" y="1252777"/>
                  </a:lnTo>
                  <a:cubicBezTo>
                    <a:pt x="36089" y="1252777"/>
                    <a:pt x="23596" y="1247603"/>
                    <a:pt x="14385" y="1238392"/>
                  </a:cubicBezTo>
                  <a:cubicBezTo>
                    <a:pt x="5175" y="1229181"/>
                    <a:pt x="0" y="1216689"/>
                    <a:pt x="0" y="1203662"/>
                  </a:cubicBezTo>
                  <a:lnTo>
                    <a:pt x="0" y="49115"/>
                  </a:lnTo>
                  <a:cubicBezTo>
                    <a:pt x="0" y="21989"/>
                    <a:pt x="21989" y="0"/>
                    <a:pt x="49115" y="0"/>
                  </a:cubicBezTo>
                  <a:close/>
                </a:path>
              </a:pathLst>
            </a:custGeom>
            <a:solidFill>
              <a:srgbClr val="F8E8C6"/>
            </a:solidFill>
          </p:spPr>
        </p:sp>
        <p:sp>
          <p:nvSpPr>
            <p:cNvPr id="7" name="TextBox 7"/>
            <p:cNvSpPr txBox="1"/>
            <p:nvPr/>
          </p:nvSpPr>
          <p:spPr>
            <a:xfrm>
              <a:off x="0" y="-38100"/>
              <a:ext cx="2117294" cy="129087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234774" y="3087516"/>
            <a:ext cx="11504659" cy="897255"/>
          </a:xfrm>
          <a:prstGeom prst="rect">
            <a:avLst/>
          </a:prstGeom>
        </p:spPr>
        <p:txBody>
          <a:bodyPr lIns="0" tIns="0" rIns="0" bIns="0" rtlCol="0" anchor="t">
            <a:spAutoFit/>
          </a:bodyPr>
          <a:lstStyle/>
          <a:p>
            <a:pPr algn="l">
              <a:lnSpc>
                <a:spcPts val="7559"/>
              </a:lnSpc>
            </a:pPr>
            <a:r>
              <a:rPr lang="en-US" sz="4500" spc="225">
                <a:solidFill>
                  <a:srgbClr val="545454"/>
                </a:solidFill>
                <a:latin typeface="Roboto Condensed Bold"/>
              </a:rPr>
              <a:t>                      </a:t>
            </a:r>
            <a:r>
              <a:rPr lang="en-US" sz="4500" spc="225">
                <a:solidFill>
                  <a:srgbClr val="528BD8"/>
                </a:solidFill>
                <a:latin typeface="Roboto Condensed Bold"/>
              </a:rPr>
              <a:t>  (1) Tìm hiểu phần 1</a:t>
            </a:r>
          </a:p>
        </p:txBody>
      </p:sp>
      <p:sp>
        <p:nvSpPr>
          <p:cNvPr id="9" name="TextBox 9"/>
          <p:cNvSpPr txBox="1"/>
          <p:nvPr/>
        </p:nvSpPr>
        <p:spPr>
          <a:xfrm>
            <a:off x="289783" y="4203846"/>
            <a:ext cx="8567790" cy="7181850"/>
          </a:xfrm>
          <a:prstGeom prst="rect">
            <a:avLst/>
          </a:prstGeom>
        </p:spPr>
        <p:txBody>
          <a:bodyPr lIns="0" tIns="0" rIns="0" bIns="0" rtlCol="0" anchor="t">
            <a:spAutoFit/>
          </a:bodyPr>
          <a:lstStyle/>
          <a:p>
            <a:pPr marL="971550" lvl="1" indent="-485775" algn="just">
              <a:lnSpc>
                <a:spcPts val="6299"/>
              </a:lnSpc>
              <a:buFont typeface="Arial"/>
              <a:buChar char="•"/>
            </a:pPr>
            <a:r>
              <a:rPr lang="en-US" sz="4500" dirty="0" err="1">
                <a:solidFill>
                  <a:srgbClr val="000000"/>
                </a:solidFill>
                <a:latin typeface="Roboto Condensed"/>
              </a:rPr>
              <a:t>Hoàn</a:t>
            </a:r>
            <a:r>
              <a:rPr lang="en-US" sz="4500" dirty="0">
                <a:solidFill>
                  <a:srgbClr val="000000"/>
                </a:solidFill>
                <a:latin typeface="Roboto Condensed"/>
              </a:rPr>
              <a:t> </a:t>
            </a:r>
            <a:r>
              <a:rPr lang="en-US" sz="4500" dirty="0" err="1">
                <a:solidFill>
                  <a:srgbClr val="000000"/>
                </a:solidFill>
                <a:latin typeface="Roboto Condensed"/>
              </a:rPr>
              <a:t>thành</a:t>
            </a:r>
            <a:r>
              <a:rPr lang="en-US" sz="4500" dirty="0">
                <a:solidFill>
                  <a:srgbClr val="000000"/>
                </a:solidFill>
                <a:latin typeface="Roboto Condensed"/>
              </a:rPr>
              <a:t> PHT </a:t>
            </a:r>
            <a:r>
              <a:rPr lang="en-US" sz="4500" dirty="0" err="1">
                <a:solidFill>
                  <a:srgbClr val="000000"/>
                </a:solidFill>
                <a:latin typeface="Roboto Condensed"/>
              </a:rPr>
              <a:t>sô</a:t>
            </a:r>
            <a:r>
              <a:rPr lang="en-US" sz="4500" dirty="0">
                <a:solidFill>
                  <a:srgbClr val="000000"/>
                </a:solidFill>
                <a:latin typeface="Roboto Condensed"/>
              </a:rPr>
              <a:t>́ 2.</a:t>
            </a:r>
          </a:p>
          <a:p>
            <a:pPr marL="971550" lvl="1" indent="-485775" algn="just">
              <a:lnSpc>
                <a:spcPts val="6299"/>
              </a:lnSpc>
              <a:buFont typeface="Arial"/>
              <a:buChar char="•"/>
            </a:pPr>
            <a:r>
              <a:rPr lang="en-US" sz="4500" dirty="0" err="1">
                <a:solidFill>
                  <a:srgbClr val="000000"/>
                </a:solidFill>
                <a:latin typeface="Roboto Condensed"/>
              </a:rPr>
              <a:t>Đọc</a:t>
            </a:r>
            <a:r>
              <a:rPr lang="en-US" sz="4500" dirty="0">
                <a:solidFill>
                  <a:srgbClr val="000000"/>
                </a:solidFill>
                <a:latin typeface="Roboto Condensed"/>
              </a:rPr>
              <a:t> </a:t>
            </a:r>
            <a:r>
              <a:rPr lang="en-US" sz="4500" dirty="0" err="1">
                <a:solidFill>
                  <a:srgbClr val="000000"/>
                </a:solidFill>
                <a:latin typeface="Roboto Condensed"/>
              </a:rPr>
              <a:t>phần</a:t>
            </a:r>
            <a:r>
              <a:rPr lang="en-US" sz="4500" dirty="0">
                <a:solidFill>
                  <a:srgbClr val="000000"/>
                </a:solidFill>
                <a:latin typeface="Roboto Condensed"/>
              </a:rPr>
              <a:t> 1 </a:t>
            </a:r>
            <a:r>
              <a:rPr lang="en-US" sz="4500" dirty="0" err="1">
                <a:solidFill>
                  <a:srgbClr val="000000"/>
                </a:solidFill>
                <a:latin typeface="Roboto Condensed"/>
              </a:rPr>
              <a:t>của</a:t>
            </a:r>
            <a:r>
              <a:rPr lang="en-US" sz="4500" dirty="0">
                <a:solidFill>
                  <a:srgbClr val="000000"/>
                </a:solidFill>
                <a:latin typeface="Roboto Condensed"/>
              </a:rPr>
              <a:t> </a:t>
            </a:r>
            <a:r>
              <a:rPr lang="en-US" sz="4500" dirty="0" err="1">
                <a:solidFill>
                  <a:srgbClr val="000000"/>
                </a:solidFill>
                <a:latin typeface="Roboto Condensed"/>
              </a:rPr>
              <a:t>văn</a:t>
            </a:r>
            <a:r>
              <a:rPr lang="en-US" sz="4500" dirty="0">
                <a:solidFill>
                  <a:srgbClr val="000000"/>
                </a:solidFill>
                <a:latin typeface="Roboto Condensed"/>
              </a:rPr>
              <a:t> </a:t>
            </a:r>
            <a:r>
              <a:rPr lang="en-US" sz="4500" dirty="0" err="1">
                <a:solidFill>
                  <a:srgbClr val="000000"/>
                </a:solidFill>
                <a:latin typeface="Roboto Condensed"/>
              </a:rPr>
              <a:t>bản</a:t>
            </a:r>
            <a:r>
              <a:rPr lang="en-US" sz="4500" dirty="0">
                <a:solidFill>
                  <a:srgbClr val="000000"/>
                </a:solidFill>
                <a:latin typeface="Roboto Condensed"/>
              </a:rPr>
              <a:t> </a:t>
            </a:r>
            <a:r>
              <a:rPr lang="en-US" sz="4500" dirty="0" err="1">
                <a:solidFill>
                  <a:srgbClr val="000000"/>
                </a:solidFill>
                <a:latin typeface="Roboto Condensed"/>
              </a:rPr>
              <a:t>va</a:t>
            </a:r>
            <a:r>
              <a:rPr lang="en-US" sz="4500" dirty="0">
                <a:solidFill>
                  <a:srgbClr val="000000"/>
                </a:solidFill>
                <a:latin typeface="Roboto Condensed"/>
              </a:rPr>
              <a:t>̀ </a:t>
            </a:r>
            <a:r>
              <a:rPr lang="en-US" sz="4500" dirty="0" err="1">
                <a:solidFill>
                  <a:srgbClr val="000000"/>
                </a:solidFill>
                <a:latin typeface="Roboto Condensed"/>
              </a:rPr>
              <a:t>cho</a:t>
            </a:r>
            <a:r>
              <a:rPr lang="en-US" sz="4500" dirty="0">
                <a:solidFill>
                  <a:srgbClr val="000000"/>
                </a:solidFill>
                <a:latin typeface="Roboto Condensed"/>
              </a:rPr>
              <a:t> </a:t>
            </a:r>
            <a:r>
              <a:rPr lang="en-US" sz="4500" dirty="0" err="1">
                <a:solidFill>
                  <a:srgbClr val="000000"/>
                </a:solidFill>
                <a:latin typeface="Roboto Condensed"/>
              </a:rPr>
              <a:t>biết</a:t>
            </a:r>
            <a:r>
              <a:rPr lang="en-US" sz="4500" dirty="0">
                <a:solidFill>
                  <a:srgbClr val="000000"/>
                </a:solidFill>
                <a:latin typeface="Roboto Condensed"/>
              </a:rPr>
              <a:t> </a:t>
            </a:r>
            <a:r>
              <a:rPr lang="en-US" sz="4500" dirty="0" err="1">
                <a:solidFill>
                  <a:srgbClr val="000000"/>
                </a:solidFill>
                <a:latin typeface="Roboto Condensed"/>
              </a:rPr>
              <a:t>người</a:t>
            </a:r>
            <a:r>
              <a:rPr lang="en-US" sz="4500" dirty="0">
                <a:solidFill>
                  <a:srgbClr val="000000"/>
                </a:solidFill>
                <a:latin typeface="Roboto Condensed"/>
              </a:rPr>
              <a:t> </a:t>
            </a:r>
            <a:r>
              <a:rPr lang="en-US" sz="4500" dirty="0" err="1">
                <a:solidFill>
                  <a:srgbClr val="000000"/>
                </a:solidFill>
                <a:latin typeface="Roboto Condensed"/>
              </a:rPr>
              <a:t>viết</a:t>
            </a:r>
            <a:r>
              <a:rPr lang="en-US" sz="4500" dirty="0">
                <a:solidFill>
                  <a:srgbClr val="000000"/>
                </a:solidFill>
                <a:latin typeface="Roboto Condensed"/>
              </a:rPr>
              <a:t> </a:t>
            </a:r>
            <a:r>
              <a:rPr lang="en-US" sz="4500" dirty="0" err="1">
                <a:solidFill>
                  <a:srgbClr val="000000"/>
                </a:solidFill>
                <a:latin typeface="Roboto Condensed"/>
              </a:rPr>
              <a:t>đa</a:t>
            </a:r>
            <a:r>
              <a:rPr lang="en-US" sz="4500" dirty="0">
                <a:solidFill>
                  <a:srgbClr val="000000"/>
                </a:solidFill>
                <a:latin typeface="Roboto Condensed"/>
              </a:rPr>
              <a:t>̃ </a:t>
            </a:r>
            <a:r>
              <a:rPr lang="en-US" sz="4500" dirty="0" err="1">
                <a:solidFill>
                  <a:srgbClr val="000000"/>
                </a:solidFill>
                <a:latin typeface="Roboto Condensed"/>
              </a:rPr>
              <a:t>nêu</a:t>
            </a:r>
            <a:r>
              <a:rPr lang="en-US" sz="4500" dirty="0">
                <a:solidFill>
                  <a:srgbClr val="000000"/>
                </a:solidFill>
                <a:latin typeface="Roboto Condensed"/>
              </a:rPr>
              <a:t> </a:t>
            </a:r>
            <a:r>
              <a:rPr lang="en-US" sz="4500" dirty="0" err="1">
                <a:solidFill>
                  <a:srgbClr val="000000"/>
                </a:solidFill>
                <a:latin typeface="Roboto Condensed"/>
              </a:rPr>
              <a:t>lên</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thông</a:t>
            </a:r>
            <a:r>
              <a:rPr lang="en-US" sz="4500" dirty="0">
                <a:solidFill>
                  <a:srgbClr val="000000"/>
                </a:solidFill>
                <a:latin typeface="Roboto Condensed"/>
              </a:rPr>
              <a:t> tin </a:t>
            </a:r>
            <a:r>
              <a:rPr lang="en-US" sz="4500" dirty="0" err="1">
                <a:solidFill>
                  <a:srgbClr val="000000"/>
                </a:solidFill>
                <a:latin typeface="Roboto Condensed"/>
              </a:rPr>
              <a:t>gi</a:t>
            </a:r>
            <a:r>
              <a:rPr lang="en-US" sz="4500" dirty="0">
                <a:solidFill>
                  <a:srgbClr val="000000"/>
                </a:solidFill>
                <a:latin typeface="Roboto Condensed"/>
              </a:rPr>
              <a:t>̀? </a:t>
            </a:r>
            <a:r>
              <a:rPr lang="en-US" sz="4500" dirty="0" err="1">
                <a:solidFill>
                  <a:srgbClr val="000000"/>
                </a:solidFill>
                <a:latin typeface="Roboto Condensed"/>
              </a:rPr>
              <a:t>Tìm</a:t>
            </a:r>
            <a:r>
              <a:rPr lang="en-US" sz="4500" dirty="0">
                <a:solidFill>
                  <a:srgbClr val="000000"/>
                </a:solidFill>
                <a:latin typeface="Roboto Condensed"/>
              </a:rPr>
              <a:t> </a:t>
            </a:r>
            <a:r>
              <a:rPr lang="en-US" sz="4500" dirty="0" err="1">
                <a:solidFill>
                  <a:srgbClr val="000000"/>
                </a:solidFill>
                <a:latin typeface="Roboto Condensed"/>
              </a:rPr>
              <a:t>các</a:t>
            </a:r>
            <a:r>
              <a:rPr lang="en-US" sz="4500" dirty="0">
                <a:solidFill>
                  <a:srgbClr val="000000"/>
                </a:solidFill>
                <a:latin typeface="Roboto Condensed"/>
              </a:rPr>
              <a:t> chi </a:t>
            </a:r>
            <a:r>
              <a:rPr lang="en-US" sz="4500" dirty="0" err="1">
                <a:solidFill>
                  <a:srgbClr val="000000"/>
                </a:solidFill>
                <a:latin typeface="Roboto Condensed"/>
              </a:rPr>
              <a:t>tiết</a:t>
            </a:r>
            <a:r>
              <a:rPr lang="en-US" sz="4500" dirty="0">
                <a:solidFill>
                  <a:srgbClr val="000000"/>
                </a:solidFill>
                <a:latin typeface="Roboto Condensed"/>
              </a:rPr>
              <a:t> </a:t>
            </a:r>
            <a:r>
              <a:rPr lang="en-US" sz="4500" dirty="0" err="1">
                <a:solidFill>
                  <a:srgbClr val="000000"/>
                </a:solidFill>
                <a:latin typeface="Roboto Condensed"/>
              </a:rPr>
              <a:t>tương</a:t>
            </a:r>
            <a:r>
              <a:rPr lang="en-US" sz="4500" dirty="0">
                <a:solidFill>
                  <a:srgbClr val="000000"/>
                </a:solidFill>
                <a:latin typeface="Roboto Condensed"/>
              </a:rPr>
              <a:t> </a:t>
            </a:r>
            <a:r>
              <a:rPr lang="en-US" sz="4500" dirty="0" err="1">
                <a:solidFill>
                  <a:srgbClr val="000000"/>
                </a:solidFill>
                <a:latin typeface="Roboto Condensed"/>
              </a:rPr>
              <a:t>ứng</a:t>
            </a:r>
            <a:r>
              <a:rPr lang="en-US" sz="4500" dirty="0">
                <a:solidFill>
                  <a:srgbClr val="000000"/>
                </a:solidFill>
                <a:latin typeface="Roboto Condensed"/>
              </a:rPr>
              <a:t>.</a:t>
            </a:r>
          </a:p>
          <a:p>
            <a:pPr marL="971550" lvl="1" indent="-485775" algn="just">
              <a:lnSpc>
                <a:spcPts val="6299"/>
              </a:lnSpc>
              <a:buFont typeface="Arial"/>
              <a:buChar char="•"/>
            </a:pPr>
            <a:r>
              <a:rPr lang="en-US" sz="4500" dirty="0" err="1">
                <a:solidFill>
                  <a:srgbClr val="000000"/>
                </a:solidFill>
                <a:latin typeface="Roboto Condensed"/>
              </a:rPr>
              <a:t>Sau</a:t>
            </a:r>
            <a:r>
              <a:rPr lang="en-US" sz="4500" dirty="0">
                <a:solidFill>
                  <a:srgbClr val="000000"/>
                </a:solidFill>
                <a:latin typeface="Roboto Condensed"/>
              </a:rPr>
              <a:t> </a:t>
            </a:r>
            <a:r>
              <a:rPr lang="en-US" sz="4500" dirty="0" err="1">
                <a:solidFill>
                  <a:srgbClr val="000000"/>
                </a:solidFill>
                <a:latin typeface="Roboto Condensed"/>
              </a:rPr>
              <a:t>đo</a:t>
            </a:r>
            <a:r>
              <a:rPr lang="en-US" sz="4500" dirty="0">
                <a:solidFill>
                  <a:srgbClr val="000000"/>
                </a:solidFill>
                <a:latin typeface="Roboto Condensed"/>
              </a:rPr>
              <a:t>́ </a:t>
            </a:r>
            <a:r>
              <a:rPr lang="en-US" sz="4500" dirty="0" err="1">
                <a:solidFill>
                  <a:srgbClr val="000000"/>
                </a:solidFill>
                <a:latin typeface="Roboto Condensed"/>
              </a:rPr>
              <a:t>nhận</a:t>
            </a:r>
            <a:r>
              <a:rPr lang="en-US" sz="4500" dirty="0">
                <a:solidFill>
                  <a:srgbClr val="000000"/>
                </a:solidFill>
                <a:latin typeface="Roboto Condensed"/>
              </a:rPr>
              <a:t> </a:t>
            </a:r>
            <a:r>
              <a:rPr lang="en-US" sz="4500" dirty="0" err="1">
                <a:solidFill>
                  <a:srgbClr val="000000"/>
                </a:solidFill>
                <a:latin typeface="Roboto Condensed"/>
              </a:rPr>
              <a:t>xét</a:t>
            </a:r>
            <a:r>
              <a:rPr lang="en-US" sz="4500" dirty="0">
                <a:solidFill>
                  <a:srgbClr val="000000"/>
                </a:solidFill>
                <a:latin typeface="Roboto Condensed"/>
              </a:rPr>
              <a:t> </a:t>
            </a:r>
            <a:r>
              <a:rPr lang="en-US" sz="4500" dirty="0" err="1">
                <a:solidFill>
                  <a:srgbClr val="000000"/>
                </a:solidFill>
                <a:latin typeface="Roboto Condensed"/>
              </a:rPr>
              <a:t>vê</a:t>
            </a:r>
            <a:r>
              <a:rPr lang="en-US" sz="4500" dirty="0">
                <a:solidFill>
                  <a:srgbClr val="000000"/>
                </a:solidFill>
                <a:latin typeface="Roboto Condensed"/>
              </a:rPr>
              <a:t>̀ </a:t>
            </a:r>
            <a:r>
              <a:rPr lang="en-US" sz="4500" dirty="0" err="1">
                <a:solidFill>
                  <a:srgbClr val="000000"/>
                </a:solidFill>
                <a:latin typeface="Roboto Condensed"/>
              </a:rPr>
              <a:t>cách</a:t>
            </a:r>
            <a:r>
              <a:rPr lang="en-US" sz="4500" dirty="0">
                <a:solidFill>
                  <a:srgbClr val="000000"/>
                </a:solidFill>
                <a:latin typeface="Roboto Condensed"/>
              </a:rPr>
              <a:t> </a:t>
            </a:r>
            <a:r>
              <a:rPr lang="en-US" sz="4500" dirty="0" err="1">
                <a:solidFill>
                  <a:srgbClr val="000000"/>
                </a:solidFill>
                <a:latin typeface="Roboto Condensed"/>
              </a:rPr>
              <a:t>giới</a:t>
            </a:r>
            <a:r>
              <a:rPr lang="en-US" sz="4500" dirty="0">
                <a:solidFill>
                  <a:srgbClr val="000000"/>
                </a:solidFill>
                <a:latin typeface="Roboto Condensed"/>
              </a:rPr>
              <a:t> </a:t>
            </a:r>
            <a:r>
              <a:rPr lang="en-US" sz="4500" dirty="0" err="1">
                <a:solidFill>
                  <a:srgbClr val="000000"/>
                </a:solidFill>
                <a:latin typeface="Roboto Condensed"/>
              </a:rPr>
              <a:t>thiệu</a:t>
            </a:r>
            <a:r>
              <a:rPr lang="en-US" sz="4500" dirty="0">
                <a:solidFill>
                  <a:srgbClr val="000000"/>
                </a:solidFill>
                <a:latin typeface="Roboto Condensed"/>
              </a:rPr>
              <a:t> </a:t>
            </a:r>
            <a:r>
              <a:rPr lang="en-US" sz="4500" dirty="0" err="1">
                <a:solidFill>
                  <a:srgbClr val="000000"/>
                </a:solidFill>
                <a:latin typeface="Roboto Condensed"/>
              </a:rPr>
              <a:t>cuốn</a:t>
            </a:r>
            <a:r>
              <a:rPr lang="en-US" sz="4500" dirty="0">
                <a:solidFill>
                  <a:srgbClr val="000000"/>
                </a:solidFill>
                <a:latin typeface="Roboto Condensed"/>
              </a:rPr>
              <a:t> </a:t>
            </a:r>
            <a:r>
              <a:rPr lang="en-US" sz="4500" dirty="0" err="1">
                <a:solidFill>
                  <a:srgbClr val="000000"/>
                </a:solidFill>
                <a:latin typeface="Roboto Condensed"/>
              </a:rPr>
              <a:t>sách</a:t>
            </a:r>
            <a:r>
              <a:rPr lang="en-US" sz="4500" dirty="0">
                <a:solidFill>
                  <a:srgbClr val="000000"/>
                </a:solidFill>
                <a:latin typeface="Roboto Condensed"/>
              </a:rPr>
              <a:t> </a:t>
            </a:r>
            <a:r>
              <a:rPr lang="en-US" sz="4500" dirty="0" err="1">
                <a:solidFill>
                  <a:srgbClr val="000000"/>
                </a:solidFill>
                <a:latin typeface="Roboto Condensed"/>
              </a:rPr>
              <a:t>của</a:t>
            </a:r>
            <a:r>
              <a:rPr lang="en-US" sz="4500" dirty="0">
                <a:solidFill>
                  <a:srgbClr val="000000"/>
                </a:solidFill>
                <a:latin typeface="Roboto Condensed"/>
              </a:rPr>
              <a:t> </a:t>
            </a:r>
            <a:r>
              <a:rPr lang="en-US" sz="4500" dirty="0" err="1">
                <a:solidFill>
                  <a:srgbClr val="000000"/>
                </a:solidFill>
                <a:latin typeface="Roboto Condensed"/>
              </a:rPr>
              <a:t>tác</a:t>
            </a:r>
            <a:r>
              <a:rPr lang="en-US" sz="4500" dirty="0">
                <a:solidFill>
                  <a:srgbClr val="000000"/>
                </a:solidFill>
                <a:latin typeface="Roboto Condensed"/>
              </a:rPr>
              <a:t> </a:t>
            </a:r>
            <a:r>
              <a:rPr lang="en-US" sz="4500" dirty="0" err="1">
                <a:solidFill>
                  <a:srgbClr val="000000"/>
                </a:solidFill>
                <a:latin typeface="Roboto Condensed"/>
              </a:rPr>
              <a:t>gia</a:t>
            </a:r>
            <a:r>
              <a:rPr lang="en-US" sz="4500" dirty="0">
                <a:solidFill>
                  <a:srgbClr val="000000"/>
                </a:solidFill>
                <a:latin typeface="Roboto Condensed"/>
              </a:rPr>
              <a:t>̉.</a:t>
            </a:r>
          </a:p>
          <a:p>
            <a:pPr algn="just">
              <a:lnSpc>
                <a:spcPts val="6299"/>
              </a:lnSpc>
            </a:pPr>
            <a:endParaRPr lang="en-US" sz="4500" dirty="0">
              <a:solidFill>
                <a:srgbClr val="000000"/>
              </a:solidFill>
              <a:latin typeface="Roboto Condensed"/>
            </a:endParaRPr>
          </a:p>
          <a:p>
            <a:pPr algn="ctr">
              <a:lnSpc>
                <a:spcPts val="6299"/>
              </a:lnSpc>
            </a:pPr>
            <a:endParaRPr lang="en-US" sz="4500" dirty="0">
              <a:solidFill>
                <a:srgbClr val="000000"/>
              </a:solidFill>
              <a:latin typeface="Roboto Condensed"/>
            </a:endParaRPr>
          </a:p>
        </p:txBody>
      </p:sp>
      <p:sp>
        <p:nvSpPr>
          <p:cNvPr id="10" name="TextBox 10"/>
          <p:cNvSpPr txBox="1"/>
          <p:nvPr/>
        </p:nvSpPr>
        <p:spPr>
          <a:xfrm>
            <a:off x="9836537" y="5210908"/>
            <a:ext cx="7805790" cy="4781550"/>
          </a:xfrm>
          <a:prstGeom prst="rect">
            <a:avLst/>
          </a:prstGeom>
        </p:spPr>
        <p:txBody>
          <a:bodyPr lIns="0" tIns="0" rIns="0" bIns="0" rtlCol="0" anchor="t">
            <a:spAutoFit/>
          </a:bodyPr>
          <a:lstStyle/>
          <a:p>
            <a:pPr marL="971550" lvl="1" indent="-485775" algn="just">
              <a:lnSpc>
                <a:spcPts val="6299"/>
              </a:lnSpc>
              <a:buFont typeface="Arial"/>
              <a:buChar char="•"/>
            </a:pPr>
            <a:r>
              <a:rPr lang="en-US" sz="4500" dirty="0">
                <a:solidFill>
                  <a:srgbClr val="000000"/>
                </a:solidFill>
                <a:latin typeface="Roboto Condensed"/>
              </a:rPr>
              <a:t>HS </a:t>
            </a:r>
            <a:r>
              <a:rPr lang="en-US" sz="4500" dirty="0" err="1">
                <a:solidFill>
                  <a:srgbClr val="000000"/>
                </a:solidFill>
                <a:latin typeface="Roboto Condensed"/>
              </a:rPr>
              <a:t>thực</a:t>
            </a:r>
            <a:r>
              <a:rPr lang="en-US" sz="4500" dirty="0">
                <a:solidFill>
                  <a:srgbClr val="000000"/>
                </a:solidFill>
                <a:latin typeface="Roboto Condensed"/>
              </a:rPr>
              <a:t> </a:t>
            </a:r>
            <a:r>
              <a:rPr lang="en-US" sz="4500" dirty="0" err="1">
                <a:solidFill>
                  <a:srgbClr val="000000"/>
                </a:solidFill>
                <a:latin typeface="Roboto Condensed"/>
              </a:rPr>
              <a:t>hiện</a:t>
            </a:r>
            <a:r>
              <a:rPr lang="en-US" sz="4500" dirty="0">
                <a:solidFill>
                  <a:srgbClr val="000000"/>
                </a:solidFill>
                <a:latin typeface="Roboto Condensed"/>
              </a:rPr>
              <a:t> </a:t>
            </a:r>
            <a:r>
              <a:rPr lang="en-US" sz="4500" dirty="0" err="1">
                <a:solidFill>
                  <a:srgbClr val="000000"/>
                </a:solidFill>
                <a:latin typeface="Roboto Condensed"/>
              </a:rPr>
              <a:t>theo</a:t>
            </a:r>
            <a:r>
              <a:rPr lang="en-US" sz="4500" dirty="0">
                <a:solidFill>
                  <a:srgbClr val="000000"/>
                </a:solidFill>
                <a:latin typeface="Roboto Condensed"/>
              </a:rPr>
              <a:t> </a:t>
            </a:r>
            <a:r>
              <a:rPr lang="en-US" sz="4500" dirty="0" err="1">
                <a:solidFill>
                  <a:srgbClr val="000000"/>
                </a:solidFill>
                <a:latin typeface="Roboto Condensed"/>
              </a:rPr>
              <a:t>cặp</a:t>
            </a:r>
            <a:r>
              <a:rPr lang="en-US" sz="4500" dirty="0">
                <a:solidFill>
                  <a:srgbClr val="000000"/>
                </a:solidFill>
                <a:latin typeface="Roboto Condensed"/>
              </a:rPr>
              <a:t>.</a:t>
            </a:r>
          </a:p>
          <a:p>
            <a:pPr marL="971550" lvl="1" indent="-485775" algn="just">
              <a:lnSpc>
                <a:spcPts val="6299"/>
              </a:lnSpc>
              <a:buFont typeface="Arial"/>
              <a:buChar char="•"/>
            </a:pPr>
            <a:r>
              <a:rPr lang="en-US" sz="4500" dirty="0" err="1">
                <a:solidFill>
                  <a:srgbClr val="000000"/>
                </a:solidFill>
                <a:latin typeface="Roboto Condensed"/>
              </a:rPr>
              <a:t>Thời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a:t>
            </a:r>
            <a:r>
              <a:rPr lang="en-US" sz="4500" dirty="0" err="1">
                <a:solidFill>
                  <a:srgbClr val="000000"/>
                </a:solidFill>
                <a:latin typeface="Roboto Condensed"/>
              </a:rPr>
              <a:t>thảo</a:t>
            </a:r>
            <a:r>
              <a:rPr lang="en-US" sz="4500" dirty="0">
                <a:solidFill>
                  <a:srgbClr val="000000"/>
                </a:solidFill>
                <a:latin typeface="Roboto Condensed"/>
              </a:rPr>
              <a:t> </a:t>
            </a:r>
            <a:r>
              <a:rPr lang="en-US" sz="4500" dirty="0" err="1">
                <a:solidFill>
                  <a:srgbClr val="000000"/>
                </a:solidFill>
                <a:latin typeface="Roboto Condensed"/>
              </a:rPr>
              <a:t>luận</a:t>
            </a:r>
            <a:r>
              <a:rPr lang="en-US" sz="4500" dirty="0">
                <a:solidFill>
                  <a:srgbClr val="000000"/>
                </a:solidFill>
                <a:latin typeface="Roboto Condensed"/>
              </a:rPr>
              <a:t>: 5 </a:t>
            </a:r>
            <a:r>
              <a:rPr lang="en-US" sz="4500" dirty="0" err="1">
                <a:solidFill>
                  <a:srgbClr val="000000"/>
                </a:solidFill>
                <a:latin typeface="Roboto Condensed"/>
              </a:rPr>
              <a:t>phút</a:t>
            </a:r>
            <a:r>
              <a:rPr lang="en-US" sz="4500" dirty="0">
                <a:solidFill>
                  <a:srgbClr val="000000"/>
                </a:solidFill>
                <a:latin typeface="Roboto Condensed"/>
              </a:rPr>
              <a:t>.</a:t>
            </a:r>
          </a:p>
          <a:p>
            <a:pPr marL="971550" lvl="1" indent="-485775" algn="just">
              <a:lnSpc>
                <a:spcPts val="6299"/>
              </a:lnSpc>
              <a:buFont typeface="Arial"/>
              <a:buChar char="•"/>
            </a:pPr>
            <a:r>
              <a:rPr lang="en-US" sz="4500" dirty="0" err="1">
                <a:solidFill>
                  <a:srgbClr val="000000"/>
                </a:solidFill>
                <a:latin typeface="Roboto Condensed"/>
              </a:rPr>
              <a:t>Thời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a:t>
            </a:r>
            <a:r>
              <a:rPr lang="en-US" sz="4500" dirty="0" err="1">
                <a:solidFill>
                  <a:srgbClr val="000000"/>
                </a:solidFill>
                <a:latin typeface="Roboto Condensed"/>
              </a:rPr>
              <a:t>trình</a:t>
            </a:r>
            <a:r>
              <a:rPr lang="en-US" sz="4500" dirty="0">
                <a:solidFill>
                  <a:srgbClr val="000000"/>
                </a:solidFill>
                <a:latin typeface="Roboto Condensed"/>
              </a:rPr>
              <a:t> </a:t>
            </a:r>
            <a:r>
              <a:rPr lang="en-US" sz="4500" dirty="0" err="1">
                <a:solidFill>
                  <a:srgbClr val="000000"/>
                </a:solidFill>
                <a:latin typeface="Roboto Condensed"/>
              </a:rPr>
              <a:t>bày</a:t>
            </a:r>
            <a:r>
              <a:rPr lang="en-US" sz="4500" dirty="0">
                <a:solidFill>
                  <a:srgbClr val="000000"/>
                </a:solidFill>
                <a:latin typeface="Roboto Condensed"/>
              </a:rPr>
              <a:t>: 2 </a:t>
            </a:r>
            <a:r>
              <a:rPr lang="en-US" sz="4500" dirty="0" err="1">
                <a:solidFill>
                  <a:srgbClr val="000000"/>
                </a:solidFill>
                <a:latin typeface="Roboto Condensed"/>
              </a:rPr>
              <a:t>phút</a:t>
            </a:r>
            <a:r>
              <a:rPr lang="en-US" sz="4500" dirty="0">
                <a:solidFill>
                  <a:srgbClr val="000000"/>
                </a:solidFill>
                <a:latin typeface="Roboto Condensed"/>
              </a:rPr>
              <a:t>.</a:t>
            </a:r>
          </a:p>
          <a:p>
            <a:pPr marL="971550" lvl="1" indent="-485775" algn="just">
              <a:lnSpc>
                <a:spcPts val="6299"/>
              </a:lnSpc>
              <a:buFont typeface="Arial"/>
              <a:buChar char="•"/>
            </a:pPr>
            <a:r>
              <a:rPr lang="en-US" sz="4500" dirty="0" err="1">
                <a:solidFill>
                  <a:srgbClr val="000000"/>
                </a:solidFill>
                <a:latin typeface="Roboto Condensed"/>
              </a:rPr>
              <a:t>Thời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a:t>
            </a:r>
            <a:r>
              <a:rPr lang="en-US" sz="4500" dirty="0" err="1">
                <a:solidFill>
                  <a:srgbClr val="000000"/>
                </a:solidFill>
                <a:latin typeface="Roboto Condensed"/>
              </a:rPr>
              <a:t>các</a:t>
            </a:r>
            <a:r>
              <a:rPr lang="en-US" sz="4500" dirty="0">
                <a:solidFill>
                  <a:srgbClr val="000000"/>
                </a:solidFill>
                <a:latin typeface="Roboto Condensed"/>
              </a:rPr>
              <a:t> </a:t>
            </a:r>
            <a:r>
              <a:rPr lang="en-US" sz="4500" dirty="0" err="1">
                <a:solidFill>
                  <a:srgbClr val="000000"/>
                </a:solidFill>
                <a:latin typeface="Roboto Condensed"/>
              </a:rPr>
              <a:t>nhóm</a:t>
            </a:r>
            <a:r>
              <a:rPr lang="en-US" sz="4500" dirty="0">
                <a:solidFill>
                  <a:srgbClr val="000000"/>
                </a:solidFill>
                <a:latin typeface="Roboto Condensed"/>
              </a:rPr>
              <a:t> </a:t>
            </a:r>
            <a:r>
              <a:rPr lang="en-US" sz="4500" dirty="0" err="1">
                <a:solidFill>
                  <a:srgbClr val="000000"/>
                </a:solidFill>
                <a:latin typeface="Roboto Condensed"/>
              </a:rPr>
              <a:t>phản</a:t>
            </a:r>
            <a:r>
              <a:rPr lang="en-US" sz="4500" dirty="0">
                <a:solidFill>
                  <a:srgbClr val="000000"/>
                </a:solidFill>
                <a:latin typeface="Roboto Condensed"/>
              </a:rPr>
              <a:t> </a:t>
            </a:r>
            <a:r>
              <a:rPr lang="en-US" sz="4500" dirty="0" err="1">
                <a:solidFill>
                  <a:srgbClr val="000000"/>
                </a:solidFill>
                <a:latin typeface="Roboto Condensed"/>
              </a:rPr>
              <a:t>hồi</a:t>
            </a:r>
            <a:r>
              <a:rPr lang="en-US" sz="4500" dirty="0">
                <a:solidFill>
                  <a:srgbClr val="000000"/>
                </a:solidFill>
                <a:latin typeface="Roboto Condensed"/>
              </a:rPr>
              <a:t>, </a:t>
            </a:r>
            <a:r>
              <a:rPr lang="en-US" sz="4500" dirty="0" err="1">
                <a:solidFill>
                  <a:srgbClr val="000000"/>
                </a:solidFill>
                <a:latin typeface="Roboto Condensed"/>
              </a:rPr>
              <a:t>nêu</a:t>
            </a:r>
            <a:r>
              <a:rPr lang="en-US" sz="4500" dirty="0">
                <a:solidFill>
                  <a:srgbClr val="000000"/>
                </a:solidFill>
                <a:latin typeface="Roboto Condensed"/>
              </a:rPr>
              <a:t> ý </a:t>
            </a:r>
            <a:r>
              <a:rPr lang="en-US" sz="4500" dirty="0" err="1">
                <a:solidFill>
                  <a:srgbClr val="000000"/>
                </a:solidFill>
                <a:latin typeface="Roboto Condensed"/>
              </a:rPr>
              <a:t>kiến</a:t>
            </a:r>
            <a:r>
              <a:rPr lang="en-US" sz="4500" dirty="0">
                <a:solidFill>
                  <a:srgbClr val="000000"/>
                </a:solidFill>
                <a:latin typeface="Roboto Condensed"/>
              </a:rPr>
              <a:t>, </a:t>
            </a:r>
            <a:r>
              <a:rPr lang="en-US" sz="4500" dirty="0" err="1">
                <a:solidFill>
                  <a:srgbClr val="000000"/>
                </a:solidFill>
                <a:latin typeface="Roboto Condensed"/>
              </a:rPr>
              <a:t>bô</a:t>
            </a:r>
            <a:r>
              <a:rPr lang="en-US" sz="4500" dirty="0">
                <a:solidFill>
                  <a:srgbClr val="000000"/>
                </a:solidFill>
                <a:latin typeface="Roboto Condensed"/>
              </a:rPr>
              <a:t>̉ sung: 2 </a:t>
            </a:r>
            <a:r>
              <a:rPr lang="en-US" sz="4500" dirty="0" err="1">
                <a:solidFill>
                  <a:srgbClr val="000000"/>
                </a:solidFill>
                <a:latin typeface="Roboto Condensed"/>
              </a:rPr>
              <a:t>phút</a:t>
            </a:r>
            <a:r>
              <a:rPr lang="en-US" sz="4500" dirty="0">
                <a:solidFill>
                  <a:srgbClr val="000000"/>
                </a:solidFill>
                <a:latin typeface="Roboto Condensed"/>
              </a:rPr>
              <a:t>.</a:t>
            </a:r>
          </a:p>
          <a:p>
            <a:pPr algn="ctr">
              <a:lnSpc>
                <a:spcPts val="6299"/>
              </a:lnSpc>
            </a:pPr>
            <a:endParaRPr lang="en-US" sz="4500" dirty="0">
              <a:solidFill>
                <a:srgbClr val="000000"/>
              </a:solidFill>
              <a:latin typeface="Roboto Condensed"/>
            </a:endParaRPr>
          </a:p>
        </p:txBody>
      </p:sp>
      <p:sp>
        <p:nvSpPr>
          <p:cNvPr id="11" name="TextBox 11"/>
          <p:cNvSpPr txBox="1"/>
          <p:nvPr/>
        </p:nvSpPr>
        <p:spPr>
          <a:xfrm>
            <a:off x="4381304" y="133284"/>
            <a:ext cx="11773096" cy="950901"/>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a:solidFill>
                  <a:srgbClr val="528BD8"/>
                </a:solidFill>
                <a:latin typeface="Fraunces Bold"/>
              </a:rPr>
              <a:t>3. </a:t>
            </a:r>
            <a:r>
              <a:rPr lang="en-US" sz="5709" spc="114" dirty="0" smtClean="0">
                <a:solidFill>
                  <a:srgbClr val="528BD8"/>
                </a:solidFill>
                <a:latin typeface="Fraunces Bold"/>
              </a:rPr>
              <a:t>KHÁM PHÁ</a:t>
            </a:r>
            <a:r>
              <a:rPr lang="en-US" sz="5709" spc="114" dirty="0" smtClean="0">
                <a:solidFill>
                  <a:srgbClr val="528BD8"/>
                </a:solidFill>
                <a:latin typeface="Fraunces Bold"/>
              </a:rPr>
              <a:t> </a:t>
            </a:r>
            <a:r>
              <a:rPr lang="en-US" sz="5709" spc="114" dirty="0">
                <a:solidFill>
                  <a:srgbClr val="528BD8"/>
                </a:solidFill>
                <a:latin typeface="Fraunces Bold"/>
              </a:rPr>
              <a:t>VĂN </a:t>
            </a:r>
            <a:r>
              <a:rPr lang="en-US" sz="5709" spc="114" dirty="0" smtClean="0">
                <a:solidFill>
                  <a:srgbClr val="528BD8"/>
                </a:solidFill>
                <a:latin typeface="Fraunces Bold"/>
              </a:rPr>
              <a:t>BẢN</a:t>
            </a:r>
            <a:endParaRPr lang="en-US" sz="5709" spc="114" dirty="0">
              <a:solidFill>
                <a:srgbClr val="528BD8"/>
              </a:solidFill>
              <a:latin typeface="Fraunces Bold"/>
            </a:endParaRPr>
          </a:p>
        </p:txBody>
      </p:sp>
      <p:sp>
        <p:nvSpPr>
          <p:cNvPr id="12" name="TextBox 12"/>
          <p:cNvSpPr txBox="1"/>
          <p:nvPr/>
        </p:nvSpPr>
        <p:spPr>
          <a:xfrm>
            <a:off x="0" y="1187874"/>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3545223877"/>
              </p:ext>
            </p:extLst>
          </p:nvPr>
        </p:nvGraphicFramePr>
        <p:xfrm>
          <a:off x="602514" y="495409"/>
          <a:ext cx="17228286" cy="9448690"/>
        </p:xfrm>
        <a:graphic>
          <a:graphicData uri="http://schemas.openxmlformats.org/drawingml/2006/table">
            <a:tbl>
              <a:tblPr/>
              <a:tblGrid>
                <a:gridCol w="1346195">
                  <a:extLst>
                    <a:ext uri="{9D8B030D-6E8A-4147-A177-3AD203B41FA5}">
                      <a16:colId xmlns:a16="http://schemas.microsoft.com/office/drawing/2014/main" val="20000"/>
                    </a:ext>
                  </a:extLst>
                </a:gridCol>
                <a:gridCol w="6951345">
                  <a:extLst>
                    <a:ext uri="{9D8B030D-6E8A-4147-A177-3AD203B41FA5}">
                      <a16:colId xmlns:a16="http://schemas.microsoft.com/office/drawing/2014/main" val="20001"/>
                    </a:ext>
                  </a:extLst>
                </a:gridCol>
                <a:gridCol w="8930746">
                  <a:extLst>
                    <a:ext uri="{9D8B030D-6E8A-4147-A177-3AD203B41FA5}">
                      <a16:colId xmlns:a16="http://schemas.microsoft.com/office/drawing/2014/main" val="20002"/>
                    </a:ext>
                  </a:extLst>
                </a:gridCol>
              </a:tblGrid>
              <a:tr h="1086540">
                <a:tc gridSpan="3">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0"/>
                  </a:ext>
                </a:extLst>
              </a:tr>
              <a:tr h="943574">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1"/>
                  </a:ext>
                </a:extLst>
              </a:tr>
              <a:tr h="1798464">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p>
                      <a:pPr>
                        <a:lnSpc>
                          <a:spcPts val="839"/>
                        </a:lnSpc>
                      </a:pPr>
                      <a:r>
                        <a:rPr lang="en-US" sz="600">
                          <a:solidFill>
                            <a:srgbClr val="000000"/>
                          </a:solidFill>
                          <a:latin typeface="Roboto Condensed"/>
                        </a:rPr>
                        <a:t>   </a:t>
                      </a:r>
                    </a:p>
                    <a:p>
                      <a:pPr>
                        <a:lnSpc>
                          <a:spcPts val="839"/>
                        </a:lnSpc>
                      </a:pPr>
                      <a:r>
                        <a:rPr lang="en-US" sz="60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p>
                      <a:pPr>
                        <a:lnSpc>
                          <a:spcPts val="839"/>
                        </a:lnSpc>
                      </a:pPr>
                      <a:r>
                        <a:rPr lang="en-US" sz="600">
                          <a:solidFill>
                            <a:srgbClr val="000000"/>
                          </a:solidFill>
                          <a:latin typeface="Roboto Condensed"/>
                        </a:rPr>
                        <a:t>   </a:t>
                      </a:r>
                    </a:p>
                    <a:p>
                      <a:pPr>
                        <a:lnSpc>
                          <a:spcPts val="839"/>
                        </a:lnSpc>
                      </a:pPr>
                      <a:r>
                        <a:rPr lang="en-US" sz="60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2"/>
                  </a:ext>
                </a:extLst>
              </a:tr>
              <a:tr h="2674468">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3"/>
                  </a:ext>
                </a:extLst>
              </a:tr>
              <a:tr h="1224546">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4"/>
                  </a:ext>
                </a:extLst>
              </a:tr>
              <a:tr h="1721098">
                <a:tc gridSpan="3">
                  <a:txBody>
                    <a:bodyPr/>
                    <a:lstStyle/>
                    <a:p>
                      <a:pPr algn="just">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just">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just">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5"/>
          <p:cNvSpPr txBox="1"/>
          <p:nvPr/>
        </p:nvSpPr>
        <p:spPr>
          <a:xfrm>
            <a:off x="8108613" y="766186"/>
            <a:ext cx="2157892" cy="679450"/>
          </a:xfrm>
          <a:prstGeom prst="rect">
            <a:avLst/>
          </a:prstGeom>
        </p:spPr>
        <p:txBody>
          <a:bodyPr lIns="0" tIns="0" rIns="0" bIns="0" rtlCol="0" anchor="t">
            <a:spAutoFit/>
          </a:bodyPr>
          <a:lstStyle/>
          <a:p>
            <a:pPr algn="just">
              <a:lnSpc>
                <a:spcPts val="5599"/>
              </a:lnSpc>
            </a:pPr>
            <a:r>
              <a:rPr lang="en-US" sz="3999">
                <a:solidFill>
                  <a:srgbClr val="0C4369"/>
                </a:solidFill>
                <a:latin typeface="Roboto Condensed Bold"/>
              </a:rPr>
              <a:t>PHẦN 1</a:t>
            </a:r>
          </a:p>
        </p:txBody>
      </p:sp>
      <p:sp>
        <p:nvSpPr>
          <p:cNvPr id="6" name="TextBox 6"/>
          <p:cNvSpPr txBox="1"/>
          <p:nvPr/>
        </p:nvSpPr>
        <p:spPr>
          <a:xfrm>
            <a:off x="11273992"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Chi tiết</a:t>
            </a:r>
          </a:p>
        </p:txBody>
      </p:sp>
      <p:sp>
        <p:nvSpPr>
          <p:cNvPr id="7" name="TextBox 7"/>
          <p:cNvSpPr txBox="1"/>
          <p:nvPr/>
        </p:nvSpPr>
        <p:spPr>
          <a:xfrm>
            <a:off x="2155786"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Thông tin</a:t>
            </a:r>
          </a:p>
        </p:txBody>
      </p:sp>
      <p:sp>
        <p:nvSpPr>
          <p:cNvPr id="8" name="TextBox 8"/>
          <p:cNvSpPr txBox="1"/>
          <p:nvPr/>
        </p:nvSpPr>
        <p:spPr>
          <a:xfrm>
            <a:off x="515395" y="3047424"/>
            <a:ext cx="1640391"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1</a:t>
            </a:r>
          </a:p>
        </p:txBody>
      </p:sp>
      <p:sp>
        <p:nvSpPr>
          <p:cNvPr id="9" name="TextBox 9"/>
          <p:cNvSpPr txBox="1"/>
          <p:nvPr/>
        </p:nvSpPr>
        <p:spPr>
          <a:xfrm>
            <a:off x="515395" y="5067300"/>
            <a:ext cx="1640391"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2</a:t>
            </a:r>
          </a:p>
        </p:txBody>
      </p:sp>
      <p:sp>
        <p:nvSpPr>
          <p:cNvPr id="10" name="TextBox 10"/>
          <p:cNvSpPr txBox="1"/>
          <p:nvPr/>
        </p:nvSpPr>
        <p:spPr>
          <a:xfrm>
            <a:off x="515395" y="7196175"/>
            <a:ext cx="1640391"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3</a:t>
            </a:r>
          </a:p>
        </p:txBody>
      </p:sp>
      <p:sp>
        <p:nvSpPr>
          <p:cNvPr id="11" name="TextBox 11"/>
          <p:cNvSpPr txBox="1"/>
          <p:nvPr/>
        </p:nvSpPr>
        <p:spPr>
          <a:xfrm>
            <a:off x="1028700" y="8551926"/>
            <a:ext cx="15457664" cy="706374"/>
          </a:xfrm>
          <a:prstGeom prst="rect">
            <a:avLst/>
          </a:prstGeom>
        </p:spPr>
        <p:txBody>
          <a:bodyPr lIns="0" tIns="0" rIns="0" bIns="0" rtlCol="0" anchor="t">
            <a:spAutoFit/>
          </a:bodyPr>
          <a:lstStyle/>
          <a:p>
            <a:pPr algn="just">
              <a:lnSpc>
                <a:spcPts val="5627"/>
              </a:lnSpc>
            </a:pPr>
            <a:r>
              <a:rPr lang="en-US" sz="4199" spc="-138">
                <a:solidFill>
                  <a:srgbClr val="7A4C51"/>
                </a:solidFill>
                <a:latin typeface="Roboto Condensed Bold"/>
              </a:rPr>
              <a:t>Nhận xét về cách giới thiệu cuốn sách: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420313375"/>
              </p:ext>
            </p:extLst>
          </p:nvPr>
        </p:nvGraphicFramePr>
        <p:xfrm>
          <a:off x="602514" y="495411"/>
          <a:ext cx="17456886" cy="9371756"/>
        </p:xfrm>
        <a:graphic>
          <a:graphicData uri="http://schemas.openxmlformats.org/drawingml/2006/table">
            <a:tbl>
              <a:tblPr/>
              <a:tblGrid>
                <a:gridCol w="1065756">
                  <a:extLst>
                    <a:ext uri="{9D8B030D-6E8A-4147-A177-3AD203B41FA5}">
                      <a16:colId xmlns:a16="http://schemas.microsoft.com/office/drawing/2014/main" val="20000"/>
                    </a:ext>
                  </a:extLst>
                </a:gridCol>
                <a:gridCol w="3777725">
                  <a:extLst>
                    <a:ext uri="{9D8B030D-6E8A-4147-A177-3AD203B41FA5}">
                      <a16:colId xmlns:a16="http://schemas.microsoft.com/office/drawing/2014/main" val="20001"/>
                    </a:ext>
                  </a:extLst>
                </a:gridCol>
                <a:gridCol w="12613405">
                  <a:extLst>
                    <a:ext uri="{9D8B030D-6E8A-4147-A177-3AD203B41FA5}">
                      <a16:colId xmlns:a16="http://schemas.microsoft.com/office/drawing/2014/main" val="20002"/>
                    </a:ext>
                  </a:extLst>
                </a:gridCol>
              </a:tblGrid>
              <a:tr h="1104065">
                <a:tc gridSpan="3">
                  <a:txBody>
                    <a:bodyPr/>
                    <a:lstStyle/>
                    <a:p>
                      <a:pPr algn="l">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0"/>
                  </a:ext>
                </a:extLst>
              </a:tr>
              <a:tr h="958793">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1"/>
                  </a:ext>
                </a:extLst>
              </a:tr>
              <a:tr h="1763860">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p>
                      <a:pPr>
                        <a:lnSpc>
                          <a:spcPts val="839"/>
                        </a:lnSpc>
                      </a:pPr>
                      <a:r>
                        <a:rPr lang="en-US" sz="600">
                          <a:solidFill>
                            <a:srgbClr val="000000"/>
                          </a:solidFill>
                          <a:latin typeface="Roboto Condensed"/>
                        </a:rPr>
                        <a:t>   </a:t>
                      </a:r>
                    </a:p>
                    <a:p>
                      <a:pPr>
                        <a:lnSpc>
                          <a:spcPts val="839"/>
                        </a:lnSpc>
                      </a:pPr>
                      <a:r>
                        <a:rPr lang="en-US" sz="60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p>
                      <a:pPr>
                        <a:lnSpc>
                          <a:spcPts val="839"/>
                        </a:lnSpc>
                      </a:pPr>
                      <a:r>
                        <a:rPr lang="en-US" sz="600">
                          <a:solidFill>
                            <a:srgbClr val="000000"/>
                          </a:solidFill>
                          <a:latin typeface="Roboto Condensed"/>
                        </a:rPr>
                        <a:t>   </a:t>
                      </a:r>
                    </a:p>
                    <a:p>
                      <a:pPr>
                        <a:lnSpc>
                          <a:spcPts val="839"/>
                        </a:lnSpc>
                      </a:pPr>
                      <a:r>
                        <a:rPr lang="en-US" sz="60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2"/>
                  </a:ext>
                </a:extLst>
              </a:tr>
              <a:tr h="1507171">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3"/>
                  </a:ext>
                </a:extLst>
              </a:tr>
              <a:tr h="2289009">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4"/>
                  </a:ext>
                </a:extLst>
              </a:tr>
              <a:tr h="1748858">
                <a:tc gridSpan="3">
                  <a:txBody>
                    <a:bodyPr/>
                    <a:lstStyle/>
                    <a:p>
                      <a:pPr algn="just">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just">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just">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5"/>
          <p:cNvSpPr txBox="1"/>
          <p:nvPr/>
        </p:nvSpPr>
        <p:spPr>
          <a:xfrm>
            <a:off x="8108613" y="766186"/>
            <a:ext cx="2157892" cy="679450"/>
          </a:xfrm>
          <a:prstGeom prst="rect">
            <a:avLst/>
          </a:prstGeom>
        </p:spPr>
        <p:txBody>
          <a:bodyPr lIns="0" tIns="0" rIns="0" bIns="0" rtlCol="0" anchor="t">
            <a:spAutoFit/>
          </a:bodyPr>
          <a:lstStyle/>
          <a:p>
            <a:pPr algn="just">
              <a:lnSpc>
                <a:spcPts val="5599"/>
              </a:lnSpc>
            </a:pPr>
            <a:r>
              <a:rPr lang="en-US" sz="3999">
                <a:solidFill>
                  <a:srgbClr val="0C4369"/>
                </a:solidFill>
                <a:latin typeface="Roboto Condensed Bold"/>
              </a:rPr>
              <a:t>PHẦN 1</a:t>
            </a:r>
          </a:p>
        </p:txBody>
      </p:sp>
      <p:sp>
        <p:nvSpPr>
          <p:cNvPr id="6" name="TextBox 6"/>
          <p:cNvSpPr txBox="1"/>
          <p:nvPr/>
        </p:nvSpPr>
        <p:spPr>
          <a:xfrm>
            <a:off x="1930126" y="3079174"/>
            <a:ext cx="1877060" cy="647700"/>
          </a:xfrm>
          <a:prstGeom prst="rect">
            <a:avLst/>
          </a:prstGeom>
        </p:spPr>
        <p:txBody>
          <a:bodyPr lIns="0" tIns="0" rIns="0" bIns="0" rtlCol="0" anchor="t">
            <a:spAutoFit/>
          </a:bodyPr>
          <a:lstStyle/>
          <a:p>
            <a:pPr algn="just">
              <a:lnSpc>
                <a:spcPts val="5039"/>
              </a:lnSpc>
            </a:pPr>
            <a:r>
              <a:rPr lang="en-US" sz="4199" spc="-138" dirty="0" err="1">
                <a:solidFill>
                  <a:srgbClr val="7A4C51"/>
                </a:solidFill>
                <a:latin typeface="Roboto Condensed"/>
              </a:rPr>
              <a:t>Tác</a:t>
            </a:r>
            <a:r>
              <a:rPr lang="en-US" sz="4199" spc="-138" dirty="0">
                <a:solidFill>
                  <a:srgbClr val="7A4C51"/>
                </a:solidFill>
                <a:latin typeface="Roboto Condensed"/>
              </a:rPr>
              <a:t> </a:t>
            </a:r>
            <a:r>
              <a:rPr lang="en-US" sz="4199" spc="-138" dirty="0" err="1">
                <a:solidFill>
                  <a:srgbClr val="7A4C51"/>
                </a:solidFill>
                <a:latin typeface="Roboto Condensed"/>
              </a:rPr>
              <a:t>gia</a:t>
            </a:r>
            <a:r>
              <a:rPr lang="en-US" sz="4199" spc="-138" dirty="0">
                <a:solidFill>
                  <a:srgbClr val="7A4C51"/>
                </a:solidFill>
                <a:latin typeface="Roboto Condensed"/>
              </a:rPr>
              <a:t>̉</a:t>
            </a:r>
          </a:p>
        </p:txBody>
      </p:sp>
      <p:sp>
        <p:nvSpPr>
          <p:cNvPr id="7" name="TextBox 7"/>
          <p:cNvSpPr txBox="1"/>
          <p:nvPr/>
        </p:nvSpPr>
        <p:spPr>
          <a:xfrm>
            <a:off x="11273992"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Bằng chứng</a:t>
            </a:r>
          </a:p>
        </p:txBody>
      </p:sp>
      <p:sp>
        <p:nvSpPr>
          <p:cNvPr id="8" name="TextBox 8"/>
          <p:cNvSpPr txBox="1"/>
          <p:nvPr/>
        </p:nvSpPr>
        <p:spPr>
          <a:xfrm>
            <a:off x="1335591"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Nội dung</a:t>
            </a:r>
          </a:p>
        </p:txBody>
      </p:sp>
      <p:sp>
        <p:nvSpPr>
          <p:cNvPr id="9" name="TextBox 9"/>
          <p:cNvSpPr txBox="1"/>
          <p:nvPr/>
        </p:nvSpPr>
        <p:spPr>
          <a:xfrm>
            <a:off x="208505" y="3047424"/>
            <a:ext cx="1640391"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1</a:t>
            </a:r>
          </a:p>
        </p:txBody>
      </p:sp>
      <p:sp>
        <p:nvSpPr>
          <p:cNvPr id="10" name="TextBox 10"/>
          <p:cNvSpPr txBox="1"/>
          <p:nvPr/>
        </p:nvSpPr>
        <p:spPr>
          <a:xfrm>
            <a:off x="208505" y="4538989"/>
            <a:ext cx="1640391"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2</a:t>
            </a:r>
          </a:p>
        </p:txBody>
      </p:sp>
      <p:sp>
        <p:nvSpPr>
          <p:cNvPr id="11" name="TextBox 11"/>
          <p:cNvSpPr txBox="1"/>
          <p:nvPr/>
        </p:nvSpPr>
        <p:spPr>
          <a:xfrm>
            <a:off x="229645" y="6592925"/>
            <a:ext cx="1640391"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3</a:t>
            </a:r>
          </a:p>
        </p:txBody>
      </p:sp>
      <p:sp>
        <p:nvSpPr>
          <p:cNvPr id="12" name="TextBox 12"/>
          <p:cNvSpPr txBox="1"/>
          <p:nvPr/>
        </p:nvSpPr>
        <p:spPr>
          <a:xfrm>
            <a:off x="5609309" y="2681537"/>
            <a:ext cx="12033018" cy="1420749"/>
          </a:xfrm>
          <a:prstGeom prst="rect">
            <a:avLst/>
          </a:prstGeom>
        </p:spPr>
        <p:txBody>
          <a:bodyPr lIns="0" tIns="0" rIns="0" bIns="0" rtlCol="0" anchor="t">
            <a:spAutoFit/>
          </a:bodyPr>
          <a:lstStyle/>
          <a:p>
            <a:pPr algn="just">
              <a:lnSpc>
                <a:spcPts val="5627"/>
              </a:lnSpc>
            </a:pPr>
            <a:r>
              <a:rPr lang="en-US" sz="4199" spc="-138" dirty="0" err="1">
                <a:solidFill>
                  <a:srgbClr val="7A4C51"/>
                </a:solidFill>
                <a:latin typeface="Roboto Condensed Italics"/>
              </a:rPr>
              <a:t>Nguyễn</a:t>
            </a:r>
            <a:r>
              <a:rPr lang="en-US" sz="4199" spc="-138" dirty="0">
                <a:solidFill>
                  <a:srgbClr val="7A4C51"/>
                </a:solidFill>
                <a:latin typeface="Roboto Condensed Italics"/>
              </a:rPr>
              <a:t> </a:t>
            </a:r>
            <a:r>
              <a:rPr lang="en-US" sz="4199" spc="-138" dirty="0" err="1">
                <a:solidFill>
                  <a:srgbClr val="7A4C51"/>
                </a:solidFill>
                <a:latin typeface="Roboto Condensed Italics"/>
              </a:rPr>
              <a:t>Huy</a:t>
            </a:r>
            <a:r>
              <a:rPr lang="en-US" sz="4199" spc="-138" dirty="0">
                <a:solidFill>
                  <a:srgbClr val="7A4C51"/>
                </a:solidFill>
                <a:latin typeface="Roboto Condensed Italics"/>
              </a:rPr>
              <a:t> </a:t>
            </a:r>
            <a:r>
              <a:rPr lang="en-US" sz="4199" spc="-138" dirty="0" err="1">
                <a:solidFill>
                  <a:srgbClr val="7A4C51"/>
                </a:solidFill>
                <a:latin typeface="Roboto Condensed Italics"/>
              </a:rPr>
              <a:t>Tưởng</a:t>
            </a:r>
            <a:r>
              <a:rPr lang="en-US" sz="4199" spc="-138" dirty="0">
                <a:solidFill>
                  <a:srgbClr val="7A4C51"/>
                </a:solidFill>
                <a:latin typeface="Roboto Condensed Italics"/>
              </a:rPr>
              <a:t>: </a:t>
            </a:r>
            <a:r>
              <a:rPr lang="en-US" sz="4199" spc="-138" dirty="0" err="1">
                <a:solidFill>
                  <a:srgbClr val="7A4C51"/>
                </a:solidFill>
                <a:latin typeface="Roboto Condensed Italics"/>
              </a:rPr>
              <a:t>tên</a:t>
            </a:r>
            <a:r>
              <a:rPr lang="en-US" sz="4199" spc="-138" dirty="0">
                <a:solidFill>
                  <a:srgbClr val="7A4C51"/>
                </a:solidFill>
                <a:latin typeface="Roboto Condensed Italics"/>
              </a:rPr>
              <a:t> </a:t>
            </a:r>
            <a:r>
              <a:rPr lang="en-US" sz="4199" spc="-138" dirty="0" err="1">
                <a:solidFill>
                  <a:srgbClr val="7A4C51"/>
                </a:solidFill>
                <a:latin typeface="Roboto Condensed Italics"/>
              </a:rPr>
              <a:t>tuổi</a:t>
            </a:r>
            <a:r>
              <a:rPr lang="en-US" sz="4199" spc="-138" dirty="0">
                <a:solidFill>
                  <a:srgbClr val="7A4C51"/>
                </a:solidFill>
                <a:latin typeface="Roboto Condensed Italics"/>
              </a:rPr>
              <a:t> </a:t>
            </a:r>
            <a:r>
              <a:rPr lang="en-US" sz="4199" spc="-138" dirty="0" err="1">
                <a:solidFill>
                  <a:srgbClr val="7A4C51"/>
                </a:solidFill>
                <a:latin typeface="Roboto Condensed Italics"/>
              </a:rPr>
              <a:t>gắn</a:t>
            </a:r>
            <a:r>
              <a:rPr lang="en-US" sz="4199" spc="-138" dirty="0">
                <a:solidFill>
                  <a:srgbClr val="7A4C51"/>
                </a:solidFill>
                <a:latin typeface="Roboto Condensed Italics"/>
              </a:rPr>
              <a:t> </a:t>
            </a:r>
            <a:r>
              <a:rPr lang="en-US" sz="4199" spc="-138" dirty="0" err="1">
                <a:solidFill>
                  <a:srgbClr val="7A4C51"/>
                </a:solidFill>
                <a:latin typeface="Roboto Condensed Italics"/>
              </a:rPr>
              <a:t>liền</a:t>
            </a:r>
            <a:r>
              <a:rPr lang="en-US" sz="4199" spc="-138" dirty="0">
                <a:solidFill>
                  <a:srgbClr val="7A4C51"/>
                </a:solidFill>
                <a:latin typeface="Roboto Condensed Italics"/>
              </a:rPr>
              <a:t> </a:t>
            </a:r>
            <a:r>
              <a:rPr lang="en-US" sz="4199" spc="-138" dirty="0" err="1">
                <a:solidFill>
                  <a:srgbClr val="7A4C51"/>
                </a:solidFill>
                <a:latin typeface="Roboto Condensed Italics"/>
              </a:rPr>
              <a:t>với</a:t>
            </a:r>
            <a:r>
              <a:rPr lang="en-US" sz="4199" spc="-138" dirty="0">
                <a:solidFill>
                  <a:srgbClr val="7A4C51"/>
                </a:solidFill>
                <a:latin typeface="Roboto Condensed Italics"/>
              </a:rPr>
              <a:t> </a:t>
            </a:r>
            <a:r>
              <a:rPr lang="en-US" sz="4199" spc="-138" dirty="0" err="1">
                <a:solidFill>
                  <a:srgbClr val="7A4C51"/>
                </a:solidFill>
                <a:latin typeface="Roboto Condensed Italics"/>
              </a:rPr>
              <a:t>các</a:t>
            </a:r>
            <a:r>
              <a:rPr lang="en-US" sz="4199" spc="-138" dirty="0">
                <a:solidFill>
                  <a:srgbClr val="7A4C51"/>
                </a:solidFill>
                <a:latin typeface="Roboto Condensed Italics"/>
              </a:rPr>
              <a:t> </a:t>
            </a:r>
            <a:r>
              <a:rPr lang="en-US" sz="4199" spc="-138" dirty="0" err="1">
                <a:solidFill>
                  <a:srgbClr val="7A4C51"/>
                </a:solidFill>
                <a:latin typeface="Roboto Condensed Italics"/>
              </a:rPr>
              <a:t>tác</a:t>
            </a:r>
            <a:r>
              <a:rPr lang="en-US" sz="4199" spc="-138" dirty="0">
                <a:solidFill>
                  <a:srgbClr val="7A4C51"/>
                </a:solidFill>
                <a:latin typeface="Roboto Condensed Italics"/>
              </a:rPr>
              <a:t> </a:t>
            </a:r>
            <a:r>
              <a:rPr lang="en-US" sz="4199" spc="-138" dirty="0" err="1">
                <a:solidFill>
                  <a:srgbClr val="7A4C51"/>
                </a:solidFill>
                <a:latin typeface="Roboto Condensed Italics"/>
              </a:rPr>
              <a:t>phẩm</a:t>
            </a:r>
            <a:r>
              <a:rPr lang="en-US" sz="4199" spc="-138" dirty="0">
                <a:solidFill>
                  <a:srgbClr val="7A4C51"/>
                </a:solidFill>
                <a:latin typeface="Roboto Condensed Italics"/>
              </a:rPr>
              <a:t> </a:t>
            </a:r>
            <a:r>
              <a:rPr lang="en-US" sz="4199" spc="-138" dirty="0" err="1">
                <a:solidFill>
                  <a:srgbClr val="7A4C51"/>
                </a:solidFill>
                <a:latin typeface="Roboto Condensed Italics"/>
              </a:rPr>
              <a:t>lấy</a:t>
            </a:r>
            <a:r>
              <a:rPr lang="en-US" sz="4199" spc="-138" dirty="0">
                <a:solidFill>
                  <a:srgbClr val="7A4C51"/>
                </a:solidFill>
                <a:latin typeface="Roboto Condensed Italics"/>
              </a:rPr>
              <a:t> </a:t>
            </a:r>
            <a:r>
              <a:rPr lang="en-US" sz="4199" spc="-138" dirty="0" err="1">
                <a:solidFill>
                  <a:srgbClr val="7A4C51"/>
                </a:solidFill>
                <a:latin typeface="Roboto Condensed Italics"/>
              </a:rPr>
              <a:t>cảm</a:t>
            </a:r>
            <a:r>
              <a:rPr lang="en-US" sz="4199" spc="-138" dirty="0">
                <a:solidFill>
                  <a:srgbClr val="7A4C51"/>
                </a:solidFill>
                <a:latin typeface="Roboto Condensed Italics"/>
              </a:rPr>
              <a:t> </a:t>
            </a:r>
            <a:r>
              <a:rPr lang="en-US" sz="4199" spc="-138" dirty="0" err="1">
                <a:solidFill>
                  <a:srgbClr val="7A4C51"/>
                </a:solidFill>
                <a:latin typeface="Roboto Condensed Italics"/>
              </a:rPr>
              <a:t>hứng</a:t>
            </a:r>
            <a:r>
              <a:rPr lang="en-US" sz="4199" spc="-138" dirty="0">
                <a:solidFill>
                  <a:srgbClr val="7A4C51"/>
                </a:solidFill>
                <a:latin typeface="Roboto Condensed Italics"/>
              </a:rPr>
              <a:t> </a:t>
            </a:r>
            <a:r>
              <a:rPr lang="en-US" sz="4199" spc="-138" dirty="0" err="1">
                <a:solidFill>
                  <a:srgbClr val="7A4C51"/>
                </a:solidFill>
                <a:latin typeface="Roboto Condensed Italics"/>
              </a:rPr>
              <a:t>tư</a:t>
            </a:r>
            <a:r>
              <a:rPr lang="en-US" sz="4199" spc="-138" dirty="0">
                <a:solidFill>
                  <a:srgbClr val="7A4C51"/>
                </a:solidFill>
                <a:latin typeface="Roboto Condensed Italics"/>
              </a:rPr>
              <a:t>̀ </a:t>
            </a:r>
            <a:r>
              <a:rPr lang="en-US" sz="4199" spc="-138" dirty="0" err="1">
                <a:solidFill>
                  <a:srgbClr val="7A4C51"/>
                </a:solidFill>
                <a:latin typeface="Roboto Condensed Italics"/>
              </a:rPr>
              <a:t>lịch</a:t>
            </a:r>
            <a:r>
              <a:rPr lang="en-US" sz="4199" spc="-138" dirty="0">
                <a:solidFill>
                  <a:srgbClr val="7A4C51"/>
                </a:solidFill>
                <a:latin typeface="Roboto Condensed Italics"/>
              </a:rPr>
              <a:t> </a:t>
            </a:r>
            <a:r>
              <a:rPr lang="en-US" sz="4199" spc="-138" dirty="0" err="1">
                <a:solidFill>
                  <a:srgbClr val="7A4C51"/>
                </a:solidFill>
                <a:latin typeface="Roboto Condensed Italics"/>
              </a:rPr>
              <a:t>sư</a:t>
            </a:r>
            <a:r>
              <a:rPr lang="en-US" sz="4199" spc="-138" dirty="0">
                <a:solidFill>
                  <a:srgbClr val="7A4C51"/>
                </a:solidFill>
                <a:latin typeface="Roboto Condensed Italics"/>
              </a:rPr>
              <a:t>̉: </a:t>
            </a:r>
            <a:r>
              <a:rPr lang="en-US" sz="4199" spc="-138" dirty="0" err="1">
                <a:solidFill>
                  <a:srgbClr val="7A4C51"/>
                </a:solidFill>
                <a:latin typeface="Roboto Condensed Italics"/>
              </a:rPr>
              <a:t>Đêm</a:t>
            </a:r>
            <a:r>
              <a:rPr lang="en-US" sz="4199" spc="-138" dirty="0">
                <a:solidFill>
                  <a:srgbClr val="7A4C51"/>
                </a:solidFill>
                <a:latin typeface="Roboto Condensed Italics"/>
              </a:rPr>
              <a:t> </a:t>
            </a:r>
            <a:r>
              <a:rPr lang="en-US" sz="4199" spc="-138" dirty="0" err="1">
                <a:solidFill>
                  <a:srgbClr val="7A4C51"/>
                </a:solidFill>
                <a:latin typeface="Roboto Condensed Italics"/>
              </a:rPr>
              <a:t>hội</a:t>
            </a:r>
            <a:r>
              <a:rPr lang="en-US" sz="4199" spc="-138" dirty="0">
                <a:solidFill>
                  <a:srgbClr val="7A4C51"/>
                </a:solidFill>
                <a:latin typeface="Roboto Condensed Italics"/>
              </a:rPr>
              <a:t> Long Trì, </a:t>
            </a:r>
            <a:r>
              <a:rPr lang="en-US" sz="4199" spc="-138" dirty="0" err="1">
                <a:solidFill>
                  <a:srgbClr val="7A4C51"/>
                </a:solidFill>
                <a:latin typeface="Roboto Condensed Italics"/>
              </a:rPr>
              <a:t>Vĩnh</a:t>
            </a:r>
            <a:r>
              <a:rPr lang="en-US" sz="4199" spc="-138" dirty="0">
                <a:solidFill>
                  <a:srgbClr val="7A4C51"/>
                </a:solidFill>
                <a:latin typeface="Roboto Condensed Italics"/>
              </a:rPr>
              <a:t> </a:t>
            </a:r>
            <a:r>
              <a:rPr lang="en-US" sz="4199" spc="-138" dirty="0" err="1">
                <a:solidFill>
                  <a:srgbClr val="7A4C51"/>
                </a:solidFill>
                <a:latin typeface="Roboto Condensed Italics"/>
              </a:rPr>
              <a:t>biệt</a:t>
            </a:r>
            <a:r>
              <a:rPr lang="en-US" sz="4199" spc="-138" dirty="0">
                <a:solidFill>
                  <a:srgbClr val="7A4C51"/>
                </a:solidFill>
                <a:latin typeface="Roboto Condensed Italics"/>
              </a:rPr>
              <a:t> </a:t>
            </a:r>
            <a:r>
              <a:rPr lang="en-US" sz="4199" spc="-138" dirty="0" err="1">
                <a:solidFill>
                  <a:srgbClr val="7A4C51"/>
                </a:solidFill>
                <a:latin typeface="Roboto Condensed Italics"/>
              </a:rPr>
              <a:t>Cửu</a:t>
            </a:r>
            <a:r>
              <a:rPr lang="en-US" sz="4199" spc="-138" dirty="0">
                <a:solidFill>
                  <a:srgbClr val="7A4C51"/>
                </a:solidFill>
                <a:latin typeface="Roboto Condensed Italics"/>
              </a:rPr>
              <a:t> </a:t>
            </a:r>
            <a:r>
              <a:rPr lang="en-US" sz="4199" spc="-138" dirty="0" err="1">
                <a:solidFill>
                  <a:srgbClr val="7A4C51"/>
                </a:solidFill>
                <a:latin typeface="Roboto Condensed Italics"/>
              </a:rPr>
              <a:t>Trùng</a:t>
            </a:r>
            <a:r>
              <a:rPr lang="en-US" sz="4199" spc="-138" dirty="0">
                <a:solidFill>
                  <a:srgbClr val="7A4C51"/>
                </a:solidFill>
                <a:latin typeface="Roboto Condensed Italics"/>
              </a:rPr>
              <a:t> </a:t>
            </a:r>
            <a:r>
              <a:rPr lang="en-US" sz="4199" spc="-138" dirty="0" err="1">
                <a:solidFill>
                  <a:srgbClr val="7A4C51"/>
                </a:solidFill>
                <a:latin typeface="Roboto Condensed Italics"/>
              </a:rPr>
              <a:t>Đài</a:t>
            </a:r>
            <a:r>
              <a:rPr lang="en-US" sz="4199" spc="-138" dirty="0">
                <a:solidFill>
                  <a:srgbClr val="7A4C51"/>
                </a:solidFill>
                <a:latin typeface="Roboto Condensed Italics"/>
              </a:rPr>
              <a:t>…</a:t>
            </a:r>
          </a:p>
        </p:txBody>
      </p:sp>
      <p:sp>
        <p:nvSpPr>
          <p:cNvPr id="13" name="TextBox 13"/>
          <p:cNvSpPr txBox="1"/>
          <p:nvPr/>
        </p:nvSpPr>
        <p:spPr>
          <a:xfrm>
            <a:off x="1870036" y="4420269"/>
            <a:ext cx="2976414" cy="1285875"/>
          </a:xfrm>
          <a:prstGeom prst="rect">
            <a:avLst/>
          </a:prstGeom>
        </p:spPr>
        <p:txBody>
          <a:bodyPr lIns="0" tIns="0" rIns="0" bIns="0" rtlCol="0" anchor="t">
            <a:spAutoFit/>
          </a:bodyPr>
          <a:lstStyle/>
          <a:p>
            <a:pPr algn="just">
              <a:lnSpc>
                <a:spcPts val="5039"/>
              </a:lnSpc>
            </a:pPr>
            <a:r>
              <a:rPr lang="en-US" sz="4199" spc="-138" dirty="0" err="1">
                <a:solidFill>
                  <a:srgbClr val="7A4C51"/>
                </a:solidFill>
                <a:latin typeface="Roboto Condensed"/>
              </a:rPr>
              <a:t>Nhân</a:t>
            </a:r>
            <a:r>
              <a:rPr lang="en-US" sz="4199" spc="-138" dirty="0">
                <a:solidFill>
                  <a:srgbClr val="7A4C51"/>
                </a:solidFill>
                <a:latin typeface="Roboto Condensed"/>
              </a:rPr>
              <a:t> </a:t>
            </a:r>
            <a:r>
              <a:rPr lang="en-US" sz="4199" spc="-138" dirty="0" err="1">
                <a:solidFill>
                  <a:srgbClr val="7A4C51"/>
                </a:solidFill>
                <a:latin typeface="Roboto Condensed"/>
              </a:rPr>
              <a:t>vật</a:t>
            </a:r>
            <a:r>
              <a:rPr lang="en-US" sz="4199" spc="-138" dirty="0">
                <a:solidFill>
                  <a:srgbClr val="7A4C51"/>
                </a:solidFill>
                <a:latin typeface="Roboto Condensed"/>
              </a:rPr>
              <a:t> </a:t>
            </a:r>
            <a:r>
              <a:rPr lang="en-US" sz="4199" spc="-138" dirty="0" err="1">
                <a:solidFill>
                  <a:srgbClr val="7A4C51"/>
                </a:solidFill>
                <a:latin typeface="Roboto Condensed"/>
              </a:rPr>
              <a:t>chính</a:t>
            </a:r>
            <a:r>
              <a:rPr lang="en-US" sz="4199" spc="-138" dirty="0">
                <a:solidFill>
                  <a:srgbClr val="7A4C51"/>
                </a:solidFill>
                <a:latin typeface="Roboto Condensed"/>
              </a:rPr>
              <a:t> </a:t>
            </a:r>
            <a:r>
              <a:rPr lang="en-US" sz="4199" spc="-138" dirty="0" err="1">
                <a:solidFill>
                  <a:srgbClr val="7A4C51"/>
                </a:solidFill>
                <a:latin typeface="Roboto Condensed"/>
              </a:rPr>
              <a:t>của</a:t>
            </a:r>
            <a:r>
              <a:rPr lang="en-US" sz="4199" spc="-138" dirty="0">
                <a:solidFill>
                  <a:srgbClr val="7A4C51"/>
                </a:solidFill>
                <a:latin typeface="Roboto Condensed"/>
              </a:rPr>
              <a:t> </a:t>
            </a:r>
            <a:r>
              <a:rPr lang="en-US" sz="4199" spc="-138" dirty="0" err="1">
                <a:solidFill>
                  <a:srgbClr val="7A4C51"/>
                </a:solidFill>
                <a:latin typeface="Roboto Condensed"/>
              </a:rPr>
              <a:t>truyện</a:t>
            </a:r>
            <a:endParaRPr lang="en-US" sz="4199" spc="-138" dirty="0">
              <a:solidFill>
                <a:srgbClr val="7A4C51"/>
              </a:solidFill>
              <a:latin typeface="Roboto Condensed"/>
            </a:endParaRPr>
          </a:p>
        </p:txBody>
      </p:sp>
      <p:sp>
        <p:nvSpPr>
          <p:cNvPr id="14" name="TextBox 14"/>
          <p:cNvSpPr txBox="1"/>
          <p:nvPr/>
        </p:nvSpPr>
        <p:spPr>
          <a:xfrm>
            <a:off x="5739586" y="4681310"/>
            <a:ext cx="12033018" cy="706374"/>
          </a:xfrm>
          <a:prstGeom prst="rect">
            <a:avLst/>
          </a:prstGeom>
        </p:spPr>
        <p:txBody>
          <a:bodyPr lIns="0" tIns="0" rIns="0" bIns="0" rtlCol="0" anchor="t">
            <a:spAutoFit/>
          </a:bodyPr>
          <a:lstStyle/>
          <a:p>
            <a:pPr algn="just">
              <a:lnSpc>
                <a:spcPts val="5627"/>
              </a:lnSpc>
            </a:pPr>
            <a:r>
              <a:rPr lang="en-US" sz="4199" spc="-138" dirty="0" err="1">
                <a:solidFill>
                  <a:srgbClr val="7A4C51"/>
                </a:solidFill>
                <a:latin typeface="Roboto Condensed Italics"/>
              </a:rPr>
              <a:t>Anh</a:t>
            </a:r>
            <a:r>
              <a:rPr lang="en-US" sz="4199" spc="-138" dirty="0">
                <a:solidFill>
                  <a:srgbClr val="7A4C51"/>
                </a:solidFill>
                <a:latin typeface="Roboto Condensed Italics"/>
              </a:rPr>
              <a:t> </a:t>
            </a:r>
            <a:r>
              <a:rPr lang="en-US" sz="4199" spc="-138" dirty="0" err="1">
                <a:solidFill>
                  <a:srgbClr val="7A4C51"/>
                </a:solidFill>
                <a:latin typeface="Roboto Condensed Italics"/>
              </a:rPr>
              <a:t>hùng</a:t>
            </a:r>
            <a:r>
              <a:rPr lang="en-US" sz="4199" spc="-138" dirty="0">
                <a:solidFill>
                  <a:srgbClr val="7A4C51"/>
                </a:solidFill>
                <a:latin typeface="Roboto Condensed Italics"/>
              </a:rPr>
              <a:t> </a:t>
            </a:r>
            <a:r>
              <a:rPr lang="en-US" sz="4199" spc="-138" dirty="0" err="1">
                <a:solidFill>
                  <a:srgbClr val="7A4C51"/>
                </a:solidFill>
                <a:latin typeface="Roboto Condensed Italics"/>
              </a:rPr>
              <a:t>thiếu</a:t>
            </a:r>
            <a:r>
              <a:rPr lang="en-US" sz="4199" spc="-138" dirty="0">
                <a:solidFill>
                  <a:srgbClr val="7A4C51"/>
                </a:solidFill>
                <a:latin typeface="Roboto Condensed Italics"/>
              </a:rPr>
              <a:t> </a:t>
            </a:r>
            <a:r>
              <a:rPr lang="en-US" sz="4199" spc="-138" dirty="0" err="1">
                <a:solidFill>
                  <a:srgbClr val="7A4C51"/>
                </a:solidFill>
                <a:latin typeface="Roboto Condensed Italics"/>
              </a:rPr>
              <a:t>nhi</a:t>
            </a:r>
            <a:r>
              <a:rPr lang="en-US" sz="4199" spc="-138" dirty="0">
                <a:solidFill>
                  <a:srgbClr val="7A4C51"/>
                </a:solidFill>
                <a:latin typeface="Roboto Condensed Italics"/>
              </a:rPr>
              <a:t> </a:t>
            </a:r>
            <a:r>
              <a:rPr lang="en-US" sz="4199" spc="-138" dirty="0" err="1">
                <a:solidFill>
                  <a:srgbClr val="7A4C51"/>
                </a:solidFill>
                <a:latin typeface="Roboto Condensed Italics"/>
              </a:rPr>
              <a:t>Trần</a:t>
            </a:r>
            <a:r>
              <a:rPr lang="en-US" sz="4199" spc="-138" dirty="0">
                <a:solidFill>
                  <a:srgbClr val="7A4C51"/>
                </a:solidFill>
                <a:latin typeface="Roboto Condensed Italics"/>
              </a:rPr>
              <a:t> </a:t>
            </a:r>
            <a:r>
              <a:rPr lang="en-US" sz="4199" spc="-138" dirty="0" err="1">
                <a:solidFill>
                  <a:srgbClr val="7A4C51"/>
                </a:solidFill>
                <a:latin typeface="Roboto Condensed Italics"/>
              </a:rPr>
              <a:t>Quốc</a:t>
            </a:r>
            <a:r>
              <a:rPr lang="en-US" sz="4199" spc="-138" dirty="0">
                <a:solidFill>
                  <a:srgbClr val="7A4C51"/>
                </a:solidFill>
                <a:latin typeface="Roboto Condensed Italics"/>
              </a:rPr>
              <a:t> </a:t>
            </a:r>
            <a:r>
              <a:rPr lang="en-US" sz="4199" spc="-138" dirty="0" err="1">
                <a:solidFill>
                  <a:srgbClr val="7A4C51"/>
                </a:solidFill>
                <a:latin typeface="Roboto Condensed Italics"/>
              </a:rPr>
              <a:t>Toản</a:t>
            </a:r>
            <a:endParaRPr lang="en-US" sz="4199" spc="-138" dirty="0">
              <a:solidFill>
                <a:srgbClr val="7A4C51"/>
              </a:solidFill>
              <a:latin typeface="Roboto Condensed Italics"/>
            </a:endParaRPr>
          </a:p>
        </p:txBody>
      </p:sp>
      <p:sp>
        <p:nvSpPr>
          <p:cNvPr id="15" name="TextBox 15"/>
          <p:cNvSpPr txBox="1"/>
          <p:nvPr/>
        </p:nvSpPr>
        <p:spPr>
          <a:xfrm>
            <a:off x="1870036" y="6401469"/>
            <a:ext cx="3302798" cy="1285875"/>
          </a:xfrm>
          <a:prstGeom prst="rect">
            <a:avLst/>
          </a:prstGeom>
        </p:spPr>
        <p:txBody>
          <a:bodyPr lIns="0" tIns="0" rIns="0" bIns="0" rtlCol="0" anchor="t">
            <a:spAutoFit/>
          </a:bodyPr>
          <a:lstStyle/>
          <a:p>
            <a:pPr algn="just">
              <a:lnSpc>
                <a:spcPts val="5039"/>
              </a:lnSpc>
            </a:pPr>
            <a:r>
              <a:rPr lang="en-US" sz="4199" spc="-138" dirty="0" err="1">
                <a:solidFill>
                  <a:srgbClr val="7A4C51"/>
                </a:solidFill>
                <a:latin typeface="Roboto Condensed"/>
              </a:rPr>
              <a:t>Nhận</a:t>
            </a:r>
            <a:r>
              <a:rPr lang="en-US" sz="4199" spc="-138" dirty="0">
                <a:solidFill>
                  <a:srgbClr val="7A4C51"/>
                </a:solidFill>
                <a:latin typeface="Roboto Condensed"/>
              </a:rPr>
              <a:t> </a:t>
            </a:r>
            <a:r>
              <a:rPr lang="en-US" sz="4199" spc="-138" dirty="0" err="1">
                <a:solidFill>
                  <a:srgbClr val="7A4C51"/>
                </a:solidFill>
                <a:latin typeface="Roboto Condensed"/>
              </a:rPr>
              <a:t>xét</a:t>
            </a:r>
            <a:r>
              <a:rPr lang="en-US" sz="4199" spc="-138" dirty="0">
                <a:solidFill>
                  <a:srgbClr val="7A4C51"/>
                </a:solidFill>
                <a:latin typeface="Roboto Condensed"/>
              </a:rPr>
              <a:t> </a:t>
            </a:r>
            <a:r>
              <a:rPr lang="en-US" sz="4199" spc="-138" dirty="0" err="1">
                <a:solidFill>
                  <a:srgbClr val="7A4C51"/>
                </a:solidFill>
                <a:latin typeface="Roboto Condensed"/>
              </a:rPr>
              <a:t>chung</a:t>
            </a:r>
            <a:r>
              <a:rPr lang="en-US" sz="4199" spc="-138" dirty="0">
                <a:solidFill>
                  <a:srgbClr val="7A4C51"/>
                </a:solidFill>
                <a:latin typeface="Roboto Condensed"/>
              </a:rPr>
              <a:t> </a:t>
            </a:r>
            <a:r>
              <a:rPr lang="en-US" sz="4199" spc="-138" dirty="0" err="1">
                <a:solidFill>
                  <a:srgbClr val="7A4C51"/>
                </a:solidFill>
                <a:latin typeface="Roboto Condensed"/>
              </a:rPr>
              <a:t>vê</a:t>
            </a:r>
            <a:r>
              <a:rPr lang="en-US" sz="4199" spc="-138" dirty="0">
                <a:solidFill>
                  <a:srgbClr val="7A4C51"/>
                </a:solidFill>
                <a:latin typeface="Roboto Condensed"/>
              </a:rPr>
              <a:t>̀ </a:t>
            </a:r>
            <a:r>
              <a:rPr lang="en-US" sz="4199" spc="-138" dirty="0" err="1">
                <a:solidFill>
                  <a:srgbClr val="7A4C51"/>
                </a:solidFill>
                <a:latin typeface="Roboto Condensed"/>
              </a:rPr>
              <a:t>tác</a:t>
            </a:r>
            <a:r>
              <a:rPr lang="en-US" sz="4199" spc="-138" dirty="0">
                <a:solidFill>
                  <a:srgbClr val="7A4C51"/>
                </a:solidFill>
                <a:latin typeface="Roboto Condensed"/>
              </a:rPr>
              <a:t> </a:t>
            </a:r>
            <a:r>
              <a:rPr lang="en-US" sz="4199" spc="-138" dirty="0" err="1">
                <a:solidFill>
                  <a:srgbClr val="7A4C51"/>
                </a:solidFill>
                <a:latin typeface="Roboto Condensed"/>
              </a:rPr>
              <a:t>phẩm</a:t>
            </a:r>
            <a:endParaRPr lang="en-US" sz="4199" spc="-138" dirty="0">
              <a:solidFill>
                <a:srgbClr val="7A4C51"/>
              </a:solidFill>
              <a:latin typeface="Roboto Condensed"/>
            </a:endParaRPr>
          </a:p>
        </p:txBody>
      </p:sp>
      <p:sp>
        <p:nvSpPr>
          <p:cNvPr id="16" name="TextBox 16"/>
          <p:cNvSpPr txBox="1"/>
          <p:nvPr/>
        </p:nvSpPr>
        <p:spPr>
          <a:xfrm>
            <a:off x="5609309" y="5968710"/>
            <a:ext cx="11902741" cy="2135124"/>
          </a:xfrm>
          <a:prstGeom prst="rect">
            <a:avLst/>
          </a:prstGeom>
        </p:spPr>
        <p:txBody>
          <a:bodyPr lIns="0" tIns="0" rIns="0" bIns="0" rtlCol="0" anchor="t">
            <a:spAutoFit/>
          </a:bodyPr>
          <a:lstStyle/>
          <a:p>
            <a:pPr algn="just">
              <a:lnSpc>
                <a:spcPts val="5628"/>
              </a:lnSpc>
            </a:pPr>
            <a:r>
              <a:rPr lang="en-US" sz="4200" spc="-138" dirty="0">
                <a:solidFill>
                  <a:srgbClr val="7A4C51"/>
                </a:solidFill>
                <a:latin typeface="Roboto Condensed Italics"/>
              </a:rPr>
              <a:t>- </a:t>
            </a:r>
            <a:r>
              <a:rPr lang="en-US" sz="4200" spc="-138" dirty="0" err="1">
                <a:solidFill>
                  <a:srgbClr val="7A4C51"/>
                </a:solidFill>
                <a:latin typeface="Roboto Condensed Italics"/>
              </a:rPr>
              <a:t>Tác</a:t>
            </a:r>
            <a:r>
              <a:rPr lang="en-US" sz="4200" spc="-138" dirty="0">
                <a:solidFill>
                  <a:srgbClr val="7A4C51"/>
                </a:solidFill>
                <a:latin typeface="Roboto Condensed Italics"/>
              </a:rPr>
              <a:t> </a:t>
            </a:r>
            <a:r>
              <a:rPr lang="en-US" sz="4200" spc="-138" dirty="0" err="1">
                <a:solidFill>
                  <a:srgbClr val="7A4C51"/>
                </a:solidFill>
                <a:latin typeface="Roboto Condensed Italics"/>
              </a:rPr>
              <a:t>phẩm</a:t>
            </a:r>
            <a:r>
              <a:rPr lang="en-US" sz="4200" spc="-138" dirty="0">
                <a:solidFill>
                  <a:srgbClr val="7A4C51"/>
                </a:solidFill>
                <a:latin typeface="Roboto Condensed Italics"/>
              </a:rPr>
              <a:t> </a:t>
            </a:r>
            <a:r>
              <a:rPr lang="en-US" sz="4200" spc="-138" dirty="0" err="1">
                <a:solidFill>
                  <a:srgbClr val="7A4C51"/>
                </a:solidFill>
                <a:latin typeface="Roboto Condensed Italics"/>
              </a:rPr>
              <a:t>văn</a:t>
            </a:r>
            <a:r>
              <a:rPr lang="en-US" sz="4200" spc="-138" dirty="0">
                <a:solidFill>
                  <a:srgbClr val="7A4C51"/>
                </a:solidFill>
                <a:latin typeface="Roboto Condensed Italics"/>
              </a:rPr>
              <a:t> </a:t>
            </a:r>
            <a:r>
              <a:rPr lang="en-US" sz="4200" spc="-138" dirty="0" err="1">
                <a:solidFill>
                  <a:srgbClr val="7A4C51"/>
                </a:solidFill>
                <a:latin typeface="Roboto Condensed Italics"/>
              </a:rPr>
              <a:t>học</a:t>
            </a:r>
            <a:r>
              <a:rPr lang="en-US" sz="4200" spc="-138" dirty="0">
                <a:solidFill>
                  <a:srgbClr val="7A4C51"/>
                </a:solidFill>
                <a:latin typeface="Roboto Condensed Italics"/>
              </a:rPr>
              <a:t> </a:t>
            </a:r>
            <a:r>
              <a:rPr lang="en-US" sz="4200" spc="-138" dirty="0" err="1">
                <a:solidFill>
                  <a:srgbClr val="7A4C51"/>
                </a:solidFill>
                <a:latin typeface="Roboto Condensed Italics"/>
              </a:rPr>
              <a:t>kinh</a:t>
            </a:r>
            <a:r>
              <a:rPr lang="en-US" sz="4200" spc="-138" dirty="0">
                <a:solidFill>
                  <a:srgbClr val="7A4C51"/>
                </a:solidFill>
                <a:latin typeface="Roboto Condensed Italics"/>
              </a:rPr>
              <a:t> </a:t>
            </a:r>
            <a:r>
              <a:rPr lang="en-US" sz="4200" spc="-138" dirty="0" err="1">
                <a:solidFill>
                  <a:srgbClr val="7A4C51"/>
                </a:solidFill>
                <a:latin typeface="Roboto Condensed Italics"/>
              </a:rPr>
              <a:t>điển</a:t>
            </a:r>
            <a:r>
              <a:rPr lang="en-US" sz="4200" spc="-138" dirty="0">
                <a:solidFill>
                  <a:srgbClr val="7A4C51"/>
                </a:solidFill>
                <a:latin typeface="Roboto Condensed Italics"/>
              </a:rPr>
              <a:t> </a:t>
            </a:r>
            <a:r>
              <a:rPr lang="en-US" sz="4200" spc="-138" dirty="0" err="1">
                <a:solidFill>
                  <a:srgbClr val="7A4C51"/>
                </a:solidFill>
                <a:latin typeface="Roboto Condensed Italics"/>
              </a:rPr>
              <a:t>dành</a:t>
            </a:r>
            <a:r>
              <a:rPr lang="en-US" sz="4200" spc="-138" dirty="0">
                <a:solidFill>
                  <a:srgbClr val="7A4C51"/>
                </a:solidFill>
                <a:latin typeface="Roboto Condensed Italics"/>
              </a:rPr>
              <a:t> </a:t>
            </a:r>
            <a:r>
              <a:rPr lang="en-US" sz="4200" spc="-138" dirty="0" err="1">
                <a:solidFill>
                  <a:srgbClr val="7A4C51"/>
                </a:solidFill>
                <a:latin typeface="Roboto Condensed Italics"/>
              </a:rPr>
              <a:t>cho</a:t>
            </a:r>
            <a:r>
              <a:rPr lang="en-US" sz="4200" spc="-138" dirty="0">
                <a:solidFill>
                  <a:srgbClr val="7A4C51"/>
                </a:solidFill>
                <a:latin typeface="Roboto Condensed Italics"/>
              </a:rPr>
              <a:t> </a:t>
            </a:r>
            <a:r>
              <a:rPr lang="en-US" sz="4200" spc="-138" dirty="0" err="1">
                <a:solidFill>
                  <a:srgbClr val="7A4C51"/>
                </a:solidFill>
                <a:latin typeface="Roboto Condensed Italics"/>
              </a:rPr>
              <a:t>thiếu</a:t>
            </a:r>
            <a:r>
              <a:rPr lang="en-US" sz="4200" spc="-138" dirty="0">
                <a:solidFill>
                  <a:srgbClr val="7A4C51"/>
                </a:solidFill>
                <a:latin typeface="Roboto Condensed Italics"/>
              </a:rPr>
              <a:t> </a:t>
            </a:r>
            <a:r>
              <a:rPr lang="en-US" sz="4200" spc="-138" dirty="0" err="1">
                <a:solidFill>
                  <a:srgbClr val="7A4C51"/>
                </a:solidFill>
                <a:latin typeface="Roboto Condensed Italics"/>
              </a:rPr>
              <a:t>nhi</a:t>
            </a:r>
            <a:r>
              <a:rPr lang="en-US" sz="4200" spc="-138" dirty="0">
                <a:solidFill>
                  <a:srgbClr val="7A4C51"/>
                </a:solidFill>
                <a:latin typeface="Roboto Condensed Italics"/>
              </a:rPr>
              <a:t>.</a:t>
            </a:r>
          </a:p>
          <a:p>
            <a:pPr algn="just">
              <a:lnSpc>
                <a:spcPts val="5628"/>
              </a:lnSpc>
            </a:pPr>
            <a:r>
              <a:rPr lang="en-US" sz="4200" spc="-138" dirty="0">
                <a:solidFill>
                  <a:srgbClr val="7A4C51"/>
                </a:solidFill>
                <a:latin typeface="Roboto Condensed Italics"/>
              </a:rPr>
              <a:t>- Là </a:t>
            </a:r>
            <a:r>
              <a:rPr lang="en-US" sz="4200" spc="-138" dirty="0" err="1">
                <a:solidFill>
                  <a:srgbClr val="7A4C51"/>
                </a:solidFill>
                <a:latin typeface="Roboto Condensed Italics"/>
              </a:rPr>
              <a:t>thiên</a:t>
            </a:r>
            <a:r>
              <a:rPr lang="en-US" sz="4200" spc="-138" dirty="0">
                <a:solidFill>
                  <a:srgbClr val="7A4C51"/>
                </a:solidFill>
                <a:latin typeface="Roboto Condensed Italics"/>
              </a:rPr>
              <a:t> </a:t>
            </a:r>
            <a:r>
              <a:rPr lang="en-US" sz="4200" spc="-138" dirty="0" err="1">
                <a:solidFill>
                  <a:srgbClr val="7A4C51"/>
                </a:solidFill>
                <a:latin typeface="Roboto Condensed Italics"/>
              </a:rPr>
              <a:t>truyện</a:t>
            </a:r>
            <a:r>
              <a:rPr lang="en-US" sz="4200" spc="-138" dirty="0">
                <a:solidFill>
                  <a:srgbClr val="7A4C51"/>
                </a:solidFill>
                <a:latin typeface="Roboto Condensed Italics"/>
              </a:rPr>
              <a:t> </a:t>
            </a:r>
            <a:r>
              <a:rPr lang="en-US" sz="4200" spc="-138" dirty="0" err="1">
                <a:solidFill>
                  <a:srgbClr val="7A4C51"/>
                </a:solidFill>
                <a:latin typeface="Roboto Condensed Italics"/>
              </a:rPr>
              <a:t>giáo</a:t>
            </a:r>
            <a:r>
              <a:rPr lang="en-US" sz="4200" spc="-138" dirty="0">
                <a:solidFill>
                  <a:srgbClr val="7A4C51"/>
                </a:solidFill>
                <a:latin typeface="Roboto Condensed Italics"/>
              </a:rPr>
              <a:t> </a:t>
            </a:r>
            <a:r>
              <a:rPr lang="en-US" sz="4200" spc="-138" dirty="0" err="1">
                <a:solidFill>
                  <a:srgbClr val="7A4C51"/>
                </a:solidFill>
                <a:latin typeface="Roboto Condensed Italics"/>
              </a:rPr>
              <a:t>dục</a:t>
            </a:r>
            <a:r>
              <a:rPr lang="en-US" sz="4200" spc="-138" dirty="0">
                <a:solidFill>
                  <a:srgbClr val="7A4C51"/>
                </a:solidFill>
                <a:latin typeface="Roboto Condensed Italics"/>
              </a:rPr>
              <a:t> </a:t>
            </a:r>
            <a:r>
              <a:rPr lang="en-US" sz="4200" spc="-138" dirty="0" err="1">
                <a:solidFill>
                  <a:srgbClr val="7A4C51"/>
                </a:solidFill>
                <a:latin typeface="Roboto Condensed Italics"/>
              </a:rPr>
              <a:t>nhân</a:t>
            </a:r>
            <a:r>
              <a:rPr lang="en-US" sz="4200" spc="-138" dirty="0">
                <a:solidFill>
                  <a:srgbClr val="7A4C51"/>
                </a:solidFill>
                <a:latin typeface="Roboto Condensed Italics"/>
              </a:rPr>
              <a:t> </a:t>
            </a:r>
            <a:r>
              <a:rPr lang="en-US" sz="4200" spc="-138" dirty="0" err="1">
                <a:solidFill>
                  <a:srgbClr val="7A4C51"/>
                </a:solidFill>
                <a:latin typeface="Roboto Condensed Italics"/>
              </a:rPr>
              <a:t>cách</a:t>
            </a:r>
            <a:r>
              <a:rPr lang="en-US" sz="4200" spc="-138" dirty="0">
                <a:solidFill>
                  <a:srgbClr val="7A4C51"/>
                </a:solidFill>
                <a:latin typeface="Roboto Condensed Italics"/>
              </a:rPr>
              <a:t>, </a:t>
            </a:r>
            <a:r>
              <a:rPr lang="en-US" sz="4200" spc="-138" dirty="0" err="1">
                <a:solidFill>
                  <a:srgbClr val="7A4C51"/>
                </a:solidFill>
                <a:latin typeface="Roboto Condensed Italics"/>
              </a:rPr>
              <a:t>nâng</a:t>
            </a:r>
            <a:r>
              <a:rPr lang="en-US" sz="4200" spc="-138" dirty="0">
                <a:solidFill>
                  <a:srgbClr val="7A4C51"/>
                </a:solidFill>
                <a:latin typeface="Roboto Condensed Italics"/>
              </a:rPr>
              <a:t> </a:t>
            </a:r>
            <a:r>
              <a:rPr lang="en-US" sz="4200" spc="-138" dirty="0" err="1">
                <a:solidFill>
                  <a:srgbClr val="7A4C51"/>
                </a:solidFill>
                <a:latin typeface="Roboto Condensed Italics"/>
              </a:rPr>
              <a:t>cao</a:t>
            </a:r>
            <a:r>
              <a:rPr lang="en-US" sz="4200" spc="-138" dirty="0">
                <a:solidFill>
                  <a:srgbClr val="7A4C51"/>
                </a:solidFill>
                <a:latin typeface="Roboto Condensed Italics"/>
              </a:rPr>
              <a:t> </a:t>
            </a:r>
            <a:r>
              <a:rPr lang="en-US" sz="4200" spc="-138" dirty="0" err="1">
                <a:solidFill>
                  <a:srgbClr val="7A4C51"/>
                </a:solidFill>
                <a:latin typeface="Roboto Condensed Italics"/>
              </a:rPr>
              <a:t>hiểu</a:t>
            </a:r>
            <a:r>
              <a:rPr lang="en-US" sz="4200" spc="-138" dirty="0">
                <a:solidFill>
                  <a:srgbClr val="7A4C51"/>
                </a:solidFill>
                <a:latin typeface="Roboto Condensed Italics"/>
              </a:rPr>
              <a:t> </a:t>
            </a:r>
            <a:r>
              <a:rPr lang="en-US" sz="4200" spc="-138" dirty="0" err="1">
                <a:solidFill>
                  <a:srgbClr val="7A4C51"/>
                </a:solidFill>
                <a:latin typeface="Roboto Condensed Italics"/>
              </a:rPr>
              <a:t>biết</a:t>
            </a:r>
            <a:r>
              <a:rPr lang="en-US" sz="4200" spc="-138" dirty="0">
                <a:solidFill>
                  <a:srgbClr val="7A4C51"/>
                </a:solidFill>
                <a:latin typeface="Roboto Condensed Italics"/>
              </a:rPr>
              <a:t> </a:t>
            </a:r>
            <a:r>
              <a:rPr lang="en-US" sz="4200" spc="-138" dirty="0" err="1">
                <a:solidFill>
                  <a:srgbClr val="7A4C51"/>
                </a:solidFill>
                <a:latin typeface="Roboto Condensed Italics"/>
              </a:rPr>
              <a:t>của</a:t>
            </a:r>
            <a:r>
              <a:rPr lang="en-US" sz="4200" spc="-138" dirty="0">
                <a:solidFill>
                  <a:srgbClr val="7A4C51"/>
                </a:solidFill>
                <a:latin typeface="Roboto Condensed Italics"/>
              </a:rPr>
              <a:t> </a:t>
            </a:r>
            <a:r>
              <a:rPr lang="en-US" sz="4200" spc="-138" dirty="0" err="1">
                <a:solidFill>
                  <a:srgbClr val="7A4C51"/>
                </a:solidFill>
                <a:latin typeface="Roboto Condensed Italics"/>
              </a:rPr>
              <a:t>tre</a:t>
            </a:r>
            <a:r>
              <a:rPr lang="en-US" sz="4200" spc="-138" dirty="0">
                <a:solidFill>
                  <a:srgbClr val="7A4C51"/>
                </a:solidFill>
                <a:latin typeface="Roboto Condensed Italics"/>
              </a:rPr>
              <a:t>̉ </a:t>
            </a:r>
            <a:r>
              <a:rPr lang="en-US" sz="4200" spc="-138" dirty="0" err="1">
                <a:solidFill>
                  <a:srgbClr val="7A4C51"/>
                </a:solidFill>
                <a:latin typeface="Roboto Condensed Italics"/>
              </a:rPr>
              <a:t>em</a:t>
            </a:r>
            <a:r>
              <a:rPr lang="en-US" sz="4200" spc="-138" dirty="0">
                <a:solidFill>
                  <a:srgbClr val="7A4C51"/>
                </a:solidFill>
                <a:latin typeface="Roboto Condensed Italics"/>
              </a:rPr>
              <a:t> </a:t>
            </a:r>
            <a:r>
              <a:rPr lang="en-US" sz="4200" spc="-138" dirty="0" err="1">
                <a:solidFill>
                  <a:srgbClr val="7A4C51"/>
                </a:solidFill>
                <a:latin typeface="Roboto Condensed Italics"/>
              </a:rPr>
              <a:t>vê</a:t>
            </a:r>
            <a:r>
              <a:rPr lang="en-US" sz="4200" spc="-138" dirty="0">
                <a:solidFill>
                  <a:srgbClr val="7A4C51"/>
                </a:solidFill>
                <a:latin typeface="Roboto Condensed Italics"/>
              </a:rPr>
              <a:t>̀ </a:t>
            </a:r>
            <a:r>
              <a:rPr lang="en-US" sz="4200" spc="-138" dirty="0" err="1">
                <a:solidFill>
                  <a:srgbClr val="7A4C51"/>
                </a:solidFill>
                <a:latin typeface="Roboto Condensed Italics"/>
              </a:rPr>
              <a:t>lịch</a:t>
            </a:r>
            <a:r>
              <a:rPr lang="en-US" sz="4200" spc="-138" dirty="0">
                <a:solidFill>
                  <a:srgbClr val="7A4C51"/>
                </a:solidFill>
                <a:latin typeface="Roboto Condensed Italics"/>
              </a:rPr>
              <a:t> </a:t>
            </a:r>
            <a:r>
              <a:rPr lang="en-US" sz="4200" spc="-138" dirty="0" err="1">
                <a:solidFill>
                  <a:srgbClr val="7A4C51"/>
                </a:solidFill>
                <a:latin typeface="Roboto Condensed Italics"/>
              </a:rPr>
              <a:t>sư</a:t>
            </a:r>
            <a:r>
              <a:rPr lang="en-US" sz="4200" spc="-138" dirty="0">
                <a:solidFill>
                  <a:srgbClr val="7A4C51"/>
                </a:solidFill>
                <a:latin typeface="Roboto Condensed Italics"/>
              </a:rPr>
              <a:t>̉ </a:t>
            </a:r>
            <a:r>
              <a:rPr lang="en-US" sz="4200" spc="-138" dirty="0" err="1">
                <a:solidFill>
                  <a:srgbClr val="7A4C51"/>
                </a:solidFill>
                <a:latin typeface="Roboto Condensed Italics"/>
              </a:rPr>
              <a:t>nước</a:t>
            </a:r>
            <a:r>
              <a:rPr lang="en-US" sz="4200" spc="-138" dirty="0">
                <a:solidFill>
                  <a:srgbClr val="7A4C51"/>
                </a:solidFill>
                <a:latin typeface="Roboto Condensed Italics"/>
              </a:rPr>
              <a:t> </a:t>
            </a:r>
            <a:r>
              <a:rPr lang="en-US" sz="4200" spc="-138" dirty="0" err="1">
                <a:solidFill>
                  <a:srgbClr val="7A4C51"/>
                </a:solidFill>
                <a:latin typeface="Roboto Condensed Italics"/>
              </a:rPr>
              <a:t>nha</a:t>
            </a:r>
            <a:r>
              <a:rPr lang="en-US" sz="4200" spc="-138" dirty="0">
                <a:solidFill>
                  <a:srgbClr val="7A4C51"/>
                </a:solidFill>
                <a:latin typeface="Roboto Condensed Italics"/>
              </a:rPr>
              <a:t>̀, </a:t>
            </a:r>
            <a:r>
              <a:rPr lang="en-US" sz="4200" spc="-138" dirty="0" err="1">
                <a:solidFill>
                  <a:srgbClr val="7A4C51"/>
                </a:solidFill>
                <a:latin typeface="Roboto Condensed Italics"/>
              </a:rPr>
              <a:t>bồi</a:t>
            </a:r>
            <a:r>
              <a:rPr lang="en-US" sz="4200" spc="-138" dirty="0">
                <a:solidFill>
                  <a:srgbClr val="7A4C51"/>
                </a:solidFill>
                <a:latin typeface="Roboto Condensed Italics"/>
              </a:rPr>
              <a:t> </a:t>
            </a:r>
            <a:r>
              <a:rPr lang="en-US" sz="4200" spc="-138" dirty="0" err="1">
                <a:solidFill>
                  <a:srgbClr val="7A4C51"/>
                </a:solidFill>
                <a:latin typeface="Roboto Condensed Italics"/>
              </a:rPr>
              <a:t>đắp</a:t>
            </a:r>
            <a:r>
              <a:rPr lang="en-US" sz="4200" spc="-138" dirty="0">
                <a:solidFill>
                  <a:srgbClr val="7A4C51"/>
                </a:solidFill>
                <a:latin typeface="Roboto Condensed Italics"/>
              </a:rPr>
              <a:t> </a:t>
            </a:r>
            <a:r>
              <a:rPr lang="en-US" sz="4200" spc="-138" dirty="0" err="1">
                <a:solidFill>
                  <a:srgbClr val="7A4C51"/>
                </a:solidFill>
                <a:latin typeface="Roboto Condensed Italics"/>
              </a:rPr>
              <a:t>lòng</a:t>
            </a:r>
            <a:r>
              <a:rPr lang="en-US" sz="4200" spc="-138" dirty="0">
                <a:solidFill>
                  <a:srgbClr val="7A4C51"/>
                </a:solidFill>
                <a:latin typeface="Roboto Condensed Italics"/>
              </a:rPr>
              <a:t> </a:t>
            </a:r>
            <a:r>
              <a:rPr lang="en-US" sz="4200" spc="-138" dirty="0" err="1">
                <a:solidFill>
                  <a:srgbClr val="7A4C51"/>
                </a:solidFill>
                <a:latin typeface="Roboto Condensed Italics"/>
              </a:rPr>
              <a:t>yêu</a:t>
            </a:r>
            <a:r>
              <a:rPr lang="en-US" sz="4200" spc="-138" dirty="0">
                <a:solidFill>
                  <a:srgbClr val="7A4C51"/>
                </a:solidFill>
                <a:latin typeface="Roboto Condensed Italics"/>
              </a:rPr>
              <a:t> </a:t>
            </a:r>
            <a:r>
              <a:rPr lang="en-US" sz="4200" spc="-138" dirty="0" err="1">
                <a:solidFill>
                  <a:srgbClr val="7A4C51"/>
                </a:solidFill>
                <a:latin typeface="Roboto Condensed Italics"/>
              </a:rPr>
              <a:t>nước</a:t>
            </a:r>
            <a:r>
              <a:rPr lang="en-US" sz="4200" spc="-138" dirty="0">
                <a:solidFill>
                  <a:srgbClr val="7A4C51"/>
                </a:solidFill>
                <a:latin typeface="Roboto Condensed Italics"/>
              </a:rPr>
              <a:t>.</a:t>
            </a:r>
          </a:p>
        </p:txBody>
      </p:sp>
      <p:sp>
        <p:nvSpPr>
          <p:cNvPr id="17" name="TextBox 17"/>
          <p:cNvSpPr txBox="1"/>
          <p:nvPr/>
        </p:nvSpPr>
        <p:spPr>
          <a:xfrm>
            <a:off x="650382" y="8332434"/>
            <a:ext cx="16861669" cy="1420749"/>
          </a:xfrm>
          <a:prstGeom prst="rect">
            <a:avLst/>
          </a:prstGeom>
        </p:spPr>
        <p:txBody>
          <a:bodyPr lIns="0" tIns="0" rIns="0" bIns="0" rtlCol="0" anchor="t">
            <a:spAutoFit/>
          </a:bodyPr>
          <a:lstStyle/>
          <a:p>
            <a:pPr algn="just">
              <a:lnSpc>
                <a:spcPts val="5627"/>
              </a:lnSpc>
            </a:pPr>
            <a:r>
              <a:rPr lang="en-US" sz="4199" spc="-138">
                <a:solidFill>
                  <a:srgbClr val="7A4C51"/>
                </a:solidFill>
                <a:latin typeface="Roboto Condensed"/>
              </a:rPr>
              <a:t>Nhận xét về cách giới thiệu cuốn sách: ngắn gọn, lôi cuốn, tạo ấn tượng cho người đọc về cuốn sách.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grpSp>
        <p:nvGrpSpPr>
          <p:cNvPr id="5" name="Group 5"/>
          <p:cNvGrpSpPr/>
          <p:nvPr/>
        </p:nvGrpSpPr>
        <p:grpSpPr>
          <a:xfrm>
            <a:off x="9836537" y="4826634"/>
            <a:ext cx="8039100" cy="4756638"/>
            <a:chOff x="0" y="0"/>
            <a:chExt cx="2117294" cy="1252777"/>
          </a:xfrm>
        </p:grpSpPr>
        <p:sp>
          <p:nvSpPr>
            <p:cNvPr id="6" name="Freeform 6"/>
            <p:cNvSpPr/>
            <p:nvPr/>
          </p:nvSpPr>
          <p:spPr>
            <a:xfrm>
              <a:off x="0" y="0"/>
              <a:ext cx="2117294" cy="1252777"/>
            </a:xfrm>
            <a:custGeom>
              <a:avLst/>
              <a:gdLst/>
              <a:ahLst/>
              <a:cxnLst/>
              <a:rect l="l" t="t" r="r" b="b"/>
              <a:pathLst>
                <a:path w="2117294" h="1252777">
                  <a:moveTo>
                    <a:pt x="49115" y="0"/>
                  </a:moveTo>
                  <a:lnTo>
                    <a:pt x="2068179" y="0"/>
                  </a:lnTo>
                  <a:cubicBezTo>
                    <a:pt x="2095304" y="0"/>
                    <a:pt x="2117294" y="21989"/>
                    <a:pt x="2117294" y="49115"/>
                  </a:cubicBezTo>
                  <a:lnTo>
                    <a:pt x="2117294" y="1203662"/>
                  </a:lnTo>
                  <a:cubicBezTo>
                    <a:pt x="2117294" y="1230788"/>
                    <a:pt x="2095304" y="1252777"/>
                    <a:pt x="2068179" y="1252777"/>
                  </a:cubicBezTo>
                  <a:lnTo>
                    <a:pt x="49115" y="1252777"/>
                  </a:lnTo>
                  <a:cubicBezTo>
                    <a:pt x="36089" y="1252777"/>
                    <a:pt x="23596" y="1247603"/>
                    <a:pt x="14385" y="1238392"/>
                  </a:cubicBezTo>
                  <a:cubicBezTo>
                    <a:pt x="5175" y="1229181"/>
                    <a:pt x="0" y="1216689"/>
                    <a:pt x="0" y="1203662"/>
                  </a:cubicBezTo>
                  <a:lnTo>
                    <a:pt x="0" y="49115"/>
                  </a:lnTo>
                  <a:cubicBezTo>
                    <a:pt x="0" y="21989"/>
                    <a:pt x="21989" y="0"/>
                    <a:pt x="49115" y="0"/>
                  </a:cubicBezTo>
                  <a:close/>
                </a:path>
              </a:pathLst>
            </a:custGeom>
            <a:solidFill>
              <a:srgbClr val="F8E8C6"/>
            </a:solidFill>
          </p:spPr>
        </p:sp>
        <p:sp>
          <p:nvSpPr>
            <p:cNvPr id="7" name="TextBox 7"/>
            <p:cNvSpPr txBox="1"/>
            <p:nvPr/>
          </p:nvSpPr>
          <p:spPr>
            <a:xfrm>
              <a:off x="0" y="-38100"/>
              <a:ext cx="2117294" cy="129087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234774" y="3087516"/>
            <a:ext cx="11504659" cy="897255"/>
          </a:xfrm>
          <a:prstGeom prst="rect">
            <a:avLst/>
          </a:prstGeom>
        </p:spPr>
        <p:txBody>
          <a:bodyPr lIns="0" tIns="0" rIns="0" bIns="0" rtlCol="0" anchor="t">
            <a:spAutoFit/>
          </a:bodyPr>
          <a:lstStyle/>
          <a:p>
            <a:pPr algn="l">
              <a:lnSpc>
                <a:spcPts val="7559"/>
              </a:lnSpc>
            </a:pPr>
            <a:r>
              <a:rPr lang="en-US" sz="4500" spc="225">
                <a:solidFill>
                  <a:srgbClr val="545454"/>
                </a:solidFill>
                <a:latin typeface="Roboto Condensed Bold"/>
              </a:rPr>
              <a:t>                      </a:t>
            </a:r>
            <a:r>
              <a:rPr lang="en-US" sz="4500" spc="225">
                <a:solidFill>
                  <a:srgbClr val="528BD8"/>
                </a:solidFill>
                <a:latin typeface="Roboto Condensed Bold"/>
              </a:rPr>
              <a:t>  (2) Tìm hiểu phần 2</a:t>
            </a:r>
          </a:p>
        </p:txBody>
      </p:sp>
      <p:sp>
        <p:nvSpPr>
          <p:cNvPr id="9" name="TextBox 9"/>
          <p:cNvSpPr txBox="1"/>
          <p:nvPr/>
        </p:nvSpPr>
        <p:spPr>
          <a:xfrm>
            <a:off x="-179140" y="4203846"/>
            <a:ext cx="9652175" cy="6231890"/>
          </a:xfrm>
          <a:prstGeom prst="rect">
            <a:avLst/>
          </a:prstGeom>
        </p:spPr>
        <p:txBody>
          <a:bodyPr lIns="0" tIns="0" rIns="0" bIns="0" rtlCol="0" anchor="t">
            <a:spAutoFit/>
          </a:bodyPr>
          <a:lstStyle/>
          <a:p>
            <a:pPr marL="949961" lvl="1" indent="-474980" algn="just">
              <a:lnSpc>
                <a:spcPts val="6160"/>
              </a:lnSpc>
              <a:buFont typeface="Arial"/>
              <a:buChar char="•"/>
            </a:pPr>
            <a:r>
              <a:rPr lang="en-US" sz="4400" dirty="0" err="1">
                <a:solidFill>
                  <a:srgbClr val="000000"/>
                </a:solidFill>
                <a:latin typeface="Roboto Condensed"/>
              </a:rPr>
              <a:t>Phần</a:t>
            </a:r>
            <a:r>
              <a:rPr lang="en-US" sz="4400" dirty="0">
                <a:solidFill>
                  <a:srgbClr val="000000"/>
                </a:solidFill>
                <a:latin typeface="Roboto Condensed"/>
              </a:rPr>
              <a:t> 2 </a:t>
            </a:r>
            <a:r>
              <a:rPr lang="en-US" sz="4400" dirty="0" err="1">
                <a:solidFill>
                  <a:srgbClr val="000000"/>
                </a:solidFill>
                <a:latin typeface="Roboto Condensed"/>
              </a:rPr>
              <a:t>giới</a:t>
            </a:r>
            <a:r>
              <a:rPr lang="en-US" sz="4400" dirty="0">
                <a:solidFill>
                  <a:srgbClr val="000000"/>
                </a:solidFill>
                <a:latin typeface="Roboto Condensed"/>
              </a:rPr>
              <a:t> </a:t>
            </a:r>
            <a:r>
              <a:rPr lang="en-US" sz="4400" dirty="0" err="1">
                <a:solidFill>
                  <a:srgbClr val="000000"/>
                </a:solidFill>
                <a:latin typeface="Roboto Condensed"/>
              </a:rPr>
              <a:t>thiệu</a:t>
            </a:r>
            <a:r>
              <a:rPr lang="en-US" sz="4400" dirty="0">
                <a:solidFill>
                  <a:srgbClr val="000000"/>
                </a:solidFill>
                <a:latin typeface="Roboto Condensed"/>
              </a:rPr>
              <a:t> </a:t>
            </a:r>
            <a:r>
              <a:rPr lang="en-US" sz="4400" dirty="0" err="1">
                <a:solidFill>
                  <a:srgbClr val="000000"/>
                </a:solidFill>
                <a:latin typeface="Roboto Condensed"/>
              </a:rPr>
              <a:t>nội</a:t>
            </a:r>
            <a:r>
              <a:rPr lang="en-US" sz="4400" dirty="0">
                <a:solidFill>
                  <a:srgbClr val="000000"/>
                </a:solidFill>
                <a:latin typeface="Roboto Condensed"/>
              </a:rPr>
              <a:t> dung </a:t>
            </a:r>
            <a:r>
              <a:rPr lang="en-US" sz="4400" dirty="0" err="1">
                <a:solidFill>
                  <a:srgbClr val="000000"/>
                </a:solidFill>
                <a:latin typeface="Roboto Condensed"/>
              </a:rPr>
              <a:t>gi</a:t>
            </a:r>
            <a:r>
              <a:rPr lang="en-US" sz="4400" dirty="0">
                <a:solidFill>
                  <a:srgbClr val="000000"/>
                </a:solidFill>
                <a:latin typeface="Roboto Condensed"/>
              </a:rPr>
              <a:t>̀? </a:t>
            </a:r>
            <a:r>
              <a:rPr lang="en-US" sz="4400" dirty="0" err="1">
                <a:solidFill>
                  <a:srgbClr val="000000"/>
                </a:solidFill>
                <a:latin typeface="Roboto Condensed"/>
              </a:rPr>
              <a:t>Liệt</a:t>
            </a:r>
            <a:r>
              <a:rPr lang="en-US" sz="4400" dirty="0">
                <a:solidFill>
                  <a:srgbClr val="000000"/>
                </a:solidFill>
                <a:latin typeface="Roboto Condensed"/>
              </a:rPr>
              <a:t> </a:t>
            </a:r>
            <a:r>
              <a:rPr lang="en-US" sz="4400" dirty="0" err="1">
                <a:solidFill>
                  <a:srgbClr val="000000"/>
                </a:solidFill>
                <a:latin typeface="Roboto Condensed"/>
              </a:rPr>
              <a:t>kê</a:t>
            </a:r>
            <a:r>
              <a:rPr lang="en-US" sz="4400" dirty="0">
                <a:solidFill>
                  <a:srgbClr val="000000"/>
                </a:solidFill>
                <a:latin typeface="Roboto Condensed"/>
              </a:rPr>
              <a:t> </a:t>
            </a:r>
            <a:r>
              <a:rPr lang="en-US" sz="4400" dirty="0" err="1">
                <a:solidFill>
                  <a:srgbClr val="000000"/>
                </a:solidFill>
                <a:latin typeface="Roboto Condensed"/>
              </a:rPr>
              <a:t>các</a:t>
            </a:r>
            <a:r>
              <a:rPr lang="en-US" sz="4400" dirty="0">
                <a:solidFill>
                  <a:srgbClr val="000000"/>
                </a:solidFill>
                <a:latin typeface="Roboto Condensed"/>
              </a:rPr>
              <a:t> </a:t>
            </a:r>
            <a:r>
              <a:rPr lang="en-US" sz="4400" dirty="0" err="1">
                <a:solidFill>
                  <a:srgbClr val="000000"/>
                </a:solidFill>
                <a:latin typeface="Roboto Condensed"/>
              </a:rPr>
              <a:t>sư</a:t>
            </a:r>
            <a:r>
              <a:rPr lang="en-US" sz="4400" dirty="0">
                <a:solidFill>
                  <a:srgbClr val="000000"/>
                </a:solidFill>
                <a:latin typeface="Roboto Condensed"/>
              </a:rPr>
              <a:t>̣ </a:t>
            </a:r>
            <a:r>
              <a:rPr lang="en-US" sz="4400" dirty="0" err="1">
                <a:solidFill>
                  <a:srgbClr val="000000"/>
                </a:solidFill>
                <a:latin typeface="Roboto Condensed"/>
              </a:rPr>
              <a:t>kiện</a:t>
            </a:r>
            <a:r>
              <a:rPr lang="en-US" sz="4400" dirty="0">
                <a:solidFill>
                  <a:srgbClr val="000000"/>
                </a:solidFill>
                <a:latin typeface="Roboto Condensed"/>
              </a:rPr>
              <a:t> </a:t>
            </a:r>
            <a:r>
              <a:rPr lang="en-US" sz="4400" dirty="0" err="1">
                <a:solidFill>
                  <a:srgbClr val="000000"/>
                </a:solidFill>
                <a:latin typeface="Roboto Condensed"/>
              </a:rPr>
              <a:t>của</a:t>
            </a:r>
            <a:r>
              <a:rPr lang="en-US" sz="4400" dirty="0">
                <a:solidFill>
                  <a:srgbClr val="000000"/>
                </a:solidFill>
                <a:latin typeface="Roboto Condensed"/>
              </a:rPr>
              <a:t> </a:t>
            </a:r>
            <a:r>
              <a:rPr lang="en-US" sz="4400" dirty="0" err="1">
                <a:solidFill>
                  <a:srgbClr val="000000"/>
                </a:solidFill>
                <a:latin typeface="Roboto Condensed"/>
              </a:rPr>
              <a:t>tác</a:t>
            </a:r>
            <a:r>
              <a:rPr lang="en-US" sz="4400" dirty="0">
                <a:solidFill>
                  <a:srgbClr val="000000"/>
                </a:solidFill>
                <a:latin typeface="Roboto Condensed"/>
              </a:rPr>
              <a:t> </a:t>
            </a:r>
            <a:r>
              <a:rPr lang="en-US" sz="4400" dirty="0" err="1">
                <a:solidFill>
                  <a:srgbClr val="000000"/>
                </a:solidFill>
                <a:latin typeface="Roboto Condensed"/>
              </a:rPr>
              <a:t>phẩm</a:t>
            </a:r>
            <a:r>
              <a:rPr lang="en-US" sz="4400" dirty="0">
                <a:solidFill>
                  <a:srgbClr val="000000"/>
                </a:solidFill>
                <a:latin typeface="Roboto Condensed"/>
              </a:rPr>
              <a:t> </a:t>
            </a:r>
            <a:r>
              <a:rPr lang="en-US" sz="4400" dirty="0" err="1">
                <a:solidFill>
                  <a:srgbClr val="000000"/>
                </a:solidFill>
                <a:latin typeface="Roboto Condensed"/>
              </a:rPr>
              <a:t>được</a:t>
            </a:r>
            <a:r>
              <a:rPr lang="en-US" sz="4400" dirty="0">
                <a:solidFill>
                  <a:srgbClr val="000000"/>
                </a:solidFill>
                <a:latin typeface="Roboto Condensed"/>
              </a:rPr>
              <a:t> </a:t>
            </a:r>
            <a:r>
              <a:rPr lang="en-US" sz="4400" dirty="0" err="1">
                <a:solidFill>
                  <a:srgbClr val="000000"/>
                </a:solidFill>
                <a:latin typeface="Roboto Condensed"/>
              </a:rPr>
              <a:t>tác</a:t>
            </a:r>
            <a:r>
              <a:rPr lang="en-US" sz="4400" dirty="0">
                <a:solidFill>
                  <a:srgbClr val="000000"/>
                </a:solidFill>
                <a:latin typeface="Roboto Condensed"/>
              </a:rPr>
              <a:t> </a:t>
            </a:r>
            <a:r>
              <a:rPr lang="en-US" sz="4400" dirty="0" err="1">
                <a:solidFill>
                  <a:srgbClr val="000000"/>
                </a:solidFill>
                <a:latin typeface="Roboto Condensed"/>
              </a:rPr>
              <a:t>gia</a:t>
            </a:r>
            <a:r>
              <a:rPr lang="en-US" sz="4400" dirty="0">
                <a:solidFill>
                  <a:srgbClr val="000000"/>
                </a:solidFill>
                <a:latin typeface="Roboto Condensed"/>
              </a:rPr>
              <a:t>̉ </a:t>
            </a:r>
            <a:r>
              <a:rPr lang="en-US" sz="4400" dirty="0" err="1">
                <a:solidFill>
                  <a:srgbClr val="000000"/>
                </a:solidFill>
                <a:latin typeface="Roboto Condensed"/>
              </a:rPr>
              <a:t>nêu</a:t>
            </a:r>
            <a:r>
              <a:rPr lang="en-US" sz="4400" dirty="0">
                <a:solidFill>
                  <a:srgbClr val="000000"/>
                </a:solidFill>
                <a:latin typeface="Roboto Condensed"/>
              </a:rPr>
              <a:t> </a:t>
            </a:r>
            <a:r>
              <a:rPr lang="en-US" sz="4400" dirty="0" err="1">
                <a:solidFill>
                  <a:srgbClr val="000000"/>
                </a:solidFill>
                <a:latin typeface="Roboto Condensed"/>
              </a:rPr>
              <a:t>ra</a:t>
            </a:r>
            <a:r>
              <a:rPr lang="en-US" sz="4400" dirty="0">
                <a:solidFill>
                  <a:srgbClr val="000000"/>
                </a:solidFill>
                <a:latin typeface="Roboto Condensed"/>
              </a:rPr>
              <a:t> </a:t>
            </a:r>
            <a:r>
              <a:rPr lang="en-US" sz="4400" dirty="0" err="1">
                <a:solidFill>
                  <a:srgbClr val="000000"/>
                </a:solidFill>
                <a:latin typeface="Roboto Condensed"/>
              </a:rPr>
              <a:t>trong</a:t>
            </a:r>
            <a:r>
              <a:rPr lang="en-US" sz="4400" dirty="0">
                <a:solidFill>
                  <a:srgbClr val="000000"/>
                </a:solidFill>
                <a:latin typeface="Roboto Condensed"/>
              </a:rPr>
              <a:t> </a:t>
            </a:r>
            <a:r>
              <a:rPr lang="en-US" sz="4400" dirty="0" err="1">
                <a:solidFill>
                  <a:srgbClr val="000000"/>
                </a:solidFill>
                <a:latin typeface="Roboto Condensed"/>
              </a:rPr>
              <a:t>phần</a:t>
            </a:r>
            <a:r>
              <a:rPr lang="en-US" sz="4400" dirty="0">
                <a:solidFill>
                  <a:srgbClr val="000000"/>
                </a:solidFill>
                <a:latin typeface="Roboto Condensed"/>
              </a:rPr>
              <a:t> </a:t>
            </a:r>
            <a:r>
              <a:rPr lang="en-US" sz="4400" dirty="0" err="1">
                <a:solidFill>
                  <a:srgbClr val="000000"/>
                </a:solidFill>
                <a:latin typeface="Roboto Condensed"/>
              </a:rPr>
              <a:t>này</a:t>
            </a:r>
            <a:r>
              <a:rPr lang="en-US" sz="4400" dirty="0">
                <a:solidFill>
                  <a:srgbClr val="000000"/>
                </a:solidFill>
                <a:latin typeface="Roboto Condensed"/>
              </a:rPr>
              <a:t>. </a:t>
            </a:r>
            <a:r>
              <a:rPr lang="en-US" sz="4400" dirty="0" err="1">
                <a:solidFill>
                  <a:srgbClr val="000000"/>
                </a:solidFill>
                <a:latin typeface="Roboto Condensed"/>
              </a:rPr>
              <a:t>Nêu</a:t>
            </a:r>
            <a:r>
              <a:rPr lang="en-US" sz="4400" dirty="0">
                <a:solidFill>
                  <a:srgbClr val="000000"/>
                </a:solidFill>
                <a:latin typeface="Roboto Condensed"/>
              </a:rPr>
              <a:t> ý </a:t>
            </a:r>
            <a:r>
              <a:rPr lang="en-US" sz="4400" dirty="0" err="1">
                <a:solidFill>
                  <a:srgbClr val="000000"/>
                </a:solidFill>
                <a:latin typeface="Roboto Condensed"/>
              </a:rPr>
              <a:t>nghĩa</a:t>
            </a:r>
            <a:r>
              <a:rPr lang="en-US" sz="4400" dirty="0">
                <a:solidFill>
                  <a:srgbClr val="000000"/>
                </a:solidFill>
                <a:latin typeface="Roboto Condensed"/>
              </a:rPr>
              <a:t> </a:t>
            </a:r>
            <a:r>
              <a:rPr lang="en-US" sz="4400" dirty="0" err="1">
                <a:solidFill>
                  <a:srgbClr val="000000"/>
                </a:solidFill>
                <a:latin typeface="Roboto Condensed"/>
              </a:rPr>
              <a:t>của</a:t>
            </a:r>
            <a:r>
              <a:rPr lang="en-US" sz="4400" dirty="0">
                <a:solidFill>
                  <a:srgbClr val="000000"/>
                </a:solidFill>
                <a:latin typeface="Roboto Condensed"/>
              </a:rPr>
              <a:t> </a:t>
            </a:r>
            <a:r>
              <a:rPr lang="en-US" sz="4400" dirty="0" err="1">
                <a:solidFill>
                  <a:srgbClr val="000000"/>
                </a:solidFill>
                <a:latin typeface="Roboto Condensed"/>
              </a:rPr>
              <a:t>chúng</a:t>
            </a:r>
            <a:r>
              <a:rPr lang="en-US" sz="4400" dirty="0">
                <a:solidFill>
                  <a:srgbClr val="000000"/>
                </a:solidFill>
                <a:latin typeface="Roboto Condensed"/>
              </a:rPr>
              <a:t>.</a:t>
            </a:r>
          </a:p>
          <a:p>
            <a:pPr marL="949961" lvl="1" indent="-474980" algn="just">
              <a:lnSpc>
                <a:spcPts val="6160"/>
              </a:lnSpc>
              <a:buFont typeface="Arial"/>
              <a:buChar char="•"/>
            </a:pPr>
            <a:r>
              <a:rPr lang="en-US" sz="4400" dirty="0" err="1">
                <a:solidFill>
                  <a:srgbClr val="000000"/>
                </a:solidFill>
                <a:latin typeface="Roboto Condensed"/>
              </a:rPr>
              <a:t>Liệt</a:t>
            </a:r>
            <a:r>
              <a:rPr lang="en-US" sz="4400" dirty="0">
                <a:solidFill>
                  <a:srgbClr val="000000"/>
                </a:solidFill>
                <a:latin typeface="Roboto Condensed"/>
              </a:rPr>
              <a:t> </a:t>
            </a:r>
            <a:r>
              <a:rPr lang="en-US" sz="4400" dirty="0" err="1">
                <a:solidFill>
                  <a:srgbClr val="000000"/>
                </a:solidFill>
                <a:latin typeface="Roboto Condensed"/>
              </a:rPr>
              <a:t>kê</a:t>
            </a:r>
            <a:r>
              <a:rPr lang="en-US" sz="4400" dirty="0">
                <a:solidFill>
                  <a:srgbClr val="000000"/>
                </a:solidFill>
                <a:latin typeface="Roboto Condensed"/>
              </a:rPr>
              <a:t> </a:t>
            </a:r>
            <a:r>
              <a:rPr lang="en-US" sz="4400" dirty="0" err="1">
                <a:solidFill>
                  <a:srgbClr val="000000"/>
                </a:solidFill>
                <a:latin typeface="Roboto Condensed"/>
              </a:rPr>
              <a:t>các</a:t>
            </a:r>
            <a:r>
              <a:rPr lang="en-US" sz="4400" dirty="0">
                <a:solidFill>
                  <a:srgbClr val="000000"/>
                </a:solidFill>
                <a:latin typeface="Roboto Condensed"/>
              </a:rPr>
              <a:t> </a:t>
            </a:r>
            <a:r>
              <a:rPr lang="en-US" sz="4400" dirty="0" err="1">
                <a:solidFill>
                  <a:srgbClr val="000000"/>
                </a:solidFill>
                <a:latin typeface="Roboto Condensed"/>
              </a:rPr>
              <a:t>thông</a:t>
            </a:r>
            <a:r>
              <a:rPr lang="en-US" sz="4400" dirty="0">
                <a:solidFill>
                  <a:srgbClr val="000000"/>
                </a:solidFill>
                <a:latin typeface="Roboto Condensed"/>
              </a:rPr>
              <a:t> tin </a:t>
            </a:r>
            <a:r>
              <a:rPr lang="en-US" sz="4400" dirty="0" err="1">
                <a:solidFill>
                  <a:srgbClr val="000000"/>
                </a:solidFill>
                <a:latin typeface="Roboto Condensed"/>
              </a:rPr>
              <a:t>được</a:t>
            </a:r>
            <a:r>
              <a:rPr lang="en-US" sz="4400" dirty="0">
                <a:solidFill>
                  <a:srgbClr val="000000"/>
                </a:solidFill>
                <a:latin typeface="Roboto Condensed"/>
              </a:rPr>
              <a:t> </a:t>
            </a:r>
            <a:r>
              <a:rPr lang="en-US" sz="4400" dirty="0" err="1">
                <a:solidFill>
                  <a:srgbClr val="000000"/>
                </a:solidFill>
                <a:latin typeface="Roboto Condensed"/>
              </a:rPr>
              <a:t>đặt</a:t>
            </a:r>
            <a:r>
              <a:rPr lang="en-US" sz="4400" dirty="0">
                <a:solidFill>
                  <a:srgbClr val="000000"/>
                </a:solidFill>
                <a:latin typeface="Roboto Condensed"/>
              </a:rPr>
              <a:t> </a:t>
            </a:r>
            <a:r>
              <a:rPr lang="en-US" sz="4400" dirty="0" err="1">
                <a:solidFill>
                  <a:srgbClr val="000000"/>
                </a:solidFill>
                <a:latin typeface="Roboto Condensed"/>
              </a:rPr>
              <a:t>trong</a:t>
            </a:r>
            <a:r>
              <a:rPr lang="en-US" sz="4400" dirty="0">
                <a:solidFill>
                  <a:srgbClr val="000000"/>
                </a:solidFill>
                <a:latin typeface="Roboto Condensed"/>
              </a:rPr>
              <a:t> </a:t>
            </a:r>
            <a:r>
              <a:rPr lang="en-US" sz="4400" dirty="0" err="1">
                <a:solidFill>
                  <a:srgbClr val="000000"/>
                </a:solidFill>
                <a:latin typeface="Roboto Condensed"/>
              </a:rPr>
              <a:t>dấu</a:t>
            </a:r>
            <a:r>
              <a:rPr lang="en-US" sz="4400" dirty="0">
                <a:solidFill>
                  <a:srgbClr val="000000"/>
                </a:solidFill>
                <a:latin typeface="Roboto Condensed"/>
              </a:rPr>
              <a:t> </a:t>
            </a:r>
            <a:r>
              <a:rPr lang="en-US" sz="4400" dirty="0" err="1">
                <a:solidFill>
                  <a:srgbClr val="000000"/>
                </a:solidFill>
                <a:latin typeface="Roboto Condensed"/>
              </a:rPr>
              <a:t>ngoặc</a:t>
            </a:r>
            <a:r>
              <a:rPr lang="en-US" sz="4400" dirty="0">
                <a:solidFill>
                  <a:srgbClr val="000000"/>
                </a:solidFill>
                <a:latin typeface="Roboto Condensed"/>
              </a:rPr>
              <a:t> </a:t>
            </a:r>
            <a:r>
              <a:rPr lang="en-US" sz="4400" dirty="0" err="1">
                <a:solidFill>
                  <a:srgbClr val="000000"/>
                </a:solidFill>
                <a:latin typeface="Roboto Condensed"/>
              </a:rPr>
              <a:t>kép</a:t>
            </a:r>
            <a:r>
              <a:rPr lang="en-US" sz="4400" dirty="0">
                <a:solidFill>
                  <a:srgbClr val="000000"/>
                </a:solidFill>
                <a:latin typeface="Roboto Condensed"/>
              </a:rPr>
              <a:t>. </a:t>
            </a:r>
            <a:r>
              <a:rPr lang="en-US" sz="4400" dirty="0" err="1">
                <a:solidFill>
                  <a:srgbClr val="000000"/>
                </a:solidFill>
                <a:latin typeface="Roboto Condensed"/>
              </a:rPr>
              <a:t>Các</a:t>
            </a:r>
            <a:r>
              <a:rPr lang="en-US" sz="4400" dirty="0">
                <a:solidFill>
                  <a:srgbClr val="000000"/>
                </a:solidFill>
                <a:latin typeface="Roboto Condensed"/>
              </a:rPr>
              <a:t> </a:t>
            </a:r>
            <a:r>
              <a:rPr lang="en-US" sz="4400" dirty="0" err="1">
                <a:solidFill>
                  <a:srgbClr val="000000"/>
                </a:solidFill>
                <a:latin typeface="Roboto Condensed"/>
              </a:rPr>
              <a:t>thông</a:t>
            </a:r>
            <a:r>
              <a:rPr lang="en-US" sz="4400" dirty="0">
                <a:solidFill>
                  <a:srgbClr val="000000"/>
                </a:solidFill>
                <a:latin typeface="Roboto Condensed"/>
              </a:rPr>
              <a:t> tin </a:t>
            </a:r>
            <a:r>
              <a:rPr lang="en-US" sz="4400" dirty="0" err="1">
                <a:solidFill>
                  <a:srgbClr val="000000"/>
                </a:solidFill>
                <a:latin typeface="Roboto Condensed"/>
              </a:rPr>
              <a:t>này</a:t>
            </a:r>
            <a:r>
              <a:rPr lang="en-US" sz="4400" dirty="0">
                <a:solidFill>
                  <a:srgbClr val="000000"/>
                </a:solidFill>
                <a:latin typeface="Roboto Condensed"/>
              </a:rPr>
              <a:t> </a:t>
            </a:r>
            <a:r>
              <a:rPr lang="en-US" sz="4400" dirty="0" err="1">
                <a:solidFill>
                  <a:srgbClr val="000000"/>
                </a:solidFill>
                <a:latin typeface="Roboto Condensed"/>
              </a:rPr>
              <a:t>được</a:t>
            </a:r>
            <a:r>
              <a:rPr lang="en-US" sz="4400" dirty="0">
                <a:solidFill>
                  <a:srgbClr val="000000"/>
                </a:solidFill>
                <a:latin typeface="Roboto Condensed"/>
              </a:rPr>
              <a:t> </a:t>
            </a:r>
            <a:r>
              <a:rPr lang="en-US" sz="4400" dirty="0" err="1">
                <a:solidFill>
                  <a:srgbClr val="000000"/>
                </a:solidFill>
                <a:latin typeface="Roboto Condensed"/>
              </a:rPr>
              <a:t>trích</a:t>
            </a:r>
            <a:r>
              <a:rPr lang="en-US" sz="4400" dirty="0">
                <a:solidFill>
                  <a:srgbClr val="000000"/>
                </a:solidFill>
                <a:latin typeface="Roboto Condensed"/>
              </a:rPr>
              <a:t> </a:t>
            </a:r>
            <a:r>
              <a:rPr lang="en-US" sz="4400" dirty="0" err="1">
                <a:solidFill>
                  <a:srgbClr val="000000"/>
                </a:solidFill>
                <a:latin typeface="Roboto Condensed"/>
              </a:rPr>
              <a:t>dẫn</a:t>
            </a:r>
            <a:r>
              <a:rPr lang="en-US" sz="4400" dirty="0">
                <a:solidFill>
                  <a:srgbClr val="000000"/>
                </a:solidFill>
                <a:latin typeface="Roboto Condensed"/>
              </a:rPr>
              <a:t> </a:t>
            </a:r>
            <a:r>
              <a:rPr lang="en-US" sz="4400" dirty="0" err="1">
                <a:solidFill>
                  <a:srgbClr val="000000"/>
                </a:solidFill>
                <a:latin typeface="Roboto Condensed"/>
              </a:rPr>
              <a:t>tư</a:t>
            </a:r>
            <a:r>
              <a:rPr lang="en-US" sz="4400" dirty="0">
                <a:solidFill>
                  <a:srgbClr val="000000"/>
                </a:solidFill>
                <a:latin typeface="Roboto Condensed"/>
              </a:rPr>
              <a:t>̀ </a:t>
            </a:r>
            <a:r>
              <a:rPr lang="en-US" sz="4400" dirty="0" err="1">
                <a:solidFill>
                  <a:srgbClr val="000000"/>
                </a:solidFill>
                <a:latin typeface="Roboto Condensed"/>
              </a:rPr>
              <a:t>nguồn</a:t>
            </a:r>
            <a:r>
              <a:rPr lang="en-US" sz="4400" dirty="0">
                <a:solidFill>
                  <a:srgbClr val="000000"/>
                </a:solidFill>
                <a:latin typeface="Roboto Condensed"/>
              </a:rPr>
              <a:t> </a:t>
            </a:r>
            <a:r>
              <a:rPr lang="en-US" sz="4400" dirty="0" err="1">
                <a:solidFill>
                  <a:srgbClr val="000000"/>
                </a:solidFill>
                <a:latin typeface="Roboto Condensed"/>
              </a:rPr>
              <a:t>nào</a:t>
            </a:r>
            <a:r>
              <a:rPr lang="en-US" sz="4400" dirty="0">
                <a:solidFill>
                  <a:srgbClr val="000000"/>
                </a:solidFill>
                <a:latin typeface="Roboto Condensed"/>
              </a:rPr>
              <a:t>? </a:t>
            </a:r>
            <a:r>
              <a:rPr lang="en-US" sz="4400" dirty="0" err="1">
                <a:solidFill>
                  <a:srgbClr val="000000"/>
                </a:solidFill>
                <a:latin typeface="Roboto Condensed"/>
              </a:rPr>
              <a:t>Nêu</a:t>
            </a:r>
            <a:r>
              <a:rPr lang="en-US" sz="4400" dirty="0">
                <a:solidFill>
                  <a:srgbClr val="000000"/>
                </a:solidFill>
                <a:latin typeface="Roboto Condensed"/>
              </a:rPr>
              <a:t> ý </a:t>
            </a:r>
            <a:r>
              <a:rPr lang="en-US" sz="4400" dirty="0" err="1">
                <a:solidFill>
                  <a:srgbClr val="000000"/>
                </a:solidFill>
                <a:latin typeface="Roboto Condensed"/>
              </a:rPr>
              <a:t>nghĩa</a:t>
            </a:r>
            <a:r>
              <a:rPr lang="en-US" sz="4400" dirty="0">
                <a:solidFill>
                  <a:srgbClr val="000000"/>
                </a:solidFill>
                <a:latin typeface="Roboto Condensed"/>
              </a:rPr>
              <a:t>.</a:t>
            </a:r>
          </a:p>
          <a:p>
            <a:pPr algn="ctr">
              <a:lnSpc>
                <a:spcPts val="6160"/>
              </a:lnSpc>
            </a:pPr>
            <a:endParaRPr lang="en-US" sz="4400" dirty="0">
              <a:solidFill>
                <a:srgbClr val="000000"/>
              </a:solidFill>
              <a:latin typeface="Roboto Condensed"/>
            </a:endParaRPr>
          </a:p>
        </p:txBody>
      </p:sp>
      <p:sp>
        <p:nvSpPr>
          <p:cNvPr id="10" name="TextBox 10"/>
          <p:cNvSpPr txBox="1"/>
          <p:nvPr/>
        </p:nvSpPr>
        <p:spPr>
          <a:xfrm>
            <a:off x="9836537" y="5268058"/>
            <a:ext cx="7805790" cy="4669790"/>
          </a:xfrm>
          <a:prstGeom prst="rect">
            <a:avLst/>
          </a:prstGeom>
        </p:spPr>
        <p:txBody>
          <a:bodyPr lIns="0" tIns="0" rIns="0" bIns="0" rtlCol="0" anchor="t">
            <a:spAutoFit/>
          </a:bodyPr>
          <a:lstStyle/>
          <a:p>
            <a:pPr marL="949961" lvl="1" indent="-474980" algn="just">
              <a:lnSpc>
                <a:spcPts val="6160"/>
              </a:lnSpc>
              <a:buFont typeface="Arial"/>
              <a:buChar char="•"/>
            </a:pPr>
            <a:r>
              <a:rPr lang="en-US" sz="4400" dirty="0">
                <a:solidFill>
                  <a:srgbClr val="000000"/>
                </a:solidFill>
                <a:latin typeface="Roboto Condensed"/>
              </a:rPr>
              <a:t>HS </a:t>
            </a:r>
            <a:r>
              <a:rPr lang="en-US" sz="4400" dirty="0" err="1">
                <a:solidFill>
                  <a:srgbClr val="000000"/>
                </a:solidFill>
                <a:latin typeface="Roboto Condensed"/>
              </a:rPr>
              <a:t>thực</a:t>
            </a:r>
            <a:r>
              <a:rPr lang="en-US" sz="4400" dirty="0">
                <a:solidFill>
                  <a:srgbClr val="000000"/>
                </a:solidFill>
                <a:latin typeface="Roboto Condensed"/>
              </a:rPr>
              <a:t> </a:t>
            </a:r>
            <a:r>
              <a:rPr lang="en-US" sz="4400" dirty="0" err="1">
                <a:solidFill>
                  <a:srgbClr val="000000"/>
                </a:solidFill>
                <a:latin typeface="Roboto Condensed"/>
              </a:rPr>
              <a:t>hiện</a:t>
            </a:r>
            <a:r>
              <a:rPr lang="en-US" sz="4400" dirty="0">
                <a:solidFill>
                  <a:srgbClr val="000000"/>
                </a:solidFill>
                <a:latin typeface="Roboto Condensed"/>
              </a:rPr>
              <a:t> </a:t>
            </a:r>
            <a:r>
              <a:rPr lang="en-US" sz="4400" dirty="0" err="1">
                <a:solidFill>
                  <a:srgbClr val="000000"/>
                </a:solidFill>
                <a:latin typeface="Roboto Condensed"/>
              </a:rPr>
              <a:t>theo</a:t>
            </a:r>
            <a:r>
              <a:rPr lang="en-US" sz="4400" dirty="0">
                <a:solidFill>
                  <a:srgbClr val="000000"/>
                </a:solidFill>
                <a:latin typeface="Roboto Condensed"/>
              </a:rPr>
              <a:t> </a:t>
            </a:r>
            <a:r>
              <a:rPr lang="en-US" sz="4400" dirty="0" err="1">
                <a:solidFill>
                  <a:srgbClr val="000000"/>
                </a:solidFill>
                <a:latin typeface="Roboto Condensed"/>
              </a:rPr>
              <a:t>cặp</a:t>
            </a:r>
            <a:r>
              <a:rPr lang="en-US" sz="4400" dirty="0">
                <a:solidFill>
                  <a:srgbClr val="000000"/>
                </a:solidFill>
                <a:latin typeface="Roboto Condensed"/>
              </a:rPr>
              <a:t>.</a:t>
            </a:r>
          </a:p>
          <a:p>
            <a:pPr marL="949961" lvl="1" indent="-474980" algn="just">
              <a:lnSpc>
                <a:spcPts val="6160"/>
              </a:lnSpc>
              <a:buFont typeface="Arial"/>
              <a:buChar char="•"/>
            </a:pPr>
            <a:r>
              <a:rPr lang="en-US" sz="4400" dirty="0" err="1">
                <a:solidFill>
                  <a:srgbClr val="000000"/>
                </a:solidFill>
                <a:latin typeface="Roboto Condensed"/>
              </a:rPr>
              <a:t>Thời</a:t>
            </a:r>
            <a:r>
              <a:rPr lang="en-US" sz="4400" dirty="0">
                <a:solidFill>
                  <a:srgbClr val="000000"/>
                </a:solidFill>
                <a:latin typeface="Roboto Condensed"/>
              </a:rPr>
              <a:t> </a:t>
            </a:r>
            <a:r>
              <a:rPr lang="en-US" sz="4400" dirty="0" err="1">
                <a:solidFill>
                  <a:srgbClr val="000000"/>
                </a:solidFill>
                <a:latin typeface="Roboto Condensed"/>
              </a:rPr>
              <a:t>gian</a:t>
            </a:r>
            <a:r>
              <a:rPr lang="en-US" sz="4400" dirty="0">
                <a:solidFill>
                  <a:srgbClr val="000000"/>
                </a:solidFill>
                <a:latin typeface="Roboto Condensed"/>
              </a:rPr>
              <a:t> </a:t>
            </a:r>
            <a:r>
              <a:rPr lang="en-US" sz="4400" dirty="0" err="1">
                <a:solidFill>
                  <a:srgbClr val="000000"/>
                </a:solidFill>
                <a:latin typeface="Roboto Condensed"/>
              </a:rPr>
              <a:t>thảo</a:t>
            </a:r>
            <a:r>
              <a:rPr lang="en-US" sz="4400" dirty="0">
                <a:solidFill>
                  <a:srgbClr val="000000"/>
                </a:solidFill>
                <a:latin typeface="Roboto Condensed"/>
              </a:rPr>
              <a:t> </a:t>
            </a:r>
            <a:r>
              <a:rPr lang="en-US" sz="4400" dirty="0" err="1">
                <a:solidFill>
                  <a:srgbClr val="000000"/>
                </a:solidFill>
                <a:latin typeface="Roboto Condensed"/>
              </a:rPr>
              <a:t>luận</a:t>
            </a:r>
            <a:r>
              <a:rPr lang="en-US" sz="4400" dirty="0">
                <a:solidFill>
                  <a:srgbClr val="000000"/>
                </a:solidFill>
                <a:latin typeface="Roboto Condensed"/>
              </a:rPr>
              <a:t>: 5 </a:t>
            </a:r>
            <a:r>
              <a:rPr lang="en-US" sz="4400" dirty="0" err="1">
                <a:solidFill>
                  <a:srgbClr val="000000"/>
                </a:solidFill>
                <a:latin typeface="Roboto Condensed"/>
              </a:rPr>
              <a:t>phút</a:t>
            </a:r>
            <a:r>
              <a:rPr lang="en-US" sz="4400" dirty="0">
                <a:solidFill>
                  <a:srgbClr val="000000"/>
                </a:solidFill>
                <a:latin typeface="Roboto Condensed"/>
              </a:rPr>
              <a:t>.</a:t>
            </a:r>
          </a:p>
          <a:p>
            <a:pPr marL="949961" lvl="1" indent="-474980" algn="just">
              <a:lnSpc>
                <a:spcPts val="6160"/>
              </a:lnSpc>
              <a:buFont typeface="Arial"/>
              <a:buChar char="•"/>
            </a:pPr>
            <a:r>
              <a:rPr lang="en-US" sz="4400" dirty="0" err="1">
                <a:solidFill>
                  <a:srgbClr val="000000"/>
                </a:solidFill>
                <a:latin typeface="Roboto Condensed"/>
              </a:rPr>
              <a:t>Thời</a:t>
            </a:r>
            <a:r>
              <a:rPr lang="en-US" sz="4400" dirty="0">
                <a:solidFill>
                  <a:srgbClr val="000000"/>
                </a:solidFill>
                <a:latin typeface="Roboto Condensed"/>
              </a:rPr>
              <a:t> </a:t>
            </a:r>
            <a:r>
              <a:rPr lang="en-US" sz="4400" dirty="0" err="1">
                <a:solidFill>
                  <a:srgbClr val="000000"/>
                </a:solidFill>
                <a:latin typeface="Roboto Condensed"/>
              </a:rPr>
              <a:t>gian</a:t>
            </a:r>
            <a:r>
              <a:rPr lang="en-US" sz="4400" dirty="0">
                <a:solidFill>
                  <a:srgbClr val="000000"/>
                </a:solidFill>
                <a:latin typeface="Roboto Condensed"/>
              </a:rPr>
              <a:t> </a:t>
            </a:r>
            <a:r>
              <a:rPr lang="en-US" sz="4400" dirty="0" err="1">
                <a:solidFill>
                  <a:srgbClr val="000000"/>
                </a:solidFill>
                <a:latin typeface="Roboto Condensed"/>
              </a:rPr>
              <a:t>trình</a:t>
            </a:r>
            <a:r>
              <a:rPr lang="en-US" sz="4400" dirty="0">
                <a:solidFill>
                  <a:srgbClr val="000000"/>
                </a:solidFill>
                <a:latin typeface="Roboto Condensed"/>
              </a:rPr>
              <a:t> </a:t>
            </a:r>
            <a:r>
              <a:rPr lang="en-US" sz="4400" dirty="0" err="1">
                <a:solidFill>
                  <a:srgbClr val="000000"/>
                </a:solidFill>
                <a:latin typeface="Roboto Condensed"/>
              </a:rPr>
              <a:t>bày</a:t>
            </a:r>
            <a:r>
              <a:rPr lang="en-US" sz="4400" dirty="0">
                <a:solidFill>
                  <a:srgbClr val="000000"/>
                </a:solidFill>
                <a:latin typeface="Roboto Condensed"/>
              </a:rPr>
              <a:t>: 2 </a:t>
            </a:r>
            <a:r>
              <a:rPr lang="en-US" sz="4400" dirty="0" err="1">
                <a:solidFill>
                  <a:srgbClr val="000000"/>
                </a:solidFill>
                <a:latin typeface="Roboto Condensed"/>
              </a:rPr>
              <a:t>phút</a:t>
            </a:r>
            <a:r>
              <a:rPr lang="en-US" sz="4400" dirty="0">
                <a:solidFill>
                  <a:srgbClr val="000000"/>
                </a:solidFill>
                <a:latin typeface="Roboto Condensed"/>
              </a:rPr>
              <a:t>.</a:t>
            </a:r>
          </a:p>
          <a:p>
            <a:pPr marL="949961" lvl="1" indent="-474980" algn="just">
              <a:lnSpc>
                <a:spcPts val="6160"/>
              </a:lnSpc>
              <a:buFont typeface="Arial"/>
              <a:buChar char="•"/>
            </a:pPr>
            <a:r>
              <a:rPr lang="en-US" sz="4400" dirty="0" err="1">
                <a:solidFill>
                  <a:srgbClr val="000000"/>
                </a:solidFill>
                <a:latin typeface="Roboto Condensed"/>
              </a:rPr>
              <a:t>Thời</a:t>
            </a:r>
            <a:r>
              <a:rPr lang="en-US" sz="4400" dirty="0">
                <a:solidFill>
                  <a:srgbClr val="000000"/>
                </a:solidFill>
                <a:latin typeface="Roboto Condensed"/>
              </a:rPr>
              <a:t> </a:t>
            </a:r>
            <a:r>
              <a:rPr lang="en-US" sz="4400" dirty="0" err="1">
                <a:solidFill>
                  <a:srgbClr val="000000"/>
                </a:solidFill>
                <a:latin typeface="Roboto Condensed"/>
              </a:rPr>
              <a:t>gian</a:t>
            </a:r>
            <a:r>
              <a:rPr lang="en-US" sz="4400" dirty="0">
                <a:solidFill>
                  <a:srgbClr val="000000"/>
                </a:solidFill>
                <a:latin typeface="Roboto Condensed"/>
              </a:rPr>
              <a:t> </a:t>
            </a:r>
            <a:r>
              <a:rPr lang="en-US" sz="4400" dirty="0" err="1">
                <a:solidFill>
                  <a:srgbClr val="000000"/>
                </a:solidFill>
                <a:latin typeface="Roboto Condensed"/>
              </a:rPr>
              <a:t>các</a:t>
            </a:r>
            <a:r>
              <a:rPr lang="en-US" sz="4400" dirty="0">
                <a:solidFill>
                  <a:srgbClr val="000000"/>
                </a:solidFill>
                <a:latin typeface="Roboto Condensed"/>
              </a:rPr>
              <a:t> </a:t>
            </a:r>
            <a:r>
              <a:rPr lang="en-US" sz="4400" dirty="0" err="1">
                <a:solidFill>
                  <a:srgbClr val="000000"/>
                </a:solidFill>
                <a:latin typeface="Roboto Condensed"/>
              </a:rPr>
              <a:t>nhóm</a:t>
            </a:r>
            <a:r>
              <a:rPr lang="en-US" sz="4400" dirty="0">
                <a:solidFill>
                  <a:srgbClr val="000000"/>
                </a:solidFill>
                <a:latin typeface="Roboto Condensed"/>
              </a:rPr>
              <a:t> </a:t>
            </a:r>
            <a:r>
              <a:rPr lang="en-US" sz="4400" dirty="0" err="1">
                <a:solidFill>
                  <a:srgbClr val="000000"/>
                </a:solidFill>
                <a:latin typeface="Roboto Condensed"/>
              </a:rPr>
              <a:t>phản</a:t>
            </a:r>
            <a:r>
              <a:rPr lang="en-US" sz="4400" dirty="0">
                <a:solidFill>
                  <a:srgbClr val="000000"/>
                </a:solidFill>
                <a:latin typeface="Roboto Condensed"/>
              </a:rPr>
              <a:t> </a:t>
            </a:r>
            <a:r>
              <a:rPr lang="en-US" sz="4400" dirty="0" err="1">
                <a:solidFill>
                  <a:srgbClr val="000000"/>
                </a:solidFill>
                <a:latin typeface="Roboto Condensed"/>
              </a:rPr>
              <a:t>hồi</a:t>
            </a:r>
            <a:r>
              <a:rPr lang="en-US" sz="4400" dirty="0">
                <a:solidFill>
                  <a:srgbClr val="000000"/>
                </a:solidFill>
                <a:latin typeface="Roboto Condensed"/>
              </a:rPr>
              <a:t>, </a:t>
            </a:r>
            <a:r>
              <a:rPr lang="en-US" sz="4400" dirty="0" err="1">
                <a:solidFill>
                  <a:srgbClr val="000000"/>
                </a:solidFill>
                <a:latin typeface="Roboto Condensed"/>
              </a:rPr>
              <a:t>nêu</a:t>
            </a:r>
            <a:r>
              <a:rPr lang="en-US" sz="4400" dirty="0">
                <a:solidFill>
                  <a:srgbClr val="000000"/>
                </a:solidFill>
                <a:latin typeface="Roboto Condensed"/>
              </a:rPr>
              <a:t> ý </a:t>
            </a:r>
            <a:r>
              <a:rPr lang="en-US" sz="4400" dirty="0" err="1">
                <a:solidFill>
                  <a:srgbClr val="000000"/>
                </a:solidFill>
                <a:latin typeface="Roboto Condensed"/>
              </a:rPr>
              <a:t>kiến</a:t>
            </a:r>
            <a:r>
              <a:rPr lang="en-US" sz="4400" dirty="0">
                <a:solidFill>
                  <a:srgbClr val="000000"/>
                </a:solidFill>
                <a:latin typeface="Roboto Condensed"/>
              </a:rPr>
              <a:t>, </a:t>
            </a:r>
            <a:r>
              <a:rPr lang="en-US" sz="4400" dirty="0" err="1">
                <a:solidFill>
                  <a:srgbClr val="000000"/>
                </a:solidFill>
                <a:latin typeface="Roboto Condensed"/>
              </a:rPr>
              <a:t>bô</a:t>
            </a:r>
            <a:r>
              <a:rPr lang="en-US" sz="4400" dirty="0">
                <a:solidFill>
                  <a:srgbClr val="000000"/>
                </a:solidFill>
                <a:latin typeface="Roboto Condensed"/>
              </a:rPr>
              <a:t>̉ sung: 2 </a:t>
            </a:r>
            <a:r>
              <a:rPr lang="en-US" sz="4400" dirty="0" err="1">
                <a:solidFill>
                  <a:srgbClr val="000000"/>
                </a:solidFill>
                <a:latin typeface="Roboto Condensed"/>
              </a:rPr>
              <a:t>phút</a:t>
            </a:r>
            <a:r>
              <a:rPr lang="en-US" sz="4400" dirty="0">
                <a:solidFill>
                  <a:srgbClr val="000000"/>
                </a:solidFill>
                <a:latin typeface="Roboto Condensed"/>
              </a:rPr>
              <a:t>.</a:t>
            </a:r>
          </a:p>
          <a:p>
            <a:pPr algn="ctr">
              <a:lnSpc>
                <a:spcPts val="6160"/>
              </a:lnSpc>
            </a:pPr>
            <a:endParaRPr lang="en-US" sz="4400" dirty="0">
              <a:solidFill>
                <a:srgbClr val="000000"/>
              </a:solidFill>
              <a:latin typeface="Roboto Condensed"/>
            </a:endParaRPr>
          </a:p>
        </p:txBody>
      </p:sp>
      <p:sp>
        <p:nvSpPr>
          <p:cNvPr id="11" name="TextBox 11"/>
          <p:cNvSpPr txBox="1"/>
          <p:nvPr/>
        </p:nvSpPr>
        <p:spPr>
          <a:xfrm>
            <a:off x="4381304" y="133284"/>
            <a:ext cx="8952538" cy="969396"/>
          </a:xfrm>
          <a:prstGeom prst="rect">
            <a:avLst/>
          </a:prstGeom>
        </p:spPr>
        <p:txBody>
          <a:bodyPr lIns="0" tIns="0" rIns="0" bIns="0" rtlCol="0" anchor="t">
            <a:spAutoFit/>
          </a:bodyPr>
          <a:lstStyle/>
          <a:p>
            <a:pPr marL="0" lvl="0" indent="0" algn="l">
              <a:lnSpc>
                <a:spcPts val="7993"/>
              </a:lnSpc>
              <a:spcBef>
                <a:spcPct val="0"/>
              </a:spcBef>
            </a:pPr>
            <a:r>
              <a:rPr lang="en-US" sz="5709" spc="114">
                <a:solidFill>
                  <a:srgbClr val="528BD8"/>
                </a:solidFill>
                <a:latin typeface="Fraunces Bold"/>
              </a:rPr>
              <a:t>3. ĐỌC HIỂU VĂN BẢN</a:t>
            </a:r>
          </a:p>
        </p:txBody>
      </p:sp>
      <p:sp>
        <p:nvSpPr>
          <p:cNvPr id="12" name="TextBox 12"/>
          <p:cNvSpPr txBox="1"/>
          <p:nvPr/>
        </p:nvSpPr>
        <p:spPr>
          <a:xfrm>
            <a:off x="181301" y="1187874"/>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1976469" y="1028700"/>
            <a:ext cx="14335062" cy="8229600"/>
            <a:chOff x="0" y="0"/>
            <a:chExt cx="3775489" cy="2167467"/>
          </a:xfrm>
        </p:grpSpPr>
        <p:sp>
          <p:nvSpPr>
            <p:cNvPr id="10" name="Freeform 10"/>
            <p:cNvSpPr/>
            <p:nvPr/>
          </p:nvSpPr>
          <p:spPr>
            <a:xfrm>
              <a:off x="0" y="0"/>
              <a:ext cx="3775489" cy="2167467"/>
            </a:xfrm>
            <a:custGeom>
              <a:avLst/>
              <a:gdLst/>
              <a:ahLst/>
              <a:cxnLst/>
              <a:rect l="l" t="t" r="r" b="b"/>
              <a:pathLst>
                <a:path w="3775489" h="2167467">
                  <a:moveTo>
                    <a:pt x="27544" y="0"/>
                  </a:moveTo>
                  <a:lnTo>
                    <a:pt x="3747946" y="0"/>
                  </a:lnTo>
                  <a:cubicBezTo>
                    <a:pt x="3755251" y="0"/>
                    <a:pt x="3762257" y="2902"/>
                    <a:pt x="3767422" y="8067"/>
                  </a:cubicBezTo>
                  <a:cubicBezTo>
                    <a:pt x="3772588" y="13233"/>
                    <a:pt x="3775489" y="20239"/>
                    <a:pt x="3775489" y="27544"/>
                  </a:cubicBezTo>
                  <a:lnTo>
                    <a:pt x="3775489" y="2139923"/>
                  </a:lnTo>
                  <a:cubicBezTo>
                    <a:pt x="3775489" y="2147228"/>
                    <a:pt x="3772588" y="2154234"/>
                    <a:pt x="3767422" y="2159399"/>
                  </a:cubicBezTo>
                  <a:cubicBezTo>
                    <a:pt x="3762257" y="2164565"/>
                    <a:pt x="3755251" y="2167467"/>
                    <a:pt x="3747946" y="2167467"/>
                  </a:cubicBezTo>
                  <a:lnTo>
                    <a:pt x="27544" y="2167467"/>
                  </a:lnTo>
                  <a:cubicBezTo>
                    <a:pt x="20239" y="2167467"/>
                    <a:pt x="13233" y="2164565"/>
                    <a:pt x="8067" y="2159399"/>
                  </a:cubicBezTo>
                  <a:cubicBezTo>
                    <a:pt x="2902" y="2154234"/>
                    <a:pt x="0" y="2147228"/>
                    <a:pt x="0" y="2139923"/>
                  </a:cubicBezTo>
                  <a:lnTo>
                    <a:pt x="0" y="27544"/>
                  </a:lnTo>
                  <a:cubicBezTo>
                    <a:pt x="0" y="20239"/>
                    <a:pt x="2902" y="13233"/>
                    <a:pt x="8067" y="8067"/>
                  </a:cubicBezTo>
                  <a:cubicBezTo>
                    <a:pt x="13233" y="2902"/>
                    <a:pt x="20239" y="0"/>
                    <a:pt x="27544" y="0"/>
                  </a:cubicBezTo>
                  <a:close/>
                </a:path>
              </a:pathLst>
            </a:custGeom>
            <a:solidFill>
              <a:srgbClr val="925F64"/>
            </a:solidFill>
            <a:ln cap="rnd">
              <a:noFill/>
              <a:prstDash val="sysDot"/>
              <a:round/>
            </a:ln>
          </p:spPr>
        </p:sp>
        <p:sp>
          <p:nvSpPr>
            <p:cNvPr id="11" name="TextBox 11"/>
            <p:cNvSpPr txBox="1"/>
            <p:nvPr/>
          </p:nvSpPr>
          <p:spPr>
            <a:xfrm>
              <a:off x="0" y="-38100"/>
              <a:ext cx="3775489"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2218470" y="1301006"/>
            <a:ext cx="13820706" cy="7684988"/>
            <a:chOff x="0" y="0"/>
            <a:chExt cx="3640021" cy="2024030"/>
          </a:xfrm>
        </p:grpSpPr>
        <p:sp>
          <p:nvSpPr>
            <p:cNvPr id="13" name="Freeform 13"/>
            <p:cNvSpPr/>
            <p:nvPr/>
          </p:nvSpPr>
          <p:spPr>
            <a:xfrm>
              <a:off x="0" y="0"/>
              <a:ext cx="3640021" cy="2024030"/>
            </a:xfrm>
            <a:custGeom>
              <a:avLst/>
              <a:gdLst/>
              <a:ahLst/>
              <a:cxnLst/>
              <a:rect l="l" t="t" r="r" b="b"/>
              <a:pathLst>
                <a:path w="3640021" h="2024030">
                  <a:moveTo>
                    <a:pt x="28569" y="0"/>
                  </a:moveTo>
                  <a:lnTo>
                    <a:pt x="3611453" y="0"/>
                  </a:lnTo>
                  <a:cubicBezTo>
                    <a:pt x="3619029" y="0"/>
                    <a:pt x="3626296" y="3010"/>
                    <a:pt x="3631654" y="8368"/>
                  </a:cubicBezTo>
                  <a:cubicBezTo>
                    <a:pt x="3637011" y="13725"/>
                    <a:pt x="3640021" y="20992"/>
                    <a:pt x="3640021" y="28569"/>
                  </a:cubicBezTo>
                  <a:lnTo>
                    <a:pt x="3640021" y="1995461"/>
                  </a:lnTo>
                  <a:cubicBezTo>
                    <a:pt x="3640021" y="2003038"/>
                    <a:pt x="3637011" y="2010305"/>
                    <a:pt x="3631654" y="2015662"/>
                  </a:cubicBezTo>
                  <a:cubicBezTo>
                    <a:pt x="3626296" y="2021020"/>
                    <a:pt x="3619029" y="2024030"/>
                    <a:pt x="3611453" y="2024030"/>
                  </a:cubicBezTo>
                  <a:lnTo>
                    <a:pt x="28569" y="2024030"/>
                  </a:lnTo>
                  <a:cubicBezTo>
                    <a:pt x="20992" y="2024030"/>
                    <a:pt x="13725" y="2021020"/>
                    <a:pt x="8368" y="2015662"/>
                  </a:cubicBezTo>
                  <a:cubicBezTo>
                    <a:pt x="3010" y="2010305"/>
                    <a:pt x="0" y="2003038"/>
                    <a:pt x="0" y="1995461"/>
                  </a:cubicBezTo>
                  <a:lnTo>
                    <a:pt x="0" y="28569"/>
                  </a:lnTo>
                  <a:cubicBezTo>
                    <a:pt x="0" y="20992"/>
                    <a:pt x="3010" y="13725"/>
                    <a:pt x="8368" y="8368"/>
                  </a:cubicBezTo>
                  <a:cubicBezTo>
                    <a:pt x="13725" y="3010"/>
                    <a:pt x="20992" y="0"/>
                    <a:pt x="28569" y="0"/>
                  </a:cubicBezTo>
                  <a:close/>
                </a:path>
              </a:pathLst>
            </a:custGeom>
            <a:solidFill>
              <a:srgbClr val="000000">
                <a:alpha val="0"/>
              </a:srgbClr>
            </a:solidFill>
            <a:ln w="419100" cap="rnd">
              <a:solidFill>
                <a:srgbClr val="E9BB6D"/>
              </a:solidFill>
              <a:prstDash val="sysDot"/>
              <a:round/>
            </a:ln>
          </p:spPr>
        </p:sp>
        <p:sp>
          <p:nvSpPr>
            <p:cNvPr id="14" name="TextBox 14"/>
            <p:cNvSpPr txBox="1"/>
            <p:nvPr/>
          </p:nvSpPr>
          <p:spPr>
            <a:xfrm>
              <a:off x="0" y="-38100"/>
              <a:ext cx="3640021" cy="206213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2867860" y="1948449"/>
            <a:ext cx="12552280" cy="6390101"/>
            <a:chOff x="0" y="0"/>
            <a:chExt cx="3305950" cy="1682990"/>
          </a:xfrm>
        </p:grpSpPr>
        <p:sp>
          <p:nvSpPr>
            <p:cNvPr id="16" name="Freeform 16"/>
            <p:cNvSpPr/>
            <p:nvPr/>
          </p:nvSpPr>
          <p:spPr>
            <a:xfrm>
              <a:off x="0" y="0"/>
              <a:ext cx="3305950" cy="1682990"/>
            </a:xfrm>
            <a:custGeom>
              <a:avLst/>
              <a:gdLst/>
              <a:ahLst/>
              <a:cxnLst/>
              <a:rect l="l" t="t" r="r" b="b"/>
              <a:pathLst>
                <a:path w="3305950" h="1682990">
                  <a:moveTo>
                    <a:pt x="31455" y="0"/>
                  </a:moveTo>
                  <a:lnTo>
                    <a:pt x="3274495" y="0"/>
                  </a:lnTo>
                  <a:cubicBezTo>
                    <a:pt x="3282837" y="0"/>
                    <a:pt x="3290838" y="3314"/>
                    <a:pt x="3296737" y="9213"/>
                  </a:cubicBezTo>
                  <a:cubicBezTo>
                    <a:pt x="3302636" y="15112"/>
                    <a:pt x="3305950" y="23113"/>
                    <a:pt x="3305950" y="31455"/>
                  </a:cubicBezTo>
                  <a:lnTo>
                    <a:pt x="3305950" y="1651534"/>
                  </a:lnTo>
                  <a:cubicBezTo>
                    <a:pt x="3305950" y="1668907"/>
                    <a:pt x="3291867" y="1682990"/>
                    <a:pt x="3274495" y="1682990"/>
                  </a:cubicBezTo>
                  <a:lnTo>
                    <a:pt x="31455" y="1682990"/>
                  </a:lnTo>
                  <a:cubicBezTo>
                    <a:pt x="23113" y="1682990"/>
                    <a:pt x="15112" y="1679676"/>
                    <a:pt x="9213" y="1673777"/>
                  </a:cubicBezTo>
                  <a:cubicBezTo>
                    <a:pt x="3314" y="1667878"/>
                    <a:pt x="0" y="1659877"/>
                    <a:pt x="0" y="1651534"/>
                  </a:cubicBezTo>
                  <a:lnTo>
                    <a:pt x="0" y="31455"/>
                  </a:lnTo>
                  <a:cubicBezTo>
                    <a:pt x="0" y="23113"/>
                    <a:pt x="3314" y="15112"/>
                    <a:pt x="9213" y="9213"/>
                  </a:cubicBezTo>
                  <a:cubicBezTo>
                    <a:pt x="15112" y="3314"/>
                    <a:pt x="23113" y="0"/>
                    <a:pt x="31455" y="0"/>
                  </a:cubicBezTo>
                  <a:close/>
                </a:path>
              </a:pathLst>
            </a:custGeom>
            <a:solidFill>
              <a:srgbClr val="9D373B"/>
            </a:solidFill>
          </p:spPr>
        </p:sp>
        <p:sp>
          <p:nvSpPr>
            <p:cNvPr id="17" name="TextBox 17"/>
            <p:cNvSpPr txBox="1"/>
            <p:nvPr/>
          </p:nvSpPr>
          <p:spPr>
            <a:xfrm>
              <a:off x="0" y="-38100"/>
              <a:ext cx="3305950" cy="172109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13329632" y="5417525"/>
            <a:ext cx="4181015" cy="4343912"/>
          </a:xfrm>
          <a:custGeom>
            <a:avLst/>
            <a:gdLst/>
            <a:ahLst/>
            <a:cxnLst/>
            <a:rect l="l" t="t" r="r" b="b"/>
            <a:pathLst>
              <a:path w="4181015" h="4343912">
                <a:moveTo>
                  <a:pt x="0" y="0"/>
                </a:moveTo>
                <a:lnTo>
                  <a:pt x="4181015" y="0"/>
                </a:lnTo>
                <a:lnTo>
                  <a:pt x="4181015" y="4343912"/>
                </a:lnTo>
                <a:lnTo>
                  <a:pt x="0" y="43439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TextBox 19"/>
          <p:cNvSpPr txBox="1"/>
          <p:nvPr/>
        </p:nvSpPr>
        <p:spPr>
          <a:xfrm>
            <a:off x="3528471" y="4072269"/>
            <a:ext cx="10510112" cy="3242946"/>
          </a:xfrm>
          <a:prstGeom prst="rect">
            <a:avLst/>
          </a:prstGeom>
        </p:spPr>
        <p:txBody>
          <a:bodyPr lIns="0" tIns="0" rIns="0" bIns="0" rtlCol="0" anchor="t">
            <a:spAutoFit/>
          </a:bodyPr>
          <a:lstStyle/>
          <a:p>
            <a:pPr algn="ctr">
              <a:lnSpc>
                <a:spcPts val="8679"/>
              </a:lnSpc>
            </a:pPr>
            <a:r>
              <a:rPr lang="en-US" sz="6199">
                <a:solidFill>
                  <a:srgbClr val="F3A785"/>
                </a:solidFill>
                <a:latin typeface="Faustina Bold"/>
              </a:rPr>
              <a:t>VĂN BẢN THÔNG TIN </a:t>
            </a:r>
          </a:p>
          <a:p>
            <a:pPr algn="ctr">
              <a:lnSpc>
                <a:spcPts val="8679"/>
              </a:lnSpc>
            </a:pPr>
            <a:r>
              <a:rPr lang="en-US" sz="6199">
                <a:solidFill>
                  <a:srgbClr val="F3A785"/>
                </a:solidFill>
                <a:latin typeface="Faustina Bold"/>
              </a:rPr>
              <a:t>GIỚI THIỆU MỘT CUỐN SÁCH HOẶC BỘ PHIM</a:t>
            </a:r>
          </a:p>
        </p:txBody>
      </p:sp>
      <p:sp>
        <p:nvSpPr>
          <p:cNvPr id="20" name="TextBox 20"/>
          <p:cNvSpPr txBox="1"/>
          <p:nvPr/>
        </p:nvSpPr>
        <p:spPr>
          <a:xfrm>
            <a:off x="3528471" y="2252016"/>
            <a:ext cx="11231059" cy="1269365"/>
          </a:xfrm>
          <a:prstGeom prst="rect">
            <a:avLst/>
          </a:prstGeom>
        </p:spPr>
        <p:txBody>
          <a:bodyPr lIns="0" tIns="0" rIns="0" bIns="0" rtlCol="0" anchor="t">
            <a:spAutoFit/>
          </a:bodyPr>
          <a:lstStyle/>
          <a:p>
            <a:pPr algn="ctr">
              <a:lnSpc>
                <a:spcPts val="10360"/>
              </a:lnSpc>
            </a:pPr>
            <a:r>
              <a:rPr lang="en-US" sz="7400">
                <a:solidFill>
                  <a:srgbClr val="F8E8C6"/>
                </a:solidFill>
                <a:latin typeface="Fraunces Bold"/>
              </a:rPr>
              <a:t>TRI THỨC NGỮ VĂN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1423244308"/>
              </p:ext>
            </p:extLst>
          </p:nvPr>
        </p:nvGraphicFramePr>
        <p:xfrm>
          <a:off x="602514" y="495411"/>
          <a:ext cx="17304486" cy="9524889"/>
        </p:xfrm>
        <a:graphic>
          <a:graphicData uri="http://schemas.openxmlformats.org/drawingml/2006/table">
            <a:tbl>
              <a:tblPr/>
              <a:tblGrid>
                <a:gridCol w="6596057">
                  <a:extLst>
                    <a:ext uri="{9D8B030D-6E8A-4147-A177-3AD203B41FA5}">
                      <a16:colId xmlns:a16="http://schemas.microsoft.com/office/drawing/2014/main" val="20000"/>
                    </a:ext>
                  </a:extLst>
                </a:gridCol>
                <a:gridCol w="10708429">
                  <a:extLst>
                    <a:ext uri="{9D8B030D-6E8A-4147-A177-3AD203B41FA5}">
                      <a16:colId xmlns:a16="http://schemas.microsoft.com/office/drawing/2014/main" val="20001"/>
                    </a:ext>
                  </a:extLst>
                </a:gridCol>
              </a:tblGrid>
              <a:tr h="1107207">
                <a:tc gridSpan="2">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0"/>
                  </a:ext>
                </a:extLst>
              </a:tr>
              <a:tr h="961522">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1"/>
                  </a:ext>
                </a:extLst>
              </a:tr>
              <a:tr h="2668939">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p>
                      <a:pPr>
                        <a:lnSpc>
                          <a:spcPts val="839"/>
                        </a:lnSpc>
                      </a:pPr>
                      <a:r>
                        <a:rPr lang="en-US" sz="600">
                          <a:solidFill>
                            <a:srgbClr val="000000"/>
                          </a:solidFill>
                          <a:latin typeface="Roboto Condensed"/>
                        </a:rPr>
                        <a:t>   </a:t>
                      </a:r>
                    </a:p>
                    <a:p>
                      <a:pPr>
                        <a:lnSpc>
                          <a:spcPts val="839"/>
                        </a:lnSpc>
                      </a:pPr>
                      <a:r>
                        <a:rPr lang="en-US" sz="60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2"/>
                  </a:ext>
                </a:extLst>
              </a:tr>
              <a:tr h="1587702">
                <a:tc gridSpan="2">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3"/>
                  </a:ext>
                </a:extLst>
              </a:tr>
              <a:tr h="1749428">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4"/>
                  </a:ext>
                </a:extLst>
              </a:tr>
              <a:tr h="1450091">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5"/>
          <p:cNvSpPr txBox="1"/>
          <p:nvPr/>
        </p:nvSpPr>
        <p:spPr>
          <a:xfrm>
            <a:off x="8108613" y="766186"/>
            <a:ext cx="2157892" cy="679450"/>
          </a:xfrm>
          <a:prstGeom prst="rect">
            <a:avLst/>
          </a:prstGeom>
        </p:spPr>
        <p:txBody>
          <a:bodyPr lIns="0" tIns="0" rIns="0" bIns="0" rtlCol="0" anchor="t">
            <a:spAutoFit/>
          </a:bodyPr>
          <a:lstStyle/>
          <a:p>
            <a:pPr algn="just">
              <a:lnSpc>
                <a:spcPts val="5599"/>
              </a:lnSpc>
            </a:pPr>
            <a:r>
              <a:rPr lang="en-US" sz="3999">
                <a:solidFill>
                  <a:srgbClr val="0C4369"/>
                </a:solidFill>
                <a:latin typeface="Roboto Condensed Bold"/>
              </a:rPr>
              <a:t>PHẦN 2</a:t>
            </a:r>
          </a:p>
        </p:txBody>
      </p:sp>
      <p:sp>
        <p:nvSpPr>
          <p:cNvPr id="6" name="TextBox 6"/>
          <p:cNvSpPr txBox="1"/>
          <p:nvPr/>
        </p:nvSpPr>
        <p:spPr>
          <a:xfrm>
            <a:off x="1611923"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Nội dung</a:t>
            </a:r>
          </a:p>
        </p:txBody>
      </p:sp>
      <p:sp>
        <p:nvSpPr>
          <p:cNvPr id="7" name="TextBox 7"/>
          <p:cNvSpPr txBox="1"/>
          <p:nvPr/>
        </p:nvSpPr>
        <p:spPr>
          <a:xfrm>
            <a:off x="775929" y="5451411"/>
            <a:ext cx="8411631" cy="695960"/>
          </a:xfrm>
          <a:prstGeom prst="rect">
            <a:avLst/>
          </a:prstGeom>
        </p:spPr>
        <p:txBody>
          <a:bodyPr lIns="0" tIns="0" rIns="0" bIns="0" rtlCol="0" anchor="t">
            <a:spAutoFit/>
          </a:bodyPr>
          <a:lstStyle/>
          <a:p>
            <a:pPr algn="just">
              <a:lnSpc>
                <a:spcPts val="5739"/>
              </a:lnSpc>
            </a:pPr>
            <a:r>
              <a:rPr lang="en-US" sz="4099">
                <a:solidFill>
                  <a:srgbClr val="7A4C51"/>
                </a:solidFill>
                <a:latin typeface="Roboto Condensed Bold"/>
              </a:rPr>
              <a:t>Ý nghĩa của các sự kiện:</a:t>
            </a:r>
          </a:p>
        </p:txBody>
      </p:sp>
      <p:sp>
        <p:nvSpPr>
          <p:cNvPr id="8" name="TextBox 8"/>
          <p:cNvSpPr txBox="1"/>
          <p:nvPr/>
        </p:nvSpPr>
        <p:spPr>
          <a:xfrm>
            <a:off x="10678529"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Các sự kiện</a:t>
            </a:r>
          </a:p>
        </p:txBody>
      </p:sp>
      <p:sp>
        <p:nvSpPr>
          <p:cNvPr id="9" name="TextBox 9"/>
          <p:cNvSpPr txBox="1"/>
          <p:nvPr/>
        </p:nvSpPr>
        <p:spPr>
          <a:xfrm>
            <a:off x="362608" y="6792870"/>
            <a:ext cx="7332685" cy="138430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Các thông tin được </a:t>
            </a:r>
          </a:p>
          <a:p>
            <a:pPr algn="ctr">
              <a:lnSpc>
                <a:spcPts val="5599"/>
              </a:lnSpc>
            </a:pPr>
            <a:r>
              <a:rPr lang="en-US" sz="3999">
                <a:solidFill>
                  <a:srgbClr val="7A4C51"/>
                </a:solidFill>
                <a:latin typeface="Roboto Condensed Bold"/>
              </a:rPr>
              <a:t>đặt trong dấu ngoặc kép</a:t>
            </a:r>
          </a:p>
        </p:txBody>
      </p:sp>
      <p:sp>
        <p:nvSpPr>
          <p:cNvPr id="10" name="TextBox 10"/>
          <p:cNvSpPr txBox="1"/>
          <p:nvPr/>
        </p:nvSpPr>
        <p:spPr>
          <a:xfrm>
            <a:off x="12407683" y="6827160"/>
            <a:ext cx="2051861" cy="695960"/>
          </a:xfrm>
          <a:prstGeom prst="rect">
            <a:avLst/>
          </a:prstGeom>
        </p:spPr>
        <p:txBody>
          <a:bodyPr lIns="0" tIns="0" rIns="0" bIns="0" rtlCol="0" anchor="t">
            <a:spAutoFit/>
          </a:bodyPr>
          <a:lstStyle/>
          <a:p>
            <a:pPr algn="just">
              <a:lnSpc>
                <a:spcPts val="5739"/>
              </a:lnSpc>
            </a:pPr>
            <a:r>
              <a:rPr lang="en-US" sz="4099">
                <a:solidFill>
                  <a:srgbClr val="7A4C51"/>
                </a:solidFill>
                <a:latin typeface="Roboto Condensed Bold"/>
              </a:rPr>
              <a:t>Ý nghĩa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2326632752"/>
              </p:ext>
            </p:extLst>
          </p:nvPr>
        </p:nvGraphicFramePr>
        <p:xfrm>
          <a:off x="602514" y="495409"/>
          <a:ext cx="17562448" cy="9601090"/>
        </p:xfrm>
        <a:graphic>
          <a:graphicData uri="http://schemas.openxmlformats.org/drawingml/2006/table">
            <a:tbl>
              <a:tblPr/>
              <a:tblGrid>
                <a:gridCol w="2825755">
                  <a:extLst>
                    <a:ext uri="{9D8B030D-6E8A-4147-A177-3AD203B41FA5}">
                      <a16:colId xmlns:a16="http://schemas.microsoft.com/office/drawing/2014/main" val="20000"/>
                    </a:ext>
                  </a:extLst>
                </a:gridCol>
                <a:gridCol w="14736693">
                  <a:extLst>
                    <a:ext uri="{9D8B030D-6E8A-4147-A177-3AD203B41FA5}">
                      <a16:colId xmlns:a16="http://schemas.microsoft.com/office/drawing/2014/main" val="20001"/>
                    </a:ext>
                  </a:extLst>
                </a:gridCol>
              </a:tblGrid>
              <a:tr h="1105389">
                <a:tc gridSpan="2">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0"/>
                  </a:ext>
                </a:extLst>
              </a:tr>
              <a:tr h="959942">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1"/>
                  </a:ext>
                </a:extLst>
              </a:tr>
              <a:tr h="7535759">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dirty="0"/>
                    </a:p>
                    <a:p>
                      <a:pPr>
                        <a:lnSpc>
                          <a:spcPts val="839"/>
                        </a:lnSpc>
                      </a:pPr>
                      <a:r>
                        <a:rPr lang="en-US" sz="600" dirty="0">
                          <a:solidFill>
                            <a:srgbClr val="000000"/>
                          </a:solidFill>
                          <a:latin typeface="Roboto Condensed"/>
                        </a:rPr>
                        <a:t>   </a:t>
                      </a:r>
                    </a:p>
                    <a:p>
                      <a:pPr>
                        <a:lnSpc>
                          <a:spcPts val="839"/>
                        </a:lnSpc>
                      </a:pPr>
                      <a:r>
                        <a:rPr lang="en-US" sz="600" dirty="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5"/>
          <p:cNvSpPr txBox="1"/>
          <p:nvPr/>
        </p:nvSpPr>
        <p:spPr>
          <a:xfrm>
            <a:off x="8108613" y="766186"/>
            <a:ext cx="2157892" cy="679450"/>
          </a:xfrm>
          <a:prstGeom prst="rect">
            <a:avLst/>
          </a:prstGeom>
        </p:spPr>
        <p:txBody>
          <a:bodyPr lIns="0" tIns="0" rIns="0" bIns="0" rtlCol="0" anchor="t">
            <a:spAutoFit/>
          </a:bodyPr>
          <a:lstStyle/>
          <a:p>
            <a:pPr algn="just">
              <a:lnSpc>
                <a:spcPts val="5599"/>
              </a:lnSpc>
            </a:pPr>
            <a:r>
              <a:rPr lang="en-US" sz="3999">
                <a:solidFill>
                  <a:srgbClr val="0C4369"/>
                </a:solidFill>
                <a:latin typeface="Roboto Condensed Bold"/>
              </a:rPr>
              <a:t>PHẦN 2</a:t>
            </a:r>
          </a:p>
        </p:txBody>
      </p:sp>
      <p:sp>
        <p:nvSpPr>
          <p:cNvPr id="6" name="TextBox 6"/>
          <p:cNvSpPr txBox="1"/>
          <p:nvPr/>
        </p:nvSpPr>
        <p:spPr>
          <a:xfrm>
            <a:off x="281354" y="1663145"/>
            <a:ext cx="342728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Nội dung</a:t>
            </a:r>
          </a:p>
        </p:txBody>
      </p:sp>
      <p:sp>
        <p:nvSpPr>
          <p:cNvPr id="7" name="TextBox 7"/>
          <p:cNvSpPr txBox="1"/>
          <p:nvPr/>
        </p:nvSpPr>
        <p:spPr>
          <a:xfrm>
            <a:off x="7849479"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Các sự kiện</a:t>
            </a:r>
          </a:p>
        </p:txBody>
      </p:sp>
      <p:sp>
        <p:nvSpPr>
          <p:cNvPr id="8" name="TextBox 8"/>
          <p:cNvSpPr txBox="1"/>
          <p:nvPr/>
        </p:nvSpPr>
        <p:spPr>
          <a:xfrm>
            <a:off x="823546" y="3222314"/>
            <a:ext cx="2342900" cy="279400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Tóm tắt </a:t>
            </a:r>
          </a:p>
          <a:p>
            <a:pPr algn="ctr">
              <a:lnSpc>
                <a:spcPts val="5599"/>
              </a:lnSpc>
            </a:pPr>
            <a:r>
              <a:rPr lang="en-US" sz="3999">
                <a:solidFill>
                  <a:srgbClr val="7A4C51"/>
                </a:solidFill>
                <a:latin typeface="Roboto Condensed Bold"/>
              </a:rPr>
              <a:t>nội dung </a:t>
            </a:r>
          </a:p>
          <a:p>
            <a:pPr algn="ctr">
              <a:lnSpc>
                <a:spcPts val="5599"/>
              </a:lnSpc>
            </a:pPr>
            <a:r>
              <a:rPr lang="en-US" sz="3999">
                <a:solidFill>
                  <a:srgbClr val="7A4C51"/>
                </a:solidFill>
                <a:latin typeface="Roboto Condensed Bold"/>
              </a:rPr>
              <a:t>cuốn sách</a:t>
            </a:r>
          </a:p>
          <a:p>
            <a:pPr algn="ctr">
              <a:lnSpc>
                <a:spcPts val="5599"/>
              </a:lnSpc>
            </a:pPr>
            <a:endParaRPr lang="en-US" sz="3999">
              <a:solidFill>
                <a:srgbClr val="7A4C51"/>
              </a:solidFill>
              <a:latin typeface="Roboto Condensed Bold"/>
            </a:endParaRPr>
          </a:p>
        </p:txBody>
      </p:sp>
      <p:sp>
        <p:nvSpPr>
          <p:cNvPr id="9" name="TextBox 9"/>
          <p:cNvSpPr txBox="1"/>
          <p:nvPr/>
        </p:nvSpPr>
        <p:spPr>
          <a:xfrm>
            <a:off x="3525715" y="2817868"/>
            <a:ext cx="14116612" cy="77279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a:solidFill>
                  <a:srgbClr val="7A4C51"/>
                </a:solidFill>
                <a:latin typeface="Roboto Condensed"/>
              </a:rPr>
              <a:t> </a:t>
            </a:r>
            <a:r>
              <a:rPr lang="en-US" sz="3999" dirty="0" err="1">
                <a:solidFill>
                  <a:srgbClr val="7A4C51"/>
                </a:solidFill>
                <a:latin typeface="Roboto Condensed"/>
              </a:rPr>
              <a:t>Mơ</a:t>
            </a:r>
            <a:r>
              <a:rPr lang="en-US" sz="3999" dirty="0">
                <a:solidFill>
                  <a:srgbClr val="7A4C51"/>
                </a:solidFill>
                <a:latin typeface="Roboto Condensed"/>
              </a:rPr>
              <a:t>̉ </a:t>
            </a:r>
            <a:r>
              <a:rPr lang="en-US" sz="3999" dirty="0" err="1">
                <a:solidFill>
                  <a:srgbClr val="7A4C51"/>
                </a:solidFill>
                <a:latin typeface="Roboto Condensed"/>
              </a:rPr>
              <a:t>đầu</a:t>
            </a:r>
            <a:r>
              <a:rPr lang="en-US" sz="3999" dirty="0">
                <a:solidFill>
                  <a:srgbClr val="7A4C51"/>
                </a:solidFill>
                <a:latin typeface="Roboto Condensed"/>
              </a:rPr>
              <a:t>: </a:t>
            </a:r>
            <a:r>
              <a:rPr lang="en-US" sz="3999" dirty="0" err="1">
                <a:solidFill>
                  <a:srgbClr val="7A4C51"/>
                </a:solidFill>
                <a:latin typeface="Roboto Condensed"/>
              </a:rPr>
              <a:t>giấc</a:t>
            </a:r>
            <a:r>
              <a:rPr lang="en-US" sz="3999" dirty="0">
                <a:solidFill>
                  <a:srgbClr val="7A4C51"/>
                </a:solidFill>
                <a:latin typeface="Roboto Condensed"/>
              </a:rPr>
              <a:t> </a:t>
            </a:r>
            <a:r>
              <a:rPr lang="en-US" sz="3999" dirty="0" err="1">
                <a:solidFill>
                  <a:srgbClr val="7A4C51"/>
                </a:solidFill>
                <a:latin typeface="Roboto Condensed"/>
              </a:rPr>
              <a:t>mơ</a:t>
            </a:r>
            <a:r>
              <a:rPr lang="en-US" sz="3999" dirty="0">
                <a:solidFill>
                  <a:srgbClr val="7A4C51"/>
                </a:solidFill>
                <a:latin typeface="Roboto Condensed"/>
              </a:rPr>
              <a:t> </a:t>
            </a:r>
            <a:r>
              <a:rPr lang="en-US" sz="3999" dirty="0" err="1">
                <a:solidFill>
                  <a:srgbClr val="7A4C51"/>
                </a:solidFill>
                <a:latin typeface="Roboto Condensed"/>
              </a:rPr>
              <a:t>bắt</a:t>
            </a:r>
            <a:r>
              <a:rPr lang="en-US" sz="3999" dirty="0">
                <a:solidFill>
                  <a:srgbClr val="7A4C51"/>
                </a:solidFill>
                <a:latin typeface="Roboto Condensed"/>
              </a:rPr>
              <a:t> </a:t>
            </a:r>
            <a:r>
              <a:rPr lang="en-US" sz="3999" dirty="0" err="1">
                <a:solidFill>
                  <a:srgbClr val="7A4C51"/>
                </a:solidFill>
                <a:latin typeface="Roboto Condensed"/>
              </a:rPr>
              <a:t>sống</a:t>
            </a:r>
            <a:r>
              <a:rPr lang="en-US" sz="3999" dirty="0">
                <a:solidFill>
                  <a:srgbClr val="7A4C51"/>
                </a:solidFill>
                <a:latin typeface="Roboto Condensed"/>
              </a:rPr>
              <a:t> </a:t>
            </a:r>
            <a:r>
              <a:rPr lang="en-US" sz="3999" dirty="0" err="1">
                <a:solidFill>
                  <a:srgbClr val="7A4C51"/>
                </a:solidFill>
                <a:latin typeface="Roboto Condensed"/>
              </a:rPr>
              <a:t>Sài</a:t>
            </a:r>
            <a:r>
              <a:rPr lang="en-US" sz="3999" dirty="0">
                <a:solidFill>
                  <a:srgbClr val="7A4C51"/>
                </a:solidFill>
                <a:latin typeface="Roboto Condensed"/>
              </a:rPr>
              <a:t> </a:t>
            </a:r>
            <a:r>
              <a:rPr lang="en-US" sz="3999" dirty="0" err="1">
                <a:solidFill>
                  <a:srgbClr val="7A4C51"/>
                </a:solidFill>
                <a:latin typeface="Roboto Condensed"/>
              </a:rPr>
              <a:t>Thung</a:t>
            </a:r>
            <a:r>
              <a:rPr lang="en-US" sz="3999" dirty="0">
                <a:solidFill>
                  <a:srgbClr val="7A4C51"/>
                </a:solidFill>
                <a:latin typeface="Roboto Condensed"/>
              </a:rPr>
              <a:t> </a:t>
            </a:r>
            <a:r>
              <a:rPr lang="en-US" sz="3999" dirty="0" err="1">
                <a:solidFill>
                  <a:srgbClr val="7A4C51"/>
                </a:solidFill>
                <a:latin typeface="Roboto Condensed"/>
              </a:rPr>
              <a:t>của</a:t>
            </a:r>
            <a:r>
              <a:rPr lang="en-US" sz="3999" dirty="0">
                <a:solidFill>
                  <a:srgbClr val="7A4C51"/>
                </a:solidFill>
                <a:latin typeface="Roboto Condensed"/>
              </a:rPr>
              <a:t> </a:t>
            </a:r>
            <a:r>
              <a:rPr lang="en-US" sz="3999" dirty="0" err="1">
                <a:solidFill>
                  <a:srgbClr val="7A4C51"/>
                </a:solidFill>
                <a:latin typeface="Roboto Condensed"/>
              </a:rPr>
              <a:t>Trần</a:t>
            </a:r>
            <a:r>
              <a:rPr lang="en-US" sz="3999" dirty="0">
                <a:solidFill>
                  <a:srgbClr val="7A4C51"/>
                </a:solidFill>
                <a:latin typeface="Roboto Condensed"/>
              </a:rPr>
              <a:t> </a:t>
            </a:r>
            <a:r>
              <a:rPr lang="en-US" sz="3999" dirty="0" err="1">
                <a:solidFill>
                  <a:srgbClr val="7A4C51"/>
                </a:solidFill>
                <a:latin typeface="Roboto Condensed"/>
              </a:rPr>
              <a:t>Quốc</a:t>
            </a:r>
            <a:r>
              <a:rPr lang="en-US" sz="3999" dirty="0">
                <a:solidFill>
                  <a:srgbClr val="7A4C51"/>
                </a:solidFill>
                <a:latin typeface="Roboto Condensed"/>
              </a:rPr>
              <a:t> </a:t>
            </a:r>
            <a:r>
              <a:rPr lang="en-US" sz="3999" dirty="0" err="1">
                <a:solidFill>
                  <a:srgbClr val="7A4C51"/>
                </a:solidFill>
                <a:latin typeface="Roboto Condensed"/>
              </a:rPr>
              <a:t>Toản</a:t>
            </a:r>
            <a:r>
              <a:rPr lang="en-US" sz="3999" dirty="0">
                <a:solidFill>
                  <a:srgbClr val="7A4C51"/>
                </a:solidFill>
                <a:latin typeface="Roboto Condensed"/>
              </a:rPr>
              <a:t>.</a:t>
            </a:r>
          </a:p>
          <a:p>
            <a:pPr marL="863599" lvl="1" indent="-431800" algn="just">
              <a:lnSpc>
                <a:spcPts val="5599"/>
              </a:lnSpc>
              <a:buFont typeface="Arial"/>
              <a:buChar char="•"/>
            </a:pPr>
            <a:r>
              <a:rPr lang="en-US" sz="3999" dirty="0">
                <a:solidFill>
                  <a:srgbClr val="7A4C51"/>
                </a:solidFill>
                <a:latin typeface="Roboto Condensed"/>
              </a:rPr>
              <a:t> </a:t>
            </a:r>
            <a:r>
              <a:rPr lang="en-US" sz="3999" dirty="0" err="1">
                <a:solidFill>
                  <a:srgbClr val="7A4C51"/>
                </a:solidFill>
                <a:latin typeface="Roboto Condensed"/>
              </a:rPr>
              <a:t>Chiêu</a:t>
            </a:r>
            <a:r>
              <a:rPr lang="en-US" sz="3999" dirty="0">
                <a:solidFill>
                  <a:srgbClr val="7A4C51"/>
                </a:solidFill>
                <a:latin typeface="Roboto Condensed"/>
              </a:rPr>
              <a:t> </a:t>
            </a:r>
            <a:r>
              <a:rPr lang="en-US" sz="3999" dirty="0" err="1">
                <a:solidFill>
                  <a:srgbClr val="7A4C51"/>
                </a:solidFill>
                <a:latin typeface="Roboto Condensed"/>
              </a:rPr>
              <a:t>Thành</a:t>
            </a:r>
            <a:r>
              <a:rPr lang="en-US" sz="3999" dirty="0">
                <a:solidFill>
                  <a:srgbClr val="7A4C51"/>
                </a:solidFill>
                <a:latin typeface="Roboto Condensed"/>
              </a:rPr>
              <a:t> </a:t>
            </a:r>
            <a:r>
              <a:rPr lang="en-US" sz="3999" dirty="0" err="1">
                <a:solidFill>
                  <a:srgbClr val="7A4C51"/>
                </a:solidFill>
                <a:latin typeface="Roboto Condensed"/>
              </a:rPr>
              <a:t>Vương</a:t>
            </a:r>
            <a:r>
              <a:rPr lang="en-US" sz="3999" dirty="0">
                <a:solidFill>
                  <a:srgbClr val="7A4C51"/>
                </a:solidFill>
                <a:latin typeface="Roboto Condensed"/>
              </a:rPr>
              <a:t> </a:t>
            </a:r>
            <a:r>
              <a:rPr lang="en-US" sz="3999" dirty="0" err="1">
                <a:solidFill>
                  <a:srgbClr val="7A4C51"/>
                </a:solidFill>
                <a:latin typeface="Roboto Condensed"/>
              </a:rPr>
              <a:t>đến</a:t>
            </a:r>
            <a:r>
              <a:rPr lang="en-US" sz="3999" dirty="0">
                <a:solidFill>
                  <a:srgbClr val="7A4C51"/>
                </a:solidFill>
                <a:latin typeface="Roboto Condensed"/>
              </a:rPr>
              <a:t> </a:t>
            </a:r>
            <a:r>
              <a:rPr lang="en-US" sz="3999" dirty="0" err="1">
                <a:solidFill>
                  <a:srgbClr val="7A4C51"/>
                </a:solidFill>
                <a:latin typeface="Roboto Condensed"/>
              </a:rPr>
              <a:t>họp</a:t>
            </a:r>
            <a:r>
              <a:rPr lang="en-US" sz="3999" dirty="0">
                <a:solidFill>
                  <a:srgbClr val="7A4C51"/>
                </a:solidFill>
                <a:latin typeface="Roboto Condensed"/>
              </a:rPr>
              <a:t> </a:t>
            </a:r>
            <a:r>
              <a:rPr lang="en-US" sz="3999" dirty="0" err="1">
                <a:solidFill>
                  <a:srgbClr val="7A4C51"/>
                </a:solidFill>
                <a:latin typeface="Roboto Condensed"/>
              </a:rPr>
              <a:t>bàn</a:t>
            </a:r>
            <a:r>
              <a:rPr lang="en-US" sz="3999" dirty="0">
                <a:solidFill>
                  <a:srgbClr val="7A4C51"/>
                </a:solidFill>
                <a:latin typeface="Roboto Condensed"/>
              </a:rPr>
              <a:t> </a:t>
            </a:r>
            <a:r>
              <a:rPr lang="en-US" sz="3999" dirty="0" err="1">
                <a:solidFill>
                  <a:srgbClr val="7A4C51"/>
                </a:solidFill>
                <a:latin typeface="Roboto Condensed"/>
              </a:rPr>
              <a:t>việc</a:t>
            </a:r>
            <a:r>
              <a:rPr lang="en-US" sz="3999" dirty="0">
                <a:solidFill>
                  <a:srgbClr val="7A4C51"/>
                </a:solidFill>
                <a:latin typeface="Roboto Condensed"/>
              </a:rPr>
              <a:t> </a:t>
            </a:r>
            <a:r>
              <a:rPr lang="en-US" sz="3999" dirty="0" err="1">
                <a:solidFill>
                  <a:srgbClr val="7A4C51"/>
                </a:solidFill>
                <a:latin typeface="Roboto Condensed"/>
              </a:rPr>
              <a:t>nước</a:t>
            </a:r>
            <a:r>
              <a:rPr lang="en-US" sz="3999" dirty="0">
                <a:solidFill>
                  <a:srgbClr val="7A4C51"/>
                </a:solidFill>
                <a:latin typeface="Roboto Condensed"/>
              </a:rPr>
              <a:t> </a:t>
            </a:r>
            <a:r>
              <a:rPr lang="en-US" sz="3999" dirty="0" err="1">
                <a:solidFill>
                  <a:srgbClr val="7A4C51"/>
                </a:solidFill>
                <a:latin typeface="Roboto Condensed"/>
              </a:rPr>
              <a:t>cùng</a:t>
            </a:r>
            <a:r>
              <a:rPr lang="en-US" sz="3999" dirty="0">
                <a:solidFill>
                  <a:srgbClr val="7A4C51"/>
                </a:solidFill>
                <a:latin typeface="Roboto Condensed"/>
              </a:rPr>
              <a:t> </a:t>
            </a:r>
            <a:r>
              <a:rPr lang="en-US" sz="3999" dirty="0" err="1">
                <a:solidFill>
                  <a:srgbClr val="7A4C51"/>
                </a:solidFill>
                <a:latin typeface="Roboto Condensed"/>
              </a:rPr>
              <a:t>vua</a:t>
            </a:r>
            <a:r>
              <a:rPr lang="en-US" sz="3999" dirty="0">
                <a:solidFill>
                  <a:srgbClr val="7A4C51"/>
                </a:solidFill>
                <a:latin typeface="Roboto Condensed"/>
              </a:rPr>
              <a:t> </a:t>
            </a:r>
            <a:r>
              <a:rPr lang="en-US" sz="3999" dirty="0" err="1">
                <a:solidFill>
                  <a:srgbClr val="7A4C51"/>
                </a:solidFill>
                <a:latin typeface="Roboto Condensed"/>
              </a:rPr>
              <a:t>Trần</a:t>
            </a:r>
            <a:r>
              <a:rPr lang="en-US" sz="3999" dirty="0">
                <a:solidFill>
                  <a:srgbClr val="7A4C51"/>
                </a:solidFill>
                <a:latin typeface="Roboto Condensed"/>
              </a:rPr>
              <a:t> </a:t>
            </a:r>
            <a:r>
              <a:rPr lang="en-US" sz="3999" dirty="0" err="1">
                <a:solidFill>
                  <a:srgbClr val="7A4C51"/>
                </a:solidFill>
                <a:latin typeface="Roboto Condensed"/>
              </a:rPr>
              <a:t>Nhân</a:t>
            </a:r>
            <a:r>
              <a:rPr lang="en-US" sz="3999" dirty="0">
                <a:solidFill>
                  <a:srgbClr val="7A4C51"/>
                </a:solidFill>
                <a:latin typeface="Roboto Condensed"/>
              </a:rPr>
              <a:t> </a:t>
            </a:r>
            <a:r>
              <a:rPr lang="en-US" sz="3999" dirty="0" err="1">
                <a:solidFill>
                  <a:srgbClr val="7A4C51"/>
                </a:solidFill>
                <a:latin typeface="Roboto Condensed"/>
              </a:rPr>
              <a:t>Tông</a:t>
            </a:r>
            <a:r>
              <a:rPr lang="en-US" sz="3999" dirty="0">
                <a:solidFill>
                  <a:srgbClr val="7A4C51"/>
                </a:solidFill>
                <a:latin typeface="Roboto Condensed"/>
              </a:rPr>
              <a:t> </a:t>
            </a:r>
            <a:r>
              <a:rPr lang="en-US" sz="3999" dirty="0" err="1">
                <a:solidFill>
                  <a:srgbClr val="7A4C51"/>
                </a:solidFill>
                <a:latin typeface="Roboto Condensed"/>
              </a:rPr>
              <a:t>va</a:t>
            </a:r>
            <a:r>
              <a:rPr lang="en-US" sz="3999" dirty="0">
                <a:solidFill>
                  <a:srgbClr val="7A4C51"/>
                </a:solidFill>
                <a:latin typeface="Roboto Condensed"/>
              </a:rPr>
              <a:t>̀ </a:t>
            </a:r>
            <a:r>
              <a:rPr lang="en-US" sz="3999" dirty="0" err="1">
                <a:solidFill>
                  <a:srgbClr val="7A4C51"/>
                </a:solidFill>
                <a:latin typeface="Roboto Condensed"/>
              </a:rPr>
              <a:t>các</a:t>
            </a:r>
            <a:r>
              <a:rPr lang="en-US" sz="3999" dirty="0">
                <a:solidFill>
                  <a:srgbClr val="7A4C51"/>
                </a:solidFill>
                <a:latin typeface="Roboto Condensed"/>
              </a:rPr>
              <a:t> vị </a:t>
            </a:r>
            <a:r>
              <a:rPr lang="en-US" sz="3999" dirty="0" err="1">
                <a:solidFill>
                  <a:srgbClr val="7A4C51"/>
                </a:solidFill>
                <a:latin typeface="Roboto Condensed"/>
              </a:rPr>
              <a:t>vương</a:t>
            </a:r>
            <a:r>
              <a:rPr lang="en-US" sz="3999" dirty="0">
                <a:solidFill>
                  <a:srgbClr val="7A4C51"/>
                </a:solidFill>
                <a:latin typeface="Roboto Condensed"/>
              </a:rPr>
              <a:t> </a:t>
            </a:r>
            <a:r>
              <a:rPr lang="en-US" sz="3999" dirty="0" err="1">
                <a:solidFill>
                  <a:srgbClr val="7A4C51"/>
                </a:solidFill>
                <a:latin typeface="Roboto Condensed"/>
              </a:rPr>
              <a:t>hầu</a:t>
            </a:r>
            <a:r>
              <a:rPr lang="en-US" sz="3999" dirty="0">
                <a:solidFill>
                  <a:srgbClr val="7A4C51"/>
                </a:solidFill>
                <a:latin typeface="Roboto Condensed"/>
              </a:rPr>
              <a:t> </a:t>
            </a:r>
            <a:r>
              <a:rPr lang="en-US" sz="3999" dirty="0" err="1">
                <a:solidFill>
                  <a:srgbClr val="7A4C51"/>
                </a:solidFill>
                <a:latin typeface="Roboto Condensed"/>
              </a:rPr>
              <a:t>nhưng</a:t>
            </a:r>
            <a:r>
              <a:rPr lang="en-US" sz="3999" dirty="0">
                <a:solidFill>
                  <a:srgbClr val="7A4C51"/>
                </a:solidFill>
                <a:latin typeface="Roboto Condensed"/>
              </a:rPr>
              <a:t> </a:t>
            </a:r>
            <a:r>
              <a:rPr lang="en-US" sz="3999" dirty="0" err="1">
                <a:solidFill>
                  <a:srgbClr val="7A4C51"/>
                </a:solidFill>
                <a:latin typeface="Roboto Condensed"/>
              </a:rPr>
              <a:t>không</a:t>
            </a:r>
            <a:r>
              <a:rPr lang="en-US" sz="3999" dirty="0">
                <a:solidFill>
                  <a:srgbClr val="7A4C51"/>
                </a:solidFill>
                <a:latin typeface="Roboto Condensed"/>
              </a:rPr>
              <a:t> </a:t>
            </a:r>
            <a:r>
              <a:rPr lang="en-US" sz="3999" dirty="0" err="1">
                <a:solidFill>
                  <a:srgbClr val="7A4C51"/>
                </a:solidFill>
                <a:latin typeface="Roboto Condensed"/>
              </a:rPr>
              <a:t>cho</a:t>
            </a:r>
            <a:r>
              <a:rPr lang="en-US" sz="3999" dirty="0">
                <a:solidFill>
                  <a:srgbClr val="7A4C51"/>
                </a:solidFill>
                <a:latin typeface="Roboto Condensed"/>
              </a:rPr>
              <a:t> </a:t>
            </a:r>
            <a:r>
              <a:rPr lang="en-US" sz="3999" dirty="0" err="1">
                <a:solidFill>
                  <a:srgbClr val="7A4C51"/>
                </a:solidFill>
                <a:latin typeface="Roboto Condensed"/>
              </a:rPr>
              <a:t>Hoài</a:t>
            </a:r>
            <a:r>
              <a:rPr lang="en-US" sz="3999" dirty="0">
                <a:solidFill>
                  <a:srgbClr val="7A4C51"/>
                </a:solidFill>
                <a:latin typeface="Roboto Condensed"/>
              </a:rPr>
              <a:t> </a:t>
            </a:r>
            <a:r>
              <a:rPr lang="en-US" sz="3999" dirty="0" err="1">
                <a:solidFill>
                  <a:srgbClr val="7A4C51"/>
                </a:solidFill>
                <a:latin typeface="Roboto Condensed"/>
              </a:rPr>
              <a:t>Văn</a:t>
            </a:r>
            <a:r>
              <a:rPr lang="en-US" sz="3999" dirty="0">
                <a:solidFill>
                  <a:srgbClr val="7A4C51"/>
                </a:solidFill>
                <a:latin typeface="Roboto Condensed"/>
              </a:rPr>
              <a:t> </a:t>
            </a:r>
            <a:r>
              <a:rPr lang="en-US" sz="3999" dirty="0" err="1">
                <a:solidFill>
                  <a:srgbClr val="7A4C51"/>
                </a:solidFill>
                <a:latin typeface="Roboto Condensed"/>
              </a:rPr>
              <a:t>theo.</a:t>
            </a:r>
            <a:endParaRPr lang="en-US" sz="3999" dirty="0">
              <a:solidFill>
                <a:srgbClr val="7A4C51"/>
              </a:solidFill>
              <a:latin typeface="Roboto Condensed"/>
            </a:endParaRPr>
          </a:p>
          <a:p>
            <a:pPr marL="863599" lvl="1" indent="-431800" algn="just">
              <a:lnSpc>
                <a:spcPts val="5599"/>
              </a:lnSpc>
              <a:buFont typeface="Arial"/>
              <a:buChar char="•"/>
            </a:pPr>
            <a:r>
              <a:rPr lang="en-US" sz="3999" dirty="0" err="1">
                <a:solidFill>
                  <a:srgbClr val="7A4C51"/>
                </a:solidFill>
                <a:latin typeface="Roboto Condensed"/>
              </a:rPr>
              <a:t>Hoài</a:t>
            </a:r>
            <a:r>
              <a:rPr lang="en-US" sz="3999" dirty="0">
                <a:solidFill>
                  <a:srgbClr val="7A4C51"/>
                </a:solidFill>
                <a:latin typeface="Roboto Condensed"/>
              </a:rPr>
              <a:t> </a:t>
            </a:r>
            <a:r>
              <a:rPr lang="en-US" sz="3999" dirty="0" err="1">
                <a:solidFill>
                  <a:srgbClr val="7A4C51"/>
                </a:solidFill>
                <a:latin typeface="Roboto Condensed"/>
              </a:rPr>
              <a:t>Văn</a:t>
            </a:r>
            <a:r>
              <a:rPr lang="en-US" sz="3999" dirty="0">
                <a:solidFill>
                  <a:srgbClr val="7A4C51"/>
                </a:solidFill>
                <a:latin typeface="Roboto Condensed"/>
              </a:rPr>
              <a:t> phi </a:t>
            </a:r>
            <a:r>
              <a:rPr lang="en-US" sz="3999" dirty="0" err="1">
                <a:solidFill>
                  <a:srgbClr val="7A4C51"/>
                </a:solidFill>
                <a:latin typeface="Roboto Condensed"/>
              </a:rPr>
              <a:t>ngựa</a:t>
            </a:r>
            <a:r>
              <a:rPr lang="en-US" sz="3999" dirty="0">
                <a:solidFill>
                  <a:srgbClr val="7A4C51"/>
                </a:solidFill>
                <a:latin typeface="Roboto Condensed"/>
              </a:rPr>
              <a:t> </a:t>
            </a:r>
            <a:r>
              <a:rPr lang="en-US" sz="3999" dirty="0" err="1">
                <a:solidFill>
                  <a:srgbClr val="7A4C51"/>
                </a:solidFill>
                <a:latin typeface="Roboto Condensed"/>
              </a:rPr>
              <a:t>một</a:t>
            </a:r>
            <a:r>
              <a:rPr lang="en-US" sz="3999" dirty="0">
                <a:solidFill>
                  <a:srgbClr val="7A4C51"/>
                </a:solidFill>
                <a:latin typeface="Roboto Condensed"/>
              </a:rPr>
              <a:t> </a:t>
            </a:r>
            <a:r>
              <a:rPr lang="en-US" sz="3999" dirty="0" err="1">
                <a:solidFill>
                  <a:srgbClr val="7A4C51"/>
                </a:solidFill>
                <a:latin typeface="Roboto Condensed"/>
              </a:rPr>
              <a:t>mình</a:t>
            </a:r>
            <a:r>
              <a:rPr lang="en-US" sz="3999" dirty="0">
                <a:solidFill>
                  <a:srgbClr val="7A4C51"/>
                </a:solidFill>
                <a:latin typeface="Roboto Condensed"/>
              </a:rPr>
              <a:t> </a:t>
            </a:r>
            <a:r>
              <a:rPr lang="en-US" sz="3999" dirty="0" err="1">
                <a:solidFill>
                  <a:srgbClr val="7A4C51"/>
                </a:solidFill>
                <a:latin typeface="Roboto Condensed"/>
              </a:rPr>
              <a:t>đến</a:t>
            </a:r>
            <a:r>
              <a:rPr lang="en-US" sz="3999" dirty="0">
                <a:solidFill>
                  <a:srgbClr val="7A4C51"/>
                </a:solidFill>
                <a:latin typeface="Roboto Condensed"/>
              </a:rPr>
              <a:t> </a:t>
            </a:r>
            <a:r>
              <a:rPr lang="en-US" sz="3999" dirty="0" err="1">
                <a:solidFill>
                  <a:srgbClr val="7A4C51"/>
                </a:solidFill>
                <a:latin typeface="Roboto Condensed"/>
              </a:rPr>
              <a:t>nơi</a:t>
            </a:r>
            <a:r>
              <a:rPr lang="en-US" sz="3999" dirty="0">
                <a:solidFill>
                  <a:srgbClr val="7A4C51"/>
                </a:solidFill>
                <a:latin typeface="Roboto Condensed"/>
              </a:rPr>
              <a:t> </a:t>
            </a:r>
            <a:r>
              <a:rPr lang="en-US" sz="3999" dirty="0" err="1">
                <a:solidFill>
                  <a:srgbClr val="7A4C51"/>
                </a:solidFill>
                <a:latin typeface="Roboto Condensed"/>
              </a:rPr>
              <a:t>va</a:t>
            </a:r>
            <a:r>
              <a:rPr lang="en-US" sz="3999" dirty="0">
                <a:solidFill>
                  <a:srgbClr val="7A4C51"/>
                </a:solidFill>
                <a:latin typeface="Roboto Condensed"/>
              </a:rPr>
              <a:t>̀ </a:t>
            </a:r>
            <a:r>
              <a:rPr lang="en-US" sz="3999" dirty="0" err="1">
                <a:solidFill>
                  <a:srgbClr val="7A4C51"/>
                </a:solidFill>
                <a:latin typeface="Roboto Condensed"/>
              </a:rPr>
              <a:t>nhẫn</a:t>
            </a:r>
            <a:r>
              <a:rPr lang="en-US" sz="3999" dirty="0">
                <a:solidFill>
                  <a:srgbClr val="7A4C51"/>
                </a:solidFill>
                <a:latin typeface="Roboto Condensed"/>
              </a:rPr>
              <a:t> </a:t>
            </a:r>
            <a:r>
              <a:rPr lang="en-US" sz="3999" dirty="0" err="1">
                <a:solidFill>
                  <a:srgbClr val="7A4C51"/>
                </a:solidFill>
                <a:latin typeface="Roboto Condensed"/>
              </a:rPr>
              <a:t>nại</a:t>
            </a:r>
            <a:r>
              <a:rPr lang="en-US" sz="3999" dirty="0">
                <a:solidFill>
                  <a:srgbClr val="7A4C51"/>
                </a:solidFill>
                <a:latin typeface="Roboto Condensed"/>
              </a:rPr>
              <a:t> </a:t>
            </a:r>
            <a:r>
              <a:rPr lang="en-US" sz="3999" dirty="0" err="1">
                <a:solidFill>
                  <a:srgbClr val="7A4C51"/>
                </a:solidFill>
                <a:latin typeface="Roboto Condensed"/>
              </a:rPr>
              <a:t>đứng</a:t>
            </a:r>
            <a:r>
              <a:rPr lang="en-US" sz="3999" dirty="0">
                <a:solidFill>
                  <a:srgbClr val="7A4C51"/>
                </a:solidFill>
                <a:latin typeface="Roboto Condensed"/>
              </a:rPr>
              <a:t> </a:t>
            </a:r>
            <a:r>
              <a:rPr lang="en-US" sz="3999" dirty="0" err="1">
                <a:solidFill>
                  <a:srgbClr val="7A4C51"/>
                </a:solidFill>
                <a:latin typeface="Roboto Condensed"/>
              </a:rPr>
              <a:t>chơ</a:t>
            </a:r>
            <a:r>
              <a:rPr lang="en-US" sz="3999" dirty="0">
                <a:solidFill>
                  <a:srgbClr val="7A4C51"/>
                </a:solidFill>
                <a:latin typeface="Roboto Condensed"/>
              </a:rPr>
              <a:t>̀.</a:t>
            </a:r>
          </a:p>
          <a:p>
            <a:pPr marL="863599" lvl="1" indent="-431800" algn="just">
              <a:lnSpc>
                <a:spcPts val="5599"/>
              </a:lnSpc>
              <a:buFont typeface="Arial"/>
              <a:buChar char="•"/>
            </a:pPr>
            <a:r>
              <a:rPr lang="en-US" sz="3999" dirty="0" err="1">
                <a:solidFill>
                  <a:srgbClr val="7A4C51"/>
                </a:solidFill>
                <a:latin typeface="Roboto Condensed"/>
              </a:rPr>
              <a:t>Không</a:t>
            </a:r>
            <a:r>
              <a:rPr lang="en-US" sz="3999" dirty="0">
                <a:solidFill>
                  <a:srgbClr val="7A4C51"/>
                </a:solidFill>
                <a:latin typeface="Roboto Condensed"/>
              </a:rPr>
              <a:t> </a:t>
            </a:r>
            <a:r>
              <a:rPr lang="en-US" sz="3999" dirty="0" err="1">
                <a:solidFill>
                  <a:srgbClr val="7A4C51"/>
                </a:solidFill>
                <a:latin typeface="Roboto Condensed"/>
              </a:rPr>
              <a:t>nhẫn</a:t>
            </a:r>
            <a:r>
              <a:rPr lang="en-US" sz="3999" dirty="0">
                <a:solidFill>
                  <a:srgbClr val="7A4C51"/>
                </a:solidFill>
                <a:latin typeface="Roboto Condensed"/>
              </a:rPr>
              <a:t> </a:t>
            </a:r>
            <a:r>
              <a:rPr lang="en-US" sz="3999" dirty="0" err="1">
                <a:solidFill>
                  <a:srgbClr val="7A4C51"/>
                </a:solidFill>
                <a:latin typeface="Roboto Condensed"/>
              </a:rPr>
              <a:t>nhịn</a:t>
            </a:r>
            <a:r>
              <a:rPr lang="en-US" sz="3999" dirty="0">
                <a:solidFill>
                  <a:srgbClr val="7A4C51"/>
                </a:solidFill>
                <a:latin typeface="Roboto Condensed"/>
              </a:rPr>
              <a:t> </a:t>
            </a:r>
            <a:r>
              <a:rPr lang="en-US" sz="3999" dirty="0" err="1">
                <a:solidFill>
                  <a:srgbClr val="7A4C51"/>
                </a:solidFill>
                <a:latin typeface="Roboto Condensed"/>
              </a:rPr>
              <a:t>được</a:t>
            </a:r>
            <a:r>
              <a:rPr lang="en-US" sz="3999" dirty="0">
                <a:solidFill>
                  <a:srgbClr val="7A4C51"/>
                </a:solidFill>
                <a:latin typeface="Roboto Condensed"/>
              </a:rPr>
              <a:t>, </a:t>
            </a:r>
            <a:r>
              <a:rPr lang="en-US" sz="3999" dirty="0" err="1">
                <a:solidFill>
                  <a:srgbClr val="7A4C51"/>
                </a:solidFill>
                <a:latin typeface="Roboto Condensed"/>
              </a:rPr>
              <a:t>chàng</a:t>
            </a:r>
            <a:r>
              <a:rPr lang="en-US" sz="3999" dirty="0">
                <a:solidFill>
                  <a:srgbClr val="7A4C51"/>
                </a:solidFill>
                <a:latin typeface="Roboto Condensed"/>
              </a:rPr>
              <a:t> </a:t>
            </a:r>
            <a:r>
              <a:rPr lang="en-US" sz="3999" dirty="0" err="1">
                <a:solidFill>
                  <a:srgbClr val="7A4C51"/>
                </a:solidFill>
                <a:latin typeface="Roboto Condensed"/>
              </a:rPr>
              <a:t>liều</a:t>
            </a:r>
            <a:r>
              <a:rPr lang="en-US" sz="3999" dirty="0">
                <a:solidFill>
                  <a:srgbClr val="7A4C51"/>
                </a:solidFill>
                <a:latin typeface="Roboto Condensed"/>
              </a:rPr>
              <a:t> </a:t>
            </a:r>
            <a:r>
              <a:rPr lang="en-US" sz="3999" dirty="0" err="1">
                <a:solidFill>
                  <a:srgbClr val="7A4C51"/>
                </a:solidFill>
                <a:latin typeface="Roboto Condensed"/>
              </a:rPr>
              <a:t>chết</a:t>
            </a:r>
            <a:r>
              <a:rPr lang="en-US" sz="3999" dirty="0">
                <a:solidFill>
                  <a:srgbClr val="7A4C51"/>
                </a:solidFill>
                <a:latin typeface="Roboto Condensed"/>
              </a:rPr>
              <a:t> </a:t>
            </a:r>
            <a:r>
              <a:rPr lang="en-US" sz="3999" dirty="0" err="1">
                <a:solidFill>
                  <a:srgbClr val="7A4C51"/>
                </a:solidFill>
                <a:latin typeface="Roboto Condensed"/>
              </a:rPr>
              <a:t>xông</a:t>
            </a:r>
            <a:r>
              <a:rPr lang="en-US" sz="3999" dirty="0">
                <a:solidFill>
                  <a:srgbClr val="7A4C51"/>
                </a:solidFill>
                <a:latin typeface="Roboto Condensed"/>
              </a:rPr>
              <a:t> </a:t>
            </a:r>
            <a:r>
              <a:rPr lang="en-US" sz="3999" dirty="0" err="1">
                <a:solidFill>
                  <a:srgbClr val="7A4C51"/>
                </a:solidFill>
                <a:latin typeface="Roboto Condensed"/>
              </a:rPr>
              <a:t>vào</a:t>
            </a:r>
            <a:r>
              <a:rPr lang="en-US" sz="3999" dirty="0">
                <a:solidFill>
                  <a:srgbClr val="7A4C51"/>
                </a:solidFill>
                <a:latin typeface="Roboto Condensed"/>
              </a:rPr>
              <a:t> </a:t>
            </a:r>
            <a:r>
              <a:rPr lang="en-US" sz="3999" dirty="0" err="1">
                <a:solidFill>
                  <a:srgbClr val="7A4C51"/>
                </a:solidFill>
                <a:latin typeface="Roboto Condensed"/>
              </a:rPr>
              <a:t>gặp</a:t>
            </a:r>
            <a:r>
              <a:rPr lang="en-US" sz="3999" dirty="0">
                <a:solidFill>
                  <a:srgbClr val="7A4C51"/>
                </a:solidFill>
                <a:latin typeface="Roboto Condensed"/>
              </a:rPr>
              <a:t> </a:t>
            </a:r>
            <a:r>
              <a:rPr lang="en-US" sz="3999" dirty="0" err="1">
                <a:solidFill>
                  <a:srgbClr val="7A4C51"/>
                </a:solidFill>
                <a:latin typeface="Roboto Condensed"/>
              </a:rPr>
              <a:t>vua</a:t>
            </a:r>
            <a:r>
              <a:rPr lang="en-US" sz="3999" dirty="0">
                <a:solidFill>
                  <a:srgbClr val="7A4C51"/>
                </a:solidFill>
                <a:latin typeface="Roboto Condensed"/>
              </a:rPr>
              <a:t> </a:t>
            </a:r>
            <a:r>
              <a:rPr lang="en-US" sz="3999" dirty="0" err="1">
                <a:solidFill>
                  <a:srgbClr val="7A4C51"/>
                </a:solidFill>
                <a:latin typeface="Roboto Condensed"/>
              </a:rPr>
              <a:t>va</a:t>
            </a:r>
            <a:r>
              <a:rPr lang="en-US" sz="3999" dirty="0">
                <a:solidFill>
                  <a:srgbClr val="7A4C51"/>
                </a:solidFill>
                <a:latin typeface="Roboto Condensed"/>
              </a:rPr>
              <a:t>̀ </a:t>
            </a:r>
            <a:r>
              <a:rPr lang="en-US" sz="3999" dirty="0" err="1">
                <a:solidFill>
                  <a:srgbClr val="7A4C51"/>
                </a:solidFill>
                <a:latin typeface="Roboto Condensed"/>
              </a:rPr>
              <a:t>nói</a:t>
            </a:r>
            <a:r>
              <a:rPr lang="en-US" sz="3999" dirty="0">
                <a:solidFill>
                  <a:srgbClr val="7A4C51"/>
                </a:solidFill>
                <a:latin typeface="Roboto Condensed"/>
              </a:rPr>
              <a:t> </a:t>
            </a:r>
            <a:r>
              <a:rPr lang="en-US" sz="3999" dirty="0" err="1">
                <a:solidFill>
                  <a:srgbClr val="7A4C51"/>
                </a:solidFill>
                <a:latin typeface="Roboto Condensed"/>
              </a:rPr>
              <a:t>câu</a:t>
            </a:r>
            <a:r>
              <a:rPr lang="en-US" sz="3999" dirty="0">
                <a:solidFill>
                  <a:srgbClr val="7A4C51"/>
                </a:solidFill>
                <a:latin typeface="Roboto Condensed"/>
              </a:rPr>
              <a:t> </a:t>
            </a:r>
            <a:r>
              <a:rPr lang="en-US" sz="3999" dirty="0" err="1">
                <a:solidFill>
                  <a:srgbClr val="7A4C51"/>
                </a:solidFill>
                <a:latin typeface="Roboto Condensed"/>
              </a:rPr>
              <a:t>xin</a:t>
            </a:r>
            <a:r>
              <a:rPr lang="en-US" sz="3999" dirty="0">
                <a:solidFill>
                  <a:srgbClr val="7A4C51"/>
                </a:solidFill>
                <a:latin typeface="Roboto Condensed"/>
              </a:rPr>
              <a:t> </a:t>
            </a:r>
            <a:r>
              <a:rPr lang="en-US" sz="3999" dirty="0" err="1">
                <a:solidFill>
                  <a:srgbClr val="7A4C51"/>
                </a:solidFill>
                <a:latin typeface="Roboto Condensed"/>
              </a:rPr>
              <a:t>đánh</a:t>
            </a:r>
            <a:r>
              <a:rPr lang="en-US" sz="3999" dirty="0">
                <a:solidFill>
                  <a:srgbClr val="7A4C51"/>
                </a:solidFill>
                <a:latin typeface="Roboto Condensed"/>
              </a:rPr>
              <a:t>.</a:t>
            </a:r>
          </a:p>
          <a:p>
            <a:pPr marL="863599" lvl="1" indent="-431800" algn="just">
              <a:lnSpc>
                <a:spcPts val="5599"/>
              </a:lnSpc>
              <a:buFont typeface="Arial"/>
              <a:buChar char="•"/>
            </a:pPr>
            <a:r>
              <a:rPr lang="en-US" sz="3999" dirty="0" err="1">
                <a:solidFill>
                  <a:srgbClr val="7A4C51"/>
                </a:solidFill>
                <a:latin typeface="Roboto Condensed"/>
              </a:rPr>
              <a:t>Vua</a:t>
            </a:r>
            <a:r>
              <a:rPr lang="en-US" sz="3999" dirty="0">
                <a:solidFill>
                  <a:srgbClr val="7A4C51"/>
                </a:solidFill>
                <a:latin typeface="Roboto Condensed"/>
              </a:rPr>
              <a:t> </a:t>
            </a:r>
            <a:r>
              <a:rPr lang="en-US" sz="3999" dirty="0" err="1">
                <a:solidFill>
                  <a:srgbClr val="7A4C51"/>
                </a:solidFill>
                <a:latin typeface="Roboto Condensed"/>
              </a:rPr>
              <a:t>vẫn</a:t>
            </a:r>
            <a:r>
              <a:rPr lang="en-US" sz="3999" dirty="0">
                <a:solidFill>
                  <a:srgbClr val="7A4C51"/>
                </a:solidFill>
                <a:latin typeface="Roboto Condensed"/>
              </a:rPr>
              <a:t> </a:t>
            </a:r>
            <a:r>
              <a:rPr lang="en-US" sz="3999" dirty="0" err="1">
                <a:solidFill>
                  <a:srgbClr val="7A4C51"/>
                </a:solidFill>
                <a:latin typeface="Roboto Condensed"/>
              </a:rPr>
              <a:t>xem</a:t>
            </a:r>
            <a:r>
              <a:rPr lang="en-US" sz="3999" dirty="0">
                <a:solidFill>
                  <a:srgbClr val="7A4C51"/>
                </a:solidFill>
                <a:latin typeface="Roboto Condensed"/>
              </a:rPr>
              <a:t> </a:t>
            </a:r>
            <a:r>
              <a:rPr lang="en-US" sz="3999" dirty="0" err="1">
                <a:solidFill>
                  <a:srgbClr val="7A4C51"/>
                </a:solidFill>
                <a:latin typeface="Roboto Condensed"/>
              </a:rPr>
              <a:t>chàng</a:t>
            </a:r>
            <a:r>
              <a:rPr lang="en-US" sz="3999" dirty="0">
                <a:solidFill>
                  <a:srgbClr val="7A4C51"/>
                </a:solidFill>
                <a:latin typeface="Roboto Condensed"/>
              </a:rPr>
              <a:t> là </a:t>
            </a:r>
            <a:r>
              <a:rPr lang="en-US" sz="3999" dirty="0" err="1">
                <a:solidFill>
                  <a:srgbClr val="7A4C51"/>
                </a:solidFill>
                <a:latin typeface="Roboto Condensed"/>
              </a:rPr>
              <a:t>đứa</a:t>
            </a:r>
            <a:r>
              <a:rPr lang="en-US" sz="3999" dirty="0">
                <a:solidFill>
                  <a:srgbClr val="7A4C51"/>
                </a:solidFill>
                <a:latin typeface="Roboto Condensed"/>
              </a:rPr>
              <a:t> </a:t>
            </a:r>
            <a:r>
              <a:rPr lang="en-US" sz="3999" dirty="0" err="1">
                <a:solidFill>
                  <a:srgbClr val="7A4C51"/>
                </a:solidFill>
                <a:latin typeface="Roboto Condensed"/>
              </a:rPr>
              <a:t>tre</a:t>
            </a:r>
            <a:r>
              <a:rPr lang="en-US" sz="3999" dirty="0">
                <a:solidFill>
                  <a:srgbClr val="7A4C51"/>
                </a:solidFill>
                <a:latin typeface="Roboto Condensed"/>
              </a:rPr>
              <a:t>̉ </a:t>
            </a:r>
            <a:r>
              <a:rPr lang="en-US" sz="3999" dirty="0" err="1">
                <a:solidFill>
                  <a:srgbClr val="7A4C51"/>
                </a:solidFill>
                <a:latin typeface="Roboto Condensed"/>
              </a:rPr>
              <a:t>nên</a:t>
            </a:r>
            <a:r>
              <a:rPr lang="en-US" sz="3999" dirty="0">
                <a:solidFill>
                  <a:srgbClr val="7A4C51"/>
                </a:solidFill>
                <a:latin typeface="Roboto Condensed"/>
              </a:rPr>
              <a:t> ban </a:t>
            </a:r>
            <a:r>
              <a:rPr lang="en-US" sz="3999" dirty="0" err="1">
                <a:solidFill>
                  <a:srgbClr val="7A4C51"/>
                </a:solidFill>
                <a:latin typeface="Roboto Condensed"/>
              </a:rPr>
              <a:t>cho</a:t>
            </a:r>
            <a:r>
              <a:rPr lang="en-US" sz="3999" dirty="0">
                <a:solidFill>
                  <a:srgbClr val="7A4C51"/>
                </a:solidFill>
                <a:latin typeface="Roboto Condensed"/>
              </a:rPr>
              <a:t> quả cam </a:t>
            </a:r>
            <a:r>
              <a:rPr lang="en-US" sz="3999" dirty="0" err="1">
                <a:solidFill>
                  <a:srgbClr val="7A4C51"/>
                </a:solidFill>
                <a:latin typeface="Roboto Condensed"/>
              </a:rPr>
              <a:t>va</a:t>
            </a:r>
            <a:r>
              <a:rPr lang="en-US" sz="3999" dirty="0">
                <a:solidFill>
                  <a:srgbClr val="7A4C51"/>
                </a:solidFill>
                <a:latin typeface="Roboto Condensed"/>
              </a:rPr>
              <a:t>̀ </a:t>
            </a:r>
            <a:r>
              <a:rPr lang="en-US" sz="3999" dirty="0" err="1">
                <a:solidFill>
                  <a:srgbClr val="7A4C51"/>
                </a:solidFill>
                <a:latin typeface="Roboto Condensed"/>
              </a:rPr>
              <a:t>bảo</a:t>
            </a:r>
            <a:r>
              <a:rPr lang="en-US" sz="3999" dirty="0">
                <a:solidFill>
                  <a:srgbClr val="7A4C51"/>
                </a:solidFill>
                <a:latin typeface="Roboto Condensed"/>
              </a:rPr>
              <a:t> </a:t>
            </a:r>
            <a:r>
              <a:rPr lang="en-US" sz="3999" dirty="0" err="1">
                <a:solidFill>
                  <a:srgbClr val="7A4C51"/>
                </a:solidFill>
                <a:latin typeface="Roboto Condensed"/>
              </a:rPr>
              <a:t>vê</a:t>
            </a:r>
            <a:r>
              <a:rPr lang="en-US" sz="3999" dirty="0">
                <a:solidFill>
                  <a:srgbClr val="7A4C51"/>
                </a:solidFill>
                <a:latin typeface="Roboto Condensed"/>
              </a:rPr>
              <a:t>̀ </a:t>
            </a:r>
            <a:r>
              <a:rPr lang="en-US" sz="3999" dirty="0" err="1">
                <a:solidFill>
                  <a:srgbClr val="7A4C51"/>
                </a:solidFill>
                <a:latin typeface="Roboto Condensed"/>
              </a:rPr>
              <a:t>nha</a:t>
            </a:r>
            <a:r>
              <a:rPr lang="en-US" sz="3999" dirty="0">
                <a:solidFill>
                  <a:srgbClr val="7A4C51"/>
                </a:solidFill>
                <a:latin typeface="Roboto Condensed"/>
              </a:rPr>
              <a:t>̀ </a:t>
            </a:r>
            <a:r>
              <a:rPr lang="en-US" sz="3999" dirty="0" err="1">
                <a:solidFill>
                  <a:srgbClr val="7A4C51"/>
                </a:solidFill>
                <a:latin typeface="Roboto Condensed"/>
              </a:rPr>
              <a:t>phụng</a:t>
            </a:r>
            <a:r>
              <a:rPr lang="en-US" sz="3999" dirty="0">
                <a:solidFill>
                  <a:srgbClr val="7A4C51"/>
                </a:solidFill>
                <a:latin typeface="Roboto Condensed"/>
              </a:rPr>
              <a:t> </a:t>
            </a:r>
            <a:r>
              <a:rPr lang="en-US" sz="3999" dirty="0" err="1">
                <a:solidFill>
                  <a:srgbClr val="7A4C51"/>
                </a:solidFill>
                <a:latin typeface="Roboto Condensed"/>
              </a:rPr>
              <a:t>dưỡng</a:t>
            </a:r>
            <a:r>
              <a:rPr lang="en-US" sz="3999" dirty="0">
                <a:solidFill>
                  <a:srgbClr val="7A4C51"/>
                </a:solidFill>
                <a:latin typeface="Roboto Condensed"/>
              </a:rPr>
              <a:t> mẹ, </a:t>
            </a:r>
            <a:r>
              <a:rPr lang="en-US" sz="3999" dirty="0" err="1">
                <a:solidFill>
                  <a:srgbClr val="7A4C51"/>
                </a:solidFill>
                <a:latin typeface="Roboto Condensed"/>
              </a:rPr>
              <a:t>chàng</a:t>
            </a:r>
            <a:r>
              <a:rPr lang="en-US" sz="3999" dirty="0">
                <a:solidFill>
                  <a:srgbClr val="7A4C51"/>
                </a:solidFill>
                <a:latin typeface="Roboto Condensed"/>
              </a:rPr>
              <a:t> </a:t>
            </a:r>
            <a:r>
              <a:rPr lang="en-US" sz="3999" dirty="0" err="1">
                <a:solidFill>
                  <a:srgbClr val="7A4C51"/>
                </a:solidFill>
                <a:latin typeface="Roboto Condensed"/>
              </a:rPr>
              <a:t>uất</a:t>
            </a:r>
            <a:r>
              <a:rPr lang="en-US" sz="3999" dirty="0">
                <a:solidFill>
                  <a:srgbClr val="7A4C51"/>
                </a:solidFill>
                <a:latin typeface="Roboto Condensed"/>
              </a:rPr>
              <a:t> </a:t>
            </a:r>
            <a:r>
              <a:rPr lang="en-US" sz="3999" dirty="0" err="1">
                <a:solidFill>
                  <a:srgbClr val="7A4C51"/>
                </a:solidFill>
                <a:latin typeface="Roboto Condensed"/>
              </a:rPr>
              <a:t>ức</a:t>
            </a:r>
            <a:r>
              <a:rPr lang="en-US" sz="3999" dirty="0">
                <a:solidFill>
                  <a:srgbClr val="7A4C51"/>
                </a:solidFill>
                <a:latin typeface="Roboto Condensed"/>
              </a:rPr>
              <a:t> </a:t>
            </a:r>
            <a:r>
              <a:rPr lang="en-US" sz="3999" dirty="0" err="1">
                <a:solidFill>
                  <a:srgbClr val="7A4C51"/>
                </a:solidFill>
                <a:latin typeface="Roboto Condensed"/>
              </a:rPr>
              <a:t>bóp</a:t>
            </a:r>
            <a:r>
              <a:rPr lang="en-US" sz="3999" dirty="0">
                <a:solidFill>
                  <a:srgbClr val="7A4C51"/>
                </a:solidFill>
                <a:latin typeface="Roboto Condensed"/>
              </a:rPr>
              <a:t> </a:t>
            </a:r>
            <a:r>
              <a:rPr lang="en-US" sz="3999" dirty="0" err="1">
                <a:solidFill>
                  <a:srgbClr val="7A4C51"/>
                </a:solidFill>
                <a:latin typeface="Roboto Condensed"/>
              </a:rPr>
              <a:t>nát</a:t>
            </a:r>
            <a:r>
              <a:rPr lang="en-US" sz="3999" dirty="0">
                <a:solidFill>
                  <a:srgbClr val="7A4C51"/>
                </a:solidFill>
                <a:latin typeface="Roboto Condensed"/>
              </a:rPr>
              <a:t> quả cam </a:t>
            </a:r>
            <a:r>
              <a:rPr lang="en-US" sz="3999" dirty="0" err="1">
                <a:solidFill>
                  <a:srgbClr val="7A4C51"/>
                </a:solidFill>
                <a:latin typeface="Roboto Condensed"/>
              </a:rPr>
              <a:t>trong</a:t>
            </a:r>
            <a:r>
              <a:rPr lang="en-US" sz="3999" dirty="0">
                <a:solidFill>
                  <a:srgbClr val="7A4C51"/>
                </a:solidFill>
                <a:latin typeface="Roboto Condensed"/>
              </a:rPr>
              <a:t> </a:t>
            </a:r>
            <a:r>
              <a:rPr lang="en-US" sz="3999" dirty="0" err="1">
                <a:solidFill>
                  <a:srgbClr val="7A4C51"/>
                </a:solidFill>
                <a:latin typeface="Roboto Condensed"/>
              </a:rPr>
              <a:t>tay</a:t>
            </a:r>
            <a:r>
              <a:rPr lang="en-US" sz="3999" dirty="0">
                <a:solidFill>
                  <a:srgbClr val="7A4C51"/>
                </a:solidFill>
                <a:latin typeface="Roboto Condensed"/>
              </a:rPr>
              <a:t>.</a:t>
            </a:r>
          </a:p>
          <a:p>
            <a:pPr marL="863599" lvl="1" indent="-431800" algn="just">
              <a:lnSpc>
                <a:spcPts val="5599"/>
              </a:lnSpc>
              <a:buFont typeface="Arial"/>
              <a:buChar char="•"/>
            </a:pPr>
            <a:r>
              <a:rPr lang="en-US" sz="3999" dirty="0" err="1">
                <a:solidFill>
                  <a:srgbClr val="7A4C51"/>
                </a:solidFill>
                <a:latin typeface="Roboto Condensed"/>
              </a:rPr>
              <a:t>Hoài</a:t>
            </a:r>
            <a:r>
              <a:rPr lang="en-US" sz="3999" dirty="0">
                <a:solidFill>
                  <a:srgbClr val="7A4C51"/>
                </a:solidFill>
                <a:latin typeface="Roboto Condensed"/>
              </a:rPr>
              <a:t> </a:t>
            </a:r>
            <a:r>
              <a:rPr lang="en-US" sz="3999" dirty="0" err="1">
                <a:solidFill>
                  <a:srgbClr val="7A4C51"/>
                </a:solidFill>
                <a:latin typeface="Roboto Condensed"/>
              </a:rPr>
              <a:t>Văn</a:t>
            </a:r>
            <a:r>
              <a:rPr lang="en-US" sz="3999" dirty="0">
                <a:solidFill>
                  <a:srgbClr val="7A4C51"/>
                </a:solidFill>
                <a:latin typeface="Roboto Condensed"/>
              </a:rPr>
              <a:t> hạ </a:t>
            </a:r>
            <a:r>
              <a:rPr lang="en-US" sz="3999" dirty="0" err="1">
                <a:solidFill>
                  <a:srgbClr val="7A4C51"/>
                </a:solidFill>
                <a:latin typeface="Roboto Condensed"/>
              </a:rPr>
              <a:t>quyết</a:t>
            </a:r>
            <a:r>
              <a:rPr lang="en-US" sz="3999" dirty="0">
                <a:solidFill>
                  <a:srgbClr val="7A4C51"/>
                </a:solidFill>
                <a:latin typeface="Roboto Condensed"/>
              </a:rPr>
              <a:t> </a:t>
            </a:r>
            <a:r>
              <a:rPr lang="en-US" sz="3999" dirty="0" err="1">
                <a:solidFill>
                  <a:srgbClr val="7A4C51"/>
                </a:solidFill>
                <a:latin typeface="Roboto Condensed"/>
              </a:rPr>
              <a:t>tâm</a:t>
            </a:r>
            <a:r>
              <a:rPr lang="en-US" sz="3999" dirty="0">
                <a:solidFill>
                  <a:srgbClr val="7A4C51"/>
                </a:solidFill>
                <a:latin typeface="Roboto Condensed"/>
              </a:rPr>
              <a:t> </a:t>
            </a:r>
            <a:r>
              <a:rPr lang="en-US" sz="3999" dirty="0" err="1">
                <a:solidFill>
                  <a:srgbClr val="7A4C51"/>
                </a:solidFill>
                <a:latin typeface="Roboto Condensed"/>
              </a:rPr>
              <a:t>đánh</a:t>
            </a:r>
            <a:r>
              <a:rPr lang="en-US" sz="3999" dirty="0">
                <a:solidFill>
                  <a:srgbClr val="7A4C51"/>
                </a:solidFill>
                <a:latin typeface="Roboto Condensed"/>
              </a:rPr>
              <a:t> </a:t>
            </a:r>
            <a:r>
              <a:rPr lang="en-US" sz="3999" dirty="0" err="1">
                <a:solidFill>
                  <a:srgbClr val="7A4C51"/>
                </a:solidFill>
                <a:latin typeface="Roboto Condensed"/>
              </a:rPr>
              <a:t>giặc</a:t>
            </a:r>
            <a:r>
              <a:rPr lang="en-US" sz="3999" dirty="0">
                <a:solidFill>
                  <a:srgbClr val="7A4C51"/>
                </a:solidFill>
                <a:latin typeface="Roboto Condensed"/>
              </a:rPr>
              <a:t> </a:t>
            </a:r>
            <a:r>
              <a:rPr lang="en-US" sz="3999" dirty="0" err="1">
                <a:solidFill>
                  <a:srgbClr val="7A4C51"/>
                </a:solidFill>
                <a:latin typeface="Roboto Condensed"/>
              </a:rPr>
              <a:t>đa</a:t>
            </a:r>
            <a:r>
              <a:rPr lang="en-US" sz="3999" dirty="0">
                <a:solidFill>
                  <a:srgbClr val="7A4C51"/>
                </a:solidFill>
                <a:latin typeface="Roboto Condensed"/>
              </a:rPr>
              <a:t>̃ </a:t>
            </a:r>
            <a:r>
              <a:rPr lang="en-US" sz="3999" dirty="0" err="1">
                <a:solidFill>
                  <a:srgbClr val="7A4C51"/>
                </a:solidFill>
                <a:latin typeface="Roboto Condensed"/>
              </a:rPr>
              <a:t>triệu</a:t>
            </a:r>
            <a:r>
              <a:rPr lang="en-US" sz="3999" dirty="0">
                <a:solidFill>
                  <a:srgbClr val="7A4C51"/>
                </a:solidFill>
                <a:latin typeface="Roboto Condensed"/>
              </a:rPr>
              <a:t> </a:t>
            </a:r>
            <a:r>
              <a:rPr lang="en-US" sz="3999" dirty="0" err="1">
                <a:solidFill>
                  <a:srgbClr val="7A4C51"/>
                </a:solidFill>
                <a:latin typeface="Roboto Condensed"/>
              </a:rPr>
              <a:t>tập</a:t>
            </a:r>
            <a:r>
              <a:rPr lang="en-US" sz="3999" dirty="0">
                <a:solidFill>
                  <a:srgbClr val="7A4C51"/>
                </a:solidFill>
                <a:latin typeface="Roboto Condensed"/>
              </a:rPr>
              <a:t> </a:t>
            </a:r>
            <a:r>
              <a:rPr lang="en-US" sz="3999" dirty="0" err="1">
                <a:solidFill>
                  <a:srgbClr val="7A4C51"/>
                </a:solidFill>
                <a:latin typeface="Roboto Condensed"/>
              </a:rPr>
              <a:t>được</a:t>
            </a:r>
            <a:r>
              <a:rPr lang="en-US" sz="3999" dirty="0">
                <a:solidFill>
                  <a:srgbClr val="7A4C51"/>
                </a:solidFill>
                <a:latin typeface="Roboto Condensed"/>
              </a:rPr>
              <a:t> </a:t>
            </a:r>
            <a:r>
              <a:rPr lang="en-US" sz="3999" dirty="0" err="1">
                <a:solidFill>
                  <a:srgbClr val="7A4C51"/>
                </a:solidFill>
                <a:latin typeface="Roboto Condensed"/>
              </a:rPr>
              <a:t>một</a:t>
            </a:r>
            <a:r>
              <a:rPr lang="en-US" sz="3999" dirty="0">
                <a:solidFill>
                  <a:srgbClr val="7A4C51"/>
                </a:solidFill>
                <a:latin typeface="Roboto Condensed"/>
              </a:rPr>
              <a:t> </a:t>
            </a:r>
            <a:r>
              <a:rPr lang="en-US" sz="3999" dirty="0" err="1">
                <a:solidFill>
                  <a:srgbClr val="7A4C51"/>
                </a:solidFill>
                <a:latin typeface="Roboto Condensed"/>
              </a:rPr>
              <a:t>đội</a:t>
            </a:r>
            <a:r>
              <a:rPr lang="en-US" sz="3999" dirty="0">
                <a:solidFill>
                  <a:srgbClr val="7A4C51"/>
                </a:solidFill>
                <a:latin typeface="Roboto Condensed"/>
              </a:rPr>
              <a:t> </a:t>
            </a:r>
            <a:r>
              <a:rPr lang="en-US" sz="3999" dirty="0" err="1">
                <a:solidFill>
                  <a:srgbClr val="7A4C51"/>
                </a:solidFill>
                <a:latin typeface="Roboto Condensed"/>
              </a:rPr>
              <a:t>quân</a:t>
            </a:r>
            <a:r>
              <a:rPr lang="en-US" sz="3999" dirty="0">
                <a:solidFill>
                  <a:srgbClr val="7A4C51"/>
                </a:solidFill>
                <a:latin typeface="Roboto Condensed"/>
              </a:rPr>
              <a:t> </a:t>
            </a:r>
            <a:r>
              <a:rPr lang="en-US" sz="3999" dirty="0" err="1">
                <a:solidFill>
                  <a:srgbClr val="7A4C51"/>
                </a:solidFill>
                <a:latin typeface="Roboto Condensed"/>
              </a:rPr>
              <a:t>tre</a:t>
            </a:r>
            <a:r>
              <a:rPr lang="en-US" sz="3999" dirty="0">
                <a:solidFill>
                  <a:srgbClr val="7A4C51"/>
                </a:solidFill>
                <a:latin typeface="Roboto Condensed"/>
              </a:rPr>
              <a:t>̉ </a:t>
            </a:r>
            <a:r>
              <a:rPr lang="en-US" sz="3999" dirty="0" err="1">
                <a:solidFill>
                  <a:srgbClr val="7A4C51"/>
                </a:solidFill>
                <a:latin typeface="Roboto Condensed"/>
              </a:rPr>
              <a:t>tuổi</a:t>
            </a:r>
            <a:r>
              <a:rPr lang="en-US" sz="3999" dirty="0">
                <a:solidFill>
                  <a:srgbClr val="7A4C51"/>
                </a:solidFill>
                <a:latin typeface="Roboto Condensed"/>
              </a:rPr>
              <a:t>, </a:t>
            </a:r>
            <a:r>
              <a:rPr lang="en-US" sz="3999" dirty="0" err="1">
                <a:solidFill>
                  <a:srgbClr val="7A4C51"/>
                </a:solidFill>
                <a:latin typeface="Roboto Condensed"/>
              </a:rPr>
              <a:t>thiện</a:t>
            </a:r>
            <a:r>
              <a:rPr lang="en-US" sz="3999" dirty="0">
                <a:solidFill>
                  <a:srgbClr val="7A4C51"/>
                </a:solidFill>
                <a:latin typeface="Roboto Condensed"/>
              </a:rPr>
              <a:t> </a:t>
            </a:r>
            <a:r>
              <a:rPr lang="en-US" sz="3999" dirty="0" err="1">
                <a:solidFill>
                  <a:srgbClr val="7A4C51"/>
                </a:solidFill>
                <a:latin typeface="Roboto Condensed"/>
              </a:rPr>
              <a:t>chiến</a:t>
            </a:r>
            <a:r>
              <a:rPr lang="en-US" sz="3999" dirty="0">
                <a:solidFill>
                  <a:srgbClr val="7A4C51"/>
                </a:solidFill>
                <a:latin typeface="Roboto Condensed"/>
              </a:rPr>
              <a:t>.</a:t>
            </a:r>
          </a:p>
          <a:p>
            <a:pPr algn="just">
              <a:lnSpc>
                <a:spcPts val="5599"/>
              </a:lnSpc>
            </a:pPr>
            <a:endParaRPr lang="en-US" sz="3999" dirty="0">
              <a:solidFill>
                <a:srgbClr val="7A4C51"/>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4091717515"/>
              </p:ext>
            </p:extLst>
          </p:nvPr>
        </p:nvGraphicFramePr>
        <p:xfrm>
          <a:off x="602514" y="495411"/>
          <a:ext cx="17380686" cy="9524888"/>
        </p:xfrm>
        <a:graphic>
          <a:graphicData uri="http://schemas.openxmlformats.org/drawingml/2006/table">
            <a:tbl>
              <a:tblPr/>
              <a:tblGrid>
                <a:gridCol w="2796510">
                  <a:extLst>
                    <a:ext uri="{9D8B030D-6E8A-4147-A177-3AD203B41FA5}">
                      <a16:colId xmlns:a16="http://schemas.microsoft.com/office/drawing/2014/main" val="20000"/>
                    </a:ext>
                  </a:extLst>
                </a:gridCol>
                <a:gridCol w="14584176">
                  <a:extLst>
                    <a:ext uri="{9D8B030D-6E8A-4147-A177-3AD203B41FA5}">
                      <a16:colId xmlns:a16="http://schemas.microsoft.com/office/drawing/2014/main" val="20001"/>
                    </a:ext>
                  </a:extLst>
                </a:gridCol>
              </a:tblGrid>
              <a:tr h="1096065">
                <a:tc gridSpan="2">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0"/>
                  </a:ext>
                </a:extLst>
              </a:tr>
              <a:tr h="951846">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1"/>
                  </a:ext>
                </a:extLst>
              </a:tr>
              <a:tr h="4834896">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p>
                      <a:pPr>
                        <a:lnSpc>
                          <a:spcPts val="839"/>
                        </a:lnSpc>
                      </a:pPr>
                      <a:r>
                        <a:rPr lang="en-US" sz="600">
                          <a:solidFill>
                            <a:srgbClr val="000000"/>
                          </a:solidFill>
                          <a:latin typeface="Roboto Condensed"/>
                        </a:rPr>
                        <a:t>   </a:t>
                      </a:r>
                    </a:p>
                    <a:p>
                      <a:pPr>
                        <a:lnSpc>
                          <a:spcPts val="839"/>
                        </a:lnSpc>
                      </a:pPr>
                      <a:r>
                        <a:rPr lang="en-US" sz="60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2"/>
                  </a:ext>
                </a:extLst>
              </a:tr>
              <a:tr h="2642081">
                <a:tc gridSpan="2">
                  <a:txBody>
                    <a:bodyPr/>
                    <a:lstStyle/>
                    <a:p>
                      <a:pPr algn="l">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8108613" y="766186"/>
            <a:ext cx="2157892" cy="679450"/>
          </a:xfrm>
          <a:prstGeom prst="rect">
            <a:avLst/>
          </a:prstGeom>
        </p:spPr>
        <p:txBody>
          <a:bodyPr lIns="0" tIns="0" rIns="0" bIns="0" rtlCol="0" anchor="t">
            <a:spAutoFit/>
          </a:bodyPr>
          <a:lstStyle/>
          <a:p>
            <a:pPr algn="just">
              <a:lnSpc>
                <a:spcPts val="5599"/>
              </a:lnSpc>
            </a:pPr>
            <a:r>
              <a:rPr lang="en-US" sz="3999">
                <a:solidFill>
                  <a:srgbClr val="0C4369"/>
                </a:solidFill>
                <a:latin typeface="Roboto Condensed Bold"/>
              </a:rPr>
              <a:t>PHẦN 2</a:t>
            </a:r>
          </a:p>
        </p:txBody>
      </p:sp>
      <p:sp>
        <p:nvSpPr>
          <p:cNvPr id="6" name="TextBox 6"/>
          <p:cNvSpPr txBox="1"/>
          <p:nvPr/>
        </p:nvSpPr>
        <p:spPr>
          <a:xfrm>
            <a:off x="281354" y="1663145"/>
            <a:ext cx="342728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Nội dung</a:t>
            </a:r>
          </a:p>
        </p:txBody>
      </p:sp>
      <p:sp>
        <p:nvSpPr>
          <p:cNvPr id="7" name="TextBox 7"/>
          <p:cNvSpPr txBox="1"/>
          <p:nvPr/>
        </p:nvSpPr>
        <p:spPr>
          <a:xfrm>
            <a:off x="7849479" y="1663145"/>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Các sự kiện</a:t>
            </a:r>
          </a:p>
        </p:txBody>
      </p:sp>
      <p:sp>
        <p:nvSpPr>
          <p:cNvPr id="8" name="TextBox 8"/>
          <p:cNvSpPr txBox="1"/>
          <p:nvPr/>
        </p:nvSpPr>
        <p:spPr>
          <a:xfrm>
            <a:off x="823546" y="3222314"/>
            <a:ext cx="2342900" cy="279400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Tóm tắt </a:t>
            </a:r>
          </a:p>
          <a:p>
            <a:pPr algn="ctr">
              <a:lnSpc>
                <a:spcPts val="5599"/>
              </a:lnSpc>
            </a:pPr>
            <a:r>
              <a:rPr lang="en-US" sz="3999">
                <a:solidFill>
                  <a:srgbClr val="7A4C51"/>
                </a:solidFill>
                <a:latin typeface="Roboto Condensed Bold"/>
              </a:rPr>
              <a:t>nội dung </a:t>
            </a:r>
          </a:p>
          <a:p>
            <a:pPr algn="ctr">
              <a:lnSpc>
                <a:spcPts val="5599"/>
              </a:lnSpc>
            </a:pPr>
            <a:r>
              <a:rPr lang="en-US" sz="3999">
                <a:solidFill>
                  <a:srgbClr val="7A4C51"/>
                </a:solidFill>
                <a:latin typeface="Roboto Condensed Bold"/>
              </a:rPr>
              <a:t>cuốn sách</a:t>
            </a:r>
          </a:p>
          <a:p>
            <a:pPr algn="ctr">
              <a:lnSpc>
                <a:spcPts val="5599"/>
              </a:lnSpc>
            </a:pPr>
            <a:endParaRPr lang="en-US" sz="3999">
              <a:solidFill>
                <a:srgbClr val="7A4C51"/>
              </a:solidFill>
              <a:latin typeface="Roboto Condensed Bold"/>
            </a:endParaRPr>
          </a:p>
        </p:txBody>
      </p:sp>
      <p:sp>
        <p:nvSpPr>
          <p:cNvPr id="9" name="TextBox 9"/>
          <p:cNvSpPr txBox="1"/>
          <p:nvPr/>
        </p:nvSpPr>
        <p:spPr>
          <a:xfrm>
            <a:off x="3525715" y="2817868"/>
            <a:ext cx="14116612" cy="49085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7A4C51"/>
                </a:solidFill>
                <a:latin typeface="Roboto Condensed"/>
              </a:rPr>
              <a:t>Chàng</a:t>
            </a:r>
            <a:r>
              <a:rPr lang="en-US" sz="3999" dirty="0">
                <a:solidFill>
                  <a:srgbClr val="7A4C51"/>
                </a:solidFill>
                <a:latin typeface="Roboto Condensed"/>
              </a:rPr>
              <a:t> </a:t>
            </a:r>
            <a:r>
              <a:rPr lang="en-US" sz="3999" dirty="0" err="1">
                <a:solidFill>
                  <a:srgbClr val="7A4C51"/>
                </a:solidFill>
                <a:latin typeface="Roboto Condensed"/>
              </a:rPr>
              <a:t>thẳng</a:t>
            </a:r>
            <a:r>
              <a:rPr lang="en-US" sz="3999" dirty="0">
                <a:solidFill>
                  <a:srgbClr val="7A4C51"/>
                </a:solidFill>
                <a:latin typeface="Roboto Condensed"/>
              </a:rPr>
              <a:t> </a:t>
            </a:r>
            <a:r>
              <a:rPr lang="en-US" sz="3999" dirty="0" err="1">
                <a:solidFill>
                  <a:srgbClr val="7A4C51"/>
                </a:solidFill>
                <a:latin typeface="Roboto Condensed"/>
              </a:rPr>
              <a:t>tiến</a:t>
            </a:r>
            <a:r>
              <a:rPr lang="en-US" sz="3999" dirty="0">
                <a:solidFill>
                  <a:srgbClr val="7A4C51"/>
                </a:solidFill>
                <a:latin typeface="Roboto Condensed"/>
              </a:rPr>
              <a:t> </a:t>
            </a:r>
            <a:r>
              <a:rPr lang="en-US" sz="3999" dirty="0" err="1">
                <a:solidFill>
                  <a:srgbClr val="7A4C51"/>
                </a:solidFill>
                <a:latin typeface="Roboto Condensed"/>
              </a:rPr>
              <a:t>truy</a:t>
            </a:r>
            <a:r>
              <a:rPr lang="en-US" sz="3999" dirty="0">
                <a:solidFill>
                  <a:srgbClr val="7A4C51"/>
                </a:solidFill>
                <a:latin typeface="Roboto Condensed"/>
              </a:rPr>
              <a:t> </a:t>
            </a:r>
            <a:r>
              <a:rPr lang="en-US" sz="3999" dirty="0" err="1">
                <a:solidFill>
                  <a:srgbClr val="7A4C51"/>
                </a:solidFill>
                <a:latin typeface="Roboto Condensed"/>
              </a:rPr>
              <a:t>tìm</a:t>
            </a:r>
            <a:r>
              <a:rPr lang="en-US" sz="3999" dirty="0">
                <a:solidFill>
                  <a:srgbClr val="7A4C51"/>
                </a:solidFill>
                <a:latin typeface="Roboto Condensed"/>
              </a:rPr>
              <a:t> </a:t>
            </a:r>
            <a:r>
              <a:rPr lang="en-US" sz="3999" dirty="0" err="1">
                <a:solidFill>
                  <a:srgbClr val="7A4C51"/>
                </a:solidFill>
                <a:latin typeface="Roboto Condensed"/>
              </a:rPr>
              <a:t>quân</a:t>
            </a:r>
            <a:r>
              <a:rPr lang="en-US" sz="3999" dirty="0">
                <a:solidFill>
                  <a:srgbClr val="7A4C51"/>
                </a:solidFill>
                <a:latin typeface="Roboto Condensed"/>
              </a:rPr>
              <a:t> </a:t>
            </a:r>
            <a:r>
              <a:rPr lang="en-US" sz="3999" dirty="0" err="1">
                <a:solidFill>
                  <a:srgbClr val="7A4C51"/>
                </a:solidFill>
                <a:latin typeface="Roboto Condensed"/>
              </a:rPr>
              <a:t>giặc</a:t>
            </a:r>
            <a:r>
              <a:rPr lang="en-US" sz="3999" dirty="0">
                <a:solidFill>
                  <a:srgbClr val="7A4C51"/>
                </a:solidFill>
                <a:latin typeface="Roboto Condensed"/>
              </a:rPr>
              <a:t>.</a:t>
            </a:r>
          </a:p>
          <a:p>
            <a:pPr marL="863599" lvl="1" indent="-431800" algn="just">
              <a:lnSpc>
                <a:spcPts val="5599"/>
              </a:lnSpc>
              <a:buFont typeface="Arial"/>
              <a:buChar char="•"/>
            </a:pPr>
            <a:r>
              <a:rPr lang="en-US" sz="3999" dirty="0" err="1">
                <a:solidFill>
                  <a:srgbClr val="7A4C51"/>
                </a:solidFill>
                <a:latin typeface="Roboto Condensed"/>
              </a:rPr>
              <a:t>Sau</a:t>
            </a:r>
            <a:r>
              <a:rPr lang="en-US" sz="3999" dirty="0">
                <a:solidFill>
                  <a:srgbClr val="7A4C51"/>
                </a:solidFill>
                <a:latin typeface="Roboto Condensed"/>
              </a:rPr>
              <a:t> </a:t>
            </a:r>
            <a:r>
              <a:rPr lang="en-US" sz="3999" dirty="0" err="1">
                <a:solidFill>
                  <a:srgbClr val="7A4C51"/>
                </a:solidFill>
                <a:latin typeface="Roboto Condensed"/>
              </a:rPr>
              <a:t>trận</a:t>
            </a:r>
            <a:r>
              <a:rPr lang="en-US" sz="3999" dirty="0">
                <a:solidFill>
                  <a:srgbClr val="7A4C51"/>
                </a:solidFill>
                <a:latin typeface="Roboto Condensed"/>
              </a:rPr>
              <a:t> </a:t>
            </a:r>
            <a:r>
              <a:rPr lang="en-US" sz="3999" dirty="0" err="1">
                <a:solidFill>
                  <a:srgbClr val="7A4C51"/>
                </a:solidFill>
                <a:latin typeface="Roboto Condensed"/>
              </a:rPr>
              <a:t>chiến</a:t>
            </a:r>
            <a:r>
              <a:rPr lang="en-US" sz="3999" dirty="0">
                <a:solidFill>
                  <a:srgbClr val="7A4C51"/>
                </a:solidFill>
                <a:latin typeface="Roboto Condensed"/>
              </a:rPr>
              <a:t> </a:t>
            </a:r>
            <a:r>
              <a:rPr lang="en-US" sz="3999" dirty="0" err="1">
                <a:solidFill>
                  <a:srgbClr val="7A4C51"/>
                </a:solidFill>
                <a:latin typeface="Roboto Condensed"/>
              </a:rPr>
              <a:t>đấu</a:t>
            </a:r>
            <a:r>
              <a:rPr lang="en-US" sz="3999" dirty="0">
                <a:solidFill>
                  <a:srgbClr val="7A4C51"/>
                </a:solidFill>
                <a:latin typeface="Roboto Condensed"/>
              </a:rPr>
              <a:t> </a:t>
            </a:r>
            <a:r>
              <a:rPr lang="en-US" sz="3999" dirty="0" err="1">
                <a:solidFill>
                  <a:srgbClr val="7A4C51"/>
                </a:solidFill>
                <a:latin typeface="Roboto Condensed"/>
              </a:rPr>
              <a:t>đầu</a:t>
            </a:r>
            <a:r>
              <a:rPr lang="en-US" sz="3999" dirty="0">
                <a:solidFill>
                  <a:srgbClr val="7A4C51"/>
                </a:solidFill>
                <a:latin typeface="Roboto Condensed"/>
              </a:rPr>
              <a:t> </a:t>
            </a:r>
            <a:r>
              <a:rPr lang="en-US" sz="3999" dirty="0" err="1">
                <a:solidFill>
                  <a:srgbClr val="7A4C51"/>
                </a:solidFill>
                <a:latin typeface="Roboto Condensed"/>
              </a:rPr>
              <a:t>tiên</a:t>
            </a:r>
            <a:r>
              <a:rPr lang="en-US" sz="3999" dirty="0">
                <a:solidFill>
                  <a:srgbClr val="7A4C51"/>
                </a:solidFill>
                <a:latin typeface="Roboto Condensed"/>
              </a:rPr>
              <a:t> </a:t>
            </a:r>
            <a:r>
              <a:rPr lang="en-US" sz="3999" dirty="0" err="1">
                <a:solidFill>
                  <a:srgbClr val="7A4C51"/>
                </a:solidFill>
                <a:latin typeface="Roboto Condensed"/>
              </a:rPr>
              <a:t>với</a:t>
            </a:r>
            <a:r>
              <a:rPr lang="en-US" sz="3999" dirty="0">
                <a:solidFill>
                  <a:srgbClr val="7A4C51"/>
                </a:solidFill>
                <a:latin typeface="Roboto Condensed"/>
              </a:rPr>
              <a:t> </a:t>
            </a:r>
            <a:r>
              <a:rPr lang="en-US" sz="3999" dirty="0" err="1">
                <a:solidFill>
                  <a:srgbClr val="7A4C51"/>
                </a:solidFill>
                <a:latin typeface="Roboto Condensed"/>
              </a:rPr>
              <a:t>quân</a:t>
            </a:r>
            <a:r>
              <a:rPr lang="en-US" sz="3999" dirty="0">
                <a:solidFill>
                  <a:srgbClr val="7A4C51"/>
                </a:solidFill>
                <a:latin typeface="Roboto Condensed"/>
              </a:rPr>
              <a:t> </a:t>
            </a:r>
            <a:r>
              <a:rPr lang="en-US" sz="3999" dirty="0" err="1">
                <a:solidFill>
                  <a:srgbClr val="7A4C51"/>
                </a:solidFill>
                <a:latin typeface="Roboto Condensed"/>
              </a:rPr>
              <a:t>Nguyên</a:t>
            </a:r>
            <a:r>
              <a:rPr lang="en-US" sz="3999" dirty="0">
                <a:solidFill>
                  <a:srgbClr val="7A4C51"/>
                </a:solidFill>
                <a:latin typeface="Roboto Condensed"/>
              </a:rPr>
              <a:t>, </a:t>
            </a:r>
            <a:r>
              <a:rPr lang="en-US" sz="3999" dirty="0" err="1">
                <a:solidFill>
                  <a:srgbClr val="7A4C51"/>
                </a:solidFill>
                <a:latin typeface="Roboto Condensed"/>
              </a:rPr>
              <a:t>tên</a:t>
            </a:r>
            <a:r>
              <a:rPr lang="en-US" sz="3999" dirty="0">
                <a:solidFill>
                  <a:srgbClr val="7A4C51"/>
                </a:solidFill>
                <a:latin typeface="Roboto Condensed"/>
              </a:rPr>
              <a:t> </a:t>
            </a:r>
            <a:r>
              <a:rPr lang="en-US" sz="3999" dirty="0" err="1">
                <a:solidFill>
                  <a:srgbClr val="7A4C51"/>
                </a:solidFill>
                <a:latin typeface="Roboto Condensed"/>
              </a:rPr>
              <a:t>tuổi</a:t>
            </a:r>
            <a:r>
              <a:rPr lang="en-US" sz="3999" dirty="0">
                <a:solidFill>
                  <a:srgbClr val="7A4C51"/>
                </a:solidFill>
                <a:latin typeface="Roboto Condensed"/>
              </a:rPr>
              <a:t> </a:t>
            </a:r>
            <a:r>
              <a:rPr lang="en-US" sz="3999" dirty="0" err="1">
                <a:solidFill>
                  <a:srgbClr val="7A4C51"/>
                </a:solidFill>
                <a:latin typeface="Roboto Condensed"/>
              </a:rPr>
              <a:t>va</a:t>
            </a:r>
            <a:r>
              <a:rPr lang="en-US" sz="3999" dirty="0">
                <a:solidFill>
                  <a:srgbClr val="7A4C51"/>
                </a:solidFill>
                <a:latin typeface="Roboto Condensed"/>
              </a:rPr>
              <a:t>̀ lá </a:t>
            </a:r>
            <a:r>
              <a:rPr lang="en-US" sz="3999" dirty="0" err="1">
                <a:solidFill>
                  <a:srgbClr val="7A4C51"/>
                </a:solidFill>
                <a:latin typeface="Roboto Condensed"/>
              </a:rPr>
              <a:t>cơ</a:t>
            </a:r>
            <a:r>
              <a:rPr lang="en-US" sz="3999" dirty="0">
                <a:solidFill>
                  <a:srgbClr val="7A4C51"/>
                </a:solidFill>
                <a:latin typeface="Roboto Condensed"/>
              </a:rPr>
              <a:t>̀ </a:t>
            </a:r>
            <a:r>
              <a:rPr lang="en-US" sz="3999" dirty="0" err="1">
                <a:solidFill>
                  <a:srgbClr val="7A4C51"/>
                </a:solidFill>
                <a:latin typeface="Roboto Condensed"/>
              </a:rPr>
              <a:t>thêu</a:t>
            </a:r>
            <a:r>
              <a:rPr lang="en-US" sz="3999" dirty="0">
                <a:solidFill>
                  <a:srgbClr val="7A4C51"/>
                </a:solidFill>
                <a:latin typeface="Roboto Condensed"/>
              </a:rPr>
              <a:t> </a:t>
            </a:r>
            <a:r>
              <a:rPr lang="en-US" sz="3999" dirty="0" err="1">
                <a:solidFill>
                  <a:srgbClr val="7A4C51"/>
                </a:solidFill>
                <a:latin typeface="Roboto Condensed"/>
              </a:rPr>
              <a:t>sáu</a:t>
            </a:r>
            <a:r>
              <a:rPr lang="en-US" sz="3999" dirty="0">
                <a:solidFill>
                  <a:srgbClr val="7A4C51"/>
                </a:solidFill>
                <a:latin typeface="Roboto Condensed"/>
              </a:rPr>
              <a:t> </a:t>
            </a:r>
            <a:r>
              <a:rPr lang="en-US" sz="3999" dirty="0" err="1">
                <a:solidFill>
                  <a:srgbClr val="7A4C51"/>
                </a:solidFill>
                <a:latin typeface="Roboto Condensed"/>
              </a:rPr>
              <a:t>chư</a:t>
            </a:r>
            <a:r>
              <a:rPr lang="en-US" sz="3999" dirty="0">
                <a:solidFill>
                  <a:srgbClr val="7A4C51"/>
                </a:solidFill>
                <a:latin typeface="Roboto Condensed"/>
              </a:rPr>
              <a:t>̃ </a:t>
            </a:r>
            <a:r>
              <a:rPr lang="en-US" sz="3999" dirty="0" err="1">
                <a:solidFill>
                  <a:srgbClr val="7A4C51"/>
                </a:solidFill>
                <a:latin typeface="Roboto Condensed"/>
              </a:rPr>
              <a:t>của</a:t>
            </a:r>
            <a:r>
              <a:rPr lang="en-US" sz="3999" dirty="0">
                <a:solidFill>
                  <a:srgbClr val="7A4C51"/>
                </a:solidFill>
                <a:latin typeface="Roboto Condensed"/>
              </a:rPr>
              <a:t> </a:t>
            </a:r>
            <a:r>
              <a:rPr lang="en-US" sz="3999" dirty="0" err="1">
                <a:solidFill>
                  <a:srgbClr val="7A4C51"/>
                </a:solidFill>
                <a:latin typeface="Roboto Condensed"/>
              </a:rPr>
              <a:t>Hoài</a:t>
            </a:r>
            <a:r>
              <a:rPr lang="en-US" sz="3999" dirty="0">
                <a:solidFill>
                  <a:srgbClr val="7A4C51"/>
                </a:solidFill>
                <a:latin typeface="Roboto Condensed"/>
              </a:rPr>
              <a:t> </a:t>
            </a:r>
            <a:r>
              <a:rPr lang="en-US" sz="3999" dirty="0" err="1">
                <a:solidFill>
                  <a:srgbClr val="7A4C51"/>
                </a:solidFill>
                <a:latin typeface="Roboto Condensed"/>
              </a:rPr>
              <a:t>Văn</a:t>
            </a:r>
            <a:r>
              <a:rPr lang="en-US" sz="3999" dirty="0">
                <a:solidFill>
                  <a:srgbClr val="7A4C51"/>
                </a:solidFill>
                <a:latin typeface="Roboto Condensed"/>
              </a:rPr>
              <a:t> </a:t>
            </a:r>
            <a:r>
              <a:rPr lang="en-US" sz="3999" dirty="0" err="1">
                <a:solidFill>
                  <a:srgbClr val="7A4C51"/>
                </a:solidFill>
                <a:latin typeface="Roboto Condensed"/>
              </a:rPr>
              <a:t>càng</a:t>
            </a:r>
            <a:r>
              <a:rPr lang="en-US" sz="3999" dirty="0">
                <a:solidFill>
                  <a:srgbClr val="7A4C51"/>
                </a:solidFill>
                <a:latin typeface="Roboto Condensed"/>
              </a:rPr>
              <a:t> </a:t>
            </a:r>
            <a:r>
              <a:rPr lang="en-US" sz="3999" dirty="0" err="1">
                <a:solidFill>
                  <a:srgbClr val="7A4C51"/>
                </a:solidFill>
                <a:latin typeface="Roboto Condensed"/>
              </a:rPr>
              <a:t>vang</a:t>
            </a:r>
            <a:r>
              <a:rPr lang="en-US" sz="3999" dirty="0">
                <a:solidFill>
                  <a:srgbClr val="7A4C51"/>
                </a:solidFill>
                <a:latin typeface="Roboto Condensed"/>
              </a:rPr>
              <a:t> </a:t>
            </a:r>
            <a:r>
              <a:rPr lang="en-US" sz="3999" dirty="0" err="1">
                <a:solidFill>
                  <a:srgbClr val="7A4C51"/>
                </a:solidFill>
                <a:latin typeface="Roboto Condensed"/>
              </a:rPr>
              <a:t>xa</a:t>
            </a:r>
            <a:r>
              <a:rPr lang="en-US" sz="3999" dirty="0">
                <a:solidFill>
                  <a:srgbClr val="7A4C51"/>
                </a:solidFill>
                <a:latin typeface="Roboto Condensed"/>
              </a:rPr>
              <a:t>.</a:t>
            </a:r>
          </a:p>
          <a:p>
            <a:pPr marL="863599" lvl="1" indent="-431800" algn="just">
              <a:lnSpc>
                <a:spcPts val="5599"/>
              </a:lnSpc>
              <a:buFont typeface="Arial"/>
              <a:buChar char="•"/>
            </a:pPr>
            <a:r>
              <a:rPr lang="en-US" sz="3999" dirty="0" err="1">
                <a:solidFill>
                  <a:srgbClr val="7A4C51"/>
                </a:solidFill>
                <a:latin typeface="Roboto Condensed"/>
              </a:rPr>
              <a:t>Quốc</a:t>
            </a:r>
            <a:r>
              <a:rPr lang="en-US" sz="3999" dirty="0">
                <a:solidFill>
                  <a:srgbClr val="7A4C51"/>
                </a:solidFill>
                <a:latin typeface="Roboto Condensed"/>
              </a:rPr>
              <a:t> </a:t>
            </a:r>
            <a:r>
              <a:rPr lang="en-US" sz="3999" dirty="0" err="1">
                <a:solidFill>
                  <a:srgbClr val="7A4C51"/>
                </a:solidFill>
                <a:latin typeface="Roboto Condensed"/>
              </a:rPr>
              <a:t>Toản</a:t>
            </a:r>
            <a:r>
              <a:rPr lang="en-US" sz="3999" dirty="0">
                <a:solidFill>
                  <a:srgbClr val="7A4C51"/>
                </a:solidFill>
                <a:latin typeface="Roboto Condensed"/>
              </a:rPr>
              <a:t> </a:t>
            </a:r>
            <a:r>
              <a:rPr lang="en-US" sz="3999" dirty="0" err="1">
                <a:solidFill>
                  <a:srgbClr val="7A4C51"/>
                </a:solidFill>
                <a:latin typeface="Roboto Condensed"/>
              </a:rPr>
              <a:t>vê</a:t>
            </a:r>
            <a:r>
              <a:rPr lang="en-US" sz="3999" dirty="0">
                <a:solidFill>
                  <a:srgbClr val="7A4C51"/>
                </a:solidFill>
                <a:latin typeface="Roboto Condensed"/>
              </a:rPr>
              <a:t>̀ </a:t>
            </a:r>
            <a:r>
              <a:rPr lang="en-US" sz="3999" dirty="0" err="1">
                <a:solidFill>
                  <a:srgbClr val="7A4C51"/>
                </a:solidFill>
                <a:latin typeface="Roboto Condensed"/>
              </a:rPr>
              <a:t>dưới</a:t>
            </a:r>
            <a:r>
              <a:rPr lang="en-US" sz="3999" dirty="0">
                <a:solidFill>
                  <a:srgbClr val="7A4C51"/>
                </a:solidFill>
                <a:latin typeface="Roboto Condensed"/>
              </a:rPr>
              <a:t> </a:t>
            </a:r>
            <a:r>
              <a:rPr lang="en-US" sz="3999" dirty="0" err="1">
                <a:solidFill>
                  <a:srgbClr val="7A4C51"/>
                </a:solidFill>
                <a:latin typeface="Roboto Condensed"/>
              </a:rPr>
              <a:t>trướng</a:t>
            </a:r>
            <a:r>
              <a:rPr lang="en-US" sz="3999" dirty="0">
                <a:solidFill>
                  <a:srgbClr val="7A4C51"/>
                </a:solidFill>
                <a:latin typeface="Roboto Condensed"/>
              </a:rPr>
              <a:t> </a:t>
            </a:r>
            <a:r>
              <a:rPr lang="en-US" sz="3999" dirty="0" err="1">
                <a:solidFill>
                  <a:srgbClr val="7A4C51"/>
                </a:solidFill>
                <a:latin typeface="Roboto Condensed"/>
              </a:rPr>
              <a:t>Hưng</a:t>
            </a:r>
            <a:r>
              <a:rPr lang="en-US" sz="3999" dirty="0">
                <a:solidFill>
                  <a:srgbClr val="7A4C51"/>
                </a:solidFill>
                <a:latin typeface="Roboto Condensed"/>
              </a:rPr>
              <a:t> </a:t>
            </a:r>
            <a:r>
              <a:rPr lang="en-US" sz="3999" dirty="0" err="1">
                <a:solidFill>
                  <a:srgbClr val="7A4C51"/>
                </a:solidFill>
                <a:latin typeface="Roboto Condensed"/>
              </a:rPr>
              <a:t>Đạo</a:t>
            </a:r>
            <a:r>
              <a:rPr lang="en-US" sz="3999" dirty="0">
                <a:solidFill>
                  <a:srgbClr val="7A4C51"/>
                </a:solidFill>
                <a:latin typeface="Roboto Condensed"/>
              </a:rPr>
              <a:t> </a:t>
            </a:r>
            <a:r>
              <a:rPr lang="en-US" sz="3999" dirty="0" err="1">
                <a:solidFill>
                  <a:srgbClr val="7A4C51"/>
                </a:solidFill>
                <a:latin typeface="Roboto Condensed"/>
              </a:rPr>
              <a:t>Vương</a:t>
            </a:r>
            <a:r>
              <a:rPr lang="en-US" sz="3999" dirty="0">
                <a:solidFill>
                  <a:srgbClr val="7A4C51"/>
                </a:solidFill>
                <a:latin typeface="Roboto Condensed"/>
              </a:rPr>
              <a:t>, </a:t>
            </a:r>
            <a:r>
              <a:rPr lang="en-US" sz="3999" dirty="0" err="1">
                <a:solidFill>
                  <a:srgbClr val="7A4C51"/>
                </a:solidFill>
                <a:latin typeface="Roboto Condensed"/>
              </a:rPr>
              <a:t>cùng</a:t>
            </a:r>
            <a:r>
              <a:rPr lang="en-US" sz="3999" dirty="0">
                <a:solidFill>
                  <a:srgbClr val="7A4C51"/>
                </a:solidFill>
                <a:latin typeface="Roboto Condensed"/>
              </a:rPr>
              <a:t> </a:t>
            </a:r>
            <a:r>
              <a:rPr lang="en-US" sz="3999" dirty="0" err="1">
                <a:solidFill>
                  <a:srgbClr val="7A4C51"/>
                </a:solidFill>
                <a:latin typeface="Roboto Condensed"/>
              </a:rPr>
              <a:t>Chiêu</a:t>
            </a:r>
            <a:r>
              <a:rPr lang="en-US" sz="3999" dirty="0">
                <a:solidFill>
                  <a:srgbClr val="7A4C51"/>
                </a:solidFill>
                <a:latin typeface="Roboto Condensed"/>
              </a:rPr>
              <a:t> </a:t>
            </a:r>
            <a:r>
              <a:rPr lang="en-US" sz="3999" dirty="0" err="1">
                <a:solidFill>
                  <a:srgbClr val="7A4C51"/>
                </a:solidFill>
                <a:latin typeface="Roboto Condensed"/>
              </a:rPr>
              <a:t>Văn</a:t>
            </a:r>
            <a:r>
              <a:rPr lang="en-US" sz="3999" dirty="0">
                <a:solidFill>
                  <a:srgbClr val="7A4C51"/>
                </a:solidFill>
                <a:latin typeface="Roboto Condensed"/>
              </a:rPr>
              <a:t> </a:t>
            </a:r>
            <a:r>
              <a:rPr lang="en-US" sz="3999" dirty="0" err="1">
                <a:solidFill>
                  <a:srgbClr val="7A4C51"/>
                </a:solidFill>
                <a:latin typeface="Roboto Condensed"/>
              </a:rPr>
              <a:t>Vương</a:t>
            </a:r>
            <a:r>
              <a:rPr lang="en-US" sz="3999" dirty="0">
                <a:solidFill>
                  <a:srgbClr val="7A4C51"/>
                </a:solidFill>
                <a:latin typeface="Roboto Condensed"/>
              </a:rPr>
              <a:t> </a:t>
            </a:r>
            <a:r>
              <a:rPr lang="en-US" sz="3999" dirty="0" err="1">
                <a:solidFill>
                  <a:srgbClr val="7A4C51"/>
                </a:solidFill>
                <a:latin typeface="Roboto Condensed"/>
              </a:rPr>
              <a:t>xuất</a:t>
            </a:r>
            <a:r>
              <a:rPr lang="en-US" sz="3999" dirty="0">
                <a:solidFill>
                  <a:srgbClr val="7A4C51"/>
                </a:solidFill>
                <a:latin typeface="Roboto Condensed"/>
              </a:rPr>
              <a:t> </a:t>
            </a:r>
            <a:r>
              <a:rPr lang="en-US" sz="3999" dirty="0" err="1">
                <a:solidFill>
                  <a:srgbClr val="7A4C51"/>
                </a:solidFill>
                <a:latin typeface="Roboto Condensed"/>
              </a:rPr>
              <a:t>quân</a:t>
            </a:r>
            <a:r>
              <a:rPr lang="en-US" sz="3999" dirty="0">
                <a:solidFill>
                  <a:srgbClr val="7A4C51"/>
                </a:solidFill>
                <a:latin typeface="Roboto Condensed"/>
              </a:rPr>
              <a:t> </a:t>
            </a:r>
            <a:r>
              <a:rPr lang="en-US" sz="3999" dirty="0" err="1">
                <a:solidFill>
                  <a:srgbClr val="7A4C51"/>
                </a:solidFill>
                <a:latin typeface="Roboto Condensed"/>
              </a:rPr>
              <a:t>đánh</a:t>
            </a:r>
            <a:r>
              <a:rPr lang="en-US" sz="3999" dirty="0">
                <a:solidFill>
                  <a:srgbClr val="7A4C51"/>
                </a:solidFill>
                <a:latin typeface="Roboto Condensed"/>
              </a:rPr>
              <a:t> </a:t>
            </a:r>
            <a:r>
              <a:rPr lang="en-US" sz="3999" dirty="0" err="1">
                <a:solidFill>
                  <a:srgbClr val="7A4C51"/>
                </a:solidFill>
                <a:latin typeface="Roboto Condensed"/>
              </a:rPr>
              <a:t>trận</a:t>
            </a:r>
            <a:r>
              <a:rPr lang="en-US" sz="3999" dirty="0">
                <a:solidFill>
                  <a:srgbClr val="7A4C51"/>
                </a:solidFill>
                <a:latin typeface="Roboto Condensed"/>
              </a:rPr>
              <a:t> </a:t>
            </a:r>
            <a:r>
              <a:rPr lang="en-US" sz="3999" dirty="0" err="1">
                <a:solidFill>
                  <a:srgbClr val="7A4C51"/>
                </a:solidFill>
                <a:latin typeface="Roboto Condensed"/>
              </a:rPr>
              <a:t>lớn</a:t>
            </a:r>
            <a:r>
              <a:rPr lang="en-US" sz="3999" dirty="0">
                <a:solidFill>
                  <a:srgbClr val="7A4C51"/>
                </a:solidFill>
                <a:latin typeface="Roboto Condensed"/>
              </a:rPr>
              <a:t>.</a:t>
            </a:r>
          </a:p>
          <a:p>
            <a:pPr marL="863599" lvl="1" indent="-431800" algn="just">
              <a:lnSpc>
                <a:spcPts val="5599"/>
              </a:lnSpc>
              <a:buFont typeface="Arial"/>
              <a:buChar char="•"/>
            </a:pPr>
            <a:r>
              <a:rPr lang="en-US" sz="3999" dirty="0" err="1">
                <a:solidFill>
                  <a:srgbClr val="7A4C51"/>
                </a:solidFill>
                <a:latin typeface="Roboto Condensed"/>
              </a:rPr>
              <a:t>Hoài</a:t>
            </a:r>
            <a:r>
              <a:rPr lang="en-US" sz="3999" dirty="0">
                <a:solidFill>
                  <a:srgbClr val="7A4C51"/>
                </a:solidFill>
                <a:latin typeface="Roboto Condensed"/>
              </a:rPr>
              <a:t> </a:t>
            </a:r>
            <a:r>
              <a:rPr lang="en-US" sz="3999" dirty="0" err="1">
                <a:solidFill>
                  <a:srgbClr val="7A4C51"/>
                </a:solidFill>
                <a:latin typeface="Roboto Condensed"/>
              </a:rPr>
              <a:t>Văn</a:t>
            </a:r>
            <a:r>
              <a:rPr lang="en-US" sz="3999" dirty="0">
                <a:solidFill>
                  <a:srgbClr val="7A4C51"/>
                </a:solidFill>
                <a:latin typeface="Roboto Condensed"/>
              </a:rPr>
              <a:t> </a:t>
            </a:r>
            <a:r>
              <a:rPr lang="en-US" sz="3999" dirty="0" err="1">
                <a:solidFill>
                  <a:srgbClr val="7A4C51"/>
                </a:solidFill>
                <a:latin typeface="Roboto Condensed"/>
              </a:rPr>
              <a:t>không</a:t>
            </a:r>
            <a:r>
              <a:rPr lang="en-US" sz="3999" dirty="0">
                <a:solidFill>
                  <a:srgbClr val="7A4C51"/>
                </a:solidFill>
                <a:latin typeface="Roboto Condensed"/>
              </a:rPr>
              <a:t> </a:t>
            </a:r>
            <a:r>
              <a:rPr lang="en-US" sz="3999" dirty="0" err="1">
                <a:solidFill>
                  <a:srgbClr val="7A4C51"/>
                </a:solidFill>
                <a:latin typeface="Roboto Condensed"/>
              </a:rPr>
              <a:t>hê</a:t>
            </a:r>
            <a:r>
              <a:rPr lang="en-US" sz="3999" dirty="0">
                <a:solidFill>
                  <a:srgbClr val="7A4C51"/>
                </a:solidFill>
                <a:latin typeface="Roboto Condensed"/>
              </a:rPr>
              <a:t>̀ </a:t>
            </a:r>
            <a:r>
              <a:rPr lang="en-US" sz="3999" dirty="0" err="1">
                <a:solidFill>
                  <a:srgbClr val="7A4C51"/>
                </a:solidFill>
                <a:latin typeface="Roboto Condensed"/>
              </a:rPr>
              <a:t>nao</a:t>
            </a:r>
            <a:r>
              <a:rPr lang="en-US" sz="3999" dirty="0">
                <a:solidFill>
                  <a:srgbClr val="7A4C51"/>
                </a:solidFill>
                <a:latin typeface="Roboto Condensed"/>
              </a:rPr>
              <a:t> </a:t>
            </a:r>
            <a:r>
              <a:rPr lang="en-US" sz="3999" dirty="0" err="1">
                <a:solidFill>
                  <a:srgbClr val="7A4C51"/>
                </a:solidFill>
                <a:latin typeface="Roboto Condensed"/>
              </a:rPr>
              <a:t>núng</a:t>
            </a:r>
            <a:r>
              <a:rPr lang="en-US" sz="3999" dirty="0">
                <a:solidFill>
                  <a:srgbClr val="7A4C51"/>
                </a:solidFill>
                <a:latin typeface="Roboto Condensed"/>
              </a:rPr>
              <a:t>, </a:t>
            </a:r>
            <a:r>
              <a:rPr lang="en-US" sz="3999" dirty="0" err="1">
                <a:solidFill>
                  <a:srgbClr val="7A4C51"/>
                </a:solidFill>
                <a:latin typeface="Roboto Condensed"/>
              </a:rPr>
              <a:t>khiến</a:t>
            </a:r>
            <a:r>
              <a:rPr lang="en-US" sz="3999" dirty="0">
                <a:solidFill>
                  <a:srgbClr val="7A4C51"/>
                </a:solidFill>
                <a:latin typeface="Roboto Condensed"/>
              </a:rPr>
              <a:t> </a:t>
            </a:r>
            <a:r>
              <a:rPr lang="en-US" sz="3999" dirty="0" err="1">
                <a:solidFill>
                  <a:srgbClr val="7A4C51"/>
                </a:solidFill>
                <a:latin typeface="Roboto Condensed"/>
              </a:rPr>
              <a:t>cho</a:t>
            </a:r>
            <a:r>
              <a:rPr lang="en-US" sz="3999" dirty="0">
                <a:solidFill>
                  <a:srgbClr val="7A4C51"/>
                </a:solidFill>
                <a:latin typeface="Roboto Condensed"/>
              </a:rPr>
              <a:t> Toa </a:t>
            </a:r>
            <a:r>
              <a:rPr lang="en-US" sz="3999" dirty="0" err="1">
                <a:solidFill>
                  <a:srgbClr val="7A4C51"/>
                </a:solidFill>
                <a:latin typeface="Roboto Condensed"/>
              </a:rPr>
              <a:t>Đô</a:t>
            </a:r>
            <a:r>
              <a:rPr lang="en-US" sz="3999" dirty="0">
                <a:solidFill>
                  <a:srgbClr val="7A4C51"/>
                </a:solidFill>
                <a:latin typeface="Roboto Condensed"/>
              </a:rPr>
              <a:t> </a:t>
            </a:r>
            <a:r>
              <a:rPr lang="en-US" sz="3999" dirty="0" err="1">
                <a:solidFill>
                  <a:srgbClr val="7A4C51"/>
                </a:solidFill>
                <a:latin typeface="Roboto Condensed"/>
              </a:rPr>
              <a:t>bo</a:t>
            </a:r>
            <a:r>
              <a:rPr lang="en-US" sz="3999" dirty="0">
                <a:solidFill>
                  <a:srgbClr val="7A4C51"/>
                </a:solidFill>
                <a:latin typeface="Roboto Condensed"/>
              </a:rPr>
              <a:t>̉ </a:t>
            </a:r>
            <a:r>
              <a:rPr lang="en-US" sz="3999" dirty="0" err="1">
                <a:solidFill>
                  <a:srgbClr val="7A4C51"/>
                </a:solidFill>
                <a:latin typeface="Roboto Condensed"/>
              </a:rPr>
              <a:t>chạy</a:t>
            </a:r>
            <a:r>
              <a:rPr lang="en-US" sz="3999" dirty="0">
                <a:solidFill>
                  <a:srgbClr val="7A4C51"/>
                </a:solidFill>
                <a:latin typeface="Roboto Condensed"/>
              </a:rPr>
              <a:t>.</a:t>
            </a:r>
          </a:p>
          <a:p>
            <a:pPr algn="just">
              <a:lnSpc>
                <a:spcPts val="5599"/>
              </a:lnSpc>
            </a:pPr>
            <a:endParaRPr lang="en-US" sz="3999" dirty="0">
              <a:solidFill>
                <a:srgbClr val="7A4C51"/>
              </a:solidFill>
              <a:latin typeface="Roboto Condensed"/>
            </a:endParaRPr>
          </a:p>
        </p:txBody>
      </p:sp>
      <p:sp>
        <p:nvSpPr>
          <p:cNvPr id="10" name="TextBox 10"/>
          <p:cNvSpPr txBox="1"/>
          <p:nvPr/>
        </p:nvSpPr>
        <p:spPr>
          <a:xfrm>
            <a:off x="778169" y="7502214"/>
            <a:ext cx="16818781" cy="2143760"/>
          </a:xfrm>
          <a:prstGeom prst="rect">
            <a:avLst/>
          </a:prstGeom>
        </p:spPr>
        <p:txBody>
          <a:bodyPr lIns="0" tIns="0" rIns="0" bIns="0" rtlCol="0" anchor="t">
            <a:spAutoFit/>
          </a:bodyPr>
          <a:lstStyle/>
          <a:p>
            <a:pPr algn="just">
              <a:lnSpc>
                <a:spcPts val="5739"/>
              </a:lnSpc>
            </a:pPr>
            <a:r>
              <a:rPr lang="en-US" sz="4099" dirty="0">
                <a:solidFill>
                  <a:srgbClr val="7A4C51"/>
                </a:solidFill>
                <a:latin typeface="Roboto Condensed Bold"/>
              </a:rPr>
              <a:t>Ý </a:t>
            </a:r>
            <a:r>
              <a:rPr lang="en-US" sz="4099" dirty="0" err="1">
                <a:solidFill>
                  <a:srgbClr val="7A4C51"/>
                </a:solidFill>
                <a:latin typeface="Roboto Condensed Bold"/>
              </a:rPr>
              <a:t>nghĩa</a:t>
            </a:r>
            <a:r>
              <a:rPr lang="en-US" sz="4099" dirty="0">
                <a:solidFill>
                  <a:srgbClr val="7A4C51"/>
                </a:solidFill>
                <a:latin typeface="Roboto Condensed Bold"/>
              </a:rPr>
              <a:t> </a:t>
            </a:r>
            <a:r>
              <a:rPr lang="en-US" sz="4099" dirty="0" err="1">
                <a:solidFill>
                  <a:srgbClr val="7A4C51"/>
                </a:solidFill>
                <a:latin typeface="Roboto Condensed Bold"/>
              </a:rPr>
              <a:t>của</a:t>
            </a:r>
            <a:r>
              <a:rPr lang="en-US" sz="4099" dirty="0">
                <a:solidFill>
                  <a:srgbClr val="7A4C51"/>
                </a:solidFill>
                <a:latin typeface="Roboto Condensed Bold"/>
              </a:rPr>
              <a:t> </a:t>
            </a:r>
            <a:r>
              <a:rPr lang="en-US" sz="4099" dirty="0" err="1">
                <a:solidFill>
                  <a:srgbClr val="7A4C51"/>
                </a:solidFill>
                <a:latin typeface="Roboto Condensed Bold"/>
              </a:rPr>
              <a:t>các</a:t>
            </a:r>
            <a:r>
              <a:rPr lang="en-US" sz="4099" dirty="0">
                <a:solidFill>
                  <a:srgbClr val="7A4C51"/>
                </a:solidFill>
                <a:latin typeface="Roboto Condensed Bold"/>
              </a:rPr>
              <a:t> </a:t>
            </a:r>
            <a:r>
              <a:rPr lang="en-US" sz="4099" dirty="0" err="1">
                <a:solidFill>
                  <a:srgbClr val="7A4C51"/>
                </a:solidFill>
                <a:latin typeface="Roboto Condensed Bold"/>
              </a:rPr>
              <a:t>sư</a:t>
            </a:r>
            <a:r>
              <a:rPr lang="en-US" sz="4099" dirty="0">
                <a:solidFill>
                  <a:srgbClr val="7A4C51"/>
                </a:solidFill>
                <a:latin typeface="Roboto Condensed Bold"/>
              </a:rPr>
              <a:t>̣ </a:t>
            </a:r>
            <a:r>
              <a:rPr lang="en-US" sz="4099" dirty="0" err="1">
                <a:solidFill>
                  <a:srgbClr val="7A4C51"/>
                </a:solidFill>
                <a:latin typeface="Roboto Condensed Bold"/>
              </a:rPr>
              <a:t>kiện</a:t>
            </a:r>
            <a:r>
              <a:rPr lang="en-US" sz="4099" dirty="0">
                <a:solidFill>
                  <a:srgbClr val="7A4C51"/>
                </a:solidFill>
                <a:latin typeface="Roboto Condensed Bold"/>
              </a:rPr>
              <a:t>: </a:t>
            </a:r>
            <a:r>
              <a:rPr lang="en-US" sz="4099" dirty="0" err="1">
                <a:solidFill>
                  <a:srgbClr val="7A4C51"/>
                </a:solidFill>
                <a:latin typeface="Roboto Condensed"/>
              </a:rPr>
              <a:t>Người</a:t>
            </a:r>
            <a:r>
              <a:rPr lang="en-US" sz="4099" dirty="0">
                <a:solidFill>
                  <a:srgbClr val="7A4C51"/>
                </a:solidFill>
                <a:latin typeface="Roboto Condensed"/>
              </a:rPr>
              <a:t> </a:t>
            </a:r>
            <a:r>
              <a:rPr lang="en-US" sz="4099" dirty="0" err="1">
                <a:solidFill>
                  <a:srgbClr val="7A4C51"/>
                </a:solidFill>
                <a:latin typeface="Roboto Condensed"/>
              </a:rPr>
              <a:t>viết</a:t>
            </a:r>
            <a:r>
              <a:rPr lang="en-US" sz="4099" dirty="0">
                <a:solidFill>
                  <a:srgbClr val="7A4C51"/>
                </a:solidFill>
                <a:latin typeface="Roboto Condensed"/>
              </a:rPr>
              <a:t> </a:t>
            </a:r>
            <a:r>
              <a:rPr lang="en-US" sz="4099" dirty="0" err="1">
                <a:solidFill>
                  <a:srgbClr val="7A4C51"/>
                </a:solidFill>
                <a:latin typeface="Roboto Condensed"/>
              </a:rPr>
              <a:t>đa</a:t>
            </a:r>
            <a:r>
              <a:rPr lang="en-US" sz="4099" dirty="0">
                <a:solidFill>
                  <a:srgbClr val="7A4C51"/>
                </a:solidFill>
                <a:latin typeface="Roboto Condensed"/>
              </a:rPr>
              <a:t>̃ </a:t>
            </a:r>
            <a:r>
              <a:rPr lang="en-US" sz="4099" dirty="0" err="1">
                <a:solidFill>
                  <a:srgbClr val="7A4C51"/>
                </a:solidFill>
                <a:latin typeface="Roboto Condensed"/>
              </a:rPr>
              <a:t>tóm</a:t>
            </a:r>
            <a:r>
              <a:rPr lang="en-US" sz="4099" dirty="0">
                <a:solidFill>
                  <a:srgbClr val="7A4C51"/>
                </a:solidFill>
                <a:latin typeface="Roboto Condensed"/>
              </a:rPr>
              <a:t> </a:t>
            </a:r>
            <a:r>
              <a:rPr lang="en-US" sz="4099" dirty="0" err="1">
                <a:solidFill>
                  <a:srgbClr val="7A4C51"/>
                </a:solidFill>
                <a:latin typeface="Roboto Condensed"/>
              </a:rPr>
              <a:t>tắt</a:t>
            </a:r>
            <a:r>
              <a:rPr lang="en-US" sz="4099" dirty="0">
                <a:solidFill>
                  <a:srgbClr val="7A4C51"/>
                </a:solidFill>
                <a:latin typeface="Roboto Condensed"/>
              </a:rPr>
              <a:t> </a:t>
            </a:r>
            <a:r>
              <a:rPr lang="en-US" sz="4099" dirty="0" err="1">
                <a:solidFill>
                  <a:srgbClr val="7A4C51"/>
                </a:solidFill>
                <a:latin typeface="Roboto Condensed"/>
              </a:rPr>
              <a:t>các</a:t>
            </a:r>
            <a:r>
              <a:rPr lang="en-US" sz="4099" dirty="0">
                <a:solidFill>
                  <a:srgbClr val="7A4C51"/>
                </a:solidFill>
                <a:latin typeface="Roboto Condensed"/>
              </a:rPr>
              <a:t> </a:t>
            </a:r>
            <a:r>
              <a:rPr lang="en-US" sz="4099" dirty="0" err="1">
                <a:solidFill>
                  <a:srgbClr val="7A4C51"/>
                </a:solidFill>
                <a:latin typeface="Roboto Condensed"/>
              </a:rPr>
              <a:t>sư</a:t>
            </a:r>
            <a:r>
              <a:rPr lang="en-US" sz="4099" dirty="0">
                <a:solidFill>
                  <a:srgbClr val="7A4C51"/>
                </a:solidFill>
                <a:latin typeface="Roboto Condensed"/>
              </a:rPr>
              <a:t>̣ </a:t>
            </a:r>
            <a:r>
              <a:rPr lang="en-US" sz="4099" dirty="0" err="1">
                <a:solidFill>
                  <a:srgbClr val="7A4C51"/>
                </a:solidFill>
                <a:latin typeface="Roboto Condensed"/>
              </a:rPr>
              <a:t>kiện</a:t>
            </a:r>
            <a:r>
              <a:rPr lang="en-US" sz="4099" dirty="0">
                <a:solidFill>
                  <a:srgbClr val="7A4C51"/>
                </a:solidFill>
                <a:latin typeface="Roboto Condensed"/>
              </a:rPr>
              <a:t> </a:t>
            </a:r>
            <a:r>
              <a:rPr lang="en-US" sz="4099" dirty="0" err="1">
                <a:solidFill>
                  <a:srgbClr val="7A4C51"/>
                </a:solidFill>
                <a:latin typeface="Roboto Condensed"/>
              </a:rPr>
              <a:t>chính</a:t>
            </a:r>
            <a:r>
              <a:rPr lang="en-US" sz="4099" dirty="0">
                <a:solidFill>
                  <a:srgbClr val="7A4C51"/>
                </a:solidFill>
                <a:latin typeface="Roboto Condensed"/>
              </a:rPr>
              <a:t> </a:t>
            </a:r>
            <a:r>
              <a:rPr lang="en-US" sz="4099" dirty="0" err="1">
                <a:solidFill>
                  <a:srgbClr val="7A4C51"/>
                </a:solidFill>
                <a:latin typeface="Roboto Condensed"/>
              </a:rPr>
              <a:t>trong</a:t>
            </a:r>
            <a:r>
              <a:rPr lang="en-US" sz="4099" dirty="0">
                <a:solidFill>
                  <a:srgbClr val="7A4C51"/>
                </a:solidFill>
                <a:latin typeface="Roboto Condensed"/>
              </a:rPr>
              <a:t> </a:t>
            </a:r>
            <a:r>
              <a:rPr lang="en-US" sz="4099" dirty="0" err="1">
                <a:solidFill>
                  <a:srgbClr val="7A4C51"/>
                </a:solidFill>
                <a:latin typeface="Roboto Condensed"/>
              </a:rPr>
              <a:t>cuốn</a:t>
            </a:r>
            <a:r>
              <a:rPr lang="en-US" sz="4099" dirty="0">
                <a:solidFill>
                  <a:srgbClr val="7A4C51"/>
                </a:solidFill>
                <a:latin typeface="Roboto Condensed"/>
              </a:rPr>
              <a:t> </a:t>
            </a:r>
            <a:r>
              <a:rPr lang="en-US" sz="4099" dirty="0" err="1">
                <a:solidFill>
                  <a:srgbClr val="7A4C51"/>
                </a:solidFill>
                <a:latin typeface="Roboto Condensed"/>
              </a:rPr>
              <a:t>sách</a:t>
            </a:r>
            <a:r>
              <a:rPr lang="en-US" sz="4099" dirty="0">
                <a:solidFill>
                  <a:srgbClr val="7A4C51"/>
                </a:solidFill>
                <a:latin typeface="Roboto Condensed"/>
              </a:rPr>
              <a:t> </a:t>
            </a:r>
            <a:r>
              <a:rPr lang="en-US" sz="4099" dirty="0" err="1">
                <a:solidFill>
                  <a:srgbClr val="7A4C51"/>
                </a:solidFill>
                <a:latin typeface="Roboto Condensed"/>
              </a:rPr>
              <a:t>giúp</a:t>
            </a:r>
            <a:r>
              <a:rPr lang="en-US" sz="4099" dirty="0">
                <a:solidFill>
                  <a:srgbClr val="7A4C51"/>
                </a:solidFill>
                <a:latin typeface="Roboto Condensed"/>
              </a:rPr>
              <a:t> </a:t>
            </a:r>
            <a:r>
              <a:rPr lang="en-US" sz="4099" dirty="0" err="1">
                <a:solidFill>
                  <a:srgbClr val="7A4C51"/>
                </a:solidFill>
                <a:latin typeface="Roboto Condensed"/>
              </a:rPr>
              <a:t>người</a:t>
            </a:r>
            <a:r>
              <a:rPr lang="en-US" sz="4099" dirty="0">
                <a:solidFill>
                  <a:srgbClr val="7A4C51"/>
                </a:solidFill>
                <a:latin typeface="Roboto Condensed"/>
              </a:rPr>
              <a:t> </a:t>
            </a:r>
            <a:r>
              <a:rPr lang="en-US" sz="4099" dirty="0" err="1">
                <a:solidFill>
                  <a:srgbClr val="7A4C51"/>
                </a:solidFill>
                <a:latin typeface="Roboto Condensed"/>
              </a:rPr>
              <a:t>đọc</a:t>
            </a:r>
            <a:r>
              <a:rPr lang="en-US" sz="4099" dirty="0">
                <a:solidFill>
                  <a:srgbClr val="7A4C51"/>
                </a:solidFill>
                <a:latin typeface="Roboto Condensed"/>
              </a:rPr>
              <a:t> có </a:t>
            </a:r>
            <a:r>
              <a:rPr lang="en-US" sz="4099" dirty="0" err="1">
                <a:solidFill>
                  <a:srgbClr val="7A4C51"/>
                </a:solidFill>
                <a:latin typeface="Roboto Condensed"/>
              </a:rPr>
              <a:t>cái</a:t>
            </a:r>
            <a:r>
              <a:rPr lang="en-US" sz="4099" dirty="0">
                <a:solidFill>
                  <a:srgbClr val="7A4C51"/>
                </a:solidFill>
                <a:latin typeface="Roboto Condensed"/>
              </a:rPr>
              <a:t> </a:t>
            </a:r>
            <a:r>
              <a:rPr lang="en-US" sz="4099" dirty="0" err="1">
                <a:solidFill>
                  <a:srgbClr val="7A4C51"/>
                </a:solidFill>
                <a:latin typeface="Roboto Condensed"/>
              </a:rPr>
              <a:t>nhìn</a:t>
            </a:r>
            <a:r>
              <a:rPr lang="en-US" sz="4099" dirty="0">
                <a:solidFill>
                  <a:srgbClr val="7A4C51"/>
                </a:solidFill>
                <a:latin typeface="Roboto Condensed"/>
              </a:rPr>
              <a:t> </a:t>
            </a:r>
            <a:r>
              <a:rPr lang="en-US" sz="4099" dirty="0" err="1">
                <a:solidFill>
                  <a:srgbClr val="7A4C51"/>
                </a:solidFill>
                <a:latin typeface="Roboto Condensed"/>
              </a:rPr>
              <a:t>khái</a:t>
            </a:r>
            <a:r>
              <a:rPr lang="en-US" sz="4099" dirty="0">
                <a:solidFill>
                  <a:srgbClr val="7A4C51"/>
                </a:solidFill>
                <a:latin typeface="Roboto Condensed"/>
              </a:rPr>
              <a:t> </a:t>
            </a:r>
            <a:r>
              <a:rPr lang="en-US" sz="4099" dirty="0" err="1">
                <a:solidFill>
                  <a:srgbClr val="7A4C51"/>
                </a:solidFill>
                <a:latin typeface="Roboto Condensed"/>
              </a:rPr>
              <a:t>quát</a:t>
            </a:r>
            <a:r>
              <a:rPr lang="en-US" sz="4099" dirty="0">
                <a:solidFill>
                  <a:srgbClr val="7A4C51"/>
                </a:solidFill>
                <a:latin typeface="Roboto Condensed"/>
              </a:rPr>
              <a:t> </a:t>
            </a:r>
            <a:r>
              <a:rPr lang="en-US" sz="4099" dirty="0" err="1">
                <a:solidFill>
                  <a:srgbClr val="7A4C51"/>
                </a:solidFill>
                <a:latin typeface="Roboto Condensed"/>
              </a:rPr>
              <a:t>vê</a:t>
            </a:r>
            <a:r>
              <a:rPr lang="en-US" sz="4099" dirty="0">
                <a:solidFill>
                  <a:srgbClr val="7A4C51"/>
                </a:solidFill>
                <a:latin typeface="Roboto Condensed"/>
              </a:rPr>
              <a:t>̀ </a:t>
            </a:r>
            <a:r>
              <a:rPr lang="en-US" sz="4099" dirty="0" err="1">
                <a:solidFill>
                  <a:srgbClr val="7A4C51"/>
                </a:solidFill>
                <a:latin typeface="Roboto Condensed"/>
              </a:rPr>
              <a:t>nội</a:t>
            </a:r>
            <a:r>
              <a:rPr lang="en-US" sz="4099" dirty="0">
                <a:solidFill>
                  <a:srgbClr val="7A4C51"/>
                </a:solidFill>
                <a:latin typeface="Roboto Condensed"/>
              </a:rPr>
              <a:t> dung </a:t>
            </a:r>
            <a:r>
              <a:rPr lang="en-US" sz="4099" dirty="0" err="1">
                <a:solidFill>
                  <a:srgbClr val="7A4C51"/>
                </a:solidFill>
                <a:latin typeface="Roboto Condensed"/>
              </a:rPr>
              <a:t>cuốn</a:t>
            </a:r>
            <a:r>
              <a:rPr lang="en-US" sz="4099" dirty="0">
                <a:solidFill>
                  <a:srgbClr val="7A4C51"/>
                </a:solidFill>
                <a:latin typeface="Roboto Condensed"/>
              </a:rPr>
              <a:t> </a:t>
            </a:r>
            <a:r>
              <a:rPr lang="en-US" sz="4099" dirty="0" err="1">
                <a:solidFill>
                  <a:srgbClr val="7A4C51"/>
                </a:solidFill>
                <a:latin typeface="Roboto Condensed"/>
              </a:rPr>
              <a:t>sách</a:t>
            </a:r>
            <a:r>
              <a:rPr lang="en-US" sz="4099" dirty="0">
                <a:solidFill>
                  <a:srgbClr val="7A4C51"/>
                </a:solidFill>
                <a:latin typeface="Roboto Condensed"/>
              </a:rPr>
              <a:t>. </a:t>
            </a:r>
            <a:r>
              <a:rPr lang="en-US" sz="4099" dirty="0" err="1">
                <a:solidFill>
                  <a:srgbClr val="7A4C51"/>
                </a:solidFill>
                <a:latin typeface="Roboto Condensed"/>
              </a:rPr>
              <a:t>Đồng</a:t>
            </a:r>
            <a:r>
              <a:rPr lang="en-US" sz="4099" dirty="0">
                <a:solidFill>
                  <a:srgbClr val="7A4C51"/>
                </a:solidFill>
                <a:latin typeface="Roboto Condensed"/>
              </a:rPr>
              <a:t> </a:t>
            </a:r>
            <a:r>
              <a:rPr lang="en-US" sz="4099" dirty="0" err="1">
                <a:solidFill>
                  <a:srgbClr val="7A4C51"/>
                </a:solidFill>
                <a:latin typeface="Roboto Condensed"/>
              </a:rPr>
              <a:t>thời</a:t>
            </a:r>
            <a:r>
              <a:rPr lang="en-US" sz="4099" dirty="0">
                <a:solidFill>
                  <a:srgbClr val="7A4C51"/>
                </a:solidFill>
                <a:latin typeface="Roboto Condensed"/>
              </a:rPr>
              <a:t> </a:t>
            </a:r>
            <a:r>
              <a:rPr lang="en-US" sz="4099" dirty="0" err="1">
                <a:solidFill>
                  <a:srgbClr val="7A4C51"/>
                </a:solidFill>
                <a:latin typeface="Roboto Condensed"/>
              </a:rPr>
              <a:t>cũng</a:t>
            </a:r>
            <a:r>
              <a:rPr lang="en-US" sz="4099" dirty="0">
                <a:solidFill>
                  <a:srgbClr val="7A4C51"/>
                </a:solidFill>
                <a:latin typeface="Roboto Condensed"/>
              </a:rPr>
              <a:t> </a:t>
            </a:r>
            <a:r>
              <a:rPr lang="en-US" sz="4099" dirty="0" err="1">
                <a:solidFill>
                  <a:srgbClr val="7A4C51"/>
                </a:solidFill>
                <a:latin typeface="Roboto Condensed"/>
              </a:rPr>
              <a:t>góp</a:t>
            </a:r>
            <a:r>
              <a:rPr lang="en-US" sz="4099" dirty="0">
                <a:solidFill>
                  <a:srgbClr val="7A4C51"/>
                </a:solidFill>
                <a:latin typeface="Roboto Condensed"/>
              </a:rPr>
              <a:t> </a:t>
            </a:r>
            <a:r>
              <a:rPr lang="en-US" sz="4099" dirty="0" err="1">
                <a:solidFill>
                  <a:srgbClr val="7A4C51"/>
                </a:solidFill>
                <a:latin typeface="Roboto Condensed"/>
              </a:rPr>
              <a:t>phần</a:t>
            </a:r>
            <a:r>
              <a:rPr lang="en-US" sz="4099" dirty="0">
                <a:solidFill>
                  <a:srgbClr val="7A4C51"/>
                </a:solidFill>
                <a:latin typeface="Roboto Condensed"/>
              </a:rPr>
              <a:t> </a:t>
            </a:r>
            <a:r>
              <a:rPr lang="en-US" sz="4099" dirty="0" err="1">
                <a:solidFill>
                  <a:srgbClr val="7A4C51"/>
                </a:solidFill>
                <a:latin typeface="Roboto Condensed"/>
              </a:rPr>
              <a:t>làm</a:t>
            </a:r>
            <a:r>
              <a:rPr lang="en-US" sz="4099" dirty="0">
                <a:solidFill>
                  <a:srgbClr val="7A4C51"/>
                </a:solidFill>
                <a:latin typeface="Roboto Condensed"/>
              </a:rPr>
              <a:t> </a:t>
            </a:r>
            <a:r>
              <a:rPr lang="en-US" sz="4099" dirty="0" err="1">
                <a:solidFill>
                  <a:srgbClr val="7A4C51"/>
                </a:solidFill>
                <a:latin typeface="Roboto Condensed"/>
              </a:rPr>
              <a:t>tăng</a:t>
            </a:r>
            <a:r>
              <a:rPr lang="en-US" sz="4099" dirty="0">
                <a:solidFill>
                  <a:srgbClr val="7A4C51"/>
                </a:solidFill>
                <a:latin typeface="Roboto Condensed"/>
              </a:rPr>
              <a:t> </a:t>
            </a:r>
            <a:r>
              <a:rPr lang="en-US" sz="4099" dirty="0" err="1">
                <a:solidFill>
                  <a:srgbClr val="7A4C51"/>
                </a:solidFill>
                <a:latin typeface="Roboto Condensed"/>
              </a:rPr>
              <a:t>sức</a:t>
            </a:r>
            <a:r>
              <a:rPr lang="en-US" sz="4099" dirty="0">
                <a:solidFill>
                  <a:srgbClr val="7A4C51"/>
                </a:solidFill>
                <a:latin typeface="Roboto Condensed"/>
              </a:rPr>
              <a:t> </a:t>
            </a:r>
            <a:r>
              <a:rPr lang="en-US" sz="4099" dirty="0" err="1">
                <a:solidFill>
                  <a:srgbClr val="7A4C51"/>
                </a:solidFill>
                <a:latin typeface="Roboto Condensed"/>
              </a:rPr>
              <a:t>hấp</a:t>
            </a:r>
            <a:r>
              <a:rPr lang="en-US" sz="4099" dirty="0">
                <a:solidFill>
                  <a:srgbClr val="7A4C51"/>
                </a:solidFill>
                <a:latin typeface="Roboto Condensed"/>
              </a:rPr>
              <a:t> </a:t>
            </a:r>
            <a:r>
              <a:rPr lang="en-US" sz="4099" dirty="0" err="1">
                <a:solidFill>
                  <a:srgbClr val="7A4C51"/>
                </a:solidFill>
                <a:latin typeface="Roboto Condensed"/>
              </a:rPr>
              <a:t>dẫn</a:t>
            </a:r>
            <a:r>
              <a:rPr lang="en-US" sz="4099" dirty="0">
                <a:solidFill>
                  <a:srgbClr val="7A4C51"/>
                </a:solidFill>
                <a:latin typeface="Roboto Condensed"/>
              </a:rPr>
              <a:t>, </a:t>
            </a:r>
            <a:r>
              <a:rPr lang="en-US" sz="4099" dirty="0" err="1">
                <a:solidFill>
                  <a:srgbClr val="7A4C51"/>
                </a:solidFill>
                <a:latin typeface="Roboto Condensed"/>
              </a:rPr>
              <a:t>khơi</a:t>
            </a:r>
            <a:r>
              <a:rPr lang="en-US" sz="4099" dirty="0">
                <a:solidFill>
                  <a:srgbClr val="7A4C51"/>
                </a:solidFill>
                <a:latin typeface="Roboto Condensed"/>
              </a:rPr>
              <a:t> </a:t>
            </a:r>
            <a:r>
              <a:rPr lang="en-US" sz="4099" dirty="0" err="1">
                <a:solidFill>
                  <a:srgbClr val="7A4C51"/>
                </a:solidFill>
                <a:latin typeface="Roboto Condensed"/>
              </a:rPr>
              <a:t>dậy</a:t>
            </a:r>
            <a:r>
              <a:rPr lang="en-US" sz="4099" dirty="0">
                <a:solidFill>
                  <a:srgbClr val="7A4C51"/>
                </a:solidFill>
                <a:latin typeface="Roboto Condensed"/>
              </a:rPr>
              <a:t> </a:t>
            </a:r>
            <a:r>
              <a:rPr lang="en-US" sz="4099" dirty="0" err="1">
                <a:solidFill>
                  <a:srgbClr val="7A4C51"/>
                </a:solidFill>
                <a:latin typeface="Roboto Condensed"/>
              </a:rPr>
              <a:t>sư</a:t>
            </a:r>
            <a:r>
              <a:rPr lang="en-US" sz="4099" dirty="0">
                <a:solidFill>
                  <a:srgbClr val="7A4C51"/>
                </a:solidFill>
                <a:latin typeface="Roboto Condensed"/>
              </a:rPr>
              <a:t>̣ tò </a:t>
            </a:r>
            <a:r>
              <a:rPr lang="en-US" sz="4099" dirty="0" err="1">
                <a:solidFill>
                  <a:srgbClr val="7A4C51"/>
                </a:solidFill>
                <a:latin typeface="Roboto Condensed"/>
              </a:rPr>
              <a:t>mo</a:t>
            </a:r>
            <a:r>
              <a:rPr lang="en-US" sz="4099" dirty="0">
                <a:solidFill>
                  <a:srgbClr val="7A4C51"/>
                </a:solidFill>
                <a:latin typeface="Roboto Condensed"/>
              </a:rPr>
              <a:t>̀ </a:t>
            </a:r>
            <a:r>
              <a:rPr lang="en-US" sz="4099" dirty="0" err="1">
                <a:solidFill>
                  <a:srgbClr val="7A4C51"/>
                </a:solidFill>
                <a:latin typeface="Roboto Condensed"/>
              </a:rPr>
              <a:t>nơi</a:t>
            </a:r>
            <a:r>
              <a:rPr lang="en-US" sz="4099" dirty="0">
                <a:solidFill>
                  <a:srgbClr val="7A4C51"/>
                </a:solidFill>
                <a:latin typeface="Roboto Condensed"/>
              </a:rPr>
              <a:t> </a:t>
            </a:r>
            <a:r>
              <a:rPr lang="en-US" sz="4099" dirty="0" err="1">
                <a:solidFill>
                  <a:srgbClr val="7A4C51"/>
                </a:solidFill>
                <a:latin typeface="Roboto Condensed"/>
              </a:rPr>
              <a:t>người</a:t>
            </a:r>
            <a:r>
              <a:rPr lang="en-US" sz="4099" dirty="0">
                <a:solidFill>
                  <a:srgbClr val="7A4C51"/>
                </a:solidFill>
                <a:latin typeface="Roboto Condensed"/>
              </a:rPr>
              <a:t> </a:t>
            </a:r>
            <a:r>
              <a:rPr lang="en-US" sz="4099" dirty="0" err="1">
                <a:solidFill>
                  <a:srgbClr val="7A4C51"/>
                </a:solidFill>
                <a:latin typeface="Roboto Condensed"/>
              </a:rPr>
              <a:t>đọc</a:t>
            </a:r>
            <a:r>
              <a:rPr lang="en-US" sz="4099" dirty="0">
                <a:solidFill>
                  <a:srgbClr val="7A4C51"/>
                </a:solidFill>
                <a:latin typeface="Roboto Condense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258294620"/>
              </p:ext>
            </p:extLst>
          </p:nvPr>
        </p:nvGraphicFramePr>
        <p:xfrm>
          <a:off x="602514" y="495411"/>
          <a:ext cx="17228286" cy="9524889"/>
        </p:xfrm>
        <a:graphic>
          <a:graphicData uri="http://schemas.openxmlformats.org/drawingml/2006/table">
            <a:tbl>
              <a:tblPr/>
              <a:tblGrid>
                <a:gridCol w="10979436">
                  <a:extLst>
                    <a:ext uri="{9D8B030D-6E8A-4147-A177-3AD203B41FA5}">
                      <a16:colId xmlns:a16="http://schemas.microsoft.com/office/drawing/2014/main" val="20000"/>
                    </a:ext>
                  </a:extLst>
                </a:gridCol>
                <a:gridCol w="6248850">
                  <a:extLst>
                    <a:ext uri="{9D8B030D-6E8A-4147-A177-3AD203B41FA5}">
                      <a16:colId xmlns:a16="http://schemas.microsoft.com/office/drawing/2014/main" val="20001"/>
                    </a:ext>
                  </a:extLst>
                </a:gridCol>
              </a:tblGrid>
              <a:tr h="1100039">
                <a:tc gridSpan="2">
                  <a:txBody>
                    <a:bodyPr/>
                    <a:lstStyle/>
                    <a:p>
                      <a:pPr algn="l">
                        <a:lnSpc>
                          <a:spcPts val="839"/>
                        </a:lnSpc>
                        <a:defRPr/>
                      </a:pPr>
                      <a:endParaRPr lang="en-US" sz="1100" dirty="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hMerge="1">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0"/>
                  </a:ext>
                </a:extLst>
              </a:tr>
              <a:tr h="1520359">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1"/>
                  </a:ext>
                </a:extLst>
              </a:tr>
              <a:tr h="6904491">
                <a:tc>
                  <a:txBody>
                    <a:bodyPr/>
                    <a:lstStyle/>
                    <a:p>
                      <a:pPr algn="l">
                        <a:lnSpc>
                          <a:spcPts val="839"/>
                        </a:lnSpc>
                        <a:defRPr/>
                      </a:pPr>
                      <a:endParaRPr lang="en-US" sz="1100"/>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tc>
                  <a:txBody>
                    <a:bodyPr/>
                    <a:lstStyle/>
                    <a:p>
                      <a:pPr algn="l">
                        <a:lnSpc>
                          <a:spcPts val="839"/>
                        </a:lnSpc>
                        <a:defRPr/>
                      </a:pPr>
                      <a:endParaRPr lang="en-US" sz="1100" dirty="0"/>
                    </a:p>
                    <a:p>
                      <a:pPr>
                        <a:lnSpc>
                          <a:spcPts val="839"/>
                        </a:lnSpc>
                      </a:pPr>
                      <a:r>
                        <a:rPr lang="en-US" sz="600" dirty="0">
                          <a:solidFill>
                            <a:srgbClr val="000000"/>
                          </a:solidFill>
                          <a:latin typeface="Roboto Condensed"/>
                        </a:rPr>
                        <a:t>   </a:t>
                      </a:r>
                    </a:p>
                    <a:p>
                      <a:pPr>
                        <a:lnSpc>
                          <a:spcPts val="839"/>
                        </a:lnSpc>
                      </a:pPr>
                      <a:r>
                        <a:rPr lang="en-US" sz="600" dirty="0">
                          <a:solidFill>
                            <a:srgbClr val="000000"/>
                          </a:solidFill>
                          <a:latin typeface="Roboto Condensed"/>
                        </a:rPr>
                        <a:t>  </a:t>
                      </a:r>
                    </a:p>
                  </a:txBody>
                  <a:tcPr marL="142875" marR="142875" marT="142875" marB="142875" anchor="ctr">
                    <a:lnL w="12700" cap="flat" cmpd="sng" algn="ctr">
                      <a:solidFill>
                        <a:srgbClr val="C27E55"/>
                      </a:solidFill>
                      <a:prstDash val="solid"/>
                      <a:round/>
                      <a:headEnd type="none" w="med" len="med"/>
                      <a:tailEnd type="none" w="med" len="med"/>
                    </a:lnL>
                    <a:lnR w="12700" cap="flat" cmpd="sng" algn="ctr">
                      <a:solidFill>
                        <a:srgbClr val="C27E55"/>
                      </a:solidFill>
                      <a:prstDash val="solid"/>
                      <a:round/>
                      <a:headEnd type="none" w="med" len="med"/>
                      <a:tailEnd type="none" w="med" len="med"/>
                    </a:lnR>
                    <a:lnT w="12700" cap="flat" cmpd="sng" algn="ctr">
                      <a:solidFill>
                        <a:srgbClr val="C27E55"/>
                      </a:solidFill>
                      <a:prstDash val="solid"/>
                      <a:round/>
                      <a:headEnd type="none" w="med" len="med"/>
                      <a:tailEnd type="none" w="med" len="med"/>
                    </a:lnT>
                    <a:lnB w="12700" cap="flat" cmpd="sng" algn="ctr">
                      <a:solidFill>
                        <a:srgbClr val="C27E55"/>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5"/>
          <p:cNvSpPr txBox="1"/>
          <p:nvPr/>
        </p:nvSpPr>
        <p:spPr>
          <a:xfrm>
            <a:off x="8108613" y="766186"/>
            <a:ext cx="2157892" cy="679450"/>
          </a:xfrm>
          <a:prstGeom prst="rect">
            <a:avLst/>
          </a:prstGeom>
        </p:spPr>
        <p:txBody>
          <a:bodyPr lIns="0" tIns="0" rIns="0" bIns="0" rtlCol="0" anchor="t">
            <a:spAutoFit/>
          </a:bodyPr>
          <a:lstStyle/>
          <a:p>
            <a:pPr algn="just">
              <a:lnSpc>
                <a:spcPts val="5599"/>
              </a:lnSpc>
            </a:pPr>
            <a:r>
              <a:rPr lang="en-US" sz="3999">
                <a:solidFill>
                  <a:srgbClr val="0C4369"/>
                </a:solidFill>
                <a:latin typeface="Roboto Condensed Bold"/>
              </a:rPr>
              <a:t>PHẦN 2</a:t>
            </a:r>
          </a:p>
        </p:txBody>
      </p:sp>
      <p:sp>
        <p:nvSpPr>
          <p:cNvPr id="6" name="TextBox 6"/>
          <p:cNvSpPr txBox="1"/>
          <p:nvPr/>
        </p:nvSpPr>
        <p:spPr>
          <a:xfrm>
            <a:off x="778169" y="1964770"/>
            <a:ext cx="10549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Các thông tin được đặt trong dấu ngoặc kép </a:t>
            </a:r>
          </a:p>
        </p:txBody>
      </p:sp>
      <p:sp>
        <p:nvSpPr>
          <p:cNvPr id="7" name="TextBox 7"/>
          <p:cNvSpPr txBox="1"/>
          <p:nvPr/>
        </p:nvSpPr>
        <p:spPr>
          <a:xfrm>
            <a:off x="11981863" y="1964770"/>
            <a:ext cx="4834054" cy="679450"/>
          </a:xfrm>
          <a:prstGeom prst="rect">
            <a:avLst/>
          </a:prstGeom>
        </p:spPr>
        <p:txBody>
          <a:bodyPr lIns="0" tIns="0" rIns="0" bIns="0" rtlCol="0" anchor="t">
            <a:spAutoFit/>
          </a:bodyPr>
          <a:lstStyle/>
          <a:p>
            <a:pPr algn="ctr">
              <a:lnSpc>
                <a:spcPts val="5599"/>
              </a:lnSpc>
            </a:pPr>
            <a:r>
              <a:rPr lang="en-US" sz="3999">
                <a:solidFill>
                  <a:srgbClr val="7A4C51"/>
                </a:solidFill>
                <a:latin typeface="Roboto Condensed Bold"/>
              </a:rPr>
              <a:t>Ý nghĩa</a:t>
            </a:r>
          </a:p>
        </p:txBody>
      </p:sp>
      <p:sp>
        <p:nvSpPr>
          <p:cNvPr id="8" name="TextBox 8"/>
          <p:cNvSpPr txBox="1"/>
          <p:nvPr/>
        </p:nvSpPr>
        <p:spPr>
          <a:xfrm>
            <a:off x="823546" y="3288989"/>
            <a:ext cx="10254321" cy="63182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a:solidFill>
                  <a:srgbClr val="7A4C51"/>
                </a:solidFill>
                <a:latin typeface="Roboto Condensed Italics"/>
              </a:rPr>
              <a:t> </a:t>
            </a:r>
            <a:r>
              <a:rPr lang="en-US" sz="3999" dirty="0" err="1">
                <a:solidFill>
                  <a:srgbClr val="7A4C51"/>
                </a:solidFill>
                <a:latin typeface="Roboto Condensed Italics"/>
              </a:rPr>
              <a:t>Hoài</a:t>
            </a:r>
            <a:r>
              <a:rPr lang="en-US" sz="3999" dirty="0">
                <a:solidFill>
                  <a:srgbClr val="7A4C51"/>
                </a:solidFill>
                <a:latin typeface="Roboto Condensed Italics"/>
              </a:rPr>
              <a:t> </a:t>
            </a:r>
            <a:r>
              <a:rPr lang="en-US" sz="3999" dirty="0" err="1">
                <a:solidFill>
                  <a:srgbClr val="7A4C51"/>
                </a:solidFill>
                <a:latin typeface="Roboto Condensed Italics"/>
              </a:rPr>
              <a:t>Văn</a:t>
            </a:r>
            <a:r>
              <a:rPr lang="en-US" sz="3999" dirty="0">
                <a:solidFill>
                  <a:srgbClr val="7A4C51"/>
                </a:solidFill>
                <a:latin typeface="Roboto Condensed Italics"/>
              </a:rPr>
              <a:t> </a:t>
            </a:r>
            <a:r>
              <a:rPr lang="en-US" sz="3999" dirty="0" err="1">
                <a:solidFill>
                  <a:srgbClr val="7A4C51"/>
                </a:solidFill>
                <a:latin typeface="Roboto Condensed Italics"/>
              </a:rPr>
              <a:t>choáng</a:t>
            </a:r>
            <a:r>
              <a:rPr lang="en-US" sz="3999" dirty="0">
                <a:solidFill>
                  <a:srgbClr val="7A4C51"/>
                </a:solidFill>
                <a:latin typeface="Roboto Condensed Italics"/>
              </a:rPr>
              <a:t> </a:t>
            </a:r>
            <a:r>
              <a:rPr lang="en-US" sz="3999" dirty="0" err="1">
                <a:solidFill>
                  <a:srgbClr val="7A4C51"/>
                </a:solidFill>
                <a:latin typeface="Roboto Condensed Italics"/>
              </a:rPr>
              <a:t>váng</a:t>
            </a:r>
            <a:r>
              <a:rPr lang="en-US" sz="3999" dirty="0">
                <a:solidFill>
                  <a:srgbClr val="7A4C51"/>
                </a:solidFill>
                <a:latin typeface="Roboto Condensed Italics"/>
              </a:rPr>
              <a:t>, </a:t>
            </a:r>
            <a:r>
              <a:rPr lang="en-US" sz="3999" dirty="0" err="1">
                <a:solidFill>
                  <a:srgbClr val="7A4C51"/>
                </a:solidFill>
                <a:latin typeface="Roboto Condensed Italics"/>
              </a:rPr>
              <a:t>hai</a:t>
            </a:r>
            <a:r>
              <a:rPr lang="en-US" sz="3999" dirty="0">
                <a:solidFill>
                  <a:srgbClr val="7A4C51"/>
                </a:solidFill>
                <a:latin typeface="Roboto Condensed Italics"/>
              </a:rPr>
              <a:t> </a:t>
            </a:r>
            <a:r>
              <a:rPr lang="en-US" sz="3999" dirty="0" err="1">
                <a:solidFill>
                  <a:srgbClr val="7A4C51"/>
                </a:solidFill>
                <a:latin typeface="Roboto Condensed Italics"/>
              </a:rPr>
              <a:t>chân</a:t>
            </a:r>
            <a:r>
              <a:rPr lang="en-US" sz="3999" dirty="0">
                <a:solidFill>
                  <a:srgbClr val="7A4C51"/>
                </a:solidFill>
                <a:latin typeface="Roboto Condensed Italics"/>
              </a:rPr>
              <a:t> </a:t>
            </a:r>
            <a:r>
              <a:rPr lang="en-US" sz="3999" dirty="0" err="1">
                <a:solidFill>
                  <a:srgbClr val="7A4C51"/>
                </a:solidFill>
                <a:latin typeface="Roboto Condensed Italics"/>
              </a:rPr>
              <a:t>loạng</a:t>
            </a:r>
            <a:r>
              <a:rPr lang="en-US" sz="3999" dirty="0">
                <a:solidFill>
                  <a:srgbClr val="7A4C51"/>
                </a:solidFill>
                <a:latin typeface="Roboto Condensed Italics"/>
              </a:rPr>
              <a:t> </a:t>
            </a:r>
            <a:r>
              <a:rPr lang="en-US" sz="3999" dirty="0" err="1">
                <a:solidFill>
                  <a:srgbClr val="7A4C51"/>
                </a:solidFill>
                <a:latin typeface="Roboto Condensed Italics"/>
              </a:rPr>
              <a:t>choạng</a:t>
            </a:r>
            <a:r>
              <a:rPr lang="en-US" sz="3999" dirty="0">
                <a:solidFill>
                  <a:srgbClr val="7A4C51"/>
                </a:solidFill>
                <a:latin typeface="Roboto Condensed Italics"/>
              </a:rPr>
              <a:t>, </a:t>
            </a:r>
            <a:r>
              <a:rPr lang="en-US" sz="3999" dirty="0" err="1">
                <a:solidFill>
                  <a:srgbClr val="7A4C51"/>
                </a:solidFill>
                <a:latin typeface="Roboto Condensed Italics"/>
              </a:rPr>
              <a:t>va</a:t>
            </a:r>
            <a:r>
              <a:rPr lang="en-US" sz="3999" dirty="0">
                <a:solidFill>
                  <a:srgbClr val="7A4C51"/>
                </a:solidFill>
                <a:latin typeface="Roboto Condensed Italics"/>
              </a:rPr>
              <a:t>̀ cả </a:t>
            </a:r>
            <a:r>
              <a:rPr lang="en-US" sz="3999" dirty="0" err="1">
                <a:solidFill>
                  <a:srgbClr val="7A4C51"/>
                </a:solidFill>
                <a:latin typeface="Roboto Condensed Italics"/>
              </a:rPr>
              <a:t>cái</a:t>
            </a:r>
            <a:r>
              <a:rPr lang="en-US" sz="3999" dirty="0">
                <a:solidFill>
                  <a:srgbClr val="7A4C51"/>
                </a:solidFill>
                <a:latin typeface="Roboto Condensed Italics"/>
              </a:rPr>
              <a:t> </a:t>
            </a:r>
            <a:r>
              <a:rPr lang="en-US" sz="3999" dirty="0" err="1">
                <a:solidFill>
                  <a:srgbClr val="7A4C51"/>
                </a:solidFill>
                <a:latin typeface="Roboto Condensed Italics"/>
              </a:rPr>
              <a:t>thuyền</a:t>
            </a:r>
            <a:r>
              <a:rPr lang="en-US" sz="3999" dirty="0">
                <a:solidFill>
                  <a:srgbClr val="7A4C51"/>
                </a:solidFill>
                <a:latin typeface="Roboto Condensed Italics"/>
              </a:rPr>
              <a:t> </a:t>
            </a:r>
            <a:r>
              <a:rPr lang="en-US" sz="3999" dirty="0" err="1">
                <a:solidFill>
                  <a:srgbClr val="7A4C51"/>
                </a:solidFill>
                <a:latin typeface="Roboto Condensed Italics"/>
              </a:rPr>
              <a:t>suýt</a:t>
            </a:r>
            <a:r>
              <a:rPr lang="en-US" sz="3999" dirty="0">
                <a:solidFill>
                  <a:srgbClr val="7A4C51"/>
                </a:solidFill>
                <a:latin typeface="Roboto Condensed Italics"/>
              </a:rPr>
              <a:t> </a:t>
            </a:r>
            <a:r>
              <a:rPr lang="en-US" sz="3999" dirty="0" err="1">
                <a:solidFill>
                  <a:srgbClr val="7A4C51"/>
                </a:solidFill>
                <a:latin typeface="Roboto Condensed Italics"/>
              </a:rPr>
              <a:t>nữa</a:t>
            </a:r>
            <a:r>
              <a:rPr lang="en-US" sz="3999" dirty="0">
                <a:solidFill>
                  <a:srgbClr val="7A4C51"/>
                </a:solidFill>
                <a:latin typeface="Roboto Condensed Italics"/>
              </a:rPr>
              <a:t> </a:t>
            </a:r>
            <a:r>
              <a:rPr lang="en-US" sz="3999" dirty="0" err="1">
                <a:solidFill>
                  <a:srgbClr val="7A4C51"/>
                </a:solidFill>
                <a:latin typeface="Roboto Condensed Italics"/>
              </a:rPr>
              <a:t>lật</a:t>
            </a:r>
            <a:r>
              <a:rPr lang="en-US" sz="3999" dirty="0">
                <a:solidFill>
                  <a:srgbClr val="7A4C51"/>
                </a:solidFill>
                <a:latin typeface="Roboto Condensed Italics"/>
              </a:rPr>
              <a:t> </a:t>
            </a:r>
            <a:r>
              <a:rPr lang="en-US" sz="3999" dirty="0" err="1">
                <a:solidFill>
                  <a:srgbClr val="7A4C51"/>
                </a:solidFill>
                <a:latin typeface="Roboto Condensed Italics"/>
              </a:rPr>
              <a:t>nhào</a:t>
            </a:r>
            <a:r>
              <a:rPr lang="en-US" sz="3999" dirty="0">
                <a:solidFill>
                  <a:srgbClr val="7A4C51"/>
                </a:solidFill>
                <a:latin typeface="Roboto Condensed Italics"/>
              </a:rPr>
              <a:t>.</a:t>
            </a:r>
          </a:p>
          <a:p>
            <a:pPr marL="863599" lvl="1" indent="-431800" algn="just">
              <a:lnSpc>
                <a:spcPts val="5599"/>
              </a:lnSpc>
              <a:buFont typeface="Arial"/>
              <a:buChar char="•"/>
            </a:pPr>
            <a:r>
              <a:rPr lang="en-US" sz="3999" dirty="0">
                <a:solidFill>
                  <a:srgbClr val="7A4C51"/>
                </a:solidFill>
                <a:latin typeface="Roboto Condensed Italics"/>
              </a:rPr>
              <a:t>Qua </a:t>
            </a:r>
            <a:r>
              <a:rPr lang="en-US" sz="3999" dirty="0" err="1">
                <a:solidFill>
                  <a:srgbClr val="7A4C51"/>
                </a:solidFill>
                <a:latin typeface="Roboto Condensed Italics"/>
              </a:rPr>
              <a:t>rừng</a:t>
            </a:r>
            <a:r>
              <a:rPr lang="en-US" sz="3999" dirty="0">
                <a:solidFill>
                  <a:srgbClr val="7A4C51"/>
                </a:solidFill>
                <a:latin typeface="Roboto Condensed Italics"/>
              </a:rPr>
              <a:t>, qua </a:t>
            </a:r>
            <a:r>
              <a:rPr lang="en-US" sz="3999" dirty="0" err="1">
                <a:solidFill>
                  <a:srgbClr val="7A4C51"/>
                </a:solidFill>
                <a:latin typeface="Roboto Condensed Italics"/>
              </a:rPr>
              <a:t>núi</a:t>
            </a:r>
            <a:r>
              <a:rPr lang="en-US" sz="3999" dirty="0">
                <a:solidFill>
                  <a:srgbClr val="7A4C51"/>
                </a:solidFill>
                <a:latin typeface="Roboto Condensed Italics"/>
              </a:rPr>
              <a:t>, qua </a:t>
            </a:r>
            <a:r>
              <a:rPr lang="en-US" sz="3999" dirty="0" err="1">
                <a:solidFill>
                  <a:srgbClr val="7A4C51"/>
                </a:solidFill>
                <a:latin typeface="Roboto Condensed Italics"/>
              </a:rPr>
              <a:t>đèo</a:t>
            </a:r>
            <a:r>
              <a:rPr lang="en-US" sz="3999" dirty="0">
                <a:solidFill>
                  <a:srgbClr val="7A4C51"/>
                </a:solidFill>
                <a:latin typeface="Roboto Condensed Italics"/>
              </a:rPr>
              <a:t>, qua </a:t>
            </a:r>
            <a:r>
              <a:rPr lang="en-US" sz="3999" dirty="0" err="1">
                <a:solidFill>
                  <a:srgbClr val="7A4C51"/>
                </a:solidFill>
                <a:latin typeface="Roboto Condensed Italics"/>
              </a:rPr>
              <a:t>sông</a:t>
            </a:r>
            <a:r>
              <a:rPr lang="en-US" sz="3999" dirty="0">
                <a:solidFill>
                  <a:srgbClr val="7A4C51"/>
                </a:solidFill>
                <a:latin typeface="Roboto Condensed Italics"/>
              </a:rPr>
              <a:t>, lá </a:t>
            </a:r>
            <a:r>
              <a:rPr lang="en-US" sz="3999" dirty="0" err="1">
                <a:solidFill>
                  <a:srgbClr val="7A4C51"/>
                </a:solidFill>
                <a:latin typeface="Roboto Condensed Italics"/>
              </a:rPr>
              <a:t>cơ</a:t>
            </a:r>
            <a:r>
              <a:rPr lang="en-US" sz="3999" dirty="0">
                <a:solidFill>
                  <a:srgbClr val="7A4C51"/>
                </a:solidFill>
                <a:latin typeface="Roboto Condensed Italics"/>
              </a:rPr>
              <a:t>̀ </a:t>
            </a:r>
            <a:r>
              <a:rPr lang="en-US" sz="3999" dirty="0" err="1">
                <a:solidFill>
                  <a:srgbClr val="7A4C51"/>
                </a:solidFill>
                <a:latin typeface="Roboto Condensed Italics"/>
              </a:rPr>
              <a:t>thêu</a:t>
            </a:r>
            <a:r>
              <a:rPr lang="en-US" sz="3999" dirty="0">
                <a:solidFill>
                  <a:srgbClr val="7A4C51"/>
                </a:solidFill>
                <a:latin typeface="Roboto Condensed Italics"/>
              </a:rPr>
              <a:t> </a:t>
            </a:r>
            <a:r>
              <a:rPr lang="en-US" sz="3999" dirty="0" err="1">
                <a:solidFill>
                  <a:srgbClr val="7A4C51"/>
                </a:solidFill>
                <a:latin typeface="Roboto Condensed Italics"/>
              </a:rPr>
              <a:t>sáu</a:t>
            </a:r>
            <a:r>
              <a:rPr lang="en-US" sz="3999" dirty="0">
                <a:solidFill>
                  <a:srgbClr val="7A4C51"/>
                </a:solidFill>
                <a:latin typeface="Roboto Condensed Italics"/>
              </a:rPr>
              <a:t> </a:t>
            </a:r>
            <a:r>
              <a:rPr lang="en-US" sz="3999" dirty="0" err="1">
                <a:solidFill>
                  <a:srgbClr val="7A4C51"/>
                </a:solidFill>
                <a:latin typeface="Roboto Condensed Italics"/>
              </a:rPr>
              <a:t>chư</a:t>
            </a:r>
            <a:r>
              <a:rPr lang="en-US" sz="3999" dirty="0">
                <a:solidFill>
                  <a:srgbClr val="7A4C51"/>
                </a:solidFill>
                <a:latin typeface="Roboto Condensed Italics"/>
              </a:rPr>
              <a:t>̃ </a:t>
            </a:r>
            <a:r>
              <a:rPr lang="en-US" sz="3999" dirty="0" err="1">
                <a:solidFill>
                  <a:srgbClr val="7A4C51"/>
                </a:solidFill>
                <a:latin typeface="Roboto Condensed Italics"/>
              </a:rPr>
              <a:t>dẫn</a:t>
            </a:r>
            <a:r>
              <a:rPr lang="en-US" sz="3999" dirty="0">
                <a:solidFill>
                  <a:srgbClr val="7A4C51"/>
                </a:solidFill>
                <a:latin typeface="Roboto Condensed Italics"/>
              </a:rPr>
              <a:t> </a:t>
            </a:r>
            <a:r>
              <a:rPr lang="en-US" sz="3999" dirty="0" err="1">
                <a:solidFill>
                  <a:srgbClr val="7A4C51"/>
                </a:solidFill>
                <a:latin typeface="Roboto Condensed Italics"/>
              </a:rPr>
              <a:t>Hoài</a:t>
            </a:r>
            <a:r>
              <a:rPr lang="en-US" sz="3999" dirty="0">
                <a:solidFill>
                  <a:srgbClr val="7A4C51"/>
                </a:solidFill>
                <a:latin typeface="Roboto Condensed Italics"/>
              </a:rPr>
              <a:t> </a:t>
            </a:r>
            <a:r>
              <a:rPr lang="en-US" sz="3999" dirty="0" err="1">
                <a:solidFill>
                  <a:srgbClr val="7A4C51"/>
                </a:solidFill>
                <a:latin typeface="Roboto Condensed Italics"/>
              </a:rPr>
              <a:t>Văn</a:t>
            </a:r>
            <a:r>
              <a:rPr lang="en-US" sz="3999" dirty="0">
                <a:solidFill>
                  <a:srgbClr val="7A4C51"/>
                </a:solidFill>
                <a:latin typeface="Roboto Condensed Italics"/>
              </a:rPr>
              <a:t> </a:t>
            </a:r>
            <a:r>
              <a:rPr lang="en-US" sz="3999" dirty="0" err="1">
                <a:solidFill>
                  <a:srgbClr val="7A4C51"/>
                </a:solidFill>
                <a:latin typeface="Roboto Condensed Italics"/>
              </a:rPr>
              <a:t>va</a:t>
            </a:r>
            <a:r>
              <a:rPr lang="en-US" sz="3999" dirty="0">
                <a:solidFill>
                  <a:srgbClr val="7A4C51"/>
                </a:solidFill>
                <a:latin typeface="Roboto Condensed Italics"/>
              </a:rPr>
              <a:t>̀ </a:t>
            </a:r>
            <a:r>
              <a:rPr lang="en-US" sz="3999" dirty="0" err="1">
                <a:solidFill>
                  <a:srgbClr val="7A4C51"/>
                </a:solidFill>
                <a:latin typeface="Roboto Condensed Italics"/>
              </a:rPr>
              <a:t>sáu</a:t>
            </a:r>
            <a:r>
              <a:rPr lang="en-US" sz="3999" dirty="0">
                <a:solidFill>
                  <a:srgbClr val="7A4C51"/>
                </a:solidFill>
                <a:latin typeface="Roboto Condensed Italics"/>
              </a:rPr>
              <a:t> </a:t>
            </a:r>
            <a:r>
              <a:rPr lang="en-US" sz="3999" dirty="0" err="1">
                <a:solidFill>
                  <a:srgbClr val="7A4C51"/>
                </a:solidFill>
                <a:latin typeface="Roboto Condensed Italics"/>
              </a:rPr>
              <a:t>trăm</a:t>
            </a:r>
            <a:r>
              <a:rPr lang="en-US" sz="3999" dirty="0">
                <a:solidFill>
                  <a:srgbClr val="7A4C51"/>
                </a:solidFill>
                <a:latin typeface="Roboto Condensed Italics"/>
              </a:rPr>
              <a:t> </a:t>
            </a:r>
            <a:r>
              <a:rPr lang="en-US" sz="3999" dirty="0" err="1">
                <a:solidFill>
                  <a:srgbClr val="7A4C51"/>
                </a:solidFill>
                <a:latin typeface="Roboto Condensed Italics"/>
              </a:rPr>
              <a:t>ga</a:t>
            </a:r>
            <a:r>
              <a:rPr lang="en-US" sz="3999" dirty="0">
                <a:solidFill>
                  <a:srgbClr val="7A4C51"/>
                </a:solidFill>
                <a:latin typeface="Roboto Condensed Italics"/>
              </a:rPr>
              <a:t>̃ </a:t>
            </a:r>
            <a:r>
              <a:rPr lang="en-US" sz="3999" dirty="0" err="1">
                <a:solidFill>
                  <a:srgbClr val="7A4C51"/>
                </a:solidFill>
                <a:latin typeface="Roboto Condensed Italics"/>
              </a:rPr>
              <a:t>hào</a:t>
            </a:r>
            <a:r>
              <a:rPr lang="en-US" sz="3999" dirty="0">
                <a:solidFill>
                  <a:srgbClr val="7A4C51"/>
                </a:solidFill>
                <a:latin typeface="Roboto Condensed Italics"/>
              </a:rPr>
              <a:t> </a:t>
            </a:r>
            <a:r>
              <a:rPr lang="en-US" sz="3999" dirty="0" err="1">
                <a:solidFill>
                  <a:srgbClr val="7A4C51"/>
                </a:solidFill>
                <a:latin typeface="Roboto Condensed Italics"/>
              </a:rPr>
              <a:t>kiệt</a:t>
            </a:r>
            <a:r>
              <a:rPr lang="en-US" sz="3999" dirty="0">
                <a:solidFill>
                  <a:srgbClr val="7A4C51"/>
                </a:solidFill>
                <a:latin typeface="Roboto Condensed Italics"/>
              </a:rPr>
              <a:t> </a:t>
            </a:r>
            <a:r>
              <a:rPr lang="en-US" sz="3999" dirty="0" err="1">
                <a:solidFill>
                  <a:srgbClr val="7A4C51"/>
                </a:solidFill>
                <a:latin typeface="Roboto Condensed Italics"/>
              </a:rPr>
              <a:t>đi</a:t>
            </a:r>
            <a:r>
              <a:rPr lang="en-US" sz="3999" dirty="0">
                <a:solidFill>
                  <a:srgbClr val="7A4C51"/>
                </a:solidFill>
                <a:latin typeface="Roboto Condensed Italics"/>
              </a:rPr>
              <a:t> </a:t>
            </a:r>
            <a:r>
              <a:rPr lang="en-US" sz="3999" dirty="0" err="1">
                <a:solidFill>
                  <a:srgbClr val="7A4C51"/>
                </a:solidFill>
                <a:latin typeface="Roboto Condensed Italics"/>
              </a:rPr>
              <a:t>mãi</a:t>
            </a:r>
            <a:r>
              <a:rPr lang="en-US" sz="3999" dirty="0">
                <a:solidFill>
                  <a:srgbClr val="7A4C51"/>
                </a:solidFill>
                <a:latin typeface="Roboto Condensed Italics"/>
              </a:rPr>
              <a:t>, </a:t>
            </a:r>
            <a:r>
              <a:rPr lang="en-US" sz="3999" dirty="0" err="1">
                <a:solidFill>
                  <a:srgbClr val="7A4C51"/>
                </a:solidFill>
                <a:latin typeface="Roboto Condensed Italics"/>
              </a:rPr>
              <a:t>đi</a:t>
            </a:r>
            <a:r>
              <a:rPr lang="en-US" sz="3999" dirty="0">
                <a:solidFill>
                  <a:srgbClr val="7A4C51"/>
                </a:solidFill>
                <a:latin typeface="Roboto Condensed Italics"/>
              </a:rPr>
              <a:t> </a:t>
            </a:r>
            <a:r>
              <a:rPr lang="en-US" sz="3999" dirty="0" err="1">
                <a:solidFill>
                  <a:srgbClr val="7A4C51"/>
                </a:solidFill>
                <a:latin typeface="Roboto Condensed Italics"/>
              </a:rPr>
              <a:t>mãi</a:t>
            </a:r>
            <a:r>
              <a:rPr lang="en-US" sz="3999" dirty="0">
                <a:solidFill>
                  <a:srgbClr val="7A4C51"/>
                </a:solidFill>
                <a:latin typeface="Roboto Condensed Italics"/>
              </a:rPr>
              <a:t> </a:t>
            </a:r>
            <a:r>
              <a:rPr lang="en-US" sz="3999" dirty="0" err="1">
                <a:solidFill>
                  <a:srgbClr val="7A4C51"/>
                </a:solidFill>
                <a:latin typeface="Roboto Condensed Italics"/>
              </a:rPr>
              <a:t>tới</a:t>
            </a:r>
            <a:r>
              <a:rPr lang="en-US" sz="3999" dirty="0">
                <a:solidFill>
                  <a:srgbClr val="7A4C51"/>
                </a:solidFill>
                <a:latin typeface="Roboto Condensed Italics"/>
              </a:rPr>
              <a:t> </a:t>
            </a:r>
            <a:r>
              <a:rPr lang="en-US" sz="3999" dirty="0" err="1">
                <a:solidFill>
                  <a:srgbClr val="7A4C51"/>
                </a:solidFill>
                <a:latin typeface="Roboto Condensed Italics"/>
              </a:rPr>
              <a:t>những</a:t>
            </a:r>
            <a:r>
              <a:rPr lang="en-US" sz="3999" dirty="0">
                <a:solidFill>
                  <a:srgbClr val="7A4C51"/>
                </a:solidFill>
                <a:latin typeface="Roboto Condensed Italics"/>
              </a:rPr>
              <a:t> </a:t>
            </a:r>
            <a:r>
              <a:rPr lang="en-US" sz="3999" dirty="0" err="1">
                <a:solidFill>
                  <a:srgbClr val="7A4C51"/>
                </a:solidFill>
                <a:latin typeface="Roboto Condensed Italics"/>
              </a:rPr>
              <a:t>nơi</a:t>
            </a:r>
            <a:r>
              <a:rPr lang="en-US" sz="3999" dirty="0">
                <a:solidFill>
                  <a:srgbClr val="7A4C51"/>
                </a:solidFill>
                <a:latin typeface="Roboto Condensed Italics"/>
              </a:rPr>
              <a:t> </a:t>
            </a:r>
            <a:r>
              <a:rPr lang="en-US" sz="3999" dirty="0" err="1">
                <a:solidFill>
                  <a:srgbClr val="7A4C51"/>
                </a:solidFill>
                <a:latin typeface="Roboto Condensed Italics"/>
              </a:rPr>
              <a:t>nào</a:t>
            </a:r>
            <a:r>
              <a:rPr lang="en-US" sz="3999" dirty="0">
                <a:solidFill>
                  <a:srgbClr val="7A4C51"/>
                </a:solidFill>
                <a:latin typeface="Roboto Condensed Italics"/>
              </a:rPr>
              <a:t> </a:t>
            </a:r>
            <a:r>
              <a:rPr lang="en-US" sz="3999" dirty="0" err="1">
                <a:solidFill>
                  <a:srgbClr val="7A4C51"/>
                </a:solidFill>
                <a:latin typeface="Roboto Condensed Italics"/>
              </a:rPr>
              <a:t>còn</a:t>
            </a:r>
            <a:r>
              <a:rPr lang="en-US" sz="3999" dirty="0">
                <a:solidFill>
                  <a:srgbClr val="7A4C51"/>
                </a:solidFill>
                <a:latin typeface="Roboto Condensed Italics"/>
              </a:rPr>
              <a:t> </a:t>
            </a:r>
            <a:r>
              <a:rPr lang="en-US" sz="3999" dirty="0" err="1">
                <a:solidFill>
                  <a:srgbClr val="7A4C51"/>
                </a:solidFill>
                <a:latin typeface="Roboto Condensed Italics"/>
              </a:rPr>
              <a:t>bóng</a:t>
            </a:r>
            <a:r>
              <a:rPr lang="en-US" sz="3999" dirty="0">
                <a:solidFill>
                  <a:srgbClr val="7A4C51"/>
                </a:solidFill>
                <a:latin typeface="Roboto Condensed Italics"/>
              </a:rPr>
              <a:t> </a:t>
            </a:r>
            <a:r>
              <a:rPr lang="en-US" sz="3999" dirty="0" err="1">
                <a:solidFill>
                  <a:srgbClr val="7A4C51"/>
                </a:solidFill>
                <a:latin typeface="Roboto Condensed Italics"/>
              </a:rPr>
              <a:t>quân</a:t>
            </a:r>
            <a:r>
              <a:rPr lang="en-US" sz="3999" dirty="0">
                <a:solidFill>
                  <a:srgbClr val="7A4C51"/>
                </a:solidFill>
                <a:latin typeface="Roboto Condensed Italics"/>
              </a:rPr>
              <a:t> </a:t>
            </a:r>
            <a:r>
              <a:rPr lang="en-US" sz="3999" dirty="0" err="1">
                <a:solidFill>
                  <a:srgbClr val="7A4C51"/>
                </a:solidFill>
                <a:latin typeface="Roboto Condensed Italics"/>
              </a:rPr>
              <a:t>Nguyên</a:t>
            </a:r>
            <a:r>
              <a:rPr lang="en-US" sz="3999" dirty="0">
                <a:solidFill>
                  <a:srgbClr val="7A4C51"/>
                </a:solidFill>
                <a:latin typeface="Roboto Condensed Italics"/>
              </a:rPr>
              <a:t>… </a:t>
            </a:r>
          </a:p>
          <a:p>
            <a:pPr marL="863599" lvl="1" indent="-431800" algn="just">
              <a:lnSpc>
                <a:spcPts val="5599"/>
              </a:lnSpc>
              <a:buFont typeface="Arial"/>
              <a:buChar char="•"/>
            </a:pPr>
            <a:r>
              <a:rPr lang="en-US" sz="3999" dirty="0" err="1">
                <a:solidFill>
                  <a:srgbClr val="7A4C51"/>
                </a:solidFill>
                <a:latin typeface="Roboto Condensed Italics"/>
              </a:rPr>
              <a:t>Rồi</a:t>
            </a:r>
            <a:r>
              <a:rPr lang="en-US" sz="3999" dirty="0">
                <a:solidFill>
                  <a:srgbClr val="7A4C51"/>
                </a:solidFill>
                <a:latin typeface="Roboto Condensed Italics"/>
              </a:rPr>
              <a:t> </a:t>
            </a:r>
            <a:r>
              <a:rPr lang="en-US" sz="3999" dirty="0" err="1">
                <a:solidFill>
                  <a:srgbClr val="7A4C51"/>
                </a:solidFill>
                <a:latin typeface="Roboto Condensed Italics"/>
              </a:rPr>
              <a:t>xem</a:t>
            </a:r>
            <a:r>
              <a:rPr lang="en-US" sz="3999" dirty="0">
                <a:solidFill>
                  <a:srgbClr val="7A4C51"/>
                </a:solidFill>
                <a:latin typeface="Roboto Condensed Italics"/>
              </a:rPr>
              <a:t> </a:t>
            </a:r>
            <a:r>
              <a:rPr lang="en-US" sz="3999" dirty="0" err="1">
                <a:solidFill>
                  <a:srgbClr val="7A4C51"/>
                </a:solidFill>
                <a:latin typeface="Roboto Condensed Italics"/>
              </a:rPr>
              <a:t>ai</a:t>
            </a:r>
            <a:r>
              <a:rPr lang="en-US" sz="3999" dirty="0">
                <a:solidFill>
                  <a:srgbClr val="7A4C51"/>
                </a:solidFill>
                <a:latin typeface="Roboto Condensed Italics"/>
              </a:rPr>
              <a:t> </a:t>
            </a:r>
            <a:r>
              <a:rPr lang="en-US" sz="3999" dirty="0" err="1">
                <a:solidFill>
                  <a:srgbClr val="7A4C51"/>
                </a:solidFill>
                <a:latin typeface="Roboto Condensed Italics"/>
              </a:rPr>
              <a:t>giết</a:t>
            </a:r>
            <a:r>
              <a:rPr lang="en-US" sz="3999" dirty="0">
                <a:solidFill>
                  <a:srgbClr val="7A4C51"/>
                </a:solidFill>
                <a:latin typeface="Roboto Condensed Italics"/>
              </a:rPr>
              <a:t> </a:t>
            </a:r>
            <a:r>
              <a:rPr lang="en-US" sz="3999" dirty="0" err="1">
                <a:solidFill>
                  <a:srgbClr val="7A4C51"/>
                </a:solidFill>
                <a:latin typeface="Roboto Condensed Italics"/>
              </a:rPr>
              <a:t>được</a:t>
            </a:r>
            <a:r>
              <a:rPr lang="en-US" sz="3999" dirty="0">
                <a:solidFill>
                  <a:srgbClr val="7A4C51"/>
                </a:solidFill>
                <a:latin typeface="Roboto Condensed Italics"/>
              </a:rPr>
              <a:t> </a:t>
            </a:r>
            <a:r>
              <a:rPr lang="en-US" sz="3999" dirty="0" err="1">
                <a:solidFill>
                  <a:srgbClr val="7A4C51"/>
                </a:solidFill>
                <a:latin typeface="Roboto Condensed Italics"/>
              </a:rPr>
              <a:t>giặc</a:t>
            </a:r>
            <a:r>
              <a:rPr lang="en-US" sz="3999" dirty="0">
                <a:solidFill>
                  <a:srgbClr val="7A4C51"/>
                </a:solidFill>
                <a:latin typeface="Roboto Condensed Italics"/>
              </a:rPr>
              <a:t>, </a:t>
            </a:r>
            <a:r>
              <a:rPr lang="en-US" sz="3999" dirty="0" err="1">
                <a:solidFill>
                  <a:srgbClr val="7A4C51"/>
                </a:solidFill>
                <a:latin typeface="Roboto Condensed Italics"/>
              </a:rPr>
              <a:t>ai</a:t>
            </a:r>
            <a:r>
              <a:rPr lang="en-US" sz="3999" dirty="0">
                <a:solidFill>
                  <a:srgbClr val="7A4C51"/>
                </a:solidFill>
                <a:latin typeface="Roboto Condensed Italics"/>
              </a:rPr>
              <a:t> </a:t>
            </a:r>
            <a:r>
              <a:rPr lang="en-US" sz="3999" dirty="0" err="1">
                <a:solidFill>
                  <a:srgbClr val="7A4C51"/>
                </a:solidFill>
                <a:latin typeface="Roboto Condensed Italics"/>
              </a:rPr>
              <a:t>báo</a:t>
            </a:r>
            <a:r>
              <a:rPr lang="en-US" sz="3999" dirty="0">
                <a:solidFill>
                  <a:srgbClr val="7A4C51"/>
                </a:solidFill>
                <a:latin typeface="Roboto Condensed Italics"/>
              </a:rPr>
              <a:t> </a:t>
            </a:r>
            <a:r>
              <a:rPr lang="en-US" sz="3999" dirty="0" err="1">
                <a:solidFill>
                  <a:srgbClr val="7A4C51"/>
                </a:solidFill>
                <a:latin typeface="Roboto Condensed Italics"/>
              </a:rPr>
              <a:t>được</a:t>
            </a:r>
            <a:r>
              <a:rPr lang="en-US" sz="3999" dirty="0">
                <a:solidFill>
                  <a:srgbClr val="7A4C51"/>
                </a:solidFill>
                <a:latin typeface="Roboto Condensed Italics"/>
              </a:rPr>
              <a:t> </a:t>
            </a:r>
            <a:r>
              <a:rPr lang="en-US" sz="3999" dirty="0" err="1">
                <a:solidFill>
                  <a:srgbClr val="7A4C51"/>
                </a:solidFill>
                <a:latin typeface="Roboto Condensed Italics"/>
              </a:rPr>
              <a:t>ơn</a:t>
            </a:r>
            <a:r>
              <a:rPr lang="en-US" sz="3999" dirty="0">
                <a:solidFill>
                  <a:srgbClr val="7A4C51"/>
                </a:solidFill>
                <a:latin typeface="Roboto Condensed Italics"/>
              </a:rPr>
              <a:t> </a:t>
            </a:r>
            <a:r>
              <a:rPr lang="en-US" sz="3999" dirty="0" err="1">
                <a:solidFill>
                  <a:srgbClr val="7A4C51"/>
                </a:solidFill>
                <a:latin typeface="Roboto Condensed Italics"/>
              </a:rPr>
              <a:t>vua</a:t>
            </a:r>
            <a:r>
              <a:rPr lang="en-US" sz="3999" dirty="0">
                <a:solidFill>
                  <a:srgbClr val="7A4C51"/>
                </a:solidFill>
                <a:latin typeface="Roboto Condensed Italics"/>
              </a:rPr>
              <a:t>, </a:t>
            </a:r>
            <a:r>
              <a:rPr lang="en-US" sz="3999" dirty="0" err="1">
                <a:solidFill>
                  <a:srgbClr val="7A4C51"/>
                </a:solidFill>
                <a:latin typeface="Roboto Condensed Italics"/>
              </a:rPr>
              <a:t>xem</a:t>
            </a:r>
            <a:r>
              <a:rPr lang="en-US" sz="3999" dirty="0">
                <a:solidFill>
                  <a:srgbClr val="7A4C51"/>
                </a:solidFill>
                <a:latin typeface="Roboto Condensed Italics"/>
              </a:rPr>
              <a:t> </a:t>
            </a:r>
            <a:r>
              <a:rPr lang="en-US" sz="3999" dirty="0" err="1">
                <a:solidFill>
                  <a:srgbClr val="7A4C51"/>
                </a:solidFill>
                <a:latin typeface="Roboto Condensed Italics"/>
              </a:rPr>
              <a:t>ai</a:t>
            </a:r>
            <a:r>
              <a:rPr lang="en-US" sz="3999" dirty="0">
                <a:solidFill>
                  <a:srgbClr val="7A4C51"/>
                </a:solidFill>
                <a:latin typeface="Roboto Condensed Italics"/>
              </a:rPr>
              <a:t> </a:t>
            </a:r>
            <a:r>
              <a:rPr lang="en-US" sz="3999" dirty="0" err="1">
                <a:solidFill>
                  <a:srgbClr val="7A4C51"/>
                </a:solidFill>
                <a:latin typeface="Roboto Condensed Italics"/>
              </a:rPr>
              <a:t>hơn</a:t>
            </a:r>
            <a:r>
              <a:rPr lang="en-US" sz="3999" dirty="0">
                <a:solidFill>
                  <a:srgbClr val="7A4C51"/>
                </a:solidFill>
                <a:latin typeface="Roboto Condensed Italics"/>
              </a:rPr>
              <a:t>, </a:t>
            </a:r>
            <a:r>
              <a:rPr lang="en-US" sz="3999" dirty="0" err="1">
                <a:solidFill>
                  <a:srgbClr val="7A4C51"/>
                </a:solidFill>
                <a:latin typeface="Roboto Condensed Italics"/>
              </a:rPr>
              <a:t>ai</a:t>
            </a:r>
            <a:r>
              <a:rPr lang="en-US" sz="3999" dirty="0">
                <a:solidFill>
                  <a:srgbClr val="7A4C51"/>
                </a:solidFill>
                <a:latin typeface="Roboto Condensed Italics"/>
              </a:rPr>
              <a:t> </a:t>
            </a:r>
            <a:r>
              <a:rPr lang="en-US" sz="3999" dirty="0" err="1">
                <a:solidFill>
                  <a:srgbClr val="7A4C51"/>
                </a:solidFill>
                <a:latin typeface="Roboto Condensed Italics"/>
              </a:rPr>
              <a:t>kém</a:t>
            </a:r>
            <a:r>
              <a:rPr lang="en-US" sz="3999" dirty="0">
                <a:solidFill>
                  <a:srgbClr val="7A4C51"/>
                </a:solidFill>
                <a:latin typeface="Roboto Condensed Italics"/>
              </a:rPr>
              <a:t>. </a:t>
            </a:r>
            <a:r>
              <a:rPr lang="en-US" sz="3999" dirty="0" err="1">
                <a:solidFill>
                  <a:srgbClr val="7A4C51"/>
                </a:solidFill>
                <a:latin typeface="Roboto Condensed Italics"/>
              </a:rPr>
              <a:t>Rồi</a:t>
            </a:r>
            <a:r>
              <a:rPr lang="en-US" sz="3999" dirty="0">
                <a:solidFill>
                  <a:srgbClr val="7A4C51"/>
                </a:solidFill>
                <a:latin typeface="Roboto Condensed Italics"/>
              </a:rPr>
              <a:t> </a:t>
            </a:r>
            <a:r>
              <a:rPr lang="en-US" sz="3999" dirty="0" err="1">
                <a:solidFill>
                  <a:srgbClr val="7A4C51"/>
                </a:solidFill>
                <a:latin typeface="Roboto Condensed Italics"/>
              </a:rPr>
              <a:t>triều</a:t>
            </a:r>
            <a:r>
              <a:rPr lang="en-US" sz="3999" dirty="0">
                <a:solidFill>
                  <a:srgbClr val="7A4C51"/>
                </a:solidFill>
                <a:latin typeface="Roboto Condensed Italics"/>
              </a:rPr>
              <a:t> </a:t>
            </a:r>
            <a:r>
              <a:rPr lang="en-US" sz="3999" dirty="0" err="1">
                <a:solidFill>
                  <a:srgbClr val="7A4C51"/>
                </a:solidFill>
                <a:latin typeface="Roboto Condensed Italics"/>
              </a:rPr>
              <a:t>đình</a:t>
            </a:r>
            <a:r>
              <a:rPr lang="en-US" sz="3999" dirty="0">
                <a:solidFill>
                  <a:srgbClr val="7A4C51"/>
                </a:solidFill>
                <a:latin typeface="Roboto Condensed Italics"/>
              </a:rPr>
              <a:t> sẽ </a:t>
            </a:r>
            <a:r>
              <a:rPr lang="en-US" sz="3999" dirty="0" err="1">
                <a:solidFill>
                  <a:srgbClr val="7A4C51"/>
                </a:solidFill>
                <a:latin typeface="Roboto Condensed Italics"/>
              </a:rPr>
              <a:t>biết</a:t>
            </a:r>
            <a:r>
              <a:rPr lang="en-US" sz="3999" dirty="0">
                <a:solidFill>
                  <a:srgbClr val="7A4C51"/>
                </a:solidFill>
                <a:latin typeface="Roboto Condensed Italics"/>
              </a:rPr>
              <a:t> </a:t>
            </a:r>
            <a:r>
              <a:rPr lang="en-US" sz="3999" dirty="0" err="1">
                <a:solidFill>
                  <a:srgbClr val="7A4C51"/>
                </a:solidFill>
                <a:latin typeface="Roboto Condensed Italics"/>
              </a:rPr>
              <a:t>tay</a:t>
            </a:r>
            <a:r>
              <a:rPr lang="en-US" sz="3999" dirty="0">
                <a:solidFill>
                  <a:srgbClr val="7A4C51"/>
                </a:solidFill>
                <a:latin typeface="Roboto Condensed Italics"/>
              </a:rPr>
              <a:t> ta.</a:t>
            </a:r>
          </a:p>
          <a:p>
            <a:pPr algn="just">
              <a:lnSpc>
                <a:spcPts val="5599"/>
              </a:lnSpc>
            </a:pPr>
            <a:endParaRPr lang="en-US" sz="3999" dirty="0">
              <a:solidFill>
                <a:srgbClr val="7A4C51"/>
              </a:solidFill>
              <a:latin typeface="Roboto Condensed Italics"/>
            </a:endParaRPr>
          </a:p>
        </p:txBody>
      </p:sp>
      <p:sp>
        <p:nvSpPr>
          <p:cNvPr id="9" name="TextBox 9"/>
          <p:cNvSpPr txBox="1"/>
          <p:nvPr/>
        </p:nvSpPr>
        <p:spPr>
          <a:xfrm>
            <a:off x="11472969" y="3222314"/>
            <a:ext cx="5851843" cy="63182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7A4C51"/>
                </a:solidFill>
                <a:latin typeface="Roboto Condensed"/>
              </a:rPr>
              <a:t>Các</a:t>
            </a:r>
            <a:r>
              <a:rPr lang="en-US" sz="3999" dirty="0">
                <a:solidFill>
                  <a:srgbClr val="7A4C51"/>
                </a:solidFill>
                <a:latin typeface="Roboto Condensed"/>
              </a:rPr>
              <a:t> </a:t>
            </a:r>
            <a:r>
              <a:rPr lang="en-US" sz="3999" dirty="0" err="1">
                <a:solidFill>
                  <a:srgbClr val="7A4C51"/>
                </a:solidFill>
                <a:latin typeface="Roboto Condensed"/>
              </a:rPr>
              <a:t>thông</a:t>
            </a:r>
            <a:r>
              <a:rPr lang="en-US" sz="3999" dirty="0">
                <a:solidFill>
                  <a:srgbClr val="7A4C51"/>
                </a:solidFill>
                <a:latin typeface="Roboto Condensed"/>
              </a:rPr>
              <a:t> tin </a:t>
            </a:r>
            <a:r>
              <a:rPr lang="en-US" sz="3999" dirty="0" err="1">
                <a:solidFill>
                  <a:srgbClr val="7A4C51"/>
                </a:solidFill>
                <a:latin typeface="Roboto Condensed"/>
              </a:rPr>
              <a:t>này</a:t>
            </a:r>
            <a:r>
              <a:rPr lang="en-US" sz="3999" dirty="0">
                <a:solidFill>
                  <a:srgbClr val="7A4C51"/>
                </a:solidFill>
                <a:latin typeface="Roboto Condensed"/>
              </a:rPr>
              <a:t> </a:t>
            </a:r>
            <a:r>
              <a:rPr lang="en-US" sz="3999" dirty="0" err="1">
                <a:solidFill>
                  <a:srgbClr val="7A4C51"/>
                </a:solidFill>
                <a:latin typeface="Roboto Condensed"/>
              </a:rPr>
              <a:t>được</a:t>
            </a:r>
            <a:r>
              <a:rPr lang="en-US" sz="3999" dirty="0">
                <a:solidFill>
                  <a:srgbClr val="7A4C51"/>
                </a:solidFill>
                <a:latin typeface="Roboto Condensed"/>
              </a:rPr>
              <a:t> </a:t>
            </a:r>
            <a:r>
              <a:rPr lang="en-US" sz="3999" dirty="0" err="1">
                <a:solidFill>
                  <a:srgbClr val="7A4C51"/>
                </a:solidFill>
                <a:latin typeface="Roboto Condensed"/>
              </a:rPr>
              <a:t>trích</a:t>
            </a:r>
            <a:r>
              <a:rPr lang="en-US" sz="3999" dirty="0">
                <a:solidFill>
                  <a:srgbClr val="7A4C51"/>
                </a:solidFill>
                <a:latin typeface="Roboto Condensed"/>
              </a:rPr>
              <a:t> </a:t>
            </a:r>
            <a:r>
              <a:rPr lang="en-US" sz="3999" dirty="0" err="1">
                <a:solidFill>
                  <a:srgbClr val="7A4C51"/>
                </a:solidFill>
                <a:latin typeface="Roboto Condensed"/>
              </a:rPr>
              <a:t>dẫn</a:t>
            </a:r>
            <a:r>
              <a:rPr lang="en-US" sz="3999" dirty="0">
                <a:solidFill>
                  <a:srgbClr val="7A4C51"/>
                </a:solidFill>
                <a:latin typeface="Roboto Condensed"/>
              </a:rPr>
              <a:t> </a:t>
            </a:r>
            <a:r>
              <a:rPr lang="en-US" sz="3999" dirty="0" err="1">
                <a:solidFill>
                  <a:srgbClr val="7A4C51"/>
                </a:solidFill>
                <a:latin typeface="Roboto Condensed"/>
              </a:rPr>
              <a:t>trực</a:t>
            </a:r>
            <a:r>
              <a:rPr lang="en-US" sz="3999" dirty="0">
                <a:solidFill>
                  <a:srgbClr val="7A4C51"/>
                </a:solidFill>
                <a:latin typeface="Roboto Condensed"/>
              </a:rPr>
              <a:t> </a:t>
            </a:r>
            <a:r>
              <a:rPr lang="en-US" sz="3999" dirty="0" err="1">
                <a:solidFill>
                  <a:srgbClr val="7A4C51"/>
                </a:solidFill>
                <a:latin typeface="Roboto Condensed"/>
              </a:rPr>
              <a:t>tiếp</a:t>
            </a:r>
            <a:r>
              <a:rPr lang="en-US" sz="3999" dirty="0">
                <a:solidFill>
                  <a:srgbClr val="7A4C51"/>
                </a:solidFill>
                <a:latin typeface="Roboto Condensed"/>
              </a:rPr>
              <a:t> </a:t>
            </a:r>
            <a:r>
              <a:rPr lang="en-US" sz="3999" dirty="0" err="1">
                <a:solidFill>
                  <a:srgbClr val="7A4C51"/>
                </a:solidFill>
                <a:latin typeface="Roboto Condensed"/>
              </a:rPr>
              <a:t>tư</a:t>
            </a:r>
            <a:r>
              <a:rPr lang="en-US" sz="3999" dirty="0">
                <a:solidFill>
                  <a:srgbClr val="7A4C51"/>
                </a:solidFill>
                <a:latin typeface="Roboto Condensed"/>
              </a:rPr>
              <a:t>̀ </a:t>
            </a:r>
            <a:r>
              <a:rPr lang="en-US" sz="3999" dirty="0" err="1">
                <a:solidFill>
                  <a:srgbClr val="7A4C51"/>
                </a:solidFill>
                <a:latin typeface="Roboto Condensed"/>
              </a:rPr>
              <a:t>cuốn</a:t>
            </a:r>
            <a:r>
              <a:rPr lang="en-US" sz="3999" dirty="0">
                <a:solidFill>
                  <a:srgbClr val="7A4C51"/>
                </a:solidFill>
                <a:latin typeface="Roboto Condensed"/>
              </a:rPr>
              <a:t> </a:t>
            </a:r>
            <a:r>
              <a:rPr lang="en-US" sz="3999" dirty="0" err="1">
                <a:solidFill>
                  <a:srgbClr val="7A4C51"/>
                </a:solidFill>
                <a:latin typeface="Roboto Condensed"/>
              </a:rPr>
              <a:t>sách</a:t>
            </a:r>
            <a:r>
              <a:rPr lang="en-US" sz="3999" dirty="0">
                <a:solidFill>
                  <a:srgbClr val="7A4C51"/>
                </a:solidFill>
                <a:latin typeface="Roboto Condensed"/>
              </a:rPr>
              <a:t>. </a:t>
            </a:r>
          </a:p>
          <a:p>
            <a:pPr marL="863599" lvl="1" indent="-431800" algn="just">
              <a:lnSpc>
                <a:spcPts val="5599"/>
              </a:lnSpc>
              <a:buFont typeface="Arial"/>
              <a:buChar char="•"/>
            </a:pPr>
            <a:r>
              <a:rPr lang="en-US" sz="3999" dirty="0" err="1">
                <a:solidFill>
                  <a:srgbClr val="7A4C51"/>
                </a:solidFill>
                <a:latin typeface="Roboto Condensed"/>
              </a:rPr>
              <a:t>Góp</a:t>
            </a:r>
            <a:r>
              <a:rPr lang="en-US" sz="3999" dirty="0">
                <a:solidFill>
                  <a:srgbClr val="7A4C51"/>
                </a:solidFill>
                <a:latin typeface="Roboto Condensed"/>
              </a:rPr>
              <a:t> </a:t>
            </a:r>
            <a:r>
              <a:rPr lang="en-US" sz="3999" dirty="0" err="1">
                <a:solidFill>
                  <a:srgbClr val="7A4C51"/>
                </a:solidFill>
                <a:latin typeface="Roboto Condensed"/>
              </a:rPr>
              <a:t>phần</a:t>
            </a:r>
            <a:r>
              <a:rPr lang="en-US" sz="3999" dirty="0">
                <a:solidFill>
                  <a:srgbClr val="7A4C51"/>
                </a:solidFill>
                <a:latin typeface="Roboto Condensed"/>
              </a:rPr>
              <a:t> </a:t>
            </a:r>
            <a:r>
              <a:rPr lang="en-US" sz="3999" dirty="0" err="1">
                <a:solidFill>
                  <a:srgbClr val="7A4C51"/>
                </a:solidFill>
                <a:latin typeface="Roboto Condensed"/>
              </a:rPr>
              <a:t>làm</a:t>
            </a:r>
            <a:r>
              <a:rPr lang="en-US" sz="3999" dirty="0">
                <a:solidFill>
                  <a:srgbClr val="7A4C51"/>
                </a:solidFill>
                <a:latin typeface="Roboto Condensed"/>
              </a:rPr>
              <a:t> </a:t>
            </a:r>
            <a:r>
              <a:rPr lang="en-US" sz="3999" dirty="0" err="1">
                <a:solidFill>
                  <a:srgbClr val="7A4C51"/>
                </a:solidFill>
                <a:latin typeface="Roboto Condensed"/>
              </a:rPr>
              <a:t>cho</a:t>
            </a:r>
            <a:r>
              <a:rPr lang="en-US" sz="3999" dirty="0">
                <a:solidFill>
                  <a:srgbClr val="7A4C51"/>
                </a:solidFill>
                <a:latin typeface="Roboto Condensed"/>
              </a:rPr>
              <a:t> </a:t>
            </a:r>
            <a:r>
              <a:rPr lang="en-US" sz="3999" dirty="0" err="1">
                <a:solidFill>
                  <a:srgbClr val="7A4C51"/>
                </a:solidFill>
                <a:latin typeface="Roboto Condensed"/>
              </a:rPr>
              <a:t>phần</a:t>
            </a:r>
            <a:r>
              <a:rPr lang="en-US" sz="3999" dirty="0">
                <a:solidFill>
                  <a:srgbClr val="7A4C51"/>
                </a:solidFill>
                <a:latin typeface="Roboto Condensed"/>
              </a:rPr>
              <a:t> </a:t>
            </a:r>
            <a:r>
              <a:rPr lang="en-US" sz="3999" dirty="0" err="1">
                <a:solidFill>
                  <a:srgbClr val="7A4C51"/>
                </a:solidFill>
                <a:latin typeface="Roboto Condensed"/>
              </a:rPr>
              <a:t>giới</a:t>
            </a:r>
            <a:r>
              <a:rPr lang="en-US" sz="3999" dirty="0">
                <a:solidFill>
                  <a:srgbClr val="7A4C51"/>
                </a:solidFill>
                <a:latin typeface="Roboto Condensed"/>
              </a:rPr>
              <a:t> </a:t>
            </a:r>
            <a:r>
              <a:rPr lang="en-US" sz="3999" dirty="0" err="1">
                <a:solidFill>
                  <a:srgbClr val="7A4C51"/>
                </a:solidFill>
                <a:latin typeface="Roboto Condensed"/>
              </a:rPr>
              <a:t>thiệu</a:t>
            </a:r>
            <a:r>
              <a:rPr lang="en-US" sz="3999" dirty="0">
                <a:solidFill>
                  <a:srgbClr val="7A4C51"/>
                </a:solidFill>
                <a:latin typeface="Roboto Condensed"/>
              </a:rPr>
              <a:t> </a:t>
            </a:r>
            <a:r>
              <a:rPr lang="en-US" sz="3999" dirty="0" err="1">
                <a:solidFill>
                  <a:srgbClr val="7A4C51"/>
                </a:solidFill>
                <a:latin typeface="Roboto Condensed"/>
              </a:rPr>
              <a:t>sách</a:t>
            </a:r>
            <a:r>
              <a:rPr lang="en-US" sz="3999" dirty="0">
                <a:solidFill>
                  <a:srgbClr val="7A4C51"/>
                </a:solidFill>
                <a:latin typeface="Roboto Condensed"/>
              </a:rPr>
              <a:t> </a:t>
            </a:r>
            <a:r>
              <a:rPr lang="en-US" sz="3999" dirty="0" err="1">
                <a:solidFill>
                  <a:srgbClr val="7A4C51"/>
                </a:solidFill>
                <a:latin typeface="Roboto Condensed"/>
              </a:rPr>
              <a:t>chân</a:t>
            </a:r>
            <a:r>
              <a:rPr lang="en-US" sz="3999" dirty="0">
                <a:solidFill>
                  <a:srgbClr val="7A4C51"/>
                </a:solidFill>
                <a:latin typeface="Roboto Condensed"/>
              </a:rPr>
              <a:t> </a:t>
            </a:r>
            <a:r>
              <a:rPr lang="en-US" sz="3999" dirty="0" err="1">
                <a:solidFill>
                  <a:srgbClr val="7A4C51"/>
                </a:solidFill>
                <a:latin typeface="Roboto Condensed"/>
              </a:rPr>
              <a:t>thực</a:t>
            </a:r>
            <a:r>
              <a:rPr lang="en-US" sz="3999" dirty="0">
                <a:solidFill>
                  <a:srgbClr val="7A4C51"/>
                </a:solidFill>
                <a:latin typeface="Roboto Condensed"/>
              </a:rPr>
              <a:t>, </a:t>
            </a:r>
            <a:r>
              <a:rPr lang="en-US" sz="3999" dirty="0" err="1">
                <a:solidFill>
                  <a:srgbClr val="7A4C51"/>
                </a:solidFill>
                <a:latin typeface="Roboto Condensed"/>
              </a:rPr>
              <a:t>hấp</a:t>
            </a:r>
            <a:r>
              <a:rPr lang="en-US" sz="3999" dirty="0">
                <a:solidFill>
                  <a:srgbClr val="7A4C51"/>
                </a:solidFill>
                <a:latin typeface="Roboto Condensed"/>
              </a:rPr>
              <a:t> </a:t>
            </a:r>
            <a:r>
              <a:rPr lang="en-US" sz="3999" dirty="0" err="1">
                <a:solidFill>
                  <a:srgbClr val="7A4C51"/>
                </a:solidFill>
                <a:latin typeface="Roboto Condensed"/>
              </a:rPr>
              <a:t>dẫn</a:t>
            </a:r>
            <a:r>
              <a:rPr lang="en-US" sz="3999" dirty="0">
                <a:solidFill>
                  <a:srgbClr val="7A4C51"/>
                </a:solidFill>
                <a:latin typeface="Roboto Condensed"/>
              </a:rPr>
              <a:t> </a:t>
            </a:r>
            <a:r>
              <a:rPr lang="en-US" sz="3999" dirty="0" err="1">
                <a:solidFill>
                  <a:srgbClr val="7A4C51"/>
                </a:solidFill>
                <a:latin typeface="Roboto Condensed"/>
              </a:rPr>
              <a:t>hơn</a:t>
            </a:r>
            <a:r>
              <a:rPr lang="en-US" sz="3999" dirty="0">
                <a:solidFill>
                  <a:srgbClr val="7A4C51"/>
                </a:solidFill>
                <a:latin typeface="Roboto Condensed"/>
              </a:rPr>
              <a:t> </a:t>
            </a:r>
            <a:r>
              <a:rPr lang="en-US" sz="3999" dirty="0" err="1">
                <a:solidFill>
                  <a:srgbClr val="7A4C51"/>
                </a:solidFill>
                <a:latin typeface="Roboto Condensed"/>
              </a:rPr>
              <a:t>va</a:t>
            </a:r>
            <a:r>
              <a:rPr lang="en-US" sz="3999" dirty="0">
                <a:solidFill>
                  <a:srgbClr val="7A4C51"/>
                </a:solidFill>
                <a:latin typeface="Roboto Condensed"/>
              </a:rPr>
              <a:t>̀ </a:t>
            </a:r>
            <a:r>
              <a:rPr lang="en-US" sz="3999" dirty="0" err="1">
                <a:solidFill>
                  <a:srgbClr val="7A4C51"/>
                </a:solidFill>
                <a:latin typeface="Roboto Condensed"/>
              </a:rPr>
              <a:t>mang</a:t>
            </a:r>
            <a:r>
              <a:rPr lang="en-US" sz="3999" dirty="0">
                <a:solidFill>
                  <a:srgbClr val="7A4C51"/>
                </a:solidFill>
                <a:latin typeface="Roboto Condensed"/>
              </a:rPr>
              <a:t> </a:t>
            </a:r>
            <a:r>
              <a:rPr lang="en-US" sz="3999" dirty="0" err="1">
                <a:solidFill>
                  <a:srgbClr val="7A4C51"/>
                </a:solidFill>
                <a:latin typeface="Roboto Condensed"/>
              </a:rPr>
              <a:t>màu</a:t>
            </a:r>
            <a:r>
              <a:rPr lang="en-US" sz="3999" dirty="0">
                <a:solidFill>
                  <a:srgbClr val="7A4C51"/>
                </a:solidFill>
                <a:latin typeface="Roboto Condensed"/>
              </a:rPr>
              <a:t> </a:t>
            </a:r>
            <a:r>
              <a:rPr lang="en-US" sz="3999" dirty="0" err="1">
                <a:solidFill>
                  <a:srgbClr val="7A4C51"/>
                </a:solidFill>
                <a:latin typeface="Roboto Condensed"/>
              </a:rPr>
              <a:t>sắc</a:t>
            </a:r>
            <a:r>
              <a:rPr lang="en-US" sz="3999" dirty="0">
                <a:solidFill>
                  <a:srgbClr val="7A4C51"/>
                </a:solidFill>
                <a:latin typeface="Roboto Condensed"/>
              </a:rPr>
              <a:t> </a:t>
            </a:r>
            <a:r>
              <a:rPr lang="en-US" sz="3999" dirty="0" err="1">
                <a:solidFill>
                  <a:srgbClr val="7A4C51"/>
                </a:solidFill>
                <a:latin typeface="Roboto Condensed"/>
              </a:rPr>
              <a:t>của</a:t>
            </a:r>
            <a:r>
              <a:rPr lang="en-US" sz="3999" dirty="0">
                <a:solidFill>
                  <a:srgbClr val="7A4C51"/>
                </a:solidFill>
                <a:latin typeface="Roboto Condensed"/>
              </a:rPr>
              <a:t> </a:t>
            </a:r>
            <a:r>
              <a:rPr lang="en-US" sz="3999" dirty="0" err="1">
                <a:solidFill>
                  <a:srgbClr val="7A4C51"/>
                </a:solidFill>
                <a:latin typeface="Roboto Condensed"/>
              </a:rPr>
              <a:t>câu</a:t>
            </a:r>
            <a:r>
              <a:rPr lang="en-US" sz="3999" dirty="0">
                <a:solidFill>
                  <a:srgbClr val="7A4C51"/>
                </a:solidFill>
                <a:latin typeface="Roboto Condensed"/>
              </a:rPr>
              <a:t> </a:t>
            </a:r>
            <a:r>
              <a:rPr lang="en-US" sz="3999" dirty="0" err="1">
                <a:solidFill>
                  <a:srgbClr val="7A4C51"/>
                </a:solidFill>
                <a:latin typeface="Roboto Condensed"/>
              </a:rPr>
              <a:t>chuyện</a:t>
            </a:r>
            <a:r>
              <a:rPr lang="en-US" sz="3999" dirty="0">
                <a:solidFill>
                  <a:srgbClr val="7A4C51"/>
                </a:solidFill>
                <a:latin typeface="Roboto Condensed"/>
              </a:rPr>
              <a:t> </a:t>
            </a:r>
            <a:r>
              <a:rPr lang="en-US" sz="3999" dirty="0" err="1">
                <a:solidFill>
                  <a:srgbClr val="7A4C51"/>
                </a:solidFill>
                <a:latin typeface="Roboto Condensed"/>
              </a:rPr>
              <a:t>hơn</a:t>
            </a:r>
            <a:r>
              <a:rPr lang="en-US" sz="3999" dirty="0">
                <a:solidFill>
                  <a:srgbClr val="7A4C51"/>
                </a:solidFill>
                <a:latin typeface="Roboto Condensed"/>
              </a:rPr>
              <a:t>.</a:t>
            </a:r>
          </a:p>
          <a:p>
            <a:pPr algn="just">
              <a:lnSpc>
                <a:spcPts val="5599"/>
              </a:lnSpc>
            </a:pPr>
            <a:endParaRPr lang="en-US" sz="3999" dirty="0">
              <a:solidFill>
                <a:srgbClr val="7A4C51"/>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Freeform 5"/>
          <p:cNvSpPr/>
          <p:nvPr/>
        </p:nvSpPr>
        <p:spPr>
          <a:xfrm>
            <a:off x="7321847" y="1906844"/>
            <a:ext cx="10966153" cy="8705954"/>
          </a:xfrm>
          <a:custGeom>
            <a:avLst/>
            <a:gdLst/>
            <a:ahLst/>
            <a:cxnLst/>
            <a:rect l="l" t="t" r="r" b="b"/>
            <a:pathLst>
              <a:path w="10966153" h="8705954">
                <a:moveTo>
                  <a:pt x="0" y="0"/>
                </a:moveTo>
                <a:lnTo>
                  <a:pt x="10966153" y="0"/>
                </a:lnTo>
                <a:lnTo>
                  <a:pt x="10966153" y="8705954"/>
                </a:lnTo>
                <a:lnTo>
                  <a:pt x="0" y="8705954"/>
                </a:lnTo>
                <a:lnTo>
                  <a:pt x="0" y="0"/>
                </a:lnTo>
                <a:close/>
              </a:path>
            </a:pathLst>
          </a:custGeom>
          <a:blipFill>
            <a:blip r:embed="rId6"/>
            <a:stretch>
              <a:fillRect/>
            </a:stretch>
          </a:blipFill>
        </p:spPr>
      </p:sp>
      <p:sp>
        <p:nvSpPr>
          <p:cNvPr id="6" name="TextBox 6"/>
          <p:cNvSpPr txBox="1"/>
          <p:nvPr/>
        </p:nvSpPr>
        <p:spPr>
          <a:xfrm>
            <a:off x="2934629" y="3221398"/>
            <a:ext cx="11504659" cy="781050"/>
          </a:xfrm>
          <a:prstGeom prst="rect">
            <a:avLst/>
          </a:prstGeom>
        </p:spPr>
        <p:txBody>
          <a:bodyPr lIns="0" tIns="0" rIns="0" bIns="0" rtlCol="0" anchor="t">
            <a:spAutoFit/>
          </a:bodyPr>
          <a:lstStyle/>
          <a:p>
            <a:pPr algn="l">
              <a:lnSpc>
                <a:spcPts val="6299"/>
              </a:lnSpc>
            </a:pPr>
            <a:r>
              <a:rPr lang="en-US" sz="4500">
                <a:solidFill>
                  <a:srgbClr val="545454"/>
                </a:solidFill>
                <a:latin typeface="Roboto Condensed Bold"/>
              </a:rPr>
              <a:t>                      </a:t>
            </a:r>
            <a:r>
              <a:rPr lang="en-US" sz="4500">
                <a:solidFill>
                  <a:srgbClr val="528BD8"/>
                </a:solidFill>
                <a:latin typeface="Roboto Condensed Bold"/>
              </a:rPr>
              <a:t>  (3) Tìm hiểu phần 3</a:t>
            </a:r>
          </a:p>
        </p:txBody>
      </p:sp>
      <p:sp>
        <p:nvSpPr>
          <p:cNvPr id="7" name="TextBox 7"/>
          <p:cNvSpPr txBox="1"/>
          <p:nvPr/>
        </p:nvSpPr>
        <p:spPr>
          <a:xfrm>
            <a:off x="1400019" y="4231048"/>
            <a:ext cx="11843655" cy="6381750"/>
          </a:xfrm>
          <a:prstGeom prst="rect">
            <a:avLst/>
          </a:prstGeom>
        </p:spPr>
        <p:txBody>
          <a:bodyPr lIns="0" tIns="0" rIns="0" bIns="0" rtlCol="0" anchor="t">
            <a:spAutoFit/>
          </a:bodyPr>
          <a:lstStyle/>
          <a:p>
            <a:pPr marL="971550" lvl="1" indent="-485775" algn="just">
              <a:lnSpc>
                <a:spcPts val="6299"/>
              </a:lnSpc>
              <a:buFont typeface="Arial"/>
              <a:buChar char="•"/>
            </a:pPr>
            <a:r>
              <a:rPr lang="en-US" sz="4500" b="1" dirty="0" err="1">
                <a:solidFill>
                  <a:srgbClr val="000000"/>
                </a:solidFill>
                <a:latin typeface="Roboto Condensed"/>
              </a:rPr>
              <a:t>Phần</a:t>
            </a:r>
            <a:r>
              <a:rPr lang="en-US" sz="4500" b="1" dirty="0">
                <a:solidFill>
                  <a:srgbClr val="000000"/>
                </a:solidFill>
                <a:latin typeface="Roboto Condensed"/>
              </a:rPr>
              <a:t> 3 </a:t>
            </a:r>
            <a:r>
              <a:rPr lang="en-US" sz="4500" b="1" dirty="0" err="1">
                <a:solidFill>
                  <a:srgbClr val="000000"/>
                </a:solidFill>
                <a:latin typeface="Roboto Condensed"/>
              </a:rPr>
              <a:t>giới</a:t>
            </a:r>
            <a:r>
              <a:rPr lang="en-US" sz="4500" b="1" dirty="0">
                <a:solidFill>
                  <a:srgbClr val="000000"/>
                </a:solidFill>
                <a:latin typeface="Roboto Condensed"/>
              </a:rPr>
              <a:t> </a:t>
            </a:r>
            <a:r>
              <a:rPr lang="en-US" sz="4500" b="1" dirty="0" err="1">
                <a:solidFill>
                  <a:srgbClr val="000000"/>
                </a:solidFill>
                <a:latin typeface="Roboto Condensed"/>
              </a:rPr>
              <a:t>thiệu</a:t>
            </a:r>
            <a:r>
              <a:rPr lang="en-US" sz="4500" b="1" dirty="0">
                <a:solidFill>
                  <a:srgbClr val="000000"/>
                </a:solidFill>
                <a:latin typeface="Roboto Condensed"/>
              </a:rPr>
              <a:t> </a:t>
            </a:r>
            <a:r>
              <a:rPr lang="en-US" sz="4500" b="1" dirty="0" err="1">
                <a:solidFill>
                  <a:srgbClr val="000000"/>
                </a:solidFill>
                <a:latin typeface="Roboto Condensed"/>
              </a:rPr>
              <a:t>thông</a:t>
            </a:r>
            <a:r>
              <a:rPr lang="en-US" sz="4500" b="1" dirty="0">
                <a:solidFill>
                  <a:srgbClr val="000000"/>
                </a:solidFill>
                <a:latin typeface="Roboto Condensed"/>
              </a:rPr>
              <a:t> tin </a:t>
            </a:r>
            <a:r>
              <a:rPr lang="en-US" sz="4500" b="1" dirty="0" err="1">
                <a:solidFill>
                  <a:srgbClr val="000000"/>
                </a:solidFill>
                <a:latin typeface="Roboto Condensed"/>
              </a:rPr>
              <a:t>gi</a:t>
            </a:r>
            <a:r>
              <a:rPr lang="en-US" sz="4500" b="1" dirty="0">
                <a:solidFill>
                  <a:srgbClr val="000000"/>
                </a:solidFill>
                <a:latin typeface="Roboto Condensed"/>
              </a:rPr>
              <a:t>̀?</a:t>
            </a:r>
          </a:p>
          <a:p>
            <a:pPr marL="971550" lvl="1" indent="-485775" algn="just">
              <a:lnSpc>
                <a:spcPts val="6299"/>
              </a:lnSpc>
              <a:buFont typeface="Arial"/>
              <a:buChar char="•"/>
            </a:pPr>
            <a:r>
              <a:rPr lang="en-US" sz="4500" b="1" dirty="0" err="1">
                <a:solidFill>
                  <a:srgbClr val="000000"/>
                </a:solidFill>
                <a:latin typeface="Roboto Condensed"/>
              </a:rPr>
              <a:t>Tìm</a:t>
            </a:r>
            <a:r>
              <a:rPr lang="en-US" sz="4500" b="1" dirty="0">
                <a:solidFill>
                  <a:srgbClr val="000000"/>
                </a:solidFill>
                <a:latin typeface="Roboto Condensed"/>
              </a:rPr>
              <a:t> </a:t>
            </a:r>
            <a:r>
              <a:rPr lang="en-US" sz="4500" b="1" dirty="0" err="1">
                <a:solidFill>
                  <a:srgbClr val="000000"/>
                </a:solidFill>
                <a:latin typeface="Roboto Condensed"/>
              </a:rPr>
              <a:t>các</a:t>
            </a:r>
            <a:r>
              <a:rPr lang="en-US" sz="4500" b="1" dirty="0">
                <a:solidFill>
                  <a:srgbClr val="000000"/>
                </a:solidFill>
                <a:latin typeface="Roboto Condensed"/>
              </a:rPr>
              <a:t> chi </a:t>
            </a:r>
            <a:r>
              <a:rPr lang="en-US" sz="4500" b="1" dirty="0" err="1">
                <a:solidFill>
                  <a:srgbClr val="000000"/>
                </a:solidFill>
                <a:latin typeface="Roboto Condensed"/>
              </a:rPr>
              <a:t>tiết</a:t>
            </a:r>
            <a:r>
              <a:rPr lang="en-US" sz="4500" b="1" dirty="0">
                <a:solidFill>
                  <a:srgbClr val="000000"/>
                </a:solidFill>
                <a:latin typeface="Roboto Condensed"/>
              </a:rPr>
              <a:t> </a:t>
            </a:r>
            <a:r>
              <a:rPr lang="en-US" sz="4500" b="1" dirty="0" err="1">
                <a:solidFill>
                  <a:srgbClr val="000000"/>
                </a:solidFill>
                <a:latin typeface="Roboto Condensed"/>
              </a:rPr>
              <a:t>thê</a:t>
            </a:r>
            <a:r>
              <a:rPr lang="en-US" sz="4500" b="1" dirty="0">
                <a:solidFill>
                  <a:srgbClr val="000000"/>
                </a:solidFill>
                <a:latin typeface="Roboto Condensed"/>
              </a:rPr>
              <a:t>̉ </a:t>
            </a:r>
            <a:r>
              <a:rPr lang="en-US" sz="4500" b="1" dirty="0" err="1">
                <a:solidFill>
                  <a:srgbClr val="000000"/>
                </a:solidFill>
                <a:latin typeface="Roboto Condensed"/>
              </a:rPr>
              <a:t>hiện</a:t>
            </a:r>
            <a:r>
              <a:rPr lang="en-US" sz="4500" b="1" dirty="0">
                <a:solidFill>
                  <a:srgbClr val="000000"/>
                </a:solidFill>
                <a:latin typeface="Roboto Condensed"/>
              </a:rPr>
              <a:t> </a:t>
            </a:r>
            <a:r>
              <a:rPr lang="en-US" sz="4500" b="1" dirty="0" err="1">
                <a:solidFill>
                  <a:srgbClr val="000000"/>
                </a:solidFill>
                <a:latin typeface="Roboto Condensed"/>
              </a:rPr>
              <a:t>thông</a:t>
            </a:r>
            <a:r>
              <a:rPr lang="en-US" sz="4500" b="1" dirty="0">
                <a:solidFill>
                  <a:srgbClr val="000000"/>
                </a:solidFill>
                <a:latin typeface="Roboto Condensed"/>
              </a:rPr>
              <a:t> tin </a:t>
            </a:r>
            <a:r>
              <a:rPr lang="en-US" sz="4500" b="1" dirty="0" err="1">
                <a:solidFill>
                  <a:srgbClr val="000000"/>
                </a:solidFill>
                <a:latin typeface="Roboto Condensed"/>
              </a:rPr>
              <a:t>đo</a:t>
            </a:r>
            <a:r>
              <a:rPr lang="en-US" sz="4500" b="1" dirty="0">
                <a:solidFill>
                  <a:srgbClr val="000000"/>
                </a:solidFill>
                <a:latin typeface="Roboto Condensed"/>
              </a:rPr>
              <a:t>́. </a:t>
            </a:r>
            <a:r>
              <a:rPr lang="en-US" sz="4500" b="1" dirty="0" err="1">
                <a:solidFill>
                  <a:srgbClr val="000000"/>
                </a:solidFill>
                <a:latin typeface="Roboto Condensed"/>
              </a:rPr>
              <a:t>Nêu</a:t>
            </a:r>
            <a:r>
              <a:rPr lang="en-US" sz="4500" b="1" dirty="0">
                <a:solidFill>
                  <a:srgbClr val="000000"/>
                </a:solidFill>
                <a:latin typeface="Roboto Condensed"/>
              </a:rPr>
              <a:t> </a:t>
            </a:r>
            <a:r>
              <a:rPr lang="en-US" sz="4500" b="1" dirty="0" err="1">
                <a:solidFill>
                  <a:srgbClr val="000000"/>
                </a:solidFill>
                <a:latin typeface="Roboto Condensed"/>
              </a:rPr>
              <a:t>vai</a:t>
            </a:r>
            <a:r>
              <a:rPr lang="en-US" sz="4500" b="1" dirty="0">
                <a:solidFill>
                  <a:srgbClr val="000000"/>
                </a:solidFill>
                <a:latin typeface="Roboto Condensed"/>
              </a:rPr>
              <a:t> </a:t>
            </a:r>
            <a:r>
              <a:rPr lang="en-US" sz="4500" b="1" dirty="0" err="1">
                <a:solidFill>
                  <a:srgbClr val="000000"/>
                </a:solidFill>
                <a:latin typeface="Roboto Condensed"/>
              </a:rPr>
              <a:t>tro</a:t>
            </a:r>
            <a:r>
              <a:rPr lang="en-US" sz="4500" b="1" dirty="0">
                <a:solidFill>
                  <a:srgbClr val="000000"/>
                </a:solidFill>
                <a:latin typeface="Roboto Condensed"/>
              </a:rPr>
              <a:t>̀ </a:t>
            </a:r>
            <a:r>
              <a:rPr lang="en-US" sz="4500" b="1" dirty="0" err="1">
                <a:solidFill>
                  <a:srgbClr val="000000"/>
                </a:solidFill>
                <a:latin typeface="Roboto Condensed"/>
              </a:rPr>
              <a:t>của</a:t>
            </a:r>
            <a:r>
              <a:rPr lang="en-US" sz="4500" b="1" dirty="0">
                <a:solidFill>
                  <a:srgbClr val="000000"/>
                </a:solidFill>
                <a:latin typeface="Roboto Condensed"/>
              </a:rPr>
              <a:t> </a:t>
            </a:r>
            <a:r>
              <a:rPr lang="en-US" sz="4500" b="1" dirty="0" err="1">
                <a:solidFill>
                  <a:srgbClr val="000000"/>
                </a:solidFill>
                <a:latin typeface="Roboto Condensed"/>
              </a:rPr>
              <a:t>các</a:t>
            </a:r>
            <a:r>
              <a:rPr lang="en-US" sz="4500" b="1" dirty="0">
                <a:solidFill>
                  <a:srgbClr val="000000"/>
                </a:solidFill>
                <a:latin typeface="Roboto Condensed"/>
              </a:rPr>
              <a:t> chi </a:t>
            </a:r>
            <a:r>
              <a:rPr lang="en-US" sz="4500" b="1" dirty="0" err="1">
                <a:solidFill>
                  <a:srgbClr val="000000"/>
                </a:solidFill>
                <a:latin typeface="Roboto Condensed"/>
              </a:rPr>
              <a:t>tiết</a:t>
            </a:r>
            <a:r>
              <a:rPr lang="en-US" sz="4500" b="1" dirty="0">
                <a:solidFill>
                  <a:srgbClr val="000000"/>
                </a:solidFill>
                <a:latin typeface="Roboto Condensed"/>
              </a:rPr>
              <a:t> </a:t>
            </a:r>
            <a:r>
              <a:rPr lang="en-US" sz="4500" b="1" dirty="0" err="1">
                <a:solidFill>
                  <a:srgbClr val="000000"/>
                </a:solidFill>
                <a:latin typeface="Roboto Condensed"/>
              </a:rPr>
              <a:t>trong</a:t>
            </a:r>
            <a:r>
              <a:rPr lang="en-US" sz="4500" b="1" dirty="0">
                <a:solidFill>
                  <a:srgbClr val="000000"/>
                </a:solidFill>
                <a:latin typeface="Roboto Condensed"/>
              </a:rPr>
              <a:t> </a:t>
            </a:r>
            <a:r>
              <a:rPr lang="en-US" sz="4500" b="1" dirty="0" err="1">
                <a:solidFill>
                  <a:srgbClr val="000000"/>
                </a:solidFill>
                <a:latin typeface="Roboto Condensed"/>
              </a:rPr>
              <a:t>việc</a:t>
            </a:r>
            <a:r>
              <a:rPr lang="en-US" sz="4500" b="1" dirty="0">
                <a:solidFill>
                  <a:srgbClr val="000000"/>
                </a:solidFill>
                <a:latin typeface="Roboto Condensed"/>
              </a:rPr>
              <a:t> </a:t>
            </a:r>
            <a:r>
              <a:rPr lang="en-US" sz="4500" b="1" dirty="0" err="1">
                <a:solidFill>
                  <a:srgbClr val="000000"/>
                </a:solidFill>
                <a:latin typeface="Roboto Condensed"/>
              </a:rPr>
              <a:t>thê</a:t>
            </a:r>
            <a:r>
              <a:rPr lang="en-US" sz="4500" b="1" dirty="0">
                <a:solidFill>
                  <a:srgbClr val="000000"/>
                </a:solidFill>
                <a:latin typeface="Roboto Condensed"/>
              </a:rPr>
              <a:t>̉ </a:t>
            </a:r>
            <a:r>
              <a:rPr lang="en-US" sz="4500" b="1" dirty="0" err="1">
                <a:solidFill>
                  <a:srgbClr val="000000"/>
                </a:solidFill>
                <a:latin typeface="Roboto Condensed"/>
              </a:rPr>
              <a:t>hiện</a:t>
            </a:r>
            <a:r>
              <a:rPr lang="en-US" sz="4500" b="1" dirty="0">
                <a:solidFill>
                  <a:srgbClr val="000000"/>
                </a:solidFill>
                <a:latin typeface="Roboto Condensed"/>
              </a:rPr>
              <a:t> </a:t>
            </a:r>
            <a:r>
              <a:rPr lang="en-US" sz="4500" b="1" dirty="0" err="1">
                <a:solidFill>
                  <a:srgbClr val="000000"/>
                </a:solidFill>
                <a:latin typeface="Roboto Condensed"/>
              </a:rPr>
              <a:t>thông</a:t>
            </a:r>
            <a:r>
              <a:rPr lang="en-US" sz="4500" b="1" dirty="0">
                <a:solidFill>
                  <a:srgbClr val="000000"/>
                </a:solidFill>
                <a:latin typeface="Roboto Condensed"/>
              </a:rPr>
              <a:t> tin.</a:t>
            </a:r>
          </a:p>
          <a:p>
            <a:pPr marL="971550" lvl="1" indent="-485775" algn="just">
              <a:lnSpc>
                <a:spcPts val="6299"/>
              </a:lnSpc>
              <a:buFont typeface="Arial"/>
              <a:buChar char="•"/>
            </a:pPr>
            <a:r>
              <a:rPr lang="en-US" sz="4500" dirty="0">
                <a:solidFill>
                  <a:srgbClr val="000000"/>
                </a:solidFill>
                <a:latin typeface="Roboto Condensed"/>
              </a:rPr>
              <a:t>HS </a:t>
            </a:r>
            <a:r>
              <a:rPr lang="en-US" sz="4500" dirty="0" err="1">
                <a:solidFill>
                  <a:srgbClr val="000000"/>
                </a:solidFill>
                <a:latin typeface="Roboto Condensed"/>
              </a:rPr>
              <a:t>thực</a:t>
            </a:r>
            <a:r>
              <a:rPr lang="en-US" sz="4500" dirty="0">
                <a:solidFill>
                  <a:srgbClr val="000000"/>
                </a:solidFill>
                <a:latin typeface="Roboto Condensed"/>
              </a:rPr>
              <a:t> </a:t>
            </a:r>
            <a:r>
              <a:rPr lang="en-US" sz="4500" dirty="0" err="1">
                <a:solidFill>
                  <a:srgbClr val="000000"/>
                </a:solidFill>
                <a:latin typeface="Roboto Condensed"/>
              </a:rPr>
              <a:t>hiện</a:t>
            </a:r>
            <a:r>
              <a:rPr lang="en-US" sz="4500" dirty="0">
                <a:solidFill>
                  <a:srgbClr val="000000"/>
                </a:solidFill>
                <a:latin typeface="Roboto Condensed"/>
              </a:rPr>
              <a:t> cá </a:t>
            </a:r>
            <a:r>
              <a:rPr lang="en-US" sz="4500" dirty="0" err="1">
                <a:solidFill>
                  <a:srgbClr val="000000"/>
                </a:solidFill>
                <a:latin typeface="Roboto Condensed"/>
              </a:rPr>
              <a:t>nhân</a:t>
            </a:r>
            <a:r>
              <a:rPr lang="en-US" sz="4500" dirty="0">
                <a:solidFill>
                  <a:srgbClr val="000000"/>
                </a:solidFill>
                <a:latin typeface="Roboto Condensed"/>
              </a:rPr>
              <a:t>.</a:t>
            </a:r>
          </a:p>
          <a:p>
            <a:pPr marL="971550" lvl="1" indent="-485775" algn="just">
              <a:lnSpc>
                <a:spcPts val="6299"/>
              </a:lnSpc>
              <a:buFont typeface="Arial"/>
              <a:buChar char="•"/>
            </a:pPr>
            <a:r>
              <a:rPr lang="en-US" sz="4500" dirty="0" err="1">
                <a:solidFill>
                  <a:srgbClr val="000000"/>
                </a:solidFill>
                <a:latin typeface="Roboto Condensed"/>
              </a:rPr>
              <a:t>Thời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5 </a:t>
            </a:r>
            <a:r>
              <a:rPr lang="en-US" sz="4500" dirty="0" err="1">
                <a:solidFill>
                  <a:srgbClr val="000000"/>
                </a:solidFill>
                <a:latin typeface="Roboto Condensed"/>
              </a:rPr>
              <a:t>phút</a:t>
            </a:r>
            <a:r>
              <a:rPr lang="en-US" sz="4500" dirty="0">
                <a:solidFill>
                  <a:srgbClr val="000000"/>
                </a:solidFill>
                <a:latin typeface="Roboto Condensed"/>
              </a:rPr>
              <a:t>.</a:t>
            </a:r>
          </a:p>
          <a:p>
            <a:pPr marL="971550" lvl="1" indent="-485775" algn="just">
              <a:lnSpc>
                <a:spcPts val="6299"/>
              </a:lnSpc>
              <a:buFont typeface="Arial"/>
              <a:buChar char="•"/>
            </a:pPr>
            <a:r>
              <a:rPr lang="en-US" sz="4500" dirty="0">
                <a:solidFill>
                  <a:srgbClr val="000000"/>
                </a:solidFill>
                <a:latin typeface="Roboto Condensed"/>
              </a:rPr>
              <a:t>GV </a:t>
            </a:r>
            <a:r>
              <a:rPr lang="en-US" sz="4500" dirty="0" err="1">
                <a:solidFill>
                  <a:srgbClr val="000000"/>
                </a:solidFill>
                <a:latin typeface="Roboto Condensed"/>
              </a:rPr>
              <a:t>gọi</a:t>
            </a:r>
            <a:r>
              <a:rPr lang="en-US" sz="4500" dirty="0">
                <a:solidFill>
                  <a:srgbClr val="000000"/>
                </a:solidFill>
                <a:latin typeface="Roboto Condensed"/>
              </a:rPr>
              <a:t> 1 HS </a:t>
            </a:r>
            <a:r>
              <a:rPr lang="en-US" sz="4500" dirty="0" err="1">
                <a:solidFill>
                  <a:srgbClr val="000000"/>
                </a:solidFill>
                <a:latin typeface="Roboto Condensed"/>
              </a:rPr>
              <a:t>trình</a:t>
            </a:r>
            <a:r>
              <a:rPr lang="en-US" sz="4500" dirty="0">
                <a:solidFill>
                  <a:srgbClr val="000000"/>
                </a:solidFill>
                <a:latin typeface="Roboto Condensed"/>
              </a:rPr>
              <a:t> </a:t>
            </a:r>
            <a:r>
              <a:rPr lang="en-US" sz="4500" dirty="0" err="1">
                <a:solidFill>
                  <a:srgbClr val="000000"/>
                </a:solidFill>
                <a:latin typeface="Roboto Condensed"/>
              </a:rPr>
              <a:t>bày</a:t>
            </a:r>
            <a:r>
              <a:rPr lang="en-US" sz="4500" dirty="0">
                <a:solidFill>
                  <a:srgbClr val="000000"/>
                </a:solidFill>
                <a:latin typeface="Roboto Condensed"/>
              </a:rPr>
              <a:t> (</a:t>
            </a:r>
            <a:r>
              <a:rPr lang="en-US" sz="4500" dirty="0" err="1">
                <a:solidFill>
                  <a:srgbClr val="000000"/>
                </a:solidFill>
                <a:latin typeface="Roboto Condensed"/>
              </a:rPr>
              <a:t>thời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3 </a:t>
            </a:r>
            <a:r>
              <a:rPr lang="en-US" sz="4500" dirty="0" err="1">
                <a:solidFill>
                  <a:srgbClr val="000000"/>
                </a:solidFill>
                <a:latin typeface="Roboto Condensed"/>
              </a:rPr>
              <a:t>phút</a:t>
            </a:r>
            <a:r>
              <a:rPr lang="en-US" sz="4500" dirty="0">
                <a:solidFill>
                  <a:srgbClr val="000000"/>
                </a:solidFill>
                <a:latin typeface="Roboto Condensed"/>
              </a:rPr>
              <a:t>).  </a:t>
            </a:r>
          </a:p>
          <a:p>
            <a:pPr marL="971550" lvl="1" indent="-485775" algn="just">
              <a:lnSpc>
                <a:spcPts val="6299"/>
              </a:lnSpc>
              <a:buFont typeface="Arial"/>
              <a:buChar char="•"/>
            </a:pPr>
            <a:r>
              <a:rPr lang="en-US" sz="4500" dirty="0" err="1">
                <a:solidFill>
                  <a:srgbClr val="000000"/>
                </a:solidFill>
                <a:latin typeface="Roboto Condensed"/>
              </a:rPr>
              <a:t>Các</a:t>
            </a:r>
            <a:r>
              <a:rPr lang="en-US" sz="4500" dirty="0">
                <a:solidFill>
                  <a:srgbClr val="000000"/>
                </a:solidFill>
                <a:latin typeface="Roboto Condensed"/>
              </a:rPr>
              <a:t> HS </a:t>
            </a:r>
            <a:r>
              <a:rPr lang="en-US" sz="4500" dirty="0" err="1">
                <a:solidFill>
                  <a:srgbClr val="000000"/>
                </a:solidFill>
                <a:latin typeface="Roboto Condensed"/>
              </a:rPr>
              <a:t>khác</a:t>
            </a:r>
            <a:r>
              <a:rPr lang="en-US" sz="4500" dirty="0">
                <a:solidFill>
                  <a:srgbClr val="000000"/>
                </a:solidFill>
                <a:latin typeface="Roboto Condensed"/>
              </a:rPr>
              <a:t> </a:t>
            </a:r>
            <a:r>
              <a:rPr lang="en-US" sz="4500" dirty="0" err="1">
                <a:solidFill>
                  <a:srgbClr val="000000"/>
                </a:solidFill>
                <a:latin typeface="Roboto Condensed"/>
              </a:rPr>
              <a:t>lắng</a:t>
            </a:r>
            <a:r>
              <a:rPr lang="en-US" sz="4500" dirty="0">
                <a:solidFill>
                  <a:srgbClr val="000000"/>
                </a:solidFill>
                <a:latin typeface="Roboto Condensed"/>
              </a:rPr>
              <a:t> </a:t>
            </a:r>
            <a:r>
              <a:rPr lang="en-US" sz="4500" dirty="0" err="1">
                <a:solidFill>
                  <a:srgbClr val="000000"/>
                </a:solidFill>
                <a:latin typeface="Roboto Condensed"/>
              </a:rPr>
              <a:t>nghe</a:t>
            </a:r>
            <a:r>
              <a:rPr lang="en-US" sz="4500" dirty="0">
                <a:solidFill>
                  <a:srgbClr val="000000"/>
                </a:solidFill>
                <a:latin typeface="Roboto Condensed"/>
              </a:rPr>
              <a:t> </a:t>
            </a:r>
            <a:r>
              <a:rPr lang="en-US" sz="4500" dirty="0" err="1">
                <a:solidFill>
                  <a:srgbClr val="000000"/>
                </a:solidFill>
                <a:latin typeface="Roboto Condensed"/>
              </a:rPr>
              <a:t>và</a:t>
            </a:r>
            <a:r>
              <a:rPr lang="en-US" sz="4500" dirty="0">
                <a:solidFill>
                  <a:srgbClr val="000000"/>
                </a:solidFill>
                <a:latin typeface="Roboto Condensed"/>
              </a:rPr>
              <a:t> </a:t>
            </a:r>
            <a:r>
              <a:rPr lang="en-US" sz="4500" dirty="0" err="1">
                <a:solidFill>
                  <a:srgbClr val="000000"/>
                </a:solidFill>
                <a:latin typeface="Roboto Condensed"/>
              </a:rPr>
              <a:t>nhận</a:t>
            </a:r>
            <a:r>
              <a:rPr lang="en-US" sz="4500" dirty="0">
                <a:solidFill>
                  <a:srgbClr val="000000"/>
                </a:solidFill>
                <a:latin typeface="Roboto Condensed"/>
              </a:rPr>
              <a:t> </a:t>
            </a:r>
            <a:r>
              <a:rPr lang="en-US" sz="4500" dirty="0" err="1">
                <a:solidFill>
                  <a:srgbClr val="000000"/>
                </a:solidFill>
                <a:latin typeface="Roboto Condensed"/>
              </a:rPr>
              <a:t>xét</a:t>
            </a:r>
            <a:r>
              <a:rPr lang="en-US" sz="4500" dirty="0">
                <a:solidFill>
                  <a:srgbClr val="000000"/>
                </a:solidFill>
                <a:latin typeface="Roboto Condensed"/>
              </a:rPr>
              <a:t>, </a:t>
            </a:r>
            <a:r>
              <a:rPr lang="en-US" sz="4500" dirty="0" err="1">
                <a:solidFill>
                  <a:srgbClr val="000000"/>
                </a:solidFill>
                <a:latin typeface="Roboto Condensed"/>
              </a:rPr>
              <a:t>bô</a:t>
            </a:r>
            <a:r>
              <a:rPr lang="en-US" sz="4500" dirty="0">
                <a:solidFill>
                  <a:srgbClr val="000000"/>
                </a:solidFill>
                <a:latin typeface="Roboto Condensed"/>
              </a:rPr>
              <a:t>̉ sung.</a:t>
            </a:r>
          </a:p>
          <a:p>
            <a:pPr algn="just">
              <a:lnSpc>
                <a:spcPts val="6299"/>
              </a:lnSpc>
            </a:pPr>
            <a:endParaRPr lang="en-US" sz="4500" dirty="0">
              <a:solidFill>
                <a:srgbClr val="000000"/>
              </a:solidFill>
              <a:latin typeface="Roboto Condensed"/>
            </a:endParaRPr>
          </a:p>
        </p:txBody>
      </p:sp>
      <p:sp>
        <p:nvSpPr>
          <p:cNvPr id="8" name="TextBox 8"/>
          <p:cNvSpPr txBox="1"/>
          <p:nvPr/>
        </p:nvSpPr>
        <p:spPr>
          <a:xfrm>
            <a:off x="1767617" y="133284"/>
            <a:ext cx="12479921" cy="950901"/>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smtClean="0">
                <a:solidFill>
                  <a:srgbClr val="528BD8"/>
                </a:solidFill>
                <a:latin typeface="Fraunces Bold"/>
              </a:rPr>
              <a:t>3.2 KHÁM PHÁ </a:t>
            </a:r>
            <a:r>
              <a:rPr lang="en-US" sz="5709" spc="114" dirty="0">
                <a:solidFill>
                  <a:srgbClr val="528BD8"/>
                </a:solidFill>
                <a:latin typeface="Fraunces Bold"/>
              </a:rPr>
              <a:t>VĂN </a:t>
            </a:r>
            <a:r>
              <a:rPr lang="en-US" sz="5709" spc="114" dirty="0" smtClean="0">
                <a:solidFill>
                  <a:srgbClr val="528BD8"/>
                </a:solidFill>
                <a:latin typeface="Fraunces Bold"/>
              </a:rPr>
              <a:t>BẢN</a:t>
            </a:r>
            <a:endParaRPr lang="en-US" sz="5709" spc="114" dirty="0">
              <a:solidFill>
                <a:srgbClr val="528BD8"/>
              </a:solidFill>
              <a:latin typeface="Fraunces Bold"/>
            </a:endParaRPr>
          </a:p>
        </p:txBody>
      </p:sp>
      <p:sp>
        <p:nvSpPr>
          <p:cNvPr id="9" name="TextBox 9"/>
          <p:cNvSpPr txBox="1"/>
          <p:nvPr/>
        </p:nvSpPr>
        <p:spPr>
          <a:xfrm>
            <a:off x="812418" y="1192902"/>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barn(inVertical)">
                                      <p:cBhvr>
                                        <p:cTn id="21" dur="500"/>
                                        <p:tgtEl>
                                          <p:spTgt spid="7">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barn(inVertical)">
                                      <p:cBhvr>
                                        <p:cTn id="2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2882690" cy="1542239"/>
          </a:xfrm>
          <a:custGeom>
            <a:avLst/>
            <a:gdLst/>
            <a:ahLst/>
            <a:cxnLst/>
            <a:rect l="l" t="t" r="r" b="b"/>
            <a:pathLst>
              <a:path w="2882690" h="1542239">
                <a:moveTo>
                  <a:pt x="0" y="0"/>
                </a:moveTo>
                <a:lnTo>
                  <a:pt x="2882690" y="0"/>
                </a:lnTo>
                <a:lnTo>
                  <a:pt x="2882690" y="1542239"/>
                </a:lnTo>
                <a:lnTo>
                  <a:pt x="0" y="15422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727002" y="-49360"/>
            <a:ext cx="1532298" cy="2117076"/>
          </a:xfrm>
          <a:custGeom>
            <a:avLst/>
            <a:gdLst/>
            <a:ahLst/>
            <a:cxnLst/>
            <a:rect l="l" t="t" r="r" b="b"/>
            <a:pathLst>
              <a:path w="1532298" h="2117076">
                <a:moveTo>
                  <a:pt x="0" y="0"/>
                </a:moveTo>
                <a:lnTo>
                  <a:pt x="1532298" y="0"/>
                </a:lnTo>
                <a:lnTo>
                  <a:pt x="1532298" y="2117077"/>
                </a:lnTo>
                <a:lnTo>
                  <a:pt x="0" y="2117077"/>
                </a:lnTo>
                <a:lnTo>
                  <a:pt x="0" y="0"/>
                </a:lnTo>
                <a:close/>
              </a:path>
            </a:pathLst>
          </a:custGeom>
          <a:blipFill>
            <a:blip r:embed="rId5"/>
            <a:stretch>
              <a:fillRect t="-1977" b="-1977"/>
            </a:stretch>
          </a:blipFill>
        </p:spPr>
      </p:sp>
      <p:sp>
        <p:nvSpPr>
          <p:cNvPr id="5" name="TextBox 5"/>
          <p:cNvSpPr txBox="1"/>
          <p:nvPr/>
        </p:nvSpPr>
        <p:spPr>
          <a:xfrm>
            <a:off x="2268536" y="3354637"/>
            <a:ext cx="13025949" cy="5585460"/>
          </a:xfrm>
          <a:prstGeom prst="rect">
            <a:avLst/>
          </a:prstGeom>
        </p:spPr>
        <p:txBody>
          <a:bodyPr lIns="0" tIns="0" rIns="0" bIns="0" rtlCol="0" anchor="t">
            <a:spAutoFit/>
          </a:bodyPr>
          <a:lstStyle/>
          <a:p>
            <a:pPr marL="971550" lvl="1" indent="-485775" algn="just">
              <a:lnSpc>
                <a:spcPts val="6345"/>
              </a:lnSpc>
              <a:buFont typeface="Arial"/>
              <a:buChar char="•"/>
            </a:pPr>
            <a:r>
              <a:rPr lang="en-US" sz="4500" dirty="0" err="1">
                <a:solidFill>
                  <a:srgbClr val="000000"/>
                </a:solidFill>
                <a:latin typeface="Roboto Condensed Italics"/>
              </a:rPr>
              <a:t>Cốt</a:t>
            </a:r>
            <a:r>
              <a:rPr lang="en-US" sz="4500" dirty="0">
                <a:solidFill>
                  <a:srgbClr val="000000"/>
                </a:solidFill>
                <a:latin typeface="Roboto Condensed Italics"/>
              </a:rPr>
              <a:t> </a:t>
            </a:r>
            <a:r>
              <a:rPr lang="en-US" sz="4500" dirty="0" err="1">
                <a:solidFill>
                  <a:srgbClr val="000000"/>
                </a:solidFill>
                <a:latin typeface="Roboto Condensed Italics"/>
              </a:rPr>
              <a:t>truyện</a:t>
            </a:r>
            <a:r>
              <a:rPr lang="en-US" sz="4500" dirty="0">
                <a:solidFill>
                  <a:srgbClr val="000000"/>
                </a:solidFill>
                <a:latin typeface="Roboto Condensed Italics"/>
              </a:rPr>
              <a:t> </a:t>
            </a:r>
            <a:r>
              <a:rPr lang="en-US" sz="4500" dirty="0" err="1">
                <a:solidFill>
                  <a:srgbClr val="000000"/>
                </a:solidFill>
                <a:latin typeface="Roboto Condensed Italics"/>
              </a:rPr>
              <a:t>chặt</a:t>
            </a:r>
            <a:r>
              <a:rPr lang="en-US" sz="4500" dirty="0">
                <a:solidFill>
                  <a:srgbClr val="000000"/>
                </a:solidFill>
                <a:latin typeface="Roboto Condensed Italics"/>
              </a:rPr>
              <a:t> </a:t>
            </a:r>
            <a:r>
              <a:rPr lang="en-US" sz="4500" dirty="0" err="1">
                <a:solidFill>
                  <a:srgbClr val="000000"/>
                </a:solidFill>
                <a:latin typeface="Roboto Condensed Italics"/>
              </a:rPr>
              <a:t>che</a:t>
            </a:r>
            <a:r>
              <a:rPr lang="en-US" sz="4500" dirty="0">
                <a:solidFill>
                  <a:srgbClr val="000000"/>
                </a:solidFill>
                <a:latin typeface="Roboto Condensed Italics"/>
              </a:rPr>
              <a:t>̃, </a:t>
            </a:r>
            <a:r>
              <a:rPr lang="en-US" sz="4500" dirty="0" err="1">
                <a:solidFill>
                  <a:srgbClr val="000000"/>
                </a:solidFill>
                <a:latin typeface="Roboto Condensed Italics"/>
              </a:rPr>
              <a:t>hấp</a:t>
            </a:r>
            <a:r>
              <a:rPr lang="en-US" sz="4500" dirty="0">
                <a:solidFill>
                  <a:srgbClr val="000000"/>
                </a:solidFill>
                <a:latin typeface="Roboto Condensed Italics"/>
              </a:rPr>
              <a:t> </a:t>
            </a:r>
            <a:r>
              <a:rPr lang="en-US" sz="4500" dirty="0" err="1">
                <a:solidFill>
                  <a:srgbClr val="000000"/>
                </a:solidFill>
                <a:latin typeface="Roboto Condensed Italics"/>
              </a:rPr>
              <a:t>dẫn</a:t>
            </a:r>
            <a:r>
              <a:rPr lang="en-US" sz="4500" dirty="0">
                <a:solidFill>
                  <a:srgbClr val="000000"/>
                </a:solidFill>
                <a:latin typeface="Roboto Condensed Italics"/>
              </a:rPr>
              <a:t>.</a:t>
            </a:r>
          </a:p>
          <a:p>
            <a:pPr marL="971550" lvl="1" indent="-485775" algn="just">
              <a:lnSpc>
                <a:spcPts val="6345"/>
              </a:lnSpc>
              <a:buFont typeface="Arial"/>
              <a:buChar char="•"/>
            </a:pPr>
            <a:r>
              <a:rPr lang="en-US" sz="4500" dirty="0" err="1">
                <a:solidFill>
                  <a:srgbClr val="000000"/>
                </a:solidFill>
                <a:latin typeface="Roboto Condensed Italics"/>
              </a:rPr>
              <a:t>Sư</a:t>
            </a:r>
            <a:r>
              <a:rPr lang="en-US" sz="4500" dirty="0">
                <a:solidFill>
                  <a:srgbClr val="000000"/>
                </a:solidFill>
                <a:latin typeface="Roboto Condensed Italics"/>
              </a:rPr>
              <a:t>̣ </a:t>
            </a:r>
            <a:r>
              <a:rPr lang="en-US" sz="4500" dirty="0" err="1">
                <a:solidFill>
                  <a:srgbClr val="000000"/>
                </a:solidFill>
                <a:latin typeface="Roboto Condensed Italics"/>
              </a:rPr>
              <a:t>kiện</a:t>
            </a:r>
            <a:r>
              <a:rPr lang="en-US" sz="4500" dirty="0">
                <a:solidFill>
                  <a:srgbClr val="000000"/>
                </a:solidFill>
                <a:latin typeface="Roboto Condensed Italics"/>
              </a:rPr>
              <a:t>, chi </a:t>
            </a:r>
            <a:r>
              <a:rPr lang="en-US" sz="4500" dirty="0" err="1">
                <a:solidFill>
                  <a:srgbClr val="000000"/>
                </a:solidFill>
                <a:latin typeface="Roboto Condensed Italics"/>
              </a:rPr>
              <a:t>tiết</a:t>
            </a:r>
            <a:r>
              <a:rPr lang="en-US" sz="4500" dirty="0">
                <a:solidFill>
                  <a:srgbClr val="000000"/>
                </a:solidFill>
                <a:latin typeface="Roboto Condensed Italics"/>
              </a:rPr>
              <a:t> </a:t>
            </a:r>
            <a:r>
              <a:rPr lang="en-US" sz="4500" dirty="0" err="1">
                <a:solidFill>
                  <a:srgbClr val="000000"/>
                </a:solidFill>
                <a:latin typeface="Roboto Condensed Italics"/>
              </a:rPr>
              <a:t>đặc</a:t>
            </a:r>
            <a:r>
              <a:rPr lang="en-US" sz="4500" dirty="0">
                <a:solidFill>
                  <a:srgbClr val="000000"/>
                </a:solidFill>
                <a:latin typeface="Roboto Condensed Italics"/>
              </a:rPr>
              <a:t> </a:t>
            </a:r>
            <a:r>
              <a:rPr lang="en-US" sz="4500" dirty="0" err="1">
                <a:solidFill>
                  <a:srgbClr val="000000"/>
                </a:solidFill>
                <a:latin typeface="Roboto Condensed Italics"/>
              </a:rPr>
              <a:t>sắc</a:t>
            </a:r>
            <a:r>
              <a:rPr lang="en-US" sz="4500" dirty="0">
                <a:solidFill>
                  <a:srgbClr val="000000"/>
                </a:solidFill>
                <a:latin typeface="Roboto Condensed Italics"/>
              </a:rPr>
              <a:t>, </a:t>
            </a:r>
            <a:r>
              <a:rPr lang="en-US" sz="4500" dirty="0" err="1">
                <a:solidFill>
                  <a:srgbClr val="000000"/>
                </a:solidFill>
                <a:latin typeface="Roboto Condensed Italics"/>
              </a:rPr>
              <a:t>ấn</a:t>
            </a:r>
            <a:r>
              <a:rPr lang="en-US" sz="4500" dirty="0">
                <a:solidFill>
                  <a:srgbClr val="000000"/>
                </a:solidFill>
                <a:latin typeface="Roboto Condensed Italics"/>
              </a:rPr>
              <a:t> </a:t>
            </a:r>
            <a:r>
              <a:rPr lang="en-US" sz="4500" dirty="0" err="1">
                <a:solidFill>
                  <a:srgbClr val="000000"/>
                </a:solidFill>
                <a:latin typeface="Roboto Condensed Italics"/>
              </a:rPr>
              <a:t>tượng</a:t>
            </a:r>
            <a:r>
              <a:rPr lang="en-US" sz="4500" dirty="0">
                <a:solidFill>
                  <a:srgbClr val="000000"/>
                </a:solidFill>
                <a:latin typeface="Roboto Condensed Italics"/>
              </a:rPr>
              <a:t>.</a:t>
            </a:r>
          </a:p>
          <a:p>
            <a:pPr marL="971550" lvl="1" indent="-485775" algn="just">
              <a:lnSpc>
                <a:spcPts val="6345"/>
              </a:lnSpc>
              <a:buFont typeface="Arial"/>
              <a:buChar char="•"/>
            </a:pPr>
            <a:r>
              <a:rPr lang="en-US" sz="4500" dirty="0" err="1">
                <a:solidFill>
                  <a:srgbClr val="000000"/>
                </a:solidFill>
                <a:latin typeface="Roboto Condensed Italics"/>
              </a:rPr>
              <a:t>Khắc</a:t>
            </a:r>
            <a:r>
              <a:rPr lang="en-US" sz="4500" dirty="0">
                <a:solidFill>
                  <a:srgbClr val="000000"/>
                </a:solidFill>
                <a:latin typeface="Roboto Condensed Italics"/>
              </a:rPr>
              <a:t> </a:t>
            </a:r>
            <a:r>
              <a:rPr lang="en-US" sz="4500" dirty="0" err="1">
                <a:solidFill>
                  <a:srgbClr val="000000"/>
                </a:solidFill>
                <a:latin typeface="Roboto Condensed Italics"/>
              </a:rPr>
              <a:t>họa</a:t>
            </a:r>
            <a:r>
              <a:rPr lang="en-US" sz="4500" dirty="0">
                <a:solidFill>
                  <a:srgbClr val="000000"/>
                </a:solidFill>
                <a:latin typeface="Roboto Condensed Italics"/>
              </a:rPr>
              <a:t> </a:t>
            </a:r>
            <a:r>
              <a:rPr lang="en-US" sz="4500" dirty="0" err="1">
                <a:solidFill>
                  <a:srgbClr val="000000"/>
                </a:solidFill>
                <a:latin typeface="Roboto Condensed Italics"/>
              </a:rPr>
              <a:t>sô</a:t>
            </a:r>
            <a:r>
              <a:rPr lang="en-US" sz="4500" dirty="0">
                <a:solidFill>
                  <a:srgbClr val="000000"/>
                </a:solidFill>
                <a:latin typeface="Roboto Condensed Italics"/>
              </a:rPr>
              <a:t>́ </a:t>
            </a:r>
            <a:r>
              <a:rPr lang="en-US" sz="4500" dirty="0" err="1">
                <a:solidFill>
                  <a:srgbClr val="000000"/>
                </a:solidFill>
                <a:latin typeface="Roboto Condensed Italics"/>
              </a:rPr>
              <a:t>lượng</a:t>
            </a:r>
            <a:r>
              <a:rPr lang="en-US" sz="4500" dirty="0">
                <a:solidFill>
                  <a:srgbClr val="000000"/>
                </a:solidFill>
                <a:latin typeface="Roboto Condensed Italics"/>
              </a:rPr>
              <a:t> </a:t>
            </a:r>
            <a:r>
              <a:rPr lang="en-US" sz="4500" dirty="0" err="1">
                <a:solidFill>
                  <a:srgbClr val="000000"/>
                </a:solidFill>
                <a:latin typeface="Roboto Condensed Italics"/>
              </a:rPr>
              <a:t>nhân</a:t>
            </a:r>
            <a:r>
              <a:rPr lang="en-US" sz="4500" dirty="0">
                <a:solidFill>
                  <a:srgbClr val="000000"/>
                </a:solidFill>
                <a:latin typeface="Roboto Condensed Italics"/>
              </a:rPr>
              <a:t> </a:t>
            </a:r>
            <a:r>
              <a:rPr lang="en-US" sz="4500" dirty="0" err="1">
                <a:solidFill>
                  <a:srgbClr val="000000"/>
                </a:solidFill>
                <a:latin typeface="Roboto Condensed Italics"/>
              </a:rPr>
              <a:t>vật</a:t>
            </a:r>
            <a:r>
              <a:rPr lang="en-US" sz="4500" dirty="0">
                <a:solidFill>
                  <a:srgbClr val="000000"/>
                </a:solidFill>
                <a:latin typeface="Roboto Condensed Italics"/>
              </a:rPr>
              <a:t> </a:t>
            </a:r>
            <a:r>
              <a:rPr lang="en-US" sz="4500" dirty="0" err="1">
                <a:solidFill>
                  <a:srgbClr val="000000"/>
                </a:solidFill>
                <a:latin typeface="Roboto Condensed Italics"/>
              </a:rPr>
              <a:t>đông</a:t>
            </a:r>
            <a:r>
              <a:rPr lang="en-US" sz="4500" dirty="0">
                <a:solidFill>
                  <a:srgbClr val="000000"/>
                </a:solidFill>
                <a:latin typeface="Roboto Condensed Italics"/>
              </a:rPr>
              <a:t> </a:t>
            </a:r>
            <a:r>
              <a:rPr lang="en-US" sz="4500" dirty="0" err="1">
                <a:solidFill>
                  <a:srgbClr val="000000"/>
                </a:solidFill>
                <a:latin typeface="Roboto Condensed Italics"/>
              </a:rPr>
              <a:t>đảo</a:t>
            </a:r>
            <a:r>
              <a:rPr lang="en-US" sz="4500" dirty="0">
                <a:solidFill>
                  <a:srgbClr val="000000"/>
                </a:solidFill>
                <a:latin typeface="Roboto Condensed Italics"/>
              </a:rPr>
              <a:t>, </a:t>
            </a:r>
            <a:r>
              <a:rPr lang="en-US" sz="4500" dirty="0" err="1">
                <a:solidFill>
                  <a:srgbClr val="000000"/>
                </a:solidFill>
                <a:latin typeface="Roboto Condensed Italics"/>
              </a:rPr>
              <a:t>đặc</a:t>
            </a:r>
            <a:r>
              <a:rPr lang="en-US" sz="4500" dirty="0">
                <a:solidFill>
                  <a:srgbClr val="000000"/>
                </a:solidFill>
                <a:latin typeface="Roboto Condensed Italics"/>
              </a:rPr>
              <a:t> </a:t>
            </a:r>
            <a:r>
              <a:rPr lang="en-US" sz="4500" dirty="0" err="1">
                <a:solidFill>
                  <a:srgbClr val="000000"/>
                </a:solidFill>
                <a:latin typeface="Roboto Condensed Italics"/>
              </a:rPr>
              <a:t>biệt</a:t>
            </a:r>
            <a:r>
              <a:rPr lang="en-US" sz="4500" dirty="0">
                <a:solidFill>
                  <a:srgbClr val="000000"/>
                </a:solidFill>
                <a:latin typeface="Roboto Condensed Italics"/>
              </a:rPr>
              <a:t> </a:t>
            </a:r>
            <a:r>
              <a:rPr lang="en-US" sz="4500" dirty="0" err="1">
                <a:solidFill>
                  <a:srgbClr val="000000"/>
                </a:solidFill>
                <a:latin typeface="Roboto Condensed Italics"/>
              </a:rPr>
              <a:t>nhân</a:t>
            </a:r>
            <a:r>
              <a:rPr lang="en-US" sz="4500" dirty="0">
                <a:solidFill>
                  <a:srgbClr val="000000"/>
                </a:solidFill>
                <a:latin typeface="Roboto Condensed Italics"/>
              </a:rPr>
              <a:t> </a:t>
            </a:r>
            <a:r>
              <a:rPr lang="en-US" sz="4500" dirty="0" err="1">
                <a:solidFill>
                  <a:srgbClr val="000000"/>
                </a:solidFill>
                <a:latin typeface="Roboto Condensed Italics"/>
              </a:rPr>
              <a:t>vật</a:t>
            </a:r>
            <a:r>
              <a:rPr lang="en-US" sz="4500" dirty="0">
                <a:solidFill>
                  <a:srgbClr val="000000"/>
                </a:solidFill>
                <a:latin typeface="Roboto Condensed Italics"/>
              </a:rPr>
              <a:t> </a:t>
            </a:r>
            <a:r>
              <a:rPr lang="en-US" sz="4500" dirty="0" err="1">
                <a:solidFill>
                  <a:srgbClr val="000000"/>
                </a:solidFill>
                <a:latin typeface="Roboto Condensed Italics"/>
              </a:rPr>
              <a:t>Hoài</a:t>
            </a:r>
            <a:r>
              <a:rPr lang="en-US" sz="4500" dirty="0">
                <a:solidFill>
                  <a:srgbClr val="000000"/>
                </a:solidFill>
                <a:latin typeface="Roboto Condensed Italics"/>
              </a:rPr>
              <a:t> </a:t>
            </a:r>
            <a:r>
              <a:rPr lang="en-US" sz="4500" dirty="0" err="1">
                <a:solidFill>
                  <a:srgbClr val="000000"/>
                </a:solidFill>
                <a:latin typeface="Roboto Condensed Italics"/>
              </a:rPr>
              <a:t>Văn</a:t>
            </a:r>
            <a:r>
              <a:rPr lang="en-US" sz="4500" dirty="0">
                <a:solidFill>
                  <a:srgbClr val="000000"/>
                </a:solidFill>
                <a:latin typeface="Roboto Condensed Italics"/>
              </a:rPr>
              <a:t> </a:t>
            </a:r>
            <a:r>
              <a:rPr lang="en-US" sz="4500" dirty="0" err="1">
                <a:solidFill>
                  <a:srgbClr val="000000"/>
                </a:solidFill>
                <a:latin typeface="Roboto Condensed Italics"/>
              </a:rPr>
              <a:t>va</a:t>
            </a:r>
            <a:r>
              <a:rPr lang="en-US" sz="4500" dirty="0">
                <a:solidFill>
                  <a:srgbClr val="000000"/>
                </a:solidFill>
                <a:latin typeface="Roboto Condensed Italics"/>
              </a:rPr>
              <a:t>̀ lá </a:t>
            </a:r>
            <a:r>
              <a:rPr lang="en-US" sz="4500" dirty="0" err="1">
                <a:solidFill>
                  <a:srgbClr val="000000"/>
                </a:solidFill>
                <a:latin typeface="Roboto Condensed Italics"/>
              </a:rPr>
              <a:t>cơ</a:t>
            </a:r>
            <a:r>
              <a:rPr lang="en-US" sz="4500" dirty="0">
                <a:solidFill>
                  <a:srgbClr val="000000"/>
                </a:solidFill>
                <a:latin typeface="Roboto Condensed Italics"/>
              </a:rPr>
              <a:t>̀ </a:t>
            </a:r>
            <a:r>
              <a:rPr lang="en-US" sz="4500" dirty="0" err="1">
                <a:solidFill>
                  <a:srgbClr val="000000"/>
                </a:solidFill>
                <a:latin typeface="Roboto Condensed Italics"/>
              </a:rPr>
              <a:t>thêu</a:t>
            </a:r>
            <a:r>
              <a:rPr lang="en-US" sz="4500" dirty="0">
                <a:solidFill>
                  <a:srgbClr val="000000"/>
                </a:solidFill>
                <a:latin typeface="Roboto Condensed Italics"/>
              </a:rPr>
              <a:t> </a:t>
            </a:r>
            <a:r>
              <a:rPr lang="en-US" sz="4500" dirty="0" err="1">
                <a:solidFill>
                  <a:srgbClr val="000000"/>
                </a:solidFill>
                <a:latin typeface="Roboto Condensed Italics"/>
              </a:rPr>
              <a:t>sáu</a:t>
            </a:r>
            <a:r>
              <a:rPr lang="en-US" sz="4500" dirty="0">
                <a:solidFill>
                  <a:srgbClr val="000000"/>
                </a:solidFill>
                <a:latin typeface="Roboto Condensed Italics"/>
              </a:rPr>
              <a:t> </a:t>
            </a:r>
            <a:r>
              <a:rPr lang="en-US" sz="4500" dirty="0" err="1">
                <a:solidFill>
                  <a:srgbClr val="000000"/>
                </a:solidFill>
                <a:latin typeface="Roboto Condensed Italics"/>
              </a:rPr>
              <a:t>chư</a:t>
            </a:r>
            <a:r>
              <a:rPr lang="en-US" sz="4500" dirty="0">
                <a:solidFill>
                  <a:srgbClr val="000000"/>
                </a:solidFill>
                <a:latin typeface="Roboto Condensed Italics"/>
              </a:rPr>
              <a:t>̃ </a:t>
            </a:r>
            <a:r>
              <a:rPr lang="en-US" sz="4500" dirty="0" err="1">
                <a:solidFill>
                  <a:srgbClr val="000000"/>
                </a:solidFill>
                <a:latin typeface="Roboto Condensed Italics"/>
              </a:rPr>
              <a:t>vàng</a:t>
            </a:r>
            <a:r>
              <a:rPr lang="en-US" sz="4500" dirty="0">
                <a:solidFill>
                  <a:srgbClr val="000000"/>
                </a:solidFill>
                <a:latin typeface="Roboto Condensed Italics"/>
              </a:rPr>
              <a:t>.</a:t>
            </a:r>
          </a:p>
          <a:p>
            <a:pPr marL="971550" lvl="1" indent="-485775" algn="just">
              <a:lnSpc>
                <a:spcPts val="6345"/>
              </a:lnSpc>
              <a:buFont typeface="Arial"/>
              <a:buChar char="•"/>
            </a:pPr>
            <a:r>
              <a:rPr lang="en-US" sz="4500" dirty="0" err="1">
                <a:solidFill>
                  <a:srgbClr val="000000"/>
                </a:solidFill>
                <a:latin typeface="Roboto Condensed Italics"/>
              </a:rPr>
              <a:t>Ngôn</a:t>
            </a:r>
            <a:r>
              <a:rPr lang="en-US" sz="4500" dirty="0">
                <a:solidFill>
                  <a:srgbClr val="000000"/>
                </a:solidFill>
                <a:latin typeface="Roboto Condensed Italics"/>
              </a:rPr>
              <a:t> </a:t>
            </a:r>
            <a:r>
              <a:rPr lang="en-US" sz="4500" dirty="0" err="1">
                <a:solidFill>
                  <a:srgbClr val="000000"/>
                </a:solidFill>
                <a:latin typeface="Roboto Condensed Italics"/>
              </a:rPr>
              <a:t>ngư</a:t>
            </a:r>
            <a:r>
              <a:rPr lang="en-US" sz="4500" dirty="0">
                <a:solidFill>
                  <a:srgbClr val="000000"/>
                </a:solidFill>
                <a:latin typeface="Roboto Condensed Italics"/>
              </a:rPr>
              <a:t>̃ </a:t>
            </a:r>
            <a:r>
              <a:rPr lang="en-US" sz="4500" dirty="0" err="1">
                <a:solidFill>
                  <a:srgbClr val="000000"/>
                </a:solidFill>
                <a:latin typeface="Roboto Condensed Italics"/>
              </a:rPr>
              <a:t>cô</a:t>
            </a:r>
            <a:r>
              <a:rPr lang="en-US" sz="4500" dirty="0">
                <a:solidFill>
                  <a:srgbClr val="000000"/>
                </a:solidFill>
                <a:latin typeface="Roboto Condensed Italics"/>
              </a:rPr>
              <a:t>̉ </a:t>
            </a:r>
            <a:r>
              <a:rPr lang="en-US" sz="4500" dirty="0" err="1">
                <a:solidFill>
                  <a:srgbClr val="000000"/>
                </a:solidFill>
                <a:latin typeface="Roboto Condensed Italics"/>
              </a:rPr>
              <a:t>kính</a:t>
            </a:r>
            <a:r>
              <a:rPr lang="en-US" sz="4500" dirty="0">
                <a:solidFill>
                  <a:srgbClr val="000000"/>
                </a:solidFill>
                <a:latin typeface="Roboto Condensed Italics"/>
              </a:rPr>
              <a:t>, </a:t>
            </a:r>
            <a:r>
              <a:rPr lang="en-US" sz="4500" dirty="0" err="1">
                <a:solidFill>
                  <a:srgbClr val="000000"/>
                </a:solidFill>
                <a:latin typeface="Roboto Condensed Italics"/>
              </a:rPr>
              <a:t>trang</a:t>
            </a:r>
            <a:r>
              <a:rPr lang="en-US" sz="4500" dirty="0">
                <a:solidFill>
                  <a:srgbClr val="000000"/>
                </a:solidFill>
                <a:latin typeface="Roboto Condensed Italics"/>
              </a:rPr>
              <a:t> </a:t>
            </a:r>
            <a:r>
              <a:rPr lang="en-US" sz="4500" dirty="0" err="1">
                <a:solidFill>
                  <a:srgbClr val="000000"/>
                </a:solidFill>
                <a:latin typeface="Roboto Condensed Italics"/>
              </a:rPr>
              <a:t>nha</a:t>
            </a:r>
            <a:r>
              <a:rPr lang="en-US" sz="4500" dirty="0">
                <a:solidFill>
                  <a:srgbClr val="000000"/>
                </a:solidFill>
                <a:latin typeface="Roboto Condensed Italics"/>
              </a:rPr>
              <a:t>̃.</a:t>
            </a:r>
          </a:p>
          <a:p>
            <a:pPr marL="971550" lvl="1" indent="-485775" algn="just">
              <a:lnSpc>
                <a:spcPts val="6345"/>
              </a:lnSpc>
              <a:buFont typeface="Arial"/>
              <a:buChar char="•"/>
            </a:pPr>
            <a:r>
              <a:rPr lang="en-US" sz="4500" dirty="0" err="1">
                <a:solidFill>
                  <a:srgbClr val="000000"/>
                </a:solidFill>
                <a:latin typeface="Roboto Condensed Italics"/>
              </a:rPr>
              <a:t>Giọng</a:t>
            </a:r>
            <a:r>
              <a:rPr lang="en-US" sz="4500" dirty="0">
                <a:solidFill>
                  <a:srgbClr val="000000"/>
                </a:solidFill>
                <a:latin typeface="Roboto Condensed Italics"/>
              </a:rPr>
              <a:t> </a:t>
            </a:r>
            <a:r>
              <a:rPr lang="en-US" sz="4500" dirty="0" err="1">
                <a:solidFill>
                  <a:srgbClr val="000000"/>
                </a:solidFill>
                <a:latin typeface="Roboto Condensed Italics"/>
              </a:rPr>
              <a:t>văn</a:t>
            </a:r>
            <a:r>
              <a:rPr lang="en-US" sz="4500" dirty="0">
                <a:solidFill>
                  <a:srgbClr val="000000"/>
                </a:solidFill>
                <a:latin typeface="Roboto Condensed Italics"/>
              </a:rPr>
              <a:t> </a:t>
            </a:r>
            <a:r>
              <a:rPr lang="en-US" sz="4500" dirty="0" err="1">
                <a:solidFill>
                  <a:srgbClr val="000000"/>
                </a:solidFill>
                <a:latin typeface="Roboto Condensed Italics"/>
              </a:rPr>
              <a:t>hào</a:t>
            </a:r>
            <a:r>
              <a:rPr lang="en-US" sz="4500" dirty="0">
                <a:solidFill>
                  <a:srgbClr val="000000"/>
                </a:solidFill>
                <a:latin typeface="Roboto Condensed Italics"/>
              </a:rPr>
              <a:t> </a:t>
            </a:r>
            <a:r>
              <a:rPr lang="en-US" sz="4500" dirty="0" err="1">
                <a:solidFill>
                  <a:srgbClr val="000000"/>
                </a:solidFill>
                <a:latin typeface="Roboto Condensed Italics"/>
              </a:rPr>
              <a:t>sảng</a:t>
            </a:r>
            <a:r>
              <a:rPr lang="en-US" sz="4500" dirty="0">
                <a:solidFill>
                  <a:srgbClr val="000000"/>
                </a:solidFill>
                <a:latin typeface="Roboto Condensed Italics"/>
              </a:rPr>
              <a:t>, </a:t>
            </a:r>
            <a:r>
              <a:rPr lang="en-US" sz="4500" dirty="0" err="1">
                <a:solidFill>
                  <a:srgbClr val="000000"/>
                </a:solidFill>
                <a:latin typeface="Roboto Condensed Italics"/>
              </a:rPr>
              <a:t>tưng</a:t>
            </a:r>
            <a:r>
              <a:rPr lang="en-US" sz="4500" dirty="0">
                <a:solidFill>
                  <a:srgbClr val="000000"/>
                </a:solidFill>
                <a:latin typeface="Roboto Condensed Italics"/>
              </a:rPr>
              <a:t> </a:t>
            </a:r>
            <a:r>
              <a:rPr lang="en-US" sz="4500" dirty="0" err="1">
                <a:solidFill>
                  <a:srgbClr val="000000"/>
                </a:solidFill>
                <a:latin typeface="Roboto Condensed Italics"/>
              </a:rPr>
              <a:t>bừng</a:t>
            </a:r>
            <a:r>
              <a:rPr lang="en-US" sz="4500" dirty="0">
                <a:solidFill>
                  <a:srgbClr val="000000"/>
                </a:solidFill>
                <a:latin typeface="Roboto Condensed Italics"/>
              </a:rPr>
              <a:t>, </a:t>
            </a:r>
            <a:r>
              <a:rPr lang="en-US" sz="4500" dirty="0" err="1">
                <a:solidFill>
                  <a:srgbClr val="000000"/>
                </a:solidFill>
                <a:latin typeface="Roboto Condensed Italics"/>
              </a:rPr>
              <a:t>nhiệt</a:t>
            </a:r>
            <a:r>
              <a:rPr lang="en-US" sz="4500" dirty="0">
                <a:solidFill>
                  <a:srgbClr val="000000"/>
                </a:solidFill>
                <a:latin typeface="Roboto Condensed Italics"/>
              </a:rPr>
              <a:t> </a:t>
            </a:r>
            <a:r>
              <a:rPr lang="en-US" sz="4500" dirty="0" err="1">
                <a:solidFill>
                  <a:srgbClr val="000000"/>
                </a:solidFill>
                <a:latin typeface="Roboto Condensed Italics"/>
              </a:rPr>
              <a:t>huyết</a:t>
            </a:r>
            <a:r>
              <a:rPr lang="en-US" sz="4500" dirty="0">
                <a:solidFill>
                  <a:srgbClr val="000000"/>
                </a:solidFill>
                <a:latin typeface="Roboto Condensed Italics"/>
              </a:rPr>
              <a:t>.</a:t>
            </a:r>
          </a:p>
          <a:p>
            <a:pPr algn="just">
              <a:lnSpc>
                <a:spcPts val="6345"/>
              </a:lnSpc>
            </a:pPr>
            <a:endParaRPr lang="en-US" sz="4500" dirty="0">
              <a:solidFill>
                <a:srgbClr val="000000"/>
              </a:solidFill>
              <a:latin typeface="Roboto Condensed Italics"/>
            </a:endParaRPr>
          </a:p>
        </p:txBody>
      </p:sp>
      <p:sp>
        <p:nvSpPr>
          <p:cNvPr id="6" name="Freeform 6"/>
          <p:cNvSpPr/>
          <p:nvPr/>
        </p:nvSpPr>
        <p:spPr>
          <a:xfrm rot="72454">
            <a:off x="1032877" y="8529054"/>
            <a:ext cx="699086" cy="403722"/>
          </a:xfrm>
          <a:custGeom>
            <a:avLst/>
            <a:gdLst/>
            <a:ahLst/>
            <a:cxnLst/>
            <a:rect l="l" t="t" r="r" b="b"/>
            <a:pathLst>
              <a:path w="699086" h="403722">
                <a:moveTo>
                  <a:pt x="0" y="0"/>
                </a:moveTo>
                <a:lnTo>
                  <a:pt x="699085" y="0"/>
                </a:lnTo>
                <a:lnTo>
                  <a:pt x="699085" y="403722"/>
                </a:lnTo>
                <a:lnTo>
                  <a:pt x="0" y="403722"/>
                </a:lnTo>
                <a:lnTo>
                  <a:pt x="0" y="0"/>
                </a:lnTo>
                <a:close/>
              </a:path>
            </a:pathLst>
          </a:custGeom>
          <a:blipFill>
            <a:blip r:embed="rId6"/>
            <a:stretch>
              <a:fillRect/>
            </a:stretch>
          </a:blipFill>
        </p:spPr>
      </p:sp>
      <p:sp>
        <p:nvSpPr>
          <p:cNvPr id="7" name="TextBox 7"/>
          <p:cNvSpPr txBox="1"/>
          <p:nvPr/>
        </p:nvSpPr>
        <p:spPr>
          <a:xfrm>
            <a:off x="7394121" y="456054"/>
            <a:ext cx="3499758" cy="1021467"/>
          </a:xfrm>
          <a:prstGeom prst="rect">
            <a:avLst/>
          </a:prstGeom>
        </p:spPr>
        <p:txBody>
          <a:bodyPr lIns="0" tIns="0" rIns="0" bIns="0" rtlCol="0" anchor="t">
            <a:spAutoFit/>
          </a:bodyPr>
          <a:lstStyle/>
          <a:p>
            <a:pPr marL="0" lvl="0" indent="0" algn="l">
              <a:lnSpc>
                <a:spcPts val="8273"/>
              </a:lnSpc>
              <a:spcBef>
                <a:spcPct val="0"/>
              </a:spcBef>
            </a:pPr>
            <a:r>
              <a:rPr lang="en-US" sz="5909" spc="118">
                <a:solidFill>
                  <a:srgbClr val="528BD8"/>
                </a:solidFill>
                <a:latin typeface="Roboto Condensed Bold"/>
              </a:rPr>
              <a:t>PHẦN 3</a:t>
            </a:r>
          </a:p>
        </p:txBody>
      </p:sp>
      <p:sp>
        <p:nvSpPr>
          <p:cNvPr id="8" name="TextBox 8"/>
          <p:cNvSpPr txBox="1"/>
          <p:nvPr/>
        </p:nvSpPr>
        <p:spPr>
          <a:xfrm>
            <a:off x="2268536" y="8254512"/>
            <a:ext cx="14610219" cy="1581150"/>
          </a:xfrm>
          <a:prstGeom prst="rect">
            <a:avLst/>
          </a:prstGeom>
        </p:spPr>
        <p:txBody>
          <a:bodyPr lIns="0" tIns="0" rIns="0" bIns="0" rtlCol="0" anchor="t">
            <a:spAutoFit/>
          </a:bodyPr>
          <a:lstStyle/>
          <a:p>
            <a:pPr algn="just">
              <a:lnSpc>
                <a:spcPts val="6299"/>
              </a:lnSpc>
            </a:pPr>
            <a:r>
              <a:rPr lang="en-US" sz="4500" dirty="0" err="1">
                <a:solidFill>
                  <a:srgbClr val="9D373B"/>
                </a:solidFill>
                <a:latin typeface="Roboto Condensed"/>
              </a:rPr>
              <a:t>Khẳng</a:t>
            </a:r>
            <a:r>
              <a:rPr lang="en-US" sz="4500" dirty="0">
                <a:solidFill>
                  <a:srgbClr val="9D373B"/>
                </a:solidFill>
                <a:latin typeface="Roboto Condensed"/>
              </a:rPr>
              <a:t> </a:t>
            </a:r>
            <a:r>
              <a:rPr lang="en-US" sz="4500" dirty="0" err="1">
                <a:solidFill>
                  <a:srgbClr val="9D373B"/>
                </a:solidFill>
                <a:latin typeface="Roboto Condensed"/>
              </a:rPr>
              <a:t>định</a:t>
            </a:r>
            <a:r>
              <a:rPr lang="en-US" sz="4500" dirty="0">
                <a:solidFill>
                  <a:srgbClr val="9D373B"/>
                </a:solidFill>
                <a:latin typeface="Roboto Condensed"/>
              </a:rPr>
              <a:t> </a:t>
            </a:r>
            <a:r>
              <a:rPr lang="en-US" sz="4500" dirty="0" err="1">
                <a:solidFill>
                  <a:srgbClr val="9D373B"/>
                </a:solidFill>
                <a:latin typeface="Roboto Condensed"/>
              </a:rPr>
              <a:t>cuốn</a:t>
            </a:r>
            <a:r>
              <a:rPr lang="en-US" sz="4500" dirty="0">
                <a:solidFill>
                  <a:srgbClr val="9D373B"/>
                </a:solidFill>
                <a:latin typeface="Roboto Condensed"/>
              </a:rPr>
              <a:t> </a:t>
            </a:r>
            <a:r>
              <a:rPr lang="en-US" sz="4500" dirty="0" err="1">
                <a:solidFill>
                  <a:srgbClr val="9D373B"/>
                </a:solidFill>
                <a:latin typeface="Roboto Condensed"/>
              </a:rPr>
              <a:t>sách</a:t>
            </a:r>
            <a:r>
              <a:rPr lang="en-US" sz="4500" dirty="0">
                <a:solidFill>
                  <a:srgbClr val="9D373B"/>
                </a:solidFill>
                <a:latin typeface="Roboto Condensed"/>
              </a:rPr>
              <a:t> </a:t>
            </a:r>
            <a:r>
              <a:rPr lang="en-US" sz="4500" dirty="0" err="1">
                <a:solidFill>
                  <a:srgbClr val="9D373B"/>
                </a:solidFill>
                <a:latin typeface="Roboto Condensed"/>
              </a:rPr>
              <a:t>không</a:t>
            </a:r>
            <a:r>
              <a:rPr lang="en-US" sz="4500" dirty="0">
                <a:solidFill>
                  <a:srgbClr val="9D373B"/>
                </a:solidFill>
                <a:latin typeface="Roboto Condensed"/>
              </a:rPr>
              <a:t> chỉ </a:t>
            </a:r>
            <a:r>
              <a:rPr lang="en-US" sz="4500" dirty="0" err="1">
                <a:solidFill>
                  <a:srgbClr val="9D373B"/>
                </a:solidFill>
                <a:latin typeface="Roboto Condensed"/>
              </a:rPr>
              <a:t>hấp</a:t>
            </a:r>
            <a:r>
              <a:rPr lang="en-US" sz="4500" dirty="0">
                <a:solidFill>
                  <a:srgbClr val="9D373B"/>
                </a:solidFill>
                <a:latin typeface="Roboto Condensed"/>
              </a:rPr>
              <a:t> </a:t>
            </a:r>
            <a:r>
              <a:rPr lang="en-US" sz="4500" dirty="0" err="1">
                <a:solidFill>
                  <a:srgbClr val="9D373B"/>
                </a:solidFill>
                <a:latin typeface="Roboto Condensed"/>
              </a:rPr>
              <a:t>dẫn</a:t>
            </a:r>
            <a:r>
              <a:rPr lang="en-US" sz="4500" dirty="0">
                <a:solidFill>
                  <a:srgbClr val="9D373B"/>
                </a:solidFill>
                <a:latin typeface="Roboto Condensed"/>
              </a:rPr>
              <a:t> </a:t>
            </a:r>
            <a:r>
              <a:rPr lang="en-US" sz="4500" dirty="0" err="1">
                <a:solidFill>
                  <a:srgbClr val="9D373B"/>
                </a:solidFill>
                <a:latin typeface="Roboto Condensed"/>
              </a:rPr>
              <a:t>bởi</a:t>
            </a:r>
            <a:r>
              <a:rPr lang="en-US" sz="4500" dirty="0">
                <a:solidFill>
                  <a:srgbClr val="9D373B"/>
                </a:solidFill>
                <a:latin typeface="Roboto Condensed"/>
              </a:rPr>
              <a:t> </a:t>
            </a:r>
            <a:r>
              <a:rPr lang="en-US" sz="4500" dirty="0" err="1">
                <a:solidFill>
                  <a:srgbClr val="9D373B"/>
                </a:solidFill>
                <a:latin typeface="Roboto Condensed"/>
              </a:rPr>
              <a:t>nội</a:t>
            </a:r>
            <a:r>
              <a:rPr lang="en-US" sz="4500" dirty="0">
                <a:solidFill>
                  <a:srgbClr val="9D373B"/>
                </a:solidFill>
                <a:latin typeface="Roboto Condensed"/>
              </a:rPr>
              <a:t> dung mà </a:t>
            </a:r>
            <a:r>
              <a:rPr lang="en-US" sz="4500" dirty="0" err="1">
                <a:solidFill>
                  <a:srgbClr val="9D373B"/>
                </a:solidFill>
                <a:latin typeface="Roboto Condensed"/>
              </a:rPr>
              <a:t>còn</a:t>
            </a:r>
            <a:r>
              <a:rPr lang="en-US" sz="4500" dirty="0">
                <a:solidFill>
                  <a:srgbClr val="9D373B"/>
                </a:solidFill>
                <a:latin typeface="Roboto Condensed"/>
              </a:rPr>
              <a:t> </a:t>
            </a:r>
            <a:r>
              <a:rPr lang="en-US" sz="4500" dirty="0" err="1">
                <a:solidFill>
                  <a:srgbClr val="9D373B"/>
                </a:solidFill>
                <a:latin typeface="Roboto Condensed"/>
              </a:rPr>
              <a:t>đặc</a:t>
            </a:r>
            <a:r>
              <a:rPr lang="en-US" sz="4500" dirty="0">
                <a:solidFill>
                  <a:srgbClr val="9D373B"/>
                </a:solidFill>
                <a:latin typeface="Roboto Condensed"/>
              </a:rPr>
              <a:t> </a:t>
            </a:r>
            <a:r>
              <a:rPr lang="en-US" sz="4500" dirty="0" err="1">
                <a:solidFill>
                  <a:srgbClr val="9D373B"/>
                </a:solidFill>
                <a:latin typeface="Roboto Condensed"/>
              </a:rPr>
              <a:t>sắc</a:t>
            </a:r>
            <a:r>
              <a:rPr lang="en-US" sz="4500" dirty="0">
                <a:solidFill>
                  <a:srgbClr val="9D373B"/>
                </a:solidFill>
                <a:latin typeface="Roboto Condensed"/>
              </a:rPr>
              <a:t> </a:t>
            </a:r>
            <a:r>
              <a:rPr lang="en-US" sz="4500" dirty="0" err="1">
                <a:solidFill>
                  <a:srgbClr val="9D373B"/>
                </a:solidFill>
                <a:latin typeface="Roboto Condensed"/>
              </a:rPr>
              <a:t>vê</a:t>
            </a:r>
            <a:r>
              <a:rPr lang="en-US" sz="4500" dirty="0">
                <a:solidFill>
                  <a:srgbClr val="9D373B"/>
                </a:solidFill>
                <a:latin typeface="Roboto Condensed"/>
              </a:rPr>
              <a:t>̀ </a:t>
            </a:r>
            <a:r>
              <a:rPr lang="en-US" sz="4500" dirty="0" err="1">
                <a:solidFill>
                  <a:srgbClr val="9D373B"/>
                </a:solidFill>
                <a:latin typeface="Roboto Condensed"/>
              </a:rPr>
              <a:t>nghê</a:t>
            </a:r>
            <a:r>
              <a:rPr lang="en-US" sz="4500" dirty="0">
                <a:solidFill>
                  <a:srgbClr val="9D373B"/>
                </a:solidFill>
                <a:latin typeface="Roboto Condensed"/>
              </a:rPr>
              <a:t>̣ </a:t>
            </a:r>
            <a:r>
              <a:rPr lang="en-US" sz="4500" dirty="0" err="1">
                <a:solidFill>
                  <a:srgbClr val="9D373B"/>
                </a:solidFill>
                <a:latin typeface="Roboto Condensed"/>
              </a:rPr>
              <a:t>thuật</a:t>
            </a:r>
            <a:r>
              <a:rPr lang="en-US" sz="4500" dirty="0">
                <a:solidFill>
                  <a:srgbClr val="9D373B"/>
                </a:solidFill>
                <a:latin typeface="Roboto Condensed"/>
              </a:rPr>
              <a:t>. </a:t>
            </a:r>
          </a:p>
        </p:txBody>
      </p:sp>
      <p:sp>
        <p:nvSpPr>
          <p:cNvPr id="9" name="TextBox 9"/>
          <p:cNvSpPr txBox="1"/>
          <p:nvPr/>
        </p:nvSpPr>
        <p:spPr>
          <a:xfrm>
            <a:off x="1731128" y="1953417"/>
            <a:ext cx="13025949" cy="946150"/>
          </a:xfrm>
          <a:prstGeom prst="rect">
            <a:avLst/>
          </a:prstGeom>
        </p:spPr>
        <p:txBody>
          <a:bodyPr lIns="0" tIns="0" rIns="0" bIns="0" rtlCol="0" anchor="t">
            <a:spAutoFit/>
          </a:bodyPr>
          <a:lstStyle/>
          <a:p>
            <a:pPr algn="ctr">
              <a:lnSpc>
                <a:spcPts val="7700"/>
              </a:lnSpc>
            </a:pPr>
            <a:r>
              <a:rPr lang="en-US" sz="5500" dirty="0">
                <a:solidFill>
                  <a:srgbClr val="9D373B"/>
                </a:solidFill>
                <a:latin typeface="Roboto Condensed Bold"/>
                <a:ea typeface="Roboto Condensed Bold"/>
              </a:rPr>
              <a:t>a. </a:t>
            </a:r>
            <a:r>
              <a:rPr lang="en-US" sz="5500" dirty="0" err="1">
                <a:solidFill>
                  <a:srgbClr val="9D373B"/>
                </a:solidFill>
                <a:latin typeface="Roboto Condensed Bold"/>
                <a:ea typeface="Roboto Condensed Bold"/>
              </a:rPr>
              <a:t>Đặc</a:t>
            </a:r>
            <a:r>
              <a:rPr lang="en-US" sz="5500" dirty="0">
                <a:solidFill>
                  <a:srgbClr val="9D373B"/>
                </a:solidFill>
                <a:latin typeface="Roboto Condensed Bold"/>
                <a:ea typeface="Roboto Condensed Bold"/>
              </a:rPr>
              <a:t> </a:t>
            </a:r>
            <a:r>
              <a:rPr lang="en-US" sz="5500" dirty="0" err="1">
                <a:solidFill>
                  <a:srgbClr val="9D373B"/>
                </a:solidFill>
                <a:latin typeface="Roboto Condensed Bold"/>
                <a:ea typeface="Roboto Condensed Bold"/>
              </a:rPr>
              <a:t>sắc</a:t>
            </a:r>
            <a:r>
              <a:rPr lang="en-US" sz="5500" dirty="0">
                <a:solidFill>
                  <a:srgbClr val="9D373B"/>
                </a:solidFill>
                <a:latin typeface="Roboto Condensed Bold"/>
                <a:ea typeface="Roboto Condensed Bold"/>
              </a:rPr>
              <a:t> </a:t>
            </a:r>
            <a:r>
              <a:rPr lang="en-US" sz="5500" dirty="0" err="1">
                <a:solidFill>
                  <a:srgbClr val="9D373B"/>
                </a:solidFill>
                <a:latin typeface="Roboto Condensed Bold"/>
                <a:ea typeface="Roboto Condensed Bold"/>
              </a:rPr>
              <a:t>nghê</a:t>
            </a:r>
            <a:r>
              <a:rPr lang="en-US" sz="5500" dirty="0">
                <a:solidFill>
                  <a:srgbClr val="9D373B"/>
                </a:solidFill>
                <a:latin typeface="Roboto Condensed Bold"/>
                <a:ea typeface="Roboto Condensed Bold"/>
              </a:rPr>
              <a:t>̣ </a:t>
            </a:r>
            <a:r>
              <a:rPr lang="en-US" sz="5500" dirty="0" err="1">
                <a:solidFill>
                  <a:srgbClr val="9D373B"/>
                </a:solidFill>
                <a:latin typeface="Roboto Condensed Bold"/>
                <a:ea typeface="Roboto Condensed Bold"/>
              </a:rPr>
              <a:t>th﻿uật</a:t>
            </a:r>
            <a:endParaRPr lang="en-US" sz="5500" dirty="0">
              <a:solidFill>
                <a:srgbClr val="9D373B"/>
              </a:solidFill>
              <a:latin typeface="Roboto Condensed Bold"/>
              <a:ea typeface="Roboto Condensed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2882690" cy="1542239"/>
          </a:xfrm>
          <a:custGeom>
            <a:avLst/>
            <a:gdLst/>
            <a:ahLst/>
            <a:cxnLst/>
            <a:rect l="l" t="t" r="r" b="b"/>
            <a:pathLst>
              <a:path w="2882690" h="1542239">
                <a:moveTo>
                  <a:pt x="0" y="0"/>
                </a:moveTo>
                <a:lnTo>
                  <a:pt x="2882690" y="0"/>
                </a:lnTo>
                <a:lnTo>
                  <a:pt x="2882690" y="1542239"/>
                </a:lnTo>
                <a:lnTo>
                  <a:pt x="0" y="15422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727002" y="-49360"/>
            <a:ext cx="1532298" cy="2117076"/>
          </a:xfrm>
          <a:custGeom>
            <a:avLst/>
            <a:gdLst/>
            <a:ahLst/>
            <a:cxnLst/>
            <a:rect l="l" t="t" r="r" b="b"/>
            <a:pathLst>
              <a:path w="1532298" h="2117076">
                <a:moveTo>
                  <a:pt x="0" y="0"/>
                </a:moveTo>
                <a:lnTo>
                  <a:pt x="1532298" y="0"/>
                </a:lnTo>
                <a:lnTo>
                  <a:pt x="1532298" y="2117077"/>
                </a:lnTo>
                <a:lnTo>
                  <a:pt x="0" y="2117077"/>
                </a:lnTo>
                <a:lnTo>
                  <a:pt x="0" y="0"/>
                </a:lnTo>
                <a:close/>
              </a:path>
            </a:pathLst>
          </a:custGeom>
          <a:blipFill>
            <a:blip r:embed="rId5"/>
            <a:stretch>
              <a:fillRect t="-1977" b="-1977"/>
            </a:stretch>
          </a:blipFill>
        </p:spPr>
      </p:sp>
      <p:sp>
        <p:nvSpPr>
          <p:cNvPr id="5" name="TextBox 5"/>
          <p:cNvSpPr txBox="1"/>
          <p:nvPr/>
        </p:nvSpPr>
        <p:spPr>
          <a:xfrm>
            <a:off x="3645998" y="3354637"/>
            <a:ext cx="11648488" cy="2385060"/>
          </a:xfrm>
          <a:prstGeom prst="rect">
            <a:avLst/>
          </a:prstGeom>
        </p:spPr>
        <p:txBody>
          <a:bodyPr lIns="0" tIns="0" rIns="0" bIns="0" rtlCol="0" anchor="t">
            <a:spAutoFit/>
          </a:bodyPr>
          <a:lstStyle/>
          <a:p>
            <a:pPr algn="just">
              <a:lnSpc>
                <a:spcPts val="6345"/>
              </a:lnSpc>
            </a:pPr>
            <a:r>
              <a:rPr lang="en-US" sz="4500" dirty="0" err="1">
                <a:solidFill>
                  <a:srgbClr val="000000"/>
                </a:solidFill>
                <a:latin typeface="Roboto Condensed Italics"/>
              </a:rPr>
              <a:t>Thê</a:t>
            </a:r>
            <a:r>
              <a:rPr lang="en-US" sz="4500" dirty="0">
                <a:solidFill>
                  <a:srgbClr val="000000"/>
                </a:solidFill>
                <a:latin typeface="Roboto Condensed Italics"/>
              </a:rPr>
              <a:t>̉ </a:t>
            </a:r>
            <a:r>
              <a:rPr lang="en-US" sz="4500" dirty="0" err="1">
                <a:solidFill>
                  <a:srgbClr val="000000"/>
                </a:solidFill>
                <a:latin typeface="Roboto Condensed Italics"/>
              </a:rPr>
              <a:t>hiện</a:t>
            </a:r>
            <a:r>
              <a:rPr lang="en-US" sz="4500" dirty="0">
                <a:solidFill>
                  <a:srgbClr val="000000"/>
                </a:solidFill>
                <a:latin typeface="Roboto Condensed Italics"/>
              </a:rPr>
              <a:t> </a:t>
            </a:r>
            <a:r>
              <a:rPr lang="en-US" sz="4500" dirty="0" err="1">
                <a:solidFill>
                  <a:srgbClr val="000000"/>
                </a:solidFill>
                <a:latin typeface="Roboto Condensed Italics"/>
              </a:rPr>
              <a:t>bức</a:t>
            </a:r>
            <a:r>
              <a:rPr lang="en-US" sz="4500" dirty="0">
                <a:solidFill>
                  <a:srgbClr val="000000"/>
                </a:solidFill>
                <a:latin typeface="Roboto Condensed Italics"/>
              </a:rPr>
              <a:t> </a:t>
            </a:r>
            <a:r>
              <a:rPr lang="en-US" sz="4500" dirty="0" err="1">
                <a:solidFill>
                  <a:srgbClr val="000000"/>
                </a:solidFill>
                <a:latin typeface="Roboto Condensed Italics"/>
              </a:rPr>
              <a:t>tranh</a:t>
            </a:r>
            <a:r>
              <a:rPr lang="en-US" sz="4500" dirty="0">
                <a:solidFill>
                  <a:srgbClr val="000000"/>
                </a:solidFill>
                <a:latin typeface="Roboto Condensed Italics"/>
              </a:rPr>
              <a:t> </a:t>
            </a:r>
            <a:r>
              <a:rPr lang="en-US" sz="4500" dirty="0" err="1">
                <a:solidFill>
                  <a:srgbClr val="000000"/>
                </a:solidFill>
                <a:latin typeface="Roboto Condensed Italics"/>
              </a:rPr>
              <a:t>lịch</a:t>
            </a:r>
            <a:r>
              <a:rPr lang="en-US" sz="4500" dirty="0">
                <a:solidFill>
                  <a:srgbClr val="000000"/>
                </a:solidFill>
                <a:latin typeface="Roboto Condensed Italics"/>
              </a:rPr>
              <a:t> </a:t>
            </a:r>
            <a:r>
              <a:rPr lang="en-US" sz="4500" dirty="0" err="1">
                <a:solidFill>
                  <a:srgbClr val="000000"/>
                </a:solidFill>
                <a:latin typeface="Roboto Condensed Italics"/>
              </a:rPr>
              <a:t>sư</a:t>
            </a:r>
            <a:r>
              <a:rPr lang="en-US" sz="4500" dirty="0">
                <a:solidFill>
                  <a:srgbClr val="000000"/>
                </a:solidFill>
                <a:latin typeface="Roboto Condensed Italics"/>
              </a:rPr>
              <a:t>̉ </a:t>
            </a:r>
            <a:r>
              <a:rPr lang="en-US" sz="4500" dirty="0" err="1">
                <a:solidFill>
                  <a:srgbClr val="000000"/>
                </a:solidFill>
                <a:latin typeface="Roboto Condensed Italics"/>
              </a:rPr>
              <a:t>hoành</a:t>
            </a:r>
            <a:r>
              <a:rPr lang="en-US" sz="4500" dirty="0">
                <a:solidFill>
                  <a:srgbClr val="000000"/>
                </a:solidFill>
                <a:latin typeface="Roboto Condensed Italics"/>
              </a:rPr>
              <a:t> </a:t>
            </a:r>
            <a:r>
              <a:rPr lang="en-US" sz="4500" dirty="0" err="1">
                <a:solidFill>
                  <a:srgbClr val="000000"/>
                </a:solidFill>
                <a:latin typeface="Roboto Condensed Italics"/>
              </a:rPr>
              <a:t>tráng</a:t>
            </a:r>
            <a:r>
              <a:rPr lang="en-US" sz="4500" dirty="0">
                <a:solidFill>
                  <a:srgbClr val="000000"/>
                </a:solidFill>
                <a:latin typeface="Roboto Condensed Italics"/>
              </a:rPr>
              <a:t> </a:t>
            </a:r>
            <a:r>
              <a:rPr lang="en-US" sz="4500" dirty="0" err="1">
                <a:solidFill>
                  <a:srgbClr val="000000"/>
                </a:solidFill>
                <a:latin typeface="Roboto Condensed Italics"/>
              </a:rPr>
              <a:t>của</a:t>
            </a:r>
            <a:r>
              <a:rPr lang="en-US" sz="4500" dirty="0">
                <a:solidFill>
                  <a:srgbClr val="000000"/>
                </a:solidFill>
                <a:latin typeface="Roboto Condensed Italics"/>
              </a:rPr>
              <a:t> </a:t>
            </a:r>
            <a:r>
              <a:rPr lang="en-US" sz="4500" dirty="0" err="1">
                <a:solidFill>
                  <a:srgbClr val="000000"/>
                </a:solidFill>
                <a:latin typeface="Roboto Condensed Italics"/>
              </a:rPr>
              <a:t>quân</a:t>
            </a:r>
            <a:r>
              <a:rPr lang="en-US" sz="4500" dirty="0">
                <a:solidFill>
                  <a:srgbClr val="000000"/>
                </a:solidFill>
                <a:latin typeface="Roboto Condensed Italics"/>
              </a:rPr>
              <a:t> </a:t>
            </a:r>
            <a:r>
              <a:rPr lang="en-US" sz="4500" dirty="0" err="1">
                <a:solidFill>
                  <a:srgbClr val="000000"/>
                </a:solidFill>
                <a:latin typeface="Roboto Condensed Italics"/>
              </a:rPr>
              <a:t>dân</a:t>
            </a:r>
            <a:r>
              <a:rPr lang="en-US" sz="4500" dirty="0">
                <a:solidFill>
                  <a:srgbClr val="000000"/>
                </a:solidFill>
                <a:latin typeface="Roboto Condensed Italics"/>
              </a:rPr>
              <a:t> </a:t>
            </a:r>
            <a:r>
              <a:rPr lang="en-US" sz="4500" dirty="0" err="1">
                <a:solidFill>
                  <a:srgbClr val="000000"/>
                </a:solidFill>
                <a:latin typeface="Roboto Condensed Italics"/>
              </a:rPr>
              <a:t>nha</a:t>
            </a:r>
            <a:r>
              <a:rPr lang="en-US" sz="4500" dirty="0">
                <a:solidFill>
                  <a:srgbClr val="000000"/>
                </a:solidFill>
                <a:latin typeface="Roboto Condensed Italics"/>
              </a:rPr>
              <a:t>̀ </a:t>
            </a:r>
            <a:r>
              <a:rPr lang="en-US" sz="4500" dirty="0" err="1">
                <a:solidFill>
                  <a:srgbClr val="000000"/>
                </a:solidFill>
                <a:latin typeface="Roboto Condensed Italics"/>
              </a:rPr>
              <a:t>Trần</a:t>
            </a:r>
            <a:r>
              <a:rPr lang="en-US" sz="4500" dirty="0">
                <a:solidFill>
                  <a:srgbClr val="000000"/>
                </a:solidFill>
                <a:latin typeface="Roboto Condensed Italics"/>
              </a:rPr>
              <a:t> </a:t>
            </a:r>
            <a:r>
              <a:rPr lang="en-US" sz="4500" dirty="0" err="1">
                <a:solidFill>
                  <a:srgbClr val="000000"/>
                </a:solidFill>
                <a:latin typeface="Roboto Condensed Italics"/>
              </a:rPr>
              <a:t>va</a:t>
            </a:r>
            <a:r>
              <a:rPr lang="en-US" sz="4500" dirty="0">
                <a:solidFill>
                  <a:srgbClr val="000000"/>
                </a:solidFill>
                <a:latin typeface="Roboto Condensed Italics"/>
              </a:rPr>
              <a:t>̀ </a:t>
            </a:r>
            <a:r>
              <a:rPr lang="en-US" sz="4500" dirty="0" err="1">
                <a:solidFill>
                  <a:srgbClr val="000000"/>
                </a:solidFill>
                <a:latin typeface="Roboto Condensed Italics"/>
              </a:rPr>
              <a:t>tinh</a:t>
            </a:r>
            <a:r>
              <a:rPr lang="en-US" sz="4500" dirty="0">
                <a:solidFill>
                  <a:srgbClr val="000000"/>
                </a:solidFill>
                <a:latin typeface="Roboto Condensed Italics"/>
              </a:rPr>
              <a:t> </a:t>
            </a:r>
            <a:r>
              <a:rPr lang="en-US" sz="4500" dirty="0" err="1">
                <a:solidFill>
                  <a:srgbClr val="000000"/>
                </a:solidFill>
                <a:latin typeface="Roboto Condensed Italics"/>
              </a:rPr>
              <a:t>thần</a:t>
            </a:r>
            <a:r>
              <a:rPr lang="en-US" sz="4500" dirty="0">
                <a:solidFill>
                  <a:srgbClr val="000000"/>
                </a:solidFill>
                <a:latin typeface="Roboto Condensed Italics"/>
              </a:rPr>
              <a:t> </a:t>
            </a:r>
            <a:r>
              <a:rPr lang="en-US" sz="4500" dirty="0" err="1">
                <a:solidFill>
                  <a:srgbClr val="000000"/>
                </a:solidFill>
                <a:latin typeface="Roboto Condensed Italics"/>
              </a:rPr>
              <a:t>yêu</a:t>
            </a:r>
            <a:r>
              <a:rPr lang="en-US" sz="4500" dirty="0">
                <a:solidFill>
                  <a:srgbClr val="000000"/>
                </a:solidFill>
                <a:latin typeface="Roboto Condensed Italics"/>
              </a:rPr>
              <a:t> </a:t>
            </a:r>
            <a:r>
              <a:rPr lang="en-US" sz="4500" dirty="0" err="1">
                <a:solidFill>
                  <a:srgbClr val="000000"/>
                </a:solidFill>
                <a:latin typeface="Roboto Condensed Italics"/>
              </a:rPr>
              <a:t>nước</a:t>
            </a:r>
            <a:r>
              <a:rPr lang="en-US" sz="4500" dirty="0">
                <a:solidFill>
                  <a:srgbClr val="000000"/>
                </a:solidFill>
                <a:latin typeface="Roboto Condensed Italics"/>
              </a:rPr>
              <a:t> </a:t>
            </a:r>
            <a:r>
              <a:rPr lang="en-US" sz="4500" dirty="0" err="1">
                <a:solidFill>
                  <a:srgbClr val="000000"/>
                </a:solidFill>
                <a:latin typeface="Roboto Condensed Italics"/>
              </a:rPr>
              <a:t>của</a:t>
            </a:r>
            <a:r>
              <a:rPr lang="en-US" sz="4500" dirty="0">
                <a:solidFill>
                  <a:srgbClr val="000000"/>
                </a:solidFill>
                <a:latin typeface="Roboto Condensed Italics"/>
              </a:rPr>
              <a:t> </a:t>
            </a:r>
            <a:r>
              <a:rPr lang="en-US" sz="4500" dirty="0" err="1">
                <a:solidFill>
                  <a:srgbClr val="000000"/>
                </a:solidFill>
                <a:latin typeface="Roboto Condensed Italics"/>
              </a:rPr>
              <a:t>nhân</a:t>
            </a:r>
            <a:r>
              <a:rPr lang="en-US" sz="4500" dirty="0">
                <a:solidFill>
                  <a:srgbClr val="000000"/>
                </a:solidFill>
                <a:latin typeface="Roboto Condensed Italics"/>
              </a:rPr>
              <a:t> </a:t>
            </a:r>
            <a:r>
              <a:rPr lang="en-US" sz="4500" dirty="0" err="1">
                <a:solidFill>
                  <a:srgbClr val="000000"/>
                </a:solidFill>
                <a:latin typeface="Roboto Condensed Italics"/>
              </a:rPr>
              <a:t>dân</a:t>
            </a:r>
            <a:r>
              <a:rPr lang="en-US" sz="4500" dirty="0">
                <a:solidFill>
                  <a:srgbClr val="000000"/>
                </a:solidFill>
                <a:latin typeface="Roboto Condensed Italics"/>
              </a:rPr>
              <a:t> ta.</a:t>
            </a:r>
          </a:p>
          <a:p>
            <a:pPr algn="just">
              <a:lnSpc>
                <a:spcPts val="6345"/>
              </a:lnSpc>
            </a:pPr>
            <a:endParaRPr lang="en-US" sz="4500" dirty="0">
              <a:solidFill>
                <a:srgbClr val="000000"/>
              </a:solidFill>
              <a:latin typeface="Roboto Condensed Italics"/>
            </a:endParaRPr>
          </a:p>
        </p:txBody>
      </p:sp>
      <p:sp>
        <p:nvSpPr>
          <p:cNvPr id="6" name="Freeform 6"/>
          <p:cNvSpPr/>
          <p:nvPr/>
        </p:nvSpPr>
        <p:spPr>
          <a:xfrm rot="5310473">
            <a:off x="8359065" y="5830847"/>
            <a:ext cx="1110890" cy="641539"/>
          </a:xfrm>
          <a:custGeom>
            <a:avLst/>
            <a:gdLst/>
            <a:ahLst/>
            <a:cxnLst/>
            <a:rect l="l" t="t" r="r" b="b"/>
            <a:pathLst>
              <a:path w="1110890" h="641539">
                <a:moveTo>
                  <a:pt x="0" y="0"/>
                </a:moveTo>
                <a:lnTo>
                  <a:pt x="1110890" y="0"/>
                </a:lnTo>
                <a:lnTo>
                  <a:pt x="1110890" y="641538"/>
                </a:lnTo>
                <a:lnTo>
                  <a:pt x="0" y="641538"/>
                </a:lnTo>
                <a:lnTo>
                  <a:pt x="0" y="0"/>
                </a:lnTo>
                <a:close/>
              </a:path>
            </a:pathLst>
          </a:custGeom>
          <a:blipFill>
            <a:blip r:embed="rId6"/>
            <a:stretch>
              <a:fillRect/>
            </a:stretch>
          </a:blipFill>
        </p:spPr>
      </p:sp>
      <p:sp>
        <p:nvSpPr>
          <p:cNvPr id="7" name="Freeform 7"/>
          <p:cNvSpPr/>
          <p:nvPr/>
        </p:nvSpPr>
        <p:spPr>
          <a:xfrm>
            <a:off x="289783" y="5739697"/>
            <a:ext cx="1824605" cy="4547303"/>
          </a:xfrm>
          <a:custGeom>
            <a:avLst/>
            <a:gdLst/>
            <a:ahLst/>
            <a:cxnLst/>
            <a:rect l="l" t="t" r="r" b="b"/>
            <a:pathLst>
              <a:path w="1824605" h="4547303">
                <a:moveTo>
                  <a:pt x="0" y="0"/>
                </a:moveTo>
                <a:lnTo>
                  <a:pt x="1824605" y="0"/>
                </a:lnTo>
                <a:lnTo>
                  <a:pt x="1824605" y="4547303"/>
                </a:lnTo>
                <a:lnTo>
                  <a:pt x="0" y="45473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TextBox 8"/>
          <p:cNvSpPr txBox="1"/>
          <p:nvPr/>
        </p:nvSpPr>
        <p:spPr>
          <a:xfrm>
            <a:off x="7394121" y="456054"/>
            <a:ext cx="3499758" cy="1021467"/>
          </a:xfrm>
          <a:prstGeom prst="rect">
            <a:avLst/>
          </a:prstGeom>
        </p:spPr>
        <p:txBody>
          <a:bodyPr lIns="0" tIns="0" rIns="0" bIns="0" rtlCol="0" anchor="t">
            <a:spAutoFit/>
          </a:bodyPr>
          <a:lstStyle/>
          <a:p>
            <a:pPr marL="0" lvl="0" indent="0" algn="l">
              <a:lnSpc>
                <a:spcPts val="8273"/>
              </a:lnSpc>
              <a:spcBef>
                <a:spcPct val="0"/>
              </a:spcBef>
            </a:pPr>
            <a:r>
              <a:rPr lang="en-US" sz="5909" spc="118">
                <a:solidFill>
                  <a:srgbClr val="528BD8"/>
                </a:solidFill>
                <a:latin typeface="Roboto Condensed Bold"/>
              </a:rPr>
              <a:t>PHẦN 3</a:t>
            </a:r>
          </a:p>
        </p:txBody>
      </p:sp>
      <p:sp>
        <p:nvSpPr>
          <p:cNvPr id="9" name="TextBox 9"/>
          <p:cNvSpPr txBox="1"/>
          <p:nvPr/>
        </p:nvSpPr>
        <p:spPr>
          <a:xfrm>
            <a:off x="3645998" y="7210525"/>
            <a:ext cx="13315787" cy="764507"/>
          </a:xfrm>
          <a:prstGeom prst="rect">
            <a:avLst/>
          </a:prstGeom>
        </p:spPr>
        <p:txBody>
          <a:bodyPr lIns="0" tIns="0" rIns="0" bIns="0" rtlCol="0" anchor="t">
            <a:spAutoFit/>
          </a:bodyPr>
          <a:lstStyle/>
          <a:p>
            <a:pPr algn="just">
              <a:lnSpc>
                <a:spcPts val="6161"/>
              </a:lnSpc>
            </a:pPr>
            <a:r>
              <a:rPr lang="en-US" sz="4401" dirty="0" err="1">
                <a:solidFill>
                  <a:srgbClr val="9D373B"/>
                </a:solidFill>
                <a:latin typeface="Roboto Condensed"/>
              </a:rPr>
              <a:t>Khẳng</a:t>
            </a:r>
            <a:r>
              <a:rPr lang="en-US" sz="4401" dirty="0">
                <a:solidFill>
                  <a:srgbClr val="9D373B"/>
                </a:solidFill>
                <a:latin typeface="Roboto Condensed"/>
              </a:rPr>
              <a:t> </a:t>
            </a:r>
            <a:r>
              <a:rPr lang="en-US" sz="4401" dirty="0" err="1">
                <a:solidFill>
                  <a:srgbClr val="9D373B"/>
                </a:solidFill>
                <a:latin typeface="Roboto Condensed"/>
              </a:rPr>
              <a:t>định</a:t>
            </a:r>
            <a:r>
              <a:rPr lang="en-US" sz="4401" dirty="0">
                <a:solidFill>
                  <a:srgbClr val="9D373B"/>
                </a:solidFill>
                <a:latin typeface="Roboto Condensed"/>
              </a:rPr>
              <a:t> </a:t>
            </a:r>
            <a:r>
              <a:rPr lang="en-US" sz="4401" dirty="0" err="1">
                <a:solidFill>
                  <a:srgbClr val="9D373B"/>
                </a:solidFill>
                <a:latin typeface="Roboto Condensed"/>
              </a:rPr>
              <a:t>gia</a:t>
            </a:r>
            <a:r>
              <a:rPr lang="en-US" sz="4401" dirty="0">
                <a:solidFill>
                  <a:srgbClr val="9D373B"/>
                </a:solidFill>
                <a:latin typeface="Roboto Condensed"/>
              </a:rPr>
              <a:t>́ trị </a:t>
            </a:r>
            <a:r>
              <a:rPr lang="en-US" sz="4401" dirty="0" err="1">
                <a:solidFill>
                  <a:srgbClr val="9D373B"/>
                </a:solidFill>
                <a:latin typeface="Roboto Condensed"/>
              </a:rPr>
              <a:t>của</a:t>
            </a:r>
            <a:r>
              <a:rPr lang="en-US" sz="4401" dirty="0">
                <a:solidFill>
                  <a:srgbClr val="9D373B"/>
                </a:solidFill>
                <a:latin typeface="Roboto Condensed"/>
              </a:rPr>
              <a:t> </a:t>
            </a:r>
            <a:r>
              <a:rPr lang="en-US" sz="4401" dirty="0" err="1">
                <a:solidFill>
                  <a:srgbClr val="9D373B"/>
                </a:solidFill>
                <a:latin typeface="Roboto Condensed"/>
              </a:rPr>
              <a:t>cuốn</a:t>
            </a:r>
            <a:r>
              <a:rPr lang="en-US" sz="4401" dirty="0">
                <a:solidFill>
                  <a:srgbClr val="9D373B"/>
                </a:solidFill>
                <a:latin typeface="Roboto Condensed"/>
              </a:rPr>
              <a:t> </a:t>
            </a:r>
            <a:r>
              <a:rPr lang="en-US" sz="4401" dirty="0" err="1">
                <a:solidFill>
                  <a:srgbClr val="9D373B"/>
                </a:solidFill>
                <a:latin typeface="Roboto Condensed"/>
              </a:rPr>
              <a:t>sách</a:t>
            </a:r>
            <a:r>
              <a:rPr lang="en-US" sz="4401" dirty="0">
                <a:solidFill>
                  <a:srgbClr val="9D373B"/>
                </a:solidFill>
                <a:latin typeface="Roboto Condensed"/>
              </a:rPr>
              <a:t> </a:t>
            </a:r>
            <a:r>
              <a:rPr lang="en-US" sz="4401" dirty="0" err="1">
                <a:solidFill>
                  <a:srgbClr val="9D373B"/>
                </a:solidFill>
                <a:latin typeface="Roboto Condensed"/>
              </a:rPr>
              <a:t>va</a:t>
            </a:r>
            <a:r>
              <a:rPr lang="en-US" sz="4401" dirty="0">
                <a:solidFill>
                  <a:srgbClr val="9D373B"/>
                </a:solidFill>
                <a:latin typeface="Roboto Condensed"/>
              </a:rPr>
              <a:t>̀ </a:t>
            </a:r>
            <a:r>
              <a:rPr lang="en-US" sz="4401" dirty="0" err="1">
                <a:solidFill>
                  <a:srgbClr val="9D373B"/>
                </a:solidFill>
                <a:latin typeface="Roboto Condensed"/>
              </a:rPr>
              <a:t>tài</a:t>
            </a:r>
            <a:r>
              <a:rPr lang="en-US" sz="4401" dirty="0">
                <a:solidFill>
                  <a:srgbClr val="9D373B"/>
                </a:solidFill>
                <a:latin typeface="Roboto Condensed"/>
              </a:rPr>
              <a:t> </a:t>
            </a:r>
            <a:r>
              <a:rPr lang="en-US" sz="4401" dirty="0" err="1">
                <a:solidFill>
                  <a:srgbClr val="9D373B"/>
                </a:solidFill>
                <a:latin typeface="Roboto Condensed"/>
              </a:rPr>
              <a:t>năng</a:t>
            </a:r>
            <a:r>
              <a:rPr lang="en-US" sz="4401" dirty="0">
                <a:solidFill>
                  <a:srgbClr val="9D373B"/>
                </a:solidFill>
                <a:latin typeface="Roboto Condensed"/>
              </a:rPr>
              <a:t> </a:t>
            </a:r>
            <a:r>
              <a:rPr lang="en-US" sz="4401" dirty="0" err="1">
                <a:solidFill>
                  <a:srgbClr val="9D373B"/>
                </a:solidFill>
                <a:latin typeface="Roboto Condensed"/>
              </a:rPr>
              <a:t>của</a:t>
            </a:r>
            <a:r>
              <a:rPr lang="en-US" sz="4401" dirty="0">
                <a:solidFill>
                  <a:srgbClr val="9D373B"/>
                </a:solidFill>
                <a:latin typeface="Roboto Condensed"/>
              </a:rPr>
              <a:t> </a:t>
            </a:r>
            <a:r>
              <a:rPr lang="en-US" sz="4401" dirty="0" err="1">
                <a:solidFill>
                  <a:srgbClr val="9D373B"/>
                </a:solidFill>
                <a:latin typeface="Roboto Condensed"/>
              </a:rPr>
              <a:t>tác</a:t>
            </a:r>
            <a:r>
              <a:rPr lang="en-US" sz="4401" dirty="0">
                <a:solidFill>
                  <a:srgbClr val="9D373B"/>
                </a:solidFill>
                <a:latin typeface="Roboto Condensed"/>
              </a:rPr>
              <a:t> </a:t>
            </a:r>
            <a:r>
              <a:rPr lang="en-US" sz="4401" dirty="0" err="1">
                <a:solidFill>
                  <a:srgbClr val="9D373B"/>
                </a:solidFill>
                <a:latin typeface="Roboto Condensed"/>
              </a:rPr>
              <a:t>gia</a:t>
            </a:r>
            <a:r>
              <a:rPr lang="en-US" sz="4401" dirty="0">
                <a:solidFill>
                  <a:srgbClr val="9D373B"/>
                </a:solidFill>
                <a:latin typeface="Roboto Condensed"/>
              </a:rPr>
              <a:t>̉. </a:t>
            </a:r>
          </a:p>
        </p:txBody>
      </p:sp>
      <p:sp>
        <p:nvSpPr>
          <p:cNvPr id="10" name="TextBox 10"/>
          <p:cNvSpPr txBox="1"/>
          <p:nvPr/>
        </p:nvSpPr>
        <p:spPr>
          <a:xfrm>
            <a:off x="1731128" y="1953417"/>
            <a:ext cx="13025949" cy="946150"/>
          </a:xfrm>
          <a:prstGeom prst="rect">
            <a:avLst/>
          </a:prstGeom>
        </p:spPr>
        <p:txBody>
          <a:bodyPr lIns="0" tIns="0" rIns="0" bIns="0" rtlCol="0" anchor="t">
            <a:spAutoFit/>
          </a:bodyPr>
          <a:lstStyle/>
          <a:p>
            <a:pPr algn="ctr">
              <a:lnSpc>
                <a:spcPts val="7700"/>
              </a:lnSpc>
            </a:pPr>
            <a:r>
              <a:rPr lang="en-US" sz="5500" dirty="0">
                <a:solidFill>
                  <a:srgbClr val="9D373B"/>
                </a:solidFill>
                <a:latin typeface="Roboto Condensed Bold"/>
              </a:rPr>
              <a:t>b. </a:t>
            </a:r>
            <a:r>
              <a:rPr lang="en-US" sz="5500" dirty="0" err="1">
                <a:solidFill>
                  <a:srgbClr val="9D373B"/>
                </a:solidFill>
                <a:latin typeface="Roboto Condensed Bold"/>
              </a:rPr>
              <a:t>Đánh</a:t>
            </a:r>
            <a:r>
              <a:rPr lang="en-US" sz="5500" dirty="0">
                <a:solidFill>
                  <a:srgbClr val="9D373B"/>
                </a:solidFill>
                <a:latin typeface="Roboto Condensed Bold"/>
              </a:rPr>
              <a:t> </a:t>
            </a:r>
            <a:r>
              <a:rPr lang="en-US" sz="5500" dirty="0" err="1">
                <a:solidFill>
                  <a:srgbClr val="9D373B"/>
                </a:solidFill>
                <a:latin typeface="Roboto Condensed Bold"/>
              </a:rPr>
              <a:t>gia</a:t>
            </a:r>
            <a:r>
              <a:rPr lang="en-US" sz="5500" dirty="0">
                <a:solidFill>
                  <a:srgbClr val="9D373B"/>
                </a:solidFill>
                <a:latin typeface="Roboto Condensed Bold"/>
              </a:rPr>
              <a:t>́ </a:t>
            </a:r>
            <a:r>
              <a:rPr lang="en-US" sz="5500" dirty="0" err="1">
                <a:solidFill>
                  <a:srgbClr val="9D373B"/>
                </a:solidFill>
                <a:latin typeface="Roboto Condensed Bold"/>
              </a:rPr>
              <a:t>chung</a:t>
            </a:r>
            <a:r>
              <a:rPr lang="en-US" sz="5500" dirty="0">
                <a:solidFill>
                  <a:srgbClr val="9D373B"/>
                </a:solidFill>
                <a:latin typeface="Roboto Condensed Bold"/>
              </a:rPr>
              <a:t> </a:t>
            </a:r>
            <a:r>
              <a:rPr lang="en-US" sz="5500" dirty="0" err="1">
                <a:solidFill>
                  <a:srgbClr val="9D373B"/>
                </a:solidFill>
                <a:latin typeface="Roboto Condensed Bold"/>
              </a:rPr>
              <a:t>vê</a:t>
            </a:r>
            <a:r>
              <a:rPr lang="en-US" sz="5500" dirty="0">
                <a:solidFill>
                  <a:srgbClr val="9D373B"/>
                </a:solidFill>
                <a:latin typeface="Roboto Condensed Bold"/>
              </a:rPr>
              <a:t>̀ </a:t>
            </a:r>
            <a:r>
              <a:rPr lang="en-US" sz="5500" dirty="0" err="1">
                <a:solidFill>
                  <a:srgbClr val="9D373B"/>
                </a:solidFill>
                <a:latin typeface="Roboto Condensed Bold"/>
              </a:rPr>
              <a:t>cuốn</a:t>
            </a:r>
            <a:r>
              <a:rPr lang="en-US" sz="5500" dirty="0">
                <a:solidFill>
                  <a:srgbClr val="9D373B"/>
                </a:solidFill>
                <a:latin typeface="Roboto Condensed Bold"/>
              </a:rPr>
              <a:t> </a:t>
            </a:r>
            <a:r>
              <a:rPr lang="en-US" sz="5500" dirty="0" err="1">
                <a:solidFill>
                  <a:srgbClr val="9D373B"/>
                </a:solidFill>
                <a:latin typeface="Roboto Condensed Bold"/>
              </a:rPr>
              <a:t>sách</a:t>
            </a:r>
            <a:r>
              <a:rPr lang="en-US" sz="5500" dirty="0">
                <a:solidFill>
                  <a:srgbClr val="9D373B"/>
                </a:solidFill>
                <a:latin typeface="Roboto Condensed Bol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TextBox 5"/>
          <p:cNvSpPr txBox="1"/>
          <p:nvPr/>
        </p:nvSpPr>
        <p:spPr>
          <a:xfrm>
            <a:off x="6469403" y="3596986"/>
            <a:ext cx="7133388" cy="781050"/>
          </a:xfrm>
          <a:prstGeom prst="rect">
            <a:avLst/>
          </a:prstGeom>
        </p:spPr>
        <p:txBody>
          <a:bodyPr lIns="0" tIns="0" rIns="0" bIns="0" rtlCol="0" anchor="t">
            <a:spAutoFit/>
          </a:bodyPr>
          <a:lstStyle/>
          <a:p>
            <a:pPr algn="l">
              <a:lnSpc>
                <a:spcPts val="6299"/>
              </a:lnSpc>
            </a:pPr>
            <a:r>
              <a:rPr lang="en-US" sz="4500">
                <a:solidFill>
                  <a:srgbClr val="528BD8"/>
                </a:solidFill>
                <a:latin typeface="Roboto Condensed Bold"/>
              </a:rPr>
              <a:t>HS trả lời câu hỏi:</a:t>
            </a:r>
          </a:p>
        </p:txBody>
      </p:sp>
      <p:sp>
        <p:nvSpPr>
          <p:cNvPr id="6" name="TextBox 6"/>
          <p:cNvSpPr txBox="1"/>
          <p:nvPr/>
        </p:nvSpPr>
        <p:spPr>
          <a:xfrm>
            <a:off x="1028700" y="4694692"/>
            <a:ext cx="16230600" cy="3901440"/>
          </a:xfrm>
          <a:prstGeom prst="rect">
            <a:avLst/>
          </a:prstGeom>
        </p:spPr>
        <p:txBody>
          <a:bodyPr lIns="0" tIns="0" rIns="0" bIns="0" rtlCol="0" anchor="t">
            <a:spAutoFit/>
          </a:bodyPr>
          <a:lstStyle/>
          <a:p>
            <a:pPr marL="971550" lvl="1" indent="-485775" algn="just">
              <a:lnSpc>
                <a:spcPts val="7830"/>
              </a:lnSpc>
              <a:buFont typeface="Arial"/>
              <a:buChar char="•"/>
            </a:pPr>
            <a:r>
              <a:rPr lang="en-US" sz="4500" dirty="0">
                <a:solidFill>
                  <a:srgbClr val="545454"/>
                </a:solidFill>
                <a:latin typeface="Roboto Condensed"/>
              </a:rPr>
              <a:t>Chỉ </a:t>
            </a:r>
            <a:r>
              <a:rPr lang="en-US" sz="4500" dirty="0" err="1">
                <a:solidFill>
                  <a:srgbClr val="545454"/>
                </a:solidFill>
                <a:latin typeface="Roboto Condensed"/>
              </a:rPr>
              <a:t>ra</a:t>
            </a:r>
            <a:r>
              <a:rPr lang="en-US" sz="4500" dirty="0">
                <a:solidFill>
                  <a:srgbClr val="545454"/>
                </a:solidFill>
                <a:latin typeface="Roboto Condensed"/>
              </a:rPr>
              <a:t> </a:t>
            </a: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khách</a:t>
            </a:r>
            <a:r>
              <a:rPr lang="en-US" sz="4500" dirty="0">
                <a:solidFill>
                  <a:srgbClr val="545454"/>
                </a:solidFill>
                <a:latin typeface="Roboto Condensed"/>
              </a:rPr>
              <a:t> </a:t>
            </a:r>
            <a:r>
              <a:rPr lang="en-US" sz="4500" dirty="0" err="1">
                <a:solidFill>
                  <a:srgbClr val="545454"/>
                </a:solidFill>
                <a:latin typeface="Roboto Condensed"/>
              </a:rPr>
              <a:t>quan</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phẩm</a:t>
            </a:r>
            <a:r>
              <a:rPr lang="en-US" sz="4500" dirty="0">
                <a:solidFill>
                  <a:srgbClr val="545454"/>
                </a:solidFill>
                <a:latin typeface="Roboto Condensed"/>
              </a:rPr>
              <a:t> </a:t>
            </a:r>
            <a:r>
              <a:rPr lang="en-US" sz="4500" dirty="0">
                <a:solidFill>
                  <a:srgbClr val="545454"/>
                </a:solidFill>
                <a:latin typeface="Roboto Condensed Italics"/>
              </a:rPr>
              <a:t>Lá </a:t>
            </a:r>
            <a:r>
              <a:rPr lang="en-US" sz="4500" dirty="0" err="1">
                <a:solidFill>
                  <a:srgbClr val="545454"/>
                </a:solidFill>
                <a:latin typeface="Roboto Condensed Italics"/>
              </a:rPr>
              <a:t>cơ</a:t>
            </a:r>
            <a:r>
              <a:rPr lang="en-US" sz="4500" dirty="0">
                <a:solidFill>
                  <a:srgbClr val="545454"/>
                </a:solidFill>
                <a:latin typeface="Roboto Condensed Italics"/>
              </a:rPr>
              <a:t>̀ </a:t>
            </a:r>
            <a:r>
              <a:rPr lang="en-US" sz="4500" dirty="0" err="1">
                <a:solidFill>
                  <a:srgbClr val="545454"/>
                </a:solidFill>
                <a:latin typeface="Roboto Condensed Italics"/>
              </a:rPr>
              <a:t>thêu</a:t>
            </a:r>
            <a:r>
              <a:rPr lang="en-US" sz="4500" dirty="0">
                <a:solidFill>
                  <a:srgbClr val="545454"/>
                </a:solidFill>
                <a:latin typeface="Roboto Condensed Italics"/>
              </a:rPr>
              <a:t> </a:t>
            </a:r>
            <a:r>
              <a:rPr lang="en-US" sz="4500" dirty="0" err="1">
                <a:solidFill>
                  <a:srgbClr val="545454"/>
                </a:solidFill>
                <a:latin typeface="Roboto Condensed Italics"/>
              </a:rPr>
              <a:t>sáu</a:t>
            </a:r>
            <a:r>
              <a:rPr lang="en-US" sz="4500" dirty="0">
                <a:solidFill>
                  <a:srgbClr val="545454"/>
                </a:solidFill>
                <a:latin typeface="Roboto Condensed Italics"/>
              </a:rPr>
              <a:t> </a:t>
            </a:r>
            <a:r>
              <a:rPr lang="en-US" sz="4500" dirty="0" err="1">
                <a:solidFill>
                  <a:srgbClr val="545454"/>
                </a:solidFill>
                <a:latin typeface="Roboto Condensed Italics"/>
              </a:rPr>
              <a:t>chư</a:t>
            </a:r>
            <a:r>
              <a:rPr lang="en-US" sz="4500" dirty="0">
                <a:solidFill>
                  <a:srgbClr val="545454"/>
                </a:solidFill>
                <a:latin typeface="Roboto Condensed Italics"/>
              </a:rPr>
              <a:t>̃ </a:t>
            </a:r>
            <a:r>
              <a:rPr lang="en-US" sz="4500" dirty="0" err="1">
                <a:solidFill>
                  <a:srgbClr val="545454"/>
                </a:solidFill>
                <a:latin typeface="Roboto Condensed Italics"/>
              </a:rPr>
              <a:t>vàng</a:t>
            </a:r>
            <a:r>
              <a:rPr lang="en-US" sz="4500" dirty="0">
                <a:solidFill>
                  <a:srgbClr val="545454"/>
                </a:solidFill>
                <a:latin typeface="Roboto Condensed"/>
              </a:rPr>
              <a:t> </a:t>
            </a:r>
            <a:r>
              <a:rPr lang="en-US" sz="4500" dirty="0" err="1">
                <a:solidFill>
                  <a:srgbClr val="545454"/>
                </a:solidFill>
                <a:latin typeface="Roboto Condensed"/>
              </a:rPr>
              <a:t>va</a:t>
            </a:r>
            <a:r>
              <a:rPr lang="en-US" sz="4500" dirty="0">
                <a:solidFill>
                  <a:srgbClr val="545454"/>
                </a:solidFill>
                <a:latin typeface="Roboto Condensed"/>
              </a:rPr>
              <a:t>̀ </a:t>
            </a: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chu</a:t>
            </a:r>
            <a:r>
              <a:rPr lang="en-US" sz="4500" dirty="0">
                <a:solidFill>
                  <a:srgbClr val="545454"/>
                </a:solidFill>
                <a:latin typeface="Roboto Condensed"/>
              </a:rPr>
              <a:t>̉ </a:t>
            </a:r>
            <a:r>
              <a:rPr lang="en-US" sz="4500" dirty="0" err="1">
                <a:solidFill>
                  <a:srgbClr val="545454"/>
                </a:solidFill>
                <a:latin typeface="Roboto Condensed"/>
              </a:rPr>
              <a:t>quan</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người</a:t>
            </a:r>
            <a:r>
              <a:rPr lang="en-US" sz="4500" dirty="0">
                <a:solidFill>
                  <a:srgbClr val="545454"/>
                </a:solidFill>
                <a:latin typeface="Roboto Condensed"/>
              </a:rPr>
              <a:t> </a:t>
            </a:r>
            <a:r>
              <a:rPr lang="en-US" sz="4500" dirty="0" err="1">
                <a:solidFill>
                  <a:srgbClr val="545454"/>
                </a:solidFill>
                <a:latin typeface="Roboto Condensed"/>
              </a:rPr>
              <a:t>giới</a:t>
            </a:r>
            <a:r>
              <a:rPr lang="en-US" sz="4500" dirty="0">
                <a:solidFill>
                  <a:srgbClr val="545454"/>
                </a:solidFill>
                <a:latin typeface="Roboto Condensed"/>
              </a:rPr>
              <a:t> </a:t>
            </a:r>
            <a:r>
              <a:rPr lang="en-US" sz="4500" dirty="0" err="1">
                <a:solidFill>
                  <a:srgbClr val="545454"/>
                </a:solidFill>
                <a:latin typeface="Roboto Condensed"/>
              </a:rPr>
              <a:t>thiệu</a:t>
            </a:r>
            <a:r>
              <a:rPr lang="en-US" sz="4500" dirty="0">
                <a:solidFill>
                  <a:srgbClr val="545454"/>
                </a:solidFill>
                <a:latin typeface="Roboto Condensed"/>
              </a:rPr>
              <a:t> </a:t>
            </a:r>
            <a:r>
              <a:rPr lang="en-US" sz="4500" dirty="0" err="1">
                <a:solidFill>
                  <a:srgbClr val="545454"/>
                </a:solidFill>
                <a:latin typeface="Roboto Condensed"/>
              </a:rPr>
              <a:t>hoặc</a:t>
            </a:r>
            <a:r>
              <a:rPr lang="en-US" sz="4500" dirty="0">
                <a:solidFill>
                  <a:srgbClr val="545454"/>
                </a:solidFill>
                <a:latin typeface="Roboto Condensed"/>
              </a:rPr>
              <a:t> </a:t>
            </a:r>
            <a:r>
              <a:rPr lang="en-US" sz="4500" dirty="0" err="1">
                <a:solidFill>
                  <a:srgbClr val="545454"/>
                </a:solidFill>
                <a:latin typeface="Roboto Condensed"/>
              </a:rPr>
              <a:t>người</a:t>
            </a:r>
            <a:r>
              <a:rPr lang="en-US" sz="4500" dirty="0">
                <a:solidFill>
                  <a:srgbClr val="545454"/>
                </a:solidFill>
                <a:latin typeface="Roboto Condensed"/>
              </a:rPr>
              <a:t> </a:t>
            </a:r>
            <a:r>
              <a:rPr lang="en-US" sz="4500" dirty="0" err="1">
                <a:solidFill>
                  <a:srgbClr val="545454"/>
                </a:solidFill>
                <a:latin typeface="Roboto Condensed"/>
              </a:rPr>
              <a:t>đọc</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phẩm</a:t>
            </a:r>
            <a:r>
              <a:rPr lang="en-US" sz="4500" dirty="0">
                <a:solidFill>
                  <a:srgbClr val="545454"/>
                </a:solidFill>
                <a:latin typeface="Roboto Condensed"/>
              </a:rPr>
              <a:t>. </a:t>
            </a:r>
          </a:p>
          <a:p>
            <a:pPr marL="971550" lvl="1" indent="-485775" algn="just">
              <a:lnSpc>
                <a:spcPts val="7830"/>
              </a:lnSpc>
              <a:buFont typeface="Arial"/>
              <a:buChar char="•"/>
            </a:pP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đo</a:t>
            </a:r>
            <a:r>
              <a:rPr lang="en-US" sz="4500" dirty="0">
                <a:solidFill>
                  <a:srgbClr val="545454"/>
                </a:solidFill>
                <a:latin typeface="Roboto Condensed"/>
              </a:rPr>
              <a:t>́ có ý </a:t>
            </a:r>
            <a:r>
              <a:rPr lang="en-US" sz="4500" dirty="0" err="1">
                <a:solidFill>
                  <a:srgbClr val="545454"/>
                </a:solidFill>
                <a:latin typeface="Roboto Condensed"/>
              </a:rPr>
              <a:t>nghĩa</a:t>
            </a:r>
            <a:r>
              <a:rPr lang="en-US" sz="4500" dirty="0">
                <a:solidFill>
                  <a:srgbClr val="545454"/>
                </a:solidFill>
                <a:latin typeface="Roboto Condensed"/>
              </a:rPr>
              <a:t> </a:t>
            </a:r>
            <a:r>
              <a:rPr lang="en-US" sz="4500" dirty="0" err="1">
                <a:solidFill>
                  <a:srgbClr val="545454"/>
                </a:solidFill>
                <a:latin typeface="Roboto Condensed"/>
              </a:rPr>
              <a:t>gi</a:t>
            </a:r>
            <a:r>
              <a:rPr lang="en-US" sz="4500" dirty="0">
                <a:solidFill>
                  <a:srgbClr val="545454"/>
                </a:solidFill>
                <a:latin typeface="Roboto Condensed"/>
              </a:rPr>
              <a:t>̀ </a:t>
            </a:r>
            <a:r>
              <a:rPr lang="en-US" sz="4500" dirty="0" err="1">
                <a:solidFill>
                  <a:srgbClr val="545454"/>
                </a:solidFill>
                <a:latin typeface="Roboto Condensed"/>
              </a:rPr>
              <a:t>đối</a:t>
            </a:r>
            <a:r>
              <a:rPr lang="en-US" sz="4500" dirty="0">
                <a:solidFill>
                  <a:srgbClr val="545454"/>
                </a:solidFill>
                <a:latin typeface="Roboto Condensed"/>
              </a:rPr>
              <a:t> </a:t>
            </a:r>
            <a:r>
              <a:rPr lang="en-US" sz="4500" dirty="0" err="1">
                <a:solidFill>
                  <a:srgbClr val="545454"/>
                </a:solidFill>
                <a:latin typeface="Roboto Condensed"/>
              </a:rPr>
              <a:t>với</a:t>
            </a:r>
            <a:r>
              <a:rPr lang="en-US" sz="4500" dirty="0">
                <a:solidFill>
                  <a:srgbClr val="545454"/>
                </a:solidFill>
                <a:latin typeface="Roboto Condensed"/>
              </a:rPr>
              <a:t> </a:t>
            </a:r>
            <a:r>
              <a:rPr lang="en-US" sz="4500" dirty="0" err="1">
                <a:solidFill>
                  <a:srgbClr val="545454"/>
                </a:solidFill>
                <a:latin typeface="Roboto Condensed"/>
              </a:rPr>
              <a:t>mục</a:t>
            </a:r>
            <a:r>
              <a:rPr lang="en-US" sz="4500" dirty="0">
                <a:solidFill>
                  <a:srgbClr val="545454"/>
                </a:solidFill>
                <a:latin typeface="Roboto Condensed"/>
              </a:rPr>
              <a:t> </a:t>
            </a:r>
            <a:r>
              <a:rPr lang="en-US" sz="4500" dirty="0" err="1">
                <a:solidFill>
                  <a:srgbClr val="545454"/>
                </a:solidFill>
                <a:latin typeface="Roboto Condensed"/>
              </a:rPr>
              <a:t>đích</a:t>
            </a:r>
            <a:r>
              <a:rPr lang="en-US" sz="4500" dirty="0">
                <a:solidFill>
                  <a:srgbClr val="545454"/>
                </a:solidFill>
                <a:latin typeface="Roboto Condensed"/>
              </a:rPr>
              <a:t>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a:t>
            </a:r>
          </a:p>
        </p:txBody>
      </p:sp>
      <p:sp>
        <p:nvSpPr>
          <p:cNvPr id="7" name="TextBox 7"/>
          <p:cNvSpPr txBox="1"/>
          <p:nvPr/>
        </p:nvSpPr>
        <p:spPr>
          <a:xfrm>
            <a:off x="4967386" y="133284"/>
            <a:ext cx="10882214" cy="1025922"/>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smtClean="0">
                <a:solidFill>
                  <a:srgbClr val="528BD8"/>
                </a:solidFill>
                <a:latin typeface="Fraunces Bold"/>
              </a:rPr>
              <a:t>3.2 </a:t>
            </a:r>
            <a:r>
              <a:rPr lang="en-US" sz="5709" spc="114" dirty="0" smtClean="0">
                <a:solidFill>
                  <a:srgbClr val="528BD8"/>
                </a:solidFill>
                <a:latin typeface="Fraunces Bold"/>
              </a:rPr>
              <a:t>KHÁM PHÁ</a:t>
            </a:r>
            <a:r>
              <a:rPr lang="en-US" sz="5709" spc="114" dirty="0" smtClean="0">
                <a:solidFill>
                  <a:srgbClr val="528BD8"/>
                </a:solidFill>
                <a:latin typeface="Fraunces Bold"/>
              </a:rPr>
              <a:t> </a:t>
            </a:r>
            <a:r>
              <a:rPr lang="en-US" sz="5709" spc="114" dirty="0">
                <a:solidFill>
                  <a:srgbClr val="528BD8"/>
                </a:solidFill>
                <a:latin typeface="Fraunces Bold"/>
              </a:rPr>
              <a:t>VĂN </a:t>
            </a:r>
            <a:r>
              <a:rPr lang="en-US" sz="5709" spc="114" dirty="0" smtClean="0">
                <a:solidFill>
                  <a:srgbClr val="528BD8"/>
                </a:solidFill>
                <a:latin typeface="Fraunces Bold"/>
              </a:rPr>
              <a:t>BẢN</a:t>
            </a:r>
            <a:endParaRPr lang="en-US" sz="5709" spc="114" dirty="0">
              <a:solidFill>
                <a:srgbClr val="528BD8"/>
              </a:solidFill>
              <a:latin typeface="Fraunces Bold"/>
            </a:endParaRPr>
          </a:p>
        </p:txBody>
      </p:sp>
      <p:sp>
        <p:nvSpPr>
          <p:cNvPr id="8" name="TextBox 8"/>
          <p:cNvSpPr txBox="1"/>
          <p:nvPr/>
        </p:nvSpPr>
        <p:spPr>
          <a:xfrm>
            <a:off x="289783" y="1303956"/>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TextBox 5"/>
          <p:cNvSpPr txBox="1"/>
          <p:nvPr/>
        </p:nvSpPr>
        <p:spPr>
          <a:xfrm>
            <a:off x="6565245" y="3394557"/>
            <a:ext cx="7133388" cy="781050"/>
          </a:xfrm>
          <a:prstGeom prst="rect">
            <a:avLst/>
          </a:prstGeom>
        </p:spPr>
        <p:txBody>
          <a:bodyPr lIns="0" tIns="0" rIns="0" bIns="0" rtlCol="0" anchor="t">
            <a:spAutoFit/>
          </a:bodyPr>
          <a:lstStyle/>
          <a:p>
            <a:pPr algn="l">
              <a:lnSpc>
                <a:spcPts val="6299"/>
              </a:lnSpc>
            </a:pPr>
            <a:r>
              <a:rPr lang="en-US" sz="4500">
                <a:solidFill>
                  <a:srgbClr val="528BD8"/>
                </a:solidFill>
                <a:latin typeface="Roboto Condensed Bold"/>
              </a:rPr>
              <a:t>HS trả lời câu hỏi:</a:t>
            </a:r>
          </a:p>
        </p:txBody>
      </p:sp>
      <p:sp>
        <p:nvSpPr>
          <p:cNvPr id="6" name="TextBox 6"/>
          <p:cNvSpPr txBox="1"/>
          <p:nvPr/>
        </p:nvSpPr>
        <p:spPr>
          <a:xfrm>
            <a:off x="1028700" y="3594582"/>
            <a:ext cx="16230600" cy="4846320"/>
          </a:xfrm>
          <a:prstGeom prst="rect">
            <a:avLst/>
          </a:prstGeom>
        </p:spPr>
        <p:txBody>
          <a:bodyPr lIns="0" tIns="0" rIns="0" bIns="0" rtlCol="0" anchor="t">
            <a:spAutoFit/>
          </a:bodyPr>
          <a:lstStyle/>
          <a:p>
            <a:pPr algn="just">
              <a:lnSpc>
                <a:spcPts val="7740"/>
              </a:lnSpc>
            </a:pPr>
            <a:endParaRPr dirty="0"/>
          </a:p>
          <a:p>
            <a:pPr marL="971550" lvl="1" indent="-485775" algn="just">
              <a:lnSpc>
                <a:spcPts val="7740"/>
              </a:lnSpc>
              <a:buFont typeface="Arial"/>
              <a:buChar char="•"/>
            </a:pPr>
            <a:r>
              <a:rPr lang="en-US" sz="4500" dirty="0" err="1">
                <a:solidFill>
                  <a:srgbClr val="545454"/>
                </a:solidFill>
                <a:latin typeface="Roboto Condensed"/>
              </a:rPr>
              <a:t>Ngoài</a:t>
            </a:r>
            <a:r>
              <a:rPr lang="en-US" sz="4500" dirty="0">
                <a:solidFill>
                  <a:srgbClr val="545454"/>
                </a:solidFill>
                <a:latin typeface="Roboto Condensed"/>
              </a:rPr>
              <a:t> </a:t>
            </a: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được</a:t>
            </a:r>
            <a:r>
              <a:rPr lang="en-US" sz="4500" dirty="0">
                <a:solidFill>
                  <a:srgbClr val="545454"/>
                </a:solidFill>
                <a:latin typeface="Roboto Condensed"/>
              </a:rPr>
              <a:t> </a:t>
            </a:r>
            <a:r>
              <a:rPr lang="en-US" sz="4500" dirty="0" err="1">
                <a:solidFill>
                  <a:srgbClr val="545454"/>
                </a:solidFill>
                <a:latin typeface="Roboto Condensed"/>
              </a:rPr>
              <a:t>giới</a:t>
            </a:r>
            <a:r>
              <a:rPr lang="en-US" sz="4500" dirty="0">
                <a:solidFill>
                  <a:srgbClr val="545454"/>
                </a:solidFill>
                <a:latin typeface="Roboto Condensed"/>
              </a:rPr>
              <a:t> </a:t>
            </a:r>
            <a:r>
              <a:rPr lang="en-US" sz="4500" dirty="0" err="1">
                <a:solidFill>
                  <a:srgbClr val="545454"/>
                </a:solidFill>
                <a:latin typeface="Roboto Condensed"/>
              </a:rPr>
              <a:t>thiệu</a:t>
            </a:r>
            <a:r>
              <a:rPr lang="en-US" sz="4500" dirty="0">
                <a:solidFill>
                  <a:srgbClr val="545454"/>
                </a:solidFill>
                <a:latin typeface="Roboto Condensed"/>
              </a:rPr>
              <a:t>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r>
              <a:rPr lang="en-US" sz="4500" dirty="0">
                <a:solidFill>
                  <a:srgbClr val="545454"/>
                </a:solidFill>
                <a:latin typeface="Roboto Condensed"/>
              </a:rPr>
              <a:t>, </a:t>
            </a:r>
            <a:r>
              <a:rPr lang="en-US" sz="4500" dirty="0" err="1">
                <a:solidFill>
                  <a:srgbClr val="545454"/>
                </a:solidFill>
                <a:latin typeface="Roboto Condensed"/>
              </a:rPr>
              <a:t>em</a:t>
            </a:r>
            <a:r>
              <a:rPr lang="en-US" sz="4500" dirty="0">
                <a:solidFill>
                  <a:srgbClr val="545454"/>
                </a:solidFill>
                <a:latin typeface="Roboto Condensed"/>
              </a:rPr>
              <a:t> </a:t>
            </a:r>
            <a:r>
              <a:rPr lang="en-US" sz="4500" dirty="0" err="1">
                <a:solidFill>
                  <a:srgbClr val="545454"/>
                </a:solidFill>
                <a:latin typeface="Roboto Condensed"/>
              </a:rPr>
              <a:t>còn</a:t>
            </a:r>
            <a:r>
              <a:rPr lang="en-US" sz="4500" dirty="0">
                <a:solidFill>
                  <a:srgbClr val="545454"/>
                </a:solidFill>
                <a:latin typeface="Roboto Condensed"/>
              </a:rPr>
              <a:t> </a:t>
            </a:r>
            <a:r>
              <a:rPr lang="en-US" sz="4500" dirty="0" err="1">
                <a:solidFill>
                  <a:srgbClr val="545454"/>
                </a:solidFill>
                <a:latin typeface="Roboto Condensed"/>
              </a:rPr>
              <a:t>muốn</a:t>
            </a:r>
            <a:r>
              <a:rPr lang="en-US" sz="4500" dirty="0">
                <a:solidFill>
                  <a:srgbClr val="545454"/>
                </a:solidFill>
                <a:latin typeface="Roboto Condensed"/>
              </a:rPr>
              <a:t> </a:t>
            </a:r>
            <a:r>
              <a:rPr lang="en-US" sz="4500" dirty="0" err="1">
                <a:solidFill>
                  <a:srgbClr val="545454"/>
                </a:solidFill>
                <a:latin typeface="Roboto Condensed"/>
              </a:rPr>
              <a:t>biết</a:t>
            </a:r>
            <a:r>
              <a:rPr lang="en-US" sz="4500" dirty="0">
                <a:solidFill>
                  <a:srgbClr val="545454"/>
                </a:solidFill>
                <a:latin typeface="Roboto Condensed"/>
              </a:rPr>
              <a:t> </a:t>
            </a:r>
            <a:r>
              <a:rPr lang="en-US" sz="4500" dirty="0" err="1">
                <a:solidFill>
                  <a:srgbClr val="545454"/>
                </a:solidFill>
                <a:latin typeface="Roboto Condensed"/>
              </a:rPr>
              <a:t>thêm</a:t>
            </a:r>
            <a:r>
              <a:rPr lang="en-US" sz="4500" dirty="0">
                <a:solidFill>
                  <a:srgbClr val="545454"/>
                </a:solidFill>
                <a:latin typeface="Roboto Condensed"/>
              </a:rPr>
              <a:t> </a:t>
            </a:r>
            <a:r>
              <a:rPr lang="en-US" sz="4500" dirty="0" err="1">
                <a:solidFill>
                  <a:srgbClr val="545454"/>
                </a:solidFill>
                <a:latin typeface="Roboto Condensed"/>
              </a:rPr>
              <a:t>điều</a:t>
            </a:r>
            <a:r>
              <a:rPr lang="en-US" sz="4500" dirty="0">
                <a:solidFill>
                  <a:srgbClr val="545454"/>
                </a:solidFill>
                <a:latin typeface="Roboto Condensed"/>
              </a:rPr>
              <a:t> </a:t>
            </a:r>
            <a:r>
              <a:rPr lang="en-US" sz="4500" dirty="0" err="1">
                <a:solidFill>
                  <a:srgbClr val="545454"/>
                </a:solidFill>
                <a:latin typeface="Roboto Condensed"/>
              </a:rPr>
              <a:t>gi</a:t>
            </a:r>
            <a:r>
              <a:rPr lang="en-US" sz="4500" dirty="0">
                <a:solidFill>
                  <a:srgbClr val="545454"/>
                </a:solidFill>
                <a:latin typeface="Roboto Condensed"/>
              </a:rPr>
              <a:t>̀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tác</a:t>
            </a:r>
            <a:r>
              <a:rPr lang="en-US" sz="4500" dirty="0">
                <a:solidFill>
                  <a:srgbClr val="545454"/>
                </a:solidFill>
                <a:latin typeface="Roboto Condensed"/>
              </a:rPr>
              <a:t> </a:t>
            </a:r>
            <a:r>
              <a:rPr lang="en-US" sz="4500" dirty="0" err="1">
                <a:solidFill>
                  <a:srgbClr val="545454"/>
                </a:solidFill>
                <a:latin typeface="Roboto Condensed"/>
              </a:rPr>
              <a:t>phẩm</a:t>
            </a:r>
            <a:r>
              <a:rPr lang="en-US" sz="4500" dirty="0">
                <a:solidFill>
                  <a:srgbClr val="545454"/>
                </a:solidFill>
                <a:latin typeface="Roboto Condensed"/>
              </a:rPr>
              <a:t> </a:t>
            </a:r>
            <a:r>
              <a:rPr lang="en-US" sz="4500" dirty="0">
                <a:solidFill>
                  <a:srgbClr val="545454"/>
                </a:solidFill>
                <a:latin typeface="Roboto Condensed Italics"/>
              </a:rPr>
              <a:t>“Lá </a:t>
            </a:r>
            <a:r>
              <a:rPr lang="en-US" sz="4500" dirty="0" err="1">
                <a:solidFill>
                  <a:srgbClr val="545454"/>
                </a:solidFill>
                <a:latin typeface="Roboto Condensed Italics"/>
              </a:rPr>
              <a:t>cơ</a:t>
            </a:r>
            <a:r>
              <a:rPr lang="en-US" sz="4500" dirty="0">
                <a:solidFill>
                  <a:srgbClr val="545454"/>
                </a:solidFill>
                <a:latin typeface="Roboto Condensed Italics"/>
              </a:rPr>
              <a:t>̀ </a:t>
            </a:r>
            <a:r>
              <a:rPr lang="en-US" sz="4500" dirty="0" err="1">
                <a:solidFill>
                  <a:srgbClr val="545454"/>
                </a:solidFill>
                <a:latin typeface="Roboto Condensed Italics"/>
              </a:rPr>
              <a:t>thêu</a:t>
            </a:r>
            <a:r>
              <a:rPr lang="en-US" sz="4500" dirty="0">
                <a:solidFill>
                  <a:srgbClr val="545454"/>
                </a:solidFill>
                <a:latin typeface="Roboto Condensed Italics"/>
              </a:rPr>
              <a:t> </a:t>
            </a:r>
            <a:r>
              <a:rPr lang="en-US" sz="4500" dirty="0" err="1">
                <a:solidFill>
                  <a:srgbClr val="545454"/>
                </a:solidFill>
                <a:latin typeface="Roboto Condensed Italics"/>
              </a:rPr>
              <a:t>sáu</a:t>
            </a:r>
            <a:r>
              <a:rPr lang="en-US" sz="4500" dirty="0">
                <a:solidFill>
                  <a:srgbClr val="545454"/>
                </a:solidFill>
                <a:latin typeface="Roboto Condensed Italics"/>
              </a:rPr>
              <a:t> </a:t>
            </a:r>
            <a:r>
              <a:rPr lang="en-US" sz="4500" dirty="0" err="1">
                <a:solidFill>
                  <a:srgbClr val="545454"/>
                </a:solidFill>
                <a:latin typeface="Roboto Condensed Italics"/>
              </a:rPr>
              <a:t>chư</a:t>
            </a:r>
            <a:r>
              <a:rPr lang="en-US" sz="4500" dirty="0">
                <a:solidFill>
                  <a:srgbClr val="545454"/>
                </a:solidFill>
                <a:latin typeface="Roboto Condensed Italics"/>
              </a:rPr>
              <a:t>̃ </a:t>
            </a:r>
            <a:r>
              <a:rPr lang="en-US" sz="4500" dirty="0" err="1">
                <a:solidFill>
                  <a:srgbClr val="545454"/>
                </a:solidFill>
                <a:latin typeface="Roboto Condensed Italics"/>
              </a:rPr>
              <a:t>vàng</a:t>
            </a:r>
            <a:r>
              <a:rPr lang="en-US" sz="4500" dirty="0">
                <a:solidFill>
                  <a:srgbClr val="545454"/>
                </a:solidFill>
                <a:latin typeface="Roboto Condensed Italics"/>
              </a:rPr>
              <a:t>”</a:t>
            </a:r>
            <a:r>
              <a:rPr lang="en-US" sz="4500" dirty="0">
                <a:solidFill>
                  <a:srgbClr val="545454"/>
                </a:solidFill>
                <a:latin typeface="Roboto Condensed"/>
              </a:rPr>
              <a:t>? </a:t>
            </a:r>
          </a:p>
          <a:p>
            <a:pPr marL="971550" lvl="1" indent="-485775" algn="just">
              <a:lnSpc>
                <a:spcPts val="7740"/>
              </a:lnSpc>
              <a:buFont typeface="Arial"/>
              <a:buChar char="•"/>
            </a:pPr>
            <a:r>
              <a:rPr lang="en-US" sz="4500" dirty="0" err="1">
                <a:solidFill>
                  <a:srgbClr val="545454"/>
                </a:solidFill>
                <a:latin typeface="Roboto Condensed"/>
              </a:rPr>
              <a:t>Em</a:t>
            </a:r>
            <a:r>
              <a:rPr lang="en-US" sz="4500" dirty="0">
                <a:solidFill>
                  <a:srgbClr val="545454"/>
                </a:solidFill>
                <a:latin typeface="Roboto Condensed"/>
              </a:rPr>
              <a:t> sẽ </a:t>
            </a:r>
            <a:r>
              <a:rPr lang="en-US" sz="4500" dirty="0" err="1">
                <a:solidFill>
                  <a:srgbClr val="545454"/>
                </a:solidFill>
                <a:latin typeface="Roboto Condensed"/>
              </a:rPr>
              <a:t>làm</a:t>
            </a:r>
            <a:r>
              <a:rPr lang="en-US" sz="4500" dirty="0">
                <a:solidFill>
                  <a:srgbClr val="545454"/>
                </a:solidFill>
                <a:latin typeface="Roboto Condensed"/>
              </a:rPr>
              <a:t> </a:t>
            </a:r>
            <a:r>
              <a:rPr lang="en-US" sz="4500" dirty="0" err="1">
                <a:solidFill>
                  <a:srgbClr val="545454"/>
                </a:solidFill>
                <a:latin typeface="Roboto Condensed"/>
              </a:rPr>
              <a:t>thê</a:t>
            </a:r>
            <a:r>
              <a:rPr lang="en-US" sz="4500" dirty="0">
                <a:solidFill>
                  <a:srgbClr val="545454"/>
                </a:solidFill>
                <a:latin typeface="Roboto Condensed"/>
              </a:rPr>
              <a:t>́ </a:t>
            </a:r>
            <a:r>
              <a:rPr lang="en-US" sz="4500" dirty="0" err="1">
                <a:solidFill>
                  <a:srgbClr val="545454"/>
                </a:solidFill>
                <a:latin typeface="Roboto Condensed"/>
              </a:rPr>
              <a:t>nào</a:t>
            </a:r>
            <a:r>
              <a:rPr lang="en-US" sz="4500" dirty="0">
                <a:solidFill>
                  <a:srgbClr val="545454"/>
                </a:solidFill>
                <a:latin typeface="Roboto Condensed"/>
              </a:rPr>
              <a:t> </a:t>
            </a:r>
            <a:r>
              <a:rPr lang="en-US" sz="4500" dirty="0" err="1">
                <a:solidFill>
                  <a:srgbClr val="545454"/>
                </a:solidFill>
                <a:latin typeface="Roboto Condensed"/>
              </a:rPr>
              <a:t>đê</a:t>
            </a:r>
            <a:r>
              <a:rPr lang="en-US" sz="4500" dirty="0">
                <a:solidFill>
                  <a:srgbClr val="545454"/>
                </a:solidFill>
                <a:latin typeface="Roboto Condensed"/>
              </a:rPr>
              <a:t>̉ </a:t>
            </a:r>
            <a:r>
              <a:rPr lang="en-US" sz="4500" dirty="0" err="1">
                <a:solidFill>
                  <a:srgbClr val="545454"/>
                </a:solidFill>
                <a:latin typeface="Roboto Condensed"/>
              </a:rPr>
              <a:t>biết</a:t>
            </a:r>
            <a:r>
              <a:rPr lang="en-US" sz="4500" dirty="0">
                <a:solidFill>
                  <a:srgbClr val="545454"/>
                </a:solidFill>
                <a:latin typeface="Roboto Condensed"/>
              </a:rPr>
              <a:t> </a:t>
            </a:r>
            <a:r>
              <a:rPr lang="en-US" sz="4500" dirty="0" err="1">
                <a:solidFill>
                  <a:srgbClr val="545454"/>
                </a:solidFill>
                <a:latin typeface="Roboto Condensed"/>
              </a:rPr>
              <a:t>được</a:t>
            </a:r>
            <a:r>
              <a:rPr lang="en-US" sz="4500" dirty="0">
                <a:solidFill>
                  <a:srgbClr val="545454"/>
                </a:solidFill>
                <a:latin typeface="Roboto Condensed"/>
              </a:rPr>
              <a:t> </a:t>
            </a: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đo</a:t>
            </a:r>
            <a:r>
              <a:rPr lang="en-US" sz="4500" dirty="0">
                <a:solidFill>
                  <a:srgbClr val="545454"/>
                </a:solidFill>
                <a:latin typeface="Roboto Condensed"/>
              </a:rPr>
              <a:t>́?</a:t>
            </a:r>
          </a:p>
          <a:p>
            <a:pPr algn="just">
              <a:lnSpc>
                <a:spcPts val="7740"/>
              </a:lnSpc>
            </a:pPr>
            <a:endParaRPr lang="en-US" sz="4500" dirty="0">
              <a:solidFill>
                <a:srgbClr val="545454"/>
              </a:solidFill>
              <a:latin typeface="Roboto Condensed"/>
            </a:endParaRPr>
          </a:p>
        </p:txBody>
      </p:sp>
      <p:sp>
        <p:nvSpPr>
          <p:cNvPr id="7" name="TextBox 7"/>
          <p:cNvSpPr txBox="1"/>
          <p:nvPr/>
        </p:nvSpPr>
        <p:spPr>
          <a:xfrm>
            <a:off x="4967386" y="133284"/>
            <a:ext cx="12029268" cy="1025922"/>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smtClean="0">
                <a:solidFill>
                  <a:srgbClr val="528BD8"/>
                </a:solidFill>
                <a:latin typeface="Fraunces Bold"/>
              </a:rPr>
              <a:t>3.2 </a:t>
            </a:r>
            <a:r>
              <a:rPr lang="en-US" sz="5709" spc="114" dirty="0" smtClean="0">
                <a:solidFill>
                  <a:srgbClr val="528BD8"/>
                </a:solidFill>
                <a:latin typeface="Fraunces Bold"/>
              </a:rPr>
              <a:t>KHÁM PHÁ</a:t>
            </a:r>
            <a:r>
              <a:rPr lang="en-US" sz="5709" spc="114" dirty="0" smtClean="0">
                <a:solidFill>
                  <a:srgbClr val="528BD8"/>
                </a:solidFill>
                <a:latin typeface="Fraunces Bold"/>
              </a:rPr>
              <a:t> </a:t>
            </a:r>
            <a:r>
              <a:rPr lang="en-US" sz="5709" spc="114" dirty="0">
                <a:solidFill>
                  <a:srgbClr val="528BD8"/>
                </a:solidFill>
                <a:latin typeface="Fraunces Bold"/>
              </a:rPr>
              <a:t>VĂN </a:t>
            </a:r>
            <a:r>
              <a:rPr lang="en-US" sz="5709" spc="114" dirty="0" smtClean="0">
                <a:solidFill>
                  <a:srgbClr val="528BD8"/>
                </a:solidFill>
                <a:latin typeface="Fraunces Bold"/>
              </a:rPr>
              <a:t>BẢN</a:t>
            </a:r>
            <a:endParaRPr lang="en-US" sz="5709" spc="114" dirty="0">
              <a:solidFill>
                <a:srgbClr val="528BD8"/>
              </a:solidFill>
              <a:latin typeface="Fraunces Bold"/>
            </a:endParaRPr>
          </a:p>
        </p:txBody>
      </p:sp>
      <p:sp>
        <p:nvSpPr>
          <p:cNvPr id="8" name="TextBox 8"/>
          <p:cNvSpPr txBox="1"/>
          <p:nvPr/>
        </p:nvSpPr>
        <p:spPr>
          <a:xfrm>
            <a:off x="812418" y="1098543"/>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1477834" cy="790641"/>
          </a:xfrm>
          <a:custGeom>
            <a:avLst/>
            <a:gdLst/>
            <a:ahLst/>
            <a:cxnLst/>
            <a:rect l="l" t="t" r="r" b="b"/>
            <a:pathLst>
              <a:path w="1477834" h="790641">
                <a:moveTo>
                  <a:pt x="0" y="0"/>
                </a:moveTo>
                <a:lnTo>
                  <a:pt x="1477834" y="0"/>
                </a:lnTo>
                <a:lnTo>
                  <a:pt x="1477834" y="790641"/>
                </a:lnTo>
                <a:lnTo>
                  <a:pt x="0" y="7906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119692" y="238059"/>
            <a:ext cx="1045270" cy="1501286"/>
          </a:xfrm>
          <a:custGeom>
            <a:avLst/>
            <a:gdLst/>
            <a:ahLst/>
            <a:cxnLst/>
            <a:rect l="l" t="t" r="r" b="b"/>
            <a:pathLst>
              <a:path w="1045270" h="1501286">
                <a:moveTo>
                  <a:pt x="0" y="0"/>
                </a:moveTo>
                <a:lnTo>
                  <a:pt x="1045271" y="0"/>
                </a:lnTo>
                <a:lnTo>
                  <a:pt x="1045271" y="1501286"/>
                </a:lnTo>
                <a:lnTo>
                  <a:pt x="0" y="1501286"/>
                </a:lnTo>
                <a:lnTo>
                  <a:pt x="0" y="0"/>
                </a:lnTo>
                <a:close/>
              </a:path>
            </a:pathLst>
          </a:custGeom>
          <a:blipFill>
            <a:blip r:embed="rId5"/>
            <a:stretch>
              <a:fillRect/>
            </a:stretch>
          </a:blipFill>
        </p:spPr>
      </p:sp>
      <p:sp>
        <p:nvSpPr>
          <p:cNvPr id="5" name="Freeform 5"/>
          <p:cNvSpPr/>
          <p:nvPr/>
        </p:nvSpPr>
        <p:spPr>
          <a:xfrm flipH="1">
            <a:off x="-312277" y="1583762"/>
            <a:ext cx="5895558" cy="9258841"/>
          </a:xfrm>
          <a:custGeom>
            <a:avLst/>
            <a:gdLst/>
            <a:ahLst/>
            <a:cxnLst/>
            <a:rect l="l" t="t" r="r" b="b"/>
            <a:pathLst>
              <a:path w="5895558" h="9258841">
                <a:moveTo>
                  <a:pt x="5895558" y="0"/>
                </a:moveTo>
                <a:lnTo>
                  <a:pt x="0" y="0"/>
                </a:lnTo>
                <a:lnTo>
                  <a:pt x="0" y="9258841"/>
                </a:lnTo>
                <a:lnTo>
                  <a:pt x="5895558" y="9258841"/>
                </a:lnTo>
                <a:lnTo>
                  <a:pt x="5895558" y="0"/>
                </a:lnTo>
                <a:close/>
              </a:path>
            </a:pathLst>
          </a:custGeom>
          <a:blipFill>
            <a:blip r:embed="rId6"/>
            <a:stretch>
              <a:fillRect l="-97819"/>
            </a:stretch>
          </a:blipFill>
        </p:spPr>
      </p:sp>
      <p:sp>
        <p:nvSpPr>
          <p:cNvPr id="6" name="TextBox 6"/>
          <p:cNvSpPr txBox="1"/>
          <p:nvPr/>
        </p:nvSpPr>
        <p:spPr>
          <a:xfrm>
            <a:off x="6527632" y="3692366"/>
            <a:ext cx="7133388" cy="781050"/>
          </a:xfrm>
          <a:prstGeom prst="rect">
            <a:avLst/>
          </a:prstGeom>
        </p:spPr>
        <p:txBody>
          <a:bodyPr lIns="0" tIns="0" rIns="0" bIns="0" rtlCol="0" anchor="t">
            <a:spAutoFit/>
          </a:bodyPr>
          <a:lstStyle/>
          <a:p>
            <a:pPr algn="l">
              <a:lnSpc>
                <a:spcPts val="6299"/>
              </a:lnSpc>
            </a:pPr>
            <a:r>
              <a:rPr lang="en-US" sz="4500">
                <a:solidFill>
                  <a:srgbClr val="528BD8"/>
                </a:solidFill>
                <a:latin typeface="Roboto Condensed Bold"/>
              </a:rPr>
              <a:t>HS trả lời câu hỏi:</a:t>
            </a:r>
          </a:p>
        </p:txBody>
      </p:sp>
      <p:sp>
        <p:nvSpPr>
          <p:cNvPr id="7" name="TextBox 7"/>
          <p:cNvSpPr txBox="1"/>
          <p:nvPr/>
        </p:nvSpPr>
        <p:spPr>
          <a:xfrm>
            <a:off x="5249008" y="4865470"/>
            <a:ext cx="11424138" cy="39814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545454"/>
                </a:solidFill>
                <a:latin typeface="Roboto Condensed"/>
              </a:rPr>
              <a:t>HS thực hiện cá nhân.</a:t>
            </a:r>
          </a:p>
          <a:p>
            <a:pPr marL="971550" lvl="1" indent="-485775" algn="just">
              <a:lnSpc>
                <a:spcPts val="6299"/>
              </a:lnSpc>
              <a:buFont typeface="Arial"/>
              <a:buChar char="•"/>
            </a:pPr>
            <a:r>
              <a:rPr lang="en-US" sz="4500">
                <a:solidFill>
                  <a:srgbClr val="545454"/>
                </a:solidFill>
                <a:latin typeface="Roboto Condensed"/>
              </a:rPr>
              <a:t>Thời gian: 5 phút.</a:t>
            </a:r>
          </a:p>
          <a:p>
            <a:pPr marL="971550" lvl="1" indent="-485775" algn="just">
              <a:lnSpc>
                <a:spcPts val="6299"/>
              </a:lnSpc>
              <a:buFont typeface="Arial"/>
              <a:buChar char="•"/>
            </a:pPr>
            <a:r>
              <a:rPr lang="en-US" sz="4500">
                <a:solidFill>
                  <a:srgbClr val="545454"/>
                </a:solidFill>
                <a:latin typeface="Roboto Condensed"/>
              </a:rPr>
              <a:t>GV gọi 1 HS trình bày (thời gian 3 phút).  </a:t>
            </a:r>
          </a:p>
          <a:p>
            <a:pPr marL="971550" lvl="1" indent="-485775" algn="just">
              <a:lnSpc>
                <a:spcPts val="6299"/>
              </a:lnSpc>
              <a:buFont typeface="Arial"/>
              <a:buChar char="•"/>
            </a:pPr>
            <a:r>
              <a:rPr lang="en-US" sz="4500">
                <a:solidFill>
                  <a:srgbClr val="545454"/>
                </a:solidFill>
                <a:latin typeface="Roboto Condensed"/>
              </a:rPr>
              <a:t> Các HS khác lắng nghe và nhận xét, bổ sung.</a:t>
            </a:r>
          </a:p>
          <a:p>
            <a:pPr algn="just">
              <a:lnSpc>
                <a:spcPts val="6299"/>
              </a:lnSpc>
            </a:pPr>
            <a:endParaRPr lang="en-US" sz="4500">
              <a:solidFill>
                <a:srgbClr val="545454"/>
              </a:solidFill>
              <a:latin typeface="Roboto Condensed"/>
            </a:endParaRPr>
          </a:p>
        </p:txBody>
      </p:sp>
      <p:sp>
        <p:nvSpPr>
          <p:cNvPr id="8" name="TextBox 8"/>
          <p:cNvSpPr txBox="1"/>
          <p:nvPr/>
        </p:nvSpPr>
        <p:spPr>
          <a:xfrm>
            <a:off x="1066800" y="700054"/>
            <a:ext cx="18440400" cy="1025922"/>
          </a:xfrm>
          <a:prstGeom prst="rect">
            <a:avLst/>
          </a:prstGeom>
        </p:spPr>
        <p:txBody>
          <a:bodyPr wrap="square" lIns="0" tIns="0" rIns="0" bIns="0" rtlCol="0" anchor="t">
            <a:spAutoFit/>
          </a:bodyPr>
          <a:lstStyle/>
          <a:p>
            <a:pPr marL="0" lvl="0" indent="0" algn="l">
              <a:lnSpc>
                <a:spcPts val="7993"/>
              </a:lnSpc>
              <a:spcBef>
                <a:spcPct val="0"/>
              </a:spcBef>
            </a:pPr>
            <a:r>
              <a:rPr lang="en-US" sz="5709" spc="114" dirty="0" smtClean="0">
                <a:solidFill>
                  <a:srgbClr val="528BD8"/>
                </a:solidFill>
                <a:latin typeface="Fraunces Bold"/>
              </a:rPr>
              <a:t>3.2 KHÁM PHÁ </a:t>
            </a:r>
            <a:r>
              <a:rPr lang="en-US" sz="5709" spc="114" dirty="0">
                <a:solidFill>
                  <a:srgbClr val="528BD8"/>
                </a:solidFill>
                <a:latin typeface="Fraunces Bold"/>
              </a:rPr>
              <a:t>VĂN </a:t>
            </a:r>
            <a:r>
              <a:rPr lang="en-US" sz="5709" spc="114" dirty="0" smtClean="0">
                <a:solidFill>
                  <a:srgbClr val="528BD8"/>
                </a:solidFill>
                <a:latin typeface="Fraunces Bold"/>
              </a:rPr>
              <a:t>BẢN</a:t>
            </a:r>
            <a:endParaRPr lang="en-US" sz="5709" spc="114" dirty="0">
              <a:solidFill>
                <a:srgbClr val="528BD8"/>
              </a:solidFill>
              <a:latin typeface="Fraunces Bold"/>
            </a:endParaRPr>
          </a:p>
        </p:txBody>
      </p:sp>
      <p:sp>
        <p:nvSpPr>
          <p:cNvPr id="9" name="TextBox 9"/>
          <p:cNvSpPr txBox="1"/>
          <p:nvPr/>
        </p:nvSpPr>
        <p:spPr>
          <a:xfrm>
            <a:off x="467728" y="1746718"/>
            <a:ext cx="17352545" cy="1823974"/>
          </a:xfrm>
          <a:prstGeom prst="rect">
            <a:avLst/>
          </a:prstGeom>
        </p:spPr>
        <p:txBody>
          <a:bodyPr lIns="0" tIns="0" rIns="0" bIns="0" rtlCol="0" anchor="t">
            <a:spAutoFit/>
          </a:bodyPr>
          <a:lstStyle/>
          <a:p>
            <a:pPr algn="ctr">
              <a:lnSpc>
                <a:spcPts val="7568"/>
              </a:lnSpc>
            </a:pPr>
            <a:r>
              <a:rPr lang="en-US" sz="4400" spc="88">
                <a:solidFill>
                  <a:srgbClr val="723A36"/>
                </a:solidFill>
                <a:latin typeface="Fraunces Bold"/>
              </a:rPr>
              <a:t>HOẠT ĐỘNG: KHÁM PHÁ MỘT GÓC NHÌN </a:t>
            </a:r>
          </a:p>
          <a:p>
            <a:pPr marL="0" lvl="0" indent="0" algn="ctr">
              <a:lnSpc>
                <a:spcPts val="7568"/>
              </a:lnSpc>
            </a:pPr>
            <a:r>
              <a:rPr lang="en-US" sz="4400" spc="88">
                <a:solidFill>
                  <a:srgbClr val="723A36"/>
                </a:solidFill>
                <a:latin typeface="Fraunces Bold"/>
              </a:rPr>
              <a:t>VỀ "LÁ CỜ THÊU SÁU CHỮ VÀNG"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1710464" y="2415193"/>
            <a:ext cx="13963930" cy="7421595"/>
            <a:chOff x="0" y="0"/>
            <a:chExt cx="3677743" cy="1954659"/>
          </a:xfrm>
        </p:grpSpPr>
        <p:sp>
          <p:nvSpPr>
            <p:cNvPr id="10" name="Freeform 10"/>
            <p:cNvSpPr/>
            <p:nvPr/>
          </p:nvSpPr>
          <p:spPr>
            <a:xfrm>
              <a:off x="0" y="0"/>
              <a:ext cx="3677743" cy="1954659"/>
            </a:xfrm>
            <a:custGeom>
              <a:avLst/>
              <a:gdLst/>
              <a:ahLst/>
              <a:cxnLst/>
              <a:rect l="l" t="t" r="r" b="b"/>
              <a:pathLst>
                <a:path w="3677743" h="1954659">
                  <a:moveTo>
                    <a:pt x="28276" y="0"/>
                  </a:moveTo>
                  <a:lnTo>
                    <a:pt x="3649468" y="0"/>
                  </a:lnTo>
                  <a:cubicBezTo>
                    <a:pt x="3656967" y="0"/>
                    <a:pt x="3664159" y="2979"/>
                    <a:pt x="3669461" y="8282"/>
                  </a:cubicBezTo>
                  <a:cubicBezTo>
                    <a:pt x="3674764" y="13584"/>
                    <a:pt x="3677743" y="20776"/>
                    <a:pt x="3677743" y="28276"/>
                  </a:cubicBezTo>
                  <a:lnTo>
                    <a:pt x="3677743" y="1926383"/>
                  </a:lnTo>
                  <a:cubicBezTo>
                    <a:pt x="3677743" y="1933882"/>
                    <a:pt x="3674764" y="1941074"/>
                    <a:pt x="3669461" y="1946377"/>
                  </a:cubicBezTo>
                  <a:cubicBezTo>
                    <a:pt x="3664159" y="1951680"/>
                    <a:pt x="3656967" y="1954659"/>
                    <a:pt x="3649468" y="1954659"/>
                  </a:cubicBezTo>
                  <a:lnTo>
                    <a:pt x="28276" y="1954659"/>
                  </a:lnTo>
                  <a:cubicBezTo>
                    <a:pt x="20776" y="1954659"/>
                    <a:pt x="13584" y="1951680"/>
                    <a:pt x="8282" y="1946377"/>
                  </a:cubicBezTo>
                  <a:cubicBezTo>
                    <a:pt x="2979" y="1941074"/>
                    <a:pt x="0" y="1933882"/>
                    <a:pt x="0" y="1926383"/>
                  </a:cubicBezTo>
                  <a:lnTo>
                    <a:pt x="0" y="28276"/>
                  </a:lnTo>
                  <a:cubicBezTo>
                    <a:pt x="0" y="20776"/>
                    <a:pt x="2979" y="13584"/>
                    <a:pt x="8282" y="8282"/>
                  </a:cubicBezTo>
                  <a:cubicBezTo>
                    <a:pt x="13584" y="2979"/>
                    <a:pt x="20776" y="0"/>
                    <a:pt x="28276" y="0"/>
                  </a:cubicBezTo>
                  <a:close/>
                </a:path>
              </a:pathLst>
            </a:custGeom>
            <a:solidFill>
              <a:srgbClr val="FFF5DF"/>
            </a:solidFill>
          </p:spPr>
        </p:sp>
        <p:sp>
          <p:nvSpPr>
            <p:cNvPr id="11" name="TextBox 11"/>
            <p:cNvSpPr txBox="1"/>
            <p:nvPr/>
          </p:nvSpPr>
          <p:spPr>
            <a:xfrm>
              <a:off x="0" y="-38100"/>
              <a:ext cx="3677743" cy="199275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2085233" y="5791908"/>
            <a:ext cx="698356" cy="69835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14" name="TextBox 14"/>
            <p:cNvSpPr txBox="1"/>
            <p:nvPr/>
          </p:nvSpPr>
          <p:spPr>
            <a:xfrm>
              <a:off x="76200" y="38100"/>
              <a:ext cx="660400" cy="698500"/>
            </a:xfrm>
            <a:prstGeom prst="rect">
              <a:avLst/>
            </a:prstGeom>
          </p:spPr>
          <p:txBody>
            <a:bodyPr lIns="21601" tIns="21601" rIns="21601" bIns="21601" rtlCol="0" anchor="ctr"/>
            <a:lstStyle/>
            <a:p>
              <a:pPr algn="ctr">
                <a:lnSpc>
                  <a:spcPts val="3120"/>
                </a:lnSpc>
              </a:pPr>
              <a:endParaRPr/>
            </a:p>
          </p:txBody>
        </p:sp>
      </p:grpSp>
      <p:grpSp>
        <p:nvGrpSpPr>
          <p:cNvPr id="15" name="Group 15"/>
          <p:cNvGrpSpPr/>
          <p:nvPr/>
        </p:nvGrpSpPr>
        <p:grpSpPr>
          <a:xfrm>
            <a:off x="2085233" y="7772400"/>
            <a:ext cx="698356" cy="69835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17" name="TextBox 17"/>
            <p:cNvSpPr txBox="1"/>
            <p:nvPr/>
          </p:nvSpPr>
          <p:spPr>
            <a:xfrm>
              <a:off x="76200" y="38100"/>
              <a:ext cx="660400" cy="698500"/>
            </a:xfrm>
            <a:prstGeom prst="rect">
              <a:avLst/>
            </a:prstGeom>
          </p:spPr>
          <p:txBody>
            <a:bodyPr lIns="21601" tIns="21601" rIns="21601" bIns="21601" rtlCol="0" anchor="ctr"/>
            <a:lstStyle/>
            <a:p>
              <a:pPr algn="ctr">
                <a:lnSpc>
                  <a:spcPts val="3120"/>
                </a:lnSpc>
              </a:pPr>
              <a:endParaRPr/>
            </a:p>
          </p:txBody>
        </p:sp>
      </p:grpSp>
      <p:sp>
        <p:nvSpPr>
          <p:cNvPr id="18" name="TextBox 18"/>
          <p:cNvSpPr txBox="1"/>
          <p:nvPr/>
        </p:nvSpPr>
        <p:spPr>
          <a:xfrm>
            <a:off x="808540" y="1123950"/>
            <a:ext cx="16230600" cy="983999"/>
          </a:xfrm>
          <a:prstGeom prst="rect">
            <a:avLst/>
          </a:prstGeom>
        </p:spPr>
        <p:txBody>
          <a:bodyPr lIns="0" tIns="0" rIns="0" bIns="0" rtlCol="0" anchor="t">
            <a:spAutoFit/>
          </a:bodyPr>
          <a:lstStyle/>
          <a:p>
            <a:pPr algn="ctr">
              <a:lnSpc>
                <a:spcPts val="7597"/>
              </a:lnSpc>
            </a:pPr>
            <a:r>
              <a:rPr lang="en-US" sz="7100">
                <a:solidFill>
                  <a:srgbClr val="F4C366"/>
                </a:solidFill>
                <a:latin typeface="Fraunces Bold"/>
              </a:rPr>
              <a:t>NHIỆM VỤ 1</a:t>
            </a:r>
          </a:p>
        </p:txBody>
      </p:sp>
      <p:sp>
        <p:nvSpPr>
          <p:cNvPr id="19" name="TextBox 19"/>
          <p:cNvSpPr txBox="1"/>
          <p:nvPr/>
        </p:nvSpPr>
        <p:spPr>
          <a:xfrm>
            <a:off x="3132767" y="5652063"/>
            <a:ext cx="11675697" cy="1581150"/>
          </a:xfrm>
          <a:prstGeom prst="rect">
            <a:avLst/>
          </a:prstGeom>
        </p:spPr>
        <p:txBody>
          <a:bodyPr lIns="0" tIns="0" rIns="0" bIns="0" rtlCol="0" anchor="t">
            <a:spAutoFit/>
          </a:bodyPr>
          <a:lstStyle/>
          <a:p>
            <a:pPr algn="just">
              <a:lnSpc>
                <a:spcPts val="6299"/>
              </a:lnSpc>
            </a:pPr>
            <a:r>
              <a:rPr lang="en-US" sz="4500">
                <a:solidFill>
                  <a:srgbClr val="723A36"/>
                </a:solidFill>
                <a:latin typeface="Roboto Condensed Bold"/>
              </a:rPr>
              <a:t>Em hãy nêu đặc điểm của văn bản giới thiệu một cuốn sách hoặc bộ phim. </a:t>
            </a:r>
          </a:p>
        </p:txBody>
      </p:sp>
      <p:sp>
        <p:nvSpPr>
          <p:cNvPr id="20" name="TextBox 20"/>
          <p:cNvSpPr txBox="1"/>
          <p:nvPr/>
        </p:nvSpPr>
        <p:spPr>
          <a:xfrm>
            <a:off x="2306451" y="5875570"/>
            <a:ext cx="255921" cy="588180"/>
          </a:xfrm>
          <a:prstGeom prst="rect">
            <a:avLst/>
          </a:prstGeom>
        </p:spPr>
        <p:txBody>
          <a:bodyPr lIns="0" tIns="0" rIns="0" bIns="0" rtlCol="0" anchor="t">
            <a:spAutoFit/>
          </a:bodyPr>
          <a:lstStyle/>
          <a:p>
            <a:pPr algn="ctr">
              <a:lnSpc>
                <a:spcPts val="4549"/>
              </a:lnSpc>
            </a:pPr>
            <a:r>
              <a:rPr lang="en-US" sz="4252">
                <a:solidFill>
                  <a:srgbClr val="F4C366"/>
                </a:solidFill>
                <a:latin typeface="Boulder"/>
              </a:rPr>
              <a:t>1</a:t>
            </a:r>
          </a:p>
        </p:txBody>
      </p:sp>
      <p:sp>
        <p:nvSpPr>
          <p:cNvPr id="21" name="TextBox 21"/>
          <p:cNvSpPr txBox="1"/>
          <p:nvPr/>
        </p:nvSpPr>
        <p:spPr>
          <a:xfrm>
            <a:off x="2262816" y="7829550"/>
            <a:ext cx="343190" cy="588180"/>
          </a:xfrm>
          <a:prstGeom prst="rect">
            <a:avLst/>
          </a:prstGeom>
        </p:spPr>
        <p:txBody>
          <a:bodyPr lIns="0" tIns="0" rIns="0" bIns="0" rtlCol="0" anchor="t">
            <a:spAutoFit/>
          </a:bodyPr>
          <a:lstStyle/>
          <a:p>
            <a:pPr algn="ctr">
              <a:lnSpc>
                <a:spcPts val="4549"/>
              </a:lnSpc>
            </a:pPr>
            <a:r>
              <a:rPr lang="en-US" sz="4252">
                <a:solidFill>
                  <a:srgbClr val="F4C366"/>
                </a:solidFill>
                <a:latin typeface="Boulder"/>
              </a:rPr>
              <a:t>2</a:t>
            </a:r>
          </a:p>
        </p:txBody>
      </p:sp>
      <p:sp>
        <p:nvSpPr>
          <p:cNvPr id="22" name="TextBox 22"/>
          <p:cNvSpPr txBox="1"/>
          <p:nvPr/>
        </p:nvSpPr>
        <p:spPr>
          <a:xfrm>
            <a:off x="3132767" y="7579530"/>
            <a:ext cx="11675697" cy="1581150"/>
          </a:xfrm>
          <a:prstGeom prst="rect">
            <a:avLst/>
          </a:prstGeom>
        </p:spPr>
        <p:txBody>
          <a:bodyPr lIns="0" tIns="0" rIns="0" bIns="0" rtlCol="0" anchor="t">
            <a:spAutoFit/>
          </a:bodyPr>
          <a:lstStyle/>
          <a:p>
            <a:pPr algn="just">
              <a:lnSpc>
                <a:spcPts val="6299"/>
              </a:lnSpc>
            </a:pPr>
            <a:r>
              <a:rPr lang="en-US" sz="4500">
                <a:solidFill>
                  <a:srgbClr val="723A36"/>
                </a:solidFill>
                <a:latin typeface="Roboto Condensed Bold"/>
              </a:rPr>
              <a:t>Theo em, mục đích của văn bản giới thiệu một cuốn sách hoặc bộ phim là gì?</a:t>
            </a:r>
          </a:p>
        </p:txBody>
      </p:sp>
      <p:sp>
        <p:nvSpPr>
          <p:cNvPr id="23" name="Freeform 23"/>
          <p:cNvSpPr/>
          <p:nvPr/>
        </p:nvSpPr>
        <p:spPr>
          <a:xfrm rot="-1283279" flipH="1">
            <a:off x="14808577" y="-158902"/>
            <a:ext cx="5312379" cy="3107741"/>
          </a:xfrm>
          <a:custGeom>
            <a:avLst/>
            <a:gdLst/>
            <a:ahLst/>
            <a:cxnLst/>
            <a:rect l="l" t="t" r="r" b="b"/>
            <a:pathLst>
              <a:path w="5312379" h="3107741">
                <a:moveTo>
                  <a:pt x="5312379" y="0"/>
                </a:moveTo>
                <a:lnTo>
                  <a:pt x="0" y="0"/>
                </a:lnTo>
                <a:lnTo>
                  <a:pt x="0" y="3107741"/>
                </a:lnTo>
                <a:lnTo>
                  <a:pt x="5312379" y="3107741"/>
                </a:lnTo>
                <a:lnTo>
                  <a:pt x="53123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4" name="TextBox 24"/>
          <p:cNvSpPr txBox="1"/>
          <p:nvPr/>
        </p:nvSpPr>
        <p:spPr>
          <a:xfrm>
            <a:off x="2606007" y="2927913"/>
            <a:ext cx="12202458" cy="2381250"/>
          </a:xfrm>
          <a:prstGeom prst="rect">
            <a:avLst/>
          </a:prstGeom>
        </p:spPr>
        <p:txBody>
          <a:bodyPr lIns="0" tIns="0" rIns="0" bIns="0" rtlCol="0" anchor="t">
            <a:spAutoFit/>
          </a:bodyPr>
          <a:lstStyle/>
          <a:p>
            <a:pPr algn="ctr">
              <a:lnSpc>
                <a:spcPts val="6299"/>
              </a:lnSpc>
            </a:pPr>
            <a:r>
              <a:rPr lang="en-US" sz="4500">
                <a:solidFill>
                  <a:srgbClr val="723A36"/>
                </a:solidFill>
                <a:latin typeface="Roboto Condensed Bold"/>
              </a:rPr>
              <a:t>HS đọc phần </a:t>
            </a:r>
            <a:r>
              <a:rPr lang="en-US" sz="4500">
                <a:solidFill>
                  <a:srgbClr val="723A36"/>
                </a:solidFill>
                <a:latin typeface="Roboto Condensed Bold Italics"/>
              </a:rPr>
              <a:t>Tri thức Ngữ văn </a:t>
            </a:r>
            <a:r>
              <a:rPr lang="en-US" sz="4500">
                <a:solidFill>
                  <a:srgbClr val="723A36"/>
                </a:solidFill>
                <a:latin typeface="Roboto Condensed Bold"/>
              </a:rPr>
              <a:t>và trả lời câu hỏi sau </a:t>
            </a:r>
          </a:p>
          <a:p>
            <a:pPr marL="971550" lvl="1" indent="-485775" algn="just">
              <a:lnSpc>
                <a:spcPts val="6299"/>
              </a:lnSpc>
              <a:buFont typeface="Arial"/>
              <a:buChar char="•"/>
            </a:pPr>
            <a:r>
              <a:rPr lang="en-US" sz="4500">
                <a:solidFill>
                  <a:srgbClr val="723A36"/>
                </a:solidFill>
                <a:latin typeface="Roboto Condensed Bold"/>
              </a:rPr>
              <a:t>Thời gian: 7 phút.</a:t>
            </a:r>
          </a:p>
          <a:p>
            <a:pPr marL="971550" lvl="1" indent="-485775" algn="just">
              <a:lnSpc>
                <a:spcPts val="6299"/>
              </a:lnSpc>
              <a:buFont typeface="Arial"/>
              <a:buChar char="•"/>
            </a:pPr>
            <a:r>
              <a:rPr lang="en-US" sz="4500">
                <a:solidFill>
                  <a:srgbClr val="723A36"/>
                </a:solidFill>
                <a:latin typeface="Roboto Condensed Bold"/>
              </a:rPr>
              <a:t>HS thực hiện cá nhân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6667799" y="177736"/>
            <a:ext cx="1620201" cy="1128065"/>
          </a:xfrm>
          <a:custGeom>
            <a:avLst/>
            <a:gdLst/>
            <a:ahLst/>
            <a:cxnLst/>
            <a:rect l="l" t="t" r="r" b="b"/>
            <a:pathLst>
              <a:path w="1620201" h="1128065">
                <a:moveTo>
                  <a:pt x="0" y="0"/>
                </a:moveTo>
                <a:lnTo>
                  <a:pt x="1620201" y="0"/>
                </a:lnTo>
                <a:lnTo>
                  <a:pt x="1620201" y="1128065"/>
                </a:lnTo>
                <a:lnTo>
                  <a:pt x="0" y="11280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2019521" y="1949579"/>
            <a:ext cx="14921819" cy="3181350"/>
          </a:xfrm>
          <a:prstGeom prst="rect">
            <a:avLst/>
          </a:prstGeom>
        </p:spPr>
        <p:txBody>
          <a:bodyPr lIns="0" tIns="0" rIns="0" bIns="0" rtlCol="0" anchor="t">
            <a:spAutoFit/>
          </a:bodyPr>
          <a:lstStyle/>
          <a:p>
            <a:pPr algn="just">
              <a:lnSpc>
                <a:spcPts val="6299"/>
              </a:lnSpc>
            </a:pPr>
            <a:r>
              <a:rPr lang="en-US" sz="4500" dirty="0" err="1">
                <a:solidFill>
                  <a:srgbClr val="545454"/>
                </a:solidFill>
                <a:latin typeface="Roboto Condensed Bold"/>
              </a:rPr>
              <a:t>Các</a:t>
            </a:r>
            <a:r>
              <a:rPr lang="en-US" sz="4500" dirty="0">
                <a:solidFill>
                  <a:srgbClr val="545454"/>
                </a:solidFill>
                <a:latin typeface="Roboto Condensed Bold"/>
              </a:rPr>
              <a:t> </a:t>
            </a:r>
            <a:r>
              <a:rPr lang="en-US" sz="4500" dirty="0" err="1">
                <a:solidFill>
                  <a:srgbClr val="545454"/>
                </a:solidFill>
                <a:latin typeface="Roboto Condensed Bold"/>
              </a:rPr>
              <a:t>thông</a:t>
            </a:r>
            <a:r>
              <a:rPr lang="en-US" sz="4500" dirty="0">
                <a:solidFill>
                  <a:srgbClr val="545454"/>
                </a:solidFill>
                <a:latin typeface="Roboto Condensed Bold"/>
              </a:rPr>
              <a:t> tin </a:t>
            </a:r>
            <a:r>
              <a:rPr lang="en-US" sz="4500" dirty="0" err="1">
                <a:solidFill>
                  <a:srgbClr val="545454"/>
                </a:solidFill>
                <a:latin typeface="Roboto Condensed Bold"/>
              </a:rPr>
              <a:t>khách</a:t>
            </a:r>
            <a:r>
              <a:rPr lang="en-US" sz="4500" dirty="0">
                <a:solidFill>
                  <a:srgbClr val="545454"/>
                </a:solidFill>
                <a:latin typeface="Roboto Condensed Bold"/>
              </a:rPr>
              <a:t> </a:t>
            </a:r>
            <a:r>
              <a:rPr lang="en-US" sz="4500" dirty="0" err="1">
                <a:solidFill>
                  <a:srgbClr val="545454"/>
                </a:solidFill>
                <a:latin typeface="Roboto Condensed Bold"/>
              </a:rPr>
              <a:t>quan</a:t>
            </a:r>
            <a:r>
              <a:rPr lang="en-US" sz="4500" dirty="0">
                <a:solidFill>
                  <a:srgbClr val="545454"/>
                </a:solidFill>
                <a:latin typeface="Roboto Condensed Bold"/>
              </a:rPr>
              <a:t>: </a:t>
            </a:r>
          </a:p>
          <a:p>
            <a:pPr marL="971550" lvl="1" indent="-485775" algn="just">
              <a:lnSpc>
                <a:spcPts val="6299"/>
              </a:lnSpc>
              <a:buFont typeface="Arial"/>
              <a:buChar char="•"/>
            </a:pPr>
            <a:r>
              <a:rPr lang="en-US" sz="4500" dirty="0">
                <a:solidFill>
                  <a:srgbClr val="545454"/>
                </a:solidFill>
                <a:latin typeface="Roboto Condensed"/>
              </a:rPr>
              <a:t>Hai </a:t>
            </a:r>
            <a:r>
              <a:rPr lang="en-US" sz="4500" dirty="0" err="1">
                <a:solidFill>
                  <a:srgbClr val="545454"/>
                </a:solidFill>
                <a:latin typeface="Roboto Condensed"/>
              </a:rPr>
              <a:t>thông</a:t>
            </a:r>
            <a:r>
              <a:rPr lang="en-US" sz="4500" dirty="0">
                <a:solidFill>
                  <a:srgbClr val="545454"/>
                </a:solidFill>
                <a:latin typeface="Roboto Condensed"/>
              </a:rPr>
              <a:t> tin cụ </a:t>
            </a:r>
            <a:r>
              <a:rPr lang="en-US" sz="4500" dirty="0" err="1">
                <a:solidFill>
                  <a:srgbClr val="545454"/>
                </a:solidFill>
                <a:latin typeface="Roboto Condensed"/>
              </a:rPr>
              <a:t>thê</a:t>
            </a:r>
            <a:r>
              <a:rPr lang="en-US" sz="4500" dirty="0">
                <a:solidFill>
                  <a:srgbClr val="545454"/>
                </a:solidFill>
                <a:latin typeface="Roboto Condensed"/>
              </a:rPr>
              <a:t>̉ </a:t>
            </a:r>
            <a:r>
              <a:rPr lang="en-US" sz="4500" dirty="0" err="1">
                <a:solidFill>
                  <a:srgbClr val="545454"/>
                </a:solidFill>
                <a:latin typeface="Roboto Condensed"/>
              </a:rPr>
              <a:t>đầu</a:t>
            </a:r>
            <a:r>
              <a:rPr lang="en-US" sz="4500" dirty="0">
                <a:solidFill>
                  <a:srgbClr val="545454"/>
                </a:solidFill>
                <a:latin typeface="Roboto Condensed"/>
              </a:rPr>
              <a:t> </a:t>
            </a:r>
            <a:r>
              <a:rPr lang="en-US" sz="4500" dirty="0" err="1">
                <a:solidFill>
                  <a:srgbClr val="545454"/>
                </a:solidFill>
                <a:latin typeface="Roboto Condensed"/>
              </a:rPr>
              <a:t>tiên</a:t>
            </a:r>
            <a:r>
              <a:rPr lang="en-US" sz="4500" dirty="0">
                <a:solidFill>
                  <a:srgbClr val="545454"/>
                </a:solidFill>
                <a:latin typeface="Roboto Condensed"/>
              </a:rPr>
              <a:t> ở </a:t>
            </a:r>
            <a:r>
              <a:rPr lang="en-US" sz="4500" dirty="0" err="1">
                <a:solidFill>
                  <a:srgbClr val="545454"/>
                </a:solidFill>
                <a:latin typeface="Roboto Condensed"/>
              </a:rPr>
              <a:t>phần</a:t>
            </a:r>
            <a:r>
              <a:rPr lang="en-US" sz="4500" dirty="0">
                <a:solidFill>
                  <a:srgbClr val="545454"/>
                </a:solidFill>
                <a:latin typeface="Roboto Condensed"/>
              </a:rPr>
              <a:t> (1)</a:t>
            </a:r>
          </a:p>
          <a:p>
            <a:pPr marL="971550" lvl="1" indent="-485775" algn="just">
              <a:lnSpc>
                <a:spcPts val="6299"/>
              </a:lnSpc>
              <a:buFont typeface="Arial"/>
              <a:buChar char="•"/>
            </a:pP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vê</a:t>
            </a:r>
            <a:r>
              <a:rPr lang="en-US" sz="4500" dirty="0">
                <a:solidFill>
                  <a:srgbClr val="545454"/>
                </a:solidFill>
                <a:latin typeface="Roboto Condensed"/>
              </a:rPr>
              <a:t>̀ </a:t>
            </a:r>
            <a:r>
              <a:rPr lang="en-US" sz="4500" dirty="0" err="1">
                <a:solidFill>
                  <a:srgbClr val="545454"/>
                </a:solidFill>
                <a:latin typeface="Roboto Condensed"/>
              </a:rPr>
              <a:t>nội</a:t>
            </a:r>
            <a:r>
              <a:rPr lang="en-US" sz="4500" dirty="0">
                <a:solidFill>
                  <a:srgbClr val="545454"/>
                </a:solidFill>
                <a:latin typeface="Roboto Condensed"/>
              </a:rPr>
              <a:t> dung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truyện</a:t>
            </a:r>
            <a:r>
              <a:rPr lang="en-US" sz="4500" dirty="0">
                <a:solidFill>
                  <a:srgbClr val="545454"/>
                </a:solidFill>
                <a:latin typeface="Roboto Condensed"/>
              </a:rPr>
              <a:t> </a:t>
            </a:r>
            <a:r>
              <a:rPr lang="en-US" sz="4500" dirty="0">
                <a:solidFill>
                  <a:srgbClr val="545454"/>
                </a:solidFill>
                <a:latin typeface="Roboto Condensed Italics"/>
              </a:rPr>
              <a:t>Lá </a:t>
            </a:r>
            <a:r>
              <a:rPr lang="en-US" sz="4500" dirty="0" err="1">
                <a:solidFill>
                  <a:srgbClr val="545454"/>
                </a:solidFill>
                <a:latin typeface="Roboto Condensed Italics"/>
              </a:rPr>
              <a:t>cơ</a:t>
            </a:r>
            <a:r>
              <a:rPr lang="en-US" sz="4500" dirty="0">
                <a:solidFill>
                  <a:srgbClr val="545454"/>
                </a:solidFill>
                <a:latin typeface="Roboto Condensed Italics"/>
              </a:rPr>
              <a:t>̀ </a:t>
            </a:r>
            <a:r>
              <a:rPr lang="en-US" sz="4500" dirty="0" err="1">
                <a:solidFill>
                  <a:srgbClr val="545454"/>
                </a:solidFill>
                <a:latin typeface="Roboto Condensed Italics"/>
              </a:rPr>
              <a:t>thêu</a:t>
            </a:r>
            <a:r>
              <a:rPr lang="en-US" sz="4500" dirty="0">
                <a:solidFill>
                  <a:srgbClr val="545454"/>
                </a:solidFill>
                <a:latin typeface="Roboto Condensed Italics"/>
              </a:rPr>
              <a:t> </a:t>
            </a:r>
            <a:r>
              <a:rPr lang="en-US" sz="4500" dirty="0" err="1">
                <a:solidFill>
                  <a:srgbClr val="545454"/>
                </a:solidFill>
                <a:latin typeface="Roboto Condensed Italics"/>
              </a:rPr>
              <a:t>sáu</a:t>
            </a:r>
            <a:r>
              <a:rPr lang="en-US" sz="4500" dirty="0">
                <a:solidFill>
                  <a:srgbClr val="545454"/>
                </a:solidFill>
                <a:latin typeface="Roboto Condensed Italics"/>
              </a:rPr>
              <a:t> </a:t>
            </a:r>
            <a:r>
              <a:rPr lang="en-US" sz="4500" dirty="0" err="1">
                <a:solidFill>
                  <a:srgbClr val="545454"/>
                </a:solidFill>
                <a:latin typeface="Roboto Condensed Italics"/>
              </a:rPr>
              <a:t>chư</a:t>
            </a:r>
            <a:r>
              <a:rPr lang="en-US" sz="4500" dirty="0">
                <a:solidFill>
                  <a:srgbClr val="545454"/>
                </a:solidFill>
                <a:latin typeface="Roboto Condensed Italics"/>
              </a:rPr>
              <a:t>̃ </a:t>
            </a:r>
            <a:r>
              <a:rPr lang="en-US" sz="4500" dirty="0" err="1">
                <a:solidFill>
                  <a:srgbClr val="545454"/>
                </a:solidFill>
                <a:latin typeface="Roboto Condensed Italics"/>
              </a:rPr>
              <a:t>vàng</a:t>
            </a:r>
            <a:r>
              <a:rPr lang="en-US" sz="4500" dirty="0">
                <a:solidFill>
                  <a:srgbClr val="545454"/>
                </a:solidFill>
                <a:latin typeface="Roboto Condensed"/>
              </a:rPr>
              <a:t> ở </a:t>
            </a:r>
            <a:r>
              <a:rPr lang="en-US" sz="4500" dirty="0" err="1">
                <a:solidFill>
                  <a:srgbClr val="545454"/>
                </a:solidFill>
                <a:latin typeface="Roboto Condensed"/>
              </a:rPr>
              <a:t>phần</a:t>
            </a:r>
            <a:r>
              <a:rPr lang="en-US" sz="4500" dirty="0">
                <a:solidFill>
                  <a:srgbClr val="545454"/>
                </a:solidFill>
                <a:latin typeface="Roboto Condensed"/>
              </a:rPr>
              <a:t> (2).</a:t>
            </a:r>
          </a:p>
        </p:txBody>
      </p:sp>
      <p:sp>
        <p:nvSpPr>
          <p:cNvPr id="5" name="TextBox 5"/>
          <p:cNvSpPr txBox="1"/>
          <p:nvPr/>
        </p:nvSpPr>
        <p:spPr>
          <a:xfrm>
            <a:off x="824707" y="747636"/>
            <a:ext cx="15566588" cy="897255"/>
          </a:xfrm>
          <a:prstGeom prst="rect">
            <a:avLst/>
          </a:prstGeom>
        </p:spPr>
        <p:txBody>
          <a:bodyPr lIns="0" tIns="0" rIns="0" bIns="0" rtlCol="0" anchor="t">
            <a:spAutoFit/>
          </a:bodyPr>
          <a:lstStyle/>
          <a:p>
            <a:pPr algn="l">
              <a:lnSpc>
                <a:spcPts val="7559"/>
              </a:lnSpc>
            </a:pPr>
            <a:r>
              <a:rPr lang="en-US" sz="4500" spc="225" dirty="0">
                <a:solidFill>
                  <a:srgbClr val="528BD8"/>
                </a:solidFill>
                <a:latin typeface="Roboto Condensed Bold Italics"/>
              </a:rPr>
              <a:t>* </a:t>
            </a:r>
            <a:r>
              <a:rPr lang="en-US" sz="4500" spc="225" dirty="0" err="1">
                <a:solidFill>
                  <a:srgbClr val="528BD8"/>
                </a:solidFill>
                <a:latin typeface="Roboto Condensed Bold Italics"/>
              </a:rPr>
              <a:t>Các</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thông</a:t>
            </a:r>
            <a:r>
              <a:rPr lang="en-US" sz="4500" spc="225" dirty="0">
                <a:solidFill>
                  <a:srgbClr val="528BD8"/>
                </a:solidFill>
                <a:latin typeface="Roboto Condensed Bold Italics"/>
              </a:rPr>
              <a:t> tin </a:t>
            </a:r>
            <a:r>
              <a:rPr lang="en-US" sz="4500" spc="225" dirty="0" err="1">
                <a:solidFill>
                  <a:srgbClr val="528BD8"/>
                </a:solidFill>
                <a:latin typeface="Roboto Condensed Bold Italics"/>
              </a:rPr>
              <a:t>khách</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quan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va</a:t>
            </a:r>
            <a:r>
              <a:rPr lang="en-US" sz="4500" spc="225" dirty="0">
                <a:solidFill>
                  <a:srgbClr val="528BD8"/>
                </a:solidFill>
                <a:latin typeface="Roboto Condensed Bold Italics"/>
              </a:rPr>
              <a:t>̀ ý </a:t>
            </a:r>
            <a:r>
              <a:rPr lang="en-US" sz="4500" spc="225" dirty="0" err="1">
                <a:solidFill>
                  <a:srgbClr val="528BD8"/>
                </a:solidFill>
                <a:latin typeface="Roboto Condensed Bold Italics"/>
              </a:rPr>
              <a:t>kiến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chu</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quan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trong</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văn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bản</a:t>
            </a:r>
            <a:r>
              <a:rPr lang="en-US" sz="4500" spc="225" dirty="0">
                <a:solidFill>
                  <a:srgbClr val="528BD8"/>
                </a:solidFill>
                <a:latin typeface="Roboto Condensed Bold Italics"/>
              </a:rPr>
              <a:t>: </a:t>
            </a:r>
          </a:p>
        </p:txBody>
      </p:sp>
      <p:sp>
        <p:nvSpPr>
          <p:cNvPr id="6" name="TextBox 6"/>
          <p:cNvSpPr txBox="1"/>
          <p:nvPr/>
        </p:nvSpPr>
        <p:spPr>
          <a:xfrm>
            <a:off x="2019521" y="5435729"/>
            <a:ext cx="11844511" cy="2381250"/>
          </a:xfrm>
          <a:prstGeom prst="rect">
            <a:avLst/>
          </a:prstGeom>
        </p:spPr>
        <p:txBody>
          <a:bodyPr lIns="0" tIns="0" rIns="0" bIns="0" rtlCol="0" anchor="t">
            <a:spAutoFit/>
          </a:bodyPr>
          <a:lstStyle/>
          <a:p>
            <a:pPr algn="just">
              <a:lnSpc>
                <a:spcPts val="6299"/>
              </a:lnSpc>
            </a:pPr>
            <a:r>
              <a:rPr lang="en-US" sz="4500" dirty="0" err="1">
                <a:solidFill>
                  <a:srgbClr val="545454"/>
                </a:solidFill>
                <a:latin typeface="Roboto Condensed Bold"/>
              </a:rPr>
              <a:t>Các</a:t>
            </a:r>
            <a:r>
              <a:rPr lang="en-US" sz="4500" dirty="0">
                <a:solidFill>
                  <a:srgbClr val="545454"/>
                </a:solidFill>
                <a:latin typeface="Roboto Condensed Bold"/>
              </a:rPr>
              <a:t> ý </a:t>
            </a:r>
            <a:r>
              <a:rPr lang="en-US" sz="4500" dirty="0" err="1">
                <a:solidFill>
                  <a:srgbClr val="545454"/>
                </a:solidFill>
                <a:latin typeface="Roboto Condensed Bold"/>
              </a:rPr>
              <a:t>kiến</a:t>
            </a:r>
            <a:r>
              <a:rPr lang="en-US" sz="4500" dirty="0">
                <a:solidFill>
                  <a:srgbClr val="545454"/>
                </a:solidFill>
                <a:latin typeface="Roboto Condensed Bold"/>
              </a:rPr>
              <a:t> </a:t>
            </a:r>
            <a:r>
              <a:rPr lang="en-US" sz="4500" dirty="0" err="1">
                <a:solidFill>
                  <a:srgbClr val="545454"/>
                </a:solidFill>
                <a:latin typeface="Roboto Condensed Bold"/>
              </a:rPr>
              <a:t>chu</a:t>
            </a:r>
            <a:r>
              <a:rPr lang="en-US" sz="4500" dirty="0">
                <a:solidFill>
                  <a:srgbClr val="545454"/>
                </a:solidFill>
                <a:latin typeface="Roboto Condensed Bold"/>
              </a:rPr>
              <a:t>̉ </a:t>
            </a:r>
            <a:r>
              <a:rPr lang="en-US" sz="4500" dirty="0" err="1">
                <a:solidFill>
                  <a:srgbClr val="545454"/>
                </a:solidFill>
                <a:latin typeface="Roboto Condensed Bold"/>
              </a:rPr>
              <a:t>quan</a:t>
            </a:r>
            <a:r>
              <a:rPr lang="en-US" sz="4500" dirty="0">
                <a:solidFill>
                  <a:srgbClr val="545454"/>
                </a:solidFill>
                <a:latin typeface="Roboto Condensed Bold"/>
              </a:rPr>
              <a:t>: </a:t>
            </a:r>
          </a:p>
          <a:p>
            <a:pPr marL="971550" lvl="1" indent="-485775" algn="just">
              <a:lnSpc>
                <a:spcPts val="6299"/>
              </a:lnSpc>
              <a:buFont typeface="Arial"/>
              <a:buChar char="•"/>
            </a:pPr>
            <a:r>
              <a:rPr lang="en-US" sz="4500" dirty="0" err="1">
                <a:solidFill>
                  <a:srgbClr val="545454"/>
                </a:solidFill>
                <a:latin typeface="Roboto Condensed"/>
              </a:rPr>
              <a:t>Thông</a:t>
            </a:r>
            <a:r>
              <a:rPr lang="en-US" sz="4500" dirty="0">
                <a:solidFill>
                  <a:srgbClr val="545454"/>
                </a:solidFill>
                <a:latin typeface="Roboto Condensed"/>
              </a:rPr>
              <a:t> tin cụ </a:t>
            </a:r>
            <a:r>
              <a:rPr lang="en-US" sz="4500" dirty="0" err="1">
                <a:solidFill>
                  <a:srgbClr val="545454"/>
                </a:solidFill>
                <a:latin typeface="Roboto Condensed"/>
              </a:rPr>
              <a:t>thê</a:t>
            </a:r>
            <a:r>
              <a:rPr lang="en-US" sz="4500" dirty="0">
                <a:solidFill>
                  <a:srgbClr val="545454"/>
                </a:solidFill>
                <a:latin typeface="Roboto Condensed"/>
              </a:rPr>
              <a:t>̉ </a:t>
            </a:r>
            <a:r>
              <a:rPr lang="en-US" sz="4500" dirty="0" err="1">
                <a:solidFill>
                  <a:srgbClr val="545454"/>
                </a:solidFill>
                <a:latin typeface="Roboto Condensed"/>
              </a:rPr>
              <a:t>thư</a:t>
            </a:r>
            <a:r>
              <a:rPr lang="en-US" sz="4500" dirty="0">
                <a:solidFill>
                  <a:srgbClr val="545454"/>
                </a:solidFill>
                <a:latin typeface="Roboto Condensed"/>
              </a:rPr>
              <a:t>́ </a:t>
            </a:r>
            <a:r>
              <a:rPr lang="en-US" sz="4500" dirty="0" err="1">
                <a:solidFill>
                  <a:srgbClr val="545454"/>
                </a:solidFill>
                <a:latin typeface="Roboto Condensed"/>
              </a:rPr>
              <a:t>ba</a:t>
            </a:r>
            <a:r>
              <a:rPr lang="en-US" sz="4500" dirty="0">
                <a:solidFill>
                  <a:srgbClr val="545454"/>
                </a:solidFill>
                <a:latin typeface="Roboto Condensed"/>
              </a:rPr>
              <a:t>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phần</a:t>
            </a:r>
            <a:r>
              <a:rPr lang="en-US" sz="4500" dirty="0">
                <a:solidFill>
                  <a:srgbClr val="545454"/>
                </a:solidFill>
                <a:latin typeface="Roboto Condensed"/>
              </a:rPr>
              <a:t> (1)</a:t>
            </a:r>
          </a:p>
          <a:p>
            <a:pPr marL="971550" lvl="1" indent="-485775" algn="just">
              <a:lnSpc>
                <a:spcPts val="6299"/>
              </a:lnSpc>
              <a:buFont typeface="Arial"/>
              <a:buChar char="•"/>
            </a:pPr>
            <a:r>
              <a:rPr lang="en-US" sz="4500" dirty="0" err="1">
                <a:solidFill>
                  <a:srgbClr val="545454"/>
                </a:solidFill>
                <a:latin typeface="Roboto Condensed"/>
              </a:rPr>
              <a:t>Các</a:t>
            </a:r>
            <a:r>
              <a:rPr lang="en-US" sz="4500" dirty="0">
                <a:solidFill>
                  <a:srgbClr val="545454"/>
                </a:solidFill>
                <a:latin typeface="Roboto Condensed"/>
              </a:rPr>
              <a:t> </a:t>
            </a:r>
            <a:r>
              <a:rPr lang="en-US" sz="4500" dirty="0" err="1">
                <a:solidFill>
                  <a:srgbClr val="545454"/>
                </a:solidFill>
                <a:latin typeface="Roboto Condensed"/>
              </a:rPr>
              <a:t>thông</a:t>
            </a:r>
            <a:r>
              <a:rPr lang="en-US" sz="4500" dirty="0">
                <a:solidFill>
                  <a:srgbClr val="545454"/>
                </a:solidFill>
                <a:latin typeface="Roboto Condensed"/>
              </a:rPr>
              <a:t> tin </a:t>
            </a:r>
            <a:r>
              <a:rPr lang="en-US" sz="4500" dirty="0" err="1">
                <a:solidFill>
                  <a:srgbClr val="545454"/>
                </a:solidFill>
                <a:latin typeface="Roboto Condensed"/>
              </a:rPr>
              <a:t>trong</a:t>
            </a:r>
            <a:r>
              <a:rPr lang="en-US" sz="4500" dirty="0">
                <a:solidFill>
                  <a:srgbClr val="545454"/>
                </a:solidFill>
                <a:latin typeface="Roboto Condensed"/>
              </a:rPr>
              <a:t> </a:t>
            </a:r>
            <a:r>
              <a:rPr lang="en-US" sz="4500" dirty="0" err="1">
                <a:solidFill>
                  <a:srgbClr val="545454"/>
                </a:solidFill>
                <a:latin typeface="Roboto Condensed"/>
              </a:rPr>
              <a:t>phần</a:t>
            </a:r>
            <a:r>
              <a:rPr lang="en-US" sz="4500" dirty="0">
                <a:solidFill>
                  <a:srgbClr val="545454"/>
                </a:solidFill>
                <a:latin typeface="Roboto Condensed"/>
              </a:rPr>
              <a:t> (3) </a:t>
            </a:r>
            <a:r>
              <a:rPr lang="en-US" sz="4500" dirty="0" err="1">
                <a:solidFill>
                  <a:srgbClr val="545454"/>
                </a:solidFill>
                <a:latin typeface="Roboto Condensed"/>
              </a:rPr>
              <a:t>của</a:t>
            </a:r>
            <a:r>
              <a:rPr lang="en-US" sz="4500" dirty="0">
                <a:solidFill>
                  <a:srgbClr val="545454"/>
                </a:solidFill>
                <a:latin typeface="Roboto Condensed"/>
              </a:rPr>
              <a:t> </a:t>
            </a:r>
            <a:r>
              <a:rPr lang="en-US" sz="4500" dirty="0" err="1">
                <a:solidFill>
                  <a:srgbClr val="545454"/>
                </a:solidFill>
                <a:latin typeface="Roboto Condensed"/>
              </a:rPr>
              <a:t>văn</a:t>
            </a:r>
            <a:r>
              <a:rPr lang="en-US" sz="4500" dirty="0">
                <a:solidFill>
                  <a:srgbClr val="545454"/>
                </a:solidFill>
                <a:latin typeface="Roboto Condensed"/>
              </a:rPr>
              <a:t> </a:t>
            </a:r>
            <a:r>
              <a:rPr lang="en-US" sz="4500" dirty="0" err="1">
                <a:solidFill>
                  <a:srgbClr val="545454"/>
                </a:solidFill>
                <a:latin typeface="Roboto Condensed"/>
              </a:rPr>
              <a:t>bản</a:t>
            </a:r>
            <a:endParaRPr lang="en-US" sz="4500" dirty="0">
              <a:solidFill>
                <a:srgbClr val="545454"/>
              </a:solidFill>
              <a:latin typeface="Roboto Condensed"/>
            </a:endParaRPr>
          </a:p>
        </p:txBody>
      </p:sp>
      <p:sp>
        <p:nvSpPr>
          <p:cNvPr id="7" name="Freeform 7"/>
          <p:cNvSpPr/>
          <p:nvPr/>
        </p:nvSpPr>
        <p:spPr>
          <a:xfrm>
            <a:off x="253477" y="8398004"/>
            <a:ext cx="571231" cy="329886"/>
          </a:xfrm>
          <a:custGeom>
            <a:avLst/>
            <a:gdLst/>
            <a:ahLst/>
            <a:cxnLst/>
            <a:rect l="l" t="t" r="r" b="b"/>
            <a:pathLst>
              <a:path w="571231" h="329886">
                <a:moveTo>
                  <a:pt x="0" y="0"/>
                </a:moveTo>
                <a:lnTo>
                  <a:pt x="571230" y="0"/>
                </a:lnTo>
                <a:lnTo>
                  <a:pt x="571230" y="329886"/>
                </a:lnTo>
                <a:lnTo>
                  <a:pt x="0" y="329886"/>
                </a:lnTo>
                <a:lnTo>
                  <a:pt x="0" y="0"/>
                </a:lnTo>
                <a:close/>
              </a:path>
            </a:pathLst>
          </a:custGeom>
          <a:blipFill>
            <a:blip r:embed="rId5"/>
            <a:stretch>
              <a:fillRect/>
            </a:stretch>
          </a:blipFill>
        </p:spPr>
      </p:sp>
      <p:sp>
        <p:nvSpPr>
          <p:cNvPr id="8" name="TextBox 8"/>
          <p:cNvSpPr txBox="1"/>
          <p:nvPr/>
        </p:nvSpPr>
        <p:spPr>
          <a:xfrm>
            <a:off x="1063715" y="7997954"/>
            <a:ext cx="16833430" cy="1849755"/>
          </a:xfrm>
          <a:prstGeom prst="rect">
            <a:avLst/>
          </a:prstGeom>
        </p:spPr>
        <p:txBody>
          <a:bodyPr lIns="0" tIns="0" rIns="0" bIns="0" rtlCol="0" anchor="t">
            <a:spAutoFit/>
          </a:bodyPr>
          <a:lstStyle/>
          <a:p>
            <a:pPr algn="l">
              <a:lnSpc>
                <a:spcPts val="7560"/>
              </a:lnSpc>
            </a:pPr>
            <a:r>
              <a:rPr lang="en-US" sz="4500" spc="225" dirty="0" err="1">
                <a:solidFill>
                  <a:srgbClr val="528BD8"/>
                </a:solidFill>
                <a:latin typeface="Roboto Condensed Bold Italics"/>
              </a:rPr>
              <a:t>Người</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viết</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kết</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hợp</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các</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thông</a:t>
            </a:r>
            <a:r>
              <a:rPr lang="en-US" sz="4500" spc="225" dirty="0">
                <a:solidFill>
                  <a:srgbClr val="528BD8"/>
                </a:solidFill>
                <a:latin typeface="Roboto Condensed Bold Italics"/>
              </a:rPr>
              <a:t> tin </a:t>
            </a:r>
            <a:r>
              <a:rPr lang="en-US" sz="4500" spc="225" dirty="0" err="1">
                <a:solidFill>
                  <a:srgbClr val="528BD8"/>
                </a:solidFill>
                <a:latin typeface="Roboto Condensed Bold Italics"/>
              </a:rPr>
              <a:t>khách</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quan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va</a:t>
            </a:r>
            <a:r>
              <a:rPr lang="en-US" sz="4500" spc="225" dirty="0">
                <a:solidFill>
                  <a:srgbClr val="528BD8"/>
                </a:solidFill>
                <a:latin typeface="Roboto Condensed Bold Italics"/>
              </a:rPr>
              <a:t>̀ ý </a:t>
            </a:r>
            <a:r>
              <a:rPr lang="en-US" sz="4500" spc="225" dirty="0" err="1">
                <a:solidFill>
                  <a:srgbClr val="528BD8"/>
                </a:solidFill>
                <a:latin typeface="Roboto Condensed Bold Italics"/>
              </a:rPr>
              <a:t>kiến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chu</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quan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vê</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cuốn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sách</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góp</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phần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thê</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hiện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mục</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đích</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của</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văn</a:t>
            </a:r>
            <a:r>
              <a:rPr lang="en-US" sz="4500" spc="225" dirty="0">
                <a:solidFill>
                  <a:srgbClr val="528BD8"/>
                </a:solidFill>
                <a:latin typeface="Roboto Condensed Bold Italics"/>
              </a:rPr>
              <a:t> </a:t>
            </a:r>
            <a:r>
              <a:rPr lang="en-US" sz="4500" spc="225" dirty="0" err="1">
                <a:solidFill>
                  <a:srgbClr val="528BD8"/>
                </a:solidFill>
                <a:latin typeface="Roboto Condensed Bold Italics"/>
              </a:rPr>
              <a:t>bản</a:t>
            </a:r>
            <a:r>
              <a:rPr lang="en-US" sz="4500" spc="225" dirty="0">
                <a:solidFill>
                  <a:srgbClr val="528BD8"/>
                </a:solidFill>
                <a:latin typeface="Roboto Condensed Bol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barn(inVertical)">
                                      <p:cBhvr>
                                        <p:cTn id="4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289783" y="238059"/>
            <a:ext cx="2882690" cy="1542239"/>
          </a:xfrm>
          <a:custGeom>
            <a:avLst/>
            <a:gdLst/>
            <a:ahLst/>
            <a:cxnLst/>
            <a:rect l="l" t="t" r="r" b="b"/>
            <a:pathLst>
              <a:path w="2882690" h="1542239">
                <a:moveTo>
                  <a:pt x="0" y="0"/>
                </a:moveTo>
                <a:lnTo>
                  <a:pt x="2882690" y="0"/>
                </a:lnTo>
                <a:lnTo>
                  <a:pt x="2882690" y="1542239"/>
                </a:lnTo>
                <a:lnTo>
                  <a:pt x="0" y="15422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727002" y="-49360"/>
            <a:ext cx="1532298" cy="2117076"/>
          </a:xfrm>
          <a:custGeom>
            <a:avLst/>
            <a:gdLst/>
            <a:ahLst/>
            <a:cxnLst/>
            <a:rect l="l" t="t" r="r" b="b"/>
            <a:pathLst>
              <a:path w="1532298" h="2117076">
                <a:moveTo>
                  <a:pt x="0" y="0"/>
                </a:moveTo>
                <a:lnTo>
                  <a:pt x="1532298" y="0"/>
                </a:lnTo>
                <a:lnTo>
                  <a:pt x="1532298" y="2117077"/>
                </a:lnTo>
                <a:lnTo>
                  <a:pt x="0" y="2117077"/>
                </a:lnTo>
                <a:lnTo>
                  <a:pt x="0" y="0"/>
                </a:lnTo>
                <a:close/>
              </a:path>
            </a:pathLst>
          </a:custGeom>
          <a:blipFill>
            <a:blip r:embed="rId5"/>
            <a:stretch>
              <a:fillRect t="-1977" b="-1977"/>
            </a:stretch>
          </a:blipFill>
        </p:spPr>
      </p:sp>
      <p:sp>
        <p:nvSpPr>
          <p:cNvPr id="5" name="Freeform 5"/>
          <p:cNvSpPr/>
          <p:nvPr/>
        </p:nvSpPr>
        <p:spPr>
          <a:xfrm>
            <a:off x="2423110" y="3766748"/>
            <a:ext cx="749363" cy="432757"/>
          </a:xfrm>
          <a:custGeom>
            <a:avLst/>
            <a:gdLst/>
            <a:ahLst/>
            <a:cxnLst/>
            <a:rect l="l" t="t" r="r" b="b"/>
            <a:pathLst>
              <a:path w="749363" h="432757">
                <a:moveTo>
                  <a:pt x="0" y="0"/>
                </a:moveTo>
                <a:lnTo>
                  <a:pt x="749363" y="0"/>
                </a:lnTo>
                <a:lnTo>
                  <a:pt x="749363" y="432757"/>
                </a:lnTo>
                <a:lnTo>
                  <a:pt x="0" y="432757"/>
                </a:lnTo>
                <a:lnTo>
                  <a:pt x="0" y="0"/>
                </a:lnTo>
                <a:close/>
              </a:path>
            </a:pathLst>
          </a:custGeom>
          <a:blipFill>
            <a:blip r:embed="rId6"/>
            <a:stretch>
              <a:fillRect/>
            </a:stretch>
          </a:blipFill>
        </p:spPr>
      </p:sp>
      <p:sp>
        <p:nvSpPr>
          <p:cNvPr id="6" name="Freeform 6"/>
          <p:cNvSpPr/>
          <p:nvPr/>
        </p:nvSpPr>
        <p:spPr>
          <a:xfrm>
            <a:off x="289783" y="5739697"/>
            <a:ext cx="1824605" cy="4547303"/>
          </a:xfrm>
          <a:custGeom>
            <a:avLst/>
            <a:gdLst/>
            <a:ahLst/>
            <a:cxnLst/>
            <a:rect l="l" t="t" r="r" b="b"/>
            <a:pathLst>
              <a:path w="1824605" h="4547303">
                <a:moveTo>
                  <a:pt x="0" y="0"/>
                </a:moveTo>
                <a:lnTo>
                  <a:pt x="1824605" y="0"/>
                </a:lnTo>
                <a:lnTo>
                  <a:pt x="1824605" y="4547303"/>
                </a:lnTo>
                <a:lnTo>
                  <a:pt x="0" y="45473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2423110" y="5739697"/>
            <a:ext cx="749363" cy="432757"/>
          </a:xfrm>
          <a:custGeom>
            <a:avLst/>
            <a:gdLst/>
            <a:ahLst/>
            <a:cxnLst/>
            <a:rect l="l" t="t" r="r" b="b"/>
            <a:pathLst>
              <a:path w="749363" h="432757">
                <a:moveTo>
                  <a:pt x="0" y="0"/>
                </a:moveTo>
                <a:lnTo>
                  <a:pt x="749363" y="0"/>
                </a:lnTo>
                <a:lnTo>
                  <a:pt x="749363" y="432758"/>
                </a:lnTo>
                <a:lnTo>
                  <a:pt x="0" y="432758"/>
                </a:lnTo>
                <a:lnTo>
                  <a:pt x="0" y="0"/>
                </a:lnTo>
                <a:close/>
              </a:path>
            </a:pathLst>
          </a:custGeom>
          <a:blipFill>
            <a:blip r:embed="rId6"/>
            <a:stretch>
              <a:fillRect/>
            </a:stretch>
          </a:blipFill>
        </p:spPr>
      </p:sp>
      <p:sp>
        <p:nvSpPr>
          <p:cNvPr id="8" name="Freeform 8"/>
          <p:cNvSpPr/>
          <p:nvPr/>
        </p:nvSpPr>
        <p:spPr>
          <a:xfrm>
            <a:off x="13991813" y="6296747"/>
            <a:ext cx="5254943" cy="5254943"/>
          </a:xfrm>
          <a:custGeom>
            <a:avLst/>
            <a:gdLst/>
            <a:ahLst/>
            <a:cxnLst/>
            <a:rect l="l" t="t" r="r" b="b"/>
            <a:pathLst>
              <a:path w="5254943" h="5254943">
                <a:moveTo>
                  <a:pt x="0" y="0"/>
                </a:moveTo>
                <a:lnTo>
                  <a:pt x="5254942" y="0"/>
                </a:lnTo>
                <a:lnTo>
                  <a:pt x="5254942" y="5254942"/>
                </a:lnTo>
                <a:lnTo>
                  <a:pt x="0" y="5254942"/>
                </a:lnTo>
                <a:lnTo>
                  <a:pt x="0" y="0"/>
                </a:lnTo>
                <a:close/>
              </a:path>
            </a:pathLst>
          </a:custGeom>
          <a:blipFill>
            <a:blip r:embed="rId9"/>
            <a:stretch>
              <a:fillRect/>
            </a:stretch>
          </a:blipFill>
        </p:spPr>
      </p:sp>
      <p:sp>
        <p:nvSpPr>
          <p:cNvPr id="9" name="TextBox 9"/>
          <p:cNvSpPr txBox="1"/>
          <p:nvPr/>
        </p:nvSpPr>
        <p:spPr>
          <a:xfrm>
            <a:off x="3645998" y="3354637"/>
            <a:ext cx="9977949" cy="1584960"/>
          </a:xfrm>
          <a:prstGeom prst="rect">
            <a:avLst/>
          </a:prstGeom>
        </p:spPr>
        <p:txBody>
          <a:bodyPr lIns="0" tIns="0" rIns="0" bIns="0" rtlCol="0" anchor="t">
            <a:spAutoFit/>
          </a:bodyPr>
          <a:lstStyle/>
          <a:p>
            <a:pPr algn="just">
              <a:lnSpc>
                <a:spcPts val="6345"/>
              </a:lnSpc>
            </a:pPr>
            <a:r>
              <a:rPr lang="en-US" sz="4500" dirty="0" err="1">
                <a:solidFill>
                  <a:srgbClr val="000000"/>
                </a:solidFill>
                <a:latin typeface="Roboto Condensed"/>
              </a:rPr>
              <a:t>Khẳng</a:t>
            </a:r>
            <a:r>
              <a:rPr lang="en-US" sz="4500" dirty="0">
                <a:solidFill>
                  <a:srgbClr val="000000"/>
                </a:solidFill>
                <a:latin typeface="Roboto Condensed"/>
              </a:rPr>
              <a:t> </a:t>
            </a:r>
            <a:r>
              <a:rPr lang="en-US" sz="4500" dirty="0" err="1">
                <a:solidFill>
                  <a:srgbClr val="000000"/>
                </a:solidFill>
                <a:latin typeface="Roboto Condensed"/>
              </a:rPr>
              <a:t>định</a:t>
            </a:r>
            <a:r>
              <a:rPr lang="en-US" sz="4500" dirty="0">
                <a:solidFill>
                  <a:srgbClr val="000000"/>
                </a:solidFill>
                <a:latin typeface="Roboto Condensed"/>
              </a:rPr>
              <a:t> </a:t>
            </a:r>
            <a:r>
              <a:rPr lang="en-US" sz="4500" dirty="0" err="1">
                <a:solidFill>
                  <a:srgbClr val="000000"/>
                </a:solidFill>
                <a:latin typeface="Roboto Condensed"/>
              </a:rPr>
              <a:t>gia</a:t>
            </a:r>
            <a:r>
              <a:rPr lang="en-US" sz="4500" dirty="0">
                <a:solidFill>
                  <a:srgbClr val="000000"/>
                </a:solidFill>
                <a:latin typeface="Roboto Condensed"/>
              </a:rPr>
              <a:t>́ trị </a:t>
            </a:r>
            <a:r>
              <a:rPr lang="en-US" sz="4500" dirty="0" err="1">
                <a:solidFill>
                  <a:srgbClr val="000000"/>
                </a:solidFill>
                <a:latin typeface="Roboto Condensed"/>
              </a:rPr>
              <a:t>va</a:t>
            </a:r>
            <a:r>
              <a:rPr lang="en-US" sz="4500" dirty="0">
                <a:solidFill>
                  <a:srgbClr val="000000"/>
                </a:solidFill>
                <a:latin typeface="Roboto Condensed"/>
              </a:rPr>
              <a:t>̀ ý </a:t>
            </a:r>
            <a:r>
              <a:rPr lang="en-US" sz="4500" dirty="0" err="1">
                <a:solidFill>
                  <a:srgbClr val="000000"/>
                </a:solidFill>
                <a:latin typeface="Roboto Condensed"/>
              </a:rPr>
              <a:t>nghĩa</a:t>
            </a:r>
            <a:r>
              <a:rPr lang="en-US" sz="4500" dirty="0">
                <a:solidFill>
                  <a:srgbClr val="000000"/>
                </a:solidFill>
                <a:latin typeface="Roboto Condensed"/>
              </a:rPr>
              <a:t> </a:t>
            </a:r>
            <a:r>
              <a:rPr lang="en-US" sz="4500" dirty="0" err="1">
                <a:solidFill>
                  <a:srgbClr val="000000"/>
                </a:solidFill>
                <a:latin typeface="Roboto Condensed"/>
              </a:rPr>
              <a:t>của</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cuốn</a:t>
            </a:r>
            <a:r>
              <a:rPr lang="en-US" sz="4500" dirty="0">
                <a:solidFill>
                  <a:srgbClr val="000000"/>
                </a:solidFill>
                <a:latin typeface="Roboto Condensed"/>
              </a:rPr>
              <a:t> </a:t>
            </a:r>
            <a:r>
              <a:rPr lang="en-US" sz="4500" dirty="0" err="1">
                <a:solidFill>
                  <a:srgbClr val="000000"/>
                </a:solidFill>
                <a:latin typeface="Roboto Condensed"/>
              </a:rPr>
              <a:t>sách</a:t>
            </a:r>
            <a:r>
              <a:rPr lang="en-US" sz="4500" dirty="0">
                <a:solidFill>
                  <a:srgbClr val="000000"/>
                </a:solidFill>
                <a:latin typeface="Roboto Condensed"/>
              </a:rPr>
              <a:t>/</a:t>
            </a:r>
            <a:r>
              <a:rPr lang="en-US" sz="4500" dirty="0" err="1">
                <a:solidFill>
                  <a:srgbClr val="000000"/>
                </a:solidFill>
                <a:latin typeface="Roboto Condensed"/>
              </a:rPr>
              <a:t>truyện</a:t>
            </a:r>
            <a:r>
              <a:rPr lang="en-US" sz="4500" dirty="0">
                <a:solidFill>
                  <a:srgbClr val="000000"/>
                </a:solidFill>
                <a:latin typeface="Roboto Condensed"/>
              </a:rPr>
              <a:t> </a:t>
            </a:r>
            <a:r>
              <a:rPr lang="en-US" sz="4500" dirty="0" err="1">
                <a:solidFill>
                  <a:srgbClr val="000000"/>
                </a:solidFill>
                <a:latin typeface="Roboto Condensed"/>
              </a:rPr>
              <a:t>lịch</a:t>
            </a:r>
            <a:r>
              <a:rPr lang="en-US" sz="4500" dirty="0">
                <a:solidFill>
                  <a:srgbClr val="000000"/>
                </a:solidFill>
                <a:latin typeface="Roboto Condensed"/>
              </a:rPr>
              <a:t> </a:t>
            </a:r>
            <a:r>
              <a:rPr lang="en-US" sz="4500" dirty="0" err="1">
                <a:solidFill>
                  <a:srgbClr val="000000"/>
                </a:solidFill>
                <a:latin typeface="Roboto Condensed"/>
              </a:rPr>
              <a:t>sư</a:t>
            </a:r>
            <a:r>
              <a:rPr lang="en-US" sz="4500" dirty="0">
                <a:solidFill>
                  <a:srgbClr val="000000"/>
                </a:solidFill>
                <a:latin typeface="Roboto Condensed"/>
              </a:rPr>
              <a:t>̉. </a:t>
            </a:r>
          </a:p>
        </p:txBody>
      </p:sp>
      <p:sp>
        <p:nvSpPr>
          <p:cNvPr id="10" name="TextBox 10"/>
          <p:cNvSpPr txBox="1"/>
          <p:nvPr/>
        </p:nvSpPr>
        <p:spPr>
          <a:xfrm>
            <a:off x="3659852" y="894878"/>
            <a:ext cx="11179564" cy="1917700"/>
          </a:xfrm>
          <a:prstGeom prst="rect">
            <a:avLst/>
          </a:prstGeom>
        </p:spPr>
        <p:txBody>
          <a:bodyPr lIns="0" tIns="0" rIns="0" bIns="0" rtlCol="0" anchor="t">
            <a:spAutoFit/>
          </a:bodyPr>
          <a:lstStyle/>
          <a:p>
            <a:pPr algn="ctr">
              <a:lnSpc>
                <a:spcPts val="7700"/>
              </a:lnSpc>
            </a:pPr>
            <a:r>
              <a:rPr lang="en-US" sz="5500" dirty="0">
                <a:solidFill>
                  <a:srgbClr val="9D373B"/>
                </a:solidFill>
                <a:latin typeface="Roboto Condensed Bold"/>
              </a:rPr>
              <a:t>Chia </a:t>
            </a:r>
            <a:r>
              <a:rPr lang="en-US" sz="5500" dirty="0" err="1">
                <a:solidFill>
                  <a:srgbClr val="9D373B"/>
                </a:solidFill>
                <a:latin typeface="Roboto Condensed Bold"/>
              </a:rPr>
              <a:t>sẻ</a:t>
            </a:r>
            <a:r>
              <a:rPr lang="en-US" sz="5500" dirty="0">
                <a:solidFill>
                  <a:srgbClr val="9D373B"/>
                </a:solidFill>
                <a:latin typeface="Roboto Condensed Bold"/>
              </a:rPr>
              <a:t> </a:t>
            </a:r>
            <a:r>
              <a:rPr lang="en-US" sz="5500" dirty="0" err="1">
                <a:solidFill>
                  <a:srgbClr val="9D373B"/>
                </a:solidFill>
                <a:latin typeface="Roboto Condensed Bold"/>
              </a:rPr>
              <a:t>bài</a:t>
            </a:r>
            <a:r>
              <a:rPr lang="en-US" sz="5500" dirty="0">
                <a:solidFill>
                  <a:srgbClr val="9D373B"/>
                </a:solidFill>
                <a:latin typeface="Roboto Condensed Bold"/>
              </a:rPr>
              <a:t> </a:t>
            </a:r>
            <a:r>
              <a:rPr lang="en-US" sz="5500" dirty="0" err="1">
                <a:solidFill>
                  <a:srgbClr val="9D373B"/>
                </a:solidFill>
                <a:latin typeface="Roboto Condensed Bold"/>
              </a:rPr>
              <a:t>học</a:t>
            </a:r>
            <a:r>
              <a:rPr lang="en-US" sz="5500" dirty="0">
                <a:solidFill>
                  <a:srgbClr val="9D373B"/>
                </a:solidFill>
                <a:latin typeface="Roboto Condensed Bold"/>
              </a:rPr>
              <a:t> </a:t>
            </a:r>
            <a:r>
              <a:rPr lang="en-US" sz="5500" dirty="0" err="1">
                <a:solidFill>
                  <a:srgbClr val="9D373B"/>
                </a:solidFill>
                <a:latin typeface="Roboto Condensed Bold"/>
              </a:rPr>
              <a:t>về</a:t>
            </a:r>
            <a:r>
              <a:rPr lang="en-US" sz="5500" dirty="0">
                <a:solidFill>
                  <a:srgbClr val="9D373B"/>
                </a:solidFill>
                <a:latin typeface="Roboto Condensed Bold"/>
              </a:rPr>
              <a:t> </a:t>
            </a:r>
            <a:r>
              <a:rPr lang="en-US" sz="5500" dirty="0" err="1">
                <a:solidFill>
                  <a:srgbClr val="9D373B"/>
                </a:solidFill>
                <a:latin typeface="Roboto Condensed Bold"/>
              </a:rPr>
              <a:t>cách</a:t>
            </a:r>
            <a:r>
              <a:rPr lang="en-US" sz="5500" dirty="0">
                <a:solidFill>
                  <a:srgbClr val="9D373B"/>
                </a:solidFill>
                <a:latin typeface="Roboto Condensed Bold"/>
              </a:rPr>
              <a:t> </a:t>
            </a:r>
            <a:r>
              <a:rPr lang="en-US" sz="5500" dirty="0" err="1">
                <a:solidFill>
                  <a:srgbClr val="9D373B"/>
                </a:solidFill>
                <a:latin typeface="Roboto Condensed Bold"/>
              </a:rPr>
              <a:t>nghĩ</a:t>
            </a:r>
            <a:r>
              <a:rPr lang="en-US" sz="5500" dirty="0">
                <a:solidFill>
                  <a:srgbClr val="9D373B"/>
                </a:solidFill>
                <a:latin typeface="Roboto Condensed Bold"/>
              </a:rPr>
              <a:t> </a:t>
            </a:r>
            <a:r>
              <a:rPr lang="en-US" sz="5500" dirty="0" err="1">
                <a:solidFill>
                  <a:srgbClr val="9D373B"/>
                </a:solidFill>
                <a:latin typeface="Roboto Condensed Bold"/>
              </a:rPr>
              <a:t>và</a:t>
            </a:r>
            <a:r>
              <a:rPr lang="en-US" sz="5500" dirty="0">
                <a:solidFill>
                  <a:srgbClr val="9D373B"/>
                </a:solidFill>
                <a:latin typeface="Roboto Condensed Bold"/>
              </a:rPr>
              <a:t> </a:t>
            </a:r>
            <a:r>
              <a:rPr lang="en-US" sz="5500" dirty="0" err="1">
                <a:solidFill>
                  <a:srgbClr val="9D373B"/>
                </a:solidFill>
                <a:latin typeface="Roboto Condensed Bold"/>
              </a:rPr>
              <a:t>ứng</a:t>
            </a:r>
            <a:r>
              <a:rPr lang="en-US" sz="5500" dirty="0">
                <a:solidFill>
                  <a:srgbClr val="9D373B"/>
                </a:solidFill>
                <a:latin typeface="Roboto Condensed Bold"/>
              </a:rPr>
              <a:t> </a:t>
            </a:r>
            <a:r>
              <a:rPr lang="en-US" sz="5500" dirty="0" err="1">
                <a:solidFill>
                  <a:srgbClr val="9D373B"/>
                </a:solidFill>
                <a:latin typeface="Roboto Condensed Bold"/>
              </a:rPr>
              <a:t>xử</a:t>
            </a:r>
            <a:r>
              <a:rPr lang="en-US" sz="5500" dirty="0">
                <a:solidFill>
                  <a:srgbClr val="9D373B"/>
                </a:solidFill>
                <a:latin typeface="Roboto Condensed Bold"/>
              </a:rPr>
              <a:t> </a:t>
            </a:r>
            <a:r>
              <a:rPr lang="en-US" sz="5500" dirty="0" err="1">
                <a:solidFill>
                  <a:srgbClr val="9D373B"/>
                </a:solidFill>
                <a:latin typeface="Roboto Condensed Bold"/>
              </a:rPr>
              <a:t>của</a:t>
            </a:r>
            <a:r>
              <a:rPr lang="en-US" sz="5500" dirty="0">
                <a:solidFill>
                  <a:srgbClr val="9D373B"/>
                </a:solidFill>
                <a:latin typeface="Roboto Condensed Bold"/>
              </a:rPr>
              <a:t> </a:t>
            </a:r>
            <a:r>
              <a:rPr lang="en-US" sz="5500" dirty="0" err="1">
                <a:solidFill>
                  <a:srgbClr val="9D373B"/>
                </a:solidFill>
                <a:latin typeface="Roboto Condensed Bold"/>
              </a:rPr>
              <a:t>cá</a:t>
            </a:r>
            <a:r>
              <a:rPr lang="en-US" sz="5500" dirty="0">
                <a:solidFill>
                  <a:srgbClr val="9D373B"/>
                </a:solidFill>
                <a:latin typeface="Roboto Condensed Bold"/>
              </a:rPr>
              <a:t> </a:t>
            </a:r>
            <a:r>
              <a:rPr lang="en-US" sz="5500" dirty="0" err="1">
                <a:solidFill>
                  <a:srgbClr val="9D373B"/>
                </a:solidFill>
                <a:latin typeface="Roboto Condensed Bold"/>
              </a:rPr>
              <a:t>nhân</a:t>
            </a:r>
            <a:r>
              <a:rPr lang="en-US" sz="5500" dirty="0">
                <a:solidFill>
                  <a:srgbClr val="9D373B"/>
                </a:solidFill>
                <a:latin typeface="Roboto Condensed Bold"/>
              </a:rPr>
              <a:t> </a:t>
            </a:r>
          </a:p>
        </p:txBody>
      </p:sp>
      <p:sp>
        <p:nvSpPr>
          <p:cNvPr id="11" name="TextBox 11"/>
          <p:cNvSpPr txBox="1"/>
          <p:nvPr/>
        </p:nvSpPr>
        <p:spPr>
          <a:xfrm>
            <a:off x="3659852" y="5441345"/>
            <a:ext cx="9977949" cy="2385060"/>
          </a:xfrm>
          <a:prstGeom prst="rect">
            <a:avLst/>
          </a:prstGeom>
        </p:spPr>
        <p:txBody>
          <a:bodyPr lIns="0" tIns="0" rIns="0" bIns="0" rtlCol="0" anchor="t">
            <a:spAutoFit/>
          </a:bodyPr>
          <a:lstStyle/>
          <a:p>
            <a:pPr algn="just">
              <a:lnSpc>
                <a:spcPts val="6345"/>
              </a:lnSpc>
            </a:pPr>
            <a:r>
              <a:rPr lang="en-US" sz="4500" dirty="0" err="1">
                <a:solidFill>
                  <a:srgbClr val="000000"/>
                </a:solidFill>
                <a:latin typeface="Roboto Condensed"/>
              </a:rPr>
              <a:t>Yêu</a:t>
            </a:r>
            <a:r>
              <a:rPr lang="en-US" sz="4500" dirty="0">
                <a:solidFill>
                  <a:srgbClr val="000000"/>
                </a:solidFill>
                <a:latin typeface="Roboto Condensed"/>
              </a:rPr>
              <a:t> </a:t>
            </a:r>
            <a:r>
              <a:rPr lang="en-US" sz="4500" dirty="0" err="1">
                <a:solidFill>
                  <a:srgbClr val="000000"/>
                </a:solidFill>
                <a:latin typeface="Roboto Condensed"/>
              </a:rPr>
              <a:t>mến</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cuốn</a:t>
            </a:r>
            <a:r>
              <a:rPr lang="en-US" sz="4500" dirty="0">
                <a:solidFill>
                  <a:srgbClr val="000000"/>
                </a:solidFill>
                <a:latin typeface="Roboto Condensed"/>
              </a:rPr>
              <a:t> </a:t>
            </a:r>
            <a:r>
              <a:rPr lang="en-US" sz="4500" dirty="0" err="1">
                <a:solidFill>
                  <a:srgbClr val="000000"/>
                </a:solidFill>
                <a:latin typeface="Roboto Condensed"/>
              </a:rPr>
              <a:t>sách</a:t>
            </a:r>
            <a:r>
              <a:rPr lang="en-US" sz="4500" dirty="0">
                <a:solidFill>
                  <a:srgbClr val="000000"/>
                </a:solidFill>
                <a:latin typeface="Roboto Condensed"/>
              </a:rPr>
              <a:t>, </a:t>
            </a:r>
            <a:r>
              <a:rPr lang="en-US" sz="4500" dirty="0" err="1">
                <a:solidFill>
                  <a:srgbClr val="000000"/>
                </a:solidFill>
                <a:latin typeface="Roboto Condensed"/>
              </a:rPr>
              <a:t>tích</a:t>
            </a:r>
            <a:r>
              <a:rPr lang="en-US" sz="4500" dirty="0">
                <a:solidFill>
                  <a:srgbClr val="000000"/>
                </a:solidFill>
                <a:latin typeface="Roboto Condensed"/>
              </a:rPr>
              <a:t> </a:t>
            </a:r>
            <a:r>
              <a:rPr lang="en-US" sz="4500" dirty="0" err="1">
                <a:solidFill>
                  <a:srgbClr val="000000"/>
                </a:solidFill>
                <a:latin typeface="Roboto Condensed"/>
              </a:rPr>
              <a:t>cực</a:t>
            </a:r>
            <a:r>
              <a:rPr lang="en-US" sz="4500" dirty="0">
                <a:solidFill>
                  <a:srgbClr val="000000"/>
                </a:solidFill>
                <a:latin typeface="Roboto Condensed"/>
              </a:rPr>
              <a:t> </a:t>
            </a:r>
            <a:r>
              <a:rPr lang="en-US" sz="4500" dirty="0" err="1">
                <a:solidFill>
                  <a:srgbClr val="000000"/>
                </a:solidFill>
                <a:latin typeface="Roboto Condensed"/>
              </a:rPr>
              <a:t>đọc</a:t>
            </a:r>
            <a:r>
              <a:rPr lang="en-US" sz="4500" dirty="0">
                <a:solidFill>
                  <a:srgbClr val="000000"/>
                </a:solidFill>
                <a:latin typeface="Roboto Condensed"/>
              </a:rPr>
              <a:t> </a:t>
            </a:r>
            <a:r>
              <a:rPr lang="en-US" sz="4500" dirty="0" err="1">
                <a:solidFill>
                  <a:srgbClr val="000000"/>
                </a:solidFill>
                <a:latin typeface="Roboto Condensed"/>
              </a:rPr>
              <a:t>sách</a:t>
            </a:r>
            <a:r>
              <a:rPr lang="en-US" sz="4500" dirty="0">
                <a:solidFill>
                  <a:srgbClr val="000000"/>
                </a:solidFill>
                <a:latin typeface="Roboto Condensed"/>
              </a:rPr>
              <a:t>, </a:t>
            </a:r>
            <a:r>
              <a:rPr lang="en-US" sz="4500" dirty="0" err="1">
                <a:solidFill>
                  <a:srgbClr val="000000"/>
                </a:solidFill>
                <a:latin typeface="Roboto Condensed"/>
              </a:rPr>
              <a:t>đặc</a:t>
            </a:r>
            <a:r>
              <a:rPr lang="en-US" sz="4500" dirty="0">
                <a:solidFill>
                  <a:srgbClr val="000000"/>
                </a:solidFill>
                <a:latin typeface="Roboto Condensed"/>
              </a:rPr>
              <a:t> </a:t>
            </a:r>
            <a:r>
              <a:rPr lang="en-US" sz="4500" dirty="0" err="1">
                <a:solidFill>
                  <a:srgbClr val="000000"/>
                </a:solidFill>
                <a:latin typeface="Roboto Condensed"/>
              </a:rPr>
              <a:t>biệt</a:t>
            </a:r>
            <a:r>
              <a:rPr lang="en-US" sz="4500" dirty="0">
                <a:solidFill>
                  <a:srgbClr val="000000"/>
                </a:solidFill>
                <a:latin typeface="Roboto Condensed"/>
              </a:rPr>
              <a:t> là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cuốn</a:t>
            </a:r>
            <a:r>
              <a:rPr lang="en-US" sz="4500" dirty="0">
                <a:solidFill>
                  <a:srgbClr val="000000"/>
                </a:solidFill>
                <a:latin typeface="Roboto Condensed"/>
              </a:rPr>
              <a:t> </a:t>
            </a:r>
            <a:r>
              <a:rPr lang="en-US" sz="4500" dirty="0" err="1">
                <a:solidFill>
                  <a:srgbClr val="000000"/>
                </a:solidFill>
                <a:latin typeface="Roboto Condensed"/>
              </a:rPr>
              <a:t>sách</a:t>
            </a:r>
            <a:r>
              <a:rPr lang="en-US" sz="4500" dirty="0">
                <a:solidFill>
                  <a:srgbClr val="000000"/>
                </a:solidFill>
                <a:latin typeface="Roboto Condensed"/>
              </a:rPr>
              <a:t>/</a:t>
            </a:r>
            <a:r>
              <a:rPr lang="en-US" sz="4500" dirty="0" err="1">
                <a:solidFill>
                  <a:srgbClr val="000000"/>
                </a:solidFill>
                <a:latin typeface="Roboto Condensed"/>
              </a:rPr>
              <a:t>truyện</a:t>
            </a:r>
            <a:r>
              <a:rPr lang="en-US" sz="4500" dirty="0">
                <a:solidFill>
                  <a:srgbClr val="000000"/>
                </a:solidFill>
                <a:latin typeface="Roboto Condensed"/>
              </a:rPr>
              <a:t> </a:t>
            </a:r>
            <a:r>
              <a:rPr lang="en-US" sz="4500" dirty="0" err="1">
                <a:solidFill>
                  <a:srgbClr val="000000"/>
                </a:solidFill>
                <a:latin typeface="Roboto Condensed"/>
              </a:rPr>
              <a:t>lịch</a:t>
            </a:r>
            <a:r>
              <a:rPr lang="en-US" sz="4500" dirty="0">
                <a:solidFill>
                  <a:srgbClr val="000000"/>
                </a:solidFill>
                <a:latin typeface="Roboto Condensed"/>
              </a:rPr>
              <a:t> </a:t>
            </a:r>
            <a:r>
              <a:rPr lang="en-US" sz="4500" dirty="0" err="1">
                <a:solidFill>
                  <a:srgbClr val="000000"/>
                </a:solidFill>
                <a:latin typeface="Roboto Condensed"/>
              </a:rPr>
              <a:t>sư</a:t>
            </a:r>
            <a:r>
              <a:rPr lang="en-US" sz="4500"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2720990" y="9258300"/>
            <a:ext cx="7512383" cy="1314116"/>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5D5D5D">
                <a:alpha val="22745"/>
              </a:srgbClr>
            </a:solidFill>
          </p:spPr>
        </p:sp>
        <p:sp>
          <p:nvSpPr>
            <p:cNvPr id="5" name="TextBox 5"/>
            <p:cNvSpPr txBox="1"/>
            <p:nvPr/>
          </p:nvSpPr>
          <p:spPr>
            <a:xfrm>
              <a:off x="66993" y="-26381"/>
              <a:ext cx="580604" cy="1396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241803" y="553021"/>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12579755" y="3252621"/>
            <a:ext cx="6532784" cy="7790738"/>
          </a:xfrm>
          <a:custGeom>
            <a:avLst/>
            <a:gdLst/>
            <a:ahLst/>
            <a:cxnLst/>
            <a:rect l="l" t="t" r="r" b="b"/>
            <a:pathLst>
              <a:path w="6532784" h="7790738">
                <a:moveTo>
                  <a:pt x="0" y="0"/>
                </a:moveTo>
                <a:lnTo>
                  <a:pt x="6532784" y="0"/>
                </a:lnTo>
                <a:lnTo>
                  <a:pt x="6532784" y="7790738"/>
                </a:lnTo>
                <a:lnTo>
                  <a:pt x="0" y="7790738"/>
                </a:lnTo>
                <a:lnTo>
                  <a:pt x="0" y="0"/>
                </a:lnTo>
                <a:close/>
              </a:path>
            </a:pathLst>
          </a:custGeom>
          <a:blipFill>
            <a:blip r:embed="rId7"/>
            <a:stretch>
              <a:fillRect/>
            </a:stretch>
          </a:blipFill>
        </p:spPr>
      </p:sp>
      <p:sp>
        <p:nvSpPr>
          <p:cNvPr id="9" name="TextBox 9"/>
          <p:cNvSpPr txBox="1"/>
          <p:nvPr/>
        </p:nvSpPr>
        <p:spPr>
          <a:xfrm>
            <a:off x="505914" y="5038725"/>
            <a:ext cx="11270127" cy="4673727"/>
          </a:xfrm>
          <a:prstGeom prst="rect">
            <a:avLst/>
          </a:prstGeom>
        </p:spPr>
        <p:txBody>
          <a:bodyPr lIns="0" tIns="0" rIns="0" bIns="0" rtlCol="0" anchor="t">
            <a:spAutoFit/>
          </a:bodyPr>
          <a:lstStyle/>
          <a:p>
            <a:pPr marL="949961" lvl="1" indent="-474980" algn="just">
              <a:lnSpc>
                <a:spcPts val="6204"/>
              </a:lnSpc>
              <a:buFont typeface="Arial"/>
              <a:buChar char="•"/>
            </a:pPr>
            <a:r>
              <a:rPr lang="en-US" sz="4400" dirty="0">
                <a:solidFill>
                  <a:srgbClr val="545454"/>
                </a:solidFill>
                <a:latin typeface="Roboto Condensed"/>
              </a:rPr>
              <a:t>Chia </a:t>
            </a:r>
            <a:r>
              <a:rPr lang="en-US" sz="4400" dirty="0" err="1">
                <a:solidFill>
                  <a:srgbClr val="545454"/>
                </a:solidFill>
                <a:latin typeface="Roboto Condensed"/>
              </a:rPr>
              <a:t>lớp</a:t>
            </a:r>
            <a:r>
              <a:rPr lang="en-US" sz="4400" dirty="0">
                <a:solidFill>
                  <a:srgbClr val="545454"/>
                </a:solidFill>
                <a:latin typeface="Roboto Condensed"/>
              </a:rPr>
              <a:t> </a:t>
            </a:r>
            <a:r>
              <a:rPr lang="en-US" sz="4400" dirty="0" err="1">
                <a:solidFill>
                  <a:srgbClr val="545454"/>
                </a:solidFill>
                <a:latin typeface="Roboto Condensed"/>
              </a:rPr>
              <a:t>thành</a:t>
            </a:r>
            <a:r>
              <a:rPr lang="en-US" sz="4400" dirty="0">
                <a:solidFill>
                  <a:srgbClr val="545454"/>
                </a:solidFill>
                <a:latin typeface="Roboto Condensed"/>
              </a:rPr>
              <a:t> 4 </a:t>
            </a:r>
            <a:r>
              <a:rPr lang="en-US" sz="4400" dirty="0" err="1">
                <a:solidFill>
                  <a:srgbClr val="545454"/>
                </a:solidFill>
                <a:latin typeface="Roboto Condensed"/>
              </a:rPr>
              <a:t>nhóm</a:t>
            </a:r>
            <a:r>
              <a:rPr lang="en-US" sz="4400" dirty="0">
                <a:solidFill>
                  <a:srgbClr val="545454"/>
                </a:solidFill>
                <a:latin typeface="Roboto Condensed"/>
              </a:rPr>
              <a:t>.</a:t>
            </a:r>
          </a:p>
          <a:p>
            <a:pPr marL="949961" lvl="1" indent="-474980" algn="just">
              <a:lnSpc>
                <a:spcPts val="6204"/>
              </a:lnSpc>
              <a:buFont typeface="Arial"/>
              <a:buChar char="•"/>
            </a:pPr>
            <a:r>
              <a:rPr lang="en-US" sz="4400" dirty="0" err="1">
                <a:solidFill>
                  <a:srgbClr val="545454"/>
                </a:solidFill>
                <a:latin typeface="Roboto Condensed"/>
              </a:rPr>
              <a:t>Các</a:t>
            </a:r>
            <a:r>
              <a:rPr lang="en-US" sz="4400" dirty="0">
                <a:solidFill>
                  <a:srgbClr val="545454"/>
                </a:solidFill>
                <a:latin typeface="Roboto Condensed"/>
              </a:rPr>
              <a:t> </a:t>
            </a:r>
            <a:r>
              <a:rPr lang="en-US" sz="4400" dirty="0" err="1">
                <a:solidFill>
                  <a:srgbClr val="545454"/>
                </a:solidFill>
                <a:latin typeface="Roboto Condensed"/>
              </a:rPr>
              <a:t>nhóm</a:t>
            </a:r>
            <a:r>
              <a:rPr lang="en-US" sz="4400" dirty="0">
                <a:solidFill>
                  <a:srgbClr val="545454"/>
                </a:solidFill>
                <a:latin typeface="Roboto Condensed"/>
              </a:rPr>
              <a:t> </a:t>
            </a:r>
            <a:r>
              <a:rPr lang="en-US" sz="4400" dirty="0" err="1">
                <a:solidFill>
                  <a:srgbClr val="545454"/>
                </a:solidFill>
                <a:latin typeface="Roboto Condensed"/>
              </a:rPr>
              <a:t>lên</a:t>
            </a:r>
            <a:r>
              <a:rPr lang="en-US" sz="4400" dirty="0">
                <a:solidFill>
                  <a:srgbClr val="545454"/>
                </a:solidFill>
                <a:latin typeface="Roboto Condensed"/>
              </a:rPr>
              <a:t> ý </a:t>
            </a:r>
            <a:r>
              <a:rPr lang="en-US" sz="4400" dirty="0" err="1">
                <a:solidFill>
                  <a:srgbClr val="545454"/>
                </a:solidFill>
                <a:latin typeface="Roboto Condensed"/>
              </a:rPr>
              <a:t>tưởng</a:t>
            </a:r>
            <a:r>
              <a:rPr lang="en-US" sz="4400" dirty="0">
                <a:solidFill>
                  <a:srgbClr val="545454"/>
                </a:solidFill>
                <a:latin typeface="Roboto Condensed"/>
              </a:rPr>
              <a:t> </a:t>
            </a:r>
            <a:r>
              <a:rPr lang="en-US" sz="4400" dirty="0" err="1">
                <a:solidFill>
                  <a:srgbClr val="545454"/>
                </a:solidFill>
                <a:latin typeface="Roboto Condensed"/>
              </a:rPr>
              <a:t>thiết</a:t>
            </a:r>
            <a:r>
              <a:rPr lang="en-US" sz="4400" dirty="0">
                <a:solidFill>
                  <a:srgbClr val="545454"/>
                </a:solidFill>
                <a:latin typeface="Roboto Condensed"/>
              </a:rPr>
              <a:t> </a:t>
            </a:r>
            <a:r>
              <a:rPr lang="en-US" sz="4400" dirty="0" err="1">
                <a:solidFill>
                  <a:srgbClr val="545454"/>
                </a:solidFill>
                <a:latin typeface="Roboto Condensed"/>
              </a:rPr>
              <a:t>kê</a:t>
            </a:r>
            <a:r>
              <a:rPr lang="en-US" sz="4400" dirty="0">
                <a:solidFill>
                  <a:srgbClr val="545454"/>
                </a:solidFill>
                <a:latin typeface="Roboto Condensed"/>
              </a:rPr>
              <a:t>́ </a:t>
            </a:r>
            <a:r>
              <a:rPr lang="en-US" sz="4400" dirty="0" err="1">
                <a:solidFill>
                  <a:srgbClr val="545454"/>
                </a:solidFill>
                <a:latin typeface="Roboto Condensed"/>
              </a:rPr>
              <a:t>một</a:t>
            </a:r>
            <a:r>
              <a:rPr lang="en-US" sz="4400" dirty="0">
                <a:solidFill>
                  <a:srgbClr val="545454"/>
                </a:solidFill>
                <a:latin typeface="Roboto Condensed"/>
              </a:rPr>
              <a:t> </a:t>
            </a:r>
            <a:r>
              <a:rPr lang="en-US" sz="4400" dirty="0" err="1">
                <a:solidFill>
                  <a:srgbClr val="545454"/>
                </a:solidFill>
                <a:latin typeface="Roboto Condensed"/>
              </a:rPr>
              <a:t>áp</a:t>
            </a:r>
            <a:r>
              <a:rPr lang="en-US" sz="4400" dirty="0">
                <a:solidFill>
                  <a:srgbClr val="545454"/>
                </a:solidFill>
                <a:latin typeface="Roboto Condensed"/>
              </a:rPr>
              <a:t> </a:t>
            </a:r>
            <a:r>
              <a:rPr lang="en-US" sz="4400" dirty="0" err="1">
                <a:solidFill>
                  <a:srgbClr val="545454"/>
                </a:solidFill>
                <a:latin typeface="Roboto Condensed"/>
              </a:rPr>
              <a:t>phích</a:t>
            </a:r>
            <a:r>
              <a:rPr lang="en-US" sz="4400" dirty="0">
                <a:solidFill>
                  <a:srgbClr val="545454"/>
                </a:solidFill>
                <a:latin typeface="Roboto Condensed"/>
              </a:rPr>
              <a:t> </a:t>
            </a:r>
            <a:r>
              <a:rPr lang="en-US" sz="4400" dirty="0" err="1">
                <a:solidFill>
                  <a:srgbClr val="545454"/>
                </a:solidFill>
                <a:latin typeface="Roboto Condensed"/>
              </a:rPr>
              <a:t>giới</a:t>
            </a:r>
            <a:r>
              <a:rPr lang="en-US" sz="4400" dirty="0">
                <a:solidFill>
                  <a:srgbClr val="545454"/>
                </a:solidFill>
                <a:latin typeface="Roboto Condensed"/>
              </a:rPr>
              <a:t> </a:t>
            </a:r>
            <a:r>
              <a:rPr lang="en-US" sz="4400" dirty="0" err="1">
                <a:solidFill>
                  <a:srgbClr val="545454"/>
                </a:solidFill>
                <a:latin typeface="Roboto Condensed"/>
              </a:rPr>
              <a:t>thiệu</a:t>
            </a:r>
            <a:r>
              <a:rPr lang="en-US" sz="4400" dirty="0">
                <a:solidFill>
                  <a:srgbClr val="545454"/>
                </a:solidFill>
                <a:latin typeface="Roboto Condensed"/>
              </a:rPr>
              <a:t> </a:t>
            </a:r>
            <a:r>
              <a:rPr lang="en-US" sz="4400" dirty="0" err="1">
                <a:solidFill>
                  <a:srgbClr val="545454"/>
                </a:solidFill>
                <a:latin typeface="Roboto Condensed"/>
              </a:rPr>
              <a:t>cuốn</a:t>
            </a:r>
            <a:r>
              <a:rPr lang="en-US" sz="4400" dirty="0">
                <a:solidFill>
                  <a:srgbClr val="545454"/>
                </a:solidFill>
                <a:latin typeface="Roboto Condensed"/>
              </a:rPr>
              <a:t> </a:t>
            </a:r>
            <a:r>
              <a:rPr lang="en-US" sz="4400" dirty="0" err="1">
                <a:solidFill>
                  <a:srgbClr val="545454"/>
                </a:solidFill>
                <a:latin typeface="Roboto Condensed"/>
              </a:rPr>
              <a:t>sách</a:t>
            </a:r>
            <a:r>
              <a:rPr lang="en-US" sz="4400" dirty="0">
                <a:solidFill>
                  <a:srgbClr val="545454"/>
                </a:solidFill>
                <a:latin typeface="Roboto Condensed"/>
              </a:rPr>
              <a:t> </a:t>
            </a:r>
            <a:r>
              <a:rPr lang="en-US" sz="4400" dirty="0">
                <a:solidFill>
                  <a:srgbClr val="545454"/>
                </a:solidFill>
                <a:latin typeface="Roboto Condensed Italics"/>
              </a:rPr>
              <a:t>Cho </a:t>
            </a:r>
            <a:r>
              <a:rPr lang="en-US" sz="4400" dirty="0" err="1">
                <a:solidFill>
                  <a:srgbClr val="545454"/>
                </a:solidFill>
                <a:latin typeface="Roboto Condensed Italics"/>
              </a:rPr>
              <a:t>tôi</a:t>
            </a:r>
            <a:r>
              <a:rPr lang="en-US" sz="4400" dirty="0">
                <a:solidFill>
                  <a:srgbClr val="545454"/>
                </a:solidFill>
                <a:latin typeface="Roboto Condensed Italics"/>
              </a:rPr>
              <a:t> </a:t>
            </a:r>
            <a:r>
              <a:rPr lang="en-US" sz="4400" dirty="0" err="1">
                <a:solidFill>
                  <a:srgbClr val="545454"/>
                </a:solidFill>
                <a:latin typeface="Roboto Condensed Italics"/>
              </a:rPr>
              <a:t>xin</a:t>
            </a:r>
            <a:r>
              <a:rPr lang="en-US" sz="4400" dirty="0">
                <a:solidFill>
                  <a:srgbClr val="545454"/>
                </a:solidFill>
                <a:latin typeface="Roboto Condensed Italics"/>
              </a:rPr>
              <a:t> </a:t>
            </a:r>
            <a:r>
              <a:rPr lang="en-US" sz="4400" dirty="0" err="1">
                <a:solidFill>
                  <a:srgbClr val="545454"/>
                </a:solidFill>
                <a:latin typeface="Roboto Condensed Italics"/>
              </a:rPr>
              <a:t>một</a:t>
            </a:r>
            <a:r>
              <a:rPr lang="en-US" sz="4400" dirty="0">
                <a:solidFill>
                  <a:srgbClr val="545454"/>
                </a:solidFill>
                <a:latin typeface="Roboto Condensed Italics"/>
              </a:rPr>
              <a:t> </a:t>
            </a:r>
            <a:r>
              <a:rPr lang="en-US" sz="4400" dirty="0" err="1">
                <a:solidFill>
                  <a:srgbClr val="545454"/>
                </a:solidFill>
                <a:latin typeface="Roboto Condensed Italics"/>
              </a:rPr>
              <a:t>ve</a:t>
            </a:r>
            <a:r>
              <a:rPr lang="en-US" sz="4400" dirty="0">
                <a:solidFill>
                  <a:srgbClr val="545454"/>
                </a:solidFill>
                <a:latin typeface="Roboto Condensed Italics"/>
              </a:rPr>
              <a:t>́ </a:t>
            </a:r>
            <a:r>
              <a:rPr lang="en-US" sz="4400" dirty="0" err="1">
                <a:solidFill>
                  <a:srgbClr val="545454"/>
                </a:solidFill>
                <a:latin typeface="Roboto Condensed Italics"/>
              </a:rPr>
              <a:t>đi</a:t>
            </a:r>
            <a:r>
              <a:rPr lang="en-US" sz="4400" dirty="0">
                <a:solidFill>
                  <a:srgbClr val="545454"/>
                </a:solidFill>
                <a:latin typeface="Roboto Condensed Italics"/>
              </a:rPr>
              <a:t> </a:t>
            </a:r>
            <a:r>
              <a:rPr lang="en-US" sz="4400" dirty="0" err="1">
                <a:solidFill>
                  <a:srgbClr val="545454"/>
                </a:solidFill>
                <a:latin typeface="Roboto Condensed Italics"/>
              </a:rPr>
              <a:t>tuổi</a:t>
            </a:r>
            <a:r>
              <a:rPr lang="en-US" sz="4400" dirty="0">
                <a:solidFill>
                  <a:srgbClr val="545454"/>
                </a:solidFill>
                <a:latin typeface="Roboto Condensed Italics"/>
              </a:rPr>
              <a:t> </a:t>
            </a:r>
            <a:r>
              <a:rPr lang="en-US" sz="4400" dirty="0" err="1">
                <a:solidFill>
                  <a:srgbClr val="545454"/>
                </a:solidFill>
                <a:latin typeface="Roboto Condensed Italics"/>
              </a:rPr>
              <a:t>thơ</a:t>
            </a:r>
            <a:r>
              <a:rPr lang="en-US" sz="4400" dirty="0">
                <a:solidFill>
                  <a:srgbClr val="545454"/>
                </a:solidFill>
                <a:latin typeface="Roboto Condensed Italics"/>
              </a:rPr>
              <a:t> </a:t>
            </a:r>
            <a:r>
              <a:rPr lang="en-US" sz="4400" dirty="0" err="1">
                <a:solidFill>
                  <a:srgbClr val="545454"/>
                </a:solidFill>
                <a:latin typeface="Roboto Condensed"/>
              </a:rPr>
              <a:t>trong</a:t>
            </a:r>
            <a:r>
              <a:rPr lang="en-US" sz="4400" dirty="0">
                <a:solidFill>
                  <a:srgbClr val="545454"/>
                </a:solidFill>
                <a:latin typeface="Roboto Condensed"/>
              </a:rPr>
              <a:t> </a:t>
            </a:r>
            <a:r>
              <a:rPr lang="en-US" sz="4400" dirty="0" err="1">
                <a:solidFill>
                  <a:srgbClr val="545454"/>
                </a:solidFill>
                <a:latin typeface="Roboto Condensed"/>
              </a:rPr>
              <a:t>vòng</a:t>
            </a:r>
            <a:r>
              <a:rPr lang="en-US" sz="4400" dirty="0">
                <a:solidFill>
                  <a:srgbClr val="545454"/>
                </a:solidFill>
                <a:latin typeface="Roboto Condensed"/>
              </a:rPr>
              <a:t> 10 </a:t>
            </a:r>
            <a:r>
              <a:rPr lang="en-US" sz="4400" dirty="0" err="1">
                <a:solidFill>
                  <a:srgbClr val="545454"/>
                </a:solidFill>
                <a:latin typeface="Roboto Condensed"/>
              </a:rPr>
              <a:t>phút</a:t>
            </a:r>
            <a:r>
              <a:rPr lang="en-US" sz="4400" dirty="0">
                <a:solidFill>
                  <a:srgbClr val="545454"/>
                </a:solidFill>
                <a:latin typeface="Roboto Condensed"/>
              </a:rPr>
              <a:t>.</a:t>
            </a:r>
          </a:p>
          <a:p>
            <a:pPr marL="949961" lvl="1" indent="-474980" algn="just">
              <a:lnSpc>
                <a:spcPts val="6204"/>
              </a:lnSpc>
              <a:buFont typeface="Arial"/>
              <a:buChar char="•"/>
            </a:pPr>
            <a:r>
              <a:rPr lang="en-US" sz="4400" dirty="0" err="1">
                <a:solidFill>
                  <a:srgbClr val="545454"/>
                </a:solidFill>
                <a:latin typeface="Roboto Condensed"/>
              </a:rPr>
              <a:t>Đại</a:t>
            </a:r>
            <a:r>
              <a:rPr lang="en-US" sz="4400" dirty="0">
                <a:solidFill>
                  <a:srgbClr val="545454"/>
                </a:solidFill>
                <a:latin typeface="Roboto Condensed"/>
              </a:rPr>
              <a:t> </a:t>
            </a:r>
            <a:r>
              <a:rPr lang="en-US" sz="4400" dirty="0" err="1">
                <a:solidFill>
                  <a:srgbClr val="545454"/>
                </a:solidFill>
                <a:latin typeface="Roboto Condensed"/>
              </a:rPr>
              <a:t>diện</a:t>
            </a:r>
            <a:r>
              <a:rPr lang="en-US" sz="4400" dirty="0">
                <a:solidFill>
                  <a:srgbClr val="545454"/>
                </a:solidFill>
                <a:latin typeface="Roboto Condensed"/>
              </a:rPr>
              <a:t> </a:t>
            </a:r>
            <a:r>
              <a:rPr lang="en-US" sz="4400" dirty="0" err="1">
                <a:solidFill>
                  <a:srgbClr val="545454"/>
                </a:solidFill>
                <a:latin typeface="Roboto Condensed"/>
              </a:rPr>
              <a:t>mỗi</a:t>
            </a:r>
            <a:r>
              <a:rPr lang="en-US" sz="4400" dirty="0">
                <a:solidFill>
                  <a:srgbClr val="545454"/>
                </a:solidFill>
                <a:latin typeface="Roboto Condensed"/>
              </a:rPr>
              <a:t> </a:t>
            </a:r>
            <a:r>
              <a:rPr lang="en-US" sz="4400" dirty="0" err="1">
                <a:solidFill>
                  <a:srgbClr val="545454"/>
                </a:solidFill>
                <a:latin typeface="Roboto Condensed"/>
              </a:rPr>
              <a:t>nhóm</a:t>
            </a:r>
            <a:r>
              <a:rPr lang="en-US" sz="4400" dirty="0">
                <a:solidFill>
                  <a:srgbClr val="545454"/>
                </a:solidFill>
                <a:latin typeface="Roboto Condensed"/>
              </a:rPr>
              <a:t> chia </a:t>
            </a:r>
            <a:r>
              <a:rPr lang="en-US" sz="4400" dirty="0" err="1">
                <a:solidFill>
                  <a:srgbClr val="545454"/>
                </a:solidFill>
                <a:latin typeface="Roboto Condensed"/>
              </a:rPr>
              <a:t>sẻ</a:t>
            </a:r>
            <a:r>
              <a:rPr lang="en-US" sz="4400" dirty="0">
                <a:solidFill>
                  <a:srgbClr val="545454"/>
                </a:solidFill>
                <a:latin typeface="Roboto Condensed"/>
              </a:rPr>
              <a:t> ý </a:t>
            </a:r>
            <a:r>
              <a:rPr lang="en-US" sz="4400" dirty="0" err="1">
                <a:solidFill>
                  <a:srgbClr val="545454"/>
                </a:solidFill>
                <a:latin typeface="Roboto Condensed"/>
              </a:rPr>
              <a:t>tưởng</a:t>
            </a:r>
            <a:r>
              <a:rPr lang="en-US" sz="4400" dirty="0">
                <a:solidFill>
                  <a:srgbClr val="545454"/>
                </a:solidFill>
                <a:latin typeface="Roboto Condensed"/>
              </a:rPr>
              <a:t> </a:t>
            </a:r>
            <a:r>
              <a:rPr lang="en-US" sz="4400" dirty="0" err="1">
                <a:solidFill>
                  <a:srgbClr val="545454"/>
                </a:solidFill>
                <a:latin typeface="Roboto Condensed"/>
              </a:rPr>
              <a:t>với</a:t>
            </a:r>
            <a:r>
              <a:rPr lang="en-US" sz="4400" dirty="0">
                <a:solidFill>
                  <a:srgbClr val="545454"/>
                </a:solidFill>
                <a:latin typeface="Roboto Condensed"/>
              </a:rPr>
              <a:t> </a:t>
            </a:r>
            <a:r>
              <a:rPr lang="en-US" sz="4400" dirty="0" err="1">
                <a:solidFill>
                  <a:srgbClr val="545454"/>
                </a:solidFill>
                <a:latin typeface="Roboto Condensed"/>
              </a:rPr>
              <a:t>cả</a:t>
            </a:r>
            <a:r>
              <a:rPr lang="en-US" sz="4400" dirty="0">
                <a:solidFill>
                  <a:srgbClr val="545454"/>
                </a:solidFill>
                <a:latin typeface="Roboto Condensed"/>
              </a:rPr>
              <a:t> </a:t>
            </a:r>
            <a:r>
              <a:rPr lang="en-US" sz="4400" dirty="0" err="1">
                <a:solidFill>
                  <a:srgbClr val="545454"/>
                </a:solidFill>
                <a:latin typeface="Roboto Condensed"/>
              </a:rPr>
              <a:t>lớp</a:t>
            </a:r>
            <a:r>
              <a:rPr lang="en-US" sz="4400" dirty="0">
                <a:solidFill>
                  <a:srgbClr val="545454"/>
                </a:solidFill>
                <a:latin typeface="Roboto Condensed"/>
              </a:rPr>
              <a:t>. </a:t>
            </a:r>
            <a:r>
              <a:rPr lang="en-US" sz="4400" dirty="0" err="1">
                <a:solidFill>
                  <a:srgbClr val="545454"/>
                </a:solidFill>
                <a:latin typeface="Roboto Condensed"/>
              </a:rPr>
              <a:t>Thời</a:t>
            </a:r>
            <a:r>
              <a:rPr lang="en-US" sz="4400" dirty="0">
                <a:solidFill>
                  <a:srgbClr val="545454"/>
                </a:solidFill>
                <a:latin typeface="Roboto Condensed"/>
              </a:rPr>
              <a:t> </a:t>
            </a:r>
            <a:r>
              <a:rPr lang="en-US" sz="4400" dirty="0" err="1">
                <a:solidFill>
                  <a:srgbClr val="545454"/>
                </a:solidFill>
                <a:latin typeface="Roboto Condensed"/>
              </a:rPr>
              <a:t>gian</a:t>
            </a:r>
            <a:r>
              <a:rPr lang="en-US" sz="4400" dirty="0">
                <a:solidFill>
                  <a:srgbClr val="545454"/>
                </a:solidFill>
                <a:latin typeface="Roboto Condensed"/>
              </a:rPr>
              <a:t> </a:t>
            </a:r>
            <a:r>
              <a:rPr lang="en-US" sz="4400" dirty="0" err="1">
                <a:solidFill>
                  <a:srgbClr val="545454"/>
                </a:solidFill>
                <a:latin typeface="Roboto Condensed"/>
              </a:rPr>
              <a:t>trình</a:t>
            </a:r>
            <a:r>
              <a:rPr lang="en-US" sz="4400" dirty="0">
                <a:solidFill>
                  <a:srgbClr val="545454"/>
                </a:solidFill>
                <a:latin typeface="Roboto Condensed"/>
              </a:rPr>
              <a:t> </a:t>
            </a:r>
            <a:r>
              <a:rPr lang="en-US" sz="4400" dirty="0" err="1">
                <a:solidFill>
                  <a:srgbClr val="545454"/>
                </a:solidFill>
                <a:latin typeface="Roboto Condensed"/>
              </a:rPr>
              <a:t>bày</a:t>
            </a:r>
            <a:r>
              <a:rPr lang="en-US" sz="4400" dirty="0">
                <a:solidFill>
                  <a:srgbClr val="545454"/>
                </a:solidFill>
                <a:latin typeface="Roboto Condensed"/>
              </a:rPr>
              <a:t>: 3 </a:t>
            </a:r>
            <a:r>
              <a:rPr lang="en-US" sz="4400" dirty="0" err="1">
                <a:solidFill>
                  <a:srgbClr val="545454"/>
                </a:solidFill>
                <a:latin typeface="Roboto Condensed"/>
              </a:rPr>
              <a:t>phút</a:t>
            </a:r>
            <a:r>
              <a:rPr lang="en-US" sz="4400" dirty="0">
                <a:solidFill>
                  <a:srgbClr val="545454"/>
                </a:solidFill>
                <a:latin typeface="Roboto Condensed"/>
              </a:rPr>
              <a:t>.</a:t>
            </a:r>
          </a:p>
        </p:txBody>
      </p:sp>
      <p:sp>
        <p:nvSpPr>
          <p:cNvPr id="10" name="TextBox 10"/>
          <p:cNvSpPr txBox="1"/>
          <p:nvPr/>
        </p:nvSpPr>
        <p:spPr>
          <a:xfrm>
            <a:off x="4232532" y="733827"/>
            <a:ext cx="5889386" cy="969396"/>
          </a:xfrm>
          <a:prstGeom prst="rect">
            <a:avLst/>
          </a:prstGeom>
        </p:spPr>
        <p:txBody>
          <a:bodyPr lIns="0" tIns="0" rIns="0" bIns="0" rtlCol="0" anchor="t">
            <a:spAutoFit/>
          </a:bodyPr>
          <a:lstStyle/>
          <a:p>
            <a:pPr marL="0" lvl="0" indent="0" algn="l">
              <a:lnSpc>
                <a:spcPts val="7993"/>
              </a:lnSpc>
              <a:spcBef>
                <a:spcPct val="0"/>
              </a:spcBef>
            </a:pPr>
            <a:r>
              <a:rPr lang="en-US" sz="5709" spc="114">
                <a:solidFill>
                  <a:srgbClr val="528BD8"/>
                </a:solidFill>
                <a:latin typeface="Fraunces Bold"/>
              </a:rPr>
              <a:t>4. LUYỆN TẬP</a:t>
            </a:r>
          </a:p>
        </p:txBody>
      </p:sp>
      <p:sp>
        <p:nvSpPr>
          <p:cNvPr id="11" name="TextBox 11"/>
          <p:cNvSpPr txBox="1"/>
          <p:nvPr/>
        </p:nvSpPr>
        <p:spPr>
          <a:xfrm>
            <a:off x="687216" y="1954684"/>
            <a:ext cx="13836517" cy="1694566"/>
          </a:xfrm>
          <a:prstGeom prst="rect">
            <a:avLst/>
          </a:prstGeom>
        </p:spPr>
        <p:txBody>
          <a:bodyPr lIns="0" tIns="0" rIns="0" bIns="0" rtlCol="0" anchor="t">
            <a:spAutoFit/>
          </a:bodyPr>
          <a:lstStyle/>
          <a:p>
            <a:pPr marL="0" lvl="0" indent="0" algn="ctr">
              <a:lnSpc>
                <a:spcPts val="6873"/>
              </a:lnSpc>
              <a:spcBef>
                <a:spcPct val="0"/>
              </a:spcBef>
            </a:pPr>
            <a:r>
              <a:rPr lang="en-US" sz="4909" dirty="0" err="1">
                <a:solidFill>
                  <a:srgbClr val="723A36"/>
                </a:solidFill>
                <a:latin typeface="Fraunces Bold"/>
              </a:rPr>
              <a:t>Thiết</a:t>
            </a:r>
            <a:r>
              <a:rPr lang="en-US" sz="4909" dirty="0">
                <a:solidFill>
                  <a:srgbClr val="723A36"/>
                </a:solidFill>
                <a:latin typeface="Fraunces Bold"/>
              </a:rPr>
              <a:t> </a:t>
            </a:r>
            <a:r>
              <a:rPr lang="en-US" sz="4909" dirty="0" err="1">
                <a:solidFill>
                  <a:srgbClr val="723A36"/>
                </a:solidFill>
                <a:latin typeface="Fraunces Bold"/>
              </a:rPr>
              <a:t>kê</a:t>
            </a:r>
            <a:r>
              <a:rPr lang="en-US" sz="4909" dirty="0">
                <a:solidFill>
                  <a:srgbClr val="723A36"/>
                </a:solidFill>
                <a:latin typeface="Fraunces Bold"/>
              </a:rPr>
              <a:t>́ </a:t>
            </a:r>
            <a:r>
              <a:rPr lang="en-US" sz="4909" dirty="0" err="1">
                <a:solidFill>
                  <a:srgbClr val="723A36"/>
                </a:solidFill>
                <a:latin typeface="Fraunces Bold"/>
              </a:rPr>
              <a:t>một</a:t>
            </a:r>
            <a:r>
              <a:rPr lang="en-US" sz="4909" dirty="0">
                <a:solidFill>
                  <a:srgbClr val="723A36"/>
                </a:solidFill>
                <a:latin typeface="Fraunces Bold"/>
              </a:rPr>
              <a:t> </a:t>
            </a:r>
            <a:r>
              <a:rPr lang="en-US" sz="4909" dirty="0" err="1">
                <a:solidFill>
                  <a:srgbClr val="723A36"/>
                </a:solidFill>
                <a:latin typeface="Fraunces Bold"/>
              </a:rPr>
              <a:t>áp</a:t>
            </a:r>
            <a:r>
              <a:rPr lang="en-US" sz="4909" dirty="0">
                <a:solidFill>
                  <a:srgbClr val="723A36"/>
                </a:solidFill>
                <a:latin typeface="Fraunces Bold"/>
              </a:rPr>
              <a:t> </a:t>
            </a:r>
            <a:r>
              <a:rPr lang="en-US" sz="4909" dirty="0" err="1">
                <a:solidFill>
                  <a:srgbClr val="723A36"/>
                </a:solidFill>
                <a:latin typeface="Fraunces Bold"/>
              </a:rPr>
              <a:t>phích</a:t>
            </a:r>
            <a:r>
              <a:rPr lang="en-US" sz="4909" dirty="0">
                <a:solidFill>
                  <a:srgbClr val="723A36"/>
                </a:solidFill>
                <a:latin typeface="Fraunces Bold"/>
              </a:rPr>
              <a:t> </a:t>
            </a:r>
            <a:r>
              <a:rPr lang="en-US" sz="4909" dirty="0" err="1">
                <a:solidFill>
                  <a:srgbClr val="723A36"/>
                </a:solidFill>
                <a:latin typeface="Fraunces Bold"/>
              </a:rPr>
              <a:t>giới</a:t>
            </a:r>
            <a:r>
              <a:rPr lang="en-US" sz="4909" dirty="0">
                <a:solidFill>
                  <a:srgbClr val="723A36"/>
                </a:solidFill>
                <a:latin typeface="Fraunces Bold"/>
              </a:rPr>
              <a:t> </a:t>
            </a:r>
            <a:r>
              <a:rPr lang="en-US" sz="4909" dirty="0" err="1">
                <a:solidFill>
                  <a:srgbClr val="723A36"/>
                </a:solidFill>
                <a:latin typeface="Fraunces Bold"/>
              </a:rPr>
              <a:t>thiệu</a:t>
            </a:r>
            <a:r>
              <a:rPr lang="en-US" sz="4909" dirty="0">
                <a:solidFill>
                  <a:srgbClr val="723A36"/>
                </a:solidFill>
                <a:latin typeface="Fraunces Bold"/>
              </a:rPr>
              <a:t> </a:t>
            </a:r>
            <a:r>
              <a:rPr lang="en-US" sz="4909" dirty="0" err="1">
                <a:solidFill>
                  <a:srgbClr val="723A36"/>
                </a:solidFill>
                <a:latin typeface="Fraunces Bold"/>
              </a:rPr>
              <a:t>cuốn</a:t>
            </a:r>
            <a:r>
              <a:rPr lang="en-US" sz="4909" dirty="0">
                <a:solidFill>
                  <a:srgbClr val="723A36"/>
                </a:solidFill>
                <a:latin typeface="Fraunces Bold"/>
              </a:rPr>
              <a:t> </a:t>
            </a:r>
            <a:r>
              <a:rPr lang="en-US" sz="4909" dirty="0" err="1">
                <a:solidFill>
                  <a:srgbClr val="723A36"/>
                </a:solidFill>
                <a:latin typeface="Fraunces Bold"/>
              </a:rPr>
              <a:t>sách</a:t>
            </a:r>
            <a:r>
              <a:rPr lang="en-US" sz="4909" dirty="0">
                <a:solidFill>
                  <a:srgbClr val="723A36"/>
                </a:solidFill>
                <a:latin typeface="Fraunces Bold"/>
              </a:rPr>
              <a:t> </a:t>
            </a:r>
            <a:r>
              <a:rPr lang="en-US" sz="4909" dirty="0">
                <a:solidFill>
                  <a:srgbClr val="723A36"/>
                </a:solidFill>
                <a:latin typeface="Fraunces Bold Italics"/>
              </a:rPr>
              <a:t>Lá </a:t>
            </a:r>
            <a:r>
              <a:rPr lang="en-US" sz="4909" dirty="0" err="1">
                <a:solidFill>
                  <a:srgbClr val="723A36"/>
                </a:solidFill>
                <a:latin typeface="Fraunces Bold Italics"/>
              </a:rPr>
              <a:t>cơ</a:t>
            </a:r>
            <a:r>
              <a:rPr lang="en-US" sz="4909" dirty="0">
                <a:solidFill>
                  <a:srgbClr val="723A36"/>
                </a:solidFill>
                <a:latin typeface="Fraunces Bold Italics"/>
              </a:rPr>
              <a:t>̀ </a:t>
            </a:r>
            <a:r>
              <a:rPr lang="en-US" sz="4909" dirty="0" err="1">
                <a:solidFill>
                  <a:srgbClr val="723A36"/>
                </a:solidFill>
                <a:latin typeface="Fraunces Bold Italics"/>
              </a:rPr>
              <a:t>thêu</a:t>
            </a:r>
            <a:r>
              <a:rPr lang="en-US" sz="4909" dirty="0">
                <a:solidFill>
                  <a:srgbClr val="723A36"/>
                </a:solidFill>
                <a:latin typeface="Fraunces Bold Italics"/>
              </a:rPr>
              <a:t> </a:t>
            </a:r>
            <a:r>
              <a:rPr lang="en-US" sz="4909" dirty="0" err="1">
                <a:solidFill>
                  <a:srgbClr val="723A36"/>
                </a:solidFill>
                <a:latin typeface="Fraunces Bold Italics"/>
              </a:rPr>
              <a:t>sáu</a:t>
            </a:r>
            <a:r>
              <a:rPr lang="en-US" sz="4909" dirty="0">
                <a:solidFill>
                  <a:srgbClr val="723A36"/>
                </a:solidFill>
                <a:latin typeface="Fraunces Bold Italics"/>
              </a:rPr>
              <a:t> </a:t>
            </a:r>
            <a:r>
              <a:rPr lang="en-US" sz="4909" dirty="0" err="1">
                <a:solidFill>
                  <a:srgbClr val="723A36"/>
                </a:solidFill>
                <a:latin typeface="Fraunces Bold Italics"/>
              </a:rPr>
              <a:t>chư</a:t>
            </a:r>
            <a:r>
              <a:rPr lang="en-US" sz="4909" dirty="0">
                <a:solidFill>
                  <a:srgbClr val="723A36"/>
                </a:solidFill>
                <a:latin typeface="Fraunces Bold Italics"/>
              </a:rPr>
              <a:t>̃ </a:t>
            </a:r>
            <a:r>
              <a:rPr lang="en-US" sz="4909" dirty="0" err="1">
                <a:solidFill>
                  <a:srgbClr val="723A36"/>
                </a:solidFill>
                <a:latin typeface="Fraunces Bold Italics"/>
              </a:rPr>
              <a:t>vàng</a:t>
            </a:r>
            <a:endParaRPr lang="en-US" sz="4909" dirty="0">
              <a:solidFill>
                <a:srgbClr val="723A36"/>
              </a:solidFill>
              <a:latin typeface="Fraunces Bold Italics"/>
            </a:endParaRPr>
          </a:p>
        </p:txBody>
      </p:sp>
      <p:sp>
        <p:nvSpPr>
          <p:cNvPr id="12" name="TextBox 12"/>
          <p:cNvSpPr txBox="1"/>
          <p:nvPr/>
        </p:nvSpPr>
        <p:spPr>
          <a:xfrm>
            <a:off x="2083777" y="3955198"/>
            <a:ext cx="3784895" cy="897255"/>
          </a:xfrm>
          <a:prstGeom prst="rect">
            <a:avLst/>
          </a:prstGeom>
        </p:spPr>
        <p:txBody>
          <a:bodyPr lIns="0" tIns="0" rIns="0" bIns="0" rtlCol="0" anchor="t">
            <a:spAutoFit/>
          </a:bodyPr>
          <a:lstStyle/>
          <a:p>
            <a:pPr algn="l">
              <a:lnSpc>
                <a:spcPts val="7559"/>
              </a:lnSpc>
            </a:pPr>
            <a:r>
              <a:rPr lang="en-US" sz="4500" spc="225" dirty="0">
                <a:solidFill>
                  <a:srgbClr val="528BD8"/>
                </a:solidFill>
                <a:latin typeface="Roboto Condensed Bold Italics"/>
              </a:rPr>
              <a:t>* </a:t>
            </a:r>
            <a:r>
              <a:rPr lang="en-US" sz="4500" spc="225" dirty="0" err="1">
                <a:solidFill>
                  <a:srgbClr val="528BD8"/>
                </a:solidFill>
                <a:latin typeface="Roboto Condensed Bold Italics"/>
              </a:rPr>
              <a:t>Nhiệm</a:t>
            </a:r>
            <a:r>
              <a:rPr lang="en-US" sz="4500" spc="225" dirty="0">
                <a:solidFill>
                  <a:srgbClr val="528BD8"/>
                </a:solidFill>
                <a:latin typeface="Roboto Condensed Bold Italics"/>
              </a:rPr>
              <a:t> vụ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2720990" y="9258300"/>
            <a:ext cx="7512383" cy="1314116"/>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5D5D5D">
                <a:alpha val="22745"/>
              </a:srgbClr>
            </a:solidFill>
          </p:spPr>
        </p:sp>
        <p:sp>
          <p:nvSpPr>
            <p:cNvPr id="5" name="TextBox 5"/>
            <p:cNvSpPr txBox="1"/>
            <p:nvPr/>
          </p:nvSpPr>
          <p:spPr>
            <a:xfrm>
              <a:off x="66993" y="-26381"/>
              <a:ext cx="580604" cy="1396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241803" y="553021"/>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12579755" y="3252621"/>
            <a:ext cx="6532784" cy="7790738"/>
          </a:xfrm>
          <a:custGeom>
            <a:avLst/>
            <a:gdLst/>
            <a:ahLst/>
            <a:cxnLst/>
            <a:rect l="l" t="t" r="r" b="b"/>
            <a:pathLst>
              <a:path w="6532784" h="7790738">
                <a:moveTo>
                  <a:pt x="0" y="0"/>
                </a:moveTo>
                <a:lnTo>
                  <a:pt x="6532784" y="0"/>
                </a:lnTo>
                <a:lnTo>
                  <a:pt x="6532784" y="7790738"/>
                </a:lnTo>
                <a:lnTo>
                  <a:pt x="0" y="7790738"/>
                </a:lnTo>
                <a:lnTo>
                  <a:pt x="0" y="0"/>
                </a:lnTo>
                <a:close/>
              </a:path>
            </a:pathLst>
          </a:custGeom>
          <a:blipFill>
            <a:blip r:embed="rId7"/>
            <a:stretch>
              <a:fillRect/>
            </a:stretch>
          </a:blipFill>
        </p:spPr>
      </p:sp>
      <p:sp>
        <p:nvSpPr>
          <p:cNvPr id="9" name="TextBox 9"/>
          <p:cNvSpPr txBox="1"/>
          <p:nvPr/>
        </p:nvSpPr>
        <p:spPr>
          <a:xfrm>
            <a:off x="505914" y="5038725"/>
            <a:ext cx="10331843" cy="3892677"/>
          </a:xfrm>
          <a:prstGeom prst="rect">
            <a:avLst/>
          </a:prstGeom>
        </p:spPr>
        <p:txBody>
          <a:bodyPr lIns="0" tIns="0" rIns="0" bIns="0" rtlCol="0" anchor="t">
            <a:spAutoFit/>
          </a:bodyPr>
          <a:lstStyle/>
          <a:p>
            <a:pPr marL="949961" lvl="1" indent="-474980" algn="just">
              <a:lnSpc>
                <a:spcPts val="6204"/>
              </a:lnSpc>
              <a:buFont typeface="Arial"/>
              <a:buChar char="•"/>
            </a:pPr>
            <a:r>
              <a:rPr lang="en-US" sz="4400" dirty="0">
                <a:solidFill>
                  <a:srgbClr val="545454"/>
                </a:solidFill>
                <a:latin typeface="Roboto Condensed"/>
              </a:rPr>
              <a:t>Theo </a:t>
            </a:r>
            <a:r>
              <a:rPr lang="en-US" sz="4400" dirty="0" err="1">
                <a:solidFill>
                  <a:srgbClr val="545454"/>
                </a:solidFill>
                <a:latin typeface="Roboto Condensed"/>
              </a:rPr>
              <a:t>em</a:t>
            </a:r>
            <a:r>
              <a:rPr lang="en-US" sz="4400" dirty="0">
                <a:solidFill>
                  <a:srgbClr val="545454"/>
                </a:solidFill>
                <a:latin typeface="Roboto Condensed"/>
              </a:rPr>
              <a:t>, </a:t>
            </a:r>
            <a:r>
              <a:rPr lang="en-US" sz="4400" dirty="0" err="1">
                <a:solidFill>
                  <a:srgbClr val="545454"/>
                </a:solidFill>
                <a:latin typeface="Roboto Condensed"/>
              </a:rPr>
              <a:t>áp</a:t>
            </a:r>
            <a:r>
              <a:rPr lang="en-US" sz="4400" dirty="0">
                <a:solidFill>
                  <a:srgbClr val="545454"/>
                </a:solidFill>
                <a:latin typeface="Roboto Condensed"/>
              </a:rPr>
              <a:t> </a:t>
            </a:r>
            <a:r>
              <a:rPr lang="en-US" sz="4400" dirty="0" err="1">
                <a:solidFill>
                  <a:srgbClr val="545454"/>
                </a:solidFill>
                <a:latin typeface="Roboto Condensed"/>
              </a:rPr>
              <a:t>phích</a:t>
            </a:r>
            <a:r>
              <a:rPr lang="en-US" sz="4400" dirty="0">
                <a:solidFill>
                  <a:srgbClr val="545454"/>
                </a:solidFill>
                <a:latin typeface="Roboto Condensed"/>
              </a:rPr>
              <a:t> </a:t>
            </a:r>
            <a:r>
              <a:rPr lang="en-US" sz="4400" dirty="0" err="1">
                <a:solidFill>
                  <a:srgbClr val="545454"/>
                </a:solidFill>
                <a:latin typeface="Roboto Condensed"/>
              </a:rPr>
              <a:t>giới</a:t>
            </a:r>
            <a:r>
              <a:rPr lang="en-US" sz="4400" dirty="0">
                <a:solidFill>
                  <a:srgbClr val="545454"/>
                </a:solidFill>
                <a:latin typeface="Roboto Condensed"/>
              </a:rPr>
              <a:t> </a:t>
            </a:r>
            <a:r>
              <a:rPr lang="en-US" sz="4400" dirty="0" err="1">
                <a:solidFill>
                  <a:srgbClr val="545454"/>
                </a:solidFill>
                <a:latin typeface="Roboto Condensed"/>
              </a:rPr>
              <a:t>thiệu</a:t>
            </a:r>
            <a:r>
              <a:rPr lang="en-US" sz="4400" dirty="0">
                <a:solidFill>
                  <a:srgbClr val="545454"/>
                </a:solidFill>
                <a:latin typeface="Roboto Condensed"/>
              </a:rPr>
              <a:t> </a:t>
            </a:r>
            <a:r>
              <a:rPr lang="en-US" sz="4400" dirty="0" err="1">
                <a:solidFill>
                  <a:srgbClr val="545454"/>
                </a:solidFill>
                <a:latin typeface="Roboto Condensed"/>
              </a:rPr>
              <a:t>cuốn</a:t>
            </a:r>
            <a:r>
              <a:rPr lang="en-US" sz="4400" dirty="0">
                <a:solidFill>
                  <a:srgbClr val="545454"/>
                </a:solidFill>
                <a:latin typeface="Roboto Condensed"/>
              </a:rPr>
              <a:t> </a:t>
            </a:r>
            <a:r>
              <a:rPr lang="en-US" sz="4400" dirty="0" err="1">
                <a:solidFill>
                  <a:srgbClr val="545454"/>
                </a:solidFill>
                <a:latin typeface="Roboto Condensed"/>
              </a:rPr>
              <a:t>sách</a:t>
            </a:r>
            <a:r>
              <a:rPr lang="en-US" sz="4400" dirty="0">
                <a:solidFill>
                  <a:srgbClr val="545454"/>
                </a:solidFill>
                <a:latin typeface="Roboto Condensed"/>
              </a:rPr>
              <a:t> mà </a:t>
            </a:r>
            <a:r>
              <a:rPr lang="en-US" sz="4400" dirty="0" err="1">
                <a:solidFill>
                  <a:srgbClr val="545454"/>
                </a:solidFill>
                <a:latin typeface="Roboto Condensed"/>
              </a:rPr>
              <a:t>em</a:t>
            </a:r>
            <a:r>
              <a:rPr lang="en-US" sz="4400" dirty="0">
                <a:solidFill>
                  <a:srgbClr val="545454"/>
                </a:solidFill>
                <a:latin typeface="Roboto Condensed"/>
              </a:rPr>
              <a:t> </a:t>
            </a:r>
            <a:r>
              <a:rPr lang="en-US" sz="4400" dirty="0" err="1">
                <a:solidFill>
                  <a:srgbClr val="545454"/>
                </a:solidFill>
                <a:latin typeface="Roboto Condensed"/>
              </a:rPr>
              <a:t>vừa</a:t>
            </a:r>
            <a:r>
              <a:rPr lang="en-US" sz="4400" dirty="0">
                <a:solidFill>
                  <a:srgbClr val="545454"/>
                </a:solidFill>
                <a:latin typeface="Roboto Condensed"/>
              </a:rPr>
              <a:t> </a:t>
            </a:r>
            <a:r>
              <a:rPr lang="en-US" sz="4400" dirty="0" err="1">
                <a:solidFill>
                  <a:srgbClr val="545454"/>
                </a:solidFill>
                <a:latin typeface="Roboto Condensed"/>
              </a:rPr>
              <a:t>thiết</a:t>
            </a:r>
            <a:r>
              <a:rPr lang="en-US" sz="4400" dirty="0">
                <a:solidFill>
                  <a:srgbClr val="545454"/>
                </a:solidFill>
                <a:latin typeface="Roboto Condensed"/>
              </a:rPr>
              <a:t> </a:t>
            </a:r>
            <a:r>
              <a:rPr lang="en-US" sz="4400" dirty="0" err="1">
                <a:solidFill>
                  <a:srgbClr val="545454"/>
                </a:solidFill>
                <a:latin typeface="Roboto Condensed"/>
              </a:rPr>
              <a:t>kê</a:t>
            </a:r>
            <a:r>
              <a:rPr lang="en-US" sz="4400" dirty="0">
                <a:solidFill>
                  <a:srgbClr val="545454"/>
                </a:solidFill>
                <a:latin typeface="Roboto Condensed"/>
              </a:rPr>
              <a:t>́ có </a:t>
            </a:r>
            <a:r>
              <a:rPr lang="en-US" sz="4400" dirty="0" err="1">
                <a:solidFill>
                  <a:srgbClr val="545454"/>
                </a:solidFill>
                <a:latin typeface="Roboto Condensed"/>
              </a:rPr>
              <a:t>phải</a:t>
            </a:r>
            <a:r>
              <a:rPr lang="en-US" sz="4400" dirty="0">
                <a:solidFill>
                  <a:srgbClr val="545454"/>
                </a:solidFill>
                <a:latin typeface="Roboto Condensed"/>
              </a:rPr>
              <a:t> là </a:t>
            </a:r>
            <a:r>
              <a:rPr lang="en-US" sz="4400" dirty="0" err="1">
                <a:solidFill>
                  <a:srgbClr val="545454"/>
                </a:solidFill>
                <a:latin typeface="Roboto Condensed"/>
              </a:rPr>
              <a:t>một</a:t>
            </a:r>
            <a:r>
              <a:rPr lang="en-US" sz="4400" dirty="0">
                <a:solidFill>
                  <a:srgbClr val="545454"/>
                </a:solidFill>
                <a:latin typeface="Roboto Condensed"/>
              </a:rPr>
              <a:t> </a:t>
            </a:r>
            <a:r>
              <a:rPr lang="en-US" sz="4400" dirty="0" err="1">
                <a:solidFill>
                  <a:srgbClr val="545454"/>
                </a:solidFill>
                <a:latin typeface="Roboto Condensed"/>
              </a:rPr>
              <a:t>văn</a:t>
            </a:r>
            <a:r>
              <a:rPr lang="en-US" sz="4400" dirty="0">
                <a:solidFill>
                  <a:srgbClr val="545454"/>
                </a:solidFill>
                <a:latin typeface="Roboto Condensed"/>
              </a:rPr>
              <a:t> </a:t>
            </a:r>
            <a:r>
              <a:rPr lang="en-US" sz="4400" dirty="0" err="1">
                <a:solidFill>
                  <a:srgbClr val="545454"/>
                </a:solidFill>
                <a:latin typeface="Roboto Condensed"/>
              </a:rPr>
              <a:t>bản</a:t>
            </a:r>
            <a:r>
              <a:rPr lang="en-US" sz="4400" dirty="0">
                <a:solidFill>
                  <a:srgbClr val="545454"/>
                </a:solidFill>
                <a:latin typeface="Roboto Condensed"/>
              </a:rPr>
              <a:t> </a:t>
            </a:r>
            <a:r>
              <a:rPr lang="en-US" sz="4400" dirty="0" err="1">
                <a:solidFill>
                  <a:srgbClr val="545454"/>
                </a:solidFill>
                <a:latin typeface="Roboto Condensed"/>
              </a:rPr>
              <a:t>thông</a:t>
            </a:r>
            <a:r>
              <a:rPr lang="en-US" sz="4400" dirty="0">
                <a:solidFill>
                  <a:srgbClr val="545454"/>
                </a:solidFill>
                <a:latin typeface="Roboto Condensed"/>
              </a:rPr>
              <a:t> tin </a:t>
            </a:r>
            <a:r>
              <a:rPr lang="en-US" sz="4400" dirty="0" err="1">
                <a:solidFill>
                  <a:srgbClr val="545454"/>
                </a:solidFill>
                <a:latin typeface="Roboto Condensed"/>
              </a:rPr>
              <a:t>không</a:t>
            </a:r>
            <a:r>
              <a:rPr lang="en-US" sz="4400" dirty="0">
                <a:solidFill>
                  <a:srgbClr val="545454"/>
                </a:solidFill>
                <a:latin typeface="Roboto Condensed"/>
              </a:rPr>
              <a:t>? Vì </a:t>
            </a:r>
            <a:r>
              <a:rPr lang="en-US" sz="4400" dirty="0" err="1">
                <a:solidFill>
                  <a:srgbClr val="545454"/>
                </a:solidFill>
                <a:latin typeface="Roboto Condensed"/>
              </a:rPr>
              <a:t>sao</a:t>
            </a:r>
            <a:r>
              <a:rPr lang="en-US" sz="4400" dirty="0">
                <a:solidFill>
                  <a:srgbClr val="545454"/>
                </a:solidFill>
                <a:latin typeface="Roboto Condensed"/>
              </a:rPr>
              <a:t>?</a:t>
            </a:r>
          </a:p>
          <a:p>
            <a:pPr marL="949961" lvl="1" indent="-474980" algn="just">
              <a:lnSpc>
                <a:spcPts val="6204"/>
              </a:lnSpc>
              <a:buFont typeface="Arial"/>
              <a:buChar char="•"/>
            </a:pPr>
            <a:r>
              <a:rPr lang="en-US" sz="4400" dirty="0">
                <a:solidFill>
                  <a:srgbClr val="545454"/>
                </a:solidFill>
                <a:latin typeface="Roboto Condensed"/>
              </a:rPr>
              <a:t>HS </a:t>
            </a:r>
            <a:r>
              <a:rPr lang="en-US" sz="4400" dirty="0" err="1">
                <a:solidFill>
                  <a:srgbClr val="545454"/>
                </a:solidFill>
                <a:latin typeface="Roboto Condensed"/>
              </a:rPr>
              <a:t>thực</a:t>
            </a:r>
            <a:r>
              <a:rPr lang="en-US" sz="4400" dirty="0">
                <a:solidFill>
                  <a:srgbClr val="545454"/>
                </a:solidFill>
                <a:latin typeface="Roboto Condensed"/>
              </a:rPr>
              <a:t> </a:t>
            </a:r>
            <a:r>
              <a:rPr lang="en-US" sz="4400" dirty="0" err="1">
                <a:solidFill>
                  <a:srgbClr val="545454"/>
                </a:solidFill>
                <a:latin typeface="Roboto Condensed"/>
              </a:rPr>
              <a:t>hiện</a:t>
            </a:r>
            <a:r>
              <a:rPr lang="en-US" sz="4400" dirty="0">
                <a:solidFill>
                  <a:srgbClr val="545454"/>
                </a:solidFill>
                <a:latin typeface="Roboto Condensed"/>
              </a:rPr>
              <a:t> </a:t>
            </a:r>
            <a:r>
              <a:rPr lang="en-US" sz="4400" dirty="0" err="1">
                <a:solidFill>
                  <a:srgbClr val="545454"/>
                </a:solidFill>
                <a:latin typeface="Roboto Condensed"/>
              </a:rPr>
              <a:t>nhiệm</a:t>
            </a:r>
            <a:r>
              <a:rPr lang="en-US" sz="4400" dirty="0">
                <a:solidFill>
                  <a:srgbClr val="545454"/>
                </a:solidFill>
                <a:latin typeface="Roboto Condensed"/>
              </a:rPr>
              <a:t> vụ cá </a:t>
            </a:r>
            <a:r>
              <a:rPr lang="en-US" sz="4400" dirty="0" err="1">
                <a:solidFill>
                  <a:srgbClr val="545454"/>
                </a:solidFill>
                <a:latin typeface="Roboto Condensed"/>
              </a:rPr>
              <a:t>nhân</a:t>
            </a:r>
            <a:endParaRPr lang="en-US" sz="4400" dirty="0">
              <a:solidFill>
                <a:srgbClr val="545454"/>
              </a:solidFill>
              <a:latin typeface="Roboto Condensed"/>
            </a:endParaRPr>
          </a:p>
          <a:p>
            <a:pPr marL="949961" lvl="1" indent="-474980" algn="just">
              <a:lnSpc>
                <a:spcPts val="6204"/>
              </a:lnSpc>
              <a:buFont typeface="Arial"/>
              <a:buChar char="•"/>
            </a:pPr>
            <a:r>
              <a:rPr lang="en-US" sz="4400" dirty="0" err="1">
                <a:solidFill>
                  <a:srgbClr val="545454"/>
                </a:solidFill>
                <a:latin typeface="Roboto Condensed"/>
              </a:rPr>
              <a:t>Thời</a:t>
            </a:r>
            <a:r>
              <a:rPr lang="en-US" sz="4400" dirty="0">
                <a:solidFill>
                  <a:srgbClr val="545454"/>
                </a:solidFill>
                <a:latin typeface="Roboto Condensed"/>
              </a:rPr>
              <a:t> </a:t>
            </a:r>
            <a:r>
              <a:rPr lang="en-US" sz="4400" dirty="0" err="1">
                <a:solidFill>
                  <a:srgbClr val="545454"/>
                </a:solidFill>
                <a:latin typeface="Roboto Condensed"/>
              </a:rPr>
              <a:t>gian</a:t>
            </a:r>
            <a:r>
              <a:rPr lang="en-US" sz="4400" dirty="0">
                <a:solidFill>
                  <a:srgbClr val="545454"/>
                </a:solidFill>
                <a:latin typeface="Roboto Condensed"/>
              </a:rPr>
              <a:t>: 2 </a:t>
            </a:r>
            <a:r>
              <a:rPr lang="en-US" sz="4400" dirty="0" err="1">
                <a:solidFill>
                  <a:srgbClr val="545454"/>
                </a:solidFill>
                <a:latin typeface="Roboto Condensed"/>
              </a:rPr>
              <a:t>phút</a:t>
            </a:r>
            <a:r>
              <a:rPr lang="en-US" sz="4400" dirty="0">
                <a:solidFill>
                  <a:srgbClr val="545454"/>
                </a:solidFill>
                <a:latin typeface="Roboto Condensed"/>
              </a:rPr>
              <a:t>.</a:t>
            </a:r>
          </a:p>
        </p:txBody>
      </p:sp>
      <p:sp>
        <p:nvSpPr>
          <p:cNvPr id="10" name="TextBox 10"/>
          <p:cNvSpPr txBox="1"/>
          <p:nvPr/>
        </p:nvSpPr>
        <p:spPr>
          <a:xfrm>
            <a:off x="4232532" y="733827"/>
            <a:ext cx="5889386" cy="969396"/>
          </a:xfrm>
          <a:prstGeom prst="rect">
            <a:avLst/>
          </a:prstGeom>
        </p:spPr>
        <p:txBody>
          <a:bodyPr lIns="0" tIns="0" rIns="0" bIns="0" rtlCol="0" anchor="t">
            <a:spAutoFit/>
          </a:bodyPr>
          <a:lstStyle/>
          <a:p>
            <a:pPr marL="0" lvl="0" indent="0" algn="l">
              <a:lnSpc>
                <a:spcPts val="7993"/>
              </a:lnSpc>
              <a:spcBef>
                <a:spcPct val="0"/>
              </a:spcBef>
            </a:pPr>
            <a:r>
              <a:rPr lang="en-US" sz="5709" spc="114">
                <a:solidFill>
                  <a:srgbClr val="528BD8"/>
                </a:solidFill>
                <a:latin typeface="Fraunces Bold"/>
              </a:rPr>
              <a:t>4. LUYỆN TẬP</a:t>
            </a:r>
          </a:p>
        </p:txBody>
      </p:sp>
      <p:sp>
        <p:nvSpPr>
          <p:cNvPr id="11" name="TextBox 11"/>
          <p:cNvSpPr txBox="1"/>
          <p:nvPr/>
        </p:nvSpPr>
        <p:spPr>
          <a:xfrm>
            <a:off x="505914" y="1954684"/>
            <a:ext cx="13836517" cy="1694566"/>
          </a:xfrm>
          <a:prstGeom prst="rect">
            <a:avLst/>
          </a:prstGeom>
        </p:spPr>
        <p:txBody>
          <a:bodyPr lIns="0" tIns="0" rIns="0" bIns="0" rtlCol="0" anchor="t">
            <a:spAutoFit/>
          </a:bodyPr>
          <a:lstStyle/>
          <a:p>
            <a:pPr marL="0" lvl="0" indent="0" algn="ctr">
              <a:lnSpc>
                <a:spcPts val="6873"/>
              </a:lnSpc>
              <a:spcBef>
                <a:spcPct val="0"/>
              </a:spcBef>
            </a:pPr>
            <a:r>
              <a:rPr lang="en-US" sz="4909">
                <a:solidFill>
                  <a:srgbClr val="723A36"/>
                </a:solidFill>
                <a:latin typeface="Fraunces Bold"/>
              </a:rPr>
              <a:t>Thiết kế một áp phích giới thiệu cuốn sách </a:t>
            </a:r>
            <a:r>
              <a:rPr lang="en-US" sz="4909">
                <a:solidFill>
                  <a:srgbClr val="723A36"/>
                </a:solidFill>
                <a:latin typeface="Fraunces Bold Italics"/>
              </a:rPr>
              <a:t>Lá cờ thêu sáu chữ vàng</a:t>
            </a:r>
          </a:p>
        </p:txBody>
      </p:sp>
      <p:sp>
        <p:nvSpPr>
          <p:cNvPr id="12" name="TextBox 12"/>
          <p:cNvSpPr txBox="1"/>
          <p:nvPr/>
        </p:nvSpPr>
        <p:spPr>
          <a:xfrm>
            <a:off x="2083777" y="3955198"/>
            <a:ext cx="10056742" cy="897255"/>
          </a:xfrm>
          <a:prstGeom prst="rect">
            <a:avLst/>
          </a:prstGeom>
        </p:spPr>
        <p:txBody>
          <a:bodyPr lIns="0" tIns="0" rIns="0" bIns="0" rtlCol="0" anchor="t">
            <a:spAutoFit/>
          </a:bodyPr>
          <a:lstStyle/>
          <a:p>
            <a:pPr algn="l">
              <a:lnSpc>
                <a:spcPts val="7559"/>
              </a:lnSpc>
            </a:pPr>
            <a:r>
              <a:rPr lang="en-US" sz="4500" spc="225" dirty="0">
                <a:solidFill>
                  <a:srgbClr val="528BD8"/>
                </a:solidFill>
                <a:latin typeface="Roboto Condensed Bold Italics"/>
              </a:rPr>
              <a:t>* </a:t>
            </a:r>
            <a:r>
              <a:rPr lang="en-US" sz="4500" spc="225" dirty="0" err="1">
                <a:solidFill>
                  <a:srgbClr val="528BD8"/>
                </a:solidFill>
                <a:latin typeface="Roboto Condensed Bold Italics"/>
              </a:rPr>
              <a:t>Nhiệm</a:t>
            </a:r>
            <a:r>
              <a:rPr lang="en-US" sz="4500" spc="225" dirty="0">
                <a:solidFill>
                  <a:srgbClr val="528BD8"/>
                </a:solidFill>
                <a:latin typeface="Roboto Condensed Bold Italics"/>
              </a:rPr>
              <a:t> vụ </a:t>
            </a:r>
            <a:r>
              <a:rPr lang="en-US" sz="4500" spc="225" dirty="0" smtClean="0">
                <a:solidFill>
                  <a:srgbClr val="528BD8"/>
                </a:solidFill>
                <a:latin typeface="Roboto Condensed Bold Italics"/>
              </a:rPr>
              <a:t>2: </a:t>
            </a:r>
            <a:r>
              <a:rPr lang="en-US" sz="4500" spc="225" dirty="0">
                <a:solidFill>
                  <a:srgbClr val="528BD8"/>
                </a:solidFill>
                <a:latin typeface="Roboto Condensed Bold"/>
              </a:rPr>
              <a:t>HS </a:t>
            </a:r>
            <a:r>
              <a:rPr lang="en-US" sz="4500" spc="225" dirty="0" err="1">
                <a:solidFill>
                  <a:srgbClr val="528BD8"/>
                </a:solidFill>
                <a:latin typeface="Roboto Condensed Bold"/>
              </a:rPr>
              <a:t>tra</a:t>
            </a:r>
            <a:r>
              <a:rPr lang="en-US" sz="4500" spc="225" dirty="0">
                <a:solidFill>
                  <a:srgbClr val="528BD8"/>
                </a:solidFill>
                <a:latin typeface="Roboto Condensed Bold"/>
              </a:rPr>
              <a:t>̉ </a:t>
            </a:r>
            <a:r>
              <a:rPr lang="en-US" sz="4500" spc="225" dirty="0" err="1">
                <a:solidFill>
                  <a:srgbClr val="528BD8"/>
                </a:solidFill>
                <a:latin typeface="Roboto Condensed Bold"/>
              </a:rPr>
              <a:t>lời</a:t>
            </a:r>
            <a:r>
              <a:rPr lang="en-US" sz="4500" spc="225" dirty="0">
                <a:solidFill>
                  <a:srgbClr val="528BD8"/>
                </a:solidFill>
                <a:latin typeface="Roboto Condensed Bold"/>
              </a:rPr>
              <a:t> </a:t>
            </a:r>
            <a:r>
              <a:rPr lang="en-US" sz="4500" spc="225" dirty="0" err="1">
                <a:solidFill>
                  <a:srgbClr val="528BD8"/>
                </a:solidFill>
                <a:latin typeface="Roboto Condensed Bold"/>
              </a:rPr>
              <a:t>câu</a:t>
            </a:r>
            <a:r>
              <a:rPr lang="en-US" sz="4500" spc="225" dirty="0">
                <a:solidFill>
                  <a:srgbClr val="528BD8"/>
                </a:solidFill>
                <a:latin typeface="Roboto Condensed Bold"/>
              </a:rPr>
              <a:t> </a:t>
            </a:r>
            <a:r>
              <a:rPr lang="en-US" sz="4500" spc="225" dirty="0" err="1">
                <a:solidFill>
                  <a:srgbClr val="528BD8"/>
                </a:solidFill>
                <a:latin typeface="Roboto Condensed Bold"/>
              </a:rPr>
              <a:t>hỏi</a:t>
            </a:r>
            <a:r>
              <a:rPr lang="en-US" sz="4500" spc="225" dirty="0">
                <a:solidFill>
                  <a:srgbClr val="528BD8"/>
                </a:solidFill>
                <a:latin typeface="Roboto Condensed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3956368" y="9258300"/>
            <a:ext cx="5880749"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5D5D5D">
                <a:alpha val="22745"/>
              </a:srgbClr>
            </a:solidFill>
          </p:spPr>
        </p:sp>
        <p:sp>
          <p:nvSpPr>
            <p:cNvPr id="5" name="TextBox 5"/>
            <p:cNvSpPr txBox="1"/>
            <p:nvPr/>
          </p:nvSpPr>
          <p:spPr>
            <a:xfrm>
              <a:off x="66993" y="-26381"/>
              <a:ext cx="580604" cy="1396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559409" y="1556493"/>
            <a:ext cx="7399782" cy="8229600"/>
          </a:xfrm>
          <a:custGeom>
            <a:avLst/>
            <a:gdLst/>
            <a:ahLst/>
            <a:cxnLst/>
            <a:rect l="l" t="t" r="r" b="b"/>
            <a:pathLst>
              <a:path w="7399782" h="8229600">
                <a:moveTo>
                  <a:pt x="0" y="0"/>
                </a:moveTo>
                <a:lnTo>
                  <a:pt x="7399782" y="0"/>
                </a:lnTo>
                <a:lnTo>
                  <a:pt x="7399782" y="8229600"/>
                </a:lnTo>
                <a:lnTo>
                  <a:pt x="0" y="8229600"/>
                </a:lnTo>
                <a:lnTo>
                  <a:pt x="0" y="0"/>
                </a:lnTo>
                <a:close/>
              </a:path>
            </a:pathLst>
          </a:custGeom>
          <a:blipFill>
            <a:blip r:embed="rId3"/>
            <a:stretch>
              <a:fillRect/>
            </a:stretch>
          </a:blipFill>
        </p:spPr>
      </p:sp>
      <p:sp>
        <p:nvSpPr>
          <p:cNvPr id="7" name="TextBox 7"/>
          <p:cNvSpPr txBox="1"/>
          <p:nvPr/>
        </p:nvSpPr>
        <p:spPr>
          <a:xfrm>
            <a:off x="1970317" y="3067050"/>
            <a:ext cx="10331843" cy="2676525"/>
          </a:xfrm>
          <a:prstGeom prst="rect">
            <a:avLst/>
          </a:prstGeom>
        </p:spPr>
        <p:txBody>
          <a:bodyPr lIns="0" tIns="0" rIns="0" bIns="0" rtlCol="0" anchor="t">
            <a:spAutoFit/>
          </a:bodyPr>
          <a:lstStyle/>
          <a:p>
            <a:pPr algn="ctr">
              <a:lnSpc>
                <a:spcPts val="7199"/>
              </a:lnSpc>
            </a:pPr>
            <a:r>
              <a:rPr lang="en-US" sz="4999">
                <a:solidFill>
                  <a:srgbClr val="545454"/>
                </a:solidFill>
                <a:latin typeface="Roboto Condensed"/>
              </a:rPr>
              <a:t>Đọc mở rộng văn bản cùng thể loại </a:t>
            </a:r>
          </a:p>
          <a:p>
            <a:pPr algn="ctr">
              <a:lnSpc>
                <a:spcPts val="7199"/>
              </a:lnSpc>
            </a:pPr>
            <a:r>
              <a:rPr lang="en-US" sz="4999">
                <a:solidFill>
                  <a:srgbClr val="545454"/>
                </a:solidFill>
                <a:latin typeface="Roboto Condensed Italics"/>
              </a:rPr>
              <a:t>Bộ phim “Người cha và con gái”</a:t>
            </a:r>
          </a:p>
          <a:p>
            <a:pPr algn="ctr">
              <a:lnSpc>
                <a:spcPts val="7199"/>
              </a:lnSpc>
            </a:pPr>
            <a:r>
              <a:rPr lang="en-US" sz="4999">
                <a:solidFill>
                  <a:srgbClr val="545454"/>
                </a:solidFill>
                <a:latin typeface="Roboto Condensed"/>
              </a:rPr>
              <a:t>(Lê Hồng Lâm)</a:t>
            </a:r>
          </a:p>
        </p:txBody>
      </p:sp>
      <p:sp>
        <p:nvSpPr>
          <p:cNvPr id="8" name="Freeform 8"/>
          <p:cNvSpPr/>
          <p:nvPr/>
        </p:nvSpPr>
        <p:spPr>
          <a:xfrm>
            <a:off x="11523135" y="8497449"/>
            <a:ext cx="1601792" cy="1521702"/>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2720990" y="553021"/>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TextBox 11"/>
          <p:cNvSpPr txBox="1"/>
          <p:nvPr/>
        </p:nvSpPr>
        <p:spPr>
          <a:xfrm>
            <a:off x="4191545" y="1451718"/>
            <a:ext cx="5889386" cy="969396"/>
          </a:xfrm>
          <a:prstGeom prst="rect">
            <a:avLst/>
          </a:prstGeom>
        </p:spPr>
        <p:txBody>
          <a:bodyPr lIns="0" tIns="0" rIns="0" bIns="0" rtlCol="0" anchor="t">
            <a:spAutoFit/>
          </a:bodyPr>
          <a:lstStyle/>
          <a:p>
            <a:pPr marL="0" lvl="0" indent="0" algn="l">
              <a:lnSpc>
                <a:spcPts val="7993"/>
              </a:lnSpc>
              <a:spcBef>
                <a:spcPct val="0"/>
              </a:spcBef>
            </a:pPr>
            <a:r>
              <a:rPr lang="en-US" sz="5709" spc="114">
                <a:solidFill>
                  <a:srgbClr val="528BD8"/>
                </a:solidFill>
                <a:latin typeface="Fraunces Bold"/>
              </a:rPr>
              <a:t>5. VẬN DỤNG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2929784" y="8131671"/>
            <a:ext cx="5868659" cy="1630249"/>
            <a:chOff x="0" y="0"/>
            <a:chExt cx="782425" cy="217349"/>
          </a:xfrm>
        </p:grpSpPr>
        <p:sp>
          <p:nvSpPr>
            <p:cNvPr id="4" name="Freeform 4"/>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sp>
        <p:sp>
          <p:nvSpPr>
            <p:cNvPr id="5" name="TextBox 5"/>
            <p:cNvSpPr txBox="1"/>
            <p:nvPr/>
          </p:nvSpPr>
          <p:spPr>
            <a:xfrm>
              <a:off x="73352" y="-17724"/>
              <a:ext cx="635721" cy="21469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380370" y="937836"/>
            <a:ext cx="4967487" cy="8645373"/>
          </a:xfrm>
          <a:custGeom>
            <a:avLst/>
            <a:gdLst/>
            <a:ahLst/>
            <a:cxnLst/>
            <a:rect l="l" t="t" r="r" b="b"/>
            <a:pathLst>
              <a:path w="4967487" h="8645373">
                <a:moveTo>
                  <a:pt x="0" y="0"/>
                </a:moveTo>
                <a:lnTo>
                  <a:pt x="4967487" y="0"/>
                </a:lnTo>
                <a:lnTo>
                  <a:pt x="4967487" y="8645373"/>
                </a:lnTo>
                <a:lnTo>
                  <a:pt x="0" y="8645373"/>
                </a:lnTo>
                <a:lnTo>
                  <a:pt x="0" y="0"/>
                </a:lnTo>
                <a:close/>
              </a:path>
            </a:pathLst>
          </a:custGeom>
          <a:blipFill>
            <a:blip r:embed="rId3"/>
            <a:stretch>
              <a:fillRect/>
            </a:stretch>
          </a:blipFill>
        </p:spPr>
      </p:sp>
      <p:sp>
        <p:nvSpPr>
          <p:cNvPr id="7" name="TextBox 7"/>
          <p:cNvSpPr txBox="1"/>
          <p:nvPr/>
        </p:nvSpPr>
        <p:spPr>
          <a:xfrm>
            <a:off x="9144000" y="2990494"/>
            <a:ext cx="7726377" cy="4797425"/>
          </a:xfrm>
          <a:prstGeom prst="rect">
            <a:avLst/>
          </a:prstGeom>
        </p:spPr>
        <p:txBody>
          <a:bodyPr lIns="0" tIns="0" rIns="0" bIns="0" rtlCol="0" anchor="t">
            <a:spAutoFit/>
          </a:bodyPr>
          <a:lstStyle/>
          <a:p>
            <a:pPr algn="ctr">
              <a:lnSpc>
                <a:spcPts val="12699"/>
              </a:lnSpc>
            </a:pPr>
            <a:r>
              <a:rPr lang="en-US" sz="9999">
                <a:solidFill>
                  <a:srgbClr val="528BD8"/>
                </a:solidFill>
                <a:latin typeface="Charm"/>
              </a:rPr>
              <a:t>Xin chào </a:t>
            </a:r>
          </a:p>
          <a:p>
            <a:pPr algn="ctr">
              <a:lnSpc>
                <a:spcPts val="12699"/>
              </a:lnSpc>
            </a:pPr>
            <a:r>
              <a:rPr lang="en-US" sz="9999">
                <a:solidFill>
                  <a:srgbClr val="528BD8"/>
                </a:solidFill>
                <a:latin typeface="Charm"/>
              </a:rPr>
              <a:t>&amp; hẹn gặp lại!</a:t>
            </a:r>
          </a:p>
          <a:p>
            <a:pPr algn="ctr">
              <a:lnSpc>
                <a:spcPts val="12699"/>
              </a:lnSpc>
            </a:pPr>
            <a:endParaRPr lang="en-US" sz="9999">
              <a:solidFill>
                <a:srgbClr val="528BD8"/>
              </a:solidFill>
              <a:latin typeface="Charm"/>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1028700" y="3674745"/>
            <a:ext cx="7820158" cy="4806462"/>
            <a:chOff x="0" y="0"/>
            <a:chExt cx="2059630" cy="1265899"/>
          </a:xfrm>
        </p:grpSpPr>
        <p:sp>
          <p:nvSpPr>
            <p:cNvPr id="10" name="Freeform 10"/>
            <p:cNvSpPr/>
            <p:nvPr/>
          </p:nvSpPr>
          <p:spPr>
            <a:xfrm>
              <a:off x="0" y="0"/>
              <a:ext cx="2059630" cy="1265899"/>
            </a:xfrm>
            <a:custGeom>
              <a:avLst/>
              <a:gdLst/>
              <a:ahLst/>
              <a:cxnLst/>
              <a:rect l="l" t="t" r="r" b="b"/>
              <a:pathLst>
                <a:path w="2059630" h="1265899">
                  <a:moveTo>
                    <a:pt x="50490" y="0"/>
                  </a:moveTo>
                  <a:lnTo>
                    <a:pt x="2009140" y="0"/>
                  </a:lnTo>
                  <a:cubicBezTo>
                    <a:pt x="2037025" y="0"/>
                    <a:pt x="2059630" y="22605"/>
                    <a:pt x="2059630" y="50490"/>
                  </a:cubicBezTo>
                  <a:lnTo>
                    <a:pt x="2059630" y="1215410"/>
                  </a:lnTo>
                  <a:cubicBezTo>
                    <a:pt x="2059630" y="1228800"/>
                    <a:pt x="2054311" y="1241643"/>
                    <a:pt x="2044842" y="1251111"/>
                  </a:cubicBezTo>
                  <a:cubicBezTo>
                    <a:pt x="2035373" y="1260580"/>
                    <a:pt x="2022531" y="1265899"/>
                    <a:pt x="2009140" y="1265899"/>
                  </a:cubicBezTo>
                  <a:lnTo>
                    <a:pt x="50490" y="1265899"/>
                  </a:lnTo>
                  <a:cubicBezTo>
                    <a:pt x="37099" y="1265899"/>
                    <a:pt x="24257" y="1260580"/>
                    <a:pt x="14788" y="1251111"/>
                  </a:cubicBezTo>
                  <a:cubicBezTo>
                    <a:pt x="5319" y="1241643"/>
                    <a:pt x="0" y="1228800"/>
                    <a:pt x="0" y="1215410"/>
                  </a:cubicBezTo>
                  <a:lnTo>
                    <a:pt x="0" y="50490"/>
                  </a:lnTo>
                  <a:cubicBezTo>
                    <a:pt x="0" y="37099"/>
                    <a:pt x="5319" y="24257"/>
                    <a:pt x="14788" y="14788"/>
                  </a:cubicBezTo>
                  <a:cubicBezTo>
                    <a:pt x="24257" y="5319"/>
                    <a:pt x="37099" y="0"/>
                    <a:pt x="50490" y="0"/>
                  </a:cubicBezTo>
                  <a:close/>
                </a:path>
              </a:pathLst>
            </a:custGeom>
            <a:solidFill>
              <a:srgbClr val="FFF5DF"/>
            </a:solidFill>
          </p:spPr>
        </p:sp>
        <p:sp>
          <p:nvSpPr>
            <p:cNvPr id="11" name="TextBox 11"/>
            <p:cNvSpPr txBox="1"/>
            <p:nvPr/>
          </p:nvSpPr>
          <p:spPr>
            <a:xfrm>
              <a:off x="0" y="-38100"/>
              <a:ext cx="2059630" cy="130399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439142" y="3674745"/>
            <a:ext cx="7820158" cy="4806462"/>
            <a:chOff x="0" y="0"/>
            <a:chExt cx="2059630" cy="1265899"/>
          </a:xfrm>
        </p:grpSpPr>
        <p:sp>
          <p:nvSpPr>
            <p:cNvPr id="13" name="Freeform 13"/>
            <p:cNvSpPr/>
            <p:nvPr/>
          </p:nvSpPr>
          <p:spPr>
            <a:xfrm>
              <a:off x="0" y="0"/>
              <a:ext cx="2059630" cy="1265899"/>
            </a:xfrm>
            <a:custGeom>
              <a:avLst/>
              <a:gdLst/>
              <a:ahLst/>
              <a:cxnLst/>
              <a:rect l="l" t="t" r="r" b="b"/>
              <a:pathLst>
                <a:path w="2059630" h="1265899">
                  <a:moveTo>
                    <a:pt x="50490" y="0"/>
                  </a:moveTo>
                  <a:lnTo>
                    <a:pt x="2009140" y="0"/>
                  </a:lnTo>
                  <a:cubicBezTo>
                    <a:pt x="2037025" y="0"/>
                    <a:pt x="2059630" y="22605"/>
                    <a:pt x="2059630" y="50490"/>
                  </a:cubicBezTo>
                  <a:lnTo>
                    <a:pt x="2059630" y="1215410"/>
                  </a:lnTo>
                  <a:cubicBezTo>
                    <a:pt x="2059630" y="1228800"/>
                    <a:pt x="2054311" y="1241643"/>
                    <a:pt x="2044842" y="1251111"/>
                  </a:cubicBezTo>
                  <a:cubicBezTo>
                    <a:pt x="2035373" y="1260580"/>
                    <a:pt x="2022531" y="1265899"/>
                    <a:pt x="2009140" y="1265899"/>
                  </a:cubicBezTo>
                  <a:lnTo>
                    <a:pt x="50490" y="1265899"/>
                  </a:lnTo>
                  <a:cubicBezTo>
                    <a:pt x="37099" y="1265899"/>
                    <a:pt x="24257" y="1260580"/>
                    <a:pt x="14788" y="1251111"/>
                  </a:cubicBezTo>
                  <a:cubicBezTo>
                    <a:pt x="5319" y="1241643"/>
                    <a:pt x="0" y="1228800"/>
                    <a:pt x="0" y="1215410"/>
                  </a:cubicBezTo>
                  <a:lnTo>
                    <a:pt x="0" y="50490"/>
                  </a:lnTo>
                  <a:cubicBezTo>
                    <a:pt x="0" y="37099"/>
                    <a:pt x="5319" y="24257"/>
                    <a:pt x="14788" y="14788"/>
                  </a:cubicBezTo>
                  <a:cubicBezTo>
                    <a:pt x="24257" y="5319"/>
                    <a:pt x="37099" y="0"/>
                    <a:pt x="50490" y="0"/>
                  </a:cubicBezTo>
                  <a:close/>
                </a:path>
              </a:pathLst>
            </a:custGeom>
            <a:solidFill>
              <a:srgbClr val="FFF5DF"/>
            </a:solidFill>
          </p:spPr>
        </p:sp>
        <p:sp>
          <p:nvSpPr>
            <p:cNvPr id="14" name="TextBox 14"/>
            <p:cNvSpPr txBox="1"/>
            <p:nvPr/>
          </p:nvSpPr>
          <p:spPr>
            <a:xfrm>
              <a:off x="0" y="-38100"/>
              <a:ext cx="2059630" cy="1303999"/>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413250" y="4446596"/>
            <a:ext cx="6804257" cy="3796030"/>
          </a:xfrm>
          <a:prstGeom prst="rect">
            <a:avLst/>
          </a:prstGeom>
        </p:spPr>
        <p:txBody>
          <a:bodyPr lIns="0" tIns="0" rIns="0" bIns="0" rtlCol="0" anchor="t">
            <a:spAutoFit/>
          </a:bodyPr>
          <a:lstStyle/>
          <a:p>
            <a:pPr algn="ctr">
              <a:lnSpc>
                <a:spcPts val="6020"/>
              </a:lnSpc>
            </a:pPr>
            <a:r>
              <a:rPr lang="en-US" sz="4300" dirty="0" err="1">
                <a:solidFill>
                  <a:srgbClr val="723A36"/>
                </a:solidFill>
                <a:latin typeface="Roboto Condensed"/>
              </a:rPr>
              <a:t>Trình</a:t>
            </a:r>
            <a:r>
              <a:rPr lang="en-US" sz="4300" dirty="0">
                <a:solidFill>
                  <a:srgbClr val="723A36"/>
                </a:solidFill>
                <a:latin typeface="Roboto Condensed"/>
              </a:rPr>
              <a:t> </a:t>
            </a:r>
            <a:r>
              <a:rPr lang="en-US" sz="4300" dirty="0" err="1">
                <a:solidFill>
                  <a:srgbClr val="723A36"/>
                </a:solidFill>
                <a:latin typeface="Roboto Condensed"/>
              </a:rPr>
              <a:t>bày</a:t>
            </a:r>
            <a:r>
              <a:rPr lang="en-US" sz="4300" dirty="0">
                <a:solidFill>
                  <a:srgbClr val="723A36"/>
                </a:solidFill>
                <a:latin typeface="Roboto Condensed"/>
              </a:rPr>
              <a:t> </a:t>
            </a:r>
            <a:r>
              <a:rPr lang="en-US" sz="4300" dirty="0" err="1">
                <a:solidFill>
                  <a:srgbClr val="723A36"/>
                </a:solidFill>
                <a:latin typeface="Roboto Condensed"/>
              </a:rPr>
              <a:t>cho</a:t>
            </a:r>
            <a:r>
              <a:rPr lang="en-US" sz="4300" dirty="0">
                <a:solidFill>
                  <a:srgbClr val="723A36"/>
                </a:solidFill>
                <a:latin typeface="Roboto Condensed"/>
              </a:rPr>
              <a:t> </a:t>
            </a:r>
            <a:r>
              <a:rPr lang="en-US" sz="4300" dirty="0" err="1">
                <a:solidFill>
                  <a:srgbClr val="723A36"/>
                </a:solidFill>
                <a:latin typeface="Roboto Condensed"/>
              </a:rPr>
              <a:t>người</a:t>
            </a:r>
            <a:r>
              <a:rPr lang="en-US" sz="4300" dirty="0">
                <a:solidFill>
                  <a:srgbClr val="723A36"/>
                </a:solidFill>
                <a:latin typeface="Roboto Condensed"/>
              </a:rPr>
              <a:t> </a:t>
            </a:r>
            <a:r>
              <a:rPr lang="en-US" sz="4300" dirty="0" err="1">
                <a:solidFill>
                  <a:srgbClr val="723A36"/>
                </a:solidFill>
                <a:latin typeface="Roboto Condensed"/>
              </a:rPr>
              <a:t>đọc</a:t>
            </a:r>
            <a:r>
              <a:rPr lang="en-US" sz="4300" dirty="0">
                <a:solidFill>
                  <a:srgbClr val="723A36"/>
                </a:solidFill>
                <a:latin typeface="Roboto Condensed"/>
              </a:rPr>
              <a:t> </a:t>
            </a:r>
            <a:r>
              <a:rPr lang="en-US" sz="4300" dirty="0" err="1">
                <a:solidFill>
                  <a:srgbClr val="723A36"/>
                </a:solidFill>
                <a:latin typeface="Roboto Condensed"/>
              </a:rPr>
              <a:t>biết</a:t>
            </a:r>
            <a:r>
              <a:rPr lang="en-US" sz="4300" dirty="0">
                <a:solidFill>
                  <a:srgbClr val="723A36"/>
                </a:solidFill>
                <a:latin typeface="Roboto Condensed"/>
              </a:rPr>
              <a:t> </a:t>
            </a:r>
            <a:r>
              <a:rPr lang="en-US" sz="4300" dirty="0" err="1">
                <a:solidFill>
                  <a:srgbClr val="723A36"/>
                </a:solidFill>
                <a:latin typeface="Roboto Condensed"/>
              </a:rPr>
              <a:t>các</a:t>
            </a:r>
            <a:r>
              <a:rPr lang="en-US" sz="4300" dirty="0">
                <a:solidFill>
                  <a:srgbClr val="723A36"/>
                </a:solidFill>
                <a:latin typeface="Roboto Condensed"/>
              </a:rPr>
              <a:t> </a:t>
            </a:r>
            <a:r>
              <a:rPr lang="en-US" sz="4300" dirty="0" err="1">
                <a:solidFill>
                  <a:srgbClr val="723A36"/>
                </a:solidFill>
                <a:latin typeface="Roboto Condensed"/>
              </a:rPr>
              <a:t>thông</a:t>
            </a:r>
            <a:r>
              <a:rPr lang="en-US" sz="4300" dirty="0">
                <a:solidFill>
                  <a:srgbClr val="723A36"/>
                </a:solidFill>
                <a:latin typeface="Roboto Condensed"/>
              </a:rPr>
              <a:t> tin </a:t>
            </a:r>
            <a:r>
              <a:rPr lang="en-US" sz="4300" dirty="0" err="1">
                <a:solidFill>
                  <a:srgbClr val="723A36"/>
                </a:solidFill>
                <a:latin typeface="Roboto Condensed"/>
              </a:rPr>
              <a:t>cơ</a:t>
            </a:r>
            <a:r>
              <a:rPr lang="en-US" sz="4300" dirty="0">
                <a:solidFill>
                  <a:srgbClr val="723A36"/>
                </a:solidFill>
                <a:latin typeface="Roboto Condensed"/>
              </a:rPr>
              <a:t> </a:t>
            </a:r>
            <a:r>
              <a:rPr lang="en-US" sz="4300" dirty="0" err="1">
                <a:solidFill>
                  <a:srgbClr val="723A36"/>
                </a:solidFill>
                <a:latin typeface="Roboto Condensed"/>
              </a:rPr>
              <a:t>bản</a:t>
            </a:r>
            <a:r>
              <a:rPr lang="en-US" sz="4300" dirty="0">
                <a:solidFill>
                  <a:srgbClr val="723A36"/>
                </a:solidFill>
                <a:latin typeface="Roboto Condensed"/>
              </a:rPr>
              <a:t>, </a:t>
            </a:r>
            <a:r>
              <a:rPr lang="en-US" sz="4300" dirty="0" err="1">
                <a:solidFill>
                  <a:srgbClr val="723A36"/>
                </a:solidFill>
                <a:latin typeface="Roboto Condensed"/>
              </a:rPr>
              <a:t>nổi</a:t>
            </a:r>
            <a:r>
              <a:rPr lang="en-US" sz="4300" dirty="0">
                <a:solidFill>
                  <a:srgbClr val="723A36"/>
                </a:solidFill>
                <a:latin typeface="Roboto Condensed"/>
              </a:rPr>
              <a:t> </a:t>
            </a:r>
            <a:r>
              <a:rPr lang="en-US" sz="4300" dirty="0" err="1">
                <a:solidFill>
                  <a:srgbClr val="723A36"/>
                </a:solidFill>
                <a:latin typeface="Roboto Condensed"/>
              </a:rPr>
              <a:t>bật</a:t>
            </a:r>
            <a:r>
              <a:rPr lang="en-US" sz="4300" dirty="0">
                <a:solidFill>
                  <a:srgbClr val="723A36"/>
                </a:solidFill>
                <a:latin typeface="Roboto Condensed"/>
              </a:rPr>
              <a:t> </a:t>
            </a:r>
            <a:r>
              <a:rPr lang="en-US" sz="4300" dirty="0" err="1">
                <a:solidFill>
                  <a:srgbClr val="723A36"/>
                </a:solidFill>
                <a:latin typeface="Roboto Condensed"/>
              </a:rPr>
              <a:t>vê</a:t>
            </a:r>
            <a:r>
              <a:rPr lang="en-US" sz="4300" dirty="0">
                <a:solidFill>
                  <a:srgbClr val="723A36"/>
                </a:solidFill>
                <a:latin typeface="Roboto Condensed"/>
              </a:rPr>
              <a:t>̀ </a:t>
            </a:r>
            <a:r>
              <a:rPr lang="en-US" sz="4300" dirty="0" err="1">
                <a:solidFill>
                  <a:srgbClr val="723A36"/>
                </a:solidFill>
                <a:latin typeface="Roboto Condensed"/>
              </a:rPr>
              <a:t>nội</a:t>
            </a:r>
            <a:r>
              <a:rPr lang="en-US" sz="4300" dirty="0">
                <a:solidFill>
                  <a:srgbClr val="723A36"/>
                </a:solidFill>
                <a:latin typeface="Roboto Condensed"/>
              </a:rPr>
              <a:t> dung, </a:t>
            </a:r>
            <a:r>
              <a:rPr lang="en-US" sz="4300" dirty="0" err="1">
                <a:solidFill>
                  <a:srgbClr val="723A36"/>
                </a:solidFill>
                <a:latin typeface="Roboto Condensed"/>
              </a:rPr>
              <a:t>hình</a:t>
            </a:r>
            <a:r>
              <a:rPr lang="en-US" sz="4300" dirty="0">
                <a:solidFill>
                  <a:srgbClr val="723A36"/>
                </a:solidFill>
                <a:latin typeface="Roboto Condensed"/>
              </a:rPr>
              <a:t> </a:t>
            </a:r>
            <a:r>
              <a:rPr lang="en-US" sz="4300" dirty="0" err="1">
                <a:solidFill>
                  <a:srgbClr val="723A36"/>
                </a:solidFill>
                <a:latin typeface="Roboto Condensed"/>
              </a:rPr>
              <a:t>thức</a:t>
            </a:r>
            <a:r>
              <a:rPr lang="en-US" sz="4300" dirty="0">
                <a:solidFill>
                  <a:srgbClr val="723A36"/>
                </a:solidFill>
                <a:latin typeface="Roboto Condensed"/>
              </a:rPr>
              <a:t>, </a:t>
            </a:r>
            <a:r>
              <a:rPr lang="en-US" sz="4300" dirty="0" err="1">
                <a:solidFill>
                  <a:srgbClr val="723A36"/>
                </a:solidFill>
                <a:latin typeface="Roboto Condensed"/>
              </a:rPr>
              <a:t>gia</a:t>
            </a:r>
            <a:r>
              <a:rPr lang="en-US" sz="4300" dirty="0">
                <a:solidFill>
                  <a:srgbClr val="723A36"/>
                </a:solidFill>
                <a:latin typeface="Roboto Condensed"/>
              </a:rPr>
              <a:t>́ trị… </a:t>
            </a:r>
            <a:r>
              <a:rPr lang="en-US" sz="4300" dirty="0" err="1">
                <a:solidFill>
                  <a:srgbClr val="723A36"/>
                </a:solidFill>
                <a:latin typeface="Roboto Condensed"/>
              </a:rPr>
              <a:t>của</a:t>
            </a:r>
            <a:r>
              <a:rPr lang="en-US" sz="4300" dirty="0">
                <a:solidFill>
                  <a:srgbClr val="723A36"/>
                </a:solidFill>
                <a:latin typeface="Roboto Condensed"/>
              </a:rPr>
              <a:t> </a:t>
            </a:r>
            <a:r>
              <a:rPr lang="en-US" sz="4300" dirty="0" err="1">
                <a:solidFill>
                  <a:srgbClr val="723A36"/>
                </a:solidFill>
                <a:latin typeface="Roboto Condensed"/>
              </a:rPr>
              <a:t>cuốn</a:t>
            </a:r>
            <a:r>
              <a:rPr lang="en-US" sz="4300" dirty="0">
                <a:solidFill>
                  <a:srgbClr val="723A36"/>
                </a:solidFill>
                <a:latin typeface="Roboto Condensed"/>
              </a:rPr>
              <a:t> </a:t>
            </a:r>
            <a:r>
              <a:rPr lang="en-US" sz="4300" dirty="0" err="1">
                <a:solidFill>
                  <a:srgbClr val="723A36"/>
                </a:solidFill>
                <a:latin typeface="Roboto Condensed"/>
              </a:rPr>
              <a:t>sách</a:t>
            </a:r>
            <a:r>
              <a:rPr lang="en-US" sz="4300" dirty="0">
                <a:solidFill>
                  <a:srgbClr val="723A36"/>
                </a:solidFill>
                <a:latin typeface="Roboto Condensed"/>
              </a:rPr>
              <a:t> </a:t>
            </a:r>
            <a:r>
              <a:rPr lang="en-US" sz="4300" dirty="0" err="1">
                <a:solidFill>
                  <a:srgbClr val="723A36"/>
                </a:solidFill>
                <a:latin typeface="Roboto Condensed"/>
              </a:rPr>
              <a:t>hoặc</a:t>
            </a:r>
            <a:r>
              <a:rPr lang="en-US" sz="4300" dirty="0">
                <a:solidFill>
                  <a:srgbClr val="723A36"/>
                </a:solidFill>
                <a:latin typeface="Roboto Condensed"/>
              </a:rPr>
              <a:t> </a:t>
            </a:r>
            <a:r>
              <a:rPr lang="en-US" sz="4300" dirty="0" err="1">
                <a:solidFill>
                  <a:srgbClr val="723A36"/>
                </a:solidFill>
                <a:latin typeface="Roboto Condensed"/>
              </a:rPr>
              <a:t>bô</a:t>
            </a:r>
            <a:r>
              <a:rPr lang="en-US" sz="4300" dirty="0">
                <a:solidFill>
                  <a:srgbClr val="723A36"/>
                </a:solidFill>
                <a:latin typeface="Roboto Condensed"/>
              </a:rPr>
              <a:t>̣ </a:t>
            </a:r>
            <a:r>
              <a:rPr lang="en-US" sz="4300" dirty="0" err="1">
                <a:solidFill>
                  <a:srgbClr val="723A36"/>
                </a:solidFill>
                <a:latin typeface="Roboto Condensed"/>
              </a:rPr>
              <a:t>phim</a:t>
            </a:r>
            <a:r>
              <a:rPr lang="en-US" sz="4300" dirty="0">
                <a:solidFill>
                  <a:srgbClr val="723A36"/>
                </a:solidFill>
                <a:latin typeface="Roboto Condensed"/>
              </a:rPr>
              <a:t> </a:t>
            </a:r>
            <a:r>
              <a:rPr lang="en-US" sz="4300" dirty="0" err="1">
                <a:solidFill>
                  <a:srgbClr val="723A36"/>
                </a:solidFill>
                <a:latin typeface="Roboto Condensed"/>
              </a:rPr>
              <a:t>đo</a:t>
            </a:r>
            <a:r>
              <a:rPr lang="en-US" sz="4300" dirty="0">
                <a:solidFill>
                  <a:srgbClr val="723A36"/>
                </a:solidFill>
                <a:latin typeface="Roboto Condensed"/>
              </a:rPr>
              <a:t>́.</a:t>
            </a:r>
          </a:p>
          <a:p>
            <a:pPr algn="ctr">
              <a:lnSpc>
                <a:spcPts val="6020"/>
              </a:lnSpc>
            </a:pPr>
            <a:endParaRPr lang="en-US" sz="4300" dirty="0">
              <a:solidFill>
                <a:srgbClr val="723A36"/>
              </a:solidFill>
              <a:latin typeface="Roboto Condensed"/>
            </a:endParaRPr>
          </a:p>
        </p:txBody>
      </p:sp>
      <p:sp>
        <p:nvSpPr>
          <p:cNvPr id="16" name="TextBox 16"/>
          <p:cNvSpPr txBox="1"/>
          <p:nvPr/>
        </p:nvSpPr>
        <p:spPr>
          <a:xfrm>
            <a:off x="10320148" y="4707563"/>
            <a:ext cx="6058146" cy="2272030"/>
          </a:xfrm>
          <a:prstGeom prst="rect">
            <a:avLst/>
          </a:prstGeom>
        </p:spPr>
        <p:txBody>
          <a:bodyPr lIns="0" tIns="0" rIns="0" bIns="0" rtlCol="0" anchor="t">
            <a:spAutoFit/>
          </a:bodyPr>
          <a:lstStyle/>
          <a:p>
            <a:pPr algn="ctr">
              <a:lnSpc>
                <a:spcPts val="6019"/>
              </a:lnSpc>
            </a:pPr>
            <a:r>
              <a:rPr lang="en-US" sz="4299" dirty="0" err="1">
                <a:solidFill>
                  <a:srgbClr val="723A36"/>
                </a:solidFill>
                <a:latin typeface="Roboto Condensed"/>
              </a:rPr>
              <a:t>Giới</a:t>
            </a:r>
            <a:r>
              <a:rPr lang="en-US" sz="4299" dirty="0">
                <a:solidFill>
                  <a:srgbClr val="723A36"/>
                </a:solidFill>
                <a:latin typeface="Roboto Condensed"/>
              </a:rPr>
              <a:t> </a:t>
            </a:r>
            <a:r>
              <a:rPr lang="en-US" sz="4299" dirty="0" err="1">
                <a:solidFill>
                  <a:srgbClr val="723A36"/>
                </a:solidFill>
                <a:latin typeface="Roboto Condensed"/>
              </a:rPr>
              <a:t>thiệu</a:t>
            </a:r>
            <a:r>
              <a:rPr lang="en-US" sz="4299" dirty="0">
                <a:solidFill>
                  <a:srgbClr val="723A36"/>
                </a:solidFill>
                <a:latin typeface="Roboto Condensed"/>
              </a:rPr>
              <a:t>, </a:t>
            </a:r>
            <a:r>
              <a:rPr lang="en-US" sz="4299" dirty="0" err="1">
                <a:solidFill>
                  <a:srgbClr val="723A36"/>
                </a:solidFill>
                <a:latin typeface="Roboto Condensed"/>
              </a:rPr>
              <a:t>khuyến</a:t>
            </a:r>
            <a:r>
              <a:rPr lang="en-US" sz="4299" dirty="0">
                <a:solidFill>
                  <a:srgbClr val="723A36"/>
                </a:solidFill>
                <a:latin typeface="Roboto Condensed"/>
              </a:rPr>
              <a:t> </a:t>
            </a:r>
            <a:r>
              <a:rPr lang="en-US" sz="4299" dirty="0" err="1">
                <a:solidFill>
                  <a:srgbClr val="723A36"/>
                </a:solidFill>
                <a:latin typeface="Roboto Condensed"/>
              </a:rPr>
              <a:t>khích</a:t>
            </a:r>
            <a:r>
              <a:rPr lang="en-US" sz="4299" dirty="0">
                <a:solidFill>
                  <a:srgbClr val="723A36"/>
                </a:solidFill>
                <a:latin typeface="Roboto Condensed"/>
              </a:rPr>
              <a:t> </a:t>
            </a:r>
            <a:r>
              <a:rPr lang="en-US" sz="4299" dirty="0" err="1">
                <a:solidFill>
                  <a:srgbClr val="723A36"/>
                </a:solidFill>
                <a:latin typeface="Roboto Condensed"/>
              </a:rPr>
              <a:t>mọi</a:t>
            </a:r>
            <a:r>
              <a:rPr lang="en-US" sz="4299" dirty="0">
                <a:solidFill>
                  <a:srgbClr val="723A36"/>
                </a:solidFill>
                <a:latin typeface="Roboto Condensed"/>
              </a:rPr>
              <a:t> </a:t>
            </a:r>
            <a:r>
              <a:rPr lang="en-US" sz="4299" dirty="0" err="1">
                <a:solidFill>
                  <a:srgbClr val="723A36"/>
                </a:solidFill>
                <a:latin typeface="Roboto Condensed"/>
              </a:rPr>
              <a:t>người</a:t>
            </a:r>
            <a:r>
              <a:rPr lang="en-US" sz="4299" dirty="0">
                <a:solidFill>
                  <a:srgbClr val="723A36"/>
                </a:solidFill>
                <a:latin typeface="Roboto Condensed"/>
              </a:rPr>
              <a:t> </a:t>
            </a:r>
            <a:r>
              <a:rPr lang="en-US" sz="4299" dirty="0" err="1">
                <a:solidFill>
                  <a:srgbClr val="723A36"/>
                </a:solidFill>
                <a:latin typeface="Roboto Condensed"/>
              </a:rPr>
              <a:t>đọc</a:t>
            </a:r>
            <a:r>
              <a:rPr lang="en-US" sz="4299" dirty="0">
                <a:solidFill>
                  <a:srgbClr val="723A36"/>
                </a:solidFill>
                <a:latin typeface="Roboto Condensed"/>
              </a:rPr>
              <a:t> </a:t>
            </a:r>
            <a:r>
              <a:rPr lang="en-US" sz="4299" dirty="0" err="1">
                <a:solidFill>
                  <a:srgbClr val="723A36"/>
                </a:solidFill>
                <a:latin typeface="Roboto Condensed"/>
              </a:rPr>
              <a:t>sách</a:t>
            </a:r>
            <a:r>
              <a:rPr lang="en-US" sz="4299" dirty="0">
                <a:solidFill>
                  <a:srgbClr val="723A36"/>
                </a:solidFill>
                <a:latin typeface="Roboto Condensed"/>
              </a:rPr>
              <a:t>/</a:t>
            </a:r>
            <a:r>
              <a:rPr lang="en-US" sz="4299" dirty="0" err="1">
                <a:solidFill>
                  <a:srgbClr val="723A36"/>
                </a:solidFill>
                <a:latin typeface="Roboto Condensed"/>
              </a:rPr>
              <a:t>xem</a:t>
            </a:r>
            <a:r>
              <a:rPr lang="en-US" sz="4299" dirty="0">
                <a:solidFill>
                  <a:srgbClr val="723A36"/>
                </a:solidFill>
                <a:latin typeface="Roboto Condensed"/>
              </a:rPr>
              <a:t> </a:t>
            </a:r>
            <a:r>
              <a:rPr lang="en-US" sz="4299" dirty="0" err="1">
                <a:solidFill>
                  <a:srgbClr val="723A36"/>
                </a:solidFill>
                <a:latin typeface="Roboto Condensed"/>
              </a:rPr>
              <a:t>phim</a:t>
            </a:r>
            <a:r>
              <a:rPr lang="en-US" sz="4299" dirty="0">
                <a:solidFill>
                  <a:srgbClr val="723A36"/>
                </a:solidFill>
                <a:latin typeface="Roboto Condensed"/>
              </a:rPr>
              <a:t>.</a:t>
            </a:r>
          </a:p>
          <a:p>
            <a:pPr algn="ctr">
              <a:lnSpc>
                <a:spcPts val="6019"/>
              </a:lnSpc>
            </a:pPr>
            <a:endParaRPr lang="en-US" sz="4299" dirty="0">
              <a:solidFill>
                <a:srgbClr val="723A36"/>
              </a:solidFill>
              <a:latin typeface="Roboto Condensed"/>
            </a:endParaRPr>
          </a:p>
        </p:txBody>
      </p:sp>
      <p:grpSp>
        <p:nvGrpSpPr>
          <p:cNvPr id="17" name="Group 17"/>
          <p:cNvGrpSpPr/>
          <p:nvPr/>
        </p:nvGrpSpPr>
        <p:grpSpPr>
          <a:xfrm>
            <a:off x="4481253" y="3217219"/>
            <a:ext cx="915052" cy="915052"/>
            <a:chOff x="0" y="0"/>
            <a:chExt cx="1220069" cy="1220069"/>
          </a:xfrm>
        </p:grpSpPr>
        <p:grpSp>
          <p:nvGrpSpPr>
            <p:cNvPr id="18" name="Group 18"/>
            <p:cNvGrpSpPr/>
            <p:nvPr/>
          </p:nvGrpSpPr>
          <p:grpSpPr>
            <a:xfrm>
              <a:off x="0" y="0"/>
              <a:ext cx="1220069" cy="122006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21" name="TextBox 21"/>
            <p:cNvSpPr txBox="1"/>
            <p:nvPr/>
          </p:nvSpPr>
          <p:spPr>
            <a:xfrm>
              <a:off x="386480" y="66675"/>
              <a:ext cx="447110" cy="1060755"/>
            </a:xfrm>
            <a:prstGeom prst="rect">
              <a:avLst/>
            </a:prstGeom>
          </p:spPr>
          <p:txBody>
            <a:bodyPr lIns="0" tIns="0" rIns="0" bIns="0" rtlCol="0" anchor="t">
              <a:spAutoFit/>
            </a:bodyPr>
            <a:lstStyle/>
            <a:p>
              <a:pPr algn="ctr">
                <a:lnSpc>
                  <a:spcPts val="5961"/>
                </a:lnSpc>
              </a:pPr>
              <a:r>
                <a:rPr lang="en-US" sz="5571">
                  <a:solidFill>
                    <a:srgbClr val="F4C366"/>
                  </a:solidFill>
                  <a:latin typeface="Boulder"/>
                </a:rPr>
                <a:t>1</a:t>
              </a:r>
            </a:p>
          </p:txBody>
        </p:sp>
      </p:grpSp>
      <p:grpSp>
        <p:nvGrpSpPr>
          <p:cNvPr id="22" name="Group 22"/>
          <p:cNvGrpSpPr/>
          <p:nvPr/>
        </p:nvGrpSpPr>
        <p:grpSpPr>
          <a:xfrm>
            <a:off x="12891695" y="3217219"/>
            <a:ext cx="915052" cy="915052"/>
            <a:chOff x="0" y="0"/>
            <a:chExt cx="1220069" cy="1220069"/>
          </a:xfrm>
        </p:grpSpPr>
        <p:grpSp>
          <p:nvGrpSpPr>
            <p:cNvPr id="23" name="Group 23"/>
            <p:cNvGrpSpPr/>
            <p:nvPr/>
          </p:nvGrpSpPr>
          <p:grpSpPr>
            <a:xfrm>
              <a:off x="0" y="0"/>
              <a:ext cx="1220069" cy="122006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26" name="TextBox 26"/>
            <p:cNvSpPr txBox="1"/>
            <p:nvPr/>
          </p:nvSpPr>
          <p:spPr>
            <a:xfrm>
              <a:off x="310248" y="66675"/>
              <a:ext cx="599574" cy="1060755"/>
            </a:xfrm>
            <a:prstGeom prst="rect">
              <a:avLst/>
            </a:prstGeom>
          </p:spPr>
          <p:txBody>
            <a:bodyPr lIns="0" tIns="0" rIns="0" bIns="0" rtlCol="0" anchor="t">
              <a:spAutoFit/>
            </a:bodyPr>
            <a:lstStyle/>
            <a:p>
              <a:pPr algn="ctr">
                <a:lnSpc>
                  <a:spcPts val="5961"/>
                </a:lnSpc>
              </a:pPr>
              <a:r>
                <a:rPr lang="en-US" sz="5571">
                  <a:solidFill>
                    <a:srgbClr val="F4C366"/>
                  </a:solidFill>
                  <a:latin typeface="Boulder"/>
                </a:rPr>
                <a:t>2</a:t>
              </a:r>
            </a:p>
          </p:txBody>
        </p:sp>
      </p:grpSp>
      <p:sp>
        <p:nvSpPr>
          <p:cNvPr id="27" name="TextBox 27"/>
          <p:cNvSpPr txBox="1"/>
          <p:nvPr/>
        </p:nvSpPr>
        <p:spPr>
          <a:xfrm>
            <a:off x="1925673" y="623023"/>
            <a:ext cx="14095044" cy="2750820"/>
          </a:xfrm>
          <a:prstGeom prst="rect">
            <a:avLst/>
          </a:prstGeom>
        </p:spPr>
        <p:txBody>
          <a:bodyPr lIns="0" tIns="0" rIns="0" bIns="0" rtlCol="0" anchor="t">
            <a:spAutoFit/>
          </a:bodyPr>
          <a:lstStyle/>
          <a:p>
            <a:pPr algn="ctr">
              <a:lnSpc>
                <a:spcPts val="7279"/>
              </a:lnSpc>
            </a:pPr>
            <a:r>
              <a:rPr lang="en-US" sz="5199" dirty="0">
                <a:solidFill>
                  <a:srgbClr val="F4C366"/>
                </a:solidFill>
                <a:latin typeface="DejaVu Serif Bold"/>
              </a:rPr>
              <a:t>1. </a:t>
            </a:r>
            <a:r>
              <a:rPr lang="en-US" sz="5199" dirty="0" err="1">
                <a:solidFill>
                  <a:srgbClr val="F4C366"/>
                </a:solidFill>
                <a:latin typeface="DejaVu Serif Bold"/>
              </a:rPr>
              <a:t>Mục</a:t>
            </a:r>
            <a:r>
              <a:rPr lang="en-US" sz="5199" dirty="0">
                <a:solidFill>
                  <a:srgbClr val="F4C366"/>
                </a:solidFill>
                <a:latin typeface="DejaVu Serif Bold"/>
              </a:rPr>
              <a:t> </a:t>
            </a:r>
            <a:r>
              <a:rPr lang="en-US" sz="5199" dirty="0" err="1">
                <a:solidFill>
                  <a:srgbClr val="F4C366"/>
                </a:solidFill>
                <a:latin typeface="DejaVu Serif Bold"/>
              </a:rPr>
              <a:t>đích</a:t>
            </a:r>
            <a:r>
              <a:rPr lang="en-US" sz="5199" dirty="0">
                <a:solidFill>
                  <a:srgbClr val="F4C366"/>
                </a:solidFill>
                <a:latin typeface="DejaVu Serif Bold"/>
              </a:rPr>
              <a:t> </a:t>
            </a:r>
            <a:r>
              <a:rPr lang="en-US" sz="5199" dirty="0" err="1">
                <a:solidFill>
                  <a:srgbClr val="F4C366"/>
                </a:solidFill>
                <a:latin typeface="DejaVu Serif Bold"/>
              </a:rPr>
              <a:t>của</a:t>
            </a:r>
            <a:r>
              <a:rPr lang="en-US" sz="5199" dirty="0">
                <a:solidFill>
                  <a:srgbClr val="F4C366"/>
                </a:solidFill>
                <a:latin typeface="DejaVu Serif Bold"/>
              </a:rPr>
              <a:t> </a:t>
            </a:r>
            <a:r>
              <a:rPr lang="en-US" sz="5199" dirty="0" err="1">
                <a:solidFill>
                  <a:srgbClr val="F4C366"/>
                </a:solidFill>
                <a:latin typeface="DejaVu Serif Bold"/>
              </a:rPr>
              <a:t>văn</a:t>
            </a:r>
            <a:r>
              <a:rPr lang="en-US" sz="5199" dirty="0">
                <a:solidFill>
                  <a:srgbClr val="F4C366"/>
                </a:solidFill>
                <a:latin typeface="DejaVu Serif Bold"/>
              </a:rPr>
              <a:t> </a:t>
            </a:r>
            <a:r>
              <a:rPr lang="en-US" sz="5199" dirty="0" err="1">
                <a:solidFill>
                  <a:srgbClr val="F4C366"/>
                </a:solidFill>
                <a:latin typeface="DejaVu Serif Bold"/>
              </a:rPr>
              <a:t>bản</a:t>
            </a:r>
            <a:r>
              <a:rPr lang="en-US" sz="5199" dirty="0">
                <a:solidFill>
                  <a:srgbClr val="F4C366"/>
                </a:solidFill>
                <a:latin typeface="DejaVu Serif Bold"/>
              </a:rPr>
              <a:t> </a:t>
            </a:r>
            <a:r>
              <a:rPr lang="en-US" sz="5199" dirty="0" err="1">
                <a:solidFill>
                  <a:srgbClr val="F4C366"/>
                </a:solidFill>
                <a:latin typeface="DejaVu Serif Bold"/>
              </a:rPr>
              <a:t>giới</a:t>
            </a:r>
            <a:r>
              <a:rPr lang="en-US" sz="5199" dirty="0">
                <a:solidFill>
                  <a:srgbClr val="F4C366"/>
                </a:solidFill>
                <a:latin typeface="DejaVu Serif Bold"/>
              </a:rPr>
              <a:t> </a:t>
            </a:r>
            <a:r>
              <a:rPr lang="en-US" sz="5199" dirty="0" err="1">
                <a:solidFill>
                  <a:srgbClr val="F4C366"/>
                </a:solidFill>
                <a:latin typeface="DejaVu Serif Bold"/>
              </a:rPr>
              <a:t>thiệu</a:t>
            </a:r>
            <a:r>
              <a:rPr lang="en-US" sz="5199" dirty="0">
                <a:solidFill>
                  <a:srgbClr val="F4C366"/>
                </a:solidFill>
                <a:latin typeface="DejaVu Serif Bold"/>
              </a:rPr>
              <a:t> </a:t>
            </a:r>
            <a:r>
              <a:rPr lang="en-US" sz="5199" dirty="0" err="1">
                <a:solidFill>
                  <a:srgbClr val="F4C366"/>
                </a:solidFill>
                <a:latin typeface="DejaVu Serif Bold"/>
              </a:rPr>
              <a:t>một</a:t>
            </a:r>
            <a:r>
              <a:rPr lang="en-US" sz="5199" dirty="0">
                <a:solidFill>
                  <a:srgbClr val="F4C366"/>
                </a:solidFill>
                <a:latin typeface="DejaVu Serif Bold"/>
              </a:rPr>
              <a:t> </a:t>
            </a:r>
            <a:r>
              <a:rPr lang="en-US" sz="5199" dirty="0" err="1">
                <a:solidFill>
                  <a:srgbClr val="F4C366"/>
                </a:solidFill>
                <a:latin typeface="DejaVu Serif Bold"/>
              </a:rPr>
              <a:t>cuốn</a:t>
            </a:r>
            <a:r>
              <a:rPr lang="en-US" sz="5199" dirty="0">
                <a:solidFill>
                  <a:srgbClr val="F4C366"/>
                </a:solidFill>
                <a:latin typeface="DejaVu Serif Bold"/>
              </a:rPr>
              <a:t> </a:t>
            </a:r>
            <a:r>
              <a:rPr lang="en-US" sz="5199" dirty="0" err="1">
                <a:solidFill>
                  <a:srgbClr val="F4C366"/>
                </a:solidFill>
                <a:latin typeface="DejaVu Serif Bold"/>
              </a:rPr>
              <a:t>sách</a:t>
            </a:r>
            <a:r>
              <a:rPr lang="en-US" sz="5199" dirty="0">
                <a:solidFill>
                  <a:srgbClr val="F4C366"/>
                </a:solidFill>
                <a:latin typeface="DejaVu Serif Bold"/>
              </a:rPr>
              <a:t> </a:t>
            </a:r>
            <a:r>
              <a:rPr lang="en-US" sz="5199" dirty="0" err="1">
                <a:solidFill>
                  <a:srgbClr val="F4C366"/>
                </a:solidFill>
                <a:latin typeface="DejaVu Serif Bold"/>
              </a:rPr>
              <a:t>hoặc</a:t>
            </a:r>
            <a:r>
              <a:rPr lang="en-US" sz="5199" dirty="0">
                <a:solidFill>
                  <a:srgbClr val="F4C366"/>
                </a:solidFill>
                <a:latin typeface="DejaVu Serif Bold"/>
              </a:rPr>
              <a:t> </a:t>
            </a:r>
            <a:r>
              <a:rPr lang="en-US" sz="5199" dirty="0" err="1">
                <a:solidFill>
                  <a:srgbClr val="F4C366"/>
                </a:solidFill>
                <a:latin typeface="DejaVu Serif Bold"/>
              </a:rPr>
              <a:t>bô</a:t>
            </a:r>
            <a:r>
              <a:rPr lang="en-US" sz="5199" dirty="0">
                <a:solidFill>
                  <a:srgbClr val="F4C366"/>
                </a:solidFill>
                <a:latin typeface="DejaVu Serif Bold"/>
              </a:rPr>
              <a:t>̣ </a:t>
            </a:r>
            <a:r>
              <a:rPr lang="en-US" sz="5199" dirty="0" err="1">
                <a:solidFill>
                  <a:srgbClr val="F4C366"/>
                </a:solidFill>
                <a:latin typeface="DejaVu Serif Bold"/>
              </a:rPr>
              <a:t>phim</a:t>
            </a:r>
            <a:endParaRPr lang="en-US" sz="5199" dirty="0">
              <a:solidFill>
                <a:srgbClr val="F4C366"/>
              </a:solidFill>
              <a:latin typeface="DejaVu Serif Bold"/>
            </a:endParaRPr>
          </a:p>
          <a:p>
            <a:pPr algn="ctr">
              <a:lnSpc>
                <a:spcPts val="7279"/>
              </a:lnSpc>
            </a:pPr>
            <a:endParaRPr lang="en-US" sz="5199" dirty="0">
              <a:solidFill>
                <a:srgbClr val="F4C366"/>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8842175" y="4898903"/>
            <a:ext cx="8904543" cy="4686742"/>
            <a:chOff x="0" y="0"/>
            <a:chExt cx="2345229" cy="1234368"/>
          </a:xfrm>
        </p:grpSpPr>
        <p:sp>
          <p:nvSpPr>
            <p:cNvPr id="10" name="Freeform 10"/>
            <p:cNvSpPr/>
            <p:nvPr/>
          </p:nvSpPr>
          <p:spPr>
            <a:xfrm>
              <a:off x="0" y="0"/>
              <a:ext cx="2345229" cy="1234368"/>
            </a:xfrm>
            <a:custGeom>
              <a:avLst/>
              <a:gdLst/>
              <a:ahLst/>
              <a:cxnLst/>
              <a:rect l="l" t="t" r="r" b="b"/>
              <a:pathLst>
                <a:path w="2345229" h="1234368">
                  <a:moveTo>
                    <a:pt x="44341" y="0"/>
                  </a:moveTo>
                  <a:lnTo>
                    <a:pt x="2300888" y="0"/>
                  </a:lnTo>
                  <a:cubicBezTo>
                    <a:pt x="2312648" y="0"/>
                    <a:pt x="2323927" y="4672"/>
                    <a:pt x="2332242" y="12987"/>
                  </a:cubicBezTo>
                  <a:cubicBezTo>
                    <a:pt x="2340558" y="21303"/>
                    <a:pt x="2345229" y="32581"/>
                    <a:pt x="2345229" y="44341"/>
                  </a:cubicBezTo>
                  <a:lnTo>
                    <a:pt x="2345229" y="1190027"/>
                  </a:lnTo>
                  <a:cubicBezTo>
                    <a:pt x="2345229" y="1201787"/>
                    <a:pt x="2340558" y="1213066"/>
                    <a:pt x="2332242" y="1221381"/>
                  </a:cubicBezTo>
                  <a:cubicBezTo>
                    <a:pt x="2323927" y="1229697"/>
                    <a:pt x="2312648" y="1234368"/>
                    <a:pt x="2300888" y="1234368"/>
                  </a:cubicBezTo>
                  <a:lnTo>
                    <a:pt x="44341" y="1234368"/>
                  </a:lnTo>
                  <a:cubicBezTo>
                    <a:pt x="19852" y="1234368"/>
                    <a:pt x="0" y="1214516"/>
                    <a:pt x="0" y="1190027"/>
                  </a:cubicBezTo>
                  <a:lnTo>
                    <a:pt x="0" y="44341"/>
                  </a:lnTo>
                  <a:cubicBezTo>
                    <a:pt x="0" y="19852"/>
                    <a:pt x="19852" y="0"/>
                    <a:pt x="44341" y="0"/>
                  </a:cubicBezTo>
                  <a:close/>
                </a:path>
              </a:pathLst>
            </a:custGeom>
            <a:solidFill>
              <a:srgbClr val="FFF5DF"/>
            </a:solidFill>
          </p:spPr>
        </p:sp>
        <p:sp>
          <p:nvSpPr>
            <p:cNvPr id="11" name="TextBox 11"/>
            <p:cNvSpPr txBox="1"/>
            <p:nvPr/>
          </p:nvSpPr>
          <p:spPr>
            <a:xfrm>
              <a:off x="0" y="-38100"/>
              <a:ext cx="2345229" cy="127246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213388" y="2821769"/>
            <a:ext cx="7820158" cy="1348154"/>
            <a:chOff x="0" y="0"/>
            <a:chExt cx="2059630" cy="355069"/>
          </a:xfrm>
        </p:grpSpPr>
        <p:sp>
          <p:nvSpPr>
            <p:cNvPr id="13" name="Freeform 13"/>
            <p:cNvSpPr/>
            <p:nvPr/>
          </p:nvSpPr>
          <p:spPr>
            <a:xfrm>
              <a:off x="0" y="0"/>
              <a:ext cx="2059630" cy="355069"/>
            </a:xfrm>
            <a:custGeom>
              <a:avLst/>
              <a:gdLst/>
              <a:ahLst/>
              <a:cxnLst/>
              <a:rect l="l" t="t" r="r" b="b"/>
              <a:pathLst>
                <a:path w="2059630" h="355069">
                  <a:moveTo>
                    <a:pt x="50490" y="0"/>
                  </a:moveTo>
                  <a:lnTo>
                    <a:pt x="2009140" y="0"/>
                  </a:lnTo>
                  <a:cubicBezTo>
                    <a:pt x="2037025" y="0"/>
                    <a:pt x="2059630" y="22605"/>
                    <a:pt x="2059630" y="50490"/>
                  </a:cubicBezTo>
                  <a:lnTo>
                    <a:pt x="2059630" y="304580"/>
                  </a:lnTo>
                  <a:cubicBezTo>
                    <a:pt x="2059630" y="317970"/>
                    <a:pt x="2054311" y="330813"/>
                    <a:pt x="2044842" y="340281"/>
                  </a:cubicBezTo>
                  <a:cubicBezTo>
                    <a:pt x="2035373" y="349750"/>
                    <a:pt x="2022531" y="355069"/>
                    <a:pt x="2009140" y="355069"/>
                  </a:cubicBezTo>
                  <a:lnTo>
                    <a:pt x="50490" y="355069"/>
                  </a:lnTo>
                  <a:cubicBezTo>
                    <a:pt x="37099" y="355069"/>
                    <a:pt x="24257" y="349750"/>
                    <a:pt x="14788" y="340281"/>
                  </a:cubicBezTo>
                  <a:cubicBezTo>
                    <a:pt x="5319" y="330813"/>
                    <a:pt x="0" y="317970"/>
                    <a:pt x="0" y="304580"/>
                  </a:cubicBezTo>
                  <a:lnTo>
                    <a:pt x="0" y="50490"/>
                  </a:lnTo>
                  <a:cubicBezTo>
                    <a:pt x="0" y="37099"/>
                    <a:pt x="5319" y="24257"/>
                    <a:pt x="14788" y="14788"/>
                  </a:cubicBezTo>
                  <a:cubicBezTo>
                    <a:pt x="24257" y="5319"/>
                    <a:pt x="37099" y="0"/>
                    <a:pt x="50490" y="0"/>
                  </a:cubicBezTo>
                  <a:close/>
                </a:path>
              </a:pathLst>
            </a:custGeom>
            <a:solidFill>
              <a:srgbClr val="FFF5DF"/>
            </a:solidFill>
          </p:spPr>
        </p:sp>
        <p:sp>
          <p:nvSpPr>
            <p:cNvPr id="14" name="TextBox 14"/>
            <p:cNvSpPr txBox="1"/>
            <p:nvPr/>
          </p:nvSpPr>
          <p:spPr>
            <a:xfrm>
              <a:off x="0" y="-38100"/>
              <a:ext cx="2059630" cy="39316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428182" y="4898903"/>
            <a:ext cx="7966696" cy="4686742"/>
            <a:chOff x="0" y="0"/>
            <a:chExt cx="2098225" cy="1234368"/>
          </a:xfrm>
        </p:grpSpPr>
        <p:sp>
          <p:nvSpPr>
            <p:cNvPr id="16" name="Freeform 16"/>
            <p:cNvSpPr/>
            <p:nvPr/>
          </p:nvSpPr>
          <p:spPr>
            <a:xfrm>
              <a:off x="0" y="0"/>
              <a:ext cx="2098225" cy="1234368"/>
            </a:xfrm>
            <a:custGeom>
              <a:avLst/>
              <a:gdLst/>
              <a:ahLst/>
              <a:cxnLst/>
              <a:rect l="l" t="t" r="r" b="b"/>
              <a:pathLst>
                <a:path w="2098225" h="1234368">
                  <a:moveTo>
                    <a:pt x="49561" y="0"/>
                  </a:moveTo>
                  <a:lnTo>
                    <a:pt x="2048664" y="0"/>
                  </a:lnTo>
                  <a:cubicBezTo>
                    <a:pt x="2076035" y="0"/>
                    <a:pt x="2098225" y="22189"/>
                    <a:pt x="2098225" y="49561"/>
                  </a:cubicBezTo>
                  <a:lnTo>
                    <a:pt x="2098225" y="1184807"/>
                  </a:lnTo>
                  <a:cubicBezTo>
                    <a:pt x="2098225" y="1197952"/>
                    <a:pt x="2093003" y="1210558"/>
                    <a:pt x="2083708" y="1219852"/>
                  </a:cubicBezTo>
                  <a:cubicBezTo>
                    <a:pt x="2074414" y="1229147"/>
                    <a:pt x="2061808" y="1234368"/>
                    <a:pt x="2048664" y="1234368"/>
                  </a:cubicBezTo>
                  <a:lnTo>
                    <a:pt x="49561" y="1234368"/>
                  </a:lnTo>
                  <a:cubicBezTo>
                    <a:pt x="22189" y="1234368"/>
                    <a:pt x="0" y="1212179"/>
                    <a:pt x="0" y="1184807"/>
                  </a:cubicBezTo>
                  <a:lnTo>
                    <a:pt x="0" y="49561"/>
                  </a:lnTo>
                  <a:cubicBezTo>
                    <a:pt x="0" y="22189"/>
                    <a:pt x="22189" y="0"/>
                    <a:pt x="49561" y="0"/>
                  </a:cubicBezTo>
                  <a:close/>
                </a:path>
              </a:pathLst>
            </a:custGeom>
            <a:solidFill>
              <a:srgbClr val="FFF5DF"/>
            </a:solidFill>
          </p:spPr>
        </p:sp>
        <p:sp>
          <p:nvSpPr>
            <p:cNvPr id="17" name="TextBox 17"/>
            <p:cNvSpPr txBox="1"/>
            <p:nvPr/>
          </p:nvSpPr>
          <p:spPr>
            <a:xfrm>
              <a:off x="0" y="-38100"/>
              <a:ext cx="2098225" cy="1272468"/>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5994827" y="3014672"/>
            <a:ext cx="6804257" cy="854075"/>
          </a:xfrm>
          <a:prstGeom prst="rect">
            <a:avLst/>
          </a:prstGeom>
        </p:spPr>
        <p:txBody>
          <a:bodyPr lIns="0" tIns="0" rIns="0" bIns="0" rtlCol="0" anchor="t">
            <a:spAutoFit/>
          </a:bodyPr>
          <a:lstStyle/>
          <a:p>
            <a:pPr algn="ctr">
              <a:lnSpc>
                <a:spcPts val="6999"/>
              </a:lnSpc>
            </a:pPr>
            <a:r>
              <a:rPr lang="en-US" sz="4999" dirty="0" err="1">
                <a:solidFill>
                  <a:srgbClr val="723A36"/>
                </a:solidFill>
                <a:latin typeface="Roboto Condensed Bold"/>
              </a:rPr>
              <a:t>Cách</a:t>
            </a:r>
            <a:r>
              <a:rPr lang="en-US" sz="4999" dirty="0">
                <a:solidFill>
                  <a:srgbClr val="723A36"/>
                </a:solidFill>
                <a:latin typeface="Roboto Condensed Bold"/>
              </a:rPr>
              <a:t> </a:t>
            </a:r>
            <a:r>
              <a:rPr lang="en-US" sz="4999" dirty="0" err="1">
                <a:solidFill>
                  <a:srgbClr val="723A36"/>
                </a:solidFill>
                <a:latin typeface="Roboto Condensed Bold"/>
              </a:rPr>
              <a:t>triển</a:t>
            </a:r>
            <a:r>
              <a:rPr lang="en-US" sz="4999" dirty="0">
                <a:solidFill>
                  <a:srgbClr val="723A36"/>
                </a:solidFill>
                <a:latin typeface="Roboto Condensed Bold"/>
              </a:rPr>
              <a:t> </a:t>
            </a:r>
            <a:r>
              <a:rPr lang="en-US" sz="4999" dirty="0" err="1">
                <a:solidFill>
                  <a:srgbClr val="723A36"/>
                </a:solidFill>
                <a:latin typeface="Roboto Condensed Bold"/>
              </a:rPr>
              <a:t>khai</a:t>
            </a:r>
            <a:r>
              <a:rPr lang="en-US" sz="4999" dirty="0">
                <a:solidFill>
                  <a:srgbClr val="723A36"/>
                </a:solidFill>
                <a:latin typeface="Roboto Condensed Bold"/>
              </a:rPr>
              <a:t> </a:t>
            </a:r>
            <a:r>
              <a:rPr lang="en-US" sz="4999" dirty="0" err="1">
                <a:solidFill>
                  <a:srgbClr val="723A36"/>
                </a:solidFill>
                <a:latin typeface="Roboto Condensed Bold"/>
              </a:rPr>
              <a:t>thông</a:t>
            </a:r>
            <a:r>
              <a:rPr lang="en-US" sz="4999" dirty="0">
                <a:solidFill>
                  <a:srgbClr val="723A36"/>
                </a:solidFill>
                <a:latin typeface="Roboto Condensed Bold"/>
              </a:rPr>
              <a:t> tin</a:t>
            </a:r>
          </a:p>
        </p:txBody>
      </p:sp>
      <p:sp>
        <p:nvSpPr>
          <p:cNvPr id="19" name="TextBox 19"/>
          <p:cNvSpPr txBox="1"/>
          <p:nvPr/>
        </p:nvSpPr>
        <p:spPr>
          <a:xfrm>
            <a:off x="9173891" y="5261179"/>
            <a:ext cx="8410442" cy="4558030"/>
          </a:xfrm>
          <a:prstGeom prst="rect">
            <a:avLst/>
          </a:prstGeom>
        </p:spPr>
        <p:txBody>
          <a:bodyPr lIns="0" tIns="0" rIns="0" bIns="0" rtlCol="0" anchor="t">
            <a:spAutoFit/>
          </a:bodyPr>
          <a:lstStyle/>
          <a:p>
            <a:pPr algn="ctr">
              <a:lnSpc>
                <a:spcPts val="6019"/>
              </a:lnSpc>
            </a:pPr>
            <a:r>
              <a:rPr lang="en-US" sz="4299" dirty="0" err="1">
                <a:solidFill>
                  <a:srgbClr val="723A36"/>
                </a:solidFill>
                <a:latin typeface="Roboto Condensed Bold"/>
              </a:rPr>
              <a:t>Tư</a:t>
            </a:r>
            <a:r>
              <a:rPr lang="en-US" sz="4299" dirty="0">
                <a:solidFill>
                  <a:srgbClr val="723A36"/>
                </a:solidFill>
                <a:latin typeface="Roboto Condensed Bold"/>
              </a:rPr>
              <a:t>̀ </a:t>
            </a:r>
            <a:r>
              <a:rPr lang="en-US" sz="4299" dirty="0" err="1">
                <a:solidFill>
                  <a:srgbClr val="723A36"/>
                </a:solidFill>
                <a:latin typeface="Roboto Condensed Bold"/>
              </a:rPr>
              <a:t>thông</a:t>
            </a:r>
            <a:r>
              <a:rPr lang="en-US" sz="4299" dirty="0">
                <a:solidFill>
                  <a:srgbClr val="723A36"/>
                </a:solidFill>
                <a:latin typeface="Roboto Condensed Bold"/>
              </a:rPr>
              <a:t> tin </a:t>
            </a:r>
            <a:r>
              <a:rPr lang="en-US" sz="4299" dirty="0" err="1">
                <a:solidFill>
                  <a:srgbClr val="723A36"/>
                </a:solidFill>
                <a:latin typeface="Roboto Condensed Bold"/>
              </a:rPr>
              <a:t>khách</a:t>
            </a:r>
            <a:r>
              <a:rPr lang="en-US" sz="4299" dirty="0">
                <a:solidFill>
                  <a:srgbClr val="723A36"/>
                </a:solidFill>
                <a:latin typeface="Roboto Condensed Bold"/>
              </a:rPr>
              <a:t> </a:t>
            </a:r>
            <a:r>
              <a:rPr lang="en-US" sz="4299" dirty="0" err="1">
                <a:solidFill>
                  <a:srgbClr val="723A36"/>
                </a:solidFill>
                <a:latin typeface="Roboto Condensed Bold"/>
              </a:rPr>
              <a:t>quan</a:t>
            </a:r>
            <a:r>
              <a:rPr lang="en-US" sz="4299" dirty="0">
                <a:solidFill>
                  <a:srgbClr val="723A36"/>
                </a:solidFill>
                <a:latin typeface="Roboto Condensed"/>
              </a:rPr>
              <a:t> </a:t>
            </a:r>
            <a:r>
              <a:rPr lang="en-US" sz="4299" dirty="0" err="1">
                <a:solidFill>
                  <a:srgbClr val="723A36"/>
                </a:solidFill>
                <a:latin typeface="Roboto Condensed"/>
              </a:rPr>
              <a:t>vê</a:t>
            </a:r>
            <a:r>
              <a:rPr lang="en-US" sz="4299" dirty="0">
                <a:solidFill>
                  <a:srgbClr val="723A36"/>
                </a:solidFill>
                <a:latin typeface="Roboto Condensed"/>
              </a:rPr>
              <a:t>̀ </a:t>
            </a:r>
            <a:r>
              <a:rPr lang="en-US" sz="4299" dirty="0" err="1">
                <a:solidFill>
                  <a:srgbClr val="723A36"/>
                </a:solidFill>
                <a:latin typeface="Roboto Condensed"/>
              </a:rPr>
              <a:t>cuốn</a:t>
            </a:r>
            <a:r>
              <a:rPr lang="en-US" sz="4299" dirty="0">
                <a:solidFill>
                  <a:srgbClr val="723A36"/>
                </a:solidFill>
                <a:latin typeface="Roboto Condensed"/>
              </a:rPr>
              <a:t> </a:t>
            </a:r>
            <a:r>
              <a:rPr lang="en-US" sz="4299" dirty="0" err="1">
                <a:solidFill>
                  <a:srgbClr val="723A36"/>
                </a:solidFill>
                <a:latin typeface="Roboto Condensed"/>
              </a:rPr>
              <a:t>sách</a:t>
            </a:r>
            <a:r>
              <a:rPr lang="en-US" sz="4299" dirty="0">
                <a:solidFill>
                  <a:srgbClr val="723A36"/>
                </a:solidFill>
                <a:latin typeface="Roboto Condensed"/>
              </a:rPr>
              <a:t>, </a:t>
            </a:r>
            <a:r>
              <a:rPr lang="en-US" sz="4299" dirty="0" err="1">
                <a:solidFill>
                  <a:srgbClr val="723A36"/>
                </a:solidFill>
                <a:latin typeface="Roboto Condensed"/>
              </a:rPr>
              <a:t>bô</a:t>
            </a:r>
            <a:r>
              <a:rPr lang="en-US" sz="4299" dirty="0">
                <a:solidFill>
                  <a:srgbClr val="723A36"/>
                </a:solidFill>
                <a:latin typeface="Roboto Condensed"/>
              </a:rPr>
              <a:t>̣ </a:t>
            </a:r>
            <a:r>
              <a:rPr lang="en-US" sz="4299" dirty="0" err="1">
                <a:solidFill>
                  <a:srgbClr val="723A36"/>
                </a:solidFill>
                <a:latin typeface="Roboto Condensed"/>
              </a:rPr>
              <a:t>phim</a:t>
            </a:r>
            <a:r>
              <a:rPr lang="en-US" sz="4299" dirty="0">
                <a:solidFill>
                  <a:srgbClr val="723A36"/>
                </a:solidFill>
                <a:latin typeface="Roboto Condensed"/>
              </a:rPr>
              <a:t> </a:t>
            </a:r>
            <a:r>
              <a:rPr lang="en-US" sz="4299" dirty="0" err="1">
                <a:solidFill>
                  <a:srgbClr val="723A36"/>
                </a:solidFill>
                <a:latin typeface="Roboto Condensed Bold"/>
              </a:rPr>
              <a:t>đến</a:t>
            </a:r>
            <a:r>
              <a:rPr lang="en-US" sz="4299" dirty="0">
                <a:solidFill>
                  <a:srgbClr val="723A36"/>
                </a:solidFill>
                <a:latin typeface="Roboto Condensed Bold"/>
              </a:rPr>
              <a:t> </a:t>
            </a:r>
            <a:r>
              <a:rPr lang="en-US" sz="4299" dirty="0" err="1">
                <a:solidFill>
                  <a:srgbClr val="723A36"/>
                </a:solidFill>
                <a:latin typeface="Roboto Condensed Bold"/>
              </a:rPr>
              <a:t>những</a:t>
            </a:r>
            <a:r>
              <a:rPr lang="en-US" sz="4299" dirty="0">
                <a:solidFill>
                  <a:srgbClr val="723A36"/>
                </a:solidFill>
                <a:latin typeface="Roboto Condensed Bold"/>
              </a:rPr>
              <a:t> ý </a:t>
            </a:r>
            <a:r>
              <a:rPr lang="en-US" sz="4299" dirty="0" err="1">
                <a:solidFill>
                  <a:srgbClr val="723A36"/>
                </a:solidFill>
                <a:latin typeface="Roboto Condensed Bold"/>
              </a:rPr>
              <a:t>kiến</a:t>
            </a:r>
            <a:r>
              <a:rPr lang="en-US" sz="4299" dirty="0">
                <a:solidFill>
                  <a:srgbClr val="723A36"/>
                </a:solidFill>
                <a:latin typeface="Roboto Condensed Bold"/>
              </a:rPr>
              <a:t> </a:t>
            </a:r>
            <a:r>
              <a:rPr lang="en-US" sz="4299" dirty="0" err="1">
                <a:solidFill>
                  <a:srgbClr val="723A36"/>
                </a:solidFill>
                <a:latin typeface="Roboto Condensed Bold"/>
              </a:rPr>
              <a:t>chu</a:t>
            </a:r>
            <a:r>
              <a:rPr lang="en-US" sz="4299" dirty="0">
                <a:solidFill>
                  <a:srgbClr val="723A36"/>
                </a:solidFill>
                <a:latin typeface="Roboto Condensed Bold"/>
              </a:rPr>
              <a:t>̉ </a:t>
            </a:r>
            <a:r>
              <a:rPr lang="en-US" sz="4299" dirty="0" err="1">
                <a:solidFill>
                  <a:srgbClr val="723A36"/>
                </a:solidFill>
                <a:latin typeface="Roboto Condensed Bold"/>
              </a:rPr>
              <a:t>quan</a:t>
            </a:r>
            <a:r>
              <a:rPr lang="en-US" sz="4299" dirty="0">
                <a:solidFill>
                  <a:srgbClr val="723A36"/>
                </a:solidFill>
                <a:latin typeface="Roboto Condensed"/>
              </a:rPr>
              <a:t> </a:t>
            </a:r>
            <a:r>
              <a:rPr lang="en-US" sz="4299" dirty="0" err="1">
                <a:solidFill>
                  <a:srgbClr val="723A36"/>
                </a:solidFill>
                <a:latin typeface="Roboto Condensed"/>
              </a:rPr>
              <a:t>của</a:t>
            </a:r>
            <a:r>
              <a:rPr lang="en-US" sz="4299" dirty="0">
                <a:solidFill>
                  <a:srgbClr val="723A36"/>
                </a:solidFill>
                <a:latin typeface="Roboto Condensed"/>
              </a:rPr>
              <a:t> </a:t>
            </a:r>
            <a:r>
              <a:rPr lang="en-US" sz="4299" dirty="0" err="1">
                <a:solidFill>
                  <a:srgbClr val="723A36"/>
                </a:solidFill>
                <a:latin typeface="Roboto Condensed"/>
              </a:rPr>
              <a:t>người</a:t>
            </a:r>
            <a:r>
              <a:rPr lang="en-US" sz="4299" dirty="0">
                <a:solidFill>
                  <a:srgbClr val="723A36"/>
                </a:solidFill>
                <a:latin typeface="Roboto Condensed"/>
              </a:rPr>
              <a:t> </a:t>
            </a:r>
            <a:r>
              <a:rPr lang="en-US" sz="4299" dirty="0" err="1">
                <a:solidFill>
                  <a:srgbClr val="723A36"/>
                </a:solidFill>
                <a:latin typeface="Roboto Condensed"/>
              </a:rPr>
              <a:t>đọc</a:t>
            </a:r>
            <a:r>
              <a:rPr lang="en-US" sz="4299" dirty="0">
                <a:solidFill>
                  <a:srgbClr val="723A36"/>
                </a:solidFill>
                <a:latin typeface="Roboto Condensed"/>
              </a:rPr>
              <a:t>, </a:t>
            </a:r>
            <a:r>
              <a:rPr lang="en-US" sz="4299" dirty="0" err="1">
                <a:solidFill>
                  <a:srgbClr val="723A36"/>
                </a:solidFill>
                <a:latin typeface="Roboto Condensed"/>
              </a:rPr>
              <a:t>người</a:t>
            </a:r>
            <a:r>
              <a:rPr lang="en-US" sz="4299" dirty="0">
                <a:solidFill>
                  <a:srgbClr val="723A36"/>
                </a:solidFill>
                <a:latin typeface="Roboto Condensed"/>
              </a:rPr>
              <a:t> </a:t>
            </a:r>
            <a:r>
              <a:rPr lang="en-US" sz="4299" dirty="0" err="1">
                <a:solidFill>
                  <a:srgbClr val="723A36"/>
                </a:solidFill>
                <a:latin typeface="Roboto Condensed"/>
              </a:rPr>
              <a:t>xem</a:t>
            </a:r>
            <a:r>
              <a:rPr lang="en-US" sz="4299" dirty="0">
                <a:solidFill>
                  <a:srgbClr val="723A36"/>
                </a:solidFill>
                <a:latin typeface="Roboto Condensed"/>
              </a:rPr>
              <a:t> </a:t>
            </a:r>
            <a:r>
              <a:rPr lang="en-US" sz="4299" dirty="0" err="1">
                <a:solidFill>
                  <a:srgbClr val="723A36"/>
                </a:solidFill>
                <a:latin typeface="Roboto Condensed"/>
              </a:rPr>
              <a:t>hoặc</a:t>
            </a:r>
            <a:r>
              <a:rPr lang="en-US" sz="4299" dirty="0">
                <a:solidFill>
                  <a:srgbClr val="723A36"/>
                </a:solidFill>
                <a:latin typeface="Roboto Condensed"/>
              </a:rPr>
              <a:t> </a:t>
            </a:r>
            <a:r>
              <a:rPr lang="en-US" sz="4299" dirty="0" err="1">
                <a:solidFill>
                  <a:srgbClr val="723A36"/>
                </a:solidFill>
                <a:latin typeface="Roboto Condensed"/>
              </a:rPr>
              <a:t>người</a:t>
            </a:r>
            <a:r>
              <a:rPr lang="en-US" sz="4299" dirty="0">
                <a:solidFill>
                  <a:srgbClr val="723A36"/>
                </a:solidFill>
                <a:latin typeface="Roboto Condensed"/>
              </a:rPr>
              <a:t> </a:t>
            </a:r>
            <a:r>
              <a:rPr lang="en-US" sz="4299" dirty="0" err="1">
                <a:solidFill>
                  <a:srgbClr val="723A36"/>
                </a:solidFill>
                <a:latin typeface="Roboto Condensed"/>
              </a:rPr>
              <a:t>giới</a:t>
            </a:r>
            <a:r>
              <a:rPr lang="en-US" sz="4299" dirty="0">
                <a:solidFill>
                  <a:srgbClr val="723A36"/>
                </a:solidFill>
                <a:latin typeface="Roboto Condensed"/>
              </a:rPr>
              <a:t> </a:t>
            </a:r>
            <a:r>
              <a:rPr lang="en-US" sz="4299" dirty="0" err="1">
                <a:solidFill>
                  <a:srgbClr val="723A36"/>
                </a:solidFill>
                <a:latin typeface="Roboto Condensed"/>
              </a:rPr>
              <a:t>thiệu</a:t>
            </a:r>
            <a:r>
              <a:rPr lang="en-US" sz="4299" dirty="0">
                <a:solidFill>
                  <a:srgbClr val="723A36"/>
                </a:solidFill>
                <a:latin typeface="Roboto Condensed"/>
              </a:rPr>
              <a:t> </a:t>
            </a:r>
            <a:r>
              <a:rPr lang="en-US" sz="4299" dirty="0" err="1">
                <a:solidFill>
                  <a:srgbClr val="723A36"/>
                </a:solidFill>
                <a:latin typeface="Roboto Condensed"/>
              </a:rPr>
              <a:t>vê</a:t>
            </a:r>
            <a:r>
              <a:rPr lang="en-US" sz="4299" dirty="0">
                <a:solidFill>
                  <a:srgbClr val="723A36"/>
                </a:solidFill>
                <a:latin typeface="Roboto Condensed"/>
              </a:rPr>
              <a:t>̀ </a:t>
            </a:r>
            <a:r>
              <a:rPr lang="en-US" sz="4299" dirty="0" err="1">
                <a:solidFill>
                  <a:srgbClr val="723A36"/>
                </a:solidFill>
                <a:latin typeface="Roboto Condensed"/>
              </a:rPr>
              <a:t>gia</a:t>
            </a:r>
            <a:r>
              <a:rPr lang="en-US" sz="4299" dirty="0">
                <a:solidFill>
                  <a:srgbClr val="723A36"/>
                </a:solidFill>
                <a:latin typeface="Roboto Condensed"/>
              </a:rPr>
              <a:t>́ trị </a:t>
            </a:r>
            <a:r>
              <a:rPr lang="en-US" sz="4299" dirty="0" err="1">
                <a:solidFill>
                  <a:srgbClr val="723A36"/>
                </a:solidFill>
                <a:latin typeface="Roboto Condensed"/>
              </a:rPr>
              <a:t>nội</a:t>
            </a:r>
            <a:r>
              <a:rPr lang="en-US" sz="4299" dirty="0">
                <a:solidFill>
                  <a:srgbClr val="723A36"/>
                </a:solidFill>
                <a:latin typeface="Roboto Condensed"/>
              </a:rPr>
              <a:t> dung, </a:t>
            </a:r>
            <a:r>
              <a:rPr lang="en-US" sz="4299" dirty="0" err="1">
                <a:solidFill>
                  <a:srgbClr val="723A36"/>
                </a:solidFill>
                <a:latin typeface="Roboto Condensed"/>
              </a:rPr>
              <a:t>nghê</a:t>
            </a:r>
            <a:r>
              <a:rPr lang="en-US" sz="4299" dirty="0">
                <a:solidFill>
                  <a:srgbClr val="723A36"/>
                </a:solidFill>
                <a:latin typeface="Roboto Condensed"/>
              </a:rPr>
              <a:t>̣ </a:t>
            </a:r>
            <a:r>
              <a:rPr lang="en-US" sz="4299" dirty="0" err="1">
                <a:solidFill>
                  <a:srgbClr val="723A36"/>
                </a:solidFill>
                <a:latin typeface="Roboto Condensed"/>
              </a:rPr>
              <a:t>thuật</a:t>
            </a:r>
            <a:r>
              <a:rPr lang="en-US" sz="4299" dirty="0">
                <a:solidFill>
                  <a:srgbClr val="723A36"/>
                </a:solidFill>
                <a:latin typeface="Roboto Condensed"/>
              </a:rPr>
              <a:t>, ý </a:t>
            </a:r>
            <a:r>
              <a:rPr lang="en-US" sz="4299" dirty="0" err="1">
                <a:solidFill>
                  <a:srgbClr val="723A36"/>
                </a:solidFill>
                <a:latin typeface="Roboto Condensed"/>
              </a:rPr>
              <a:t>nghĩa</a:t>
            </a:r>
            <a:r>
              <a:rPr lang="en-US" sz="4299" dirty="0">
                <a:solidFill>
                  <a:srgbClr val="723A36"/>
                </a:solidFill>
                <a:latin typeface="Roboto Condensed"/>
              </a:rPr>
              <a:t> </a:t>
            </a:r>
            <a:r>
              <a:rPr lang="en-US" sz="4299" dirty="0" err="1">
                <a:solidFill>
                  <a:srgbClr val="723A36"/>
                </a:solidFill>
                <a:latin typeface="Roboto Condensed"/>
              </a:rPr>
              <a:t>của</a:t>
            </a:r>
            <a:r>
              <a:rPr lang="en-US" sz="4299" dirty="0">
                <a:solidFill>
                  <a:srgbClr val="723A36"/>
                </a:solidFill>
                <a:latin typeface="Roboto Condensed"/>
              </a:rPr>
              <a:t> </a:t>
            </a:r>
            <a:r>
              <a:rPr lang="en-US" sz="4299" dirty="0" err="1">
                <a:solidFill>
                  <a:srgbClr val="723A36"/>
                </a:solidFill>
                <a:latin typeface="Roboto Condensed"/>
              </a:rPr>
              <a:t>cuốn</a:t>
            </a:r>
            <a:r>
              <a:rPr lang="en-US" sz="4299" dirty="0">
                <a:solidFill>
                  <a:srgbClr val="723A36"/>
                </a:solidFill>
                <a:latin typeface="Roboto Condensed"/>
              </a:rPr>
              <a:t> </a:t>
            </a:r>
            <a:r>
              <a:rPr lang="en-US" sz="4299" dirty="0" err="1">
                <a:solidFill>
                  <a:srgbClr val="723A36"/>
                </a:solidFill>
                <a:latin typeface="Roboto Condensed"/>
              </a:rPr>
              <a:t>sách</a:t>
            </a:r>
            <a:r>
              <a:rPr lang="en-US" sz="4299" dirty="0">
                <a:solidFill>
                  <a:srgbClr val="723A36"/>
                </a:solidFill>
                <a:latin typeface="Roboto Condensed"/>
              </a:rPr>
              <a:t>/</a:t>
            </a:r>
            <a:r>
              <a:rPr lang="en-US" sz="4299" dirty="0" err="1">
                <a:solidFill>
                  <a:srgbClr val="723A36"/>
                </a:solidFill>
                <a:latin typeface="Roboto Condensed"/>
              </a:rPr>
              <a:t>bô</a:t>
            </a:r>
            <a:r>
              <a:rPr lang="en-US" sz="4299" dirty="0">
                <a:solidFill>
                  <a:srgbClr val="723A36"/>
                </a:solidFill>
                <a:latin typeface="Roboto Condensed"/>
              </a:rPr>
              <a:t>̣ </a:t>
            </a:r>
            <a:r>
              <a:rPr lang="en-US" sz="4299" dirty="0" err="1">
                <a:solidFill>
                  <a:srgbClr val="723A36"/>
                </a:solidFill>
                <a:latin typeface="Roboto Condensed"/>
              </a:rPr>
              <a:t>phim</a:t>
            </a:r>
            <a:r>
              <a:rPr lang="en-US" sz="4299" dirty="0">
                <a:solidFill>
                  <a:srgbClr val="723A36"/>
                </a:solidFill>
                <a:latin typeface="Roboto Condensed"/>
              </a:rPr>
              <a:t>.</a:t>
            </a:r>
          </a:p>
          <a:p>
            <a:pPr algn="ctr">
              <a:lnSpc>
                <a:spcPts val="6019"/>
              </a:lnSpc>
            </a:pPr>
            <a:endParaRPr lang="en-US" sz="4299" dirty="0">
              <a:solidFill>
                <a:srgbClr val="723A36"/>
              </a:solidFill>
              <a:latin typeface="Roboto Condensed"/>
            </a:endParaRPr>
          </a:p>
        </p:txBody>
      </p:sp>
      <p:sp>
        <p:nvSpPr>
          <p:cNvPr id="20" name="TextBox 20"/>
          <p:cNvSpPr txBox="1"/>
          <p:nvPr/>
        </p:nvSpPr>
        <p:spPr>
          <a:xfrm>
            <a:off x="784005" y="5462270"/>
            <a:ext cx="7255050" cy="3796030"/>
          </a:xfrm>
          <a:prstGeom prst="rect">
            <a:avLst/>
          </a:prstGeom>
        </p:spPr>
        <p:txBody>
          <a:bodyPr lIns="0" tIns="0" rIns="0" bIns="0" rtlCol="0" anchor="t">
            <a:spAutoFit/>
          </a:bodyPr>
          <a:lstStyle/>
          <a:p>
            <a:pPr algn="ctr">
              <a:lnSpc>
                <a:spcPts val="6019"/>
              </a:lnSpc>
            </a:pPr>
            <a:r>
              <a:rPr lang="en-US" sz="4299" dirty="0" err="1">
                <a:solidFill>
                  <a:srgbClr val="723A36"/>
                </a:solidFill>
                <a:latin typeface="Roboto Condensed Bold"/>
              </a:rPr>
              <a:t>Tư</a:t>
            </a:r>
            <a:r>
              <a:rPr lang="en-US" sz="4299" dirty="0">
                <a:solidFill>
                  <a:srgbClr val="723A36"/>
                </a:solidFill>
                <a:latin typeface="Roboto Condensed Bold"/>
              </a:rPr>
              <a:t>̀ </a:t>
            </a:r>
            <a:r>
              <a:rPr lang="en-US" sz="4299" dirty="0" err="1">
                <a:solidFill>
                  <a:srgbClr val="723A36"/>
                </a:solidFill>
                <a:latin typeface="Roboto Condensed Bold"/>
              </a:rPr>
              <a:t>thông</a:t>
            </a:r>
            <a:r>
              <a:rPr lang="en-US" sz="4299" dirty="0">
                <a:solidFill>
                  <a:srgbClr val="723A36"/>
                </a:solidFill>
                <a:latin typeface="Roboto Condensed Bold"/>
              </a:rPr>
              <a:t> tin </a:t>
            </a:r>
            <a:r>
              <a:rPr lang="en-US" sz="4299" dirty="0" err="1">
                <a:solidFill>
                  <a:srgbClr val="723A36"/>
                </a:solidFill>
                <a:latin typeface="Roboto Condensed Bold"/>
              </a:rPr>
              <a:t>khái</a:t>
            </a:r>
            <a:r>
              <a:rPr lang="en-US" sz="4299" dirty="0">
                <a:solidFill>
                  <a:srgbClr val="723A36"/>
                </a:solidFill>
                <a:latin typeface="Roboto Condensed Bold"/>
              </a:rPr>
              <a:t> </a:t>
            </a:r>
            <a:r>
              <a:rPr lang="en-US" sz="4299" dirty="0" err="1">
                <a:solidFill>
                  <a:srgbClr val="723A36"/>
                </a:solidFill>
                <a:latin typeface="Roboto Condensed Bold"/>
              </a:rPr>
              <a:t>quát</a:t>
            </a:r>
            <a:r>
              <a:rPr lang="en-US" sz="4299" dirty="0">
                <a:solidFill>
                  <a:srgbClr val="723A36"/>
                </a:solidFill>
                <a:latin typeface="Roboto Condensed"/>
              </a:rPr>
              <a:t> </a:t>
            </a:r>
            <a:r>
              <a:rPr lang="en-US" sz="4299" dirty="0" err="1">
                <a:solidFill>
                  <a:srgbClr val="723A36"/>
                </a:solidFill>
                <a:latin typeface="Roboto Condensed"/>
              </a:rPr>
              <a:t>vê</a:t>
            </a:r>
            <a:r>
              <a:rPr lang="en-US" sz="4299" dirty="0">
                <a:solidFill>
                  <a:srgbClr val="723A36"/>
                </a:solidFill>
                <a:latin typeface="Roboto Condensed"/>
              </a:rPr>
              <a:t>̀ </a:t>
            </a:r>
            <a:r>
              <a:rPr lang="en-US" sz="4299" dirty="0" err="1">
                <a:solidFill>
                  <a:srgbClr val="723A36"/>
                </a:solidFill>
                <a:latin typeface="Roboto Condensed"/>
              </a:rPr>
              <a:t>tác</a:t>
            </a:r>
            <a:r>
              <a:rPr lang="en-US" sz="4299" dirty="0">
                <a:solidFill>
                  <a:srgbClr val="723A36"/>
                </a:solidFill>
                <a:latin typeface="Roboto Condensed"/>
              </a:rPr>
              <a:t> </a:t>
            </a:r>
            <a:r>
              <a:rPr lang="en-US" sz="4299" dirty="0" err="1">
                <a:solidFill>
                  <a:srgbClr val="723A36"/>
                </a:solidFill>
                <a:latin typeface="Roboto Condensed"/>
              </a:rPr>
              <a:t>gia</a:t>
            </a:r>
            <a:r>
              <a:rPr lang="en-US" sz="4299" dirty="0">
                <a:solidFill>
                  <a:srgbClr val="723A36"/>
                </a:solidFill>
                <a:latin typeface="Roboto Condensed"/>
              </a:rPr>
              <a:t>̉, </a:t>
            </a:r>
            <a:r>
              <a:rPr lang="en-US" sz="4299" dirty="0" err="1">
                <a:solidFill>
                  <a:srgbClr val="723A36"/>
                </a:solidFill>
                <a:latin typeface="Roboto Condensed"/>
              </a:rPr>
              <a:t>tác</a:t>
            </a:r>
            <a:r>
              <a:rPr lang="en-US" sz="4299" dirty="0">
                <a:solidFill>
                  <a:srgbClr val="723A36"/>
                </a:solidFill>
                <a:latin typeface="Roboto Condensed"/>
              </a:rPr>
              <a:t> </a:t>
            </a:r>
            <a:r>
              <a:rPr lang="en-US" sz="4299" dirty="0" err="1">
                <a:solidFill>
                  <a:srgbClr val="723A36"/>
                </a:solidFill>
                <a:latin typeface="Roboto Condensed"/>
              </a:rPr>
              <a:t>phẩm</a:t>
            </a:r>
            <a:r>
              <a:rPr lang="en-US" sz="4299" dirty="0">
                <a:solidFill>
                  <a:srgbClr val="723A36"/>
                </a:solidFill>
                <a:latin typeface="Roboto Condensed"/>
              </a:rPr>
              <a:t> </a:t>
            </a:r>
            <a:r>
              <a:rPr lang="en-US" sz="4299" dirty="0" err="1">
                <a:solidFill>
                  <a:srgbClr val="723A36"/>
                </a:solidFill>
                <a:latin typeface="Roboto Condensed Bold"/>
              </a:rPr>
              <a:t>đến</a:t>
            </a:r>
            <a:r>
              <a:rPr lang="en-US" sz="4299" dirty="0">
                <a:solidFill>
                  <a:srgbClr val="723A36"/>
                </a:solidFill>
                <a:latin typeface="Roboto Condensed Bold"/>
              </a:rPr>
              <a:t> </a:t>
            </a:r>
            <a:r>
              <a:rPr lang="en-US" sz="4299" dirty="0" err="1">
                <a:solidFill>
                  <a:srgbClr val="723A36"/>
                </a:solidFill>
                <a:latin typeface="Roboto Condensed Bold"/>
              </a:rPr>
              <a:t>thông</a:t>
            </a:r>
            <a:r>
              <a:rPr lang="en-US" sz="4299" dirty="0">
                <a:solidFill>
                  <a:srgbClr val="723A36"/>
                </a:solidFill>
                <a:latin typeface="Roboto Condensed Bold"/>
              </a:rPr>
              <a:t> tin cụ </a:t>
            </a:r>
            <a:r>
              <a:rPr lang="en-US" sz="4299" dirty="0" err="1">
                <a:solidFill>
                  <a:srgbClr val="723A36"/>
                </a:solidFill>
                <a:latin typeface="Roboto Condensed Bold"/>
              </a:rPr>
              <a:t>thê</a:t>
            </a:r>
            <a:r>
              <a:rPr lang="en-US" sz="4299" dirty="0">
                <a:solidFill>
                  <a:srgbClr val="723A36"/>
                </a:solidFill>
                <a:latin typeface="Roboto Condensed Bold"/>
              </a:rPr>
              <a:t>̉</a:t>
            </a:r>
            <a:r>
              <a:rPr lang="en-US" sz="4299" dirty="0">
                <a:solidFill>
                  <a:srgbClr val="723A36"/>
                </a:solidFill>
                <a:latin typeface="Roboto Condensed"/>
              </a:rPr>
              <a:t> </a:t>
            </a:r>
            <a:r>
              <a:rPr lang="en-US" sz="4299" dirty="0" err="1">
                <a:solidFill>
                  <a:srgbClr val="723A36"/>
                </a:solidFill>
                <a:latin typeface="Roboto Condensed"/>
              </a:rPr>
              <a:t>vê</a:t>
            </a:r>
            <a:r>
              <a:rPr lang="en-US" sz="4299" dirty="0">
                <a:solidFill>
                  <a:srgbClr val="723A36"/>
                </a:solidFill>
                <a:latin typeface="Roboto Condensed"/>
              </a:rPr>
              <a:t>̀ </a:t>
            </a:r>
            <a:r>
              <a:rPr lang="en-US" sz="4299" dirty="0" err="1">
                <a:solidFill>
                  <a:srgbClr val="723A36"/>
                </a:solidFill>
                <a:latin typeface="Roboto Condensed"/>
              </a:rPr>
              <a:t>nội</a:t>
            </a:r>
            <a:r>
              <a:rPr lang="en-US" sz="4299" dirty="0">
                <a:solidFill>
                  <a:srgbClr val="723A36"/>
                </a:solidFill>
                <a:latin typeface="Roboto Condensed"/>
              </a:rPr>
              <a:t> dung, </a:t>
            </a:r>
            <a:r>
              <a:rPr lang="en-US" sz="4299" dirty="0" err="1">
                <a:solidFill>
                  <a:srgbClr val="723A36"/>
                </a:solidFill>
                <a:latin typeface="Roboto Condensed"/>
              </a:rPr>
              <a:t>hình</a:t>
            </a:r>
            <a:r>
              <a:rPr lang="en-US" sz="4299" dirty="0">
                <a:solidFill>
                  <a:srgbClr val="723A36"/>
                </a:solidFill>
                <a:latin typeface="Roboto Condensed"/>
              </a:rPr>
              <a:t> </a:t>
            </a:r>
            <a:r>
              <a:rPr lang="en-US" sz="4299" dirty="0" err="1">
                <a:solidFill>
                  <a:srgbClr val="723A36"/>
                </a:solidFill>
                <a:latin typeface="Roboto Condensed"/>
              </a:rPr>
              <a:t>thức</a:t>
            </a:r>
            <a:r>
              <a:rPr lang="en-US" sz="4299" dirty="0">
                <a:solidFill>
                  <a:srgbClr val="723A36"/>
                </a:solidFill>
                <a:latin typeface="Roboto Condensed"/>
              </a:rPr>
              <a:t> </a:t>
            </a:r>
            <a:r>
              <a:rPr lang="en-US" sz="4299" dirty="0" err="1">
                <a:solidFill>
                  <a:srgbClr val="723A36"/>
                </a:solidFill>
                <a:latin typeface="Roboto Condensed"/>
              </a:rPr>
              <a:t>của</a:t>
            </a:r>
            <a:r>
              <a:rPr lang="en-US" sz="4299" dirty="0">
                <a:solidFill>
                  <a:srgbClr val="723A36"/>
                </a:solidFill>
                <a:latin typeface="Roboto Condensed"/>
              </a:rPr>
              <a:t> </a:t>
            </a:r>
            <a:r>
              <a:rPr lang="en-US" sz="4299" dirty="0" err="1">
                <a:solidFill>
                  <a:srgbClr val="723A36"/>
                </a:solidFill>
                <a:latin typeface="Roboto Condensed"/>
              </a:rPr>
              <a:t>cuốn</a:t>
            </a:r>
            <a:r>
              <a:rPr lang="en-US" sz="4299" dirty="0">
                <a:solidFill>
                  <a:srgbClr val="723A36"/>
                </a:solidFill>
                <a:latin typeface="Roboto Condensed"/>
              </a:rPr>
              <a:t> </a:t>
            </a:r>
            <a:r>
              <a:rPr lang="en-US" sz="4299" dirty="0" err="1">
                <a:solidFill>
                  <a:srgbClr val="723A36"/>
                </a:solidFill>
                <a:latin typeface="Roboto Condensed"/>
              </a:rPr>
              <a:t>sách</a:t>
            </a:r>
            <a:r>
              <a:rPr lang="en-US" sz="4299" dirty="0">
                <a:solidFill>
                  <a:srgbClr val="723A36"/>
                </a:solidFill>
                <a:latin typeface="Roboto Condensed"/>
              </a:rPr>
              <a:t>, </a:t>
            </a:r>
            <a:r>
              <a:rPr lang="en-US" sz="4299" dirty="0" err="1">
                <a:solidFill>
                  <a:srgbClr val="723A36"/>
                </a:solidFill>
                <a:latin typeface="Roboto Condensed"/>
              </a:rPr>
              <a:t>bô</a:t>
            </a:r>
            <a:r>
              <a:rPr lang="en-US" sz="4299" dirty="0">
                <a:solidFill>
                  <a:srgbClr val="723A36"/>
                </a:solidFill>
                <a:latin typeface="Roboto Condensed"/>
              </a:rPr>
              <a:t>̣ </a:t>
            </a:r>
            <a:r>
              <a:rPr lang="en-US" sz="4299" dirty="0" err="1">
                <a:solidFill>
                  <a:srgbClr val="723A36"/>
                </a:solidFill>
                <a:latin typeface="Roboto Condensed"/>
              </a:rPr>
              <a:t>phim</a:t>
            </a:r>
            <a:r>
              <a:rPr lang="en-US" sz="4299" dirty="0">
                <a:solidFill>
                  <a:srgbClr val="723A36"/>
                </a:solidFill>
                <a:latin typeface="Roboto Condensed"/>
              </a:rPr>
              <a:t>.</a:t>
            </a:r>
          </a:p>
          <a:p>
            <a:pPr algn="ctr">
              <a:lnSpc>
                <a:spcPts val="6019"/>
              </a:lnSpc>
            </a:pPr>
            <a:endParaRPr lang="en-US" sz="4299" dirty="0">
              <a:solidFill>
                <a:srgbClr val="723A36"/>
              </a:solidFill>
              <a:latin typeface="Roboto Condensed"/>
            </a:endParaRPr>
          </a:p>
        </p:txBody>
      </p:sp>
      <p:grpSp>
        <p:nvGrpSpPr>
          <p:cNvPr id="21" name="Group 21"/>
          <p:cNvGrpSpPr/>
          <p:nvPr/>
        </p:nvGrpSpPr>
        <p:grpSpPr>
          <a:xfrm>
            <a:off x="3954004" y="4441377"/>
            <a:ext cx="915052" cy="915052"/>
            <a:chOff x="0" y="0"/>
            <a:chExt cx="1220069" cy="1220069"/>
          </a:xfrm>
        </p:grpSpPr>
        <p:grpSp>
          <p:nvGrpSpPr>
            <p:cNvPr id="22" name="Group 22"/>
            <p:cNvGrpSpPr/>
            <p:nvPr/>
          </p:nvGrpSpPr>
          <p:grpSpPr>
            <a:xfrm>
              <a:off x="0" y="0"/>
              <a:ext cx="1220069" cy="122006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25" name="TextBox 25"/>
            <p:cNvSpPr txBox="1"/>
            <p:nvPr/>
          </p:nvSpPr>
          <p:spPr>
            <a:xfrm>
              <a:off x="311188" y="66675"/>
              <a:ext cx="597694" cy="1060755"/>
            </a:xfrm>
            <a:prstGeom prst="rect">
              <a:avLst/>
            </a:prstGeom>
          </p:spPr>
          <p:txBody>
            <a:bodyPr lIns="0" tIns="0" rIns="0" bIns="0" rtlCol="0" anchor="t">
              <a:spAutoFit/>
            </a:bodyPr>
            <a:lstStyle/>
            <a:p>
              <a:pPr algn="ctr">
                <a:lnSpc>
                  <a:spcPts val="5961"/>
                </a:lnSpc>
              </a:pPr>
              <a:r>
                <a:rPr lang="en-US" sz="5571">
                  <a:solidFill>
                    <a:srgbClr val="F4C366"/>
                  </a:solidFill>
                  <a:latin typeface="Boulder"/>
                </a:rPr>
                <a:t>1</a:t>
              </a:r>
            </a:p>
          </p:txBody>
        </p:sp>
      </p:grpSp>
      <p:grpSp>
        <p:nvGrpSpPr>
          <p:cNvPr id="26" name="Group 26"/>
          <p:cNvGrpSpPr/>
          <p:nvPr/>
        </p:nvGrpSpPr>
        <p:grpSpPr>
          <a:xfrm>
            <a:off x="13033546" y="4441377"/>
            <a:ext cx="915052" cy="915052"/>
            <a:chOff x="0" y="0"/>
            <a:chExt cx="1220069" cy="1220069"/>
          </a:xfrm>
        </p:grpSpPr>
        <p:grpSp>
          <p:nvGrpSpPr>
            <p:cNvPr id="27" name="Group 27"/>
            <p:cNvGrpSpPr/>
            <p:nvPr/>
          </p:nvGrpSpPr>
          <p:grpSpPr>
            <a:xfrm>
              <a:off x="0" y="0"/>
              <a:ext cx="1220069" cy="122006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30" name="TextBox 30"/>
            <p:cNvSpPr txBox="1"/>
            <p:nvPr/>
          </p:nvSpPr>
          <p:spPr>
            <a:xfrm>
              <a:off x="279678" y="66675"/>
              <a:ext cx="660714" cy="1060755"/>
            </a:xfrm>
            <a:prstGeom prst="rect">
              <a:avLst/>
            </a:prstGeom>
          </p:spPr>
          <p:txBody>
            <a:bodyPr lIns="0" tIns="0" rIns="0" bIns="0" rtlCol="0" anchor="t">
              <a:spAutoFit/>
            </a:bodyPr>
            <a:lstStyle/>
            <a:p>
              <a:pPr algn="ctr">
                <a:lnSpc>
                  <a:spcPts val="5961"/>
                </a:lnSpc>
              </a:pPr>
              <a:r>
                <a:rPr lang="en-US" sz="5571">
                  <a:solidFill>
                    <a:srgbClr val="F4C366"/>
                  </a:solidFill>
                  <a:latin typeface="Boulder"/>
                </a:rPr>
                <a:t>2</a:t>
              </a:r>
            </a:p>
          </p:txBody>
        </p:sp>
      </p:grpSp>
      <p:sp>
        <p:nvSpPr>
          <p:cNvPr id="31" name="TextBox 31"/>
          <p:cNvSpPr txBox="1"/>
          <p:nvPr/>
        </p:nvSpPr>
        <p:spPr>
          <a:xfrm>
            <a:off x="2583895" y="359102"/>
            <a:ext cx="14095044" cy="2750820"/>
          </a:xfrm>
          <a:prstGeom prst="rect">
            <a:avLst/>
          </a:prstGeom>
        </p:spPr>
        <p:txBody>
          <a:bodyPr lIns="0" tIns="0" rIns="0" bIns="0" rtlCol="0" anchor="t">
            <a:spAutoFit/>
          </a:bodyPr>
          <a:lstStyle/>
          <a:p>
            <a:pPr algn="ctr">
              <a:lnSpc>
                <a:spcPts val="7279"/>
              </a:lnSpc>
            </a:pPr>
            <a:r>
              <a:rPr lang="en-US" sz="5199">
                <a:solidFill>
                  <a:srgbClr val="F4C366"/>
                </a:solidFill>
                <a:latin typeface="DejaVu Serif Bold"/>
              </a:rPr>
              <a:t>2. Đặc điểm của văn bản giới thiệu một cuốn sách hoặc bộ phim</a:t>
            </a:r>
          </a:p>
          <a:p>
            <a:pPr algn="ctr">
              <a:lnSpc>
                <a:spcPts val="7279"/>
              </a:lnSpc>
            </a:pPr>
            <a:endParaRPr lang="en-US" sz="5199">
              <a:solidFill>
                <a:srgbClr val="F4C366"/>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8898725" y="5601026"/>
            <a:ext cx="8904543" cy="3133435"/>
            <a:chOff x="0" y="0"/>
            <a:chExt cx="2345229" cy="825267"/>
          </a:xfrm>
        </p:grpSpPr>
        <p:sp>
          <p:nvSpPr>
            <p:cNvPr id="10" name="Freeform 10"/>
            <p:cNvSpPr/>
            <p:nvPr/>
          </p:nvSpPr>
          <p:spPr>
            <a:xfrm>
              <a:off x="0" y="0"/>
              <a:ext cx="2345229" cy="825267"/>
            </a:xfrm>
            <a:custGeom>
              <a:avLst/>
              <a:gdLst/>
              <a:ahLst/>
              <a:cxnLst/>
              <a:rect l="l" t="t" r="r" b="b"/>
              <a:pathLst>
                <a:path w="2345229" h="825267">
                  <a:moveTo>
                    <a:pt x="44341" y="0"/>
                  </a:moveTo>
                  <a:lnTo>
                    <a:pt x="2300888" y="0"/>
                  </a:lnTo>
                  <a:cubicBezTo>
                    <a:pt x="2312648" y="0"/>
                    <a:pt x="2323927" y="4672"/>
                    <a:pt x="2332242" y="12987"/>
                  </a:cubicBezTo>
                  <a:cubicBezTo>
                    <a:pt x="2340558" y="21303"/>
                    <a:pt x="2345229" y="32581"/>
                    <a:pt x="2345229" y="44341"/>
                  </a:cubicBezTo>
                  <a:lnTo>
                    <a:pt x="2345229" y="780926"/>
                  </a:lnTo>
                  <a:cubicBezTo>
                    <a:pt x="2345229" y="805415"/>
                    <a:pt x="2325377" y="825267"/>
                    <a:pt x="2300888" y="825267"/>
                  </a:cubicBezTo>
                  <a:lnTo>
                    <a:pt x="44341" y="825267"/>
                  </a:lnTo>
                  <a:cubicBezTo>
                    <a:pt x="19852" y="825267"/>
                    <a:pt x="0" y="805415"/>
                    <a:pt x="0" y="780926"/>
                  </a:cubicBezTo>
                  <a:lnTo>
                    <a:pt x="0" y="44341"/>
                  </a:lnTo>
                  <a:cubicBezTo>
                    <a:pt x="0" y="19852"/>
                    <a:pt x="19852" y="0"/>
                    <a:pt x="44341" y="0"/>
                  </a:cubicBezTo>
                  <a:close/>
                </a:path>
              </a:pathLst>
            </a:custGeom>
            <a:solidFill>
              <a:srgbClr val="FFF5DF"/>
            </a:solidFill>
          </p:spPr>
        </p:sp>
        <p:sp>
          <p:nvSpPr>
            <p:cNvPr id="11" name="TextBox 11"/>
            <p:cNvSpPr txBox="1"/>
            <p:nvPr/>
          </p:nvSpPr>
          <p:spPr>
            <a:xfrm>
              <a:off x="0" y="-38100"/>
              <a:ext cx="2345229" cy="86336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2794669" y="3109922"/>
            <a:ext cx="13439035" cy="1348154"/>
            <a:chOff x="0" y="0"/>
            <a:chExt cx="3539499" cy="355069"/>
          </a:xfrm>
        </p:grpSpPr>
        <p:sp>
          <p:nvSpPr>
            <p:cNvPr id="13" name="Freeform 13"/>
            <p:cNvSpPr/>
            <p:nvPr/>
          </p:nvSpPr>
          <p:spPr>
            <a:xfrm>
              <a:off x="0" y="0"/>
              <a:ext cx="3539499" cy="355069"/>
            </a:xfrm>
            <a:custGeom>
              <a:avLst/>
              <a:gdLst/>
              <a:ahLst/>
              <a:cxnLst/>
              <a:rect l="l" t="t" r="r" b="b"/>
              <a:pathLst>
                <a:path w="3539499" h="355069">
                  <a:moveTo>
                    <a:pt x="29380" y="0"/>
                  </a:moveTo>
                  <a:lnTo>
                    <a:pt x="3510119" y="0"/>
                  </a:lnTo>
                  <a:cubicBezTo>
                    <a:pt x="3517911" y="0"/>
                    <a:pt x="3525384" y="3095"/>
                    <a:pt x="3530894" y="8605"/>
                  </a:cubicBezTo>
                  <a:cubicBezTo>
                    <a:pt x="3536404" y="14115"/>
                    <a:pt x="3539499" y="21588"/>
                    <a:pt x="3539499" y="29380"/>
                  </a:cubicBezTo>
                  <a:lnTo>
                    <a:pt x="3539499" y="325689"/>
                  </a:lnTo>
                  <a:cubicBezTo>
                    <a:pt x="3539499" y="333481"/>
                    <a:pt x="3536404" y="340954"/>
                    <a:pt x="3530894" y="346464"/>
                  </a:cubicBezTo>
                  <a:cubicBezTo>
                    <a:pt x="3525384" y="351974"/>
                    <a:pt x="3517911" y="355069"/>
                    <a:pt x="3510119" y="355069"/>
                  </a:cubicBezTo>
                  <a:lnTo>
                    <a:pt x="29380" y="355069"/>
                  </a:lnTo>
                  <a:cubicBezTo>
                    <a:pt x="21588" y="355069"/>
                    <a:pt x="14115" y="351974"/>
                    <a:pt x="8605" y="346464"/>
                  </a:cubicBezTo>
                  <a:cubicBezTo>
                    <a:pt x="3095" y="340954"/>
                    <a:pt x="0" y="333481"/>
                    <a:pt x="0" y="325689"/>
                  </a:cubicBezTo>
                  <a:lnTo>
                    <a:pt x="0" y="29380"/>
                  </a:lnTo>
                  <a:cubicBezTo>
                    <a:pt x="0" y="21588"/>
                    <a:pt x="3095" y="14115"/>
                    <a:pt x="8605" y="8605"/>
                  </a:cubicBezTo>
                  <a:cubicBezTo>
                    <a:pt x="14115" y="3095"/>
                    <a:pt x="21588" y="0"/>
                    <a:pt x="29380" y="0"/>
                  </a:cubicBezTo>
                  <a:close/>
                </a:path>
              </a:pathLst>
            </a:custGeom>
            <a:solidFill>
              <a:srgbClr val="FFF5DF"/>
            </a:solidFill>
          </p:spPr>
        </p:sp>
        <p:sp>
          <p:nvSpPr>
            <p:cNvPr id="14" name="TextBox 14"/>
            <p:cNvSpPr txBox="1"/>
            <p:nvPr/>
          </p:nvSpPr>
          <p:spPr>
            <a:xfrm>
              <a:off x="0" y="-38100"/>
              <a:ext cx="3539499" cy="39316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484733" y="5601026"/>
            <a:ext cx="7966696" cy="3133435"/>
            <a:chOff x="0" y="0"/>
            <a:chExt cx="2098225" cy="825267"/>
          </a:xfrm>
        </p:grpSpPr>
        <p:sp>
          <p:nvSpPr>
            <p:cNvPr id="16" name="Freeform 16"/>
            <p:cNvSpPr/>
            <p:nvPr/>
          </p:nvSpPr>
          <p:spPr>
            <a:xfrm>
              <a:off x="0" y="0"/>
              <a:ext cx="2098225" cy="825267"/>
            </a:xfrm>
            <a:custGeom>
              <a:avLst/>
              <a:gdLst/>
              <a:ahLst/>
              <a:cxnLst/>
              <a:rect l="l" t="t" r="r" b="b"/>
              <a:pathLst>
                <a:path w="2098225" h="825267">
                  <a:moveTo>
                    <a:pt x="49561" y="0"/>
                  </a:moveTo>
                  <a:lnTo>
                    <a:pt x="2048664" y="0"/>
                  </a:lnTo>
                  <a:cubicBezTo>
                    <a:pt x="2076035" y="0"/>
                    <a:pt x="2098225" y="22189"/>
                    <a:pt x="2098225" y="49561"/>
                  </a:cubicBezTo>
                  <a:lnTo>
                    <a:pt x="2098225" y="775706"/>
                  </a:lnTo>
                  <a:cubicBezTo>
                    <a:pt x="2098225" y="788850"/>
                    <a:pt x="2093003" y="801456"/>
                    <a:pt x="2083708" y="810751"/>
                  </a:cubicBezTo>
                  <a:cubicBezTo>
                    <a:pt x="2074414" y="820045"/>
                    <a:pt x="2061808" y="825267"/>
                    <a:pt x="2048664" y="825267"/>
                  </a:cubicBezTo>
                  <a:lnTo>
                    <a:pt x="49561" y="825267"/>
                  </a:lnTo>
                  <a:cubicBezTo>
                    <a:pt x="22189" y="825267"/>
                    <a:pt x="0" y="803078"/>
                    <a:pt x="0" y="775706"/>
                  </a:cubicBezTo>
                  <a:lnTo>
                    <a:pt x="0" y="49561"/>
                  </a:lnTo>
                  <a:cubicBezTo>
                    <a:pt x="0" y="22189"/>
                    <a:pt x="22189" y="0"/>
                    <a:pt x="49561" y="0"/>
                  </a:cubicBezTo>
                  <a:close/>
                </a:path>
              </a:pathLst>
            </a:custGeom>
            <a:solidFill>
              <a:srgbClr val="FFF5DF"/>
            </a:solidFill>
          </p:spPr>
        </p:sp>
        <p:sp>
          <p:nvSpPr>
            <p:cNvPr id="17" name="TextBox 17"/>
            <p:cNvSpPr txBox="1"/>
            <p:nvPr/>
          </p:nvSpPr>
          <p:spPr>
            <a:xfrm>
              <a:off x="0" y="-38100"/>
              <a:ext cx="2098225" cy="863367"/>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2794669" y="3302825"/>
            <a:ext cx="13673497" cy="1739900"/>
          </a:xfrm>
          <a:prstGeom prst="rect">
            <a:avLst/>
          </a:prstGeom>
        </p:spPr>
        <p:txBody>
          <a:bodyPr lIns="0" tIns="0" rIns="0" bIns="0" rtlCol="0" anchor="t">
            <a:spAutoFit/>
          </a:bodyPr>
          <a:lstStyle/>
          <a:p>
            <a:pPr algn="ctr">
              <a:lnSpc>
                <a:spcPts val="6999"/>
              </a:lnSpc>
            </a:pPr>
            <a:r>
              <a:rPr lang="en-US" sz="4999" dirty="0" err="1">
                <a:solidFill>
                  <a:srgbClr val="723A36"/>
                </a:solidFill>
                <a:latin typeface="Roboto Condensed Bold"/>
              </a:rPr>
              <a:t>Sư</a:t>
            </a:r>
            <a:r>
              <a:rPr lang="en-US" sz="4999" dirty="0">
                <a:solidFill>
                  <a:srgbClr val="723A36"/>
                </a:solidFill>
                <a:latin typeface="Roboto Condensed Bold"/>
              </a:rPr>
              <a:t>̉ </a:t>
            </a:r>
            <a:r>
              <a:rPr lang="en-US" sz="4999" dirty="0" err="1">
                <a:solidFill>
                  <a:srgbClr val="723A36"/>
                </a:solidFill>
                <a:latin typeface="Roboto Condensed Bold"/>
              </a:rPr>
              <a:t>dụng</a:t>
            </a:r>
            <a:r>
              <a:rPr lang="en-US" sz="4999" dirty="0">
                <a:solidFill>
                  <a:srgbClr val="723A36"/>
                </a:solidFill>
                <a:latin typeface="Roboto Condensed Bold"/>
              </a:rPr>
              <a:t> </a:t>
            </a:r>
            <a:r>
              <a:rPr lang="en-US" sz="4999" dirty="0" err="1">
                <a:solidFill>
                  <a:srgbClr val="723A36"/>
                </a:solidFill>
                <a:latin typeface="Roboto Condensed Bold"/>
              </a:rPr>
              <a:t>kết</a:t>
            </a:r>
            <a:r>
              <a:rPr lang="en-US" sz="4999" dirty="0">
                <a:solidFill>
                  <a:srgbClr val="723A36"/>
                </a:solidFill>
                <a:latin typeface="Roboto Condensed Bold"/>
              </a:rPr>
              <a:t> </a:t>
            </a:r>
            <a:r>
              <a:rPr lang="en-US" sz="4999" dirty="0" err="1">
                <a:solidFill>
                  <a:srgbClr val="723A36"/>
                </a:solidFill>
                <a:latin typeface="Roboto Condensed Bold"/>
              </a:rPr>
              <a:t>hợp</a:t>
            </a:r>
            <a:r>
              <a:rPr lang="en-US" sz="4999" dirty="0">
                <a:solidFill>
                  <a:srgbClr val="723A36"/>
                </a:solidFill>
                <a:latin typeface="Roboto Condensed Bold"/>
              </a:rPr>
              <a:t> </a:t>
            </a:r>
            <a:r>
              <a:rPr lang="en-US" sz="4999" dirty="0" err="1">
                <a:solidFill>
                  <a:srgbClr val="723A36"/>
                </a:solidFill>
                <a:latin typeface="Roboto Condensed Bold"/>
              </a:rPr>
              <a:t>các</a:t>
            </a:r>
            <a:r>
              <a:rPr lang="en-US" sz="4999" dirty="0">
                <a:solidFill>
                  <a:srgbClr val="723A36"/>
                </a:solidFill>
                <a:latin typeface="Roboto Condensed Bold"/>
              </a:rPr>
              <a:t> </a:t>
            </a:r>
            <a:r>
              <a:rPr lang="en-US" sz="4999" dirty="0" err="1">
                <a:solidFill>
                  <a:srgbClr val="723A36"/>
                </a:solidFill>
                <a:latin typeface="Roboto Condensed Bold"/>
              </a:rPr>
              <a:t>phương</a:t>
            </a:r>
            <a:r>
              <a:rPr lang="en-US" sz="4999" dirty="0">
                <a:solidFill>
                  <a:srgbClr val="723A36"/>
                </a:solidFill>
                <a:latin typeface="Roboto Condensed Bold"/>
              </a:rPr>
              <a:t> </a:t>
            </a:r>
            <a:r>
              <a:rPr lang="en-US" sz="4999" dirty="0" err="1">
                <a:solidFill>
                  <a:srgbClr val="723A36"/>
                </a:solidFill>
                <a:latin typeface="Roboto Condensed Bold"/>
              </a:rPr>
              <a:t>tiện</a:t>
            </a:r>
            <a:r>
              <a:rPr lang="en-US" sz="4999" dirty="0">
                <a:solidFill>
                  <a:srgbClr val="723A36"/>
                </a:solidFill>
                <a:latin typeface="Roboto Condensed Bold"/>
              </a:rPr>
              <a:t> phi </a:t>
            </a:r>
            <a:r>
              <a:rPr lang="en-US" sz="4999" dirty="0" err="1">
                <a:solidFill>
                  <a:srgbClr val="723A36"/>
                </a:solidFill>
                <a:latin typeface="Roboto Condensed Bold"/>
              </a:rPr>
              <a:t>ngôn</a:t>
            </a:r>
            <a:r>
              <a:rPr lang="en-US" sz="4999" dirty="0">
                <a:solidFill>
                  <a:srgbClr val="723A36"/>
                </a:solidFill>
                <a:latin typeface="Roboto Condensed Bold"/>
              </a:rPr>
              <a:t> </a:t>
            </a:r>
            <a:r>
              <a:rPr lang="en-US" sz="4999" dirty="0" err="1">
                <a:solidFill>
                  <a:srgbClr val="723A36"/>
                </a:solidFill>
                <a:latin typeface="Roboto Condensed Bold"/>
              </a:rPr>
              <a:t>ngư</a:t>
            </a:r>
            <a:r>
              <a:rPr lang="en-US" sz="4999" dirty="0">
                <a:solidFill>
                  <a:srgbClr val="723A36"/>
                </a:solidFill>
                <a:latin typeface="Roboto Condensed Bold"/>
              </a:rPr>
              <a:t>̃</a:t>
            </a:r>
          </a:p>
          <a:p>
            <a:pPr algn="ctr">
              <a:lnSpc>
                <a:spcPts val="6999"/>
              </a:lnSpc>
            </a:pPr>
            <a:endParaRPr lang="en-US" sz="4999" dirty="0">
              <a:solidFill>
                <a:srgbClr val="723A36"/>
              </a:solidFill>
              <a:latin typeface="Roboto Condensed Bold"/>
            </a:endParaRPr>
          </a:p>
        </p:txBody>
      </p:sp>
      <p:sp>
        <p:nvSpPr>
          <p:cNvPr id="19" name="TextBox 19"/>
          <p:cNvSpPr txBox="1"/>
          <p:nvPr/>
        </p:nvSpPr>
        <p:spPr>
          <a:xfrm>
            <a:off x="9687967" y="6230002"/>
            <a:ext cx="7627883" cy="2272030"/>
          </a:xfrm>
          <a:prstGeom prst="rect">
            <a:avLst/>
          </a:prstGeom>
        </p:spPr>
        <p:txBody>
          <a:bodyPr lIns="0" tIns="0" rIns="0" bIns="0" rtlCol="0" anchor="t">
            <a:spAutoFit/>
          </a:bodyPr>
          <a:lstStyle/>
          <a:p>
            <a:pPr algn="ctr">
              <a:lnSpc>
                <a:spcPts val="6019"/>
              </a:lnSpc>
            </a:pPr>
            <a:r>
              <a:rPr lang="en-US" sz="4299" dirty="0" err="1">
                <a:solidFill>
                  <a:srgbClr val="723A36"/>
                </a:solidFill>
                <a:latin typeface="Roboto Condensed"/>
              </a:rPr>
              <a:t>Tác</a:t>
            </a:r>
            <a:r>
              <a:rPr lang="en-US" sz="4299" dirty="0">
                <a:solidFill>
                  <a:srgbClr val="723A36"/>
                </a:solidFill>
                <a:latin typeface="Roboto Condensed"/>
              </a:rPr>
              <a:t> </a:t>
            </a:r>
            <a:r>
              <a:rPr lang="en-US" sz="4299" dirty="0" err="1">
                <a:solidFill>
                  <a:srgbClr val="723A36"/>
                </a:solidFill>
                <a:latin typeface="Roboto Condensed"/>
              </a:rPr>
              <a:t>dụng</a:t>
            </a:r>
            <a:r>
              <a:rPr lang="en-US" sz="4299" dirty="0">
                <a:solidFill>
                  <a:srgbClr val="723A36"/>
                </a:solidFill>
                <a:latin typeface="Roboto Condensed"/>
              </a:rPr>
              <a:t>: </a:t>
            </a:r>
            <a:r>
              <a:rPr lang="en-US" sz="4299" dirty="0" err="1">
                <a:solidFill>
                  <a:srgbClr val="723A36"/>
                </a:solidFill>
                <a:latin typeface="Roboto Condensed"/>
              </a:rPr>
              <a:t>tăng</a:t>
            </a:r>
            <a:r>
              <a:rPr lang="en-US" sz="4299" dirty="0">
                <a:solidFill>
                  <a:srgbClr val="723A36"/>
                </a:solidFill>
                <a:latin typeface="Roboto Condensed"/>
              </a:rPr>
              <a:t> </a:t>
            </a:r>
            <a:r>
              <a:rPr lang="en-US" sz="4299" dirty="0" err="1">
                <a:solidFill>
                  <a:srgbClr val="723A36"/>
                </a:solidFill>
                <a:latin typeface="Roboto Condensed"/>
              </a:rPr>
              <a:t>hiệu</a:t>
            </a:r>
            <a:r>
              <a:rPr lang="en-US" sz="4299" dirty="0">
                <a:solidFill>
                  <a:srgbClr val="723A36"/>
                </a:solidFill>
                <a:latin typeface="Roboto Condensed"/>
              </a:rPr>
              <a:t> quả </a:t>
            </a:r>
            <a:r>
              <a:rPr lang="en-US" sz="4299" dirty="0" err="1">
                <a:solidFill>
                  <a:srgbClr val="723A36"/>
                </a:solidFill>
                <a:latin typeface="Roboto Condensed"/>
              </a:rPr>
              <a:t>của</a:t>
            </a:r>
            <a:r>
              <a:rPr lang="en-US" sz="4299" dirty="0">
                <a:solidFill>
                  <a:srgbClr val="723A36"/>
                </a:solidFill>
                <a:latin typeface="Roboto Condensed"/>
              </a:rPr>
              <a:t> </a:t>
            </a:r>
            <a:r>
              <a:rPr lang="en-US" sz="4299" dirty="0" err="1">
                <a:solidFill>
                  <a:srgbClr val="723A36"/>
                </a:solidFill>
                <a:latin typeface="Roboto Condensed"/>
              </a:rPr>
              <a:t>việc</a:t>
            </a:r>
            <a:r>
              <a:rPr lang="en-US" sz="4299" dirty="0">
                <a:solidFill>
                  <a:srgbClr val="723A36"/>
                </a:solidFill>
                <a:latin typeface="Roboto Condensed"/>
              </a:rPr>
              <a:t> </a:t>
            </a:r>
            <a:r>
              <a:rPr lang="en-US" sz="4299" dirty="0" err="1">
                <a:solidFill>
                  <a:srgbClr val="723A36"/>
                </a:solidFill>
                <a:latin typeface="Roboto Condensed"/>
              </a:rPr>
              <a:t>cung</a:t>
            </a:r>
            <a:r>
              <a:rPr lang="en-US" sz="4299" dirty="0">
                <a:solidFill>
                  <a:srgbClr val="723A36"/>
                </a:solidFill>
                <a:latin typeface="Roboto Condensed"/>
              </a:rPr>
              <a:t> </a:t>
            </a:r>
            <a:r>
              <a:rPr lang="en-US" sz="4299" dirty="0" err="1">
                <a:solidFill>
                  <a:srgbClr val="723A36"/>
                </a:solidFill>
                <a:latin typeface="Roboto Condensed"/>
              </a:rPr>
              <a:t>cấp</a:t>
            </a:r>
            <a:r>
              <a:rPr lang="en-US" sz="4299" dirty="0">
                <a:solidFill>
                  <a:srgbClr val="723A36"/>
                </a:solidFill>
                <a:latin typeface="Roboto Condensed"/>
              </a:rPr>
              <a:t> </a:t>
            </a:r>
            <a:r>
              <a:rPr lang="en-US" sz="4299" dirty="0" err="1">
                <a:solidFill>
                  <a:srgbClr val="723A36"/>
                </a:solidFill>
                <a:latin typeface="Roboto Condensed"/>
              </a:rPr>
              <a:t>thông</a:t>
            </a:r>
            <a:r>
              <a:rPr lang="en-US" sz="4299" dirty="0">
                <a:solidFill>
                  <a:srgbClr val="723A36"/>
                </a:solidFill>
                <a:latin typeface="Roboto Condensed"/>
              </a:rPr>
              <a:t> tin.</a:t>
            </a:r>
          </a:p>
          <a:p>
            <a:pPr algn="ctr">
              <a:lnSpc>
                <a:spcPts val="6019"/>
              </a:lnSpc>
            </a:pPr>
            <a:endParaRPr lang="en-US" sz="4299" dirty="0">
              <a:solidFill>
                <a:srgbClr val="723A36"/>
              </a:solidFill>
              <a:latin typeface="Roboto Condensed"/>
            </a:endParaRPr>
          </a:p>
        </p:txBody>
      </p:sp>
      <p:sp>
        <p:nvSpPr>
          <p:cNvPr id="20" name="TextBox 20"/>
          <p:cNvSpPr txBox="1"/>
          <p:nvPr/>
        </p:nvSpPr>
        <p:spPr>
          <a:xfrm>
            <a:off x="840556" y="6164393"/>
            <a:ext cx="7255050" cy="1510030"/>
          </a:xfrm>
          <a:prstGeom prst="rect">
            <a:avLst/>
          </a:prstGeom>
        </p:spPr>
        <p:txBody>
          <a:bodyPr lIns="0" tIns="0" rIns="0" bIns="0" rtlCol="0" anchor="t">
            <a:spAutoFit/>
          </a:bodyPr>
          <a:lstStyle/>
          <a:p>
            <a:pPr algn="ctr">
              <a:lnSpc>
                <a:spcPts val="6019"/>
              </a:lnSpc>
            </a:pPr>
            <a:r>
              <a:rPr lang="en-US" sz="4299" dirty="0" err="1">
                <a:solidFill>
                  <a:srgbClr val="723A36"/>
                </a:solidFill>
                <a:latin typeface="Roboto Condensed"/>
              </a:rPr>
              <a:t>Các</a:t>
            </a:r>
            <a:r>
              <a:rPr lang="en-US" sz="4299" dirty="0">
                <a:solidFill>
                  <a:srgbClr val="723A36"/>
                </a:solidFill>
                <a:latin typeface="Roboto Condensed"/>
              </a:rPr>
              <a:t> </a:t>
            </a:r>
            <a:r>
              <a:rPr lang="en-US" sz="4299" dirty="0" err="1">
                <a:solidFill>
                  <a:srgbClr val="723A36"/>
                </a:solidFill>
                <a:latin typeface="Roboto Condensed"/>
              </a:rPr>
              <a:t>phương</a:t>
            </a:r>
            <a:r>
              <a:rPr lang="en-US" sz="4299" dirty="0">
                <a:solidFill>
                  <a:srgbClr val="723A36"/>
                </a:solidFill>
                <a:latin typeface="Roboto Condensed"/>
              </a:rPr>
              <a:t> </a:t>
            </a:r>
            <a:r>
              <a:rPr lang="en-US" sz="4299" dirty="0" err="1">
                <a:solidFill>
                  <a:srgbClr val="723A36"/>
                </a:solidFill>
                <a:latin typeface="Roboto Condensed"/>
              </a:rPr>
              <a:t>tiện</a:t>
            </a:r>
            <a:r>
              <a:rPr lang="en-US" sz="4299" dirty="0">
                <a:solidFill>
                  <a:srgbClr val="723A36"/>
                </a:solidFill>
                <a:latin typeface="Roboto Condensed"/>
              </a:rPr>
              <a:t> phi </a:t>
            </a:r>
            <a:r>
              <a:rPr lang="en-US" sz="4299" dirty="0" err="1">
                <a:solidFill>
                  <a:srgbClr val="723A36"/>
                </a:solidFill>
                <a:latin typeface="Roboto Condensed"/>
              </a:rPr>
              <a:t>ngôn</a:t>
            </a:r>
            <a:r>
              <a:rPr lang="en-US" sz="4299" dirty="0">
                <a:solidFill>
                  <a:srgbClr val="723A36"/>
                </a:solidFill>
                <a:latin typeface="Roboto Condensed"/>
              </a:rPr>
              <a:t> </a:t>
            </a:r>
            <a:r>
              <a:rPr lang="en-US" sz="4299" dirty="0" err="1">
                <a:solidFill>
                  <a:srgbClr val="723A36"/>
                </a:solidFill>
                <a:latin typeface="Roboto Condensed"/>
              </a:rPr>
              <a:t>ngư</a:t>
            </a:r>
            <a:r>
              <a:rPr lang="en-US" sz="4299" dirty="0">
                <a:solidFill>
                  <a:srgbClr val="723A36"/>
                </a:solidFill>
                <a:latin typeface="Roboto Condensed"/>
              </a:rPr>
              <a:t>̃: </a:t>
            </a:r>
            <a:r>
              <a:rPr lang="en-US" sz="4299" dirty="0" err="1">
                <a:solidFill>
                  <a:srgbClr val="723A36"/>
                </a:solidFill>
                <a:latin typeface="Roboto Condensed"/>
              </a:rPr>
              <a:t>hình</a:t>
            </a:r>
            <a:r>
              <a:rPr lang="en-US" sz="4299" dirty="0">
                <a:solidFill>
                  <a:srgbClr val="723A36"/>
                </a:solidFill>
                <a:latin typeface="Roboto Condensed"/>
              </a:rPr>
              <a:t> </a:t>
            </a:r>
            <a:r>
              <a:rPr lang="en-US" sz="4299" dirty="0" err="1">
                <a:solidFill>
                  <a:srgbClr val="723A36"/>
                </a:solidFill>
                <a:latin typeface="Roboto Condensed"/>
              </a:rPr>
              <a:t>ảnh</a:t>
            </a:r>
            <a:r>
              <a:rPr lang="en-US" sz="4299" dirty="0">
                <a:solidFill>
                  <a:srgbClr val="723A36"/>
                </a:solidFill>
                <a:latin typeface="Roboto Condensed"/>
              </a:rPr>
              <a:t>, </a:t>
            </a:r>
            <a:r>
              <a:rPr lang="en-US" sz="4299" dirty="0" err="1">
                <a:solidFill>
                  <a:srgbClr val="723A36"/>
                </a:solidFill>
                <a:latin typeface="Roboto Condensed"/>
              </a:rPr>
              <a:t>sơ</a:t>
            </a:r>
            <a:r>
              <a:rPr lang="en-US" sz="4299" dirty="0">
                <a:solidFill>
                  <a:srgbClr val="723A36"/>
                </a:solidFill>
                <a:latin typeface="Roboto Condensed"/>
              </a:rPr>
              <a:t> </a:t>
            </a:r>
            <a:r>
              <a:rPr lang="en-US" sz="4299" dirty="0" err="1">
                <a:solidFill>
                  <a:srgbClr val="723A36"/>
                </a:solidFill>
                <a:latin typeface="Roboto Condensed"/>
              </a:rPr>
              <a:t>đô</a:t>
            </a:r>
            <a:r>
              <a:rPr lang="en-US" sz="4299" dirty="0">
                <a:solidFill>
                  <a:srgbClr val="723A36"/>
                </a:solidFill>
                <a:latin typeface="Roboto Condensed"/>
              </a:rPr>
              <a:t>̀…</a:t>
            </a:r>
          </a:p>
        </p:txBody>
      </p:sp>
      <p:grpSp>
        <p:nvGrpSpPr>
          <p:cNvPr id="21" name="Group 21"/>
          <p:cNvGrpSpPr/>
          <p:nvPr/>
        </p:nvGrpSpPr>
        <p:grpSpPr>
          <a:xfrm>
            <a:off x="4010555" y="5143500"/>
            <a:ext cx="915052" cy="915052"/>
            <a:chOff x="0" y="0"/>
            <a:chExt cx="1220069" cy="1220069"/>
          </a:xfrm>
        </p:grpSpPr>
        <p:grpSp>
          <p:nvGrpSpPr>
            <p:cNvPr id="22" name="Group 22"/>
            <p:cNvGrpSpPr/>
            <p:nvPr/>
          </p:nvGrpSpPr>
          <p:grpSpPr>
            <a:xfrm>
              <a:off x="0" y="0"/>
              <a:ext cx="1220069" cy="122006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25" name="TextBox 25"/>
            <p:cNvSpPr txBox="1"/>
            <p:nvPr/>
          </p:nvSpPr>
          <p:spPr>
            <a:xfrm>
              <a:off x="311188" y="66675"/>
              <a:ext cx="597694" cy="1060755"/>
            </a:xfrm>
            <a:prstGeom prst="rect">
              <a:avLst/>
            </a:prstGeom>
          </p:spPr>
          <p:txBody>
            <a:bodyPr lIns="0" tIns="0" rIns="0" bIns="0" rtlCol="0" anchor="t">
              <a:spAutoFit/>
            </a:bodyPr>
            <a:lstStyle/>
            <a:p>
              <a:pPr algn="ctr">
                <a:lnSpc>
                  <a:spcPts val="5961"/>
                </a:lnSpc>
              </a:pPr>
              <a:r>
                <a:rPr lang="en-US" sz="5571">
                  <a:solidFill>
                    <a:srgbClr val="F4C366"/>
                  </a:solidFill>
                  <a:latin typeface="Boulder"/>
                </a:rPr>
                <a:t>1</a:t>
              </a:r>
            </a:p>
          </p:txBody>
        </p:sp>
      </p:grpSp>
      <p:grpSp>
        <p:nvGrpSpPr>
          <p:cNvPr id="26" name="Group 26"/>
          <p:cNvGrpSpPr/>
          <p:nvPr/>
        </p:nvGrpSpPr>
        <p:grpSpPr>
          <a:xfrm>
            <a:off x="13090096" y="5143500"/>
            <a:ext cx="915052" cy="915052"/>
            <a:chOff x="0" y="0"/>
            <a:chExt cx="1220069" cy="1220069"/>
          </a:xfrm>
        </p:grpSpPr>
        <p:grpSp>
          <p:nvGrpSpPr>
            <p:cNvPr id="27" name="Group 27"/>
            <p:cNvGrpSpPr/>
            <p:nvPr/>
          </p:nvGrpSpPr>
          <p:grpSpPr>
            <a:xfrm>
              <a:off x="0" y="0"/>
              <a:ext cx="1220069" cy="122006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272D"/>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20"/>
                  </a:lnSpc>
                </a:pPr>
                <a:endParaRPr/>
              </a:p>
            </p:txBody>
          </p:sp>
        </p:grpSp>
        <p:sp>
          <p:nvSpPr>
            <p:cNvPr id="30" name="TextBox 30"/>
            <p:cNvSpPr txBox="1"/>
            <p:nvPr/>
          </p:nvSpPr>
          <p:spPr>
            <a:xfrm>
              <a:off x="279678" y="66675"/>
              <a:ext cx="660714" cy="1060755"/>
            </a:xfrm>
            <a:prstGeom prst="rect">
              <a:avLst/>
            </a:prstGeom>
          </p:spPr>
          <p:txBody>
            <a:bodyPr lIns="0" tIns="0" rIns="0" bIns="0" rtlCol="0" anchor="t">
              <a:spAutoFit/>
            </a:bodyPr>
            <a:lstStyle/>
            <a:p>
              <a:pPr algn="ctr">
                <a:lnSpc>
                  <a:spcPts val="5961"/>
                </a:lnSpc>
              </a:pPr>
              <a:r>
                <a:rPr lang="en-US" sz="5571">
                  <a:solidFill>
                    <a:srgbClr val="F4C366"/>
                  </a:solidFill>
                  <a:latin typeface="Boulder"/>
                </a:rPr>
                <a:t>2</a:t>
              </a:r>
            </a:p>
          </p:txBody>
        </p:sp>
      </p:grpSp>
      <p:sp>
        <p:nvSpPr>
          <p:cNvPr id="31" name="TextBox 31"/>
          <p:cNvSpPr txBox="1"/>
          <p:nvPr/>
        </p:nvSpPr>
        <p:spPr>
          <a:xfrm>
            <a:off x="2583895" y="359102"/>
            <a:ext cx="14095044" cy="2750820"/>
          </a:xfrm>
          <a:prstGeom prst="rect">
            <a:avLst/>
          </a:prstGeom>
        </p:spPr>
        <p:txBody>
          <a:bodyPr lIns="0" tIns="0" rIns="0" bIns="0" rtlCol="0" anchor="t">
            <a:spAutoFit/>
          </a:bodyPr>
          <a:lstStyle/>
          <a:p>
            <a:pPr algn="ctr">
              <a:lnSpc>
                <a:spcPts val="7279"/>
              </a:lnSpc>
            </a:pPr>
            <a:r>
              <a:rPr lang="en-US" sz="5199">
                <a:solidFill>
                  <a:srgbClr val="F4C366"/>
                </a:solidFill>
                <a:latin typeface="DejaVu Serif Bold"/>
              </a:rPr>
              <a:t>2. Đặc điểm của văn bản giới thiệu một cuốn sách hoặc bộ phim</a:t>
            </a:r>
          </a:p>
          <a:p>
            <a:pPr algn="ctr">
              <a:lnSpc>
                <a:spcPts val="7279"/>
              </a:lnSpc>
            </a:pPr>
            <a:endParaRPr lang="en-US" sz="5199">
              <a:solidFill>
                <a:srgbClr val="F4C366"/>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441596" y="3545066"/>
            <a:ext cx="9242879" cy="5713234"/>
            <a:chOff x="0" y="0"/>
            <a:chExt cx="2434338" cy="1504720"/>
          </a:xfrm>
        </p:grpSpPr>
        <p:sp>
          <p:nvSpPr>
            <p:cNvPr id="10" name="Freeform 10"/>
            <p:cNvSpPr/>
            <p:nvPr/>
          </p:nvSpPr>
          <p:spPr>
            <a:xfrm>
              <a:off x="0" y="0"/>
              <a:ext cx="2434338" cy="1504720"/>
            </a:xfrm>
            <a:custGeom>
              <a:avLst/>
              <a:gdLst/>
              <a:ahLst/>
              <a:cxnLst/>
              <a:rect l="l" t="t" r="r" b="b"/>
              <a:pathLst>
                <a:path w="2434338" h="1504720">
                  <a:moveTo>
                    <a:pt x="42718" y="0"/>
                  </a:moveTo>
                  <a:lnTo>
                    <a:pt x="2391620" y="0"/>
                  </a:lnTo>
                  <a:cubicBezTo>
                    <a:pt x="2402950" y="0"/>
                    <a:pt x="2413815" y="4501"/>
                    <a:pt x="2421827" y="12512"/>
                  </a:cubicBezTo>
                  <a:cubicBezTo>
                    <a:pt x="2429838" y="20523"/>
                    <a:pt x="2434338" y="31389"/>
                    <a:pt x="2434338" y="42718"/>
                  </a:cubicBezTo>
                  <a:lnTo>
                    <a:pt x="2434338" y="1462002"/>
                  </a:lnTo>
                  <a:cubicBezTo>
                    <a:pt x="2434338" y="1473332"/>
                    <a:pt x="2429838" y="1484197"/>
                    <a:pt x="2421827" y="1492208"/>
                  </a:cubicBezTo>
                  <a:cubicBezTo>
                    <a:pt x="2413815" y="1500220"/>
                    <a:pt x="2402950" y="1504720"/>
                    <a:pt x="2391620" y="1504720"/>
                  </a:cubicBezTo>
                  <a:lnTo>
                    <a:pt x="42718" y="1504720"/>
                  </a:lnTo>
                  <a:cubicBezTo>
                    <a:pt x="19126" y="1504720"/>
                    <a:pt x="0" y="1485595"/>
                    <a:pt x="0" y="1462002"/>
                  </a:cubicBezTo>
                  <a:lnTo>
                    <a:pt x="0" y="42718"/>
                  </a:lnTo>
                  <a:cubicBezTo>
                    <a:pt x="0" y="31389"/>
                    <a:pt x="4501" y="20523"/>
                    <a:pt x="12512" y="12512"/>
                  </a:cubicBezTo>
                  <a:cubicBezTo>
                    <a:pt x="20523" y="4501"/>
                    <a:pt x="31389" y="0"/>
                    <a:pt x="42718" y="0"/>
                  </a:cubicBezTo>
                  <a:close/>
                </a:path>
              </a:pathLst>
            </a:custGeom>
            <a:solidFill>
              <a:srgbClr val="FFF5DF"/>
            </a:solidFill>
          </p:spPr>
        </p:sp>
        <p:sp>
          <p:nvSpPr>
            <p:cNvPr id="11" name="TextBox 11"/>
            <p:cNvSpPr txBox="1"/>
            <p:nvPr/>
          </p:nvSpPr>
          <p:spPr>
            <a:xfrm>
              <a:off x="0" y="-38100"/>
              <a:ext cx="2434338" cy="154282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7322668">
            <a:off x="15565246" y="-422652"/>
            <a:ext cx="2460752" cy="2556626"/>
          </a:xfrm>
          <a:custGeom>
            <a:avLst/>
            <a:gdLst/>
            <a:ahLst/>
            <a:cxnLst/>
            <a:rect l="l" t="t" r="r" b="b"/>
            <a:pathLst>
              <a:path w="2460752" h="2556626">
                <a:moveTo>
                  <a:pt x="0" y="0"/>
                </a:moveTo>
                <a:lnTo>
                  <a:pt x="2460752" y="0"/>
                </a:lnTo>
                <a:lnTo>
                  <a:pt x="2460752" y="2556625"/>
                </a:lnTo>
                <a:lnTo>
                  <a:pt x="0" y="25566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7320000" flipH="1">
            <a:off x="-234541" y="-71791"/>
            <a:ext cx="2173150" cy="2257818"/>
          </a:xfrm>
          <a:custGeom>
            <a:avLst/>
            <a:gdLst/>
            <a:ahLst/>
            <a:cxnLst/>
            <a:rect l="l" t="t" r="r" b="b"/>
            <a:pathLst>
              <a:path w="2173150" h="2257818">
                <a:moveTo>
                  <a:pt x="2173150" y="0"/>
                </a:moveTo>
                <a:lnTo>
                  <a:pt x="0" y="0"/>
                </a:lnTo>
                <a:lnTo>
                  <a:pt x="0" y="2257818"/>
                </a:lnTo>
                <a:lnTo>
                  <a:pt x="2173150" y="2257818"/>
                </a:lnTo>
                <a:lnTo>
                  <a:pt x="217315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rot="-975105">
            <a:off x="10868619" y="1525386"/>
            <a:ext cx="5997366" cy="8482838"/>
          </a:xfrm>
          <a:custGeom>
            <a:avLst/>
            <a:gdLst/>
            <a:ahLst/>
            <a:cxnLst/>
            <a:rect l="l" t="t" r="r" b="b"/>
            <a:pathLst>
              <a:path w="5997366" h="8482838">
                <a:moveTo>
                  <a:pt x="0" y="0"/>
                </a:moveTo>
                <a:lnTo>
                  <a:pt x="5997366" y="0"/>
                </a:lnTo>
                <a:lnTo>
                  <a:pt x="5997366" y="8482838"/>
                </a:lnTo>
                <a:lnTo>
                  <a:pt x="0" y="8482838"/>
                </a:lnTo>
                <a:lnTo>
                  <a:pt x="0" y="0"/>
                </a:lnTo>
                <a:close/>
              </a:path>
            </a:pathLst>
          </a:custGeom>
          <a:blipFill>
            <a:blip r:embed="rId6"/>
            <a:stretch>
              <a:fillRect/>
            </a:stretch>
          </a:blipFill>
        </p:spPr>
      </p:sp>
      <p:sp>
        <p:nvSpPr>
          <p:cNvPr id="15" name="TextBox 15"/>
          <p:cNvSpPr txBox="1"/>
          <p:nvPr/>
        </p:nvSpPr>
        <p:spPr>
          <a:xfrm>
            <a:off x="-3322502" y="1782740"/>
            <a:ext cx="16230600" cy="983999"/>
          </a:xfrm>
          <a:prstGeom prst="rect">
            <a:avLst/>
          </a:prstGeom>
        </p:spPr>
        <p:txBody>
          <a:bodyPr lIns="0" tIns="0" rIns="0" bIns="0" rtlCol="0" anchor="t">
            <a:spAutoFit/>
          </a:bodyPr>
          <a:lstStyle/>
          <a:p>
            <a:pPr algn="ctr">
              <a:lnSpc>
                <a:spcPts val="7597"/>
              </a:lnSpc>
            </a:pPr>
            <a:r>
              <a:rPr lang="en-US" sz="7100">
                <a:solidFill>
                  <a:srgbClr val="F4C366"/>
                </a:solidFill>
                <a:latin typeface="Fraunces Bold"/>
              </a:rPr>
              <a:t>NHIỆM VỤ 2</a:t>
            </a:r>
          </a:p>
        </p:txBody>
      </p:sp>
      <p:sp>
        <p:nvSpPr>
          <p:cNvPr id="16" name="TextBox 16"/>
          <p:cNvSpPr txBox="1"/>
          <p:nvPr/>
        </p:nvSpPr>
        <p:spPr>
          <a:xfrm>
            <a:off x="441596" y="3890092"/>
            <a:ext cx="8679089"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723A36"/>
                </a:solidFill>
                <a:latin typeface="Roboto Condensed"/>
              </a:rPr>
              <a:t>HS ghép nối các thông tin ở cột B và đưa vào cột A sao cho hợp lí. </a:t>
            </a:r>
          </a:p>
        </p:txBody>
      </p:sp>
      <p:sp>
        <p:nvSpPr>
          <p:cNvPr id="17" name="TextBox 17"/>
          <p:cNvSpPr txBox="1"/>
          <p:nvPr/>
        </p:nvSpPr>
        <p:spPr>
          <a:xfrm>
            <a:off x="441596" y="5766517"/>
            <a:ext cx="8702404"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723A36"/>
                </a:solidFill>
                <a:latin typeface="Roboto Condensed"/>
              </a:rPr>
              <a:t>HS làm việc theo cặp. Hoàn thành PHT số 1.</a:t>
            </a:r>
          </a:p>
        </p:txBody>
      </p:sp>
      <p:sp>
        <p:nvSpPr>
          <p:cNvPr id="18" name="TextBox 18"/>
          <p:cNvSpPr txBox="1"/>
          <p:nvPr/>
        </p:nvSpPr>
        <p:spPr>
          <a:xfrm>
            <a:off x="441596" y="7677150"/>
            <a:ext cx="8679089"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723A36"/>
                </a:solidFill>
                <a:latin typeface="Roboto Condensed"/>
              </a:rPr>
              <a:t>Thời gian: 3 phút.</a:t>
            </a:r>
          </a:p>
          <a:p>
            <a:pPr algn="just">
              <a:lnSpc>
                <a:spcPts val="6299"/>
              </a:lnSpc>
            </a:pPr>
            <a:endParaRPr lang="en-US" sz="4500">
              <a:solidFill>
                <a:srgbClr val="723A36"/>
              </a:solidFill>
              <a:latin typeface="Roboto Condense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243A"/>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3251769" y="2917076"/>
            <a:ext cx="14521648" cy="1857375"/>
            <a:chOff x="0" y="0"/>
            <a:chExt cx="4302080" cy="550253"/>
          </a:xfrm>
        </p:grpSpPr>
        <p:sp>
          <p:nvSpPr>
            <p:cNvPr id="10" name="Freeform 10"/>
            <p:cNvSpPr/>
            <p:nvPr/>
          </p:nvSpPr>
          <p:spPr>
            <a:xfrm>
              <a:off x="0" y="0"/>
              <a:ext cx="4302080" cy="550253"/>
            </a:xfrm>
            <a:custGeom>
              <a:avLst/>
              <a:gdLst/>
              <a:ahLst/>
              <a:cxnLst/>
              <a:rect l="l" t="t" r="r" b="b"/>
              <a:pathLst>
                <a:path w="4302080" h="550253">
                  <a:moveTo>
                    <a:pt x="27190" y="0"/>
                  </a:moveTo>
                  <a:lnTo>
                    <a:pt x="4274891" y="0"/>
                  </a:lnTo>
                  <a:cubicBezTo>
                    <a:pt x="4289907" y="0"/>
                    <a:pt x="4302080" y="12173"/>
                    <a:pt x="4302080" y="27190"/>
                  </a:cubicBezTo>
                  <a:lnTo>
                    <a:pt x="4302080" y="523063"/>
                  </a:lnTo>
                  <a:cubicBezTo>
                    <a:pt x="4302080" y="538080"/>
                    <a:pt x="4289907" y="550253"/>
                    <a:pt x="4274891" y="550253"/>
                  </a:cubicBezTo>
                  <a:lnTo>
                    <a:pt x="27190" y="550253"/>
                  </a:lnTo>
                  <a:cubicBezTo>
                    <a:pt x="12173" y="550253"/>
                    <a:pt x="0" y="538080"/>
                    <a:pt x="0" y="523063"/>
                  </a:cubicBezTo>
                  <a:lnTo>
                    <a:pt x="0" y="27190"/>
                  </a:lnTo>
                  <a:cubicBezTo>
                    <a:pt x="0" y="12173"/>
                    <a:pt x="12173" y="0"/>
                    <a:pt x="27190" y="0"/>
                  </a:cubicBezTo>
                  <a:close/>
                </a:path>
              </a:pathLst>
            </a:custGeom>
            <a:solidFill>
              <a:srgbClr val="FFF5DF"/>
            </a:solidFill>
          </p:spPr>
        </p:sp>
        <p:sp>
          <p:nvSpPr>
            <p:cNvPr id="11" name="TextBox 11"/>
            <p:cNvSpPr txBox="1"/>
            <p:nvPr/>
          </p:nvSpPr>
          <p:spPr>
            <a:xfrm>
              <a:off x="0" y="-38100"/>
              <a:ext cx="4302080" cy="58835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3251769" y="7400925"/>
            <a:ext cx="14521648" cy="1857375"/>
            <a:chOff x="0" y="0"/>
            <a:chExt cx="4302080" cy="550253"/>
          </a:xfrm>
        </p:grpSpPr>
        <p:sp>
          <p:nvSpPr>
            <p:cNvPr id="13" name="Freeform 13"/>
            <p:cNvSpPr/>
            <p:nvPr/>
          </p:nvSpPr>
          <p:spPr>
            <a:xfrm>
              <a:off x="0" y="0"/>
              <a:ext cx="4302080" cy="550253"/>
            </a:xfrm>
            <a:custGeom>
              <a:avLst/>
              <a:gdLst/>
              <a:ahLst/>
              <a:cxnLst/>
              <a:rect l="l" t="t" r="r" b="b"/>
              <a:pathLst>
                <a:path w="4302080" h="550253">
                  <a:moveTo>
                    <a:pt x="27190" y="0"/>
                  </a:moveTo>
                  <a:lnTo>
                    <a:pt x="4274891" y="0"/>
                  </a:lnTo>
                  <a:cubicBezTo>
                    <a:pt x="4289907" y="0"/>
                    <a:pt x="4302080" y="12173"/>
                    <a:pt x="4302080" y="27190"/>
                  </a:cubicBezTo>
                  <a:lnTo>
                    <a:pt x="4302080" y="523063"/>
                  </a:lnTo>
                  <a:cubicBezTo>
                    <a:pt x="4302080" y="538080"/>
                    <a:pt x="4289907" y="550253"/>
                    <a:pt x="4274891" y="550253"/>
                  </a:cubicBezTo>
                  <a:lnTo>
                    <a:pt x="27190" y="550253"/>
                  </a:lnTo>
                  <a:cubicBezTo>
                    <a:pt x="12173" y="550253"/>
                    <a:pt x="0" y="538080"/>
                    <a:pt x="0" y="523063"/>
                  </a:cubicBezTo>
                  <a:lnTo>
                    <a:pt x="0" y="27190"/>
                  </a:lnTo>
                  <a:cubicBezTo>
                    <a:pt x="0" y="12173"/>
                    <a:pt x="12173" y="0"/>
                    <a:pt x="27190" y="0"/>
                  </a:cubicBezTo>
                  <a:close/>
                </a:path>
              </a:pathLst>
            </a:custGeom>
            <a:solidFill>
              <a:srgbClr val="FFF5DF"/>
            </a:solidFill>
          </p:spPr>
        </p:sp>
        <p:sp>
          <p:nvSpPr>
            <p:cNvPr id="14" name="TextBox 14"/>
            <p:cNvSpPr txBox="1"/>
            <p:nvPr/>
          </p:nvSpPr>
          <p:spPr>
            <a:xfrm>
              <a:off x="0" y="-38100"/>
              <a:ext cx="4302080" cy="588353"/>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251769" y="5159000"/>
            <a:ext cx="14521648" cy="1857375"/>
            <a:chOff x="0" y="0"/>
            <a:chExt cx="4302080" cy="550253"/>
          </a:xfrm>
        </p:grpSpPr>
        <p:sp>
          <p:nvSpPr>
            <p:cNvPr id="16" name="Freeform 16"/>
            <p:cNvSpPr/>
            <p:nvPr/>
          </p:nvSpPr>
          <p:spPr>
            <a:xfrm>
              <a:off x="0" y="0"/>
              <a:ext cx="4302080" cy="550253"/>
            </a:xfrm>
            <a:custGeom>
              <a:avLst/>
              <a:gdLst/>
              <a:ahLst/>
              <a:cxnLst/>
              <a:rect l="l" t="t" r="r" b="b"/>
              <a:pathLst>
                <a:path w="4302080" h="550253">
                  <a:moveTo>
                    <a:pt x="27190" y="0"/>
                  </a:moveTo>
                  <a:lnTo>
                    <a:pt x="4274891" y="0"/>
                  </a:lnTo>
                  <a:cubicBezTo>
                    <a:pt x="4289907" y="0"/>
                    <a:pt x="4302080" y="12173"/>
                    <a:pt x="4302080" y="27190"/>
                  </a:cubicBezTo>
                  <a:lnTo>
                    <a:pt x="4302080" y="523063"/>
                  </a:lnTo>
                  <a:cubicBezTo>
                    <a:pt x="4302080" y="538080"/>
                    <a:pt x="4289907" y="550253"/>
                    <a:pt x="4274891" y="550253"/>
                  </a:cubicBezTo>
                  <a:lnTo>
                    <a:pt x="27190" y="550253"/>
                  </a:lnTo>
                  <a:cubicBezTo>
                    <a:pt x="12173" y="550253"/>
                    <a:pt x="0" y="538080"/>
                    <a:pt x="0" y="523063"/>
                  </a:cubicBezTo>
                  <a:lnTo>
                    <a:pt x="0" y="27190"/>
                  </a:lnTo>
                  <a:cubicBezTo>
                    <a:pt x="0" y="12173"/>
                    <a:pt x="12173" y="0"/>
                    <a:pt x="27190" y="0"/>
                  </a:cubicBezTo>
                  <a:close/>
                </a:path>
              </a:pathLst>
            </a:custGeom>
            <a:solidFill>
              <a:srgbClr val="FFF5DF"/>
            </a:solidFill>
          </p:spPr>
        </p:sp>
        <p:sp>
          <p:nvSpPr>
            <p:cNvPr id="17" name="TextBox 17"/>
            <p:cNvSpPr txBox="1"/>
            <p:nvPr/>
          </p:nvSpPr>
          <p:spPr>
            <a:xfrm>
              <a:off x="0" y="-38100"/>
              <a:ext cx="4302080" cy="588353"/>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3089368" y="3129256"/>
            <a:ext cx="14169932" cy="1373633"/>
          </a:xfrm>
          <a:prstGeom prst="rect">
            <a:avLst/>
          </a:prstGeom>
        </p:spPr>
        <p:txBody>
          <a:bodyPr lIns="0" tIns="0" rIns="0" bIns="0" rtlCol="0" anchor="t">
            <a:spAutoFit/>
          </a:bodyPr>
          <a:lstStyle/>
          <a:p>
            <a:pPr marL="798826" lvl="1" indent="-399413">
              <a:lnSpc>
                <a:spcPts val="5623"/>
              </a:lnSpc>
              <a:buFont typeface="Arial"/>
              <a:buChar char="•"/>
            </a:pPr>
            <a:r>
              <a:rPr lang="en-US" sz="3699" dirty="0">
                <a:solidFill>
                  <a:srgbClr val="723A36"/>
                </a:solidFill>
                <a:latin typeface="Roboto Condensed"/>
              </a:rPr>
              <a:t> </a:t>
            </a:r>
            <a:r>
              <a:rPr lang="en-US" sz="3699" dirty="0" err="1">
                <a:solidFill>
                  <a:srgbClr val="723A36"/>
                </a:solidFill>
                <a:latin typeface="Roboto Condensed"/>
              </a:rPr>
              <a:t>Nêu</a:t>
            </a:r>
            <a:r>
              <a:rPr lang="en-US" sz="3699" dirty="0">
                <a:solidFill>
                  <a:srgbClr val="723A36"/>
                </a:solidFill>
                <a:latin typeface="Roboto Condensed"/>
              </a:rPr>
              <a:t> </a:t>
            </a:r>
            <a:r>
              <a:rPr lang="en-US" sz="3699" dirty="0" err="1">
                <a:solidFill>
                  <a:srgbClr val="723A36"/>
                </a:solidFill>
                <a:latin typeface="Roboto Condensed"/>
              </a:rPr>
              <a:t>một</a:t>
            </a:r>
            <a:r>
              <a:rPr lang="en-US" sz="3699" dirty="0">
                <a:solidFill>
                  <a:srgbClr val="723A36"/>
                </a:solidFill>
                <a:latin typeface="Roboto Condensed"/>
              </a:rPr>
              <a:t> </a:t>
            </a:r>
            <a:r>
              <a:rPr lang="en-US" sz="3699" dirty="0" err="1">
                <a:solidFill>
                  <a:srgbClr val="723A36"/>
                </a:solidFill>
                <a:latin typeface="Roboto Condensed"/>
              </a:rPr>
              <a:t>sô</a:t>
            </a:r>
            <a:r>
              <a:rPr lang="en-US" sz="3699" dirty="0">
                <a:solidFill>
                  <a:srgbClr val="723A36"/>
                </a:solidFill>
                <a:latin typeface="Roboto Condensed"/>
              </a:rPr>
              <a:t>́ </a:t>
            </a:r>
            <a:r>
              <a:rPr lang="en-US" sz="3699" dirty="0" err="1">
                <a:solidFill>
                  <a:srgbClr val="723A36"/>
                </a:solidFill>
                <a:latin typeface="Roboto Condensed"/>
              </a:rPr>
              <a:t>thông</a:t>
            </a:r>
            <a:r>
              <a:rPr lang="en-US" sz="3699" dirty="0">
                <a:solidFill>
                  <a:srgbClr val="723A36"/>
                </a:solidFill>
                <a:latin typeface="Roboto Condensed"/>
              </a:rPr>
              <a:t> tin </a:t>
            </a:r>
            <a:r>
              <a:rPr lang="en-US" sz="3699" dirty="0" err="1">
                <a:solidFill>
                  <a:srgbClr val="723A36"/>
                </a:solidFill>
                <a:latin typeface="Roboto Condensed"/>
              </a:rPr>
              <a:t>vê</a:t>
            </a:r>
            <a:r>
              <a:rPr lang="en-US" sz="3699" dirty="0">
                <a:solidFill>
                  <a:srgbClr val="723A36"/>
                </a:solidFill>
                <a:latin typeface="Roboto Condensed"/>
              </a:rPr>
              <a:t>̀: </a:t>
            </a:r>
            <a:r>
              <a:rPr lang="en-US" sz="3699" dirty="0" err="1">
                <a:solidFill>
                  <a:srgbClr val="723A36"/>
                </a:solidFill>
                <a:latin typeface="Roboto Condensed"/>
              </a:rPr>
              <a:t>tên</a:t>
            </a:r>
            <a:r>
              <a:rPr lang="en-US" sz="3699" dirty="0">
                <a:solidFill>
                  <a:srgbClr val="723A36"/>
                </a:solidFill>
                <a:latin typeface="Roboto Condensed"/>
              </a:rPr>
              <a:t> </a:t>
            </a:r>
            <a:r>
              <a:rPr lang="en-US" sz="3699" dirty="0" err="1">
                <a:solidFill>
                  <a:srgbClr val="723A36"/>
                </a:solidFill>
                <a:latin typeface="Roboto Condensed"/>
              </a:rPr>
              <a:t>cuốn</a:t>
            </a:r>
            <a:r>
              <a:rPr lang="en-US" sz="3699" dirty="0">
                <a:solidFill>
                  <a:srgbClr val="723A36"/>
                </a:solidFill>
                <a:latin typeface="Roboto Condensed"/>
              </a:rPr>
              <a:t> </a:t>
            </a:r>
            <a:r>
              <a:rPr lang="en-US" sz="3699" dirty="0" err="1">
                <a:solidFill>
                  <a:srgbClr val="723A36"/>
                </a:solidFill>
                <a:latin typeface="Roboto Condensed"/>
              </a:rPr>
              <a:t>sách</a:t>
            </a:r>
            <a:r>
              <a:rPr lang="en-US" sz="3699" dirty="0">
                <a:solidFill>
                  <a:srgbClr val="723A36"/>
                </a:solidFill>
                <a:latin typeface="Roboto Condensed"/>
              </a:rPr>
              <a:t>, </a:t>
            </a:r>
            <a:r>
              <a:rPr lang="en-US" sz="3699" dirty="0" err="1">
                <a:solidFill>
                  <a:srgbClr val="723A36"/>
                </a:solidFill>
                <a:latin typeface="Roboto Condensed"/>
              </a:rPr>
              <a:t>tác</a:t>
            </a:r>
            <a:r>
              <a:rPr lang="en-US" sz="3699" dirty="0">
                <a:solidFill>
                  <a:srgbClr val="723A36"/>
                </a:solidFill>
                <a:latin typeface="Roboto Condensed"/>
              </a:rPr>
              <a:t> </a:t>
            </a:r>
            <a:r>
              <a:rPr lang="en-US" sz="3699" dirty="0" err="1">
                <a:solidFill>
                  <a:srgbClr val="723A36"/>
                </a:solidFill>
                <a:latin typeface="Roboto Condensed"/>
              </a:rPr>
              <a:t>gia</a:t>
            </a:r>
            <a:r>
              <a:rPr lang="en-US" sz="3699" dirty="0">
                <a:solidFill>
                  <a:srgbClr val="723A36"/>
                </a:solidFill>
                <a:latin typeface="Roboto Condensed"/>
              </a:rPr>
              <a:t>̉, </a:t>
            </a:r>
            <a:r>
              <a:rPr lang="en-US" sz="3699" dirty="0" err="1">
                <a:solidFill>
                  <a:srgbClr val="723A36"/>
                </a:solidFill>
                <a:latin typeface="Roboto Condensed"/>
              </a:rPr>
              <a:t>tên</a:t>
            </a:r>
            <a:r>
              <a:rPr lang="en-US" sz="3699" dirty="0">
                <a:solidFill>
                  <a:srgbClr val="723A36"/>
                </a:solidFill>
                <a:latin typeface="Roboto Condensed"/>
              </a:rPr>
              <a:t> </a:t>
            </a:r>
            <a:r>
              <a:rPr lang="en-US" sz="3699" dirty="0" err="1">
                <a:solidFill>
                  <a:srgbClr val="723A36"/>
                </a:solidFill>
                <a:latin typeface="Roboto Condensed"/>
              </a:rPr>
              <a:t>bô</a:t>
            </a:r>
            <a:r>
              <a:rPr lang="en-US" sz="3699" dirty="0">
                <a:solidFill>
                  <a:srgbClr val="723A36"/>
                </a:solidFill>
                <a:latin typeface="Roboto Condensed"/>
              </a:rPr>
              <a:t>̣ </a:t>
            </a:r>
            <a:r>
              <a:rPr lang="en-US" sz="3699" dirty="0" err="1">
                <a:solidFill>
                  <a:srgbClr val="723A36"/>
                </a:solidFill>
                <a:latin typeface="Roboto Condensed"/>
              </a:rPr>
              <a:t>phim</a:t>
            </a:r>
            <a:r>
              <a:rPr lang="en-US" sz="3699" dirty="0">
                <a:solidFill>
                  <a:srgbClr val="723A36"/>
                </a:solidFill>
                <a:latin typeface="Roboto Condensed"/>
              </a:rPr>
              <a:t>, </a:t>
            </a:r>
            <a:r>
              <a:rPr lang="en-US" sz="3699" dirty="0" err="1">
                <a:solidFill>
                  <a:srgbClr val="723A36"/>
                </a:solidFill>
                <a:latin typeface="Roboto Condensed"/>
              </a:rPr>
              <a:t>đạo</a:t>
            </a:r>
            <a:r>
              <a:rPr lang="en-US" sz="3699" dirty="0">
                <a:solidFill>
                  <a:srgbClr val="723A36"/>
                </a:solidFill>
                <a:latin typeface="Roboto Condensed"/>
              </a:rPr>
              <a:t> </a:t>
            </a:r>
            <a:r>
              <a:rPr lang="en-US" sz="3699" dirty="0" err="1">
                <a:solidFill>
                  <a:srgbClr val="723A36"/>
                </a:solidFill>
                <a:latin typeface="Roboto Condensed"/>
              </a:rPr>
              <a:t>diễn</a:t>
            </a:r>
            <a:r>
              <a:rPr lang="en-US" sz="3699" dirty="0">
                <a:solidFill>
                  <a:srgbClr val="723A36"/>
                </a:solidFill>
                <a:latin typeface="Roboto Condensed"/>
              </a:rPr>
              <a:t>…</a:t>
            </a:r>
          </a:p>
          <a:p>
            <a:pPr marL="798826" lvl="1" indent="-399413">
              <a:lnSpc>
                <a:spcPts val="5623"/>
              </a:lnSpc>
              <a:buFont typeface="Arial"/>
              <a:buChar char="•"/>
            </a:pPr>
            <a:r>
              <a:rPr lang="en-US" sz="3699" dirty="0">
                <a:solidFill>
                  <a:srgbClr val="723A36"/>
                </a:solidFill>
                <a:latin typeface="Roboto Condensed"/>
              </a:rPr>
              <a:t> </a:t>
            </a:r>
            <a:r>
              <a:rPr lang="en-US" sz="3699" dirty="0" err="1">
                <a:solidFill>
                  <a:srgbClr val="723A36"/>
                </a:solidFill>
                <a:latin typeface="Roboto Condensed"/>
              </a:rPr>
              <a:t>Trình</a:t>
            </a:r>
            <a:r>
              <a:rPr lang="en-US" sz="3699" dirty="0">
                <a:solidFill>
                  <a:srgbClr val="723A36"/>
                </a:solidFill>
                <a:latin typeface="Roboto Condensed"/>
              </a:rPr>
              <a:t> </a:t>
            </a:r>
            <a:r>
              <a:rPr lang="en-US" sz="3699" dirty="0" err="1">
                <a:solidFill>
                  <a:srgbClr val="723A36"/>
                </a:solidFill>
                <a:latin typeface="Roboto Condensed"/>
              </a:rPr>
              <a:t>bày</a:t>
            </a:r>
            <a:r>
              <a:rPr lang="en-US" sz="3699" dirty="0">
                <a:solidFill>
                  <a:srgbClr val="723A36"/>
                </a:solidFill>
                <a:latin typeface="Roboto Condensed"/>
              </a:rPr>
              <a:t> </a:t>
            </a:r>
            <a:r>
              <a:rPr lang="en-US" sz="3699" dirty="0" err="1">
                <a:solidFill>
                  <a:srgbClr val="723A36"/>
                </a:solidFill>
                <a:latin typeface="Roboto Condensed"/>
              </a:rPr>
              <a:t>ấn</a:t>
            </a:r>
            <a:r>
              <a:rPr lang="en-US" sz="3699" dirty="0">
                <a:solidFill>
                  <a:srgbClr val="723A36"/>
                </a:solidFill>
                <a:latin typeface="Roboto Condensed"/>
              </a:rPr>
              <a:t> </a:t>
            </a:r>
            <a:r>
              <a:rPr lang="en-US" sz="3699" dirty="0" err="1">
                <a:solidFill>
                  <a:srgbClr val="723A36"/>
                </a:solidFill>
                <a:latin typeface="Roboto Condensed"/>
              </a:rPr>
              <a:t>tượng</a:t>
            </a:r>
            <a:r>
              <a:rPr lang="en-US" sz="3699" dirty="0">
                <a:solidFill>
                  <a:srgbClr val="723A36"/>
                </a:solidFill>
                <a:latin typeface="Roboto Condensed"/>
              </a:rPr>
              <a:t>/ </a:t>
            </a:r>
            <a:r>
              <a:rPr lang="en-US" sz="3699" dirty="0" err="1">
                <a:solidFill>
                  <a:srgbClr val="723A36"/>
                </a:solidFill>
                <a:latin typeface="Roboto Condensed"/>
              </a:rPr>
              <a:t>nêu</a:t>
            </a:r>
            <a:r>
              <a:rPr lang="en-US" sz="3699" dirty="0">
                <a:solidFill>
                  <a:srgbClr val="723A36"/>
                </a:solidFill>
                <a:latin typeface="Roboto Condensed"/>
              </a:rPr>
              <a:t> </a:t>
            </a:r>
            <a:r>
              <a:rPr lang="en-US" sz="3699" dirty="0" err="1">
                <a:solidFill>
                  <a:srgbClr val="723A36"/>
                </a:solidFill>
                <a:latin typeface="Roboto Condensed"/>
              </a:rPr>
              <a:t>nhận</a:t>
            </a:r>
            <a:r>
              <a:rPr lang="en-US" sz="3699" dirty="0">
                <a:solidFill>
                  <a:srgbClr val="723A36"/>
                </a:solidFill>
                <a:latin typeface="Roboto Condensed"/>
              </a:rPr>
              <a:t> </a:t>
            </a:r>
            <a:r>
              <a:rPr lang="en-US" sz="3699" dirty="0" err="1">
                <a:solidFill>
                  <a:srgbClr val="723A36"/>
                </a:solidFill>
                <a:latin typeface="Roboto Condensed"/>
              </a:rPr>
              <a:t>xét</a:t>
            </a:r>
            <a:r>
              <a:rPr lang="en-US" sz="3699" dirty="0">
                <a:solidFill>
                  <a:srgbClr val="723A36"/>
                </a:solidFill>
                <a:latin typeface="Roboto Condensed"/>
              </a:rPr>
              <a:t> </a:t>
            </a:r>
            <a:r>
              <a:rPr lang="en-US" sz="3699" dirty="0" err="1">
                <a:solidFill>
                  <a:srgbClr val="723A36"/>
                </a:solidFill>
                <a:latin typeface="Roboto Condensed"/>
              </a:rPr>
              <a:t>khái</a:t>
            </a:r>
            <a:r>
              <a:rPr lang="en-US" sz="3699" dirty="0">
                <a:solidFill>
                  <a:srgbClr val="723A36"/>
                </a:solidFill>
                <a:latin typeface="Roboto Condensed"/>
              </a:rPr>
              <a:t> </a:t>
            </a:r>
            <a:r>
              <a:rPr lang="en-US" sz="3699" dirty="0" err="1">
                <a:solidFill>
                  <a:srgbClr val="723A36"/>
                </a:solidFill>
                <a:latin typeface="Roboto Condensed"/>
              </a:rPr>
              <a:t>quát</a:t>
            </a:r>
            <a:r>
              <a:rPr lang="en-US" sz="3699" dirty="0">
                <a:solidFill>
                  <a:srgbClr val="723A36"/>
                </a:solidFill>
                <a:latin typeface="Roboto Condensed"/>
              </a:rPr>
              <a:t> </a:t>
            </a:r>
          </a:p>
        </p:txBody>
      </p:sp>
      <p:sp>
        <p:nvSpPr>
          <p:cNvPr id="19" name="TextBox 19"/>
          <p:cNvSpPr txBox="1"/>
          <p:nvPr/>
        </p:nvSpPr>
        <p:spPr>
          <a:xfrm>
            <a:off x="516970" y="3533497"/>
            <a:ext cx="4133850" cy="660400"/>
          </a:xfrm>
          <a:prstGeom prst="rect">
            <a:avLst/>
          </a:prstGeom>
        </p:spPr>
        <p:txBody>
          <a:bodyPr lIns="0" tIns="0" rIns="0" bIns="0" rtlCol="0" anchor="t">
            <a:spAutoFit/>
          </a:bodyPr>
          <a:lstStyle/>
          <a:p>
            <a:pPr>
              <a:lnSpc>
                <a:spcPts val="5039"/>
              </a:lnSpc>
            </a:pPr>
            <a:r>
              <a:rPr lang="en-US" sz="4199" dirty="0">
                <a:solidFill>
                  <a:srgbClr val="E9BB6D"/>
                </a:solidFill>
                <a:latin typeface="DejaVu Serif Bold"/>
              </a:rPr>
              <a:t>PHẦN 1</a:t>
            </a:r>
          </a:p>
        </p:txBody>
      </p:sp>
      <p:sp>
        <p:nvSpPr>
          <p:cNvPr id="20" name="TextBox 20"/>
          <p:cNvSpPr txBox="1"/>
          <p:nvPr/>
        </p:nvSpPr>
        <p:spPr>
          <a:xfrm>
            <a:off x="2583895" y="359102"/>
            <a:ext cx="14095044" cy="2750820"/>
          </a:xfrm>
          <a:prstGeom prst="rect">
            <a:avLst/>
          </a:prstGeom>
        </p:spPr>
        <p:txBody>
          <a:bodyPr lIns="0" tIns="0" rIns="0" bIns="0" rtlCol="0" anchor="t">
            <a:spAutoFit/>
          </a:bodyPr>
          <a:lstStyle/>
          <a:p>
            <a:pPr algn="ctr">
              <a:lnSpc>
                <a:spcPts val="7279"/>
              </a:lnSpc>
            </a:pPr>
            <a:r>
              <a:rPr lang="en-US" sz="5199">
                <a:solidFill>
                  <a:srgbClr val="F4C366"/>
                </a:solidFill>
                <a:latin typeface="DejaVu Serif Bold"/>
              </a:rPr>
              <a:t>3. Cấu trúc văn bản giới thiệu một cuốn sách hoặc một bộ phim</a:t>
            </a:r>
          </a:p>
          <a:p>
            <a:pPr algn="ctr">
              <a:lnSpc>
                <a:spcPts val="7279"/>
              </a:lnSpc>
            </a:pPr>
            <a:endParaRPr lang="en-US" sz="5199">
              <a:solidFill>
                <a:srgbClr val="F4C366"/>
              </a:solidFill>
              <a:latin typeface="DejaVu Serif Bold"/>
            </a:endParaRPr>
          </a:p>
        </p:txBody>
      </p:sp>
      <p:sp>
        <p:nvSpPr>
          <p:cNvPr id="21" name="TextBox 21"/>
          <p:cNvSpPr txBox="1"/>
          <p:nvPr/>
        </p:nvSpPr>
        <p:spPr>
          <a:xfrm>
            <a:off x="3251769" y="5322442"/>
            <a:ext cx="14169932" cy="2078483"/>
          </a:xfrm>
          <a:prstGeom prst="rect">
            <a:avLst/>
          </a:prstGeom>
        </p:spPr>
        <p:txBody>
          <a:bodyPr lIns="0" tIns="0" rIns="0" bIns="0" rtlCol="0" anchor="t">
            <a:spAutoFit/>
          </a:bodyPr>
          <a:lstStyle/>
          <a:p>
            <a:pPr marL="798826" lvl="1" indent="-399413">
              <a:lnSpc>
                <a:spcPts val="5623"/>
              </a:lnSpc>
              <a:buFont typeface="Arial"/>
              <a:buChar char="•"/>
            </a:pPr>
            <a:r>
              <a:rPr lang="en-US" sz="3699" dirty="0">
                <a:solidFill>
                  <a:srgbClr val="723A36"/>
                </a:solidFill>
                <a:latin typeface="Roboto Condensed"/>
              </a:rPr>
              <a:t> </a:t>
            </a:r>
            <a:r>
              <a:rPr lang="en-US" sz="3699" dirty="0" err="1">
                <a:solidFill>
                  <a:srgbClr val="723A36"/>
                </a:solidFill>
                <a:latin typeface="Roboto Condensed"/>
              </a:rPr>
              <a:t>Tóm</a:t>
            </a:r>
            <a:r>
              <a:rPr lang="en-US" sz="3699" dirty="0">
                <a:solidFill>
                  <a:srgbClr val="723A36"/>
                </a:solidFill>
                <a:latin typeface="Roboto Condensed"/>
              </a:rPr>
              <a:t> </a:t>
            </a:r>
            <a:r>
              <a:rPr lang="en-US" sz="3699" dirty="0" err="1">
                <a:solidFill>
                  <a:srgbClr val="723A36"/>
                </a:solidFill>
                <a:latin typeface="Roboto Condensed"/>
              </a:rPr>
              <a:t>tắt</a:t>
            </a:r>
            <a:r>
              <a:rPr lang="en-US" sz="3699" dirty="0">
                <a:solidFill>
                  <a:srgbClr val="723A36"/>
                </a:solidFill>
                <a:latin typeface="Roboto Condensed"/>
              </a:rPr>
              <a:t> </a:t>
            </a:r>
            <a:r>
              <a:rPr lang="en-US" sz="3699" dirty="0" err="1">
                <a:solidFill>
                  <a:srgbClr val="723A36"/>
                </a:solidFill>
                <a:latin typeface="Roboto Condensed"/>
              </a:rPr>
              <a:t>ngắn</a:t>
            </a:r>
            <a:r>
              <a:rPr lang="en-US" sz="3699" dirty="0">
                <a:solidFill>
                  <a:srgbClr val="723A36"/>
                </a:solidFill>
                <a:latin typeface="Roboto Condensed"/>
              </a:rPr>
              <a:t> </a:t>
            </a:r>
            <a:r>
              <a:rPr lang="en-US" sz="3699" dirty="0" err="1">
                <a:solidFill>
                  <a:srgbClr val="723A36"/>
                </a:solidFill>
                <a:latin typeface="Roboto Condensed"/>
              </a:rPr>
              <a:t>gọn</a:t>
            </a:r>
            <a:r>
              <a:rPr lang="en-US" sz="3699" dirty="0">
                <a:solidFill>
                  <a:srgbClr val="723A36"/>
                </a:solidFill>
                <a:latin typeface="Roboto Condensed"/>
              </a:rPr>
              <a:t> </a:t>
            </a:r>
            <a:r>
              <a:rPr lang="en-US" sz="3699" dirty="0" err="1">
                <a:solidFill>
                  <a:srgbClr val="723A36"/>
                </a:solidFill>
                <a:latin typeface="Roboto Condensed"/>
              </a:rPr>
              <a:t>nội</a:t>
            </a:r>
            <a:r>
              <a:rPr lang="en-US" sz="3699" dirty="0">
                <a:solidFill>
                  <a:srgbClr val="723A36"/>
                </a:solidFill>
                <a:latin typeface="Roboto Condensed"/>
              </a:rPr>
              <a:t> dung </a:t>
            </a:r>
            <a:r>
              <a:rPr lang="en-US" sz="3699" dirty="0" err="1">
                <a:solidFill>
                  <a:srgbClr val="723A36"/>
                </a:solidFill>
                <a:latin typeface="Roboto Condensed"/>
              </a:rPr>
              <a:t>cuốn</a:t>
            </a:r>
            <a:r>
              <a:rPr lang="en-US" sz="3699" dirty="0">
                <a:solidFill>
                  <a:srgbClr val="723A36"/>
                </a:solidFill>
                <a:latin typeface="Roboto Condensed"/>
              </a:rPr>
              <a:t> </a:t>
            </a:r>
            <a:r>
              <a:rPr lang="en-US" sz="3699" dirty="0" err="1">
                <a:solidFill>
                  <a:srgbClr val="723A36"/>
                </a:solidFill>
                <a:latin typeface="Roboto Condensed"/>
              </a:rPr>
              <a:t>sách</a:t>
            </a:r>
            <a:endParaRPr lang="en-US" sz="3699" dirty="0">
              <a:solidFill>
                <a:srgbClr val="723A36"/>
              </a:solidFill>
              <a:latin typeface="Roboto Condensed"/>
            </a:endParaRPr>
          </a:p>
          <a:p>
            <a:pPr marL="798826" lvl="1" indent="-399413">
              <a:lnSpc>
                <a:spcPts val="5623"/>
              </a:lnSpc>
              <a:buFont typeface="Arial"/>
              <a:buChar char="•"/>
            </a:pPr>
            <a:r>
              <a:rPr lang="en-US" sz="3699" dirty="0">
                <a:solidFill>
                  <a:srgbClr val="723A36"/>
                </a:solidFill>
                <a:latin typeface="Roboto Condensed"/>
              </a:rPr>
              <a:t> </a:t>
            </a:r>
            <a:r>
              <a:rPr lang="en-US" sz="3699" dirty="0" err="1">
                <a:solidFill>
                  <a:srgbClr val="723A36"/>
                </a:solidFill>
                <a:latin typeface="Roboto Condensed"/>
              </a:rPr>
              <a:t>Trình</a:t>
            </a:r>
            <a:r>
              <a:rPr lang="en-US" sz="3699" dirty="0">
                <a:solidFill>
                  <a:srgbClr val="723A36"/>
                </a:solidFill>
                <a:latin typeface="Roboto Condensed"/>
              </a:rPr>
              <a:t> </a:t>
            </a:r>
            <a:r>
              <a:rPr lang="en-US" sz="3699" dirty="0" err="1">
                <a:solidFill>
                  <a:srgbClr val="723A36"/>
                </a:solidFill>
                <a:latin typeface="Roboto Condensed"/>
              </a:rPr>
              <a:t>bày</a:t>
            </a:r>
            <a:r>
              <a:rPr lang="en-US" sz="3699" dirty="0">
                <a:solidFill>
                  <a:srgbClr val="723A36"/>
                </a:solidFill>
                <a:latin typeface="Roboto Condensed"/>
              </a:rPr>
              <a:t> </a:t>
            </a:r>
            <a:r>
              <a:rPr lang="en-US" sz="3699" dirty="0" err="1">
                <a:solidFill>
                  <a:srgbClr val="723A36"/>
                </a:solidFill>
                <a:latin typeface="Roboto Condensed"/>
              </a:rPr>
              <a:t>nhận</a:t>
            </a:r>
            <a:r>
              <a:rPr lang="en-US" sz="3699" dirty="0">
                <a:solidFill>
                  <a:srgbClr val="723A36"/>
                </a:solidFill>
                <a:latin typeface="Roboto Condensed"/>
              </a:rPr>
              <a:t> </a:t>
            </a:r>
            <a:r>
              <a:rPr lang="en-US" sz="3699" dirty="0" err="1">
                <a:solidFill>
                  <a:srgbClr val="723A36"/>
                </a:solidFill>
                <a:latin typeface="Roboto Condensed"/>
              </a:rPr>
              <a:t>xét</a:t>
            </a:r>
            <a:r>
              <a:rPr lang="en-US" sz="3699" dirty="0">
                <a:solidFill>
                  <a:srgbClr val="723A36"/>
                </a:solidFill>
                <a:latin typeface="Roboto Condensed"/>
              </a:rPr>
              <a:t>, </a:t>
            </a:r>
            <a:r>
              <a:rPr lang="en-US" sz="3699" dirty="0" err="1">
                <a:solidFill>
                  <a:srgbClr val="723A36"/>
                </a:solidFill>
                <a:latin typeface="Roboto Condensed"/>
              </a:rPr>
              <a:t>đánh</a:t>
            </a:r>
            <a:r>
              <a:rPr lang="en-US" sz="3699" dirty="0">
                <a:solidFill>
                  <a:srgbClr val="723A36"/>
                </a:solidFill>
                <a:latin typeface="Roboto Condensed"/>
              </a:rPr>
              <a:t> </a:t>
            </a:r>
            <a:r>
              <a:rPr lang="en-US" sz="3699" dirty="0" err="1">
                <a:solidFill>
                  <a:srgbClr val="723A36"/>
                </a:solidFill>
                <a:latin typeface="Roboto Condensed"/>
              </a:rPr>
              <a:t>gia</a:t>
            </a:r>
            <a:r>
              <a:rPr lang="en-US" sz="3699" dirty="0">
                <a:solidFill>
                  <a:srgbClr val="723A36"/>
                </a:solidFill>
                <a:latin typeface="Roboto Condensed"/>
              </a:rPr>
              <a:t>́ </a:t>
            </a:r>
          </a:p>
          <a:p>
            <a:pPr>
              <a:lnSpc>
                <a:spcPts val="5623"/>
              </a:lnSpc>
            </a:pPr>
            <a:endParaRPr lang="en-US" sz="3699" dirty="0">
              <a:solidFill>
                <a:srgbClr val="723A36"/>
              </a:solidFill>
              <a:latin typeface="Roboto Condensed"/>
            </a:endParaRPr>
          </a:p>
        </p:txBody>
      </p:sp>
      <p:sp>
        <p:nvSpPr>
          <p:cNvPr id="22" name="TextBox 22"/>
          <p:cNvSpPr txBox="1"/>
          <p:nvPr/>
        </p:nvSpPr>
        <p:spPr>
          <a:xfrm>
            <a:off x="3251769" y="7524750"/>
            <a:ext cx="14169932" cy="2078483"/>
          </a:xfrm>
          <a:prstGeom prst="rect">
            <a:avLst/>
          </a:prstGeom>
        </p:spPr>
        <p:txBody>
          <a:bodyPr lIns="0" tIns="0" rIns="0" bIns="0" rtlCol="0" anchor="t">
            <a:spAutoFit/>
          </a:bodyPr>
          <a:lstStyle/>
          <a:p>
            <a:pPr marL="798826" lvl="1" indent="-399413">
              <a:lnSpc>
                <a:spcPts val="5623"/>
              </a:lnSpc>
              <a:buFont typeface="Arial"/>
              <a:buChar char="•"/>
            </a:pPr>
            <a:r>
              <a:rPr lang="en-US" sz="3699" dirty="0" err="1">
                <a:solidFill>
                  <a:srgbClr val="723A36"/>
                </a:solidFill>
                <a:latin typeface="Roboto Condensed"/>
              </a:rPr>
              <a:t>Khẳng</a:t>
            </a:r>
            <a:r>
              <a:rPr lang="en-US" sz="3699" dirty="0">
                <a:solidFill>
                  <a:srgbClr val="723A36"/>
                </a:solidFill>
                <a:latin typeface="Roboto Condensed"/>
              </a:rPr>
              <a:t> </a:t>
            </a:r>
            <a:r>
              <a:rPr lang="en-US" sz="3699" dirty="0" err="1">
                <a:solidFill>
                  <a:srgbClr val="723A36"/>
                </a:solidFill>
                <a:latin typeface="Roboto Condensed"/>
              </a:rPr>
              <a:t>định</a:t>
            </a:r>
            <a:r>
              <a:rPr lang="en-US" sz="3699" dirty="0">
                <a:solidFill>
                  <a:srgbClr val="723A36"/>
                </a:solidFill>
                <a:latin typeface="Roboto Condensed"/>
              </a:rPr>
              <a:t> </a:t>
            </a:r>
            <a:r>
              <a:rPr lang="en-US" sz="3699" dirty="0" err="1">
                <a:solidFill>
                  <a:srgbClr val="723A36"/>
                </a:solidFill>
                <a:latin typeface="Roboto Condensed"/>
              </a:rPr>
              <a:t>gia</a:t>
            </a:r>
            <a:r>
              <a:rPr lang="en-US" sz="3699" dirty="0">
                <a:solidFill>
                  <a:srgbClr val="723A36"/>
                </a:solidFill>
                <a:latin typeface="Roboto Condensed"/>
              </a:rPr>
              <a:t>́ trị </a:t>
            </a:r>
            <a:r>
              <a:rPr lang="en-US" sz="3699" dirty="0" err="1">
                <a:solidFill>
                  <a:srgbClr val="723A36"/>
                </a:solidFill>
                <a:latin typeface="Roboto Condensed"/>
              </a:rPr>
              <a:t>cuốn</a:t>
            </a:r>
            <a:r>
              <a:rPr lang="en-US" sz="3699" dirty="0">
                <a:solidFill>
                  <a:srgbClr val="723A36"/>
                </a:solidFill>
                <a:latin typeface="Roboto Condensed"/>
              </a:rPr>
              <a:t> </a:t>
            </a:r>
            <a:r>
              <a:rPr lang="en-US" sz="3699" dirty="0" err="1">
                <a:solidFill>
                  <a:srgbClr val="723A36"/>
                </a:solidFill>
                <a:latin typeface="Roboto Condensed"/>
              </a:rPr>
              <a:t>sách</a:t>
            </a:r>
            <a:r>
              <a:rPr lang="en-US" sz="3699" dirty="0">
                <a:solidFill>
                  <a:srgbClr val="723A36"/>
                </a:solidFill>
                <a:latin typeface="Roboto Condensed"/>
              </a:rPr>
              <a:t>/</a:t>
            </a:r>
            <a:r>
              <a:rPr lang="en-US" sz="3699" dirty="0" err="1">
                <a:solidFill>
                  <a:srgbClr val="723A36"/>
                </a:solidFill>
                <a:latin typeface="Roboto Condensed"/>
              </a:rPr>
              <a:t>bô</a:t>
            </a:r>
            <a:r>
              <a:rPr lang="en-US" sz="3699" dirty="0">
                <a:solidFill>
                  <a:srgbClr val="723A36"/>
                </a:solidFill>
                <a:latin typeface="Roboto Condensed"/>
              </a:rPr>
              <a:t>̣ </a:t>
            </a:r>
            <a:r>
              <a:rPr lang="en-US" sz="3699" dirty="0" err="1">
                <a:solidFill>
                  <a:srgbClr val="723A36"/>
                </a:solidFill>
                <a:latin typeface="Roboto Condensed"/>
              </a:rPr>
              <a:t>phim</a:t>
            </a:r>
            <a:endParaRPr lang="en-US" sz="3699" dirty="0">
              <a:solidFill>
                <a:srgbClr val="723A36"/>
              </a:solidFill>
              <a:latin typeface="Roboto Condensed"/>
            </a:endParaRPr>
          </a:p>
          <a:p>
            <a:pPr marL="798826" lvl="1" indent="-399413">
              <a:lnSpc>
                <a:spcPts val="5623"/>
              </a:lnSpc>
              <a:buFont typeface="Arial"/>
              <a:buChar char="•"/>
            </a:pPr>
            <a:r>
              <a:rPr lang="en-US" sz="3699" dirty="0" err="1">
                <a:solidFill>
                  <a:srgbClr val="723A36"/>
                </a:solidFill>
                <a:latin typeface="Roboto Condensed"/>
              </a:rPr>
              <a:t>Đê</a:t>
            </a:r>
            <a:r>
              <a:rPr lang="en-US" sz="3699" dirty="0">
                <a:solidFill>
                  <a:srgbClr val="723A36"/>
                </a:solidFill>
                <a:latin typeface="Roboto Condensed"/>
              </a:rPr>
              <a:t>̀ </a:t>
            </a:r>
            <a:r>
              <a:rPr lang="en-US" sz="3699" dirty="0" err="1">
                <a:solidFill>
                  <a:srgbClr val="723A36"/>
                </a:solidFill>
                <a:latin typeface="Roboto Condensed"/>
              </a:rPr>
              <a:t>xuất</a:t>
            </a:r>
            <a:r>
              <a:rPr lang="en-US" sz="3699" dirty="0">
                <a:solidFill>
                  <a:srgbClr val="723A36"/>
                </a:solidFill>
                <a:latin typeface="Roboto Condensed"/>
              </a:rPr>
              <a:t>/</a:t>
            </a:r>
            <a:r>
              <a:rPr lang="en-US" sz="3699" dirty="0" err="1">
                <a:solidFill>
                  <a:srgbClr val="723A36"/>
                </a:solidFill>
                <a:latin typeface="Roboto Condensed"/>
              </a:rPr>
              <a:t>khuyến</a:t>
            </a:r>
            <a:r>
              <a:rPr lang="en-US" sz="3699" dirty="0">
                <a:solidFill>
                  <a:srgbClr val="723A36"/>
                </a:solidFill>
                <a:latin typeface="Roboto Condensed"/>
              </a:rPr>
              <a:t> </a:t>
            </a:r>
            <a:r>
              <a:rPr lang="en-US" sz="3699" dirty="0" err="1">
                <a:solidFill>
                  <a:srgbClr val="723A36"/>
                </a:solidFill>
                <a:latin typeface="Roboto Condensed"/>
              </a:rPr>
              <a:t>khích</a:t>
            </a:r>
            <a:r>
              <a:rPr lang="en-US" sz="3699" dirty="0">
                <a:solidFill>
                  <a:srgbClr val="723A36"/>
                </a:solidFill>
                <a:latin typeface="Roboto Condensed"/>
              </a:rPr>
              <a:t> </a:t>
            </a:r>
            <a:r>
              <a:rPr lang="en-US" sz="3699" dirty="0" err="1">
                <a:solidFill>
                  <a:srgbClr val="723A36"/>
                </a:solidFill>
                <a:latin typeface="Roboto Condensed"/>
              </a:rPr>
              <a:t>mọi</a:t>
            </a:r>
            <a:r>
              <a:rPr lang="en-US" sz="3699" dirty="0">
                <a:solidFill>
                  <a:srgbClr val="723A36"/>
                </a:solidFill>
                <a:latin typeface="Roboto Condensed"/>
              </a:rPr>
              <a:t> </a:t>
            </a:r>
            <a:r>
              <a:rPr lang="en-US" sz="3699" dirty="0" err="1">
                <a:solidFill>
                  <a:srgbClr val="723A36"/>
                </a:solidFill>
                <a:latin typeface="Roboto Condensed"/>
              </a:rPr>
              <a:t>người</a:t>
            </a:r>
            <a:r>
              <a:rPr lang="en-US" sz="3699" dirty="0">
                <a:solidFill>
                  <a:srgbClr val="723A36"/>
                </a:solidFill>
                <a:latin typeface="Roboto Condensed"/>
              </a:rPr>
              <a:t> </a:t>
            </a:r>
            <a:r>
              <a:rPr lang="en-US" sz="3699" dirty="0" err="1">
                <a:solidFill>
                  <a:srgbClr val="723A36"/>
                </a:solidFill>
                <a:latin typeface="Roboto Condensed"/>
              </a:rPr>
              <a:t>nên</a:t>
            </a:r>
            <a:r>
              <a:rPr lang="en-US" sz="3699" dirty="0">
                <a:solidFill>
                  <a:srgbClr val="723A36"/>
                </a:solidFill>
                <a:latin typeface="Roboto Condensed"/>
              </a:rPr>
              <a:t> </a:t>
            </a:r>
            <a:r>
              <a:rPr lang="en-US" sz="3699" dirty="0" err="1">
                <a:solidFill>
                  <a:srgbClr val="723A36"/>
                </a:solidFill>
                <a:latin typeface="Roboto Condensed"/>
              </a:rPr>
              <a:t>đọc</a:t>
            </a:r>
            <a:r>
              <a:rPr lang="en-US" sz="3699" dirty="0">
                <a:solidFill>
                  <a:srgbClr val="723A36"/>
                </a:solidFill>
                <a:latin typeface="Roboto Condensed"/>
              </a:rPr>
              <a:t>/</a:t>
            </a:r>
            <a:r>
              <a:rPr lang="en-US" sz="3699" dirty="0" err="1">
                <a:solidFill>
                  <a:srgbClr val="723A36"/>
                </a:solidFill>
                <a:latin typeface="Roboto Condensed"/>
              </a:rPr>
              <a:t>xem</a:t>
            </a:r>
            <a:endParaRPr lang="en-US" sz="3699" dirty="0">
              <a:solidFill>
                <a:srgbClr val="723A36"/>
              </a:solidFill>
              <a:latin typeface="Roboto Condensed"/>
            </a:endParaRPr>
          </a:p>
          <a:p>
            <a:pPr>
              <a:lnSpc>
                <a:spcPts val="5623"/>
              </a:lnSpc>
            </a:pPr>
            <a:endParaRPr lang="en-US" sz="3699" dirty="0">
              <a:solidFill>
                <a:srgbClr val="723A36"/>
              </a:solidFill>
              <a:latin typeface="Roboto Condensed"/>
            </a:endParaRPr>
          </a:p>
        </p:txBody>
      </p:sp>
      <p:sp>
        <p:nvSpPr>
          <p:cNvPr id="23" name="TextBox 23"/>
          <p:cNvSpPr txBox="1"/>
          <p:nvPr/>
        </p:nvSpPr>
        <p:spPr>
          <a:xfrm>
            <a:off x="516970" y="5758434"/>
            <a:ext cx="4133850" cy="660400"/>
          </a:xfrm>
          <a:prstGeom prst="rect">
            <a:avLst/>
          </a:prstGeom>
        </p:spPr>
        <p:txBody>
          <a:bodyPr lIns="0" tIns="0" rIns="0" bIns="0" rtlCol="0" anchor="t">
            <a:spAutoFit/>
          </a:bodyPr>
          <a:lstStyle/>
          <a:p>
            <a:pPr>
              <a:lnSpc>
                <a:spcPts val="5039"/>
              </a:lnSpc>
            </a:pPr>
            <a:r>
              <a:rPr lang="en-US" sz="4199" dirty="0">
                <a:solidFill>
                  <a:srgbClr val="E9BB6D"/>
                </a:solidFill>
                <a:latin typeface="DejaVu Serif Bold"/>
              </a:rPr>
              <a:t>PHẦN 2</a:t>
            </a:r>
          </a:p>
        </p:txBody>
      </p:sp>
      <p:sp>
        <p:nvSpPr>
          <p:cNvPr id="24" name="TextBox 24"/>
          <p:cNvSpPr txBox="1"/>
          <p:nvPr/>
        </p:nvSpPr>
        <p:spPr>
          <a:xfrm>
            <a:off x="516970" y="8048625"/>
            <a:ext cx="4133850" cy="660400"/>
          </a:xfrm>
          <a:prstGeom prst="rect">
            <a:avLst/>
          </a:prstGeom>
        </p:spPr>
        <p:txBody>
          <a:bodyPr lIns="0" tIns="0" rIns="0" bIns="0" rtlCol="0" anchor="t">
            <a:spAutoFit/>
          </a:bodyPr>
          <a:lstStyle/>
          <a:p>
            <a:pPr>
              <a:lnSpc>
                <a:spcPts val="5039"/>
              </a:lnSpc>
            </a:pPr>
            <a:r>
              <a:rPr lang="en-US" sz="4199" dirty="0">
                <a:solidFill>
                  <a:srgbClr val="E9BB6D"/>
                </a:solidFill>
                <a:latin typeface="DejaVu Serif Bold"/>
              </a:rPr>
              <a:t>PHẦN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3211</Words>
  <Application>Microsoft Office PowerPoint</Application>
  <PresentationFormat>Custom</PresentationFormat>
  <Paragraphs>337</Paragraphs>
  <Slides>45</Slides>
  <Notes>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45</vt:i4>
      </vt:variant>
    </vt:vector>
  </HeadingPairs>
  <TitlesOfParts>
    <vt:vector size="65" baseType="lpstr">
      <vt:lpstr>Boulder</vt:lpstr>
      <vt:lpstr>Montserrat Bold</vt:lpstr>
      <vt:lpstr>Faustina Bold</vt:lpstr>
      <vt:lpstr>Calibri</vt:lpstr>
      <vt:lpstr>Roboto Condensed Bold</vt:lpstr>
      <vt:lpstr>Fraunces Bold Italics</vt:lpstr>
      <vt:lpstr>#9Slide05 SVNBeloved</vt:lpstr>
      <vt:lpstr>Montserrat</vt:lpstr>
      <vt:lpstr>Charm</vt:lpstr>
      <vt:lpstr>Times New Roman</vt:lpstr>
      <vt:lpstr>Roboto Condensed Italics</vt:lpstr>
      <vt:lpstr>Roboto Condensed</vt:lpstr>
      <vt:lpstr>Arial</vt:lpstr>
      <vt:lpstr>Roboto Condensed Bold Italics</vt:lpstr>
      <vt:lpstr>#9Slide05 SVNClementine</vt:lpstr>
      <vt:lpstr>Fraunces</vt:lpstr>
      <vt:lpstr>Fraunces Bold</vt:lpstr>
      <vt:lpstr>#9Slide03 Arima Madurai Black</vt:lpstr>
      <vt:lpstr>DejaVu Serif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8CD_B10_DOC 1</dc:title>
  <dc:creator>Cong Nguyen Thanh</dc:creator>
  <cp:lastModifiedBy>Admin</cp:lastModifiedBy>
  <cp:revision>5</cp:revision>
  <dcterms:created xsi:type="dcterms:W3CDTF">2006-08-16T00:00:00Z</dcterms:created>
  <dcterms:modified xsi:type="dcterms:W3CDTF">2024-04-18T09:29:00Z</dcterms:modified>
  <dc:identifier>DAF76RQSG48</dc:identifier>
</cp:coreProperties>
</file>